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xlsx" ContentType="application/vnd.openxmlformats-officedocument.spreadsheetml.sheet"/>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notesSlides/notesSlide39.xml" ContentType="application/vnd.openxmlformats-officedocument.presentationml.notesSlide+xml"/>
  <Override PartName="/ppt/charts/chart9.xml" ContentType="application/vnd.openxmlformats-officedocument.drawingml.chart+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10.xml" ContentType="application/vnd.openxmlformats-officedocument.drawingml.chart+xml"/>
  <Override PartName="/ppt/notesSlides/notesSlide42.xml" ContentType="application/vnd.openxmlformats-officedocument.presentationml.notesSlide+xml"/>
  <Override PartName="/ppt/charts/chart11.xml" ContentType="application/vnd.openxmlformats-officedocument.drawingml.chart+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rts/chart12.xml" ContentType="application/vnd.openxmlformats-officedocument.drawingml.chart+xml"/>
  <Override PartName="/ppt/charts/chart13.xml" ContentType="application/vnd.openxmlformats-officedocument.drawingml.chart+xml"/>
  <Override PartName="/ppt/notesSlides/notesSlide45.xml" ContentType="application/vnd.openxmlformats-officedocument.presentationml.notesSlide+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1.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6"/>
  </p:notesMasterIdLst>
  <p:handoutMasterIdLst>
    <p:handoutMasterId r:id="rId77"/>
  </p:handoutMasterIdLst>
  <p:sldIdLst>
    <p:sldId id="996" r:id="rId2"/>
    <p:sldId id="907" r:id="rId3"/>
    <p:sldId id="1093" r:id="rId4"/>
    <p:sldId id="1094" r:id="rId5"/>
    <p:sldId id="1004" r:id="rId6"/>
    <p:sldId id="1010" r:id="rId7"/>
    <p:sldId id="1059" r:id="rId8"/>
    <p:sldId id="1005" r:id="rId9"/>
    <p:sldId id="1006" r:id="rId10"/>
    <p:sldId id="1060" r:id="rId11"/>
    <p:sldId id="1061" r:id="rId12"/>
    <p:sldId id="1099" r:id="rId13"/>
    <p:sldId id="1095" r:id="rId14"/>
    <p:sldId id="1058" r:id="rId15"/>
    <p:sldId id="1100" r:id="rId16"/>
    <p:sldId id="1001" r:id="rId17"/>
    <p:sldId id="1063" r:id="rId18"/>
    <p:sldId id="1065" r:id="rId19"/>
    <p:sldId id="1014" r:id="rId20"/>
    <p:sldId id="1015" r:id="rId21"/>
    <p:sldId id="1016" r:id="rId22"/>
    <p:sldId id="951" r:id="rId23"/>
    <p:sldId id="1103" r:id="rId24"/>
    <p:sldId id="1000" r:id="rId25"/>
    <p:sldId id="1048" r:id="rId26"/>
    <p:sldId id="1056" r:id="rId27"/>
    <p:sldId id="963" r:id="rId28"/>
    <p:sldId id="1019" r:id="rId29"/>
    <p:sldId id="892" r:id="rId30"/>
    <p:sldId id="872" r:id="rId31"/>
    <p:sldId id="1067" r:id="rId32"/>
    <p:sldId id="956" r:id="rId33"/>
    <p:sldId id="1057" r:id="rId34"/>
    <p:sldId id="957" r:id="rId35"/>
    <p:sldId id="1083" r:id="rId36"/>
    <p:sldId id="1045" r:id="rId37"/>
    <p:sldId id="983" r:id="rId38"/>
    <p:sldId id="1052" r:id="rId39"/>
    <p:sldId id="984" r:id="rId40"/>
    <p:sldId id="985" r:id="rId41"/>
    <p:sldId id="986" r:id="rId42"/>
    <p:sldId id="987" r:id="rId43"/>
    <p:sldId id="964" r:id="rId44"/>
    <p:sldId id="988" r:id="rId45"/>
    <p:sldId id="1034" r:id="rId46"/>
    <p:sldId id="1023" r:id="rId47"/>
    <p:sldId id="1033" r:id="rId48"/>
    <p:sldId id="1042" r:id="rId49"/>
    <p:sldId id="1092" r:id="rId50"/>
    <p:sldId id="840" r:id="rId51"/>
    <p:sldId id="965" r:id="rId52"/>
    <p:sldId id="1089" r:id="rId53"/>
    <p:sldId id="1086" r:id="rId54"/>
    <p:sldId id="1088" r:id="rId55"/>
    <p:sldId id="845" r:id="rId56"/>
    <p:sldId id="1085" r:id="rId57"/>
    <p:sldId id="1090" r:id="rId58"/>
    <p:sldId id="1087" r:id="rId59"/>
    <p:sldId id="1101" r:id="rId60"/>
    <p:sldId id="1102" r:id="rId61"/>
    <p:sldId id="1091" r:id="rId62"/>
    <p:sldId id="1077" r:id="rId63"/>
    <p:sldId id="1078" r:id="rId64"/>
    <p:sldId id="1079" r:id="rId65"/>
    <p:sldId id="1080" r:id="rId66"/>
    <p:sldId id="1084" r:id="rId67"/>
    <p:sldId id="1068" r:id="rId68"/>
    <p:sldId id="1069" r:id="rId69"/>
    <p:sldId id="1070" r:id="rId70"/>
    <p:sldId id="1072" r:id="rId71"/>
    <p:sldId id="1073" r:id="rId72"/>
    <p:sldId id="1074" r:id="rId73"/>
    <p:sldId id="1082" r:id="rId74"/>
    <p:sldId id="1050" r:id="rId75"/>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521415D9-36F7-43E2-AB2F-B90AF26B5E84}">
      <p14:sectionLst xmlns:p14="http://schemas.microsoft.com/office/powerpoint/2010/main">
        <p14:section name="Default Section" id="{6C657670-FB53-3343-967B-6C409A7B0F2F}">
          <p14:sldIdLst>
            <p14:sldId id="996"/>
            <p14:sldId id="907"/>
            <p14:sldId id="1093"/>
            <p14:sldId id="1094"/>
            <p14:sldId id="1004"/>
            <p14:sldId id="1010"/>
            <p14:sldId id="1059"/>
            <p14:sldId id="1005"/>
            <p14:sldId id="1006"/>
            <p14:sldId id="1060"/>
            <p14:sldId id="1061"/>
            <p14:sldId id="1099"/>
            <p14:sldId id="1095"/>
            <p14:sldId id="1058"/>
            <p14:sldId id="1100"/>
            <p14:sldId id="1001"/>
            <p14:sldId id="1063"/>
            <p14:sldId id="1065"/>
            <p14:sldId id="1014"/>
            <p14:sldId id="1015"/>
            <p14:sldId id="1016"/>
            <p14:sldId id="951"/>
            <p14:sldId id="1103"/>
            <p14:sldId id="1000"/>
            <p14:sldId id="1048"/>
            <p14:sldId id="1056"/>
            <p14:sldId id="963"/>
            <p14:sldId id="1019"/>
            <p14:sldId id="892"/>
            <p14:sldId id="872"/>
            <p14:sldId id="1067"/>
            <p14:sldId id="956"/>
            <p14:sldId id="1057"/>
            <p14:sldId id="957"/>
            <p14:sldId id="1083"/>
            <p14:sldId id="1045"/>
            <p14:sldId id="983"/>
            <p14:sldId id="1052"/>
            <p14:sldId id="984"/>
            <p14:sldId id="985"/>
            <p14:sldId id="986"/>
            <p14:sldId id="987"/>
            <p14:sldId id="964"/>
            <p14:sldId id="988"/>
            <p14:sldId id="1034"/>
            <p14:sldId id="1023"/>
            <p14:sldId id="1033"/>
            <p14:sldId id="1042"/>
            <p14:sldId id="1092"/>
            <p14:sldId id="840"/>
            <p14:sldId id="965"/>
            <p14:sldId id="1089"/>
            <p14:sldId id="1086"/>
            <p14:sldId id="1088"/>
            <p14:sldId id="845"/>
          </p14:sldIdLst>
        </p14:section>
        <p14:section name="Results Backup" id="{D8A0AFE3-3AB0-B54B-B14E-62F823B72D1B}">
          <p14:sldIdLst>
            <p14:sldId id="1085"/>
            <p14:sldId id="1090"/>
            <p14:sldId id="1087"/>
            <p14:sldId id="1101"/>
            <p14:sldId id="1102"/>
            <p14:sldId id="1091"/>
            <p14:sldId id="1077"/>
            <p14:sldId id="1078"/>
            <p14:sldId id="1079"/>
            <p14:sldId id="1080"/>
            <p14:sldId id="1084"/>
          </p14:sldIdLst>
        </p14:section>
        <p14:section name="Graph Processing Systems" id="{903FDC01-F9B4-CA42-B31E-C73D365B9397}">
          <p14:sldIdLst>
            <p14:sldId id="1068"/>
            <p14:sldId id="1069"/>
            <p14:sldId id="1070"/>
          </p14:sldIdLst>
        </p14:section>
        <p14:section name="GraphX API" id="{EF6D06EF-3E08-164F-998E-B64A21E8C4A4}">
          <p14:sldIdLst>
            <p14:sldId id="1072"/>
            <p14:sldId id="1073"/>
            <p14:sldId id="1074"/>
            <p14:sldId id="1082"/>
            <p14:sldId id="105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C9A99"/>
    <a:srgbClr val="C32A2E"/>
    <a:srgbClr val="8000FF"/>
    <a:srgbClr val="FF0080"/>
    <a:srgbClr val="FF00FF"/>
    <a:srgbClr val="6666FF"/>
    <a:srgbClr val="CC4B44"/>
    <a:srgbClr val="919191"/>
    <a:srgbClr val="B8B8B8"/>
    <a:srgbClr val="AFAF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6" autoAdjust="0"/>
    <p:restoredTop sz="84074" autoAdjust="0"/>
  </p:normalViewPr>
  <p:slideViewPr>
    <p:cSldViewPr snapToObjects="1">
      <p:cViewPr varScale="1">
        <p:scale>
          <a:sx n="117" d="100"/>
          <a:sy n="117" d="100"/>
        </p:scale>
        <p:origin x="-1288" y="-96"/>
      </p:cViewPr>
      <p:guideLst>
        <p:guide orient="horz" pos="2160"/>
        <p:guide pos="15"/>
      </p:guideLst>
    </p:cSldViewPr>
  </p:slideViewPr>
  <p:outlineViewPr>
    <p:cViewPr>
      <p:scale>
        <a:sx n="33" d="100"/>
        <a:sy n="33" d="100"/>
      </p:scale>
      <p:origin x="0" y="26136"/>
    </p:cViewPr>
  </p:outlineViewPr>
  <p:notesTextViewPr>
    <p:cViewPr>
      <p:scale>
        <a:sx n="100" d="100"/>
        <a:sy n="100" d="100"/>
      </p:scale>
      <p:origin x="0" y="0"/>
    </p:cViewPr>
  </p:notesTextViewPr>
  <p:sorterViewPr>
    <p:cViewPr>
      <p:scale>
        <a:sx n="106" d="100"/>
        <a:sy n="10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notesMaster" Target="notesMasters/notesMaster1.xml"/><Relationship Id="rId77" Type="http://schemas.openxmlformats.org/officeDocument/2006/relationships/handoutMaster" Target="handoutMasters/handoutMaster1.xml"/><Relationship Id="rId78" Type="http://schemas.openxmlformats.org/officeDocument/2006/relationships/printerSettings" Target="printerSettings/printerSettings1.bin"/><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143763316350162"/>
          <c:y val="0.109570385865619"/>
          <c:w val="0.82334864391951"/>
          <c:h val="0.558572704696196"/>
        </c:manualLayout>
      </c:layout>
      <c:barChart>
        <c:barDir val="bar"/>
        <c:grouping val="clustered"/>
        <c:varyColors val="0"/>
        <c:ser>
          <c:idx val="0"/>
          <c:order val="0"/>
          <c:tx>
            <c:strRef>
              <c:f>Sheet1!$E$28</c:f>
              <c:strCache>
                <c:ptCount val="1"/>
                <c:pt idx="0">
                  <c:v>Runtime</c:v>
                </c:pt>
              </c:strCache>
            </c:strRef>
          </c:tx>
          <c:invertIfNegative val="0"/>
          <c:dPt>
            <c:idx val="0"/>
            <c:invertIfNegative val="0"/>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c:spPr>
          </c:dPt>
          <c:dLbls>
            <c:dLbl>
              <c:idx val="1"/>
              <c:layout>
                <c:manualLayout>
                  <c:x val="0.011437908496732"/>
                  <c:y val="-0.00411149496430079"/>
                </c:manualLayout>
              </c:layout>
              <c:showLegendKey val="0"/>
              <c:showVal val="1"/>
              <c:showCatName val="0"/>
              <c:showSerName val="0"/>
              <c:showPercent val="0"/>
              <c:showBubbleSize val="0"/>
            </c:dLbl>
            <c:showLegendKey val="0"/>
            <c:showVal val="1"/>
            <c:showCatName val="0"/>
            <c:showSerName val="0"/>
            <c:showPercent val="0"/>
            <c:showBubbleSize val="0"/>
            <c:showLeaderLines val="0"/>
          </c:dLbls>
          <c:cat>
            <c:strRef>
              <c:f>Sheet1!$D$29:$D$31</c:f>
              <c:strCache>
                <c:ptCount val="3"/>
                <c:pt idx="0">
                  <c:v>GraphLab</c:v>
                </c:pt>
                <c:pt idx="1">
                  <c:v>Spark</c:v>
                </c:pt>
                <c:pt idx="2">
                  <c:v>Hadoop</c:v>
                </c:pt>
              </c:strCache>
            </c:strRef>
          </c:cat>
          <c:val>
            <c:numRef>
              <c:f>Sheet1!$E$29:$E$31</c:f>
              <c:numCache>
                <c:formatCode>General</c:formatCode>
                <c:ptCount val="3"/>
                <c:pt idx="0">
                  <c:v>22.0</c:v>
                </c:pt>
                <c:pt idx="1">
                  <c:v>354.0</c:v>
                </c:pt>
                <c:pt idx="2">
                  <c:v>1340.0</c:v>
                </c:pt>
              </c:numCache>
            </c:numRef>
          </c:val>
        </c:ser>
        <c:dLbls>
          <c:showLegendKey val="0"/>
          <c:showVal val="1"/>
          <c:showCatName val="0"/>
          <c:showSerName val="0"/>
          <c:showPercent val="0"/>
          <c:showBubbleSize val="0"/>
        </c:dLbls>
        <c:gapWidth val="100"/>
        <c:axId val="-2082366920"/>
        <c:axId val="-2082371896"/>
      </c:barChart>
      <c:catAx>
        <c:axId val="-2082366920"/>
        <c:scaling>
          <c:orientation val="minMax"/>
        </c:scaling>
        <c:delete val="0"/>
        <c:axPos val="l"/>
        <c:numFmt formatCode="General" sourceLinked="1"/>
        <c:majorTickMark val="out"/>
        <c:minorTickMark val="none"/>
        <c:tickLblPos val="nextTo"/>
        <c:txPr>
          <a:bodyPr/>
          <a:lstStyle/>
          <a:p>
            <a:pPr>
              <a:defRPr b="1"/>
            </a:pPr>
            <a:endParaRPr lang="en-US"/>
          </a:p>
        </c:txPr>
        <c:crossAx val="-2082371896"/>
        <c:crosses val="autoZero"/>
        <c:auto val="1"/>
        <c:lblAlgn val="ctr"/>
        <c:lblOffset val="100"/>
        <c:noMultiLvlLbl val="0"/>
      </c:catAx>
      <c:valAx>
        <c:axId val="-2082371896"/>
        <c:scaling>
          <c:orientation val="minMax"/>
        </c:scaling>
        <c:delete val="0"/>
        <c:axPos val="b"/>
        <c:title>
          <c:tx>
            <c:rich>
              <a:bodyPr/>
              <a:lstStyle/>
              <a:p>
                <a:pPr>
                  <a:defRPr/>
                </a:pPr>
                <a:r>
                  <a:rPr lang="en-US" dirty="0" smtClean="0"/>
                  <a:t>Runtime (in seconds, PageRank for 10</a:t>
                </a:r>
                <a:r>
                  <a:rPr lang="en-US" baseline="0" dirty="0" smtClean="0"/>
                  <a:t> iterations</a:t>
                </a:r>
                <a:r>
                  <a:rPr lang="en-US" dirty="0" smtClean="0"/>
                  <a:t>)</a:t>
                </a:r>
                <a:endParaRPr lang="en-US" dirty="0"/>
              </a:p>
            </c:rich>
          </c:tx>
          <c:layout>
            <c:manualLayout>
              <c:xMode val="edge"/>
              <c:yMode val="edge"/>
              <c:x val="0.2564898872935"/>
              <c:y val="0.851405761596093"/>
            </c:manualLayout>
          </c:layout>
          <c:overlay val="0"/>
        </c:title>
        <c:numFmt formatCode="General" sourceLinked="1"/>
        <c:majorTickMark val="out"/>
        <c:minorTickMark val="none"/>
        <c:tickLblPos val="nextTo"/>
        <c:txPr>
          <a:bodyPr/>
          <a:lstStyle/>
          <a:p>
            <a:pPr>
              <a:defRPr sz="1700"/>
            </a:pPr>
            <a:endParaRPr lang="en-US"/>
          </a:p>
        </c:txPr>
        <c:crossAx val="-2082366920"/>
        <c:crosses val="autoZero"/>
        <c:crossBetween val="between"/>
        <c:majorUnit val="200.0"/>
        <c:minorUnit val="20.0"/>
      </c:valAx>
    </c:plotArea>
    <c:plotVisOnly val="1"/>
    <c:dispBlanksAs val="gap"/>
    <c:showDLblsOverMax val="0"/>
  </c:chart>
  <c:txPr>
    <a:bodyPr/>
    <a:lstStyle/>
    <a:p>
      <a:pPr>
        <a:defRPr sz="1800">
          <a:latin typeface="Gill Sans Light"/>
          <a:cs typeface="Gill Sans Light"/>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dPt>
            <c:idx val="1"/>
            <c:invertIfNegative val="0"/>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c:spPr>
          </c:dPt>
          <c:dPt>
            <c:idx val="2"/>
            <c:invertIfNegative val="0"/>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c:spPr>
          </c:dPt>
          <c:cat>
            <c:strRef>
              <c:f>Sheet1!$A$2:$A$4</c:f>
              <c:strCache>
                <c:ptCount val="3"/>
                <c:pt idx="0">
                  <c:v>GraphLab</c:v>
                </c:pt>
                <c:pt idx="1">
                  <c:v>GraphX + Shuffle</c:v>
                </c:pt>
                <c:pt idx="2">
                  <c:v>GraphX</c:v>
                </c:pt>
              </c:strCache>
            </c:strRef>
          </c:cat>
          <c:val>
            <c:numRef>
              <c:f>Sheet1!$B$2:$B$4</c:f>
              <c:numCache>
                <c:formatCode>General</c:formatCode>
                <c:ptCount val="3"/>
                <c:pt idx="0">
                  <c:v>883.0</c:v>
                </c:pt>
                <c:pt idx="1">
                  <c:v>1045.0</c:v>
                </c:pt>
                <c:pt idx="2">
                  <c:v>462.0</c:v>
                </c:pt>
              </c:numCache>
            </c:numRef>
          </c:val>
        </c:ser>
        <c:dLbls>
          <c:showLegendKey val="0"/>
          <c:showVal val="0"/>
          <c:showCatName val="0"/>
          <c:showSerName val="0"/>
          <c:showPercent val="0"/>
          <c:showBubbleSize val="0"/>
        </c:dLbls>
        <c:gapWidth val="150"/>
        <c:axId val="-2087180920"/>
        <c:axId val="-2087177944"/>
      </c:barChart>
      <c:catAx>
        <c:axId val="-2087180920"/>
        <c:scaling>
          <c:orientation val="minMax"/>
        </c:scaling>
        <c:delete val="0"/>
        <c:axPos val="b"/>
        <c:majorTickMark val="out"/>
        <c:minorTickMark val="none"/>
        <c:tickLblPos val="nextTo"/>
        <c:crossAx val="-2087177944"/>
        <c:crosses val="autoZero"/>
        <c:auto val="1"/>
        <c:lblAlgn val="ctr"/>
        <c:lblOffset val="100"/>
        <c:noMultiLvlLbl val="0"/>
      </c:catAx>
      <c:valAx>
        <c:axId val="-2087177944"/>
        <c:scaling>
          <c:orientation val="minMax"/>
        </c:scaling>
        <c:delete val="0"/>
        <c:axPos val="l"/>
        <c:majorGridlines/>
        <c:numFmt formatCode="General" sourceLinked="1"/>
        <c:majorTickMark val="out"/>
        <c:minorTickMark val="none"/>
        <c:tickLblPos val="nextTo"/>
        <c:crossAx val="-2087180920"/>
        <c:crosses val="autoZero"/>
        <c:crossBetween val="between"/>
      </c:valAx>
    </c:plotArea>
    <c:plotVisOnly val="1"/>
    <c:dispBlanksAs val="gap"/>
    <c:showDLblsOverMax val="0"/>
  </c:chart>
  <c:txPr>
    <a:bodyPr/>
    <a:lstStyle/>
    <a:p>
      <a:pPr>
        <a:defRPr sz="1800">
          <a:latin typeface="Gill Sans Light"/>
          <a:cs typeface="Gill Sans Light"/>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scatterChart>
        <c:scatterStyle val="lineMarker"/>
        <c:varyColors val="0"/>
        <c:ser>
          <c:idx val="0"/>
          <c:order val="0"/>
          <c:tx>
            <c:strRef>
              <c:f>Sheet1!$B$1</c:f>
              <c:strCache>
                <c:ptCount val="1"/>
                <c:pt idx="0">
                  <c:v>GraphX</c:v>
                </c:pt>
              </c:strCache>
            </c:strRef>
          </c:tx>
          <c:xVal>
            <c:numRef>
              <c:f>Sheet1!$A$2:$A$6</c:f>
              <c:numCache>
                <c:formatCode>General</c:formatCode>
                <c:ptCount val="5"/>
                <c:pt idx="0">
                  <c:v>8.0</c:v>
                </c:pt>
                <c:pt idx="1">
                  <c:v>16.0</c:v>
                </c:pt>
                <c:pt idx="2">
                  <c:v>32.0</c:v>
                </c:pt>
                <c:pt idx="3">
                  <c:v>48.0</c:v>
                </c:pt>
                <c:pt idx="4">
                  <c:v>64.0</c:v>
                </c:pt>
              </c:numCache>
            </c:numRef>
          </c:xVal>
          <c:yVal>
            <c:numRef>
              <c:f>Sheet1!$B$2:$B$6</c:f>
              <c:numCache>
                <c:formatCode>General</c:formatCode>
                <c:ptCount val="5"/>
                <c:pt idx="0">
                  <c:v>449.5</c:v>
                </c:pt>
                <c:pt idx="1">
                  <c:v>256.7</c:v>
                </c:pt>
                <c:pt idx="2">
                  <c:v>155.4</c:v>
                </c:pt>
                <c:pt idx="3">
                  <c:v>144.3</c:v>
                </c:pt>
                <c:pt idx="4">
                  <c:v>132.23</c:v>
                </c:pt>
              </c:numCache>
            </c:numRef>
          </c:yVal>
          <c:smooth val="0"/>
        </c:ser>
        <c:ser>
          <c:idx val="1"/>
          <c:order val="1"/>
          <c:tx>
            <c:strRef>
              <c:f>Sheet1!$C$1</c:f>
              <c:strCache>
                <c:ptCount val="1"/>
                <c:pt idx="0">
                  <c:v>Ideal</c:v>
                </c:pt>
              </c:strCache>
            </c:strRef>
          </c:tx>
          <c:spPr>
            <a:ln w="19050" cmpd="sng">
              <a:solidFill>
                <a:schemeClr val="tx1"/>
              </a:solidFill>
              <a:prstDash val="sysDash"/>
            </a:ln>
          </c:spPr>
          <c:marker>
            <c:symbol val="x"/>
            <c:size val="9"/>
            <c:spPr>
              <a:ln>
                <a:solidFill>
                  <a:schemeClr val="tx1"/>
                </a:solidFill>
              </a:ln>
            </c:spPr>
          </c:marker>
          <c:xVal>
            <c:numRef>
              <c:f>Sheet1!$A$2:$A$6</c:f>
              <c:numCache>
                <c:formatCode>General</c:formatCode>
                <c:ptCount val="5"/>
                <c:pt idx="0">
                  <c:v>8.0</c:v>
                </c:pt>
                <c:pt idx="1">
                  <c:v>16.0</c:v>
                </c:pt>
                <c:pt idx="2">
                  <c:v>32.0</c:v>
                </c:pt>
                <c:pt idx="3">
                  <c:v>48.0</c:v>
                </c:pt>
                <c:pt idx="4">
                  <c:v>64.0</c:v>
                </c:pt>
              </c:numCache>
            </c:numRef>
          </c:xVal>
          <c:yVal>
            <c:numRef>
              <c:f>Sheet1!$C$2:$C$6</c:f>
              <c:numCache>
                <c:formatCode>General</c:formatCode>
                <c:ptCount val="5"/>
                <c:pt idx="0">
                  <c:v>449.5</c:v>
                </c:pt>
                <c:pt idx="1">
                  <c:v>249.975</c:v>
                </c:pt>
                <c:pt idx="2">
                  <c:v>124.9875</c:v>
                </c:pt>
                <c:pt idx="3">
                  <c:v>83.32499999999998</c:v>
                </c:pt>
                <c:pt idx="4">
                  <c:v>62.49375</c:v>
                </c:pt>
              </c:numCache>
            </c:numRef>
          </c:yVal>
          <c:smooth val="0"/>
        </c:ser>
        <c:dLbls>
          <c:showLegendKey val="0"/>
          <c:showVal val="0"/>
          <c:showCatName val="0"/>
          <c:showSerName val="0"/>
          <c:showPercent val="0"/>
          <c:showBubbleSize val="0"/>
        </c:dLbls>
        <c:axId val="-2086874264"/>
        <c:axId val="-2086821080"/>
      </c:scatterChart>
      <c:valAx>
        <c:axId val="-2086874264"/>
        <c:scaling>
          <c:orientation val="minMax"/>
          <c:max val="64.0"/>
          <c:min val="8.0"/>
        </c:scaling>
        <c:delete val="0"/>
        <c:axPos val="b"/>
        <c:numFmt formatCode="General" sourceLinked="1"/>
        <c:majorTickMark val="out"/>
        <c:minorTickMark val="none"/>
        <c:tickLblPos val="nextTo"/>
        <c:crossAx val="-2086821080"/>
        <c:crosses val="autoZero"/>
        <c:crossBetween val="midCat"/>
        <c:majorUnit val="8.0"/>
      </c:valAx>
      <c:valAx>
        <c:axId val="-2086821080"/>
        <c:scaling>
          <c:orientation val="minMax"/>
        </c:scaling>
        <c:delete val="0"/>
        <c:axPos val="l"/>
        <c:majorGridlines/>
        <c:numFmt formatCode="General" sourceLinked="1"/>
        <c:majorTickMark val="out"/>
        <c:minorTickMark val="none"/>
        <c:tickLblPos val="nextTo"/>
        <c:crossAx val="-2086874264"/>
        <c:crosses val="autoZero"/>
        <c:crossBetween val="midCat"/>
      </c:valAx>
    </c:plotArea>
    <c:plotVisOnly val="1"/>
    <c:dispBlanksAs val="gap"/>
    <c:showDLblsOverMax val="0"/>
  </c:chart>
  <c:txPr>
    <a:bodyPr/>
    <a:lstStyle/>
    <a:p>
      <a:pPr>
        <a:defRPr sz="1800">
          <a:latin typeface="Gill Sans Light"/>
          <a:cs typeface="Gill Sans Light"/>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dPt>
            <c:idx val="1"/>
            <c:invertIfNegative val="0"/>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c:spPr>
          </c:dPt>
          <c:cat>
            <c:strRef>
              <c:f>Sheet1!$A$2:$A$5</c:f>
              <c:strCache>
                <c:ptCount val="4"/>
                <c:pt idx="0">
                  <c:v>GraphLab</c:v>
                </c:pt>
                <c:pt idx="1">
                  <c:v>GraphX</c:v>
                </c:pt>
                <c:pt idx="2">
                  <c:v>Giraph</c:v>
                </c:pt>
                <c:pt idx="3">
                  <c:v>Naïve Spark</c:v>
                </c:pt>
              </c:strCache>
            </c:strRef>
          </c:cat>
          <c:val>
            <c:numRef>
              <c:f>Sheet1!$B$2:$B$5</c:f>
              <c:numCache>
                <c:formatCode>General</c:formatCode>
                <c:ptCount val="4"/>
                <c:pt idx="0">
                  <c:v>249.0</c:v>
                </c:pt>
                <c:pt idx="1">
                  <c:v>419.0</c:v>
                </c:pt>
                <c:pt idx="2">
                  <c:v>596.0</c:v>
                </c:pt>
                <c:pt idx="3">
                  <c:v>3098.0</c:v>
                </c:pt>
              </c:numCache>
            </c:numRef>
          </c:val>
        </c:ser>
        <c:dLbls>
          <c:showLegendKey val="0"/>
          <c:showVal val="0"/>
          <c:showCatName val="0"/>
          <c:showSerName val="0"/>
          <c:showPercent val="0"/>
          <c:showBubbleSize val="0"/>
        </c:dLbls>
        <c:gapWidth val="150"/>
        <c:axId val="-2087377144"/>
        <c:axId val="-2087356728"/>
      </c:barChart>
      <c:catAx>
        <c:axId val="-2087377144"/>
        <c:scaling>
          <c:orientation val="minMax"/>
        </c:scaling>
        <c:delete val="0"/>
        <c:axPos val="b"/>
        <c:majorTickMark val="out"/>
        <c:minorTickMark val="none"/>
        <c:tickLblPos val="nextTo"/>
        <c:crossAx val="-2087356728"/>
        <c:crosses val="autoZero"/>
        <c:auto val="1"/>
        <c:lblAlgn val="ctr"/>
        <c:lblOffset val="100"/>
        <c:noMultiLvlLbl val="0"/>
      </c:catAx>
      <c:valAx>
        <c:axId val="-2087356728"/>
        <c:scaling>
          <c:orientation val="minMax"/>
        </c:scaling>
        <c:delete val="0"/>
        <c:axPos val="l"/>
        <c:majorGridlines/>
        <c:numFmt formatCode="General" sourceLinked="1"/>
        <c:majorTickMark val="out"/>
        <c:minorTickMark val="none"/>
        <c:tickLblPos val="nextTo"/>
        <c:crossAx val="-2087377144"/>
        <c:crosses val="autoZero"/>
        <c:crossBetween val="between"/>
      </c:valAx>
    </c:plotArea>
    <c:plotVisOnly val="1"/>
    <c:dispBlanksAs val="gap"/>
    <c:showDLblsOverMax val="0"/>
  </c:chart>
  <c:txPr>
    <a:bodyPr/>
    <a:lstStyle/>
    <a:p>
      <a:pPr>
        <a:defRPr sz="1800">
          <a:latin typeface="Gill Sans Light"/>
          <a:cs typeface="Gill Sans Light"/>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dPt>
            <c:idx val="1"/>
            <c:invertIfNegative val="0"/>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c:spPr>
          </c:dPt>
          <c:cat>
            <c:strRef>
              <c:f>Sheet1!$A$2:$A$5</c:f>
              <c:strCache>
                <c:ptCount val="4"/>
                <c:pt idx="0">
                  <c:v>GraphLab</c:v>
                </c:pt>
                <c:pt idx="1">
                  <c:v>GraphX</c:v>
                </c:pt>
                <c:pt idx="2">
                  <c:v>Giraph</c:v>
                </c:pt>
                <c:pt idx="3">
                  <c:v>Naïve Spark</c:v>
                </c:pt>
              </c:strCache>
            </c:strRef>
          </c:cat>
          <c:val>
            <c:numRef>
              <c:f>Sheet1!$B$2:$B$5</c:f>
              <c:numCache>
                <c:formatCode>General</c:formatCode>
                <c:ptCount val="4"/>
                <c:pt idx="0">
                  <c:v>833.0</c:v>
                </c:pt>
                <c:pt idx="1">
                  <c:v>462.0</c:v>
                </c:pt>
                <c:pt idx="2">
                  <c:v>1235.0</c:v>
                </c:pt>
                <c:pt idx="3">
                  <c:v>8299.0</c:v>
                </c:pt>
              </c:numCache>
            </c:numRef>
          </c:val>
        </c:ser>
        <c:dLbls>
          <c:showLegendKey val="0"/>
          <c:showVal val="0"/>
          <c:showCatName val="0"/>
          <c:showSerName val="0"/>
          <c:showPercent val="0"/>
          <c:showBubbleSize val="0"/>
        </c:dLbls>
        <c:gapWidth val="150"/>
        <c:axId val="-2087250248"/>
        <c:axId val="-2087247256"/>
      </c:barChart>
      <c:catAx>
        <c:axId val="-2087250248"/>
        <c:scaling>
          <c:orientation val="minMax"/>
        </c:scaling>
        <c:delete val="0"/>
        <c:axPos val="b"/>
        <c:majorTickMark val="out"/>
        <c:minorTickMark val="none"/>
        <c:tickLblPos val="nextTo"/>
        <c:crossAx val="-2087247256"/>
        <c:crosses val="autoZero"/>
        <c:auto val="1"/>
        <c:lblAlgn val="ctr"/>
        <c:lblOffset val="100"/>
        <c:noMultiLvlLbl val="0"/>
      </c:catAx>
      <c:valAx>
        <c:axId val="-2087247256"/>
        <c:scaling>
          <c:orientation val="minMax"/>
        </c:scaling>
        <c:delete val="0"/>
        <c:axPos val="l"/>
        <c:majorGridlines/>
        <c:numFmt formatCode="General" sourceLinked="1"/>
        <c:majorTickMark val="out"/>
        <c:minorTickMark val="none"/>
        <c:tickLblPos val="nextTo"/>
        <c:crossAx val="-2087250248"/>
        <c:crosses val="autoZero"/>
        <c:crossBetween val="between"/>
      </c:valAx>
    </c:plotArea>
    <c:plotVisOnly val="1"/>
    <c:dispBlanksAs val="gap"/>
    <c:showDLblsOverMax val="0"/>
  </c:chart>
  <c:txPr>
    <a:bodyPr/>
    <a:lstStyle/>
    <a:p>
      <a:pPr>
        <a:defRPr sz="1800">
          <a:latin typeface="Gill Sans Light"/>
          <a:cs typeface="Gill Sans Light"/>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dPt>
            <c:idx val="1"/>
            <c:invertIfNegative val="0"/>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c:spPr>
          </c:dPt>
          <c:dPt>
            <c:idx val="2"/>
            <c:invertIfNegative val="0"/>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c:spPr>
          </c:dPt>
          <c:cat>
            <c:strRef>
              <c:f>Sheet1!$A$2:$A$4</c:f>
              <c:strCache>
                <c:ptCount val="3"/>
                <c:pt idx="0">
                  <c:v>GraphLab</c:v>
                </c:pt>
                <c:pt idx="1">
                  <c:v>GraphLab NoSHM</c:v>
                </c:pt>
                <c:pt idx="2">
                  <c:v>GraphX</c:v>
                </c:pt>
              </c:strCache>
            </c:strRef>
          </c:cat>
          <c:val>
            <c:numRef>
              <c:f>Sheet1!$B$2:$B$4</c:f>
              <c:numCache>
                <c:formatCode>General</c:formatCode>
                <c:ptCount val="3"/>
                <c:pt idx="0">
                  <c:v>249.0</c:v>
                </c:pt>
                <c:pt idx="1">
                  <c:v>442.0</c:v>
                </c:pt>
                <c:pt idx="2">
                  <c:v>419.0</c:v>
                </c:pt>
              </c:numCache>
            </c:numRef>
          </c:val>
        </c:ser>
        <c:dLbls>
          <c:showLegendKey val="0"/>
          <c:showVal val="0"/>
          <c:showCatName val="0"/>
          <c:showSerName val="0"/>
          <c:showPercent val="0"/>
          <c:showBubbleSize val="0"/>
        </c:dLbls>
        <c:gapWidth val="150"/>
        <c:axId val="-2088612216"/>
        <c:axId val="-2088615208"/>
      </c:barChart>
      <c:catAx>
        <c:axId val="-2088612216"/>
        <c:scaling>
          <c:orientation val="minMax"/>
        </c:scaling>
        <c:delete val="0"/>
        <c:axPos val="b"/>
        <c:majorTickMark val="out"/>
        <c:minorTickMark val="none"/>
        <c:tickLblPos val="nextTo"/>
        <c:crossAx val="-2088615208"/>
        <c:crosses val="autoZero"/>
        <c:auto val="1"/>
        <c:lblAlgn val="ctr"/>
        <c:lblOffset val="100"/>
        <c:noMultiLvlLbl val="0"/>
      </c:catAx>
      <c:valAx>
        <c:axId val="-2088615208"/>
        <c:scaling>
          <c:orientation val="minMax"/>
        </c:scaling>
        <c:delete val="0"/>
        <c:axPos val="l"/>
        <c:majorGridlines/>
        <c:numFmt formatCode="General" sourceLinked="1"/>
        <c:majorTickMark val="out"/>
        <c:minorTickMark val="none"/>
        <c:tickLblPos val="nextTo"/>
        <c:crossAx val="-2088612216"/>
        <c:crosses val="autoZero"/>
        <c:crossBetween val="between"/>
      </c:valAx>
    </c:plotArea>
    <c:plotVisOnly val="1"/>
    <c:dispBlanksAs val="gap"/>
    <c:showDLblsOverMax val="0"/>
  </c:chart>
  <c:txPr>
    <a:bodyPr/>
    <a:lstStyle/>
    <a:p>
      <a:pPr>
        <a:defRPr sz="1800">
          <a:latin typeface="Gill Sans Light"/>
          <a:cs typeface="Gill Sans Light"/>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dPt>
            <c:idx val="1"/>
            <c:invertIfNegative val="0"/>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c:spPr>
          </c:dPt>
          <c:dPt>
            <c:idx val="3"/>
            <c:invertIfNegative val="0"/>
            <c:bubble3D val="0"/>
            <c:spPr>
              <a:gradFill rotWithShape="1">
                <a:gsLst>
                  <a:gs pos="0">
                    <a:schemeClr val="accent6">
                      <a:tint val="100000"/>
                      <a:shade val="100000"/>
                      <a:satMod val="130000"/>
                    </a:schemeClr>
                  </a:gs>
                  <a:gs pos="100000">
                    <a:schemeClr val="accent6">
                      <a:tint val="50000"/>
                      <a:shade val="100000"/>
                      <a:satMod val="350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c:spPr>
          </c:dPt>
          <c:cat>
            <c:strRef>
              <c:f>Sheet1!$A$2:$A$6</c:f>
              <c:strCache>
                <c:ptCount val="5"/>
                <c:pt idx="0">
                  <c:v>GraphLab</c:v>
                </c:pt>
                <c:pt idx="1">
                  <c:v>GraphX</c:v>
                </c:pt>
                <c:pt idx="2">
                  <c:v>Giraph</c:v>
                </c:pt>
                <c:pt idx="3">
                  <c:v>Opt. Spark</c:v>
                </c:pt>
                <c:pt idx="4">
                  <c:v>Naïve Spark</c:v>
                </c:pt>
              </c:strCache>
            </c:strRef>
          </c:cat>
          <c:val>
            <c:numRef>
              <c:f>Sheet1!$B$2:$B$6</c:f>
              <c:numCache>
                <c:formatCode>General</c:formatCode>
                <c:ptCount val="5"/>
                <c:pt idx="0">
                  <c:v>249.0</c:v>
                </c:pt>
                <c:pt idx="1">
                  <c:v>419.0</c:v>
                </c:pt>
                <c:pt idx="2">
                  <c:v>596.0</c:v>
                </c:pt>
                <c:pt idx="3">
                  <c:v>857.0</c:v>
                </c:pt>
                <c:pt idx="4">
                  <c:v>3098.0</c:v>
                </c:pt>
              </c:numCache>
            </c:numRef>
          </c:val>
        </c:ser>
        <c:dLbls>
          <c:showLegendKey val="0"/>
          <c:showVal val="0"/>
          <c:showCatName val="0"/>
          <c:showSerName val="0"/>
          <c:showPercent val="0"/>
          <c:showBubbleSize val="0"/>
        </c:dLbls>
        <c:gapWidth val="150"/>
        <c:axId val="-2087734776"/>
        <c:axId val="-2087731800"/>
      </c:barChart>
      <c:catAx>
        <c:axId val="-2087734776"/>
        <c:scaling>
          <c:orientation val="minMax"/>
        </c:scaling>
        <c:delete val="0"/>
        <c:axPos val="b"/>
        <c:majorTickMark val="out"/>
        <c:minorTickMark val="none"/>
        <c:tickLblPos val="nextTo"/>
        <c:crossAx val="-2087731800"/>
        <c:crosses val="autoZero"/>
        <c:auto val="1"/>
        <c:lblAlgn val="ctr"/>
        <c:lblOffset val="100"/>
        <c:noMultiLvlLbl val="0"/>
      </c:catAx>
      <c:valAx>
        <c:axId val="-2087731800"/>
        <c:scaling>
          <c:orientation val="minMax"/>
        </c:scaling>
        <c:delete val="0"/>
        <c:axPos val="l"/>
        <c:majorGridlines/>
        <c:numFmt formatCode="General" sourceLinked="1"/>
        <c:majorTickMark val="out"/>
        <c:minorTickMark val="none"/>
        <c:tickLblPos val="nextTo"/>
        <c:crossAx val="-208773477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dPt>
            <c:idx val="1"/>
            <c:invertIfNegative val="0"/>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c:spPr>
          </c:dPt>
          <c:dPt>
            <c:idx val="3"/>
            <c:invertIfNegative val="0"/>
            <c:bubble3D val="0"/>
            <c:spPr>
              <a:gradFill rotWithShape="1">
                <a:gsLst>
                  <a:gs pos="0">
                    <a:schemeClr val="accent6">
                      <a:tint val="100000"/>
                      <a:shade val="100000"/>
                      <a:satMod val="130000"/>
                    </a:schemeClr>
                  </a:gs>
                  <a:gs pos="100000">
                    <a:schemeClr val="accent6">
                      <a:tint val="50000"/>
                      <a:shade val="100000"/>
                      <a:satMod val="350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c:spPr>
          </c:dPt>
          <c:cat>
            <c:strRef>
              <c:f>Sheet1!$A$2:$A$6</c:f>
              <c:strCache>
                <c:ptCount val="5"/>
                <c:pt idx="0">
                  <c:v>GraphLab</c:v>
                </c:pt>
                <c:pt idx="1">
                  <c:v>GraphX</c:v>
                </c:pt>
                <c:pt idx="2">
                  <c:v>Giraph</c:v>
                </c:pt>
                <c:pt idx="3">
                  <c:v>Opt. Spark</c:v>
                </c:pt>
                <c:pt idx="4">
                  <c:v>Naïve Spark</c:v>
                </c:pt>
              </c:strCache>
            </c:strRef>
          </c:cat>
          <c:val>
            <c:numRef>
              <c:f>Sheet1!$B$2:$B$6</c:f>
              <c:numCache>
                <c:formatCode>General</c:formatCode>
                <c:ptCount val="5"/>
                <c:pt idx="0">
                  <c:v>833.0</c:v>
                </c:pt>
                <c:pt idx="1">
                  <c:v>462.0</c:v>
                </c:pt>
                <c:pt idx="2">
                  <c:v>1235.0</c:v>
                </c:pt>
                <c:pt idx="3">
                  <c:v>1759.0</c:v>
                </c:pt>
                <c:pt idx="4">
                  <c:v>8299.0</c:v>
                </c:pt>
              </c:numCache>
            </c:numRef>
          </c:val>
        </c:ser>
        <c:dLbls>
          <c:showLegendKey val="0"/>
          <c:showVal val="0"/>
          <c:showCatName val="0"/>
          <c:showSerName val="0"/>
          <c:showPercent val="0"/>
          <c:showBubbleSize val="0"/>
        </c:dLbls>
        <c:gapWidth val="150"/>
        <c:axId val="-2088568584"/>
        <c:axId val="-2088571576"/>
      </c:barChart>
      <c:catAx>
        <c:axId val="-2088568584"/>
        <c:scaling>
          <c:orientation val="minMax"/>
        </c:scaling>
        <c:delete val="0"/>
        <c:axPos val="b"/>
        <c:majorTickMark val="out"/>
        <c:minorTickMark val="none"/>
        <c:tickLblPos val="nextTo"/>
        <c:crossAx val="-2088571576"/>
        <c:crosses val="autoZero"/>
        <c:auto val="1"/>
        <c:lblAlgn val="ctr"/>
        <c:lblOffset val="100"/>
        <c:noMultiLvlLbl val="0"/>
      </c:catAx>
      <c:valAx>
        <c:axId val="-2088571576"/>
        <c:scaling>
          <c:orientation val="minMax"/>
        </c:scaling>
        <c:delete val="0"/>
        <c:axPos val="l"/>
        <c:majorGridlines/>
        <c:numFmt formatCode="General" sourceLinked="1"/>
        <c:majorTickMark val="out"/>
        <c:minorTickMark val="none"/>
        <c:tickLblPos val="nextTo"/>
        <c:crossAx val="-208856858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dPt>
            <c:idx val="1"/>
            <c:invertIfNegative val="0"/>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c:spPr>
          </c:dPt>
          <c:dPt>
            <c:idx val="3"/>
            <c:invertIfNegative val="0"/>
            <c:bubble3D val="0"/>
            <c:spPr>
              <a:gradFill rotWithShape="1">
                <a:gsLst>
                  <a:gs pos="0">
                    <a:schemeClr val="accent6">
                      <a:tint val="100000"/>
                      <a:shade val="100000"/>
                      <a:satMod val="130000"/>
                    </a:schemeClr>
                  </a:gs>
                  <a:gs pos="100000">
                    <a:schemeClr val="accent6">
                      <a:tint val="50000"/>
                      <a:shade val="100000"/>
                      <a:satMod val="350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c:spPr>
          </c:dPt>
          <c:cat>
            <c:strRef>
              <c:f>Sheet1!$A$2:$A$6</c:f>
              <c:strCache>
                <c:ptCount val="5"/>
                <c:pt idx="0">
                  <c:v>GraphLab</c:v>
                </c:pt>
                <c:pt idx="1">
                  <c:v>GraphX</c:v>
                </c:pt>
                <c:pt idx="2">
                  <c:v>Giraph</c:v>
                </c:pt>
                <c:pt idx="3">
                  <c:v>Opt. Spark</c:v>
                </c:pt>
                <c:pt idx="4">
                  <c:v>Naïve Spark</c:v>
                </c:pt>
              </c:strCache>
            </c:strRef>
          </c:cat>
          <c:val>
            <c:numRef>
              <c:f>Sheet1!$B$2:$B$6</c:f>
              <c:numCache>
                <c:formatCode>General</c:formatCode>
                <c:ptCount val="5"/>
                <c:pt idx="0">
                  <c:v>244.0</c:v>
                </c:pt>
                <c:pt idx="1">
                  <c:v>251.0</c:v>
                </c:pt>
                <c:pt idx="2">
                  <c:v>200.0</c:v>
                </c:pt>
                <c:pt idx="3">
                  <c:v>1784.0</c:v>
                </c:pt>
                <c:pt idx="4">
                  <c:v>2128.0</c:v>
                </c:pt>
              </c:numCache>
            </c:numRef>
          </c:val>
        </c:ser>
        <c:dLbls>
          <c:showLegendKey val="0"/>
          <c:showVal val="0"/>
          <c:showCatName val="0"/>
          <c:showSerName val="0"/>
          <c:showPercent val="0"/>
          <c:showBubbleSize val="0"/>
        </c:dLbls>
        <c:gapWidth val="150"/>
        <c:axId val="-2087838040"/>
        <c:axId val="-2087835064"/>
      </c:barChart>
      <c:catAx>
        <c:axId val="-2087838040"/>
        <c:scaling>
          <c:orientation val="minMax"/>
        </c:scaling>
        <c:delete val="0"/>
        <c:axPos val="b"/>
        <c:majorTickMark val="out"/>
        <c:minorTickMark val="none"/>
        <c:tickLblPos val="nextTo"/>
        <c:crossAx val="-2087835064"/>
        <c:crosses val="autoZero"/>
        <c:auto val="1"/>
        <c:lblAlgn val="ctr"/>
        <c:lblOffset val="100"/>
        <c:noMultiLvlLbl val="0"/>
      </c:catAx>
      <c:valAx>
        <c:axId val="-2087835064"/>
        <c:scaling>
          <c:orientation val="minMax"/>
        </c:scaling>
        <c:delete val="0"/>
        <c:axPos val="l"/>
        <c:majorGridlines/>
        <c:numFmt formatCode="General" sourceLinked="1"/>
        <c:majorTickMark val="out"/>
        <c:minorTickMark val="none"/>
        <c:tickLblPos val="nextTo"/>
        <c:crossAx val="-2087838040"/>
        <c:crosses val="autoZero"/>
        <c:crossBetween val="between"/>
      </c:valAx>
    </c:plotArea>
    <c:plotVisOnly val="1"/>
    <c:dispBlanksAs val="gap"/>
    <c:showDLblsOverMax val="0"/>
  </c:chart>
  <c:txPr>
    <a:bodyPr/>
    <a:lstStyle/>
    <a:p>
      <a:pPr>
        <a:defRPr sz="1800">
          <a:latin typeface="Gill Sans Light"/>
          <a:cs typeface="Gill Sans Light"/>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dPt>
            <c:idx val="1"/>
            <c:invertIfNegative val="0"/>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c:spPr>
          </c:dPt>
          <c:cat>
            <c:strRef>
              <c:f>Sheet1!$A$2:$A$6</c:f>
              <c:strCache>
                <c:ptCount val="5"/>
                <c:pt idx="0">
                  <c:v>GraphLab</c:v>
                </c:pt>
                <c:pt idx="1">
                  <c:v>GraphX</c:v>
                </c:pt>
                <c:pt idx="2">
                  <c:v>Giraph</c:v>
                </c:pt>
                <c:pt idx="3">
                  <c:v>Opt. Spark</c:v>
                </c:pt>
                <c:pt idx="4">
                  <c:v>Naïve Spark</c:v>
                </c:pt>
              </c:strCache>
            </c:strRef>
          </c:cat>
          <c:val>
            <c:numRef>
              <c:f>Sheet1!$B$2:$B$6</c:f>
              <c:numCache>
                <c:formatCode>General</c:formatCode>
                <c:ptCount val="5"/>
                <c:pt idx="0">
                  <c:v>714.0</c:v>
                </c:pt>
                <c:pt idx="1">
                  <c:v>800.0</c:v>
                </c:pt>
                <c:pt idx="2">
                  <c:v>0.0</c:v>
                </c:pt>
                <c:pt idx="3">
                  <c:v>0.0</c:v>
                </c:pt>
                <c:pt idx="4">
                  <c:v>8000.0</c:v>
                </c:pt>
              </c:numCache>
            </c:numRef>
          </c:val>
        </c:ser>
        <c:dLbls>
          <c:showLegendKey val="0"/>
          <c:showVal val="0"/>
          <c:showCatName val="0"/>
          <c:showSerName val="0"/>
          <c:showPercent val="0"/>
          <c:showBubbleSize val="0"/>
        </c:dLbls>
        <c:gapWidth val="150"/>
        <c:axId val="-2087811288"/>
        <c:axId val="-2087808296"/>
      </c:barChart>
      <c:catAx>
        <c:axId val="-2087811288"/>
        <c:scaling>
          <c:orientation val="minMax"/>
        </c:scaling>
        <c:delete val="0"/>
        <c:axPos val="b"/>
        <c:majorTickMark val="out"/>
        <c:minorTickMark val="none"/>
        <c:tickLblPos val="nextTo"/>
        <c:crossAx val="-2087808296"/>
        <c:crosses val="autoZero"/>
        <c:auto val="1"/>
        <c:lblAlgn val="ctr"/>
        <c:lblOffset val="100"/>
        <c:noMultiLvlLbl val="0"/>
      </c:catAx>
      <c:valAx>
        <c:axId val="-2087808296"/>
        <c:scaling>
          <c:orientation val="minMax"/>
        </c:scaling>
        <c:delete val="0"/>
        <c:axPos val="l"/>
        <c:majorGridlines/>
        <c:numFmt formatCode="General" sourceLinked="1"/>
        <c:majorTickMark val="out"/>
        <c:minorTickMark val="none"/>
        <c:tickLblPos val="nextTo"/>
        <c:crossAx val="-2087811288"/>
        <c:crosses val="autoZero"/>
        <c:crossBetween val="between"/>
      </c:valAx>
    </c:plotArea>
    <c:plotVisOnly val="1"/>
    <c:dispBlanksAs val="gap"/>
    <c:showDLblsOverMax val="0"/>
  </c:chart>
  <c:txPr>
    <a:bodyPr/>
    <a:lstStyle/>
    <a:p>
      <a:pPr>
        <a:defRPr sz="1800">
          <a:latin typeface="Gill Sans Light"/>
          <a:cs typeface="Gill Sans Light"/>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clustered"/>
        <c:varyColors val="0"/>
        <c:ser>
          <c:idx val="0"/>
          <c:order val="0"/>
          <c:tx>
            <c:strRef>
              <c:f>Sheet1!$B$1</c:f>
              <c:strCache>
                <c:ptCount val="1"/>
                <c:pt idx="0">
                  <c:v>Runtime</c:v>
                </c:pt>
              </c:strCache>
            </c:strRef>
          </c:tx>
          <c:invertIfNegative val="0"/>
          <c:cat>
            <c:strRef>
              <c:f>Sheet1!$A$2:$A$4</c:f>
              <c:strCache>
                <c:ptCount val="3"/>
                <c:pt idx="0">
                  <c:v>No Failure</c:v>
                </c:pt>
                <c:pt idx="1">
                  <c:v>Lineage</c:v>
                </c:pt>
                <c:pt idx="2">
                  <c:v>Restart</c:v>
                </c:pt>
              </c:strCache>
            </c:strRef>
          </c:cat>
          <c:val>
            <c:numRef>
              <c:f>Sheet1!$B$2:$B$4</c:f>
              <c:numCache>
                <c:formatCode>General</c:formatCode>
                <c:ptCount val="3"/>
                <c:pt idx="0">
                  <c:v>557.0</c:v>
                </c:pt>
                <c:pt idx="1">
                  <c:v>760.0</c:v>
                </c:pt>
                <c:pt idx="2">
                  <c:v>948.0</c:v>
                </c:pt>
              </c:numCache>
            </c:numRef>
          </c:val>
        </c:ser>
        <c:dLbls>
          <c:showLegendKey val="0"/>
          <c:showVal val="0"/>
          <c:showCatName val="0"/>
          <c:showSerName val="0"/>
          <c:showPercent val="0"/>
          <c:showBubbleSize val="0"/>
        </c:dLbls>
        <c:gapWidth val="150"/>
        <c:axId val="-2087913848"/>
        <c:axId val="-2087910904"/>
      </c:barChart>
      <c:catAx>
        <c:axId val="-2087913848"/>
        <c:scaling>
          <c:orientation val="minMax"/>
        </c:scaling>
        <c:delete val="0"/>
        <c:axPos val="b"/>
        <c:majorTickMark val="out"/>
        <c:minorTickMark val="none"/>
        <c:tickLblPos val="nextTo"/>
        <c:crossAx val="-2087910904"/>
        <c:crosses val="autoZero"/>
        <c:auto val="1"/>
        <c:lblAlgn val="ctr"/>
        <c:lblOffset val="100"/>
        <c:noMultiLvlLbl val="0"/>
      </c:catAx>
      <c:valAx>
        <c:axId val="-2087910904"/>
        <c:scaling>
          <c:orientation val="minMax"/>
        </c:scaling>
        <c:delete val="0"/>
        <c:axPos val="l"/>
        <c:majorGridlines/>
        <c:title>
          <c:tx>
            <c:rich>
              <a:bodyPr rot="-5400000" vert="horz"/>
              <a:lstStyle/>
              <a:p>
                <a:pPr>
                  <a:defRPr/>
                </a:pPr>
                <a:r>
                  <a:rPr lang="en-US"/>
                  <a:t>Runtime (Seconds)</a:t>
                </a:r>
              </a:p>
            </c:rich>
          </c:tx>
          <c:layout/>
          <c:overlay val="0"/>
        </c:title>
        <c:numFmt formatCode="General" sourceLinked="1"/>
        <c:majorTickMark val="out"/>
        <c:minorTickMark val="none"/>
        <c:tickLblPos val="nextTo"/>
        <c:crossAx val="-2087913848"/>
        <c:crosses val="autoZero"/>
        <c:crossBetween val="between"/>
      </c:valAx>
    </c:plotArea>
    <c:plotVisOnly val="1"/>
    <c:dispBlanksAs val="gap"/>
    <c:showDLblsOverMax val="0"/>
  </c:chart>
  <c:txPr>
    <a:bodyPr/>
    <a:lstStyle/>
    <a:p>
      <a:pPr>
        <a:defRPr sz="1800">
          <a:latin typeface="Gill Sans Light"/>
          <a:cs typeface="Gill Sans Light"/>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b="0"/>
            </a:pPr>
            <a:r>
              <a:rPr lang="en-US" b="0"/>
              <a:t>Connected Components on Twitter Graph</a:t>
            </a:r>
          </a:p>
        </c:rich>
      </c:tx>
      <c:layout/>
      <c:overlay val="0"/>
    </c:title>
    <c:autoTitleDeleted val="0"/>
    <c:plotArea>
      <c:layout/>
      <c:scatterChart>
        <c:scatterStyle val="lineMarker"/>
        <c:varyColors val="0"/>
        <c:ser>
          <c:idx val="0"/>
          <c:order val="0"/>
          <c:tx>
            <c:strRef>
              <c:f>Sheet1!$B$1</c:f>
              <c:strCache>
                <c:ptCount val="1"/>
                <c:pt idx="0">
                  <c:v>CC</c:v>
                </c:pt>
              </c:strCache>
            </c:strRef>
          </c:tx>
          <c:xVal>
            <c:numRef>
              <c:f>Sheet1!$A$2:$A$16</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Sheet1!$B$2:$B$16</c:f>
              <c:numCache>
                <c:formatCode>General</c:formatCode>
                <c:ptCount val="15"/>
                <c:pt idx="0">
                  <c:v>7270.4</c:v>
                </c:pt>
                <c:pt idx="1">
                  <c:v>7782.4</c:v>
                </c:pt>
                <c:pt idx="2">
                  <c:v>5632.0</c:v>
                </c:pt>
                <c:pt idx="3">
                  <c:v>5222.4</c:v>
                </c:pt>
                <c:pt idx="4">
                  <c:v>3077.8</c:v>
                </c:pt>
                <c:pt idx="5">
                  <c:v>396.3</c:v>
                </c:pt>
                <c:pt idx="6">
                  <c:v>8.299512</c:v>
                </c:pt>
                <c:pt idx="7">
                  <c:v>0.435156</c:v>
                </c:pt>
                <c:pt idx="8">
                  <c:v>0.25247</c:v>
                </c:pt>
                <c:pt idx="9">
                  <c:v>0.243672</c:v>
                </c:pt>
                <c:pt idx="10">
                  <c:v>0.243074</c:v>
                </c:pt>
                <c:pt idx="11">
                  <c:v>0.242883</c:v>
                </c:pt>
                <c:pt idx="12">
                  <c:v>0.24257</c:v>
                </c:pt>
                <c:pt idx="13">
                  <c:v>0.242513</c:v>
                </c:pt>
                <c:pt idx="14">
                  <c:v>0.242395</c:v>
                </c:pt>
              </c:numCache>
            </c:numRef>
          </c:yVal>
          <c:smooth val="0"/>
        </c:ser>
        <c:dLbls>
          <c:showLegendKey val="0"/>
          <c:showVal val="0"/>
          <c:showCatName val="0"/>
          <c:showSerName val="0"/>
          <c:showPercent val="0"/>
          <c:showBubbleSize val="0"/>
        </c:dLbls>
        <c:axId val="-2085267608"/>
        <c:axId val="-2085261960"/>
      </c:scatterChart>
      <c:valAx>
        <c:axId val="-2085267608"/>
        <c:scaling>
          <c:orientation val="minMax"/>
        </c:scaling>
        <c:delete val="0"/>
        <c:axPos val="b"/>
        <c:title>
          <c:tx>
            <c:rich>
              <a:bodyPr/>
              <a:lstStyle/>
              <a:p>
                <a:pPr>
                  <a:defRPr/>
                </a:pPr>
                <a:r>
                  <a:rPr lang="en-US" dirty="0" smtClean="0"/>
                  <a:t>Iteration</a:t>
                </a:r>
                <a:endParaRPr lang="en-US" dirty="0"/>
              </a:p>
            </c:rich>
          </c:tx>
          <c:layout/>
          <c:overlay val="0"/>
        </c:title>
        <c:numFmt formatCode="General" sourceLinked="1"/>
        <c:majorTickMark val="out"/>
        <c:minorTickMark val="none"/>
        <c:tickLblPos val="nextTo"/>
        <c:crossAx val="-2085261960"/>
        <c:crossesAt val="0.0"/>
        <c:crossBetween val="midCat"/>
      </c:valAx>
      <c:valAx>
        <c:axId val="-2085261960"/>
        <c:scaling>
          <c:logBase val="10.0"/>
          <c:orientation val="minMax"/>
        </c:scaling>
        <c:delete val="0"/>
        <c:axPos val="l"/>
        <c:majorGridlines/>
        <c:title>
          <c:tx>
            <c:rich>
              <a:bodyPr rot="-5400000" vert="horz"/>
              <a:lstStyle/>
              <a:p>
                <a:pPr>
                  <a:defRPr/>
                </a:pPr>
                <a:r>
                  <a:rPr lang="en-US" dirty="0" smtClean="0"/>
                  <a:t>Network Comm.</a:t>
                </a:r>
                <a:r>
                  <a:rPr lang="en-US" baseline="0" dirty="0" smtClean="0"/>
                  <a:t> (MB)</a:t>
                </a:r>
                <a:endParaRPr lang="en-US" dirty="0"/>
              </a:p>
            </c:rich>
          </c:tx>
          <c:layout>
            <c:manualLayout>
              <c:xMode val="edge"/>
              <c:yMode val="edge"/>
              <c:x val="0.00771604938271605"/>
              <c:y val="0.224939009685011"/>
            </c:manualLayout>
          </c:layout>
          <c:overlay val="0"/>
        </c:title>
        <c:numFmt formatCode="General" sourceLinked="1"/>
        <c:majorTickMark val="out"/>
        <c:minorTickMark val="none"/>
        <c:tickLblPos val="nextTo"/>
        <c:crossAx val="-2085267608"/>
        <c:crosses val="autoZero"/>
        <c:crossBetween val="midCat"/>
      </c:valAx>
    </c:plotArea>
    <c:plotVisOnly val="1"/>
    <c:dispBlanksAs val="gap"/>
    <c:showDLblsOverMax val="0"/>
  </c:chart>
  <c:txPr>
    <a:bodyPr/>
    <a:lstStyle/>
    <a:p>
      <a:pPr>
        <a:defRPr sz="1800">
          <a:latin typeface="Gill Sans Light"/>
          <a:cs typeface="Gill Sans Light"/>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Connected Components on Twitter Graph</a:t>
            </a:r>
          </a:p>
        </c:rich>
      </c:tx>
      <c:layout/>
      <c:overlay val="0"/>
    </c:title>
    <c:autoTitleDeleted val="0"/>
    <c:plotArea>
      <c:layout/>
      <c:scatterChart>
        <c:scatterStyle val="lineMarker"/>
        <c:varyColors val="0"/>
        <c:ser>
          <c:idx val="0"/>
          <c:order val="0"/>
          <c:tx>
            <c:strRef>
              <c:f>Sheet1!$F$1</c:f>
              <c:strCache>
                <c:ptCount val="1"/>
                <c:pt idx="0">
                  <c:v>Scan</c:v>
                </c:pt>
              </c:strCache>
            </c:strRef>
          </c:tx>
          <c:xVal>
            <c:numRef>
              <c:f>Sheet1!$A$2:$A$16</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Sheet1!$F$2:$F$16</c:f>
              <c:numCache>
                <c:formatCode>General</c:formatCode>
                <c:ptCount val="15"/>
                <c:pt idx="0">
                  <c:v>24.2</c:v>
                </c:pt>
                <c:pt idx="1">
                  <c:v>22.6</c:v>
                </c:pt>
                <c:pt idx="2">
                  <c:v>21.0</c:v>
                </c:pt>
                <c:pt idx="3">
                  <c:v>15.8</c:v>
                </c:pt>
                <c:pt idx="4">
                  <c:v>12.4</c:v>
                </c:pt>
                <c:pt idx="5">
                  <c:v>11.8</c:v>
                </c:pt>
                <c:pt idx="6">
                  <c:v>11.8</c:v>
                </c:pt>
                <c:pt idx="7">
                  <c:v>11.8</c:v>
                </c:pt>
                <c:pt idx="8">
                  <c:v>11.6</c:v>
                </c:pt>
                <c:pt idx="9">
                  <c:v>11.8</c:v>
                </c:pt>
                <c:pt idx="10">
                  <c:v>11.6</c:v>
                </c:pt>
                <c:pt idx="11">
                  <c:v>11.2</c:v>
                </c:pt>
                <c:pt idx="12">
                  <c:v>11.8</c:v>
                </c:pt>
                <c:pt idx="13">
                  <c:v>11.4</c:v>
                </c:pt>
                <c:pt idx="14">
                  <c:v>11.4</c:v>
                </c:pt>
              </c:numCache>
            </c:numRef>
          </c:yVal>
          <c:smooth val="0"/>
        </c:ser>
        <c:ser>
          <c:idx val="1"/>
          <c:order val="1"/>
          <c:tx>
            <c:strRef>
              <c:f>Sheet1!$H$1</c:f>
              <c:strCache>
                <c:ptCount val="1"/>
                <c:pt idx="0">
                  <c:v>Indexed</c:v>
                </c:pt>
              </c:strCache>
            </c:strRef>
          </c:tx>
          <c:xVal>
            <c:numRef>
              <c:f>Sheet1!$A$2:$A$16</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Sheet1!$H$2:$H$16</c:f>
              <c:numCache>
                <c:formatCode>General</c:formatCode>
                <c:ptCount val="15"/>
                <c:pt idx="0">
                  <c:v>25.6</c:v>
                </c:pt>
                <c:pt idx="1">
                  <c:v>23.8</c:v>
                </c:pt>
                <c:pt idx="2">
                  <c:v>23.0</c:v>
                </c:pt>
                <c:pt idx="3">
                  <c:v>14.8</c:v>
                </c:pt>
                <c:pt idx="4">
                  <c:v>4.2</c:v>
                </c:pt>
                <c:pt idx="5">
                  <c:v>2.4</c:v>
                </c:pt>
                <c:pt idx="6">
                  <c:v>2.6</c:v>
                </c:pt>
                <c:pt idx="7">
                  <c:v>4.0</c:v>
                </c:pt>
                <c:pt idx="8">
                  <c:v>2.4</c:v>
                </c:pt>
                <c:pt idx="9">
                  <c:v>2.6</c:v>
                </c:pt>
                <c:pt idx="10">
                  <c:v>2.4</c:v>
                </c:pt>
                <c:pt idx="11">
                  <c:v>2.2</c:v>
                </c:pt>
                <c:pt idx="12">
                  <c:v>2.8</c:v>
                </c:pt>
                <c:pt idx="13">
                  <c:v>2.4</c:v>
                </c:pt>
                <c:pt idx="14">
                  <c:v>2.2</c:v>
                </c:pt>
              </c:numCache>
            </c:numRef>
          </c:yVal>
          <c:smooth val="0"/>
        </c:ser>
        <c:dLbls>
          <c:showLegendKey val="0"/>
          <c:showVal val="0"/>
          <c:showCatName val="0"/>
          <c:showSerName val="0"/>
          <c:showPercent val="0"/>
          <c:showBubbleSize val="0"/>
        </c:dLbls>
        <c:axId val="-2085322744"/>
        <c:axId val="-2085317160"/>
      </c:scatterChart>
      <c:valAx>
        <c:axId val="-2085322744"/>
        <c:scaling>
          <c:orientation val="minMax"/>
        </c:scaling>
        <c:delete val="0"/>
        <c:axPos val="b"/>
        <c:title>
          <c:tx>
            <c:rich>
              <a:bodyPr/>
              <a:lstStyle/>
              <a:p>
                <a:pPr>
                  <a:defRPr/>
                </a:pPr>
                <a:r>
                  <a:rPr lang="en-US" dirty="0" smtClean="0"/>
                  <a:t>Iteration</a:t>
                </a:r>
                <a:endParaRPr lang="en-US" dirty="0"/>
              </a:p>
            </c:rich>
          </c:tx>
          <c:layout/>
          <c:overlay val="0"/>
        </c:title>
        <c:numFmt formatCode="General" sourceLinked="1"/>
        <c:majorTickMark val="out"/>
        <c:minorTickMark val="none"/>
        <c:tickLblPos val="nextTo"/>
        <c:crossAx val="-2085317160"/>
        <c:crossesAt val="0.0"/>
        <c:crossBetween val="midCat"/>
      </c:valAx>
      <c:valAx>
        <c:axId val="-2085317160"/>
        <c:scaling>
          <c:orientation val="minMax"/>
        </c:scaling>
        <c:delete val="0"/>
        <c:axPos val="l"/>
        <c:majorGridlines/>
        <c:title>
          <c:tx>
            <c:rich>
              <a:bodyPr rot="-5400000" vert="horz"/>
              <a:lstStyle/>
              <a:p>
                <a:pPr>
                  <a:defRPr/>
                </a:pPr>
                <a:r>
                  <a:rPr lang="en-US" dirty="0" smtClean="0"/>
                  <a:t>Runtime (Seconds)</a:t>
                </a:r>
                <a:endParaRPr lang="en-US" dirty="0"/>
              </a:p>
            </c:rich>
          </c:tx>
          <c:layout>
            <c:manualLayout>
              <c:xMode val="edge"/>
              <c:yMode val="edge"/>
              <c:x val="0.00771604938271605"/>
              <c:y val="0.224939009685011"/>
            </c:manualLayout>
          </c:layout>
          <c:overlay val="0"/>
        </c:title>
        <c:numFmt formatCode="General" sourceLinked="1"/>
        <c:majorTickMark val="out"/>
        <c:minorTickMark val="none"/>
        <c:tickLblPos val="nextTo"/>
        <c:crossAx val="-2085322744"/>
        <c:crosses val="autoZero"/>
        <c:crossBetween val="midCat"/>
      </c:valAx>
    </c:plotArea>
    <c:plotVisOnly val="1"/>
    <c:dispBlanksAs val="gap"/>
    <c:showDLblsOverMax val="0"/>
  </c:chart>
  <c:txPr>
    <a:bodyPr/>
    <a:lstStyle/>
    <a:p>
      <a:pPr>
        <a:defRPr sz="1800">
          <a:latin typeface="Gill Sans Light"/>
          <a:cs typeface="Gill Sans Light"/>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dirty="0" smtClean="0"/>
              <a:t>PageRank on Twitter</a:t>
            </a:r>
            <a:endParaRPr lang="en-US" dirty="0"/>
          </a:p>
        </c:rich>
      </c:tx>
      <c:layout/>
      <c:overlay val="0"/>
    </c:title>
    <c:autoTitleDeleted val="0"/>
    <c:plotArea>
      <c:layout/>
      <c:scatterChart>
        <c:scatterStyle val="lineMarker"/>
        <c:varyColors val="0"/>
        <c:ser>
          <c:idx val="0"/>
          <c:order val="0"/>
          <c:tx>
            <c:strRef>
              <c:f>Sheet1!$B$1</c:f>
              <c:strCache>
                <c:ptCount val="1"/>
                <c:pt idx="0">
                  <c:v>Three Way Join</c:v>
                </c:pt>
              </c:strCache>
            </c:strRef>
          </c:tx>
          <c:xVal>
            <c:numRef>
              <c:f>Sheet1!$A$2:$A$19</c:f>
              <c:numCache>
                <c:formatCode>General</c:formatCode>
                <c:ptCount val="18"/>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numCache>
            </c:numRef>
          </c:xVal>
          <c:yVal>
            <c:numRef>
              <c:f>Sheet1!$B$2:$B$19</c:f>
              <c:numCache>
                <c:formatCode>General</c:formatCode>
                <c:ptCount val="18"/>
                <c:pt idx="0">
                  <c:v>3363.0</c:v>
                </c:pt>
                <c:pt idx="1">
                  <c:v>7782.0</c:v>
                </c:pt>
                <c:pt idx="2">
                  <c:v>11264.0</c:v>
                </c:pt>
                <c:pt idx="3">
                  <c:v>12390.0</c:v>
                </c:pt>
                <c:pt idx="4">
                  <c:v>11366.0</c:v>
                </c:pt>
                <c:pt idx="5">
                  <c:v>11571.0</c:v>
                </c:pt>
                <c:pt idx="6">
                  <c:v>11059.0</c:v>
                </c:pt>
                <c:pt idx="7">
                  <c:v>10956.0</c:v>
                </c:pt>
                <c:pt idx="8">
                  <c:v>10752.0</c:v>
                </c:pt>
                <c:pt idx="9">
                  <c:v>10649.0</c:v>
                </c:pt>
                <c:pt idx="10">
                  <c:v>10444.0</c:v>
                </c:pt>
                <c:pt idx="11">
                  <c:v>10240.0</c:v>
                </c:pt>
                <c:pt idx="12">
                  <c:v>10035.0</c:v>
                </c:pt>
                <c:pt idx="13">
                  <c:v>9932.0</c:v>
                </c:pt>
                <c:pt idx="14">
                  <c:v>9625.0</c:v>
                </c:pt>
                <c:pt idx="15">
                  <c:v>9318.0</c:v>
                </c:pt>
                <c:pt idx="16">
                  <c:v>9113.0</c:v>
                </c:pt>
                <c:pt idx="17">
                  <c:v>8806.0</c:v>
                </c:pt>
              </c:numCache>
            </c:numRef>
          </c:yVal>
          <c:smooth val="0"/>
        </c:ser>
        <c:ser>
          <c:idx val="1"/>
          <c:order val="1"/>
          <c:tx>
            <c:strRef>
              <c:f>Sheet1!$C$1</c:f>
              <c:strCache>
                <c:ptCount val="1"/>
                <c:pt idx="0">
                  <c:v>Join Elimination</c:v>
                </c:pt>
              </c:strCache>
            </c:strRef>
          </c:tx>
          <c:xVal>
            <c:numRef>
              <c:f>Sheet1!$A$2:$A$19</c:f>
              <c:numCache>
                <c:formatCode>General</c:formatCode>
                <c:ptCount val="18"/>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numCache>
            </c:numRef>
          </c:xVal>
          <c:yVal>
            <c:numRef>
              <c:f>Sheet1!$C$2:$C$19</c:f>
              <c:numCache>
                <c:formatCode>General</c:formatCode>
                <c:ptCount val="18"/>
                <c:pt idx="0">
                  <c:v>3363.0</c:v>
                </c:pt>
                <c:pt idx="1">
                  <c:v>5476.0</c:v>
                </c:pt>
                <c:pt idx="2">
                  <c:v>5573.0</c:v>
                </c:pt>
                <c:pt idx="3">
                  <c:v>5841.0</c:v>
                </c:pt>
                <c:pt idx="4">
                  <c:v>5580.0</c:v>
                </c:pt>
                <c:pt idx="5">
                  <c:v>5582.0</c:v>
                </c:pt>
                <c:pt idx="6">
                  <c:v>5448.0</c:v>
                </c:pt>
                <c:pt idx="7">
                  <c:v>5437.0</c:v>
                </c:pt>
                <c:pt idx="8">
                  <c:v>5318.0</c:v>
                </c:pt>
                <c:pt idx="9">
                  <c:v>5307.0</c:v>
                </c:pt>
                <c:pt idx="10">
                  <c:v>5192.0</c:v>
                </c:pt>
                <c:pt idx="11">
                  <c:v>5079.0</c:v>
                </c:pt>
                <c:pt idx="12">
                  <c:v>4965.0</c:v>
                </c:pt>
                <c:pt idx="13">
                  <c:v>4955.0</c:v>
                </c:pt>
                <c:pt idx="14">
                  <c:v>4842.0</c:v>
                </c:pt>
                <c:pt idx="15">
                  <c:v>4627.0</c:v>
                </c:pt>
                <c:pt idx="16">
                  <c:v>4515.0</c:v>
                </c:pt>
                <c:pt idx="17">
                  <c:v>4403.0</c:v>
                </c:pt>
              </c:numCache>
            </c:numRef>
          </c:yVal>
          <c:smooth val="0"/>
        </c:ser>
        <c:dLbls>
          <c:showLegendKey val="0"/>
          <c:showVal val="0"/>
          <c:showCatName val="0"/>
          <c:showSerName val="0"/>
          <c:showPercent val="0"/>
          <c:showBubbleSize val="0"/>
        </c:dLbls>
        <c:axId val="-2085387832"/>
        <c:axId val="-2085382344"/>
      </c:scatterChart>
      <c:valAx>
        <c:axId val="-2085387832"/>
        <c:scaling>
          <c:orientation val="minMax"/>
        </c:scaling>
        <c:delete val="0"/>
        <c:axPos val="b"/>
        <c:title>
          <c:tx>
            <c:rich>
              <a:bodyPr/>
              <a:lstStyle/>
              <a:p>
                <a:pPr>
                  <a:defRPr/>
                </a:pPr>
                <a:r>
                  <a:rPr lang="en-US"/>
                  <a:t>Iteration</a:t>
                </a:r>
              </a:p>
            </c:rich>
          </c:tx>
          <c:layout/>
          <c:overlay val="0"/>
        </c:title>
        <c:numFmt formatCode="General" sourceLinked="1"/>
        <c:majorTickMark val="out"/>
        <c:minorTickMark val="none"/>
        <c:tickLblPos val="nextTo"/>
        <c:crossAx val="-2085382344"/>
        <c:crosses val="autoZero"/>
        <c:crossBetween val="midCat"/>
      </c:valAx>
      <c:valAx>
        <c:axId val="-2085382344"/>
        <c:scaling>
          <c:orientation val="minMax"/>
        </c:scaling>
        <c:delete val="0"/>
        <c:axPos val="l"/>
        <c:majorGridlines/>
        <c:title>
          <c:tx>
            <c:rich>
              <a:bodyPr rot="-5400000" vert="horz"/>
              <a:lstStyle/>
              <a:p>
                <a:pPr>
                  <a:defRPr/>
                </a:pPr>
                <a:r>
                  <a:rPr lang="en-US"/>
                  <a:t>Communication (MB)</a:t>
                </a:r>
              </a:p>
            </c:rich>
          </c:tx>
          <c:layout>
            <c:manualLayout>
              <c:xMode val="edge"/>
              <c:yMode val="edge"/>
              <c:x val="0.0148351648351648"/>
              <c:y val="0.18438101012882"/>
            </c:manualLayout>
          </c:layout>
          <c:overlay val="0"/>
        </c:title>
        <c:numFmt formatCode="General" sourceLinked="1"/>
        <c:majorTickMark val="out"/>
        <c:minorTickMark val="none"/>
        <c:tickLblPos val="nextTo"/>
        <c:crossAx val="-2085387832"/>
        <c:crosses val="autoZero"/>
        <c:crossBetween val="midCat"/>
      </c:valAx>
    </c:plotArea>
    <c:plotVisOnly val="1"/>
    <c:dispBlanksAs val="gap"/>
    <c:showDLblsOverMax val="0"/>
  </c:chart>
  <c:txPr>
    <a:bodyPr/>
    <a:lstStyle/>
    <a:p>
      <a:pPr>
        <a:defRPr sz="1800">
          <a:latin typeface="Gill Sans Light"/>
          <a:cs typeface="Gill Sans Light"/>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dPt>
            <c:idx val="0"/>
            <c:invertIfNegative val="0"/>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c:spPr>
          </c:dPt>
          <c:dPt>
            <c:idx val="1"/>
            <c:invertIfNegative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c:spPr>
          </c:dPt>
          <c:cat>
            <c:strRef>
              <c:f>Sheet1!$A$2:$A$5</c:f>
              <c:strCache>
                <c:ptCount val="4"/>
                <c:pt idx="0">
                  <c:v>GraphX</c:v>
                </c:pt>
                <c:pt idx="1">
                  <c:v>GraphLab</c:v>
                </c:pt>
                <c:pt idx="2">
                  <c:v>Giraph</c:v>
                </c:pt>
                <c:pt idx="3">
                  <c:v>Naïve Spark</c:v>
                </c:pt>
              </c:strCache>
            </c:strRef>
          </c:cat>
          <c:val>
            <c:numRef>
              <c:f>Sheet1!$B$2:$B$5</c:f>
              <c:numCache>
                <c:formatCode>General</c:formatCode>
                <c:ptCount val="4"/>
                <c:pt idx="0">
                  <c:v>419.0</c:v>
                </c:pt>
                <c:pt idx="1">
                  <c:v>249.0</c:v>
                </c:pt>
                <c:pt idx="2">
                  <c:v>596.0</c:v>
                </c:pt>
                <c:pt idx="3">
                  <c:v>3098.0</c:v>
                </c:pt>
              </c:numCache>
            </c:numRef>
          </c:val>
        </c:ser>
        <c:dLbls>
          <c:showLegendKey val="0"/>
          <c:showVal val="0"/>
          <c:showCatName val="0"/>
          <c:showSerName val="0"/>
          <c:showPercent val="0"/>
          <c:showBubbleSize val="0"/>
        </c:dLbls>
        <c:gapWidth val="150"/>
        <c:axId val="-2086477064"/>
        <c:axId val="-2086494696"/>
      </c:barChart>
      <c:catAx>
        <c:axId val="-2086477064"/>
        <c:scaling>
          <c:orientation val="minMax"/>
        </c:scaling>
        <c:delete val="0"/>
        <c:axPos val="b"/>
        <c:majorTickMark val="out"/>
        <c:minorTickMark val="none"/>
        <c:tickLblPos val="nextTo"/>
        <c:crossAx val="-2086494696"/>
        <c:crosses val="autoZero"/>
        <c:auto val="1"/>
        <c:lblAlgn val="ctr"/>
        <c:lblOffset val="100"/>
        <c:noMultiLvlLbl val="0"/>
      </c:catAx>
      <c:valAx>
        <c:axId val="-2086494696"/>
        <c:scaling>
          <c:orientation val="minMax"/>
        </c:scaling>
        <c:delete val="0"/>
        <c:axPos val="l"/>
        <c:majorGridlines/>
        <c:numFmt formatCode="General" sourceLinked="1"/>
        <c:majorTickMark val="out"/>
        <c:minorTickMark val="none"/>
        <c:tickLblPos val="nextTo"/>
        <c:crossAx val="-2086477064"/>
        <c:crosses val="autoZero"/>
        <c:crossBetween val="between"/>
      </c:valAx>
    </c:plotArea>
    <c:plotVisOnly val="1"/>
    <c:dispBlanksAs val="gap"/>
    <c:showDLblsOverMax val="0"/>
  </c:chart>
  <c:txPr>
    <a:bodyPr/>
    <a:lstStyle/>
    <a:p>
      <a:pPr>
        <a:defRPr sz="1800">
          <a:latin typeface="Gill Sans Light"/>
          <a:cs typeface="Gill Sans Light"/>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dPt>
            <c:idx val="0"/>
            <c:invertIfNegative val="0"/>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c:spPr>
          </c:dPt>
          <c:dPt>
            <c:idx val="1"/>
            <c:invertIfNegative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c:spPr>
          </c:dPt>
          <c:cat>
            <c:strRef>
              <c:f>Sheet1!$A$2:$A$5</c:f>
              <c:strCache>
                <c:ptCount val="4"/>
                <c:pt idx="0">
                  <c:v>GraphX</c:v>
                </c:pt>
                <c:pt idx="1">
                  <c:v>GraphLab</c:v>
                </c:pt>
                <c:pt idx="2">
                  <c:v>Giraph</c:v>
                </c:pt>
                <c:pt idx="3">
                  <c:v>Naïve Spark</c:v>
                </c:pt>
              </c:strCache>
            </c:strRef>
          </c:cat>
          <c:val>
            <c:numRef>
              <c:f>Sheet1!$B$2:$B$5</c:f>
              <c:numCache>
                <c:formatCode>General</c:formatCode>
                <c:ptCount val="4"/>
                <c:pt idx="0">
                  <c:v>462.0</c:v>
                </c:pt>
                <c:pt idx="1">
                  <c:v>833.0</c:v>
                </c:pt>
                <c:pt idx="2">
                  <c:v>1235.0</c:v>
                </c:pt>
                <c:pt idx="3">
                  <c:v>8299.0</c:v>
                </c:pt>
              </c:numCache>
            </c:numRef>
          </c:val>
        </c:ser>
        <c:dLbls>
          <c:showLegendKey val="0"/>
          <c:showVal val="0"/>
          <c:showCatName val="0"/>
          <c:showSerName val="0"/>
          <c:showPercent val="0"/>
          <c:showBubbleSize val="0"/>
        </c:dLbls>
        <c:gapWidth val="150"/>
        <c:axId val="-2086501016"/>
        <c:axId val="-2086525080"/>
      </c:barChart>
      <c:catAx>
        <c:axId val="-2086501016"/>
        <c:scaling>
          <c:orientation val="minMax"/>
        </c:scaling>
        <c:delete val="0"/>
        <c:axPos val="b"/>
        <c:majorTickMark val="out"/>
        <c:minorTickMark val="none"/>
        <c:tickLblPos val="nextTo"/>
        <c:crossAx val="-2086525080"/>
        <c:crosses val="autoZero"/>
        <c:auto val="1"/>
        <c:lblAlgn val="ctr"/>
        <c:lblOffset val="100"/>
        <c:noMultiLvlLbl val="0"/>
      </c:catAx>
      <c:valAx>
        <c:axId val="-2086525080"/>
        <c:scaling>
          <c:orientation val="minMax"/>
        </c:scaling>
        <c:delete val="0"/>
        <c:axPos val="l"/>
        <c:majorGridlines/>
        <c:numFmt formatCode="General" sourceLinked="1"/>
        <c:majorTickMark val="out"/>
        <c:minorTickMark val="none"/>
        <c:tickLblPos val="nextTo"/>
        <c:crossAx val="-2086501016"/>
        <c:crosses val="autoZero"/>
        <c:crossBetween val="between"/>
      </c:valAx>
    </c:plotArea>
    <c:plotVisOnly val="1"/>
    <c:dispBlanksAs val="gap"/>
    <c:showDLblsOverMax val="0"/>
  </c:chart>
  <c:txPr>
    <a:bodyPr/>
    <a:lstStyle/>
    <a:p>
      <a:pPr>
        <a:defRPr sz="1800">
          <a:latin typeface="Gill Sans Light"/>
          <a:cs typeface="Gill Sans Light"/>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dPt>
            <c:idx val="0"/>
            <c:invertIfNegative val="0"/>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c:spPr>
          </c:dPt>
          <c:dPt>
            <c:idx val="1"/>
            <c:invertIfNegative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c:spPr>
          </c:dPt>
          <c:cat>
            <c:strRef>
              <c:f>Sheet1!$A$2:$A$5</c:f>
              <c:strCache>
                <c:ptCount val="4"/>
                <c:pt idx="0">
                  <c:v>GraphX</c:v>
                </c:pt>
                <c:pt idx="1">
                  <c:v>GraphLab</c:v>
                </c:pt>
                <c:pt idx="2">
                  <c:v>Giraph</c:v>
                </c:pt>
                <c:pt idx="3">
                  <c:v>Naïve Spark</c:v>
                </c:pt>
              </c:strCache>
            </c:strRef>
          </c:cat>
          <c:val>
            <c:numRef>
              <c:f>Sheet1!$B$2:$B$5</c:f>
              <c:numCache>
                <c:formatCode>General</c:formatCode>
                <c:ptCount val="4"/>
                <c:pt idx="0">
                  <c:v>251.0</c:v>
                </c:pt>
                <c:pt idx="1">
                  <c:v>244.0</c:v>
                </c:pt>
                <c:pt idx="2">
                  <c:v>200.0</c:v>
                </c:pt>
                <c:pt idx="3">
                  <c:v>2128.0</c:v>
                </c:pt>
              </c:numCache>
            </c:numRef>
          </c:val>
        </c:ser>
        <c:dLbls>
          <c:showLegendKey val="0"/>
          <c:showVal val="0"/>
          <c:showCatName val="0"/>
          <c:showSerName val="0"/>
          <c:showPercent val="0"/>
          <c:showBubbleSize val="0"/>
        </c:dLbls>
        <c:gapWidth val="150"/>
        <c:axId val="-2085949016"/>
        <c:axId val="-2085941576"/>
      </c:barChart>
      <c:catAx>
        <c:axId val="-2085949016"/>
        <c:scaling>
          <c:orientation val="minMax"/>
        </c:scaling>
        <c:delete val="0"/>
        <c:axPos val="b"/>
        <c:majorTickMark val="out"/>
        <c:minorTickMark val="none"/>
        <c:tickLblPos val="nextTo"/>
        <c:crossAx val="-2085941576"/>
        <c:crosses val="autoZero"/>
        <c:auto val="1"/>
        <c:lblAlgn val="ctr"/>
        <c:lblOffset val="100"/>
        <c:noMultiLvlLbl val="0"/>
      </c:catAx>
      <c:valAx>
        <c:axId val="-2085941576"/>
        <c:scaling>
          <c:orientation val="minMax"/>
        </c:scaling>
        <c:delete val="0"/>
        <c:axPos val="l"/>
        <c:majorGridlines/>
        <c:numFmt formatCode="General" sourceLinked="1"/>
        <c:majorTickMark val="out"/>
        <c:minorTickMark val="none"/>
        <c:tickLblPos val="nextTo"/>
        <c:crossAx val="-2085949016"/>
        <c:crosses val="autoZero"/>
        <c:crossBetween val="between"/>
      </c:valAx>
    </c:plotArea>
    <c:plotVisOnly val="1"/>
    <c:dispBlanksAs val="gap"/>
    <c:showDLblsOverMax val="0"/>
  </c:chart>
  <c:txPr>
    <a:bodyPr/>
    <a:lstStyle/>
    <a:p>
      <a:pPr>
        <a:defRPr sz="1800">
          <a:latin typeface="Gill Sans Light"/>
          <a:cs typeface="Gill Sans Light"/>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dPt>
            <c:idx val="0"/>
            <c:invertIfNegative val="0"/>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c:spPr>
          </c:dPt>
          <c:dPt>
            <c:idx val="1"/>
            <c:invertIfNegative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c:spPr>
          </c:dPt>
          <c:cat>
            <c:strRef>
              <c:f>Sheet1!$A$2:$A$5</c:f>
              <c:strCache>
                <c:ptCount val="4"/>
                <c:pt idx="0">
                  <c:v>GraphX</c:v>
                </c:pt>
                <c:pt idx="1">
                  <c:v>GraphLab</c:v>
                </c:pt>
                <c:pt idx="2">
                  <c:v>Giraph</c:v>
                </c:pt>
                <c:pt idx="3">
                  <c:v>Naïve Spark</c:v>
                </c:pt>
              </c:strCache>
            </c:strRef>
          </c:cat>
          <c:val>
            <c:numRef>
              <c:f>Sheet1!$B$2:$B$5</c:f>
              <c:numCache>
                <c:formatCode>General</c:formatCode>
                <c:ptCount val="4"/>
                <c:pt idx="0">
                  <c:v>800.0</c:v>
                </c:pt>
                <c:pt idx="1">
                  <c:v>714.0</c:v>
                </c:pt>
                <c:pt idx="2">
                  <c:v>0.0</c:v>
                </c:pt>
                <c:pt idx="3">
                  <c:v>8000.0</c:v>
                </c:pt>
              </c:numCache>
            </c:numRef>
          </c:val>
        </c:ser>
        <c:dLbls>
          <c:showLegendKey val="0"/>
          <c:showVal val="0"/>
          <c:showCatName val="0"/>
          <c:showSerName val="0"/>
          <c:showPercent val="0"/>
          <c:showBubbleSize val="0"/>
        </c:dLbls>
        <c:gapWidth val="150"/>
        <c:axId val="-2085665272"/>
        <c:axId val="-2085662296"/>
      </c:barChart>
      <c:catAx>
        <c:axId val="-2085665272"/>
        <c:scaling>
          <c:orientation val="minMax"/>
        </c:scaling>
        <c:delete val="0"/>
        <c:axPos val="b"/>
        <c:majorTickMark val="out"/>
        <c:minorTickMark val="none"/>
        <c:tickLblPos val="nextTo"/>
        <c:crossAx val="-2085662296"/>
        <c:crosses val="autoZero"/>
        <c:auto val="1"/>
        <c:lblAlgn val="ctr"/>
        <c:lblOffset val="100"/>
        <c:noMultiLvlLbl val="0"/>
      </c:catAx>
      <c:valAx>
        <c:axId val="-2085662296"/>
        <c:scaling>
          <c:orientation val="minMax"/>
        </c:scaling>
        <c:delete val="0"/>
        <c:axPos val="l"/>
        <c:majorGridlines/>
        <c:numFmt formatCode="General" sourceLinked="1"/>
        <c:majorTickMark val="out"/>
        <c:minorTickMark val="none"/>
        <c:tickLblPos val="nextTo"/>
        <c:crossAx val="-2085665272"/>
        <c:crosses val="autoZero"/>
        <c:crossBetween val="between"/>
      </c:valAx>
    </c:plotArea>
    <c:plotVisOnly val="1"/>
    <c:dispBlanksAs val="gap"/>
    <c:showDLblsOverMax val="0"/>
  </c:chart>
  <c:txPr>
    <a:bodyPr/>
    <a:lstStyle/>
    <a:p>
      <a:pPr>
        <a:defRPr sz="1800">
          <a:latin typeface="Gill Sans Light"/>
          <a:cs typeface="Gill Sans Light"/>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274482270598528"/>
          <c:y val="0.163015709206175"/>
          <c:w val="0.692629689671144"/>
          <c:h val="0.505127634063028"/>
        </c:manualLayout>
      </c:layout>
      <c:barChart>
        <c:barDir val="bar"/>
        <c:grouping val="stacked"/>
        <c:varyColors val="0"/>
        <c:ser>
          <c:idx val="0"/>
          <c:order val="0"/>
          <c:tx>
            <c:strRef>
              <c:f>Sheet1!$B$1</c:f>
              <c:strCache>
                <c:ptCount val="1"/>
                <c:pt idx="0">
                  <c:v>Total</c:v>
                </c:pt>
              </c:strCache>
            </c:strRef>
          </c:tx>
          <c:invertIfNegative val="0"/>
          <c:dPt>
            <c:idx val="0"/>
            <c:invertIfNegative val="0"/>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c:spPr>
          </c:dPt>
          <c:dPt>
            <c:idx val="1"/>
            <c:invertIfNegative val="0"/>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c:spPr>
          </c:dPt>
          <c:dLbls>
            <c:dLbl>
              <c:idx val="0"/>
              <c:delete val="1"/>
            </c:dLbl>
            <c:dLbl>
              <c:idx val="1"/>
              <c:layout>
                <c:manualLayout>
                  <c:x val="0.0996732026143791"/>
                  <c:y val="-0.00411142120300204"/>
                </c:manualLayout>
              </c:layout>
              <c:showLegendKey val="0"/>
              <c:showVal val="1"/>
              <c:showCatName val="0"/>
              <c:showSerName val="0"/>
              <c:showPercent val="0"/>
              <c:showBubbleSize val="0"/>
            </c:dLbl>
            <c:dLbl>
              <c:idx val="3"/>
              <c:delete val="1"/>
            </c:dLbl>
            <c:showLegendKey val="0"/>
            <c:showVal val="1"/>
            <c:showCatName val="0"/>
            <c:showSerName val="0"/>
            <c:showPercent val="0"/>
            <c:showBubbleSize val="0"/>
            <c:showLeaderLines val="0"/>
          </c:dLbls>
          <c:cat>
            <c:strRef>
              <c:f>Sheet1!$A$2:$A$5</c:f>
              <c:strCache>
                <c:ptCount val="4"/>
                <c:pt idx="0">
                  <c:v>GraphX</c:v>
                </c:pt>
                <c:pt idx="1">
                  <c:v>GraphLab + Spark</c:v>
                </c:pt>
                <c:pt idx="2">
                  <c:v>Giraph + Spark</c:v>
                </c:pt>
                <c:pt idx="3">
                  <c:v>Spark</c:v>
                </c:pt>
              </c:strCache>
            </c:strRef>
          </c:cat>
          <c:val>
            <c:numRef>
              <c:f>Sheet1!$B$2:$B$5</c:f>
              <c:numCache>
                <c:formatCode>General</c:formatCode>
                <c:ptCount val="4"/>
                <c:pt idx="0">
                  <c:v>342.0</c:v>
                </c:pt>
                <c:pt idx="3">
                  <c:v>1492.0</c:v>
                </c:pt>
              </c:numCache>
            </c:numRef>
          </c:val>
        </c:ser>
        <c:ser>
          <c:idx val="1"/>
          <c:order val="1"/>
          <c:tx>
            <c:strRef>
              <c:f>Sheet1!$C$1</c:f>
              <c:strCache>
                <c:ptCount val="1"/>
                <c:pt idx="0">
                  <c:v>Load</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c:spPr>
          <c:invertIfNegative val="0"/>
          <c:dLbls>
            <c:delete val="1"/>
          </c:dLbls>
          <c:cat>
            <c:strRef>
              <c:f>Sheet1!$A$2:$A$5</c:f>
              <c:strCache>
                <c:ptCount val="4"/>
                <c:pt idx="0">
                  <c:v>GraphX</c:v>
                </c:pt>
                <c:pt idx="1">
                  <c:v>GraphLab + Spark</c:v>
                </c:pt>
                <c:pt idx="2">
                  <c:v>Giraph + Spark</c:v>
                </c:pt>
                <c:pt idx="3">
                  <c:v>Spark</c:v>
                </c:pt>
              </c:strCache>
            </c:strRef>
          </c:cat>
          <c:val>
            <c:numRef>
              <c:f>Sheet1!$C$2:$C$5</c:f>
              <c:numCache>
                <c:formatCode>General</c:formatCode>
                <c:ptCount val="4"/>
                <c:pt idx="1">
                  <c:v>315.0</c:v>
                </c:pt>
                <c:pt idx="2">
                  <c:v>315.0</c:v>
                </c:pt>
              </c:numCache>
            </c:numRef>
          </c:val>
        </c:ser>
        <c:ser>
          <c:idx val="2"/>
          <c:order val="2"/>
          <c:tx>
            <c:strRef>
              <c:f>Sheet1!$D$1</c:f>
              <c:strCache>
                <c:ptCount val="1"/>
                <c:pt idx="0">
                  <c:v>Cmpute</c:v>
                </c:pt>
              </c:strCache>
            </c:strRef>
          </c:tx>
          <c:spPr>
            <a:gradFill rotWithShape="1">
              <a:gsLst>
                <a:gs pos="0">
                  <a:schemeClr val="accent6">
                    <a:tint val="100000"/>
                    <a:shade val="100000"/>
                    <a:satMod val="130000"/>
                  </a:schemeClr>
                </a:gs>
                <a:gs pos="100000">
                  <a:schemeClr val="accent6">
                    <a:tint val="50000"/>
                    <a:shade val="100000"/>
                    <a:satMod val="350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c:spPr>
          <c:invertIfNegative val="0"/>
          <c:dLbls>
            <c:dLbl>
              <c:idx val="0"/>
              <c:delete val="1"/>
            </c:dLbl>
            <c:dLbl>
              <c:idx val="1"/>
              <c:delete val="1"/>
            </c:dLbl>
            <c:dLbl>
              <c:idx val="2"/>
              <c:delete val="1"/>
            </c:dLbl>
            <c:showLegendKey val="0"/>
            <c:showVal val="1"/>
            <c:showCatName val="0"/>
            <c:showSerName val="0"/>
            <c:showPercent val="0"/>
            <c:showBubbleSize val="0"/>
            <c:showLeaderLines val="0"/>
          </c:dLbls>
          <c:cat>
            <c:strRef>
              <c:f>Sheet1!$A$2:$A$5</c:f>
              <c:strCache>
                <c:ptCount val="4"/>
                <c:pt idx="0">
                  <c:v>GraphX</c:v>
                </c:pt>
                <c:pt idx="1">
                  <c:v>GraphLab + Spark</c:v>
                </c:pt>
                <c:pt idx="2">
                  <c:v>Giraph + Spark</c:v>
                </c:pt>
                <c:pt idx="3">
                  <c:v>Spark</c:v>
                </c:pt>
              </c:strCache>
            </c:strRef>
          </c:cat>
          <c:val>
            <c:numRef>
              <c:f>Sheet1!$D$2:$D$5</c:f>
              <c:numCache>
                <c:formatCode>General</c:formatCode>
                <c:ptCount val="4"/>
                <c:pt idx="1">
                  <c:v>43.0</c:v>
                </c:pt>
                <c:pt idx="2">
                  <c:v>275.0</c:v>
                </c:pt>
              </c:numCache>
            </c:numRef>
          </c:val>
        </c:ser>
        <c:ser>
          <c:idx val="3"/>
          <c:order val="3"/>
          <c:tx>
            <c:strRef>
              <c:f>Sheet1!$E$1</c:f>
              <c:strCache>
                <c:ptCount val="1"/>
                <c:pt idx="0">
                  <c:v>Summarize</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c:spPr>
          <c:invertIfNegative val="0"/>
          <c:dLbls>
            <c:delete val="1"/>
          </c:dLbls>
          <c:cat>
            <c:strRef>
              <c:f>Sheet1!$A$2:$A$5</c:f>
              <c:strCache>
                <c:ptCount val="4"/>
                <c:pt idx="0">
                  <c:v>GraphX</c:v>
                </c:pt>
                <c:pt idx="1">
                  <c:v>GraphLab + Spark</c:v>
                </c:pt>
                <c:pt idx="2">
                  <c:v>Giraph + Spark</c:v>
                </c:pt>
                <c:pt idx="3">
                  <c:v>Spark</c:v>
                </c:pt>
              </c:strCache>
            </c:strRef>
          </c:cat>
          <c:val>
            <c:numRef>
              <c:f>Sheet1!$E$2:$E$5</c:f>
              <c:numCache>
                <c:formatCode>General</c:formatCode>
                <c:ptCount val="4"/>
                <c:pt idx="1">
                  <c:v>17.0</c:v>
                </c:pt>
                <c:pt idx="2">
                  <c:v>17.0</c:v>
                </c:pt>
              </c:numCache>
            </c:numRef>
          </c:val>
        </c:ser>
        <c:dLbls>
          <c:showLegendKey val="0"/>
          <c:showVal val="1"/>
          <c:showCatName val="0"/>
          <c:showSerName val="0"/>
          <c:showPercent val="0"/>
          <c:showBubbleSize val="0"/>
        </c:dLbls>
        <c:gapWidth val="100"/>
        <c:overlap val="100"/>
        <c:axId val="-2085810152"/>
        <c:axId val="-2085807064"/>
      </c:barChart>
      <c:catAx>
        <c:axId val="-2085810152"/>
        <c:scaling>
          <c:orientation val="minMax"/>
        </c:scaling>
        <c:delete val="0"/>
        <c:axPos val="l"/>
        <c:majorTickMark val="out"/>
        <c:minorTickMark val="none"/>
        <c:tickLblPos val="nextTo"/>
        <c:txPr>
          <a:bodyPr/>
          <a:lstStyle/>
          <a:p>
            <a:pPr>
              <a:defRPr b="1"/>
            </a:pPr>
            <a:endParaRPr lang="en-US"/>
          </a:p>
        </c:txPr>
        <c:crossAx val="-2085807064"/>
        <c:crosses val="autoZero"/>
        <c:auto val="1"/>
        <c:lblAlgn val="ctr"/>
        <c:lblOffset val="100"/>
        <c:noMultiLvlLbl val="0"/>
      </c:catAx>
      <c:valAx>
        <c:axId val="-2085807064"/>
        <c:scaling>
          <c:orientation val="minMax"/>
        </c:scaling>
        <c:delete val="0"/>
        <c:axPos val="b"/>
        <c:majorGridlines/>
        <c:title>
          <c:tx>
            <c:rich>
              <a:bodyPr/>
              <a:lstStyle/>
              <a:p>
                <a:pPr>
                  <a:defRPr/>
                </a:pPr>
                <a:r>
                  <a:rPr lang="en-US" dirty="0" smtClean="0"/>
                  <a:t>Total Runtime (in Seconds)</a:t>
                </a:r>
                <a:endParaRPr lang="en-US" dirty="0"/>
              </a:p>
            </c:rich>
          </c:tx>
          <c:layout>
            <c:manualLayout>
              <c:xMode val="edge"/>
              <c:yMode val="edge"/>
              <c:x val="0.343091194483042"/>
              <c:y val="0.814405220345831"/>
            </c:manualLayout>
          </c:layout>
          <c:overlay val="0"/>
        </c:title>
        <c:numFmt formatCode="General" sourceLinked="1"/>
        <c:majorTickMark val="out"/>
        <c:minorTickMark val="none"/>
        <c:tickLblPos val="nextTo"/>
        <c:txPr>
          <a:bodyPr/>
          <a:lstStyle/>
          <a:p>
            <a:pPr>
              <a:defRPr sz="1700"/>
            </a:pPr>
            <a:endParaRPr lang="en-US"/>
          </a:p>
        </c:txPr>
        <c:crossAx val="-2085810152"/>
        <c:crosses val="autoZero"/>
        <c:crossBetween val="between"/>
        <c:majorUnit val="200.0"/>
        <c:minorUnit val="20.0"/>
      </c:valAx>
    </c:plotArea>
    <c:plotVisOnly val="1"/>
    <c:dispBlanksAs val="gap"/>
    <c:showDLblsOverMax val="0"/>
  </c:chart>
  <c:txPr>
    <a:bodyPr/>
    <a:lstStyle/>
    <a:p>
      <a:pPr>
        <a:defRPr sz="1800">
          <a:latin typeface="Gill Sans Light"/>
          <a:cs typeface="Gill Sans Light"/>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0610DBB-FA3E-BA4C-AFAB-ED4147FA32B1}" type="datetimeFigureOut">
              <a:rPr lang="en-US" smtClean="0"/>
              <a:t>10/8/14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7FF5B2-048D-0344-B140-24CAAF7F047B}" type="slidenum">
              <a:rPr lang="en-US" smtClean="0"/>
              <a:t>‹#›</a:t>
            </a:fld>
            <a:endParaRPr lang="en-US"/>
          </a:p>
        </p:txBody>
      </p:sp>
    </p:spTree>
    <p:extLst>
      <p:ext uri="{BB962C8B-B14F-4D97-AF65-F5344CB8AC3E}">
        <p14:creationId xmlns:p14="http://schemas.microsoft.com/office/powerpoint/2010/main" val="3233703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9B1EAA98-0FDA-CD43-AE85-312F9266063F}" type="datetime1">
              <a:rPr lang="en-US"/>
              <a:pPr>
                <a:defRPr/>
              </a:pPr>
              <a:t>10/8/14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1519AE34-0624-8F4B-9FB8-27D0EFDF760C}" type="slidenum">
              <a:rPr lang="en-US"/>
              <a:pPr>
                <a:defRPr/>
              </a:pPr>
              <a:t>‹#›</a:t>
            </a:fld>
            <a:endParaRPr lang="en-US"/>
          </a:p>
        </p:txBody>
      </p:sp>
    </p:spTree>
    <p:extLst>
      <p:ext uri="{BB962C8B-B14F-4D97-AF65-F5344CB8AC3E}">
        <p14:creationId xmlns:p14="http://schemas.microsoft.com/office/powerpoint/2010/main" val="2322897953"/>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ＭＳ Ｐゴシック" pitchFamily="-65"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a:lstStyle/>
          <a:p>
            <a:r>
              <a:rPr lang="en-US" dirty="0" smtClean="0">
                <a:ea typeface="ＭＳ Ｐゴシック" charset="-128"/>
                <a:cs typeface="ＭＳ Ｐゴシック" charset="-128"/>
              </a:rPr>
              <a:t>The</a:t>
            </a:r>
            <a:r>
              <a:rPr lang="en-US" baseline="0" dirty="0" smtClean="0">
                <a:ea typeface="ＭＳ Ｐゴシック" charset="-128"/>
                <a:cs typeface="ＭＳ Ｐゴシック" charset="-128"/>
              </a:rPr>
              <a:t> goal of this project was to distill the essential advances developed in the context of specialized graph processing systems and lift those advances into general purpose distributed dataflow systems unifying graphs and tables and enabling a single system to easily and efficiently support both types of data and span the entire analytics pipeline.</a:t>
            </a:r>
          </a:p>
          <a:p>
            <a:endParaRPr lang="en-US" baseline="0" dirty="0" smtClean="0">
              <a:ea typeface="ＭＳ Ｐゴシック" charset="-128"/>
              <a:cs typeface="ＭＳ Ｐゴシック" charset="-128"/>
            </a:endParaRPr>
          </a:p>
          <a:p>
            <a:r>
              <a:rPr lang="en-US" baseline="0" dirty="0" smtClean="0">
                <a:ea typeface="ＭＳ Ｐゴシック" charset="-128"/>
                <a:cs typeface="ＭＳ Ｐゴシック" charset="-128"/>
              </a:rPr>
              <a:t>To motivate the need for this unified approach to analytics let me begin by illustrating modern analytics pipelines.</a:t>
            </a:r>
            <a:endParaRPr lang="en-US" dirty="0">
              <a:ea typeface="ＭＳ Ｐゴシック" charset="-128"/>
              <a:cs typeface="ＭＳ Ｐゴシック" charset="-128"/>
            </a:endParaRPr>
          </a:p>
        </p:txBody>
      </p:sp>
      <p:sp>
        <p:nvSpPr>
          <p:cNvPr id="17412" name="Slide Number Placeholder 3"/>
          <p:cNvSpPr>
            <a:spLocks noGrp="1"/>
          </p:cNvSpPr>
          <p:nvPr>
            <p:ph type="sldNum" sz="quarter" idx="5"/>
          </p:nvPr>
        </p:nvSpPr>
        <p:spPr bwMode="auto">
          <a:noFill/>
          <a:ln>
            <a:miter lim="800000"/>
            <a:headEnd/>
            <a:tailEnd/>
          </a:ln>
        </p:spPr>
        <p:txBody>
          <a:bodyPr/>
          <a:lstStyle/>
          <a:p>
            <a:fld id="{F2DC69FE-82EB-ED4A-895C-6DF3FE534FB7}"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10</a:t>
            </a:fld>
            <a:endParaRPr lang="en-US"/>
          </a:p>
        </p:txBody>
      </p:sp>
    </p:spTree>
    <p:extLst>
      <p:ext uri="{BB962C8B-B14F-4D97-AF65-F5344CB8AC3E}">
        <p14:creationId xmlns:p14="http://schemas.microsoft.com/office/powerpoint/2010/main" val="2664462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11</a:t>
            </a:fld>
            <a:endParaRPr lang="en-US"/>
          </a:p>
        </p:txBody>
      </p:sp>
    </p:spTree>
    <p:extLst>
      <p:ext uri="{BB962C8B-B14F-4D97-AF65-F5344CB8AC3E}">
        <p14:creationId xmlns:p14="http://schemas.microsoft.com/office/powerpoint/2010/main" val="838922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12</a:t>
            </a:fld>
            <a:endParaRPr lang="en-US"/>
          </a:p>
        </p:txBody>
      </p:sp>
    </p:spTree>
    <p:extLst>
      <p:ext uri="{BB962C8B-B14F-4D97-AF65-F5344CB8AC3E}">
        <p14:creationId xmlns:p14="http://schemas.microsoft.com/office/powerpoint/2010/main" val="838922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Graphlab</a:t>
            </a:r>
            <a:r>
              <a:rPr lang="en-US" baseline="0" dirty="0" smtClean="0"/>
              <a:t> </a:t>
            </a:r>
            <a:r>
              <a:rPr lang="en-US" baseline="0" dirty="0" err="1" smtClean="0"/>
              <a:t>vs</a:t>
            </a:r>
            <a:r>
              <a:rPr lang="en-US" baseline="0" dirty="0" smtClean="0"/>
              <a:t> </a:t>
            </a:r>
            <a:r>
              <a:rPr lang="en-US" baseline="0" dirty="0" err="1" smtClean="0"/>
              <a:t>hadoop</a:t>
            </a:r>
            <a:r>
              <a:rPr lang="en-US" baseline="0" dirty="0" smtClean="0"/>
              <a:t> speedup</a:t>
            </a:r>
          </a:p>
          <a:p>
            <a:endParaRPr lang="en-US" dirty="0" smtClean="0"/>
          </a:p>
          <a:p>
            <a:r>
              <a:rPr lang="en-US" dirty="0" smtClean="0"/>
              <a:t>Build</a:t>
            </a:r>
            <a:r>
              <a:rPr lang="en-US" baseline="0" dirty="0" smtClean="0"/>
              <a:t> spark second</a:t>
            </a:r>
            <a:endParaRPr lang="en-US" dirty="0" smtClean="0"/>
          </a:p>
          <a:p>
            <a:endParaRPr lang="en-US" dirty="0" smtClean="0"/>
          </a:p>
          <a:p>
            <a:endParaRPr lang="en-US" dirty="0"/>
          </a:p>
          <a:p>
            <a:r>
              <a:rPr lang="en-US" dirty="0"/>
              <a:t>----- Meeting Notes (3/21/14 15:09) -----</a:t>
            </a:r>
          </a:p>
          <a:p>
            <a:r>
              <a:rPr lang="en-US" dirty="0"/>
              <a:t>How many vertices is LJ, Wiki, Twitter?</a:t>
            </a:r>
          </a:p>
          <a:p>
            <a:r>
              <a:rPr lang="en-US" dirty="0"/>
              <a:t>----- Meeting Notes (3/24/14 20:39) -----</a:t>
            </a:r>
          </a:p>
          <a:p>
            <a:r>
              <a:rPr lang="en-US" dirty="0"/>
              <a:t>Animate, build in</a:t>
            </a:r>
          </a:p>
          <a:p>
            <a:r>
              <a:rPr lang="en-US" dirty="0"/>
              <a:t>spark x faster than hadoop</a:t>
            </a:r>
          </a:p>
          <a:p>
            <a:r>
              <a:rPr lang="en-US" dirty="0"/>
              <a:t>graphlab x faster than spark</a:t>
            </a:r>
          </a:p>
          <a:p>
            <a:r>
              <a:rPr lang="en-US" dirty="0"/>
              <a:t>----- Meeting Notes (10/3/14 09:56) -----</a:t>
            </a:r>
          </a:p>
          <a:p>
            <a:r>
              <a:rPr lang="en-US" dirty="0"/>
              <a:t>Try putting this before these optimizations</a:t>
            </a:r>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13</a:t>
            </a:fld>
            <a:endParaRPr lang="en-US"/>
          </a:p>
        </p:txBody>
      </p:sp>
    </p:spTree>
    <p:extLst>
      <p:ext uri="{BB962C8B-B14F-4D97-AF65-F5344CB8AC3E}">
        <p14:creationId xmlns:p14="http://schemas.microsoft.com/office/powerpoint/2010/main" val="4063933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16</a:t>
            </a:fld>
            <a:endParaRPr lang="en-US"/>
          </a:p>
        </p:txBody>
      </p:sp>
    </p:spTree>
    <p:extLst>
      <p:ext uri="{BB962C8B-B14F-4D97-AF65-F5344CB8AC3E}">
        <p14:creationId xmlns:p14="http://schemas.microsoft.com/office/powerpoint/2010/main" val="3318128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2367E9-6217-467F-9FBB-578A0F4503F2}" type="slidenum">
              <a:rPr lang="en-US" smtClean="0"/>
              <a:pPr/>
              <a:t>18</a:t>
            </a:fld>
            <a:endParaRPr lang="en-US"/>
          </a:p>
        </p:txBody>
      </p:sp>
    </p:spTree>
    <p:extLst>
      <p:ext uri="{BB962C8B-B14F-4D97-AF65-F5344CB8AC3E}">
        <p14:creationId xmlns:p14="http://schemas.microsoft.com/office/powerpoint/2010/main" val="3466794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2367E9-6217-467F-9FBB-578A0F4503F2}" type="slidenum">
              <a:rPr lang="en-US" smtClean="0"/>
              <a:pPr/>
              <a:t>19</a:t>
            </a:fld>
            <a:endParaRPr lang="en-US"/>
          </a:p>
        </p:txBody>
      </p:sp>
    </p:spTree>
    <p:extLst>
      <p:ext uri="{BB962C8B-B14F-4D97-AF65-F5344CB8AC3E}">
        <p14:creationId xmlns:p14="http://schemas.microsoft.com/office/powerpoint/2010/main" val="34667944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2367E9-6217-467F-9FBB-578A0F4503F2}" type="slidenum">
              <a:rPr lang="en-US" smtClean="0"/>
              <a:pPr/>
              <a:t>20</a:t>
            </a:fld>
            <a:endParaRPr lang="en-US"/>
          </a:p>
        </p:txBody>
      </p:sp>
    </p:spTree>
    <p:extLst>
      <p:ext uri="{BB962C8B-B14F-4D97-AF65-F5344CB8AC3E}">
        <p14:creationId xmlns:p14="http://schemas.microsoft.com/office/powerpoint/2010/main" val="3466794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2367E9-6217-467F-9FBB-578A0F4503F2}" type="slidenum">
              <a:rPr lang="en-US" smtClean="0"/>
              <a:pPr/>
              <a:t>21</a:t>
            </a:fld>
            <a:endParaRPr lang="en-US"/>
          </a:p>
        </p:txBody>
      </p:sp>
    </p:spTree>
    <p:extLst>
      <p:ext uri="{BB962C8B-B14F-4D97-AF65-F5344CB8AC3E}">
        <p14:creationId xmlns:p14="http://schemas.microsoft.com/office/powerpoint/2010/main" val="34667944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(10/3/14 09:56) -----</a:t>
            </a:r>
          </a:p>
          <a:p>
            <a:r>
              <a:rPr lang="en-US"/>
              <a:t>Graph System Optimizations</a:t>
            </a:r>
          </a:p>
          <a:p>
            <a:endParaRPr lang="en-US"/>
          </a:p>
          <a:p>
            <a:r>
              <a:rPr lang="en-US"/>
              <a:t>Make more crisp vertex-cut to mirror transition</a:t>
            </a:r>
          </a:p>
          <a:p>
            <a:endParaRPr lang="en-US"/>
          </a:p>
          <a:p>
            <a:r>
              <a:rPr lang="en-US"/>
              <a:t>The Price we paid to do this was a specialized system.   The question is how to make these optimizations work in a generalized. </a:t>
            </a:r>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24</a:t>
            </a:fld>
            <a:endParaRPr lang="en-US"/>
          </a:p>
        </p:txBody>
      </p:sp>
    </p:spTree>
    <p:extLst>
      <p:ext uri="{BB962C8B-B14F-4D97-AF65-F5344CB8AC3E}">
        <p14:creationId xmlns:p14="http://schemas.microsoft.com/office/powerpoint/2010/main" val="2571039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2</a:t>
            </a:fld>
            <a:endParaRPr lang="en-US"/>
          </a:p>
        </p:txBody>
      </p:sp>
    </p:spTree>
    <p:extLst>
      <p:ext uri="{BB962C8B-B14F-4D97-AF65-F5344CB8AC3E}">
        <p14:creationId xmlns:p14="http://schemas.microsoft.com/office/powerpoint/2010/main" val="33181289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25</a:t>
            </a:fld>
            <a:endParaRPr lang="en-US"/>
          </a:p>
        </p:txBody>
      </p:sp>
    </p:spTree>
    <p:extLst>
      <p:ext uri="{BB962C8B-B14F-4D97-AF65-F5344CB8AC3E}">
        <p14:creationId xmlns:p14="http://schemas.microsoft.com/office/powerpoint/2010/main" val="4174471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Meeting Notes (10/3/14 10:02) -----</a:t>
            </a:r>
          </a:p>
          <a:p>
            <a:r>
              <a:rPr lang="en-US" dirty="0"/>
              <a:t>Add legend for vertex and edge properties.</a:t>
            </a:r>
          </a:p>
          <a:p>
            <a:r>
              <a:rPr lang="en-US" dirty="0"/>
              <a:t>----- Meeting Notes (10/3/14 10:16) -----</a:t>
            </a:r>
          </a:p>
          <a:p>
            <a:r>
              <a:rPr lang="en-US" dirty="0"/>
              <a:t>separate  structure from properties in our table representation enabling us to reuse structural information while transforming properties.</a:t>
            </a:r>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26</a:t>
            </a:fld>
            <a:endParaRPr lang="en-US"/>
          </a:p>
        </p:txBody>
      </p:sp>
    </p:spTree>
    <p:extLst>
      <p:ext uri="{BB962C8B-B14F-4D97-AF65-F5344CB8AC3E}">
        <p14:creationId xmlns:p14="http://schemas.microsoft.com/office/powerpoint/2010/main" val="39052213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Meeting Notes (10/3/14 10:02) -----</a:t>
            </a:r>
          </a:p>
          <a:p>
            <a:r>
              <a:rPr lang="en-US" dirty="0"/>
              <a:t>Add legend for vertex and edge properties.</a:t>
            </a:r>
          </a:p>
          <a:p>
            <a:r>
              <a:rPr lang="en-US" dirty="0"/>
              <a:t>----- Meeting Notes (10/3/14 10:16) -----</a:t>
            </a:r>
          </a:p>
          <a:p>
            <a:r>
              <a:rPr lang="en-US" dirty="0"/>
              <a:t>separate  structure from properties in our table representation enabling us to reuse structural information while transforming properties.</a:t>
            </a:r>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27</a:t>
            </a:fld>
            <a:endParaRPr lang="en-US"/>
          </a:p>
        </p:txBody>
      </p:sp>
    </p:spTree>
    <p:extLst>
      <p:ext uri="{BB962C8B-B14F-4D97-AF65-F5344CB8AC3E}">
        <p14:creationId xmlns:p14="http://schemas.microsoft.com/office/powerpoint/2010/main" val="39052213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normalized representation is crucial to being able to support iterative</a:t>
            </a:r>
            <a:r>
              <a:rPr lang="en-US" baseline="0" dirty="0" smtClean="0"/>
              <a:t> computation as well as having multiple graphs and sub-graphs derived from the same base data.</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28</a:t>
            </a:fld>
            <a:endParaRPr lang="en-US"/>
          </a:p>
        </p:txBody>
      </p:sp>
    </p:spTree>
    <p:extLst>
      <p:ext uri="{BB962C8B-B14F-4D97-AF65-F5344CB8AC3E}">
        <p14:creationId xmlns:p14="http://schemas.microsoft.com/office/powerpoint/2010/main" val="9645891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29</a:t>
            </a:fld>
            <a:endParaRPr lang="en-US"/>
          </a:p>
        </p:txBody>
      </p:sp>
    </p:spTree>
    <p:extLst>
      <p:ext uri="{BB962C8B-B14F-4D97-AF65-F5344CB8AC3E}">
        <p14:creationId xmlns:p14="http://schemas.microsoft.com/office/powerpoint/2010/main" val="21136656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a:t>
            </a:r>
            <a:r>
              <a:rPr lang="en-US" dirty="0" err="1" smtClean="0"/>
              <a:t>mrTriplets</a:t>
            </a:r>
            <a:r>
              <a:rPr lang="en-US" dirty="0" smtClean="0"/>
              <a:t> more visible.</a:t>
            </a:r>
          </a:p>
          <a:p>
            <a:endParaRPr lang="en-US" dirty="0" smtClean="0"/>
          </a:p>
          <a:p>
            <a:r>
              <a:rPr lang="en-US" dirty="0" smtClean="0"/>
              <a:t>Emphasize how this </a:t>
            </a:r>
            <a:r>
              <a:rPr lang="en-US" smtClean="0"/>
              <a:t>API blurs</a:t>
            </a:r>
            <a:r>
              <a:rPr lang="en-US" baseline="0" smtClean="0"/>
              <a:t> distinction between graphs and tables</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30</a:t>
            </a:fld>
            <a:endParaRPr lang="en-US"/>
          </a:p>
        </p:txBody>
      </p:sp>
    </p:spTree>
    <p:extLst>
      <p:ext uri="{BB962C8B-B14F-4D97-AF65-F5344CB8AC3E}">
        <p14:creationId xmlns:p14="http://schemas.microsoft.com/office/powerpoint/2010/main" val="21136656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31</a:t>
            </a:fld>
            <a:endParaRPr lang="en-US"/>
          </a:p>
        </p:txBody>
      </p:sp>
    </p:spTree>
    <p:extLst>
      <p:ext uri="{BB962C8B-B14F-4D97-AF65-F5344CB8AC3E}">
        <p14:creationId xmlns:p14="http://schemas.microsoft.com/office/powerpoint/2010/main" val="21136656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32</a:t>
            </a:fld>
            <a:endParaRPr lang="en-US"/>
          </a:p>
        </p:txBody>
      </p:sp>
    </p:spTree>
    <p:extLst>
      <p:ext uri="{BB962C8B-B14F-4D97-AF65-F5344CB8AC3E}">
        <p14:creationId xmlns:p14="http://schemas.microsoft.com/office/powerpoint/2010/main" val="25294357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33</a:t>
            </a:fld>
            <a:endParaRPr lang="en-US"/>
          </a:p>
        </p:txBody>
      </p:sp>
    </p:spTree>
    <p:extLst>
      <p:ext uri="{BB962C8B-B14F-4D97-AF65-F5344CB8AC3E}">
        <p14:creationId xmlns:p14="http://schemas.microsoft.com/office/powerpoint/2010/main" val="25294357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34</a:t>
            </a:fld>
            <a:endParaRPr lang="en-US"/>
          </a:p>
        </p:txBody>
      </p:sp>
    </p:spTree>
    <p:extLst>
      <p:ext uri="{BB962C8B-B14F-4D97-AF65-F5344CB8AC3E}">
        <p14:creationId xmlns:p14="http://schemas.microsoft.com/office/powerpoint/2010/main" val="1722269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Modern analytics involves many stages and many views of data.</a:t>
            </a:r>
          </a:p>
          <a:p>
            <a:endParaRPr lang="en-US" dirty="0" smtClean="0"/>
          </a:p>
          <a:p>
            <a:r>
              <a:rPr lang="en-US" dirty="0" smtClean="0"/>
              <a:t>&lt;</a:t>
            </a:r>
            <a:r>
              <a:rPr lang="en-US" baseline="0" dirty="0" smtClean="0"/>
              <a:t>Make animation auto + practice shortened versions of second and third path&gt;</a:t>
            </a:r>
          </a:p>
          <a:p>
            <a:endParaRPr lang="en-US" baseline="0" dirty="0" smtClean="0"/>
          </a:p>
          <a:p>
            <a:r>
              <a:rPr lang="en-US" baseline="0" dirty="0" smtClean="0"/>
              <a:t>Build community topic table </a:t>
            </a:r>
            <a:r>
              <a:rPr lang="en-US" baseline="0" dirty="0" err="1" smtClean="0"/>
              <a:t>separtely</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3</a:t>
            </a:fld>
            <a:endParaRPr lang="en-US"/>
          </a:p>
        </p:txBody>
      </p:sp>
    </p:spTree>
    <p:extLst>
      <p:ext uri="{BB962C8B-B14F-4D97-AF65-F5344CB8AC3E}">
        <p14:creationId xmlns:p14="http://schemas.microsoft.com/office/powerpoint/2010/main" val="33181289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simple set of </a:t>
            </a:r>
            <a:r>
              <a:rPr lang="en-US" baseline="0" dirty="0" err="1" smtClean="0"/>
              <a:t>GraphX</a:t>
            </a:r>
            <a:r>
              <a:rPr lang="en-US" baseline="0" dirty="0" smtClean="0"/>
              <a:t> operators are capable of expressing not only existing graph processing systems but can also be more convenient to express certain graph algorithms directly.  </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35</a:t>
            </a:fld>
            <a:endParaRPr lang="en-US"/>
          </a:p>
        </p:txBody>
      </p:sp>
    </p:spTree>
    <p:extLst>
      <p:ext uri="{BB962C8B-B14F-4D97-AF65-F5344CB8AC3E}">
        <p14:creationId xmlns:p14="http://schemas.microsoft.com/office/powerpoint/2010/main" val="9970776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36</a:t>
            </a:fld>
            <a:endParaRPr lang="en-US"/>
          </a:p>
        </p:txBody>
      </p:sp>
    </p:spTree>
    <p:extLst>
      <p:ext uri="{BB962C8B-B14F-4D97-AF65-F5344CB8AC3E}">
        <p14:creationId xmlns:p14="http://schemas.microsoft.com/office/powerpoint/2010/main" val="41744718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routing table is</a:t>
            </a:r>
            <a:r>
              <a:rPr lang="en-US" baseline="0" dirty="0" smtClean="0"/>
              <a:t> one of the essential ideas </a:t>
            </a:r>
            <a:r>
              <a:rPr lang="en-US" baseline="0" dirty="0" err="1" smtClean="0"/>
              <a:t>GraphX</a:t>
            </a:r>
            <a:r>
              <a:rPr lang="en-US" baseline="0" dirty="0" smtClean="0"/>
              <a:t> introduces to optimize distributed joins.</a:t>
            </a:r>
            <a:endParaRPr lang="en-US" dirty="0" smtClean="0"/>
          </a:p>
          <a:p>
            <a:endParaRPr lang="en-US" dirty="0" smtClean="0"/>
          </a:p>
          <a:p>
            <a:r>
              <a:rPr lang="en-US" dirty="0" smtClean="0"/>
              <a:t>It</a:t>
            </a:r>
            <a:r>
              <a:rPr lang="en-US" baseline="0" dirty="0" smtClean="0"/>
              <a:t> is important to note that we never shuffle edges and this can be a big win since the edge table is often orders of magnitude larger than the vertex table. </a:t>
            </a:r>
          </a:p>
          <a:p>
            <a:endParaRPr lang="en-US" baseline="0" dirty="0" smtClean="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37</a:t>
            </a:fld>
            <a:endParaRPr lang="en-US"/>
          </a:p>
        </p:txBody>
      </p:sp>
    </p:spTree>
    <p:extLst>
      <p:ext uri="{BB962C8B-B14F-4D97-AF65-F5344CB8AC3E}">
        <p14:creationId xmlns:p14="http://schemas.microsoft.com/office/powerpoint/2010/main" val="39052213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38</a:t>
            </a:fld>
            <a:endParaRPr lang="en-US"/>
          </a:p>
        </p:txBody>
      </p:sp>
    </p:spTree>
    <p:extLst>
      <p:ext uri="{BB962C8B-B14F-4D97-AF65-F5344CB8AC3E}">
        <p14:creationId xmlns:p14="http://schemas.microsoft.com/office/powerpoint/2010/main" val="39052213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title</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39</a:t>
            </a:fld>
            <a:endParaRPr lang="en-US"/>
          </a:p>
        </p:txBody>
      </p:sp>
    </p:spTree>
    <p:extLst>
      <p:ext uri="{BB962C8B-B14F-4D97-AF65-F5344CB8AC3E}">
        <p14:creationId xmlns:p14="http://schemas.microsoft.com/office/powerpoint/2010/main" val="39052213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40</a:t>
            </a:fld>
            <a:endParaRPr lang="en-US"/>
          </a:p>
        </p:txBody>
      </p:sp>
    </p:spTree>
    <p:extLst>
      <p:ext uri="{BB962C8B-B14F-4D97-AF65-F5344CB8AC3E}">
        <p14:creationId xmlns:p14="http://schemas.microsoft.com/office/powerpoint/2010/main" val="39052213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0" fontAlgn="base" latinLnBrk="0" hangingPunct="0">
              <a:lnSpc>
                <a:spcPct val="100000"/>
              </a:lnSpc>
              <a:spcBef>
                <a:spcPct val="30000"/>
              </a:spcBef>
              <a:spcAft>
                <a:spcPct val="0"/>
              </a:spcAft>
              <a:buClrTx/>
              <a:buSzTx/>
              <a:buFontTx/>
              <a:buNone/>
              <a:tabLst/>
              <a:defRPr/>
            </a:pPr>
            <a:r>
              <a:rPr lang="en-US" i="1" dirty="0" smtClean="0"/>
              <a:t>Split Hash Table</a:t>
            </a:r>
            <a:r>
              <a:rPr lang="en-US" dirty="0" smtClean="0"/>
              <a:t>: reuse </a:t>
            </a:r>
            <a:r>
              <a:rPr lang="en-US" dirty="0" smtClean="0">
                <a:solidFill>
                  <a:srgbClr val="3366FF"/>
                </a:solidFill>
              </a:rPr>
              <a:t>key sets </a:t>
            </a:r>
            <a:r>
              <a:rPr lang="en-US" dirty="0" smtClean="0"/>
              <a:t>across hash tables</a:t>
            </a:r>
          </a:p>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44</a:t>
            </a:fld>
            <a:endParaRPr lang="en-US"/>
          </a:p>
        </p:txBody>
      </p:sp>
    </p:spTree>
    <p:extLst>
      <p:ext uri="{BB962C8B-B14F-4D97-AF65-F5344CB8AC3E}">
        <p14:creationId xmlns:p14="http://schemas.microsoft.com/office/powerpoint/2010/main" val="32568133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8 GB RAM,</a:t>
            </a:r>
            <a:r>
              <a:rPr lang="en-US" baseline="0" dirty="0" smtClean="0"/>
              <a:t> 8 Virtual Cores</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45</a:t>
            </a:fld>
            <a:endParaRPr lang="en-US"/>
          </a:p>
        </p:txBody>
      </p:sp>
    </p:spTree>
    <p:extLst>
      <p:ext uri="{BB962C8B-B14F-4D97-AF65-F5344CB8AC3E}">
        <p14:creationId xmlns:p14="http://schemas.microsoft.com/office/powerpoint/2010/main" val="38471125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(10/3/14 10:02) -----</a:t>
            </a:r>
          </a:p>
          <a:p>
            <a:r>
              <a:rPr lang="en-US"/>
              <a:t>Make GraphX first.</a:t>
            </a:r>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46</a:t>
            </a:fld>
            <a:endParaRPr lang="en-US"/>
          </a:p>
        </p:txBody>
      </p:sp>
    </p:spTree>
    <p:extLst>
      <p:ext uri="{BB962C8B-B14F-4D97-AF65-F5344CB8AC3E}">
        <p14:creationId xmlns:p14="http://schemas.microsoft.com/office/powerpoint/2010/main" val="5355177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faster in human time</a:t>
            </a:r>
            <a:r>
              <a:rPr lang="en-US" baseline="0" dirty="0" smtClean="0"/>
              <a:t> but it is hard to measure.</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49</a:t>
            </a:fld>
            <a:endParaRPr lang="en-US"/>
          </a:p>
        </p:txBody>
      </p:sp>
    </p:spTree>
    <p:extLst>
      <p:ext uri="{BB962C8B-B14F-4D97-AF65-F5344CB8AC3E}">
        <p14:creationId xmlns:p14="http://schemas.microsoft.com/office/powerpoint/2010/main" val="4063933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Modern analytics involves many stages and many views of data.</a:t>
            </a:r>
          </a:p>
          <a:p>
            <a:endParaRPr lang="en-US" dirty="0" smtClean="0"/>
          </a:p>
          <a:p>
            <a:r>
              <a:rPr lang="en-US" dirty="0" smtClean="0"/>
              <a:t>&lt;</a:t>
            </a:r>
            <a:r>
              <a:rPr lang="en-US" baseline="0" dirty="0" smtClean="0"/>
              <a:t>Make animation auto + practice shortened versions of second and third path&gt;</a:t>
            </a:r>
          </a:p>
          <a:p>
            <a:endParaRPr lang="en-US" baseline="0" dirty="0" smtClean="0"/>
          </a:p>
          <a:p>
            <a:r>
              <a:rPr lang="en-US" baseline="0" dirty="0" smtClean="0"/>
              <a:t>Build community topic table </a:t>
            </a:r>
            <a:r>
              <a:rPr lang="en-US" baseline="0" dirty="0" err="1" smtClean="0"/>
              <a:t>separtely</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4</a:t>
            </a:fld>
            <a:endParaRPr lang="en-US"/>
          </a:p>
        </p:txBody>
      </p:sp>
    </p:spTree>
    <p:extLst>
      <p:ext uri="{BB962C8B-B14F-4D97-AF65-F5344CB8AC3E}">
        <p14:creationId xmlns:p14="http://schemas.microsoft.com/office/powerpoint/2010/main" val="33181289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Semi-Join</a:t>
            </a:r>
            <a:r>
              <a:rPr lang="en-US" baseline="0" dirty="0" smtClean="0"/>
              <a:t> in </a:t>
            </a:r>
            <a:r>
              <a:rPr lang="en-US" baseline="0" dirty="0" err="1" smtClean="0"/>
              <a:t>MapReduce</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56</a:t>
            </a:fld>
            <a:endParaRPr lang="en-US"/>
          </a:p>
        </p:txBody>
      </p:sp>
    </p:spTree>
    <p:extLst>
      <p:ext uri="{BB962C8B-B14F-4D97-AF65-F5344CB8AC3E}">
        <p14:creationId xmlns:p14="http://schemas.microsoft.com/office/powerpoint/2010/main" val="28718747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(10/3/14 10:05) -----</a:t>
            </a:r>
          </a:p>
          <a:p>
            <a:r>
              <a:rPr lang="en-US"/>
              <a:t>Skip </a:t>
            </a:r>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57</a:t>
            </a:fld>
            <a:endParaRPr lang="en-US"/>
          </a:p>
        </p:txBody>
      </p:sp>
    </p:spTree>
    <p:extLst>
      <p:ext uri="{BB962C8B-B14F-4D97-AF65-F5344CB8AC3E}">
        <p14:creationId xmlns:p14="http://schemas.microsoft.com/office/powerpoint/2010/main" val="19812261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node has 8 virtual cores. (Runtime</a:t>
            </a:r>
            <a:r>
              <a:rPr lang="en-US" baseline="0" dirty="0" smtClean="0"/>
              <a:t> is in 10 iterations)</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58</a:t>
            </a:fld>
            <a:endParaRPr lang="en-US"/>
          </a:p>
        </p:txBody>
      </p:sp>
    </p:spTree>
    <p:extLst>
      <p:ext uri="{BB962C8B-B14F-4D97-AF65-F5344CB8AC3E}">
        <p14:creationId xmlns:p14="http://schemas.microsoft.com/office/powerpoint/2010/main" val="2426682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(10/3/14 09:56) -----</a:t>
            </a:r>
          </a:p>
          <a:p>
            <a:r>
              <a:rPr lang="en-US"/>
              <a:t>Replace with standard spark slide</a:t>
            </a:r>
          </a:p>
          <a:p>
            <a:endParaRPr lang="en-US"/>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59</a:t>
            </a:fld>
            <a:endParaRPr lang="en-US"/>
          </a:p>
        </p:txBody>
      </p:sp>
    </p:spTree>
    <p:extLst>
      <p:ext uri="{BB962C8B-B14F-4D97-AF65-F5344CB8AC3E}">
        <p14:creationId xmlns:p14="http://schemas.microsoft.com/office/powerpoint/2010/main" val="24630757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(10/3/14 09:56) -----</a:t>
            </a:r>
          </a:p>
          <a:p>
            <a:r>
              <a:rPr lang="en-US"/>
              <a:t>Switch to standard spark slide.</a:t>
            </a:r>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60</a:t>
            </a:fld>
            <a:endParaRPr lang="en-US"/>
          </a:p>
        </p:txBody>
      </p:sp>
    </p:spTree>
    <p:extLst>
      <p:ext uri="{BB962C8B-B14F-4D97-AF65-F5344CB8AC3E}">
        <p14:creationId xmlns:p14="http://schemas.microsoft.com/office/powerpoint/2010/main" val="24976059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(10/3/14 10:02) -----</a:t>
            </a:r>
          </a:p>
          <a:p>
            <a:r>
              <a:rPr lang="en-US"/>
              <a:t>Skip</a:t>
            </a:r>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62</a:t>
            </a:fld>
            <a:endParaRPr lang="en-US"/>
          </a:p>
        </p:txBody>
      </p:sp>
    </p:spTree>
    <p:extLst>
      <p:ext uri="{BB962C8B-B14F-4D97-AF65-F5344CB8AC3E}">
        <p14:creationId xmlns:p14="http://schemas.microsoft.com/office/powerpoint/2010/main" val="42356009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67</a:t>
            </a:fld>
            <a:endParaRPr lang="en-US"/>
          </a:p>
        </p:txBody>
      </p:sp>
    </p:spTree>
    <p:extLst>
      <p:ext uri="{BB962C8B-B14F-4D97-AF65-F5344CB8AC3E}">
        <p14:creationId xmlns:p14="http://schemas.microsoft.com/office/powerpoint/2010/main" val="14825539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 Meeting Notes (10/3/14 09:56) -----</a:t>
            </a:r>
          </a:p>
          <a:p>
            <a:r>
              <a:rPr lang="en-US" baseline="0" dirty="0" smtClean="0"/>
              <a:t>Might cut this.</a:t>
            </a:r>
          </a:p>
        </p:txBody>
      </p:sp>
      <p:sp>
        <p:nvSpPr>
          <p:cNvPr id="4" name="Slide Number Placeholder 3"/>
          <p:cNvSpPr>
            <a:spLocks noGrp="1"/>
          </p:cNvSpPr>
          <p:nvPr>
            <p:ph type="sldNum" sz="quarter" idx="10"/>
          </p:nvPr>
        </p:nvSpPr>
        <p:spPr/>
        <p:txBody>
          <a:bodyPr/>
          <a:lstStyle/>
          <a:p>
            <a:pPr>
              <a:defRPr/>
            </a:pPr>
            <a:fld id="{5DADAE87-5955-4B76-87EE-B76E9A46D816}" type="slidenum">
              <a:rPr lang="en-US" smtClean="0">
                <a:solidFill>
                  <a:prstClr val="black"/>
                </a:solidFill>
                <a:latin typeface="Calibri"/>
              </a:rPr>
              <a:pPr>
                <a:defRPr/>
              </a:pPr>
              <a:t>68</a:t>
            </a:fld>
            <a:endParaRPr lang="en-US">
              <a:solidFill>
                <a:prstClr val="black"/>
              </a:solidFill>
              <a:latin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5DADAE87-5955-4B76-87EE-B76E9A46D816}" type="slidenum">
              <a:rPr lang="en-US" smtClean="0">
                <a:solidFill>
                  <a:prstClr val="black"/>
                </a:solidFill>
                <a:latin typeface="Calibri"/>
              </a:rPr>
              <a:pPr>
                <a:defRPr/>
              </a:pPr>
              <a:t>69</a:t>
            </a:fld>
            <a:endParaRPr lang="en-US">
              <a:solidFill>
                <a:prstClr val="black"/>
              </a:solidFill>
              <a:latin typeface="Calibri"/>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Cut this slide</a:t>
            </a:r>
            <a:endParaRPr lang="en-US" dirty="0"/>
          </a:p>
          <a:p>
            <a:r>
              <a:rPr lang="en-US" dirty="0"/>
              <a:t>----- Meeting Notes (10/3/14 10:02) -----</a:t>
            </a:r>
          </a:p>
          <a:p>
            <a:r>
              <a:rPr lang="en-US" dirty="0"/>
              <a:t>Polish this slide and go through faster.</a:t>
            </a:r>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70</a:t>
            </a:fld>
            <a:endParaRPr lang="en-US"/>
          </a:p>
        </p:txBody>
      </p:sp>
    </p:spTree>
    <p:extLst>
      <p:ext uri="{BB962C8B-B14F-4D97-AF65-F5344CB8AC3E}">
        <p14:creationId xmlns:p14="http://schemas.microsoft.com/office/powerpoint/2010/main" val="3152503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5</a:t>
            </a:fld>
            <a:endParaRPr lang="en-US"/>
          </a:p>
        </p:txBody>
      </p:sp>
    </p:spTree>
    <p:extLst>
      <p:ext uri="{BB962C8B-B14F-4D97-AF65-F5344CB8AC3E}">
        <p14:creationId xmlns:p14="http://schemas.microsoft.com/office/powerpoint/2010/main" val="8389224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5DADAE87-5955-4B76-87EE-B76E9A46D816}" type="slidenum">
              <a:rPr lang="en-US" smtClean="0">
                <a:solidFill>
                  <a:prstClr val="black"/>
                </a:solidFill>
                <a:latin typeface="Calibri"/>
              </a:rPr>
              <a:pPr>
                <a:defRPr/>
              </a:pPr>
              <a:t>71</a:t>
            </a:fld>
            <a:endParaRPr lang="en-US">
              <a:solidFill>
                <a:prstClr val="black"/>
              </a:solidFill>
              <a:latin typeface="Calibri"/>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5DADAE87-5955-4B76-87EE-B76E9A46D816}" type="slidenum">
              <a:rPr lang="en-US" smtClean="0">
                <a:solidFill>
                  <a:prstClr val="black"/>
                </a:solidFill>
                <a:latin typeface="Calibri"/>
              </a:rPr>
              <a:pPr>
                <a:defRPr/>
              </a:pPr>
              <a:t>72</a:t>
            </a:fld>
            <a:endParaRPr lang="en-US">
              <a:solidFill>
                <a:prstClr val="black"/>
              </a:solidFill>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6</a:t>
            </a:fld>
            <a:endParaRPr lang="en-US"/>
          </a:p>
        </p:txBody>
      </p:sp>
    </p:spTree>
    <p:extLst>
      <p:ext uri="{BB962C8B-B14F-4D97-AF65-F5344CB8AC3E}">
        <p14:creationId xmlns:p14="http://schemas.microsoft.com/office/powerpoint/2010/main" val="838922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list of papers to bottom of slide</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7</a:t>
            </a:fld>
            <a:endParaRPr lang="en-US"/>
          </a:p>
        </p:txBody>
      </p:sp>
    </p:spTree>
    <p:extLst>
      <p:ext uri="{BB962C8B-B14F-4D97-AF65-F5344CB8AC3E}">
        <p14:creationId xmlns:p14="http://schemas.microsoft.com/office/powerpoint/2010/main" val="838922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8</a:t>
            </a:fld>
            <a:endParaRPr lang="en-US"/>
          </a:p>
        </p:txBody>
      </p:sp>
    </p:spTree>
    <p:extLst>
      <p:ext uri="{BB962C8B-B14F-4D97-AF65-F5344CB8AC3E}">
        <p14:creationId xmlns:p14="http://schemas.microsoft.com/office/powerpoint/2010/main" val="3332247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9</a:t>
            </a:fld>
            <a:endParaRPr lang="en-US"/>
          </a:p>
        </p:txBody>
      </p:sp>
    </p:spTree>
    <p:extLst>
      <p:ext uri="{BB962C8B-B14F-4D97-AF65-F5344CB8AC3E}">
        <p14:creationId xmlns:p14="http://schemas.microsoft.com/office/powerpoint/2010/main" val="3332247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57400"/>
            <a:ext cx="7772400" cy="1066800"/>
          </a:xfrm>
        </p:spPr>
        <p:txBody>
          <a:bodyPr anchor="t"/>
          <a:lstStyle>
            <a:lvl1pPr>
              <a:defRPr sz="9500"/>
            </a:lvl1pPr>
          </a:lstStyle>
          <a:p>
            <a:r>
              <a:rPr lang="en-US" dirty="0" smtClean="0"/>
              <a:t>Click to edit Master title style</a:t>
            </a:r>
            <a:endParaRPr lang="en-US" dirty="0"/>
          </a:p>
        </p:txBody>
      </p:sp>
      <p:sp>
        <p:nvSpPr>
          <p:cNvPr id="3" name="Subtitle 2"/>
          <p:cNvSpPr>
            <a:spLocks noGrp="1"/>
          </p:cNvSpPr>
          <p:nvPr>
            <p:ph type="subTitle" idx="1"/>
          </p:nvPr>
        </p:nvSpPr>
        <p:spPr>
          <a:xfrm>
            <a:off x="762000" y="3736975"/>
            <a:ext cx="6400800" cy="682625"/>
          </a:xfrm>
        </p:spPr>
        <p:txBody>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2E9F4B6-8681-E04D-9255-0297A3D3238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A3C13E-E4C7-D24A-8B56-ECE664E03A4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32440E-5BFE-874C-9227-F4E32884346A}"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5463FC-7912-AC48-B1D7-F0AD74BF434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1066800"/>
          </a:xfrm>
        </p:spPr>
        <p:txBody>
          <a:bodyPr anchor="t"/>
          <a:lstStyle>
            <a:lvl1pPr>
              <a:defRPr sz="9500"/>
            </a:lvl1pPr>
          </a:lstStyle>
          <a:p>
            <a:r>
              <a:rPr lang="en-US" dirty="0" smtClean="0"/>
              <a:t>Click to edit Master title style</a:t>
            </a:r>
            <a:endParaRPr lang="en-US" dirty="0"/>
          </a:p>
        </p:txBody>
      </p:sp>
      <p:sp>
        <p:nvSpPr>
          <p:cNvPr id="3" name="Subtitle 2"/>
          <p:cNvSpPr>
            <a:spLocks noGrp="1"/>
          </p:cNvSpPr>
          <p:nvPr>
            <p:ph type="subTitle" idx="1"/>
          </p:nvPr>
        </p:nvSpPr>
        <p:spPr>
          <a:xfrm>
            <a:off x="762000" y="2517775"/>
            <a:ext cx="6400800" cy="682625"/>
          </a:xfrm>
        </p:spPr>
        <p:txBody>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0"/>
            <a:ext cx="8229600" cy="1143000"/>
          </a:xfrm>
        </p:spPr>
        <p:txBody>
          <a:body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4F38D69-7854-5743-8814-6FD6FB500DD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98055"/>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DE1F212-E36A-6C44-B33E-31147482829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26E3AE0-77FC-6A46-AAD7-7484B6419ED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25E49AE-0C71-C547-B6A5-EC281CCEEEF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2FC58E1-AD50-B54D-AB38-8CD397ACEDB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838200"/>
          </a:xfrm>
        </p:spPr>
        <p:txBody>
          <a:bodyPr/>
          <a:lstStyle>
            <a:lvl1pPr>
              <a:defRPr sz="5500"/>
            </a:lvl1p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9464161-BD14-6B44-8A5D-DA5F390B3FB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7683E74-89E2-C64C-9005-6CEB91907F0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09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951038"/>
            <a:ext cx="8229600" cy="4221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Gill Sans Light"/>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Gill Sans Ligh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Gill Sans Light"/>
              </a:defRPr>
            </a:lvl1pPr>
          </a:lstStyle>
          <a:p>
            <a:pPr>
              <a:defRPr/>
            </a:pPr>
            <a:fld id="{6EC0E81C-C778-DC40-90D0-8BC73B380437}"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28" r:id="rId1"/>
    <p:sldLayoutId id="2147483829"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Lst>
  <p:timing>
    <p:tnLst>
      <p:par>
        <p:cTn xmlns:p14="http://schemas.microsoft.com/office/powerpoint/2010/main" id="1" dur="indefinite" restart="never" nodeType="tmRoot"/>
      </p:par>
    </p:tnLst>
  </p:timing>
  <p:hf sldNum="0" hdr="0" ftr="0" dt="0"/>
  <p:txStyles>
    <p:titleStyle>
      <a:lvl1pPr algn="ctr" defTabSz="457200" rtl="0" eaLnBrk="0" fontAlgn="base" hangingPunct="0">
        <a:spcBef>
          <a:spcPct val="0"/>
        </a:spcBef>
        <a:spcAft>
          <a:spcPct val="0"/>
        </a:spcAft>
        <a:defRPr sz="5000" b="0" kern="1200">
          <a:solidFill>
            <a:schemeClr val="tx1"/>
          </a:solidFill>
          <a:latin typeface="Gill Sans Light"/>
          <a:ea typeface="ＭＳ Ｐゴシック" pitchFamily="-65" charset="-128"/>
          <a:cs typeface="Gill Sans Light"/>
        </a:defRPr>
      </a:lvl1pPr>
      <a:lvl2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2pPr>
      <a:lvl3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3pPr>
      <a:lvl4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4pPr>
      <a:lvl5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5pPr>
      <a:lvl6pPr marL="4572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6pPr>
      <a:lvl7pPr marL="9144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7pPr>
      <a:lvl8pPr marL="13716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8pPr>
      <a:lvl9pPr marL="18288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9pPr>
    </p:titleStyle>
    <p:bodyStyle>
      <a:lvl1pPr marL="0" indent="0" algn="l" defTabSz="457200" rtl="0" eaLnBrk="0" fontAlgn="base" hangingPunct="0">
        <a:spcBef>
          <a:spcPts val="2000"/>
        </a:spcBef>
        <a:spcAft>
          <a:spcPct val="0"/>
        </a:spcAft>
        <a:buNone/>
        <a:defRPr sz="3200" kern="1200">
          <a:solidFill>
            <a:schemeClr val="tx1"/>
          </a:solidFill>
          <a:latin typeface="Gill Sans Light"/>
          <a:ea typeface="ＭＳ Ｐゴシック" pitchFamily="-65" charset="-128"/>
          <a:cs typeface="Gill Sans Light"/>
        </a:defRPr>
      </a:lvl1pPr>
      <a:lvl2pPr marL="457200" indent="-228600" algn="l" defTabSz="457200" rtl="0" eaLnBrk="0" fontAlgn="base" hangingPunct="0">
        <a:spcBef>
          <a:spcPct val="0"/>
        </a:spcBef>
        <a:spcAft>
          <a:spcPct val="0"/>
        </a:spcAft>
        <a:buSzPct val="100000"/>
        <a:buFont typeface="Lucida Grande" charset="0"/>
        <a:buChar char="»"/>
        <a:defRPr sz="2700" kern="1200">
          <a:solidFill>
            <a:schemeClr val="tx1"/>
          </a:solidFill>
          <a:latin typeface="Gill Sans Light"/>
          <a:ea typeface="ＭＳ Ｐゴシック" pitchFamily="-65" charset="-128"/>
          <a:cs typeface="Gill Sans Light"/>
        </a:defRPr>
      </a:lvl2pPr>
      <a:lvl3pPr marL="777240" indent="-228600" algn="l" defTabSz="457200" rtl="0" eaLnBrk="0" fontAlgn="base" hangingPunct="0">
        <a:spcBef>
          <a:spcPct val="20000"/>
        </a:spcBef>
        <a:spcAft>
          <a:spcPct val="0"/>
        </a:spcAft>
        <a:buFont typeface="Arial" charset="0"/>
        <a:buChar char="•"/>
        <a:defRPr sz="2400" kern="1200">
          <a:solidFill>
            <a:schemeClr val="tx1"/>
          </a:solidFill>
          <a:latin typeface="Gill Sans Light"/>
          <a:ea typeface="ＭＳ Ｐゴシック" pitchFamily="-65" charset="-128"/>
          <a:cs typeface="Gill Sans Light"/>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Gill Sans Light"/>
          <a:ea typeface="ＭＳ Ｐゴシック" pitchFamily="-65" charset="-128"/>
          <a:cs typeface="Gill Sans Light"/>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Gill Sans Light"/>
          <a:ea typeface="ＭＳ Ｐゴシック" pitchFamily="-65" charset="-128"/>
          <a:cs typeface="Gill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3.png"/><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3.png"/><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chart" Target="../charts/char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46.xml.rels><?xml version="1.0" encoding="UTF-8" standalone="yes"?>
<Relationships xmlns="http://schemas.openxmlformats.org/package/2006/relationships"><Relationship Id="rId3" Type="http://schemas.openxmlformats.org/officeDocument/2006/relationships/chart" Target="../charts/chart5.xml"/><Relationship Id="rId4" Type="http://schemas.openxmlformats.org/officeDocument/2006/relationships/chart" Target="../charts/chart6.xml"/><Relationship Id="rId1" Type="http://schemas.openxmlformats.org/officeDocument/2006/relationships/slideLayout" Target="../slideLayouts/slideLayout8.xml"/><Relationship Id="rId2" Type="http://schemas.openxmlformats.org/officeDocument/2006/relationships/notesSlide" Target="../notesSlides/notesSlide3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chart" Target="../charts/chart7.xml"/><Relationship Id="rId3" Type="http://schemas.openxmlformats.org/officeDocument/2006/relationships/chart" Target="../charts/char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 Id="rId3" Type="http://schemas.openxmlformats.org/officeDocument/2006/relationships/chart" Target="../charts/char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3" Type="http://schemas.openxmlformats.org/officeDocument/2006/relationships/hyperlink" Target="mailto:dcrankshaw@eecs.berkeley.edu" TargetMode="External"/><Relationship Id="rId4" Type="http://schemas.openxmlformats.org/officeDocument/2006/relationships/hyperlink" Target="http://amplab.github.io/graphx/" TargetMode="External"/><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hyperlink" Target="mailto:jegonzal@eecs.berkeley.edu"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 Id="rId3" Type="http://schemas.openxmlformats.org/officeDocument/2006/relationships/chart" Target="../charts/char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 Id="rId3" Type="http://schemas.openxmlformats.org/officeDocument/2006/relationships/chart" Target="../charts/char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chart" Target="../charts/chart12.xml"/><Relationship Id="rId3" Type="http://schemas.openxmlformats.org/officeDocument/2006/relationships/chart" Target="../charts/char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chart" Target="../charts/char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chart" Target="../charts/chart15.xml"/><Relationship Id="rId3" Type="http://schemas.openxmlformats.org/officeDocument/2006/relationships/chart" Target="../charts/chart1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chart" Target="../charts/chart17.xml"/><Relationship Id="rId3" Type="http://schemas.openxmlformats.org/officeDocument/2006/relationships/chart" Target="../charts/char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9.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5.png"/><Relationship Id="rId1" Type="http://schemas.openxmlformats.org/officeDocument/2006/relationships/slideLayout" Target="../slideLayouts/slideLayout9.xml"/><Relationship Id="rId2" Type="http://schemas.openxmlformats.org/officeDocument/2006/relationships/notesSlide" Target="../notesSlides/notesSlide4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69.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4.xml"/><Relationship Id="rId3" Type="http://schemas.openxmlformats.org/officeDocument/2006/relationships/notesSlide" Target="../notesSlides/notesSlide48.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3.png"/><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5.png"/><Relationship Id="rId7" Type="http://schemas.openxmlformats.org/officeDocument/2006/relationships/image" Target="../media/image3.png"/><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6.png"/><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ctrTitle"/>
          </p:nvPr>
        </p:nvSpPr>
        <p:spPr>
          <a:xfrm>
            <a:off x="305708" y="838200"/>
            <a:ext cx="8915400" cy="2819400"/>
          </a:xfrm>
        </p:spPr>
        <p:txBody>
          <a:bodyPr/>
          <a:lstStyle/>
          <a:p>
            <a:pPr algn="l"/>
            <a:r>
              <a:rPr lang="en-US" sz="5400" dirty="0" err="1"/>
              <a:t>GraphX</a:t>
            </a:r>
            <a:r>
              <a:rPr lang="en-US" sz="5400" dirty="0" smtClean="0"/>
              <a:t>:</a:t>
            </a:r>
            <a:br>
              <a:rPr lang="en-US" sz="5400" dirty="0" smtClean="0"/>
            </a:br>
            <a:r>
              <a:rPr lang="en-US" sz="4800" dirty="0" smtClean="0"/>
              <a:t>Graph </a:t>
            </a:r>
            <a:r>
              <a:rPr lang="en-US" sz="4800" dirty="0"/>
              <a:t>Processing in a </a:t>
            </a:r>
            <a:r>
              <a:rPr lang="en-US" sz="4800" dirty="0" smtClean="0"/>
              <a:t/>
            </a:r>
            <a:br>
              <a:rPr lang="en-US" sz="4800" dirty="0" smtClean="0"/>
            </a:br>
            <a:r>
              <a:rPr lang="en-US" sz="4800" dirty="0" smtClean="0"/>
              <a:t>Distributed </a:t>
            </a:r>
            <a:r>
              <a:rPr lang="en-US" sz="4800" dirty="0"/>
              <a:t>Dataflow Framework </a:t>
            </a:r>
          </a:p>
        </p:txBody>
      </p:sp>
      <p:sp>
        <p:nvSpPr>
          <p:cNvPr id="16388" name="Rectangle 30"/>
          <p:cNvSpPr>
            <a:spLocks noChangeArrowheads="1"/>
          </p:cNvSpPr>
          <p:nvPr/>
        </p:nvSpPr>
        <p:spPr bwMode="auto">
          <a:xfrm>
            <a:off x="305708" y="3563671"/>
            <a:ext cx="8302336" cy="3108543"/>
          </a:xfrm>
          <a:prstGeom prst="rect">
            <a:avLst/>
          </a:prstGeom>
          <a:noFill/>
          <a:ln w="9525">
            <a:noFill/>
            <a:miter lim="800000"/>
            <a:headEnd/>
            <a:tailEnd/>
          </a:ln>
        </p:spPr>
        <p:txBody>
          <a:bodyPr wrap="square">
            <a:prstTxWarp prst="textNoShape">
              <a:avLst/>
            </a:prstTxWarp>
            <a:spAutoFit/>
          </a:bodyPr>
          <a:lstStyle/>
          <a:p>
            <a:r>
              <a:rPr lang="en-US" sz="2600" dirty="0" smtClean="0">
                <a:solidFill>
                  <a:srgbClr val="3366FF"/>
                </a:solidFill>
                <a:latin typeface="Gill Sans Light"/>
                <a:ea typeface="Gill Sans Light"/>
                <a:cs typeface="Gill Sans Light"/>
              </a:rPr>
              <a:t>Joseph Gonzalez</a:t>
            </a:r>
          </a:p>
          <a:p>
            <a:r>
              <a:rPr lang="en-US" dirty="0" smtClean="0">
                <a:solidFill>
                  <a:srgbClr val="3366FF"/>
                </a:solidFill>
                <a:latin typeface="Gill Sans Light"/>
                <a:ea typeface="Gill Sans Light"/>
                <a:cs typeface="Gill Sans Light"/>
              </a:rPr>
              <a:t>Postdoc, UC-Berkeley AMPLab</a:t>
            </a:r>
          </a:p>
          <a:p>
            <a:r>
              <a:rPr lang="en-US" dirty="0" smtClean="0">
                <a:solidFill>
                  <a:srgbClr val="3366FF"/>
                </a:solidFill>
                <a:latin typeface="Gill Sans Light"/>
                <a:ea typeface="Gill Sans Light"/>
                <a:cs typeface="Gill Sans Light"/>
              </a:rPr>
              <a:t>Co-founder, </a:t>
            </a:r>
            <a:r>
              <a:rPr lang="en-US" dirty="0" err="1" smtClean="0">
                <a:solidFill>
                  <a:srgbClr val="3366FF"/>
                </a:solidFill>
                <a:latin typeface="Gill Sans Light"/>
                <a:ea typeface="Gill Sans Light"/>
                <a:cs typeface="Gill Sans Light"/>
              </a:rPr>
              <a:t>GraphLab</a:t>
            </a:r>
            <a:r>
              <a:rPr lang="en-US" dirty="0" smtClean="0">
                <a:solidFill>
                  <a:srgbClr val="3366FF"/>
                </a:solidFill>
                <a:latin typeface="Gill Sans Light"/>
                <a:ea typeface="Gill Sans Light"/>
                <a:cs typeface="Gill Sans Light"/>
              </a:rPr>
              <a:t> Inc.</a:t>
            </a:r>
          </a:p>
          <a:p>
            <a:r>
              <a:rPr lang="en-US" dirty="0">
                <a:solidFill>
                  <a:srgbClr val="3366FF"/>
                </a:solidFill>
                <a:latin typeface="Gill Sans Light"/>
                <a:ea typeface="Gill Sans Light"/>
                <a:cs typeface="Gill Sans Light"/>
              </a:rPr>
              <a:t/>
            </a:r>
            <a:br>
              <a:rPr lang="en-US" dirty="0">
                <a:solidFill>
                  <a:srgbClr val="3366FF"/>
                </a:solidFill>
                <a:latin typeface="Gill Sans Light"/>
                <a:ea typeface="Gill Sans Light"/>
                <a:cs typeface="Gill Sans Light"/>
              </a:rPr>
            </a:br>
            <a:r>
              <a:rPr lang="en-US" sz="2600" dirty="0" smtClean="0">
                <a:solidFill>
                  <a:srgbClr val="3366FF"/>
                </a:solidFill>
                <a:latin typeface="Gill Sans Light"/>
                <a:ea typeface="Gill Sans Light"/>
                <a:cs typeface="Gill Sans Light"/>
              </a:rPr>
              <a:t>Joint work with </a:t>
            </a:r>
            <a:r>
              <a:rPr lang="en-US" sz="2600" dirty="0" err="1" smtClean="0">
                <a:solidFill>
                  <a:srgbClr val="3366FF"/>
                </a:solidFill>
                <a:latin typeface="Gill Sans Light"/>
                <a:ea typeface="Gill Sans Light"/>
                <a:cs typeface="Gill Sans Light"/>
              </a:rPr>
              <a:t>Reynold</a:t>
            </a:r>
            <a:r>
              <a:rPr lang="en-US" sz="2600" dirty="0" smtClean="0">
                <a:solidFill>
                  <a:srgbClr val="3366FF"/>
                </a:solidFill>
                <a:latin typeface="Gill Sans Light"/>
                <a:ea typeface="Gill Sans Light"/>
                <a:cs typeface="Gill Sans Light"/>
              </a:rPr>
              <a:t> </a:t>
            </a:r>
            <a:r>
              <a:rPr lang="en-US" sz="2600" dirty="0" err="1">
                <a:solidFill>
                  <a:srgbClr val="3366FF"/>
                </a:solidFill>
                <a:latin typeface="Gill Sans Light"/>
                <a:ea typeface="Gill Sans Light"/>
                <a:cs typeface="Gill Sans Light"/>
              </a:rPr>
              <a:t>Xin</a:t>
            </a:r>
            <a:r>
              <a:rPr lang="en-US" sz="2600" dirty="0">
                <a:solidFill>
                  <a:srgbClr val="3366FF"/>
                </a:solidFill>
                <a:latin typeface="Gill Sans Light"/>
                <a:ea typeface="Gill Sans Light"/>
                <a:cs typeface="Gill Sans Light"/>
              </a:rPr>
              <a:t>, </a:t>
            </a:r>
            <a:r>
              <a:rPr lang="en-US" sz="2600" dirty="0" err="1">
                <a:solidFill>
                  <a:srgbClr val="3366FF"/>
                </a:solidFill>
                <a:latin typeface="Gill Sans Light"/>
                <a:ea typeface="Gill Sans Light"/>
                <a:cs typeface="Gill Sans Light"/>
              </a:rPr>
              <a:t>Ankur</a:t>
            </a:r>
            <a:r>
              <a:rPr lang="en-US" sz="2600" dirty="0">
                <a:solidFill>
                  <a:srgbClr val="3366FF"/>
                </a:solidFill>
                <a:latin typeface="Gill Sans Light"/>
                <a:ea typeface="Gill Sans Light"/>
                <a:cs typeface="Gill Sans Light"/>
              </a:rPr>
              <a:t> </a:t>
            </a:r>
            <a:r>
              <a:rPr lang="en-US" sz="2600" dirty="0" smtClean="0">
                <a:solidFill>
                  <a:srgbClr val="3366FF"/>
                </a:solidFill>
                <a:latin typeface="Gill Sans Light"/>
                <a:ea typeface="Gill Sans Light"/>
                <a:cs typeface="Gill Sans Light"/>
              </a:rPr>
              <a:t>Dave, Daniel </a:t>
            </a:r>
            <a:r>
              <a:rPr lang="en-US" sz="2600" dirty="0" err="1" smtClean="0">
                <a:solidFill>
                  <a:srgbClr val="3366FF"/>
                </a:solidFill>
                <a:latin typeface="Gill Sans Light"/>
                <a:ea typeface="Gill Sans Light"/>
                <a:cs typeface="Gill Sans Light"/>
              </a:rPr>
              <a:t>Crankshaw</a:t>
            </a:r>
            <a:r>
              <a:rPr lang="en-US" sz="2600" dirty="0" smtClean="0">
                <a:solidFill>
                  <a:srgbClr val="3366FF"/>
                </a:solidFill>
                <a:latin typeface="Gill Sans Light"/>
                <a:ea typeface="Gill Sans Light"/>
                <a:cs typeface="Gill Sans Light"/>
              </a:rPr>
              <a:t>, Michael Franklin, and Ion </a:t>
            </a:r>
            <a:r>
              <a:rPr lang="en-US" sz="2600" dirty="0" err="1" smtClean="0">
                <a:solidFill>
                  <a:srgbClr val="3366FF"/>
                </a:solidFill>
                <a:latin typeface="Gill Sans Light"/>
                <a:ea typeface="Gill Sans Light"/>
                <a:cs typeface="Gill Sans Light"/>
              </a:rPr>
              <a:t>Stoica</a:t>
            </a:r>
            <a:endParaRPr lang="en-US" sz="2600" dirty="0" smtClean="0">
              <a:solidFill>
                <a:srgbClr val="3366FF"/>
              </a:solidFill>
              <a:latin typeface="Gill Sans Light"/>
              <a:ea typeface="Gill Sans Light"/>
              <a:cs typeface="Gill Sans Light"/>
            </a:endParaRPr>
          </a:p>
          <a:p>
            <a:endParaRPr lang="en-US" sz="2000" dirty="0" smtClean="0">
              <a:solidFill>
                <a:srgbClr val="3366FF"/>
              </a:solidFill>
              <a:latin typeface="Gill Sans Light"/>
              <a:ea typeface="Gill Sans Light"/>
              <a:cs typeface="Gill Sans Light"/>
            </a:endParaRPr>
          </a:p>
          <a:p>
            <a:r>
              <a:rPr lang="en-US" sz="2000" dirty="0" smtClean="0">
                <a:solidFill>
                  <a:srgbClr val="3366FF"/>
                </a:solidFill>
                <a:latin typeface="Gill Sans Light"/>
                <a:ea typeface="Gill Sans Light"/>
                <a:cs typeface="Gill Sans Light"/>
              </a:rPr>
              <a:t>OSDI 2014</a:t>
            </a:r>
            <a:endParaRPr lang="en-US" sz="2000" dirty="0">
              <a:solidFill>
                <a:srgbClr val="3366FF"/>
              </a:solidFill>
              <a:latin typeface="Gill Sans Light"/>
              <a:ea typeface="Gill Sans Light"/>
              <a:cs typeface="Gill Sans Light"/>
            </a:endParaRPr>
          </a:p>
        </p:txBody>
      </p:sp>
      <p:grpSp>
        <p:nvGrpSpPr>
          <p:cNvPr id="6" name="Group 5"/>
          <p:cNvGrpSpPr/>
          <p:nvPr/>
        </p:nvGrpSpPr>
        <p:grpSpPr>
          <a:xfrm>
            <a:off x="6150497" y="304800"/>
            <a:ext cx="2514600" cy="2039671"/>
            <a:chOff x="1335233" y="2971800"/>
            <a:chExt cx="1972800" cy="1600200"/>
          </a:xfrm>
        </p:grpSpPr>
        <p:grpSp>
          <p:nvGrpSpPr>
            <p:cNvPr id="8" name="Group 7"/>
            <p:cNvGrpSpPr/>
            <p:nvPr/>
          </p:nvGrpSpPr>
          <p:grpSpPr>
            <a:xfrm>
              <a:off x="1335233" y="3050051"/>
              <a:ext cx="1273220" cy="1447800"/>
              <a:chOff x="6748405" y="2362200"/>
              <a:chExt cx="1273220" cy="1447800"/>
            </a:xfrm>
          </p:grpSpPr>
          <p:sp>
            <p:nvSpPr>
              <p:cNvPr id="21" name="Folded Corner 20"/>
              <p:cNvSpPr/>
              <p:nvPr/>
            </p:nvSpPr>
            <p:spPr>
              <a:xfrm>
                <a:off x="6749847" y="2362200"/>
                <a:ext cx="1271778" cy="1447800"/>
              </a:xfrm>
              <a:prstGeom prst="foldedCorner">
                <a:avLst>
                  <a:gd name="adj" fmla="val 1334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p:cNvSpPr/>
              <p:nvPr/>
            </p:nvSpPr>
            <p:spPr>
              <a:xfrm>
                <a:off x="6749848" y="2798119"/>
                <a:ext cx="331619"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Rectangle 22"/>
              <p:cNvSpPr/>
              <p:nvPr/>
            </p:nvSpPr>
            <p:spPr>
              <a:xfrm>
                <a:off x="7081467" y="2798119"/>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Rectangle 23"/>
              <p:cNvSpPr/>
              <p:nvPr/>
            </p:nvSpPr>
            <p:spPr>
              <a:xfrm>
                <a:off x="7394853" y="2798119"/>
                <a:ext cx="313386" cy="254951"/>
              </a:xfrm>
              <a:prstGeom prst="rect">
                <a:avLst/>
              </a:prstGeom>
              <a:solidFill>
                <a:srgbClr val="FF0000"/>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Rectangle 24"/>
              <p:cNvSpPr/>
              <p:nvPr/>
            </p:nvSpPr>
            <p:spPr>
              <a:xfrm>
                <a:off x="7708239" y="2798119"/>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Rectangle 25"/>
              <p:cNvSpPr/>
              <p:nvPr/>
            </p:nvSpPr>
            <p:spPr>
              <a:xfrm>
                <a:off x="6748405" y="2537530"/>
                <a:ext cx="331619"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Rectangle 26"/>
              <p:cNvSpPr/>
              <p:nvPr/>
            </p:nvSpPr>
            <p:spPr>
              <a:xfrm>
                <a:off x="7080024" y="2537530"/>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Rectangle 27"/>
              <p:cNvSpPr/>
              <p:nvPr/>
            </p:nvSpPr>
            <p:spPr>
              <a:xfrm>
                <a:off x="7393410" y="2537530"/>
                <a:ext cx="313386" cy="254951"/>
              </a:xfrm>
              <a:prstGeom prst="rect">
                <a:avLst/>
              </a:prstGeom>
              <a:solidFill>
                <a:schemeClr val="accent6"/>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Rectangle 28"/>
              <p:cNvSpPr/>
              <p:nvPr/>
            </p:nvSpPr>
            <p:spPr>
              <a:xfrm>
                <a:off x="7706796" y="2537530"/>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 name="Rectangle 29"/>
              <p:cNvSpPr/>
              <p:nvPr/>
            </p:nvSpPr>
            <p:spPr>
              <a:xfrm>
                <a:off x="6748405" y="3044579"/>
                <a:ext cx="331619"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Rectangle 30"/>
              <p:cNvSpPr/>
              <p:nvPr/>
            </p:nvSpPr>
            <p:spPr>
              <a:xfrm>
                <a:off x="7080024" y="3044579"/>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Rectangle 31"/>
              <p:cNvSpPr/>
              <p:nvPr/>
            </p:nvSpPr>
            <p:spPr>
              <a:xfrm>
                <a:off x="7393410" y="3044579"/>
                <a:ext cx="313386" cy="254951"/>
              </a:xfrm>
              <a:prstGeom prst="rect">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Rectangle 32"/>
              <p:cNvSpPr/>
              <p:nvPr/>
            </p:nvSpPr>
            <p:spPr>
              <a:xfrm>
                <a:off x="7706796" y="3044579"/>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Rectangle 33"/>
              <p:cNvSpPr/>
              <p:nvPr/>
            </p:nvSpPr>
            <p:spPr>
              <a:xfrm>
                <a:off x="6749848" y="3291834"/>
                <a:ext cx="331619"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Rectangle 34"/>
              <p:cNvSpPr/>
              <p:nvPr/>
            </p:nvSpPr>
            <p:spPr>
              <a:xfrm>
                <a:off x="7081467" y="3291834"/>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Rectangle 35"/>
              <p:cNvSpPr/>
              <p:nvPr/>
            </p:nvSpPr>
            <p:spPr>
              <a:xfrm>
                <a:off x="7394853" y="3291834"/>
                <a:ext cx="313386" cy="254951"/>
              </a:xfrm>
              <a:prstGeom prst="rect">
                <a:avLst/>
              </a:prstGeom>
              <a:solidFill>
                <a:srgbClr val="FC9A99"/>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Rectangle 36"/>
              <p:cNvSpPr/>
              <p:nvPr/>
            </p:nvSpPr>
            <p:spPr>
              <a:xfrm>
                <a:off x="7708239" y="3291834"/>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Rectangle 37"/>
              <p:cNvSpPr/>
              <p:nvPr/>
            </p:nvSpPr>
            <p:spPr>
              <a:xfrm>
                <a:off x="6748405" y="3555049"/>
                <a:ext cx="331619"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Rectangle 38"/>
              <p:cNvSpPr/>
              <p:nvPr/>
            </p:nvSpPr>
            <p:spPr>
              <a:xfrm>
                <a:off x="7080024" y="3555049"/>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Rectangle 39"/>
              <p:cNvSpPr/>
              <p:nvPr/>
            </p:nvSpPr>
            <p:spPr>
              <a:xfrm>
                <a:off x="7393410" y="3555049"/>
                <a:ext cx="313386" cy="254951"/>
              </a:xfrm>
              <a:prstGeom prst="rect">
                <a:avLst/>
              </a:prstGeom>
              <a:solidFill>
                <a:schemeClr val="accent3"/>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Rectangle 40"/>
              <p:cNvSpPr/>
              <p:nvPr/>
            </p:nvSpPr>
            <p:spPr>
              <a:xfrm>
                <a:off x="6749849" y="2368737"/>
                <a:ext cx="1270334" cy="168793"/>
              </a:xfrm>
              <a:prstGeom prst="rect">
                <a:avLst/>
              </a:prstGeom>
              <a:solidFill>
                <a:schemeClr val="tx1">
                  <a:lumMod val="50000"/>
                  <a:lumOff val="50000"/>
                </a:schemeClr>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9" name="Rectangle 8"/>
            <p:cNvSpPr/>
            <p:nvPr/>
          </p:nvSpPr>
          <p:spPr>
            <a:xfrm>
              <a:off x="2303162" y="2971800"/>
              <a:ext cx="457200" cy="1600200"/>
            </a:xfrm>
            <a:prstGeom prst="rect">
              <a:avLst/>
            </a:prstGeom>
            <a:gradFill flip="none" rotWithShape="1">
              <a:gsLst>
                <a:gs pos="0">
                  <a:schemeClr val="bg1">
                    <a:alpha val="82000"/>
                  </a:schemeClr>
                </a:gs>
                <a:gs pos="81000">
                  <a:schemeClr val="bg1"/>
                </a:gs>
              </a:gsLst>
              <a:lin ang="0" scaled="1"/>
              <a:tileRect/>
            </a:gra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0" name="Straight Connector 9"/>
            <p:cNvCxnSpPr>
              <a:stCxn id="29" idx="1"/>
              <a:endCxn id="15" idx="1"/>
            </p:cNvCxnSpPr>
            <p:nvPr/>
          </p:nvCxnSpPr>
          <p:spPr>
            <a:xfrm>
              <a:off x="2293624" y="3352857"/>
              <a:ext cx="419170" cy="191791"/>
            </a:xfrm>
            <a:prstGeom prst="line">
              <a:avLst/>
            </a:prstGeom>
            <a:effectLst/>
          </p:spPr>
          <p:style>
            <a:lnRef idx="2">
              <a:schemeClr val="dk1"/>
            </a:lnRef>
            <a:fillRef idx="0">
              <a:schemeClr val="dk1"/>
            </a:fillRef>
            <a:effectRef idx="1">
              <a:schemeClr val="dk1"/>
            </a:effectRef>
            <a:fontRef idx="minor">
              <a:schemeClr val="tx1"/>
            </a:fontRef>
          </p:style>
        </p:cxnSp>
        <p:cxnSp>
          <p:nvCxnSpPr>
            <p:cNvPr id="11" name="Straight Connector 10"/>
            <p:cNvCxnSpPr>
              <a:stCxn id="16" idx="4"/>
              <a:endCxn id="15" idx="7"/>
            </p:cNvCxnSpPr>
            <p:nvPr/>
          </p:nvCxnSpPr>
          <p:spPr>
            <a:xfrm flipH="1">
              <a:off x="2868139" y="3286073"/>
              <a:ext cx="146867" cy="258575"/>
            </a:xfrm>
            <a:prstGeom prst="line">
              <a:avLst/>
            </a:prstGeom>
            <a:effectLst/>
          </p:spPr>
          <p:style>
            <a:lnRef idx="2">
              <a:schemeClr val="dk1"/>
            </a:lnRef>
            <a:fillRef idx="0">
              <a:schemeClr val="dk1"/>
            </a:fillRef>
            <a:effectRef idx="1">
              <a:schemeClr val="dk1"/>
            </a:effectRef>
            <a:fontRef idx="minor">
              <a:schemeClr val="tx1"/>
            </a:fontRef>
          </p:style>
        </p:cxnSp>
        <p:cxnSp>
          <p:nvCxnSpPr>
            <p:cNvPr id="12" name="Straight Connector 11"/>
            <p:cNvCxnSpPr>
              <a:stCxn id="18" idx="1"/>
              <a:endCxn id="15" idx="5"/>
            </p:cNvCxnSpPr>
            <p:nvPr/>
          </p:nvCxnSpPr>
          <p:spPr>
            <a:xfrm flipH="1" flipV="1">
              <a:off x="2868139" y="3699993"/>
              <a:ext cx="252376" cy="216323"/>
            </a:xfrm>
            <a:prstGeom prst="line">
              <a:avLst/>
            </a:prstGeom>
            <a:effectLst/>
          </p:spPr>
          <p:style>
            <a:lnRef idx="2">
              <a:schemeClr val="dk1"/>
            </a:lnRef>
            <a:fillRef idx="0">
              <a:schemeClr val="dk1"/>
            </a:fillRef>
            <a:effectRef idx="1">
              <a:schemeClr val="dk1"/>
            </a:effectRef>
            <a:fontRef idx="minor">
              <a:schemeClr val="tx1"/>
            </a:fontRef>
          </p:style>
        </p:cxnSp>
        <p:cxnSp>
          <p:nvCxnSpPr>
            <p:cNvPr id="13" name="Straight Connector 12"/>
            <p:cNvCxnSpPr>
              <a:stCxn id="36" idx="3"/>
              <a:endCxn id="17" idx="1"/>
            </p:cNvCxnSpPr>
            <p:nvPr/>
          </p:nvCxnSpPr>
          <p:spPr>
            <a:xfrm>
              <a:off x="2295067" y="4107161"/>
              <a:ext cx="290095" cy="112601"/>
            </a:xfrm>
            <a:prstGeom prst="line">
              <a:avLst/>
            </a:prstGeom>
            <a:effectLst/>
          </p:spPr>
          <p:style>
            <a:lnRef idx="2">
              <a:schemeClr val="dk1"/>
            </a:lnRef>
            <a:fillRef idx="0">
              <a:schemeClr val="dk1"/>
            </a:fillRef>
            <a:effectRef idx="1">
              <a:schemeClr val="dk1"/>
            </a:effectRef>
            <a:fontRef idx="minor">
              <a:schemeClr val="tx1"/>
            </a:fontRef>
          </p:style>
        </p:cxnSp>
        <p:cxnSp>
          <p:nvCxnSpPr>
            <p:cNvPr id="14" name="Straight Connector 13"/>
            <p:cNvCxnSpPr>
              <a:stCxn id="15" idx="3"/>
              <a:endCxn id="17" idx="0"/>
            </p:cNvCxnSpPr>
            <p:nvPr/>
          </p:nvCxnSpPr>
          <p:spPr>
            <a:xfrm flipH="1">
              <a:off x="2662835" y="3699993"/>
              <a:ext cx="49959" cy="487596"/>
            </a:xfrm>
            <a:prstGeom prst="line">
              <a:avLst/>
            </a:prstGeom>
            <a:effectLst/>
          </p:spPr>
          <p:style>
            <a:lnRef idx="2">
              <a:schemeClr val="dk1"/>
            </a:lnRef>
            <a:fillRef idx="0">
              <a:schemeClr val="dk1"/>
            </a:fillRef>
            <a:effectRef idx="1">
              <a:schemeClr val="dk1"/>
            </a:effectRef>
            <a:fontRef idx="minor">
              <a:schemeClr val="tx1"/>
            </a:fontRef>
          </p:style>
        </p:cxnSp>
        <p:sp>
          <p:nvSpPr>
            <p:cNvPr id="15" name="Oval 14"/>
            <p:cNvSpPr/>
            <p:nvPr/>
          </p:nvSpPr>
          <p:spPr>
            <a:xfrm>
              <a:off x="2680621" y="3512475"/>
              <a:ext cx="219691" cy="219691"/>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16" name="Oval 15"/>
            <p:cNvSpPr/>
            <p:nvPr/>
          </p:nvSpPr>
          <p:spPr>
            <a:xfrm>
              <a:off x="2905160" y="3066382"/>
              <a:ext cx="219691" cy="219691"/>
            </a:xfrm>
            <a:prstGeom prst="ellipse">
              <a:avLst/>
            </a:prstGeom>
            <a:solidFill>
              <a:schemeClr val="accent4">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17" name="Oval 16"/>
            <p:cNvSpPr/>
            <p:nvPr/>
          </p:nvSpPr>
          <p:spPr>
            <a:xfrm>
              <a:off x="2552989" y="4187589"/>
              <a:ext cx="219691" cy="219691"/>
            </a:xfrm>
            <a:prstGeom prst="ellipse">
              <a:avLst/>
            </a:prstGeom>
            <a:solidFill>
              <a:schemeClr val="accent2">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18" name="Oval 17"/>
            <p:cNvSpPr/>
            <p:nvPr/>
          </p:nvSpPr>
          <p:spPr>
            <a:xfrm>
              <a:off x="3088342" y="3884143"/>
              <a:ext cx="219691" cy="219691"/>
            </a:xfrm>
            <a:prstGeom prst="ellipse">
              <a:avLst/>
            </a:prstGeom>
            <a:solidFill>
              <a:srgbClr val="9BBB5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19" name="Straight Connector 18"/>
            <p:cNvCxnSpPr>
              <a:stCxn id="33" idx="1"/>
              <a:endCxn id="16" idx="2"/>
            </p:cNvCxnSpPr>
            <p:nvPr/>
          </p:nvCxnSpPr>
          <p:spPr>
            <a:xfrm flipV="1">
              <a:off x="2293624" y="3176228"/>
              <a:ext cx="611536" cy="683678"/>
            </a:xfrm>
            <a:prstGeom prst="line">
              <a:avLst/>
            </a:prstGeom>
            <a:effectLst/>
          </p:spPr>
          <p:style>
            <a:lnRef idx="2">
              <a:schemeClr val="dk1"/>
            </a:lnRef>
            <a:fillRef idx="0">
              <a:schemeClr val="dk1"/>
            </a:fillRef>
            <a:effectRef idx="1">
              <a:schemeClr val="dk1"/>
            </a:effectRef>
            <a:fontRef idx="minor">
              <a:schemeClr val="tx1"/>
            </a:fontRef>
          </p:style>
        </p:cxnSp>
        <p:cxnSp>
          <p:nvCxnSpPr>
            <p:cNvPr id="20" name="Straight Connector 19"/>
            <p:cNvCxnSpPr>
              <a:stCxn id="17" idx="6"/>
              <a:endCxn id="18" idx="2"/>
            </p:cNvCxnSpPr>
            <p:nvPr/>
          </p:nvCxnSpPr>
          <p:spPr>
            <a:xfrm flipV="1">
              <a:off x="2772680" y="3993989"/>
              <a:ext cx="315662" cy="303446"/>
            </a:xfrm>
            <a:prstGeom prst="line">
              <a:avLst/>
            </a:prstGeom>
            <a:effectLst/>
          </p:spPr>
          <p:style>
            <a:lnRef idx="2">
              <a:schemeClr val="dk1"/>
            </a:lnRef>
            <a:fillRef idx="0">
              <a:schemeClr val="dk1"/>
            </a:fillRef>
            <a:effectRef idx="1">
              <a:schemeClr val="dk1"/>
            </a:effectRef>
            <a:fontRef idx="minor">
              <a:schemeClr val="tx1"/>
            </a:fontRef>
          </p:style>
        </p:cxnSp>
      </p:grpSp>
      <p:grpSp>
        <p:nvGrpSpPr>
          <p:cNvPr id="42" name="Group 41"/>
          <p:cNvGrpSpPr>
            <a:grpSpLocks noChangeAspect="1"/>
          </p:cNvGrpSpPr>
          <p:nvPr/>
        </p:nvGrpSpPr>
        <p:grpSpPr>
          <a:xfrm>
            <a:off x="6622112" y="5727015"/>
            <a:ext cx="2264817" cy="759851"/>
            <a:chOff x="5105400" y="5181601"/>
            <a:chExt cx="3848288" cy="1291110"/>
          </a:xfrm>
        </p:grpSpPr>
        <p:pic>
          <p:nvPicPr>
            <p:cNvPr id="43" name="Picture 42" descr="amplab_hires.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105400" y="5181601"/>
              <a:ext cx="3848288" cy="1291110"/>
            </a:xfrm>
            <a:prstGeom prst="rect">
              <a:avLst/>
            </a:prstGeom>
          </p:spPr>
        </p:pic>
        <p:sp>
          <p:nvSpPr>
            <p:cNvPr id="44" name="TextBox 43"/>
            <p:cNvSpPr txBox="1"/>
            <p:nvPr/>
          </p:nvSpPr>
          <p:spPr>
            <a:xfrm>
              <a:off x="6724939" y="6132997"/>
              <a:ext cx="1274708" cy="307777"/>
            </a:xfrm>
            <a:prstGeom prst="rect">
              <a:avLst/>
            </a:prstGeom>
            <a:noFill/>
          </p:spPr>
          <p:txBody>
            <a:bodyPr wrap="none" rtlCol="0">
              <a:spAutoFit/>
            </a:bodyPr>
            <a:lstStyle/>
            <a:p>
              <a:r>
                <a:rPr lang="en-US" sz="1400" dirty="0" smtClean="0">
                  <a:solidFill>
                    <a:srgbClr val="F2A736"/>
                  </a:solidFill>
                  <a:latin typeface="Corbel"/>
                  <a:cs typeface="Corbel"/>
                </a:rPr>
                <a:t>UC BERKELEY</a:t>
              </a:r>
              <a:endParaRPr lang="en-US" sz="1400" dirty="0">
                <a:solidFill>
                  <a:srgbClr val="F2A736"/>
                </a:solidFill>
                <a:latin typeface="Corbel"/>
                <a:cs typeface="Corbel"/>
              </a:endParaRPr>
            </a:p>
          </p:txBody>
        </p:sp>
      </p:grpSp>
    </p:spTree>
    <p:extLst>
      <p:ext uri="{BB962C8B-B14F-4D97-AF65-F5344CB8AC3E}">
        <p14:creationId xmlns:p14="http://schemas.microsoft.com/office/powerpoint/2010/main" val="418653187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a:off x="2975423" y="3429001"/>
            <a:ext cx="3120577" cy="1219199"/>
          </a:xfrm>
          <a:prstGeom prst="cube">
            <a:avLst>
              <a:gd name="adj" fmla="val 34396"/>
            </a:avLst>
          </a:prstGeom>
          <a:ln>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Light"/>
                <a:cs typeface="Gill Sans Light"/>
              </a:rPr>
              <a:t>Spark Dataflow</a:t>
            </a:r>
          </a:p>
          <a:p>
            <a:pPr algn="ctr"/>
            <a:r>
              <a:rPr lang="en-US" dirty="0" smtClean="0">
                <a:latin typeface="Gill Sans Light"/>
                <a:cs typeface="Gill Sans Light"/>
              </a:rPr>
              <a:t>Framework</a:t>
            </a:r>
            <a:endParaRPr lang="en-US" dirty="0">
              <a:latin typeface="Gill Sans Light"/>
              <a:cs typeface="Gill Sans Light"/>
            </a:endParaRPr>
          </a:p>
        </p:txBody>
      </p:sp>
      <p:sp>
        <p:nvSpPr>
          <p:cNvPr id="57" name="Cube 56"/>
          <p:cNvSpPr/>
          <p:nvPr/>
        </p:nvSpPr>
        <p:spPr>
          <a:xfrm>
            <a:off x="2975423" y="2514600"/>
            <a:ext cx="3120577" cy="1219199"/>
          </a:xfrm>
          <a:prstGeom prst="cube">
            <a:avLst>
              <a:gd name="adj" fmla="val 34396"/>
            </a:avLst>
          </a:prstGeom>
          <a:ln>
            <a:headEnd type="none" w="med" len="med"/>
            <a:tailEnd type="none"/>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err="1" smtClean="0">
                <a:latin typeface="Gill Sans Light"/>
                <a:cs typeface="Gill Sans Light"/>
              </a:rPr>
              <a:t>GraphX</a:t>
            </a:r>
            <a:endParaRPr lang="en-US" sz="2800" dirty="0">
              <a:latin typeface="Gill Sans Light"/>
              <a:cs typeface="Gill Sans Light"/>
            </a:endParaRPr>
          </a:p>
        </p:txBody>
      </p:sp>
      <p:sp>
        <p:nvSpPr>
          <p:cNvPr id="6" name="Title 5"/>
          <p:cNvSpPr>
            <a:spLocks noGrp="1"/>
          </p:cNvSpPr>
          <p:nvPr>
            <p:ph type="title"/>
          </p:nvPr>
        </p:nvSpPr>
        <p:spPr>
          <a:xfrm>
            <a:off x="0" y="304800"/>
            <a:ext cx="9144000" cy="1219200"/>
          </a:xfrm>
        </p:spPr>
        <p:txBody>
          <a:bodyPr/>
          <a:lstStyle/>
          <a:p>
            <a:r>
              <a:rPr lang="en-US" sz="4000" dirty="0" err="1" smtClean="0"/>
              <a:t>GraphX</a:t>
            </a:r>
            <a:r>
              <a:rPr lang="en-US" sz="4000" dirty="0" smtClean="0"/>
              <a:t> Unifies Computation on</a:t>
            </a:r>
            <a:br>
              <a:rPr lang="en-US" sz="4000" dirty="0" smtClean="0"/>
            </a:br>
            <a:r>
              <a:rPr lang="en-US" sz="4000" dirty="0" smtClean="0"/>
              <a:t> </a:t>
            </a:r>
            <a:r>
              <a:rPr lang="en-US" sz="4000" dirty="0" smtClean="0">
                <a:solidFill>
                  <a:srgbClr val="3366FF"/>
                </a:solidFill>
              </a:rPr>
              <a:t>Tables</a:t>
            </a:r>
            <a:r>
              <a:rPr lang="en-US" sz="4000" dirty="0" smtClean="0"/>
              <a:t> and </a:t>
            </a:r>
            <a:r>
              <a:rPr lang="en-US" sz="4000" dirty="0" smtClean="0">
                <a:solidFill>
                  <a:srgbClr val="3366FF"/>
                </a:solidFill>
              </a:rPr>
              <a:t>Graphs</a:t>
            </a:r>
            <a:endParaRPr lang="en-US" sz="4000" dirty="0">
              <a:solidFill>
                <a:srgbClr val="3366FF"/>
              </a:solidFill>
            </a:endParaRPr>
          </a:p>
        </p:txBody>
      </p:sp>
      <p:grpSp>
        <p:nvGrpSpPr>
          <p:cNvPr id="7" name="Group 6"/>
          <p:cNvGrpSpPr/>
          <p:nvPr/>
        </p:nvGrpSpPr>
        <p:grpSpPr>
          <a:xfrm>
            <a:off x="548139" y="1905000"/>
            <a:ext cx="3679726" cy="2794576"/>
            <a:chOff x="548139" y="1905000"/>
            <a:chExt cx="3679726" cy="2794576"/>
          </a:xfrm>
        </p:grpSpPr>
        <p:grpSp>
          <p:nvGrpSpPr>
            <p:cNvPr id="3" name="Group 2"/>
            <p:cNvGrpSpPr/>
            <p:nvPr/>
          </p:nvGrpSpPr>
          <p:grpSpPr>
            <a:xfrm>
              <a:off x="548139" y="1905000"/>
              <a:ext cx="1890261" cy="2794576"/>
              <a:chOff x="548139" y="1905000"/>
              <a:chExt cx="1890261" cy="2794576"/>
            </a:xfrm>
          </p:grpSpPr>
          <p:sp>
            <p:nvSpPr>
              <p:cNvPr id="33" name="TextBox 32"/>
              <p:cNvSpPr txBox="1"/>
              <p:nvPr/>
            </p:nvSpPr>
            <p:spPr>
              <a:xfrm>
                <a:off x="548139" y="4114800"/>
                <a:ext cx="1890261" cy="584776"/>
              </a:xfrm>
              <a:prstGeom prst="rect">
                <a:avLst/>
              </a:prstGeom>
              <a:noFill/>
            </p:spPr>
            <p:txBody>
              <a:bodyPr wrap="none" rtlCol="0">
                <a:spAutoFit/>
              </a:bodyPr>
              <a:lstStyle/>
              <a:p>
                <a:pPr algn="ctr"/>
                <a:r>
                  <a:rPr lang="en-US" sz="3200" dirty="0" smtClean="0">
                    <a:latin typeface="Gill Sans Light"/>
                    <a:cs typeface="Gill Sans Light"/>
                  </a:rPr>
                  <a:t>Table View</a:t>
                </a:r>
              </a:p>
            </p:txBody>
          </p:sp>
          <p:grpSp>
            <p:nvGrpSpPr>
              <p:cNvPr id="67" name="Group 66"/>
              <p:cNvGrpSpPr/>
              <p:nvPr/>
            </p:nvGrpSpPr>
            <p:grpSpPr>
              <a:xfrm>
                <a:off x="609600" y="1905000"/>
                <a:ext cx="1732174" cy="1969684"/>
                <a:chOff x="6748405" y="2362200"/>
                <a:chExt cx="1273220" cy="1447800"/>
              </a:xfrm>
            </p:grpSpPr>
            <p:sp>
              <p:nvSpPr>
                <p:cNvPr id="25" name="Folded Corner 24"/>
                <p:cNvSpPr/>
                <p:nvPr/>
              </p:nvSpPr>
              <p:spPr>
                <a:xfrm>
                  <a:off x="6749847" y="2362200"/>
                  <a:ext cx="1271778" cy="1447800"/>
                </a:xfrm>
                <a:prstGeom prst="foldedCorner">
                  <a:avLst>
                    <a:gd name="adj" fmla="val 1334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p:cNvSpPr/>
                <p:nvPr/>
              </p:nvSpPr>
              <p:spPr>
                <a:xfrm>
                  <a:off x="6749848" y="2798119"/>
                  <a:ext cx="331619"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Rectangle 34"/>
                <p:cNvSpPr/>
                <p:nvPr/>
              </p:nvSpPr>
              <p:spPr>
                <a:xfrm>
                  <a:off x="7081467" y="2798119"/>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Rectangle 35"/>
                <p:cNvSpPr/>
                <p:nvPr/>
              </p:nvSpPr>
              <p:spPr>
                <a:xfrm>
                  <a:off x="7394853" y="2798119"/>
                  <a:ext cx="313386" cy="254951"/>
                </a:xfrm>
                <a:prstGeom prst="rect">
                  <a:avLst/>
                </a:prstGeom>
                <a:solidFill>
                  <a:srgbClr val="FF0000"/>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Rectangle 36"/>
                <p:cNvSpPr/>
                <p:nvPr/>
              </p:nvSpPr>
              <p:spPr>
                <a:xfrm>
                  <a:off x="7708239" y="2798119"/>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Rectangle 37"/>
                <p:cNvSpPr/>
                <p:nvPr/>
              </p:nvSpPr>
              <p:spPr>
                <a:xfrm>
                  <a:off x="6748405" y="2537530"/>
                  <a:ext cx="331619"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Rectangle 38"/>
                <p:cNvSpPr/>
                <p:nvPr/>
              </p:nvSpPr>
              <p:spPr>
                <a:xfrm>
                  <a:off x="7080024" y="2537530"/>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Rectangle 39"/>
                <p:cNvSpPr/>
                <p:nvPr/>
              </p:nvSpPr>
              <p:spPr>
                <a:xfrm>
                  <a:off x="7393410" y="2537530"/>
                  <a:ext cx="313386" cy="254951"/>
                </a:xfrm>
                <a:prstGeom prst="rect">
                  <a:avLst/>
                </a:prstGeom>
                <a:solidFill>
                  <a:schemeClr val="accent6"/>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Rectangle 40"/>
                <p:cNvSpPr/>
                <p:nvPr/>
              </p:nvSpPr>
              <p:spPr>
                <a:xfrm>
                  <a:off x="7706796" y="2537530"/>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Rectangle 41"/>
                <p:cNvSpPr/>
                <p:nvPr/>
              </p:nvSpPr>
              <p:spPr>
                <a:xfrm>
                  <a:off x="6748405" y="3044579"/>
                  <a:ext cx="331619"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Rectangle 42"/>
                <p:cNvSpPr/>
                <p:nvPr/>
              </p:nvSpPr>
              <p:spPr>
                <a:xfrm>
                  <a:off x="7080024" y="3044579"/>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Rectangle 43"/>
                <p:cNvSpPr/>
                <p:nvPr/>
              </p:nvSpPr>
              <p:spPr>
                <a:xfrm>
                  <a:off x="7393410" y="3044579"/>
                  <a:ext cx="313386" cy="254951"/>
                </a:xfrm>
                <a:prstGeom prst="rect">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5" name="Rectangle 44"/>
                <p:cNvSpPr/>
                <p:nvPr/>
              </p:nvSpPr>
              <p:spPr>
                <a:xfrm>
                  <a:off x="7706796" y="3044579"/>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0" name="Rectangle 49"/>
                <p:cNvSpPr/>
                <p:nvPr/>
              </p:nvSpPr>
              <p:spPr>
                <a:xfrm>
                  <a:off x="6749848" y="3291834"/>
                  <a:ext cx="331619"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1" name="Rectangle 50"/>
                <p:cNvSpPr/>
                <p:nvPr/>
              </p:nvSpPr>
              <p:spPr>
                <a:xfrm>
                  <a:off x="7081467" y="3291834"/>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2" name="Rectangle 51"/>
                <p:cNvSpPr/>
                <p:nvPr/>
              </p:nvSpPr>
              <p:spPr>
                <a:xfrm>
                  <a:off x="7394853" y="3291834"/>
                  <a:ext cx="313386" cy="254951"/>
                </a:xfrm>
                <a:prstGeom prst="rect">
                  <a:avLst/>
                </a:prstGeom>
                <a:solidFill>
                  <a:srgbClr val="FC9A99"/>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3" name="Rectangle 52"/>
                <p:cNvSpPr/>
                <p:nvPr/>
              </p:nvSpPr>
              <p:spPr>
                <a:xfrm>
                  <a:off x="7708239" y="3291834"/>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4" name="Rectangle 53"/>
                <p:cNvSpPr/>
                <p:nvPr/>
              </p:nvSpPr>
              <p:spPr>
                <a:xfrm>
                  <a:off x="6748405" y="3555049"/>
                  <a:ext cx="331619"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5" name="Rectangle 54"/>
                <p:cNvSpPr/>
                <p:nvPr/>
              </p:nvSpPr>
              <p:spPr>
                <a:xfrm>
                  <a:off x="7080024" y="3555049"/>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6" name="Rectangle 55"/>
                <p:cNvSpPr/>
                <p:nvPr/>
              </p:nvSpPr>
              <p:spPr>
                <a:xfrm>
                  <a:off x="7393410" y="3555049"/>
                  <a:ext cx="313386" cy="254951"/>
                </a:xfrm>
                <a:prstGeom prst="rect">
                  <a:avLst/>
                </a:prstGeom>
                <a:solidFill>
                  <a:schemeClr val="accent3"/>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9" name="Rectangle 58"/>
                <p:cNvSpPr/>
                <p:nvPr/>
              </p:nvSpPr>
              <p:spPr>
                <a:xfrm>
                  <a:off x="6749849" y="2368737"/>
                  <a:ext cx="1270334" cy="168793"/>
                </a:xfrm>
                <a:prstGeom prst="rect">
                  <a:avLst/>
                </a:prstGeom>
                <a:solidFill>
                  <a:schemeClr val="tx1">
                    <a:lumMod val="50000"/>
                    <a:lumOff val="50000"/>
                  </a:schemeClr>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sp>
          <p:nvSpPr>
            <p:cNvPr id="62" name="Bent Arrow 61"/>
            <p:cNvSpPr/>
            <p:nvPr/>
          </p:nvSpPr>
          <p:spPr>
            <a:xfrm rot="5400000">
              <a:off x="3121716" y="1692908"/>
              <a:ext cx="880260" cy="1332039"/>
            </a:xfrm>
            <a:prstGeom prst="bentArrow">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grpSp>
      <p:grpSp>
        <p:nvGrpSpPr>
          <p:cNvPr id="8" name="Group 7"/>
          <p:cNvGrpSpPr/>
          <p:nvPr/>
        </p:nvGrpSpPr>
        <p:grpSpPr>
          <a:xfrm>
            <a:off x="4687760" y="1905000"/>
            <a:ext cx="3853499" cy="2794576"/>
            <a:chOff x="4687760" y="1905000"/>
            <a:chExt cx="3853499" cy="2794576"/>
          </a:xfrm>
        </p:grpSpPr>
        <p:grpSp>
          <p:nvGrpSpPr>
            <p:cNvPr id="5" name="Group 4"/>
            <p:cNvGrpSpPr/>
            <p:nvPr/>
          </p:nvGrpSpPr>
          <p:grpSpPr>
            <a:xfrm>
              <a:off x="6450166" y="1905000"/>
              <a:ext cx="2091093" cy="2794576"/>
              <a:chOff x="6450166" y="1905000"/>
              <a:chExt cx="2091093" cy="2794576"/>
            </a:xfrm>
          </p:grpSpPr>
          <p:grpSp>
            <p:nvGrpSpPr>
              <p:cNvPr id="9" name="Group 8"/>
              <p:cNvGrpSpPr/>
              <p:nvPr/>
            </p:nvGrpSpPr>
            <p:grpSpPr>
              <a:xfrm>
                <a:off x="6450166" y="1905000"/>
                <a:ext cx="1931834" cy="2057400"/>
                <a:chOff x="6490911" y="2293515"/>
                <a:chExt cx="1361000" cy="1449463"/>
              </a:xfrm>
            </p:grpSpPr>
            <p:cxnSp>
              <p:nvCxnSpPr>
                <p:cNvPr id="10" name="Straight Connector 9"/>
                <p:cNvCxnSpPr>
                  <a:stCxn id="16" idx="5"/>
                  <a:endCxn id="17" idx="1"/>
                </p:cNvCxnSpPr>
                <p:nvPr/>
              </p:nvCxnSpPr>
              <p:spPr>
                <a:xfrm>
                  <a:off x="7160342" y="2912117"/>
                  <a:ext cx="132322" cy="213848"/>
                </a:xfrm>
                <a:prstGeom prst="line">
                  <a:avLst/>
                </a:prstGeom>
                <a:effectLst/>
              </p:spPr>
              <p:style>
                <a:lnRef idx="2">
                  <a:schemeClr val="dk1"/>
                </a:lnRef>
                <a:fillRef idx="0">
                  <a:schemeClr val="dk1"/>
                </a:fillRef>
                <a:effectRef idx="1">
                  <a:schemeClr val="dk1"/>
                </a:effectRef>
                <a:fontRef idx="minor">
                  <a:schemeClr val="tx1"/>
                </a:fontRef>
              </p:style>
            </p:cxnSp>
            <p:cxnSp>
              <p:nvCxnSpPr>
                <p:cNvPr id="11" name="Straight Connector 10"/>
                <p:cNvCxnSpPr>
                  <a:stCxn id="18" idx="3"/>
                  <a:endCxn id="17" idx="7"/>
                </p:cNvCxnSpPr>
                <p:nvPr/>
              </p:nvCxnSpPr>
              <p:spPr>
                <a:xfrm flipH="1">
                  <a:off x="7453644" y="2961614"/>
                  <a:ext cx="203949" cy="164351"/>
                </a:xfrm>
                <a:prstGeom prst="line">
                  <a:avLst/>
                </a:prstGeom>
                <a:effectLst/>
              </p:spPr>
              <p:style>
                <a:lnRef idx="2">
                  <a:schemeClr val="dk1"/>
                </a:lnRef>
                <a:fillRef idx="0">
                  <a:schemeClr val="dk1"/>
                </a:fillRef>
                <a:effectRef idx="1">
                  <a:schemeClr val="dk1"/>
                </a:effectRef>
                <a:fontRef idx="minor">
                  <a:schemeClr val="tx1"/>
                </a:fontRef>
              </p:style>
            </p:cxnSp>
            <p:cxnSp>
              <p:nvCxnSpPr>
                <p:cNvPr id="12" name="Straight Connector 11"/>
                <p:cNvCxnSpPr>
                  <a:stCxn id="20" idx="1"/>
                  <a:endCxn id="17" idx="5"/>
                </p:cNvCxnSpPr>
                <p:nvPr/>
              </p:nvCxnSpPr>
              <p:spPr>
                <a:xfrm flipH="1" flipV="1">
                  <a:off x="7453643" y="3286943"/>
                  <a:ext cx="142686" cy="261716"/>
                </a:xfrm>
                <a:prstGeom prst="line">
                  <a:avLst/>
                </a:prstGeom>
                <a:effectLst/>
              </p:spPr>
              <p:style>
                <a:lnRef idx="2">
                  <a:schemeClr val="dk1"/>
                </a:lnRef>
                <a:fillRef idx="0">
                  <a:schemeClr val="dk1"/>
                </a:fillRef>
                <a:effectRef idx="1">
                  <a:schemeClr val="dk1"/>
                </a:effectRef>
                <a:fontRef idx="minor">
                  <a:schemeClr val="tx1"/>
                </a:fontRef>
              </p:style>
            </p:cxnSp>
            <p:cxnSp>
              <p:nvCxnSpPr>
                <p:cNvPr id="13" name="Straight Connector 12"/>
                <p:cNvCxnSpPr>
                  <a:stCxn id="15" idx="5"/>
                  <a:endCxn id="19" idx="1"/>
                </p:cNvCxnSpPr>
                <p:nvPr/>
              </p:nvCxnSpPr>
              <p:spPr>
                <a:xfrm>
                  <a:off x="6685229" y="3139774"/>
                  <a:ext cx="275846" cy="357373"/>
                </a:xfrm>
                <a:prstGeom prst="line">
                  <a:avLst/>
                </a:prstGeom>
                <a:effectLst/>
              </p:spPr>
              <p:style>
                <a:lnRef idx="2">
                  <a:schemeClr val="dk1"/>
                </a:lnRef>
                <a:fillRef idx="0">
                  <a:schemeClr val="dk1"/>
                </a:fillRef>
                <a:effectRef idx="1">
                  <a:schemeClr val="dk1"/>
                </a:effectRef>
                <a:fontRef idx="minor">
                  <a:schemeClr val="tx1"/>
                </a:fontRef>
              </p:style>
            </p:cxnSp>
            <p:cxnSp>
              <p:nvCxnSpPr>
                <p:cNvPr id="14" name="Straight Connector 13"/>
                <p:cNvCxnSpPr>
                  <a:stCxn id="17" idx="3"/>
                  <a:endCxn id="19" idx="7"/>
                </p:cNvCxnSpPr>
                <p:nvPr/>
              </p:nvCxnSpPr>
              <p:spPr>
                <a:xfrm flipH="1">
                  <a:off x="7122053" y="3286943"/>
                  <a:ext cx="170612" cy="210204"/>
                </a:xfrm>
                <a:prstGeom prst="line">
                  <a:avLst/>
                </a:prstGeom>
                <a:effectLst/>
              </p:spPr>
              <p:style>
                <a:lnRef idx="2">
                  <a:schemeClr val="dk1"/>
                </a:lnRef>
                <a:fillRef idx="0">
                  <a:schemeClr val="dk1"/>
                </a:fillRef>
                <a:effectRef idx="1">
                  <a:schemeClr val="dk1"/>
                </a:effectRef>
                <a:fontRef idx="minor">
                  <a:schemeClr val="tx1"/>
                </a:fontRef>
              </p:style>
            </p:cxnSp>
            <p:sp>
              <p:nvSpPr>
                <p:cNvPr id="15" name="Oval 14"/>
                <p:cNvSpPr/>
                <p:nvPr/>
              </p:nvSpPr>
              <p:spPr>
                <a:xfrm>
                  <a:off x="6490911" y="2945456"/>
                  <a:ext cx="227658" cy="227658"/>
                </a:xfrm>
                <a:prstGeom prst="ellipse">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16" name="Oval 15"/>
                <p:cNvSpPr/>
                <p:nvPr/>
              </p:nvSpPr>
              <p:spPr>
                <a:xfrm>
                  <a:off x="6966024" y="2717798"/>
                  <a:ext cx="227658" cy="227658"/>
                </a:xfrm>
                <a:prstGeom prst="ellipse">
                  <a:avLst/>
                </a:prstGeom>
                <a:solidFill>
                  <a:schemeClr val="accent6">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17" name="Oval 16"/>
                <p:cNvSpPr/>
                <p:nvPr/>
              </p:nvSpPr>
              <p:spPr>
                <a:xfrm>
                  <a:off x="7259325" y="3092625"/>
                  <a:ext cx="227658" cy="227658"/>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18" name="Oval 17"/>
                <p:cNvSpPr/>
                <p:nvPr/>
              </p:nvSpPr>
              <p:spPr>
                <a:xfrm>
                  <a:off x="7624253" y="2767295"/>
                  <a:ext cx="227658" cy="227658"/>
                </a:xfrm>
                <a:prstGeom prst="ellipse">
                  <a:avLst/>
                </a:prstGeom>
                <a:solidFill>
                  <a:schemeClr val="accent4">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19" name="Oval 18"/>
                <p:cNvSpPr/>
                <p:nvPr/>
              </p:nvSpPr>
              <p:spPr>
                <a:xfrm>
                  <a:off x="6927735" y="3463807"/>
                  <a:ext cx="227658" cy="227658"/>
                </a:xfrm>
                <a:prstGeom prst="ellipse">
                  <a:avLst/>
                </a:prstGeom>
                <a:solidFill>
                  <a:schemeClr val="accent2">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20" name="Oval 19"/>
                <p:cNvSpPr/>
                <p:nvPr/>
              </p:nvSpPr>
              <p:spPr>
                <a:xfrm>
                  <a:off x="7562990" y="3515320"/>
                  <a:ext cx="227658" cy="227658"/>
                </a:xfrm>
                <a:prstGeom prst="ellipse">
                  <a:avLst/>
                </a:prstGeom>
                <a:solidFill>
                  <a:srgbClr val="9BBB5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21" name="Oval 20"/>
                <p:cNvSpPr/>
                <p:nvPr/>
              </p:nvSpPr>
              <p:spPr>
                <a:xfrm>
                  <a:off x="6927735" y="2293515"/>
                  <a:ext cx="227658" cy="227658"/>
                </a:xfrm>
                <a:prstGeom prst="ellipse">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22" name="Straight Connector 21"/>
                <p:cNvCxnSpPr>
                  <a:stCxn id="21" idx="5"/>
                  <a:endCxn id="18" idx="1"/>
                </p:cNvCxnSpPr>
                <p:nvPr/>
              </p:nvCxnSpPr>
              <p:spPr>
                <a:xfrm>
                  <a:off x="7122053" y="2487833"/>
                  <a:ext cx="535540" cy="312802"/>
                </a:xfrm>
                <a:prstGeom prst="line">
                  <a:avLst/>
                </a:prstGeom>
                <a:effectLst/>
              </p:spPr>
              <p:style>
                <a:lnRef idx="2">
                  <a:schemeClr val="dk1"/>
                </a:lnRef>
                <a:fillRef idx="0">
                  <a:schemeClr val="dk1"/>
                </a:fillRef>
                <a:effectRef idx="1">
                  <a:schemeClr val="dk1"/>
                </a:effectRef>
                <a:fontRef idx="minor">
                  <a:schemeClr val="tx1"/>
                </a:fontRef>
              </p:style>
            </p:cxnSp>
            <p:cxnSp>
              <p:nvCxnSpPr>
                <p:cNvPr id="23" name="Straight Connector 22"/>
                <p:cNvCxnSpPr>
                  <a:stCxn id="19" idx="6"/>
                  <a:endCxn id="20" idx="2"/>
                </p:cNvCxnSpPr>
                <p:nvPr/>
              </p:nvCxnSpPr>
              <p:spPr>
                <a:xfrm>
                  <a:off x="7155392" y="3577637"/>
                  <a:ext cx="407597" cy="51513"/>
                </a:xfrm>
                <a:prstGeom prst="line">
                  <a:avLst/>
                </a:prstGeom>
                <a:effectLst/>
              </p:spPr>
              <p:style>
                <a:lnRef idx="2">
                  <a:schemeClr val="dk1"/>
                </a:lnRef>
                <a:fillRef idx="0">
                  <a:schemeClr val="dk1"/>
                </a:fillRef>
                <a:effectRef idx="1">
                  <a:schemeClr val="dk1"/>
                </a:effectRef>
                <a:fontRef idx="minor">
                  <a:schemeClr val="tx1"/>
                </a:fontRef>
              </p:style>
            </p:cxnSp>
          </p:grpSp>
          <p:sp>
            <p:nvSpPr>
              <p:cNvPr id="32" name="TextBox 31"/>
              <p:cNvSpPr txBox="1"/>
              <p:nvPr/>
            </p:nvSpPr>
            <p:spPr>
              <a:xfrm>
                <a:off x="6458638" y="4114800"/>
                <a:ext cx="2082621" cy="584776"/>
              </a:xfrm>
              <a:prstGeom prst="rect">
                <a:avLst/>
              </a:prstGeom>
              <a:noFill/>
            </p:spPr>
            <p:txBody>
              <a:bodyPr wrap="none" rtlCol="0">
                <a:spAutoFit/>
              </a:bodyPr>
              <a:lstStyle/>
              <a:p>
                <a:pPr algn="ctr"/>
                <a:r>
                  <a:rPr lang="en-US" sz="3200" dirty="0" smtClean="0">
                    <a:latin typeface="Gill Sans Light"/>
                    <a:cs typeface="Gill Sans Light"/>
                  </a:rPr>
                  <a:t>Graph View</a:t>
                </a:r>
              </a:p>
            </p:txBody>
          </p:sp>
        </p:grpSp>
        <p:sp>
          <p:nvSpPr>
            <p:cNvPr id="63" name="Bent Arrow 62"/>
            <p:cNvSpPr/>
            <p:nvPr/>
          </p:nvSpPr>
          <p:spPr>
            <a:xfrm rot="16200000" flipH="1">
              <a:off x="4910637" y="1689894"/>
              <a:ext cx="886286" cy="1332039"/>
            </a:xfrm>
            <a:prstGeom prst="bentArrow">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grpSp>
      <p:sp>
        <p:nvSpPr>
          <p:cNvPr id="71" name="Title 5"/>
          <p:cNvSpPr txBox="1">
            <a:spLocks/>
          </p:cNvSpPr>
          <p:nvPr/>
        </p:nvSpPr>
        <p:spPr bwMode="auto">
          <a:xfrm>
            <a:off x="0" y="4800600"/>
            <a:ext cx="9144000" cy="1828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5000" b="0" kern="1200">
                <a:solidFill>
                  <a:schemeClr val="tx1"/>
                </a:solidFill>
                <a:latin typeface="Gill Sans Light"/>
                <a:ea typeface="ＭＳ Ｐゴシック" pitchFamily="-65" charset="-128"/>
                <a:cs typeface="Gill Sans Light"/>
              </a:defRPr>
            </a:lvl1pPr>
            <a:lvl2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2pPr>
            <a:lvl3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3pPr>
            <a:lvl4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4pPr>
            <a:lvl5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5pPr>
            <a:lvl6pPr marL="4572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6pPr>
            <a:lvl7pPr marL="9144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7pPr>
            <a:lvl8pPr marL="13716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8pPr>
            <a:lvl9pPr marL="18288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9pPr>
          </a:lstStyle>
          <a:p>
            <a:r>
              <a:rPr lang="en-US" sz="4000" dirty="0" smtClean="0"/>
              <a:t>Enabling a single system to </a:t>
            </a:r>
            <a:r>
              <a:rPr lang="en-US" sz="4400" i="1" dirty="0" smtClean="0">
                <a:solidFill>
                  <a:srgbClr val="3366FF"/>
                </a:solidFill>
              </a:rPr>
              <a:t>easily</a:t>
            </a:r>
            <a:r>
              <a:rPr lang="en-US" sz="4400" dirty="0" smtClean="0">
                <a:solidFill>
                  <a:srgbClr val="3366FF"/>
                </a:solidFill>
              </a:rPr>
              <a:t> </a:t>
            </a:r>
            <a:r>
              <a:rPr lang="en-US" sz="4000" dirty="0" smtClean="0"/>
              <a:t>and </a:t>
            </a:r>
            <a:r>
              <a:rPr lang="en-US" sz="4400" i="1" dirty="0" smtClean="0">
                <a:solidFill>
                  <a:srgbClr val="3366FF"/>
                </a:solidFill>
              </a:rPr>
              <a:t>efficiently</a:t>
            </a:r>
            <a:r>
              <a:rPr lang="en-US" sz="4400" dirty="0" smtClean="0">
                <a:solidFill>
                  <a:srgbClr val="3366FF"/>
                </a:solidFill>
              </a:rPr>
              <a:t> </a:t>
            </a:r>
            <a:r>
              <a:rPr lang="en-US" sz="4000" dirty="0" smtClean="0"/>
              <a:t>support the entire pipeline</a:t>
            </a:r>
            <a:endParaRPr lang="en-US" sz="4000" dirty="0" smtClean="0">
              <a:solidFill>
                <a:srgbClr val="3366FF"/>
              </a:solidFill>
            </a:endParaRPr>
          </a:p>
        </p:txBody>
      </p:sp>
    </p:spTree>
    <p:extLst>
      <p:ext uri="{BB962C8B-B14F-4D97-AF65-F5344CB8AC3E}">
        <p14:creationId xmlns:p14="http://schemas.microsoft.com/office/powerpoint/2010/main" val="6558429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1"/>
                                        </p:tgtEl>
                                        <p:attrNameLst>
                                          <p:attrName>style.visibility</p:attrName>
                                        </p:attrNameLst>
                                      </p:cBhvr>
                                      <p:to>
                                        <p:strVal val="visible"/>
                                      </p:to>
                                    </p:set>
                                    <p:animEffect transition="in" filter="fade">
                                      <p:cBhvr>
                                        <p:cTn id="23"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7" grpId="0" animBg="1"/>
      <p:bldP spid="7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152400"/>
            <a:ext cx="8229600" cy="868362"/>
          </a:xfrm>
        </p:spPr>
        <p:txBody>
          <a:bodyPr>
            <a:normAutofit/>
          </a:bodyPr>
          <a:lstStyle/>
          <a:p>
            <a:r>
              <a:rPr lang="en-US" dirty="0" smtClean="0">
                <a:solidFill>
                  <a:srgbClr val="3366FF"/>
                </a:solidFill>
                <a:latin typeface="Gill Sans Light"/>
                <a:cs typeface="Gill Sans Light"/>
              </a:rPr>
              <a:t>Separate</a:t>
            </a:r>
            <a:r>
              <a:rPr lang="en-US" dirty="0" smtClean="0">
                <a:latin typeface="Gill Sans Light"/>
                <a:cs typeface="Gill Sans Light"/>
              </a:rPr>
              <a:t> Systems</a:t>
            </a:r>
            <a:endParaRPr lang="en-US" dirty="0">
              <a:latin typeface="Gill Sans Light"/>
              <a:cs typeface="Gill Sans Light"/>
            </a:endParaRPr>
          </a:p>
        </p:txBody>
      </p:sp>
      <p:sp>
        <p:nvSpPr>
          <p:cNvPr id="188" name="TextBox 187"/>
          <p:cNvSpPr txBox="1"/>
          <p:nvPr/>
        </p:nvSpPr>
        <p:spPr>
          <a:xfrm>
            <a:off x="0" y="1066800"/>
            <a:ext cx="4572000" cy="707886"/>
          </a:xfrm>
          <a:prstGeom prst="rect">
            <a:avLst/>
          </a:prstGeom>
          <a:noFill/>
        </p:spPr>
        <p:txBody>
          <a:bodyPr wrap="square" rtlCol="0">
            <a:spAutoFit/>
          </a:bodyPr>
          <a:lstStyle/>
          <a:p>
            <a:pPr algn="ctr"/>
            <a:r>
              <a:rPr lang="en-US" sz="4000" dirty="0" smtClean="0">
                <a:latin typeface="Gill Sans Light"/>
                <a:cs typeface="Gill Sans Light"/>
              </a:rPr>
              <a:t>Dataflow Systems</a:t>
            </a:r>
            <a:endParaRPr lang="en-US" sz="4000" dirty="0">
              <a:latin typeface="Gill Sans Light"/>
              <a:cs typeface="Gill Sans Light"/>
            </a:endParaRPr>
          </a:p>
        </p:txBody>
      </p:sp>
      <p:grpSp>
        <p:nvGrpSpPr>
          <p:cNvPr id="3" name="Group 2"/>
          <p:cNvGrpSpPr/>
          <p:nvPr/>
        </p:nvGrpSpPr>
        <p:grpSpPr>
          <a:xfrm>
            <a:off x="4572000" y="1066800"/>
            <a:ext cx="4571999" cy="5545150"/>
            <a:chOff x="4572000" y="1066800"/>
            <a:chExt cx="4571999" cy="5545150"/>
          </a:xfrm>
        </p:grpSpPr>
        <p:sp>
          <p:nvSpPr>
            <p:cNvPr id="189" name="TextBox 188"/>
            <p:cNvSpPr txBox="1"/>
            <p:nvPr/>
          </p:nvSpPr>
          <p:spPr>
            <a:xfrm>
              <a:off x="4572000" y="1066800"/>
              <a:ext cx="4571999" cy="707886"/>
            </a:xfrm>
            <a:prstGeom prst="rect">
              <a:avLst/>
            </a:prstGeom>
            <a:noFill/>
          </p:spPr>
          <p:txBody>
            <a:bodyPr wrap="square" rtlCol="0">
              <a:spAutoFit/>
            </a:bodyPr>
            <a:lstStyle/>
            <a:p>
              <a:pPr algn="ctr"/>
              <a:r>
                <a:rPr lang="en-US" sz="4000" dirty="0" smtClean="0">
                  <a:latin typeface="Gill Sans Light"/>
                  <a:cs typeface="Gill Sans Light"/>
                </a:rPr>
                <a:t>Graph Systems</a:t>
              </a:r>
              <a:endParaRPr lang="en-US" sz="4000" dirty="0">
                <a:latin typeface="Gill Sans Light"/>
                <a:cs typeface="Gill Sans Light"/>
              </a:endParaRPr>
            </a:p>
          </p:txBody>
        </p:sp>
        <p:cxnSp>
          <p:nvCxnSpPr>
            <p:cNvPr id="191" name="Straight Connector 190"/>
            <p:cNvCxnSpPr/>
            <p:nvPr/>
          </p:nvCxnSpPr>
          <p:spPr>
            <a:xfrm>
              <a:off x="4572000" y="1524000"/>
              <a:ext cx="0" cy="5087950"/>
            </a:xfrm>
            <a:prstGeom prst="line">
              <a:avLst/>
            </a:prstGeom>
            <a:ln w="38100" cmpd="sng">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grpSp>
          <p:nvGrpSpPr>
            <p:cNvPr id="10" name="Group 9"/>
            <p:cNvGrpSpPr/>
            <p:nvPr/>
          </p:nvGrpSpPr>
          <p:grpSpPr>
            <a:xfrm>
              <a:off x="4797190" y="2152721"/>
              <a:ext cx="4118210" cy="4324279"/>
              <a:chOff x="4797190" y="2000321"/>
              <a:chExt cx="4118210" cy="4324279"/>
            </a:xfrm>
          </p:grpSpPr>
          <p:sp>
            <p:nvSpPr>
              <p:cNvPr id="175" name="Rectangle 174"/>
              <p:cNvSpPr/>
              <p:nvPr/>
            </p:nvSpPr>
            <p:spPr>
              <a:xfrm>
                <a:off x="5334000" y="3048000"/>
                <a:ext cx="3048000" cy="3276600"/>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2800" dirty="0" smtClean="0">
                    <a:latin typeface="Gill Sans Light"/>
                    <a:cs typeface="Gill Sans Light"/>
                  </a:rPr>
                  <a:t>Dependency Graph</a:t>
                </a:r>
                <a:endParaRPr lang="en-US" sz="2800" dirty="0">
                  <a:latin typeface="Gill Sans Light"/>
                  <a:cs typeface="Gill Sans Light"/>
                </a:endParaRPr>
              </a:p>
            </p:txBody>
          </p:sp>
          <p:grpSp>
            <p:nvGrpSpPr>
              <p:cNvPr id="181" name="Group 180"/>
              <p:cNvGrpSpPr/>
              <p:nvPr/>
            </p:nvGrpSpPr>
            <p:grpSpPr>
              <a:xfrm>
                <a:off x="5412017" y="3649647"/>
                <a:ext cx="1752501" cy="2522553"/>
                <a:chOff x="5640617" y="3597015"/>
                <a:chExt cx="1752501" cy="2522553"/>
              </a:xfrm>
            </p:grpSpPr>
            <p:sp>
              <p:nvSpPr>
                <p:cNvPr id="177" name="Freeform 176"/>
                <p:cNvSpPr/>
                <p:nvPr/>
              </p:nvSpPr>
              <p:spPr>
                <a:xfrm>
                  <a:off x="5640617" y="3597015"/>
                  <a:ext cx="1752501" cy="2522553"/>
                </a:xfrm>
                <a:custGeom>
                  <a:avLst/>
                  <a:gdLst>
                    <a:gd name="connsiteX0" fmla="*/ 31632 w 1797847"/>
                    <a:gd name="connsiteY0" fmla="*/ 812586 h 2552203"/>
                    <a:gd name="connsiteX1" fmla="*/ 650368 w 1797847"/>
                    <a:gd name="connsiteY1" fmla="*/ 96119 h 2552203"/>
                    <a:gd name="connsiteX2" fmla="*/ 1073714 w 1797847"/>
                    <a:gd name="connsiteY2" fmla="*/ 52697 h 2552203"/>
                    <a:gd name="connsiteX3" fmla="*/ 1106279 w 1797847"/>
                    <a:gd name="connsiteY3" fmla="*/ 519486 h 2552203"/>
                    <a:gd name="connsiteX4" fmla="*/ 834904 w 1797847"/>
                    <a:gd name="connsiteY4" fmla="*/ 682320 h 2552203"/>
                    <a:gd name="connsiteX5" fmla="*/ 1214829 w 1797847"/>
                    <a:gd name="connsiteY5" fmla="*/ 671464 h 2552203"/>
                    <a:gd name="connsiteX6" fmla="*/ 1464495 w 1797847"/>
                    <a:gd name="connsiteY6" fmla="*/ 552053 h 2552203"/>
                    <a:gd name="connsiteX7" fmla="*/ 1735871 w 1797847"/>
                    <a:gd name="connsiteY7" fmla="*/ 725742 h 2552203"/>
                    <a:gd name="connsiteX8" fmla="*/ 1768436 w 1797847"/>
                    <a:gd name="connsiteY8" fmla="*/ 1094831 h 2552203"/>
                    <a:gd name="connsiteX9" fmla="*/ 1377655 w 1797847"/>
                    <a:gd name="connsiteY9" fmla="*/ 1235953 h 2552203"/>
                    <a:gd name="connsiteX10" fmla="*/ 1095424 w 1797847"/>
                    <a:gd name="connsiteY10" fmla="*/ 1116542 h 2552203"/>
                    <a:gd name="connsiteX11" fmla="*/ 552673 w 1797847"/>
                    <a:gd name="connsiteY11" fmla="*/ 1170820 h 2552203"/>
                    <a:gd name="connsiteX12" fmla="*/ 726353 w 1797847"/>
                    <a:gd name="connsiteY12" fmla="*/ 2093542 h 2552203"/>
                    <a:gd name="connsiteX13" fmla="*/ 672078 w 1797847"/>
                    <a:gd name="connsiteY13" fmla="*/ 2527765 h 2552203"/>
                    <a:gd name="connsiteX14" fmla="*/ 237877 w 1797847"/>
                    <a:gd name="connsiteY14" fmla="*/ 2462631 h 2552203"/>
                    <a:gd name="connsiteX15" fmla="*/ 107617 w 1797847"/>
                    <a:gd name="connsiteY15" fmla="*/ 2169531 h 2552203"/>
                    <a:gd name="connsiteX16" fmla="*/ 31632 w 1797847"/>
                    <a:gd name="connsiteY16" fmla="*/ 812586 h 2552203"/>
                    <a:gd name="connsiteX0" fmla="*/ 31632 w 1797847"/>
                    <a:gd name="connsiteY0" fmla="*/ 806135 h 2545752"/>
                    <a:gd name="connsiteX1" fmla="*/ 650368 w 1797847"/>
                    <a:gd name="connsiteY1" fmla="*/ 89668 h 2545752"/>
                    <a:gd name="connsiteX2" fmla="*/ 1073714 w 1797847"/>
                    <a:gd name="connsiteY2" fmla="*/ 46246 h 2545752"/>
                    <a:gd name="connsiteX3" fmla="*/ 1106279 w 1797847"/>
                    <a:gd name="connsiteY3" fmla="*/ 415335 h 2545752"/>
                    <a:gd name="connsiteX4" fmla="*/ 834904 w 1797847"/>
                    <a:gd name="connsiteY4" fmla="*/ 675869 h 2545752"/>
                    <a:gd name="connsiteX5" fmla="*/ 1214829 w 1797847"/>
                    <a:gd name="connsiteY5" fmla="*/ 665013 h 2545752"/>
                    <a:gd name="connsiteX6" fmla="*/ 1464495 w 1797847"/>
                    <a:gd name="connsiteY6" fmla="*/ 545602 h 2545752"/>
                    <a:gd name="connsiteX7" fmla="*/ 1735871 w 1797847"/>
                    <a:gd name="connsiteY7" fmla="*/ 719291 h 2545752"/>
                    <a:gd name="connsiteX8" fmla="*/ 1768436 w 1797847"/>
                    <a:gd name="connsiteY8" fmla="*/ 1088380 h 2545752"/>
                    <a:gd name="connsiteX9" fmla="*/ 1377655 w 1797847"/>
                    <a:gd name="connsiteY9" fmla="*/ 1229502 h 2545752"/>
                    <a:gd name="connsiteX10" fmla="*/ 1095424 w 1797847"/>
                    <a:gd name="connsiteY10" fmla="*/ 1110091 h 2545752"/>
                    <a:gd name="connsiteX11" fmla="*/ 552673 w 1797847"/>
                    <a:gd name="connsiteY11" fmla="*/ 1164369 h 2545752"/>
                    <a:gd name="connsiteX12" fmla="*/ 726353 w 1797847"/>
                    <a:gd name="connsiteY12" fmla="*/ 2087091 h 2545752"/>
                    <a:gd name="connsiteX13" fmla="*/ 672078 w 1797847"/>
                    <a:gd name="connsiteY13" fmla="*/ 2521314 h 2545752"/>
                    <a:gd name="connsiteX14" fmla="*/ 237877 w 1797847"/>
                    <a:gd name="connsiteY14" fmla="*/ 2456180 h 2545752"/>
                    <a:gd name="connsiteX15" fmla="*/ 107617 w 1797847"/>
                    <a:gd name="connsiteY15" fmla="*/ 2163080 h 2545752"/>
                    <a:gd name="connsiteX16" fmla="*/ 31632 w 1797847"/>
                    <a:gd name="connsiteY16" fmla="*/ 806135 h 2545752"/>
                    <a:gd name="connsiteX0" fmla="*/ 31632 w 1797847"/>
                    <a:gd name="connsiteY0" fmla="*/ 806135 h 2545752"/>
                    <a:gd name="connsiteX1" fmla="*/ 650368 w 1797847"/>
                    <a:gd name="connsiteY1" fmla="*/ 89668 h 2545752"/>
                    <a:gd name="connsiteX2" fmla="*/ 1073714 w 1797847"/>
                    <a:gd name="connsiteY2" fmla="*/ 46246 h 2545752"/>
                    <a:gd name="connsiteX3" fmla="*/ 1106279 w 1797847"/>
                    <a:gd name="connsiteY3" fmla="*/ 415335 h 2545752"/>
                    <a:gd name="connsiteX4" fmla="*/ 834904 w 1797847"/>
                    <a:gd name="connsiteY4" fmla="*/ 675869 h 2545752"/>
                    <a:gd name="connsiteX5" fmla="*/ 1464495 w 1797847"/>
                    <a:gd name="connsiteY5" fmla="*/ 545602 h 2545752"/>
                    <a:gd name="connsiteX6" fmla="*/ 1735871 w 1797847"/>
                    <a:gd name="connsiteY6" fmla="*/ 719291 h 2545752"/>
                    <a:gd name="connsiteX7" fmla="*/ 1768436 w 1797847"/>
                    <a:gd name="connsiteY7" fmla="*/ 1088380 h 2545752"/>
                    <a:gd name="connsiteX8" fmla="*/ 1377655 w 1797847"/>
                    <a:gd name="connsiteY8" fmla="*/ 1229502 h 2545752"/>
                    <a:gd name="connsiteX9" fmla="*/ 1095424 w 1797847"/>
                    <a:gd name="connsiteY9" fmla="*/ 1110091 h 2545752"/>
                    <a:gd name="connsiteX10" fmla="*/ 552673 w 1797847"/>
                    <a:gd name="connsiteY10" fmla="*/ 1164369 h 2545752"/>
                    <a:gd name="connsiteX11" fmla="*/ 726353 w 1797847"/>
                    <a:gd name="connsiteY11" fmla="*/ 2087091 h 2545752"/>
                    <a:gd name="connsiteX12" fmla="*/ 672078 w 1797847"/>
                    <a:gd name="connsiteY12" fmla="*/ 2521314 h 2545752"/>
                    <a:gd name="connsiteX13" fmla="*/ 237877 w 1797847"/>
                    <a:gd name="connsiteY13" fmla="*/ 2456180 h 2545752"/>
                    <a:gd name="connsiteX14" fmla="*/ 107617 w 1797847"/>
                    <a:gd name="connsiteY14" fmla="*/ 2163080 h 2545752"/>
                    <a:gd name="connsiteX15" fmla="*/ 31632 w 1797847"/>
                    <a:gd name="connsiteY15" fmla="*/ 806135 h 2545752"/>
                    <a:gd name="connsiteX0" fmla="*/ 31632 w 1797847"/>
                    <a:gd name="connsiteY0" fmla="*/ 806135 h 2545752"/>
                    <a:gd name="connsiteX1" fmla="*/ 650368 w 1797847"/>
                    <a:gd name="connsiteY1" fmla="*/ 89668 h 2545752"/>
                    <a:gd name="connsiteX2" fmla="*/ 1073714 w 1797847"/>
                    <a:gd name="connsiteY2" fmla="*/ 46246 h 2545752"/>
                    <a:gd name="connsiteX3" fmla="*/ 1106279 w 1797847"/>
                    <a:gd name="connsiteY3" fmla="*/ 415335 h 2545752"/>
                    <a:gd name="connsiteX4" fmla="*/ 900034 w 1797847"/>
                    <a:gd name="connsiteY4" fmla="*/ 697580 h 2545752"/>
                    <a:gd name="connsiteX5" fmla="*/ 1464495 w 1797847"/>
                    <a:gd name="connsiteY5" fmla="*/ 545602 h 2545752"/>
                    <a:gd name="connsiteX6" fmla="*/ 1735871 w 1797847"/>
                    <a:gd name="connsiteY6" fmla="*/ 719291 h 2545752"/>
                    <a:gd name="connsiteX7" fmla="*/ 1768436 w 1797847"/>
                    <a:gd name="connsiteY7" fmla="*/ 1088380 h 2545752"/>
                    <a:gd name="connsiteX8" fmla="*/ 1377655 w 1797847"/>
                    <a:gd name="connsiteY8" fmla="*/ 1229502 h 2545752"/>
                    <a:gd name="connsiteX9" fmla="*/ 1095424 w 1797847"/>
                    <a:gd name="connsiteY9" fmla="*/ 1110091 h 2545752"/>
                    <a:gd name="connsiteX10" fmla="*/ 552673 w 1797847"/>
                    <a:gd name="connsiteY10" fmla="*/ 1164369 h 2545752"/>
                    <a:gd name="connsiteX11" fmla="*/ 726353 w 1797847"/>
                    <a:gd name="connsiteY11" fmla="*/ 2087091 h 2545752"/>
                    <a:gd name="connsiteX12" fmla="*/ 672078 w 1797847"/>
                    <a:gd name="connsiteY12" fmla="*/ 2521314 h 2545752"/>
                    <a:gd name="connsiteX13" fmla="*/ 237877 w 1797847"/>
                    <a:gd name="connsiteY13" fmla="*/ 2456180 h 2545752"/>
                    <a:gd name="connsiteX14" fmla="*/ 107617 w 1797847"/>
                    <a:gd name="connsiteY14" fmla="*/ 2163080 h 2545752"/>
                    <a:gd name="connsiteX15" fmla="*/ 31632 w 1797847"/>
                    <a:gd name="connsiteY15" fmla="*/ 806135 h 2545752"/>
                    <a:gd name="connsiteX0" fmla="*/ 31632 w 1736862"/>
                    <a:gd name="connsiteY0" fmla="*/ 806135 h 2545752"/>
                    <a:gd name="connsiteX1" fmla="*/ 650368 w 1736862"/>
                    <a:gd name="connsiteY1" fmla="*/ 89668 h 2545752"/>
                    <a:gd name="connsiteX2" fmla="*/ 1073714 w 1736862"/>
                    <a:gd name="connsiteY2" fmla="*/ 46246 h 2545752"/>
                    <a:gd name="connsiteX3" fmla="*/ 1106279 w 1736862"/>
                    <a:gd name="connsiteY3" fmla="*/ 415335 h 2545752"/>
                    <a:gd name="connsiteX4" fmla="*/ 900034 w 1736862"/>
                    <a:gd name="connsiteY4" fmla="*/ 697580 h 2545752"/>
                    <a:gd name="connsiteX5" fmla="*/ 1464495 w 1736862"/>
                    <a:gd name="connsiteY5" fmla="*/ 545602 h 2545752"/>
                    <a:gd name="connsiteX6" fmla="*/ 1735871 w 1736862"/>
                    <a:gd name="connsiteY6" fmla="*/ 719291 h 2545752"/>
                    <a:gd name="connsiteX7" fmla="*/ 1377655 w 1736862"/>
                    <a:gd name="connsiteY7" fmla="*/ 1229502 h 2545752"/>
                    <a:gd name="connsiteX8" fmla="*/ 1095424 w 1736862"/>
                    <a:gd name="connsiteY8" fmla="*/ 1110091 h 2545752"/>
                    <a:gd name="connsiteX9" fmla="*/ 552673 w 1736862"/>
                    <a:gd name="connsiteY9" fmla="*/ 1164369 h 2545752"/>
                    <a:gd name="connsiteX10" fmla="*/ 726353 w 1736862"/>
                    <a:gd name="connsiteY10" fmla="*/ 2087091 h 2545752"/>
                    <a:gd name="connsiteX11" fmla="*/ 672078 w 1736862"/>
                    <a:gd name="connsiteY11" fmla="*/ 2521314 h 2545752"/>
                    <a:gd name="connsiteX12" fmla="*/ 237877 w 1736862"/>
                    <a:gd name="connsiteY12" fmla="*/ 2456180 h 2545752"/>
                    <a:gd name="connsiteX13" fmla="*/ 107617 w 1736862"/>
                    <a:gd name="connsiteY13" fmla="*/ 2163080 h 2545752"/>
                    <a:gd name="connsiteX14" fmla="*/ 31632 w 1736862"/>
                    <a:gd name="connsiteY14" fmla="*/ 806135 h 2545752"/>
                    <a:gd name="connsiteX0" fmla="*/ 31632 w 1769283"/>
                    <a:gd name="connsiteY0" fmla="*/ 806135 h 2545752"/>
                    <a:gd name="connsiteX1" fmla="*/ 650368 w 1769283"/>
                    <a:gd name="connsiteY1" fmla="*/ 89668 h 2545752"/>
                    <a:gd name="connsiteX2" fmla="*/ 1073714 w 1769283"/>
                    <a:gd name="connsiteY2" fmla="*/ 46246 h 2545752"/>
                    <a:gd name="connsiteX3" fmla="*/ 1106279 w 1769283"/>
                    <a:gd name="connsiteY3" fmla="*/ 415335 h 2545752"/>
                    <a:gd name="connsiteX4" fmla="*/ 900034 w 1769283"/>
                    <a:gd name="connsiteY4" fmla="*/ 697580 h 2545752"/>
                    <a:gd name="connsiteX5" fmla="*/ 1464495 w 1769283"/>
                    <a:gd name="connsiteY5" fmla="*/ 545602 h 2545752"/>
                    <a:gd name="connsiteX6" fmla="*/ 1768436 w 1769283"/>
                    <a:gd name="connsiteY6" fmla="*/ 903836 h 2545752"/>
                    <a:gd name="connsiteX7" fmla="*/ 1377655 w 1769283"/>
                    <a:gd name="connsiteY7" fmla="*/ 1229502 h 2545752"/>
                    <a:gd name="connsiteX8" fmla="*/ 1095424 w 1769283"/>
                    <a:gd name="connsiteY8" fmla="*/ 1110091 h 2545752"/>
                    <a:gd name="connsiteX9" fmla="*/ 552673 w 1769283"/>
                    <a:gd name="connsiteY9" fmla="*/ 1164369 h 2545752"/>
                    <a:gd name="connsiteX10" fmla="*/ 726353 w 1769283"/>
                    <a:gd name="connsiteY10" fmla="*/ 2087091 h 2545752"/>
                    <a:gd name="connsiteX11" fmla="*/ 672078 w 1769283"/>
                    <a:gd name="connsiteY11" fmla="*/ 2521314 h 2545752"/>
                    <a:gd name="connsiteX12" fmla="*/ 237877 w 1769283"/>
                    <a:gd name="connsiteY12" fmla="*/ 2456180 h 2545752"/>
                    <a:gd name="connsiteX13" fmla="*/ 107617 w 1769283"/>
                    <a:gd name="connsiteY13" fmla="*/ 2163080 h 2545752"/>
                    <a:gd name="connsiteX14" fmla="*/ 31632 w 1769283"/>
                    <a:gd name="connsiteY14" fmla="*/ 806135 h 2545752"/>
                    <a:gd name="connsiteX0" fmla="*/ 31632 w 1769283"/>
                    <a:gd name="connsiteY0" fmla="*/ 806135 h 2545752"/>
                    <a:gd name="connsiteX1" fmla="*/ 650368 w 1769283"/>
                    <a:gd name="connsiteY1" fmla="*/ 89668 h 2545752"/>
                    <a:gd name="connsiteX2" fmla="*/ 1073714 w 1769283"/>
                    <a:gd name="connsiteY2" fmla="*/ 46246 h 2545752"/>
                    <a:gd name="connsiteX3" fmla="*/ 1106279 w 1769283"/>
                    <a:gd name="connsiteY3" fmla="*/ 415335 h 2545752"/>
                    <a:gd name="connsiteX4" fmla="*/ 900034 w 1769283"/>
                    <a:gd name="connsiteY4" fmla="*/ 697580 h 2545752"/>
                    <a:gd name="connsiteX5" fmla="*/ 1464495 w 1769283"/>
                    <a:gd name="connsiteY5" fmla="*/ 545602 h 2545752"/>
                    <a:gd name="connsiteX6" fmla="*/ 1768436 w 1769283"/>
                    <a:gd name="connsiteY6" fmla="*/ 903836 h 2545752"/>
                    <a:gd name="connsiteX7" fmla="*/ 1377655 w 1769283"/>
                    <a:gd name="connsiteY7" fmla="*/ 1229502 h 2545752"/>
                    <a:gd name="connsiteX8" fmla="*/ 552673 w 1769283"/>
                    <a:gd name="connsiteY8" fmla="*/ 1164369 h 2545752"/>
                    <a:gd name="connsiteX9" fmla="*/ 726353 w 1769283"/>
                    <a:gd name="connsiteY9" fmla="*/ 2087091 h 2545752"/>
                    <a:gd name="connsiteX10" fmla="*/ 672078 w 1769283"/>
                    <a:gd name="connsiteY10" fmla="*/ 2521314 h 2545752"/>
                    <a:gd name="connsiteX11" fmla="*/ 237877 w 1769283"/>
                    <a:gd name="connsiteY11" fmla="*/ 2456180 h 2545752"/>
                    <a:gd name="connsiteX12" fmla="*/ 107617 w 1769283"/>
                    <a:gd name="connsiteY12" fmla="*/ 2163080 h 2545752"/>
                    <a:gd name="connsiteX13" fmla="*/ 31632 w 1769283"/>
                    <a:gd name="connsiteY13" fmla="*/ 806135 h 2545752"/>
                    <a:gd name="connsiteX0" fmla="*/ 16022 w 1753673"/>
                    <a:gd name="connsiteY0" fmla="*/ 806135 h 2545752"/>
                    <a:gd name="connsiteX1" fmla="*/ 634758 w 1753673"/>
                    <a:gd name="connsiteY1" fmla="*/ 89668 h 2545752"/>
                    <a:gd name="connsiteX2" fmla="*/ 1058104 w 1753673"/>
                    <a:gd name="connsiteY2" fmla="*/ 46246 h 2545752"/>
                    <a:gd name="connsiteX3" fmla="*/ 1090669 w 1753673"/>
                    <a:gd name="connsiteY3" fmla="*/ 415335 h 2545752"/>
                    <a:gd name="connsiteX4" fmla="*/ 884424 w 1753673"/>
                    <a:gd name="connsiteY4" fmla="*/ 697580 h 2545752"/>
                    <a:gd name="connsiteX5" fmla="*/ 1448885 w 1753673"/>
                    <a:gd name="connsiteY5" fmla="*/ 545602 h 2545752"/>
                    <a:gd name="connsiteX6" fmla="*/ 1752826 w 1753673"/>
                    <a:gd name="connsiteY6" fmla="*/ 903836 h 2545752"/>
                    <a:gd name="connsiteX7" fmla="*/ 1362045 w 1753673"/>
                    <a:gd name="connsiteY7" fmla="*/ 1229502 h 2545752"/>
                    <a:gd name="connsiteX8" fmla="*/ 537063 w 1753673"/>
                    <a:gd name="connsiteY8" fmla="*/ 1164369 h 2545752"/>
                    <a:gd name="connsiteX9" fmla="*/ 710743 w 1753673"/>
                    <a:gd name="connsiteY9" fmla="*/ 2087091 h 2545752"/>
                    <a:gd name="connsiteX10" fmla="*/ 656468 w 1753673"/>
                    <a:gd name="connsiteY10" fmla="*/ 2521314 h 2545752"/>
                    <a:gd name="connsiteX11" fmla="*/ 222267 w 1753673"/>
                    <a:gd name="connsiteY11" fmla="*/ 2456180 h 2545752"/>
                    <a:gd name="connsiteX12" fmla="*/ 16022 w 1753673"/>
                    <a:gd name="connsiteY12" fmla="*/ 806135 h 2545752"/>
                    <a:gd name="connsiteX0" fmla="*/ 22512 w 1760163"/>
                    <a:gd name="connsiteY0" fmla="*/ 806135 h 2536601"/>
                    <a:gd name="connsiteX1" fmla="*/ 641248 w 1760163"/>
                    <a:gd name="connsiteY1" fmla="*/ 89668 h 2536601"/>
                    <a:gd name="connsiteX2" fmla="*/ 1064594 w 1760163"/>
                    <a:gd name="connsiteY2" fmla="*/ 46246 h 2536601"/>
                    <a:gd name="connsiteX3" fmla="*/ 1097159 w 1760163"/>
                    <a:gd name="connsiteY3" fmla="*/ 415335 h 2536601"/>
                    <a:gd name="connsiteX4" fmla="*/ 890914 w 1760163"/>
                    <a:gd name="connsiteY4" fmla="*/ 697580 h 2536601"/>
                    <a:gd name="connsiteX5" fmla="*/ 1455375 w 1760163"/>
                    <a:gd name="connsiteY5" fmla="*/ 545602 h 2536601"/>
                    <a:gd name="connsiteX6" fmla="*/ 1759316 w 1760163"/>
                    <a:gd name="connsiteY6" fmla="*/ 903836 h 2536601"/>
                    <a:gd name="connsiteX7" fmla="*/ 1368535 w 1760163"/>
                    <a:gd name="connsiteY7" fmla="*/ 1229502 h 2536601"/>
                    <a:gd name="connsiteX8" fmla="*/ 543553 w 1760163"/>
                    <a:gd name="connsiteY8" fmla="*/ 1164369 h 2536601"/>
                    <a:gd name="connsiteX9" fmla="*/ 717233 w 1760163"/>
                    <a:gd name="connsiteY9" fmla="*/ 2087091 h 2536601"/>
                    <a:gd name="connsiteX10" fmla="*/ 662958 w 1760163"/>
                    <a:gd name="connsiteY10" fmla="*/ 2521314 h 2536601"/>
                    <a:gd name="connsiteX11" fmla="*/ 185337 w 1760163"/>
                    <a:gd name="connsiteY11" fmla="*/ 2412758 h 2536601"/>
                    <a:gd name="connsiteX12" fmla="*/ 22512 w 1760163"/>
                    <a:gd name="connsiteY12" fmla="*/ 806135 h 2536601"/>
                    <a:gd name="connsiteX0" fmla="*/ 22512 w 1760163"/>
                    <a:gd name="connsiteY0" fmla="*/ 806135 h 2517435"/>
                    <a:gd name="connsiteX1" fmla="*/ 641248 w 1760163"/>
                    <a:gd name="connsiteY1" fmla="*/ 89668 h 2517435"/>
                    <a:gd name="connsiteX2" fmla="*/ 1064594 w 1760163"/>
                    <a:gd name="connsiteY2" fmla="*/ 46246 h 2517435"/>
                    <a:gd name="connsiteX3" fmla="*/ 1097159 w 1760163"/>
                    <a:gd name="connsiteY3" fmla="*/ 415335 h 2517435"/>
                    <a:gd name="connsiteX4" fmla="*/ 890914 w 1760163"/>
                    <a:gd name="connsiteY4" fmla="*/ 697580 h 2517435"/>
                    <a:gd name="connsiteX5" fmla="*/ 1455375 w 1760163"/>
                    <a:gd name="connsiteY5" fmla="*/ 545602 h 2517435"/>
                    <a:gd name="connsiteX6" fmla="*/ 1759316 w 1760163"/>
                    <a:gd name="connsiteY6" fmla="*/ 903836 h 2517435"/>
                    <a:gd name="connsiteX7" fmla="*/ 1368535 w 1760163"/>
                    <a:gd name="connsiteY7" fmla="*/ 1229502 h 2517435"/>
                    <a:gd name="connsiteX8" fmla="*/ 543553 w 1760163"/>
                    <a:gd name="connsiteY8" fmla="*/ 1164369 h 2517435"/>
                    <a:gd name="connsiteX9" fmla="*/ 717233 w 1760163"/>
                    <a:gd name="connsiteY9" fmla="*/ 2087091 h 2517435"/>
                    <a:gd name="connsiteX10" fmla="*/ 619538 w 1760163"/>
                    <a:gd name="connsiteY10" fmla="*/ 2499603 h 2517435"/>
                    <a:gd name="connsiteX11" fmla="*/ 185337 w 1760163"/>
                    <a:gd name="connsiteY11" fmla="*/ 2412758 h 2517435"/>
                    <a:gd name="connsiteX12" fmla="*/ 22512 w 1760163"/>
                    <a:gd name="connsiteY12" fmla="*/ 806135 h 2517435"/>
                    <a:gd name="connsiteX0" fmla="*/ 30153 w 1767804"/>
                    <a:gd name="connsiteY0" fmla="*/ 806135 h 2540057"/>
                    <a:gd name="connsiteX1" fmla="*/ 648889 w 1767804"/>
                    <a:gd name="connsiteY1" fmla="*/ 89668 h 2540057"/>
                    <a:gd name="connsiteX2" fmla="*/ 1072235 w 1767804"/>
                    <a:gd name="connsiteY2" fmla="*/ 46246 h 2540057"/>
                    <a:gd name="connsiteX3" fmla="*/ 1104800 w 1767804"/>
                    <a:gd name="connsiteY3" fmla="*/ 415335 h 2540057"/>
                    <a:gd name="connsiteX4" fmla="*/ 898555 w 1767804"/>
                    <a:gd name="connsiteY4" fmla="*/ 697580 h 2540057"/>
                    <a:gd name="connsiteX5" fmla="*/ 1463016 w 1767804"/>
                    <a:gd name="connsiteY5" fmla="*/ 545602 h 2540057"/>
                    <a:gd name="connsiteX6" fmla="*/ 1766957 w 1767804"/>
                    <a:gd name="connsiteY6" fmla="*/ 903836 h 2540057"/>
                    <a:gd name="connsiteX7" fmla="*/ 1376176 w 1767804"/>
                    <a:gd name="connsiteY7" fmla="*/ 1229502 h 2540057"/>
                    <a:gd name="connsiteX8" fmla="*/ 551194 w 1767804"/>
                    <a:gd name="connsiteY8" fmla="*/ 1164369 h 2540057"/>
                    <a:gd name="connsiteX9" fmla="*/ 724874 w 1767804"/>
                    <a:gd name="connsiteY9" fmla="*/ 2087091 h 2540057"/>
                    <a:gd name="connsiteX10" fmla="*/ 627179 w 1767804"/>
                    <a:gd name="connsiteY10" fmla="*/ 2499603 h 2540057"/>
                    <a:gd name="connsiteX11" fmla="*/ 192978 w 1767804"/>
                    <a:gd name="connsiteY11" fmla="*/ 2412758 h 2540057"/>
                    <a:gd name="connsiteX12" fmla="*/ 106138 w 1767804"/>
                    <a:gd name="connsiteY12" fmla="*/ 1511747 h 2540057"/>
                    <a:gd name="connsiteX13" fmla="*/ 30153 w 1767804"/>
                    <a:gd name="connsiteY13" fmla="*/ 806135 h 2540057"/>
                    <a:gd name="connsiteX0" fmla="*/ 14850 w 1752501"/>
                    <a:gd name="connsiteY0" fmla="*/ 788631 h 2522553"/>
                    <a:gd name="connsiteX1" fmla="*/ 405631 w 1752501"/>
                    <a:gd name="connsiteY1" fmla="*/ 452109 h 2522553"/>
                    <a:gd name="connsiteX2" fmla="*/ 633586 w 1752501"/>
                    <a:gd name="connsiteY2" fmla="*/ 72164 h 2522553"/>
                    <a:gd name="connsiteX3" fmla="*/ 1056932 w 1752501"/>
                    <a:gd name="connsiteY3" fmla="*/ 28742 h 2522553"/>
                    <a:gd name="connsiteX4" fmla="*/ 1089497 w 1752501"/>
                    <a:gd name="connsiteY4" fmla="*/ 397831 h 2522553"/>
                    <a:gd name="connsiteX5" fmla="*/ 883252 w 1752501"/>
                    <a:gd name="connsiteY5" fmla="*/ 680076 h 2522553"/>
                    <a:gd name="connsiteX6" fmla="*/ 1447713 w 1752501"/>
                    <a:gd name="connsiteY6" fmla="*/ 528098 h 2522553"/>
                    <a:gd name="connsiteX7" fmla="*/ 1751654 w 1752501"/>
                    <a:gd name="connsiteY7" fmla="*/ 886332 h 2522553"/>
                    <a:gd name="connsiteX8" fmla="*/ 1360873 w 1752501"/>
                    <a:gd name="connsiteY8" fmla="*/ 1211998 h 2522553"/>
                    <a:gd name="connsiteX9" fmla="*/ 535891 w 1752501"/>
                    <a:gd name="connsiteY9" fmla="*/ 1146865 h 2522553"/>
                    <a:gd name="connsiteX10" fmla="*/ 709571 w 1752501"/>
                    <a:gd name="connsiteY10" fmla="*/ 2069587 h 2522553"/>
                    <a:gd name="connsiteX11" fmla="*/ 611876 w 1752501"/>
                    <a:gd name="connsiteY11" fmla="*/ 2482099 h 2522553"/>
                    <a:gd name="connsiteX12" fmla="*/ 177675 w 1752501"/>
                    <a:gd name="connsiteY12" fmla="*/ 2395254 h 2522553"/>
                    <a:gd name="connsiteX13" fmla="*/ 90835 w 1752501"/>
                    <a:gd name="connsiteY13" fmla="*/ 1494243 h 2522553"/>
                    <a:gd name="connsiteX14" fmla="*/ 14850 w 1752501"/>
                    <a:gd name="connsiteY14" fmla="*/ 788631 h 252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52501" h="2522553">
                      <a:moveTo>
                        <a:pt x="14850" y="788631"/>
                      </a:moveTo>
                      <a:cubicBezTo>
                        <a:pt x="67316" y="614942"/>
                        <a:pt x="302508" y="571520"/>
                        <a:pt x="405631" y="452109"/>
                      </a:cubicBezTo>
                      <a:cubicBezTo>
                        <a:pt x="508754" y="332698"/>
                        <a:pt x="525036" y="142725"/>
                        <a:pt x="633586" y="72164"/>
                      </a:cubicBezTo>
                      <a:cubicBezTo>
                        <a:pt x="742136" y="1603"/>
                        <a:pt x="980947" y="-25536"/>
                        <a:pt x="1056932" y="28742"/>
                      </a:cubicBezTo>
                      <a:cubicBezTo>
                        <a:pt x="1132917" y="83020"/>
                        <a:pt x="1118444" y="289275"/>
                        <a:pt x="1089497" y="397831"/>
                      </a:cubicBezTo>
                      <a:cubicBezTo>
                        <a:pt x="1060550" y="506387"/>
                        <a:pt x="823549" y="658365"/>
                        <a:pt x="883252" y="680076"/>
                      </a:cubicBezTo>
                      <a:cubicBezTo>
                        <a:pt x="942955" y="701787"/>
                        <a:pt x="1302979" y="493722"/>
                        <a:pt x="1447713" y="528098"/>
                      </a:cubicBezTo>
                      <a:cubicBezTo>
                        <a:pt x="1592447" y="562474"/>
                        <a:pt x="1766127" y="772349"/>
                        <a:pt x="1751654" y="886332"/>
                      </a:cubicBezTo>
                      <a:cubicBezTo>
                        <a:pt x="1737181" y="1000315"/>
                        <a:pt x="1563500" y="1168576"/>
                        <a:pt x="1360873" y="1211998"/>
                      </a:cubicBezTo>
                      <a:cubicBezTo>
                        <a:pt x="1158246" y="1255420"/>
                        <a:pt x="644441" y="1003934"/>
                        <a:pt x="535891" y="1146865"/>
                      </a:cubicBezTo>
                      <a:cubicBezTo>
                        <a:pt x="427341" y="1289797"/>
                        <a:pt x="696907" y="1847048"/>
                        <a:pt x="709571" y="2069587"/>
                      </a:cubicBezTo>
                      <a:cubicBezTo>
                        <a:pt x="722235" y="2292126"/>
                        <a:pt x="700525" y="2427821"/>
                        <a:pt x="611876" y="2482099"/>
                      </a:cubicBezTo>
                      <a:cubicBezTo>
                        <a:pt x="523227" y="2536377"/>
                        <a:pt x="280798" y="2559897"/>
                        <a:pt x="177675" y="2395254"/>
                      </a:cubicBezTo>
                      <a:cubicBezTo>
                        <a:pt x="74552" y="2230611"/>
                        <a:pt x="117972" y="1762013"/>
                        <a:pt x="90835" y="1494243"/>
                      </a:cubicBezTo>
                      <a:cubicBezTo>
                        <a:pt x="63698" y="1226473"/>
                        <a:pt x="-37616" y="962320"/>
                        <a:pt x="14850" y="788631"/>
                      </a:cubicBez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Gill Sans Light"/>
                    <a:cs typeface="Gill Sans Light"/>
                  </a:endParaRPr>
                </a:p>
              </p:txBody>
            </p:sp>
            <p:sp>
              <p:nvSpPr>
                <p:cNvPr id="180" name="Oval 179"/>
                <p:cNvSpPr/>
                <p:nvPr/>
              </p:nvSpPr>
              <p:spPr>
                <a:xfrm>
                  <a:off x="5671580" y="4212712"/>
                  <a:ext cx="533400" cy="533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latin typeface="Gill Sans Light"/>
                    <a:cs typeface="Gill Sans Light"/>
                  </a:endParaRPr>
                </a:p>
              </p:txBody>
            </p:sp>
          </p:grpSp>
          <p:grpSp>
            <p:nvGrpSpPr>
              <p:cNvPr id="187" name="Group 186"/>
              <p:cNvGrpSpPr/>
              <p:nvPr/>
            </p:nvGrpSpPr>
            <p:grpSpPr>
              <a:xfrm>
                <a:off x="5502763" y="4166832"/>
                <a:ext cx="2778301" cy="1997546"/>
                <a:chOff x="5731363" y="4114200"/>
                <a:chExt cx="2778301" cy="1997546"/>
              </a:xfrm>
            </p:grpSpPr>
            <p:sp>
              <p:nvSpPr>
                <p:cNvPr id="185" name="Freeform 184"/>
                <p:cNvSpPr/>
                <p:nvPr/>
              </p:nvSpPr>
              <p:spPr>
                <a:xfrm>
                  <a:off x="5731363" y="4114200"/>
                  <a:ext cx="2778301" cy="1997546"/>
                </a:xfrm>
                <a:custGeom>
                  <a:avLst/>
                  <a:gdLst>
                    <a:gd name="connsiteX0" fmla="*/ 1395586 w 2902853"/>
                    <a:gd name="connsiteY0" fmla="*/ 2051860 h 2051860"/>
                    <a:gd name="connsiteX1" fmla="*/ 1156775 w 2902853"/>
                    <a:gd name="connsiteY1" fmla="*/ 1921593 h 2051860"/>
                    <a:gd name="connsiteX2" fmla="*/ 559749 w 2902853"/>
                    <a:gd name="connsiteY2" fmla="*/ 1986727 h 2051860"/>
                    <a:gd name="connsiteX3" fmla="*/ 168968 w 2902853"/>
                    <a:gd name="connsiteY3" fmla="*/ 2019293 h 2051860"/>
                    <a:gd name="connsiteX4" fmla="*/ 6143 w 2902853"/>
                    <a:gd name="connsiteY4" fmla="*/ 1693627 h 2051860"/>
                    <a:gd name="connsiteX5" fmla="*/ 364359 w 2902853"/>
                    <a:gd name="connsiteY5" fmla="*/ 1411382 h 2051860"/>
                    <a:gd name="connsiteX6" fmla="*/ 809415 w 2902853"/>
                    <a:gd name="connsiteY6" fmla="*/ 1509082 h 2051860"/>
                    <a:gd name="connsiteX7" fmla="*/ 1211051 w 2902853"/>
                    <a:gd name="connsiteY7" fmla="*/ 1454804 h 2051860"/>
                    <a:gd name="connsiteX8" fmla="*/ 1297891 w 2902853"/>
                    <a:gd name="connsiteY8" fmla="*/ 1053149 h 2051860"/>
                    <a:gd name="connsiteX9" fmla="*/ 1145920 w 2902853"/>
                    <a:gd name="connsiteY9" fmla="*/ 618926 h 2051860"/>
                    <a:gd name="connsiteX10" fmla="*/ 1069935 w 2902853"/>
                    <a:gd name="connsiteY10" fmla="*/ 336682 h 2051860"/>
                    <a:gd name="connsiteX11" fmla="*/ 1439006 w 2902853"/>
                    <a:gd name="connsiteY11" fmla="*/ 159 h 2051860"/>
                    <a:gd name="connsiteX12" fmla="*/ 1742947 w 2902853"/>
                    <a:gd name="connsiteY12" fmla="*/ 380104 h 2051860"/>
                    <a:gd name="connsiteX13" fmla="*/ 1612686 w 2902853"/>
                    <a:gd name="connsiteY13" fmla="*/ 792615 h 2051860"/>
                    <a:gd name="connsiteX14" fmla="*/ 1547556 w 2902853"/>
                    <a:gd name="connsiteY14" fmla="*/ 1335393 h 2051860"/>
                    <a:gd name="connsiteX15" fmla="*/ 2242278 w 2902853"/>
                    <a:gd name="connsiteY15" fmla="*/ 608071 h 2051860"/>
                    <a:gd name="connsiteX16" fmla="*/ 2318263 w 2902853"/>
                    <a:gd name="connsiteY16" fmla="*/ 152137 h 2051860"/>
                    <a:gd name="connsiteX17" fmla="*/ 2850159 w 2902853"/>
                    <a:gd name="connsiteY17" fmla="*/ 152137 h 2051860"/>
                    <a:gd name="connsiteX18" fmla="*/ 2839304 w 2902853"/>
                    <a:gd name="connsiteY18" fmla="*/ 694915 h 2051860"/>
                    <a:gd name="connsiteX19" fmla="*/ 2459378 w 2902853"/>
                    <a:gd name="connsiteY19" fmla="*/ 836037 h 2051860"/>
                    <a:gd name="connsiteX20" fmla="*/ 1851497 w 2902853"/>
                    <a:gd name="connsiteY20" fmla="*/ 1476515 h 2051860"/>
                    <a:gd name="connsiteX21" fmla="*/ 2459378 w 2902853"/>
                    <a:gd name="connsiteY21" fmla="*/ 1367960 h 2051860"/>
                    <a:gd name="connsiteX22" fmla="*/ 2730754 w 2902853"/>
                    <a:gd name="connsiteY22" fmla="*/ 1639349 h 2051860"/>
                    <a:gd name="connsiteX23" fmla="*/ 2578783 w 2902853"/>
                    <a:gd name="connsiteY23" fmla="*/ 2019293 h 2051860"/>
                    <a:gd name="connsiteX24" fmla="*/ 1992612 w 2902853"/>
                    <a:gd name="connsiteY24" fmla="*/ 1943305 h 2051860"/>
                    <a:gd name="connsiteX25" fmla="*/ 1471571 w 2902853"/>
                    <a:gd name="connsiteY25" fmla="*/ 2051860 h 2051860"/>
                    <a:gd name="connsiteX0" fmla="*/ 1395586 w 2902853"/>
                    <a:gd name="connsiteY0" fmla="*/ 2051860 h 2051860"/>
                    <a:gd name="connsiteX1" fmla="*/ 1156775 w 2902853"/>
                    <a:gd name="connsiteY1" fmla="*/ 1921593 h 2051860"/>
                    <a:gd name="connsiteX2" fmla="*/ 559749 w 2902853"/>
                    <a:gd name="connsiteY2" fmla="*/ 1986727 h 2051860"/>
                    <a:gd name="connsiteX3" fmla="*/ 168968 w 2902853"/>
                    <a:gd name="connsiteY3" fmla="*/ 2019293 h 2051860"/>
                    <a:gd name="connsiteX4" fmla="*/ 6143 w 2902853"/>
                    <a:gd name="connsiteY4" fmla="*/ 1693627 h 2051860"/>
                    <a:gd name="connsiteX5" fmla="*/ 364359 w 2902853"/>
                    <a:gd name="connsiteY5" fmla="*/ 1411382 h 2051860"/>
                    <a:gd name="connsiteX6" fmla="*/ 809415 w 2902853"/>
                    <a:gd name="connsiteY6" fmla="*/ 1509082 h 2051860"/>
                    <a:gd name="connsiteX7" fmla="*/ 1211051 w 2902853"/>
                    <a:gd name="connsiteY7" fmla="*/ 1454804 h 2051860"/>
                    <a:gd name="connsiteX8" fmla="*/ 1297891 w 2902853"/>
                    <a:gd name="connsiteY8" fmla="*/ 1053149 h 2051860"/>
                    <a:gd name="connsiteX9" fmla="*/ 1145920 w 2902853"/>
                    <a:gd name="connsiteY9" fmla="*/ 618926 h 2051860"/>
                    <a:gd name="connsiteX10" fmla="*/ 1069935 w 2902853"/>
                    <a:gd name="connsiteY10" fmla="*/ 336682 h 2051860"/>
                    <a:gd name="connsiteX11" fmla="*/ 1439006 w 2902853"/>
                    <a:gd name="connsiteY11" fmla="*/ 159 h 2051860"/>
                    <a:gd name="connsiteX12" fmla="*/ 1742947 w 2902853"/>
                    <a:gd name="connsiteY12" fmla="*/ 380104 h 2051860"/>
                    <a:gd name="connsiteX13" fmla="*/ 1612686 w 2902853"/>
                    <a:gd name="connsiteY13" fmla="*/ 792615 h 2051860"/>
                    <a:gd name="connsiteX14" fmla="*/ 1547556 w 2902853"/>
                    <a:gd name="connsiteY14" fmla="*/ 1335393 h 2051860"/>
                    <a:gd name="connsiteX15" fmla="*/ 2242278 w 2902853"/>
                    <a:gd name="connsiteY15" fmla="*/ 608071 h 2051860"/>
                    <a:gd name="connsiteX16" fmla="*/ 2318263 w 2902853"/>
                    <a:gd name="connsiteY16" fmla="*/ 152137 h 2051860"/>
                    <a:gd name="connsiteX17" fmla="*/ 2850159 w 2902853"/>
                    <a:gd name="connsiteY17" fmla="*/ 152137 h 2051860"/>
                    <a:gd name="connsiteX18" fmla="*/ 2839304 w 2902853"/>
                    <a:gd name="connsiteY18" fmla="*/ 694915 h 2051860"/>
                    <a:gd name="connsiteX19" fmla="*/ 2459378 w 2902853"/>
                    <a:gd name="connsiteY19" fmla="*/ 836037 h 2051860"/>
                    <a:gd name="connsiteX20" fmla="*/ 1851497 w 2902853"/>
                    <a:gd name="connsiteY20" fmla="*/ 1476515 h 2051860"/>
                    <a:gd name="connsiteX21" fmla="*/ 2459378 w 2902853"/>
                    <a:gd name="connsiteY21" fmla="*/ 1367960 h 2051860"/>
                    <a:gd name="connsiteX22" fmla="*/ 2730754 w 2902853"/>
                    <a:gd name="connsiteY22" fmla="*/ 1639349 h 2051860"/>
                    <a:gd name="connsiteX23" fmla="*/ 2578783 w 2902853"/>
                    <a:gd name="connsiteY23" fmla="*/ 2019293 h 2051860"/>
                    <a:gd name="connsiteX24" fmla="*/ 1992612 w 2902853"/>
                    <a:gd name="connsiteY24" fmla="*/ 1943305 h 2051860"/>
                    <a:gd name="connsiteX25" fmla="*/ 1471571 w 2902853"/>
                    <a:gd name="connsiteY25" fmla="*/ 2051860 h 2051860"/>
                    <a:gd name="connsiteX26" fmla="*/ 1395586 w 2902853"/>
                    <a:gd name="connsiteY26" fmla="*/ 2051860 h 2051860"/>
                    <a:gd name="connsiteX0" fmla="*/ 1395586 w 2902853"/>
                    <a:gd name="connsiteY0" fmla="*/ 2051860 h 2051860"/>
                    <a:gd name="connsiteX1" fmla="*/ 1156775 w 2902853"/>
                    <a:gd name="connsiteY1" fmla="*/ 1921593 h 2051860"/>
                    <a:gd name="connsiteX2" fmla="*/ 559749 w 2902853"/>
                    <a:gd name="connsiteY2" fmla="*/ 1986727 h 2051860"/>
                    <a:gd name="connsiteX3" fmla="*/ 168968 w 2902853"/>
                    <a:gd name="connsiteY3" fmla="*/ 2019293 h 2051860"/>
                    <a:gd name="connsiteX4" fmla="*/ 6143 w 2902853"/>
                    <a:gd name="connsiteY4" fmla="*/ 1693627 h 2051860"/>
                    <a:gd name="connsiteX5" fmla="*/ 364359 w 2902853"/>
                    <a:gd name="connsiteY5" fmla="*/ 1411382 h 2051860"/>
                    <a:gd name="connsiteX6" fmla="*/ 809415 w 2902853"/>
                    <a:gd name="connsiteY6" fmla="*/ 1509082 h 2051860"/>
                    <a:gd name="connsiteX7" fmla="*/ 1211051 w 2902853"/>
                    <a:gd name="connsiteY7" fmla="*/ 1454804 h 2051860"/>
                    <a:gd name="connsiteX8" fmla="*/ 1297891 w 2902853"/>
                    <a:gd name="connsiteY8" fmla="*/ 1053149 h 2051860"/>
                    <a:gd name="connsiteX9" fmla="*/ 1145920 w 2902853"/>
                    <a:gd name="connsiteY9" fmla="*/ 618926 h 2051860"/>
                    <a:gd name="connsiteX10" fmla="*/ 1069935 w 2902853"/>
                    <a:gd name="connsiteY10" fmla="*/ 336682 h 2051860"/>
                    <a:gd name="connsiteX11" fmla="*/ 1439006 w 2902853"/>
                    <a:gd name="connsiteY11" fmla="*/ 159 h 2051860"/>
                    <a:gd name="connsiteX12" fmla="*/ 1742947 w 2902853"/>
                    <a:gd name="connsiteY12" fmla="*/ 380104 h 2051860"/>
                    <a:gd name="connsiteX13" fmla="*/ 1612686 w 2902853"/>
                    <a:gd name="connsiteY13" fmla="*/ 792615 h 2051860"/>
                    <a:gd name="connsiteX14" fmla="*/ 1547556 w 2902853"/>
                    <a:gd name="connsiteY14" fmla="*/ 1335393 h 2051860"/>
                    <a:gd name="connsiteX15" fmla="*/ 2242278 w 2902853"/>
                    <a:gd name="connsiteY15" fmla="*/ 608071 h 2051860"/>
                    <a:gd name="connsiteX16" fmla="*/ 2318263 w 2902853"/>
                    <a:gd name="connsiteY16" fmla="*/ 152137 h 2051860"/>
                    <a:gd name="connsiteX17" fmla="*/ 2850159 w 2902853"/>
                    <a:gd name="connsiteY17" fmla="*/ 152137 h 2051860"/>
                    <a:gd name="connsiteX18" fmla="*/ 2839304 w 2902853"/>
                    <a:gd name="connsiteY18" fmla="*/ 694915 h 2051860"/>
                    <a:gd name="connsiteX19" fmla="*/ 2459378 w 2902853"/>
                    <a:gd name="connsiteY19" fmla="*/ 836037 h 2051860"/>
                    <a:gd name="connsiteX20" fmla="*/ 1851497 w 2902853"/>
                    <a:gd name="connsiteY20" fmla="*/ 1476515 h 2051860"/>
                    <a:gd name="connsiteX21" fmla="*/ 2459378 w 2902853"/>
                    <a:gd name="connsiteY21" fmla="*/ 1367960 h 2051860"/>
                    <a:gd name="connsiteX22" fmla="*/ 2730754 w 2902853"/>
                    <a:gd name="connsiteY22" fmla="*/ 1639349 h 2051860"/>
                    <a:gd name="connsiteX23" fmla="*/ 2578783 w 2902853"/>
                    <a:gd name="connsiteY23" fmla="*/ 2019293 h 2051860"/>
                    <a:gd name="connsiteX24" fmla="*/ 1992612 w 2902853"/>
                    <a:gd name="connsiteY24" fmla="*/ 1943305 h 2051860"/>
                    <a:gd name="connsiteX25" fmla="*/ 1677817 w 2902853"/>
                    <a:gd name="connsiteY25" fmla="*/ 2041004 h 2051860"/>
                    <a:gd name="connsiteX26" fmla="*/ 1395586 w 2902853"/>
                    <a:gd name="connsiteY26" fmla="*/ 2051860 h 2051860"/>
                    <a:gd name="connsiteX0" fmla="*/ 1395586 w 2902853"/>
                    <a:gd name="connsiteY0" fmla="*/ 2051860 h 2051949"/>
                    <a:gd name="connsiteX1" fmla="*/ 1156775 w 2902853"/>
                    <a:gd name="connsiteY1" fmla="*/ 1921593 h 2051949"/>
                    <a:gd name="connsiteX2" fmla="*/ 559749 w 2902853"/>
                    <a:gd name="connsiteY2" fmla="*/ 1986727 h 2051949"/>
                    <a:gd name="connsiteX3" fmla="*/ 168968 w 2902853"/>
                    <a:gd name="connsiteY3" fmla="*/ 2019293 h 2051949"/>
                    <a:gd name="connsiteX4" fmla="*/ 6143 w 2902853"/>
                    <a:gd name="connsiteY4" fmla="*/ 1693627 h 2051949"/>
                    <a:gd name="connsiteX5" fmla="*/ 364359 w 2902853"/>
                    <a:gd name="connsiteY5" fmla="*/ 1411382 h 2051949"/>
                    <a:gd name="connsiteX6" fmla="*/ 809415 w 2902853"/>
                    <a:gd name="connsiteY6" fmla="*/ 1509082 h 2051949"/>
                    <a:gd name="connsiteX7" fmla="*/ 1211051 w 2902853"/>
                    <a:gd name="connsiteY7" fmla="*/ 1454804 h 2051949"/>
                    <a:gd name="connsiteX8" fmla="*/ 1297891 w 2902853"/>
                    <a:gd name="connsiteY8" fmla="*/ 1053149 h 2051949"/>
                    <a:gd name="connsiteX9" fmla="*/ 1145920 w 2902853"/>
                    <a:gd name="connsiteY9" fmla="*/ 618926 h 2051949"/>
                    <a:gd name="connsiteX10" fmla="*/ 1069935 w 2902853"/>
                    <a:gd name="connsiteY10" fmla="*/ 336682 h 2051949"/>
                    <a:gd name="connsiteX11" fmla="*/ 1439006 w 2902853"/>
                    <a:gd name="connsiteY11" fmla="*/ 159 h 2051949"/>
                    <a:gd name="connsiteX12" fmla="*/ 1742947 w 2902853"/>
                    <a:gd name="connsiteY12" fmla="*/ 380104 h 2051949"/>
                    <a:gd name="connsiteX13" fmla="*/ 1612686 w 2902853"/>
                    <a:gd name="connsiteY13" fmla="*/ 792615 h 2051949"/>
                    <a:gd name="connsiteX14" fmla="*/ 1547556 w 2902853"/>
                    <a:gd name="connsiteY14" fmla="*/ 1335393 h 2051949"/>
                    <a:gd name="connsiteX15" fmla="*/ 2242278 w 2902853"/>
                    <a:gd name="connsiteY15" fmla="*/ 608071 h 2051949"/>
                    <a:gd name="connsiteX16" fmla="*/ 2318263 w 2902853"/>
                    <a:gd name="connsiteY16" fmla="*/ 152137 h 2051949"/>
                    <a:gd name="connsiteX17" fmla="*/ 2850159 w 2902853"/>
                    <a:gd name="connsiteY17" fmla="*/ 152137 h 2051949"/>
                    <a:gd name="connsiteX18" fmla="*/ 2839304 w 2902853"/>
                    <a:gd name="connsiteY18" fmla="*/ 694915 h 2051949"/>
                    <a:gd name="connsiteX19" fmla="*/ 2459378 w 2902853"/>
                    <a:gd name="connsiteY19" fmla="*/ 836037 h 2051949"/>
                    <a:gd name="connsiteX20" fmla="*/ 1851497 w 2902853"/>
                    <a:gd name="connsiteY20" fmla="*/ 1476515 h 2051949"/>
                    <a:gd name="connsiteX21" fmla="*/ 2459378 w 2902853"/>
                    <a:gd name="connsiteY21" fmla="*/ 1367960 h 2051949"/>
                    <a:gd name="connsiteX22" fmla="*/ 2730754 w 2902853"/>
                    <a:gd name="connsiteY22" fmla="*/ 1639349 h 2051949"/>
                    <a:gd name="connsiteX23" fmla="*/ 2578783 w 2902853"/>
                    <a:gd name="connsiteY23" fmla="*/ 2019293 h 2051949"/>
                    <a:gd name="connsiteX24" fmla="*/ 1992612 w 2902853"/>
                    <a:gd name="connsiteY24" fmla="*/ 1943305 h 2051949"/>
                    <a:gd name="connsiteX25" fmla="*/ 1395586 w 2902853"/>
                    <a:gd name="connsiteY25" fmla="*/ 2051860 h 2051949"/>
                    <a:gd name="connsiteX0" fmla="*/ 1395586 w 2902853"/>
                    <a:gd name="connsiteY0" fmla="*/ 2051860 h 2051949"/>
                    <a:gd name="connsiteX1" fmla="*/ 1156775 w 2902853"/>
                    <a:gd name="connsiteY1" fmla="*/ 1921593 h 2051949"/>
                    <a:gd name="connsiteX2" fmla="*/ 559749 w 2902853"/>
                    <a:gd name="connsiteY2" fmla="*/ 1986727 h 2051949"/>
                    <a:gd name="connsiteX3" fmla="*/ 168968 w 2902853"/>
                    <a:gd name="connsiteY3" fmla="*/ 2019293 h 2051949"/>
                    <a:gd name="connsiteX4" fmla="*/ 6143 w 2902853"/>
                    <a:gd name="connsiteY4" fmla="*/ 1693627 h 2051949"/>
                    <a:gd name="connsiteX5" fmla="*/ 364359 w 2902853"/>
                    <a:gd name="connsiteY5" fmla="*/ 1411382 h 2051949"/>
                    <a:gd name="connsiteX6" fmla="*/ 809415 w 2902853"/>
                    <a:gd name="connsiteY6" fmla="*/ 1509082 h 2051949"/>
                    <a:gd name="connsiteX7" fmla="*/ 1211051 w 2902853"/>
                    <a:gd name="connsiteY7" fmla="*/ 1454804 h 2051949"/>
                    <a:gd name="connsiteX8" fmla="*/ 1297891 w 2902853"/>
                    <a:gd name="connsiteY8" fmla="*/ 1053149 h 2051949"/>
                    <a:gd name="connsiteX9" fmla="*/ 1145920 w 2902853"/>
                    <a:gd name="connsiteY9" fmla="*/ 618926 h 2051949"/>
                    <a:gd name="connsiteX10" fmla="*/ 1069935 w 2902853"/>
                    <a:gd name="connsiteY10" fmla="*/ 336682 h 2051949"/>
                    <a:gd name="connsiteX11" fmla="*/ 1439006 w 2902853"/>
                    <a:gd name="connsiteY11" fmla="*/ 159 h 2051949"/>
                    <a:gd name="connsiteX12" fmla="*/ 1742947 w 2902853"/>
                    <a:gd name="connsiteY12" fmla="*/ 380104 h 2051949"/>
                    <a:gd name="connsiteX13" fmla="*/ 1612686 w 2902853"/>
                    <a:gd name="connsiteY13" fmla="*/ 792615 h 2051949"/>
                    <a:gd name="connsiteX14" fmla="*/ 1547556 w 2902853"/>
                    <a:gd name="connsiteY14" fmla="*/ 1335393 h 2051949"/>
                    <a:gd name="connsiteX15" fmla="*/ 2242278 w 2902853"/>
                    <a:gd name="connsiteY15" fmla="*/ 608071 h 2051949"/>
                    <a:gd name="connsiteX16" fmla="*/ 2318263 w 2902853"/>
                    <a:gd name="connsiteY16" fmla="*/ 152137 h 2051949"/>
                    <a:gd name="connsiteX17" fmla="*/ 2850159 w 2902853"/>
                    <a:gd name="connsiteY17" fmla="*/ 152137 h 2051949"/>
                    <a:gd name="connsiteX18" fmla="*/ 2839304 w 2902853"/>
                    <a:gd name="connsiteY18" fmla="*/ 694915 h 2051949"/>
                    <a:gd name="connsiteX19" fmla="*/ 2459378 w 2902853"/>
                    <a:gd name="connsiteY19" fmla="*/ 836037 h 2051949"/>
                    <a:gd name="connsiteX20" fmla="*/ 1851497 w 2902853"/>
                    <a:gd name="connsiteY20" fmla="*/ 1476515 h 2051949"/>
                    <a:gd name="connsiteX21" fmla="*/ 2459378 w 2902853"/>
                    <a:gd name="connsiteY21" fmla="*/ 1367960 h 2051949"/>
                    <a:gd name="connsiteX22" fmla="*/ 2730754 w 2902853"/>
                    <a:gd name="connsiteY22" fmla="*/ 1639349 h 2051949"/>
                    <a:gd name="connsiteX23" fmla="*/ 2578783 w 2902853"/>
                    <a:gd name="connsiteY23" fmla="*/ 2019293 h 2051949"/>
                    <a:gd name="connsiteX24" fmla="*/ 1732092 w 2902853"/>
                    <a:gd name="connsiteY24" fmla="*/ 1943305 h 2051949"/>
                    <a:gd name="connsiteX25" fmla="*/ 1395586 w 2902853"/>
                    <a:gd name="connsiteY25" fmla="*/ 2051860 h 2051949"/>
                    <a:gd name="connsiteX0" fmla="*/ 1482426 w 2902853"/>
                    <a:gd name="connsiteY0" fmla="*/ 2073571 h 2073648"/>
                    <a:gd name="connsiteX1" fmla="*/ 1156775 w 2902853"/>
                    <a:gd name="connsiteY1" fmla="*/ 1921593 h 2073648"/>
                    <a:gd name="connsiteX2" fmla="*/ 559749 w 2902853"/>
                    <a:gd name="connsiteY2" fmla="*/ 1986727 h 2073648"/>
                    <a:gd name="connsiteX3" fmla="*/ 168968 w 2902853"/>
                    <a:gd name="connsiteY3" fmla="*/ 2019293 h 2073648"/>
                    <a:gd name="connsiteX4" fmla="*/ 6143 w 2902853"/>
                    <a:gd name="connsiteY4" fmla="*/ 1693627 h 2073648"/>
                    <a:gd name="connsiteX5" fmla="*/ 364359 w 2902853"/>
                    <a:gd name="connsiteY5" fmla="*/ 1411382 h 2073648"/>
                    <a:gd name="connsiteX6" fmla="*/ 809415 w 2902853"/>
                    <a:gd name="connsiteY6" fmla="*/ 1509082 h 2073648"/>
                    <a:gd name="connsiteX7" fmla="*/ 1211051 w 2902853"/>
                    <a:gd name="connsiteY7" fmla="*/ 1454804 h 2073648"/>
                    <a:gd name="connsiteX8" fmla="*/ 1297891 w 2902853"/>
                    <a:gd name="connsiteY8" fmla="*/ 1053149 h 2073648"/>
                    <a:gd name="connsiteX9" fmla="*/ 1145920 w 2902853"/>
                    <a:gd name="connsiteY9" fmla="*/ 618926 h 2073648"/>
                    <a:gd name="connsiteX10" fmla="*/ 1069935 w 2902853"/>
                    <a:gd name="connsiteY10" fmla="*/ 336682 h 2073648"/>
                    <a:gd name="connsiteX11" fmla="*/ 1439006 w 2902853"/>
                    <a:gd name="connsiteY11" fmla="*/ 159 h 2073648"/>
                    <a:gd name="connsiteX12" fmla="*/ 1742947 w 2902853"/>
                    <a:gd name="connsiteY12" fmla="*/ 380104 h 2073648"/>
                    <a:gd name="connsiteX13" fmla="*/ 1612686 w 2902853"/>
                    <a:gd name="connsiteY13" fmla="*/ 792615 h 2073648"/>
                    <a:gd name="connsiteX14" fmla="*/ 1547556 w 2902853"/>
                    <a:gd name="connsiteY14" fmla="*/ 1335393 h 2073648"/>
                    <a:gd name="connsiteX15" fmla="*/ 2242278 w 2902853"/>
                    <a:gd name="connsiteY15" fmla="*/ 608071 h 2073648"/>
                    <a:gd name="connsiteX16" fmla="*/ 2318263 w 2902853"/>
                    <a:gd name="connsiteY16" fmla="*/ 152137 h 2073648"/>
                    <a:gd name="connsiteX17" fmla="*/ 2850159 w 2902853"/>
                    <a:gd name="connsiteY17" fmla="*/ 152137 h 2073648"/>
                    <a:gd name="connsiteX18" fmla="*/ 2839304 w 2902853"/>
                    <a:gd name="connsiteY18" fmla="*/ 694915 h 2073648"/>
                    <a:gd name="connsiteX19" fmla="*/ 2459378 w 2902853"/>
                    <a:gd name="connsiteY19" fmla="*/ 836037 h 2073648"/>
                    <a:gd name="connsiteX20" fmla="*/ 1851497 w 2902853"/>
                    <a:gd name="connsiteY20" fmla="*/ 1476515 h 2073648"/>
                    <a:gd name="connsiteX21" fmla="*/ 2459378 w 2902853"/>
                    <a:gd name="connsiteY21" fmla="*/ 1367960 h 2073648"/>
                    <a:gd name="connsiteX22" fmla="*/ 2730754 w 2902853"/>
                    <a:gd name="connsiteY22" fmla="*/ 1639349 h 2073648"/>
                    <a:gd name="connsiteX23" fmla="*/ 2578783 w 2902853"/>
                    <a:gd name="connsiteY23" fmla="*/ 2019293 h 2073648"/>
                    <a:gd name="connsiteX24" fmla="*/ 1732092 w 2902853"/>
                    <a:gd name="connsiteY24" fmla="*/ 1943305 h 2073648"/>
                    <a:gd name="connsiteX25" fmla="*/ 1482426 w 2902853"/>
                    <a:gd name="connsiteY25" fmla="*/ 2073571 h 2073648"/>
                    <a:gd name="connsiteX0" fmla="*/ 1482426 w 2902853"/>
                    <a:gd name="connsiteY0" fmla="*/ 2073571 h 2073648"/>
                    <a:gd name="connsiteX1" fmla="*/ 1069935 w 2902853"/>
                    <a:gd name="connsiteY1" fmla="*/ 1954159 h 2073648"/>
                    <a:gd name="connsiteX2" fmla="*/ 559749 w 2902853"/>
                    <a:gd name="connsiteY2" fmla="*/ 1986727 h 2073648"/>
                    <a:gd name="connsiteX3" fmla="*/ 168968 w 2902853"/>
                    <a:gd name="connsiteY3" fmla="*/ 2019293 h 2073648"/>
                    <a:gd name="connsiteX4" fmla="*/ 6143 w 2902853"/>
                    <a:gd name="connsiteY4" fmla="*/ 1693627 h 2073648"/>
                    <a:gd name="connsiteX5" fmla="*/ 364359 w 2902853"/>
                    <a:gd name="connsiteY5" fmla="*/ 1411382 h 2073648"/>
                    <a:gd name="connsiteX6" fmla="*/ 809415 w 2902853"/>
                    <a:gd name="connsiteY6" fmla="*/ 1509082 h 2073648"/>
                    <a:gd name="connsiteX7" fmla="*/ 1211051 w 2902853"/>
                    <a:gd name="connsiteY7" fmla="*/ 1454804 h 2073648"/>
                    <a:gd name="connsiteX8" fmla="*/ 1297891 w 2902853"/>
                    <a:gd name="connsiteY8" fmla="*/ 1053149 h 2073648"/>
                    <a:gd name="connsiteX9" fmla="*/ 1145920 w 2902853"/>
                    <a:gd name="connsiteY9" fmla="*/ 618926 h 2073648"/>
                    <a:gd name="connsiteX10" fmla="*/ 1069935 w 2902853"/>
                    <a:gd name="connsiteY10" fmla="*/ 336682 h 2073648"/>
                    <a:gd name="connsiteX11" fmla="*/ 1439006 w 2902853"/>
                    <a:gd name="connsiteY11" fmla="*/ 159 h 2073648"/>
                    <a:gd name="connsiteX12" fmla="*/ 1742947 w 2902853"/>
                    <a:gd name="connsiteY12" fmla="*/ 380104 h 2073648"/>
                    <a:gd name="connsiteX13" fmla="*/ 1612686 w 2902853"/>
                    <a:gd name="connsiteY13" fmla="*/ 792615 h 2073648"/>
                    <a:gd name="connsiteX14" fmla="*/ 1547556 w 2902853"/>
                    <a:gd name="connsiteY14" fmla="*/ 1335393 h 2073648"/>
                    <a:gd name="connsiteX15" fmla="*/ 2242278 w 2902853"/>
                    <a:gd name="connsiteY15" fmla="*/ 608071 h 2073648"/>
                    <a:gd name="connsiteX16" fmla="*/ 2318263 w 2902853"/>
                    <a:gd name="connsiteY16" fmla="*/ 152137 h 2073648"/>
                    <a:gd name="connsiteX17" fmla="*/ 2850159 w 2902853"/>
                    <a:gd name="connsiteY17" fmla="*/ 152137 h 2073648"/>
                    <a:gd name="connsiteX18" fmla="*/ 2839304 w 2902853"/>
                    <a:gd name="connsiteY18" fmla="*/ 694915 h 2073648"/>
                    <a:gd name="connsiteX19" fmla="*/ 2459378 w 2902853"/>
                    <a:gd name="connsiteY19" fmla="*/ 836037 h 2073648"/>
                    <a:gd name="connsiteX20" fmla="*/ 1851497 w 2902853"/>
                    <a:gd name="connsiteY20" fmla="*/ 1476515 h 2073648"/>
                    <a:gd name="connsiteX21" fmla="*/ 2459378 w 2902853"/>
                    <a:gd name="connsiteY21" fmla="*/ 1367960 h 2073648"/>
                    <a:gd name="connsiteX22" fmla="*/ 2730754 w 2902853"/>
                    <a:gd name="connsiteY22" fmla="*/ 1639349 h 2073648"/>
                    <a:gd name="connsiteX23" fmla="*/ 2578783 w 2902853"/>
                    <a:gd name="connsiteY23" fmla="*/ 2019293 h 2073648"/>
                    <a:gd name="connsiteX24" fmla="*/ 1732092 w 2902853"/>
                    <a:gd name="connsiteY24" fmla="*/ 1943305 h 2073648"/>
                    <a:gd name="connsiteX25" fmla="*/ 1482426 w 2902853"/>
                    <a:gd name="connsiteY25" fmla="*/ 2073571 h 2073648"/>
                    <a:gd name="connsiteX0" fmla="*/ 1489514 w 2909941"/>
                    <a:gd name="connsiteY0" fmla="*/ 2073571 h 2073648"/>
                    <a:gd name="connsiteX1" fmla="*/ 1077023 w 2909941"/>
                    <a:gd name="connsiteY1" fmla="*/ 1954159 h 2073648"/>
                    <a:gd name="connsiteX2" fmla="*/ 176056 w 2909941"/>
                    <a:gd name="connsiteY2" fmla="*/ 2019293 h 2073648"/>
                    <a:gd name="connsiteX3" fmla="*/ 13231 w 2909941"/>
                    <a:gd name="connsiteY3" fmla="*/ 1693627 h 2073648"/>
                    <a:gd name="connsiteX4" fmla="*/ 371447 w 2909941"/>
                    <a:gd name="connsiteY4" fmla="*/ 1411382 h 2073648"/>
                    <a:gd name="connsiteX5" fmla="*/ 816503 w 2909941"/>
                    <a:gd name="connsiteY5" fmla="*/ 1509082 h 2073648"/>
                    <a:gd name="connsiteX6" fmla="*/ 1218139 w 2909941"/>
                    <a:gd name="connsiteY6" fmla="*/ 1454804 h 2073648"/>
                    <a:gd name="connsiteX7" fmla="*/ 1304979 w 2909941"/>
                    <a:gd name="connsiteY7" fmla="*/ 1053149 h 2073648"/>
                    <a:gd name="connsiteX8" fmla="*/ 1153008 w 2909941"/>
                    <a:gd name="connsiteY8" fmla="*/ 618926 h 2073648"/>
                    <a:gd name="connsiteX9" fmla="*/ 1077023 w 2909941"/>
                    <a:gd name="connsiteY9" fmla="*/ 336682 h 2073648"/>
                    <a:gd name="connsiteX10" fmla="*/ 1446094 w 2909941"/>
                    <a:gd name="connsiteY10" fmla="*/ 159 h 2073648"/>
                    <a:gd name="connsiteX11" fmla="*/ 1750035 w 2909941"/>
                    <a:gd name="connsiteY11" fmla="*/ 380104 h 2073648"/>
                    <a:gd name="connsiteX12" fmla="*/ 1619774 w 2909941"/>
                    <a:gd name="connsiteY12" fmla="*/ 792615 h 2073648"/>
                    <a:gd name="connsiteX13" fmla="*/ 1554644 w 2909941"/>
                    <a:gd name="connsiteY13" fmla="*/ 1335393 h 2073648"/>
                    <a:gd name="connsiteX14" fmla="*/ 2249366 w 2909941"/>
                    <a:gd name="connsiteY14" fmla="*/ 608071 h 2073648"/>
                    <a:gd name="connsiteX15" fmla="*/ 2325351 w 2909941"/>
                    <a:gd name="connsiteY15" fmla="*/ 152137 h 2073648"/>
                    <a:gd name="connsiteX16" fmla="*/ 2857247 w 2909941"/>
                    <a:gd name="connsiteY16" fmla="*/ 152137 h 2073648"/>
                    <a:gd name="connsiteX17" fmla="*/ 2846392 w 2909941"/>
                    <a:gd name="connsiteY17" fmla="*/ 694915 h 2073648"/>
                    <a:gd name="connsiteX18" fmla="*/ 2466466 w 2909941"/>
                    <a:gd name="connsiteY18" fmla="*/ 836037 h 2073648"/>
                    <a:gd name="connsiteX19" fmla="*/ 1858585 w 2909941"/>
                    <a:gd name="connsiteY19" fmla="*/ 1476515 h 2073648"/>
                    <a:gd name="connsiteX20" fmla="*/ 2466466 w 2909941"/>
                    <a:gd name="connsiteY20" fmla="*/ 1367960 h 2073648"/>
                    <a:gd name="connsiteX21" fmla="*/ 2737842 w 2909941"/>
                    <a:gd name="connsiteY21" fmla="*/ 1639349 h 2073648"/>
                    <a:gd name="connsiteX22" fmla="*/ 2585871 w 2909941"/>
                    <a:gd name="connsiteY22" fmla="*/ 2019293 h 2073648"/>
                    <a:gd name="connsiteX23" fmla="*/ 1739180 w 2909941"/>
                    <a:gd name="connsiteY23" fmla="*/ 1943305 h 2073648"/>
                    <a:gd name="connsiteX24" fmla="*/ 1489514 w 2909941"/>
                    <a:gd name="connsiteY24" fmla="*/ 2073571 h 2073648"/>
                    <a:gd name="connsiteX0" fmla="*/ 1476343 w 2896770"/>
                    <a:gd name="connsiteY0" fmla="*/ 2073571 h 2073648"/>
                    <a:gd name="connsiteX1" fmla="*/ 1063852 w 2896770"/>
                    <a:gd name="connsiteY1" fmla="*/ 1954159 h 2073648"/>
                    <a:gd name="connsiteX2" fmla="*/ 336566 w 2896770"/>
                    <a:gd name="connsiteY2" fmla="*/ 2008438 h 2073648"/>
                    <a:gd name="connsiteX3" fmla="*/ 60 w 2896770"/>
                    <a:gd name="connsiteY3" fmla="*/ 1693627 h 2073648"/>
                    <a:gd name="connsiteX4" fmla="*/ 358276 w 2896770"/>
                    <a:gd name="connsiteY4" fmla="*/ 1411382 h 2073648"/>
                    <a:gd name="connsiteX5" fmla="*/ 803332 w 2896770"/>
                    <a:gd name="connsiteY5" fmla="*/ 1509082 h 2073648"/>
                    <a:gd name="connsiteX6" fmla="*/ 1204968 w 2896770"/>
                    <a:gd name="connsiteY6" fmla="*/ 1454804 h 2073648"/>
                    <a:gd name="connsiteX7" fmla="*/ 1291808 w 2896770"/>
                    <a:gd name="connsiteY7" fmla="*/ 1053149 h 2073648"/>
                    <a:gd name="connsiteX8" fmla="*/ 1139837 w 2896770"/>
                    <a:gd name="connsiteY8" fmla="*/ 618926 h 2073648"/>
                    <a:gd name="connsiteX9" fmla="*/ 1063852 w 2896770"/>
                    <a:gd name="connsiteY9" fmla="*/ 336682 h 2073648"/>
                    <a:gd name="connsiteX10" fmla="*/ 1432923 w 2896770"/>
                    <a:gd name="connsiteY10" fmla="*/ 159 h 2073648"/>
                    <a:gd name="connsiteX11" fmla="*/ 1736864 w 2896770"/>
                    <a:gd name="connsiteY11" fmla="*/ 380104 h 2073648"/>
                    <a:gd name="connsiteX12" fmla="*/ 1606603 w 2896770"/>
                    <a:gd name="connsiteY12" fmla="*/ 792615 h 2073648"/>
                    <a:gd name="connsiteX13" fmla="*/ 1541473 w 2896770"/>
                    <a:gd name="connsiteY13" fmla="*/ 1335393 h 2073648"/>
                    <a:gd name="connsiteX14" fmla="*/ 2236195 w 2896770"/>
                    <a:gd name="connsiteY14" fmla="*/ 608071 h 2073648"/>
                    <a:gd name="connsiteX15" fmla="*/ 2312180 w 2896770"/>
                    <a:gd name="connsiteY15" fmla="*/ 152137 h 2073648"/>
                    <a:gd name="connsiteX16" fmla="*/ 2844076 w 2896770"/>
                    <a:gd name="connsiteY16" fmla="*/ 152137 h 2073648"/>
                    <a:gd name="connsiteX17" fmla="*/ 2833221 w 2896770"/>
                    <a:gd name="connsiteY17" fmla="*/ 694915 h 2073648"/>
                    <a:gd name="connsiteX18" fmla="*/ 2453295 w 2896770"/>
                    <a:gd name="connsiteY18" fmla="*/ 836037 h 2073648"/>
                    <a:gd name="connsiteX19" fmla="*/ 1845414 w 2896770"/>
                    <a:gd name="connsiteY19" fmla="*/ 1476515 h 2073648"/>
                    <a:gd name="connsiteX20" fmla="*/ 2453295 w 2896770"/>
                    <a:gd name="connsiteY20" fmla="*/ 1367960 h 2073648"/>
                    <a:gd name="connsiteX21" fmla="*/ 2724671 w 2896770"/>
                    <a:gd name="connsiteY21" fmla="*/ 1639349 h 2073648"/>
                    <a:gd name="connsiteX22" fmla="*/ 2572700 w 2896770"/>
                    <a:gd name="connsiteY22" fmla="*/ 2019293 h 2073648"/>
                    <a:gd name="connsiteX23" fmla="*/ 1726009 w 2896770"/>
                    <a:gd name="connsiteY23" fmla="*/ 1943305 h 2073648"/>
                    <a:gd name="connsiteX24" fmla="*/ 1476343 w 2896770"/>
                    <a:gd name="connsiteY24" fmla="*/ 2073571 h 2073648"/>
                    <a:gd name="connsiteX0" fmla="*/ 1400394 w 2820821"/>
                    <a:gd name="connsiteY0" fmla="*/ 2073571 h 2073648"/>
                    <a:gd name="connsiteX1" fmla="*/ 987903 w 2820821"/>
                    <a:gd name="connsiteY1" fmla="*/ 1954159 h 2073648"/>
                    <a:gd name="connsiteX2" fmla="*/ 260617 w 2820821"/>
                    <a:gd name="connsiteY2" fmla="*/ 2008438 h 2073648"/>
                    <a:gd name="connsiteX3" fmla="*/ 96 w 2820821"/>
                    <a:gd name="connsiteY3" fmla="*/ 1693627 h 2073648"/>
                    <a:gd name="connsiteX4" fmla="*/ 282327 w 2820821"/>
                    <a:gd name="connsiteY4" fmla="*/ 1411382 h 2073648"/>
                    <a:gd name="connsiteX5" fmla="*/ 727383 w 2820821"/>
                    <a:gd name="connsiteY5" fmla="*/ 1509082 h 2073648"/>
                    <a:gd name="connsiteX6" fmla="*/ 1129019 w 2820821"/>
                    <a:gd name="connsiteY6" fmla="*/ 1454804 h 2073648"/>
                    <a:gd name="connsiteX7" fmla="*/ 1215859 w 2820821"/>
                    <a:gd name="connsiteY7" fmla="*/ 1053149 h 2073648"/>
                    <a:gd name="connsiteX8" fmla="*/ 1063888 w 2820821"/>
                    <a:gd name="connsiteY8" fmla="*/ 618926 h 2073648"/>
                    <a:gd name="connsiteX9" fmla="*/ 987903 w 2820821"/>
                    <a:gd name="connsiteY9" fmla="*/ 336682 h 2073648"/>
                    <a:gd name="connsiteX10" fmla="*/ 1356974 w 2820821"/>
                    <a:gd name="connsiteY10" fmla="*/ 159 h 2073648"/>
                    <a:gd name="connsiteX11" fmla="*/ 1660915 w 2820821"/>
                    <a:gd name="connsiteY11" fmla="*/ 380104 h 2073648"/>
                    <a:gd name="connsiteX12" fmla="*/ 1530654 w 2820821"/>
                    <a:gd name="connsiteY12" fmla="*/ 792615 h 2073648"/>
                    <a:gd name="connsiteX13" fmla="*/ 1465524 w 2820821"/>
                    <a:gd name="connsiteY13" fmla="*/ 1335393 h 2073648"/>
                    <a:gd name="connsiteX14" fmla="*/ 2160246 w 2820821"/>
                    <a:gd name="connsiteY14" fmla="*/ 608071 h 2073648"/>
                    <a:gd name="connsiteX15" fmla="*/ 2236231 w 2820821"/>
                    <a:gd name="connsiteY15" fmla="*/ 152137 h 2073648"/>
                    <a:gd name="connsiteX16" fmla="*/ 2768127 w 2820821"/>
                    <a:gd name="connsiteY16" fmla="*/ 152137 h 2073648"/>
                    <a:gd name="connsiteX17" fmla="*/ 2757272 w 2820821"/>
                    <a:gd name="connsiteY17" fmla="*/ 694915 h 2073648"/>
                    <a:gd name="connsiteX18" fmla="*/ 2377346 w 2820821"/>
                    <a:gd name="connsiteY18" fmla="*/ 836037 h 2073648"/>
                    <a:gd name="connsiteX19" fmla="*/ 1769465 w 2820821"/>
                    <a:gd name="connsiteY19" fmla="*/ 1476515 h 2073648"/>
                    <a:gd name="connsiteX20" fmla="*/ 2377346 w 2820821"/>
                    <a:gd name="connsiteY20" fmla="*/ 1367960 h 2073648"/>
                    <a:gd name="connsiteX21" fmla="*/ 2648722 w 2820821"/>
                    <a:gd name="connsiteY21" fmla="*/ 1639349 h 2073648"/>
                    <a:gd name="connsiteX22" fmla="*/ 2496751 w 2820821"/>
                    <a:gd name="connsiteY22" fmla="*/ 2019293 h 2073648"/>
                    <a:gd name="connsiteX23" fmla="*/ 1650060 w 2820821"/>
                    <a:gd name="connsiteY23" fmla="*/ 1943305 h 2073648"/>
                    <a:gd name="connsiteX24" fmla="*/ 1400394 w 2820821"/>
                    <a:gd name="connsiteY24" fmla="*/ 2073571 h 2073648"/>
                    <a:gd name="connsiteX0" fmla="*/ 1400394 w 2820821"/>
                    <a:gd name="connsiteY0" fmla="*/ 2073637 h 2073714"/>
                    <a:gd name="connsiteX1" fmla="*/ 987903 w 2820821"/>
                    <a:gd name="connsiteY1" fmla="*/ 1954225 h 2073714"/>
                    <a:gd name="connsiteX2" fmla="*/ 260617 w 2820821"/>
                    <a:gd name="connsiteY2" fmla="*/ 2008504 h 2073714"/>
                    <a:gd name="connsiteX3" fmla="*/ 96 w 2820821"/>
                    <a:gd name="connsiteY3" fmla="*/ 1693693 h 2073714"/>
                    <a:gd name="connsiteX4" fmla="*/ 282327 w 2820821"/>
                    <a:gd name="connsiteY4" fmla="*/ 1411448 h 2073714"/>
                    <a:gd name="connsiteX5" fmla="*/ 727383 w 2820821"/>
                    <a:gd name="connsiteY5" fmla="*/ 1509148 h 2073714"/>
                    <a:gd name="connsiteX6" fmla="*/ 1129019 w 2820821"/>
                    <a:gd name="connsiteY6" fmla="*/ 1454870 h 2073714"/>
                    <a:gd name="connsiteX7" fmla="*/ 1215859 w 2820821"/>
                    <a:gd name="connsiteY7" fmla="*/ 1053215 h 2073714"/>
                    <a:gd name="connsiteX8" fmla="*/ 987903 w 2820821"/>
                    <a:gd name="connsiteY8" fmla="*/ 336748 h 2073714"/>
                    <a:gd name="connsiteX9" fmla="*/ 1356974 w 2820821"/>
                    <a:gd name="connsiteY9" fmla="*/ 225 h 2073714"/>
                    <a:gd name="connsiteX10" fmla="*/ 1660915 w 2820821"/>
                    <a:gd name="connsiteY10" fmla="*/ 380170 h 2073714"/>
                    <a:gd name="connsiteX11" fmla="*/ 1530654 w 2820821"/>
                    <a:gd name="connsiteY11" fmla="*/ 792681 h 2073714"/>
                    <a:gd name="connsiteX12" fmla="*/ 1465524 w 2820821"/>
                    <a:gd name="connsiteY12" fmla="*/ 1335459 h 2073714"/>
                    <a:gd name="connsiteX13" fmla="*/ 2160246 w 2820821"/>
                    <a:gd name="connsiteY13" fmla="*/ 608137 h 2073714"/>
                    <a:gd name="connsiteX14" fmla="*/ 2236231 w 2820821"/>
                    <a:gd name="connsiteY14" fmla="*/ 152203 h 2073714"/>
                    <a:gd name="connsiteX15" fmla="*/ 2768127 w 2820821"/>
                    <a:gd name="connsiteY15" fmla="*/ 152203 h 2073714"/>
                    <a:gd name="connsiteX16" fmla="*/ 2757272 w 2820821"/>
                    <a:gd name="connsiteY16" fmla="*/ 694981 h 2073714"/>
                    <a:gd name="connsiteX17" fmla="*/ 2377346 w 2820821"/>
                    <a:gd name="connsiteY17" fmla="*/ 836103 h 2073714"/>
                    <a:gd name="connsiteX18" fmla="*/ 1769465 w 2820821"/>
                    <a:gd name="connsiteY18" fmla="*/ 1476581 h 2073714"/>
                    <a:gd name="connsiteX19" fmla="*/ 2377346 w 2820821"/>
                    <a:gd name="connsiteY19" fmla="*/ 1368026 h 2073714"/>
                    <a:gd name="connsiteX20" fmla="*/ 2648722 w 2820821"/>
                    <a:gd name="connsiteY20" fmla="*/ 1639415 h 2073714"/>
                    <a:gd name="connsiteX21" fmla="*/ 2496751 w 2820821"/>
                    <a:gd name="connsiteY21" fmla="*/ 2019359 h 2073714"/>
                    <a:gd name="connsiteX22" fmla="*/ 1650060 w 2820821"/>
                    <a:gd name="connsiteY22" fmla="*/ 1943371 h 2073714"/>
                    <a:gd name="connsiteX23" fmla="*/ 1400394 w 2820821"/>
                    <a:gd name="connsiteY23" fmla="*/ 2073637 h 2073714"/>
                    <a:gd name="connsiteX0" fmla="*/ 1400394 w 2820821"/>
                    <a:gd name="connsiteY0" fmla="*/ 2073451 h 2073528"/>
                    <a:gd name="connsiteX1" fmla="*/ 987903 w 2820821"/>
                    <a:gd name="connsiteY1" fmla="*/ 1954039 h 2073528"/>
                    <a:gd name="connsiteX2" fmla="*/ 260617 w 2820821"/>
                    <a:gd name="connsiteY2" fmla="*/ 2008318 h 2073528"/>
                    <a:gd name="connsiteX3" fmla="*/ 96 w 2820821"/>
                    <a:gd name="connsiteY3" fmla="*/ 1693507 h 2073528"/>
                    <a:gd name="connsiteX4" fmla="*/ 282327 w 2820821"/>
                    <a:gd name="connsiteY4" fmla="*/ 1411262 h 2073528"/>
                    <a:gd name="connsiteX5" fmla="*/ 727383 w 2820821"/>
                    <a:gd name="connsiteY5" fmla="*/ 1508962 h 2073528"/>
                    <a:gd name="connsiteX6" fmla="*/ 1129019 w 2820821"/>
                    <a:gd name="connsiteY6" fmla="*/ 1454684 h 2073528"/>
                    <a:gd name="connsiteX7" fmla="*/ 1215859 w 2820821"/>
                    <a:gd name="connsiteY7" fmla="*/ 1053029 h 2073528"/>
                    <a:gd name="connsiteX8" fmla="*/ 987903 w 2820821"/>
                    <a:gd name="connsiteY8" fmla="*/ 401695 h 2073528"/>
                    <a:gd name="connsiteX9" fmla="*/ 1356974 w 2820821"/>
                    <a:gd name="connsiteY9" fmla="*/ 39 h 2073528"/>
                    <a:gd name="connsiteX10" fmla="*/ 1660915 w 2820821"/>
                    <a:gd name="connsiteY10" fmla="*/ 379984 h 2073528"/>
                    <a:gd name="connsiteX11" fmla="*/ 1530654 w 2820821"/>
                    <a:gd name="connsiteY11" fmla="*/ 792495 h 2073528"/>
                    <a:gd name="connsiteX12" fmla="*/ 1465524 w 2820821"/>
                    <a:gd name="connsiteY12" fmla="*/ 1335273 h 2073528"/>
                    <a:gd name="connsiteX13" fmla="*/ 2160246 w 2820821"/>
                    <a:gd name="connsiteY13" fmla="*/ 607951 h 2073528"/>
                    <a:gd name="connsiteX14" fmla="*/ 2236231 w 2820821"/>
                    <a:gd name="connsiteY14" fmla="*/ 152017 h 2073528"/>
                    <a:gd name="connsiteX15" fmla="*/ 2768127 w 2820821"/>
                    <a:gd name="connsiteY15" fmla="*/ 152017 h 2073528"/>
                    <a:gd name="connsiteX16" fmla="*/ 2757272 w 2820821"/>
                    <a:gd name="connsiteY16" fmla="*/ 694795 h 2073528"/>
                    <a:gd name="connsiteX17" fmla="*/ 2377346 w 2820821"/>
                    <a:gd name="connsiteY17" fmla="*/ 835917 h 2073528"/>
                    <a:gd name="connsiteX18" fmla="*/ 1769465 w 2820821"/>
                    <a:gd name="connsiteY18" fmla="*/ 1476395 h 2073528"/>
                    <a:gd name="connsiteX19" fmla="*/ 2377346 w 2820821"/>
                    <a:gd name="connsiteY19" fmla="*/ 1367840 h 2073528"/>
                    <a:gd name="connsiteX20" fmla="*/ 2648722 w 2820821"/>
                    <a:gd name="connsiteY20" fmla="*/ 1639229 h 2073528"/>
                    <a:gd name="connsiteX21" fmla="*/ 2496751 w 2820821"/>
                    <a:gd name="connsiteY21" fmla="*/ 2019173 h 2073528"/>
                    <a:gd name="connsiteX22" fmla="*/ 1650060 w 2820821"/>
                    <a:gd name="connsiteY22" fmla="*/ 1943185 h 2073528"/>
                    <a:gd name="connsiteX23" fmla="*/ 1400394 w 2820821"/>
                    <a:gd name="connsiteY23" fmla="*/ 2073451 h 2073528"/>
                    <a:gd name="connsiteX0" fmla="*/ 1400394 w 2820821"/>
                    <a:gd name="connsiteY0" fmla="*/ 1997475 h 1997552"/>
                    <a:gd name="connsiteX1" fmla="*/ 987903 w 2820821"/>
                    <a:gd name="connsiteY1" fmla="*/ 1878063 h 1997552"/>
                    <a:gd name="connsiteX2" fmla="*/ 260617 w 2820821"/>
                    <a:gd name="connsiteY2" fmla="*/ 1932342 h 1997552"/>
                    <a:gd name="connsiteX3" fmla="*/ 96 w 2820821"/>
                    <a:gd name="connsiteY3" fmla="*/ 1617531 h 1997552"/>
                    <a:gd name="connsiteX4" fmla="*/ 282327 w 2820821"/>
                    <a:gd name="connsiteY4" fmla="*/ 1335286 h 1997552"/>
                    <a:gd name="connsiteX5" fmla="*/ 727383 w 2820821"/>
                    <a:gd name="connsiteY5" fmla="*/ 1432986 h 1997552"/>
                    <a:gd name="connsiteX6" fmla="*/ 1129019 w 2820821"/>
                    <a:gd name="connsiteY6" fmla="*/ 1378708 h 1997552"/>
                    <a:gd name="connsiteX7" fmla="*/ 1215859 w 2820821"/>
                    <a:gd name="connsiteY7" fmla="*/ 977053 h 1997552"/>
                    <a:gd name="connsiteX8" fmla="*/ 987903 w 2820821"/>
                    <a:gd name="connsiteY8" fmla="*/ 325719 h 1997552"/>
                    <a:gd name="connsiteX9" fmla="*/ 1346119 w 2820821"/>
                    <a:gd name="connsiteY9" fmla="*/ 52 h 1997552"/>
                    <a:gd name="connsiteX10" fmla="*/ 1660915 w 2820821"/>
                    <a:gd name="connsiteY10" fmla="*/ 304008 h 1997552"/>
                    <a:gd name="connsiteX11" fmla="*/ 1530654 w 2820821"/>
                    <a:gd name="connsiteY11" fmla="*/ 716519 h 1997552"/>
                    <a:gd name="connsiteX12" fmla="*/ 1465524 w 2820821"/>
                    <a:gd name="connsiteY12" fmla="*/ 1259297 h 1997552"/>
                    <a:gd name="connsiteX13" fmla="*/ 2160246 w 2820821"/>
                    <a:gd name="connsiteY13" fmla="*/ 531975 h 1997552"/>
                    <a:gd name="connsiteX14" fmla="*/ 2236231 w 2820821"/>
                    <a:gd name="connsiteY14" fmla="*/ 76041 h 1997552"/>
                    <a:gd name="connsiteX15" fmla="*/ 2768127 w 2820821"/>
                    <a:gd name="connsiteY15" fmla="*/ 76041 h 1997552"/>
                    <a:gd name="connsiteX16" fmla="*/ 2757272 w 2820821"/>
                    <a:gd name="connsiteY16" fmla="*/ 618819 h 1997552"/>
                    <a:gd name="connsiteX17" fmla="*/ 2377346 w 2820821"/>
                    <a:gd name="connsiteY17" fmla="*/ 759941 h 1997552"/>
                    <a:gd name="connsiteX18" fmla="*/ 1769465 w 2820821"/>
                    <a:gd name="connsiteY18" fmla="*/ 1400419 h 1997552"/>
                    <a:gd name="connsiteX19" fmla="*/ 2377346 w 2820821"/>
                    <a:gd name="connsiteY19" fmla="*/ 1291864 h 1997552"/>
                    <a:gd name="connsiteX20" fmla="*/ 2648722 w 2820821"/>
                    <a:gd name="connsiteY20" fmla="*/ 1563253 h 1997552"/>
                    <a:gd name="connsiteX21" fmla="*/ 2496751 w 2820821"/>
                    <a:gd name="connsiteY21" fmla="*/ 1943197 h 1997552"/>
                    <a:gd name="connsiteX22" fmla="*/ 1650060 w 2820821"/>
                    <a:gd name="connsiteY22" fmla="*/ 1867209 h 1997552"/>
                    <a:gd name="connsiteX23" fmla="*/ 1400394 w 2820821"/>
                    <a:gd name="connsiteY23" fmla="*/ 1997475 h 1997552"/>
                    <a:gd name="connsiteX0" fmla="*/ 1400394 w 2820821"/>
                    <a:gd name="connsiteY0" fmla="*/ 1997646 h 1997723"/>
                    <a:gd name="connsiteX1" fmla="*/ 987903 w 2820821"/>
                    <a:gd name="connsiteY1" fmla="*/ 1878234 h 1997723"/>
                    <a:gd name="connsiteX2" fmla="*/ 260617 w 2820821"/>
                    <a:gd name="connsiteY2" fmla="*/ 1932513 h 1997723"/>
                    <a:gd name="connsiteX3" fmla="*/ 96 w 2820821"/>
                    <a:gd name="connsiteY3" fmla="*/ 1617702 h 1997723"/>
                    <a:gd name="connsiteX4" fmla="*/ 282327 w 2820821"/>
                    <a:gd name="connsiteY4" fmla="*/ 1335457 h 1997723"/>
                    <a:gd name="connsiteX5" fmla="*/ 727383 w 2820821"/>
                    <a:gd name="connsiteY5" fmla="*/ 1433157 h 1997723"/>
                    <a:gd name="connsiteX6" fmla="*/ 1129019 w 2820821"/>
                    <a:gd name="connsiteY6" fmla="*/ 1378879 h 1997723"/>
                    <a:gd name="connsiteX7" fmla="*/ 1215859 w 2820821"/>
                    <a:gd name="connsiteY7" fmla="*/ 977224 h 1997723"/>
                    <a:gd name="connsiteX8" fmla="*/ 987903 w 2820821"/>
                    <a:gd name="connsiteY8" fmla="*/ 325890 h 1997723"/>
                    <a:gd name="connsiteX9" fmla="*/ 1346119 w 2820821"/>
                    <a:gd name="connsiteY9" fmla="*/ 223 h 1997723"/>
                    <a:gd name="connsiteX10" fmla="*/ 1660915 w 2820821"/>
                    <a:gd name="connsiteY10" fmla="*/ 369312 h 1997723"/>
                    <a:gd name="connsiteX11" fmla="*/ 1530654 w 2820821"/>
                    <a:gd name="connsiteY11" fmla="*/ 716690 h 1997723"/>
                    <a:gd name="connsiteX12" fmla="*/ 1465524 w 2820821"/>
                    <a:gd name="connsiteY12" fmla="*/ 1259468 h 1997723"/>
                    <a:gd name="connsiteX13" fmla="*/ 2160246 w 2820821"/>
                    <a:gd name="connsiteY13" fmla="*/ 532146 h 1997723"/>
                    <a:gd name="connsiteX14" fmla="*/ 2236231 w 2820821"/>
                    <a:gd name="connsiteY14" fmla="*/ 76212 h 1997723"/>
                    <a:gd name="connsiteX15" fmla="*/ 2768127 w 2820821"/>
                    <a:gd name="connsiteY15" fmla="*/ 76212 h 1997723"/>
                    <a:gd name="connsiteX16" fmla="*/ 2757272 w 2820821"/>
                    <a:gd name="connsiteY16" fmla="*/ 618990 h 1997723"/>
                    <a:gd name="connsiteX17" fmla="*/ 2377346 w 2820821"/>
                    <a:gd name="connsiteY17" fmla="*/ 760112 h 1997723"/>
                    <a:gd name="connsiteX18" fmla="*/ 1769465 w 2820821"/>
                    <a:gd name="connsiteY18" fmla="*/ 1400590 h 1997723"/>
                    <a:gd name="connsiteX19" fmla="*/ 2377346 w 2820821"/>
                    <a:gd name="connsiteY19" fmla="*/ 1292035 h 1997723"/>
                    <a:gd name="connsiteX20" fmla="*/ 2648722 w 2820821"/>
                    <a:gd name="connsiteY20" fmla="*/ 1563424 h 1997723"/>
                    <a:gd name="connsiteX21" fmla="*/ 2496751 w 2820821"/>
                    <a:gd name="connsiteY21" fmla="*/ 1943368 h 1997723"/>
                    <a:gd name="connsiteX22" fmla="*/ 1650060 w 2820821"/>
                    <a:gd name="connsiteY22" fmla="*/ 1867380 h 1997723"/>
                    <a:gd name="connsiteX23" fmla="*/ 1400394 w 2820821"/>
                    <a:gd name="connsiteY23" fmla="*/ 1997646 h 1997723"/>
                    <a:gd name="connsiteX0" fmla="*/ 1400394 w 2820821"/>
                    <a:gd name="connsiteY0" fmla="*/ 1997481 h 1997558"/>
                    <a:gd name="connsiteX1" fmla="*/ 987903 w 2820821"/>
                    <a:gd name="connsiteY1" fmla="*/ 1878069 h 1997558"/>
                    <a:gd name="connsiteX2" fmla="*/ 260617 w 2820821"/>
                    <a:gd name="connsiteY2" fmla="*/ 1932348 h 1997558"/>
                    <a:gd name="connsiteX3" fmla="*/ 96 w 2820821"/>
                    <a:gd name="connsiteY3" fmla="*/ 1617537 h 1997558"/>
                    <a:gd name="connsiteX4" fmla="*/ 282327 w 2820821"/>
                    <a:gd name="connsiteY4" fmla="*/ 1335292 h 1997558"/>
                    <a:gd name="connsiteX5" fmla="*/ 727383 w 2820821"/>
                    <a:gd name="connsiteY5" fmla="*/ 1432992 h 1997558"/>
                    <a:gd name="connsiteX6" fmla="*/ 1129019 w 2820821"/>
                    <a:gd name="connsiteY6" fmla="*/ 1378714 h 1997558"/>
                    <a:gd name="connsiteX7" fmla="*/ 1215859 w 2820821"/>
                    <a:gd name="connsiteY7" fmla="*/ 977059 h 1997558"/>
                    <a:gd name="connsiteX8" fmla="*/ 987903 w 2820821"/>
                    <a:gd name="connsiteY8" fmla="*/ 325725 h 1997558"/>
                    <a:gd name="connsiteX9" fmla="*/ 1346119 w 2820821"/>
                    <a:gd name="connsiteY9" fmla="*/ 58 h 1997558"/>
                    <a:gd name="connsiteX10" fmla="*/ 1628350 w 2820821"/>
                    <a:gd name="connsiteY10" fmla="*/ 347436 h 1997558"/>
                    <a:gd name="connsiteX11" fmla="*/ 1530654 w 2820821"/>
                    <a:gd name="connsiteY11" fmla="*/ 716525 h 1997558"/>
                    <a:gd name="connsiteX12" fmla="*/ 1465524 w 2820821"/>
                    <a:gd name="connsiteY12" fmla="*/ 1259303 h 1997558"/>
                    <a:gd name="connsiteX13" fmla="*/ 2160246 w 2820821"/>
                    <a:gd name="connsiteY13" fmla="*/ 531981 h 1997558"/>
                    <a:gd name="connsiteX14" fmla="*/ 2236231 w 2820821"/>
                    <a:gd name="connsiteY14" fmla="*/ 76047 h 1997558"/>
                    <a:gd name="connsiteX15" fmla="*/ 2768127 w 2820821"/>
                    <a:gd name="connsiteY15" fmla="*/ 76047 h 1997558"/>
                    <a:gd name="connsiteX16" fmla="*/ 2757272 w 2820821"/>
                    <a:gd name="connsiteY16" fmla="*/ 618825 h 1997558"/>
                    <a:gd name="connsiteX17" fmla="*/ 2377346 w 2820821"/>
                    <a:gd name="connsiteY17" fmla="*/ 759947 h 1997558"/>
                    <a:gd name="connsiteX18" fmla="*/ 1769465 w 2820821"/>
                    <a:gd name="connsiteY18" fmla="*/ 1400425 h 1997558"/>
                    <a:gd name="connsiteX19" fmla="*/ 2377346 w 2820821"/>
                    <a:gd name="connsiteY19" fmla="*/ 1291870 h 1997558"/>
                    <a:gd name="connsiteX20" fmla="*/ 2648722 w 2820821"/>
                    <a:gd name="connsiteY20" fmla="*/ 1563259 h 1997558"/>
                    <a:gd name="connsiteX21" fmla="*/ 2496751 w 2820821"/>
                    <a:gd name="connsiteY21" fmla="*/ 1943203 h 1997558"/>
                    <a:gd name="connsiteX22" fmla="*/ 1650060 w 2820821"/>
                    <a:gd name="connsiteY22" fmla="*/ 1867215 h 1997558"/>
                    <a:gd name="connsiteX23" fmla="*/ 1400394 w 2820821"/>
                    <a:gd name="connsiteY23" fmla="*/ 1997481 h 1997558"/>
                    <a:gd name="connsiteX0" fmla="*/ 1400394 w 2820821"/>
                    <a:gd name="connsiteY0" fmla="*/ 1997481 h 1997558"/>
                    <a:gd name="connsiteX1" fmla="*/ 987903 w 2820821"/>
                    <a:gd name="connsiteY1" fmla="*/ 1878069 h 1997558"/>
                    <a:gd name="connsiteX2" fmla="*/ 260617 w 2820821"/>
                    <a:gd name="connsiteY2" fmla="*/ 1932348 h 1997558"/>
                    <a:gd name="connsiteX3" fmla="*/ 96 w 2820821"/>
                    <a:gd name="connsiteY3" fmla="*/ 1617537 h 1997558"/>
                    <a:gd name="connsiteX4" fmla="*/ 282327 w 2820821"/>
                    <a:gd name="connsiteY4" fmla="*/ 1335292 h 1997558"/>
                    <a:gd name="connsiteX5" fmla="*/ 727383 w 2820821"/>
                    <a:gd name="connsiteY5" fmla="*/ 1432992 h 1997558"/>
                    <a:gd name="connsiteX6" fmla="*/ 1129019 w 2820821"/>
                    <a:gd name="connsiteY6" fmla="*/ 1378714 h 1997558"/>
                    <a:gd name="connsiteX7" fmla="*/ 1215859 w 2820821"/>
                    <a:gd name="connsiteY7" fmla="*/ 977059 h 1997558"/>
                    <a:gd name="connsiteX8" fmla="*/ 987903 w 2820821"/>
                    <a:gd name="connsiteY8" fmla="*/ 325725 h 1997558"/>
                    <a:gd name="connsiteX9" fmla="*/ 1346119 w 2820821"/>
                    <a:gd name="connsiteY9" fmla="*/ 58 h 1997558"/>
                    <a:gd name="connsiteX10" fmla="*/ 1628350 w 2820821"/>
                    <a:gd name="connsiteY10" fmla="*/ 347436 h 1997558"/>
                    <a:gd name="connsiteX11" fmla="*/ 1465524 w 2820821"/>
                    <a:gd name="connsiteY11" fmla="*/ 1259303 h 1997558"/>
                    <a:gd name="connsiteX12" fmla="*/ 2160246 w 2820821"/>
                    <a:gd name="connsiteY12" fmla="*/ 531981 h 1997558"/>
                    <a:gd name="connsiteX13" fmla="*/ 2236231 w 2820821"/>
                    <a:gd name="connsiteY13" fmla="*/ 76047 h 1997558"/>
                    <a:gd name="connsiteX14" fmla="*/ 2768127 w 2820821"/>
                    <a:gd name="connsiteY14" fmla="*/ 76047 h 1997558"/>
                    <a:gd name="connsiteX15" fmla="*/ 2757272 w 2820821"/>
                    <a:gd name="connsiteY15" fmla="*/ 618825 h 1997558"/>
                    <a:gd name="connsiteX16" fmla="*/ 2377346 w 2820821"/>
                    <a:gd name="connsiteY16" fmla="*/ 759947 h 1997558"/>
                    <a:gd name="connsiteX17" fmla="*/ 1769465 w 2820821"/>
                    <a:gd name="connsiteY17" fmla="*/ 1400425 h 1997558"/>
                    <a:gd name="connsiteX18" fmla="*/ 2377346 w 2820821"/>
                    <a:gd name="connsiteY18" fmla="*/ 1291870 h 1997558"/>
                    <a:gd name="connsiteX19" fmla="*/ 2648722 w 2820821"/>
                    <a:gd name="connsiteY19" fmla="*/ 1563259 h 1997558"/>
                    <a:gd name="connsiteX20" fmla="*/ 2496751 w 2820821"/>
                    <a:gd name="connsiteY20" fmla="*/ 1943203 h 1997558"/>
                    <a:gd name="connsiteX21" fmla="*/ 1650060 w 2820821"/>
                    <a:gd name="connsiteY21" fmla="*/ 1867215 h 1997558"/>
                    <a:gd name="connsiteX22" fmla="*/ 1400394 w 2820821"/>
                    <a:gd name="connsiteY22" fmla="*/ 1997481 h 1997558"/>
                    <a:gd name="connsiteX0" fmla="*/ 1400394 w 2820821"/>
                    <a:gd name="connsiteY0" fmla="*/ 1997481 h 1997558"/>
                    <a:gd name="connsiteX1" fmla="*/ 987903 w 2820821"/>
                    <a:gd name="connsiteY1" fmla="*/ 1878069 h 1997558"/>
                    <a:gd name="connsiteX2" fmla="*/ 260617 w 2820821"/>
                    <a:gd name="connsiteY2" fmla="*/ 1932348 h 1997558"/>
                    <a:gd name="connsiteX3" fmla="*/ 96 w 2820821"/>
                    <a:gd name="connsiteY3" fmla="*/ 1617537 h 1997558"/>
                    <a:gd name="connsiteX4" fmla="*/ 282327 w 2820821"/>
                    <a:gd name="connsiteY4" fmla="*/ 1335292 h 1997558"/>
                    <a:gd name="connsiteX5" fmla="*/ 727383 w 2820821"/>
                    <a:gd name="connsiteY5" fmla="*/ 1432992 h 1997558"/>
                    <a:gd name="connsiteX6" fmla="*/ 1129019 w 2820821"/>
                    <a:gd name="connsiteY6" fmla="*/ 1378714 h 1997558"/>
                    <a:gd name="connsiteX7" fmla="*/ 1215859 w 2820821"/>
                    <a:gd name="connsiteY7" fmla="*/ 977059 h 1997558"/>
                    <a:gd name="connsiteX8" fmla="*/ 987903 w 2820821"/>
                    <a:gd name="connsiteY8" fmla="*/ 325725 h 1997558"/>
                    <a:gd name="connsiteX9" fmla="*/ 1346119 w 2820821"/>
                    <a:gd name="connsiteY9" fmla="*/ 58 h 1997558"/>
                    <a:gd name="connsiteX10" fmla="*/ 1628350 w 2820821"/>
                    <a:gd name="connsiteY10" fmla="*/ 347436 h 1997558"/>
                    <a:gd name="connsiteX11" fmla="*/ 1465524 w 2820821"/>
                    <a:gd name="connsiteY11" fmla="*/ 1259303 h 1997558"/>
                    <a:gd name="connsiteX12" fmla="*/ 2008275 w 2820821"/>
                    <a:gd name="connsiteY12" fmla="*/ 662247 h 1997558"/>
                    <a:gd name="connsiteX13" fmla="*/ 2236231 w 2820821"/>
                    <a:gd name="connsiteY13" fmla="*/ 76047 h 1997558"/>
                    <a:gd name="connsiteX14" fmla="*/ 2768127 w 2820821"/>
                    <a:gd name="connsiteY14" fmla="*/ 76047 h 1997558"/>
                    <a:gd name="connsiteX15" fmla="*/ 2757272 w 2820821"/>
                    <a:gd name="connsiteY15" fmla="*/ 618825 h 1997558"/>
                    <a:gd name="connsiteX16" fmla="*/ 2377346 w 2820821"/>
                    <a:gd name="connsiteY16" fmla="*/ 759947 h 1997558"/>
                    <a:gd name="connsiteX17" fmla="*/ 1769465 w 2820821"/>
                    <a:gd name="connsiteY17" fmla="*/ 1400425 h 1997558"/>
                    <a:gd name="connsiteX18" fmla="*/ 2377346 w 2820821"/>
                    <a:gd name="connsiteY18" fmla="*/ 1291870 h 1997558"/>
                    <a:gd name="connsiteX19" fmla="*/ 2648722 w 2820821"/>
                    <a:gd name="connsiteY19" fmla="*/ 1563259 h 1997558"/>
                    <a:gd name="connsiteX20" fmla="*/ 2496751 w 2820821"/>
                    <a:gd name="connsiteY20" fmla="*/ 1943203 h 1997558"/>
                    <a:gd name="connsiteX21" fmla="*/ 1650060 w 2820821"/>
                    <a:gd name="connsiteY21" fmla="*/ 1867215 h 1997558"/>
                    <a:gd name="connsiteX22" fmla="*/ 1400394 w 2820821"/>
                    <a:gd name="connsiteY22" fmla="*/ 1997481 h 1997558"/>
                    <a:gd name="connsiteX0" fmla="*/ 1400394 w 2825584"/>
                    <a:gd name="connsiteY0" fmla="*/ 1997481 h 1997558"/>
                    <a:gd name="connsiteX1" fmla="*/ 987903 w 2825584"/>
                    <a:gd name="connsiteY1" fmla="*/ 1878069 h 1997558"/>
                    <a:gd name="connsiteX2" fmla="*/ 260617 w 2825584"/>
                    <a:gd name="connsiteY2" fmla="*/ 1932348 h 1997558"/>
                    <a:gd name="connsiteX3" fmla="*/ 96 w 2825584"/>
                    <a:gd name="connsiteY3" fmla="*/ 1617537 h 1997558"/>
                    <a:gd name="connsiteX4" fmla="*/ 282327 w 2825584"/>
                    <a:gd name="connsiteY4" fmla="*/ 1335292 h 1997558"/>
                    <a:gd name="connsiteX5" fmla="*/ 727383 w 2825584"/>
                    <a:gd name="connsiteY5" fmla="*/ 1432992 h 1997558"/>
                    <a:gd name="connsiteX6" fmla="*/ 1129019 w 2825584"/>
                    <a:gd name="connsiteY6" fmla="*/ 1378714 h 1997558"/>
                    <a:gd name="connsiteX7" fmla="*/ 1215859 w 2825584"/>
                    <a:gd name="connsiteY7" fmla="*/ 977059 h 1997558"/>
                    <a:gd name="connsiteX8" fmla="*/ 987903 w 2825584"/>
                    <a:gd name="connsiteY8" fmla="*/ 325725 h 1997558"/>
                    <a:gd name="connsiteX9" fmla="*/ 1346119 w 2825584"/>
                    <a:gd name="connsiteY9" fmla="*/ 58 h 1997558"/>
                    <a:gd name="connsiteX10" fmla="*/ 1628350 w 2825584"/>
                    <a:gd name="connsiteY10" fmla="*/ 347436 h 1997558"/>
                    <a:gd name="connsiteX11" fmla="*/ 1465524 w 2825584"/>
                    <a:gd name="connsiteY11" fmla="*/ 1259303 h 1997558"/>
                    <a:gd name="connsiteX12" fmla="*/ 2008275 w 2825584"/>
                    <a:gd name="connsiteY12" fmla="*/ 662247 h 1997558"/>
                    <a:gd name="connsiteX13" fmla="*/ 2236231 w 2825584"/>
                    <a:gd name="connsiteY13" fmla="*/ 76047 h 1997558"/>
                    <a:gd name="connsiteX14" fmla="*/ 2768127 w 2825584"/>
                    <a:gd name="connsiteY14" fmla="*/ 76047 h 1997558"/>
                    <a:gd name="connsiteX15" fmla="*/ 2757272 w 2825584"/>
                    <a:gd name="connsiteY15" fmla="*/ 618825 h 1997558"/>
                    <a:gd name="connsiteX16" fmla="*/ 2290506 w 2825584"/>
                    <a:gd name="connsiteY16" fmla="*/ 879359 h 1997558"/>
                    <a:gd name="connsiteX17" fmla="*/ 1769465 w 2825584"/>
                    <a:gd name="connsiteY17" fmla="*/ 1400425 h 1997558"/>
                    <a:gd name="connsiteX18" fmla="*/ 2377346 w 2825584"/>
                    <a:gd name="connsiteY18" fmla="*/ 1291870 h 1997558"/>
                    <a:gd name="connsiteX19" fmla="*/ 2648722 w 2825584"/>
                    <a:gd name="connsiteY19" fmla="*/ 1563259 h 1997558"/>
                    <a:gd name="connsiteX20" fmla="*/ 2496751 w 2825584"/>
                    <a:gd name="connsiteY20" fmla="*/ 1943203 h 1997558"/>
                    <a:gd name="connsiteX21" fmla="*/ 1650060 w 2825584"/>
                    <a:gd name="connsiteY21" fmla="*/ 1867215 h 1997558"/>
                    <a:gd name="connsiteX22" fmla="*/ 1400394 w 2825584"/>
                    <a:gd name="connsiteY22" fmla="*/ 1997481 h 1997558"/>
                    <a:gd name="connsiteX0" fmla="*/ 1400394 w 2802192"/>
                    <a:gd name="connsiteY0" fmla="*/ 1997481 h 1997558"/>
                    <a:gd name="connsiteX1" fmla="*/ 987903 w 2802192"/>
                    <a:gd name="connsiteY1" fmla="*/ 1878069 h 1997558"/>
                    <a:gd name="connsiteX2" fmla="*/ 260617 w 2802192"/>
                    <a:gd name="connsiteY2" fmla="*/ 1932348 h 1997558"/>
                    <a:gd name="connsiteX3" fmla="*/ 96 w 2802192"/>
                    <a:gd name="connsiteY3" fmla="*/ 1617537 h 1997558"/>
                    <a:gd name="connsiteX4" fmla="*/ 282327 w 2802192"/>
                    <a:gd name="connsiteY4" fmla="*/ 1335292 h 1997558"/>
                    <a:gd name="connsiteX5" fmla="*/ 727383 w 2802192"/>
                    <a:gd name="connsiteY5" fmla="*/ 1432992 h 1997558"/>
                    <a:gd name="connsiteX6" fmla="*/ 1129019 w 2802192"/>
                    <a:gd name="connsiteY6" fmla="*/ 1378714 h 1997558"/>
                    <a:gd name="connsiteX7" fmla="*/ 1215859 w 2802192"/>
                    <a:gd name="connsiteY7" fmla="*/ 977059 h 1997558"/>
                    <a:gd name="connsiteX8" fmla="*/ 987903 w 2802192"/>
                    <a:gd name="connsiteY8" fmla="*/ 325725 h 1997558"/>
                    <a:gd name="connsiteX9" fmla="*/ 1346119 w 2802192"/>
                    <a:gd name="connsiteY9" fmla="*/ 58 h 1997558"/>
                    <a:gd name="connsiteX10" fmla="*/ 1628350 w 2802192"/>
                    <a:gd name="connsiteY10" fmla="*/ 347436 h 1997558"/>
                    <a:gd name="connsiteX11" fmla="*/ 1465524 w 2802192"/>
                    <a:gd name="connsiteY11" fmla="*/ 1259303 h 1997558"/>
                    <a:gd name="connsiteX12" fmla="*/ 2008275 w 2802192"/>
                    <a:gd name="connsiteY12" fmla="*/ 662247 h 1997558"/>
                    <a:gd name="connsiteX13" fmla="*/ 2236231 w 2802192"/>
                    <a:gd name="connsiteY13" fmla="*/ 76047 h 1997558"/>
                    <a:gd name="connsiteX14" fmla="*/ 2724707 w 2802192"/>
                    <a:gd name="connsiteY14" fmla="*/ 130325 h 1997558"/>
                    <a:gd name="connsiteX15" fmla="*/ 2757272 w 2802192"/>
                    <a:gd name="connsiteY15" fmla="*/ 618825 h 1997558"/>
                    <a:gd name="connsiteX16" fmla="*/ 2290506 w 2802192"/>
                    <a:gd name="connsiteY16" fmla="*/ 879359 h 1997558"/>
                    <a:gd name="connsiteX17" fmla="*/ 1769465 w 2802192"/>
                    <a:gd name="connsiteY17" fmla="*/ 1400425 h 1997558"/>
                    <a:gd name="connsiteX18" fmla="*/ 2377346 w 2802192"/>
                    <a:gd name="connsiteY18" fmla="*/ 1291870 h 1997558"/>
                    <a:gd name="connsiteX19" fmla="*/ 2648722 w 2802192"/>
                    <a:gd name="connsiteY19" fmla="*/ 1563259 h 1997558"/>
                    <a:gd name="connsiteX20" fmla="*/ 2496751 w 2802192"/>
                    <a:gd name="connsiteY20" fmla="*/ 1943203 h 1997558"/>
                    <a:gd name="connsiteX21" fmla="*/ 1650060 w 2802192"/>
                    <a:gd name="connsiteY21" fmla="*/ 1867215 h 1997558"/>
                    <a:gd name="connsiteX22" fmla="*/ 1400394 w 2802192"/>
                    <a:gd name="connsiteY22" fmla="*/ 1997481 h 1997558"/>
                    <a:gd name="connsiteX0" fmla="*/ 1400394 w 2782424"/>
                    <a:gd name="connsiteY0" fmla="*/ 1997481 h 1997558"/>
                    <a:gd name="connsiteX1" fmla="*/ 987903 w 2782424"/>
                    <a:gd name="connsiteY1" fmla="*/ 1878069 h 1997558"/>
                    <a:gd name="connsiteX2" fmla="*/ 260617 w 2782424"/>
                    <a:gd name="connsiteY2" fmla="*/ 1932348 h 1997558"/>
                    <a:gd name="connsiteX3" fmla="*/ 96 w 2782424"/>
                    <a:gd name="connsiteY3" fmla="*/ 1617537 h 1997558"/>
                    <a:gd name="connsiteX4" fmla="*/ 282327 w 2782424"/>
                    <a:gd name="connsiteY4" fmla="*/ 1335292 h 1997558"/>
                    <a:gd name="connsiteX5" fmla="*/ 727383 w 2782424"/>
                    <a:gd name="connsiteY5" fmla="*/ 1432992 h 1997558"/>
                    <a:gd name="connsiteX6" fmla="*/ 1129019 w 2782424"/>
                    <a:gd name="connsiteY6" fmla="*/ 1378714 h 1997558"/>
                    <a:gd name="connsiteX7" fmla="*/ 1215859 w 2782424"/>
                    <a:gd name="connsiteY7" fmla="*/ 977059 h 1997558"/>
                    <a:gd name="connsiteX8" fmla="*/ 987903 w 2782424"/>
                    <a:gd name="connsiteY8" fmla="*/ 325725 h 1997558"/>
                    <a:gd name="connsiteX9" fmla="*/ 1346119 w 2782424"/>
                    <a:gd name="connsiteY9" fmla="*/ 58 h 1997558"/>
                    <a:gd name="connsiteX10" fmla="*/ 1628350 w 2782424"/>
                    <a:gd name="connsiteY10" fmla="*/ 347436 h 1997558"/>
                    <a:gd name="connsiteX11" fmla="*/ 1465524 w 2782424"/>
                    <a:gd name="connsiteY11" fmla="*/ 1259303 h 1997558"/>
                    <a:gd name="connsiteX12" fmla="*/ 2008275 w 2782424"/>
                    <a:gd name="connsiteY12" fmla="*/ 662247 h 1997558"/>
                    <a:gd name="connsiteX13" fmla="*/ 2236231 w 2782424"/>
                    <a:gd name="connsiteY13" fmla="*/ 76047 h 1997558"/>
                    <a:gd name="connsiteX14" fmla="*/ 2724707 w 2782424"/>
                    <a:gd name="connsiteY14" fmla="*/ 130325 h 1997558"/>
                    <a:gd name="connsiteX15" fmla="*/ 2724707 w 2782424"/>
                    <a:gd name="connsiteY15" fmla="*/ 575403 h 1997558"/>
                    <a:gd name="connsiteX16" fmla="*/ 2290506 w 2782424"/>
                    <a:gd name="connsiteY16" fmla="*/ 879359 h 1997558"/>
                    <a:gd name="connsiteX17" fmla="*/ 1769465 w 2782424"/>
                    <a:gd name="connsiteY17" fmla="*/ 1400425 h 1997558"/>
                    <a:gd name="connsiteX18" fmla="*/ 2377346 w 2782424"/>
                    <a:gd name="connsiteY18" fmla="*/ 1291870 h 1997558"/>
                    <a:gd name="connsiteX19" fmla="*/ 2648722 w 2782424"/>
                    <a:gd name="connsiteY19" fmla="*/ 1563259 h 1997558"/>
                    <a:gd name="connsiteX20" fmla="*/ 2496751 w 2782424"/>
                    <a:gd name="connsiteY20" fmla="*/ 1943203 h 1997558"/>
                    <a:gd name="connsiteX21" fmla="*/ 1650060 w 2782424"/>
                    <a:gd name="connsiteY21" fmla="*/ 1867215 h 1997558"/>
                    <a:gd name="connsiteX22" fmla="*/ 1400394 w 2782424"/>
                    <a:gd name="connsiteY22" fmla="*/ 1997481 h 1997558"/>
                    <a:gd name="connsiteX0" fmla="*/ 1400394 w 2778306"/>
                    <a:gd name="connsiteY0" fmla="*/ 1997481 h 1997558"/>
                    <a:gd name="connsiteX1" fmla="*/ 987903 w 2778306"/>
                    <a:gd name="connsiteY1" fmla="*/ 1878069 h 1997558"/>
                    <a:gd name="connsiteX2" fmla="*/ 260617 w 2778306"/>
                    <a:gd name="connsiteY2" fmla="*/ 1932348 h 1997558"/>
                    <a:gd name="connsiteX3" fmla="*/ 96 w 2778306"/>
                    <a:gd name="connsiteY3" fmla="*/ 1617537 h 1997558"/>
                    <a:gd name="connsiteX4" fmla="*/ 282327 w 2778306"/>
                    <a:gd name="connsiteY4" fmla="*/ 1335292 h 1997558"/>
                    <a:gd name="connsiteX5" fmla="*/ 727383 w 2778306"/>
                    <a:gd name="connsiteY5" fmla="*/ 1432992 h 1997558"/>
                    <a:gd name="connsiteX6" fmla="*/ 1129019 w 2778306"/>
                    <a:gd name="connsiteY6" fmla="*/ 1378714 h 1997558"/>
                    <a:gd name="connsiteX7" fmla="*/ 1215859 w 2778306"/>
                    <a:gd name="connsiteY7" fmla="*/ 977059 h 1997558"/>
                    <a:gd name="connsiteX8" fmla="*/ 987903 w 2778306"/>
                    <a:gd name="connsiteY8" fmla="*/ 325725 h 1997558"/>
                    <a:gd name="connsiteX9" fmla="*/ 1346119 w 2778306"/>
                    <a:gd name="connsiteY9" fmla="*/ 58 h 1997558"/>
                    <a:gd name="connsiteX10" fmla="*/ 1628350 w 2778306"/>
                    <a:gd name="connsiteY10" fmla="*/ 347436 h 1997558"/>
                    <a:gd name="connsiteX11" fmla="*/ 1465524 w 2778306"/>
                    <a:gd name="connsiteY11" fmla="*/ 1259303 h 1997558"/>
                    <a:gd name="connsiteX12" fmla="*/ 2008275 w 2778306"/>
                    <a:gd name="connsiteY12" fmla="*/ 662247 h 1997558"/>
                    <a:gd name="connsiteX13" fmla="*/ 2301361 w 2778306"/>
                    <a:gd name="connsiteY13" fmla="*/ 152036 h 1997558"/>
                    <a:gd name="connsiteX14" fmla="*/ 2724707 w 2778306"/>
                    <a:gd name="connsiteY14" fmla="*/ 130325 h 1997558"/>
                    <a:gd name="connsiteX15" fmla="*/ 2724707 w 2778306"/>
                    <a:gd name="connsiteY15" fmla="*/ 575403 h 1997558"/>
                    <a:gd name="connsiteX16" fmla="*/ 2290506 w 2778306"/>
                    <a:gd name="connsiteY16" fmla="*/ 879359 h 1997558"/>
                    <a:gd name="connsiteX17" fmla="*/ 1769465 w 2778306"/>
                    <a:gd name="connsiteY17" fmla="*/ 1400425 h 1997558"/>
                    <a:gd name="connsiteX18" fmla="*/ 2377346 w 2778306"/>
                    <a:gd name="connsiteY18" fmla="*/ 1291870 h 1997558"/>
                    <a:gd name="connsiteX19" fmla="*/ 2648722 w 2778306"/>
                    <a:gd name="connsiteY19" fmla="*/ 1563259 h 1997558"/>
                    <a:gd name="connsiteX20" fmla="*/ 2496751 w 2778306"/>
                    <a:gd name="connsiteY20" fmla="*/ 1943203 h 1997558"/>
                    <a:gd name="connsiteX21" fmla="*/ 1650060 w 2778306"/>
                    <a:gd name="connsiteY21" fmla="*/ 1867215 h 1997558"/>
                    <a:gd name="connsiteX22" fmla="*/ 1400394 w 2778306"/>
                    <a:gd name="connsiteY22" fmla="*/ 1997481 h 1997558"/>
                    <a:gd name="connsiteX0" fmla="*/ 1400394 w 2778306"/>
                    <a:gd name="connsiteY0" fmla="*/ 1997481 h 1997558"/>
                    <a:gd name="connsiteX1" fmla="*/ 987903 w 2778306"/>
                    <a:gd name="connsiteY1" fmla="*/ 1878069 h 1997558"/>
                    <a:gd name="connsiteX2" fmla="*/ 260617 w 2778306"/>
                    <a:gd name="connsiteY2" fmla="*/ 1932348 h 1997558"/>
                    <a:gd name="connsiteX3" fmla="*/ 96 w 2778306"/>
                    <a:gd name="connsiteY3" fmla="*/ 1617537 h 1997558"/>
                    <a:gd name="connsiteX4" fmla="*/ 282327 w 2778306"/>
                    <a:gd name="connsiteY4" fmla="*/ 1335292 h 1997558"/>
                    <a:gd name="connsiteX5" fmla="*/ 727383 w 2778306"/>
                    <a:gd name="connsiteY5" fmla="*/ 1432992 h 1997558"/>
                    <a:gd name="connsiteX6" fmla="*/ 1129019 w 2778306"/>
                    <a:gd name="connsiteY6" fmla="*/ 1378714 h 1997558"/>
                    <a:gd name="connsiteX7" fmla="*/ 1215859 w 2778306"/>
                    <a:gd name="connsiteY7" fmla="*/ 977059 h 1997558"/>
                    <a:gd name="connsiteX8" fmla="*/ 987903 w 2778306"/>
                    <a:gd name="connsiteY8" fmla="*/ 325725 h 1997558"/>
                    <a:gd name="connsiteX9" fmla="*/ 1346119 w 2778306"/>
                    <a:gd name="connsiteY9" fmla="*/ 58 h 1997558"/>
                    <a:gd name="connsiteX10" fmla="*/ 1628350 w 2778306"/>
                    <a:gd name="connsiteY10" fmla="*/ 347436 h 1997558"/>
                    <a:gd name="connsiteX11" fmla="*/ 1465524 w 2778306"/>
                    <a:gd name="connsiteY11" fmla="*/ 1259303 h 1997558"/>
                    <a:gd name="connsiteX12" fmla="*/ 2008275 w 2778306"/>
                    <a:gd name="connsiteY12" fmla="*/ 662247 h 1997558"/>
                    <a:gd name="connsiteX13" fmla="*/ 2301361 w 2778306"/>
                    <a:gd name="connsiteY13" fmla="*/ 152036 h 1997558"/>
                    <a:gd name="connsiteX14" fmla="*/ 2724707 w 2778306"/>
                    <a:gd name="connsiteY14" fmla="*/ 130325 h 1997558"/>
                    <a:gd name="connsiteX15" fmla="*/ 2724707 w 2778306"/>
                    <a:gd name="connsiteY15" fmla="*/ 575403 h 1997558"/>
                    <a:gd name="connsiteX16" fmla="*/ 2290506 w 2778306"/>
                    <a:gd name="connsiteY16" fmla="*/ 879359 h 1997558"/>
                    <a:gd name="connsiteX17" fmla="*/ 1769465 w 2778306"/>
                    <a:gd name="connsiteY17" fmla="*/ 1400425 h 1997558"/>
                    <a:gd name="connsiteX18" fmla="*/ 2377346 w 2778306"/>
                    <a:gd name="connsiteY18" fmla="*/ 1291870 h 1997558"/>
                    <a:gd name="connsiteX19" fmla="*/ 2648722 w 2778306"/>
                    <a:gd name="connsiteY19" fmla="*/ 1563259 h 1997558"/>
                    <a:gd name="connsiteX20" fmla="*/ 2355636 w 2778306"/>
                    <a:gd name="connsiteY20" fmla="*/ 1943203 h 1997558"/>
                    <a:gd name="connsiteX21" fmla="*/ 1650060 w 2778306"/>
                    <a:gd name="connsiteY21" fmla="*/ 1867215 h 1997558"/>
                    <a:gd name="connsiteX22" fmla="*/ 1400394 w 2778306"/>
                    <a:gd name="connsiteY22" fmla="*/ 1997481 h 1997558"/>
                    <a:gd name="connsiteX0" fmla="*/ 1400394 w 2778306"/>
                    <a:gd name="connsiteY0" fmla="*/ 1997481 h 1997558"/>
                    <a:gd name="connsiteX1" fmla="*/ 987903 w 2778306"/>
                    <a:gd name="connsiteY1" fmla="*/ 1878069 h 1997558"/>
                    <a:gd name="connsiteX2" fmla="*/ 260617 w 2778306"/>
                    <a:gd name="connsiteY2" fmla="*/ 1932348 h 1997558"/>
                    <a:gd name="connsiteX3" fmla="*/ 96 w 2778306"/>
                    <a:gd name="connsiteY3" fmla="*/ 1617537 h 1997558"/>
                    <a:gd name="connsiteX4" fmla="*/ 282327 w 2778306"/>
                    <a:gd name="connsiteY4" fmla="*/ 1335292 h 1997558"/>
                    <a:gd name="connsiteX5" fmla="*/ 727383 w 2778306"/>
                    <a:gd name="connsiteY5" fmla="*/ 1432992 h 1997558"/>
                    <a:gd name="connsiteX6" fmla="*/ 1129019 w 2778306"/>
                    <a:gd name="connsiteY6" fmla="*/ 1378714 h 1997558"/>
                    <a:gd name="connsiteX7" fmla="*/ 1215859 w 2778306"/>
                    <a:gd name="connsiteY7" fmla="*/ 977059 h 1997558"/>
                    <a:gd name="connsiteX8" fmla="*/ 987903 w 2778306"/>
                    <a:gd name="connsiteY8" fmla="*/ 325725 h 1997558"/>
                    <a:gd name="connsiteX9" fmla="*/ 1346119 w 2778306"/>
                    <a:gd name="connsiteY9" fmla="*/ 58 h 1997558"/>
                    <a:gd name="connsiteX10" fmla="*/ 1628350 w 2778306"/>
                    <a:gd name="connsiteY10" fmla="*/ 347436 h 1997558"/>
                    <a:gd name="connsiteX11" fmla="*/ 1465524 w 2778306"/>
                    <a:gd name="connsiteY11" fmla="*/ 1259303 h 1997558"/>
                    <a:gd name="connsiteX12" fmla="*/ 2008275 w 2778306"/>
                    <a:gd name="connsiteY12" fmla="*/ 662247 h 1997558"/>
                    <a:gd name="connsiteX13" fmla="*/ 2301361 w 2778306"/>
                    <a:gd name="connsiteY13" fmla="*/ 152036 h 1997558"/>
                    <a:gd name="connsiteX14" fmla="*/ 2724707 w 2778306"/>
                    <a:gd name="connsiteY14" fmla="*/ 130325 h 1997558"/>
                    <a:gd name="connsiteX15" fmla="*/ 2724707 w 2778306"/>
                    <a:gd name="connsiteY15" fmla="*/ 575403 h 1997558"/>
                    <a:gd name="connsiteX16" fmla="*/ 2290506 w 2778306"/>
                    <a:gd name="connsiteY16" fmla="*/ 879359 h 1997558"/>
                    <a:gd name="connsiteX17" fmla="*/ 1769465 w 2778306"/>
                    <a:gd name="connsiteY17" fmla="*/ 1400425 h 1997558"/>
                    <a:gd name="connsiteX18" fmla="*/ 2344781 w 2778306"/>
                    <a:gd name="connsiteY18" fmla="*/ 1346148 h 1997558"/>
                    <a:gd name="connsiteX19" fmla="*/ 2648722 w 2778306"/>
                    <a:gd name="connsiteY19" fmla="*/ 1563259 h 1997558"/>
                    <a:gd name="connsiteX20" fmla="*/ 2355636 w 2778306"/>
                    <a:gd name="connsiteY20" fmla="*/ 1943203 h 1997558"/>
                    <a:gd name="connsiteX21" fmla="*/ 1650060 w 2778306"/>
                    <a:gd name="connsiteY21" fmla="*/ 1867215 h 1997558"/>
                    <a:gd name="connsiteX22" fmla="*/ 1400394 w 2778306"/>
                    <a:gd name="connsiteY22" fmla="*/ 1997481 h 1997558"/>
                    <a:gd name="connsiteX0" fmla="*/ 1400394 w 2778306"/>
                    <a:gd name="connsiteY0" fmla="*/ 1997481 h 1997558"/>
                    <a:gd name="connsiteX1" fmla="*/ 987903 w 2778306"/>
                    <a:gd name="connsiteY1" fmla="*/ 1878069 h 1997558"/>
                    <a:gd name="connsiteX2" fmla="*/ 260617 w 2778306"/>
                    <a:gd name="connsiteY2" fmla="*/ 1932348 h 1997558"/>
                    <a:gd name="connsiteX3" fmla="*/ 96 w 2778306"/>
                    <a:gd name="connsiteY3" fmla="*/ 1617537 h 1997558"/>
                    <a:gd name="connsiteX4" fmla="*/ 282327 w 2778306"/>
                    <a:gd name="connsiteY4" fmla="*/ 1335292 h 1997558"/>
                    <a:gd name="connsiteX5" fmla="*/ 727383 w 2778306"/>
                    <a:gd name="connsiteY5" fmla="*/ 1432992 h 1997558"/>
                    <a:gd name="connsiteX6" fmla="*/ 1129019 w 2778306"/>
                    <a:gd name="connsiteY6" fmla="*/ 1378714 h 1997558"/>
                    <a:gd name="connsiteX7" fmla="*/ 1215859 w 2778306"/>
                    <a:gd name="connsiteY7" fmla="*/ 977059 h 1997558"/>
                    <a:gd name="connsiteX8" fmla="*/ 987903 w 2778306"/>
                    <a:gd name="connsiteY8" fmla="*/ 325725 h 1997558"/>
                    <a:gd name="connsiteX9" fmla="*/ 1346119 w 2778306"/>
                    <a:gd name="connsiteY9" fmla="*/ 58 h 1997558"/>
                    <a:gd name="connsiteX10" fmla="*/ 1628350 w 2778306"/>
                    <a:gd name="connsiteY10" fmla="*/ 347436 h 1997558"/>
                    <a:gd name="connsiteX11" fmla="*/ 1465524 w 2778306"/>
                    <a:gd name="connsiteY11" fmla="*/ 1259303 h 1997558"/>
                    <a:gd name="connsiteX12" fmla="*/ 2008275 w 2778306"/>
                    <a:gd name="connsiteY12" fmla="*/ 662247 h 1997558"/>
                    <a:gd name="connsiteX13" fmla="*/ 2301361 w 2778306"/>
                    <a:gd name="connsiteY13" fmla="*/ 152036 h 1997558"/>
                    <a:gd name="connsiteX14" fmla="*/ 2724707 w 2778306"/>
                    <a:gd name="connsiteY14" fmla="*/ 130325 h 1997558"/>
                    <a:gd name="connsiteX15" fmla="*/ 2724707 w 2778306"/>
                    <a:gd name="connsiteY15" fmla="*/ 575403 h 1997558"/>
                    <a:gd name="connsiteX16" fmla="*/ 2290506 w 2778306"/>
                    <a:gd name="connsiteY16" fmla="*/ 879359 h 1997558"/>
                    <a:gd name="connsiteX17" fmla="*/ 1769465 w 2778306"/>
                    <a:gd name="connsiteY17" fmla="*/ 1400425 h 1997558"/>
                    <a:gd name="connsiteX18" fmla="*/ 2344781 w 2778306"/>
                    <a:gd name="connsiteY18" fmla="*/ 1346148 h 1997558"/>
                    <a:gd name="connsiteX19" fmla="*/ 2594447 w 2778306"/>
                    <a:gd name="connsiteY19" fmla="*/ 1639248 h 1997558"/>
                    <a:gd name="connsiteX20" fmla="*/ 2355636 w 2778306"/>
                    <a:gd name="connsiteY20" fmla="*/ 1943203 h 1997558"/>
                    <a:gd name="connsiteX21" fmla="*/ 1650060 w 2778306"/>
                    <a:gd name="connsiteY21" fmla="*/ 1867215 h 1997558"/>
                    <a:gd name="connsiteX22" fmla="*/ 1400394 w 2778306"/>
                    <a:gd name="connsiteY22" fmla="*/ 1997481 h 1997558"/>
                    <a:gd name="connsiteX0" fmla="*/ 1400394 w 2778306"/>
                    <a:gd name="connsiteY0" fmla="*/ 1997481 h 1997546"/>
                    <a:gd name="connsiteX1" fmla="*/ 987903 w 2778306"/>
                    <a:gd name="connsiteY1" fmla="*/ 1878069 h 1997546"/>
                    <a:gd name="connsiteX2" fmla="*/ 260617 w 2778306"/>
                    <a:gd name="connsiteY2" fmla="*/ 1932348 h 1997546"/>
                    <a:gd name="connsiteX3" fmla="*/ 96 w 2778306"/>
                    <a:gd name="connsiteY3" fmla="*/ 1617537 h 1997546"/>
                    <a:gd name="connsiteX4" fmla="*/ 282327 w 2778306"/>
                    <a:gd name="connsiteY4" fmla="*/ 1335292 h 1997546"/>
                    <a:gd name="connsiteX5" fmla="*/ 727383 w 2778306"/>
                    <a:gd name="connsiteY5" fmla="*/ 1432992 h 1997546"/>
                    <a:gd name="connsiteX6" fmla="*/ 1129019 w 2778306"/>
                    <a:gd name="connsiteY6" fmla="*/ 1378714 h 1997546"/>
                    <a:gd name="connsiteX7" fmla="*/ 1215859 w 2778306"/>
                    <a:gd name="connsiteY7" fmla="*/ 977059 h 1997546"/>
                    <a:gd name="connsiteX8" fmla="*/ 987903 w 2778306"/>
                    <a:gd name="connsiteY8" fmla="*/ 325725 h 1997546"/>
                    <a:gd name="connsiteX9" fmla="*/ 1346119 w 2778306"/>
                    <a:gd name="connsiteY9" fmla="*/ 58 h 1997546"/>
                    <a:gd name="connsiteX10" fmla="*/ 1628350 w 2778306"/>
                    <a:gd name="connsiteY10" fmla="*/ 347436 h 1997546"/>
                    <a:gd name="connsiteX11" fmla="*/ 1465524 w 2778306"/>
                    <a:gd name="connsiteY11" fmla="*/ 1259303 h 1997546"/>
                    <a:gd name="connsiteX12" fmla="*/ 2008275 w 2778306"/>
                    <a:gd name="connsiteY12" fmla="*/ 662247 h 1997546"/>
                    <a:gd name="connsiteX13" fmla="*/ 2301361 w 2778306"/>
                    <a:gd name="connsiteY13" fmla="*/ 152036 h 1997546"/>
                    <a:gd name="connsiteX14" fmla="*/ 2724707 w 2778306"/>
                    <a:gd name="connsiteY14" fmla="*/ 130325 h 1997546"/>
                    <a:gd name="connsiteX15" fmla="*/ 2724707 w 2778306"/>
                    <a:gd name="connsiteY15" fmla="*/ 575403 h 1997546"/>
                    <a:gd name="connsiteX16" fmla="*/ 2290506 w 2778306"/>
                    <a:gd name="connsiteY16" fmla="*/ 879359 h 1997546"/>
                    <a:gd name="connsiteX17" fmla="*/ 1769465 w 2778306"/>
                    <a:gd name="connsiteY17" fmla="*/ 1400425 h 1997546"/>
                    <a:gd name="connsiteX18" fmla="*/ 2344781 w 2778306"/>
                    <a:gd name="connsiteY18" fmla="*/ 1346148 h 1997546"/>
                    <a:gd name="connsiteX19" fmla="*/ 2594447 w 2778306"/>
                    <a:gd name="connsiteY19" fmla="*/ 1639248 h 1997546"/>
                    <a:gd name="connsiteX20" fmla="*/ 2355636 w 2778306"/>
                    <a:gd name="connsiteY20" fmla="*/ 1943203 h 1997546"/>
                    <a:gd name="connsiteX21" fmla="*/ 1758610 w 2778306"/>
                    <a:gd name="connsiteY21" fmla="*/ 1845504 h 1997546"/>
                    <a:gd name="connsiteX22" fmla="*/ 1400394 w 2778306"/>
                    <a:gd name="connsiteY22" fmla="*/ 1997481 h 1997546"/>
                    <a:gd name="connsiteX0" fmla="*/ 1400389 w 2778301"/>
                    <a:gd name="connsiteY0" fmla="*/ 1997481 h 1997546"/>
                    <a:gd name="connsiteX1" fmla="*/ 955333 w 2778301"/>
                    <a:gd name="connsiteY1" fmla="*/ 1845502 h 1997546"/>
                    <a:gd name="connsiteX2" fmla="*/ 260612 w 2778301"/>
                    <a:gd name="connsiteY2" fmla="*/ 1932348 h 1997546"/>
                    <a:gd name="connsiteX3" fmla="*/ 91 w 2778301"/>
                    <a:gd name="connsiteY3" fmla="*/ 1617537 h 1997546"/>
                    <a:gd name="connsiteX4" fmla="*/ 282322 w 2778301"/>
                    <a:gd name="connsiteY4" fmla="*/ 1335292 h 1997546"/>
                    <a:gd name="connsiteX5" fmla="*/ 727378 w 2778301"/>
                    <a:gd name="connsiteY5" fmla="*/ 1432992 h 1997546"/>
                    <a:gd name="connsiteX6" fmla="*/ 1129014 w 2778301"/>
                    <a:gd name="connsiteY6" fmla="*/ 1378714 h 1997546"/>
                    <a:gd name="connsiteX7" fmla="*/ 1215854 w 2778301"/>
                    <a:gd name="connsiteY7" fmla="*/ 977059 h 1997546"/>
                    <a:gd name="connsiteX8" fmla="*/ 987898 w 2778301"/>
                    <a:gd name="connsiteY8" fmla="*/ 325725 h 1997546"/>
                    <a:gd name="connsiteX9" fmla="*/ 1346114 w 2778301"/>
                    <a:gd name="connsiteY9" fmla="*/ 58 h 1997546"/>
                    <a:gd name="connsiteX10" fmla="*/ 1628345 w 2778301"/>
                    <a:gd name="connsiteY10" fmla="*/ 347436 h 1997546"/>
                    <a:gd name="connsiteX11" fmla="*/ 1465519 w 2778301"/>
                    <a:gd name="connsiteY11" fmla="*/ 1259303 h 1997546"/>
                    <a:gd name="connsiteX12" fmla="*/ 2008270 w 2778301"/>
                    <a:gd name="connsiteY12" fmla="*/ 662247 h 1997546"/>
                    <a:gd name="connsiteX13" fmla="*/ 2301356 w 2778301"/>
                    <a:gd name="connsiteY13" fmla="*/ 152036 h 1997546"/>
                    <a:gd name="connsiteX14" fmla="*/ 2724702 w 2778301"/>
                    <a:gd name="connsiteY14" fmla="*/ 130325 h 1997546"/>
                    <a:gd name="connsiteX15" fmla="*/ 2724702 w 2778301"/>
                    <a:gd name="connsiteY15" fmla="*/ 575403 h 1997546"/>
                    <a:gd name="connsiteX16" fmla="*/ 2290501 w 2778301"/>
                    <a:gd name="connsiteY16" fmla="*/ 879359 h 1997546"/>
                    <a:gd name="connsiteX17" fmla="*/ 1769460 w 2778301"/>
                    <a:gd name="connsiteY17" fmla="*/ 1400425 h 1997546"/>
                    <a:gd name="connsiteX18" fmla="*/ 2344776 w 2778301"/>
                    <a:gd name="connsiteY18" fmla="*/ 1346148 h 1997546"/>
                    <a:gd name="connsiteX19" fmla="*/ 2594442 w 2778301"/>
                    <a:gd name="connsiteY19" fmla="*/ 1639248 h 1997546"/>
                    <a:gd name="connsiteX20" fmla="*/ 2355631 w 2778301"/>
                    <a:gd name="connsiteY20" fmla="*/ 1943203 h 1997546"/>
                    <a:gd name="connsiteX21" fmla="*/ 1758605 w 2778301"/>
                    <a:gd name="connsiteY21" fmla="*/ 1845504 h 1997546"/>
                    <a:gd name="connsiteX22" fmla="*/ 1400389 w 2778301"/>
                    <a:gd name="connsiteY22" fmla="*/ 1997481 h 1997546"/>
                    <a:gd name="connsiteX0" fmla="*/ 1346114 w 2778301"/>
                    <a:gd name="connsiteY0" fmla="*/ 1997481 h 1997546"/>
                    <a:gd name="connsiteX1" fmla="*/ 955333 w 2778301"/>
                    <a:gd name="connsiteY1" fmla="*/ 1845502 h 1997546"/>
                    <a:gd name="connsiteX2" fmla="*/ 260612 w 2778301"/>
                    <a:gd name="connsiteY2" fmla="*/ 1932348 h 1997546"/>
                    <a:gd name="connsiteX3" fmla="*/ 91 w 2778301"/>
                    <a:gd name="connsiteY3" fmla="*/ 1617537 h 1997546"/>
                    <a:gd name="connsiteX4" fmla="*/ 282322 w 2778301"/>
                    <a:gd name="connsiteY4" fmla="*/ 1335292 h 1997546"/>
                    <a:gd name="connsiteX5" fmla="*/ 727378 w 2778301"/>
                    <a:gd name="connsiteY5" fmla="*/ 1432992 h 1997546"/>
                    <a:gd name="connsiteX6" fmla="*/ 1129014 w 2778301"/>
                    <a:gd name="connsiteY6" fmla="*/ 1378714 h 1997546"/>
                    <a:gd name="connsiteX7" fmla="*/ 1215854 w 2778301"/>
                    <a:gd name="connsiteY7" fmla="*/ 977059 h 1997546"/>
                    <a:gd name="connsiteX8" fmla="*/ 987898 w 2778301"/>
                    <a:gd name="connsiteY8" fmla="*/ 325725 h 1997546"/>
                    <a:gd name="connsiteX9" fmla="*/ 1346114 w 2778301"/>
                    <a:gd name="connsiteY9" fmla="*/ 58 h 1997546"/>
                    <a:gd name="connsiteX10" fmla="*/ 1628345 w 2778301"/>
                    <a:gd name="connsiteY10" fmla="*/ 347436 h 1997546"/>
                    <a:gd name="connsiteX11" fmla="*/ 1465519 w 2778301"/>
                    <a:gd name="connsiteY11" fmla="*/ 1259303 h 1997546"/>
                    <a:gd name="connsiteX12" fmla="*/ 2008270 w 2778301"/>
                    <a:gd name="connsiteY12" fmla="*/ 662247 h 1997546"/>
                    <a:gd name="connsiteX13" fmla="*/ 2301356 w 2778301"/>
                    <a:gd name="connsiteY13" fmla="*/ 152036 h 1997546"/>
                    <a:gd name="connsiteX14" fmla="*/ 2724702 w 2778301"/>
                    <a:gd name="connsiteY14" fmla="*/ 130325 h 1997546"/>
                    <a:gd name="connsiteX15" fmla="*/ 2724702 w 2778301"/>
                    <a:gd name="connsiteY15" fmla="*/ 575403 h 1997546"/>
                    <a:gd name="connsiteX16" fmla="*/ 2290501 w 2778301"/>
                    <a:gd name="connsiteY16" fmla="*/ 879359 h 1997546"/>
                    <a:gd name="connsiteX17" fmla="*/ 1769460 w 2778301"/>
                    <a:gd name="connsiteY17" fmla="*/ 1400425 h 1997546"/>
                    <a:gd name="connsiteX18" fmla="*/ 2344776 w 2778301"/>
                    <a:gd name="connsiteY18" fmla="*/ 1346148 h 1997546"/>
                    <a:gd name="connsiteX19" fmla="*/ 2594442 w 2778301"/>
                    <a:gd name="connsiteY19" fmla="*/ 1639248 h 1997546"/>
                    <a:gd name="connsiteX20" fmla="*/ 2355631 w 2778301"/>
                    <a:gd name="connsiteY20" fmla="*/ 1943203 h 1997546"/>
                    <a:gd name="connsiteX21" fmla="*/ 1758605 w 2778301"/>
                    <a:gd name="connsiteY21" fmla="*/ 1845504 h 1997546"/>
                    <a:gd name="connsiteX22" fmla="*/ 1346114 w 2778301"/>
                    <a:gd name="connsiteY22" fmla="*/ 1997481 h 199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778301" h="1997546">
                      <a:moveTo>
                        <a:pt x="1346114" y="1997481"/>
                      </a:moveTo>
                      <a:cubicBezTo>
                        <a:pt x="1206808" y="1993862"/>
                        <a:pt x="1136250" y="1856358"/>
                        <a:pt x="955333" y="1845502"/>
                      </a:cubicBezTo>
                      <a:cubicBezTo>
                        <a:pt x="774416" y="1834647"/>
                        <a:pt x="419819" y="1970342"/>
                        <a:pt x="260612" y="1932348"/>
                      </a:cubicBezTo>
                      <a:cubicBezTo>
                        <a:pt x="101405" y="1894354"/>
                        <a:pt x="-3527" y="1717046"/>
                        <a:pt x="91" y="1617537"/>
                      </a:cubicBezTo>
                      <a:cubicBezTo>
                        <a:pt x="3709" y="1518028"/>
                        <a:pt x="161108" y="1366049"/>
                        <a:pt x="282322" y="1335292"/>
                      </a:cubicBezTo>
                      <a:cubicBezTo>
                        <a:pt x="403536" y="1304535"/>
                        <a:pt x="586263" y="1425755"/>
                        <a:pt x="727378" y="1432992"/>
                      </a:cubicBezTo>
                      <a:cubicBezTo>
                        <a:pt x="868493" y="1440229"/>
                        <a:pt x="1047601" y="1454703"/>
                        <a:pt x="1129014" y="1378714"/>
                      </a:cubicBezTo>
                      <a:cubicBezTo>
                        <a:pt x="1210427" y="1302725"/>
                        <a:pt x="1239373" y="1152557"/>
                        <a:pt x="1215854" y="977059"/>
                      </a:cubicBezTo>
                      <a:cubicBezTo>
                        <a:pt x="1192335" y="801561"/>
                        <a:pt x="966188" y="488558"/>
                        <a:pt x="987898" y="325725"/>
                      </a:cubicBezTo>
                      <a:cubicBezTo>
                        <a:pt x="1009608" y="162892"/>
                        <a:pt x="1239373" y="-3560"/>
                        <a:pt x="1346114" y="58"/>
                      </a:cubicBezTo>
                      <a:cubicBezTo>
                        <a:pt x="1452855" y="3676"/>
                        <a:pt x="1608444" y="137562"/>
                        <a:pt x="1628345" y="347436"/>
                      </a:cubicBezTo>
                      <a:cubicBezTo>
                        <a:pt x="1648246" y="557310"/>
                        <a:pt x="1402198" y="1206835"/>
                        <a:pt x="1465519" y="1259303"/>
                      </a:cubicBezTo>
                      <a:cubicBezTo>
                        <a:pt x="1528840" y="1311771"/>
                        <a:pt x="1868964" y="846792"/>
                        <a:pt x="2008270" y="662247"/>
                      </a:cubicBezTo>
                      <a:cubicBezTo>
                        <a:pt x="2147576" y="477703"/>
                        <a:pt x="2181951" y="240690"/>
                        <a:pt x="2301356" y="152036"/>
                      </a:cubicBezTo>
                      <a:cubicBezTo>
                        <a:pt x="2420761" y="63382"/>
                        <a:pt x="2654144" y="59764"/>
                        <a:pt x="2724702" y="130325"/>
                      </a:cubicBezTo>
                      <a:cubicBezTo>
                        <a:pt x="2795260" y="200886"/>
                        <a:pt x="2797069" y="450564"/>
                        <a:pt x="2724702" y="575403"/>
                      </a:cubicBezTo>
                      <a:cubicBezTo>
                        <a:pt x="2652335" y="700242"/>
                        <a:pt x="2449708" y="741855"/>
                        <a:pt x="2290501" y="879359"/>
                      </a:cubicBezTo>
                      <a:cubicBezTo>
                        <a:pt x="2131294" y="1016863"/>
                        <a:pt x="1760414" y="1322627"/>
                        <a:pt x="1769460" y="1400425"/>
                      </a:cubicBezTo>
                      <a:cubicBezTo>
                        <a:pt x="1778506" y="1478223"/>
                        <a:pt x="2207279" y="1306344"/>
                        <a:pt x="2344776" y="1346148"/>
                      </a:cubicBezTo>
                      <a:cubicBezTo>
                        <a:pt x="2482273" y="1385952"/>
                        <a:pt x="2592633" y="1539739"/>
                        <a:pt x="2594442" y="1639248"/>
                      </a:cubicBezTo>
                      <a:cubicBezTo>
                        <a:pt x="2596251" y="1738757"/>
                        <a:pt x="2494937" y="1908827"/>
                        <a:pt x="2355631" y="1943203"/>
                      </a:cubicBezTo>
                      <a:cubicBezTo>
                        <a:pt x="2216325" y="1977579"/>
                        <a:pt x="1926858" y="1836458"/>
                        <a:pt x="1758605" y="1845504"/>
                      </a:cubicBezTo>
                      <a:cubicBezTo>
                        <a:pt x="1590352" y="1854550"/>
                        <a:pt x="1485420" y="2001100"/>
                        <a:pt x="1346114" y="1997481"/>
                      </a:cubicBez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Gill Sans Light"/>
                    <a:cs typeface="Gill Sans Light"/>
                  </a:endParaRPr>
                </a:p>
              </p:txBody>
            </p:sp>
            <p:sp>
              <p:nvSpPr>
                <p:cNvPr id="186" name="Oval 185"/>
                <p:cNvSpPr/>
                <p:nvPr/>
              </p:nvSpPr>
              <p:spPr>
                <a:xfrm>
                  <a:off x="6803725" y="5486400"/>
                  <a:ext cx="533400" cy="533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latin typeface="Gill Sans Light"/>
                    <a:cs typeface="Gill Sans Light"/>
                  </a:endParaRPr>
                </a:p>
              </p:txBody>
            </p:sp>
          </p:grpSp>
          <p:grpSp>
            <p:nvGrpSpPr>
              <p:cNvPr id="179" name="Group 178"/>
              <p:cNvGrpSpPr/>
              <p:nvPr/>
            </p:nvGrpSpPr>
            <p:grpSpPr>
              <a:xfrm>
                <a:off x="5524500" y="3725472"/>
                <a:ext cx="2689860" cy="2270760"/>
                <a:chOff x="5753100" y="3672840"/>
                <a:chExt cx="2689860" cy="2270760"/>
              </a:xfrm>
            </p:grpSpPr>
            <p:cxnSp>
              <p:nvCxnSpPr>
                <p:cNvPr id="55" name="Straight Connector 54"/>
                <p:cNvCxnSpPr>
                  <a:stCxn id="42" idx="2"/>
                  <a:endCxn id="47" idx="6"/>
                </p:cNvCxnSpPr>
                <p:nvPr/>
              </p:nvCxnSpPr>
              <p:spPr>
                <a:xfrm flipH="1">
                  <a:off x="6118860" y="4472940"/>
                  <a:ext cx="1958340" cy="0"/>
                </a:xfrm>
                <a:prstGeom prst="line">
                  <a:avLst/>
                </a:prstGeom>
              </p:spPr>
              <p:style>
                <a:lnRef idx="3">
                  <a:schemeClr val="dk1"/>
                </a:lnRef>
                <a:fillRef idx="0">
                  <a:schemeClr val="dk1"/>
                </a:fillRef>
                <a:effectRef idx="2">
                  <a:schemeClr val="dk1"/>
                </a:effectRef>
                <a:fontRef idx="minor">
                  <a:schemeClr val="tx1"/>
                </a:fontRef>
              </p:style>
            </p:cxnSp>
            <p:cxnSp>
              <p:nvCxnSpPr>
                <p:cNvPr id="67" name="Straight Connector 66"/>
                <p:cNvCxnSpPr>
                  <a:stCxn id="40" idx="4"/>
                  <a:endCxn id="51" idx="0"/>
                </p:cNvCxnSpPr>
                <p:nvPr/>
              </p:nvCxnSpPr>
              <p:spPr>
                <a:xfrm>
                  <a:off x="7063740" y="4655820"/>
                  <a:ext cx="0" cy="922020"/>
                </a:xfrm>
                <a:prstGeom prst="line">
                  <a:avLst/>
                </a:prstGeom>
              </p:spPr>
              <p:style>
                <a:lnRef idx="3">
                  <a:schemeClr val="dk1"/>
                </a:lnRef>
                <a:fillRef idx="0">
                  <a:schemeClr val="dk1"/>
                </a:fillRef>
                <a:effectRef idx="2">
                  <a:schemeClr val="dk1"/>
                </a:effectRef>
                <a:fontRef idx="minor">
                  <a:schemeClr val="tx1"/>
                </a:fontRef>
              </p:style>
            </p:cxnSp>
            <p:cxnSp>
              <p:nvCxnSpPr>
                <p:cNvPr id="60" name="Straight Connector 59"/>
                <p:cNvCxnSpPr>
                  <a:stCxn id="40" idx="7"/>
                  <a:endCxn id="52" idx="3"/>
                </p:cNvCxnSpPr>
                <p:nvPr/>
              </p:nvCxnSpPr>
              <p:spPr>
                <a:xfrm flipV="1">
                  <a:off x="7193056" y="3985036"/>
                  <a:ext cx="427168" cy="358588"/>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p:cNvCxnSpPr>
                  <a:stCxn id="42" idx="1"/>
                  <a:endCxn id="52" idx="5"/>
                </p:cNvCxnSpPr>
                <p:nvPr/>
              </p:nvCxnSpPr>
              <p:spPr>
                <a:xfrm flipH="1" flipV="1">
                  <a:off x="7878856" y="3985036"/>
                  <a:ext cx="251908" cy="358588"/>
                </a:xfrm>
                <a:prstGeom prst="line">
                  <a:avLst/>
                </a:prstGeom>
              </p:spPr>
              <p:style>
                <a:lnRef idx="3">
                  <a:schemeClr val="dk1"/>
                </a:lnRef>
                <a:fillRef idx="0">
                  <a:schemeClr val="dk1"/>
                </a:fillRef>
                <a:effectRef idx="2">
                  <a:schemeClr val="dk1"/>
                </a:effectRef>
                <a:fontRef idx="minor">
                  <a:schemeClr val="tx1"/>
                </a:fontRef>
              </p:style>
            </p:cxnSp>
            <p:cxnSp>
              <p:nvCxnSpPr>
                <p:cNvPr id="63" name="Straight Connector 62"/>
                <p:cNvCxnSpPr>
                  <a:stCxn id="40" idx="1"/>
                  <a:endCxn id="54" idx="5"/>
                </p:cNvCxnSpPr>
                <p:nvPr/>
              </p:nvCxnSpPr>
              <p:spPr>
                <a:xfrm flipH="1" flipV="1">
                  <a:off x="6598696" y="3992656"/>
                  <a:ext cx="335728" cy="350968"/>
                </a:xfrm>
                <a:prstGeom prst="line">
                  <a:avLst/>
                </a:prstGeom>
              </p:spPr>
              <p:style>
                <a:lnRef idx="3">
                  <a:schemeClr val="dk1"/>
                </a:lnRef>
                <a:fillRef idx="0">
                  <a:schemeClr val="dk1"/>
                </a:fillRef>
                <a:effectRef idx="2">
                  <a:schemeClr val="dk1"/>
                </a:effectRef>
                <a:fontRef idx="minor">
                  <a:schemeClr val="tx1"/>
                </a:fontRef>
              </p:style>
            </p:cxnSp>
            <p:cxnSp>
              <p:nvCxnSpPr>
                <p:cNvPr id="65" name="Straight Connector 64"/>
                <p:cNvCxnSpPr>
                  <a:stCxn id="42" idx="3"/>
                  <a:endCxn id="51" idx="7"/>
                </p:cNvCxnSpPr>
                <p:nvPr/>
              </p:nvCxnSpPr>
              <p:spPr>
                <a:xfrm flipH="1">
                  <a:off x="7193056" y="4602256"/>
                  <a:ext cx="937708" cy="1029148"/>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p:cNvCxnSpPr>
                  <a:stCxn id="47" idx="7"/>
                  <a:endCxn id="54" idx="3"/>
                </p:cNvCxnSpPr>
                <p:nvPr/>
              </p:nvCxnSpPr>
              <p:spPr>
                <a:xfrm flipV="1">
                  <a:off x="6065296" y="3992656"/>
                  <a:ext cx="274768" cy="350968"/>
                </a:xfrm>
                <a:prstGeom prst="line">
                  <a:avLst/>
                </a:prstGeom>
              </p:spPr>
              <p:style>
                <a:lnRef idx="3">
                  <a:schemeClr val="dk1"/>
                </a:lnRef>
                <a:fillRef idx="0">
                  <a:schemeClr val="dk1"/>
                </a:fillRef>
                <a:effectRef idx="2">
                  <a:schemeClr val="dk1"/>
                </a:effectRef>
                <a:fontRef idx="minor">
                  <a:schemeClr val="tx1"/>
                </a:fontRef>
              </p:style>
            </p:cxnSp>
            <p:cxnSp>
              <p:nvCxnSpPr>
                <p:cNvPr id="85" name="Straight Connector 84"/>
                <p:cNvCxnSpPr>
                  <a:stCxn id="58" idx="6"/>
                  <a:endCxn id="51" idx="2"/>
                </p:cNvCxnSpPr>
                <p:nvPr/>
              </p:nvCxnSpPr>
              <p:spPr>
                <a:xfrm>
                  <a:off x="6240780" y="5753100"/>
                  <a:ext cx="640080" cy="7620"/>
                </a:xfrm>
                <a:prstGeom prst="line">
                  <a:avLst/>
                </a:prstGeom>
              </p:spPr>
              <p:style>
                <a:lnRef idx="3">
                  <a:schemeClr val="dk1"/>
                </a:lnRef>
                <a:fillRef idx="0">
                  <a:schemeClr val="dk1"/>
                </a:fillRef>
                <a:effectRef idx="2">
                  <a:schemeClr val="dk1"/>
                </a:effectRef>
                <a:fontRef idx="minor">
                  <a:schemeClr val="tx1"/>
                </a:fontRef>
              </p:style>
            </p:cxnSp>
            <p:cxnSp>
              <p:nvCxnSpPr>
                <p:cNvPr id="89" name="Straight Connector 88"/>
                <p:cNvCxnSpPr>
                  <a:stCxn id="58" idx="0"/>
                  <a:endCxn id="47" idx="4"/>
                </p:cNvCxnSpPr>
                <p:nvPr/>
              </p:nvCxnSpPr>
              <p:spPr>
                <a:xfrm flipH="1" flipV="1">
                  <a:off x="5935980" y="4655820"/>
                  <a:ext cx="121920" cy="914400"/>
                </a:xfrm>
                <a:prstGeom prst="line">
                  <a:avLst/>
                </a:prstGeom>
              </p:spPr>
              <p:style>
                <a:lnRef idx="3">
                  <a:schemeClr val="dk1"/>
                </a:lnRef>
                <a:fillRef idx="0">
                  <a:schemeClr val="dk1"/>
                </a:fillRef>
                <a:effectRef idx="2">
                  <a:schemeClr val="dk1"/>
                </a:effectRef>
                <a:fontRef idx="minor">
                  <a:schemeClr val="tx1"/>
                </a:fontRef>
              </p:style>
            </p:cxnSp>
            <p:cxnSp>
              <p:nvCxnSpPr>
                <p:cNvPr id="147" name="Straight Connector 146"/>
                <p:cNvCxnSpPr>
                  <a:stCxn id="51" idx="6"/>
                  <a:endCxn id="143" idx="2"/>
                </p:cNvCxnSpPr>
                <p:nvPr/>
              </p:nvCxnSpPr>
              <p:spPr>
                <a:xfrm flipV="1">
                  <a:off x="7246620" y="5753100"/>
                  <a:ext cx="609600" cy="7620"/>
                </a:xfrm>
                <a:prstGeom prst="line">
                  <a:avLst/>
                </a:prstGeom>
              </p:spPr>
              <p:style>
                <a:lnRef idx="3">
                  <a:schemeClr val="dk1"/>
                </a:lnRef>
                <a:fillRef idx="0">
                  <a:schemeClr val="dk1"/>
                </a:fillRef>
                <a:effectRef idx="2">
                  <a:schemeClr val="dk1"/>
                </a:effectRef>
                <a:fontRef idx="minor">
                  <a:schemeClr val="tx1"/>
                </a:fontRef>
              </p:style>
            </p:cxnSp>
            <p:cxnSp>
              <p:nvCxnSpPr>
                <p:cNvPr id="150" name="Straight Connector 149"/>
                <p:cNvCxnSpPr>
                  <a:stCxn id="143" idx="0"/>
                  <a:endCxn id="42" idx="4"/>
                </p:cNvCxnSpPr>
                <p:nvPr/>
              </p:nvCxnSpPr>
              <p:spPr>
                <a:xfrm flipV="1">
                  <a:off x="8039100" y="4655820"/>
                  <a:ext cx="220980" cy="914400"/>
                </a:xfrm>
                <a:prstGeom prst="line">
                  <a:avLst/>
                </a:prstGeom>
              </p:spPr>
              <p:style>
                <a:lnRef idx="3">
                  <a:schemeClr val="dk1"/>
                </a:lnRef>
                <a:fillRef idx="0">
                  <a:schemeClr val="dk1"/>
                </a:fillRef>
                <a:effectRef idx="2">
                  <a:schemeClr val="dk1"/>
                </a:effectRef>
                <a:fontRef idx="minor">
                  <a:schemeClr val="tx1"/>
                </a:fontRef>
              </p:style>
            </p:cxnSp>
            <p:sp>
              <p:nvSpPr>
                <p:cNvPr id="40" name="Oval 39"/>
                <p:cNvSpPr/>
                <p:nvPr/>
              </p:nvSpPr>
              <p:spPr>
                <a:xfrm>
                  <a:off x="6880860" y="429006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Light"/>
                    <a:cs typeface="Gill Sans Light"/>
                  </a:endParaRPr>
                </a:p>
              </p:txBody>
            </p:sp>
            <p:sp>
              <p:nvSpPr>
                <p:cNvPr id="42" name="Oval 41"/>
                <p:cNvSpPr/>
                <p:nvPr/>
              </p:nvSpPr>
              <p:spPr>
                <a:xfrm>
                  <a:off x="8077200" y="429006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Light"/>
                    <a:cs typeface="Gill Sans Light"/>
                  </a:endParaRPr>
                </a:p>
              </p:txBody>
            </p:sp>
            <p:sp>
              <p:nvSpPr>
                <p:cNvPr id="47" name="Oval 46"/>
                <p:cNvSpPr/>
                <p:nvPr/>
              </p:nvSpPr>
              <p:spPr>
                <a:xfrm>
                  <a:off x="5753100" y="429006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Light"/>
                    <a:cs typeface="Gill Sans Light"/>
                  </a:endParaRPr>
                </a:p>
              </p:txBody>
            </p:sp>
            <p:sp>
              <p:nvSpPr>
                <p:cNvPr id="51" name="Oval 50"/>
                <p:cNvSpPr/>
                <p:nvPr/>
              </p:nvSpPr>
              <p:spPr>
                <a:xfrm>
                  <a:off x="6880860" y="557784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Light"/>
                    <a:cs typeface="Gill Sans Light"/>
                  </a:endParaRPr>
                </a:p>
              </p:txBody>
            </p:sp>
            <p:sp>
              <p:nvSpPr>
                <p:cNvPr id="52" name="Oval 51"/>
                <p:cNvSpPr/>
                <p:nvPr/>
              </p:nvSpPr>
              <p:spPr>
                <a:xfrm>
                  <a:off x="7566660" y="367284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Light"/>
                    <a:cs typeface="Gill Sans Light"/>
                  </a:endParaRPr>
                </a:p>
              </p:txBody>
            </p:sp>
            <p:sp>
              <p:nvSpPr>
                <p:cNvPr id="54" name="Oval 53"/>
                <p:cNvSpPr/>
                <p:nvPr/>
              </p:nvSpPr>
              <p:spPr>
                <a:xfrm>
                  <a:off x="6286500" y="368046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Light"/>
                    <a:cs typeface="Gill Sans Light"/>
                  </a:endParaRPr>
                </a:p>
              </p:txBody>
            </p:sp>
            <p:sp>
              <p:nvSpPr>
                <p:cNvPr id="58" name="Oval 57"/>
                <p:cNvSpPr/>
                <p:nvPr/>
              </p:nvSpPr>
              <p:spPr>
                <a:xfrm>
                  <a:off x="5875020" y="557022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Light"/>
                    <a:cs typeface="Gill Sans Light"/>
                  </a:endParaRPr>
                </a:p>
              </p:txBody>
            </p:sp>
            <p:sp>
              <p:nvSpPr>
                <p:cNvPr id="143" name="Oval 142"/>
                <p:cNvSpPr/>
                <p:nvPr/>
              </p:nvSpPr>
              <p:spPr>
                <a:xfrm>
                  <a:off x="7856220" y="557022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Light"/>
                    <a:cs typeface="Gill Sans Light"/>
                  </a:endParaRPr>
                </a:p>
              </p:txBody>
            </p:sp>
          </p:grpSp>
          <p:grpSp>
            <p:nvGrpSpPr>
              <p:cNvPr id="5" name="Group 4"/>
              <p:cNvGrpSpPr/>
              <p:nvPr/>
            </p:nvGrpSpPr>
            <p:grpSpPr>
              <a:xfrm>
                <a:off x="4797190" y="2000321"/>
                <a:ext cx="4118210" cy="895279"/>
                <a:chOff x="4644790" y="5650480"/>
                <a:chExt cx="4118210" cy="895279"/>
              </a:xfrm>
            </p:grpSpPr>
            <p:pic>
              <p:nvPicPr>
                <p:cNvPr id="203" name="Picture 202"/>
                <p:cNvPicPr>
                  <a:picLocks noChangeAspect="1"/>
                </p:cNvPicPr>
                <p:nvPr/>
              </p:nvPicPr>
              <p:blipFill>
                <a:blip r:embed="rId3"/>
                <a:stretch>
                  <a:fillRect/>
                </a:stretch>
              </p:blipFill>
              <p:spPr>
                <a:xfrm>
                  <a:off x="5737860" y="5650480"/>
                  <a:ext cx="2348701" cy="801394"/>
                </a:xfrm>
                <a:prstGeom prst="rect">
                  <a:avLst/>
                </a:prstGeom>
              </p:spPr>
            </p:pic>
            <p:sp>
              <p:nvSpPr>
                <p:cNvPr id="50" name="TextBox 49"/>
                <p:cNvSpPr txBox="1"/>
                <p:nvPr/>
              </p:nvSpPr>
              <p:spPr>
                <a:xfrm>
                  <a:off x="4644790" y="5911304"/>
                  <a:ext cx="1222610" cy="523220"/>
                </a:xfrm>
                <a:prstGeom prst="rect">
                  <a:avLst/>
                </a:prstGeom>
                <a:noFill/>
              </p:spPr>
              <p:txBody>
                <a:bodyPr wrap="none" rtlCol="0">
                  <a:spAutoFit/>
                </a:bodyPr>
                <a:lstStyle/>
                <a:p>
                  <a:pPr algn="r"/>
                  <a:r>
                    <a:rPr lang="en-US" sz="2800" dirty="0" err="1" smtClean="0">
                      <a:ln>
                        <a:solidFill>
                          <a:schemeClr val="tx1">
                            <a:lumMod val="65000"/>
                            <a:lumOff val="35000"/>
                          </a:schemeClr>
                        </a:solidFill>
                      </a:ln>
                      <a:solidFill>
                        <a:srgbClr val="3366FF"/>
                      </a:solidFill>
                    </a:rPr>
                    <a:t>P</a:t>
                  </a:r>
                  <a:r>
                    <a:rPr lang="en-US" sz="2800" dirty="0" err="1" smtClean="0">
                      <a:ln>
                        <a:solidFill>
                          <a:schemeClr val="tx1">
                            <a:lumMod val="65000"/>
                            <a:lumOff val="35000"/>
                          </a:schemeClr>
                        </a:solidFill>
                      </a:ln>
                      <a:solidFill>
                        <a:srgbClr val="FF0000"/>
                      </a:solidFill>
                    </a:rPr>
                    <a:t>r</a:t>
                  </a:r>
                  <a:r>
                    <a:rPr lang="en-US" sz="2800" dirty="0" err="1" smtClean="0">
                      <a:ln>
                        <a:solidFill>
                          <a:schemeClr val="tx1">
                            <a:lumMod val="65000"/>
                            <a:lumOff val="35000"/>
                          </a:schemeClr>
                        </a:solidFill>
                      </a:ln>
                      <a:solidFill>
                        <a:srgbClr val="FADA2C"/>
                      </a:solidFill>
                    </a:rPr>
                    <a:t>e</a:t>
                  </a:r>
                  <a:r>
                    <a:rPr lang="en-US" sz="2800" dirty="0" err="1" smtClean="0">
                      <a:ln>
                        <a:solidFill>
                          <a:schemeClr val="tx1">
                            <a:lumMod val="65000"/>
                            <a:lumOff val="35000"/>
                          </a:schemeClr>
                        </a:solidFill>
                      </a:ln>
                      <a:solidFill>
                        <a:srgbClr val="3366FF"/>
                      </a:solidFill>
                    </a:rPr>
                    <a:t>g</a:t>
                  </a:r>
                  <a:r>
                    <a:rPr lang="en-US" sz="2800" dirty="0" err="1" smtClean="0">
                      <a:ln>
                        <a:solidFill>
                          <a:schemeClr val="tx1">
                            <a:lumMod val="65000"/>
                            <a:lumOff val="35000"/>
                          </a:schemeClr>
                        </a:solidFill>
                      </a:ln>
                      <a:solidFill>
                        <a:srgbClr val="FF0000"/>
                      </a:solidFill>
                    </a:rPr>
                    <a:t>e</a:t>
                  </a:r>
                  <a:r>
                    <a:rPr lang="en-US" sz="2800" dirty="0" err="1" smtClean="0">
                      <a:ln>
                        <a:solidFill>
                          <a:schemeClr val="tx1">
                            <a:lumMod val="65000"/>
                            <a:lumOff val="35000"/>
                          </a:schemeClr>
                        </a:solidFill>
                      </a:ln>
                      <a:solidFill>
                        <a:srgbClr val="56B656"/>
                      </a:solidFill>
                    </a:rPr>
                    <a:t>l</a:t>
                  </a:r>
                  <a:endParaRPr lang="en-US" sz="3600" dirty="0">
                    <a:solidFill>
                      <a:srgbClr val="800000"/>
                    </a:solidFill>
                  </a:endParaRPr>
                </a:p>
              </p:txBody>
            </p:sp>
            <p:pic>
              <p:nvPicPr>
                <p:cNvPr id="53" name="Picture 52" descr="ApacheGirap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2623" y="5654345"/>
                  <a:ext cx="740377" cy="891414"/>
                </a:xfrm>
                <a:prstGeom prst="rect">
                  <a:avLst/>
                </a:prstGeom>
              </p:spPr>
            </p:pic>
          </p:grpSp>
        </p:grpSp>
      </p:grpSp>
      <p:grpSp>
        <p:nvGrpSpPr>
          <p:cNvPr id="48" name="Group 47"/>
          <p:cNvGrpSpPr/>
          <p:nvPr/>
        </p:nvGrpSpPr>
        <p:grpSpPr>
          <a:xfrm>
            <a:off x="2525660" y="4038600"/>
            <a:ext cx="750939" cy="2057400"/>
            <a:chOff x="2743201" y="3048000"/>
            <a:chExt cx="609600" cy="2057400"/>
          </a:xfrm>
        </p:grpSpPr>
        <p:sp>
          <p:nvSpPr>
            <p:cNvPr id="36" name="Isosceles Triangle 35"/>
            <p:cNvSpPr/>
            <p:nvPr/>
          </p:nvSpPr>
          <p:spPr>
            <a:xfrm rot="5400000">
              <a:off x="2019301" y="3771900"/>
              <a:ext cx="2057400" cy="609600"/>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latin typeface="Gill Sans Light"/>
                <a:cs typeface="Gill Sans Light"/>
              </a:endParaRPr>
            </a:p>
          </p:txBody>
        </p:sp>
        <p:sp>
          <p:nvSpPr>
            <p:cNvPr id="37" name="Plus 36"/>
            <p:cNvSpPr/>
            <p:nvPr/>
          </p:nvSpPr>
          <p:spPr>
            <a:xfrm>
              <a:off x="2884540" y="3962400"/>
              <a:ext cx="304800" cy="304800"/>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Gill Sans Light"/>
                <a:cs typeface="Gill Sans Light"/>
              </a:endParaRPr>
            </a:p>
          </p:txBody>
        </p:sp>
      </p:grpSp>
      <p:sp>
        <p:nvSpPr>
          <p:cNvPr id="15" name="Rectangle 14"/>
          <p:cNvSpPr/>
          <p:nvPr/>
        </p:nvSpPr>
        <p:spPr>
          <a:xfrm>
            <a:off x="685800" y="3200400"/>
            <a:ext cx="1317523" cy="3276600"/>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2800" dirty="0" smtClean="0">
                <a:latin typeface="Gill Sans Light"/>
                <a:cs typeface="Gill Sans Light"/>
              </a:rPr>
              <a:t>Table</a:t>
            </a:r>
            <a:endParaRPr lang="en-US" sz="2800" dirty="0">
              <a:latin typeface="Gill Sans Light"/>
              <a:cs typeface="Gill Sans Light"/>
            </a:endParaRPr>
          </a:p>
        </p:txBody>
      </p:sp>
      <p:grpSp>
        <p:nvGrpSpPr>
          <p:cNvPr id="193" name="Group 192"/>
          <p:cNvGrpSpPr/>
          <p:nvPr/>
        </p:nvGrpSpPr>
        <p:grpSpPr>
          <a:xfrm>
            <a:off x="773061" y="3657600"/>
            <a:ext cx="1752600" cy="2819400"/>
            <a:chOff x="773061" y="2895600"/>
            <a:chExt cx="1752600" cy="2819400"/>
          </a:xfrm>
        </p:grpSpPr>
        <p:sp>
          <p:nvSpPr>
            <p:cNvPr id="29" name="Right Arrow 28"/>
            <p:cNvSpPr/>
            <p:nvPr/>
          </p:nvSpPr>
          <p:spPr>
            <a:xfrm>
              <a:off x="773061" y="2895600"/>
              <a:ext cx="1752600" cy="762000"/>
            </a:xfrm>
            <a:prstGeom prst="rightArrow">
              <a:avLst>
                <a:gd name="adj1" fmla="val 70328"/>
                <a:gd name="adj2"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Gill Sans Light"/>
                <a:cs typeface="Gill Sans Light"/>
              </a:endParaRPr>
            </a:p>
          </p:txBody>
        </p:sp>
        <p:sp>
          <p:nvSpPr>
            <p:cNvPr id="32" name="Right Arrow 31"/>
            <p:cNvSpPr/>
            <p:nvPr/>
          </p:nvSpPr>
          <p:spPr>
            <a:xfrm>
              <a:off x="773061" y="3581400"/>
              <a:ext cx="1752600" cy="762000"/>
            </a:xfrm>
            <a:prstGeom prst="rightArrow">
              <a:avLst>
                <a:gd name="adj1" fmla="val 70328"/>
                <a:gd name="adj2"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Gill Sans Light"/>
                <a:cs typeface="Gill Sans Light"/>
              </a:endParaRPr>
            </a:p>
          </p:txBody>
        </p:sp>
        <p:sp>
          <p:nvSpPr>
            <p:cNvPr id="33" name="Right Arrow 32"/>
            <p:cNvSpPr/>
            <p:nvPr/>
          </p:nvSpPr>
          <p:spPr>
            <a:xfrm>
              <a:off x="773061" y="4267200"/>
              <a:ext cx="1752600" cy="762000"/>
            </a:xfrm>
            <a:prstGeom prst="rightArrow">
              <a:avLst>
                <a:gd name="adj1" fmla="val 70328"/>
                <a:gd name="adj2"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Gill Sans Light"/>
                <a:cs typeface="Gill Sans Light"/>
              </a:endParaRPr>
            </a:p>
          </p:txBody>
        </p:sp>
        <p:sp>
          <p:nvSpPr>
            <p:cNvPr id="34" name="Right Arrow 33"/>
            <p:cNvSpPr/>
            <p:nvPr/>
          </p:nvSpPr>
          <p:spPr>
            <a:xfrm>
              <a:off x="773061" y="4953000"/>
              <a:ext cx="1752600" cy="762000"/>
            </a:xfrm>
            <a:prstGeom prst="rightArrow">
              <a:avLst>
                <a:gd name="adj1" fmla="val 70328"/>
                <a:gd name="adj2"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Gill Sans Light"/>
                <a:cs typeface="Gill Sans Light"/>
              </a:endParaRPr>
            </a:p>
          </p:txBody>
        </p:sp>
      </p:grpSp>
      <p:sp>
        <p:nvSpPr>
          <p:cNvPr id="39" name="Rounded Rectangle 38"/>
          <p:cNvSpPr/>
          <p:nvPr/>
        </p:nvSpPr>
        <p:spPr>
          <a:xfrm>
            <a:off x="3276600" y="4800600"/>
            <a:ext cx="1066800" cy="533400"/>
          </a:xfrm>
          <a:prstGeom prst="roundRect">
            <a:avLst/>
          </a:prstGeom>
        </p:spPr>
        <p:style>
          <a:lnRef idx="1">
            <a:schemeClr val="accent2"/>
          </a:lnRef>
          <a:fillRef idx="3">
            <a:schemeClr val="accent2"/>
          </a:fillRef>
          <a:effectRef idx="2">
            <a:schemeClr val="accent2"/>
          </a:effectRef>
          <a:fontRef idx="minor">
            <a:schemeClr val="lt1"/>
          </a:fontRef>
        </p:style>
        <p:txBody>
          <a:bodyPr tIns="0" bIns="45720" rtlCol="0" anchor="ctr"/>
          <a:lstStyle/>
          <a:p>
            <a:pPr algn="ctr"/>
            <a:r>
              <a:rPr lang="en-US" dirty="0" smtClean="0">
                <a:latin typeface="Gill Sans Light"/>
                <a:cs typeface="Gill Sans Light"/>
              </a:rPr>
              <a:t>Result</a:t>
            </a:r>
            <a:endParaRPr lang="en-US" dirty="0">
              <a:latin typeface="Gill Sans Light"/>
              <a:cs typeface="Gill Sans Light"/>
            </a:endParaRPr>
          </a:p>
        </p:txBody>
      </p:sp>
      <p:sp>
        <p:nvSpPr>
          <p:cNvPr id="9" name="Rounded Rectangle 8"/>
          <p:cNvSpPr/>
          <p:nvPr/>
        </p:nvSpPr>
        <p:spPr>
          <a:xfrm>
            <a:off x="849262" y="3886200"/>
            <a:ext cx="990599" cy="304800"/>
          </a:xfrm>
          <a:prstGeom prst="roundRect">
            <a:avLst/>
          </a:prstGeom>
        </p:spPr>
        <p:style>
          <a:lnRef idx="1">
            <a:schemeClr val="accent1"/>
          </a:lnRef>
          <a:fillRef idx="3">
            <a:schemeClr val="accent1"/>
          </a:fillRef>
          <a:effectRef idx="2">
            <a:schemeClr val="accent1"/>
          </a:effectRef>
          <a:fontRef idx="minor">
            <a:schemeClr val="lt1"/>
          </a:fontRef>
        </p:style>
        <p:txBody>
          <a:bodyPr tIns="0" bIns="45720" rtlCol="0" anchor="ctr"/>
          <a:lstStyle/>
          <a:p>
            <a:pPr algn="ctr"/>
            <a:r>
              <a:rPr lang="en-US" dirty="0" smtClean="0">
                <a:latin typeface="Gill Sans Light"/>
                <a:cs typeface="Gill Sans Light"/>
              </a:rPr>
              <a:t>Row</a:t>
            </a:r>
            <a:endParaRPr lang="en-US" dirty="0">
              <a:latin typeface="Gill Sans Light"/>
              <a:cs typeface="Gill Sans Light"/>
            </a:endParaRPr>
          </a:p>
        </p:txBody>
      </p:sp>
      <p:sp>
        <p:nvSpPr>
          <p:cNvPr id="17" name="Rounded Rectangle 16"/>
          <p:cNvSpPr/>
          <p:nvPr/>
        </p:nvSpPr>
        <p:spPr>
          <a:xfrm>
            <a:off x="849262" y="4572000"/>
            <a:ext cx="990599" cy="304800"/>
          </a:xfrm>
          <a:prstGeom prst="roundRect">
            <a:avLst/>
          </a:prstGeom>
        </p:spPr>
        <p:style>
          <a:lnRef idx="1">
            <a:schemeClr val="accent1"/>
          </a:lnRef>
          <a:fillRef idx="3">
            <a:schemeClr val="accent1"/>
          </a:fillRef>
          <a:effectRef idx="2">
            <a:schemeClr val="accent1"/>
          </a:effectRef>
          <a:fontRef idx="minor">
            <a:schemeClr val="lt1"/>
          </a:fontRef>
        </p:style>
        <p:txBody>
          <a:bodyPr tIns="0" bIns="45720" rtlCol="0" anchor="ctr"/>
          <a:lstStyle/>
          <a:p>
            <a:pPr algn="ctr"/>
            <a:r>
              <a:rPr lang="en-US" dirty="0" smtClean="0">
                <a:latin typeface="Gill Sans Light"/>
                <a:cs typeface="Gill Sans Light"/>
              </a:rPr>
              <a:t>Row</a:t>
            </a:r>
            <a:endParaRPr lang="en-US" dirty="0">
              <a:latin typeface="Gill Sans Light"/>
              <a:cs typeface="Gill Sans Light"/>
            </a:endParaRPr>
          </a:p>
        </p:txBody>
      </p:sp>
      <p:sp>
        <p:nvSpPr>
          <p:cNvPr id="18" name="Rounded Rectangle 17"/>
          <p:cNvSpPr/>
          <p:nvPr/>
        </p:nvSpPr>
        <p:spPr>
          <a:xfrm>
            <a:off x="849262" y="5257800"/>
            <a:ext cx="990599" cy="304800"/>
          </a:xfrm>
          <a:prstGeom prst="roundRect">
            <a:avLst/>
          </a:prstGeom>
        </p:spPr>
        <p:style>
          <a:lnRef idx="1">
            <a:schemeClr val="accent1"/>
          </a:lnRef>
          <a:fillRef idx="3">
            <a:schemeClr val="accent1"/>
          </a:fillRef>
          <a:effectRef idx="2">
            <a:schemeClr val="accent1"/>
          </a:effectRef>
          <a:fontRef idx="minor">
            <a:schemeClr val="lt1"/>
          </a:fontRef>
        </p:style>
        <p:txBody>
          <a:bodyPr tIns="0" bIns="45720" rtlCol="0" anchor="ctr"/>
          <a:lstStyle/>
          <a:p>
            <a:pPr algn="ctr"/>
            <a:r>
              <a:rPr lang="en-US" dirty="0" smtClean="0">
                <a:latin typeface="Gill Sans Light"/>
                <a:cs typeface="Gill Sans Light"/>
              </a:rPr>
              <a:t>Row</a:t>
            </a:r>
            <a:endParaRPr lang="en-US" dirty="0">
              <a:latin typeface="Gill Sans Light"/>
              <a:cs typeface="Gill Sans Light"/>
            </a:endParaRPr>
          </a:p>
        </p:txBody>
      </p:sp>
      <p:sp>
        <p:nvSpPr>
          <p:cNvPr id="19" name="Rounded Rectangle 18"/>
          <p:cNvSpPr/>
          <p:nvPr/>
        </p:nvSpPr>
        <p:spPr>
          <a:xfrm>
            <a:off x="849262" y="5943600"/>
            <a:ext cx="990599" cy="304800"/>
          </a:xfrm>
          <a:prstGeom prst="roundRect">
            <a:avLst/>
          </a:prstGeom>
        </p:spPr>
        <p:style>
          <a:lnRef idx="1">
            <a:schemeClr val="accent1"/>
          </a:lnRef>
          <a:fillRef idx="3">
            <a:schemeClr val="accent1"/>
          </a:fillRef>
          <a:effectRef idx="2">
            <a:schemeClr val="accent1"/>
          </a:effectRef>
          <a:fontRef idx="minor">
            <a:schemeClr val="lt1"/>
          </a:fontRef>
        </p:style>
        <p:txBody>
          <a:bodyPr tIns="0" bIns="45720" rtlCol="0" anchor="ctr"/>
          <a:lstStyle/>
          <a:p>
            <a:pPr algn="ctr"/>
            <a:r>
              <a:rPr lang="en-US" dirty="0" smtClean="0">
                <a:latin typeface="Gill Sans Light"/>
                <a:cs typeface="Gill Sans Light"/>
              </a:rPr>
              <a:t>Row</a:t>
            </a:r>
            <a:endParaRPr lang="en-US" dirty="0">
              <a:latin typeface="Gill Sans Light"/>
              <a:cs typeface="Gill Sans Light"/>
            </a:endParaRPr>
          </a:p>
        </p:txBody>
      </p:sp>
      <p:pic>
        <p:nvPicPr>
          <p:cNvPr id="2" name="Picture 1"/>
          <p:cNvPicPr>
            <a:picLocks noChangeAspect="1"/>
          </p:cNvPicPr>
          <p:nvPr/>
        </p:nvPicPr>
        <p:blipFill>
          <a:blip r:embed="rId5"/>
          <a:stretch>
            <a:fillRect/>
          </a:stretch>
        </p:blipFill>
        <p:spPr>
          <a:xfrm>
            <a:off x="228600" y="1981200"/>
            <a:ext cx="2471169" cy="584431"/>
          </a:xfrm>
          <a:prstGeom prst="rect">
            <a:avLst/>
          </a:prstGeom>
        </p:spPr>
      </p:pic>
      <p:sp>
        <p:nvSpPr>
          <p:cNvPr id="11" name="Rectangle 10"/>
          <p:cNvSpPr/>
          <p:nvPr/>
        </p:nvSpPr>
        <p:spPr>
          <a:xfrm>
            <a:off x="4572000" y="1066800"/>
            <a:ext cx="4572000" cy="5791200"/>
          </a:xfrm>
          <a:prstGeom prst="rect">
            <a:avLst/>
          </a:prstGeom>
          <a:solidFill>
            <a:schemeClr val="bg1">
              <a:lumMod val="85000"/>
              <a:alpha val="40000"/>
            </a:scheme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28700" i="1" dirty="0" smtClean="0">
                <a:latin typeface="Gill Sans Light"/>
                <a:cs typeface="Gill Sans Light"/>
              </a:rPr>
              <a:t>?</a:t>
            </a:r>
            <a:endParaRPr lang="en-US" sz="28700" i="1" dirty="0">
              <a:latin typeface="Gill Sans Light"/>
              <a:cs typeface="Gill Sans Light"/>
            </a:endParaRPr>
          </a:p>
        </p:txBody>
      </p:sp>
      <p:pic>
        <p:nvPicPr>
          <p:cNvPr id="4" name="Picture 3"/>
          <p:cNvPicPr>
            <a:picLocks noChangeAspect="1"/>
          </p:cNvPicPr>
          <p:nvPr/>
        </p:nvPicPr>
        <p:blipFill rotWithShape="1">
          <a:blip r:embed="rId6"/>
          <a:srcRect l="4467" t="4266" r="29708" b="26840"/>
          <a:stretch/>
        </p:blipFill>
        <p:spPr>
          <a:xfrm>
            <a:off x="2590800" y="2505359"/>
            <a:ext cx="1707244" cy="897511"/>
          </a:xfrm>
          <a:prstGeom prst="rect">
            <a:avLst/>
          </a:prstGeom>
        </p:spPr>
      </p:pic>
    </p:spTree>
    <p:extLst>
      <p:ext uri="{BB962C8B-B14F-4D97-AF65-F5344CB8AC3E}">
        <p14:creationId xmlns:p14="http://schemas.microsoft.com/office/powerpoint/2010/main" val="635760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152400"/>
            <a:ext cx="8229600" cy="868362"/>
          </a:xfrm>
        </p:spPr>
        <p:txBody>
          <a:bodyPr>
            <a:normAutofit/>
          </a:bodyPr>
          <a:lstStyle/>
          <a:p>
            <a:r>
              <a:rPr lang="en-US" dirty="0" smtClean="0">
                <a:solidFill>
                  <a:srgbClr val="3366FF"/>
                </a:solidFill>
                <a:latin typeface="Gill Sans Light"/>
                <a:cs typeface="Gill Sans Light"/>
              </a:rPr>
              <a:t>Separate</a:t>
            </a:r>
            <a:r>
              <a:rPr lang="en-US" dirty="0" smtClean="0">
                <a:latin typeface="Gill Sans Light"/>
                <a:cs typeface="Gill Sans Light"/>
              </a:rPr>
              <a:t> Systems</a:t>
            </a:r>
            <a:endParaRPr lang="en-US" dirty="0">
              <a:latin typeface="Gill Sans Light"/>
              <a:cs typeface="Gill Sans Light"/>
            </a:endParaRPr>
          </a:p>
        </p:txBody>
      </p:sp>
      <p:sp>
        <p:nvSpPr>
          <p:cNvPr id="188" name="TextBox 187"/>
          <p:cNvSpPr txBox="1"/>
          <p:nvPr/>
        </p:nvSpPr>
        <p:spPr>
          <a:xfrm>
            <a:off x="0" y="1066800"/>
            <a:ext cx="4572000" cy="707886"/>
          </a:xfrm>
          <a:prstGeom prst="rect">
            <a:avLst/>
          </a:prstGeom>
          <a:noFill/>
        </p:spPr>
        <p:txBody>
          <a:bodyPr wrap="square" rtlCol="0">
            <a:spAutoFit/>
          </a:bodyPr>
          <a:lstStyle/>
          <a:p>
            <a:pPr algn="ctr"/>
            <a:r>
              <a:rPr lang="en-US" sz="4000" dirty="0" smtClean="0">
                <a:latin typeface="Gill Sans Light"/>
                <a:cs typeface="Gill Sans Light"/>
              </a:rPr>
              <a:t>Dataflow Systems</a:t>
            </a:r>
            <a:endParaRPr lang="en-US" sz="4000" dirty="0">
              <a:latin typeface="Gill Sans Light"/>
              <a:cs typeface="Gill Sans Light"/>
            </a:endParaRPr>
          </a:p>
        </p:txBody>
      </p:sp>
      <p:cxnSp>
        <p:nvCxnSpPr>
          <p:cNvPr id="191" name="Straight Connector 190"/>
          <p:cNvCxnSpPr/>
          <p:nvPr/>
        </p:nvCxnSpPr>
        <p:spPr>
          <a:xfrm>
            <a:off x="4572000" y="1524000"/>
            <a:ext cx="0" cy="5087950"/>
          </a:xfrm>
          <a:prstGeom prst="line">
            <a:avLst/>
          </a:prstGeom>
          <a:ln w="38100" cmpd="sng">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sp>
        <p:nvSpPr>
          <p:cNvPr id="175" name="Rectangle 174"/>
          <p:cNvSpPr/>
          <p:nvPr/>
        </p:nvSpPr>
        <p:spPr>
          <a:xfrm>
            <a:off x="5334000" y="3200400"/>
            <a:ext cx="3048000" cy="3276600"/>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2800" dirty="0" smtClean="0">
                <a:latin typeface="Gill Sans Light"/>
                <a:cs typeface="Gill Sans Light"/>
              </a:rPr>
              <a:t>Dependency Graph</a:t>
            </a:r>
            <a:endParaRPr lang="en-US" sz="2800" dirty="0">
              <a:latin typeface="Gill Sans Light"/>
              <a:cs typeface="Gill Sans Light"/>
            </a:endParaRPr>
          </a:p>
        </p:txBody>
      </p:sp>
      <p:grpSp>
        <p:nvGrpSpPr>
          <p:cNvPr id="181" name="Group 180"/>
          <p:cNvGrpSpPr/>
          <p:nvPr/>
        </p:nvGrpSpPr>
        <p:grpSpPr>
          <a:xfrm>
            <a:off x="5412017" y="3802047"/>
            <a:ext cx="1752501" cy="2522553"/>
            <a:chOff x="5640617" y="3597015"/>
            <a:chExt cx="1752501" cy="2522553"/>
          </a:xfrm>
        </p:grpSpPr>
        <p:sp>
          <p:nvSpPr>
            <p:cNvPr id="177" name="Freeform 176"/>
            <p:cNvSpPr/>
            <p:nvPr/>
          </p:nvSpPr>
          <p:spPr>
            <a:xfrm>
              <a:off x="5640617" y="3597015"/>
              <a:ext cx="1752501" cy="2522553"/>
            </a:xfrm>
            <a:custGeom>
              <a:avLst/>
              <a:gdLst>
                <a:gd name="connsiteX0" fmla="*/ 31632 w 1797847"/>
                <a:gd name="connsiteY0" fmla="*/ 812586 h 2552203"/>
                <a:gd name="connsiteX1" fmla="*/ 650368 w 1797847"/>
                <a:gd name="connsiteY1" fmla="*/ 96119 h 2552203"/>
                <a:gd name="connsiteX2" fmla="*/ 1073714 w 1797847"/>
                <a:gd name="connsiteY2" fmla="*/ 52697 h 2552203"/>
                <a:gd name="connsiteX3" fmla="*/ 1106279 w 1797847"/>
                <a:gd name="connsiteY3" fmla="*/ 519486 h 2552203"/>
                <a:gd name="connsiteX4" fmla="*/ 834904 w 1797847"/>
                <a:gd name="connsiteY4" fmla="*/ 682320 h 2552203"/>
                <a:gd name="connsiteX5" fmla="*/ 1214829 w 1797847"/>
                <a:gd name="connsiteY5" fmla="*/ 671464 h 2552203"/>
                <a:gd name="connsiteX6" fmla="*/ 1464495 w 1797847"/>
                <a:gd name="connsiteY6" fmla="*/ 552053 h 2552203"/>
                <a:gd name="connsiteX7" fmla="*/ 1735871 w 1797847"/>
                <a:gd name="connsiteY7" fmla="*/ 725742 h 2552203"/>
                <a:gd name="connsiteX8" fmla="*/ 1768436 w 1797847"/>
                <a:gd name="connsiteY8" fmla="*/ 1094831 h 2552203"/>
                <a:gd name="connsiteX9" fmla="*/ 1377655 w 1797847"/>
                <a:gd name="connsiteY9" fmla="*/ 1235953 h 2552203"/>
                <a:gd name="connsiteX10" fmla="*/ 1095424 w 1797847"/>
                <a:gd name="connsiteY10" fmla="*/ 1116542 h 2552203"/>
                <a:gd name="connsiteX11" fmla="*/ 552673 w 1797847"/>
                <a:gd name="connsiteY11" fmla="*/ 1170820 h 2552203"/>
                <a:gd name="connsiteX12" fmla="*/ 726353 w 1797847"/>
                <a:gd name="connsiteY12" fmla="*/ 2093542 h 2552203"/>
                <a:gd name="connsiteX13" fmla="*/ 672078 w 1797847"/>
                <a:gd name="connsiteY13" fmla="*/ 2527765 h 2552203"/>
                <a:gd name="connsiteX14" fmla="*/ 237877 w 1797847"/>
                <a:gd name="connsiteY14" fmla="*/ 2462631 h 2552203"/>
                <a:gd name="connsiteX15" fmla="*/ 107617 w 1797847"/>
                <a:gd name="connsiteY15" fmla="*/ 2169531 h 2552203"/>
                <a:gd name="connsiteX16" fmla="*/ 31632 w 1797847"/>
                <a:gd name="connsiteY16" fmla="*/ 812586 h 2552203"/>
                <a:gd name="connsiteX0" fmla="*/ 31632 w 1797847"/>
                <a:gd name="connsiteY0" fmla="*/ 806135 h 2545752"/>
                <a:gd name="connsiteX1" fmla="*/ 650368 w 1797847"/>
                <a:gd name="connsiteY1" fmla="*/ 89668 h 2545752"/>
                <a:gd name="connsiteX2" fmla="*/ 1073714 w 1797847"/>
                <a:gd name="connsiteY2" fmla="*/ 46246 h 2545752"/>
                <a:gd name="connsiteX3" fmla="*/ 1106279 w 1797847"/>
                <a:gd name="connsiteY3" fmla="*/ 415335 h 2545752"/>
                <a:gd name="connsiteX4" fmla="*/ 834904 w 1797847"/>
                <a:gd name="connsiteY4" fmla="*/ 675869 h 2545752"/>
                <a:gd name="connsiteX5" fmla="*/ 1214829 w 1797847"/>
                <a:gd name="connsiteY5" fmla="*/ 665013 h 2545752"/>
                <a:gd name="connsiteX6" fmla="*/ 1464495 w 1797847"/>
                <a:gd name="connsiteY6" fmla="*/ 545602 h 2545752"/>
                <a:gd name="connsiteX7" fmla="*/ 1735871 w 1797847"/>
                <a:gd name="connsiteY7" fmla="*/ 719291 h 2545752"/>
                <a:gd name="connsiteX8" fmla="*/ 1768436 w 1797847"/>
                <a:gd name="connsiteY8" fmla="*/ 1088380 h 2545752"/>
                <a:gd name="connsiteX9" fmla="*/ 1377655 w 1797847"/>
                <a:gd name="connsiteY9" fmla="*/ 1229502 h 2545752"/>
                <a:gd name="connsiteX10" fmla="*/ 1095424 w 1797847"/>
                <a:gd name="connsiteY10" fmla="*/ 1110091 h 2545752"/>
                <a:gd name="connsiteX11" fmla="*/ 552673 w 1797847"/>
                <a:gd name="connsiteY11" fmla="*/ 1164369 h 2545752"/>
                <a:gd name="connsiteX12" fmla="*/ 726353 w 1797847"/>
                <a:gd name="connsiteY12" fmla="*/ 2087091 h 2545752"/>
                <a:gd name="connsiteX13" fmla="*/ 672078 w 1797847"/>
                <a:gd name="connsiteY13" fmla="*/ 2521314 h 2545752"/>
                <a:gd name="connsiteX14" fmla="*/ 237877 w 1797847"/>
                <a:gd name="connsiteY14" fmla="*/ 2456180 h 2545752"/>
                <a:gd name="connsiteX15" fmla="*/ 107617 w 1797847"/>
                <a:gd name="connsiteY15" fmla="*/ 2163080 h 2545752"/>
                <a:gd name="connsiteX16" fmla="*/ 31632 w 1797847"/>
                <a:gd name="connsiteY16" fmla="*/ 806135 h 2545752"/>
                <a:gd name="connsiteX0" fmla="*/ 31632 w 1797847"/>
                <a:gd name="connsiteY0" fmla="*/ 806135 h 2545752"/>
                <a:gd name="connsiteX1" fmla="*/ 650368 w 1797847"/>
                <a:gd name="connsiteY1" fmla="*/ 89668 h 2545752"/>
                <a:gd name="connsiteX2" fmla="*/ 1073714 w 1797847"/>
                <a:gd name="connsiteY2" fmla="*/ 46246 h 2545752"/>
                <a:gd name="connsiteX3" fmla="*/ 1106279 w 1797847"/>
                <a:gd name="connsiteY3" fmla="*/ 415335 h 2545752"/>
                <a:gd name="connsiteX4" fmla="*/ 834904 w 1797847"/>
                <a:gd name="connsiteY4" fmla="*/ 675869 h 2545752"/>
                <a:gd name="connsiteX5" fmla="*/ 1464495 w 1797847"/>
                <a:gd name="connsiteY5" fmla="*/ 545602 h 2545752"/>
                <a:gd name="connsiteX6" fmla="*/ 1735871 w 1797847"/>
                <a:gd name="connsiteY6" fmla="*/ 719291 h 2545752"/>
                <a:gd name="connsiteX7" fmla="*/ 1768436 w 1797847"/>
                <a:gd name="connsiteY7" fmla="*/ 1088380 h 2545752"/>
                <a:gd name="connsiteX8" fmla="*/ 1377655 w 1797847"/>
                <a:gd name="connsiteY8" fmla="*/ 1229502 h 2545752"/>
                <a:gd name="connsiteX9" fmla="*/ 1095424 w 1797847"/>
                <a:gd name="connsiteY9" fmla="*/ 1110091 h 2545752"/>
                <a:gd name="connsiteX10" fmla="*/ 552673 w 1797847"/>
                <a:gd name="connsiteY10" fmla="*/ 1164369 h 2545752"/>
                <a:gd name="connsiteX11" fmla="*/ 726353 w 1797847"/>
                <a:gd name="connsiteY11" fmla="*/ 2087091 h 2545752"/>
                <a:gd name="connsiteX12" fmla="*/ 672078 w 1797847"/>
                <a:gd name="connsiteY12" fmla="*/ 2521314 h 2545752"/>
                <a:gd name="connsiteX13" fmla="*/ 237877 w 1797847"/>
                <a:gd name="connsiteY13" fmla="*/ 2456180 h 2545752"/>
                <a:gd name="connsiteX14" fmla="*/ 107617 w 1797847"/>
                <a:gd name="connsiteY14" fmla="*/ 2163080 h 2545752"/>
                <a:gd name="connsiteX15" fmla="*/ 31632 w 1797847"/>
                <a:gd name="connsiteY15" fmla="*/ 806135 h 2545752"/>
                <a:gd name="connsiteX0" fmla="*/ 31632 w 1797847"/>
                <a:gd name="connsiteY0" fmla="*/ 806135 h 2545752"/>
                <a:gd name="connsiteX1" fmla="*/ 650368 w 1797847"/>
                <a:gd name="connsiteY1" fmla="*/ 89668 h 2545752"/>
                <a:gd name="connsiteX2" fmla="*/ 1073714 w 1797847"/>
                <a:gd name="connsiteY2" fmla="*/ 46246 h 2545752"/>
                <a:gd name="connsiteX3" fmla="*/ 1106279 w 1797847"/>
                <a:gd name="connsiteY3" fmla="*/ 415335 h 2545752"/>
                <a:gd name="connsiteX4" fmla="*/ 900034 w 1797847"/>
                <a:gd name="connsiteY4" fmla="*/ 697580 h 2545752"/>
                <a:gd name="connsiteX5" fmla="*/ 1464495 w 1797847"/>
                <a:gd name="connsiteY5" fmla="*/ 545602 h 2545752"/>
                <a:gd name="connsiteX6" fmla="*/ 1735871 w 1797847"/>
                <a:gd name="connsiteY6" fmla="*/ 719291 h 2545752"/>
                <a:gd name="connsiteX7" fmla="*/ 1768436 w 1797847"/>
                <a:gd name="connsiteY7" fmla="*/ 1088380 h 2545752"/>
                <a:gd name="connsiteX8" fmla="*/ 1377655 w 1797847"/>
                <a:gd name="connsiteY8" fmla="*/ 1229502 h 2545752"/>
                <a:gd name="connsiteX9" fmla="*/ 1095424 w 1797847"/>
                <a:gd name="connsiteY9" fmla="*/ 1110091 h 2545752"/>
                <a:gd name="connsiteX10" fmla="*/ 552673 w 1797847"/>
                <a:gd name="connsiteY10" fmla="*/ 1164369 h 2545752"/>
                <a:gd name="connsiteX11" fmla="*/ 726353 w 1797847"/>
                <a:gd name="connsiteY11" fmla="*/ 2087091 h 2545752"/>
                <a:gd name="connsiteX12" fmla="*/ 672078 w 1797847"/>
                <a:gd name="connsiteY12" fmla="*/ 2521314 h 2545752"/>
                <a:gd name="connsiteX13" fmla="*/ 237877 w 1797847"/>
                <a:gd name="connsiteY13" fmla="*/ 2456180 h 2545752"/>
                <a:gd name="connsiteX14" fmla="*/ 107617 w 1797847"/>
                <a:gd name="connsiteY14" fmla="*/ 2163080 h 2545752"/>
                <a:gd name="connsiteX15" fmla="*/ 31632 w 1797847"/>
                <a:gd name="connsiteY15" fmla="*/ 806135 h 2545752"/>
                <a:gd name="connsiteX0" fmla="*/ 31632 w 1736862"/>
                <a:gd name="connsiteY0" fmla="*/ 806135 h 2545752"/>
                <a:gd name="connsiteX1" fmla="*/ 650368 w 1736862"/>
                <a:gd name="connsiteY1" fmla="*/ 89668 h 2545752"/>
                <a:gd name="connsiteX2" fmla="*/ 1073714 w 1736862"/>
                <a:gd name="connsiteY2" fmla="*/ 46246 h 2545752"/>
                <a:gd name="connsiteX3" fmla="*/ 1106279 w 1736862"/>
                <a:gd name="connsiteY3" fmla="*/ 415335 h 2545752"/>
                <a:gd name="connsiteX4" fmla="*/ 900034 w 1736862"/>
                <a:gd name="connsiteY4" fmla="*/ 697580 h 2545752"/>
                <a:gd name="connsiteX5" fmla="*/ 1464495 w 1736862"/>
                <a:gd name="connsiteY5" fmla="*/ 545602 h 2545752"/>
                <a:gd name="connsiteX6" fmla="*/ 1735871 w 1736862"/>
                <a:gd name="connsiteY6" fmla="*/ 719291 h 2545752"/>
                <a:gd name="connsiteX7" fmla="*/ 1377655 w 1736862"/>
                <a:gd name="connsiteY7" fmla="*/ 1229502 h 2545752"/>
                <a:gd name="connsiteX8" fmla="*/ 1095424 w 1736862"/>
                <a:gd name="connsiteY8" fmla="*/ 1110091 h 2545752"/>
                <a:gd name="connsiteX9" fmla="*/ 552673 w 1736862"/>
                <a:gd name="connsiteY9" fmla="*/ 1164369 h 2545752"/>
                <a:gd name="connsiteX10" fmla="*/ 726353 w 1736862"/>
                <a:gd name="connsiteY10" fmla="*/ 2087091 h 2545752"/>
                <a:gd name="connsiteX11" fmla="*/ 672078 w 1736862"/>
                <a:gd name="connsiteY11" fmla="*/ 2521314 h 2545752"/>
                <a:gd name="connsiteX12" fmla="*/ 237877 w 1736862"/>
                <a:gd name="connsiteY12" fmla="*/ 2456180 h 2545752"/>
                <a:gd name="connsiteX13" fmla="*/ 107617 w 1736862"/>
                <a:gd name="connsiteY13" fmla="*/ 2163080 h 2545752"/>
                <a:gd name="connsiteX14" fmla="*/ 31632 w 1736862"/>
                <a:gd name="connsiteY14" fmla="*/ 806135 h 2545752"/>
                <a:gd name="connsiteX0" fmla="*/ 31632 w 1769283"/>
                <a:gd name="connsiteY0" fmla="*/ 806135 h 2545752"/>
                <a:gd name="connsiteX1" fmla="*/ 650368 w 1769283"/>
                <a:gd name="connsiteY1" fmla="*/ 89668 h 2545752"/>
                <a:gd name="connsiteX2" fmla="*/ 1073714 w 1769283"/>
                <a:gd name="connsiteY2" fmla="*/ 46246 h 2545752"/>
                <a:gd name="connsiteX3" fmla="*/ 1106279 w 1769283"/>
                <a:gd name="connsiteY3" fmla="*/ 415335 h 2545752"/>
                <a:gd name="connsiteX4" fmla="*/ 900034 w 1769283"/>
                <a:gd name="connsiteY4" fmla="*/ 697580 h 2545752"/>
                <a:gd name="connsiteX5" fmla="*/ 1464495 w 1769283"/>
                <a:gd name="connsiteY5" fmla="*/ 545602 h 2545752"/>
                <a:gd name="connsiteX6" fmla="*/ 1768436 w 1769283"/>
                <a:gd name="connsiteY6" fmla="*/ 903836 h 2545752"/>
                <a:gd name="connsiteX7" fmla="*/ 1377655 w 1769283"/>
                <a:gd name="connsiteY7" fmla="*/ 1229502 h 2545752"/>
                <a:gd name="connsiteX8" fmla="*/ 1095424 w 1769283"/>
                <a:gd name="connsiteY8" fmla="*/ 1110091 h 2545752"/>
                <a:gd name="connsiteX9" fmla="*/ 552673 w 1769283"/>
                <a:gd name="connsiteY9" fmla="*/ 1164369 h 2545752"/>
                <a:gd name="connsiteX10" fmla="*/ 726353 w 1769283"/>
                <a:gd name="connsiteY10" fmla="*/ 2087091 h 2545752"/>
                <a:gd name="connsiteX11" fmla="*/ 672078 w 1769283"/>
                <a:gd name="connsiteY11" fmla="*/ 2521314 h 2545752"/>
                <a:gd name="connsiteX12" fmla="*/ 237877 w 1769283"/>
                <a:gd name="connsiteY12" fmla="*/ 2456180 h 2545752"/>
                <a:gd name="connsiteX13" fmla="*/ 107617 w 1769283"/>
                <a:gd name="connsiteY13" fmla="*/ 2163080 h 2545752"/>
                <a:gd name="connsiteX14" fmla="*/ 31632 w 1769283"/>
                <a:gd name="connsiteY14" fmla="*/ 806135 h 2545752"/>
                <a:gd name="connsiteX0" fmla="*/ 31632 w 1769283"/>
                <a:gd name="connsiteY0" fmla="*/ 806135 h 2545752"/>
                <a:gd name="connsiteX1" fmla="*/ 650368 w 1769283"/>
                <a:gd name="connsiteY1" fmla="*/ 89668 h 2545752"/>
                <a:gd name="connsiteX2" fmla="*/ 1073714 w 1769283"/>
                <a:gd name="connsiteY2" fmla="*/ 46246 h 2545752"/>
                <a:gd name="connsiteX3" fmla="*/ 1106279 w 1769283"/>
                <a:gd name="connsiteY3" fmla="*/ 415335 h 2545752"/>
                <a:gd name="connsiteX4" fmla="*/ 900034 w 1769283"/>
                <a:gd name="connsiteY4" fmla="*/ 697580 h 2545752"/>
                <a:gd name="connsiteX5" fmla="*/ 1464495 w 1769283"/>
                <a:gd name="connsiteY5" fmla="*/ 545602 h 2545752"/>
                <a:gd name="connsiteX6" fmla="*/ 1768436 w 1769283"/>
                <a:gd name="connsiteY6" fmla="*/ 903836 h 2545752"/>
                <a:gd name="connsiteX7" fmla="*/ 1377655 w 1769283"/>
                <a:gd name="connsiteY7" fmla="*/ 1229502 h 2545752"/>
                <a:gd name="connsiteX8" fmla="*/ 552673 w 1769283"/>
                <a:gd name="connsiteY8" fmla="*/ 1164369 h 2545752"/>
                <a:gd name="connsiteX9" fmla="*/ 726353 w 1769283"/>
                <a:gd name="connsiteY9" fmla="*/ 2087091 h 2545752"/>
                <a:gd name="connsiteX10" fmla="*/ 672078 w 1769283"/>
                <a:gd name="connsiteY10" fmla="*/ 2521314 h 2545752"/>
                <a:gd name="connsiteX11" fmla="*/ 237877 w 1769283"/>
                <a:gd name="connsiteY11" fmla="*/ 2456180 h 2545752"/>
                <a:gd name="connsiteX12" fmla="*/ 107617 w 1769283"/>
                <a:gd name="connsiteY12" fmla="*/ 2163080 h 2545752"/>
                <a:gd name="connsiteX13" fmla="*/ 31632 w 1769283"/>
                <a:gd name="connsiteY13" fmla="*/ 806135 h 2545752"/>
                <a:gd name="connsiteX0" fmla="*/ 16022 w 1753673"/>
                <a:gd name="connsiteY0" fmla="*/ 806135 h 2545752"/>
                <a:gd name="connsiteX1" fmla="*/ 634758 w 1753673"/>
                <a:gd name="connsiteY1" fmla="*/ 89668 h 2545752"/>
                <a:gd name="connsiteX2" fmla="*/ 1058104 w 1753673"/>
                <a:gd name="connsiteY2" fmla="*/ 46246 h 2545752"/>
                <a:gd name="connsiteX3" fmla="*/ 1090669 w 1753673"/>
                <a:gd name="connsiteY3" fmla="*/ 415335 h 2545752"/>
                <a:gd name="connsiteX4" fmla="*/ 884424 w 1753673"/>
                <a:gd name="connsiteY4" fmla="*/ 697580 h 2545752"/>
                <a:gd name="connsiteX5" fmla="*/ 1448885 w 1753673"/>
                <a:gd name="connsiteY5" fmla="*/ 545602 h 2545752"/>
                <a:gd name="connsiteX6" fmla="*/ 1752826 w 1753673"/>
                <a:gd name="connsiteY6" fmla="*/ 903836 h 2545752"/>
                <a:gd name="connsiteX7" fmla="*/ 1362045 w 1753673"/>
                <a:gd name="connsiteY7" fmla="*/ 1229502 h 2545752"/>
                <a:gd name="connsiteX8" fmla="*/ 537063 w 1753673"/>
                <a:gd name="connsiteY8" fmla="*/ 1164369 h 2545752"/>
                <a:gd name="connsiteX9" fmla="*/ 710743 w 1753673"/>
                <a:gd name="connsiteY9" fmla="*/ 2087091 h 2545752"/>
                <a:gd name="connsiteX10" fmla="*/ 656468 w 1753673"/>
                <a:gd name="connsiteY10" fmla="*/ 2521314 h 2545752"/>
                <a:gd name="connsiteX11" fmla="*/ 222267 w 1753673"/>
                <a:gd name="connsiteY11" fmla="*/ 2456180 h 2545752"/>
                <a:gd name="connsiteX12" fmla="*/ 16022 w 1753673"/>
                <a:gd name="connsiteY12" fmla="*/ 806135 h 2545752"/>
                <a:gd name="connsiteX0" fmla="*/ 22512 w 1760163"/>
                <a:gd name="connsiteY0" fmla="*/ 806135 h 2536601"/>
                <a:gd name="connsiteX1" fmla="*/ 641248 w 1760163"/>
                <a:gd name="connsiteY1" fmla="*/ 89668 h 2536601"/>
                <a:gd name="connsiteX2" fmla="*/ 1064594 w 1760163"/>
                <a:gd name="connsiteY2" fmla="*/ 46246 h 2536601"/>
                <a:gd name="connsiteX3" fmla="*/ 1097159 w 1760163"/>
                <a:gd name="connsiteY3" fmla="*/ 415335 h 2536601"/>
                <a:gd name="connsiteX4" fmla="*/ 890914 w 1760163"/>
                <a:gd name="connsiteY4" fmla="*/ 697580 h 2536601"/>
                <a:gd name="connsiteX5" fmla="*/ 1455375 w 1760163"/>
                <a:gd name="connsiteY5" fmla="*/ 545602 h 2536601"/>
                <a:gd name="connsiteX6" fmla="*/ 1759316 w 1760163"/>
                <a:gd name="connsiteY6" fmla="*/ 903836 h 2536601"/>
                <a:gd name="connsiteX7" fmla="*/ 1368535 w 1760163"/>
                <a:gd name="connsiteY7" fmla="*/ 1229502 h 2536601"/>
                <a:gd name="connsiteX8" fmla="*/ 543553 w 1760163"/>
                <a:gd name="connsiteY8" fmla="*/ 1164369 h 2536601"/>
                <a:gd name="connsiteX9" fmla="*/ 717233 w 1760163"/>
                <a:gd name="connsiteY9" fmla="*/ 2087091 h 2536601"/>
                <a:gd name="connsiteX10" fmla="*/ 662958 w 1760163"/>
                <a:gd name="connsiteY10" fmla="*/ 2521314 h 2536601"/>
                <a:gd name="connsiteX11" fmla="*/ 185337 w 1760163"/>
                <a:gd name="connsiteY11" fmla="*/ 2412758 h 2536601"/>
                <a:gd name="connsiteX12" fmla="*/ 22512 w 1760163"/>
                <a:gd name="connsiteY12" fmla="*/ 806135 h 2536601"/>
                <a:gd name="connsiteX0" fmla="*/ 22512 w 1760163"/>
                <a:gd name="connsiteY0" fmla="*/ 806135 h 2517435"/>
                <a:gd name="connsiteX1" fmla="*/ 641248 w 1760163"/>
                <a:gd name="connsiteY1" fmla="*/ 89668 h 2517435"/>
                <a:gd name="connsiteX2" fmla="*/ 1064594 w 1760163"/>
                <a:gd name="connsiteY2" fmla="*/ 46246 h 2517435"/>
                <a:gd name="connsiteX3" fmla="*/ 1097159 w 1760163"/>
                <a:gd name="connsiteY3" fmla="*/ 415335 h 2517435"/>
                <a:gd name="connsiteX4" fmla="*/ 890914 w 1760163"/>
                <a:gd name="connsiteY4" fmla="*/ 697580 h 2517435"/>
                <a:gd name="connsiteX5" fmla="*/ 1455375 w 1760163"/>
                <a:gd name="connsiteY5" fmla="*/ 545602 h 2517435"/>
                <a:gd name="connsiteX6" fmla="*/ 1759316 w 1760163"/>
                <a:gd name="connsiteY6" fmla="*/ 903836 h 2517435"/>
                <a:gd name="connsiteX7" fmla="*/ 1368535 w 1760163"/>
                <a:gd name="connsiteY7" fmla="*/ 1229502 h 2517435"/>
                <a:gd name="connsiteX8" fmla="*/ 543553 w 1760163"/>
                <a:gd name="connsiteY8" fmla="*/ 1164369 h 2517435"/>
                <a:gd name="connsiteX9" fmla="*/ 717233 w 1760163"/>
                <a:gd name="connsiteY9" fmla="*/ 2087091 h 2517435"/>
                <a:gd name="connsiteX10" fmla="*/ 619538 w 1760163"/>
                <a:gd name="connsiteY10" fmla="*/ 2499603 h 2517435"/>
                <a:gd name="connsiteX11" fmla="*/ 185337 w 1760163"/>
                <a:gd name="connsiteY11" fmla="*/ 2412758 h 2517435"/>
                <a:gd name="connsiteX12" fmla="*/ 22512 w 1760163"/>
                <a:gd name="connsiteY12" fmla="*/ 806135 h 2517435"/>
                <a:gd name="connsiteX0" fmla="*/ 30153 w 1767804"/>
                <a:gd name="connsiteY0" fmla="*/ 806135 h 2540057"/>
                <a:gd name="connsiteX1" fmla="*/ 648889 w 1767804"/>
                <a:gd name="connsiteY1" fmla="*/ 89668 h 2540057"/>
                <a:gd name="connsiteX2" fmla="*/ 1072235 w 1767804"/>
                <a:gd name="connsiteY2" fmla="*/ 46246 h 2540057"/>
                <a:gd name="connsiteX3" fmla="*/ 1104800 w 1767804"/>
                <a:gd name="connsiteY3" fmla="*/ 415335 h 2540057"/>
                <a:gd name="connsiteX4" fmla="*/ 898555 w 1767804"/>
                <a:gd name="connsiteY4" fmla="*/ 697580 h 2540057"/>
                <a:gd name="connsiteX5" fmla="*/ 1463016 w 1767804"/>
                <a:gd name="connsiteY5" fmla="*/ 545602 h 2540057"/>
                <a:gd name="connsiteX6" fmla="*/ 1766957 w 1767804"/>
                <a:gd name="connsiteY6" fmla="*/ 903836 h 2540057"/>
                <a:gd name="connsiteX7" fmla="*/ 1376176 w 1767804"/>
                <a:gd name="connsiteY7" fmla="*/ 1229502 h 2540057"/>
                <a:gd name="connsiteX8" fmla="*/ 551194 w 1767804"/>
                <a:gd name="connsiteY8" fmla="*/ 1164369 h 2540057"/>
                <a:gd name="connsiteX9" fmla="*/ 724874 w 1767804"/>
                <a:gd name="connsiteY9" fmla="*/ 2087091 h 2540057"/>
                <a:gd name="connsiteX10" fmla="*/ 627179 w 1767804"/>
                <a:gd name="connsiteY10" fmla="*/ 2499603 h 2540057"/>
                <a:gd name="connsiteX11" fmla="*/ 192978 w 1767804"/>
                <a:gd name="connsiteY11" fmla="*/ 2412758 h 2540057"/>
                <a:gd name="connsiteX12" fmla="*/ 106138 w 1767804"/>
                <a:gd name="connsiteY12" fmla="*/ 1511747 h 2540057"/>
                <a:gd name="connsiteX13" fmla="*/ 30153 w 1767804"/>
                <a:gd name="connsiteY13" fmla="*/ 806135 h 2540057"/>
                <a:gd name="connsiteX0" fmla="*/ 14850 w 1752501"/>
                <a:gd name="connsiteY0" fmla="*/ 788631 h 2522553"/>
                <a:gd name="connsiteX1" fmla="*/ 405631 w 1752501"/>
                <a:gd name="connsiteY1" fmla="*/ 452109 h 2522553"/>
                <a:gd name="connsiteX2" fmla="*/ 633586 w 1752501"/>
                <a:gd name="connsiteY2" fmla="*/ 72164 h 2522553"/>
                <a:gd name="connsiteX3" fmla="*/ 1056932 w 1752501"/>
                <a:gd name="connsiteY3" fmla="*/ 28742 h 2522553"/>
                <a:gd name="connsiteX4" fmla="*/ 1089497 w 1752501"/>
                <a:gd name="connsiteY4" fmla="*/ 397831 h 2522553"/>
                <a:gd name="connsiteX5" fmla="*/ 883252 w 1752501"/>
                <a:gd name="connsiteY5" fmla="*/ 680076 h 2522553"/>
                <a:gd name="connsiteX6" fmla="*/ 1447713 w 1752501"/>
                <a:gd name="connsiteY6" fmla="*/ 528098 h 2522553"/>
                <a:gd name="connsiteX7" fmla="*/ 1751654 w 1752501"/>
                <a:gd name="connsiteY7" fmla="*/ 886332 h 2522553"/>
                <a:gd name="connsiteX8" fmla="*/ 1360873 w 1752501"/>
                <a:gd name="connsiteY8" fmla="*/ 1211998 h 2522553"/>
                <a:gd name="connsiteX9" fmla="*/ 535891 w 1752501"/>
                <a:gd name="connsiteY9" fmla="*/ 1146865 h 2522553"/>
                <a:gd name="connsiteX10" fmla="*/ 709571 w 1752501"/>
                <a:gd name="connsiteY10" fmla="*/ 2069587 h 2522553"/>
                <a:gd name="connsiteX11" fmla="*/ 611876 w 1752501"/>
                <a:gd name="connsiteY11" fmla="*/ 2482099 h 2522553"/>
                <a:gd name="connsiteX12" fmla="*/ 177675 w 1752501"/>
                <a:gd name="connsiteY12" fmla="*/ 2395254 h 2522553"/>
                <a:gd name="connsiteX13" fmla="*/ 90835 w 1752501"/>
                <a:gd name="connsiteY13" fmla="*/ 1494243 h 2522553"/>
                <a:gd name="connsiteX14" fmla="*/ 14850 w 1752501"/>
                <a:gd name="connsiteY14" fmla="*/ 788631 h 252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52501" h="2522553">
                  <a:moveTo>
                    <a:pt x="14850" y="788631"/>
                  </a:moveTo>
                  <a:cubicBezTo>
                    <a:pt x="67316" y="614942"/>
                    <a:pt x="302508" y="571520"/>
                    <a:pt x="405631" y="452109"/>
                  </a:cubicBezTo>
                  <a:cubicBezTo>
                    <a:pt x="508754" y="332698"/>
                    <a:pt x="525036" y="142725"/>
                    <a:pt x="633586" y="72164"/>
                  </a:cubicBezTo>
                  <a:cubicBezTo>
                    <a:pt x="742136" y="1603"/>
                    <a:pt x="980947" y="-25536"/>
                    <a:pt x="1056932" y="28742"/>
                  </a:cubicBezTo>
                  <a:cubicBezTo>
                    <a:pt x="1132917" y="83020"/>
                    <a:pt x="1118444" y="289275"/>
                    <a:pt x="1089497" y="397831"/>
                  </a:cubicBezTo>
                  <a:cubicBezTo>
                    <a:pt x="1060550" y="506387"/>
                    <a:pt x="823549" y="658365"/>
                    <a:pt x="883252" y="680076"/>
                  </a:cubicBezTo>
                  <a:cubicBezTo>
                    <a:pt x="942955" y="701787"/>
                    <a:pt x="1302979" y="493722"/>
                    <a:pt x="1447713" y="528098"/>
                  </a:cubicBezTo>
                  <a:cubicBezTo>
                    <a:pt x="1592447" y="562474"/>
                    <a:pt x="1766127" y="772349"/>
                    <a:pt x="1751654" y="886332"/>
                  </a:cubicBezTo>
                  <a:cubicBezTo>
                    <a:pt x="1737181" y="1000315"/>
                    <a:pt x="1563500" y="1168576"/>
                    <a:pt x="1360873" y="1211998"/>
                  </a:cubicBezTo>
                  <a:cubicBezTo>
                    <a:pt x="1158246" y="1255420"/>
                    <a:pt x="644441" y="1003934"/>
                    <a:pt x="535891" y="1146865"/>
                  </a:cubicBezTo>
                  <a:cubicBezTo>
                    <a:pt x="427341" y="1289797"/>
                    <a:pt x="696907" y="1847048"/>
                    <a:pt x="709571" y="2069587"/>
                  </a:cubicBezTo>
                  <a:cubicBezTo>
                    <a:pt x="722235" y="2292126"/>
                    <a:pt x="700525" y="2427821"/>
                    <a:pt x="611876" y="2482099"/>
                  </a:cubicBezTo>
                  <a:cubicBezTo>
                    <a:pt x="523227" y="2536377"/>
                    <a:pt x="280798" y="2559897"/>
                    <a:pt x="177675" y="2395254"/>
                  </a:cubicBezTo>
                  <a:cubicBezTo>
                    <a:pt x="74552" y="2230611"/>
                    <a:pt x="117972" y="1762013"/>
                    <a:pt x="90835" y="1494243"/>
                  </a:cubicBezTo>
                  <a:cubicBezTo>
                    <a:pt x="63698" y="1226473"/>
                    <a:pt x="-37616" y="962320"/>
                    <a:pt x="14850" y="788631"/>
                  </a:cubicBez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Gill Sans Light"/>
                <a:cs typeface="Gill Sans Light"/>
              </a:endParaRPr>
            </a:p>
          </p:txBody>
        </p:sp>
        <p:sp>
          <p:nvSpPr>
            <p:cNvPr id="180" name="Oval 179"/>
            <p:cNvSpPr/>
            <p:nvPr/>
          </p:nvSpPr>
          <p:spPr>
            <a:xfrm>
              <a:off x="5671580" y="4212712"/>
              <a:ext cx="533400" cy="533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latin typeface="Gill Sans Light"/>
                <a:cs typeface="Gill Sans Light"/>
              </a:endParaRPr>
            </a:p>
          </p:txBody>
        </p:sp>
      </p:grpSp>
      <p:grpSp>
        <p:nvGrpSpPr>
          <p:cNvPr id="187" name="Group 186"/>
          <p:cNvGrpSpPr/>
          <p:nvPr/>
        </p:nvGrpSpPr>
        <p:grpSpPr>
          <a:xfrm>
            <a:off x="5502763" y="4319232"/>
            <a:ext cx="2778301" cy="1997546"/>
            <a:chOff x="5731363" y="4114200"/>
            <a:chExt cx="2778301" cy="1997546"/>
          </a:xfrm>
        </p:grpSpPr>
        <p:sp>
          <p:nvSpPr>
            <p:cNvPr id="185" name="Freeform 184"/>
            <p:cNvSpPr/>
            <p:nvPr/>
          </p:nvSpPr>
          <p:spPr>
            <a:xfrm>
              <a:off x="5731363" y="4114200"/>
              <a:ext cx="2778301" cy="1997546"/>
            </a:xfrm>
            <a:custGeom>
              <a:avLst/>
              <a:gdLst>
                <a:gd name="connsiteX0" fmla="*/ 1395586 w 2902853"/>
                <a:gd name="connsiteY0" fmla="*/ 2051860 h 2051860"/>
                <a:gd name="connsiteX1" fmla="*/ 1156775 w 2902853"/>
                <a:gd name="connsiteY1" fmla="*/ 1921593 h 2051860"/>
                <a:gd name="connsiteX2" fmla="*/ 559749 w 2902853"/>
                <a:gd name="connsiteY2" fmla="*/ 1986727 h 2051860"/>
                <a:gd name="connsiteX3" fmla="*/ 168968 w 2902853"/>
                <a:gd name="connsiteY3" fmla="*/ 2019293 h 2051860"/>
                <a:gd name="connsiteX4" fmla="*/ 6143 w 2902853"/>
                <a:gd name="connsiteY4" fmla="*/ 1693627 h 2051860"/>
                <a:gd name="connsiteX5" fmla="*/ 364359 w 2902853"/>
                <a:gd name="connsiteY5" fmla="*/ 1411382 h 2051860"/>
                <a:gd name="connsiteX6" fmla="*/ 809415 w 2902853"/>
                <a:gd name="connsiteY6" fmla="*/ 1509082 h 2051860"/>
                <a:gd name="connsiteX7" fmla="*/ 1211051 w 2902853"/>
                <a:gd name="connsiteY7" fmla="*/ 1454804 h 2051860"/>
                <a:gd name="connsiteX8" fmla="*/ 1297891 w 2902853"/>
                <a:gd name="connsiteY8" fmla="*/ 1053149 h 2051860"/>
                <a:gd name="connsiteX9" fmla="*/ 1145920 w 2902853"/>
                <a:gd name="connsiteY9" fmla="*/ 618926 h 2051860"/>
                <a:gd name="connsiteX10" fmla="*/ 1069935 w 2902853"/>
                <a:gd name="connsiteY10" fmla="*/ 336682 h 2051860"/>
                <a:gd name="connsiteX11" fmla="*/ 1439006 w 2902853"/>
                <a:gd name="connsiteY11" fmla="*/ 159 h 2051860"/>
                <a:gd name="connsiteX12" fmla="*/ 1742947 w 2902853"/>
                <a:gd name="connsiteY12" fmla="*/ 380104 h 2051860"/>
                <a:gd name="connsiteX13" fmla="*/ 1612686 w 2902853"/>
                <a:gd name="connsiteY13" fmla="*/ 792615 h 2051860"/>
                <a:gd name="connsiteX14" fmla="*/ 1547556 w 2902853"/>
                <a:gd name="connsiteY14" fmla="*/ 1335393 h 2051860"/>
                <a:gd name="connsiteX15" fmla="*/ 2242278 w 2902853"/>
                <a:gd name="connsiteY15" fmla="*/ 608071 h 2051860"/>
                <a:gd name="connsiteX16" fmla="*/ 2318263 w 2902853"/>
                <a:gd name="connsiteY16" fmla="*/ 152137 h 2051860"/>
                <a:gd name="connsiteX17" fmla="*/ 2850159 w 2902853"/>
                <a:gd name="connsiteY17" fmla="*/ 152137 h 2051860"/>
                <a:gd name="connsiteX18" fmla="*/ 2839304 w 2902853"/>
                <a:gd name="connsiteY18" fmla="*/ 694915 h 2051860"/>
                <a:gd name="connsiteX19" fmla="*/ 2459378 w 2902853"/>
                <a:gd name="connsiteY19" fmla="*/ 836037 h 2051860"/>
                <a:gd name="connsiteX20" fmla="*/ 1851497 w 2902853"/>
                <a:gd name="connsiteY20" fmla="*/ 1476515 h 2051860"/>
                <a:gd name="connsiteX21" fmla="*/ 2459378 w 2902853"/>
                <a:gd name="connsiteY21" fmla="*/ 1367960 h 2051860"/>
                <a:gd name="connsiteX22" fmla="*/ 2730754 w 2902853"/>
                <a:gd name="connsiteY22" fmla="*/ 1639349 h 2051860"/>
                <a:gd name="connsiteX23" fmla="*/ 2578783 w 2902853"/>
                <a:gd name="connsiteY23" fmla="*/ 2019293 h 2051860"/>
                <a:gd name="connsiteX24" fmla="*/ 1992612 w 2902853"/>
                <a:gd name="connsiteY24" fmla="*/ 1943305 h 2051860"/>
                <a:gd name="connsiteX25" fmla="*/ 1471571 w 2902853"/>
                <a:gd name="connsiteY25" fmla="*/ 2051860 h 2051860"/>
                <a:gd name="connsiteX0" fmla="*/ 1395586 w 2902853"/>
                <a:gd name="connsiteY0" fmla="*/ 2051860 h 2051860"/>
                <a:gd name="connsiteX1" fmla="*/ 1156775 w 2902853"/>
                <a:gd name="connsiteY1" fmla="*/ 1921593 h 2051860"/>
                <a:gd name="connsiteX2" fmla="*/ 559749 w 2902853"/>
                <a:gd name="connsiteY2" fmla="*/ 1986727 h 2051860"/>
                <a:gd name="connsiteX3" fmla="*/ 168968 w 2902853"/>
                <a:gd name="connsiteY3" fmla="*/ 2019293 h 2051860"/>
                <a:gd name="connsiteX4" fmla="*/ 6143 w 2902853"/>
                <a:gd name="connsiteY4" fmla="*/ 1693627 h 2051860"/>
                <a:gd name="connsiteX5" fmla="*/ 364359 w 2902853"/>
                <a:gd name="connsiteY5" fmla="*/ 1411382 h 2051860"/>
                <a:gd name="connsiteX6" fmla="*/ 809415 w 2902853"/>
                <a:gd name="connsiteY6" fmla="*/ 1509082 h 2051860"/>
                <a:gd name="connsiteX7" fmla="*/ 1211051 w 2902853"/>
                <a:gd name="connsiteY7" fmla="*/ 1454804 h 2051860"/>
                <a:gd name="connsiteX8" fmla="*/ 1297891 w 2902853"/>
                <a:gd name="connsiteY8" fmla="*/ 1053149 h 2051860"/>
                <a:gd name="connsiteX9" fmla="*/ 1145920 w 2902853"/>
                <a:gd name="connsiteY9" fmla="*/ 618926 h 2051860"/>
                <a:gd name="connsiteX10" fmla="*/ 1069935 w 2902853"/>
                <a:gd name="connsiteY10" fmla="*/ 336682 h 2051860"/>
                <a:gd name="connsiteX11" fmla="*/ 1439006 w 2902853"/>
                <a:gd name="connsiteY11" fmla="*/ 159 h 2051860"/>
                <a:gd name="connsiteX12" fmla="*/ 1742947 w 2902853"/>
                <a:gd name="connsiteY12" fmla="*/ 380104 h 2051860"/>
                <a:gd name="connsiteX13" fmla="*/ 1612686 w 2902853"/>
                <a:gd name="connsiteY13" fmla="*/ 792615 h 2051860"/>
                <a:gd name="connsiteX14" fmla="*/ 1547556 w 2902853"/>
                <a:gd name="connsiteY14" fmla="*/ 1335393 h 2051860"/>
                <a:gd name="connsiteX15" fmla="*/ 2242278 w 2902853"/>
                <a:gd name="connsiteY15" fmla="*/ 608071 h 2051860"/>
                <a:gd name="connsiteX16" fmla="*/ 2318263 w 2902853"/>
                <a:gd name="connsiteY16" fmla="*/ 152137 h 2051860"/>
                <a:gd name="connsiteX17" fmla="*/ 2850159 w 2902853"/>
                <a:gd name="connsiteY17" fmla="*/ 152137 h 2051860"/>
                <a:gd name="connsiteX18" fmla="*/ 2839304 w 2902853"/>
                <a:gd name="connsiteY18" fmla="*/ 694915 h 2051860"/>
                <a:gd name="connsiteX19" fmla="*/ 2459378 w 2902853"/>
                <a:gd name="connsiteY19" fmla="*/ 836037 h 2051860"/>
                <a:gd name="connsiteX20" fmla="*/ 1851497 w 2902853"/>
                <a:gd name="connsiteY20" fmla="*/ 1476515 h 2051860"/>
                <a:gd name="connsiteX21" fmla="*/ 2459378 w 2902853"/>
                <a:gd name="connsiteY21" fmla="*/ 1367960 h 2051860"/>
                <a:gd name="connsiteX22" fmla="*/ 2730754 w 2902853"/>
                <a:gd name="connsiteY22" fmla="*/ 1639349 h 2051860"/>
                <a:gd name="connsiteX23" fmla="*/ 2578783 w 2902853"/>
                <a:gd name="connsiteY23" fmla="*/ 2019293 h 2051860"/>
                <a:gd name="connsiteX24" fmla="*/ 1992612 w 2902853"/>
                <a:gd name="connsiteY24" fmla="*/ 1943305 h 2051860"/>
                <a:gd name="connsiteX25" fmla="*/ 1471571 w 2902853"/>
                <a:gd name="connsiteY25" fmla="*/ 2051860 h 2051860"/>
                <a:gd name="connsiteX26" fmla="*/ 1395586 w 2902853"/>
                <a:gd name="connsiteY26" fmla="*/ 2051860 h 2051860"/>
                <a:gd name="connsiteX0" fmla="*/ 1395586 w 2902853"/>
                <a:gd name="connsiteY0" fmla="*/ 2051860 h 2051860"/>
                <a:gd name="connsiteX1" fmla="*/ 1156775 w 2902853"/>
                <a:gd name="connsiteY1" fmla="*/ 1921593 h 2051860"/>
                <a:gd name="connsiteX2" fmla="*/ 559749 w 2902853"/>
                <a:gd name="connsiteY2" fmla="*/ 1986727 h 2051860"/>
                <a:gd name="connsiteX3" fmla="*/ 168968 w 2902853"/>
                <a:gd name="connsiteY3" fmla="*/ 2019293 h 2051860"/>
                <a:gd name="connsiteX4" fmla="*/ 6143 w 2902853"/>
                <a:gd name="connsiteY4" fmla="*/ 1693627 h 2051860"/>
                <a:gd name="connsiteX5" fmla="*/ 364359 w 2902853"/>
                <a:gd name="connsiteY5" fmla="*/ 1411382 h 2051860"/>
                <a:gd name="connsiteX6" fmla="*/ 809415 w 2902853"/>
                <a:gd name="connsiteY6" fmla="*/ 1509082 h 2051860"/>
                <a:gd name="connsiteX7" fmla="*/ 1211051 w 2902853"/>
                <a:gd name="connsiteY7" fmla="*/ 1454804 h 2051860"/>
                <a:gd name="connsiteX8" fmla="*/ 1297891 w 2902853"/>
                <a:gd name="connsiteY8" fmla="*/ 1053149 h 2051860"/>
                <a:gd name="connsiteX9" fmla="*/ 1145920 w 2902853"/>
                <a:gd name="connsiteY9" fmla="*/ 618926 h 2051860"/>
                <a:gd name="connsiteX10" fmla="*/ 1069935 w 2902853"/>
                <a:gd name="connsiteY10" fmla="*/ 336682 h 2051860"/>
                <a:gd name="connsiteX11" fmla="*/ 1439006 w 2902853"/>
                <a:gd name="connsiteY11" fmla="*/ 159 h 2051860"/>
                <a:gd name="connsiteX12" fmla="*/ 1742947 w 2902853"/>
                <a:gd name="connsiteY12" fmla="*/ 380104 h 2051860"/>
                <a:gd name="connsiteX13" fmla="*/ 1612686 w 2902853"/>
                <a:gd name="connsiteY13" fmla="*/ 792615 h 2051860"/>
                <a:gd name="connsiteX14" fmla="*/ 1547556 w 2902853"/>
                <a:gd name="connsiteY14" fmla="*/ 1335393 h 2051860"/>
                <a:gd name="connsiteX15" fmla="*/ 2242278 w 2902853"/>
                <a:gd name="connsiteY15" fmla="*/ 608071 h 2051860"/>
                <a:gd name="connsiteX16" fmla="*/ 2318263 w 2902853"/>
                <a:gd name="connsiteY16" fmla="*/ 152137 h 2051860"/>
                <a:gd name="connsiteX17" fmla="*/ 2850159 w 2902853"/>
                <a:gd name="connsiteY17" fmla="*/ 152137 h 2051860"/>
                <a:gd name="connsiteX18" fmla="*/ 2839304 w 2902853"/>
                <a:gd name="connsiteY18" fmla="*/ 694915 h 2051860"/>
                <a:gd name="connsiteX19" fmla="*/ 2459378 w 2902853"/>
                <a:gd name="connsiteY19" fmla="*/ 836037 h 2051860"/>
                <a:gd name="connsiteX20" fmla="*/ 1851497 w 2902853"/>
                <a:gd name="connsiteY20" fmla="*/ 1476515 h 2051860"/>
                <a:gd name="connsiteX21" fmla="*/ 2459378 w 2902853"/>
                <a:gd name="connsiteY21" fmla="*/ 1367960 h 2051860"/>
                <a:gd name="connsiteX22" fmla="*/ 2730754 w 2902853"/>
                <a:gd name="connsiteY22" fmla="*/ 1639349 h 2051860"/>
                <a:gd name="connsiteX23" fmla="*/ 2578783 w 2902853"/>
                <a:gd name="connsiteY23" fmla="*/ 2019293 h 2051860"/>
                <a:gd name="connsiteX24" fmla="*/ 1992612 w 2902853"/>
                <a:gd name="connsiteY24" fmla="*/ 1943305 h 2051860"/>
                <a:gd name="connsiteX25" fmla="*/ 1677817 w 2902853"/>
                <a:gd name="connsiteY25" fmla="*/ 2041004 h 2051860"/>
                <a:gd name="connsiteX26" fmla="*/ 1395586 w 2902853"/>
                <a:gd name="connsiteY26" fmla="*/ 2051860 h 2051860"/>
                <a:gd name="connsiteX0" fmla="*/ 1395586 w 2902853"/>
                <a:gd name="connsiteY0" fmla="*/ 2051860 h 2051949"/>
                <a:gd name="connsiteX1" fmla="*/ 1156775 w 2902853"/>
                <a:gd name="connsiteY1" fmla="*/ 1921593 h 2051949"/>
                <a:gd name="connsiteX2" fmla="*/ 559749 w 2902853"/>
                <a:gd name="connsiteY2" fmla="*/ 1986727 h 2051949"/>
                <a:gd name="connsiteX3" fmla="*/ 168968 w 2902853"/>
                <a:gd name="connsiteY3" fmla="*/ 2019293 h 2051949"/>
                <a:gd name="connsiteX4" fmla="*/ 6143 w 2902853"/>
                <a:gd name="connsiteY4" fmla="*/ 1693627 h 2051949"/>
                <a:gd name="connsiteX5" fmla="*/ 364359 w 2902853"/>
                <a:gd name="connsiteY5" fmla="*/ 1411382 h 2051949"/>
                <a:gd name="connsiteX6" fmla="*/ 809415 w 2902853"/>
                <a:gd name="connsiteY6" fmla="*/ 1509082 h 2051949"/>
                <a:gd name="connsiteX7" fmla="*/ 1211051 w 2902853"/>
                <a:gd name="connsiteY7" fmla="*/ 1454804 h 2051949"/>
                <a:gd name="connsiteX8" fmla="*/ 1297891 w 2902853"/>
                <a:gd name="connsiteY8" fmla="*/ 1053149 h 2051949"/>
                <a:gd name="connsiteX9" fmla="*/ 1145920 w 2902853"/>
                <a:gd name="connsiteY9" fmla="*/ 618926 h 2051949"/>
                <a:gd name="connsiteX10" fmla="*/ 1069935 w 2902853"/>
                <a:gd name="connsiteY10" fmla="*/ 336682 h 2051949"/>
                <a:gd name="connsiteX11" fmla="*/ 1439006 w 2902853"/>
                <a:gd name="connsiteY11" fmla="*/ 159 h 2051949"/>
                <a:gd name="connsiteX12" fmla="*/ 1742947 w 2902853"/>
                <a:gd name="connsiteY12" fmla="*/ 380104 h 2051949"/>
                <a:gd name="connsiteX13" fmla="*/ 1612686 w 2902853"/>
                <a:gd name="connsiteY13" fmla="*/ 792615 h 2051949"/>
                <a:gd name="connsiteX14" fmla="*/ 1547556 w 2902853"/>
                <a:gd name="connsiteY14" fmla="*/ 1335393 h 2051949"/>
                <a:gd name="connsiteX15" fmla="*/ 2242278 w 2902853"/>
                <a:gd name="connsiteY15" fmla="*/ 608071 h 2051949"/>
                <a:gd name="connsiteX16" fmla="*/ 2318263 w 2902853"/>
                <a:gd name="connsiteY16" fmla="*/ 152137 h 2051949"/>
                <a:gd name="connsiteX17" fmla="*/ 2850159 w 2902853"/>
                <a:gd name="connsiteY17" fmla="*/ 152137 h 2051949"/>
                <a:gd name="connsiteX18" fmla="*/ 2839304 w 2902853"/>
                <a:gd name="connsiteY18" fmla="*/ 694915 h 2051949"/>
                <a:gd name="connsiteX19" fmla="*/ 2459378 w 2902853"/>
                <a:gd name="connsiteY19" fmla="*/ 836037 h 2051949"/>
                <a:gd name="connsiteX20" fmla="*/ 1851497 w 2902853"/>
                <a:gd name="connsiteY20" fmla="*/ 1476515 h 2051949"/>
                <a:gd name="connsiteX21" fmla="*/ 2459378 w 2902853"/>
                <a:gd name="connsiteY21" fmla="*/ 1367960 h 2051949"/>
                <a:gd name="connsiteX22" fmla="*/ 2730754 w 2902853"/>
                <a:gd name="connsiteY22" fmla="*/ 1639349 h 2051949"/>
                <a:gd name="connsiteX23" fmla="*/ 2578783 w 2902853"/>
                <a:gd name="connsiteY23" fmla="*/ 2019293 h 2051949"/>
                <a:gd name="connsiteX24" fmla="*/ 1992612 w 2902853"/>
                <a:gd name="connsiteY24" fmla="*/ 1943305 h 2051949"/>
                <a:gd name="connsiteX25" fmla="*/ 1395586 w 2902853"/>
                <a:gd name="connsiteY25" fmla="*/ 2051860 h 2051949"/>
                <a:gd name="connsiteX0" fmla="*/ 1395586 w 2902853"/>
                <a:gd name="connsiteY0" fmla="*/ 2051860 h 2051949"/>
                <a:gd name="connsiteX1" fmla="*/ 1156775 w 2902853"/>
                <a:gd name="connsiteY1" fmla="*/ 1921593 h 2051949"/>
                <a:gd name="connsiteX2" fmla="*/ 559749 w 2902853"/>
                <a:gd name="connsiteY2" fmla="*/ 1986727 h 2051949"/>
                <a:gd name="connsiteX3" fmla="*/ 168968 w 2902853"/>
                <a:gd name="connsiteY3" fmla="*/ 2019293 h 2051949"/>
                <a:gd name="connsiteX4" fmla="*/ 6143 w 2902853"/>
                <a:gd name="connsiteY4" fmla="*/ 1693627 h 2051949"/>
                <a:gd name="connsiteX5" fmla="*/ 364359 w 2902853"/>
                <a:gd name="connsiteY5" fmla="*/ 1411382 h 2051949"/>
                <a:gd name="connsiteX6" fmla="*/ 809415 w 2902853"/>
                <a:gd name="connsiteY6" fmla="*/ 1509082 h 2051949"/>
                <a:gd name="connsiteX7" fmla="*/ 1211051 w 2902853"/>
                <a:gd name="connsiteY7" fmla="*/ 1454804 h 2051949"/>
                <a:gd name="connsiteX8" fmla="*/ 1297891 w 2902853"/>
                <a:gd name="connsiteY8" fmla="*/ 1053149 h 2051949"/>
                <a:gd name="connsiteX9" fmla="*/ 1145920 w 2902853"/>
                <a:gd name="connsiteY9" fmla="*/ 618926 h 2051949"/>
                <a:gd name="connsiteX10" fmla="*/ 1069935 w 2902853"/>
                <a:gd name="connsiteY10" fmla="*/ 336682 h 2051949"/>
                <a:gd name="connsiteX11" fmla="*/ 1439006 w 2902853"/>
                <a:gd name="connsiteY11" fmla="*/ 159 h 2051949"/>
                <a:gd name="connsiteX12" fmla="*/ 1742947 w 2902853"/>
                <a:gd name="connsiteY12" fmla="*/ 380104 h 2051949"/>
                <a:gd name="connsiteX13" fmla="*/ 1612686 w 2902853"/>
                <a:gd name="connsiteY13" fmla="*/ 792615 h 2051949"/>
                <a:gd name="connsiteX14" fmla="*/ 1547556 w 2902853"/>
                <a:gd name="connsiteY14" fmla="*/ 1335393 h 2051949"/>
                <a:gd name="connsiteX15" fmla="*/ 2242278 w 2902853"/>
                <a:gd name="connsiteY15" fmla="*/ 608071 h 2051949"/>
                <a:gd name="connsiteX16" fmla="*/ 2318263 w 2902853"/>
                <a:gd name="connsiteY16" fmla="*/ 152137 h 2051949"/>
                <a:gd name="connsiteX17" fmla="*/ 2850159 w 2902853"/>
                <a:gd name="connsiteY17" fmla="*/ 152137 h 2051949"/>
                <a:gd name="connsiteX18" fmla="*/ 2839304 w 2902853"/>
                <a:gd name="connsiteY18" fmla="*/ 694915 h 2051949"/>
                <a:gd name="connsiteX19" fmla="*/ 2459378 w 2902853"/>
                <a:gd name="connsiteY19" fmla="*/ 836037 h 2051949"/>
                <a:gd name="connsiteX20" fmla="*/ 1851497 w 2902853"/>
                <a:gd name="connsiteY20" fmla="*/ 1476515 h 2051949"/>
                <a:gd name="connsiteX21" fmla="*/ 2459378 w 2902853"/>
                <a:gd name="connsiteY21" fmla="*/ 1367960 h 2051949"/>
                <a:gd name="connsiteX22" fmla="*/ 2730754 w 2902853"/>
                <a:gd name="connsiteY22" fmla="*/ 1639349 h 2051949"/>
                <a:gd name="connsiteX23" fmla="*/ 2578783 w 2902853"/>
                <a:gd name="connsiteY23" fmla="*/ 2019293 h 2051949"/>
                <a:gd name="connsiteX24" fmla="*/ 1732092 w 2902853"/>
                <a:gd name="connsiteY24" fmla="*/ 1943305 h 2051949"/>
                <a:gd name="connsiteX25" fmla="*/ 1395586 w 2902853"/>
                <a:gd name="connsiteY25" fmla="*/ 2051860 h 2051949"/>
                <a:gd name="connsiteX0" fmla="*/ 1482426 w 2902853"/>
                <a:gd name="connsiteY0" fmla="*/ 2073571 h 2073648"/>
                <a:gd name="connsiteX1" fmla="*/ 1156775 w 2902853"/>
                <a:gd name="connsiteY1" fmla="*/ 1921593 h 2073648"/>
                <a:gd name="connsiteX2" fmla="*/ 559749 w 2902853"/>
                <a:gd name="connsiteY2" fmla="*/ 1986727 h 2073648"/>
                <a:gd name="connsiteX3" fmla="*/ 168968 w 2902853"/>
                <a:gd name="connsiteY3" fmla="*/ 2019293 h 2073648"/>
                <a:gd name="connsiteX4" fmla="*/ 6143 w 2902853"/>
                <a:gd name="connsiteY4" fmla="*/ 1693627 h 2073648"/>
                <a:gd name="connsiteX5" fmla="*/ 364359 w 2902853"/>
                <a:gd name="connsiteY5" fmla="*/ 1411382 h 2073648"/>
                <a:gd name="connsiteX6" fmla="*/ 809415 w 2902853"/>
                <a:gd name="connsiteY6" fmla="*/ 1509082 h 2073648"/>
                <a:gd name="connsiteX7" fmla="*/ 1211051 w 2902853"/>
                <a:gd name="connsiteY7" fmla="*/ 1454804 h 2073648"/>
                <a:gd name="connsiteX8" fmla="*/ 1297891 w 2902853"/>
                <a:gd name="connsiteY8" fmla="*/ 1053149 h 2073648"/>
                <a:gd name="connsiteX9" fmla="*/ 1145920 w 2902853"/>
                <a:gd name="connsiteY9" fmla="*/ 618926 h 2073648"/>
                <a:gd name="connsiteX10" fmla="*/ 1069935 w 2902853"/>
                <a:gd name="connsiteY10" fmla="*/ 336682 h 2073648"/>
                <a:gd name="connsiteX11" fmla="*/ 1439006 w 2902853"/>
                <a:gd name="connsiteY11" fmla="*/ 159 h 2073648"/>
                <a:gd name="connsiteX12" fmla="*/ 1742947 w 2902853"/>
                <a:gd name="connsiteY12" fmla="*/ 380104 h 2073648"/>
                <a:gd name="connsiteX13" fmla="*/ 1612686 w 2902853"/>
                <a:gd name="connsiteY13" fmla="*/ 792615 h 2073648"/>
                <a:gd name="connsiteX14" fmla="*/ 1547556 w 2902853"/>
                <a:gd name="connsiteY14" fmla="*/ 1335393 h 2073648"/>
                <a:gd name="connsiteX15" fmla="*/ 2242278 w 2902853"/>
                <a:gd name="connsiteY15" fmla="*/ 608071 h 2073648"/>
                <a:gd name="connsiteX16" fmla="*/ 2318263 w 2902853"/>
                <a:gd name="connsiteY16" fmla="*/ 152137 h 2073648"/>
                <a:gd name="connsiteX17" fmla="*/ 2850159 w 2902853"/>
                <a:gd name="connsiteY17" fmla="*/ 152137 h 2073648"/>
                <a:gd name="connsiteX18" fmla="*/ 2839304 w 2902853"/>
                <a:gd name="connsiteY18" fmla="*/ 694915 h 2073648"/>
                <a:gd name="connsiteX19" fmla="*/ 2459378 w 2902853"/>
                <a:gd name="connsiteY19" fmla="*/ 836037 h 2073648"/>
                <a:gd name="connsiteX20" fmla="*/ 1851497 w 2902853"/>
                <a:gd name="connsiteY20" fmla="*/ 1476515 h 2073648"/>
                <a:gd name="connsiteX21" fmla="*/ 2459378 w 2902853"/>
                <a:gd name="connsiteY21" fmla="*/ 1367960 h 2073648"/>
                <a:gd name="connsiteX22" fmla="*/ 2730754 w 2902853"/>
                <a:gd name="connsiteY22" fmla="*/ 1639349 h 2073648"/>
                <a:gd name="connsiteX23" fmla="*/ 2578783 w 2902853"/>
                <a:gd name="connsiteY23" fmla="*/ 2019293 h 2073648"/>
                <a:gd name="connsiteX24" fmla="*/ 1732092 w 2902853"/>
                <a:gd name="connsiteY24" fmla="*/ 1943305 h 2073648"/>
                <a:gd name="connsiteX25" fmla="*/ 1482426 w 2902853"/>
                <a:gd name="connsiteY25" fmla="*/ 2073571 h 2073648"/>
                <a:gd name="connsiteX0" fmla="*/ 1482426 w 2902853"/>
                <a:gd name="connsiteY0" fmla="*/ 2073571 h 2073648"/>
                <a:gd name="connsiteX1" fmla="*/ 1069935 w 2902853"/>
                <a:gd name="connsiteY1" fmla="*/ 1954159 h 2073648"/>
                <a:gd name="connsiteX2" fmla="*/ 559749 w 2902853"/>
                <a:gd name="connsiteY2" fmla="*/ 1986727 h 2073648"/>
                <a:gd name="connsiteX3" fmla="*/ 168968 w 2902853"/>
                <a:gd name="connsiteY3" fmla="*/ 2019293 h 2073648"/>
                <a:gd name="connsiteX4" fmla="*/ 6143 w 2902853"/>
                <a:gd name="connsiteY4" fmla="*/ 1693627 h 2073648"/>
                <a:gd name="connsiteX5" fmla="*/ 364359 w 2902853"/>
                <a:gd name="connsiteY5" fmla="*/ 1411382 h 2073648"/>
                <a:gd name="connsiteX6" fmla="*/ 809415 w 2902853"/>
                <a:gd name="connsiteY6" fmla="*/ 1509082 h 2073648"/>
                <a:gd name="connsiteX7" fmla="*/ 1211051 w 2902853"/>
                <a:gd name="connsiteY7" fmla="*/ 1454804 h 2073648"/>
                <a:gd name="connsiteX8" fmla="*/ 1297891 w 2902853"/>
                <a:gd name="connsiteY8" fmla="*/ 1053149 h 2073648"/>
                <a:gd name="connsiteX9" fmla="*/ 1145920 w 2902853"/>
                <a:gd name="connsiteY9" fmla="*/ 618926 h 2073648"/>
                <a:gd name="connsiteX10" fmla="*/ 1069935 w 2902853"/>
                <a:gd name="connsiteY10" fmla="*/ 336682 h 2073648"/>
                <a:gd name="connsiteX11" fmla="*/ 1439006 w 2902853"/>
                <a:gd name="connsiteY11" fmla="*/ 159 h 2073648"/>
                <a:gd name="connsiteX12" fmla="*/ 1742947 w 2902853"/>
                <a:gd name="connsiteY12" fmla="*/ 380104 h 2073648"/>
                <a:gd name="connsiteX13" fmla="*/ 1612686 w 2902853"/>
                <a:gd name="connsiteY13" fmla="*/ 792615 h 2073648"/>
                <a:gd name="connsiteX14" fmla="*/ 1547556 w 2902853"/>
                <a:gd name="connsiteY14" fmla="*/ 1335393 h 2073648"/>
                <a:gd name="connsiteX15" fmla="*/ 2242278 w 2902853"/>
                <a:gd name="connsiteY15" fmla="*/ 608071 h 2073648"/>
                <a:gd name="connsiteX16" fmla="*/ 2318263 w 2902853"/>
                <a:gd name="connsiteY16" fmla="*/ 152137 h 2073648"/>
                <a:gd name="connsiteX17" fmla="*/ 2850159 w 2902853"/>
                <a:gd name="connsiteY17" fmla="*/ 152137 h 2073648"/>
                <a:gd name="connsiteX18" fmla="*/ 2839304 w 2902853"/>
                <a:gd name="connsiteY18" fmla="*/ 694915 h 2073648"/>
                <a:gd name="connsiteX19" fmla="*/ 2459378 w 2902853"/>
                <a:gd name="connsiteY19" fmla="*/ 836037 h 2073648"/>
                <a:gd name="connsiteX20" fmla="*/ 1851497 w 2902853"/>
                <a:gd name="connsiteY20" fmla="*/ 1476515 h 2073648"/>
                <a:gd name="connsiteX21" fmla="*/ 2459378 w 2902853"/>
                <a:gd name="connsiteY21" fmla="*/ 1367960 h 2073648"/>
                <a:gd name="connsiteX22" fmla="*/ 2730754 w 2902853"/>
                <a:gd name="connsiteY22" fmla="*/ 1639349 h 2073648"/>
                <a:gd name="connsiteX23" fmla="*/ 2578783 w 2902853"/>
                <a:gd name="connsiteY23" fmla="*/ 2019293 h 2073648"/>
                <a:gd name="connsiteX24" fmla="*/ 1732092 w 2902853"/>
                <a:gd name="connsiteY24" fmla="*/ 1943305 h 2073648"/>
                <a:gd name="connsiteX25" fmla="*/ 1482426 w 2902853"/>
                <a:gd name="connsiteY25" fmla="*/ 2073571 h 2073648"/>
                <a:gd name="connsiteX0" fmla="*/ 1489514 w 2909941"/>
                <a:gd name="connsiteY0" fmla="*/ 2073571 h 2073648"/>
                <a:gd name="connsiteX1" fmla="*/ 1077023 w 2909941"/>
                <a:gd name="connsiteY1" fmla="*/ 1954159 h 2073648"/>
                <a:gd name="connsiteX2" fmla="*/ 176056 w 2909941"/>
                <a:gd name="connsiteY2" fmla="*/ 2019293 h 2073648"/>
                <a:gd name="connsiteX3" fmla="*/ 13231 w 2909941"/>
                <a:gd name="connsiteY3" fmla="*/ 1693627 h 2073648"/>
                <a:gd name="connsiteX4" fmla="*/ 371447 w 2909941"/>
                <a:gd name="connsiteY4" fmla="*/ 1411382 h 2073648"/>
                <a:gd name="connsiteX5" fmla="*/ 816503 w 2909941"/>
                <a:gd name="connsiteY5" fmla="*/ 1509082 h 2073648"/>
                <a:gd name="connsiteX6" fmla="*/ 1218139 w 2909941"/>
                <a:gd name="connsiteY6" fmla="*/ 1454804 h 2073648"/>
                <a:gd name="connsiteX7" fmla="*/ 1304979 w 2909941"/>
                <a:gd name="connsiteY7" fmla="*/ 1053149 h 2073648"/>
                <a:gd name="connsiteX8" fmla="*/ 1153008 w 2909941"/>
                <a:gd name="connsiteY8" fmla="*/ 618926 h 2073648"/>
                <a:gd name="connsiteX9" fmla="*/ 1077023 w 2909941"/>
                <a:gd name="connsiteY9" fmla="*/ 336682 h 2073648"/>
                <a:gd name="connsiteX10" fmla="*/ 1446094 w 2909941"/>
                <a:gd name="connsiteY10" fmla="*/ 159 h 2073648"/>
                <a:gd name="connsiteX11" fmla="*/ 1750035 w 2909941"/>
                <a:gd name="connsiteY11" fmla="*/ 380104 h 2073648"/>
                <a:gd name="connsiteX12" fmla="*/ 1619774 w 2909941"/>
                <a:gd name="connsiteY12" fmla="*/ 792615 h 2073648"/>
                <a:gd name="connsiteX13" fmla="*/ 1554644 w 2909941"/>
                <a:gd name="connsiteY13" fmla="*/ 1335393 h 2073648"/>
                <a:gd name="connsiteX14" fmla="*/ 2249366 w 2909941"/>
                <a:gd name="connsiteY14" fmla="*/ 608071 h 2073648"/>
                <a:gd name="connsiteX15" fmla="*/ 2325351 w 2909941"/>
                <a:gd name="connsiteY15" fmla="*/ 152137 h 2073648"/>
                <a:gd name="connsiteX16" fmla="*/ 2857247 w 2909941"/>
                <a:gd name="connsiteY16" fmla="*/ 152137 h 2073648"/>
                <a:gd name="connsiteX17" fmla="*/ 2846392 w 2909941"/>
                <a:gd name="connsiteY17" fmla="*/ 694915 h 2073648"/>
                <a:gd name="connsiteX18" fmla="*/ 2466466 w 2909941"/>
                <a:gd name="connsiteY18" fmla="*/ 836037 h 2073648"/>
                <a:gd name="connsiteX19" fmla="*/ 1858585 w 2909941"/>
                <a:gd name="connsiteY19" fmla="*/ 1476515 h 2073648"/>
                <a:gd name="connsiteX20" fmla="*/ 2466466 w 2909941"/>
                <a:gd name="connsiteY20" fmla="*/ 1367960 h 2073648"/>
                <a:gd name="connsiteX21" fmla="*/ 2737842 w 2909941"/>
                <a:gd name="connsiteY21" fmla="*/ 1639349 h 2073648"/>
                <a:gd name="connsiteX22" fmla="*/ 2585871 w 2909941"/>
                <a:gd name="connsiteY22" fmla="*/ 2019293 h 2073648"/>
                <a:gd name="connsiteX23" fmla="*/ 1739180 w 2909941"/>
                <a:gd name="connsiteY23" fmla="*/ 1943305 h 2073648"/>
                <a:gd name="connsiteX24" fmla="*/ 1489514 w 2909941"/>
                <a:gd name="connsiteY24" fmla="*/ 2073571 h 2073648"/>
                <a:gd name="connsiteX0" fmla="*/ 1476343 w 2896770"/>
                <a:gd name="connsiteY0" fmla="*/ 2073571 h 2073648"/>
                <a:gd name="connsiteX1" fmla="*/ 1063852 w 2896770"/>
                <a:gd name="connsiteY1" fmla="*/ 1954159 h 2073648"/>
                <a:gd name="connsiteX2" fmla="*/ 336566 w 2896770"/>
                <a:gd name="connsiteY2" fmla="*/ 2008438 h 2073648"/>
                <a:gd name="connsiteX3" fmla="*/ 60 w 2896770"/>
                <a:gd name="connsiteY3" fmla="*/ 1693627 h 2073648"/>
                <a:gd name="connsiteX4" fmla="*/ 358276 w 2896770"/>
                <a:gd name="connsiteY4" fmla="*/ 1411382 h 2073648"/>
                <a:gd name="connsiteX5" fmla="*/ 803332 w 2896770"/>
                <a:gd name="connsiteY5" fmla="*/ 1509082 h 2073648"/>
                <a:gd name="connsiteX6" fmla="*/ 1204968 w 2896770"/>
                <a:gd name="connsiteY6" fmla="*/ 1454804 h 2073648"/>
                <a:gd name="connsiteX7" fmla="*/ 1291808 w 2896770"/>
                <a:gd name="connsiteY7" fmla="*/ 1053149 h 2073648"/>
                <a:gd name="connsiteX8" fmla="*/ 1139837 w 2896770"/>
                <a:gd name="connsiteY8" fmla="*/ 618926 h 2073648"/>
                <a:gd name="connsiteX9" fmla="*/ 1063852 w 2896770"/>
                <a:gd name="connsiteY9" fmla="*/ 336682 h 2073648"/>
                <a:gd name="connsiteX10" fmla="*/ 1432923 w 2896770"/>
                <a:gd name="connsiteY10" fmla="*/ 159 h 2073648"/>
                <a:gd name="connsiteX11" fmla="*/ 1736864 w 2896770"/>
                <a:gd name="connsiteY11" fmla="*/ 380104 h 2073648"/>
                <a:gd name="connsiteX12" fmla="*/ 1606603 w 2896770"/>
                <a:gd name="connsiteY12" fmla="*/ 792615 h 2073648"/>
                <a:gd name="connsiteX13" fmla="*/ 1541473 w 2896770"/>
                <a:gd name="connsiteY13" fmla="*/ 1335393 h 2073648"/>
                <a:gd name="connsiteX14" fmla="*/ 2236195 w 2896770"/>
                <a:gd name="connsiteY14" fmla="*/ 608071 h 2073648"/>
                <a:gd name="connsiteX15" fmla="*/ 2312180 w 2896770"/>
                <a:gd name="connsiteY15" fmla="*/ 152137 h 2073648"/>
                <a:gd name="connsiteX16" fmla="*/ 2844076 w 2896770"/>
                <a:gd name="connsiteY16" fmla="*/ 152137 h 2073648"/>
                <a:gd name="connsiteX17" fmla="*/ 2833221 w 2896770"/>
                <a:gd name="connsiteY17" fmla="*/ 694915 h 2073648"/>
                <a:gd name="connsiteX18" fmla="*/ 2453295 w 2896770"/>
                <a:gd name="connsiteY18" fmla="*/ 836037 h 2073648"/>
                <a:gd name="connsiteX19" fmla="*/ 1845414 w 2896770"/>
                <a:gd name="connsiteY19" fmla="*/ 1476515 h 2073648"/>
                <a:gd name="connsiteX20" fmla="*/ 2453295 w 2896770"/>
                <a:gd name="connsiteY20" fmla="*/ 1367960 h 2073648"/>
                <a:gd name="connsiteX21" fmla="*/ 2724671 w 2896770"/>
                <a:gd name="connsiteY21" fmla="*/ 1639349 h 2073648"/>
                <a:gd name="connsiteX22" fmla="*/ 2572700 w 2896770"/>
                <a:gd name="connsiteY22" fmla="*/ 2019293 h 2073648"/>
                <a:gd name="connsiteX23" fmla="*/ 1726009 w 2896770"/>
                <a:gd name="connsiteY23" fmla="*/ 1943305 h 2073648"/>
                <a:gd name="connsiteX24" fmla="*/ 1476343 w 2896770"/>
                <a:gd name="connsiteY24" fmla="*/ 2073571 h 2073648"/>
                <a:gd name="connsiteX0" fmla="*/ 1400394 w 2820821"/>
                <a:gd name="connsiteY0" fmla="*/ 2073571 h 2073648"/>
                <a:gd name="connsiteX1" fmla="*/ 987903 w 2820821"/>
                <a:gd name="connsiteY1" fmla="*/ 1954159 h 2073648"/>
                <a:gd name="connsiteX2" fmla="*/ 260617 w 2820821"/>
                <a:gd name="connsiteY2" fmla="*/ 2008438 h 2073648"/>
                <a:gd name="connsiteX3" fmla="*/ 96 w 2820821"/>
                <a:gd name="connsiteY3" fmla="*/ 1693627 h 2073648"/>
                <a:gd name="connsiteX4" fmla="*/ 282327 w 2820821"/>
                <a:gd name="connsiteY4" fmla="*/ 1411382 h 2073648"/>
                <a:gd name="connsiteX5" fmla="*/ 727383 w 2820821"/>
                <a:gd name="connsiteY5" fmla="*/ 1509082 h 2073648"/>
                <a:gd name="connsiteX6" fmla="*/ 1129019 w 2820821"/>
                <a:gd name="connsiteY6" fmla="*/ 1454804 h 2073648"/>
                <a:gd name="connsiteX7" fmla="*/ 1215859 w 2820821"/>
                <a:gd name="connsiteY7" fmla="*/ 1053149 h 2073648"/>
                <a:gd name="connsiteX8" fmla="*/ 1063888 w 2820821"/>
                <a:gd name="connsiteY8" fmla="*/ 618926 h 2073648"/>
                <a:gd name="connsiteX9" fmla="*/ 987903 w 2820821"/>
                <a:gd name="connsiteY9" fmla="*/ 336682 h 2073648"/>
                <a:gd name="connsiteX10" fmla="*/ 1356974 w 2820821"/>
                <a:gd name="connsiteY10" fmla="*/ 159 h 2073648"/>
                <a:gd name="connsiteX11" fmla="*/ 1660915 w 2820821"/>
                <a:gd name="connsiteY11" fmla="*/ 380104 h 2073648"/>
                <a:gd name="connsiteX12" fmla="*/ 1530654 w 2820821"/>
                <a:gd name="connsiteY12" fmla="*/ 792615 h 2073648"/>
                <a:gd name="connsiteX13" fmla="*/ 1465524 w 2820821"/>
                <a:gd name="connsiteY13" fmla="*/ 1335393 h 2073648"/>
                <a:gd name="connsiteX14" fmla="*/ 2160246 w 2820821"/>
                <a:gd name="connsiteY14" fmla="*/ 608071 h 2073648"/>
                <a:gd name="connsiteX15" fmla="*/ 2236231 w 2820821"/>
                <a:gd name="connsiteY15" fmla="*/ 152137 h 2073648"/>
                <a:gd name="connsiteX16" fmla="*/ 2768127 w 2820821"/>
                <a:gd name="connsiteY16" fmla="*/ 152137 h 2073648"/>
                <a:gd name="connsiteX17" fmla="*/ 2757272 w 2820821"/>
                <a:gd name="connsiteY17" fmla="*/ 694915 h 2073648"/>
                <a:gd name="connsiteX18" fmla="*/ 2377346 w 2820821"/>
                <a:gd name="connsiteY18" fmla="*/ 836037 h 2073648"/>
                <a:gd name="connsiteX19" fmla="*/ 1769465 w 2820821"/>
                <a:gd name="connsiteY19" fmla="*/ 1476515 h 2073648"/>
                <a:gd name="connsiteX20" fmla="*/ 2377346 w 2820821"/>
                <a:gd name="connsiteY20" fmla="*/ 1367960 h 2073648"/>
                <a:gd name="connsiteX21" fmla="*/ 2648722 w 2820821"/>
                <a:gd name="connsiteY21" fmla="*/ 1639349 h 2073648"/>
                <a:gd name="connsiteX22" fmla="*/ 2496751 w 2820821"/>
                <a:gd name="connsiteY22" fmla="*/ 2019293 h 2073648"/>
                <a:gd name="connsiteX23" fmla="*/ 1650060 w 2820821"/>
                <a:gd name="connsiteY23" fmla="*/ 1943305 h 2073648"/>
                <a:gd name="connsiteX24" fmla="*/ 1400394 w 2820821"/>
                <a:gd name="connsiteY24" fmla="*/ 2073571 h 2073648"/>
                <a:gd name="connsiteX0" fmla="*/ 1400394 w 2820821"/>
                <a:gd name="connsiteY0" fmla="*/ 2073637 h 2073714"/>
                <a:gd name="connsiteX1" fmla="*/ 987903 w 2820821"/>
                <a:gd name="connsiteY1" fmla="*/ 1954225 h 2073714"/>
                <a:gd name="connsiteX2" fmla="*/ 260617 w 2820821"/>
                <a:gd name="connsiteY2" fmla="*/ 2008504 h 2073714"/>
                <a:gd name="connsiteX3" fmla="*/ 96 w 2820821"/>
                <a:gd name="connsiteY3" fmla="*/ 1693693 h 2073714"/>
                <a:gd name="connsiteX4" fmla="*/ 282327 w 2820821"/>
                <a:gd name="connsiteY4" fmla="*/ 1411448 h 2073714"/>
                <a:gd name="connsiteX5" fmla="*/ 727383 w 2820821"/>
                <a:gd name="connsiteY5" fmla="*/ 1509148 h 2073714"/>
                <a:gd name="connsiteX6" fmla="*/ 1129019 w 2820821"/>
                <a:gd name="connsiteY6" fmla="*/ 1454870 h 2073714"/>
                <a:gd name="connsiteX7" fmla="*/ 1215859 w 2820821"/>
                <a:gd name="connsiteY7" fmla="*/ 1053215 h 2073714"/>
                <a:gd name="connsiteX8" fmla="*/ 987903 w 2820821"/>
                <a:gd name="connsiteY8" fmla="*/ 336748 h 2073714"/>
                <a:gd name="connsiteX9" fmla="*/ 1356974 w 2820821"/>
                <a:gd name="connsiteY9" fmla="*/ 225 h 2073714"/>
                <a:gd name="connsiteX10" fmla="*/ 1660915 w 2820821"/>
                <a:gd name="connsiteY10" fmla="*/ 380170 h 2073714"/>
                <a:gd name="connsiteX11" fmla="*/ 1530654 w 2820821"/>
                <a:gd name="connsiteY11" fmla="*/ 792681 h 2073714"/>
                <a:gd name="connsiteX12" fmla="*/ 1465524 w 2820821"/>
                <a:gd name="connsiteY12" fmla="*/ 1335459 h 2073714"/>
                <a:gd name="connsiteX13" fmla="*/ 2160246 w 2820821"/>
                <a:gd name="connsiteY13" fmla="*/ 608137 h 2073714"/>
                <a:gd name="connsiteX14" fmla="*/ 2236231 w 2820821"/>
                <a:gd name="connsiteY14" fmla="*/ 152203 h 2073714"/>
                <a:gd name="connsiteX15" fmla="*/ 2768127 w 2820821"/>
                <a:gd name="connsiteY15" fmla="*/ 152203 h 2073714"/>
                <a:gd name="connsiteX16" fmla="*/ 2757272 w 2820821"/>
                <a:gd name="connsiteY16" fmla="*/ 694981 h 2073714"/>
                <a:gd name="connsiteX17" fmla="*/ 2377346 w 2820821"/>
                <a:gd name="connsiteY17" fmla="*/ 836103 h 2073714"/>
                <a:gd name="connsiteX18" fmla="*/ 1769465 w 2820821"/>
                <a:gd name="connsiteY18" fmla="*/ 1476581 h 2073714"/>
                <a:gd name="connsiteX19" fmla="*/ 2377346 w 2820821"/>
                <a:gd name="connsiteY19" fmla="*/ 1368026 h 2073714"/>
                <a:gd name="connsiteX20" fmla="*/ 2648722 w 2820821"/>
                <a:gd name="connsiteY20" fmla="*/ 1639415 h 2073714"/>
                <a:gd name="connsiteX21" fmla="*/ 2496751 w 2820821"/>
                <a:gd name="connsiteY21" fmla="*/ 2019359 h 2073714"/>
                <a:gd name="connsiteX22" fmla="*/ 1650060 w 2820821"/>
                <a:gd name="connsiteY22" fmla="*/ 1943371 h 2073714"/>
                <a:gd name="connsiteX23" fmla="*/ 1400394 w 2820821"/>
                <a:gd name="connsiteY23" fmla="*/ 2073637 h 2073714"/>
                <a:gd name="connsiteX0" fmla="*/ 1400394 w 2820821"/>
                <a:gd name="connsiteY0" fmla="*/ 2073451 h 2073528"/>
                <a:gd name="connsiteX1" fmla="*/ 987903 w 2820821"/>
                <a:gd name="connsiteY1" fmla="*/ 1954039 h 2073528"/>
                <a:gd name="connsiteX2" fmla="*/ 260617 w 2820821"/>
                <a:gd name="connsiteY2" fmla="*/ 2008318 h 2073528"/>
                <a:gd name="connsiteX3" fmla="*/ 96 w 2820821"/>
                <a:gd name="connsiteY3" fmla="*/ 1693507 h 2073528"/>
                <a:gd name="connsiteX4" fmla="*/ 282327 w 2820821"/>
                <a:gd name="connsiteY4" fmla="*/ 1411262 h 2073528"/>
                <a:gd name="connsiteX5" fmla="*/ 727383 w 2820821"/>
                <a:gd name="connsiteY5" fmla="*/ 1508962 h 2073528"/>
                <a:gd name="connsiteX6" fmla="*/ 1129019 w 2820821"/>
                <a:gd name="connsiteY6" fmla="*/ 1454684 h 2073528"/>
                <a:gd name="connsiteX7" fmla="*/ 1215859 w 2820821"/>
                <a:gd name="connsiteY7" fmla="*/ 1053029 h 2073528"/>
                <a:gd name="connsiteX8" fmla="*/ 987903 w 2820821"/>
                <a:gd name="connsiteY8" fmla="*/ 401695 h 2073528"/>
                <a:gd name="connsiteX9" fmla="*/ 1356974 w 2820821"/>
                <a:gd name="connsiteY9" fmla="*/ 39 h 2073528"/>
                <a:gd name="connsiteX10" fmla="*/ 1660915 w 2820821"/>
                <a:gd name="connsiteY10" fmla="*/ 379984 h 2073528"/>
                <a:gd name="connsiteX11" fmla="*/ 1530654 w 2820821"/>
                <a:gd name="connsiteY11" fmla="*/ 792495 h 2073528"/>
                <a:gd name="connsiteX12" fmla="*/ 1465524 w 2820821"/>
                <a:gd name="connsiteY12" fmla="*/ 1335273 h 2073528"/>
                <a:gd name="connsiteX13" fmla="*/ 2160246 w 2820821"/>
                <a:gd name="connsiteY13" fmla="*/ 607951 h 2073528"/>
                <a:gd name="connsiteX14" fmla="*/ 2236231 w 2820821"/>
                <a:gd name="connsiteY14" fmla="*/ 152017 h 2073528"/>
                <a:gd name="connsiteX15" fmla="*/ 2768127 w 2820821"/>
                <a:gd name="connsiteY15" fmla="*/ 152017 h 2073528"/>
                <a:gd name="connsiteX16" fmla="*/ 2757272 w 2820821"/>
                <a:gd name="connsiteY16" fmla="*/ 694795 h 2073528"/>
                <a:gd name="connsiteX17" fmla="*/ 2377346 w 2820821"/>
                <a:gd name="connsiteY17" fmla="*/ 835917 h 2073528"/>
                <a:gd name="connsiteX18" fmla="*/ 1769465 w 2820821"/>
                <a:gd name="connsiteY18" fmla="*/ 1476395 h 2073528"/>
                <a:gd name="connsiteX19" fmla="*/ 2377346 w 2820821"/>
                <a:gd name="connsiteY19" fmla="*/ 1367840 h 2073528"/>
                <a:gd name="connsiteX20" fmla="*/ 2648722 w 2820821"/>
                <a:gd name="connsiteY20" fmla="*/ 1639229 h 2073528"/>
                <a:gd name="connsiteX21" fmla="*/ 2496751 w 2820821"/>
                <a:gd name="connsiteY21" fmla="*/ 2019173 h 2073528"/>
                <a:gd name="connsiteX22" fmla="*/ 1650060 w 2820821"/>
                <a:gd name="connsiteY22" fmla="*/ 1943185 h 2073528"/>
                <a:gd name="connsiteX23" fmla="*/ 1400394 w 2820821"/>
                <a:gd name="connsiteY23" fmla="*/ 2073451 h 2073528"/>
                <a:gd name="connsiteX0" fmla="*/ 1400394 w 2820821"/>
                <a:gd name="connsiteY0" fmla="*/ 1997475 h 1997552"/>
                <a:gd name="connsiteX1" fmla="*/ 987903 w 2820821"/>
                <a:gd name="connsiteY1" fmla="*/ 1878063 h 1997552"/>
                <a:gd name="connsiteX2" fmla="*/ 260617 w 2820821"/>
                <a:gd name="connsiteY2" fmla="*/ 1932342 h 1997552"/>
                <a:gd name="connsiteX3" fmla="*/ 96 w 2820821"/>
                <a:gd name="connsiteY3" fmla="*/ 1617531 h 1997552"/>
                <a:gd name="connsiteX4" fmla="*/ 282327 w 2820821"/>
                <a:gd name="connsiteY4" fmla="*/ 1335286 h 1997552"/>
                <a:gd name="connsiteX5" fmla="*/ 727383 w 2820821"/>
                <a:gd name="connsiteY5" fmla="*/ 1432986 h 1997552"/>
                <a:gd name="connsiteX6" fmla="*/ 1129019 w 2820821"/>
                <a:gd name="connsiteY6" fmla="*/ 1378708 h 1997552"/>
                <a:gd name="connsiteX7" fmla="*/ 1215859 w 2820821"/>
                <a:gd name="connsiteY7" fmla="*/ 977053 h 1997552"/>
                <a:gd name="connsiteX8" fmla="*/ 987903 w 2820821"/>
                <a:gd name="connsiteY8" fmla="*/ 325719 h 1997552"/>
                <a:gd name="connsiteX9" fmla="*/ 1346119 w 2820821"/>
                <a:gd name="connsiteY9" fmla="*/ 52 h 1997552"/>
                <a:gd name="connsiteX10" fmla="*/ 1660915 w 2820821"/>
                <a:gd name="connsiteY10" fmla="*/ 304008 h 1997552"/>
                <a:gd name="connsiteX11" fmla="*/ 1530654 w 2820821"/>
                <a:gd name="connsiteY11" fmla="*/ 716519 h 1997552"/>
                <a:gd name="connsiteX12" fmla="*/ 1465524 w 2820821"/>
                <a:gd name="connsiteY12" fmla="*/ 1259297 h 1997552"/>
                <a:gd name="connsiteX13" fmla="*/ 2160246 w 2820821"/>
                <a:gd name="connsiteY13" fmla="*/ 531975 h 1997552"/>
                <a:gd name="connsiteX14" fmla="*/ 2236231 w 2820821"/>
                <a:gd name="connsiteY14" fmla="*/ 76041 h 1997552"/>
                <a:gd name="connsiteX15" fmla="*/ 2768127 w 2820821"/>
                <a:gd name="connsiteY15" fmla="*/ 76041 h 1997552"/>
                <a:gd name="connsiteX16" fmla="*/ 2757272 w 2820821"/>
                <a:gd name="connsiteY16" fmla="*/ 618819 h 1997552"/>
                <a:gd name="connsiteX17" fmla="*/ 2377346 w 2820821"/>
                <a:gd name="connsiteY17" fmla="*/ 759941 h 1997552"/>
                <a:gd name="connsiteX18" fmla="*/ 1769465 w 2820821"/>
                <a:gd name="connsiteY18" fmla="*/ 1400419 h 1997552"/>
                <a:gd name="connsiteX19" fmla="*/ 2377346 w 2820821"/>
                <a:gd name="connsiteY19" fmla="*/ 1291864 h 1997552"/>
                <a:gd name="connsiteX20" fmla="*/ 2648722 w 2820821"/>
                <a:gd name="connsiteY20" fmla="*/ 1563253 h 1997552"/>
                <a:gd name="connsiteX21" fmla="*/ 2496751 w 2820821"/>
                <a:gd name="connsiteY21" fmla="*/ 1943197 h 1997552"/>
                <a:gd name="connsiteX22" fmla="*/ 1650060 w 2820821"/>
                <a:gd name="connsiteY22" fmla="*/ 1867209 h 1997552"/>
                <a:gd name="connsiteX23" fmla="*/ 1400394 w 2820821"/>
                <a:gd name="connsiteY23" fmla="*/ 1997475 h 1997552"/>
                <a:gd name="connsiteX0" fmla="*/ 1400394 w 2820821"/>
                <a:gd name="connsiteY0" fmla="*/ 1997646 h 1997723"/>
                <a:gd name="connsiteX1" fmla="*/ 987903 w 2820821"/>
                <a:gd name="connsiteY1" fmla="*/ 1878234 h 1997723"/>
                <a:gd name="connsiteX2" fmla="*/ 260617 w 2820821"/>
                <a:gd name="connsiteY2" fmla="*/ 1932513 h 1997723"/>
                <a:gd name="connsiteX3" fmla="*/ 96 w 2820821"/>
                <a:gd name="connsiteY3" fmla="*/ 1617702 h 1997723"/>
                <a:gd name="connsiteX4" fmla="*/ 282327 w 2820821"/>
                <a:gd name="connsiteY4" fmla="*/ 1335457 h 1997723"/>
                <a:gd name="connsiteX5" fmla="*/ 727383 w 2820821"/>
                <a:gd name="connsiteY5" fmla="*/ 1433157 h 1997723"/>
                <a:gd name="connsiteX6" fmla="*/ 1129019 w 2820821"/>
                <a:gd name="connsiteY6" fmla="*/ 1378879 h 1997723"/>
                <a:gd name="connsiteX7" fmla="*/ 1215859 w 2820821"/>
                <a:gd name="connsiteY7" fmla="*/ 977224 h 1997723"/>
                <a:gd name="connsiteX8" fmla="*/ 987903 w 2820821"/>
                <a:gd name="connsiteY8" fmla="*/ 325890 h 1997723"/>
                <a:gd name="connsiteX9" fmla="*/ 1346119 w 2820821"/>
                <a:gd name="connsiteY9" fmla="*/ 223 h 1997723"/>
                <a:gd name="connsiteX10" fmla="*/ 1660915 w 2820821"/>
                <a:gd name="connsiteY10" fmla="*/ 369312 h 1997723"/>
                <a:gd name="connsiteX11" fmla="*/ 1530654 w 2820821"/>
                <a:gd name="connsiteY11" fmla="*/ 716690 h 1997723"/>
                <a:gd name="connsiteX12" fmla="*/ 1465524 w 2820821"/>
                <a:gd name="connsiteY12" fmla="*/ 1259468 h 1997723"/>
                <a:gd name="connsiteX13" fmla="*/ 2160246 w 2820821"/>
                <a:gd name="connsiteY13" fmla="*/ 532146 h 1997723"/>
                <a:gd name="connsiteX14" fmla="*/ 2236231 w 2820821"/>
                <a:gd name="connsiteY14" fmla="*/ 76212 h 1997723"/>
                <a:gd name="connsiteX15" fmla="*/ 2768127 w 2820821"/>
                <a:gd name="connsiteY15" fmla="*/ 76212 h 1997723"/>
                <a:gd name="connsiteX16" fmla="*/ 2757272 w 2820821"/>
                <a:gd name="connsiteY16" fmla="*/ 618990 h 1997723"/>
                <a:gd name="connsiteX17" fmla="*/ 2377346 w 2820821"/>
                <a:gd name="connsiteY17" fmla="*/ 760112 h 1997723"/>
                <a:gd name="connsiteX18" fmla="*/ 1769465 w 2820821"/>
                <a:gd name="connsiteY18" fmla="*/ 1400590 h 1997723"/>
                <a:gd name="connsiteX19" fmla="*/ 2377346 w 2820821"/>
                <a:gd name="connsiteY19" fmla="*/ 1292035 h 1997723"/>
                <a:gd name="connsiteX20" fmla="*/ 2648722 w 2820821"/>
                <a:gd name="connsiteY20" fmla="*/ 1563424 h 1997723"/>
                <a:gd name="connsiteX21" fmla="*/ 2496751 w 2820821"/>
                <a:gd name="connsiteY21" fmla="*/ 1943368 h 1997723"/>
                <a:gd name="connsiteX22" fmla="*/ 1650060 w 2820821"/>
                <a:gd name="connsiteY22" fmla="*/ 1867380 h 1997723"/>
                <a:gd name="connsiteX23" fmla="*/ 1400394 w 2820821"/>
                <a:gd name="connsiteY23" fmla="*/ 1997646 h 1997723"/>
                <a:gd name="connsiteX0" fmla="*/ 1400394 w 2820821"/>
                <a:gd name="connsiteY0" fmla="*/ 1997481 h 1997558"/>
                <a:gd name="connsiteX1" fmla="*/ 987903 w 2820821"/>
                <a:gd name="connsiteY1" fmla="*/ 1878069 h 1997558"/>
                <a:gd name="connsiteX2" fmla="*/ 260617 w 2820821"/>
                <a:gd name="connsiteY2" fmla="*/ 1932348 h 1997558"/>
                <a:gd name="connsiteX3" fmla="*/ 96 w 2820821"/>
                <a:gd name="connsiteY3" fmla="*/ 1617537 h 1997558"/>
                <a:gd name="connsiteX4" fmla="*/ 282327 w 2820821"/>
                <a:gd name="connsiteY4" fmla="*/ 1335292 h 1997558"/>
                <a:gd name="connsiteX5" fmla="*/ 727383 w 2820821"/>
                <a:gd name="connsiteY5" fmla="*/ 1432992 h 1997558"/>
                <a:gd name="connsiteX6" fmla="*/ 1129019 w 2820821"/>
                <a:gd name="connsiteY6" fmla="*/ 1378714 h 1997558"/>
                <a:gd name="connsiteX7" fmla="*/ 1215859 w 2820821"/>
                <a:gd name="connsiteY7" fmla="*/ 977059 h 1997558"/>
                <a:gd name="connsiteX8" fmla="*/ 987903 w 2820821"/>
                <a:gd name="connsiteY8" fmla="*/ 325725 h 1997558"/>
                <a:gd name="connsiteX9" fmla="*/ 1346119 w 2820821"/>
                <a:gd name="connsiteY9" fmla="*/ 58 h 1997558"/>
                <a:gd name="connsiteX10" fmla="*/ 1628350 w 2820821"/>
                <a:gd name="connsiteY10" fmla="*/ 347436 h 1997558"/>
                <a:gd name="connsiteX11" fmla="*/ 1530654 w 2820821"/>
                <a:gd name="connsiteY11" fmla="*/ 716525 h 1997558"/>
                <a:gd name="connsiteX12" fmla="*/ 1465524 w 2820821"/>
                <a:gd name="connsiteY12" fmla="*/ 1259303 h 1997558"/>
                <a:gd name="connsiteX13" fmla="*/ 2160246 w 2820821"/>
                <a:gd name="connsiteY13" fmla="*/ 531981 h 1997558"/>
                <a:gd name="connsiteX14" fmla="*/ 2236231 w 2820821"/>
                <a:gd name="connsiteY14" fmla="*/ 76047 h 1997558"/>
                <a:gd name="connsiteX15" fmla="*/ 2768127 w 2820821"/>
                <a:gd name="connsiteY15" fmla="*/ 76047 h 1997558"/>
                <a:gd name="connsiteX16" fmla="*/ 2757272 w 2820821"/>
                <a:gd name="connsiteY16" fmla="*/ 618825 h 1997558"/>
                <a:gd name="connsiteX17" fmla="*/ 2377346 w 2820821"/>
                <a:gd name="connsiteY17" fmla="*/ 759947 h 1997558"/>
                <a:gd name="connsiteX18" fmla="*/ 1769465 w 2820821"/>
                <a:gd name="connsiteY18" fmla="*/ 1400425 h 1997558"/>
                <a:gd name="connsiteX19" fmla="*/ 2377346 w 2820821"/>
                <a:gd name="connsiteY19" fmla="*/ 1291870 h 1997558"/>
                <a:gd name="connsiteX20" fmla="*/ 2648722 w 2820821"/>
                <a:gd name="connsiteY20" fmla="*/ 1563259 h 1997558"/>
                <a:gd name="connsiteX21" fmla="*/ 2496751 w 2820821"/>
                <a:gd name="connsiteY21" fmla="*/ 1943203 h 1997558"/>
                <a:gd name="connsiteX22" fmla="*/ 1650060 w 2820821"/>
                <a:gd name="connsiteY22" fmla="*/ 1867215 h 1997558"/>
                <a:gd name="connsiteX23" fmla="*/ 1400394 w 2820821"/>
                <a:gd name="connsiteY23" fmla="*/ 1997481 h 1997558"/>
                <a:gd name="connsiteX0" fmla="*/ 1400394 w 2820821"/>
                <a:gd name="connsiteY0" fmla="*/ 1997481 h 1997558"/>
                <a:gd name="connsiteX1" fmla="*/ 987903 w 2820821"/>
                <a:gd name="connsiteY1" fmla="*/ 1878069 h 1997558"/>
                <a:gd name="connsiteX2" fmla="*/ 260617 w 2820821"/>
                <a:gd name="connsiteY2" fmla="*/ 1932348 h 1997558"/>
                <a:gd name="connsiteX3" fmla="*/ 96 w 2820821"/>
                <a:gd name="connsiteY3" fmla="*/ 1617537 h 1997558"/>
                <a:gd name="connsiteX4" fmla="*/ 282327 w 2820821"/>
                <a:gd name="connsiteY4" fmla="*/ 1335292 h 1997558"/>
                <a:gd name="connsiteX5" fmla="*/ 727383 w 2820821"/>
                <a:gd name="connsiteY5" fmla="*/ 1432992 h 1997558"/>
                <a:gd name="connsiteX6" fmla="*/ 1129019 w 2820821"/>
                <a:gd name="connsiteY6" fmla="*/ 1378714 h 1997558"/>
                <a:gd name="connsiteX7" fmla="*/ 1215859 w 2820821"/>
                <a:gd name="connsiteY7" fmla="*/ 977059 h 1997558"/>
                <a:gd name="connsiteX8" fmla="*/ 987903 w 2820821"/>
                <a:gd name="connsiteY8" fmla="*/ 325725 h 1997558"/>
                <a:gd name="connsiteX9" fmla="*/ 1346119 w 2820821"/>
                <a:gd name="connsiteY9" fmla="*/ 58 h 1997558"/>
                <a:gd name="connsiteX10" fmla="*/ 1628350 w 2820821"/>
                <a:gd name="connsiteY10" fmla="*/ 347436 h 1997558"/>
                <a:gd name="connsiteX11" fmla="*/ 1465524 w 2820821"/>
                <a:gd name="connsiteY11" fmla="*/ 1259303 h 1997558"/>
                <a:gd name="connsiteX12" fmla="*/ 2160246 w 2820821"/>
                <a:gd name="connsiteY12" fmla="*/ 531981 h 1997558"/>
                <a:gd name="connsiteX13" fmla="*/ 2236231 w 2820821"/>
                <a:gd name="connsiteY13" fmla="*/ 76047 h 1997558"/>
                <a:gd name="connsiteX14" fmla="*/ 2768127 w 2820821"/>
                <a:gd name="connsiteY14" fmla="*/ 76047 h 1997558"/>
                <a:gd name="connsiteX15" fmla="*/ 2757272 w 2820821"/>
                <a:gd name="connsiteY15" fmla="*/ 618825 h 1997558"/>
                <a:gd name="connsiteX16" fmla="*/ 2377346 w 2820821"/>
                <a:gd name="connsiteY16" fmla="*/ 759947 h 1997558"/>
                <a:gd name="connsiteX17" fmla="*/ 1769465 w 2820821"/>
                <a:gd name="connsiteY17" fmla="*/ 1400425 h 1997558"/>
                <a:gd name="connsiteX18" fmla="*/ 2377346 w 2820821"/>
                <a:gd name="connsiteY18" fmla="*/ 1291870 h 1997558"/>
                <a:gd name="connsiteX19" fmla="*/ 2648722 w 2820821"/>
                <a:gd name="connsiteY19" fmla="*/ 1563259 h 1997558"/>
                <a:gd name="connsiteX20" fmla="*/ 2496751 w 2820821"/>
                <a:gd name="connsiteY20" fmla="*/ 1943203 h 1997558"/>
                <a:gd name="connsiteX21" fmla="*/ 1650060 w 2820821"/>
                <a:gd name="connsiteY21" fmla="*/ 1867215 h 1997558"/>
                <a:gd name="connsiteX22" fmla="*/ 1400394 w 2820821"/>
                <a:gd name="connsiteY22" fmla="*/ 1997481 h 1997558"/>
                <a:gd name="connsiteX0" fmla="*/ 1400394 w 2820821"/>
                <a:gd name="connsiteY0" fmla="*/ 1997481 h 1997558"/>
                <a:gd name="connsiteX1" fmla="*/ 987903 w 2820821"/>
                <a:gd name="connsiteY1" fmla="*/ 1878069 h 1997558"/>
                <a:gd name="connsiteX2" fmla="*/ 260617 w 2820821"/>
                <a:gd name="connsiteY2" fmla="*/ 1932348 h 1997558"/>
                <a:gd name="connsiteX3" fmla="*/ 96 w 2820821"/>
                <a:gd name="connsiteY3" fmla="*/ 1617537 h 1997558"/>
                <a:gd name="connsiteX4" fmla="*/ 282327 w 2820821"/>
                <a:gd name="connsiteY4" fmla="*/ 1335292 h 1997558"/>
                <a:gd name="connsiteX5" fmla="*/ 727383 w 2820821"/>
                <a:gd name="connsiteY5" fmla="*/ 1432992 h 1997558"/>
                <a:gd name="connsiteX6" fmla="*/ 1129019 w 2820821"/>
                <a:gd name="connsiteY6" fmla="*/ 1378714 h 1997558"/>
                <a:gd name="connsiteX7" fmla="*/ 1215859 w 2820821"/>
                <a:gd name="connsiteY7" fmla="*/ 977059 h 1997558"/>
                <a:gd name="connsiteX8" fmla="*/ 987903 w 2820821"/>
                <a:gd name="connsiteY8" fmla="*/ 325725 h 1997558"/>
                <a:gd name="connsiteX9" fmla="*/ 1346119 w 2820821"/>
                <a:gd name="connsiteY9" fmla="*/ 58 h 1997558"/>
                <a:gd name="connsiteX10" fmla="*/ 1628350 w 2820821"/>
                <a:gd name="connsiteY10" fmla="*/ 347436 h 1997558"/>
                <a:gd name="connsiteX11" fmla="*/ 1465524 w 2820821"/>
                <a:gd name="connsiteY11" fmla="*/ 1259303 h 1997558"/>
                <a:gd name="connsiteX12" fmla="*/ 2008275 w 2820821"/>
                <a:gd name="connsiteY12" fmla="*/ 662247 h 1997558"/>
                <a:gd name="connsiteX13" fmla="*/ 2236231 w 2820821"/>
                <a:gd name="connsiteY13" fmla="*/ 76047 h 1997558"/>
                <a:gd name="connsiteX14" fmla="*/ 2768127 w 2820821"/>
                <a:gd name="connsiteY14" fmla="*/ 76047 h 1997558"/>
                <a:gd name="connsiteX15" fmla="*/ 2757272 w 2820821"/>
                <a:gd name="connsiteY15" fmla="*/ 618825 h 1997558"/>
                <a:gd name="connsiteX16" fmla="*/ 2377346 w 2820821"/>
                <a:gd name="connsiteY16" fmla="*/ 759947 h 1997558"/>
                <a:gd name="connsiteX17" fmla="*/ 1769465 w 2820821"/>
                <a:gd name="connsiteY17" fmla="*/ 1400425 h 1997558"/>
                <a:gd name="connsiteX18" fmla="*/ 2377346 w 2820821"/>
                <a:gd name="connsiteY18" fmla="*/ 1291870 h 1997558"/>
                <a:gd name="connsiteX19" fmla="*/ 2648722 w 2820821"/>
                <a:gd name="connsiteY19" fmla="*/ 1563259 h 1997558"/>
                <a:gd name="connsiteX20" fmla="*/ 2496751 w 2820821"/>
                <a:gd name="connsiteY20" fmla="*/ 1943203 h 1997558"/>
                <a:gd name="connsiteX21" fmla="*/ 1650060 w 2820821"/>
                <a:gd name="connsiteY21" fmla="*/ 1867215 h 1997558"/>
                <a:gd name="connsiteX22" fmla="*/ 1400394 w 2820821"/>
                <a:gd name="connsiteY22" fmla="*/ 1997481 h 1997558"/>
                <a:gd name="connsiteX0" fmla="*/ 1400394 w 2825584"/>
                <a:gd name="connsiteY0" fmla="*/ 1997481 h 1997558"/>
                <a:gd name="connsiteX1" fmla="*/ 987903 w 2825584"/>
                <a:gd name="connsiteY1" fmla="*/ 1878069 h 1997558"/>
                <a:gd name="connsiteX2" fmla="*/ 260617 w 2825584"/>
                <a:gd name="connsiteY2" fmla="*/ 1932348 h 1997558"/>
                <a:gd name="connsiteX3" fmla="*/ 96 w 2825584"/>
                <a:gd name="connsiteY3" fmla="*/ 1617537 h 1997558"/>
                <a:gd name="connsiteX4" fmla="*/ 282327 w 2825584"/>
                <a:gd name="connsiteY4" fmla="*/ 1335292 h 1997558"/>
                <a:gd name="connsiteX5" fmla="*/ 727383 w 2825584"/>
                <a:gd name="connsiteY5" fmla="*/ 1432992 h 1997558"/>
                <a:gd name="connsiteX6" fmla="*/ 1129019 w 2825584"/>
                <a:gd name="connsiteY6" fmla="*/ 1378714 h 1997558"/>
                <a:gd name="connsiteX7" fmla="*/ 1215859 w 2825584"/>
                <a:gd name="connsiteY7" fmla="*/ 977059 h 1997558"/>
                <a:gd name="connsiteX8" fmla="*/ 987903 w 2825584"/>
                <a:gd name="connsiteY8" fmla="*/ 325725 h 1997558"/>
                <a:gd name="connsiteX9" fmla="*/ 1346119 w 2825584"/>
                <a:gd name="connsiteY9" fmla="*/ 58 h 1997558"/>
                <a:gd name="connsiteX10" fmla="*/ 1628350 w 2825584"/>
                <a:gd name="connsiteY10" fmla="*/ 347436 h 1997558"/>
                <a:gd name="connsiteX11" fmla="*/ 1465524 w 2825584"/>
                <a:gd name="connsiteY11" fmla="*/ 1259303 h 1997558"/>
                <a:gd name="connsiteX12" fmla="*/ 2008275 w 2825584"/>
                <a:gd name="connsiteY12" fmla="*/ 662247 h 1997558"/>
                <a:gd name="connsiteX13" fmla="*/ 2236231 w 2825584"/>
                <a:gd name="connsiteY13" fmla="*/ 76047 h 1997558"/>
                <a:gd name="connsiteX14" fmla="*/ 2768127 w 2825584"/>
                <a:gd name="connsiteY14" fmla="*/ 76047 h 1997558"/>
                <a:gd name="connsiteX15" fmla="*/ 2757272 w 2825584"/>
                <a:gd name="connsiteY15" fmla="*/ 618825 h 1997558"/>
                <a:gd name="connsiteX16" fmla="*/ 2290506 w 2825584"/>
                <a:gd name="connsiteY16" fmla="*/ 879359 h 1997558"/>
                <a:gd name="connsiteX17" fmla="*/ 1769465 w 2825584"/>
                <a:gd name="connsiteY17" fmla="*/ 1400425 h 1997558"/>
                <a:gd name="connsiteX18" fmla="*/ 2377346 w 2825584"/>
                <a:gd name="connsiteY18" fmla="*/ 1291870 h 1997558"/>
                <a:gd name="connsiteX19" fmla="*/ 2648722 w 2825584"/>
                <a:gd name="connsiteY19" fmla="*/ 1563259 h 1997558"/>
                <a:gd name="connsiteX20" fmla="*/ 2496751 w 2825584"/>
                <a:gd name="connsiteY20" fmla="*/ 1943203 h 1997558"/>
                <a:gd name="connsiteX21" fmla="*/ 1650060 w 2825584"/>
                <a:gd name="connsiteY21" fmla="*/ 1867215 h 1997558"/>
                <a:gd name="connsiteX22" fmla="*/ 1400394 w 2825584"/>
                <a:gd name="connsiteY22" fmla="*/ 1997481 h 1997558"/>
                <a:gd name="connsiteX0" fmla="*/ 1400394 w 2802192"/>
                <a:gd name="connsiteY0" fmla="*/ 1997481 h 1997558"/>
                <a:gd name="connsiteX1" fmla="*/ 987903 w 2802192"/>
                <a:gd name="connsiteY1" fmla="*/ 1878069 h 1997558"/>
                <a:gd name="connsiteX2" fmla="*/ 260617 w 2802192"/>
                <a:gd name="connsiteY2" fmla="*/ 1932348 h 1997558"/>
                <a:gd name="connsiteX3" fmla="*/ 96 w 2802192"/>
                <a:gd name="connsiteY3" fmla="*/ 1617537 h 1997558"/>
                <a:gd name="connsiteX4" fmla="*/ 282327 w 2802192"/>
                <a:gd name="connsiteY4" fmla="*/ 1335292 h 1997558"/>
                <a:gd name="connsiteX5" fmla="*/ 727383 w 2802192"/>
                <a:gd name="connsiteY5" fmla="*/ 1432992 h 1997558"/>
                <a:gd name="connsiteX6" fmla="*/ 1129019 w 2802192"/>
                <a:gd name="connsiteY6" fmla="*/ 1378714 h 1997558"/>
                <a:gd name="connsiteX7" fmla="*/ 1215859 w 2802192"/>
                <a:gd name="connsiteY7" fmla="*/ 977059 h 1997558"/>
                <a:gd name="connsiteX8" fmla="*/ 987903 w 2802192"/>
                <a:gd name="connsiteY8" fmla="*/ 325725 h 1997558"/>
                <a:gd name="connsiteX9" fmla="*/ 1346119 w 2802192"/>
                <a:gd name="connsiteY9" fmla="*/ 58 h 1997558"/>
                <a:gd name="connsiteX10" fmla="*/ 1628350 w 2802192"/>
                <a:gd name="connsiteY10" fmla="*/ 347436 h 1997558"/>
                <a:gd name="connsiteX11" fmla="*/ 1465524 w 2802192"/>
                <a:gd name="connsiteY11" fmla="*/ 1259303 h 1997558"/>
                <a:gd name="connsiteX12" fmla="*/ 2008275 w 2802192"/>
                <a:gd name="connsiteY12" fmla="*/ 662247 h 1997558"/>
                <a:gd name="connsiteX13" fmla="*/ 2236231 w 2802192"/>
                <a:gd name="connsiteY13" fmla="*/ 76047 h 1997558"/>
                <a:gd name="connsiteX14" fmla="*/ 2724707 w 2802192"/>
                <a:gd name="connsiteY14" fmla="*/ 130325 h 1997558"/>
                <a:gd name="connsiteX15" fmla="*/ 2757272 w 2802192"/>
                <a:gd name="connsiteY15" fmla="*/ 618825 h 1997558"/>
                <a:gd name="connsiteX16" fmla="*/ 2290506 w 2802192"/>
                <a:gd name="connsiteY16" fmla="*/ 879359 h 1997558"/>
                <a:gd name="connsiteX17" fmla="*/ 1769465 w 2802192"/>
                <a:gd name="connsiteY17" fmla="*/ 1400425 h 1997558"/>
                <a:gd name="connsiteX18" fmla="*/ 2377346 w 2802192"/>
                <a:gd name="connsiteY18" fmla="*/ 1291870 h 1997558"/>
                <a:gd name="connsiteX19" fmla="*/ 2648722 w 2802192"/>
                <a:gd name="connsiteY19" fmla="*/ 1563259 h 1997558"/>
                <a:gd name="connsiteX20" fmla="*/ 2496751 w 2802192"/>
                <a:gd name="connsiteY20" fmla="*/ 1943203 h 1997558"/>
                <a:gd name="connsiteX21" fmla="*/ 1650060 w 2802192"/>
                <a:gd name="connsiteY21" fmla="*/ 1867215 h 1997558"/>
                <a:gd name="connsiteX22" fmla="*/ 1400394 w 2802192"/>
                <a:gd name="connsiteY22" fmla="*/ 1997481 h 1997558"/>
                <a:gd name="connsiteX0" fmla="*/ 1400394 w 2782424"/>
                <a:gd name="connsiteY0" fmla="*/ 1997481 h 1997558"/>
                <a:gd name="connsiteX1" fmla="*/ 987903 w 2782424"/>
                <a:gd name="connsiteY1" fmla="*/ 1878069 h 1997558"/>
                <a:gd name="connsiteX2" fmla="*/ 260617 w 2782424"/>
                <a:gd name="connsiteY2" fmla="*/ 1932348 h 1997558"/>
                <a:gd name="connsiteX3" fmla="*/ 96 w 2782424"/>
                <a:gd name="connsiteY3" fmla="*/ 1617537 h 1997558"/>
                <a:gd name="connsiteX4" fmla="*/ 282327 w 2782424"/>
                <a:gd name="connsiteY4" fmla="*/ 1335292 h 1997558"/>
                <a:gd name="connsiteX5" fmla="*/ 727383 w 2782424"/>
                <a:gd name="connsiteY5" fmla="*/ 1432992 h 1997558"/>
                <a:gd name="connsiteX6" fmla="*/ 1129019 w 2782424"/>
                <a:gd name="connsiteY6" fmla="*/ 1378714 h 1997558"/>
                <a:gd name="connsiteX7" fmla="*/ 1215859 w 2782424"/>
                <a:gd name="connsiteY7" fmla="*/ 977059 h 1997558"/>
                <a:gd name="connsiteX8" fmla="*/ 987903 w 2782424"/>
                <a:gd name="connsiteY8" fmla="*/ 325725 h 1997558"/>
                <a:gd name="connsiteX9" fmla="*/ 1346119 w 2782424"/>
                <a:gd name="connsiteY9" fmla="*/ 58 h 1997558"/>
                <a:gd name="connsiteX10" fmla="*/ 1628350 w 2782424"/>
                <a:gd name="connsiteY10" fmla="*/ 347436 h 1997558"/>
                <a:gd name="connsiteX11" fmla="*/ 1465524 w 2782424"/>
                <a:gd name="connsiteY11" fmla="*/ 1259303 h 1997558"/>
                <a:gd name="connsiteX12" fmla="*/ 2008275 w 2782424"/>
                <a:gd name="connsiteY12" fmla="*/ 662247 h 1997558"/>
                <a:gd name="connsiteX13" fmla="*/ 2236231 w 2782424"/>
                <a:gd name="connsiteY13" fmla="*/ 76047 h 1997558"/>
                <a:gd name="connsiteX14" fmla="*/ 2724707 w 2782424"/>
                <a:gd name="connsiteY14" fmla="*/ 130325 h 1997558"/>
                <a:gd name="connsiteX15" fmla="*/ 2724707 w 2782424"/>
                <a:gd name="connsiteY15" fmla="*/ 575403 h 1997558"/>
                <a:gd name="connsiteX16" fmla="*/ 2290506 w 2782424"/>
                <a:gd name="connsiteY16" fmla="*/ 879359 h 1997558"/>
                <a:gd name="connsiteX17" fmla="*/ 1769465 w 2782424"/>
                <a:gd name="connsiteY17" fmla="*/ 1400425 h 1997558"/>
                <a:gd name="connsiteX18" fmla="*/ 2377346 w 2782424"/>
                <a:gd name="connsiteY18" fmla="*/ 1291870 h 1997558"/>
                <a:gd name="connsiteX19" fmla="*/ 2648722 w 2782424"/>
                <a:gd name="connsiteY19" fmla="*/ 1563259 h 1997558"/>
                <a:gd name="connsiteX20" fmla="*/ 2496751 w 2782424"/>
                <a:gd name="connsiteY20" fmla="*/ 1943203 h 1997558"/>
                <a:gd name="connsiteX21" fmla="*/ 1650060 w 2782424"/>
                <a:gd name="connsiteY21" fmla="*/ 1867215 h 1997558"/>
                <a:gd name="connsiteX22" fmla="*/ 1400394 w 2782424"/>
                <a:gd name="connsiteY22" fmla="*/ 1997481 h 1997558"/>
                <a:gd name="connsiteX0" fmla="*/ 1400394 w 2778306"/>
                <a:gd name="connsiteY0" fmla="*/ 1997481 h 1997558"/>
                <a:gd name="connsiteX1" fmla="*/ 987903 w 2778306"/>
                <a:gd name="connsiteY1" fmla="*/ 1878069 h 1997558"/>
                <a:gd name="connsiteX2" fmla="*/ 260617 w 2778306"/>
                <a:gd name="connsiteY2" fmla="*/ 1932348 h 1997558"/>
                <a:gd name="connsiteX3" fmla="*/ 96 w 2778306"/>
                <a:gd name="connsiteY3" fmla="*/ 1617537 h 1997558"/>
                <a:gd name="connsiteX4" fmla="*/ 282327 w 2778306"/>
                <a:gd name="connsiteY4" fmla="*/ 1335292 h 1997558"/>
                <a:gd name="connsiteX5" fmla="*/ 727383 w 2778306"/>
                <a:gd name="connsiteY5" fmla="*/ 1432992 h 1997558"/>
                <a:gd name="connsiteX6" fmla="*/ 1129019 w 2778306"/>
                <a:gd name="connsiteY6" fmla="*/ 1378714 h 1997558"/>
                <a:gd name="connsiteX7" fmla="*/ 1215859 w 2778306"/>
                <a:gd name="connsiteY7" fmla="*/ 977059 h 1997558"/>
                <a:gd name="connsiteX8" fmla="*/ 987903 w 2778306"/>
                <a:gd name="connsiteY8" fmla="*/ 325725 h 1997558"/>
                <a:gd name="connsiteX9" fmla="*/ 1346119 w 2778306"/>
                <a:gd name="connsiteY9" fmla="*/ 58 h 1997558"/>
                <a:gd name="connsiteX10" fmla="*/ 1628350 w 2778306"/>
                <a:gd name="connsiteY10" fmla="*/ 347436 h 1997558"/>
                <a:gd name="connsiteX11" fmla="*/ 1465524 w 2778306"/>
                <a:gd name="connsiteY11" fmla="*/ 1259303 h 1997558"/>
                <a:gd name="connsiteX12" fmla="*/ 2008275 w 2778306"/>
                <a:gd name="connsiteY12" fmla="*/ 662247 h 1997558"/>
                <a:gd name="connsiteX13" fmla="*/ 2301361 w 2778306"/>
                <a:gd name="connsiteY13" fmla="*/ 152036 h 1997558"/>
                <a:gd name="connsiteX14" fmla="*/ 2724707 w 2778306"/>
                <a:gd name="connsiteY14" fmla="*/ 130325 h 1997558"/>
                <a:gd name="connsiteX15" fmla="*/ 2724707 w 2778306"/>
                <a:gd name="connsiteY15" fmla="*/ 575403 h 1997558"/>
                <a:gd name="connsiteX16" fmla="*/ 2290506 w 2778306"/>
                <a:gd name="connsiteY16" fmla="*/ 879359 h 1997558"/>
                <a:gd name="connsiteX17" fmla="*/ 1769465 w 2778306"/>
                <a:gd name="connsiteY17" fmla="*/ 1400425 h 1997558"/>
                <a:gd name="connsiteX18" fmla="*/ 2377346 w 2778306"/>
                <a:gd name="connsiteY18" fmla="*/ 1291870 h 1997558"/>
                <a:gd name="connsiteX19" fmla="*/ 2648722 w 2778306"/>
                <a:gd name="connsiteY19" fmla="*/ 1563259 h 1997558"/>
                <a:gd name="connsiteX20" fmla="*/ 2496751 w 2778306"/>
                <a:gd name="connsiteY20" fmla="*/ 1943203 h 1997558"/>
                <a:gd name="connsiteX21" fmla="*/ 1650060 w 2778306"/>
                <a:gd name="connsiteY21" fmla="*/ 1867215 h 1997558"/>
                <a:gd name="connsiteX22" fmla="*/ 1400394 w 2778306"/>
                <a:gd name="connsiteY22" fmla="*/ 1997481 h 1997558"/>
                <a:gd name="connsiteX0" fmla="*/ 1400394 w 2778306"/>
                <a:gd name="connsiteY0" fmla="*/ 1997481 h 1997558"/>
                <a:gd name="connsiteX1" fmla="*/ 987903 w 2778306"/>
                <a:gd name="connsiteY1" fmla="*/ 1878069 h 1997558"/>
                <a:gd name="connsiteX2" fmla="*/ 260617 w 2778306"/>
                <a:gd name="connsiteY2" fmla="*/ 1932348 h 1997558"/>
                <a:gd name="connsiteX3" fmla="*/ 96 w 2778306"/>
                <a:gd name="connsiteY3" fmla="*/ 1617537 h 1997558"/>
                <a:gd name="connsiteX4" fmla="*/ 282327 w 2778306"/>
                <a:gd name="connsiteY4" fmla="*/ 1335292 h 1997558"/>
                <a:gd name="connsiteX5" fmla="*/ 727383 w 2778306"/>
                <a:gd name="connsiteY5" fmla="*/ 1432992 h 1997558"/>
                <a:gd name="connsiteX6" fmla="*/ 1129019 w 2778306"/>
                <a:gd name="connsiteY6" fmla="*/ 1378714 h 1997558"/>
                <a:gd name="connsiteX7" fmla="*/ 1215859 w 2778306"/>
                <a:gd name="connsiteY7" fmla="*/ 977059 h 1997558"/>
                <a:gd name="connsiteX8" fmla="*/ 987903 w 2778306"/>
                <a:gd name="connsiteY8" fmla="*/ 325725 h 1997558"/>
                <a:gd name="connsiteX9" fmla="*/ 1346119 w 2778306"/>
                <a:gd name="connsiteY9" fmla="*/ 58 h 1997558"/>
                <a:gd name="connsiteX10" fmla="*/ 1628350 w 2778306"/>
                <a:gd name="connsiteY10" fmla="*/ 347436 h 1997558"/>
                <a:gd name="connsiteX11" fmla="*/ 1465524 w 2778306"/>
                <a:gd name="connsiteY11" fmla="*/ 1259303 h 1997558"/>
                <a:gd name="connsiteX12" fmla="*/ 2008275 w 2778306"/>
                <a:gd name="connsiteY12" fmla="*/ 662247 h 1997558"/>
                <a:gd name="connsiteX13" fmla="*/ 2301361 w 2778306"/>
                <a:gd name="connsiteY13" fmla="*/ 152036 h 1997558"/>
                <a:gd name="connsiteX14" fmla="*/ 2724707 w 2778306"/>
                <a:gd name="connsiteY14" fmla="*/ 130325 h 1997558"/>
                <a:gd name="connsiteX15" fmla="*/ 2724707 w 2778306"/>
                <a:gd name="connsiteY15" fmla="*/ 575403 h 1997558"/>
                <a:gd name="connsiteX16" fmla="*/ 2290506 w 2778306"/>
                <a:gd name="connsiteY16" fmla="*/ 879359 h 1997558"/>
                <a:gd name="connsiteX17" fmla="*/ 1769465 w 2778306"/>
                <a:gd name="connsiteY17" fmla="*/ 1400425 h 1997558"/>
                <a:gd name="connsiteX18" fmla="*/ 2377346 w 2778306"/>
                <a:gd name="connsiteY18" fmla="*/ 1291870 h 1997558"/>
                <a:gd name="connsiteX19" fmla="*/ 2648722 w 2778306"/>
                <a:gd name="connsiteY19" fmla="*/ 1563259 h 1997558"/>
                <a:gd name="connsiteX20" fmla="*/ 2355636 w 2778306"/>
                <a:gd name="connsiteY20" fmla="*/ 1943203 h 1997558"/>
                <a:gd name="connsiteX21" fmla="*/ 1650060 w 2778306"/>
                <a:gd name="connsiteY21" fmla="*/ 1867215 h 1997558"/>
                <a:gd name="connsiteX22" fmla="*/ 1400394 w 2778306"/>
                <a:gd name="connsiteY22" fmla="*/ 1997481 h 1997558"/>
                <a:gd name="connsiteX0" fmla="*/ 1400394 w 2778306"/>
                <a:gd name="connsiteY0" fmla="*/ 1997481 h 1997558"/>
                <a:gd name="connsiteX1" fmla="*/ 987903 w 2778306"/>
                <a:gd name="connsiteY1" fmla="*/ 1878069 h 1997558"/>
                <a:gd name="connsiteX2" fmla="*/ 260617 w 2778306"/>
                <a:gd name="connsiteY2" fmla="*/ 1932348 h 1997558"/>
                <a:gd name="connsiteX3" fmla="*/ 96 w 2778306"/>
                <a:gd name="connsiteY3" fmla="*/ 1617537 h 1997558"/>
                <a:gd name="connsiteX4" fmla="*/ 282327 w 2778306"/>
                <a:gd name="connsiteY4" fmla="*/ 1335292 h 1997558"/>
                <a:gd name="connsiteX5" fmla="*/ 727383 w 2778306"/>
                <a:gd name="connsiteY5" fmla="*/ 1432992 h 1997558"/>
                <a:gd name="connsiteX6" fmla="*/ 1129019 w 2778306"/>
                <a:gd name="connsiteY6" fmla="*/ 1378714 h 1997558"/>
                <a:gd name="connsiteX7" fmla="*/ 1215859 w 2778306"/>
                <a:gd name="connsiteY7" fmla="*/ 977059 h 1997558"/>
                <a:gd name="connsiteX8" fmla="*/ 987903 w 2778306"/>
                <a:gd name="connsiteY8" fmla="*/ 325725 h 1997558"/>
                <a:gd name="connsiteX9" fmla="*/ 1346119 w 2778306"/>
                <a:gd name="connsiteY9" fmla="*/ 58 h 1997558"/>
                <a:gd name="connsiteX10" fmla="*/ 1628350 w 2778306"/>
                <a:gd name="connsiteY10" fmla="*/ 347436 h 1997558"/>
                <a:gd name="connsiteX11" fmla="*/ 1465524 w 2778306"/>
                <a:gd name="connsiteY11" fmla="*/ 1259303 h 1997558"/>
                <a:gd name="connsiteX12" fmla="*/ 2008275 w 2778306"/>
                <a:gd name="connsiteY12" fmla="*/ 662247 h 1997558"/>
                <a:gd name="connsiteX13" fmla="*/ 2301361 w 2778306"/>
                <a:gd name="connsiteY13" fmla="*/ 152036 h 1997558"/>
                <a:gd name="connsiteX14" fmla="*/ 2724707 w 2778306"/>
                <a:gd name="connsiteY14" fmla="*/ 130325 h 1997558"/>
                <a:gd name="connsiteX15" fmla="*/ 2724707 w 2778306"/>
                <a:gd name="connsiteY15" fmla="*/ 575403 h 1997558"/>
                <a:gd name="connsiteX16" fmla="*/ 2290506 w 2778306"/>
                <a:gd name="connsiteY16" fmla="*/ 879359 h 1997558"/>
                <a:gd name="connsiteX17" fmla="*/ 1769465 w 2778306"/>
                <a:gd name="connsiteY17" fmla="*/ 1400425 h 1997558"/>
                <a:gd name="connsiteX18" fmla="*/ 2344781 w 2778306"/>
                <a:gd name="connsiteY18" fmla="*/ 1346148 h 1997558"/>
                <a:gd name="connsiteX19" fmla="*/ 2648722 w 2778306"/>
                <a:gd name="connsiteY19" fmla="*/ 1563259 h 1997558"/>
                <a:gd name="connsiteX20" fmla="*/ 2355636 w 2778306"/>
                <a:gd name="connsiteY20" fmla="*/ 1943203 h 1997558"/>
                <a:gd name="connsiteX21" fmla="*/ 1650060 w 2778306"/>
                <a:gd name="connsiteY21" fmla="*/ 1867215 h 1997558"/>
                <a:gd name="connsiteX22" fmla="*/ 1400394 w 2778306"/>
                <a:gd name="connsiteY22" fmla="*/ 1997481 h 1997558"/>
                <a:gd name="connsiteX0" fmla="*/ 1400394 w 2778306"/>
                <a:gd name="connsiteY0" fmla="*/ 1997481 h 1997558"/>
                <a:gd name="connsiteX1" fmla="*/ 987903 w 2778306"/>
                <a:gd name="connsiteY1" fmla="*/ 1878069 h 1997558"/>
                <a:gd name="connsiteX2" fmla="*/ 260617 w 2778306"/>
                <a:gd name="connsiteY2" fmla="*/ 1932348 h 1997558"/>
                <a:gd name="connsiteX3" fmla="*/ 96 w 2778306"/>
                <a:gd name="connsiteY3" fmla="*/ 1617537 h 1997558"/>
                <a:gd name="connsiteX4" fmla="*/ 282327 w 2778306"/>
                <a:gd name="connsiteY4" fmla="*/ 1335292 h 1997558"/>
                <a:gd name="connsiteX5" fmla="*/ 727383 w 2778306"/>
                <a:gd name="connsiteY5" fmla="*/ 1432992 h 1997558"/>
                <a:gd name="connsiteX6" fmla="*/ 1129019 w 2778306"/>
                <a:gd name="connsiteY6" fmla="*/ 1378714 h 1997558"/>
                <a:gd name="connsiteX7" fmla="*/ 1215859 w 2778306"/>
                <a:gd name="connsiteY7" fmla="*/ 977059 h 1997558"/>
                <a:gd name="connsiteX8" fmla="*/ 987903 w 2778306"/>
                <a:gd name="connsiteY8" fmla="*/ 325725 h 1997558"/>
                <a:gd name="connsiteX9" fmla="*/ 1346119 w 2778306"/>
                <a:gd name="connsiteY9" fmla="*/ 58 h 1997558"/>
                <a:gd name="connsiteX10" fmla="*/ 1628350 w 2778306"/>
                <a:gd name="connsiteY10" fmla="*/ 347436 h 1997558"/>
                <a:gd name="connsiteX11" fmla="*/ 1465524 w 2778306"/>
                <a:gd name="connsiteY11" fmla="*/ 1259303 h 1997558"/>
                <a:gd name="connsiteX12" fmla="*/ 2008275 w 2778306"/>
                <a:gd name="connsiteY12" fmla="*/ 662247 h 1997558"/>
                <a:gd name="connsiteX13" fmla="*/ 2301361 w 2778306"/>
                <a:gd name="connsiteY13" fmla="*/ 152036 h 1997558"/>
                <a:gd name="connsiteX14" fmla="*/ 2724707 w 2778306"/>
                <a:gd name="connsiteY14" fmla="*/ 130325 h 1997558"/>
                <a:gd name="connsiteX15" fmla="*/ 2724707 w 2778306"/>
                <a:gd name="connsiteY15" fmla="*/ 575403 h 1997558"/>
                <a:gd name="connsiteX16" fmla="*/ 2290506 w 2778306"/>
                <a:gd name="connsiteY16" fmla="*/ 879359 h 1997558"/>
                <a:gd name="connsiteX17" fmla="*/ 1769465 w 2778306"/>
                <a:gd name="connsiteY17" fmla="*/ 1400425 h 1997558"/>
                <a:gd name="connsiteX18" fmla="*/ 2344781 w 2778306"/>
                <a:gd name="connsiteY18" fmla="*/ 1346148 h 1997558"/>
                <a:gd name="connsiteX19" fmla="*/ 2594447 w 2778306"/>
                <a:gd name="connsiteY19" fmla="*/ 1639248 h 1997558"/>
                <a:gd name="connsiteX20" fmla="*/ 2355636 w 2778306"/>
                <a:gd name="connsiteY20" fmla="*/ 1943203 h 1997558"/>
                <a:gd name="connsiteX21" fmla="*/ 1650060 w 2778306"/>
                <a:gd name="connsiteY21" fmla="*/ 1867215 h 1997558"/>
                <a:gd name="connsiteX22" fmla="*/ 1400394 w 2778306"/>
                <a:gd name="connsiteY22" fmla="*/ 1997481 h 1997558"/>
                <a:gd name="connsiteX0" fmla="*/ 1400394 w 2778306"/>
                <a:gd name="connsiteY0" fmla="*/ 1997481 h 1997546"/>
                <a:gd name="connsiteX1" fmla="*/ 987903 w 2778306"/>
                <a:gd name="connsiteY1" fmla="*/ 1878069 h 1997546"/>
                <a:gd name="connsiteX2" fmla="*/ 260617 w 2778306"/>
                <a:gd name="connsiteY2" fmla="*/ 1932348 h 1997546"/>
                <a:gd name="connsiteX3" fmla="*/ 96 w 2778306"/>
                <a:gd name="connsiteY3" fmla="*/ 1617537 h 1997546"/>
                <a:gd name="connsiteX4" fmla="*/ 282327 w 2778306"/>
                <a:gd name="connsiteY4" fmla="*/ 1335292 h 1997546"/>
                <a:gd name="connsiteX5" fmla="*/ 727383 w 2778306"/>
                <a:gd name="connsiteY5" fmla="*/ 1432992 h 1997546"/>
                <a:gd name="connsiteX6" fmla="*/ 1129019 w 2778306"/>
                <a:gd name="connsiteY6" fmla="*/ 1378714 h 1997546"/>
                <a:gd name="connsiteX7" fmla="*/ 1215859 w 2778306"/>
                <a:gd name="connsiteY7" fmla="*/ 977059 h 1997546"/>
                <a:gd name="connsiteX8" fmla="*/ 987903 w 2778306"/>
                <a:gd name="connsiteY8" fmla="*/ 325725 h 1997546"/>
                <a:gd name="connsiteX9" fmla="*/ 1346119 w 2778306"/>
                <a:gd name="connsiteY9" fmla="*/ 58 h 1997546"/>
                <a:gd name="connsiteX10" fmla="*/ 1628350 w 2778306"/>
                <a:gd name="connsiteY10" fmla="*/ 347436 h 1997546"/>
                <a:gd name="connsiteX11" fmla="*/ 1465524 w 2778306"/>
                <a:gd name="connsiteY11" fmla="*/ 1259303 h 1997546"/>
                <a:gd name="connsiteX12" fmla="*/ 2008275 w 2778306"/>
                <a:gd name="connsiteY12" fmla="*/ 662247 h 1997546"/>
                <a:gd name="connsiteX13" fmla="*/ 2301361 w 2778306"/>
                <a:gd name="connsiteY13" fmla="*/ 152036 h 1997546"/>
                <a:gd name="connsiteX14" fmla="*/ 2724707 w 2778306"/>
                <a:gd name="connsiteY14" fmla="*/ 130325 h 1997546"/>
                <a:gd name="connsiteX15" fmla="*/ 2724707 w 2778306"/>
                <a:gd name="connsiteY15" fmla="*/ 575403 h 1997546"/>
                <a:gd name="connsiteX16" fmla="*/ 2290506 w 2778306"/>
                <a:gd name="connsiteY16" fmla="*/ 879359 h 1997546"/>
                <a:gd name="connsiteX17" fmla="*/ 1769465 w 2778306"/>
                <a:gd name="connsiteY17" fmla="*/ 1400425 h 1997546"/>
                <a:gd name="connsiteX18" fmla="*/ 2344781 w 2778306"/>
                <a:gd name="connsiteY18" fmla="*/ 1346148 h 1997546"/>
                <a:gd name="connsiteX19" fmla="*/ 2594447 w 2778306"/>
                <a:gd name="connsiteY19" fmla="*/ 1639248 h 1997546"/>
                <a:gd name="connsiteX20" fmla="*/ 2355636 w 2778306"/>
                <a:gd name="connsiteY20" fmla="*/ 1943203 h 1997546"/>
                <a:gd name="connsiteX21" fmla="*/ 1758610 w 2778306"/>
                <a:gd name="connsiteY21" fmla="*/ 1845504 h 1997546"/>
                <a:gd name="connsiteX22" fmla="*/ 1400394 w 2778306"/>
                <a:gd name="connsiteY22" fmla="*/ 1997481 h 1997546"/>
                <a:gd name="connsiteX0" fmla="*/ 1400389 w 2778301"/>
                <a:gd name="connsiteY0" fmla="*/ 1997481 h 1997546"/>
                <a:gd name="connsiteX1" fmla="*/ 955333 w 2778301"/>
                <a:gd name="connsiteY1" fmla="*/ 1845502 h 1997546"/>
                <a:gd name="connsiteX2" fmla="*/ 260612 w 2778301"/>
                <a:gd name="connsiteY2" fmla="*/ 1932348 h 1997546"/>
                <a:gd name="connsiteX3" fmla="*/ 91 w 2778301"/>
                <a:gd name="connsiteY3" fmla="*/ 1617537 h 1997546"/>
                <a:gd name="connsiteX4" fmla="*/ 282322 w 2778301"/>
                <a:gd name="connsiteY4" fmla="*/ 1335292 h 1997546"/>
                <a:gd name="connsiteX5" fmla="*/ 727378 w 2778301"/>
                <a:gd name="connsiteY5" fmla="*/ 1432992 h 1997546"/>
                <a:gd name="connsiteX6" fmla="*/ 1129014 w 2778301"/>
                <a:gd name="connsiteY6" fmla="*/ 1378714 h 1997546"/>
                <a:gd name="connsiteX7" fmla="*/ 1215854 w 2778301"/>
                <a:gd name="connsiteY7" fmla="*/ 977059 h 1997546"/>
                <a:gd name="connsiteX8" fmla="*/ 987898 w 2778301"/>
                <a:gd name="connsiteY8" fmla="*/ 325725 h 1997546"/>
                <a:gd name="connsiteX9" fmla="*/ 1346114 w 2778301"/>
                <a:gd name="connsiteY9" fmla="*/ 58 h 1997546"/>
                <a:gd name="connsiteX10" fmla="*/ 1628345 w 2778301"/>
                <a:gd name="connsiteY10" fmla="*/ 347436 h 1997546"/>
                <a:gd name="connsiteX11" fmla="*/ 1465519 w 2778301"/>
                <a:gd name="connsiteY11" fmla="*/ 1259303 h 1997546"/>
                <a:gd name="connsiteX12" fmla="*/ 2008270 w 2778301"/>
                <a:gd name="connsiteY12" fmla="*/ 662247 h 1997546"/>
                <a:gd name="connsiteX13" fmla="*/ 2301356 w 2778301"/>
                <a:gd name="connsiteY13" fmla="*/ 152036 h 1997546"/>
                <a:gd name="connsiteX14" fmla="*/ 2724702 w 2778301"/>
                <a:gd name="connsiteY14" fmla="*/ 130325 h 1997546"/>
                <a:gd name="connsiteX15" fmla="*/ 2724702 w 2778301"/>
                <a:gd name="connsiteY15" fmla="*/ 575403 h 1997546"/>
                <a:gd name="connsiteX16" fmla="*/ 2290501 w 2778301"/>
                <a:gd name="connsiteY16" fmla="*/ 879359 h 1997546"/>
                <a:gd name="connsiteX17" fmla="*/ 1769460 w 2778301"/>
                <a:gd name="connsiteY17" fmla="*/ 1400425 h 1997546"/>
                <a:gd name="connsiteX18" fmla="*/ 2344776 w 2778301"/>
                <a:gd name="connsiteY18" fmla="*/ 1346148 h 1997546"/>
                <a:gd name="connsiteX19" fmla="*/ 2594442 w 2778301"/>
                <a:gd name="connsiteY19" fmla="*/ 1639248 h 1997546"/>
                <a:gd name="connsiteX20" fmla="*/ 2355631 w 2778301"/>
                <a:gd name="connsiteY20" fmla="*/ 1943203 h 1997546"/>
                <a:gd name="connsiteX21" fmla="*/ 1758605 w 2778301"/>
                <a:gd name="connsiteY21" fmla="*/ 1845504 h 1997546"/>
                <a:gd name="connsiteX22" fmla="*/ 1400389 w 2778301"/>
                <a:gd name="connsiteY22" fmla="*/ 1997481 h 1997546"/>
                <a:gd name="connsiteX0" fmla="*/ 1346114 w 2778301"/>
                <a:gd name="connsiteY0" fmla="*/ 1997481 h 1997546"/>
                <a:gd name="connsiteX1" fmla="*/ 955333 w 2778301"/>
                <a:gd name="connsiteY1" fmla="*/ 1845502 h 1997546"/>
                <a:gd name="connsiteX2" fmla="*/ 260612 w 2778301"/>
                <a:gd name="connsiteY2" fmla="*/ 1932348 h 1997546"/>
                <a:gd name="connsiteX3" fmla="*/ 91 w 2778301"/>
                <a:gd name="connsiteY3" fmla="*/ 1617537 h 1997546"/>
                <a:gd name="connsiteX4" fmla="*/ 282322 w 2778301"/>
                <a:gd name="connsiteY4" fmla="*/ 1335292 h 1997546"/>
                <a:gd name="connsiteX5" fmla="*/ 727378 w 2778301"/>
                <a:gd name="connsiteY5" fmla="*/ 1432992 h 1997546"/>
                <a:gd name="connsiteX6" fmla="*/ 1129014 w 2778301"/>
                <a:gd name="connsiteY6" fmla="*/ 1378714 h 1997546"/>
                <a:gd name="connsiteX7" fmla="*/ 1215854 w 2778301"/>
                <a:gd name="connsiteY7" fmla="*/ 977059 h 1997546"/>
                <a:gd name="connsiteX8" fmla="*/ 987898 w 2778301"/>
                <a:gd name="connsiteY8" fmla="*/ 325725 h 1997546"/>
                <a:gd name="connsiteX9" fmla="*/ 1346114 w 2778301"/>
                <a:gd name="connsiteY9" fmla="*/ 58 h 1997546"/>
                <a:gd name="connsiteX10" fmla="*/ 1628345 w 2778301"/>
                <a:gd name="connsiteY10" fmla="*/ 347436 h 1997546"/>
                <a:gd name="connsiteX11" fmla="*/ 1465519 w 2778301"/>
                <a:gd name="connsiteY11" fmla="*/ 1259303 h 1997546"/>
                <a:gd name="connsiteX12" fmla="*/ 2008270 w 2778301"/>
                <a:gd name="connsiteY12" fmla="*/ 662247 h 1997546"/>
                <a:gd name="connsiteX13" fmla="*/ 2301356 w 2778301"/>
                <a:gd name="connsiteY13" fmla="*/ 152036 h 1997546"/>
                <a:gd name="connsiteX14" fmla="*/ 2724702 w 2778301"/>
                <a:gd name="connsiteY14" fmla="*/ 130325 h 1997546"/>
                <a:gd name="connsiteX15" fmla="*/ 2724702 w 2778301"/>
                <a:gd name="connsiteY15" fmla="*/ 575403 h 1997546"/>
                <a:gd name="connsiteX16" fmla="*/ 2290501 w 2778301"/>
                <a:gd name="connsiteY16" fmla="*/ 879359 h 1997546"/>
                <a:gd name="connsiteX17" fmla="*/ 1769460 w 2778301"/>
                <a:gd name="connsiteY17" fmla="*/ 1400425 h 1997546"/>
                <a:gd name="connsiteX18" fmla="*/ 2344776 w 2778301"/>
                <a:gd name="connsiteY18" fmla="*/ 1346148 h 1997546"/>
                <a:gd name="connsiteX19" fmla="*/ 2594442 w 2778301"/>
                <a:gd name="connsiteY19" fmla="*/ 1639248 h 1997546"/>
                <a:gd name="connsiteX20" fmla="*/ 2355631 w 2778301"/>
                <a:gd name="connsiteY20" fmla="*/ 1943203 h 1997546"/>
                <a:gd name="connsiteX21" fmla="*/ 1758605 w 2778301"/>
                <a:gd name="connsiteY21" fmla="*/ 1845504 h 1997546"/>
                <a:gd name="connsiteX22" fmla="*/ 1346114 w 2778301"/>
                <a:gd name="connsiteY22" fmla="*/ 1997481 h 199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778301" h="1997546">
                  <a:moveTo>
                    <a:pt x="1346114" y="1997481"/>
                  </a:moveTo>
                  <a:cubicBezTo>
                    <a:pt x="1206808" y="1993862"/>
                    <a:pt x="1136250" y="1856358"/>
                    <a:pt x="955333" y="1845502"/>
                  </a:cubicBezTo>
                  <a:cubicBezTo>
                    <a:pt x="774416" y="1834647"/>
                    <a:pt x="419819" y="1970342"/>
                    <a:pt x="260612" y="1932348"/>
                  </a:cubicBezTo>
                  <a:cubicBezTo>
                    <a:pt x="101405" y="1894354"/>
                    <a:pt x="-3527" y="1717046"/>
                    <a:pt x="91" y="1617537"/>
                  </a:cubicBezTo>
                  <a:cubicBezTo>
                    <a:pt x="3709" y="1518028"/>
                    <a:pt x="161108" y="1366049"/>
                    <a:pt x="282322" y="1335292"/>
                  </a:cubicBezTo>
                  <a:cubicBezTo>
                    <a:pt x="403536" y="1304535"/>
                    <a:pt x="586263" y="1425755"/>
                    <a:pt x="727378" y="1432992"/>
                  </a:cubicBezTo>
                  <a:cubicBezTo>
                    <a:pt x="868493" y="1440229"/>
                    <a:pt x="1047601" y="1454703"/>
                    <a:pt x="1129014" y="1378714"/>
                  </a:cubicBezTo>
                  <a:cubicBezTo>
                    <a:pt x="1210427" y="1302725"/>
                    <a:pt x="1239373" y="1152557"/>
                    <a:pt x="1215854" y="977059"/>
                  </a:cubicBezTo>
                  <a:cubicBezTo>
                    <a:pt x="1192335" y="801561"/>
                    <a:pt x="966188" y="488558"/>
                    <a:pt x="987898" y="325725"/>
                  </a:cubicBezTo>
                  <a:cubicBezTo>
                    <a:pt x="1009608" y="162892"/>
                    <a:pt x="1239373" y="-3560"/>
                    <a:pt x="1346114" y="58"/>
                  </a:cubicBezTo>
                  <a:cubicBezTo>
                    <a:pt x="1452855" y="3676"/>
                    <a:pt x="1608444" y="137562"/>
                    <a:pt x="1628345" y="347436"/>
                  </a:cubicBezTo>
                  <a:cubicBezTo>
                    <a:pt x="1648246" y="557310"/>
                    <a:pt x="1402198" y="1206835"/>
                    <a:pt x="1465519" y="1259303"/>
                  </a:cubicBezTo>
                  <a:cubicBezTo>
                    <a:pt x="1528840" y="1311771"/>
                    <a:pt x="1868964" y="846792"/>
                    <a:pt x="2008270" y="662247"/>
                  </a:cubicBezTo>
                  <a:cubicBezTo>
                    <a:pt x="2147576" y="477703"/>
                    <a:pt x="2181951" y="240690"/>
                    <a:pt x="2301356" y="152036"/>
                  </a:cubicBezTo>
                  <a:cubicBezTo>
                    <a:pt x="2420761" y="63382"/>
                    <a:pt x="2654144" y="59764"/>
                    <a:pt x="2724702" y="130325"/>
                  </a:cubicBezTo>
                  <a:cubicBezTo>
                    <a:pt x="2795260" y="200886"/>
                    <a:pt x="2797069" y="450564"/>
                    <a:pt x="2724702" y="575403"/>
                  </a:cubicBezTo>
                  <a:cubicBezTo>
                    <a:pt x="2652335" y="700242"/>
                    <a:pt x="2449708" y="741855"/>
                    <a:pt x="2290501" y="879359"/>
                  </a:cubicBezTo>
                  <a:cubicBezTo>
                    <a:pt x="2131294" y="1016863"/>
                    <a:pt x="1760414" y="1322627"/>
                    <a:pt x="1769460" y="1400425"/>
                  </a:cubicBezTo>
                  <a:cubicBezTo>
                    <a:pt x="1778506" y="1478223"/>
                    <a:pt x="2207279" y="1306344"/>
                    <a:pt x="2344776" y="1346148"/>
                  </a:cubicBezTo>
                  <a:cubicBezTo>
                    <a:pt x="2482273" y="1385952"/>
                    <a:pt x="2592633" y="1539739"/>
                    <a:pt x="2594442" y="1639248"/>
                  </a:cubicBezTo>
                  <a:cubicBezTo>
                    <a:pt x="2596251" y="1738757"/>
                    <a:pt x="2494937" y="1908827"/>
                    <a:pt x="2355631" y="1943203"/>
                  </a:cubicBezTo>
                  <a:cubicBezTo>
                    <a:pt x="2216325" y="1977579"/>
                    <a:pt x="1926858" y="1836458"/>
                    <a:pt x="1758605" y="1845504"/>
                  </a:cubicBezTo>
                  <a:cubicBezTo>
                    <a:pt x="1590352" y="1854550"/>
                    <a:pt x="1485420" y="2001100"/>
                    <a:pt x="1346114" y="1997481"/>
                  </a:cubicBez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Gill Sans Light"/>
                <a:cs typeface="Gill Sans Light"/>
              </a:endParaRPr>
            </a:p>
          </p:txBody>
        </p:sp>
        <p:sp>
          <p:nvSpPr>
            <p:cNvPr id="186" name="Oval 185"/>
            <p:cNvSpPr/>
            <p:nvPr/>
          </p:nvSpPr>
          <p:spPr>
            <a:xfrm>
              <a:off x="6803725" y="5486400"/>
              <a:ext cx="533400" cy="533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latin typeface="Gill Sans Light"/>
                <a:cs typeface="Gill Sans Light"/>
              </a:endParaRPr>
            </a:p>
          </p:txBody>
        </p:sp>
      </p:grpSp>
      <p:grpSp>
        <p:nvGrpSpPr>
          <p:cNvPr id="179" name="Group 178"/>
          <p:cNvGrpSpPr/>
          <p:nvPr/>
        </p:nvGrpSpPr>
        <p:grpSpPr>
          <a:xfrm>
            <a:off x="5524500" y="3877872"/>
            <a:ext cx="2689860" cy="2270760"/>
            <a:chOff x="5753100" y="3672840"/>
            <a:chExt cx="2689860" cy="2270760"/>
          </a:xfrm>
        </p:grpSpPr>
        <p:cxnSp>
          <p:nvCxnSpPr>
            <p:cNvPr id="55" name="Straight Connector 54"/>
            <p:cNvCxnSpPr>
              <a:stCxn id="42" idx="2"/>
              <a:endCxn id="47" idx="6"/>
            </p:cNvCxnSpPr>
            <p:nvPr/>
          </p:nvCxnSpPr>
          <p:spPr>
            <a:xfrm flipH="1">
              <a:off x="6118860" y="4472940"/>
              <a:ext cx="1958340" cy="0"/>
            </a:xfrm>
            <a:prstGeom prst="line">
              <a:avLst/>
            </a:prstGeom>
          </p:spPr>
          <p:style>
            <a:lnRef idx="3">
              <a:schemeClr val="dk1"/>
            </a:lnRef>
            <a:fillRef idx="0">
              <a:schemeClr val="dk1"/>
            </a:fillRef>
            <a:effectRef idx="2">
              <a:schemeClr val="dk1"/>
            </a:effectRef>
            <a:fontRef idx="minor">
              <a:schemeClr val="tx1"/>
            </a:fontRef>
          </p:style>
        </p:cxnSp>
        <p:cxnSp>
          <p:nvCxnSpPr>
            <p:cNvPr id="67" name="Straight Connector 66"/>
            <p:cNvCxnSpPr>
              <a:stCxn id="40" idx="4"/>
              <a:endCxn id="51" idx="0"/>
            </p:cNvCxnSpPr>
            <p:nvPr/>
          </p:nvCxnSpPr>
          <p:spPr>
            <a:xfrm>
              <a:off x="7063740" y="4655820"/>
              <a:ext cx="0" cy="922020"/>
            </a:xfrm>
            <a:prstGeom prst="line">
              <a:avLst/>
            </a:prstGeom>
          </p:spPr>
          <p:style>
            <a:lnRef idx="3">
              <a:schemeClr val="dk1"/>
            </a:lnRef>
            <a:fillRef idx="0">
              <a:schemeClr val="dk1"/>
            </a:fillRef>
            <a:effectRef idx="2">
              <a:schemeClr val="dk1"/>
            </a:effectRef>
            <a:fontRef idx="minor">
              <a:schemeClr val="tx1"/>
            </a:fontRef>
          </p:style>
        </p:cxnSp>
        <p:cxnSp>
          <p:nvCxnSpPr>
            <p:cNvPr id="60" name="Straight Connector 59"/>
            <p:cNvCxnSpPr>
              <a:stCxn id="40" idx="7"/>
              <a:endCxn id="52" idx="3"/>
            </p:cNvCxnSpPr>
            <p:nvPr/>
          </p:nvCxnSpPr>
          <p:spPr>
            <a:xfrm flipV="1">
              <a:off x="7193056" y="3985036"/>
              <a:ext cx="427168" cy="358588"/>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p:cNvCxnSpPr>
              <a:stCxn id="42" idx="1"/>
              <a:endCxn id="52" idx="5"/>
            </p:cNvCxnSpPr>
            <p:nvPr/>
          </p:nvCxnSpPr>
          <p:spPr>
            <a:xfrm flipH="1" flipV="1">
              <a:off x="7878856" y="3985036"/>
              <a:ext cx="251908" cy="358588"/>
            </a:xfrm>
            <a:prstGeom prst="line">
              <a:avLst/>
            </a:prstGeom>
          </p:spPr>
          <p:style>
            <a:lnRef idx="3">
              <a:schemeClr val="dk1"/>
            </a:lnRef>
            <a:fillRef idx="0">
              <a:schemeClr val="dk1"/>
            </a:fillRef>
            <a:effectRef idx="2">
              <a:schemeClr val="dk1"/>
            </a:effectRef>
            <a:fontRef idx="minor">
              <a:schemeClr val="tx1"/>
            </a:fontRef>
          </p:style>
        </p:cxnSp>
        <p:cxnSp>
          <p:nvCxnSpPr>
            <p:cNvPr id="63" name="Straight Connector 62"/>
            <p:cNvCxnSpPr>
              <a:stCxn id="40" idx="1"/>
              <a:endCxn id="54" idx="5"/>
            </p:cNvCxnSpPr>
            <p:nvPr/>
          </p:nvCxnSpPr>
          <p:spPr>
            <a:xfrm flipH="1" flipV="1">
              <a:off x="6598696" y="3992656"/>
              <a:ext cx="335728" cy="350968"/>
            </a:xfrm>
            <a:prstGeom prst="line">
              <a:avLst/>
            </a:prstGeom>
          </p:spPr>
          <p:style>
            <a:lnRef idx="3">
              <a:schemeClr val="dk1"/>
            </a:lnRef>
            <a:fillRef idx="0">
              <a:schemeClr val="dk1"/>
            </a:fillRef>
            <a:effectRef idx="2">
              <a:schemeClr val="dk1"/>
            </a:effectRef>
            <a:fontRef idx="minor">
              <a:schemeClr val="tx1"/>
            </a:fontRef>
          </p:style>
        </p:cxnSp>
        <p:cxnSp>
          <p:nvCxnSpPr>
            <p:cNvPr id="65" name="Straight Connector 64"/>
            <p:cNvCxnSpPr>
              <a:stCxn id="42" idx="3"/>
              <a:endCxn id="51" idx="7"/>
            </p:cNvCxnSpPr>
            <p:nvPr/>
          </p:nvCxnSpPr>
          <p:spPr>
            <a:xfrm flipH="1">
              <a:off x="7193056" y="4602256"/>
              <a:ext cx="937708" cy="1029148"/>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p:cNvCxnSpPr>
              <a:stCxn id="47" idx="7"/>
              <a:endCxn id="54" idx="3"/>
            </p:cNvCxnSpPr>
            <p:nvPr/>
          </p:nvCxnSpPr>
          <p:spPr>
            <a:xfrm flipV="1">
              <a:off x="6065296" y="3992656"/>
              <a:ext cx="274768" cy="350968"/>
            </a:xfrm>
            <a:prstGeom prst="line">
              <a:avLst/>
            </a:prstGeom>
          </p:spPr>
          <p:style>
            <a:lnRef idx="3">
              <a:schemeClr val="dk1"/>
            </a:lnRef>
            <a:fillRef idx="0">
              <a:schemeClr val="dk1"/>
            </a:fillRef>
            <a:effectRef idx="2">
              <a:schemeClr val="dk1"/>
            </a:effectRef>
            <a:fontRef idx="minor">
              <a:schemeClr val="tx1"/>
            </a:fontRef>
          </p:style>
        </p:cxnSp>
        <p:cxnSp>
          <p:nvCxnSpPr>
            <p:cNvPr id="85" name="Straight Connector 84"/>
            <p:cNvCxnSpPr>
              <a:stCxn id="58" idx="6"/>
              <a:endCxn id="51" idx="2"/>
            </p:cNvCxnSpPr>
            <p:nvPr/>
          </p:nvCxnSpPr>
          <p:spPr>
            <a:xfrm>
              <a:off x="6240780" y="5753100"/>
              <a:ext cx="640080" cy="7620"/>
            </a:xfrm>
            <a:prstGeom prst="line">
              <a:avLst/>
            </a:prstGeom>
          </p:spPr>
          <p:style>
            <a:lnRef idx="3">
              <a:schemeClr val="dk1"/>
            </a:lnRef>
            <a:fillRef idx="0">
              <a:schemeClr val="dk1"/>
            </a:fillRef>
            <a:effectRef idx="2">
              <a:schemeClr val="dk1"/>
            </a:effectRef>
            <a:fontRef idx="minor">
              <a:schemeClr val="tx1"/>
            </a:fontRef>
          </p:style>
        </p:cxnSp>
        <p:cxnSp>
          <p:nvCxnSpPr>
            <p:cNvPr id="89" name="Straight Connector 88"/>
            <p:cNvCxnSpPr>
              <a:stCxn id="58" idx="0"/>
              <a:endCxn id="47" idx="4"/>
            </p:cNvCxnSpPr>
            <p:nvPr/>
          </p:nvCxnSpPr>
          <p:spPr>
            <a:xfrm flipH="1" flipV="1">
              <a:off x="5935980" y="4655820"/>
              <a:ext cx="121920" cy="914400"/>
            </a:xfrm>
            <a:prstGeom prst="line">
              <a:avLst/>
            </a:prstGeom>
          </p:spPr>
          <p:style>
            <a:lnRef idx="3">
              <a:schemeClr val="dk1"/>
            </a:lnRef>
            <a:fillRef idx="0">
              <a:schemeClr val="dk1"/>
            </a:fillRef>
            <a:effectRef idx="2">
              <a:schemeClr val="dk1"/>
            </a:effectRef>
            <a:fontRef idx="minor">
              <a:schemeClr val="tx1"/>
            </a:fontRef>
          </p:style>
        </p:cxnSp>
        <p:cxnSp>
          <p:nvCxnSpPr>
            <p:cNvPr id="147" name="Straight Connector 146"/>
            <p:cNvCxnSpPr>
              <a:stCxn id="51" idx="6"/>
              <a:endCxn id="143" idx="2"/>
            </p:cNvCxnSpPr>
            <p:nvPr/>
          </p:nvCxnSpPr>
          <p:spPr>
            <a:xfrm flipV="1">
              <a:off x="7246620" y="5753100"/>
              <a:ext cx="609600" cy="7620"/>
            </a:xfrm>
            <a:prstGeom prst="line">
              <a:avLst/>
            </a:prstGeom>
          </p:spPr>
          <p:style>
            <a:lnRef idx="3">
              <a:schemeClr val="dk1"/>
            </a:lnRef>
            <a:fillRef idx="0">
              <a:schemeClr val="dk1"/>
            </a:fillRef>
            <a:effectRef idx="2">
              <a:schemeClr val="dk1"/>
            </a:effectRef>
            <a:fontRef idx="minor">
              <a:schemeClr val="tx1"/>
            </a:fontRef>
          </p:style>
        </p:cxnSp>
        <p:cxnSp>
          <p:nvCxnSpPr>
            <p:cNvPr id="150" name="Straight Connector 149"/>
            <p:cNvCxnSpPr>
              <a:stCxn id="143" idx="0"/>
              <a:endCxn id="42" idx="4"/>
            </p:cNvCxnSpPr>
            <p:nvPr/>
          </p:nvCxnSpPr>
          <p:spPr>
            <a:xfrm flipV="1">
              <a:off x="8039100" y="4655820"/>
              <a:ext cx="220980" cy="914400"/>
            </a:xfrm>
            <a:prstGeom prst="line">
              <a:avLst/>
            </a:prstGeom>
          </p:spPr>
          <p:style>
            <a:lnRef idx="3">
              <a:schemeClr val="dk1"/>
            </a:lnRef>
            <a:fillRef idx="0">
              <a:schemeClr val="dk1"/>
            </a:fillRef>
            <a:effectRef idx="2">
              <a:schemeClr val="dk1"/>
            </a:effectRef>
            <a:fontRef idx="minor">
              <a:schemeClr val="tx1"/>
            </a:fontRef>
          </p:style>
        </p:cxnSp>
        <p:sp>
          <p:nvSpPr>
            <p:cNvPr id="40" name="Oval 39"/>
            <p:cNvSpPr/>
            <p:nvPr/>
          </p:nvSpPr>
          <p:spPr>
            <a:xfrm>
              <a:off x="6880860" y="429006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Light"/>
                <a:cs typeface="Gill Sans Light"/>
              </a:endParaRPr>
            </a:p>
          </p:txBody>
        </p:sp>
        <p:sp>
          <p:nvSpPr>
            <p:cNvPr id="42" name="Oval 41"/>
            <p:cNvSpPr/>
            <p:nvPr/>
          </p:nvSpPr>
          <p:spPr>
            <a:xfrm>
              <a:off x="8077200" y="429006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Light"/>
                <a:cs typeface="Gill Sans Light"/>
              </a:endParaRPr>
            </a:p>
          </p:txBody>
        </p:sp>
        <p:sp>
          <p:nvSpPr>
            <p:cNvPr id="47" name="Oval 46"/>
            <p:cNvSpPr/>
            <p:nvPr/>
          </p:nvSpPr>
          <p:spPr>
            <a:xfrm>
              <a:off x="5753100" y="429006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Light"/>
                <a:cs typeface="Gill Sans Light"/>
              </a:endParaRPr>
            </a:p>
          </p:txBody>
        </p:sp>
        <p:sp>
          <p:nvSpPr>
            <p:cNvPr id="51" name="Oval 50"/>
            <p:cNvSpPr/>
            <p:nvPr/>
          </p:nvSpPr>
          <p:spPr>
            <a:xfrm>
              <a:off x="6880860" y="557784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Light"/>
                <a:cs typeface="Gill Sans Light"/>
              </a:endParaRPr>
            </a:p>
          </p:txBody>
        </p:sp>
        <p:sp>
          <p:nvSpPr>
            <p:cNvPr id="52" name="Oval 51"/>
            <p:cNvSpPr/>
            <p:nvPr/>
          </p:nvSpPr>
          <p:spPr>
            <a:xfrm>
              <a:off x="7566660" y="367284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Light"/>
                <a:cs typeface="Gill Sans Light"/>
              </a:endParaRPr>
            </a:p>
          </p:txBody>
        </p:sp>
        <p:sp>
          <p:nvSpPr>
            <p:cNvPr id="54" name="Oval 53"/>
            <p:cNvSpPr/>
            <p:nvPr/>
          </p:nvSpPr>
          <p:spPr>
            <a:xfrm>
              <a:off x="6286500" y="368046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Light"/>
                <a:cs typeface="Gill Sans Light"/>
              </a:endParaRPr>
            </a:p>
          </p:txBody>
        </p:sp>
        <p:sp>
          <p:nvSpPr>
            <p:cNvPr id="58" name="Oval 57"/>
            <p:cNvSpPr/>
            <p:nvPr/>
          </p:nvSpPr>
          <p:spPr>
            <a:xfrm>
              <a:off x="5875020" y="557022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Light"/>
                <a:cs typeface="Gill Sans Light"/>
              </a:endParaRPr>
            </a:p>
          </p:txBody>
        </p:sp>
        <p:sp>
          <p:nvSpPr>
            <p:cNvPr id="143" name="Oval 142"/>
            <p:cNvSpPr/>
            <p:nvPr/>
          </p:nvSpPr>
          <p:spPr>
            <a:xfrm>
              <a:off x="7856220" y="557022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Light"/>
                <a:cs typeface="Gill Sans Light"/>
              </a:endParaRPr>
            </a:p>
          </p:txBody>
        </p:sp>
      </p:grpSp>
      <p:grpSp>
        <p:nvGrpSpPr>
          <p:cNvPr id="6" name="Group 5"/>
          <p:cNvGrpSpPr/>
          <p:nvPr/>
        </p:nvGrpSpPr>
        <p:grpSpPr>
          <a:xfrm>
            <a:off x="4572000" y="1066800"/>
            <a:ext cx="4571999" cy="1981200"/>
            <a:chOff x="4572000" y="1066800"/>
            <a:chExt cx="4571999" cy="1981200"/>
          </a:xfrm>
        </p:grpSpPr>
        <p:sp>
          <p:nvSpPr>
            <p:cNvPr id="189" name="TextBox 188"/>
            <p:cNvSpPr txBox="1"/>
            <p:nvPr/>
          </p:nvSpPr>
          <p:spPr>
            <a:xfrm>
              <a:off x="4572000" y="1066800"/>
              <a:ext cx="4571999" cy="707886"/>
            </a:xfrm>
            <a:prstGeom prst="rect">
              <a:avLst/>
            </a:prstGeom>
            <a:noFill/>
          </p:spPr>
          <p:txBody>
            <a:bodyPr wrap="square" rtlCol="0">
              <a:spAutoFit/>
            </a:bodyPr>
            <a:lstStyle/>
            <a:p>
              <a:pPr algn="ctr"/>
              <a:r>
                <a:rPr lang="en-US" sz="4000" dirty="0" smtClean="0">
                  <a:latin typeface="Gill Sans Light"/>
                  <a:cs typeface="Gill Sans Light"/>
                </a:rPr>
                <a:t>Graph Systems</a:t>
              </a:r>
              <a:endParaRPr lang="en-US" sz="4000" dirty="0">
                <a:latin typeface="Gill Sans Light"/>
                <a:cs typeface="Gill Sans Light"/>
              </a:endParaRPr>
            </a:p>
          </p:txBody>
        </p:sp>
        <p:grpSp>
          <p:nvGrpSpPr>
            <p:cNvPr id="5" name="Group 4"/>
            <p:cNvGrpSpPr/>
            <p:nvPr/>
          </p:nvGrpSpPr>
          <p:grpSpPr>
            <a:xfrm>
              <a:off x="4797190" y="2152721"/>
              <a:ext cx="4118210" cy="895279"/>
              <a:chOff x="4644790" y="5650480"/>
              <a:chExt cx="4118210" cy="895279"/>
            </a:xfrm>
          </p:grpSpPr>
          <p:pic>
            <p:nvPicPr>
              <p:cNvPr id="203" name="Picture 202"/>
              <p:cNvPicPr>
                <a:picLocks noChangeAspect="1"/>
              </p:cNvPicPr>
              <p:nvPr/>
            </p:nvPicPr>
            <p:blipFill>
              <a:blip r:embed="rId3"/>
              <a:stretch>
                <a:fillRect/>
              </a:stretch>
            </p:blipFill>
            <p:spPr>
              <a:xfrm>
                <a:off x="5737860" y="5650480"/>
                <a:ext cx="2348701" cy="801394"/>
              </a:xfrm>
              <a:prstGeom prst="rect">
                <a:avLst/>
              </a:prstGeom>
            </p:spPr>
          </p:pic>
          <p:sp>
            <p:nvSpPr>
              <p:cNvPr id="50" name="TextBox 49"/>
              <p:cNvSpPr txBox="1"/>
              <p:nvPr/>
            </p:nvSpPr>
            <p:spPr>
              <a:xfrm>
                <a:off x="4644790" y="5911304"/>
                <a:ext cx="1222610" cy="523220"/>
              </a:xfrm>
              <a:prstGeom prst="rect">
                <a:avLst/>
              </a:prstGeom>
              <a:noFill/>
            </p:spPr>
            <p:txBody>
              <a:bodyPr wrap="none" rtlCol="0">
                <a:spAutoFit/>
              </a:bodyPr>
              <a:lstStyle/>
              <a:p>
                <a:pPr algn="r"/>
                <a:r>
                  <a:rPr lang="en-US" sz="2800" dirty="0" err="1" smtClean="0">
                    <a:ln>
                      <a:solidFill>
                        <a:schemeClr val="tx1">
                          <a:lumMod val="65000"/>
                          <a:lumOff val="35000"/>
                        </a:schemeClr>
                      </a:solidFill>
                    </a:ln>
                    <a:solidFill>
                      <a:srgbClr val="3366FF"/>
                    </a:solidFill>
                  </a:rPr>
                  <a:t>P</a:t>
                </a:r>
                <a:r>
                  <a:rPr lang="en-US" sz="2800" dirty="0" err="1" smtClean="0">
                    <a:ln>
                      <a:solidFill>
                        <a:schemeClr val="tx1">
                          <a:lumMod val="65000"/>
                          <a:lumOff val="35000"/>
                        </a:schemeClr>
                      </a:solidFill>
                    </a:ln>
                    <a:solidFill>
                      <a:srgbClr val="FF0000"/>
                    </a:solidFill>
                  </a:rPr>
                  <a:t>r</a:t>
                </a:r>
                <a:r>
                  <a:rPr lang="en-US" sz="2800" dirty="0" err="1" smtClean="0">
                    <a:ln>
                      <a:solidFill>
                        <a:schemeClr val="tx1">
                          <a:lumMod val="65000"/>
                          <a:lumOff val="35000"/>
                        </a:schemeClr>
                      </a:solidFill>
                    </a:ln>
                    <a:solidFill>
                      <a:srgbClr val="FADA2C"/>
                    </a:solidFill>
                  </a:rPr>
                  <a:t>e</a:t>
                </a:r>
                <a:r>
                  <a:rPr lang="en-US" sz="2800" dirty="0" err="1" smtClean="0">
                    <a:ln>
                      <a:solidFill>
                        <a:schemeClr val="tx1">
                          <a:lumMod val="65000"/>
                          <a:lumOff val="35000"/>
                        </a:schemeClr>
                      </a:solidFill>
                    </a:ln>
                    <a:solidFill>
                      <a:srgbClr val="3366FF"/>
                    </a:solidFill>
                  </a:rPr>
                  <a:t>g</a:t>
                </a:r>
                <a:r>
                  <a:rPr lang="en-US" sz="2800" dirty="0" err="1" smtClean="0">
                    <a:ln>
                      <a:solidFill>
                        <a:schemeClr val="tx1">
                          <a:lumMod val="65000"/>
                          <a:lumOff val="35000"/>
                        </a:schemeClr>
                      </a:solidFill>
                    </a:ln>
                    <a:solidFill>
                      <a:srgbClr val="FF0000"/>
                    </a:solidFill>
                  </a:rPr>
                  <a:t>e</a:t>
                </a:r>
                <a:r>
                  <a:rPr lang="en-US" sz="2800" dirty="0" err="1" smtClean="0">
                    <a:ln>
                      <a:solidFill>
                        <a:schemeClr val="tx1">
                          <a:lumMod val="65000"/>
                          <a:lumOff val="35000"/>
                        </a:schemeClr>
                      </a:solidFill>
                    </a:ln>
                    <a:solidFill>
                      <a:srgbClr val="56B656"/>
                    </a:solidFill>
                  </a:rPr>
                  <a:t>l</a:t>
                </a:r>
                <a:endParaRPr lang="en-US" sz="3600" dirty="0">
                  <a:solidFill>
                    <a:srgbClr val="800000"/>
                  </a:solidFill>
                </a:endParaRPr>
              </a:p>
            </p:txBody>
          </p:sp>
          <p:pic>
            <p:nvPicPr>
              <p:cNvPr id="53" name="Picture 52" descr="ApacheGirap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2623" y="5654345"/>
                <a:ext cx="740377" cy="891414"/>
              </a:xfrm>
              <a:prstGeom prst="rect">
                <a:avLst/>
              </a:prstGeom>
            </p:spPr>
          </p:pic>
        </p:grpSp>
      </p:grpSp>
      <p:grpSp>
        <p:nvGrpSpPr>
          <p:cNvPr id="48" name="Group 47"/>
          <p:cNvGrpSpPr/>
          <p:nvPr/>
        </p:nvGrpSpPr>
        <p:grpSpPr>
          <a:xfrm>
            <a:off x="2525660" y="4038600"/>
            <a:ext cx="750939" cy="2057400"/>
            <a:chOff x="2743201" y="3048000"/>
            <a:chExt cx="609600" cy="2057400"/>
          </a:xfrm>
        </p:grpSpPr>
        <p:sp>
          <p:nvSpPr>
            <p:cNvPr id="36" name="Isosceles Triangle 35"/>
            <p:cNvSpPr/>
            <p:nvPr/>
          </p:nvSpPr>
          <p:spPr>
            <a:xfrm rot="5400000">
              <a:off x="2019301" y="3771900"/>
              <a:ext cx="2057400" cy="609600"/>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latin typeface="Gill Sans Light"/>
                <a:cs typeface="Gill Sans Light"/>
              </a:endParaRPr>
            </a:p>
          </p:txBody>
        </p:sp>
        <p:sp>
          <p:nvSpPr>
            <p:cNvPr id="37" name="Plus 36"/>
            <p:cNvSpPr/>
            <p:nvPr/>
          </p:nvSpPr>
          <p:spPr>
            <a:xfrm>
              <a:off x="2884540" y="3962400"/>
              <a:ext cx="304800" cy="304800"/>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Gill Sans Light"/>
                <a:cs typeface="Gill Sans Light"/>
              </a:endParaRPr>
            </a:p>
          </p:txBody>
        </p:sp>
      </p:grpSp>
      <p:sp>
        <p:nvSpPr>
          <p:cNvPr id="15" name="Rectangle 14"/>
          <p:cNvSpPr/>
          <p:nvPr/>
        </p:nvSpPr>
        <p:spPr>
          <a:xfrm>
            <a:off x="685800" y="3200400"/>
            <a:ext cx="1317523" cy="3276600"/>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2800" dirty="0" smtClean="0">
                <a:latin typeface="Gill Sans Light"/>
                <a:cs typeface="Gill Sans Light"/>
              </a:rPr>
              <a:t>Table</a:t>
            </a:r>
            <a:endParaRPr lang="en-US" sz="2800" dirty="0">
              <a:latin typeface="Gill Sans Light"/>
              <a:cs typeface="Gill Sans Light"/>
            </a:endParaRPr>
          </a:p>
        </p:txBody>
      </p:sp>
      <p:grpSp>
        <p:nvGrpSpPr>
          <p:cNvPr id="193" name="Group 192"/>
          <p:cNvGrpSpPr/>
          <p:nvPr/>
        </p:nvGrpSpPr>
        <p:grpSpPr>
          <a:xfrm>
            <a:off x="773061" y="3657600"/>
            <a:ext cx="1752600" cy="2819400"/>
            <a:chOff x="773061" y="2895600"/>
            <a:chExt cx="1752600" cy="2819400"/>
          </a:xfrm>
        </p:grpSpPr>
        <p:sp>
          <p:nvSpPr>
            <p:cNvPr id="29" name="Right Arrow 28"/>
            <p:cNvSpPr/>
            <p:nvPr/>
          </p:nvSpPr>
          <p:spPr>
            <a:xfrm>
              <a:off x="773061" y="2895600"/>
              <a:ext cx="1752600" cy="762000"/>
            </a:xfrm>
            <a:prstGeom prst="rightArrow">
              <a:avLst>
                <a:gd name="adj1" fmla="val 70328"/>
                <a:gd name="adj2"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Gill Sans Light"/>
                <a:cs typeface="Gill Sans Light"/>
              </a:endParaRPr>
            </a:p>
          </p:txBody>
        </p:sp>
        <p:sp>
          <p:nvSpPr>
            <p:cNvPr id="32" name="Right Arrow 31"/>
            <p:cNvSpPr/>
            <p:nvPr/>
          </p:nvSpPr>
          <p:spPr>
            <a:xfrm>
              <a:off x="773061" y="3581400"/>
              <a:ext cx="1752600" cy="762000"/>
            </a:xfrm>
            <a:prstGeom prst="rightArrow">
              <a:avLst>
                <a:gd name="adj1" fmla="val 70328"/>
                <a:gd name="adj2"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Gill Sans Light"/>
                <a:cs typeface="Gill Sans Light"/>
              </a:endParaRPr>
            </a:p>
          </p:txBody>
        </p:sp>
        <p:sp>
          <p:nvSpPr>
            <p:cNvPr id="33" name="Right Arrow 32"/>
            <p:cNvSpPr/>
            <p:nvPr/>
          </p:nvSpPr>
          <p:spPr>
            <a:xfrm>
              <a:off x="773061" y="4267200"/>
              <a:ext cx="1752600" cy="762000"/>
            </a:xfrm>
            <a:prstGeom prst="rightArrow">
              <a:avLst>
                <a:gd name="adj1" fmla="val 70328"/>
                <a:gd name="adj2"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Gill Sans Light"/>
                <a:cs typeface="Gill Sans Light"/>
              </a:endParaRPr>
            </a:p>
          </p:txBody>
        </p:sp>
        <p:sp>
          <p:nvSpPr>
            <p:cNvPr id="34" name="Right Arrow 33"/>
            <p:cNvSpPr/>
            <p:nvPr/>
          </p:nvSpPr>
          <p:spPr>
            <a:xfrm>
              <a:off x="773061" y="4953000"/>
              <a:ext cx="1752600" cy="762000"/>
            </a:xfrm>
            <a:prstGeom prst="rightArrow">
              <a:avLst>
                <a:gd name="adj1" fmla="val 70328"/>
                <a:gd name="adj2"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Gill Sans Light"/>
                <a:cs typeface="Gill Sans Light"/>
              </a:endParaRPr>
            </a:p>
          </p:txBody>
        </p:sp>
      </p:grpSp>
      <p:sp>
        <p:nvSpPr>
          <p:cNvPr id="39" name="Rounded Rectangle 38"/>
          <p:cNvSpPr/>
          <p:nvPr/>
        </p:nvSpPr>
        <p:spPr>
          <a:xfrm>
            <a:off x="3276600" y="4800600"/>
            <a:ext cx="1066800" cy="533400"/>
          </a:xfrm>
          <a:prstGeom prst="roundRect">
            <a:avLst/>
          </a:prstGeom>
        </p:spPr>
        <p:style>
          <a:lnRef idx="1">
            <a:schemeClr val="accent2"/>
          </a:lnRef>
          <a:fillRef idx="3">
            <a:schemeClr val="accent2"/>
          </a:fillRef>
          <a:effectRef idx="2">
            <a:schemeClr val="accent2"/>
          </a:effectRef>
          <a:fontRef idx="minor">
            <a:schemeClr val="lt1"/>
          </a:fontRef>
        </p:style>
        <p:txBody>
          <a:bodyPr tIns="0" bIns="45720" rtlCol="0" anchor="ctr"/>
          <a:lstStyle/>
          <a:p>
            <a:pPr algn="ctr"/>
            <a:r>
              <a:rPr lang="en-US" dirty="0" smtClean="0">
                <a:latin typeface="Gill Sans Light"/>
                <a:cs typeface="Gill Sans Light"/>
              </a:rPr>
              <a:t>Result</a:t>
            </a:r>
            <a:endParaRPr lang="en-US" dirty="0">
              <a:latin typeface="Gill Sans Light"/>
              <a:cs typeface="Gill Sans Light"/>
            </a:endParaRPr>
          </a:p>
        </p:txBody>
      </p:sp>
      <p:sp>
        <p:nvSpPr>
          <p:cNvPr id="9" name="Rounded Rectangle 8"/>
          <p:cNvSpPr/>
          <p:nvPr/>
        </p:nvSpPr>
        <p:spPr>
          <a:xfrm>
            <a:off x="849262" y="3886200"/>
            <a:ext cx="990599" cy="304800"/>
          </a:xfrm>
          <a:prstGeom prst="roundRect">
            <a:avLst/>
          </a:prstGeom>
        </p:spPr>
        <p:style>
          <a:lnRef idx="1">
            <a:schemeClr val="accent1"/>
          </a:lnRef>
          <a:fillRef idx="3">
            <a:schemeClr val="accent1"/>
          </a:fillRef>
          <a:effectRef idx="2">
            <a:schemeClr val="accent1"/>
          </a:effectRef>
          <a:fontRef idx="minor">
            <a:schemeClr val="lt1"/>
          </a:fontRef>
        </p:style>
        <p:txBody>
          <a:bodyPr tIns="0" bIns="45720" rtlCol="0" anchor="ctr"/>
          <a:lstStyle/>
          <a:p>
            <a:pPr algn="ctr"/>
            <a:r>
              <a:rPr lang="en-US" dirty="0" smtClean="0">
                <a:latin typeface="Gill Sans Light"/>
                <a:cs typeface="Gill Sans Light"/>
              </a:rPr>
              <a:t>Row</a:t>
            </a:r>
            <a:endParaRPr lang="en-US" dirty="0">
              <a:latin typeface="Gill Sans Light"/>
              <a:cs typeface="Gill Sans Light"/>
            </a:endParaRPr>
          </a:p>
        </p:txBody>
      </p:sp>
      <p:sp>
        <p:nvSpPr>
          <p:cNvPr id="17" name="Rounded Rectangle 16"/>
          <p:cNvSpPr/>
          <p:nvPr/>
        </p:nvSpPr>
        <p:spPr>
          <a:xfrm>
            <a:off x="849262" y="4572000"/>
            <a:ext cx="990599" cy="304800"/>
          </a:xfrm>
          <a:prstGeom prst="roundRect">
            <a:avLst/>
          </a:prstGeom>
        </p:spPr>
        <p:style>
          <a:lnRef idx="1">
            <a:schemeClr val="accent1"/>
          </a:lnRef>
          <a:fillRef idx="3">
            <a:schemeClr val="accent1"/>
          </a:fillRef>
          <a:effectRef idx="2">
            <a:schemeClr val="accent1"/>
          </a:effectRef>
          <a:fontRef idx="minor">
            <a:schemeClr val="lt1"/>
          </a:fontRef>
        </p:style>
        <p:txBody>
          <a:bodyPr tIns="0" bIns="45720" rtlCol="0" anchor="ctr"/>
          <a:lstStyle/>
          <a:p>
            <a:pPr algn="ctr"/>
            <a:r>
              <a:rPr lang="en-US" dirty="0" smtClean="0">
                <a:latin typeface="Gill Sans Light"/>
                <a:cs typeface="Gill Sans Light"/>
              </a:rPr>
              <a:t>Row</a:t>
            </a:r>
            <a:endParaRPr lang="en-US" dirty="0">
              <a:latin typeface="Gill Sans Light"/>
              <a:cs typeface="Gill Sans Light"/>
            </a:endParaRPr>
          </a:p>
        </p:txBody>
      </p:sp>
      <p:sp>
        <p:nvSpPr>
          <p:cNvPr id="18" name="Rounded Rectangle 17"/>
          <p:cNvSpPr/>
          <p:nvPr/>
        </p:nvSpPr>
        <p:spPr>
          <a:xfrm>
            <a:off x="849262" y="5257800"/>
            <a:ext cx="990599" cy="304800"/>
          </a:xfrm>
          <a:prstGeom prst="roundRect">
            <a:avLst/>
          </a:prstGeom>
        </p:spPr>
        <p:style>
          <a:lnRef idx="1">
            <a:schemeClr val="accent1"/>
          </a:lnRef>
          <a:fillRef idx="3">
            <a:schemeClr val="accent1"/>
          </a:fillRef>
          <a:effectRef idx="2">
            <a:schemeClr val="accent1"/>
          </a:effectRef>
          <a:fontRef idx="minor">
            <a:schemeClr val="lt1"/>
          </a:fontRef>
        </p:style>
        <p:txBody>
          <a:bodyPr tIns="0" bIns="45720" rtlCol="0" anchor="ctr"/>
          <a:lstStyle/>
          <a:p>
            <a:pPr algn="ctr"/>
            <a:r>
              <a:rPr lang="en-US" dirty="0" smtClean="0">
                <a:latin typeface="Gill Sans Light"/>
                <a:cs typeface="Gill Sans Light"/>
              </a:rPr>
              <a:t>Row</a:t>
            </a:r>
            <a:endParaRPr lang="en-US" dirty="0">
              <a:latin typeface="Gill Sans Light"/>
              <a:cs typeface="Gill Sans Light"/>
            </a:endParaRPr>
          </a:p>
        </p:txBody>
      </p:sp>
      <p:sp>
        <p:nvSpPr>
          <p:cNvPr id="19" name="Rounded Rectangle 18"/>
          <p:cNvSpPr/>
          <p:nvPr/>
        </p:nvSpPr>
        <p:spPr>
          <a:xfrm>
            <a:off x="849262" y="5943600"/>
            <a:ext cx="990599" cy="304800"/>
          </a:xfrm>
          <a:prstGeom prst="roundRect">
            <a:avLst/>
          </a:prstGeom>
        </p:spPr>
        <p:style>
          <a:lnRef idx="1">
            <a:schemeClr val="accent1"/>
          </a:lnRef>
          <a:fillRef idx="3">
            <a:schemeClr val="accent1"/>
          </a:fillRef>
          <a:effectRef idx="2">
            <a:schemeClr val="accent1"/>
          </a:effectRef>
          <a:fontRef idx="minor">
            <a:schemeClr val="lt1"/>
          </a:fontRef>
        </p:style>
        <p:txBody>
          <a:bodyPr tIns="0" bIns="45720" rtlCol="0" anchor="ctr"/>
          <a:lstStyle/>
          <a:p>
            <a:pPr algn="ctr"/>
            <a:r>
              <a:rPr lang="en-US" dirty="0" smtClean="0">
                <a:latin typeface="Gill Sans Light"/>
                <a:cs typeface="Gill Sans Light"/>
              </a:rPr>
              <a:t>Row</a:t>
            </a:r>
            <a:endParaRPr lang="en-US" dirty="0">
              <a:latin typeface="Gill Sans Light"/>
              <a:cs typeface="Gill Sans Light"/>
            </a:endParaRPr>
          </a:p>
        </p:txBody>
      </p:sp>
      <p:pic>
        <p:nvPicPr>
          <p:cNvPr id="2" name="Picture 1"/>
          <p:cNvPicPr>
            <a:picLocks noChangeAspect="1"/>
          </p:cNvPicPr>
          <p:nvPr/>
        </p:nvPicPr>
        <p:blipFill>
          <a:blip r:embed="rId5"/>
          <a:stretch>
            <a:fillRect/>
          </a:stretch>
        </p:blipFill>
        <p:spPr>
          <a:xfrm>
            <a:off x="228600" y="1981200"/>
            <a:ext cx="2471169" cy="584431"/>
          </a:xfrm>
          <a:prstGeom prst="rect">
            <a:avLst/>
          </a:prstGeom>
        </p:spPr>
      </p:pic>
      <p:pic>
        <p:nvPicPr>
          <p:cNvPr id="4" name="Picture 3"/>
          <p:cNvPicPr>
            <a:picLocks noChangeAspect="1"/>
          </p:cNvPicPr>
          <p:nvPr/>
        </p:nvPicPr>
        <p:blipFill rotWithShape="1">
          <a:blip r:embed="rId6"/>
          <a:srcRect l="4467" t="4266" r="29708" b="26840"/>
          <a:stretch/>
        </p:blipFill>
        <p:spPr>
          <a:xfrm>
            <a:off x="2590800" y="2505359"/>
            <a:ext cx="1707244" cy="897511"/>
          </a:xfrm>
          <a:prstGeom prst="rect">
            <a:avLst/>
          </a:prstGeom>
        </p:spPr>
      </p:pic>
    </p:spTree>
    <p:extLst>
      <p:ext uri="{BB962C8B-B14F-4D97-AF65-F5344CB8AC3E}">
        <p14:creationId xmlns:p14="http://schemas.microsoft.com/office/powerpoint/2010/main" val="152334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1+ppt_w/2"/>
                                          </p:val>
                                        </p:tav>
                                      </p:tavLst>
                                    </p:anim>
                                    <p:anim calcmode="lin" valueType="num">
                                      <p:cBhvr additive="base">
                                        <p:cTn id="7" dur="500"/>
                                        <p:tgtEl>
                                          <p:spTgt spid="6"/>
                                        </p:tgtEl>
                                        <p:attrNameLst>
                                          <p:attrName>ppt_y</p:attrName>
                                        </p:attrNameLst>
                                      </p:cBhvr>
                                      <p:tavLst>
                                        <p:tav tm="0">
                                          <p:val>
                                            <p:strVal val="ppt_y"/>
                                          </p:val>
                                        </p:tav>
                                        <p:tav tm="100000">
                                          <p:val>
                                            <p:strVal val="ppt_y"/>
                                          </p:val>
                                        </p:tav>
                                      </p:tavLst>
                                    </p:anim>
                                    <p:set>
                                      <p:cBhvr>
                                        <p:cTn id="8" dur="1" fill="hold">
                                          <p:stCondLst>
                                            <p:cond delay="499"/>
                                          </p:stCondLst>
                                        </p:cTn>
                                        <p:tgtEl>
                                          <p:spTgt spid="6"/>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191"/>
                                        </p:tgtEl>
                                      </p:cBhvr>
                                    </p:animEffect>
                                    <p:set>
                                      <p:cBhvr>
                                        <p:cTn id="11" dur="1" fill="hold">
                                          <p:stCondLst>
                                            <p:cond delay="499"/>
                                          </p:stCondLst>
                                        </p:cTn>
                                        <p:tgtEl>
                                          <p:spTgt spid="191"/>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1.00469E-6 6.7346E-6 L 0.24987 6.7346E-6 " pathEditMode="relative" ptsTypes="AA">
                                      <p:cBhvr>
                                        <p:cTn id="15" dur="2000" fill="hold"/>
                                        <p:tgtEl>
                                          <p:spTgt spid="188"/>
                                        </p:tgtEl>
                                        <p:attrNameLst>
                                          <p:attrName>ppt_x</p:attrName>
                                          <p:attrName>ppt_y</p:attrName>
                                        </p:attrNameLst>
                                      </p:cBhvr>
                                    </p:animMotion>
                                  </p:childTnLst>
                                </p:cTn>
                              </p:par>
                              <p:par>
                                <p:cTn id="16" presetID="0" presetClass="path" presetSubtype="0" accel="50000" decel="50000" fill="hold" nodeType="withEffect">
                                  <p:stCondLst>
                                    <p:cond delay="0"/>
                                  </p:stCondLst>
                                  <p:childTnLst>
                                    <p:animMotion origin="layout" path="M -1.83411E-6 -3.73321E-6 L 0.308 -0.12228 " pathEditMode="relative" ptsTypes="AA">
                                      <p:cBhvr>
                                        <p:cTn id="17" dur="2000" fill="hold"/>
                                        <p:tgtEl>
                                          <p:spTgt spid="4"/>
                                        </p:tgtEl>
                                        <p:attrNameLst>
                                          <p:attrName>ppt_x</p:attrName>
                                          <p:attrName>ppt_y</p:attrName>
                                        </p:attrNameLst>
                                      </p:cBhvr>
                                    </p:animMotion>
                                  </p:childTnLst>
                                </p:cTn>
                              </p:par>
                              <p:par>
                                <p:cTn id="18" presetID="0" presetClass="path" presetSubtype="0" accel="50000" decel="50000" fill="hold" nodeType="withEffect">
                                  <p:stCondLst>
                                    <p:cond delay="0"/>
                                  </p:stCondLst>
                                  <p:childTnLst>
                                    <p:animMotion origin="layout" path="M -3.74111E-6 -2.70959E-6 L 0.1999 -2.70959E-6 " pathEditMode="relative" ptsTypes="AA">
                                      <p:cBhvr>
                                        <p:cTn id="19"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11"/>
          <p:cNvGraphicFramePr/>
          <p:nvPr>
            <p:extLst>
              <p:ext uri="{D42A27DB-BD31-4B8C-83A1-F6EECF244321}">
                <p14:modId xmlns:p14="http://schemas.microsoft.com/office/powerpoint/2010/main" val="2999905455"/>
              </p:ext>
            </p:extLst>
          </p:nvPr>
        </p:nvGraphicFramePr>
        <p:xfrm>
          <a:off x="685800" y="1676400"/>
          <a:ext cx="7772400" cy="3089144"/>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3"/>
          <p:cNvSpPr txBox="1">
            <a:spLocks/>
          </p:cNvSpPr>
          <p:nvPr/>
        </p:nvSpPr>
        <p:spPr bwMode="auto">
          <a:xfrm>
            <a:off x="427840" y="3810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5500" b="0" kern="1200">
                <a:solidFill>
                  <a:schemeClr val="tx1"/>
                </a:solidFill>
                <a:latin typeface="Gill Sans Light"/>
                <a:ea typeface="ＭＳ Ｐゴシック" pitchFamily="-65" charset="-128"/>
                <a:cs typeface="Gill Sans Light"/>
              </a:defRPr>
            </a:lvl1pPr>
            <a:lvl2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2pPr>
            <a:lvl3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3pPr>
            <a:lvl4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4pPr>
            <a:lvl5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5pPr>
            <a:lvl6pPr marL="4572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6pPr>
            <a:lvl7pPr marL="9144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7pPr>
            <a:lvl8pPr marL="13716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8pPr>
            <a:lvl9pPr marL="18288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9pPr>
          </a:lstStyle>
          <a:p>
            <a:r>
              <a:rPr lang="en-US" sz="3600" dirty="0" smtClean="0"/>
              <a:t>PageRank on the Live-Journal Graph</a:t>
            </a:r>
            <a:endParaRPr lang="en-US" sz="3600" dirty="0"/>
          </a:p>
        </p:txBody>
      </p:sp>
      <p:sp>
        <p:nvSpPr>
          <p:cNvPr id="7" name="TextBox 6"/>
          <p:cNvSpPr txBox="1"/>
          <p:nvPr/>
        </p:nvSpPr>
        <p:spPr>
          <a:xfrm>
            <a:off x="1234989" y="5105400"/>
            <a:ext cx="6926370" cy="1200329"/>
          </a:xfrm>
          <a:prstGeom prst="rect">
            <a:avLst/>
          </a:prstGeom>
          <a:noFill/>
        </p:spPr>
        <p:txBody>
          <a:bodyPr wrap="none" rtlCol="0">
            <a:spAutoFit/>
          </a:bodyPr>
          <a:lstStyle/>
          <a:p>
            <a:pPr algn="ctr"/>
            <a:r>
              <a:rPr lang="en-US" sz="3600" dirty="0" err="1" smtClean="0">
                <a:latin typeface="Gill Sans Light"/>
                <a:cs typeface="Gill Sans Light"/>
              </a:rPr>
              <a:t>Hadoop</a:t>
            </a:r>
            <a:r>
              <a:rPr lang="en-US" sz="3600" dirty="0" smtClean="0">
                <a:latin typeface="Gill Sans Light"/>
                <a:cs typeface="Gill Sans Light"/>
              </a:rPr>
              <a:t> is </a:t>
            </a:r>
            <a:r>
              <a:rPr lang="en-US" sz="3600" i="1" dirty="0" smtClean="0">
                <a:solidFill>
                  <a:srgbClr val="3366FF"/>
                </a:solidFill>
                <a:latin typeface="Gill Sans Light"/>
                <a:cs typeface="Gill Sans Light"/>
              </a:rPr>
              <a:t>60x slower </a:t>
            </a:r>
            <a:r>
              <a:rPr lang="en-US" sz="3600" dirty="0" smtClean="0">
                <a:latin typeface="Gill Sans Light"/>
                <a:cs typeface="Gill Sans Light"/>
              </a:rPr>
              <a:t>than </a:t>
            </a:r>
            <a:r>
              <a:rPr lang="en-US" sz="3600" dirty="0" err="1" smtClean="0">
                <a:latin typeface="Gill Sans Light"/>
                <a:cs typeface="Gill Sans Light"/>
              </a:rPr>
              <a:t>GraphLab</a:t>
            </a:r>
            <a:endParaRPr lang="en-US" sz="3600" dirty="0" smtClean="0">
              <a:latin typeface="Gill Sans Light"/>
              <a:cs typeface="Gill Sans Light"/>
            </a:endParaRPr>
          </a:p>
          <a:p>
            <a:pPr algn="ctr"/>
            <a:r>
              <a:rPr lang="en-US" sz="3600" dirty="0" smtClean="0">
                <a:latin typeface="Gill Sans Light"/>
                <a:cs typeface="Gill Sans Light"/>
              </a:rPr>
              <a:t>Spark is </a:t>
            </a:r>
            <a:r>
              <a:rPr lang="en-US" sz="3600" i="1" dirty="0">
                <a:solidFill>
                  <a:srgbClr val="3366FF"/>
                </a:solidFill>
                <a:latin typeface="Gill Sans Light"/>
                <a:cs typeface="Gill Sans Light"/>
              </a:rPr>
              <a:t>16x </a:t>
            </a:r>
            <a:r>
              <a:rPr lang="en-US" sz="3600" i="1" dirty="0" smtClean="0">
                <a:solidFill>
                  <a:srgbClr val="3366FF"/>
                </a:solidFill>
                <a:latin typeface="Gill Sans Light"/>
                <a:cs typeface="Gill Sans Light"/>
              </a:rPr>
              <a:t>slower </a:t>
            </a:r>
            <a:r>
              <a:rPr lang="en-US" sz="3600" dirty="0" smtClean="0">
                <a:latin typeface="Gill Sans Light"/>
                <a:cs typeface="Gill Sans Light"/>
              </a:rPr>
              <a:t>than </a:t>
            </a:r>
            <a:r>
              <a:rPr lang="en-US" sz="3600" dirty="0" err="1" smtClean="0">
                <a:latin typeface="Gill Sans Light"/>
                <a:cs typeface="Gill Sans Light"/>
              </a:rPr>
              <a:t>GraphLab</a:t>
            </a:r>
            <a:endParaRPr lang="en-US" sz="3600" dirty="0">
              <a:latin typeface="Gill Sans Light"/>
              <a:cs typeface="Gill Sans Light"/>
            </a:endParaRPr>
          </a:p>
        </p:txBody>
      </p:sp>
      <p:sp>
        <p:nvSpPr>
          <p:cNvPr id="2" name="Rectangle 1"/>
          <p:cNvSpPr/>
          <p:nvPr/>
        </p:nvSpPr>
        <p:spPr>
          <a:xfrm>
            <a:off x="228600" y="2667000"/>
            <a:ext cx="1524000" cy="44934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76200" y="3234698"/>
            <a:ext cx="1676400" cy="4892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807244" y="3209298"/>
            <a:ext cx="1295400" cy="4892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809992" y="2679192"/>
            <a:ext cx="2076208" cy="44500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1905000" y="2662535"/>
            <a:ext cx="271078" cy="461665"/>
          </a:xfrm>
          <a:prstGeom prst="rect">
            <a:avLst/>
          </a:prstGeom>
          <a:noFill/>
        </p:spPr>
        <p:txBody>
          <a:bodyPr wrap="none" rtlCol="0">
            <a:spAutoFit/>
          </a:bodyPr>
          <a:lstStyle/>
          <a:p>
            <a:pPr algn="ctr"/>
            <a:r>
              <a:rPr lang="en-US" dirty="0" smtClean="0">
                <a:latin typeface="Gill Sans Light"/>
                <a:cs typeface="Gill Sans Light"/>
              </a:rPr>
              <a:t>?</a:t>
            </a:r>
          </a:p>
        </p:txBody>
      </p:sp>
    </p:spTree>
    <p:extLst>
      <p:ext uri="{BB962C8B-B14F-4D97-AF65-F5344CB8AC3E}">
        <p14:creationId xmlns:p14="http://schemas.microsoft.com/office/powerpoint/2010/main" val="42435117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3"/>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bldLvl="2"/>
      <p:bldP spid="2" grpId="0" animBg="1"/>
      <p:bldP spid="9" grpId="0" animBg="1"/>
      <p:bldP spid="10" grpId="0" animBg="1"/>
      <p:bldP spid="11" grpId="0" animBg="1"/>
      <p:bldP spid="3" grpId="0"/>
      <p:bldP spid="3"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1143000"/>
          </a:xfrm>
        </p:spPr>
        <p:txBody>
          <a:bodyPr/>
          <a:lstStyle/>
          <a:p>
            <a:r>
              <a:rPr lang="en-US" sz="6600" dirty="0" smtClean="0"/>
              <a:t>Key Question</a:t>
            </a:r>
            <a:endParaRPr lang="en-US" sz="6600" dirty="0"/>
          </a:p>
        </p:txBody>
      </p:sp>
      <p:sp>
        <p:nvSpPr>
          <p:cNvPr id="4" name="Content Placeholder 3"/>
          <p:cNvSpPr>
            <a:spLocks noGrp="1"/>
          </p:cNvSpPr>
          <p:nvPr>
            <p:ph idx="1"/>
          </p:nvPr>
        </p:nvSpPr>
        <p:spPr>
          <a:xfrm>
            <a:off x="457200" y="1981200"/>
            <a:ext cx="8229600" cy="2813624"/>
          </a:xfrm>
        </p:spPr>
        <p:txBody>
          <a:bodyPr/>
          <a:lstStyle/>
          <a:p>
            <a:r>
              <a:rPr lang="en-US" sz="4000" dirty="0"/>
              <a:t>How can we </a:t>
            </a:r>
            <a:r>
              <a:rPr lang="en-US" sz="4000" i="1" dirty="0">
                <a:solidFill>
                  <a:srgbClr val="3366FF"/>
                </a:solidFill>
              </a:rPr>
              <a:t>naturally express</a:t>
            </a:r>
            <a:r>
              <a:rPr lang="en-US" sz="4000" dirty="0">
                <a:solidFill>
                  <a:srgbClr val="3366FF"/>
                </a:solidFill>
              </a:rPr>
              <a:t> </a:t>
            </a:r>
            <a:r>
              <a:rPr lang="en-US" sz="4000" dirty="0"/>
              <a:t>and </a:t>
            </a:r>
            <a:r>
              <a:rPr lang="en-US" sz="4000" i="1" dirty="0">
                <a:solidFill>
                  <a:srgbClr val="3366FF"/>
                </a:solidFill>
              </a:rPr>
              <a:t>efficiently execute</a:t>
            </a:r>
            <a:r>
              <a:rPr lang="en-US" sz="4000" dirty="0"/>
              <a:t> graph computation in a general purpose dataflow framework?</a:t>
            </a:r>
          </a:p>
        </p:txBody>
      </p:sp>
      <p:sp>
        <p:nvSpPr>
          <p:cNvPr id="2" name="TextBox 1"/>
          <p:cNvSpPr txBox="1"/>
          <p:nvPr/>
        </p:nvSpPr>
        <p:spPr>
          <a:xfrm>
            <a:off x="1154407" y="4495800"/>
            <a:ext cx="7002037" cy="1446550"/>
          </a:xfrm>
          <a:prstGeom prst="rect">
            <a:avLst/>
          </a:prstGeom>
          <a:noFill/>
        </p:spPr>
        <p:txBody>
          <a:bodyPr wrap="none" rtlCol="0">
            <a:spAutoFit/>
          </a:bodyPr>
          <a:lstStyle/>
          <a:p>
            <a:pPr algn="ctr"/>
            <a:r>
              <a:rPr lang="en-US" sz="4400" dirty="0" smtClean="0">
                <a:latin typeface="Gill Sans Light"/>
                <a:cs typeface="Gill Sans Light"/>
              </a:rPr>
              <a:t>Distill the lessons learned</a:t>
            </a:r>
            <a:br>
              <a:rPr lang="en-US" sz="4400" dirty="0" smtClean="0">
                <a:latin typeface="Gill Sans Light"/>
                <a:cs typeface="Gill Sans Light"/>
              </a:rPr>
            </a:br>
            <a:r>
              <a:rPr lang="en-US" sz="4400" dirty="0" smtClean="0">
                <a:latin typeface="Gill Sans Light"/>
                <a:cs typeface="Gill Sans Light"/>
              </a:rPr>
              <a:t>from specialized graph systems</a:t>
            </a:r>
          </a:p>
        </p:txBody>
      </p:sp>
    </p:spTree>
    <p:extLst>
      <p:ext uri="{BB962C8B-B14F-4D97-AF65-F5344CB8AC3E}">
        <p14:creationId xmlns:p14="http://schemas.microsoft.com/office/powerpoint/2010/main" val="18624820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1143000"/>
          </a:xfrm>
        </p:spPr>
        <p:txBody>
          <a:bodyPr/>
          <a:lstStyle/>
          <a:p>
            <a:r>
              <a:rPr lang="en-US" sz="6600" dirty="0" smtClean="0"/>
              <a:t>Key Question</a:t>
            </a:r>
            <a:endParaRPr lang="en-US" sz="6600" dirty="0"/>
          </a:p>
        </p:txBody>
      </p:sp>
      <p:sp>
        <p:nvSpPr>
          <p:cNvPr id="4" name="Content Placeholder 3"/>
          <p:cNvSpPr>
            <a:spLocks noGrp="1"/>
          </p:cNvSpPr>
          <p:nvPr>
            <p:ph idx="1"/>
          </p:nvPr>
        </p:nvSpPr>
        <p:spPr>
          <a:xfrm>
            <a:off x="457200" y="1981200"/>
            <a:ext cx="8229600" cy="2813624"/>
          </a:xfrm>
        </p:spPr>
        <p:txBody>
          <a:bodyPr/>
          <a:lstStyle/>
          <a:p>
            <a:r>
              <a:rPr lang="en-US" sz="4000" dirty="0" smtClean="0"/>
              <a:t>How can we </a:t>
            </a:r>
            <a:r>
              <a:rPr lang="en-US" sz="4000" i="1" dirty="0" smtClean="0">
                <a:solidFill>
                  <a:srgbClr val="3366FF"/>
                </a:solidFill>
              </a:rPr>
              <a:t>naturally express</a:t>
            </a:r>
            <a:r>
              <a:rPr lang="en-US" sz="4000" dirty="0" smtClean="0">
                <a:solidFill>
                  <a:srgbClr val="3366FF"/>
                </a:solidFill>
              </a:rPr>
              <a:t> </a:t>
            </a:r>
            <a:r>
              <a:rPr lang="en-US" sz="4000" dirty="0" smtClean="0"/>
              <a:t>and </a:t>
            </a:r>
            <a:r>
              <a:rPr lang="en-US" sz="4000" i="1" dirty="0" smtClean="0">
                <a:solidFill>
                  <a:srgbClr val="3366FF"/>
                </a:solidFill>
              </a:rPr>
              <a:t>efficiently execute</a:t>
            </a:r>
            <a:r>
              <a:rPr lang="en-US" sz="4000" dirty="0" smtClean="0"/>
              <a:t> graph computation in a general purpose dataflow framework?</a:t>
            </a:r>
            <a:endParaRPr lang="en-US" sz="4000" dirty="0"/>
          </a:p>
        </p:txBody>
      </p:sp>
      <p:sp>
        <p:nvSpPr>
          <p:cNvPr id="5" name="TextBox 4"/>
          <p:cNvSpPr txBox="1"/>
          <p:nvPr/>
        </p:nvSpPr>
        <p:spPr>
          <a:xfrm>
            <a:off x="826512" y="4564559"/>
            <a:ext cx="3540728" cy="769441"/>
          </a:xfrm>
          <a:prstGeom prst="rect">
            <a:avLst/>
          </a:prstGeom>
          <a:noFill/>
        </p:spPr>
        <p:txBody>
          <a:bodyPr wrap="none" rtlCol="0">
            <a:spAutoFit/>
          </a:bodyPr>
          <a:lstStyle/>
          <a:p>
            <a:pPr algn="ctr"/>
            <a:r>
              <a:rPr lang="en-US" sz="4400" dirty="0" smtClean="0">
                <a:latin typeface="Gill Sans Light"/>
                <a:cs typeface="Gill Sans Light"/>
              </a:rPr>
              <a:t>Representation</a:t>
            </a:r>
          </a:p>
        </p:txBody>
      </p:sp>
      <p:sp>
        <p:nvSpPr>
          <p:cNvPr id="6" name="TextBox 5"/>
          <p:cNvSpPr txBox="1"/>
          <p:nvPr/>
        </p:nvSpPr>
        <p:spPr>
          <a:xfrm>
            <a:off x="5104941" y="4564559"/>
            <a:ext cx="3277059" cy="769441"/>
          </a:xfrm>
          <a:prstGeom prst="rect">
            <a:avLst/>
          </a:prstGeom>
          <a:noFill/>
        </p:spPr>
        <p:txBody>
          <a:bodyPr wrap="none" rtlCol="0">
            <a:spAutoFit/>
          </a:bodyPr>
          <a:lstStyle/>
          <a:p>
            <a:pPr algn="ctr"/>
            <a:r>
              <a:rPr lang="en-US" sz="4400" dirty="0" smtClean="0">
                <a:latin typeface="Gill Sans Light"/>
                <a:cs typeface="Gill Sans Light"/>
              </a:rPr>
              <a:t>Optimizations</a:t>
            </a:r>
          </a:p>
        </p:txBody>
      </p:sp>
    </p:spTree>
    <p:extLst>
      <p:ext uri="{BB962C8B-B14F-4D97-AF65-F5344CB8AC3E}">
        <p14:creationId xmlns:p14="http://schemas.microsoft.com/office/powerpoint/2010/main" val="26387992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anim calcmode="lin" valueType="num">
                                      <p:cBhvr>
                                        <p:cTn id="15" dur="500" fill="hold"/>
                                        <p:tgtEl>
                                          <p:spTgt spid="6"/>
                                        </p:tgtEl>
                                        <p:attrNameLst>
                                          <p:attrName>ppt_x</p:attrName>
                                        </p:attrNameLst>
                                      </p:cBhvr>
                                      <p:tavLst>
                                        <p:tav tm="0">
                                          <p:val>
                                            <p:strVal val="#ppt_x"/>
                                          </p:val>
                                        </p:tav>
                                        <p:tav tm="100000">
                                          <p:val>
                                            <p:strVal val="#ppt_x"/>
                                          </p:val>
                                        </p:tav>
                                      </p:tavLst>
                                    </p:anim>
                                    <p:anim calcmode="lin" valueType="num">
                                      <p:cBhvr>
                                        <p:cTn id="16"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8699" y="1038619"/>
            <a:ext cx="8965301" cy="5248712"/>
            <a:chOff x="178699" y="1228288"/>
            <a:chExt cx="8965301" cy="5248712"/>
          </a:xfrm>
        </p:grpSpPr>
        <p:grpSp>
          <p:nvGrpSpPr>
            <p:cNvPr id="255" name="Group 254"/>
            <p:cNvGrpSpPr/>
            <p:nvPr/>
          </p:nvGrpSpPr>
          <p:grpSpPr>
            <a:xfrm>
              <a:off x="178699" y="2337428"/>
              <a:ext cx="1399392" cy="1905000"/>
              <a:chOff x="178699" y="1905000"/>
              <a:chExt cx="1399392" cy="1905000"/>
            </a:xfrm>
          </p:grpSpPr>
          <p:sp>
            <p:nvSpPr>
              <p:cNvPr id="256" name="TextBox 255"/>
              <p:cNvSpPr txBox="1"/>
              <p:nvPr/>
            </p:nvSpPr>
            <p:spPr>
              <a:xfrm>
                <a:off x="178699" y="1905000"/>
                <a:ext cx="1399392" cy="830997"/>
              </a:xfrm>
              <a:prstGeom prst="rect">
                <a:avLst/>
              </a:prstGeom>
              <a:noFill/>
            </p:spPr>
            <p:txBody>
              <a:bodyPr wrap="none" rtlCol="0">
                <a:spAutoFit/>
              </a:bodyPr>
              <a:lstStyle/>
              <a:p>
                <a:pPr algn="ctr"/>
                <a:r>
                  <a:rPr lang="en-US" dirty="0" smtClean="0">
                    <a:latin typeface="Gill Sans Light"/>
                    <a:cs typeface="Gill Sans Light"/>
                  </a:rPr>
                  <a:t>Raw </a:t>
                </a:r>
              </a:p>
              <a:p>
                <a:pPr algn="ctr"/>
                <a:r>
                  <a:rPr lang="en-US" dirty="0" smtClean="0">
                    <a:latin typeface="Gill Sans Light"/>
                    <a:cs typeface="Gill Sans Light"/>
                  </a:rPr>
                  <a:t>Wikipedia </a:t>
                </a:r>
              </a:p>
            </p:txBody>
          </p:sp>
          <p:grpSp>
            <p:nvGrpSpPr>
              <p:cNvPr id="257" name="Group 256"/>
              <p:cNvGrpSpPr/>
              <p:nvPr/>
            </p:nvGrpSpPr>
            <p:grpSpPr>
              <a:xfrm>
                <a:off x="389392" y="2831994"/>
                <a:ext cx="978006" cy="978006"/>
                <a:chOff x="473540" y="2519906"/>
                <a:chExt cx="1166725" cy="1166725"/>
              </a:xfrm>
            </p:grpSpPr>
            <p:sp>
              <p:nvSpPr>
                <p:cNvPr id="258" name="Folded Corner 257"/>
                <p:cNvSpPr/>
                <p:nvPr/>
              </p:nvSpPr>
              <p:spPr>
                <a:xfrm>
                  <a:off x="473540" y="2519906"/>
                  <a:ext cx="939159" cy="939159"/>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Helvetica"/>
                      <a:cs typeface="Helvetica"/>
                    </a:rPr>
                    <a:t>&lt; / &gt;</a:t>
                  </a:r>
                  <a:endParaRPr lang="en-US" sz="2000" dirty="0">
                    <a:latin typeface="Helvetica"/>
                    <a:cs typeface="Helvetica"/>
                  </a:endParaRPr>
                </a:p>
              </p:txBody>
            </p:sp>
            <p:sp>
              <p:nvSpPr>
                <p:cNvPr id="259" name="Folded Corner 258"/>
                <p:cNvSpPr/>
                <p:nvPr/>
              </p:nvSpPr>
              <p:spPr>
                <a:xfrm>
                  <a:off x="587323" y="2633689"/>
                  <a:ext cx="939159" cy="939159"/>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Helvetica"/>
                      <a:cs typeface="Helvetica"/>
                    </a:rPr>
                    <a:t>&lt; / &gt;</a:t>
                  </a:r>
                  <a:endParaRPr lang="en-US" sz="2000" dirty="0">
                    <a:latin typeface="Helvetica"/>
                    <a:cs typeface="Helvetica"/>
                  </a:endParaRPr>
                </a:p>
              </p:txBody>
            </p:sp>
            <p:sp>
              <p:nvSpPr>
                <p:cNvPr id="260" name="Folded Corner 259"/>
                <p:cNvSpPr/>
                <p:nvPr/>
              </p:nvSpPr>
              <p:spPr>
                <a:xfrm>
                  <a:off x="701106" y="2747472"/>
                  <a:ext cx="939159" cy="939159"/>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Helvetica"/>
                      <a:cs typeface="Helvetica"/>
                    </a:rPr>
                    <a:t>&lt; / &gt;</a:t>
                  </a:r>
                  <a:endParaRPr lang="en-US" sz="2000" dirty="0">
                    <a:latin typeface="Helvetica"/>
                    <a:cs typeface="Helvetica"/>
                  </a:endParaRPr>
                </a:p>
              </p:txBody>
            </p:sp>
            <p:sp>
              <p:nvSpPr>
                <p:cNvPr id="261" name="Rectangle 260"/>
                <p:cNvSpPr/>
                <p:nvPr/>
              </p:nvSpPr>
              <p:spPr>
                <a:xfrm>
                  <a:off x="701105" y="3385784"/>
                  <a:ext cx="711594" cy="2918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latin typeface="Helvetica"/>
                      <a:cs typeface="Helvetica"/>
                    </a:rPr>
                    <a:t>XML</a:t>
                  </a:r>
                  <a:endParaRPr lang="en-US" sz="1200" dirty="0">
                    <a:latin typeface="Helvetica"/>
                    <a:cs typeface="Helvetica"/>
                  </a:endParaRPr>
                </a:p>
              </p:txBody>
            </p:sp>
          </p:grpSp>
        </p:grpSp>
        <p:grpSp>
          <p:nvGrpSpPr>
            <p:cNvPr id="262" name="Group 261"/>
            <p:cNvGrpSpPr/>
            <p:nvPr/>
          </p:nvGrpSpPr>
          <p:grpSpPr>
            <a:xfrm>
              <a:off x="3288014" y="1228288"/>
              <a:ext cx="1981257" cy="1595656"/>
              <a:chOff x="3288014" y="1228288"/>
              <a:chExt cx="1981257" cy="1595656"/>
            </a:xfrm>
          </p:grpSpPr>
          <p:cxnSp>
            <p:nvCxnSpPr>
              <p:cNvPr id="263" name="Straight Arrow Connector 262"/>
              <p:cNvCxnSpPr/>
              <p:nvPr/>
            </p:nvCxnSpPr>
            <p:spPr>
              <a:xfrm flipV="1">
                <a:off x="3288014" y="2278945"/>
                <a:ext cx="457200" cy="7139"/>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264" name="TextBox 263"/>
              <p:cNvSpPr txBox="1"/>
              <p:nvPr/>
            </p:nvSpPr>
            <p:spPr>
              <a:xfrm>
                <a:off x="3808865" y="1228288"/>
                <a:ext cx="1460406" cy="461665"/>
              </a:xfrm>
              <a:prstGeom prst="rect">
                <a:avLst/>
              </a:prstGeom>
              <a:noFill/>
            </p:spPr>
            <p:txBody>
              <a:bodyPr wrap="none" rtlCol="0">
                <a:spAutoFit/>
              </a:bodyPr>
              <a:lstStyle/>
              <a:p>
                <a:r>
                  <a:rPr lang="en-US" dirty="0" smtClean="0">
                    <a:latin typeface="Gill Sans Light"/>
                    <a:cs typeface="Gill Sans Light"/>
                  </a:rPr>
                  <a:t>Hyperlinks</a:t>
                </a:r>
              </a:p>
            </p:txBody>
          </p:sp>
          <p:grpSp>
            <p:nvGrpSpPr>
              <p:cNvPr id="265" name="Group 264"/>
              <p:cNvGrpSpPr/>
              <p:nvPr/>
            </p:nvGrpSpPr>
            <p:grpSpPr>
              <a:xfrm>
                <a:off x="4020880" y="1727186"/>
                <a:ext cx="1036376" cy="1096758"/>
                <a:chOff x="2013099" y="2147633"/>
                <a:chExt cx="1339701" cy="1417755"/>
              </a:xfrm>
            </p:grpSpPr>
            <p:cxnSp>
              <p:nvCxnSpPr>
                <p:cNvPr id="266" name="Straight Connector 265"/>
                <p:cNvCxnSpPr>
                  <a:stCxn id="290" idx="5"/>
                  <a:endCxn id="291" idx="1"/>
                </p:cNvCxnSpPr>
                <p:nvPr/>
              </p:nvCxnSpPr>
              <p:spPr>
                <a:xfrm>
                  <a:off x="2655052" y="2818029"/>
                  <a:ext cx="126891" cy="205070"/>
                </a:xfrm>
                <a:prstGeom prst="line">
                  <a:avLst/>
                </a:prstGeom>
                <a:effectLst/>
              </p:spPr>
              <p:style>
                <a:lnRef idx="2">
                  <a:schemeClr val="dk1"/>
                </a:lnRef>
                <a:fillRef idx="0">
                  <a:schemeClr val="dk1"/>
                </a:fillRef>
                <a:effectRef idx="1">
                  <a:schemeClr val="dk1"/>
                </a:effectRef>
                <a:fontRef idx="minor">
                  <a:schemeClr val="tx1"/>
                </a:fontRef>
              </p:style>
            </p:cxnSp>
            <p:cxnSp>
              <p:nvCxnSpPr>
                <p:cNvPr id="268" name="Straight Connector 267"/>
                <p:cNvCxnSpPr>
                  <a:stCxn id="292" idx="3"/>
                  <a:endCxn id="291" idx="7"/>
                </p:cNvCxnSpPr>
                <p:nvPr/>
              </p:nvCxnSpPr>
              <p:spPr>
                <a:xfrm flipH="1">
                  <a:off x="2936315" y="2865494"/>
                  <a:ext cx="195578" cy="157605"/>
                </a:xfrm>
                <a:prstGeom prst="line">
                  <a:avLst/>
                </a:prstGeom>
                <a:effectLst/>
              </p:spPr>
              <p:style>
                <a:lnRef idx="2">
                  <a:schemeClr val="dk1"/>
                </a:lnRef>
                <a:fillRef idx="0">
                  <a:schemeClr val="dk1"/>
                </a:fillRef>
                <a:effectRef idx="1">
                  <a:schemeClr val="dk1"/>
                </a:effectRef>
                <a:fontRef idx="minor">
                  <a:schemeClr val="tx1"/>
                </a:fontRef>
              </p:style>
            </p:cxnSp>
            <p:cxnSp>
              <p:nvCxnSpPr>
                <p:cNvPr id="270" name="Straight Connector 269"/>
                <p:cNvCxnSpPr>
                  <a:stCxn id="290" idx="4"/>
                  <a:endCxn id="293" idx="0"/>
                </p:cNvCxnSpPr>
                <p:nvPr/>
              </p:nvCxnSpPr>
              <p:spPr>
                <a:xfrm flipH="1">
                  <a:off x="2541151" y="2850000"/>
                  <a:ext cx="36716" cy="497074"/>
                </a:xfrm>
                <a:prstGeom prst="line">
                  <a:avLst/>
                </a:prstGeom>
                <a:effectLst/>
              </p:spPr>
              <p:style>
                <a:lnRef idx="2">
                  <a:schemeClr val="dk1"/>
                </a:lnRef>
                <a:fillRef idx="0">
                  <a:schemeClr val="dk1"/>
                </a:fillRef>
                <a:effectRef idx="1">
                  <a:schemeClr val="dk1"/>
                </a:effectRef>
                <a:fontRef idx="minor">
                  <a:schemeClr val="tx1"/>
                </a:fontRef>
              </p:style>
            </p:cxnSp>
            <p:cxnSp>
              <p:nvCxnSpPr>
                <p:cNvPr id="272" name="Straight Connector 271"/>
                <p:cNvCxnSpPr>
                  <a:stCxn id="282" idx="5"/>
                  <a:endCxn id="293" idx="1"/>
                </p:cNvCxnSpPr>
                <p:nvPr/>
              </p:nvCxnSpPr>
              <p:spPr>
                <a:xfrm>
                  <a:off x="2199441" y="3036342"/>
                  <a:ext cx="264524" cy="342704"/>
                </a:xfrm>
                <a:prstGeom prst="line">
                  <a:avLst/>
                </a:prstGeom>
                <a:effectLst/>
              </p:spPr>
              <p:style>
                <a:lnRef idx="2">
                  <a:schemeClr val="dk1"/>
                </a:lnRef>
                <a:fillRef idx="0">
                  <a:schemeClr val="dk1"/>
                </a:fillRef>
                <a:effectRef idx="1">
                  <a:schemeClr val="dk1"/>
                </a:effectRef>
                <a:fontRef idx="minor">
                  <a:schemeClr val="tx1"/>
                </a:fontRef>
              </p:style>
            </p:cxnSp>
            <p:cxnSp>
              <p:nvCxnSpPr>
                <p:cNvPr id="274" name="Straight Connector 273"/>
                <p:cNvCxnSpPr>
                  <a:stCxn id="290" idx="2"/>
                  <a:endCxn id="282" idx="7"/>
                </p:cNvCxnSpPr>
                <p:nvPr/>
              </p:nvCxnSpPr>
              <p:spPr>
                <a:xfrm flipH="1">
                  <a:off x="2199442" y="2740843"/>
                  <a:ext cx="269268" cy="141128"/>
                </a:xfrm>
                <a:prstGeom prst="line">
                  <a:avLst/>
                </a:prstGeom>
                <a:effectLst/>
              </p:spPr>
              <p:style>
                <a:lnRef idx="2">
                  <a:schemeClr val="dk1"/>
                </a:lnRef>
                <a:fillRef idx="0">
                  <a:schemeClr val="dk1"/>
                </a:fillRef>
                <a:effectRef idx="1">
                  <a:schemeClr val="dk1"/>
                </a:effectRef>
                <a:fontRef idx="minor">
                  <a:schemeClr val="tx1"/>
                </a:fontRef>
              </p:style>
            </p:cxnSp>
            <p:cxnSp>
              <p:nvCxnSpPr>
                <p:cNvPr id="277" name="Straight Connector 276"/>
                <p:cNvCxnSpPr>
                  <a:stCxn id="291" idx="3"/>
                  <a:endCxn id="293" idx="7"/>
                </p:cNvCxnSpPr>
                <p:nvPr/>
              </p:nvCxnSpPr>
              <p:spPr>
                <a:xfrm flipH="1">
                  <a:off x="2618335" y="3177470"/>
                  <a:ext cx="163609" cy="201576"/>
                </a:xfrm>
                <a:prstGeom prst="line">
                  <a:avLst/>
                </a:prstGeom>
                <a:effectLst/>
              </p:spPr>
              <p:style>
                <a:lnRef idx="2">
                  <a:schemeClr val="dk1"/>
                </a:lnRef>
                <a:fillRef idx="0">
                  <a:schemeClr val="dk1"/>
                </a:fillRef>
                <a:effectRef idx="1">
                  <a:schemeClr val="dk1"/>
                </a:effectRef>
                <a:fontRef idx="minor">
                  <a:schemeClr val="tx1"/>
                </a:fontRef>
              </p:style>
            </p:cxnSp>
            <p:sp>
              <p:nvSpPr>
                <p:cNvPr id="282" name="Oval 281"/>
                <p:cNvSpPr/>
                <p:nvPr/>
              </p:nvSpPr>
              <p:spPr>
                <a:xfrm>
                  <a:off x="2013099" y="2850000"/>
                  <a:ext cx="218313" cy="2183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290" name="Oval 289"/>
                <p:cNvSpPr/>
                <p:nvPr/>
              </p:nvSpPr>
              <p:spPr>
                <a:xfrm>
                  <a:off x="2468710" y="2631686"/>
                  <a:ext cx="218313" cy="2183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291" name="Oval 290"/>
                <p:cNvSpPr/>
                <p:nvPr/>
              </p:nvSpPr>
              <p:spPr>
                <a:xfrm>
                  <a:off x="2749972" y="2991128"/>
                  <a:ext cx="218313" cy="218314"/>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292" name="Oval 291"/>
                <p:cNvSpPr/>
                <p:nvPr/>
              </p:nvSpPr>
              <p:spPr>
                <a:xfrm>
                  <a:off x="3099922" y="2679151"/>
                  <a:ext cx="218313" cy="2183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293" name="Oval 292"/>
                <p:cNvSpPr/>
                <p:nvPr/>
              </p:nvSpPr>
              <p:spPr>
                <a:xfrm>
                  <a:off x="2431993" y="3347074"/>
                  <a:ext cx="218313" cy="2183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294" name="Oval 293"/>
                <p:cNvSpPr/>
                <p:nvPr/>
              </p:nvSpPr>
              <p:spPr>
                <a:xfrm>
                  <a:off x="2655052" y="2147633"/>
                  <a:ext cx="218313" cy="218314"/>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295" name="Straight Connector 294"/>
                <p:cNvCxnSpPr>
                  <a:stCxn id="294" idx="3"/>
                  <a:endCxn id="290" idx="0"/>
                </p:cNvCxnSpPr>
                <p:nvPr/>
              </p:nvCxnSpPr>
              <p:spPr>
                <a:xfrm flipH="1">
                  <a:off x="2577867" y="2333975"/>
                  <a:ext cx="109157" cy="297711"/>
                </a:xfrm>
                <a:prstGeom prst="line">
                  <a:avLst/>
                </a:prstGeom>
                <a:effectLst/>
              </p:spPr>
              <p:style>
                <a:lnRef idx="2">
                  <a:schemeClr val="dk1"/>
                </a:lnRef>
                <a:fillRef idx="0">
                  <a:schemeClr val="dk1"/>
                </a:fillRef>
                <a:effectRef idx="1">
                  <a:schemeClr val="dk1"/>
                </a:effectRef>
                <a:fontRef idx="minor">
                  <a:schemeClr val="tx1"/>
                </a:fontRef>
              </p:style>
            </p:cxnSp>
            <p:cxnSp>
              <p:nvCxnSpPr>
                <p:cNvPr id="296" name="Straight Connector 295"/>
                <p:cNvCxnSpPr>
                  <a:stCxn id="294" idx="5"/>
                  <a:endCxn id="292" idx="1"/>
                </p:cNvCxnSpPr>
                <p:nvPr/>
              </p:nvCxnSpPr>
              <p:spPr>
                <a:xfrm>
                  <a:off x="2841394" y="2333975"/>
                  <a:ext cx="290499" cy="377148"/>
                </a:xfrm>
                <a:prstGeom prst="line">
                  <a:avLst/>
                </a:prstGeom>
                <a:effectLst/>
              </p:spPr>
              <p:style>
                <a:lnRef idx="2">
                  <a:schemeClr val="dk1"/>
                </a:lnRef>
                <a:fillRef idx="0">
                  <a:schemeClr val="dk1"/>
                </a:fillRef>
                <a:effectRef idx="1">
                  <a:schemeClr val="dk1"/>
                </a:effectRef>
                <a:fontRef idx="minor">
                  <a:schemeClr val="tx1"/>
                </a:fontRef>
              </p:style>
            </p:cxnSp>
            <p:cxnSp>
              <p:nvCxnSpPr>
                <p:cNvPr id="297" name="Straight Connector 296"/>
                <p:cNvCxnSpPr>
                  <a:stCxn id="293" idx="6"/>
                  <a:endCxn id="298" idx="3"/>
                </p:cNvCxnSpPr>
                <p:nvPr/>
              </p:nvCxnSpPr>
              <p:spPr>
                <a:xfrm flipV="1">
                  <a:off x="2650305" y="3283008"/>
                  <a:ext cx="516152" cy="173224"/>
                </a:xfrm>
                <a:prstGeom prst="line">
                  <a:avLst/>
                </a:prstGeom>
                <a:effectLst/>
              </p:spPr>
              <p:style>
                <a:lnRef idx="2">
                  <a:schemeClr val="dk1"/>
                </a:lnRef>
                <a:fillRef idx="0">
                  <a:schemeClr val="dk1"/>
                </a:fillRef>
                <a:effectRef idx="1">
                  <a:schemeClr val="dk1"/>
                </a:effectRef>
                <a:fontRef idx="minor">
                  <a:schemeClr val="tx1"/>
                </a:fontRef>
              </p:style>
            </p:cxnSp>
            <p:sp>
              <p:nvSpPr>
                <p:cNvPr id="298" name="Oval 297"/>
                <p:cNvSpPr/>
                <p:nvPr/>
              </p:nvSpPr>
              <p:spPr>
                <a:xfrm>
                  <a:off x="3134487" y="3096666"/>
                  <a:ext cx="218313" cy="2183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299" name="Oval 298"/>
                <p:cNvSpPr/>
                <p:nvPr/>
              </p:nvSpPr>
              <p:spPr>
                <a:xfrm>
                  <a:off x="2122255" y="2224818"/>
                  <a:ext cx="218313" cy="2183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300" name="Straight Connector 299"/>
                <p:cNvCxnSpPr>
                  <a:stCxn id="299" idx="6"/>
                  <a:endCxn id="292" idx="2"/>
                </p:cNvCxnSpPr>
                <p:nvPr/>
              </p:nvCxnSpPr>
              <p:spPr>
                <a:xfrm>
                  <a:off x="2340568" y="2333975"/>
                  <a:ext cx="759354" cy="454333"/>
                </a:xfrm>
                <a:prstGeom prst="line">
                  <a:avLst/>
                </a:prstGeom>
                <a:effectLst/>
              </p:spPr>
              <p:style>
                <a:lnRef idx="2">
                  <a:schemeClr val="dk1"/>
                </a:lnRef>
                <a:fillRef idx="0">
                  <a:schemeClr val="dk1"/>
                </a:fillRef>
                <a:effectRef idx="1">
                  <a:schemeClr val="dk1"/>
                </a:effectRef>
                <a:fontRef idx="minor">
                  <a:schemeClr val="tx1"/>
                </a:fontRef>
              </p:style>
            </p:cxnSp>
            <p:cxnSp>
              <p:nvCxnSpPr>
                <p:cNvPr id="301" name="Straight Connector 300"/>
                <p:cNvCxnSpPr>
                  <a:stCxn id="292" idx="4"/>
                  <a:endCxn id="298" idx="0"/>
                </p:cNvCxnSpPr>
                <p:nvPr/>
              </p:nvCxnSpPr>
              <p:spPr>
                <a:xfrm>
                  <a:off x="3209079" y="2897465"/>
                  <a:ext cx="34565" cy="199201"/>
                </a:xfrm>
                <a:prstGeom prst="line">
                  <a:avLst/>
                </a:prstGeom>
                <a:effectLst/>
              </p:spPr>
              <p:style>
                <a:lnRef idx="2">
                  <a:schemeClr val="dk1"/>
                </a:lnRef>
                <a:fillRef idx="0">
                  <a:schemeClr val="dk1"/>
                </a:fillRef>
                <a:effectRef idx="1">
                  <a:schemeClr val="dk1"/>
                </a:effectRef>
                <a:fontRef idx="minor">
                  <a:schemeClr val="tx1"/>
                </a:fontRef>
              </p:style>
            </p:cxnSp>
            <p:cxnSp>
              <p:nvCxnSpPr>
                <p:cNvPr id="302" name="Straight Connector 301"/>
                <p:cNvCxnSpPr>
                  <a:stCxn id="299" idx="3"/>
                  <a:endCxn id="282" idx="1"/>
                </p:cNvCxnSpPr>
                <p:nvPr/>
              </p:nvCxnSpPr>
              <p:spPr>
                <a:xfrm flipH="1">
                  <a:off x="2045070" y="2411161"/>
                  <a:ext cx="109156" cy="470810"/>
                </a:xfrm>
                <a:prstGeom prst="line">
                  <a:avLst/>
                </a:prstGeom>
                <a:effectLst/>
              </p:spPr>
              <p:style>
                <a:lnRef idx="2">
                  <a:schemeClr val="dk1"/>
                </a:lnRef>
                <a:fillRef idx="0">
                  <a:schemeClr val="dk1"/>
                </a:fillRef>
                <a:effectRef idx="1">
                  <a:schemeClr val="dk1"/>
                </a:effectRef>
                <a:fontRef idx="minor">
                  <a:schemeClr val="tx1"/>
                </a:fontRef>
              </p:style>
            </p:cxnSp>
            <p:cxnSp>
              <p:nvCxnSpPr>
                <p:cNvPr id="303" name="Straight Connector 302"/>
                <p:cNvCxnSpPr>
                  <a:stCxn id="299" idx="5"/>
                  <a:endCxn id="290" idx="1"/>
                </p:cNvCxnSpPr>
                <p:nvPr/>
              </p:nvCxnSpPr>
              <p:spPr>
                <a:xfrm>
                  <a:off x="2308597" y="2411161"/>
                  <a:ext cx="192084" cy="252496"/>
                </a:xfrm>
                <a:prstGeom prst="line">
                  <a:avLst/>
                </a:prstGeom>
                <a:effectLst/>
              </p:spPr>
              <p:style>
                <a:lnRef idx="2">
                  <a:schemeClr val="dk1"/>
                </a:lnRef>
                <a:fillRef idx="0">
                  <a:schemeClr val="dk1"/>
                </a:fillRef>
                <a:effectRef idx="1">
                  <a:schemeClr val="dk1"/>
                </a:effectRef>
                <a:fontRef idx="minor">
                  <a:schemeClr val="tx1"/>
                </a:fontRef>
              </p:style>
            </p:cxnSp>
          </p:grpSp>
        </p:grpSp>
        <p:grpSp>
          <p:nvGrpSpPr>
            <p:cNvPr id="304" name="Group 303"/>
            <p:cNvGrpSpPr/>
            <p:nvPr/>
          </p:nvGrpSpPr>
          <p:grpSpPr>
            <a:xfrm>
              <a:off x="5181600" y="1228288"/>
              <a:ext cx="1821962" cy="1595656"/>
              <a:chOff x="5181600" y="1228288"/>
              <a:chExt cx="1821962" cy="1595656"/>
            </a:xfrm>
          </p:grpSpPr>
          <p:sp>
            <p:nvSpPr>
              <p:cNvPr id="305" name="TextBox 304"/>
              <p:cNvSpPr txBox="1"/>
              <p:nvPr/>
            </p:nvSpPr>
            <p:spPr>
              <a:xfrm>
                <a:off x="5651910" y="1228288"/>
                <a:ext cx="1351652" cy="461665"/>
              </a:xfrm>
              <a:prstGeom prst="rect">
                <a:avLst/>
              </a:prstGeom>
              <a:noFill/>
            </p:spPr>
            <p:txBody>
              <a:bodyPr wrap="none" rtlCol="0">
                <a:spAutoFit/>
              </a:bodyPr>
              <a:lstStyle/>
              <a:p>
                <a:r>
                  <a:rPr lang="en-US" dirty="0" smtClean="0">
                    <a:latin typeface="Gill Sans Light"/>
                    <a:cs typeface="Gill Sans Light"/>
                  </a:rPr>
                  <a:t>PageRank</a:t>
                </a:r>
              </a:p>
            </p:txBody>
          </p:sp>
          <p:grpSp>
            <p:nvGrpSpPr>
              <p:cNvPr id="306" name="Group 305"/>
              <p:cNvGrpSpPr/>
              <p:nvPr/>
            </p:nvGrpSpPr>
            <p:grpSpPr>
              <a:xfrm>
                <a:off x="5809548" y="1727186"/>
                <a:ext cx="1036376" cy="1096758"/>
                <a:chOff x="2013099" y="2147633"/>
                <a:chExt cx="1339701" cy="1417755"/>
              </a:xfrm>
            </p:grpSpPr>
            <p:cxnSp>
              <p:nvCxnSpPr>
                <p:cNvPr id="308" name="Straight Connector 307"/>
                <p:cNvCxnSpPr>
                  <a:stCxn id="315" idx="5"/>
                  <a:endCxn id="316" idx="1"/>
                </p:cNvCxnSpPr>
                <p:nvPr/>
              </p:nvCxnSpPr>
              <p:spPr>
                <a:xfrm>
                  <a:off x="2655052" y="2818029"/>
                  <a:ext cx="126891" cy="205070"/>
                </a:xfrm>
                <a:prstGeom prst="line">
                  <a:avLst/>
                </a:prstGeom>
                <a:effectLst/>
              </p:spPr>
              <p:style>
                <a:lnRef idx="2">
                  <a:schemeClr val="dk1"/>
                </a:lnRef>
                <a:fillRef idx="0">
                  <a:schemeClr val="dk1"/>
                </a:fillRef>
                <a:effectRef idx="1">
                  <a:schemeClr val="dk1"/>
                </a:effectRef>
                <a:fontRef idx="minor">
                  <a:schemeClr val="tx1"/>
                </a:fontRef>
              </p:style>
            </p:cxnSp>
            <p:cxnSp>
              <p:nvCxnSpPr>
                <p:cNvPr id="309" name="Straight Connector 308"/>
                <p:cNvCxnSpPr>
                  <a:stCxn id="317" idx="3"/>
                  <a:endCxn id="316" idx="7"/>
                </p:cNvCxnSpPr>
                <p:nvPr/>
              </p:nvCxnSpPr>
              <p:spPr>
                <a:xfrm flipH="1">
                  <a:off x="2936315" y="2865494"/>
                  <a:ext cx="195578" cy="157605"/>
                </a:xfrm>
                <a:prstGeom prst="line">
                  <a:avLst/>
                </a:prstGeom>
                <a:effectLst/>
              </p:spPr>
              <p:style>
                <a:lnRef idx="2">
                  <a:schemeClr val="dk1"/>
                </a:lnRef>
                <a:fillRef idx="0">
                  <a:schemeClr val="dk1"/>
                </a:fillRef>
                <a:effectRef idx="1">
                  <a:schemeClr val="dk1"/>
                </a:effectRef>
                <a:fontRef idx="minor">
                  <a:schemeClr val="tx1"/>
                </a:fontRef>
              </p:style>
            </p:cxnSp>
            <p:cxnSp>
              <p:nvCxnSpPr>
                <p:cNvPr id="310" name="Straight Connector 309"/>
                <p:cNvCxnSpPr>
                  <a:stCxn id="315" idx="4"/>
                  <a:endCxn id="319" idx="0"/>
                </p:cNvCxnSpPr>
                <p:nvPr/>
              </p:nvCxnSpPr>
              <p:spPr>
                <a:xfrm flipH="1">
                  <a:off x="2541151" y="2850000"/>
                  <a:ext cx="36716" cy="497074"/>
                </a:xfrm>
                <a:prstGeom prst="line">
                  <a:avLst/>
                </a:prstGeom>
                <a:effectLst/>
              </p:spPr>
              <p:style>
                <a:lnRef idx="2">
                  <a:schemeClr val="dk1"/>
                </a:lnRef>
                <a:fillRef idx="0">
                  <a:schemeClr val="dk1"/>
                </a:fillRef>
                <a:effectRef idx="1">
                  <a:schemeClr val="dk1"/>
                </a:effectRef>
                <a:fontRef idx="minor">
                  <a:schemeClr val="tx1"/>
                </a:fontRef>
              </p:style>
            </p:cxnSp>
            <p:cxnSp>
              <p:nvCxnSpPr>
                <p:cNvPr id="311" name="Straight Connector 310"/>
                <p:cNvCxnSpPr>
                  <a:stCxn id="314" idx="5"/>
                  <a:endCxn id="319" idx="1"/>
                </p:cNvCxnSpPr>
                <p:nvPr/>
              </p:nvCxnSpPr>
              <p:spPr>
                <a:xfrm>
                  <a:off x="2199441" y="3036342"/>
                  <a:ext cx="264524" cy="342704"/>
                </a:xfrm>
                <a:prstGeom prst="line">
                  <a:avLst/>
                </a:prstGeom>
                <a:effectLst/>
              </p:spPr>
              <p:style>
                <a:lnRef idx="2">
                  <a:schemeClr val="dk1"/>
                </a:lnRef>
                <a:fillRef idx="0">
                  <a:schemeClr val="dk1"/>
                </a:fillRef>
                <a:effectRef idx="1">
                  <a:schemeClr val="dk1"/>
                </a:effectRef>
                <a:fontRef idx="minor">
                  <a:schemeClr val="tx1"/>
                </a:fontRef>
              </p:style>
            </p:cxnSp>
            <p:cxnSp>
              <p:nvCxnSpPr>
                <p:cNvPr id="312" name="Straight Connector 311"/>
                <p:cNvCxnSpPr>
                  <a:stCxn id="315" idx="2"/>
                  <a:endCxn id="314" idx="7"/>
                </p:cNvCxnSpPr>
                <p:nvPr/>
              </p:nvCxnSpPr>
              <p:spPr>
                <a:xfrm flipH="1">
                  <a:off x="2199442" y="2740843"/>
                  <a:ext cx="269268" cy="141128"/>
                </a:xfrm>
                <a:prstGeom prst="line">
                  <a:avLst/>
                </a:prstGeom>
                <a:effectLst/>
              </p:spPr>
              <p:style>
                <a:lnRef idx="2">
                  <a:schemeClr val="dk1"/>
                </a:lnRef>
                <a:fillRef idx="0">
                  <a:schemeClr val="dk1"/>
                </a:fillRef>
                <a:effectRef idx="1">
                  <a:schemeClr val="dk1"/>
                </a:effectRef>
                <a:fontRef idx="minor">
                  <a:schemeClr val="tx1"/>
                </a:fontRef>
              </p:style>
            </p:cxnSp>
            <p:cxnSp>
              <p:nvCxnSpPr>
                <p:cNvPr id="313" name="Straight Connector 312"/>
                <p:cNvCxnSpPr>
                  <a:stCxn id="316" idx="3"/>
                  <a:endCxn id="319" idx="7"/>
                </p:cNvCxnSpPr>
                <p:nvPr/>
              </p:nvCxnSpPr>
              <p:spPr>
                <a:xfrm flipH="1">
                  <a:off x="2618335" y="3177470"/>
                  <a:ext cx="163609" cy="201576"/>
                </a:xfrm>
                <a:prstGeom prst="line">
                  <a:avLst/>
                </a:prstGeom>
                <a:effectLst/>
              </p:spPr>
              <p:style>
                <a:lnRef idx="2">
                  <a:schemeClr val="dk1"/>
                </a:lnRef>
                <a:fillRef idx="0">
                  <a:schemeClr val="dk1"/>
                </a:fillRef>
                <a:effectRef idx="1">
                  <a:schemeClr val="dk1"/>
                </a:effectRef>
                <a:fontRef idx="minor">
                  <a:schemeClr val="tx1"/>
                </a:fontRef>
              </p:style>
            </p:cxnSp>
            <p:sp>
              <p:nvSpPr>
                <p:cNvPr id="314" name="Oval 313"/>
                <p:cNvSpPr/>
                <p:nvPr/>
              </p:nvSpPr>
              <p:spPr>
                <a:xfrm>
                  <a:off x="2013099" y="2850000"/>
                  <a:ext cx="218313" cy="218314"/>
                </a:xfrm>
                <a:prstGeom prst="ellipse">
                  <a:avLst/>
                </a:prstGeom>
                <a:solidFill>
                  <a:schemeClr val="accent3">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315" name="Oval 314"/>
                <p:cNvSpPr/>
                <p:nvPr/>
              </p:nvSpPr>
              <p:spPr>
                <a:xfrm>
                  <a:off x="2468710" y="2631686"/>
                  <a:ext cx="218313" cy="218314"/>
                </a:xfrm>
                <a:prstGeom prst="ellipse">
                  <a:avLst/>
                </a:prstGeom>
                <a:solidFill>
                  <a:srgbClr val="00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316" name="Oval 315"/>
                <p:cNvSpPr/>
                <p:nvPr/>
              </p:nvSpPr>
              <p:spPr>
                <a:xfrm>
                  <a:off x="2749972" y="2991128"/>
                  <a:ext cx="218313" cy="218314"/>
                </a:xfrm>
                <a:prstGeom prst="ellipse">
                  <a:avLst/>
                </a:prstGeom>
                <a:solidFill>
                  <a:srgbClr val="FF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317" name="Oval 316"/>
                <p:cNvSpPr/>
                <p:nvPr/>
              </p:nvSpPr>
              <p:spPr>
                <a:xfrm>
                  <a:off x="3099922" y="2679151"/>
                  <a:ext cx="218313" cy="218314"/>
                </a:xfrm>
                <a:prstGeom prst="ellipse">
                  <a:avLst/>
                </a:prstGeom>
                <a:solidFill>
                  <a:schemeClr val="accent6">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319" name="Oval 318"/>
                <p:cNvSpPr/>
                <p:nvPr/>
              </p:nvSpPr>
              <p:spPr>
                <a:xfrm>
                  <a:off x="2431993" y="3347074"/>
                  <a:ext cx="218313" cy="218314"/>
                </a:xfrm>
                <a:prstGeom prst="ellipse">
                  <a:avLst/>
                </a:prstGeom>
                <a:solidFill>
                  <a:schemeClr val="accent6">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320" name="Oval 319"/>
                <p:cNvSpPr/>
                <p:nvPr/>
              </p:nvSpPr>
              <p:spPr>
                <a:xfrm>
                  <a:off x="2655052" y="2147633"/>
                  <a:ext cx="218313" cy="218314"/>
                </a:xfrm>
                <a:prstGeom prst="ellipse">
                  <a:avLst/>
                </a:prstGeom>
                <a:solidFill>
                  <a:srgbClr val="9BBB5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321" name="Straight Connector 320"/>
                <p:cNvCxnSpPr>
                  <a:stCxn id="320" idx="3"/>
                  <a:endCxn id="315" idx="0"/>
                </p:cNvCxnSpPr>
                <p:nvPr/>
              </p:nvCxnSpPr>
              <p:spPr>
                <a:xfrm flipH="1">
                  <a:off x="2577867" y="2333975"/>
                  <a:ext cx="109157" cy="297711"/>
                </a:xfrm>
                <a:prstGeom prst="line">
                  <a:avLst/>
                </a:prstGeom>
                <a:effectLst/>
              </p:spPr>
              <p:style>
                <a:lnRef idx="2">
                  <a:schemeClr val="dk1"/>
                </a:lnRef>
                <a:fillRef idx="0">
                  <a:schemeClr val="dk1"/>
                </a:fillRef>
                <a:effectRef idx="1">
                  <a:schemeClr val="dk1"/>
                </a:effectRef>
                <a:fontRef idx="minor">
                  <a:schemeClr val="tx1"/>
                </a:fontRef>
              </p:style>
            </p:cxnSp>
            <p:cxnSp>
              <p:nvCxnSpPr>
                <p:cNvPr id="323" name="Straight Connector 322"/>
                <p:cNvCxnSpPr>
                  <a:stCxn id="320" idx="5"/>
                  <a:endCxn id="317" idx="1"/>
                </p:cNvCxnSpPr>
                <p:nvPr/>
              </p:nvCxnSpPr>
              <p:spPr>
                <a:xfrm>
                  <a:off x="2841394" y="2333975"/>
                  <a:ext cx="290499" cy="377148"/>
                </a:xfrm>
                <a:prstGeom prst="line">
                  <a:avLst/>
                </a:prstGeom>
                <a:effectLst/>
              </p:spPr>
              <p:style>
                <a:lnRef idx="2">
                  <a:schemeClr val="dk1"/>
                </a:lnRef>
                <a:fillRef idx="0">
                  <a:schemeClr val="dk1"/>
                </a:fillRef>
                <a:effectRef idx="1">
                  <a:schemeClr val="dk1"/>
                </a:effectRef>
                <a:fontRef idx="minor">
                  <a:schemeClr val="tx1"/>
                </a:fontRef>
              </p:style>
            </p:cxnSp>
            <p:cxnSp>
              <p:nvCxnSpPr>
                <p:cNvPr id="324" name="Straight Connector 323"/>
                <p:cNvCxnSpPr>
                  <a:stCxn id="319" idx="6"/>
                  <a:endCxn id="326" idx="3"/>
                </p:cNvCxnSpPr>
                <p:nvPr/>
              </p:nvCxnSpPr>
              <p:spPr>
                <a:xfrm flipV="1">
                  <a:off x="2650305" y="3283008"/>
                  <a:ext cx="516152" cy="173224"/>
                </a:xfrm>
                <a:prstGeom prst="line">
                  <a:avLst/>
                </a:prstGeom>
                <a:effectLst/>
              </p:spPr>
              <p:style>
                <a:lnRef idx="2">
                  <a:schemeClr val="dk1"/>
                </a:lnRef>
                <a:fillRef idx="0">
                  <a:schemeClr val="dk1"/>
                </a:fillRef>
                <a:effectRef idx="1">
                  <a:schemeClr val="dk1"/>
                </a:effectRef>
                <a:fontRef idx="minor">
                  <a:schemeClr val="tx1"/>
                </a:fontRef>
              </p:style>
            </p:cxnSp>
            <p:sp>
              <p:nvSpPr>
                <p:cNvPr id="326" name="Oval 325"/>
                <p:cNvSpPr/>
                <p:nvPr/>
              </p:nvSpPr>
              <p:spPr>
                <a:xfrm>
                  <a:off x="3134487" y="3096666"/>
                  <a:ext cx="218313" cy="218314"/>
                </a:xfrm>
                <a:prstGeom prst="ellipse">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327" name="Oval 326"/>
                <p:cNvSpPr/>
                <p:nvPr/>
              </p:nvSpPr>
              <p:spPr>
                <a:xfrm>
                  <a:off x="2122255" y="2224818"/>
                  <a:ext cx="218313" cy="218314"/>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328" name="Straight Connector 327"/>
                <p:cNvCxnSpPr>
                  <a:stCxn id="327" idx="6"/>
                  <a:endCxn id="317" idx="2"/>
                </p:cNvCxnSpPr>
                <p:nvPr/>
              </p:nvCxnSpPr>
              <p:spPr>
                <a:xfrm>
                  <a:off x="2340568" y="2333975"/>
                  <a:ext cx="759354" cy="454333"/>
                </a:xfrm>
                <a:prstGeom prst="line">
                  <a:avLst/>
                </a:prstGeom>
                <a:effectLst/>
              </p:spPr>
              <p:style>
                <a:lnRef idx="2">
                  <a:schemeClr val="dk1"/>
                </a:lnRef>
                <a:fillRef idx="0">
                  <a:schemeClr val="dk1"/>
                </a:fillRef>
                <a:effectRef idx="1">
                  <a:schemeClr val="dk1"/>
                </a:effectRef>
                <a:fontRef idx="minor">
                  <a:schemeClr val="tx1"/>
                </a:fontRef>
              </p:style>
            </p:cxnSp>
            <p:cxnSp>
              <p:nvCxnSpPr>
                <p:cNvPr id="398" name="Straight Connector 397"/>
                <p:cNvCxnSpPr>
                  <a:stCxn id="317" idx="4"/>
                  <a:endCxn id="326" idx="0"/>
                </p:cNvCxnSpPr>
                <p:nvPr/>
              </p:nvCxnSpPr>
              <p:spPr>
                <a:xfrm>
                  <a:off x="3209079" y="2897465"/>
                  <a:ext cx="34565" cy="199201"/>
                </a:xfrm>
                <a:prstGeom prst="line">
                  <a:avLst/>
                </a:prstGeom>
                <a:effectLst/>
              </p:spPr>
              <p:style>
                <a:lnRef idx="2">
                  <a:schemeClr val="dk1"/>
                </a:lnRef>
                <a:fillRef idx="0">
                  <a:schemeClr val="dk1"/>
                </a:fillRef>
                <a:effectRef idx="1">
                  <a:schemeClr val="dk1"/>
                </a:effectRef>
                <a:fontRef idx="minor">
                  <a:schemeClr val="tx1"/>
                </a:fontRef>
              </p:style>
            </p:cxnSp>
            <p:cxnSp>
              <p:nvCxnSpPr>
                <p:cNvPr id="399" name="Straight Connector 398"/>
                <p:cNvCxnSpPr>
                  <a:stCxn id="327" idx="3"/>
                  <a:endCxn id="314" idx="1"/>
                </p:cNvCxnSpPr>
                <p:nvPr/>
              </p:nvCxnSpPr>
              <p:spPr>
                <a:xfrm flipH="1">
                  <a:off x="2045070" y="2411161"/>
                  <a:ext cx="109156" cy="470810"/>
                </a:xfrm>
                <a:prstGeom prst="line">
                  <a:avLst/>
                </a:prstGeom>
                <a:effectLst/>
              </p:spPr>
              <p:style>
                <a:lnRef idx="2">
                  <a:schemeClr val="dk1"/>
                </a:lnRef>
                <a:fillRef idx="0">
                  <a:schemeClr val="dk1"/>
                </a:fillRef>
                <a:effectRef idx="1">
                  <a:schemeClr val="dk1"/>
                </a:effectRef>
                <a:fontRef idx="minor">
                  <a:schemeClr val="tx1"/>
                </a:fontRef>
              </p:style>
            </p:cxnSp>
            <p:cxnSp>
              <p:nvCxnSpPr>
                <p:cNvPr id="400" name="Straight Connector 399"/>
                <p:cNvCxnSpPr>
                  <a:stCxn id="327" idx="5"/>
                  <a:endCxn id="315" idx="1"/>
                </p:cNvCxnSpPr>
                <p:nvPr/>
              </p:nvCxnSpPr>
              <p:spPr>
                <a:xfrm>
                  <a:off x="2308597" y="2411161"/>
                  <a:ext cx="192084" cy="252496"/>
                </a:xfrm>
                <a:prstGeom prst="line">
                  <a:avLst/>
                </a:prstGeom>
                <a:effectLst/>
              </p:spPr>
              <p:style>
                <a:lnRef idx="2">
                  <a:schemeClr val="dk1"/>
                </a:lnRef>
                <a:fillRef idx="0">
                  <a:schemeClr val="dk1"/>
                </a:fillRef>
                <a:effectRef idx="1">
                  <a:schemeClr val="dk1"/>
                </a:effectRef>
                <a:fontRef idx="minor">
                  <a:schemeClr val="tx1"/>
                </a:fontRef>
              </p:style>
            </p:cxnSp>
          </p:grpSp>
          <p:cxnSp>
            <p:nvCxnSpPr>
              <p:cNvPr id="307" name="Straight Arrow Connector 306"/>
              <p:cNvCxnSpPr/>
              <p:nvPr/>
            </p:nvCxnSpPr>
            <p:spPr>
              <a:xfrm>
                <a:off x="5181600" y="2275565"/>
                <a:ext cx="3810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nvGrpSpPr>
            <p:cNvPr id="403" name="Group 402"/>
            <p:cNvGrpSpPr/>
            <p:nvPr/>
          </p:nvGrpSpPr>
          <p:grpSpPr>
            <a:xfrm>
              <a:off x="7239000" y="1228288"/>
              <a:ext cx="1905000" cy="1498808"/>
              <a:chOff x="7239000" y="1228288"/>
              <a:chExt cx="1905000" cy="1498808"/>
            </a:xfrm>
          </p:grpSpPr>
          <p:sp>
            <p:nvSpPr>
              <p:cNvPr id="405" name="TextBox 404"/>
              <p:cNvSpPr txBox="1"/>
              <p:nvPr/>
            </p:nvSpPr>
            <p:spPr>
              <a:xfrm>
                <a:off x="7353726" y="1228288"/>
                <a:ext cx="1790274" cy="461665"/>
              </a:xfrm>
              <a:prstGeom prst="rect">
                <a:avLst/>
              </a:prstGeom>
              <a:noFill/>
            </p:spPr>
            <p:txBody>
              <a:bodyPr wrap="none" rtlCol="0">
                <a:spAutoFit/>
              </a:bodyPr>
              <a:lstStyle/>
              <a:p>
                <a:r>
                  <a:rPr lang="en-US" dirty="0" smtClean="0">
                    <a:latin typeface="Gill Sans Light"/>
                    <a:cs typeface="Gill Sans Light"/>
                  </a:rPr>
                  <a:t>Top 20 Pages</a:t>
                </a:r>
              </a:p>
            </p:txBody>
          </p:sp>
          <p:cxnSp>
            <p:nvCxnSpPr>
              <p:cNvPr id="406" name="Straight Arrow Connector 405"/>
              <p:cNvCxnSpPr/>
              <p:nvPr/>
            </p:nvCxnSpPr>
            <p:spPr>
              <a:xfrm>
                <a:off x="7239000" y="2275565"/>
                <a:ext cx="3810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nvGrpSpPr>
              <p:cNvPr id="418" name="Group 417"/>
              <p:cNvGrpSpPr/>
              <p:nvPr/>
            </p:nvGrpSpPr>
            <p:grpSpPr>
              <a:xfrm>
                <a:off x="7791663" y="1824035"/>
                <a:ext cx="914400" cy="903061"/>
                <a:chOff x="7848600" y="2449739"/>
                <a:chExt cx="914400" cy="903061"/>
              </a:xfrm>
            </p:grpSpPr>
            <p:grpSp>
              <p:nvGrpSpPr>
                <p:cNvPr id="421" name="Group 420"/>
                <p:cNvGrpSpPr/>
                <p:nvPr/>
              </p:nvGrpSpPr>
              <p:grpSpPr>
                <a:xfrm>
                  <a:off x="7848600" y="2449739"/>
                  <a:ext cx="914400" cy="903061"/>
                  <a:chOff x="7848600" y="2085074"/>
                  <a:chExt cx="914400" cy="903061"/>
                </a:xfrm>
              </p:grpSpPr>
              <p:sp>
                <p:nvSpPr>
                  <p:cNvPr id="430" name="Rectangle 429"/>
                  <p:cNvSpPr/>
                  <p:nvPr/>
                </p:nvSpPr>
                <p:spPr>
                  <a:xfrm>
                    <a:off x="7848600" y="2085074"/>
                    <a:ext cx="457200" cy="232534"/>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1400" dirty="0" smtClean="0">
                        <a:latin typeface="Gill Sans Light"/>
                        <a:cs typeface="Gill Sans Light"/>
                      </a:rPr>
                      <a:t>Title</a:t>
                    </a:r>
                    <a:endParaRPr lang="en-US" sz="1400" dirty="0">
                      <a:latin typeface="Gill Sans Light"/>
                      <a:cs typeface="Gill Sans Light"/>
                    </a:endParaRPr>
                  </a:p>
                </p:txBody>
              </p:sp>
              <p:sp>
                <p:nvSpPr>
                  <p:cNvPr id="431" name="Rectangle 430"/>
                  <p:cNvSpPr/>
                  <p:nvPr/>
                </p:nvSpPr>
                <p:spPr>
                  <a:xfrm>
                    <a:off x="8305800" y="2085074"/>
                    <a:ext cx="457200" cy="232534"/>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1400" dirty="0" smtClean="0">
                        <a:latin typeface="Gill Sans Light"/>
                        <a:cs typeface="Gill Sans Light"/>
                      </a:rPr>
                      <a:t>PR</a:t>
                    </a:r>
                    <a:endParaRPr lang="en-US" sz="1400" dirty="0">
                      <a:latin typeface="Gill Sans Light"/>
                      <a:cs typeface="Gill Sans Light"/>
                    </a:endParaRPr>
                  </a:p>
                </p:txBody>
              </p:sp>
              <p:sp>
                <p:nvSpPr>
                  <p:cNvPr id="432" name="Rectangle 431"/>
                  <p:cNvSpPr/>
                  <p:nvPr/>
                </p:nvSpPr>
                <p:spPr>
                  <a:xfrm>
                    <a:off x="7848600" y="2085075"/>
                    <a:ext cx="914400" cy="90306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433" name="Straight Connector 432"/>
                  <p:cNvCxnSpPr>
                    <a:stCxn id="432" idx="0"/>
                  </p:cNvCxnSpPr>
                  <p:nvPr/>
                </p:nvCxnSpPr>
                <p:spPr>
                  <a:xfrm>
                    <a:off x="8305800" y="2085075"/>
                    <a:ext cx="0" cy="279550"/>
                  </a:xfrm>
                  <a:prstGeom prst="line">
                    <a:avLst/>
                  </a:prstGeom>
                  <a:ln>
                    <a:solidFill>
                      <a:schemeClr val="bg1">
                        <a:lumMod val="50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sp>
              <p:nvSpPr>
                <p:cNvPr id="422" name="Rectangle 421"/>
                <p:cNvSpPr/>
                <p:nvPr/>
              </p:nvSpPr>
              <p:spPr>
                <a:xfrm>
                  <a:off x="7848600" y="2697843"/>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3" name="Rectangle 422"/>
                <p:cNvSpPr/>
                <p:nvPr/>
              </p:nvSpPr>
              <p:spPr>
                <a:xfrm>
                  <a:off x="7848600" y="28629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4" name="Rectangle 423"/>
                <p:cNvSpPr/>
                <p:nvPr/>
              </p:nvSpPr>
              <p:spPr>
                <a:xfrm>
                  <a:off x="7848600" y="3184066"/>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5" name="Rectangle 424"/>
                <p:cNvSpPr/>
                <p:nvPr/>
              </p:nvSpPr>
              <p:spPr>
                <a:xfrm>
                  <a:off x="7848600" y="30153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6" name="Rectangle 425"/>
                <p:cNvSpPr/>
                <p:nvPr/>
              </p:nvSpPr>
              <p:spPr>
                <a:xfrm>
                  <a:off x="8305800" y="2697843"/>
                  <a:ext cx="457200" cy="168734"/>
                </a:xfrm>
                <a:prstGeom prst="rect">
                  <a:avLst/>
                </a:prstGeom>
                <a:solidFill>
                  <a:srgbClr val="FF0000"/>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7" name="Rectangle 426"/>
                <p:cNvSpPr/>
                <p:nvPr/>
              </p:nvSpPr>
              <p:spPr>
                <a:xfrm>
                  <a:off x="8305800" y="2862932"/>
                  <a:ext cx="457200" cy="168734"/>
                </a:xfrm>
                <a:prstGeom prst="rect">
                  <a:avLst/>
                </a:prstGeom>
                <a:solidFill>
                  <a:schemeClr val="accent3"/>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8" name="Rectangle 427"/>
                <p:cNvSpPr/>
                <p:nvPr/>
              </p:nvSpPr>
              <p:spPr>
                <a:xfrm>
                  <a:off x="8305800" y="3184066"/>
                  <a:ext cx="457200" cy="168734"/>
                </a:xfrm>
                <a:prstGeom prst="rect">
                  <a:avLst/>
                </a:prstGeom>
                <a:solidFill>
                  <a:srgbClr val="F79646"/>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9" name="Rectangle 428"/>
                <p:cNvSpPr/>
                <p:nvPr/>
              </p:nvSpPr>
              <p:spPr>
                <a:xfrm>
                  <a:off x="8305800" y="3015332"/>
                  <a:ext cx="457200" cy="168734"/>
                </a:xfrm>
                <a:prstGeom prst="rect">
                  <a:avLst/>
                </a:prstGeom>
                <a:solidFill>
                  <a:srgbClr val="3366FF"/>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pSp>
          <p:nvGrpSpPr>
            <p:cNvPr id="434" name="Group 433"/>
            <p:cNvGrpSpPr/>
            <p:nvPr/>
          </p:nvGrpSpPr>
          <p:grpSpPr>
            <a:xfrm>
              <a:off x="1533707" y="1228288"/>
              <a:ext cx="2007143" cy="1895913"/>
              <a:chOff x="1533707" y="2199709"/>
              <a:chExt cx="2007143" cy="1895913"/>
            </a:xfrm>
          </p:grpSpPr>
          <p:cxnSp>
            <p:nvCxnSpPr>
              <p:cNvPr id="435" name="Straight Arrow Connector 434"/>
              <p:cNvCxnSpPr/>
              <p:nvPr/>
            </p:nvCxnSpPr>
            <p:spPr>
              <a:xfrm flipV="1">
                <a:off x="1533707" y="3698517"/>
                <a:ext cx="437786" cy="39710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436" name="TextBox 435"/>
              <p:cNvSpPr txBox="1"/>
              <p:nvPr/>
            </p:nvSpPr>
            <p:spPr>
              <a:xfrm>
                <a:off x="1676400" y="2199709"/>
                <a:ext cx="1864450" cy="461665"/>
              </a:xfrm>
              <a:prstGeom prst="rect">
                <a:avLst/>
              </a:prstGeom>
              <a:noFill/>
            </p:spPr>
            <p:txBody>
              <a:bodyPr wrap="square" rtlCol="0">
                <a:spAutoFit/>
              </a:bodyPr>
              <a:lstStyle/>
              <a:p>
                <a:pPr algn="ctr"/>
                <a:r>
                  <a:rPr lang="en-US" dirty="0" smtClean="0">
                    <a:latin typeface="Gill Sans Light"/>
                    <a:cs typeface="Gill Sans Light"/>
                  </a:rPr>
                  <a:t>Link Table</a:t>
                </a:r>
              </a:p>
            </p:txBody>
          </p:sp>
          <p:grpSp>
            <p:nvGrpSpPr>
              <p:cNvPr id="437" name="Group 436"/>
              <p:cNvGrpSpPr/>
              <p:nvPr/>
            </p:nvGrpSpPr>
            <p:grpSpPr>
              <a:xfrm>
                <a:off x="2178897" y="2811560"/>
                <a:ext cx="914400" cy="903061"/>
                <a:chOff x="8001000" y="2602139"/>
                <a:chExt cx="914400" cy="903061"/>
              </a:xfrm>
            </p:grpSpPr>
            <p:grpSp>
              <p:nvGrpSpPr>
                <p:cNvPr id="438" name="Group 437"/>
                <p:cNvGrpSpPr/>
                <p:nvPr/>
              </p:nvGrpSpPr>
              <p:grpSpPr>
                <a:xfrm>
                  <a:off x="8001000" y="2602139"/>
                  <a:ext cx="914400" cy="903061"/>
                  <a:chOff x="7848600" y="2085074"/>
                  <a:chExt cx="914400" cy="903061"/>
                </a:xfrm>
              </p:grpSpPr>
              <p:sp>
                <p:nvSpPr>
                  <p:cNvPr id="447" name="Rectangle 446"/>
                  <p:cNvSpPr/>
                  <p:nvPr/>
                </p:nvSpPr>
                <p:spPr>
                  <a:xfrm>
                    <a:off x="7848600" y="2085074"/>
                    <a:ext cx="457200" cy="232534"/>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1400" dirty="0" smtClean="0">
                        <a:latin typeface="Gill Sans Light"/>
                        <a:cs typeface="Gill Sans Light"/>
                      </a:rPr>
                      <a:t>Title</a:t>
                    </a:r>
                    <a:endParaRPr lang="en-US" sz="1400" dirty="0">
                      <a:latin typeface="Gill Sans Light"/>
                      <a:cs typeface="Gill Sans Light"/>
                    </a:endParaRPr>
                  </a:p>
                </p:txBody>
              </p:sp>
              <p:sp>
                <p:nvSpPr>
                  <p:cNvPr id="448" name="Rectangle 447"/>
                  <p:cNvSpPr/>
                  <p:nvPr/>
                </p:nvSpPr>
                <p:spPr>
                  <a:xfrm>
                    <a:off x="8305800" y="2085074"/>
                    <a:ext cx="457200" cy="232534"/>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1400" dirty="0" smtClean="0">
                        <a:latin typeface="Gill Sans Light"/>
                        <a:cs typeface="Gill Sans Light"/>
                      </a:rPr>
                      <a:t>Link</a:t>
                    </a:r>
                    <a:endParaRPr lang="en-US" sz="1400" dirty="0">
                      <a:latin typeface="Gill Sans Light"/>
                      <a:cs typeface="Gill Sans Light"/>
                    </a:endParaRPr>
                  </a:p>
                </p:txBody>
              </p:sp>
              <p:sp>
                <p:nvSpPr>
                  <p:cNvPr id="449" name="Rectangle 448"/>
                  <p:cNvSpPr/>
                  <p:nvPr/>
                </p:nvSpPr>
                <p:spPr>
                  <a:xfrm>
                    <a:off x="7848600" y="2085075"/>
                    <a:ext cx="914400" cy="90306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450" name="Straight Connector 449"/>
                  <p:cNvCxnSpPr>
                    <a:stCxn id="449" idx="0"/>
                  </p:cNvCxnSpPr>
                  <p:nvPr/>
                </p:nvCxnSpPr>
                <p:spPr>
                  <a:xfrm>
                    <a:off x="8305800" y="2085075"/>
                    <a:ext cx="0" cy="279550"/>
                  </a:xfrm>
                  <a:prstGeom prst="line">
                    <a:avLst/>
                  </a:prstGeom>
                  <a:ln>
                    <a:solidFill>
                      <a:schemeClr val="bg1">
                        <a:lumMod val="50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sp>
              <p:nvSpPr>
                <p:cNvPr id="439" name="Rectangle 438"/>
                <p:cNvSpPr/>
                <p:nvPr/>
              </p:nvSpPr>
              <p:spPr>
                <a:xfrm>
                  <a:off x="8001000" y="2850243"/>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0" name="Rectangle 439"/>
                <p:cNvSpPr/>
                <p:nvPr/>
              </p:nvSpPr>
              <p:spPr>
                <a:xfrm>
                  <a:off x="8001000" y="30153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1" name="Rectangle 440"/>
                <p:cNvSpPr/>
                <p:nvPr/>
              </p:nvSpPr>
              <p:spPr>
                <a:xfrm>
                  <a:off x="8001000" y="3336466"/>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2" name="Rectangle 441"/>
                <p:cNvSpPr/>
                <p:nvPr/>
              </p:nvSpPr>
              <p:spPr>
                <a:xfrm>
                  <a:off x="8001000" y="31677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3" name="Rectangle 442"/>
                <p:cNvSpPr/>
                <p:nvPr/>
              </p:nvSpPr>
              <p:spPr>
                <a:xfrm>
                  <a:off x="8458200" y="2850243"/>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4" name="Rectangle 443"/>
                <p:cNvSpPr/>
                <p:nvPr/>
              </p:nvSpPr>
              <p:spPr>
                <a:xfrm>
                  <a:off x="8458200" y="30153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5" name="Rectangle 444"/>
                <p:cNvSpPr/>
                <p:nvPr/>
              </p:nvSpPr>
              <p:spPr>
                <a:xfrm>
                  <a:off x="8458200" y="3336466"/>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6" name="Rectangle 445"/>
                <p:cNvSpPr/>
                <p:nvPr/>
              </p:nvSpPr>
              <p:spPr>
                <a:xfrm>
                  <a:off x="8458200" y="31677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pSp>
          <p:nvGrpSpPr>
            <p:cNvPr id="451" name="Group 450"/>
            <p:cNvGrpSpPr/>
            <p:nvPr/>
          </p:nvGrpSpPr>
          <p:grpSpPr>
            <a:xfrm>
              <a:off x="3429000" y="5017532"/>
              <a:ext cx="2063726" cy="1459468"/>
              <a:chOff x="1533707" y="5246132"/>
              <a:chExt cx="2063726" cy="1459468"/>
            </a:xfrm>
          </p:grpSpPr>
          <p:sp>
            <p:nvSpPr>
              <p:cNvPr id="452" name="TextBox 451"/>
              <p:cNvSpPr txBox="1"/>
              <p:nvPr/>
            </p:nvSpPr>
            <p:spPr>
              <a:xfrm>
                <a:off x="1828800" y="5246132"/>
                <a:ext cx="1768633" cy="461665"/>
              </a:xfrm>
              <a:prstGeom prst="rect">
                <a:avLst/>
              </a:prstGeom>
              <a:noFill/>
            </p:spPr>
            <p:txBody>
              <a:bodyPr wrap="none" rtlCol="0">
                <a:spAutoFit/>
              </a:bodyPr>
              <a:lstStyle/>
              <a:p>
                <a:r>
                  <a:rPr lang="en-US" dirty="0" smtClean="0">
                    <a:latin typeface="Gill Sans Light"/>
                    <a:cs typeface="Gill Sans Light"/>
                  </a:rPr>
                  <a:t>Editor Graph</a:t>
                </a:r>
              </a:p>
            </p:txBody>
          </p:sp>
          <p:cxnSp>
            <p:nvCxnSpPr>
              <p:cNvPr id="453" name="Straight Arrow Connector 452"/>
              <p:cNvCxnSpPr/>
              <p:nvPr/>
            </p:nvCxnSpPr>
            <p:spPr>
              <a:xfrm>
                <a:off x="1533707" y="6229297"/>
                <a:ext cx="437786"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nvGrpSpPr>
              <p:cNvPr id="454" name="Group 453"/>
              <p:cNvGrpSpPr/>
              <p:nvPr/>
            </p:nvGrpSpPr>
            <p:grpSpPr>
              <a:xfrm>
                <a:off x="2117909" y="5752994"/>
                <a:ext cx="1036376" cy="952606"/>
                <a:chOff x="3999766" y="5601492"/>
                <a:chExt cx="1036376" cy="952606"/>
              </a:xfrm>
            </p:grpSpPr>
            <p:cxnSp>
              <p:nvCxnSpPr>
                <p:cNvPr id="455" name="Straight Connector 454"/>
                <p:cNvCxnSpPr>
                  <a:stCxn id="459" idx="7"/>
                  <a:endCxn id="460" idx="3"/>
                </p:cNvCxnSpPr>
                <p:nvPr/>
              </p:nvCxnSpPr>
              <p:spPr>
                <a:xfrm flipV="1">
                  <a:off x="4673411" y="5993688"/>
                  <a:ext cx="191840" cy="151146"/>
                </a:xfrm>
                <a:prstGeom prst="line">
                  <a:avLst/>
                </a:prstGeom>
                <a:effectLst/>
              </p:spPr>
              <p:style>
                <a:lnRef idx="2">
                  <a:schemeClr val="dk1"/>
                </a:lnRef>
                <a:fillRef idx="0">
                  <a:schemeClr val="dk1"/>
                </a:fillRef>
                <a:effectRef idx="1">
                  <a:schemeClr val="dk1"/>
                </a:effectRef>
                <a:fontRef idx="minor">
                  <a:schemeClr val="tx1"/>
                </a:fontRef>
              </p:style>
            </p:cxnSp>
            <p:cxnSp>
              <p:nvCxnSpPr>
                <p:cNvPr id="456" name="Straight Connector 455"/>
                <p:cNvCxnSpPr>
                  <a:stCxn id="459" idx="3"/>
                  <a:endCxn id="461" idx="0"/>
                </p:cNvCxnSpPr>
                <p:nvPr/>
              </p:nvCxnSpPr>
              <p:spPr>
                <a:xfrm flipH="1">
                  <a:off x="4383136" y="6264253"/>
                  <a:ext cx="170855" cy="120960"/>
                </a:xfrm>
                <a:prstGeom prst="line">
                  <a:avLst/>
                </a:prstGeom>
                <a:effectLst/>
              </p:spPr>
              <p:style>
                <a:lnRef idx="2">
                  <a:schemeClr val="dk1"/>
                </a:lnRef>
                <a:fillRef idx="0">
                  <a:schemeClr val="dk1"/>
                </a:fillRef>
                <a:effectRef idx="1">
                  <a:schemeClr val="dk1"/>
                </a:effectRef>
                <a:fontRef idx="minor">
                  <a:schemeClr val="tx1"/>
                </a:fontRef>
              </p:style>
            </p:cxnSp>
            <p:cxnSp>
              <p:nvCxnSpPr>
                <p:cNvPr id="457" name="Straight Connector 456"/>
                <p:cNvCxnSpPr>
                  <a:stCxn id="459" idx="2"/>
                  <a:endCxn id="458" idx="6"/>
                </p:cNvCxnSpPr>
                <p:nvPr/>
              </p:nvCxnSpPr>
              <p:spPr>
                <a:xfrm flipH="1">
                  <a:off x="4168650" y="6204544"/>
                  <a:ext cx="360609" cy="24734"/>
                </a:xfrm>
                <a:prstGeom prst="line">
                  <a:avLst/>
                </a:prstGeom>
                <a:effectLst/>
              </p:spPr>
              <p:style>
                <a:lnRef idx="2">
                  <a:schemeClr val="dk1"/>
                </a:lnRef>
                <a:fillRef idx="0">
                  <a:schemeClr val="dk1"/>
                </a:fillRef>
                <a:effectRef idx="1">
                  <a:schemeClr val="dk1"/>
                </a:effectRef>
                <a:fontRef idx="minor">
                  <a:schemeClr val="tx1"/>
                </a:fontRef>
              </p:style>
            </p:cxnSp>
            <p:sp>
              <p:nvSpPr>
                <p:cNvPr id="458" name="Oval 457"/>
                <p:cNvSpPr/>
                <p:nvPr/>
              </p:nvSpPr>
              <p:spPr>
                <a:xfrm>
                  <a:off x="3999766" y="6144835"/>
                  <a:ext cx="168884" cy="1688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459" name="Oval 458"/>
                <p:cNvSpPr/>
                <p:nvPr/>
              </p:nvSpPr>
              <p:spPr>
                <a:xfrm>
                  <a:off x="4529259" y="6120101"/>
                  <a:ext cx="168884" cy="1688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460" name="Oval 459"/>
                <p:cNvSpPr/>
                <p:nvPr/>
              </p:nvSpPr>
              <p:spPr>
                <a:xfrm>
                  <a:off x="4840519" y="5849536"/>
                  <a:ext cx="168884" cy="1688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461" name="Oval 460"/>
                <p:cNvSpPr/>
                <p:nvPr/>
              </p:nvSpPr>
              <p:spPr>
                <a:xfrm>
                  <a:off x="4298694" y="6385213"/>
                  <a:ext cx="168884" cy="1688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462" name="Oval 461"/>
                <p:cNvSpPr/>
                <p:nvPr/>
              </p:nvSpPr>
              <p:spPr>
                <a:xfrm>
                  <a:off x="4496373" y="5601492"/>
                  <a:ext cx="168884" cy="168885"/>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463" name="Straight Connector 462"/>
                <p:cNvCxnSpPr>
                  <a:stCxn id="462" idx="4"/>
                  <a:endCxn id="459" idx="0"/>
                </p:cNvCxnSpPr>
                <p:nvPr/>
              </p:nvCxnSpPr>
              <p:spPr>
                <a:xfrm>
                  <a:off x="4580815" y="5770377"/>
                  <a:ext cx="32886" cy="349724"/>
                </a:xfrm>
                <a:prstGeom prst="line">
                  <a:avLst/>
                </a:prstGeom>
                <a:effectLst/>
              </p:spPr>
              <p:style>
                <a:lnRef idx="2">
                  <a:schemeClr val="dk1"/>
                </a:lnRef>
                <a:fillRef idx="0">
                  <a:schemeClr val="dk1"/>
                </a:fillRef>
                <a:effectRef idx="1">
                  <a:schemeClr val="dk1"/>
                </a:effectRef>
                <a:fontRef idx="minor">
                  <a:schemeClr val="tx1"/>
                </a:fontRef>
              </p:style>
            </p:cxnSp>
            <p:cxnSp>
              <p:nvCxnSpPr>
                <p:cNvPr id="464" name="Straight Connector 463"/>
                <p:cNvCxnSpPr>
                  <a:stCxn id="461" idx="6"/>
                  <a:endCxn id="465" idx="3"/>
                </p:cNvCxnSpPr>
                <p:nvPr/>
              </p:nvCxnSpPr>
              <p:spPr>
                <a:xfrm flipV="1">
                  <a:off x="4467578" y="6395361"/>
                  <a:ext cx="424412" cy="74295"/>
                </a:xfrm>
                <a:prstGeom prst="line">
                  <a:avLst/>
                </a:prstGeom>
                <a:effectLst/>
              </p:spPr>
              <p:style>
                <a:lnRef idx="2">
                  <a:schemeClr val="dk1"/>
                </a:lnRef>
                <a:fillRef idx="0">
                  <a:schemeClr val="dk1"/>
                </a:fillRef>
                <a:effectRef idx="1">
                  <a:schemeClr val="dk1"/>
                </a:effectRef>
                <a:fontRef idx="minor">
                  <a:schemeClr val="tx1"/>
                </a:fontRef>
              </p:style>
            </p:cxnSp>
            <p:sp>
              <p:nvSpPr>
                <p:cNvPr id="465" name="Oval 464"/>
                <p:cNvSpPr/>
                <p:nvPr/>
              </p:nvSpPr>
              <p:spPr>
                <a:xfrm>
                  <a:off x="4867258" y="6251209"/>
                  <a:ext cx="168884" cy="1688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466" name="Oval 465"/>
                <p:cNvSpPr/>
                <p:nvPr/>
              </p:nvSpPr>
              <p:spPr>
                <a:xfrm>
                  <a:off x="4084208" y="5661201"/>
                  <a:ext cx="168884" cy="1688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467" name="Straight Connector 466"/>
                <p:cNvCxnSpPr>
                  <a:stCxn id="466" idx="6"/>
                  <a:endCxn id="462" idx="2"/>
                </p:cNvCxnSpPr>
                <p:nvPr/>
              </p:nvCxnSpPr>
              <p:spPr>
                <a:xfrm flipV="1">
                  <a:off x="4253092" y="5685935"/>
                  <a:ext cx="243281" cy="59709"/>
                </a:xfrm>
                <a:prstGeom prst="line">
                  <a:avLst/>
                </a:prstGeom>
                <a:effectLst/>
              </p:spPr>
              <p:style>
                <a:lnRef idx="2">
                  <a:schemeClr val="dk1"/>
                </a:lnRef>
                <a:fillRef idx="0">
                  <a:schemeClr val="dk1"/>
                </a:fillRef>
                <a:effectRef idx="1">
                  <a:schemeClr val="dk1"/>
                </a:effectRef>
                <a:fontRef idx="minor">
                  <a:schemeClr val="tx1"/>
                </a:fontRef>
              </p:style>
            </p:cxnSp>
            <p:cxnSp>
              <p:nvCxnSpPr>
                <p:cNvPr id="468" name="Straight Connector 467"/>
                <p:cNvCxnSpPr>
                  <a:stCxn id="460" idx="4"/>
                  <a:endCxn id="465" idx="0"/>
                </p:cNvCxnSpPr>
                <p:nvPr/>
              </p:nvCxnSpPr>
              <p:spPr>
                <a:xfrm>
                  <a:off x="4924961" y="6018421"/>
                  <a:ext cx="26739" cy="232788"/>
                </a:xfrm>
                <a:prstGeom prst="line">
                  <a:avLst/>
                </a:prstGeom>
                <a:effectLst/>
              </p:spPr>
              <p:style>
                <a:lnRef idx="2">
                  <a:schemeClr val="dk1"/>
                </a:lnRef>
                <a:fillRef idx="0">
                  <a:schemeClr val="dk1"/>
                </a:fillRef>
                <a:effectRef idx="1">
                  <a:schemeClr val="dk1"/>
                </a:effectRef>
                <a:fontRef idx="minor">
                  <a:schemeClr val="tx1"/>
                </a:fontRef>
              </p:style>
            </p:cxnSp>
            <p:cxnSp>
              <p:nvCxnSpPr>
                <p:cNvPr id="469" name="Straight Connector 468"/>
                <p:cNvCxnSpPr>
                  <a:stCxn id="466" idx="3"/>
                  <a:endCxn id="458" idx="1"/>
                </p:cNvCxnSpPr>
                <p:nvPr/>
              </p:nvCxnSpPr>
              <p:spPr>
                <a:xfrm flipH="1">
                  <a:off x="4024498" y="5805354"/>
                  <a:ext cx="84442" cy="364213"/>
                </a:xfrm>
                <a:prstGeom prst="line">
                  <a:avLst/>
                </a:prstGeom>
                <a:effectLst/>
              </p:spPr>
              <p:style>
                <a:lnRef idx="2">
                  <a:schemeClr val="dk1"/>
                </a:lnRef>
                <a:fillRef idx="0">
                  <a:schemeClr val="dk1"/>
                </a:fillRef>
                <a:effectRef idx="1">
                  <a:schemeClr val="dk1"/>
                </a:effectRef>
                <a:fontRef idx="minor">
                  <a:schemeClr val="tx1"/>
                </a:fontRef>
              </p:style>
            </p:cxnSp>
            <p:cxnSp>
              <p:nvCxnSpPr>
                <p:cNvPr id="470" name="Straight Connector 469"/>
                <p:cNvCxnSpPr>
                  <a:stCxn id="458" idx="7"/>
                  <a:endCxn id="462" idx="3"/>
                </p:cNvCxnSpPr>
                <p:nvPr/>
              </p:nvCxnSpPr>
              <p:spPr>
                <a:xfrm flipV="1">
                  <a:off x="4143918" y="5745644"/>
                  <a:ext cx="377187" cy="423924"/>
                </a:xfrm>
                <a:prstGeom prst="line">
                  <a:avLst/>
                </a:prstGeom>
                <a:effectLst/>
              </p:spPr>
              <p:style>
                <a:lnRef idx="2">
                  <a:schemeClr val="dk1"/>
                </a:lnRef>
                <a:fillRef idx="0">
                  <a:schemeClr val="dk1"/>
                </a:fillRef>
                <a:effectRef idx="1">
                  <a:schemeClr val="dk1"/>
                </a:effectRef>
                <a:fontRef idx="minor">
                  <a:schemeClr val="tx1"/>
                </a:fontRef>
              </p:style>
            </p:cxnSp>
            <p:cxnSp>
              <p:nvCxnSpPr>
                <p:cNvPr id="471" name="Straight Connector 470"/>
                <p:cNvCxnSpPr>
                  <a:stCxn id="466" idx="5"/>
                  <a:endCxn id="459" idx="1"/>
                </p:cNvCxnSpPr>
                <p:nvPr/>
              </p:nvCxnSpPr>
              <p:spPr>
                <a:xfrm>
                  <a:off x="4228360" y="5805353"/>
                  <a:ext cx="325631" cy="339481"/>
                </a:xfrm>
                <a:prstGeom prst="line">
                  <a:avLst/>
                </a:prstGeom>
                <a:effectLst/>
              </p:spPr>
              <p:style>
                <a:lnRef idx="2">
                  <a:schemeClr val="dk1"/>
                </a:lnRef>
                <a:fillRef idx="0">
                  <a:schemeClr val="dk1"/>
                </a:fillRef>
                <a:effectRef idx="1">
                  <a:schemeClr val="dk1"/>
                </a:effectRef>
                <a:fontRef idx="minor">
                  <a:schemeClr val="tx1"/>
                </a:fontRef>
              </p:style>
            </p:cxnSp>
            <p:cxnSp>
              <p:nvCxnSpPr>
                <p:cNvPr id="472" name="Straight Connector 471"/>
                <p:cNvCxnSpPr>
                  <a:stCxn id="459" idx="6"/>
                  <a:endCxn id="465" idx="1"/>
                </p:cNvCxnSpPr>
                <p:nvPr/>
              </p:nvCxnSpPr>
              <p:spPr>
                <a:xfrm>
                  <a:off x="4698143" y="6204544"/>
                  <a:ext cx="193847" cy="71398"/>
                </a:xfrm>
                <a:prstGeom prst="line">
                  <a:avLst/>
                </a:prstGeom>
                <a:effectLst/>
              </p:spPr>
              <p:style>
                <a:lnRef idx="2">
                  <a:schemeClr val="dk1"/>
                </a:lnRef>
                <a:fillRef idx="0">
                  <a:schemeClr val="dk1"/>
                </a:fillRef>
                <a:effectRef idx="1">
                  <a:schemeClr val="dk1"/>
                </a:effectRef>
                <a:fontRef idx="minor">
                  <a:schemeClr val="tx1"/>
                </a:fontRef>
              </p:style>
            </p:cxnSp>
          </p:grpSp>
        </p:grpSp>
        <p:grpSp>
          <p:nvGrpSpPr>
            <p:cNvPr id="473" name="Group 472"/>
            <p:cNvGrpSpPr/>
            <p:nvPr/>
          </p:nvGrpSpPr>
          <p:grpSpPr>
            <a:xfrm>
              <a:off x="5411907" y="4648200"/>
              <a:ext cx="1827723" cy="1828800"/>
              <a:chOff x="3516614" y="4876800"/>
              <a:chExt cx="1827723" cy="1828800"/>
            </a:xfrm>
          </p:grpSpPr>
          <p:sp>
            <p:nvSpPr>
              <p:cNvPr id="474" name="TextBox 473"/>
              <p:cNvSpPr txBox="1"/>
              <p:nvPr/>
            </p:nvSpPr>
            <p:spPr>
              <a:xfrm>
                <a:off x="3733800" y="4876800"/>
                <a:ext cx="1610537" cy="830997"/>
              </a:xfrm>
              <a:prstGeom prst="rect">
                <a:avLst/>
              </a:prstGeom>
              <a:noFill/>
            </p:spPr>
            <p:txBody>
              <a:bodyPr wrap="none" rtlCol="0">
                <a:spAutoFit/>
              </a:bodyPr>
              <a:lstStyle/>
              <a:p>
                <a:pPr algn="ctr"/>
                <a:r>
                  <a:rPr lang="en-US" dirty="0" smtClean="0">
                    <a:latin typeface="Gill Sans Light"/>
                    <a:cs typeface="Gill Sans Light"/>
                  </a:rPr>
                  <a:t>Community</a:t>
                </a:r>
              </a:p>
              <a:p>
                <a:pPr algn="ctr"/>
                <a:r>
                  <a:rPr lang="en-US" dirty="0" smtClean="0">
                    <a:latin typeface="Gill Sans Light"/>
                    <a:cs typeface="Gill Sans Light"/>
                  </a:rPr>
                  <a:t>Detection</a:t>
                </a:r>
              </a:p>
            </p:txBody>
          </p:sp>
          <p:cxnSp>
            <p:nvCxnSpPr>
              <p:cNvPr id="475" name="Straight Arrow Connector 474"/>
              <p:cNvCxnSpPr/>
              <p:nvPr/>
            </p:nvCxnSpPr>
            <p:spPr>
              <a:xfrm>
                <a:off x="3516614" y="6241116"/>
                <a:ext cx="3810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nvGrpSpPr>
              <p:cNvPr id="476" name="Group 475"/>
              <p:cNvGrpSpPr/>
              <p:nvPr/>
            </p:nvGrpSpPr>
            <p:grpSpPr>
              <a:xfrm>
                <a:off x="4020880" y="5752994"/>
                <a:ext cx="1036376" cy="952606"/>
                <a:chOff x="3999766" y="5601492"/>
                <a:chExt cx="1036376" cy="952606"/>
              </a:xfrm>
            </p:grpSpPr>
            <p:cxnSp>
              <p:nvCxnSpPr>
                <p:cNvPr id="477" name="Straight Connector 476"/>
                <p:cNvCxnSpPr>
                  <a:stCxn id="481" idx="7"/>
                  <a:endCxn id="482" idx="3"/>
                </p:cNvCxnSpPr>
                <p:nvPr/>
              </p:nvCxnSpPr>
              <p:spPr>
                <a:xfrm flipV="1">
                  <a:off x="4673411" y="5993688"/>
                  <a:ext cx="191840" cy="151146"/>
                </a:xfrm>
                <a:prstGeom prst="line">
                  <a:avLst/>
                </a:prstGeom>
                <a:effectLst/>
              </p:spPr>
              <p:style>
                <a:lnRef idx="2">
                  <a:schemeClr val="dk1"/>
                </a:lnRef>
                <a:fillRef idx="0">
                  <a:schemeClr val="dk1"/>
                </a:fillRef>
                <a:effectRef idx="1">
                  <a:schemeClr val="dk1"/>
                </a:effectRef>
                <a:fontRef idx="minor">
                  <a:schemeClr val="tx1"/>
                </a:fontRef>
              </p:style>
            </p:cxnSp>
            <p:cxnSp>
              <p:nvCxnSpPr>
                <p:cNvPr id="478" name="Straight Connector 477"/>
                <p:cNvCxnSpPr>
                  <a:stCxn id="481" idx="3"/>
                  <a:endCxn id="483" idx="0"/>
                </p:cNvCxnSpPr>
                <p:nvPr/>
              </p:nvCxnSpPr>
              <p:spPr>
                <a:xfrm flipH="1">
                  <a:off x="4383136" y="6264253"/>
                  <a:ext cx="170855" cy="120960"/>
                </a:xfrm>
                <a:prstGeom prst="line">
                  <a:avLst/>
                </a:prstGeom>
                <a:effectLst/>
              </p:spPr>
              <p:style>
                <a:lnRef idx="2">
                  <a:schemeClr val="dk1"/>
                </a:lnRef>
                <a:fillRef idx="0">
                  <a:schemeClr val="dk1"/>
                </a:fillRef>
                <a:effectRef idx="1">
                  <a:schemeClr val="dk1"/>
                </a:effectRef>
                <a:fontRef idx="minor">
                  <a:schemeClr val="tx1"/>
                </a:fontRef>
              </p:style>
            </p:cxnSp>
            <p:cxnSp>
              <p:nvCxnSpPr>
                <p:cNvPr id="479" name="Straight Connector 478"/>
                <p:cNvCxnSpPr>
                  <a:stCxn id="481" idx="2"/>
                  <a:endCxn id="480" idx="6"/>
                </p:cNvCxnSpPr>
                <p:nvPr/>
              </p:nvCxnSpPr>
              <p:spPr>
                <a:xfrm flipH="1">
                  <a:off x="4168650" y="6204544"/>
                  <a:ext cx="360609" cy="24734"/>
                </a:xfrm>
                <a:prstGeom prst="line">
                  <a:avLst/>
                </a:prstGeom>
                <a:effectLst/>
              </p:spPr>
              <p:style>
                <a:lnRef idx="2">
                  <a:schemeClr val="dk1"/>
                </a:lnRef>
                <a:fillRef idx="0">
                  <a:schemeClr val="dk1"/>
                </a:fillRef>
                <a:effectRef idx="1">
                  <a:schemeClr val="dk1"/>
                </a:effectRef>
                <a:fontRef idx="minor">
                  <a:schemeClr val="tx1"/>
                </a:fontRef>
              </p:style>
            </p:cxnSp>
            <p:sp>
              <p:nvSpPr>
                <p:cNvPr id="480" name="Oval 479"/>
                <p:cNvSpPr/>
                <p:nvPr/>
              </p:nvSpPr>
              <p:spPr>
                <a:xfrm>
                  <a:off x="3999766" y="6144835"/>
                  <a:ext cx="168884" cy="168885"/>
                </a:xfrm>
                <a:prstGeom prst="ellipse">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481" name="Oval 480"/>
                <p:cNvSpPr/>
                <p:nvPr/>
              </p:nvSpPr>
              <p:spPr>
                <a:xfrm>
                  <a:off x="4529259" y="6120101"/>
                  <a:ext cx="168884" cy="168885"/>
                </a:xfrm>
                <a:prstGeom prst="ellipse">
                  <a:avLst/>
                </a:prstGeom>
                <a:solidFill>
                  <a:schemeClr val="accent4">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482" name="Oval 481"/>
                <p:cNvSpPr/>
                <p:nvPr/>
              </p:nvSpPr>
              <p:spPr>
                <a:xfrm>
                  <a:off x="4840519" y="5849536"/>
                  <a:ext cx="168884" cy="168885"/>
                </a:xfrm>
                <a:prstGeom prst="ellipse">
                  <a:avLst/>
                </a:prstGeom>
                <a:solidFill>
                  <a:schemeClr val="accent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483" name="Oval 482"/>
                <p:cNvSpPr/>
                <p:nvPr/>
              </p:nvSpPr>
              <p:spPr>
                <a:xfrm>
                  <a:off x="4298694" y="6385213"/>
                  <a:ext cx="168884" cy="168885"/>
                </a:xfrm>
                <a:prstGeom prst="ellipse">
                  <a:avLst/>
                </a:prstGeom>
                <a:solidFill>
                  <a:schemeClr val="accent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484" name="Oval 483"/>
                <p:cNvSpPr/>
                <p:nvPr/>
              </p:nvSpPr>
              <p:spPr>
                <a:xfrm>
                  <a:off x="4496373" y="5601492"/>
                  <a:ext cx="168884" cy="168885"/>
                </a:xfrm>
                <a:prstGeom prst="ellipse">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485" name="Straight Connector 484"/>
                <p:cNvCxnSpPr>
                  <a:stCxn id="484" idx="4"/>
                  <a:endCxn id="481" idx="0"/>
                </p:cNvCxnSpPr>
                <p:nvPr/>
              </p:nvCxnSpPr>
              <p:spPr>
                <a:xfrm>
                  <a:off x="4580815" y="5770377"/>
                  <a:ext cx="32886" cy="349724"/>
                </a:xfrm>
                <a:prstGeom prst="line">
                  <a:avLst/>
                </a:prstGeom>
                <a:effectLst/>
              </p:spPr>
              <p:style>
                <a:lnRef idx="2">
                  <a:schemeClr val="dk1"/>
                </a:lnRef>
                <a:fillRef idx="0">
                  <a:schemeClr val="dk1"/>
                </a:fillRef>
                <a:effectRef idx="1">
                  <a:schemeClr val="dk1"/>
                </a:effectRef>
                <a:fontRef idx="minor">
                  <a:schemeClr val="tx1"/>
                </a:fontRef>
              </p:style>
            </p:cxnSp>
            <p:cxnSp>
              <p:nvCxnSpPr>
                <p:cNvPr id="486" name="Straight Connector 485"/>
                <p:cNvCxnSpPr>
                  <a:stCxn id="483" idx="6"/>
                  <a:endCxn id="487" idx="3"/>
                </p:cNvCxnSpPr>
                <p:nvPr/>
              </p:nvCxnSpPr>
              <p:spPr>
                <a:xfrm flipV="1">
                  <a:off x="4467578" y="6395361"/>
                  <a:ext cx="424412" cy="74295"/>
                </a:xfrm>
                <a:prstGeom prst="line">
                  <a:avLst/>
                </a:prstGeom>
                <a:effectLst/>
              </p:spPr>
              <p:style>
                <a:lnRef idx="2">
                  <a:schemeClr val="dk1"/>
                </a:lnRef>
                <a:fillRef idx="0">
                  <a:schemeClr val="dk1"/>
                </a:fillRef>
                <a:effectRef idx="1">
                  <a:schemeClr val="dk1"/>
                </a:effectRef>
                <a:fontRef idx="minor">
                  <a:schemeClr val="tx1"/>
                </a:fontRef>
              </p:style>
            </p:cxnSp>
            <p:sp>
              <p:nvSpPr>
                <p:cNvPr id="487" name="Oval 486"/>
                <p:cNvSpPr/>
                <p:nvPr/>
              </p:nvSpPr>
              <p:spPr>
                <a:xfrm>
                  <a:off x="4867258" y="6251209"/>
                  <a:ext cx="168884" cy="168885"/>
                </a:xfrm>
                <a:prstGeom prst="ellipse">
                  <a:avLst/>
                </a:prstGeom>
                <a:solidFill>
                  <a:schemeClr val="accent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488" name="Oval 487"/>
                <p:cNvSpPr/>
                <p:nvPr/>
              </p:nvSpPr>
              <p:spPr>
                <a:xfrm>
                  <a:off x="4084208" y="5661201"/>
                  <a:ext cx="168884" cy="168885"/>
                </a:xfrm>
                <a:prstGeom prst="ellipse">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489" name="Straight Connector 488"/>
                <p:cNvCxnSpPr>
                  <a:stCxn id="488" idx="6"/>
                  <a:endCxn id="484" idx="2"/>
                </p:cNvCxnSpPr>
                <p:nvPr/>
              </p:nvCxnSpPr>
              <p:spPr>
                <a:xfrm flipV="1">
                  <a:off x="4253092" y="5685935"/>
                  <a:ext cx="243281" cy="59709"/>
                </a:xfrm>
                <a:prstGeom prst="line">
                  <a:avLst/>
                </a:prstGeom>
                <a:effectLst/>
              </p:spPr>
              <p:style>
                <a:lnRef idx="2">
                  <a:schemeClr val="dk1"/>
                </a:lnRef>
                <a:fillRef idx="0">
                  <a:schemeClr val="dk1"/>
                </a:fillRef>
                <a:effectRef idx="1">
                  <a:schemeClr val="dk1"/>
                </a:effectRef>
                <a:fontRef idx="minor">
                  <a:schemeClr val="tx1"/>
                </a:fontRef>
              </p:style>
            </p:cxnSp>
            <p:cxnSp>
              <p:nvCxnSpPr>
                <p:cNvPr id="490" name="Straight Connector 489"/>
                <p:cNvCxnSpPr>
                  <a:stCxn id="482" idx="4"/>
                  <a:endCxn id="487" idx="0"/>
                </p:cNvCxnSpPr>
                <p:nvPr/>
              </p:nvCxnSpPr>
              <p:spPr>
                <a:xfrm>
                  <a:off x="4924961" y="6018421"/>
                  <a:ext cx="26739" cy="232788"/>
                </a:xfrm>
                <a:prstGeom prst="line">
                  <a:avLst/>
                </a:prstGeom>
                <a:effectLst/>
              </p:spPr>
              <p:style>
                <a:lnRef idx="2">
                  <a:schemeClr val="dk1"/>
                </a:lnRef>
                <a:fillRef idx="0">
                  <a:schemeClr val="dk1"/>
                </a:fillRef>
                <a:effectRef idx="1">
                  <a:schemeClr val="dk1"/>
                </a:effectRef>
                <a:fontRef idx="minor">
                  <a:schemeClr val="tx1"/>
                </a:fontRef>
              </p:style>
            </p:cxnSp>
            <p:cxnSp>
              <p:nvCxnSpPr>
                <p:cNvPr id="491" name="Straight Connector 490"/>
                <p:cNvCxnSpPr>
                  <a:stCxn id="488" idx="3"/>
                  <a:endCxn id="480" idx="1"/>
                </p:cNvCxnSpPr>
                <p:nvPr/>
              </p:nvCxnSpPr>
              <p:spPr>
                <a:xfrm flipH="1">
                  <a:off x="4024498" y="5805354"/>
                  <a:ext cx="84442" cy="364213"/>
                </a:xfrm>
                <a:prstGeom prst="line">
                  <a:avLst/>
                </a:prstGeom>
                <a:effectLst/>
              </p:spPr>
              <p:style>
                <a:lnRef idx="2">
                  <a:schemeClr val="dk1"/>
                </a:lnRef>
                <a:fillRef idx="0">
                  <a:schemeClr val="dk1"/>
                </a:fillRef>
                <a:effectRef idx="1">
                  <a:schemeClr val="dk1"/>
                </a:effectRef>
                <a:fontRef idx="minor">
                  <a:schemeClr val="tx1"/>
                </a:fontRef>
              </p:style>
            </p:cxnSp>
            <p:cxnSp>
              <p:nvCxnSpPr>
                <p:cNvPr id="492" name="Straight Connector 491"/>
                <p:cNvCxnSpPr>
                  <a:stCxn id="480" idx="7"/>
                  <a:endCxn id="484" idx="3"/>
                </p:cNvCxnSpPr>
                <p:nvPr/>
              </p:nvCxnSpPr>
              <p:spPr>
                <a:xfrm flipV="1">
                  <a:off x="4143918" y="5745644"/>
                  <a:ext cx="377187" cy="423924"/>
                </a:xfrm>
                <a:prstGeom prst="line">
                  <a:avLst/>
                </a:prstGeom>
                <a:effectLst/>
              </p:spPr>
              <p:style>
                <a:lnRef idx="2">
                  <a:schemeClr val="dk1"/>
                </a:lnRef>
                <a:fillRef idx="0">
                  <a:schemeClr val="dk1"/>
                </a:fillRef>
                <a:effectRef idx="1">
                  <a:schemeClr val="dk1"/>
                </a:effectRef>
                <a:fontRef idx="minor">
                  <a:schemeClr val="tx1"/>
                </a:fontRef>
              </p:style>
            </p:cxnSp>
            <p:cxnSp>
              <p:nvCxnSpPr>
                <p:cNvPr id="493" name="Straight Connector 492"/>
                <p:cNvCxnSpPr>
                  <a:stCxn id="488" idx="5"/>
                  <a:endCxn id="481" idx="1"/>
                </p:cNvCxnSpPr>
                <p:nvPr/>
              </p:nvCxnSpPr>
              <p:spPr>
                <a:xfrm>
                  <a:off x="4228360" y="5805353"/>
                  <a:ext cx="325631" cy="339481"/>
                </a:xfrm>
                <a:prstGeom prst="line">
                  <a:avLst/>
                </a:prstGeom>
                <a:effectLst/>
              </p:spPr>
              <p:style>
                <a:lnRef idx="2">
                  <a:schemeClr val="dk1"/>
                </a:lnRef>
                <a:fillRef idx="0">
                  <a:schemeClr val="dk1"/>
                </a:fillRef>
                <a:effectRef idx="1">
                  <a:schemeClr val="dk1"/>
                </a:effectRef>
                <a:fontRef idx="minor">
                  <a:schemeClr val="tx1"/>
                </a:fontRef>
              </p:style>
            </p:cxnSp>
            <p:cxnSp>
              <p:nvCxnSpPr>
                <p:cNvPr id="494" name="Straight Connector 493"/>
                <p:cNvCxnSpPr>
                  <a:stCxn id="481" idx="6"/>
                  <a:endCxn id="487" idx="1"/>
                </p:cNvCxnSpPr>
                <p:nvPr/>
              </p:nvCxnSpPr>
              <p:spPr>
                <a:xfrm>
                  <a:off x="4698143" y="6204544"/>
                  <a:ext cx="193847" cy="71398"/>
                </a:xfrm>
                <a:prstGeom prst="line">
                  <a:avLst/>
                </a:prstGeom>
                <a:effectLst/>
              </p:spPr>
              <p:style>
                <a:lnRef idx="2">
                  <a:schemeClr val="dk1"/>
                </a:lnRef>
                <a:fillRef idx="0">
                  <a:schemeClr val="dk1"/>
                </a:fillRef>
                <a:effectRef idx="1">
                  <a:schemeClr val="dk1"/>
                </a:effectRef>
                <a:fontRef idx="minor">
                  <a:schemeClr val="tx1"/>
                </a:fontRef>
              </p:style>
            </p:cxnSp>
          </p:grpSp>
        </p:grpSp>
        <p:grpSp>
          <p:nvGrpSpPr>
            <p:cNvPr id="495" name="Group 494"/>
            <p:cNvGrpSpPr/>
            <p:nvPr/>
          </p:nvGrpSpPr>
          <p:grpSpPr>
            <a:xfrm>
              <a:off x="7076893" y="4648200"/>
              <a:ext cx="1951405" cy="1804028"/>
              <a:chOff x="5181600" y="4876800"/>
              <a:chExt cx="1951405" cy="1804028"/>
            </a:xfrm>
          </p:grpSpPr>
          <p:sp>
            <p:nvSpPr>
              <p:cNvPr id="496" name="TextBox 495"/>
              <p:cNvSpPr txBox="1"/>
              <p:nvPr/>
            </p:nvSpPr>
            <p:spPr>
              <a:xfrm>
                <a:off x="5522468" y="4876800"/>
                <a:ext cx="1610537" cy="830997"/>
              </a:xfrm>
              <a:prstGeom prst="rect">
                <a:avLst/>
              </a:prstGeom>
              <a:noFill/>
            </p:spPr>
            <p:txBody>
              <a:bodyPr wrap="none" rtlCol="0">
                <a:spAutoFit/>
              </a:bodyPr>
              <a:lstStyle/>
              <a:p>
                <a:pPr algn="ctr"/>
                <a:r>
                  <a:rPr lang="en-US" dirty="0" smtClean="0">
                    <a:latin typeface="Gill Sans Light"/>
                    <a:cs typeface="Gill Sans Light"/>
                  </a:rPr>
                  <a:t>User </a:t>
                </a:r>
              </a:p>
              <a:p>
                <a:pPr algn="ctr"/>
                <a:r>
                  <a:rPr lang="en-US" dirty="0" smtClean="0">
                    <a:latin typeface="Gill Sans Light"/>
                    <a:cs typeface="Gill Sans Light"/>
                  </a:rPr>
                  <a:t>Community</a:t>
                </a:r>
              </a:p>
            </p:txBody>
          </p:sp>
          <p:grpSp>
            <p:nvGrpSpPr>
              <p:cNvPr id="497" name="Group 496"/>
              <p:cNvGrpSpPr/>
              <p:nvPr/>
            </p:nvGrpSpPr>
            <p:grpSpPr>
              <a:xfrm>
                <a:off x="5870536" y="5777767"/>
                <a:ext cx="914400" cy="903061"/>
                <a:chOff x="7848600" y="2449739"/>
                <a:chExt cx="914400" cy="903061"/>
              </a:xfrm>
            </p:grpSpPr>
            <p:grpSp>
              <p:nvGrpSpPr>
                <p:cNvPr id="499" name="Group 498"/>
                <p:cNvGrpSpPr/>
                <p:nvPr/>
              </p:nvGrpSpPr>
              <p:grpSpPr>
                <a:xfrm>
                  <a:off x="7848600" y="2449739"/>
                  <a:ext cx="914400" cy="903061"/>
                  <a:chOff x="7848600" y="2085074"/>
                  <a:chExt cx="914400" cy="903061"/>
                </a:xfrm>
              </p:grpSpPr>
              <p:sp>
                <p:nvSpPr>
                  <p:cNvPr id="508" name="Rectangle 507"/>
                  <p:cNvSpPr/>
                  <p:nvPr/>
                </p:nvSpPr>
                <p:spPr>
                  <a:xfrm>
                    <a:off x="7848600" y="2085074"/>
                    <a:ext cx="457200" cy="232534"/>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1400" dirty="0" smtClean="0">
                        <a:latin typeface="Gill Sans Light"/>
                        <a:cs typeface="Gill Sans Light"/>
                      </a:rPr>
                      <a:t>User</a:t>
                    </a:r>
                    <a:endParaRPr lang="en-US" sz="1400" dirty="0">
                      <a:latin typeface="Gill Sans Light"/>
                      <a:cs typeface="Gill Sans Light"/>
                    </a:endParaRPr>
                  </a:p>
                </p:txBody>
              </p:sp>
              <p:sp>
                <p:nvSpPr>
                  <p:cNvPr id="509" name="Rectangle 508"/>
                  <p:cNvSpPr/>
                  <p:nvPr/>
                </p:nvSpPr>
                <p:spPr>
                  <a:xfrm>
                    <a:off x="8305800" y="2085074"/>
                    <a:ext cx="457200" cy="232534"/>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1400" dirty="0" smtClean="0">
                        <a:latin typeface="Gill Sans Light"/>
                        <a:cs typeface="Gill Sans Light"/>
                      </a:rPr>
                      <a:t>Com.</a:t>
                    </a:r>
                    <a:endParaRPr lang="en-US" sz="1400" dirty="0">
                      <a:latin typeface="Gill Sans Light"/>
                      <a:cs typeface="Gill Sans Light"/>
                    </a:endParaRPr>
                  </a:p>
                </p:txBody>
              </p:sp>
              <p:sp>
                <p:nvSpPr>
                  <p:cNvPr id="510" name="Rectangle 509"/>
                  <p:cNvSpPr/>
                  <p:nvPr/>
                </p:nvSpPr>
                <p:spPr>
                  <a:xfrm>
                    <a:off x="7848600" y="2085075"/>
                    <a:ext cx="914400" cy="90306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511" name="Straight Connector 510"/>
                  <p:cNvCxnSpPr>
                    <a:stCxn id="510" idx="0"/>
                  </p:cNvCxnSpPr>
                  <p:nvPr/>
                </p:nvCxnSpPr>
                <p:spPr>
                  <a:xfrm>
                    <a:off x="8305800" y="2085075"/>
                    <a:ext cx="0" cy="279550"/>
                  </a:xfrm>
                  <a:prstGeom prst="line">
                    <a:avLst/>
                  </a:prstGeom>
                  <a:ln>
                    <a:solidFill>
                      <a:schemeClr val="bg1">
                        <a:lumMod val="50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sp>
              <p:nvSpPr>
                <p:cNvPr id="500" name="Rectangle 499"/>
                <p:cNvSpPr/>
                <p:nvPr/>
              </p:nvSpPr>
              <p:spPr>
                <a:xfrm>
                  <a:off x="7848600" y="2697843"/>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01" name="Rectangle 500"/>
                <p:cNvSpPr/>
                <p:nvPr/>
              </p:nvSpPr>
              <p:spPr>
                <a:xfrm>
                  <a:off x="7848600" y="28629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02" name="Rectangle 501"/>
                <p:cNvSpPr/>
                <p:nvPr/>
              </p:nvSpPr>
              <p:spPr>
                <a:xfrm>
                  <a:off x="7848600" y="3184066"/>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03" name="Rectangle 502"/>
                <p:cNvSpPr/>
                <p:nvPr/>
              </p:nvSpPr>
              <p:spPr>
                <a:xfrm>
                  <a:off x="7848600" y="30153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04" name="Rectangle 503"/>
                <p:cNvSpPr/>
                <p:nvPr/>
              </p:nvSpPr>
              <p:spPr>
                <a:xfrm>
                  <a:off x="8305800" y="2697843"/>
                  <a:ext cx="457200" cy="168734"/>
                </a:xfrm>
                <a:prstGeom prst="rect">
                  <a:avLst/>
                </a:prstGeom>
                <a:solidFill>
                  <a:schemeClr val="accent2"/>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05" name="Rectangle 504"/>
                <p:cNvSpPr/>
                <p:nvPr/>
              </p:nvSpPr>
              <p:spPr>
                <a:xfrm>
                  <a:off x="8305800" y="2862932"/>
                  <a:ext cx="457200" cy="168734"/>
                </a:xfrm>
                <a:prstGeom prst="rect">
                  <a:avLst/>
                </a:prstGeom>
                <a:solidFill>
                  <a:schemeClr val="accent2"/>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06" name="Rectangle 505"/>
                <p:cNvSpPr/>
                <p:nvPr/>
              </p:nvSpPr>
              <p:spPr>
                <a:xfrm>
                  <a:off x="8305800" y="3184066"/>
                  <a:ext cx="457200" cy="168734"/>
                </a:xfrm>
                <a:prstGeom prst="rect">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07" name="Rectangle 506"/>
                <p:cNvSpPr/>
                <p:nvPr/>
              </p:nvSpPr>
              <p:spPr>
                <a:xfrm>
                  <a:off x="8305800" y="3015332"/>
                  <a:ext cx="457200" cy="168734"/>
                </a:xfrm>
                <a:prstGeom prst="rect">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498" name="Straight Arrow Connector 497"/>
              <p:cNvCxnSpPr/>
              <p:nvPr/>
            </p:nvCxnSpPr>
            <p:spPr>
              <a:xfrm>
                <a:off x="5181600" y="6229297"/>
                <a:ext cx="3810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nvGrpSpPr>
            <p:cNvPr id="512" name="Group 511"/>
            <p:cNvGrpSpPr/>
            <p:nvPr/>
          </p:nvGrpSpPr>
          <p:grpSpPr>
            <a:xfrm>
              <a:off x="1457507" y="4676647"/>
              <a:ext cx="1861233" cy="1757234"/>
              <a:chOff x="-256843" y="4923594"/>
              <a:chExt cx="1861233" cy="1757234"/>
            </a:xfrm>
          </p:grpSpPr>
          <p:sp>
            <p:nvSpPr>
              <p:cNvPr id="513" name="TextBox 512"/>
              <p:cNvSpPr txBox="1"/>
              <p:nvPr/>
            </p:nvSpPr>
            <p:spPr>
              <a:xfrm>
                <a:off x="152400" y="4953000"/>
                <a:ext cx="1451990" cy="830997"/>
              </a:xfrm>
              <a:prstGeom prst="rect">
                <a:avLst/>
              </a:prstGeom>
              <a:noFill/>
            </p:spPr>
            <p:txBody>
              <a:bodyPr wrap="none" rtlCol="0">
                <a:spAutoFit/>
              </a:bodyPr>
              <a:lstStyle/>
              <a:p>
                <a:pPr algn="ctr"/>
                <a:r>
                  <a:rPr lang="en-US" dirty="0" smtClean="0">
                    <a:latin typeface="Gill Sans Light"/>
                    <a:cs typeface="Gill Sans Light"/>
                  </a:rPr>
                  <a:t>Discussion</a:t>
                </a:r>
              </a:p>
              <a:p>
                <a:pPr algn="ctr"/>
                <a:r>
                  <a:rPr lang="en-US" dirty="0" smtClean="0">
                    <a:latin typeface="Gill Sans Light"/>
                    <a:cs typeface="Gill Sans Light"/>
                  </a:rPr>
                  <a:t>Table</a:t>
                </a:r>
              </a:p>
            </p:txBody>
          </p:sp>
          <p:grpSp>
            <p:nvGrpSpPr>
              <p:cNvPr id="514" name="Group 513"/>
              <p:cNvGrpSpPr/>
              <p:nvPr/>
            </p:nvGrpSpPr>
            <p:grpSpPr>
              <a:xfrm>
                <a:off x="421195" y="5777767"/>
                <a:ext cx="914400" cy="903061"/>
                <a:chOff x="8001000" y="2602139"/>
                <a:chExt cx="914400" cy="903061"/>
              </a:xfrm>
            </p:grpSpPr>
            <p:grpSp>
              <p:nvGrpSpPr>
                <p:cNvPr id="516" name="Group 515"/>
                <p:cNvGrpSpPr/>
                <p:nvPr/>
              </p:nvGrpSpPr>
              <p:grpSpPr>
                <a:xfrm>
                  <a:off x="8001000" y="2602139"/>
                  <a:ext cx="914400" cy="903061"/>
                  <a:chOff x="7848600" y="2085074"/>
                  <a:chExt cx="914400" cy="903061"/>
                </a:xfrm>
              </p:grpSpPr>
              <p:sp>
                <p:nvSpPr>
                  <p:cNvPr id="525" name="Rectangle 524"/>
                  <p:cNvSpPr/>
                  <p:nvPr/>
                </p:nvSpPr>
                <p:spPr>
                  <a:xfrm>
                    <a:off x="7848600" y="2085074"/>
                    <a:ext cx="457200" cy="232534"/>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1400" dirty="0" smtClean="0">
                        <a:latin typeface="Gill Sans Light"/>
                        <a:cs typeface="Gill Sans Light"/>
                      </a:rPr>
                      <a:t>User</a:t>
                    </a:r>
                    <a:endParaRPr lang="en-US" sz="1400" dirty="0">
                      <a:latin typeface="Gill Sans Light"/>
                      <a:cs typeface="Gill Sans Light"/>
                    </a:endParaRPr>
                  </a:p>
                </p:txBody>
              </p:sp>
              <p:sp>
                <p:nvSpPr>
                  <p:cNvPr id="526" name="Rectangle 525"/>
                  <p:cNvSpPr/>
                  <p:nvPr/>
                </p:nvSpPr>
                <p:spPr>
                  <a:xfrm>
                    <a:off x="8305800" y="2085074"/>
                    <a:ext cx="457200" cy="232534"/>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1400" dirty="0" smtClean="0">
                        <a:latin typeface="Gill Sans Light"/>
                        <a:cs typeface="Gill Sans Light"/>
                      </a:rPr>
                      <a:t>Disc.</a:t>
                    </a:r>
                    <a:endParaRPr lang="en-US" sz="1400" dirty="0">
                      <a:latin typeface="Gill Sans Light"/>
                      <a:cs typeface="Gill Sans Light"/>
                    </a:endParaRPr>
                  </a:p>
                </p:txBody>
              </p:sp>
              <p:sp>
                <p:nvSpPr>
                  <p:cNvPr id="527" name="Rectangle 526"/>
                  <p:cNvSpPr/>
                  <p:nvPr/>
                </p:nvSpPr>
                <p:spPr>
                  <a:xfrm>
                    <a:off x="7848600" y="2085075"/>
                    <a:ext cx="914400" cy="90306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528" name="Straight Connector 527"/>
                  <p:cNvCxnSpPr>
                    <a:stCxn id="527" idx="0"/>
                  </p:cNvCxnSpPr>
                  <p:nvPr/>
                </p:nvCxnSpPr>
                <p:spPr>
                  <a:xfrm>
                    <a:off x="8305800" y="2085075"/>
                    <a:ext cx="0" cy="279550"/>
                  </a:xfrm>
                  <a:prstGeom prst="line">
                    <a:avLst/>
                  </a:prstGeom>
                  <a:ln>
                    <a:solidFill>
                      <a:schemeClr val="bg1">
                        <a:lumMod val="50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sp>
              <p:nvSpPr>
                <p:cNvPr id="517" name="Rectangle 516"/>
                <p:cNvSpPr/>
                <p:nvPr/>
              </p:nvSpPr>
              <p:spPr>
                <a:xfrm>
                  <a:off x="8001000" y="2850243"/>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18" name="Rectangle 517"/>
                <p:cNvSpPr/>
                <p:nvPr/>
              </p:nvSpPr>
              <p:spPr>
                <a:xfrm>
                  <a:off x="8001000" y="30153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19" name="Rectangle 518"/>
                <p:cNvSpPr/>
                <p:nvPr/>
              </p:nvSpPr>
              <p:spPr>
                <a:xfrm>
                  <a:off x="8001000" y="3336466"/>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20" name="Rectangle 519"/>
                <p:cNvSpPr/>
                <p:nvPr/>
              </p:nvSpPr>
              <p:spPr>
                <a:xfrm>
                  <a:off x="8001000" y="31677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21" name="Rectangle 520"/>
                <p:cNvSpPr/>
                <p:nvPr/>
              </p:nvSpPr>
              <p:spPr>
                <a:xfrm>
                  <a:off x="8458200" y="2850243"/>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22" name="Rectangle 521"/>
                <p:cNvSpPr/>
                <p:nvPr/>
              </p:nvSpPr>
              <p:spPr>
                <a:xfrm>
                  <a:off x="8458200" y="30153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23" name="Rectangle 522"/>
                <p:cNvSpPr/>
                <p:nvPr/>
              </p:nvSpPr>
              <p:spPr>
                <a:xfrm>
                  <a:off x="8458200" y="3336466"/>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24" name="Rectangle 523"/>
                <p:cNvSpPr/>
                <p:nvPr/>
              </p:nvSpPr>
              <p:spPr>
                <a:xfrm>
                  <a:off x="8458200" y="31677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515" name="Straight Arrow Connector 514"/>
              <p:cNvCxnSpPr/>
              <p:nvPr/>
            </p:nvCxnSpPr>
            <p:spPr>
              <a:xfrm>
                <a:off x="-256843" y="4923594"/>
                <a:ext cx="437786" cy="46917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nvGrpSpPr>
            <p:cNvPr id="529" name="Group 528"/>
            <p:cNvGrpSpPr/>
            <p:nvPr/>
          </p:nvGrpSpPr>
          <p:grpSpPr>
            <a:xfrm>
              <a:off x="5200747" y="2895600"/>
              <a:ext cx="3486053" cy="1876310"/>
              <a:chOff x="5220010" y="5334000"/>
              <a:chExt cx="3486053" cy="1876310"/>
            </a:xfrm>
          </p:grpSpPr>
          <p:sp>
            <p:nvSpPr>
              <p:cNvPr id="530" name="TextBox 529"/>
              <p:cNvSpPr txBox="1"/>
              <p:nvPr/>
            </p:nvSpPr>
            <p:spPr>
              <a:xfrm>
                <a:off x="5220010" y="6021267"/>
                <a:ext cx="2338952" cy="461665"/>
              </a:xfrm>
              <a:prstGeom prst="rect">
                <a:avLst/>
              </a:prstGeom>
              <a:noFill/>
            </p:spPr>
            <p:txBody>
              <a:bodyPr wrap="none" rtlCol="0">
                <a:spAutoFit/>
              </a:bodyPr>
              <a:lstStyle/>
              <a:p>
                <a:pPr algn="ctr"/>
                <a:r>
                  <a:rPr lang="en-US" dirty="0" smtClean="0">
                    <a:latin typeface="Gill Sans Light"/>
                    <a:cs typeface="Gill Sans Light"/>
                  </a:rPr>
                  <a:t>Top Communities</a:t>
                </a:r>
              </a:p>
            </p:txBody>
          </p:sp>
          <p:grpSp>
            <p:nvGrpSpPr>
              <p:cNvPr id="531" name="Group 530"/>
              <p:cNvGrpSpPr/>
              <p:nvPr/>
            </p:nvGrpSpPr>
            <p:grpSpPr>
              <a:xfrm>
                <a:off x="7791663" y="5777767"/>
                <a:ext cx="914400" cy="903061"/>
                <a:chOff x="7848600" y="2449739"/>
                <a:chExt cx="914400" cy="903061"/>
              </a:xfrm>
            </p:grpSpPr>
            <p:grpSp>
              <p:nvGrpSpPr>
                <p:cNvPr id="534" name="Group 533"/>
                <p:cNvGrpSpPr/>
                <p:nvPr/>
              </p:nvGrpSpPr>
              <p:grpSpPr>
                <a:xfrm>
                  <a:off x="7848600" y="2449739"/>
                  <a:ext cx="914400" cy="903061"/>
                  <a:chOff x="7848600" y="2085074"/>
                  <a:chExt cx="914400" cy="903061"/>
                </a:xfrm>
              </p:grpSpPr>
              <p:sp>
                <p:nvSpPr>
                  <p:cNvPr id="543" name="Rectangle 542"/>
                  <p:cNvSpPr/>
                  <p:nvPr/>
                </p:nvSpPr>
                <p:spPr>
                  <a:xfrm>
                    <a:off x="7848600" y="2085074"/>
                    <a:ext cx="457200" cy="232534"/>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1400" dirty="0" smtClean="0">
                        <a:latin typeface="Gill Sans Light"/>
                        <a:cs typeface="Gill Sans Light"/>
                      </a:rPr>
                      <a:t>Com.</a:t>
                    </a:r>
                    <a:endParaRPr lang="en-US" sz="1400" dirty="0">
                      <a:latin typeface="Gill Sans Light"/>
                      <a:cs typeface="Gill Sans Light"/>
                    </a:endParaRPr>
                  </a:p>
                </p:txBody>
              </p:sp>
              <p:sp>
                <p:nvSpPr>
                  <p:cNvPr id="544" name="Rectangle 543"/>
                  <p:cNvSpPr/>
                  <p:nvPr/>
                </p:nvSpPr>
                <p:spPr>
                  <a:xfrm>
                    <a:off x="8305800" y="2085074"/>
                    <a:ext cx="457200" cy="232534"/>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1400" dirty="0" smtClean="0">
                        <a:latin typeface="Gill Sans Light"/>
                        <a:cs typeface="Gill Sans Light"/>
                      </a:rPr>
                      <a:t>PR..</a:t>
                    </a:r>
                    <a:endParaRPr lang="en-US" sz="1400" dirty="0">
                      <a:latin typeface="Gill Sans Light"/>
                      <a:cs typeface="Gill Sans Light"/>
                    </a:endParaRPr>
                  </a:p>
                </p:txBody>
              </p:sp>
              <p:sp>
                <p:nvSpPr>
                  <p:cNvPr id="545" name="Rectangle 544"/>
                  <p:cNvSpPr/>
                  <p:nvPr/>
                </p:nvSpPr>
                <p:spPr>
                  <a:xfrm>
                    <a:off x="7848600" y="2085075"/>
                    <a:ext cx="914400" cy="90306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546" name="Straight Connector 545"/>
                  <p:cNvCxnSpPr>
                    <a:stCxn id="545" idx="0"/>
                  </p:cNvCxnSpPr>
                  <p:nvPr/>
                </p:nvCxnSpPr>
                <p:spPr>
                  <a:xfrm>
                    <a:off x="8305800" y="2085075"/>
                    <a:ext cx="0" cy="279550"/>
                  </a:xfrm>
                  <a:prstGeom prst="line">
                    <a:avLst/>
                  </a:prstGeom>
                  <a:ln>
                    <a:solidFill>
                      <a:schemeClr val="bg1">
                        <a:lumMod val="50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sp>
              <p:nvSpPr>
                <p:cNvPr id="535" name="Rectangle 534"/>
                <p:cNvSpPr/>
                <p:nvPr/>
              </p:nvSpPr>
              <p:spPr>
                <a:xfrm>
                  <a:off x="7848600" y="2697843"/>
                  <a:ext cx="457200" cy="168734"/>
                </a:xfrm>
                <a:prstGeom prst="rect">
                  <a:avLst/>
                </a:prstGeom>
                <a:solidFill>
                  <a:srgbClr val="FF0000"/>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36" name="Rectangle 535"/>
                <p:cNvSpPr/>
                <p:nvPr/>
              </p:nvSpPr>
              <p:spPr>
                <a:xfrm>
                  <a:off x="7848600" y="2862932"/>
                  <a:ext cx="457200" cy="168734"/>
                </a:xfrm>
                <a:prstGeom prst="rect">
                  <a:avLst/>
                </a:prstGeom>
                <a:solidFill>
                  <a:schemeClr val="accent3"/>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37" name="Rectangle 536"/>
                <p:cNvSpPr/>
                <p:nvPr/>
              </p:nvSpPr>
              <p:spPr>
                <a:xfrm>
                  <a:off x="7848600" y="3184066"/>
                  <a:ext cx="457200" cy="168734"/>
                </a:xfrm>
                <a:prstGeom prst="rect">
                  <a:avLst/>
                </a:prstGeom>
                <a:solidFill>
                  <a:schemeClr val="accent6"/>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38" name="Rectangle 537"/>
                <p:cNvSpPr/>
                <p:nvPr/>
              </p:nvSpPr>
              <p:spPr>
                <a:xfrm>
                  <a:off x="7848600" y="3015332"/>
                  <a:ext cx="457200" cy="168734"/>
                </a:xfrm>
                <a:prstGeom prst="rect">
                  <a:avLst/>
                </a:prstGeom>
                <a:solidFill>
                  <a:srgbClr val="3366FF"/>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39" name="Rectangle 538"/>
                <p:cNvSpPr/>
                <p:nvPr/>
              </p:nvSpPr>
              <p:spPr>
                <a:xfrm>
                  <a:off x="8305800" y="2697843"/>
                  <a:ext cx="457200" cy="168734"/>
                </a:xfrm>
                <a:prstGeom prst="rect">
                  <a:avLst/>
                </a:prstGeom>
                <a:solidFill>
                  <a:schemeClr val="accent2"/>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40" name="Rectangle 539"/>
                <p:cNvSpPr/>
                <p:nvPr/>
              </p:nvSpPr>
              <p:spPr>
                <a:xfrm>
                  <a:off x="8305800" y="2862932"/>
                  <a:ext cx="457200" cy="168734"/>
                </a:xfrm>
                <a:prstGeom prst="rect">
                  <a:avLst/>
                </a:prstGeom>
                <a:solidFill>
                  <a:schemeClr val="accent2"/>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41" name="Rectangle 540"/>
                <p:cNvSpPr/>
                <p:nvPr/>
              </p:nvSpPr>
              <p:spPr>
                <a:xfrm>
                  <a:off x="8305800" y="3184066"/>
                  <a:ext cx="457200" cy="168734"/>
                </a:xfrm>
                <a:prstGeom prst="rect">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42" name="Rectangle 541"/>
                <p:cNvSpPr/>
                <p:nvPr/>
              </p:nvSpPr>
              <p:spPr>
                <a:xfrm>
                  <a:off x="8305800" y="3015332"/>
                  <a:ext cx="457200" cy="168734"/>
                </a:xfrm>
                <a:prstGeom prst="rect">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532" name="Straight Arrow Connector 531"/>
              <p:cNvCxnSpPr/>
              <p:nvPr/>
            </p:nvCxnSpPr>
            <p:spPr>
              <a:xfrm flipV="1">
                <a:off x="7194228" y="6857322"/>
                <a:ext cx="445035" cy="352988"/>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33" name="Straight Arrow Connector 532"/>
              <p:cNvCxnSpPr/>
              <p:nvPr/>
            </p:nvCxnSpPr>
            <p:spPr>
              <a:xfrm>
                <a:off x="7222195" y="5334000"/>
                <a:ext cx="340868" cy="41199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sp>
        <p:nvSpPr>
          <p:cNvPr id="2" name="Donut 1"/>
          <p:cNvSpPr/>
          <p:nvPr/>
        </p:nvSpPr>
        <p:spPr>
          <a:xfrm>
            <a:off x="-1334331" y="-6096000"/>
            <a:ext cx="15355131" cy="15812331"/>
          </a:xfrm>
          <a:prstGeom prst="donut">
            <a:avLst>
              <a:gd name="adj" fmla="val 45075"/>
            </a:avLst>
          </a:prstGeom>
          <a:solidFill>
            <a:schemeClr val="bg1">
              <a:alpha val="90000"/>
            </a:scheme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23380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199"/>
            <a:ext cx="8382000" cy="5121275"/>
          </a:xfrm>
        </p:spPr>
        <p:txBody>
          <a:bodyPr>
            <a:normAutofit/>
          </a:bodyPr>
          <a:lstStyle/>
          <a:p>
            <a:pPr marL="0" indent="0">
              <a:buNone/>
            </a:pPr>
            <a:r>
              <a:rPr lang="en-US" dirty="0" smtClean="0"/>
              <a:t>Express computation </a:t>
            </a:r>
            <a:r>
              <a:rPr lang="en-US" sz="4000" i="1" dirty="0" smtClean="0">
                <a:solidFill>
                  <a:srgbClr val="3366FF"/>
                </a:solidFill>
              </a:rPr>
              <a:t>locally</a:t>
            </a:r>
            <a:r>
              <a:rPr lang="en-US" dirty="0" smtClean="0"/>
              <a:t>:</a:t>
            </a:r>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sz="4000" i="1" dirty="0" smtClean="0">
                <a:solidFill>
                  <a:srgbClr val="3366FF"/>
                </a:solidFill>
              </a:rPr>
              <a:t>Iterate</a:t>
            </a:r>
            <a:r>
              <a:rPr lang="en-US" sz="4000" dirty="0" smtClean="0"/>
              <a:t> </a:t>
            </a:r>
            <a:r>
              <a:rPr lang="en-US" dirty="0" smtClean="0"/>
              <a:t>until convergence</a:t>
            </a:r>
          </a:p>
          <a:p>
            <a:pPr marL="0" indent="0">
              <a:buNone/>
            </a:pPr>
            <a:endParaRPr lang="en-US" dirty="0" smtClean="0"/>
          </a:p>
        </p:txBody>
      </p:sp>
      <p:sp>
        <p:nvSpPr>
          <p:cNvPr id="23" name="Rectangular Callout 22"/>
          <p:cNvSpPr/>
          <p:nvPr/>
        </p:nvSpPr>
        <p:spPr>
          <a:xfrm>
            <a:off x="304800" y="3657270"/>
            <a:ext cx="1828800" cy="990600"/>
          </a:xfrm>
          <a:prstGeom prst="wedgeRectCallout">
            <a:avLst>
              <a:gd name="adj1" fmla="val 29861"/>
              <a:gd name="adj2" fmla="val -7307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914400" fontAlgn="auto">
              <a:spcBef>
                <a:spcPts val="0"/>
              </a:spcBef>
              <a:spcAft>
                <a:spcPts val="0"/>
              </a:spcAft>
            </a:pPr>
            <a:r>
              <a:rPr lang="en-US" sz="2800" dirty="0" smtClean="0">
                <a:solidFill>
                  <a:schemeClr val="tx1"/>
                </a:solidFill>
                <a:latin typeface="Gill Sans Light"/>
                <a:cs typeface="Gill Sans Light"/>
              </a:rPr>
              <a:t>Rank of Page </a:t>
            </a:r>
            <a:r>
              <a:rPr lang="en-US" sz="2800" i="1" dirty="0" err="1" smtClean="0">
                <a:solidFill>
                  <a:schemeClr val="tx1"/>
                </a:solidFill>
                <a:latin typeface="Gill Sans Light"/>
                <a:cs typeface="Gill Sans Light"/>
              </a:rPr>
              <a:t>i</a:t>
            </a:r>
            <a:endParaRPr lang="en-US" sz="2800" i="1" dirty="0">
              <a:solidFill>
                <a:schemeClr val="tx1"/>
              </a:solidFill>
              <a:latin typeface="Gill Sans Light"/>
              <a:cs typeface="Gill Sans Light"/>
            </a:endParaRPr>
          </a:p>
        </p:txBody>
      </p:sp>
      <p:sp>
        <p:nvSpPr>
          <p:cNvPr id="27" name="Rectangular Callout 26"/>
          <p:cNvSpPr/>
          <p:nvPr/>
        </p:nvSpPr>
        <p:spPr>
          <a:xfrm>
            <a:off x="5486400" y="4038600"/>
            <a:ext cx="3352800" cy="1066800"/>
          </a:xfrm>
          <a:prstGeom prst="wedgeRectCallout">
            <a:avLst>
              <a:gd name="adj1" fmla="val -35568"/>
              <a:gd name="adj2" fmla="val -7735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914400" fontAlgn="auto">
              <a:spcBef>
                <a:spcPts val="0"/>
              </a:spcBef>
              <a:spcAft>
                <a:spcPts val="0"/>
              </a:spcAft>
            </a:pPr>
            <a:r>
              <a:rPr lang="en-US" sz="2800" dirty="0" smtClean="0">
                <a:solidFill>
                  <a:schemeClr val="tx1"/>
                </a:solidFill>
                <a:latin typeface="Gill Sans Light"/>
                <a:cs typeface="Gill Sans Light"/>
              </a:rPr>
              <a:t>Weighted sum of neighbors’ ranks</a:t>
            </a:r>
            <a:endParaRPr lang="en-US" sz="2800" i="1" dirty="0">
              <a:solidFill>
                <a:schemeClr val="tx1"/>
              </a:solidFill>
              <a:latin typeface="Gill Sans Light"/>
              <a:cs typeface="Gill Sans Light"/>
            </a:endParaRPr>
          </a:p>
        </p:txBody>
      </p:sp>
      <p:sp>
        <p:nvSpPr>
          <p:cNvPr id="4" name="Slide Number Placeholder 3"/>
          <p:cNvSpPr>
            <a:spLocks noGrp="1"/>
          </p:cNvSpPr>
          <p:nvPr>
            <p:ph type="sldNum" sz="quarter" idx="12"/>
          </p:nvPr>
        </p:nvSpPr>
        <p:spPr/>
        <p:txBody>
          <a:bodyPr/>
          <a:lstStyle/>
          <a:p>
            <a:fld id="{BE79F60F-3EA1-45ED-A3FD-0857F7C98CFB}" type="slidenum">
              <a:rPr lang="en-US" smtClean="0">
                <a:solidFill>
                  <a:prstClr val="black">
                    <a:tint val="75000"/>
                  </a:prstClr>
                </a:solidFill>
                <a:cs typeface="Gill Sans Light"/>
              </a:rPr>
              <a:pPr/>
              <a:t>17</a:t>
            </a:fld>
            <a:endParaRPr lang="en-US">
              <a:solidFill>
                <a:prstClr val="black">
                  <a:tint val="75000"/>
                </a:prstClr>
              </a:solidFill>
              <a:cs typeface="Gill Sans Light"/>
            </a:endParaRPr>
          </a:p>
        </p:txBody>
      </p:sp>
      <p:sp>
        <p:nvSpPr>
          <p:cNvPr id="10" name="Title 79"/>
          <p:cNvSpPr>
            <a:spLocks noGrp="1"/>
          </p:cNvSpPr>
          <p:nvPr>
            <p:ph type="title"/>
          </p:nvPr>
        </p:nvSpPr>
        <p:spPr>
          <a:xfrm>
            <a:off x="457200" y="228600"/>
            <a:ext cx="8229600" cy="1143000"/>
          </a:xfrm>
        </p:spPr>
        <p:txBody>
          <a:bodyPr>
            <a:normAutofit/>
          </a:bodyPr>
          <a:lstStyle/>
          <a:p>
            <a:pPr algn="l"/>
            <a:r>
              <a:rPr lang="en-US" i="1" dirty="0" smtClean="0"/>
              <a:t>Example Computation: PageRank</a:t>
            </a:r>
            <a:endParaRPr lang="en-US" i="1" dirty="0"/>
          </a:p>
        </p:txBody>
      </p:sp>
      <p:sp>
        <p:nvSpPr>
          <p:cNvPr id="8" name="Rectangular Callout 7"/>
          <p:cNvSpPr/>
          <p:nvPr/>
        </p:nvSpPr>
        <p:spPr>
          <a:xfrm>
            <a:off x="2971800" y="4134781"/>
            <a:ext cx="1828800" cy="990600"/>
          </a:xfrm>
          <a:prstGeom prst="wedgeRectCallout">
            <a:avLst>
              <a:gd name="adj1" fmla="val -40235"/>
              <a:gd name="adj2" fmla="val -14377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914400" fontAlgn="auto">
              <a:spcBef>
                <a:spcPts val="0"/>
              </a:spcBef>
              <a:spcAft>
                <a:spcPts val="0"/>
              </a:spcAft>
            </a:pPr>
            <a:r>
              <a:rPr lang="en-US" sz="2800" dirty="0" smtClean="0">
                <a:solidFill>
                  <a:schemeClr val="tx1"/>
                </a:solidFill>
                <a:latin typeface="Gill Sans Light"/>
                <a:cs typeface="Gill Sans Light"/>
              </a:rPr>
              <a:t>Random</a:t>
            </a:r>
          </a:p>
          <a:p>
            <a:pPr algn="ctr" defTabSz="914400" fontAlgn="auto">
              <a:spcBef>
                <a:spcPts val="0"/>
              </a:spcBef>
              <a:spcAft>
                <a:spcPts val="0"/>
              </a:spcAft>
            </a:pPr>
            <a:r>
              <a:rPr lang="en-US" sz="2800" i="1" dirty="0" smtClean="0">
                <a:solidFill>
                  <a:schemeClr val="tx1"/>
                </a:solidFill>
                <a:latin typeface="Gill Sans Light"/>
                <a:cs typeface="Gill Sans Light"/>
              </a:rPr>
              <a:t>Reset Prob.</a:t>
            </a:r>
            <a:endParaRPr lang="en-US" sz="2800" i="1" dirty="0">
              <a:solidFill>
                <a:schemeClr val="tx1"/>
              </a:solidFill>
              <a:latin typeface="Gill Sans Light"/>
              <a:cs typeface="Gill Sans Light"/>
            </a:endParaRPr>
          </a:p>
        </p:txBody>
      </p:sp>
      <p:pic>
        <p:nvPicPr>
          <p:cNvPr id="5" name="Picture 4"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283" y="2420328"/>
            <a:ext cx="7188200" cy="1308100"/>
          </a:xfrm>
          <a:prstGeom prst="rect">
            <a:avLst/>
          </a:prstGeom>
        </p:spPr>
      </p:pic>
    </p:spTree>
    <p:extLst>
      <p:ext uri="{BB962C8B-B14F-4D97-AF65-F5344CB8AC3E}">
        <p14:creationId xmlns:p14="http://schemas.microsoft.com/office/powerpoint/2010/main" val="2732545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533400" y="2514600"/>
            <a:ext cx="8382000" cy="1752600"/>
          </a:xfrm>
        </p:spPr>
        <p:txBody>
          <a:bodyPr>
            <a:noAutofit/>
          </a:bodyPr>
          <a:lstStyle/>
          <a:p>
            <a:r>
              <a:rPr lang="en-US" sz="6000" i="1" dirty="0" smtClean="0">
                <a:solidFill>
                  <a:schemeClr val="tx2"/>
                </a:solidFill>
                <a:latin typeface="Gill Sans Light"/>
                <a:cs typeface="Gill Sans Light"/>
              </a:rPr>
              <a:t>“Think like a Vertex.”</a:t>
            </a:r>
          </a:p>
          <a:p>
            <a:pPr algn="r"/>
            <a:r>
              <a:rPr lang="en-US" sz="2800" dirty="0" smtClean="0">
                <a:latin typeface="Gill Sans Light"/>
                <a:cs typeface="Gill Sans Light"/>
              </a:rPr>
              <a:t>- </a:t>
            </a:r>
            <a:r>
              <a:rPr lang="en-US" sz="2800" dirty="0" err="1" smtClean="0">
                <a:latin typeface="Gill Sans Light"/>
                <a:cs typeface="Gill Sans Light"/>
              </a:rPr>
              <a:t>Malewicz</a:t>
            </a:r>
            <a:r>
              <a:rPr lang="en-US" sz="2800" dirty="0" smtClean="0">
                <a:latin typeface="Gill Sans Light"/>
                <a:cs typeface="Gill Sans Light"/>
              </a:rPr>
              <a:t> et al., </a:t>
            </a:r>
            <a:r>
              <a:rPr lang="en-US" sz="2800" dirty="0" smtClean="0">
                <a:solidFill>
                  <a:schemeClr val="bg1">
                    <a:lumMod val="50000"/>
                  </a:schemeClr>
                </a:solidFill>
                <a:latin typeface="Gill Sans Light"/>
                <a:cs typeface="Gill Sans Light"/>
              </a:rPr>
              <a:t>SIGMOD</a:t>
            </a:r>
            <a:r>
              <a:rPr lang="en-US" sz="2800" dirty="0">
                <a:solidFill>
                  <a:schemeClr val="bg1">
                    <a:lumMod val="50000"/>
                  </a:schemeClr>
                </a:solidFill>
                <a:latin typeface="Gill Sans Light"/>
                <a:cs typeface="Gill Sans Light"/>
              </a:rPr>
              <a:t>’</a:t>
            </a:r>
            <a:r>
              <a:rPr lang="en-US" sz="2800" dirty="0" smtClean="0">
                <a:solidFill>
                  <a:schemeClr val="bg1">
                    <a:lumMod val="50000"/>
                  </a:schemeClr>
                </a:solidFill>
                <a:latin typeface="Gill Sans Light"/>
                <a:cs typeface="Gill Sans Light"/>
              </a:rPr>
              <a:t>10</a:t>
            </a:r>
            <a:endParaRPr lang="en-US" sz="2800" dirty="0" smtClean="0">
              <a:latin typeface="Gill Sans Light"/>
              <a:cs typeface="Gill Sans Light"/>
            </a:endParaRPr>
          </a:p>
        </p:txBody>
      </p:sp>
      <p:sp>
        <p:nvSpPr>
          <p:cNvPr id="4" name="Slide Number Placeholder 3"/>
          <p:cNvSpPr>
            <a:spLocks noGrp="1"/>
          </p:cNvSpPr>
          <p:nvPr>
            <p:ph type="sldNum" sz="quarter" idx="4294967295"/>
          </p:nvPr>
        </p:nvSpPr>
        <p:spPr>
          <a:xfrm>
            <a:off x="7010400" y="6356350"/>
            <a:ext cx="2133600" cy="365125"/>
          </a:xfrm>
        </p:spPr>
        <p:txBody>
          <a:bodyPr/>
          <a:lstStyle/>
          <a:p>
            <a:fld id="{BE79F60F-3EA1-45ED-A3FD-0857F7C98CFB}" type="slidenum">
              <a:rPr lang="en-US" smtClean="0"/>
              <a:pPr/>
              <a:t>18</a:t>
            </a:fld>
            <a:endParaRPr lang="en-US"/>
          </a:p>
        </p:txBody>
      </p:sp>
    </p:spTree>
    <p:extLst>
      <p:ext uri="{BB962C8B-B14F-4D97-AF65-F5344CB8AC3E}">
        <p14:creationId xmlns:p14="http://schemas.microsoft.com/office/powerpoint/2010/main" val="1968620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E79F60F-3EA1-45ED-A3FD-0857F7C98CFB}" type="slidenum">
              <a:rPr lang="en-US" smtClean="0"/>
              <a:pPr/>
              <a:t>19</a:t>
            </a:fld>
            <a:endParaRPr lang="en-US"/>
          </a:p>
        </p:txBody>
      </p:sp>
      <p:sp>
        <p:nvSpPr>
          <p:cNvPr id="2" name="Oval 1"/>
          <p:cNvSpPr/>
          <p:nvPr/>
        </p:nvSpPr>
        <p:spPr>
          <a:xfrm>
            <a:off x="3962400" y="3733800"/>
            <a:ext cx="533400" cy="533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p:cNvSpPr/>
          <p:nvPr/>
        </p:nvSpPr>
        <p:spPr>
          <a:xfrm>
            <a:off x="2501062" y="2308253"/>
            <a:ext cx="533400" cy="533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p:cNvSpPr/>
          <p:nvPr/>
        </p:nvSpPr>
        <p:spPr>
          <a:xfrm>
            <a:off x="1447800" y="4114800"/>
            <a:ext cx="533400" cy="533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p:cNvSpPr/>
          <p:nvPr/>
        </p:nvSpPr>
        <p:spPr>
          <a:xfrm>
            <a:off x="6477000" y="2574953"/>
            <a:ext cx="533400" cy="533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p:cNvSpPr/>
          <p:nvPr/>
        </p:nvSpPr>
        <p:spPr>
          <a:xfrm>
            <a:off x="6019800" y="5410200"/>
            <a:ext cx="533400" cy="533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Connector 9"/>
          <p:cNvCxnSpPr>
            <a:stCxn id="5" idx="5"/>
          </p:cNvCxnSpPr>
          <p:nvPr/>
        </p:nvCxnSpPr>
        <p:spPr>
          <a:xfrm>
            <a:off x="2956347" y="2763538"/>
            <a:ext cx="1236568" cy="1198862"/>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a:stCxn id="7" idx="6"/>
          </p:cNvCxnSpPr>
          <p:nvPr/>
        </p:nvCxnSpPr>
        <p:spPr>
          <a:xfrm flipV="1">
            <a:off x="1981200" y="4038600"/>
            <a:ext cx="2211715" cy="34290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flipH="1">
            <a:off x="4192915" y="2841653"/>
            <a:ext cx="2588886" cy="1196947"/>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flipH="1" flipV="1">
            <a:off x="4192915" y="4038600"/>
            <a:ext cx="2131686" cy="1676400"/>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3276600" y="2763538"/>
            <a:ext cx="685800" cy="66546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9" name="Straight Arrow Connector 28"/>
          <p:cNvCxnSpPr/>
          <p:nvPr/>
        </p:nvCxnSpPr>
        <p:spPr>
          <a:xfrm flipV="1">
            <a:off x="2466193" y="3959980"/>
            <a:ext cx="962807" cy="1524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2" name="Straight Arrow Connector 31"/>
          <p:cNvCxnSpPr/>
          <p:nvPr/>
        </p:nvCxnSpPr>
        <p:spPr>
          <a:xfrm flipH="1" flipV="1">
            <a:off x="4953000" y="4300215"/>
            <a:ext cx="762000" cy="57658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6" name="Straight Arrow Connector 35"/>
          <p:cNvCxnSpPr/>
          <p:nvPr/>
        </p:nvCxnSpPr>
        <p:spPr>
          <a:xfrm flipH="1">
            <a:off x="4812907" y="2962056"/>
            <a:ext cx="978293" cy="51362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9" name="TextBox 38"/>
          <p:cNvSpPr txBox="1"/>
          <p:nvPr/>
        </p:nvSpPr>
        <p:spPr>
          <a:xfrm>
            <a:off x="838200" y="5165866"/>
            <a:ext cx="4860725" cy="1323439"/>
          </a:xfrm>
          <a:prstGeom prst="rect">
            <a:avLst/>
          </a:prstGeom>
          <a:noFill/>
        </p:spPr>
        <p:txBody>
          <a:bodyPr wrap="none" rtlCol="0">
            <a:spAutoFit/>
          </a:bodyPr>
          <a:lstStyle/>
          <a:p>
            <a:r>
              <a:rPr lang="en-US" sz="4400" i="1" dirty="0" smtClean="0">
                <a:solidFill>
                  <a:srgbClr val="3366FF"/>
                </a:solidFill>
                <a:latin typeface="Gill Sans Light"/>
                <a:cs typeface="Gill Sans Light"/>
              </a:rPr>
              <a:t>Gather</a:t>
            </a:r>
            <a:r>
              <a:rPr lang="en-US" sz="3600" dirty="0" smtClean="0">
                <a:latin typeface="Gill Sans Light"/>
                <a:cs typeface="Gill Sans Light"/>
              </a:rPr>
              <a:t> information from</a:t>
            </a:r>
            <a:br>
              <a:rPr lang="en-US" sz="3600" dirty="0" smtClean="0">
                <a:latin typeface="Gill Sans Light"/>
                <a:cs typeface="Gill Sans Light"/>
              </a:rPr>
            </a:br>
            <a:r>
              <a:rPr lang="en-US" sz="3600" dirty="0" smtClean="0">
                <a:latin typeface="Gill Sans Light"/>
                <a:cs typeface="Gill Sans Light"/>
              </a:rPr>
              <a:t>neighboring vertices</a:t>
            </a:r>
            <a:endParaRPr lang="en-US" sz="3600" dirty="0">
              <a:latin typeface="Gill Sans Light"/>
              <a:cs typeface="Gill Sans Light"/>
            </a:endParaRPr>
          </a:p>
        </p:txBody>
      </p:sp>
      <p:sp>
        <p:nvSpPr>
          <p:cNvPr id="40" name="Subtitle 5"/>
          <p:cNvSpPr txBox="1">
            <a:spLocks/>
          </p:cNvSpPr>
          <p:nvPr/>
        </p:nvSpPr>
        <p:spPr>
          <a:xfrm>
            <a:off x="304800" y="381000"/>
            <a:ext cx="8382000" cy="1752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6000" dirty="0" smtClean="0">
                <a:solidFill>
                  <a:srgbClr val="000000"/>
                </a:solidFill>
                <a:latin typeface="Gill Sans Light"/>
                <a:cs typeface="Gill Sans Light"/>
              </a:rPr>
              <a:t>Graph-Parallel Pattern </a:t>
            </a:r>
          </a:p>
          <a:p>
            <a:pPr algn="r"/>
            <a:r>
              <a:rPr lang="en-US" sz="2800" dirty="0" smtClean="0">
                <a:latin typeface="Gill Sans Light"/>
                <a:cs typeface="Gill Sans Light"/>
              </a:rPr>
              <a:t>Gonzalez et al. [OSDI’12]</a:t>
            </a:r>
          </a:p>
        </p:txBody>
      </p:sp>
    </p:spTree>
    <p:extLst>
      <p:ext uri="{BB962C8B-B14F-4D97-AF65-F5344CB8AC3E}">
        <p14:creationId xmlns:p14="http://schemas.microsoft.com/office/powerpoint/2010/main" val="243668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152400"/>
            <a:ext cx="8229600" cy="838200"/>
          </a:xfrm>
        </p:spPr>
        <p:txBody>
          <a:bodyPr/>
          <a:lstStyle/>
          <a:p>
            <a:r>
              <a:rPr lang="en-US" sz="4400" dirty="0" smtClean="0"/>
              <a:t>Modern Analytics</a:t>
            </a:r>
            <a:endParaRPr lang="en-US" sz="4400" dirty="0"/>
          </a:p>
        </p:txBody>
      </p:sp>
      <p:grpSp>
        <p:nvGrpSpPr>
          <p:cNvPr id="420" name="Group 419"/>
          <p:cNvGrpSpPr/>
          <p:nvPr/>
        </p:nvGrpSpPr>
        <p:grpSpPr>
          <a:xfrm>
            <a:off x="178699" y="2337428"/>
            <a:ext cx="1399392" cy="1905000"/>
            <a:chOff x="178699" y="1905000"/>
            <a:chExt cx="1399392" cy="1905000"/>
          </a:xfrm>
        </p:grpSpPr>
        <p:sp>
          <p:nvSpPr>
            <p:cNvPr id="6" name="TextBox 5"/>
            <p:cNvSpPr txBox="1"/>
            <p:nvPr/>
          </p:nvSpPr>
          <p:spPr>
            <a:xfrm>
              <a:off x="178699" y="1905000"/>
              <a:ext cx="1399392" cy="830997"/>
            </a:xfrm>
            <a:prstGeom prst="rect">
              <a:avLst/>
            </a:prstGeom>
            <a:noFill/>
          </p:spPr>
          <p:txBody>
            <a:bodyPr wrap="none" rtlCol="0">
              <a:spAutoFit/>
            </a:bodyPr>
            <a:lstStyle/>
            <a:p>
              <a:pPr algn="ctr"/>
              <a:r>
                <a:rPr lang="en-US" dirty="0" smtClean="0">
                  <a:latin typeface="Gill Sans Light"/>
                  <a:cs typeface="Gill Sans Light"/>
                </a:rPr>
                <a:t>Raw </a:t>
              </a:r>
            </a:p>
            <a:p>
              <a:pPr algn="ctr"/>
              <a:r>
                <a:rPr lang="en-US" dirty="0" smtClean="0">
                  <a:latin typeface="Gill Sans Light"/>
                  <a:cs typeface="Gill Sans Light"/>
                </a:rPr>
                <a:t>Wikipedia </a:t>
              </a:r>
            </a:p>
          </p:txBody>
        </p:sp>
        <p:grpSp>
          <p:nvGrpSpPr>
            <p:cNvPr id="7" name="Group 6"/>
            <p:cNvGrpSpPr/>
            <p:nvPr/>
          </p:nvGrpSpPr>
          <p:grpSpPr>
            <a:xfrm>
              <a:off x="389392" y="2831994"/>
              <a:ext cx="978006" cy="978006"/>
              <a:chOff x="473540" y="2519906"/>
              <a:chExt cx="1166725" cy="1166725"/>
            </a:xfrm>
          </p:grpSpPr>
          <p:sp>
            <p:nvSpPr>
              <p:cNvPr id="8" name="Folded Corner 7"/>
              <p:cNvSpPr/>
              <p:nvPr/>
            </p:nvSpPr>
            <p:spPr>
              <a:xfrm>
                <a:off x="473540" y="2519906"/>
                <a:ext cx="939159" cy="939159"/>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Helvetica"/>
                    <a:cs typeface="Helvetica"/>
                  </a:rPr>
                  <a:t>&lt; / &gt;</a:t>
                </a:r>
                <a:endParaRPr lang="en-US" sz="2000" dirty="0">
                  <a:latin typeface="Helvetica"/>
                  <a:cs typeface="Helvetica"/>
                </a:endParaRPr>
              </a:p>
            </p:txBody>
          </p:sp>
          <p:sp>
            <p:nvSpPr>
              <p:cNvPr id="9" name="Folded Corner 8"/>
              <p:cNvSpPr/>
              <p:nvPr/>
            </p:nvSpPr>
            <p:spPr>
              <a:xfrm>
                <a:off x="587323" y="2633689"/>
                <a:ext cx="939159" cy="939159"/>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Helvetica"/>
                    <a:cs typeface="Helvetica"/>
                  </a:rPr>
                  <a:t>&lt; / &gt;</a:t>
                </a:r>
                <a:endParaRPr lang="en-US" sz="2000" dirty="0">
                  <a:latin typeface="Helvetica"/>
                  <a:cs typeface="Helvetica"/>
                </a:endParaRPr>
              </a:p>
            </p:txBody>
          </p:sp>
          <p:sp>
            <p:nvSpPr>
              <p:cNvPr id="10" name="Folded Corner 9"/>
              <p:cNvSpPr/>
              <p:nvPr/>
            </p:nvSpPr>
            <p:spPr>
              <a:xfrm>
                <a:off x="701106" y="2747472"/>
                <a:ext cx="939159" cy="939159"/>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Helvetica"/>
                    <a:cs typeface="Helvetica"/>
                  </a:rPr>
                  <a:t>&lt; / &gt;</a:t>
                </a:r>
                <a:endParaRPr lang="en-US" sz="2000" dirty="0">
                  <a:latin typeface="Helvetica"/>
                  <a:cs typeface="Helvetica"/>
                </a:endParaRPr>
              </a:p>
            </p:txBody>
          </p:sp>
          <p:sp>
            <p:nvSpPr>
              <p:cNvPr id="11" name="Rectangle 10"/>
              <p:cNvSpPr/>
              <p:nvPr/>
            </p:nvSpPr>
            <p:spPr>
              <a:xfrm>
                <a:off x="701105" y="3385784"/>
                <a:ext cx="711594" cy="2918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latin typeface="Helvetica"/>
                    <a:cs typeface="Helvetica"/>
                  </a:rPr>
                  <a:t>XML</a:t>
                </a:r>
                <a:endParaRPr lang="en-US" sz="1200" dirty="0">
                  <a:latin typeface="Helvetica"/>
                  <a:cs typeface="Helvetica"/>
                </a:endParaRPr>
              </a:p>
            </p:txBody>
          </p:sp>
        </p:grpSp>
      </p:grpSp>
      <p:grpSp>
        <p:nvGrpSpPr>
          <p:cNvPr id="409" name="Group 408"/>
          <p:cNvGrpSpPr/>
          <p:nvPr/>
        </p:nvGrpSpPr>
        <p:grpSpPr>
          <a:xfrm>
            <a:off x="3288014" y="1228288"/>
            <a:ext cx="1981257" cy="1595656"/>
            <a:chOff x="3288014" y="1228288"/>
            <a:chExt cx="1981257" cy="1595656"/>
          </a:xfrm>
        </p:grpSpPr>
        <p:cxnSp>
          <p:nvCxnSpPr>
            <p:cNvPr id="35" name="Straight Arrow Connector 34"/>
            <p:cNvCxnSpPr/>
            <p:nvPr/>
          </p:nvCxnSpPr>
          <p:spPr>
            <a:xfrm flipV="1">
              <a:off x="3288014" y="2278945"/>
              <a:ext cx="457200" cy="7139"/>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3808865" y="1228288"/>
              <a:ext cx="1460406" cy="461665"/>
            </a:xfrm>
            <a:prstGeom prst="rect">
              <a:avLst/>
            </a:prstGeom>
            <a:noFill/>
          </p:spPr>
          <p:txBody>
            <a:bodyPr wrap="none" rtlCol="0">
              <a:spAutoFit/>
            </a:bodyPr>
            <a:lstStyle/>
            <a:p>
              <a:r>
                <a:rPr lang="en-US" dirty="0" smtClean="0">
                  <a:latin typeface="Gill Sans Light"/>
                  <a:cs typeface="Gill Sans Light"/>
                </a:rPr>
                <a:t>Hyperlinks</a:t>
              </a:r>
            </a:p>
          </p:txBody>
        </p:sp>
        <p:grpSp>
          <p:nvGrpSpPr>
            <p:cNvPr id="39" name="Group 38"/>
            <p:cNvGrpSpPr/>
            <p:nvPr/>
          </p:nvGrpSpPr>
          <p:grpSpPr>
            <a:xfrm>
              <a:off x="4020880" y="1727186"/>
              <a:ext cx="1036376" cy="1096758"/>
              <a:chOff x="2013099" y="2147633"/>
              <a:chExt cx="1339701" cy="1417755"/>
            </a:xfrm>
          </p:grpSpPr>
          <p:cxnSp>
            <p:nvCxnSpPr>
              <p:cNvPr id="40" name="Straight Connector 39"/>
              <p:cNvCxnSpPr>
                <a:stCxn id="47" idx="5"/>
                <a:endCxn id="48" idx="1"/>
              </p:cNvCxnSpPr>
              <p:nvPr/>
            </p:nvCxnSpPr>
            <p:spPr>
              <a:xfrm>
                <a:off x="2655052" y="2818029"/>
                <a:ext cx="126891" cy="205070"/>
              </a:xfrm>
              <a:prstGeom prst="line">
                <a:avLst/>
              </a:prstGeom>
              <a:effectLst/>
            </p:spPr>
            <p:style>
              <a:lnRef idx="2">
                <a:schemeClr val="dk1"/>
              </a:lnRef>
              <a:fillRef idx="0">
                <a:schemeClr val="dk1"/>
              </a:fillRef>
              <a:effectRef idx="1">
                <a:schemeClr val="dk1"/>
              </a:effectRef>
              <a:fontRef idx="minor">
                <a:schemeClr val="tx1"/>
              </a:fontRef>
            </p:style>
          </p:cxnSp>
          <p:cxnSp>
            <p:nvCxnSpPr>
              <p:cNvPr id="41" name="Straight Connector 40"/>
              <p:cNvCxnSpPr>
                <a:stCxn id="49" idx="3"/>
                <a:endCxn id="48" idx="7"/>
              </p:cNvCxnSpPr>
              <p:nvPr/>
            </p:nvCxnSpPr>
            <p:spPr>
              <a:xfrm flipH="1">
                <a:off x="2936315" y="2865494"/>
                <a:ext cx="195578" cy="157605"/>
              </a:xfrm>
              <a:prstGeom prst="line">
                <a:avLst/>
              </a:prstGeom>
              <a:effectLst/>
            </p:spPr>
            <p:style>
              <a:lnRef idx="2">
                <a:schemeClr val="dk1"/>
              </a:lnRef>
              <a:fillRef idx="0">
                <a:schemeClr val="dk1"/>
              </a:fillRef>
              <a:effectRef idx="1">
                <a:schemeClr val="dk1"/>
              </a:effectRef>
              <a:fontRef idx="minor">
                <a:schemeClr val="tx1"/>
              </a:fontRef>
            </p:style>
          </p:cxnSp>
          <p:cxnSp>
            <p:nvCxnSpPr>
              <p:cNvPr id="42" name="Straight Connector 41"/>
              <p:cNvCxnSpPr>
                <a:stCxn id="47" idx="4"/>
                <a:endCxn id="50" idx="0"/>
              </p:cNvCxnSpPr>
              <p:nvPr/>
            </p:nvCxnSpPr>
            <p:spPr>
              <a:xfrm flipH="1">
                <a:off x="2541151" y="2850000"/>
                <a:ext cx="36716" cy="497074"/>
              </a:xfrm>
              <a:prstGeom prst="line">
                <a:avLst/>
              </a:prstGeom>
              <a:effectLst/>
            </p:spPr>
            <p:style>
              <a:lnRef idx="2">
                <a:schemeClr val="dk1"/>
              </a:lnRef>
              <a:fillRef idx="0">
                <a:schemeClr val="dk1"/>
              </a:fillRef>
              <a:effectRef idx="1">
                <a:schemeClr val="dk1"/>
              </a:effectRef>
              <a:fontRef idx="minor">
                <a:schemeClr val="tx1"/>
              </a:fontRef>
            </p:style>
          </p:cxnSp>
          <p:cxnSp>
            <p:nvCxnSpPr>
              <p:cNvPr id="43" name="Straight Connector 42"/>
              <p:cNvCxnSpPr>
                <a:stCxn id="46" idx="5"/>
                <a:endCxn id="50" idx="1"/>
              </p:cNvCxnSpPr>
              <p:nvPr/>
            </p:nvCxnSpPr>
            <p:spPr>
              <a:xfrm>
                <a:off x="2199441" y="3036342"/>
                <a:ext cx="264524" cy="342704"/>
              </a:xfrm>
              <a:prstGeom prst="line">
                <a:avLst/>
              </a:prstGeom>
              <a:effectLst/>
            </p:spPr>
            <p:style>
              <a:lnRef idx="2">
                <a:schemeClr val="dk1"/>
              </a:lnRef>
              <a:fillRef idx="0">
                <a:schemeClr val="dk1"/>
              </a:fillRef>
              <a:effectRef idx="1">
                <a:schemeClr val="dk1"/>
              </a:effectRef>
              <a:fontRef idx="minor">
                <a:schemeClr val="tx1"/>
              </a:fontRef>
            </p:style>
          </p:cxnSp>
          <p:cxnSp>
            <p:nvCxnSpPr>
              <p:cNvPr id="44" name="Straight Connector 43"/>
              <p:cNvCxnSpPr>
                <a:stCxn id="47" idx="2"/>
                <a:endCxn id="46" idx="7"/>
              </p:cNvCxnSpPr>
              <p:nvPr/>
            </p:nvCxnSpPr>
            <p:spPr>
              <a:xfrm flipH="1">
                <a:off x="2199442" y="2740843"/>
                <a:ext cx="269268" cy="141128"/>
              </a:xfrm>
              <a:prstGeom prst="line">
                <a:avLst/>
              </a:prstGeom>
              <a:effectLst/>
            </p:spPr>
            <p:style>
              <a:lnRef idx="2">
                <a:schemeClr val="dk1"/>
              </a:lnRef>
              <a:fillRef idx="0">
                <a:schemeClr val="dk1"/>
              </a:fillRef>
              <a:effectRef idx="1">
                <a:schemeClr val="dk1"/>
              </a:effectRef>
              <a:fontRef idx="minor">
                <a:schemeClr val="tx1"/>
              </a:fontRef>
            </p:style>
          </p:cxnSp>
          <p:cxnSp>
            <p:nvCxnSpPr>
              <p:cNvPr id="45" name="Straight Connector 44"/>
              <p:cNvCxnSpPr>
                <a:stCxn id="48" idx="3"/>
                <a:endCxn id="50" idx="7"/>
              </p:cNvCxnSpPr>
              <p:nvPr/>
            </p:nvCxnSpPr>
            <p:spPr>
              <a:xfrm flipH="1">
                <a:off x="2618335" y="3177470"/>
                <a:ext cx="163609" cy="201576"/>
              </a:xfrm>
              <a:prstGeom prst="line">
                <a:avLst/>
              </a:prstGeom>
              <a:effectLst/>
            </p:spPr>
            <p:style>
              <a:lnRef idx="2">
                <a:schemeClr val="dk1"/>
              </a:lnRef>
              <a:fillRef idx="0">
                <a:schemeClr val="dk1"/>
              </a:fillRef>
              <a:effectRef idx="1">
                <a:schemeClr val="dk1"/>
              </a:effectRef>
              <a:fontRef idx="minor">
                <a:schemeClr val="tx1"/>
              </a:fontRef>
            </p:style>
          </p:cxnSp>
          <p:sp>
            <p:nvSpPr>
              <p:cNvPr id="46" name="Oval 45"/>
              <p:cNvSpPr/>
              <p:nvPr/>
            </p:nvSpPr>
            <p:spPr>
              <a:xfrm>
                <a:off x="2013099" y="2850000"/>
                <a:ext cx="218313" cy="2183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47" name="Oval 46"/>
              <p:cNvSpPr/>
              <p:nvPr/>
            </p:nvSpPr>
            <p:spPr>
              <a:xfrm>
                <a:off x="2468710" y="2631686"/>
                <a:ext cx="218313" cy="2183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48" name="Oval 47"/>
              <p:cNvSpPr/>
              <p:nvPr/>
            </p:nvSpPr>
            <p:spPr>
              <a:xfrm>
                <a:off x="2749972" y="2991128"/>
                <a:ext cx="218313" cy="218314"/>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49" name="Oval 48"/>
              <p:cNvSpPr/>
              <p:nvPr/>
            </p:nvSpPr>
            <p:spPr>
              <a:xfrm>
                <a:off x="3099922" y="2679151"/>
                <a:ext cx="218313" cy="2183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50" name="Oval 49"/>
              <p:cNvSpPr/>
              <p:nvPr/>
            </p:nvSpPr>
            <p:spPr>
              <a:xfrm>
                <a:off x="2431993" y="3347074"/>
                <a:ext cx="218313" cy="2183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51" name="Oval 50"/>
              <p:cNvSpPr/>
              <p:nvPr/>
            </p:nvSpPr>
            <p:spPr>
              <a:xfrm>
                <a:off x="2655052" y="2147633"/>
                <a:ext cx="218313" cy="218314"/>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52" name="Straight Connector 51"/>
              <p:cNvCxnSpPr>
                <a:stCxn id="51" idx="3"/>
                <a:endCxn id="47" idx="0"/>
              </p:cNvCxnSpPr>
              <p:nvPr/>
            </p:nvCxnSpPr>
            <p:spPr>
              <a:xfrm flipH="1">
                <a:off x="2577867" y="2333975"/>
                <a:ext cx="109157" cy="297711"/>
              </a:xfrm>
              <a:prstGeom prst="line">
                <a:avLst/>
              </a:prstGeom>
              <a:effectLst/>
            </p:spPr>
            <p:style>
              <a:lnRef idx="2">
                <a:schemeClr val="dk1"/>
              </a:lnRef>
              <a:fillRef idx="0">
                <a:schemeClr val="dk1"/>
              </a:fillRef>
              <a:effectRef idx="1">
                <a:schemeClr val="dk1"/>
              </a:effectRef>
              <a:fontRef idx="minor">
                <a:schemeClr val="tx1"/>
              </a:fontRef>
            </p:style>
          </p:cxnSp>
          <p:cxnSp>
            <p:nvCxnSpPr>
              <p:cNvPr id="53" name="Straight Connector 52"/>
              <p:cNvCxnSpPr>
                <a:stCxn id="51" idx="5"/>
                <a:endCxn id="49" idx="1"/>
              </p:cNvCxnSpPr>
              <p:nvPr/>
            </p:nvCxnSpPr>
            <p:spPr>
              <a:xfrm>
                <a:off x="2841394" y="2333975"/>
                <a:ext cx="290499" cy="377148"/>
              </a:xfrm>
              <a:prstGeom prst="line">
                <a:avLst/>
              </a:prstGeom>
              <a:effectLst/>
            </p:spPr>
            <p:style>
              <a:lnRef idx="2">
                <a:schemeClr val="dk1"/>
              </a:lnRef>
              <a:fillRef idx="0">
                <a:schemeClr val="dk1"/>
              </a:fillRef>
              <a:effectRef idx="1">
                <a:schemeClr val="dk1"/>
              </a:effectRef>
              <a:fontRef idx="minor">
                <a:schemeClr val="tx1"/>
              </a:fontRef>
            </p:style>
          </p:cxnSp>
          <p:cxnSp>
            <p:nvCxnSpPr>
              <p:cNvPr id="54" name="Straight Connector 53"/>
              <p:cNvCxnSpPr>
                <a:stCxn id="50" idx="6"/>
                <a:endCxn id="55" idx="3"/>
              </p:cNvCxnSpPr>
              <p:nvPr/>
            </p:nvCxnSpPr>
            <p:spPr>
              <a:xfrm flipV="1">
                <a:off x="2650305" y="3283008"/>
                <a:ext cx="516152" cy="173224"/>
              </a:xfrm>
              <a:prstGeom prst="line">
                <a:avLst/>
              </a:prstGeom>
              <a:effectLst/>
            </p:spPr>
            <p:style>
              <a:lnRef idx="2">
                <a:schemeClr val="dk1"/>
              </a:lnRef>
              <a:fillRef idx="0">
                <a:schemeClr val="dk1"/>
              </a:fillRef>
              <a:effectRef idx="1">
                <a:schemeClr val="dk1"/>
              </a:effectRef>
              <a:fontRef idx="minor">
                <a:schemeClr val="tx1"/>
              </a:fontRef>
            </p:style>
          </p:cxnSp>
          <p:sp>
            <p:nvSpPr>
              <p:cNvPr id="55" name="Oval 54"/>
              <p:cNvSpPr/>
              <p:nvPr/>
            </p:nvSpPr>
            <p:spPr>
              <a:xfrm>
                <a:off x="3134487" y="3096666"/>
                <a:ext cx="218313" cy="2183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56" name="Oval 55"/>
              <p:cNvSpPr/>
              <p:nvPr/>
            </p:nvSpPr>
            <p:spPr>
              <a:xfrm>
                <a:off x="2122255" y="2224818"/>
                <a:ext cx="218313" cy="2183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57" name="Straight Connector 56"/>
              <p:cNvCxnSpPr>
                <a:stCxn id="56" idx="6"/>
                <a:endCxn id="49" idx="2"/>
              </p:cNvCxnSpPr>
              <p:nvPr/>
            </p:nvCxnSpPr>
            <p:spPr>
              <a:xfrm>
                <a:off x="2340568" y="2333975"/>
                <a:ext cx="759354" cy="454333"/>
              </a:xfrm>
              <a:prstGeom prst="line">
                <a:avLst/>
              </a:prstGeom>
              <a:effectLst/>
            </p:spPr>
            <p:style>
              <a:lnRef idx="2">
                <a:schemeClr val="dk1"/>
              </a:lnRef>
              <a:fillRef idx="0">
                <a:schemeClr val="dk1"/>
              </a:fillRef>
              <a:effectRef idx="1">
                <a:schemeClr val="dk1"/>
              </a:effectRef>
              <a:fontRef idx="minor">
                <a:schemeClr val="tx1"/>
              </a:fontRef>
            </p:style>
          </p:cxnSp>
          <p:cxnSp>
            <p:nvCxnSpPr>
              <p:cNvPr id="58" name="Straight Connector 57"/>
              <p:cNvCxnSpPr>
                <a:stCxn id="49" idx="4"/>
                <a:endCxn id="55" idx="0"/>
              </p:cNvCxnSpPr>
              <p:nvPr/>
            </p:nvCxnSpPr>
            <p:spPr>
              <a:xfrm>
                <a:off x="3209079" y="2897465"/>
                <a:ext cx="34565" cy="199201"/>
              </a:xfrm>
              <a:prstGeom prst="line">
                <a:avLst/>
              </a:prstGeom>
              <a:effectLst/>
            </p:spPr>
            <p:style>
              <a:lnRef idx="2">
                <a:schemeClr val="dk1"/>
              </a:lnRef>
              <a:fillRef idx="0">
                <a:schemeClr val="dk1"/>
              </a:fillRef>
              <a:effectRef idx="1">
                <a:schemeClr val="dk1"/>
              </a:effectRef>
              <a:fontRef idx="minor">
                <a:schemeClr val="tx1"/>
              </a:fontRef>
            </p:style>
          </p:cxnSp>
          <p:cxnSp>
            <p:nvCxnSpPr>
              <p:cNvPr id="59" name="Straight Connector 58"/>
              <p:cNvCxnSpPr>
                <a:stCxn id="56" idx="3"/>
                <a:endCxn id="46" idx="1"/>
              </p:cNvCxnSpPr>
              <p:nvPr/>
            </p:nvCxnSpPr>
            <p:spPr>
              <a:xfrm flipH="1">
                <a:off x="2045070" y="2411161"/>
                <a:ext cx="109156" cy="470810"/>
              </a:xfrm>
              <a:prstGeom prst="line">
                <a:avLst/>
              </a:prstGeom>
              <a:effectLst/>
            </p:spPr>
            <p:style>
              <a:lnRef idx="2">
                <a:schemeClr val="dk1"/>
              </a:lnRef>
              <a:fillRef idx="0">
                <a:schemeClr val="dk1"/>
              </a:fillRef>
              <a:effectRef idx="1">
                <a:schemeClr val="dk1"/>
              </a:effectRef>
              <a:fontRef idx="minor">
                <a:schemeClr val="tx1"/>
              </a:fontRef>
            </p:style>
          </p:cxnSp>
          <p:cxnSp>
            <p:nvCxnSpPr>
              <p:cNvPr id="60" name="Straight Connector 59"/>
              <p:cNvCxnSpPr>
                <a:stCxn id="56" idx="5"/>
                <a:endCxn id="47" idx="1"/>
              </p:cNvCxnSpPr>
              <p:nvPr/>
            </p:nvCxnSpPr>
            <p:spPr>
              <a:xfrm>
                <a:off x="2308597" y="2411161"/>
                <a:ext cx="192084" cy="252496"/>
              </a:xfrm>
              <a:prstGeom prst="line">
                <a:avLst/>
              </a:prstGeom>
              <a:effectLst/>
            </p:spPr>
            <p:style>
              <a:lnRef idx="2">
                <a:schemeClr val="dk1"/>
              </a:lnRef>
              <a:fillRef idx="0">
                <a:schemeClr val="dk1"/>
              </a:fillRef>
              <a:effectRef idx="1">
                <a:schemeClr val="dk1"/>
              </a:effectRef>
              <a:fontRef idx="minor">
                <a:schemeClr val="tx1"/>
              </a:fontRef>
            </p:style>
          </p:cxnSp>
        </p:grpSp>
      </p:grpSp>
      <p:grpSp>
        <p:nvGrpSpPr>
          <p:cNvPr id="408" name="Group 407"/>
          <p:cNvGrpSpPr/>
          <p:nvPr/>
        </p:nvGrpSpPr>
        <p:grpSpPr>
          <a:xfrm>
            <a:off x="5181600" y="1228288"/>
            <a:ext cx="1821962" cy="1595656"/>
            <a:chOff x="5181600" y="1228288"/>
            <a:chExt cx="1821962" cy="1595656"/>
          </a:xfrm>
        </p:grpSpPr>
        <p:sp>
          <p:nvSpPr>
            <p:cNvPr id="64" name="TextBox 63"/>
            <p:cNvSpPr txBox="1"/>
            <p:nvPr/>
          </p:nvSpPr>
          <p:spPr>
            <a:xfrm>
              <a:off x="5651910" y="1228288"/>
              <a:ext cx="1351652" cy="461665"/>
            </a:xfrm>
            <a:prstGeom prst="rect">
              <a:avLst/>
            </a:prstGeom>
            <a:noFill/>
          </p:spPr>
          <p:txBody>
            <a:bodyPr wrap="none" rtlCol="0">
              <a:spAutoFit/>
            </a:bodyPr>
            <a:lstStyle/>
            <a:p>
              <a:r>
                <a:rPr lang="en-US" dirty="0" smtClean="0">
                  <a:latin typeface="Gill Sans Light"/>
                  <a:cs typeface="Gill Sans Light"/>
                </a:rPr>
                <a:t>PageRank</a:t>
              </a:r>
            </a:p>
          </p:txBody>
        </p:sp>
        <p:grpSp>
          <p:nvGrpSpPr>
            <p:cNvPr id="65" name="Group 64"/>
            <p:cNvGrpSpPr/>
            <p:nvPr/>
          </p:nvGrpSpPr>
          <p:grpSpPr>
            <a:xfrm>
              <a:off x="5809548" y="1727186"/>
              <a:ext cx="1036376" cy="1096758"/>
              <a:chOff x="2013099" y="2147633"/>
              <a:chExt cx="1339701" cy="1417755"/>
            </a:xfrm>
          </p:grpSpPr>
          <p:cxnSp>
            <p:nvCxnSpPr>
              <p:cNvPr id="66" name="Straight Connector 65"/>
              <p:cNvCxnSpPr>
                <a:stCxn id="73" idx="5"/>
                <a:endCxn id="74" idx="1"/>
              </p:cNvCxnSpPr>
              <p:nvPr/>
            </p:nvCxnSpPr>
            <p:spPr>
              <a:xfrm>
                <a:off x="2655052" y="2818029"/>
                <a:ext cx="126891" cy="205070"/>
              </a:xfrm>
              <a:prstGeom prst="line">
                <a:avLst/>
              </a:prstGeom>
              <a:effectLst/>
            </p:spPr>
            <p:style>
              <a:lnRef idx="2">
                <a:schemeClr val="dk1"/>
              </a:lnRef>
              <a:fillRef idx="0">
                <a:schemeClr val="dk1"/>
              </a:fillRef>
              <a:effectRef idx="1">
                <a:schemeClr val="dk1"/>
              </a:effectRef>
              <a:fontRef idx="minor">
                <a:schemeClr val="tx1"/>
              </a:fontRef>
            </p:style>
          </p:cxnSp>
          <p:cxnSp>
            <p:nvCxnSpPr>
              <p:cNvPr id="67" name="Straight Connector 66"/>
              <p:cNvCxnSpPr>
                <a:stCxn id="75" idx="3"/>
                <a:endCxn id="74" idx="7"/>
              </p:cNvCxnSpPr>
              <p:nvPr/>
            </p:nvCxnSpPr>
            <p:spPr>
              <a:xfrm flipH="1">
                <a:off x="2936315" y="2865494"/>
                <a:ext cx="195578" cy="157605"/>
              </a:xfrm>
              <a:prstGeom prst="line">
                <a:avLst/>
              </a:prstGeom>
              <a:effectLst/>
            </p:spPr>
            <p:style>
              <a:lnRef idx="2">
                <a:schemeClr val="dk1"/>
              </a:lnRef>
              <a:fillRef idx="0">
                <a:schemeClr val="dk1"/>
              </a:fillRef>
              <a:effectRef idx="1">
                <a:schemeClr val="dk1"/>
              </a:effectRef>
              <a:fontRef idx="minor">
                <a:schemeClr val="tx1"/>
              </a:fontRef>
            </p:style>
          </p:cxnSp>
          <p:cxnSp>
            <p:nvCxnSpPr>
              <p:cNvPr id="68" name="Straight Connector 67"/>
              <p:cNvCxnSpPr>
                <a:stCxn id="73" idx="4"/>
                <a:endCxn id="76" idx="0"/>
              </p:cNvCxnSpPr>
              <p:nvPr/>
            </p:nvCxnSpPr>
            <p:spPr>
              <a:xfrm flipH="1">
                <a:off x="2541151" y="2850000"/>
                <a:ext cx="36716" cy="497074"/>
              </a:xfrm>
              <a:prstGeom prst="line">
                <a:avLst/>
              </a:prstGeom>
              <a:effectLst/>
            </p:spPr>
            <p:style>
              <a:lnRef idx="2">
                <a:schemeClr val="dk1"/>
              </a:lnRef>
              <a:fillRef idx="0">
                <a:schemeClr val="dk1"/>
              </a:fillRef>
              <a:effectRef idx="1">
                <a:schemeClr val="dk1"/>
              </a:effectRef>
              <a:fontRef idx="minor">
                <a:schemeClr val="tx1"/>
              </a:fontRef>
            </p:style>
          </p:cxnSp>
          <p:cxnSp>
            <p:nvCxnSpPr>
              <p:cNvPr id="69" name="Straight Connector 68"/>
              <p:cNvCxnSpPr>
                <a:stCxn id="72" idx="5"/>
                <a:endCxn id="76" idx="1"/>
              </p:cNvCxnSpPr>
              <p:nvPr/>
            </p:nvCxnSpPr>
            <p:spPr>
              <a:xfrm>
                <a:off x="2199441" y="3036342"/>
                <a:ext cx="264524" cy="342704"/>
              </a:xfrm>
              <a:prstGeom prst="line">
                <a:avLst/>
              </a:prstGeom>
              <a:effectLst/>
            </p:spPr>
            <p:style>
              <a:lnRef idx="2">
                <a:schemeClr val="dk1"/>
              </a:lnRef>
              <a:fillRef idx="0">
                <a:schemeClr val="dk1"/>
              </a:fillRef>
              <a:effectRef idx="1">
                <a:schemeClr val="dk1"/>
              </a:effectRef>
              <a:fontRef idx="minor">
                <a:schemeClr val="tx1"/>
              </a:fontRef>
            </p:style>
          </p:cxnSp>
          <p:cxnSp>
            <p:nvCxnSpPr>
              <p:cNvPr id="70" name="Straight Connector 69"/>
              <p:cNvCxnSpPr>
                <a:stCxn id="73" idx="2"/>
                <a:endCxn id="72" idx="7"/>
              </p:cNvCxnSpPr>
              <p:nvPr/>
            </p:nvCxnSpPr>
            <p:spPr>
              <a:xfrm flipH="1">
                <a:off x="2199442" y="2740843"/>
                <a:ext cx="269268" cy="141128"/>
              </a:xfrm>
              <a:prstGeom prst="line">
                <a:avLst/>
              </a:prstGeom>
              <a:effectLst/>
            </p:spPr>
            <p:style>
              <a:lnRef idx="2">
                <a:schemeClr val="dk1"/>
              </a:lnRef>
              <a:fillRef idx="0">
                <a:schemeClr val="dk1"/>
              </a:fillRef>
              <a:effectRef idx="1">
                <a:schemeClr val="dk1"/>
              </a:effectRef>
              <a:fontRef idx="minor">
                <a:schemeClr val="tx1"/>
              </a:fontRef>
            </p:style>
          </p:cxnSp>
          <p:cxnSp>
            <p:nvCxnSpPr>
              <p:cNvPr id="71" name="Straight Connector 70"/>
              <p:cNvCxnSpPr>
                <a:stCxn id="74" idx="3"/>
                <a:endCxn id="76" idx="7"/>
              </p:cNvCxnSpPr>
              <p:nvPr/>
            </p:nvCxnSpPr>
            <p:spPr>
              <a:xfrm flipH="1">
                <a:off x="2618335" y="3177470"/>
                <a:ext cx="163609" cy="201576"/>
              </a:xfrm>
              <a:prstGeom prst="line">
                <a:avLst/>
              </a:prstGeom>
              <a:effectLst/>
            </p:spPr>
            <p:style>
              <a:lnRef idx="2">
                <a:schemeClr val="dk1"/>
              </a:lnRef>
              <a:fillRef idx="0">
                <a:schemeClr val="dk1"/>
              </a:fillRef>
              <a:effectRef idx="1">
                <a:schemeClr val="dk1"/>
              </a:effectRef>
              <a:fontRef idx="minor">
                <a:schemeClr val="tx1"/>
              </a:fontRef>
            </p:style>
          </p:cxnSp>
          <p:sp>
            <p:nvSpPr>
              <p:cNvPr id="72" name="Oval 71"/>
              <p:cNvSpPr/>
              <p:nvPr/>
            </p:nvSpPr>
            <p:spPr>
              <a:xfrm>
                <a:off x="2013099" y="2850000"/>
                <a:ext cx="218313" cy="218314"/>
              </a:xfrm>
              <a:prstGeom prst="ellipse">
                <a:avLst/>
              </a:prstGeom>
              <a:solidFill>
                <a:schemeClr val="accent3">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3" name="Oval 72"/>
              <p:cNvSpPr/>
              <p:nvPr/>
            </p:nvSpPr>
            <p:spPr>
              <a:xfrm>
                <a:off x="2468710" y="2631686"/>
                <a:ext cx="218313" cy="218314"/>
              </a:xfrm>
              <a:prstGeom prst="ellipse">
                <a:avLst/>
              </a:prstGeom>
              <a:solidFill>
                <a:srgbClr val="00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4" name="Oval 73"/>
              <p:cNvSpPr/>
              <p:nvPr/>
            </p:nvSpPr>
            <p:spPr>
              <a:xfrm>
                <a:off x="2749972" y="2991128"/>
                <a:ext cx="218313" cy="218314"/>
              </a:xfrm>
              <a:prstGeom prst="ellipse">
                <a:avLst/>
              </a:prstGeom>
              <a:solidFill>
                <a:srgbClr val="FF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5" name="Oval 74"/>
              <p:cNvSpPr/>
              <p:nvPr/>
            </p:nvSpPr>
            <p:spPr>
              <a:xfrm>
                <a:off x="3099922" y="2679151"/>
                <a:ext cx="218313" cy="218314"/>
              </a:xfrm>
              <a:prstGeom prst="ellipse">
                <a:avLst/>
              </a:prstGeom>
              <a:solidFill>
                <a:schemeClr val="accent6">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6" name="Oval 75"/>
              <p:cNvSpPr/>
              <p:nvPr/>
            </p:nvSpPr>
            <p:spPr>
              <a:xfrm>
                <a:off x="2431993" y="3347074"/>
                <a:ext cx="218313" cy="218314"/>
              </a:xfrm>
              <a:prstGeom prst="ellipse">
                <a:avLst/>
              </a:prstGeom>
              <a:solidFill>
                <a:schemeClr val="accent6">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7" name="Oval 76"/>
              <p:cNvSpPr/>
              <p:nvPr/>
            </p:nvSpPr>
            <p:spPr>
              <a:xfrm>
                <a:off x="2655052" y="2147633"/>
                <a:ext cx="218313" cy="218314"/>
              </a:xfrm>
              <a:prstGeom prst="ellipse">
                <a:avLst/>
              </a:prstGeom>
              <a:solidFill>
                <a:srgbClr val="9BBB5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78" name="Straight Connector 77"/>
              <p:cNvCxnSpPr>
                <a:stCxn id="77" idx="3"/>
                <a:endCxn id="73" idx="0"/>
              </p:cNvCxnSpPr>
              <p:nvPr/>
            </p:nvCxnSpPr>
            <p:spPr>
              <a:xfrm flipH="1">
                <a:off x="2577867" y="2333975"/>
                <a:ext cx="109157" cy="297711"/>
              </a:xfrm>
              <a:prstGeom prst="line">
                <a:avLst/>
              </a:prstGeom>
              <a:effectLst/>
            </p:spPr>
            <p:style>
              <a:lnRef idx="2">
                <a:schemeClr val="dk1"/>
              </a:lnRef>
              <a:fillRef idx="0">
                <a:schemeClr val="dk1"/>
              </a:fillRef>
              <a:effectRef idx="1">
                <a:schemeClr val="dk1"/>
              </a:effectRef>
              <a:fontRef idx="minor">
                <a:schemeClr val="tx1"/>
              </a:fontRef>
            </p:style>
          </p:cxnSp>
          <p:cxnSp>
            <p:nvCxnSpPr>
              <p:cNvPr id="79" name="Straight Connector 78"/>
              <p:cNvCxnSpPr>
                <a:stCxn id="77" idx="5"/>
                <a:endCxn id="75" idx="1"/>
              </p:cNvCxnSpPr>
              <p:nvPr/>
            </p:nvCxnSpPr>
            <p:spPr>
              <a:xfrm>
                <a:off x="2841394" y="2333975"/>
                <a:ext cx="290499" cy="377148"/>
              </a:xfrm>
              <a:prstGeom prst="line">
                <a:avLst/>
              </a:prstGeom>
              <a:effectLst/>
            </p:spPr>
            <p:style>
              <a:lnRef idx="2">
                <a:schemeClr val="dk1"/>
              </a:lnRef>
              <a:fillRef idx="0">
                <a:schemeClr val="dk1"/>
              </a:fillRef>
              <a:effectRef idx="1">
                <a:schemeClr val="dk1"/>
              </a:effectRef>
              <a:fontRef idx="minor">
                <a:schemeClr val="tx1"/>
              </a:fontRef>
            </p:style>
          </p:cxnSp>
          <p:cxnSp>
            <p:nvCxnSpPr>
              <p:cNvPr id="80" name="Straight Connector 79"/>
              <p:cNvCxnSpPr>
                <a:stCxn id="76" idx="6"/>
                <a:endCxn id="81" idx="3"/>
              </p:cNvCxnSpPr>
              <p:nvPr/>
            </p:nvCxnSpPr>
            <p:spPr>
              <a:xfrm flipV="1">
                <a:off x="2650305" y="3283008"/>
                <a:ext cx="516152" cy="173224"/>
              </a:xfrm>
              <a:prstGeom prst="line">
                <a:avLst/>
              </a:prstGeom>
              <a:effectLst/>
            </p:spPr>
            <p:style>
              <a:lnRef idx="2">
                <a:schemeClr val="dk1"/>
              </a:lnRef>
              <a:fillRef idx="0">
                <a:schemeClr val="dk1"/>
              </a:fillRef>
              <a:effectRef idx="1">
                <a:schemeClr val="dk1"/>
              </a:effectRef>
              <a:fontRef idx="minor">
                <a:schemeClr val="tx1"/>
              </a:fontRef>
            </p:style>
          </p:cxnSp>
          <p:sp>
            <p:nvSpPr>
              <p:cNvPr id="81" name="Oval 80"/>
              <p:cNvSpPr/>
              <p:nvPr/>
            </p:nvSpPr>
            <p:spPr>
              <a:xfrm>
                <a:off x="3134487" y="3096666"/>
                <a:ext cx="218313" cy="218314"/>
              </a:xfrm>
              <a:prstGeom prst="ellipse">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82" name="Oval 81"/>
              <p:cNvSpPr/>
              <p:nvPr/>
            </p:nvSpPr>
            <p:spPr>
              <a:xfrm>
                <a:off x="2122255" y="2224818"/>
                <a:ext cx="218313" cy="218314"/>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83" name="Straight Connector 82"/>
              <p:cNvCxnSpPr>
                <a:stCxn id="82" idx="6"/>
                <a:endCxn id="75" idx="2"/>
              </p:cNvCxnSpPr>
              <p:nvPr/>
            </p:nvCxnSpPr>
            <p:spPr>
              <a:xfrm>
                <a:off x="2340568" y="2333975"/>
                <a:ext cx="759354" cy="454333"/>
              </a:xfrm>
              <a:prstGeom prst="line">
                <a:avLst/>
              </a:prstGeom>
              <a:effectLst/>
            </p:spPr>
            <p:style>
              <a:lnRef idx="2">
                <a:schemeClr val="dk1"/>
              </a:lnRef>
              <a:fillRef idx="0">
                <a:schemeClr val="dk1"/>
              </a:fillRef>
              <a:effectRef idx="1">
                <a:schemeClr val="dk1"/>
              </a:effectRef>
              <a:fontRef idx="minor">
                <a:schemeClr val="tx1"/>
              </a:fontRef>
            </p:style>
          </p:cxnSp>
          <p:cxnSp>
            <p:nvCxnSpPr>
              <p:cNvPr id="84" name="Straight Connector 83"/>
              <p:cNvCxnSpPr>
                <a:stCxn id="75" idx="4"/>
                <a:endCxn id="81" idx="0"/>
              </p:cNvCxnSpPr>
              <p:nvPr/>
            </p:nvCxnSpPr>
            <p:spPr>
              <a:xfrm>
                <a:off x="3209079" y="2897465"/>
                <a:ext cx="34565" cy="199201"/>
              </a:xfrm>
              <a:prstGeom prst="line">
                <a:avLst/>
              </a:prstGeom>
              <a:effectLst/>
            </p:spPr>
            <p:style>
              <a:lnRef idx="2">
                <a:schemeClr val="dk1"/>
              </a:lnRef>
              <a:fillRef idx="0">
                <a:schemeClr val="dk1"/>
              </a:fillRef>
              <a:effectRef idx="1">
                <a:schemeClr val="dk1"/>
              </a:effectRef>
              <a:fontRef idx="minor">
                <a:schemeClr val="tx1"/>
              </a:fontRef>
            </p:style>
          </p:cxnSp>
          <p:cxnSp>
            <p:nvCxnSpPr>
              <p:cNvPr id="85" name="Straight Connector 84"/>
              <p:cNvCxnSpPr>
                <a:stCxn id="82" idx="3"/>
                <a:endCxn id="72" idx="1"/>
              </p:cNvCxnSpPr>
              <p:nvPr/>
            </p:nvCxnSpPr>
            <p:spPr>
              <a:xfrm flipH="1">
                <a:off x="2045070" y="2411161"/>
                <a:ext cx="109156" cy="470810"/>
              </a:xfrm>
              <a:prstGeom prst="line">
                <a:avLst/>
              </a:prstGeom>
              <a:effectLst/>
            </p:spPr>
            <p:style>
              <a:lnRef idx="2">
                <a:schemeClr val="dk1"/>
              </a:lnRef>
              <a:fillRef idx="0">
                <a:schemeClr val="dk1"/>
              </a:fillRef>
              <a:effectRef idx="1">
                <a:schemeClr val="dk1"/>
              </a:effectRef>
              <a:fontRef idx="minor">
                <a:schemeClr val="tx1"/>
              </a:fontRef>
            </p:style>
          </p:cxnSp>
          <p:cxnSp>
            <p:nvCxnSpPr>
              <p:cNvPr id="86" name="Straight Connector 85"/>
              <p:cNvCxnSpPr>
                <a:stCxn id="82" idx="5"/>
                <a:endCxn id="73" idx="1"/>
              </p:cNvCxnSpPr>
              <p:nvPr/>
            </p:nvCxnSpPr>
            <p:spPr>
              <a:xfrm>
                <a:off x="2308597" y="2411161"/>
                <a:ext cx="192084" cy="252496"/>
              </a:xfrm>
              <a:prstGeom prst="line">
                <a:avLst/>
              </a:prstGeom>
              <a:effectLst/>
            </p:spPr>
            <p:style>
              <a:lnRef idx="2">
                <a:schemeClr val="dk1"/>
              </a:lnRef>
              <a:fillRef idx="0">
                <a:schemeClr val="dk1"/>
              </a:fillRef>
              <a:effectRef idx="1">
                <a:schemeClr val="dk1"/>
              </a:effectRef>
              <a:fontRef idx="minor">
                <a:schemeClr val="tx1"/>
              </a:fontRef>
            </p:style>
          </p:cxnSp>
        </p:grpSp>
        <p:cxnSp>
          <p:nvCxnSpPr>
            <p:cNvPr id="114" name="Straight Arrow Connector 113"/>
            <p:cNvCxnSpPr/>
            <p:nvPr/>
          </p:nvCxnSpPr>
          <p:spPr>
            <a:xfrm>
              <a:off x="5181600" y="2275565"/>
              <a:ext cx="3810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nvGrpSpPr>
          <p:cNvPr id="407" name="Group 406"/>
          <p:cNvGrpSpPr/>
          <p:nvPr/>
        </p:nvGrpSpPr>
        <p:grpSpPr>
          <a:xfrm>
            <a:off x="7239000" y="1228288"/>
            <a:ext cx="1905000" cy="1498808"/>
            <a:chOff x="7239000" y="1228288"/>
            <a:chExt cx="1905000" cy="1498808"/>
          </a:xfrm>
        </p:grpSpPr>
        <p:sp>
          <p:nvSpPr>
            <p:cNvPr id="89" name="TextBox 88"/>
            <p:cNvSpPr txBox="1"/>
            <p:nvPr/>
          </p:nvSpPr>
          <p:spPr>
            <a:xfrm>
              <a:off x="7353726" y="1228288"/>
              <a:ext cx="1790274" cy="461665"/>
            </a:xfrm>
            <a:prstGeom prst="rect">
              <a:avLst/>
            </a:prstGeom>
            <a:noFill/>
          </p:spPr>
          <p:txBody>
            <a:bodyPr wrap="none" rtlCol="0">
              <a:spAutoFit/>
            </a:bodyPr>
            <a:lstStyle/>
            <a:p>
              <a:r>
                <a:rPr lang="en-US" dirty="0" smtClean="0">
                  <a:latin typeface="Gill Sans Light"/>
                  <a:cs typeface="Gill Sans Light"/>
                </a:rPr>
                <a:t>Top 20 Pages</a:t>
              </a:r>
            </a:p>
          </p:txBody>
        </p:sp>
        <p:cxnSp>
          <p:nvCxnSpPr>
            <p:cNvPr id="115" name="Straight Arrow Connector 114"/>
            <p:cNvCxnSpPr/>
            <p:nvPr/>
          </p:nvCxnSpPr>
          <p:spPr>
            <a:xfrm>
              <a:off x="7239000" y="2275565"/>
              <a:ext cx="3810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nvGrpSpPr>
            <p:cNvPr id="222" name="Group 221"/>
            <p:cNvGrpSpPr/>
            <p:nvPr/>
          </p:nvGrpSpPr>
          <p:grpSpPr>
            <a:xfrm>
              <a:off x="7791663" y="1824035"/>
              <a:ext cx="914400" cy="903061"/>
              <a:chOff x="7848600" y="2449739"/>
              <a:chExt cx="914400" cy="903061"/>
            </a:xfrm>
          </p:grpSpPr>
          <p:grpSp>
            <p:nvGrpSpPr>
              <p:cNvPr id="207" name="Group 206"/>
              <p:cNvGrpSpPr/>
              <p:nvPr/>
            </p:nvGrpSpPr>
            <p:grpSpPr>
              <a:xfrm>
                <a:off x="7848600" y="2449739"/>
                <a:ext cx="914400" cy="903061"/>
                <a:chOff x="7848600" y="2085074"/>
                <a:chExt cx="914400" cy="903061"/>
              </a:xfrm>
            </p:grpSpPr>
            <p:sp>
              <p:nvSpPr>
                <p:cNvPr id="187" name="Rectangle 186"/>
                <p:cNvSpPr/>
                <p:nvPr/>
              </p:nvSpPr>
              <p:spPr>
                <a:xfrm>
                  <a:off x="7848600" y="2085074"/>
                  <a:ext cx="457200" cy="232534"/>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1400" dirty="0" smtClean="0">
                      <a:latin typeface="Gill Sans Light"/>
                      <a:cs typeface="Gill Sans Light"/>
                    </a:rPr>
                    <a:t>Title</a:t>
                  </a:r>
                  <a:endParaRPr lang="en-US" sz="1400" dirty="0">
                    <a:latin typeface="Gill Sans Light"/>
                    <a:cs typeface="Gill Sans Light"/>
                  </a:endParaRPr>
                </a:p>
              </p:txBody>
            </p:sp>
            <p:sp>
              <p:nvSpPr>
                <p:cNvPr id="188" name="Rectangle 187"/>
                <p:cNvSpPr/>
                <p:nvPr/>
              </p:nvSpPr>
              <p:spPr>
                <a:xfrm>
                  <a:off x="8305800" y="2085074"/>
                  <a:ext cx="457200" cy="232534"/>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1400" dirty="0" smtClean="0">
                      <a:latin typeface="Gill Sans Light"/>
                      <a:cs typeface="Gill Sans Light"/>
                    </a:rPr>
                    <a:t>PR</a:t>
                  </a:r>
                  <a:endParaRPr lang="en-US" sz="1400" dirty="0">
                    <a:latin typeface="Gill Sans Light"/>
                    <a:cs typeface="Gill Sans Light"/>
                  </a:endParaRPr>
                </a:p>
              </p:txBody>
            </p:sp>
            <p:sp>
              <p:nvSpPr>
                <p:cNvPr id="189" name="Rectangle 188"/>
                <p:cNvSpPr/>
                <p:nvPr/>
              </p:nvSpPr>
              <p:spPr>
                <a:xfrm>
                  <a:off x="7848600" y="2085075"/>
                  <a:ext cx="914400" cy="90306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90" name="Straight Connector 189"/>
                <p:cNvCxnSpPr>
                  <a:stCxn id="189" idx="0"/>
                </p:cNvCxnSpPr>
                <p:nvPr/>
              </p:nvCxnSpPr>
              <p:spPr>
                <a:xfrm>
                  <a:off x="8305800" y="2085075"/>
                  <a:ext cx="0" cy="279550"/>
                </a:xfrm>
                <a:prstGeom prst="line">
                  <a:avLst/>
                </a:prstGeom>
                <a:ln>
                  <a:solidFill>
                    <a:schemeClr val="bg1">
                      <a:lumMod val="50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sp>
            <p:nvSpPr>
              <p:cNvPr id="196" name="Rectangle 195"/>
              <p:cNvSpPr/>
              <p:nvPr/>
            </p:nvSpPr>
            <p:spPr>
              <a:xfrm>
                <a:off x="7848600" y="2697843"/>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7" name="Rectangle 196"/>
              <p:cNvSpPr/>
              <p:nvPr/>
            </p:nvSpPr>
            <p:spPr>
              <a:xfrm>
                <a:off x="7848600" y="28629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8" name="Rectangle 197"/>
              <p:cNvSpPr/>
              <p:nvPr/>
            </p:nvSpPr>
            <p:spPr>
              <a:xfrm>
                <a:off x="7848600" y="3184066"/>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9" name="Rectangle 198"/>
              <p:cNvSpPr/>
              <p:nvPr/>
            </p:nvSpPr>
            <p:spPr>
              <a:xfrm>
                <a:off x="7848600" y="30153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1" name="Rectangle 200"/>
              <p:cNvSpPr/>
              <p:nvPr/>
            </p:nvSpPr>
            <p:spPr>
              <a:xfrm>
                <a:off x="8305800" y="2697843"/>
                <a:ext cx="457200" cy="168734"/>
              </a:xfrm>
              <a:prstGeom prst="rect">
                <a:avLst/>
              </a:prstGeom>
              <a:solidFill>
                <a:srgbClr val="FF0000"/>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2" name="Rectangle 201"/>
              <p:cNvSpPr/>
              <p:nvPr/>
            </p:nvSpPr>
            <p:spPr>
              <a:xfrm>
                <a:off x="8305800" y="2862932"/>
                <a:ext cx="457200" cy="168734"/>
              </a:xfrm>
              <a:prstGeom prst="rect">
                <a:avLst/>
              </a:prstGeom>
              <a:solidFill>
                <a:schemeClr val="accent3"/>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3" name="Rectangle 202"/>
              <p:cNvSpPr/>
              <p:nvPr/>
            </p:nvSpPr>
            <p:spPr>
              <a:xfrm>
                <a:off x="8305800" y="3184066"/>
                <a:ext cx="457200" cy="168734"/>
              </a:xfrm>
              <a:prstGeom prst="rect">
                <a:avLst/>
              </a:prstGeom>
              <a:solidFill>
                <a:srgbClr val="F79646"/>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4" name="Rectangle 203"/>
              <p:cNvSpPr/>
              <p:nvPr/>
            </p:nvSpPr>
            <p:spPr>
              <a:xfrm>
                <a:off x="8305800" y="3015332"/>
                <a:ext cx="457200" cy="168734"/>
              </a:xfrm>
              <a:prstGeom prst="rect">
                <a:avLst/>
              </a:prstGeom>
              <a:solidFill>
                <a:srgbClr val="3366FF"/>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pSp>
        <p:nvGrpSpPr>
          <p:cNvPr id="410" name="Group 409"/>
          <p:cNvGrpSpPr/>
          <p:nvPr/>
        </p:nvGrpSpPr>
        <p:grpSpPr>
          <a:xfrm>
            <a:off x="1533707" y="1228288"/>
            <a:ext cx="2007143" cy="1895913"/>
            <a:chOff x="1533707" y="2199709"/>
            <a:chExt cx="2007143" cy="1895913"/>
          </a:xfrm>
        </p:grpSpPr>
        <p:cxnSp>
          <p:nvCxnSpPr>
            <p:cNvPr id="13" name="Straight Arrow Connector 12"/>
            <p:cNvCxnSpPr/>
            <p:nvPr/>
          </p:nvCxnSpPr>
          <p:spPr>
            <a:xfrm flipV="1">
              <a:off x="1533707" y="3698517"/>
              <a:ext cx="437786" cy="39710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1676400" y="2199709"/>
              <a:ext cx="1864450" cy="461665"/>
            </a:xfrm>
            <a:prstGeom prst="rect">
              <a:avLst/>
            </a:prstGeom>
            <a:noFill/>
          </p:spPr>
          <p:txBody>
            <a:bodyPr wrap="square" rtlCol="0">
              <a:spAutoFit/>
            </a:bodyPr>
            <a:lstStyle/>
            <a:p>
              <a:pPr algn="ctr"/>
              <a:r>
                <a:rPr lang="en-US" dirty="0" smtClean="0">
                  <a:latin typeface="Gill Sans Light"/>
                  <a:cs typeface="Gill Sans Light"/>
                </a:rPr>
                <a:t>Link Table</a:t>
              </a:r>
            </a:p>
          </p:txBody>
        </p:sp>
        <p:grpSp>
          <p:nvGrpSpPr>
            <p:cNvPr id="221" name="Group 220"/>
            <p:cNvGrpSpPr/>
            <p:nvPr/>
          </p:nvGrpSpPr>
          <p:grpSpPr>
            <a:xfrm>
              <a:off x="2178897" y="2811560"/>
              <a:ext cx="914400" cy="903061"/>
              <a:chOff x="8001000" y="2602139"/>
              <a:chExt cx="914400" cy="903061"/>
            </a:xfrm>
          </p:grpSpPr>
          <p:grpSp>
            <p:nvGrpSpPr>
              <p:cNvPr id="208" name="Group 207"/>
              <p:cNvGrpSpPr/>
              <p:nvPr/>
            </p:nvGrpSpPr>
            <p:grpSpPr>
              <a:xfrm>
                <a:off x="8001000" y="2602139"/>
                <a:ext cx="914400" cy="903061"/>
                <a:chOff x="7848600" y="2085074"/>
                <a:chExt cx="914400" cy="903061"/>
              </a:xfrm>
            </p:grpSpPr>
            <p:sp>
              <p:nvSpPr>
                <p:cNvPr id="209" name="Rectangle 208"/>
                <p:cNvSpPr/>
                <p:nvPr/>
              </p:nvSpPr>
              <p:spPr>
                <a:xfrm>
                  <a:off x="7848600" y="2085074"/>
                  <a:ext cx="457200" cy="232534"/>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1400" dirty="0" smtClean="0">
                      <a:latin typeface="Gill Sans Light"/>
                      <a:cs typeface="Gill Sans Light"/>
                    </a:rPr>
                    <a:t>Title</a:t>
                  </a:r>
                  <a:endParaRPr lang="en-US" sz="1400" dirty="0">
                    <a:latin typeface="Gill Sans Light"/>
                    <a:cs typeface="Gill Sans Light"/>
                  </a:endParaRPr>
                </a:p>
              </p:txBody>
            </p:sp>
            <p:sp>
              <p:nvSpPr>
                <p:cNvPr id="210" name="Rectangle 209"/>
                <p:cNvSpPr/>
                <p:nvPr/>
              </p:nvSpPr>
              <p:spPr>
                <a:xfrm>
                  <a:off x="8305800" y="2085074"/>
                  <a:ext cx="457200" cy="232534"/>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1400" dirty="0" smtClean="0">
                      <a:latin typeface="Gill Sans Light"/>
                      <a:cs typeface="Gill Sans Light"/>
                    </a:rPr>
                    <a:t>Link</a:t>
                  </a:r>
                  <a:endParaRPr lang="en-US" sz="1400" dirty="0">
                    <a:latin typeface="Gill Sans Light"/>
                    <a:cs typeface="Gill Sans Light"/>
                  </a:endParaRPr>
                </a:p>
              </p:txBody>
            </p:sp>
            <p:sp>
              <p:nvSpPr>
                <p:cNvPr id="211" name="Rectangle 210"/>
                <p:cNvSpPr/>
                <p:nvPr/>
              </p:nvSpPr>
              <p:spPr>
                <a:xfrm>
                  <a:off x="7848600" y="2085075"/>
                  <a:ext cx="914400" cy="90306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12" name="Straight Connector 211"/>
                <p:cNvCxnSpPr>
                  <a:stCxn id="211" idx="0"/>
                </p:cNvCxnSpPr>
                <p:nvPr/>
              </p:nvCxnSpPr>
              <p:spPr>
                <a:xfrm>
                  <a:off x="8305800" y="2085075"/>
                  <a:ext cx="0" cy="279550"/>
                </a:xfrm>
                <a:prstGeom prst="line">
                  <a:avLst/>
                </a:prstGeom>
                <a:ln>
                  <a:solidFill>
                    <a:schemeClr val="bg1">
                      <a:lumMod val="50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sp>
            <p:nvSpPr>
              <p:cNvPr id="213" name="Rectangle 212"/>
              <p:cNvSpPr/>
              <p:nvPr/>
            </p:nvSpPr>
            <p:spPr>
              <a:xfrm>
                <a:off x="8001000" y="2850243"/>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4" name="Rectangle 213"/>
              <p:cNvSpPr/>
              <p:nvPr/>
            </p:nvSpPr>
            <p:spPr>
              <a:xfrm>
                <a:off x="8001000" y="30153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5" name="Rectangle 214"/>
              <p:cNvSpPr/>
              <p:nvPr/>
            </p:nvSpPr>
            <p:spPr>
              <a:xfrm>
                <a:off x="8001000" y="3336466"/>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6" name="Rectangle 215"/>
              <p:cNvSpPr/>
              <p:nvPr/>
            </p:nvSpPr>
            <p:spPr>
              <a:xfrm>
                <a:off x="8001000" y="31677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7" name="Rectangle 216"/>
              <p:cNvSpPr/>
              <p:nvPr/>
            </p:nvSpPr>
            <p:spPr>
              <a:xfrm>
                <a:off x="8458200" y="2850243"/>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8" name="Rectangle 217"/>
              <p:cNvSpPr/>
              <p:nvPr/>
            </p:nvSpPr>
            <p:spPr>
              <a:xfrm>
                <a:off x="8458200" y="30153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9" name="Rectangle 218"/>
              <p:cNvSpPr/>
              <p:nvPr/>
            </p:nvSpPr>
            <p:spPr>
              <a:xfrm>
                <a:off x="8458200" y="3336466"/>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0" name="Rectangle 219"/>
              <p:cNvSpPr/>
              <p:nvPr/>
            </p:nvSpPr>
            <p:spPr>
              <a:xfrm>
                <a:off x="8458200" y="31677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pSp>
        <p:nvGrpSpPr>
          <p:cNvPr id="415" name="Group 414"/>
          <p:cNvGrpSpPr/>
          <p:nvPr/>
        </p:nvGrpSpPr>
        <p:grpSpPr>
          <a:xfrm>
            <a:off x="3429000" y="5017532"/>
            <a:ext cx="2063726" cy="1459468"/>
            <a:chOff x="1533707" y="5246132"/>
            <a:chExt cx="2063726" cy="1459468"/>
          </a:xfrm>
        </p:grpSpPr>
        <p:sp>
          <p:nvSpPr>
            <p:cNvPr id="267" name="TextBox 266"/>
            <p:cNvSpPr txBox="1"/>
            <p:nvPr/>
          </p:nvSpPr>
          <p:spPr>
            <a:xfrm>
              <a:off x="1828800" y="5246132"/>
              <a:ext cx="1768633" cy="461665"/>
            </a:xfrm>
            <a:prstGeom prst="rect">
              <a:avLst/>
            </a:prstGeom>
            <a:noFill/>
          </p:spPr>
          <p:txBody>
            <a:bodyPr wrap="none" rtlCol="0">
              <a:spAutoFit/>
            </a:bodyPr>
            <a:lstStyle/>
            <a:p>
              <a:r>
                <a:rPr lang="en-US" dirty="0" smtClean="0">
                  <a:latin typeface="Gill Sans Light"/>
                  <a:cs typeface="Gill Sans Light"/>
                </a:rPr>
                <a:t>Editor Graph</a:t>
              </a:r>
            </a:p>
          </p:txBody>
        </p:sp>
        <p:cxnSp>
          <p:nvCxnSpPr>
            <p:cNvPr id="246" name="Straight Arrow Connector 245"/>
            <p:cNvCxnSpPr/>
            <p:nvPr/>
          </p:nvCxnSpPr>
          <p:spPr>
            <a:xfrm>
              <a:off x="1533707" y="6229297"/>
              <a:ext cx="437786"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nvGrpSpPr>
            <p:cNvPr id="329" name="Group 328"/>
            <p:cNvGrpSpPr/>
            <p:nvPr/>
          </p:nvGrpSpPr>
          <p:grpSpPr>
            <a:xfrm>
              <a:off x="2117909" y="5752994"/>
              <a:ext cx="1036376" cy="952606"/>
              <a:chOff x="3999766" y="5601492"/>
              <a:chExt cx="1036376" cy="952606"/>
            </a:xfrm>
          </p:grpSpPr>
          <p:cxnSp>
            <p:nvCxnSpPr>
              <p:cNvPr id="269" name="Straight Connector 268"/>
              <p:cNvCxnSpPr>
                <a:stCxn id="276" idx="7"/>
                <a:endCxn id="278" idx="3"/>
              </p:cNvCxnSpPr>
              <p:nvPr/>
            </p:nvCxnSpPr>
            <p:spPr>
              <a:xfrm flipV="1">
                <a:off x="4673411" y="5993688"/>
                <a:ext cx="191840" cy="151146"/>
              </a:xfrm>
              <a:prstGeom prst="line">
                <a:avLst/>
              </a:prstGeom>
              <a:effectLst/>
            </p:spPr>
            <p:style>
              <a:lnRef idx="2">
                <a:schemeClr val="dk1"/>
              </a:lnRef>
              <a:fillRef idx="0">
                <a:schemeClr val="dk1"/>
              </a:fillRef>
              <a:effectRef idx="1">
                <a:schemeClr val="dk1"/>
              </a:effectRef>
              <a:fontRef idx="minor">
                <a:schemeClr val="tx1"/>
              </a:fontRef>
            </p:style>
          </p:cxnSp>
          <p:cxnSp>
            <p:nvCxnSpPr>
              <p:cNvPr id="271" name="Straight Connector 270"/>
              <p:cNvCxnSpPr>
                <a:stCxn id="276" idx="3"/>
                <a:endCxn id="279" idx="0"/>
              </p:cNvCxnSpPr>
              <p:nvPr/>
            </p:nvCxnSpPr>
            <p:spPr>
              <a:xfrm flipH="1">
                <a:off x="4383136" y="6264253"/>
                <a:ext cx="170855" cy="120960"/>
              </a:xfrm>
              <a:prstGeom prst="line">
                <a:avLst/>
              </a:prstGeom>
              <a:effectLst/>
            </p:spPr>
            <p:style>
              <a:lnRef idx="2">
                <a:schemeClr val="dk1"/>
              </a:lnRef>
              <a:fillRef idx="0">
                <a:schemeClr val="dk1"/>
              </a:fillRef>
              <a:effectRef idx="1">
                <a:schemeClr val="dk1"/>
              </a:effectRef>
              <a:fontRef idx="minor">
                <a:schemeClr val="tx1"/>
              </a:fontRef>
            </p:style>
          </p:cxnSp>
          <p:cxnSp>
            <p:nvCxnSpPr>
              <p:cNvPr id="273" name="Straight Connector 272"/>
              <p:cNvCxnSpPr>
                <a:stCxn id="276" idx="2"/>
                <a:endCxn id="275" idx="6"/>
              </p:cNvCxnSpPr>
              <p:nvPr/>
            </p:nvCxnSpPr>
            <p:spPr>
              <a:xfrm flipH="1">
                <a:off x="4168650" y="6204544"/>
                <a:ext cx="360609" cy="24734"/>
              </a:xfrm>
              <a:prstGeom prst="line">
                <a:avLst/>
              </a:prstGeom>
              <a:effectLst/>
            </p:spPr>
            <p:style>
              <a:lnRef idx="2">
                <a:schemeClr val="dk1"/>
              </a:lnRef>
              <a:fillRef idx="0">
                <a:schemeClr val="dk1"/>
              </a:fillRef>
              <a:effectRef idx="1">
                <a:schemeClr val="dk1"/>
              </a:effectRef>
              <a:fontRef idx="minor">
                <a:schemeClr val="tx1"/>
              </a:fontRef>
            </p:style>
          </p:cxnSp>
          <p:sp>
            <p:nvSpPr>
              <p:cNvPr id="275" name="Oval 274"/>
              <p:cNvSpPr/>
              <p:nvPr/>
            </p:nvSpPr>
            <p:spPr>
              <a:xfrm>
                <a:off x="3999766" y="6144835"/>
                <a:ext cx="168884" cy="1688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276" name="Oval 275"/>
              <p:cNvSpPr/>
              <p:nvPr/>
            </p:nvSpPr>
            <p:spPr>
              <a:xfrm>
                <a:off x="4529259" y="6120101"/>
                <a:ext cx="168884" cy="1688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278" name="Oval 277"/>
              <p:cNvSpPr/>
              <p:nvPr/>
            </p:nvSpPr>
            <p:spPr>
              <a:xfrm>
                <a:off x="4840519" y="5849536"/>
                <a:ext cx="168884" cy="1688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279" name="Oval 278"/>
              <p:cNvSpPr/>
              <p:nvPr/>
            </p:nvSpPr>
            <p:spPr>
              <a:xfrm>
                <a:off x="4298694" y="6385213"/>
                <a:ext cx="168884" cy="1688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280" name="Oval 279"/>
              <p:cNvSpPr/>
              <p:nvPr/>
            </p:nvSpPr>
            <p:spPr>
              <a:xfrm>
                <a:off x="4496373" y="5601492"/>
                <a:ext cx="168884" cy="168885"/>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281" name="Straight Connector 280"/>
              <p:cNvCxnSpPr>
                <a:stCxn id="280" idx="4"/>
                <a:endCxn id="276" idx="0"/>
              </p:cNvCxnSpPr>
              <p:nvPr/>
            </p:nvCxnSpPr>
            <p:spPr>
              <a:xfrm>
                <a:off x="4580815" y="5770377"/>
                <a:ext cx="32886" cy="349724"/>
              </a:xfrm>
              <a:prstGeom prst="line">
                <a:avLst/>
              </a:prstGeom>
              <a:effectLst/>
            </p:spPr>
            <p:style>
              <a:lnRef idx="2">
                <a:schemeClr val="dk1"/>
              </a:lnRef>
              <a:fillRef idx="0">
                <a:schemeClr val="dk1"/>
              </a:fillRef>
              <a:effectRef idx="1">
                <a:schemeClr val="dk1"/>
              </a:effectRef>
              <a:fontRef idx="minor">
                <a:schemeClr val="tx1"/>
              </a:fontRef>
            </p:style>
          </p:cxnSp>
          <p:cxnSp>
            <p:nvCxnSpPr>
              <p:cNvPr id="283" name="Straight Connector 282"/>
              <p:cNvCxnSpPr>
                <a:stCxn id="279" idx="6"/>
                <a:endCxn id="284" idx="3"/>
              </p:cNvCxnSpPr>
              <p:nvPr/>
            </p:nvCxnSpPr>
            <p:spPr>
              <a:xfrm flipV="1">
                <a:off x="4467578" y="6395361"/>
                <a:ext cx="424412" cy="74295"/>
              </a:xfrm>
              <a:prstGeom prst="line">
                <a:avLst/>
              </a:prstGeom>
              <a:effectLst/>
            </p:spPr>
            <p:style>
              <a:lnRef idx="2">
                <a:schemeClr val="dk1"/>
              </a:lnRef>
              <a:fillRef idx="0">
                <a:schemeClr val="dk1"/>
              </a:fillRef>
              <a:effectRef idx="1">
                <a:schemeClr val="dk1"/>
              </a:effectRef>
              <a:fontRef idx="minor">
                <a:schemeClr val="tx1"/>
              </a:fontRef>
            </p:style>
          </p:cxnSp>
          <p:sp>
            <p:nvSpPr>
              <p:cNvPr id="284" name="Oval 283"/>
              <p:cNvSpPr/>
              <p:nvPr/>
            </p:nvSpPr>
            <p:spPr>
              <a:xfrm>
                <a:off x="4867258" y="6251209"/>
                <a:ext cx="168884" cy="1688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285" name="Oval 284"/>
              <p:cNvSpPr/>
              <p:nvPr/>
            </p:nvSpPr>
            <p:spPr>
              <a:xfrm>
                <a:off x="4084208" y="5661201"/>
                <a:ext cx="168884" cy="168885"/>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286" name="Straight Connector 285"/>
              <p:cNvCxnSpPr>
                <a:stCxn id="285" idx="6"/>
                <a:endCxn id="280" idx="2"/>
              </p:cNvCxnSpPr>
              <p:nvPr/>
            </p:nvCxnSpPr>
            <p:spPr>
              <a:xfrm flipV="1">
                <a:off x="4253092" y="5685935"/>
                <a:ext cx="243281" cy="59709"/>
              </a:xfrm>
              <a:prstGeom prst="line">
                <a:avLst/>
              </a:prstGeom>
              <a:effectLst/>
            </p:spPr>
            <p:style>
              <a:lnRef idx="2">
                <a:schemeClr val="dk1"/>
              </a:lnRef>
              <a:fillRef idx="0">
                <a:schemeClr val="dk1"/>
              </a:fillRef>
              <a:effectRef idx="1">
                <a:schemeClr val="dk1"/>
              </a:effectRef>
              <a:fontRef idx="minor">
                <a:schemeClr val="tx1"/>
              </a:fontRef>
            </p:style>
          </p:cxnSp>
          <p:cxnSp>
            <p:nvCxnSpPr>
              <p:cNvPr id="287" name="Straight Connector 286"/>
              <p:cNvCxnSpPr>
                <a:stCxn id="278" idx="4"/>
                <a:endCxn id="284" idx="0"/>
              </p:cNvCxnSpPr>
              <p:nvPr/>
            </p:nvCxnSpPr>
            <p:spPr>
              <a:xfrm>
                <a:off x="4924961" y="6018421"/>
                <a:ext cx="26739" cy="232788"/>
              </a:xfrm>
              <a:prstGeom prst="line">
                <a:avLst/>
              </a:prstGeom>
              <a:effectLst/>
            </p:spPr>
            <p:style>
              <a:lnRef idx="2">
                <a:schemeClr val="dk1"/>
              </a:lnRef>
              <a:fillRef idx="0">
                <a:schemeClr val="dk1"/>
              </a:fillRef>
              <a:effectRef idx="1">
                <a:schemeClr val="dk1"/>
              </a:effectRef>
              <a:fontRef idx="minor">
                <a:schemeClr val="tx1"/>
              </a:fontRef>
            </p:style>
          </p:cxnSp>
          <p:cxnSp>
            <p:nvCxnSpPr>
              <p:cNvPr id="288" name="Straight Connector 287"/>
              <p:cNvCxnSpPr>
                <a:stCxn id="285" idx="3"/>
                <a:endCxn id="275" idx="1"/>
              </p:cNvCxnSpPr>
              <p:nvPr/>
            </p:nvCxnSpPr>
            <p:spPr>
              <a:xfrm flipH="1">
                <a:off x="4024498" y="5805354"/>
                <a:ext cx="84442" cy="364213"/>
              </a:xfrm>
              <a:prstGeom prst="line">
                <a:avLst/>
              </a:prstGeom>
              <a:effectLst/>
            </p:spPr>
            <p:style>
              <a:lnRef idx="2">
                <a:schemeClr val="dk1"/>
              </a:lnRef>
              <a:fillRef idx="0">
                <a:schemeClr val="dk1"/>
              </a:fillRef>
              <a:effectRef idx="1">
                <a:schemeClr val="dk1"/>
              </a:effectRef>
              <a:fontRef idx="minor">
                <a:schemeClr val="tx1"/>
              </a:fontRef>
            </p:style>
          </p:cxnSp>
          <p:cxnSp>
            <p:nvCxnSpPr>
              <p:cNvPr id="289" name="Straight Connector 288"/>
              <p:cNvCxnSpPr>
                <a:stCxn id="275" idx="7"/>
                <a:endCxn id="280" idx="3"/>
              </p:cNvCxnSpPr>
              <p:nvPr/>
            </p:nvCxnSpPr>
            <p:spPr>
              <a:xfrm flipV="1">
                <a:off x="4143918" y="5745644"/>
                <a:ext cx="377187" cy="423924"/>
              </a:xfrm>
              <a:prstGeom prst="line">
                <a:avLst/>
              </a:prstGeom>
              <a:effectLst/>
            </p:spPr>
            <p:style>
              <a:lnRef idx="2">
                <a:schemeClr val="dk1"/>
              </a:lnRef>
              <a:fillRef idx="0">
                <a:schemeClr val="dk1"/>
              </a:fillRef>
              <a:effectRef idx="1">
                <a:schemeClr val="dk1"/>
              </a:effectRef>
              <a:fontRef idx="minor">
                <a:schemeClr val="tx1"/>
              </a:fontRef>
            </p:style>
          </p:cxnSp>
          <p:cxnSp>
            <p:nvCxnSpPr>
              <p:cNvPr id="322" name="Straight Connector 321"/>
              <p:cNvCxnSpPr>
                <a:stCxn id="285" idx="5"/>
                <a:endCxn id="276" idx="1"/>
              </p:cNvCxnSpPr>
              <p:nvPr/>
            </p:nvCxnSpPr>
            <p:spPr>
              <a:xfrm>
                <a:off x="4228360" y="5805353"/>
                <a:ext cx="325631" cy="339481"/>
              </a:xfrm>
              <a:prstGeom prst="line">
                <a:avLst/>
              </a:prstGeom>
              <a:effectLst/>
            </p:spPr>
            <p:style>
              <a:lnRef idx="2">
                <a:schemeClr val="dk1"/>
              </a:lnRef>
              <a:fillRef idx="0">
                <a:schemeClr val="dk1"/>
              </a:fillRef>
              <a:effectRef idx="1">
                <a:schemeClr val="dk1"/>
              </a:effectRef>
              <a:fontRef idx="minor">
                <a:schemeClr val="tx1"/>
              </a:fontRef>
            </p:style>
          </p:cxnSp>
          <p:cxnSp>
            <p:nvCxnSpPr>
              <p:cNvPr id="325" name="Straight Connector 324"/>
              <p:cNvCxnSpPr>
                <a:stCxn id="276" idx="6"/>
                <a:endCxn id="284" idx="1"/>
              </p:cNvCxnSpPr>
              <p:nvPr/>
            </p:nvCxnSpPr>
            <p:spPr>
              <a:xfrm>
                <a:off x="4698143" y="6204544"/>
                <a:ext cx="193847" cy="71398"/>
              </a:xfrm>
              <a:prstGeom prst="line">
                <a:avLst/>
              </a:prstGeom>
              <a:effectLst/>
            </p:spPr>
            <p:style>
              <a:lnRef idx="2">
                <a:schemeClr val="dk1"/>
              </a:lnRef>
              <a:fillRef idx="0">
                <a:schemeClr val="dk1"/>
              </a:fillRef>
              <a:effectRef idx="1">
                <a:schemeClr val="dk1"/>
              </a:effectRef>
              <a:fontRef idx="minor">
                <a:schemeClr val="tx1"/>
              </a:fontRef>
            </p:style>
          </p:cxnSp>
        </p:grpSp>
      </p:grpSp>
      <p:grpSp>
        <p:nvGrpSpPr>
          <p:cNvPr id="416" name="Group 415"/>
          <p:cNvGrpSpPr/>
          <p:nvPr/>
        </p:nvGrpSpPr>
        <p:grpSpPr>
          <a:xfrm>
            <a:off x="5411907" y="4648200"/>
            <a:ext cx="1827723" cy="1828800"/>
            <a:chOff x="3516614" y="4876800"/>
            <a:chExt cx="1827723" cy="1828800"/>
          </a:xfrm>
        </p:grpSpPr>
        <p:sp>
          <p:nvSpPr>
            <p:cNvPr id="349" name="TextBox 348"/>
            <p:cNvSpPr txBox="1"/>
            <p:nvPr/>
          </p:nvSpPr>
          <p:spPr>
            <a:xfrm>
              <a:off x="3733800" y="4876800"/>
              <a:ext cx="1610537" cy="830997"/>
            </a:xfrm>
            <a:prstGeom prst="rect">
              <a:avLst/>
            </a:prstGeom>
            <a:noFill/>
          </p:spPr>
          <p:txBody>
            <a:bodyPr wrap="none" rtlCol="0">
              <a:spAutoFit/>
            </a:bodyPr>
            <a:lstStyle/>
            <a:p>
              <a:pPr algn="ctr"/>
              <a:r>
                <a:rPr lang="en-US" dirty="0" smtClean="0">
                  <a:latin typeface="Gill Sans Light"/>
                  <a:cs typeface="Gill Sans Light"/>
                </a:rPr>
                <a:t>Community</a:t>
              </a:r>
            </a:p>
            <a:p>
              <a:pPr algn="ctr"/>
              <a:r>
                <a:rPr lang="en-US" dirty="0" smtClean="0">
                  <a:latin typeface="Gill Sans Light"/>
                  <a:cs typeface="Gill Sans Light"/>
                </a:rPr>
                <a:t>Detection</a:t>
              </a:r>
            </a:p>
          </p:txBody>
        </p:sp>
        <p:cxnSp>
          <p:nvCxnSpPr>
            <p:cNvPr id="318" name="Straight Arrow Connector 317"/>
            <p:cNvCxnSpPr/>
            <p:nvPr/>
          </p:nvCxnSpPr>
          <p:spPr>
            <a:xfrm>
              <a:off x="3516614" y="6241116"/>
              <a:ext cx="3810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nvGrpSpPr>
            <p:cNvPr id="330" name="Group 329"/>
            <p:cNvGrpSpPr/>
            <p:nvPr/>
          </p:nvGrpSpPr>
          <p:grpSpPr>
            <a:xfrm>
              <a:off x="4020880" y="5752994"/>
              <a:ext cx="1036376" cy="952606"/>
              <a:chOff x="3999766" y="5601492"/>
              <a:chExt cx="1036376" cy="952606"/>
            </a:xfrm>
          </p:grpSpPr>
          <p:cxnSp>
            <p:nvCxnSpPr>
              <p:cNvPr id="331" name="Straight Connector 330"/>
              <p:cNvCxnSpPr>
                <a:stCxn id="335" idx="7"/>
                <a:endCxn id="336" idx="3"/>
              </p:cNvCxnSpPr>
              <p:nvPr/>
            </p:nvCxnSpPr>
            <p:spPr>
              <a:xfrm flipV="1">
                <a:off x="4673411" y="5993688"/>
                <a:ext cx="191840" cy="151146"/>
              </a:xfrm>
              <a:prstGeom prst="line">
                <a:avLst/>
              </a:prstGeom>
              <a:effectLst/>
            </p:spPr>
            <p:style>
              <a:lnRef idx="2">
                <a:schemeClr val="dk1"/>
              </a:lnRef>
              <a:fillRef idx="0">
                <a:schemeClr val="dk1"/>
              </a:fillRef>
              <a:effectRef idx="1">
                <a:schemeClr val="dk1"/>
              </a:effectRef>
              <a:fontRef idx="minor">
                <a:schemeClr val="tx1"/>
              </a:fontRef>
            </p:style>
          </p:cxnSp>
          <p:cxnSp>
            <p:nvCxnSpPr>
              <p:cNvPr id="332" name="Straight Connector 331"/>
              <p:cNvCxnSpPr>
                <a:stCxn id="335" idx="3"/>
                <a:endCxn id="337" idx="0"/>
              </p:cNvCxnSpPr>
              <p:nvPr/>
            </p:nvCxnSpPr>
            <p:spPr>
              <a:xfrm flipH="1">
                <a:off x="4383136" y="6264253"/>
                <a:ext cx="170855" cy="120960"/>
              </a:xfrm>
              <a:prstGeom prst="line">
                <a:avLst/>
              </a:prstGeom>
              <a:effectLst/>
            </p:spPr>
            <p:style>
              <a:lnRef idx="2">
                <a:schemeClr val="dk1"/>
              </a:lnRef>
              <a:fillRef idx="0">
                <a:schemeClr val="dk1"/>
              </a:fillRef>
              <a:effectRef idx="1">
                <a:schemeClr val="dk1"/>
              </a:effectRef>
              <a:fontRef idx="minor">
                <a:schemeClr val="tx1"/>
              </a:fontRef>
            </p:style>
          </p:cxnSp>
          <p:cxnSp>
            <p:nvCxnSpPr>
              <p:cNvPr id="333" name="Straight Connector 332"/>
              <p:cNvCxnSpPr>
                <a:stCxn id="335" idx="2"/>
                <a:endCxn id="334" idx="6"/>
              </p:cNvCxnSpPr>
              <p:nvPr/>
            </p:nvCxnSpPr>
            <p:spPr>
              <a:xfrm flipH="1">
                <a:off x="4168650" y="6204544"/>
                <a:ext cx="360609" cy="24734"/>
              </a:xfrm>
              <a:prstGeom prst="line">
                <a:avLst/>
              </a:prstGeom>
              <a:effectLst/>
            </p:spPr>
            <p:style>
              <a:lnRef idx="2">
                <a:schemeClr val="dk1"/>
              </a:lnRef>
              <a:fillRef idx="0">
                <a:schemeClr val="dk1"/>
              </a:fillRef>
              <a:effectRef idx="1">
                <a:schemeClr val="dk1"/>
              </a:effectRef>
              <a:fontRef idx="minor">
                <a:schemeClr val="tx1"/>
              </a:fontRef>
            </p:style>
          </p:cxnSp>
          <p:sp>
            <p:nvSpPr>
              <p:cNvPr id="334" name="Oval 333"/>
              <p:cNvSpPr/>
              <p:nvPr/>
            </p:nvSpPr>
            <p:spPr>
              <a:xfrm>
                <a:off x="3999766" y="6144835"/>
                <a:ext cx="168884" cy="168885"/>
              </a:xfrm>
              <a:prstGeom prst="ellipse">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335" name="Oval 334"/>
              <p:cNvSpPr/>
              <p:nvPr/>
            </p:nvSpPr>
            <p:spPr>
              <a:xfrm>
                <a:off x="4529259" y="6120101"/>
                <a:ext cx="168884" cy="168885"/>
              </a:xfrm>
              <a:prstGeom prst="ellipse">
                <a:avLst/>
              </a:prstGeom>
              <a:solidFill>
                <a:schemeClr val="accent4">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336" name="Oval 335"/>
              <p:cNvSpPr/>
              <p:nvPr/>
            </p:nvSpPr>
            <p:spPr>
              <a:xfrm>
                <a:off x="4840519" y="5849536"/>
                <a:ext cx="168884" cy="168885"/>
              </a:xfrm>
              <a:prstGeom prst="ellipse">
                <a:avLst/>
              </a:prstGeom>
              <a:solidFill>
                <a:schemeClr val="accent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337" name="Oval 336"/>
              <p:cNvSpPr/>
              <p:nvPr/>
            </p:nvSpPr>
            <p:spPr>
              <a:xfrm>
                <a:off x="4298694" y="6385213"/>
                <a:ext cx="168884" cy="168885"/>
              </a:xfrm>
              <a:prstGeom prst="ellipse">
                <a:avLst/>
              </a:prstGeom>
              <a:solidFill>
                <a:schemeClr val="accent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338" name="Oval 337"/>
              <p:cNvSpPr/>
              <p:nvPr/>
            </p:nvSpPr>
            <p:spPr>
              <a:xfrm>
                <a:off x="4496373" y="5601492"/>
                <a:ext cx="168884" cy="168885"/>
              </a:xfrm>
              <a:prstGeom prst="ellipse">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339" name="Straight Connector 338"/>
              <p:cNvCxnSpPr>
                <a:stCxn id="338" idx="4"/>
                <a:endCxn id="335" idx="0"/>
              </p:cNvCxnSpPr>
              <p:nvPr/>
            </p:nvCxnSpPr>
            <p:spPr>
              <a:xfrm>
                <a:off x="4580815" y="5770377"/>
                <a:ext cx="32886" cy="349724"/>
              </a:xfrm>
              <a:prstGeom prst="line">
                <a:avLst/>
              </a:prstGeom>
              <a:effectLst/>
            </p:spPr>
            <p:style>
              <a:lnRef idx="2">
                <a:schemeClr val="dk1"/>
              </a:lnRef>
              <a:fillRef idx="0">
                <a:schemeClr val="dk1"/>
              </a:fillRef>
              <a:effectRef idx="1">
                <a:schemeClr val="dk1"/>
              </a:effectRef>
              <a:fontRef idx="minor">
                <a:schemeClr val="tx1"/>
              </a:fontRef>
            </p:style>
          </p:cxnSp>
          <p:cxnSp>
            <p:nvCxnSpPr>
              <p:cNvPr id="340" name="Straight Connector 339"/>
              <p:cNvCxnSpPr>
                <a:stCxn id="337" idx="6"/>
                <a:endCxn id="341" idx="3"/>
              </p:cNvCxnSpPr>
              <p:nvPr/>
            </p:nvCxnSpPr>
            <p:spPr>
              <a:xfrm flipV="1">
                <a:off x="4467578" y="6395361"/>
                <a:ext cx="424412" cy="74295"/>
              </a:xfrm>
              <a:prstGeom prst="line">
                <a:avLst/>
              </a:prstGeom>
              <a:effectLst/>
            </p:spPr>
            <p:style>
              <a:lnRef idx="2">
                <a:schemeClr val="dk1"/>
              </a:lnRef>
              <a:fillRef idx="0">
                <a:schemeClr val="dk1"/>
              </a:fillRef>
              <a:effectRef idx="1">
                <a:schemeClr val="dk1"/>
              </a:effectRef>
              <a:fontRef idx="minor">
                <a:schemeClr val="tx1"/>
              </a:fontRef>
            </p:style>
          </p:cxnSp>
          <p:sp>
            <p:nvSpPr>
              <p:cNvPr id="341" name="Oval 340"/>
              <p:cNvSpPr/>
              <p:nvPr/>
            </p:nvSpPr>
            <p:spPr>
              <a:xfrm>
                <a:off x="4867258" y="6251209"/>
                <a:ext cx="168884" cy="168885"/>
              </a:xfrm>
              <a:prstGeom prst="ellipse">
                <a:avLst/>
              </a:prstGeom>
              <a:solidFill>
                <a:schemeClr val="accent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342" name="Oval 341"/>
              <p:cNvSpPr/>
              <p:nvPr/>
            </p:nvSpPr>
            <p:spPr>
              <a:xfrm>
                <a:off x="4084208" y="5661201"/>
                <a:ext cx="168884" cy="168885"/>
              </a:xfrm>
              <a:prstGeom prst="ellipse">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343" name="Straight Connector 342"/>
              <p:cNvCxnSpPr>
                <a:stCxn id="342" idx="6"/>
                <a:endCxn id="338" idx="2"/>
              </p:cNvCxnSpPr>
              <p:nvPr/>
            </p:nvCxnSpPr>
            <p:spPr>
              <a:xfrm flipV="1">
                <a:off x="4253092" y="5685935"/>
                <a:ext cx="243281" cy="59709"/>
              </a:xfrm>
              <a:prstGeom prst="line">
                <a:avLst/>
              </a:prstGeom>
              <a:effectLst/>
            </p:spPr>
            <p:style>
              <a:lnRef idx="2">
                <a:schemeClr val="dk1"/>
              </a:lnRef>
              <a:fillRef idx="0">
                <a:schemeClr val="dk1"/>
              </a:fillRef>
              <a:effectRef idx="1">
                <a:schemeClr val="dk1"/>
              </a:effectRef>
              <a:fontRef idx="minor">
                <a:schemeClr val="tx1"/>
              </a:fontRef>
            </p:style>
          </p:cxnSp>
          <p:cxnSp>
            <p:nvCxnSpPr>
              <p:cNvPr id="344" name="Straight Connector 343"/>
              <p:cNvCxnSpPr>
                <a:stCxn id="336" idx="4"/>
                <a:endCxn id="341" idx="0"/>
              </p:cNvCxnSpPr>
              <p:nvPr/>
            </p:nvCxnSpPr>
            <p:spPr>
              <a:xfrm>
                <a:off x="4924961" y="6018421"/>
                <a:ext cx="26739" cy="232788"/>
              </a:xfrm>
              <a:prstGeom prst="line">
                <a:avLst/>
              </a:prstGeom>
              <a:effectLst/>
            </p:spPr>
            <p:style>
              <a:lnRef idx="2">
                <a:schemeClr val="dk1"/>
              </a:lnRef>
              <a:fillRef idx="0">
                <a:schemeClr val="dk1"/>
              </a:fillRef>
              <a:effectRef idx="1">
                <a:schemeClr val="dk1"/>
              </a:effectRef>
              <a:fontRef idx="minor">
                <a:schemeClr val="tx1"/>
              </a:fontRef>
            </p:style>
          </p:cxnSp>
          <p:cxnSp>
            <p:nvCxnSpPr>
              <p:cNvPr id="345" name="Straight Connector 344"/>
              <p:cNvCxnSpPr>
                <a:stCxn id="342" idx="3"/>
                <a:endCxn id="334" idx="1"/>
              </p:cNvCxnSpPr>
              <p:nvPr/>
            </p:nvCxnSpPr>
            <p:spPr>
              <a:xfrm flipH="1">
                <a:off x="4024498" y="5805354"/>
                <a:ext cx="84442" cy="364213"/>
              </a:xfrm>
              <a:prstGeom prst="line">
                <a:avLst/>
              </a:prstGeom>
              <a:effectLst/>
            </p:spPr>
            <p:style>
              <a:lnRef idx="2">
                <a:schemeClr val="dk1"/>
              </a:lnRef>
              <a:fillRef idx="0">
                <a:schemeClr val="dk1"/>
              </a:fillRef>
              <a:effectRef idx="1">
                <a:schemeClr val="dk1"/>
              </a:effectRef>
              <a:fontRef idx="minor">
                <a:schemeClr val="tx1"/>
              </a:fontRef>
            </p:style>
          </p:cxnSp>
          <p:cxnSp>
            <p:nvCxnSpPr>
              <p:cNvPr id="346" name="Straight Connector 345"/>
              <p:cNvCxnSpPr>
                <a:stCxn id="334" idx="7"/>
                <a:endCxn id="338" idx="3"/>
              </p:cNvCxnSpPr>
              <p:nvPr/>
            </p:nvCxnSpPr>
            <p:spPr>
              <a:xfrm flipV="1">
                <a:off x="4143918" y="5745644"/>
                <a:ext cx="377187" cy="423924"/>
              </a:xfrm>
              <a:prstGeom prst="line">
                <a:avLst/>
              </a:prstGeom>
              <a:effectLst/>
            </p:spPr>
            <p:style>
              <a:lnRef idx="2">
                <a:schemeClr val="dk1"/>
              </a:lnRef>
              <a:fillRef idx="0">
                <a:schemeClr val="dk1"/>
              </a:fillRef>
              <a:effectRef idx="1">
                <a:schemeClr val="dk1"/>
              </a:effectRef>
              <a:fontRef idx="minor">
                <a:schemeClr val="tx1"/>
              </a:fontRef>
            </p:style>
          </p:cxnSp>
          <p:cxnSp>
            <p:nvCxnSpPr>
              <p:cNvPr id="347" name="Straight Connector 346"/>
              <p:cNvCxnSpPr>
                <a:stCxn id="342" idx="5"/>
                <a:endCxn id="335" idx="1"/>
              </p:cNvCxnSpPr>
              <p:nvPr/>
            </p:nvCxnSpPr>
            <p:spPr>
              <a:xfrm>
                <a:off x="4228360" y="5805353"/>
                <a:ext cx="325631" cy="339481"/>
              </a:xfrm>
              <a:prstGeom prst="line">
                <a:avLst/>
              </a:prstGeom>
              <a:effectLst/>
            </p:spPr>
            <p:style>
              <a:lnRef idx="2">
                <a:schemeClr val="dk1"/>
              </a:lnRef>
              <a:fillRef idx="0">
                <a:schemeClr val="dk1"/>
              </a:fillRef>
              <a:effectRef idx="1">
                <a:schemeClr val="dk1"/>
              </a:effectRef>
              <a:fontRef idx="minor">
                <a:schemeClr val="tx1"/>
              </a:fontRef>
            </p:style>
          </p:cxnSp>
          <p:cxnSp>
            <p:nvCxnSpPr>
              <p:cNvPr id="348" name="Straight Connector 347"/>
              <p:cNvCxnSpPr>
                <a:stCxn id="335" idx="6"/>
                <a:endCxn id="341" idx="1"/>
              </p:cNvCxnSpPr>
              <p:nvPr/>
            </p:nvCxnSpPr>
            <p:spPr>
              <a:xfrm>
                <a:off x="4698143" y="6204544"/>
                <a:ext cx="193847" cy="71398"/>
              </a:xfrm>
              <a:prstGeom prst="line">
                <a:avLst/>
              </a:prstGeom>
              <a:effectLst/>
            </p:spPr>
            <p:style>
              <a:lnRef idx="2">
                <a:schemeClr val="dk1"/>
              </a:lnRef>
              <a:fillRef idx="0">
                <a:schemeClr val="dk1"/>
              </a:fillRef>
              <a:effectRef idx="1">
                <a:schemeClr val="dk1"/>
              </a:effectRef>
              <a:fontRef idx="minor">
                <a:schemeClr val="tx1"/>
              </a:fontRef>
            </p:style>
          </p:cxnSp>
        </p:grpSp>
      </p:grpSp>
      <p:grpSp>
        <p:nvGrpSpPr>
          <p:cNvPr id="417" name="Group 416"/>
          <p:cNvGrpSpPr/>
          <p:nvPr/>
        </p:nvGrpSpPr>
        <p:grpSpPr>
          <a:xfrm>
            <a:off x="7076893" y="4648200"/>
            <a:ext cx="1951405" cy="1804028"/>
            <a:chOff x="5181600" y="4876800"/>
            <a:chExt cx="1951405" cy="1804028"/>
          </a:xfrm>
        </p:grpSpPr>
        <p:sp>
          <p:nvSpPr>
            <p:cNvPr id="365" name="TextBox 364"/>
            <p:cNvSpPr txBox="1"/>
            <p:nvPr/>
          </p:nvSpPr>
          <p:spPr>
            <a:xfrm>
              <a:off x="5522468" y="4876800"/>
              <a:ext cx="1610537" cy="830997"/>
            </a:xfrm>
            <a:prstGeom prst="rect">
              <a:avLst/>
            </a:prstGeom>
            <a:noFill/>
          </p:spPr>
          <p:txBody>
            <a:bodyPr wrap="none" rtlCol="0">
              <a:spAutoFit/>
            </a:bodyPr>
            <a:lstStyle/>
            <a:p>
              <a:pPr algn="ctr"/>
              <a:r>
                <a:rPr lang="en-US" dirty="0" smtClean="0">
                  <a:latin typeface="Gill Sans Light"/>
                  <a:cs typeface="Gill Sans Light"/>
                </a:rPr>
                <a:t>User </a:t>
              </a:r>
            </a:p>
            <a:p>
              <a:pPr algn="ctr"/>
              <a:r>
                <a:rPr lang="en-US" dirty="0" smtClean="0">
                  <a:latin typeface="Gill Sans Light"/>
                  <a:cs typeface="Gill Sans Light"/>
                </a:rPr>
                <a:t>Community</a:t>
              </a:r>
            </a:p>
          </p:txBody>
        </p:sp>
        <p:grpSp>
          <p:nvGrpSpPr>
            <p:cNvPr id="366" name="Group 365"/>
            <p:cNvGrpSpPr/>
            <p:nvPr/>
          </p:nvGrpSpPr>
          <p:grpSpPr>
            <a:xfrm>
              <a:off x="5870536" y="5777767"/>
              <a:ext cx="914400" cy="903061"/>
              <a:chOff x="7848600" y="2449739"/>
              <a:chExt cx="914400" cy="903061"/>
            </a:xfrm>
          </p:grpSpPr>
          <p:grpSp>
            <p:nvGrpSpPr>
              <p:cNvPr id="367" name="Group 366"/>
              <p:cNvGrpSpPr/>
              <p:nvPr/>
            </p:nvGrpSpPr>
            <p:grpSpPr>
              <a:xfrm>
                <a:off x="7848600" y="2449739"/>
                <a:ext cx="914400" cy="903061"/>
                <a:chOff x="7848600" y="2085074"/>
                <a:chExt cx="914400" cy="903061"/>
              </a:xfrm>
            </p:grpSpPr>
            <p:sp>
              <p:nvSpPr>
                <p:cNvPr id="376" name="Rectangle 375"/>
                <p:cNvSpPr/>
                <p:nvPr/>
              </p:nvSpPr>
              <p:spPr>
                <a:xfrm>
                  <a:off x="7848600" y="2085074"/>
                  <a:ext cx="457200" cy="232534"/>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1400" dirty="0" smtClean="0">
                      <a:latin typeface="Gill Sans Light"/>
                      <a:cs typeface="Gill Sans Light"/>
                    </a:rPr>
                    <a:t>User</a:t>
                  </a:r>
                  <a:endParaRPr lang="en-US" sz="1400" dirty="0">
                    <a:latin typeface="Gill Sans Light"/>
                    <a:cs typeface="Gill Sans Light"/>
                  </a:endParaRPr>
                </a:p>
              </p:txBody>
            </p:sp>
            <p:sp>
              <p:nvSpPr>
                <p:cNvPr id="377" name="Rectangle 376"/>
                <p:cNvSpPr/>
                <p:nvPr/>
              </p:nvSpPr>
              <p:spPr>
                <a:xfrm>
                  <a:off x="8305800" y="2085074"/>
                  <a:ext cx="457200" cy="232534"/>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1400" dirty="0" smtClean="0">
                      <a:latin typeface="Gill Sans Light"/>
                      <a:cs typeface="Gill Sans Light"/>
                    </a:rPr>
                    <a:t>Com.</a:t>
                  </a:r>
                  <a:endParaRPr lang="en-US" sz="1400" dirty="0">
                    <a:latin typeface="Gill Sans Light"/>
                    <a:cs typeface="Gill Sans Light"/>
                  </a:endParaRPr>
                </a:p>
              </p:txBody>
            </p:sp>
            <p:sp>
              <p:nvSpPr>
                <p:cNvPr id="378" name="Rectangle 377"/>
                <p:cNvSpPr/>
                <p:nvPr/>
              </p:nvSpPr>
              <p:spPr>
                <a:xfrm>
                  <a:off x="7848600" y="2085075"/>
                  <a:ext cx="914400" cy="90306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79" name="Straight Connector 378"/>
                <p:cNvCxnSpPr>
                  <a:stCxn id="378" idx="0"/>
                </p:cNvCxnSpPr>
                <p:nvPr/>
              </p:nvCxnSpPr>
              <p:spPr>
                <a:xfrm>
                  <a:off x="8305800" y="2085075"/>
                  <a:ext cx="0" cy="279550"/>
                </a:xfrm>
                <a:prstGeom prst="line">
                  <a:avLst/>
                </a:prstGeom>
                <a:ln>
                  <a:solidFill>
                    <a:schemeClr val="bg1">
                      <a:lumMod val="50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sp>
            <p:nvSpPr>
              <p:cNvPr id="368" name="Rectangle 367"/>
              <p:cNvSpPr/>
              <p:nvPr/>
            </p:nvSpPr>
            <p:spPr>
              <a:xfrm>
                <a:off x="7848600" y="2697843"/>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9" name="Rectangle 368"/>
              <p:cNvSpPr/>
              <p:nvPr/>
            </p:nvSpPr>
            <p:spPr>
              <a:xfrm>
                <a:off x="7848600" y="28629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0" name="Rectangle 369"/>
              <p:cNvSpPr/>
              <p:nvPr/>
            </p:nvSpPr>
            <p:spPr>
              <a:xfrm>
                <a:off x="7848600" y="3184066"/>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1" name="Rectangle 370"/>
              <p:cNvSpPr/>
              <p:nvPr/>
            </p:nvSpPr>
            <p:spPr>
              <a:xfrm>
                <a:off x="7848600" y="30153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2" name="Rectangle 371"/>
              <p:cNvSpPr/>
              <p:nvPr/>
            </p:nvSpPr>
            <p:spPr>
              <a:xfrm>
                <a:off x="8305800" y="2697843"/>
                <a:ext cx="457200" cy="168734"/>
              </a:xfrm>
              <a:prstGeom prst="rect">
                <a:avLst/>
              </a:prstGeom>
              <a:solidFill>
                <a:schemeClr val="accent2"/>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3" name="Rectangle 372"/>
              <p:cNvSpPr/>
              <p:nvPr/>
            </p:nvSpPr>
            <p:spPr>
              <a:xfrm>
                <a:off x="8305800" y="2862932"/>
                <a:ext cx="457200" cy="168734"/>
              </a:xfrm>
              <a:prstGeom prst="rect">
                <a:avLst/>
              </a:prstGeom>
              <a:solidFill>
                <a:schemeClr val="accent2"/>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4" name="Rectangle 373"/>
              <p:cNvSpPr/>
              <p:nvPr/>
            </p:nvSpPr>
            <p:spPr>
              <a:xfrm>
                <a:off x="8305800" y="3184066"/>
                <a:ext cx="457200" cy="168734"/>
              </a:xfrm>
              <a:prstGeom prst="rect">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5" name="Rectangle 374"/>
              <p:cNvSpPr/>
              <p:nvPr/>
            </p:nvSpPr>
            <p:spPr>
              <a:xfrm>
                <a:off x="8305800" y="3015332"/>
                <a:ext cx="457200" cy="168734"/>
              </a:xfrm>
              <a:prstGeom prst="rect">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381" name="Straight Arrow Connector 380"/>
            <p:cNvCxnSpPr/>
            <p:nvPr/>
          </p:nvCxnSpPr>
          <p:spPr>
            <a:xfrm>
              <a:off x="5181600" y="6229297"/>
              <a:ext cx="3810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nvGrpSpPr>
          <p:cNvPr id="414" name="Group 413"/>
          <p:cNvGrpSpPr/>
          <p:nvPr/>
        </p:nvGrpSpPr>
        <p:grpSpPr>
          <a:xfrm>
            <a:off x="1457507" y="4676647"/>
            <a:ext cx="1861233" cy="1757234"/>
            <a:chOff x="-256843" y="4923594"/>
            <a:chExt cx="1861233" cy="1757234"/>
          </a:xfrm>
        </p:grpSpPr>
        <p:sp>
          <p:nvSpPr>
            <p:cNvPr id="230" name="TextBox 229"/>
            <p:cNvSpPr txBox="1"/>
            <p:nvPr/>
          </p:nvSpPr>
          <p:spPr>
            <a:xfrm>
              <a:off x="152400" y="4953000"/>
              <a:ext cx="1451990" cy="830997"/>
            </a:xfrm>
            <a:prstGeom prst="rect">
              <a:avLst/>
            </a:prstGeom>
            <a:noFill/>
          </p:spPr>
          <p:txBody>
            <a:bodyPr wrap="none" rtlCol="0">
              <a:spAutoFit/>
            </a:bodyPr>
            <a:lstStyle/>
            <a:p>
              <a:pPr algn="ctr"/>
              <a:r>
                <a:rPr lang="en-US" dirty="0" smtClean="0">
                  <a:latin typeface="Gill Sans Light"/>
                  <a:cs typeface="Gill Sans Light"/>
                </a:rPr>
                <a:t>Discussion</a:t>
              </a:r>
            </a:p>
            <a:p>
              <a:pPr algn="ctr"/>
              <a:r>
                <a:rPr lang="en-US" dirty="0" smtClean="0">
                  <a:latin typeface="Gill Sans Light"/>
                  <a:cs typeface="Gill Sans Light"/>
                </a:rPr>
                <a:t>Table</a:t>
              </a:r>
            </a:p>
          </p:txBody>
        </p:sp>
        <p:grpSp>
          <p:nvGrpSpPr>
            <p:cNvPr id="231" name="Group 230"/>
            <p:cNvGrpSpPr/>
            <p:nvPr/>
          </p:nvGrpSpPr>
          <p:grpSpPr>
            <a:xfrm>
              <a:off x="421195" y="5777767"/>
              <a:ext cx="914400" cy="903061"/>
              <a:chOff x="8001000" y="2602139"/>
              <a:chExt cx="914400" cy="903061"/>
            </a:xfrm>
          </p:grpSpPr>
          <p:grpSp>
            <p:nvGrpSpPr>
              <p:cNvPr id="232" name="Group 231"/>
              <p:cNvGrpSpPr/>
              <p:nvPr/>
            </p:nvGrpSpPr>
            <p:grpSpPr>
              <a:xfrm>
                <a:off x="8001000" y="2602139"/>
                <a:ext cx="914400" cy="903061"/>
                <a:chOff x="7848600" y="2085074"/>
                <a:chExt cx="914400" cy="903061"/>
              </a:xfrm>
            </p:grpSpPr>
            <p:sp>
              <p:nvSpPr>
                <p:cNvPr id="241" name="Rectangle 240"/>
                <p:cNvSpPr/>
                <p:nvPr/>
              </p:nvSpPr>
              <p:spPr>
                <a:xfrm>
                  <a:off x="7848600" y="2085074"/>
                  <a:ext cx="457200" cy="232534"/>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1400" dirty="0" smtClean="0">
                      <a:latin typeface="Gill Sans Light"/>
                      <a:cs typeface="Gill Sans Light"/>
                    </a:rPr>
                    <a:t>User</a:t>
                  </a:r>
                  <a:endParaRPr lang="en-US" sz="1400" dirty="0">
                    <a:latin typeface="Gill Sans Light"/>
                    <a:cs typeface="Gill Sans Light"/>
                  </a:endParaRPr>
                </a:p>
              </p:txBody>
            </p:sp>
            <p:sp>
              <p:nvSpPr>
                <p:cNvPr id="242" name="Rectangle 241"/>
                <p:cNvSpPr/>
                <p:nvPr/>
              </p:nvSpPr>
              <p:spPr>
                <a:xfrm>
                  <a:off x="8305800" y="2085074"/>
                  <a:ext cx="457200" cy="232534"/>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1400" dirty="0" smtClean="0">
                      <a:latin typeface="Gill Sans Light"/>
                      <a:cs typeface="Gill Sans Light"/>
                    </a:rPr>
                    <a:t>Disc.</a:t>
                  </a:r>
                  <a:endParaRPr lang="en-US" sz="1400" dirty="0">
                    <a:latin typeface="Gill Sans Light"/>
                    <a:cs typeface="Gill Sans Light"/>
                  </a:endParaRPr>
                </a:p>
              </p:txBody>
            </p:sp>
            <p:sp>
              <p:nvSpPr>
                <p:cNvPr id="243" name="Rectangle 242"/>
                <p:cNvSpPr/>
                <p:nvPr/>
              </p:nvSpPr>
              <p:spPr>
                <a:xfrm>
                  <a:off x="7848600" y="2085075"/>
                  <a:ext cx="914400" cy="90306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44" name="Straight Connector 243"/>
                <p:cNvCxnSpPr>
                  <a:stCxn id="243" idx="0"/>
                </p:cNvCxnSpPr>
                <p:nvPr/>
              </p:nvCxnSpPr>
              <p:spPr>
                <a:xfrm>
                  <a:off x="8305800" y="2085075"/>
                  <a:ext cx="0" cy="279550"/>
                </a:xfrm>
                <a:prstGeom prst="line">
                  <a:avLst/>
                </a:prstGeom>
                <a:ln>
                  <a:solidFill>
                    <a:schemeClr val="bg1">
                      <a:lumMod val="50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sp>
            <p:nvSpPr>
              <p:cNvPr id="233" name="Rectangle 232"/>
              <p:cNvSpPr/>
              <p:nvPr/>
            </p:nvSpPr>
            <p:spPr>
              <a:xfrm>
                <a:off x="8001000" y="2850243"/>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4" name="Rectangle 233"/>
              <p:cNvSpPr/>
              <p:nvPr/>
            </p:nvSpPr>
            <p:spPr>
              <a:xfrm>
                <a:off x="8001000" y="30153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5" name="Rectangle 234"/>
              <p:cNvSpPr/>
              <p:nvPr/>
            </p:nvSpPr>
            <p:spPr>
              <a:xfrm>
                <a:off x="8001000" y="3336466"/>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6" name="Rectangle 235"/>
              <p:cNvSpPr/>
              <p:nvPr/>
            </p:nvSpPr>
            <p:spPr>
              <a:xfrm>
                <a:off x="8001000" y="31677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7" name="Rectangle 236"/>
              <p:cNvSpPr/>
              <p:nvPr/>
            </p:nvSpPr>
            <p:spPr>
              <a:xfrm>
                <a:off x="8458200" y="2850243"/>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8" name="Rectangle 237"/>
              <p:cNvSpPr/>
              <p:nvPr/>
            </p:nvSpPr>
            <p:spPr>
              <a:xfrm>
                <a:off x="8458200" y="30153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9" name="Rectangle 238"/>
              <p:cNvSpPr/>
              <p:nvPr/>
            </p:nvSpPr>
            <p:spPr>
              <a:xfrm>
                <a:off x="8458200" y="3336466"/>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0" name="Rectangle 239"/>
              <p:cNvSpPr/>
              <p:nvPr/>
            </p:nvSpPr>
            <p:spPr>
              <a:xfrm>
                <a:off x="8458200" y="31677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402" name="Straight Arrow Connector 401"/>
            <p:cNvCxnSpPr/>
            <p:nvPr/>
          </p:nvCxnSpPr>
          <p:spPr>
            <a:xfrm>
              <a:off x="-256843" y="4923594"/>
              <a:ext cx="437786" cy="46917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5200747" y="2895600"/>
            <a:ext cx="3486053" cy="1876310"/>
            <a:chOff x="5220010" y="5334000"/>
            <a:chExt cx="3486053" cy="1876310"/>
          </a:xfrm>
        </p:grpSpPr>
        <p:sp>
          <p:nvSpPr>
            <p:cNvPr id="382" name="TextBox 381"/>
            <p:cNvSpPr txBox="1"/>
            <p:nvPr/>
          </p:nvSpPr>
          <p:spPr>
            <a:xfrm>
              <a:off x="5220010" y="6021267"/>
              <a:ext cx="2338952" cy="461665"/>
            </a:xfrm>
            <a:prstGeom prst="rect">
              <a:avLst/>
            </a:prstGeom>
            <a:noFill/>
          </p:spPr>
          <p:txBody>
            <a:bodyPr wrap="none" rtlCol="0">
              <a:spAutoFit/>
            </a:bodyPr>
            <a:lstStyle/>
            <a:p>
              <a:pPr algn="ctr"/>
              <a:r>
                <a:rPr lang="en-US" dirty="0" smtClean="0">
                  <a:latin typeface="Gill Sans Light"/>
                  <a:cs typeface="Gill Sans Light"/>
                </a:rPr>
                <a:t>Top Communities</a:t>
              </a:r>
            </a:p>
          </p:txBody>
        </p:sp>
        <p:grpSp>
          <p:nvGrpSpPr>
            <p:cNvPr id="383" name="Group 382"/>
            <p:cNvGrpSpPr/>
            <p:nvPr/>
          </p:nvGrpSpPr>
          <p:grpSpPr>
            <a:xfrm>
              <a:off x="7791663" y="5777767"/>
              <a:ext cx="914400" cy="903061"/>
              <a:chOff x="7848600" y="2449739"/>
              <a:chExt cx="914400" cy="903061"/>
            </a:xfrm>
          </p:grpSpPr>
          <p:grpSp>
            <p:nvGrpSpPr>
              <p:cNvPr id="384" name="Group 383"/>
              <p:cNvGrpSpPr/>
              <p:nvPr/>
            </p:nvGrpSpPr>
            <p:grpSpPr>
              <a:xfrm>
                <a:off x="7848600" y="2449739"/>
                <a:ext cx="914400" cy="903061"/>
                <a:chOff x="7848600" y="2085074"/>
                <a:chExt cx="914400" cy="903061"/>
              </a:xfrm>
            </p:grpSpPr>
            <p:sp>
              <p:nvSpPr>
                <p:cNvPr id="393" name="Rectangle 392"/>
                <p:cNvSpPr/>
                <p:nvPr/>
              </p:nvSpPr>
              <p:spPr>
                <a:xfrm>
                  <a:off x="7848600" y="2085074"/>
                  <a:ext cx="457200" cy="232534"/>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1400" dirty="0" smtClean="0">
                      <a:latin typeface="Gill Sans Light"/>
                      <a:cs typeface="Gill Sans Light"/>
                    </a:rPr>
                    <a:t>Com.</a:t>
                  </a:r>
                  <a:endParaRPr lang="en-US" sz="1400" dirty="0">
                    <a:latin typeface="Gill Sans Light"/>
                    <a:cs typeface="Gill Sans Light"/>
                  </a:endParaRPr>
                </a:p>
              </p:txBody>
            </p:sp>
            <p:sp>
              <p:nvSpPr>
                <p:cNvPr id="394" name="Rectangle 393"/>
                <p:cNvSpPr/>
                <p:nvPr/>
              </p:nvSpPr>
              <p:spPr>
                <a:xfrm>
                  <a:off x="8305800" y="2085074"/>
                  <a:ext cx="457200" cy="232534"/>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1400" dirty="0" smtClean="0">
                      <a:latin typeface="Gill Sans Light"/>
                      <a:cs typeface="Gill Sans Light"/>
                    </a:rPr>
                    <a:t>PR..</a:t>
                  </a:r>
                  <a:endParaRPr lang="en-US" sz="1400" dirty="0">
                    <a:latin typeface="Gill Sans Light"/>
                    <a:cs typeface="Gill Sans Light"/>
                  </a:endParaRPr>
                </a:p>
              </p:txBody>
            </p:sp>
            <p:sp>
              <p:nvSpPr>
                <p:cNvPr id="395" name="Rectangle 394"/>
                <p:cNvSpPr/>
                <p:nvPr/>
              </p:nvSpPr>
              <p:spPr>
                <a:xfrm>
                  <a:off x="7848600" y="2085075"/>
                  <a:ext cx="914400" cy="90306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96" name="Straight Connector 395"/>
                <p:cNvCxnSpPr>
                  <a:stCxn id="395" idx="0"/>
                </p:cNvCxnSpPr>
                <p:nvPr/>
              </p:nvCxnSpPr>
              <p:spPr>
                <a:xfrm>
                  <a:off x="8305800" y="2085075"/>
                  <a:ext cx="0" cy="279550"/>
                </a:xfrm>
                <a:prstGeom prst="line">
                  <a:avLst/>
                </a:prstGeom>
                <a:ln>
                  <a:solidFill>
                    <a:schemeClr val="bg1">
                      <a:lumMod val="50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sp>
            <p:nvSpPr>
              <p:cNvPr id="385" name="Rectangle 384"/>
              <p:cNvSpPr/>
              <p:nvPr/>
            </p:nvSpPr>
            <p:spPr>
              <a:xfrm>
                <a:off x="7848600" y="2697843"/>
                <a:ext cx="457200" cy="168734"/>
              </a:xfrm>
              <a:prstGeom prst="rect">
                <a:avLst/>
              </a:prstGeom>
              <a:solidFill>
                <a:srgbClr val="FF0000"/>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6" name="Rectangle 385"/>
              <p:cNvSpPr/>
              <p:nvPr/>
            </p:nvSpPr>
            <p:spPr>
              <a:xfrm>
                <a:off x="7848600" y="2862932"/>
                <a:ext cx="457200" cy="168734"/>
              </a:xfrm>
              <a:prstGeom prst="rect">
                <a:avLst/>
              </a:prstGeom>
              <a:solidFill>
                <a:schemeClr val="accent3"/>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7" name="Rectangle 386"/>
              <p:cNvSpPr/>
              <p:nvPr/>
            </p:nvSpPr>
            <p:spPr>
              <a:xfrm>
                <a:off x="7848600" y="3184066"/>
                <a:ext cx="457200" cy="168734"/>
              </a:xfrm>
              <a:prstGeom prst="rect">
                <a:avLst/>
              </a:prstGeom>
              <a:solidFill>
                <a:schemeClr val="accent6"/>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8" name="Rectangle 387"/>
              <p:cNvSpPr/>
              <p:nvPr/>
            </p:nvSpPr>
            <p:spPr>
              <a:xfrm>
                <a:off x="7848600" y="3015332"/>
                <a:ext cx="457200" cy="168734"/>
              </a:xfrm>
              <a:prstGeom prst="rect">
                <a:avLst/>
              </a:prstGeom>
              <a:solidFill>
                <a:srgbClr val="3366FF"/>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9" name="Rectangle 388"/>
              <p:cNvSpPr/>
              <p:nvPr/>
            </p:nvSpPr>
            <p:spPr>
              <a:xfrm>
                <a:off x="8305800" y="2697843"/>
                <a:ext cx="457200" cy="168734"/>
              </a:xfrm>
              <a:prstGeom prst="rect">
                <a:avLst/>
              </a:prstGeom>
              <a:solidFill>
                <a:schemeClr val="accent2"/>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0" name="Rectangle 389"/>
              <p:cNvSpPr/>
              <p:nvPr/>
            </p:nvSpPr>
            <p:spPr>
              <a:xfrm>
                <a:off x="8305800" y="2862932"/>
                <a:ext cx="457200" cy="168734"/>
              </a:xfrm>
              <a:prstGeom prst="rect">
                <a:avLst/>
              </a:prstGeom>
              <a:solidFill>
                <a:schemeClr val="accent2"/>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1" name="Rectangle 390"/>
              <p:cNvSpPr/>
              <p:nvPr/>
            </p:nvSpPr>
            <p:spPr>
              <a:xfrm>
                <a:off x="8305800" y="3184066"/>
                <a:ext cx="457200" cy="168734"/>
              </a:xfrm>
              <a:prstGeom prst="rect">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2" name="Rectangle 391"/>
              <p:cNvSpPr/>
              <p:nvPr/>
            </p:nvSpPr>
            <p:spPr>
              <a:xfrm>
                <a:off x="8305800" y="3015332"/>
                <a:ext cx="457200" cy="168734"/>
              </a:xfrm>
              <a:prstGeom prst="rect">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397" name="Straight Arrow Connector 396"/>
            <p:cNvCxnSpPr/>
            <p:nvPr/>
          </p:nvCxnSpPr>
          <p:spPr>
            <a:xfrm flipV="1">
              <a:off x="7194228" y="6857322"/>
              <a:ext cx="445035" cy="352988"/>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404" name="Straight Arrow Connector 403"/>
            <p:cNvCxnSpPr/>
            <p:nvPr/>
          </p:nvCxnSpPr>
          <p:spPr>
            <a:xfrm>
              <a:off x="7222195" y="5334000"/>
              <a:ext cx="340868" cy="41199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3963018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0"/>
                                        </p:tgtEl>
                                        <p:attrNameLst>
                                          <p:attrName>style.visibility</p:attrName>
                                        </p:attrNameLst>
                                      </p:cBhvr>
                                      <p:to>
                                        <p:strVal val="visible"/>
                                      </p:to>
                                    </p:set>
                                    <p:animEffect transition="in" filter="wipe(left)">
                                      <p:cBhvr>
                                        <p:cTn id="7" dur="500"/>
                                        <p:tgtEl>
                                          <p:spTgt spid="4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09"/>
                                        </p:tgtEl>
                                        <p:attrNameLst>
                                          <p:attrName>style.visibility</p:attrName>
                                        </p:attrNameLst>
                                      </p:cBhvr>
                                      <p:to>
                                        <p:strVal val="visible"/>
                                      </p:to>
                                    </p:set>
                                    <p:animEffect transition="in" filter="wipe(left)">
                                      <p:cBhvr>
                                        <p:cTn id="12" dur="500"/>
                                        <p:tgtEl>
                                          <p:spTgt spid="40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08"/>
                                        </p:tgtEl>
                                        <p:attrNameLst>
                                          <p:attrName>style.visibility</p:attrName>
                                        </p:attrNameLst>
                                      </p:cBhvr>
                                      <p:to>
                                        <p:strVal val="visible"/>
                                      </p:to>
                                    </p:set>
                                    <p:animEffect transition="in" filter="wipe(left)">
                                      <p:cBhvr>
                                        <p:cTn id="17" dur="500"/>
                                        <p:tgtEl>
                                          <p:spTgt spid="4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07"/>
                                        </p:tgtEl>
                                        <p:attrNameLst>
                                          <p:attrName>style.visibility</p:attrName>
                                        </p:attrNameLst>
                                      </p:cBhvr>
                                      <p:to>
                                        <p:strVal val="visible"/>
                                      </p:to>
                                    </p:set>
                                    <p:animEffect transition="in" filter="wipe(left)">
                                      <p:cBhvr>
                                        <p:cTn id="22" dur="500"/>
                                        <p:tgtEl>
                                          <p:spTgt spid="40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14"/>
                                        </p:tgtEl>
                                        <p:attrNameLst>
                                          <p:attrName>style.visibility</p:attrName>
                                        </p:attrNameLst>
                                      </p:cBhvr>
                                      <p:to>
                                        <p:strVal val="visible"/>
                                      </p:to>
                                    </p:set>
                                    <p:animEffect transition="in" filter="wipe(up)">
                                      <p:cBhvr>
                                        <p:cTn id="27" dur="500"/>
                                        <p:tgtEl>
                                          <p:spTgt spid="4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15"/>
                                        </p:tgtEl>
                                        <p:attrNameLst>
                                          <p:attrName>style.visibility</p:attrName>
                                        </p:attrNameLst>
                                      </p:cBhvr>
                                      <p:to>
                                        <p:strVal val="visible"/>
                                      </p:to>
                                    </p:set>
                                    <p:animEffect transition="in" filter="wipe(left)">
                                      <p:cBhvr>
                                        <p:cTn id="32" dur="500"/>
                                        <p:tgtEl>
                                          <p:spTgt spid="4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16"/>
                                        </p:tgtEl>
                                        <p:attrNameLst>
                                          <p:attrName>style.visibility</p:attrName>
                                        </p:attrNameLst>
                                      </p:cBhvr>
                                      <p:to>
                                        <p:strVal val="visible"/>
                                      </p:to>
                                    </p:set>
                                    <p:animEffect transition="in" filter="wipe(left)">
                                      <p:cBhvr>
                                        <p:cTn id="37" dur="500"/>
                                        <p:tgtEl>
                                          <p:spTgt spid="4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17"/>
                                        </p:tgtEl>
                                        <p:attrNameLst>
                                          <p:attrName>style.visibility</p:attrName>
                                        </p:attrNameLst>
                                      </p:cBhvr>
                                      <p:to>
                                        <p:strVal val="visible"/>
                                      </p:to>
                                    </p:set>
                                    <p:animEffect transition="in" filter="wipe(left)">
                                      <p:cBhvr>
                                        <p:cTn id="42" dur="500"/>
                                        <p:tgtEl>
                                          <p:spTgt spid="4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19"/>
                                        </p:tgtEl>
                                        <p:attrNameLst>
                                          <p:attrName>style.visibility</p:attrName>
                                        </p:attrNameLst>
                                      </p:cBhvr>
                                      <p:to>
                                        <p:strVal val="visible"/>
                                      </p:to>
                                    </p:set>
                                    <p:animEffect transition="in" filter="wipe(left)">
                                      <p:cBhvr>
                                        <p:cTn id="47" dur="500"/>
                                        <p:tgtEl>
                                          <p:spTgt spid="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E79F60F-3EA1-45ED-A3FD-0857F7C98CFB}" type="slidenum">
              <a:rPr lang="en-US" smtClean="0"/>
              <a:pPr/>
              <a:t>20</a:t>
            </a:fld>
            <a:endParaRPr lang="en-US"/>
          </a:p>
        </p:txBody>
      </p:sp>
      <p:sp>
        <p:nvSpPr>
          <p:cNvPr id="5" name="Oval 4"/>
          <p:cNvSpPr/>
          <p:nvPr/>
        </p:nvSpPr>
        <p:spPr>
          <a:xfrm>
            <a:off x="2501062" y="2308253"/>
            <a:ext cx="533400" cy="533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p:cNvSpPr/>
          <p:nvPr/>
        </p:nvSpPr>
        <p:spPr>
          <a:xfrm>
            <a:off x="1447800" y="4114800"/>
            <a:ext cx="533400" cy="533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p:cNvSpPr/>
          <p:nvPr/>
        </p:nvSpPr>
        <p:spPr>
          <a:xfrm>
            <a:off x="6477000" y="2574953"/>
            <a:ext cx="533400" cy="533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p:cNvSpPr/>
          <p:nvPr/>
        </p:nvSpPr>
        <p:spPr>
          <a:xfrm>
            <a:off x="6019800" y="5410200"/>
            <a:ext cx="533400" cy="533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Connector 9"/>
          <p:cNvCxnSpPr>
            <a:stCxn id="5" idx="5"/>
          </p:cNvCxnSpPr>
          <p:nvPr/>
        </p:nvCxnSpPr>
        <p:spPr>
          <a:xfrm>
            <a:off x="2956347" y="2763538"/>
            <a:ext cx="1236568" cy="1198862"/>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a:stCxn id="7" idx="6"/>
          </p:cNvCxnSpPr>
          <p:nvPr/>
        </p:nvCxnSpPr>
        <p:spPr>
          <a:xfrm flipV="1">
            <a:off x="1981200" y="4038600"/>
            <a:ext cx="2211715" cy="34290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flipH="1">
            <a:off x="4192915" y="2841653"/>
            <a:ext cx="2588886" cy="1196947"/>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flipH="1" flipV="1">
            <a:off x="4192915" y="4038600"/>
            <a:ext cx="2131686" cy="1676400"/>
          </a:xfrm>
          <a:prstGeom prst="line">
            <a:avLst/>
          </a:prstGeom>
        </p:spPr>
        <p:style>
          <a:lnRef idx="3">
            <a:schemeClr val="dk1"/>
          </a:lnRef>
          <a:fillRef idx="0">
            <a:schemeClr val="dk1"/>
          </a:fillRef>
          <a:effectRef idx="2">
            <a:schemeClr val="dk1"/>
          </a:effectRef>
          <a:fontRef idx="minor">
            <a:schemeClr val="tx1"/>
          </a:fontRef>
        </p:style>
      </p:cxnSp>
      <p:sp>
        <p:nvSpPr>
          <p:cNvPr id="39" name="TextBox 38"/>
          <p:cNvSpPr txBox="1"/>
          <p:nvPr/>
        </p:nvSpPr>
        <p:spPr>
          <a:xfrm>
            <a:off x="838200" y="5165866"/>
            <a:ext cx="4078059" cy="1384995"/>
          </a:xfrm>
          <a:prstGeom prst="rect">
            <a:avLst/>
          </a:prstGeom>
          <a:noFill/>
        </p:spPr>
        <p:txBody>
          <a:bodyPr wrap="none" rtlCol="0">
            <a:spAutoFit/>
          </a:bodyPr>
          <a:lstStyle/>
          <a:p>
            <a:r>
              <a:rPr lang="en-US" sz="4400" i="1" dirty="0" smtClean="0">
                <a:solidFill>
                  <a:srgbClr val="3366FF"/>
                </a:solidFill>
                <a:latin typeface="Gill Sans Light"/>
                <a:cs typeface="Gill Sans Light"/>
              </a:rPr>
              <a:t>Apply</a:t>
            </a:r>
            <a:r>
              <a:rPr lang="en-US" sz="4800" dirty="0" smtClean="0">
                <a:latin typeface="Gill Sans Light"/>
                <a:cs typeface="Gill Sans Light"/>
              </a:rPr>
              <a:t> </a:t>
            </a:r>
            <a:r>
              <a:rPr lang="en-US" sz="3600" dirty="0" smtClean="0">
                <a:latin typeface="Gill Sans Light"/>
                <a:cs typeface="Gill Sans Light"/>
              </a:rPr>
              <a:t>an update the </a:t>
            </a:r>
          </a:p>
          <a:p>
            <a:r>
              <a:rPr lang="en-US" sz="3600" dirty="0">
                <a:latin typeface="Gill Sans Light"/>
                <a:cs typeface="Gill Sans Light"/>
              </a:rPr>
              <a:t>v</a:t>
            </a:r>
            <a:r>
              <a:rPr lang="en-US" sz="3600" dirty="0" smtClean="0">
                <a:latin typeface="Gill Sans Light"/>
                <a:cs typeface="Gill Sans Light"/>
              </a:rPr>
              <a:t>ertex property</a:t>
            </a:r>
          </a:p>
        </p:txBody>
      </p:sp>
      <p:sp>
        <p:nvSpPr>
          <p:cNvPr id="2" name="Oval 1"/>
          <p:cNvSpPr/>
          <p:nvPr/>
        </p:nvSpPr>
        <p:spPr>
          <a:xfrm>
            <a:off x="3962400" y="3733800"/>
            <a:ext cx="533400" cy="533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Subtitle 5"/>
          <p:cNvSpPr txBox="1">
            <a:spLocks/>
          </p:cNvSpPr>
          <p:nvPr/>
        </p:nvSpPr>
        <p:spPr>
          <a:xfrm>
            <a:off x="304800" y="381000"/>
            <a:ext cx="8382000" cy="1752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6000" dirty="0">
                <a:solidFill>
                  <a:srgbClr val="000000"/>
                </a:solidFill>
                <a:latin typeface="Gill Sans Light"/>
                <a:cs typeface="Gill Sans Light"/>
              </a:rPr>
              <a:t>Graph-Parallel Pattern </a:t>
            </a:r>
          </a:p>
          <a:p>
            <a:pPr algn="r"/>
            <a:r>
              <a:rPr lang="en-US" sz="2800" dirty="0" smtClean="0">
                <a:latin typeface="Gill Sans Light"/>
                <a:cs typeface="Gill Sans Light"/>
              </a:rPr>
              <a:t>Gonzalez </a:t>
            </a:r>
            <a:r>
              <a:rPr lang="en-US" sz="2800" dirty="0">
                <a:latin typeface="Gill Sans Light"/>
                <a:cs typeface="Gill Sans Light"/>
              </a:rPr>
              <a:t>et al. [OSDI’12]</a:t>
            </a:r>
          </a:p>
        </p:txBody>
      </p:sp>
    </p:spTree>
    <p:extLst>
      <p:ext uri="{BB962C8B-B14F-4D97-AF65-F5344CB8AC3E}">
        <p14:creationId xmlns:p14="http://schemas.microsoft.com/office/powerpoint/2010/main" val="114612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7010400" y="6356350"/>
            <a:ext cx="2133600" cy="365125"/>
          </a:xfrm>
        </p:spPr>
        <p:txBody>
          <a:bodyPr/>
          <a:lstStyle/>
          <a:p>
            <a:fld id="{BE79F60F-3EA1-45ED-A3FD-0857F7C98CFB}" type="slidenum">
              <a:rPr lang="en-US" smtClean="0"/>
              <a:pPr/>
              <a:t>21</a:t>
            </a:fld>
            <a:endParaRPr lang="en-US"/>
          </a:p>
        </p:txBody>
      </p:sp>
      <p:sp>
        <p:nvSpPr>
          <p:cNvPr id="2" name="Oval 1"/>
          <p:cNvSpPr/>
          <p:nvPr/>
        </p:nvSpPr>
        <p:spPr>
          <a:xfrm>
            <a:off x="3962400" y="3733800"/>
            <a:ext cx="533400" cy="533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p:cNvSpPr/>
          <p:nvPr/>
        </p:nvSpPr>
        <p:spPr>
          <a:xfrm>
            <a:off x="2501062" y="2308253"/>
            <a:ext cx="533400" cy="533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p:cNvSpPr/>
          <p:nvPr/>
        </p:nvSpPr>
        <p:spPr>
          <a:xfrm>
            <a:off x="1447800" y="4114800"/>
            <a:ext cx="533400" cy="533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p:cNvSpPr/>
          <p:nvPr/>
        </p:nvSpPr>
        <p:spPr>
          <a:xfrm>
            <a:off x="6477000" y="2574953"/>
            <a:ext cx="533400" cy="533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p:cNvSpPr/>
          <p:nvPr/>
        </p:nvSpPr>
        <p:spPr>
          <a:xfrm>
            <a:off x="6019800" y="5410200"/>
            <a:ext cx="533400" cy="533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Connector 9"/>
          <p:cNvCxnSpPr>
            <a:stCxn id="5" idx="5"/>
          </p:cNvCxnSpPr>
          <p:nvPr/>
        </p:nvCxnSpPr>
        <p:spPr>
          <a:xfrm>
            <a:off x="2956347" y="2763538"/>
            <a:ext cx="1236568" cy="1198862"/>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a:stCxn id="7" idx="6"/>
          </p:cNvCxnSpPr>
          <p:nvPr/>
        </p:nvCxnSpPr>
        <p:spPr>
          <a:xfrm flipV="1">
            <a:off x="1981200" y="4038600"/>
            <a:ext cx="2211715" cy="34290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flipH="1">
            <a:off x="4192915" y="2841653"/>
            <a:ext cx="2588886" cy="1196947"/>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flipH="1" flipV="1">
            <a:off x="4192915" y="4038600"/>
            <a:ext cx="2131686" cy="1676400"/>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3276600" y="2763538"/>
            <a:ext cx="685800" cy="665462"/>
          </a:xfrm>
          <a:prstGeom prst="straightConnector1">
            <a:avLst/>
          </a:prstGeom>
          <a:ln>
            <a:headEnd type="arrow"/>
            <a:tailEnd type="none"/>
          </a:ln>
        </p:spPr>
        <p:style>
          <a:lnRef idx="3">
            <a:schemeClr val="accent2"/>
          </a:lnRef>
          <a:fillRef idx="0">
            <a:schemeClr val="accent2"/>
          </a:fillRef>
          <a:effectRef idx="2">
            <a:schemeClr val="accent2"/>
          </a:effectRef>
          <a:fontRef idx="minor">
            <a:schemeClr val="tx1"/>
          </a:fontRef>
        </p:style>
      </p:cxnSp>
      <p:cxnSp>
        <p:nvCxnSpPr>
          <p:cNvPr id="29" name="Straight Arrow Connector 28"/>
          <p:cNvCxnSpPr/>
          <p:nvPr/>
        </p:nvCxnSpPr>
        <p:spPr>
          <a:xfrm flipV="1">
            <a:off x="2466193" y="3959980"/>
            <a:ext cx="962807" cy="152400"/>
          </a:xfrm>
          <a:prstGeom prst="straightConnector1">
            <a:avLst/>
          </a:prstGeom>
          <a:ln>
            <a:headEnd type="arrow"/>
            <a:tailEnd type="none"/>
          </a:ln>
        </p:spPr>
        <p:style>
          <a:lnRef idx="3">
            <a:schemeClr val="accent2"/>
          </a:lnRef>
          <a:fillRef idx="0">
            <a:schemeClr val="accent2"/>
          </a:fillRef>
          <a:effectRef idx="2">
            <a:schemeClr val="accent2"/>
          </a:effectRef>
          <a:fontRef idx="minor">
            <a:schemeClr val="tx1"/>
          </a:fontRef>
        </p:style>
      </p:cxnSp>
      <p:cxnSp>
        <p:nvCxnSpPr>
          <p:cNvPr id="32" name="Straight Arrow Connector 31"/>
          <p:cNvCxnSpPr/>
          <p:nvPr/>
        </p:nvCxnSpPr>
        <p:spPr>
          <a:xfrm flipH="1" flipV="1">
            <a:off x="4953000" y="4300215"/>
            <a:ext cx="762000" cy="576585"/>
          </a:xfrm>
          <a:prstGeom prst="straightConnector1">
            <a:avLst/>
          </a:prstGeom>
          <a:ln>
            <a:headEnd type="arrow"/>
            <a:tailEnd type="none"/>
          </a:ln>
        </p:spPr>
        <p:style>
          <a:lnRef idx="3">
            <a:schemeClr val="accent2"/>
          </a:lnRef>
          <a:fillRef idx="0">
            <a:schemeClr val="accent2"/>
          </a:fillRef>
          <a:effectRef idx="2">
            <a:schemeClr val="accent2"/>
          </a:effectRef>
          <a:fontRef idx="minor">
            <a:schemeClr val="tx1"/>
          </a:fontRef>
        </p:style>
      </p:cxnSp>
      <p:cxnSp>
        <p:nvCxnSpPr>
          <p:cNvPr id="36" name="Straight Arrow Connector 35"/>
          <p:cNvCxnSpPr/>
          <p:nvPr/>
        </p:nvCxnSpPr>
        <p:spPr>
          <a:xfrm flipH="1">
            <a:off x="4812907" y="2962056"/>
            <a:ext cx="978293" cy="513624"/>
          </a:xfrm>
          <a:prstGeom prst="straightConnector1">
            <a:avLst/>
          </a:prstGeom>
          <a:ln>
            <a:headEnd type="arrow"/>
            <a:tailEnd type="none"/>
          </a:ln>
        </p:spPr>
        <p:style>
          <a:lnRef idx="3">
            <a:schemeClr val="accent2"/>
          </a:lnRef>
          <a:fillRef idx="0">
            <a:schemeClr val="accent2"/>
          </a:fillRef>
          <a:effectRef idx="2">
            <a:schemeClr val="accent2"/>
          </a:effectRef>
          <a:fontRef idx="minor">
            <a:schemeClr val="tx1"/>
          </a:fontRef>
        </p:style>
      </p:cxnSp>
      <p:sp>
        <p:nvSpPr>
          <p:cNvPr id="39" name="TextBox 38"/>
          <p:cNvSpPr txBox="1"/>
          <p:nvPr/>
        </p:nvSpPr>
        <p:spPr>
          <a:xfrm>
            <a:off x="838200" y="5165866"/>
            <a:ext cx="4489380" cy="1323439"/>
          </a:xfrm>
          <a:prstGeom prst="rect">
            <a:avLst/>
          </a:prstGeom>
          <a:noFill/>
        </p:spPr>
        <p:txBody>
          <a:bodyPr wrap="none" rtlCol="0">
            <a:spAutoFit/>
          </a:bodyPr>
          <a:lstStyle/>
          <a:p>
            <a:r>
              <a:rPr lang="en-US" sz="4400" i="1" dirty="0" smtClean="0">
                <a:solidFill>
                  <a:srgbClr val="3366FF"/>
                </a:solidFill>
                <a:latin typeface="Gill Sans Light"/>
                <a:cs typeface="Gill Sans Light"/>
              </a:rPr>
              <a:t>Scatter</a:t>
            </a:r>
            <a:r>
              <a:rPr lang="en-US" sz="4400" dirty="0" smtClean="0">
                <a:latin typeface="Gill Sans Light"/>
                <a:cs typeface="Gill Sans Light"/>
              </a:rPr>
              <a:t> </a:t>
            </a:r>
            <a:r>
              <a:rPr lang="en-US" sz="3600" dirty="0" smtClean="0">
                <a:latin typeface="Gill Sans Light"/>
                <a:cs typeface="Gill Sans Light"/>
              </a:rPr>
              <a:t>information to</a:t>
            </a:r>
            <a:br>
              <a:rPr lang="en-US" sz="3600" dirty="0" smtClean="0">
                <a:latin typeface="Gill Sans Light"/>
                <a:cs typeface="Gill Sans Light"/>
              </a:rPr>
            </a:br>
            <a:r>
              <a:rPr lang="en-US" sz="3600" dirty="0" smtClean="0">
                <a:latin typeface="Gill Sans Light"/>
                <a:cs typeface="Gill Sans Light"/>
              </a:rPr>
              <a:t>neighboring vertices</a:t>
            </a:r>
            <a:endParaRPr lang="en-US" sz="3600" dirty="0">
              <a:latin typeface="Gill Sans Light"/>
              <a:cs typeface="Gill Sans Light"/>
            </a:endParaRPr>
          </a:p>
        </p:txBody>
      </p:sp>
      <p:sp>
        <p:nvSpPr>
          <p:cNvPr id="20" name="Subtitle 5"/>
          <p:cNvSpPr txBox="1">
            <a:spLocks/>
          </p:cNvSpPr>
          <p:nvPr/>
        </p:nvSpPr>
        <p:spPr>
          <a:xfrm>
            <a:off x="304800" y="381000"/>
            <a:ext cx="8382000" cy="1752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6000" dirty="0">
                <a:solidFill>
                  <a:srgbClr val="000000"/>
                </a:solidFill>
                <a:latin typeface="Gill Sans Light"/>
                <a:cs typeface="Gill Sans Light"/>
              </a:rPr>
              <a:t>Graph-Parallel Pattern </a:t>
            </a:r>
          </a:p>
          <a:p>
            <a:pPr algn="r"/>
            <a:r>
              <a:rPr lang="en-US" sz="2800" dirty="0" smtClean="0">
                <a:latin typeface="Gill Sans Light"/>
                <a:cs typeface="Gill Sans Light"/>
              </a:rPr>
              <a:t>Gonzalez </a:t>
            </a:r>
            <a:r>
              <a:rPr lang="en-US" sz="2800" dirty="0">
                <a:latin typeface="Gill Sans Light"/>
                <a:cs typeface="Gill Sans Light"/>
              </a:rPr>
              <a:t>et al. [OSDI’12]</a:t>
            </a:r>
          </a:p>
        </p:txBody>
      </p:sp>
    </p:spTree>
    <p:extLst>
      <p:ext uri="{BB962C8B-B14F-4D97-AF65-F5344CB8AC3E}">
        <p14:creationId xmlns:p14="http://schemas.microsoft.com/office/powerpoint/2010/main" val="2437594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latin typeface="Gill Sans Light"/>
                <a:cs typeface="Gill Sans Light"/>
              </a:rPr>
              <a:t>Many Graph-Parallel Algorithms</a:t>
            </a:r>
            <a:endParaRPr lang="en-US" dirty="0">
              <a:latin typeface="Gill Sans Light"/>
              <a:cs typeface="Gill Sans Light"/>
            </a:endParaRPr>
          </a:p>
        </p:txBody>
      </p:sp>
      <p:sp>
        <p:nvSpPr>
          <p:cNvPr id="4" name="Content Placeholder 3"/>
          <p:cNvSpPr>
            <a:spLocks noGrp="1"/>
          </p:cNvSpPr>
          <p:nvPr>
            <p:ph idx="1"/>
          </p:nvPr>
        </p:nvSpPr>
        <p:spPr>
          <a:xfrm>
            <a:off x="381000" y="1371600"/>
            <a:ext cx="8991600" cy="5257800"/>
          </a:xfrm>
        </p:spPr>
        <p:txBody>
          <a:bodyPr numCol="2">
            <a:noAutofit/>
          </a:bodyPr>
          <a:lstStyle/>
          <a:p>
            <a:r>
              <a:rPr lang="en-US" sz="2800" dirty="0" smtClean="0">
                <a:latin typeface="Gill Sans Light"/>
                <a:cs typeface="Gill Sans Light"/>
              </a:rPr>
              <a:t>Collaborative Filtering</a:t>
            </a:r>
          </a:p>
          <a:p>
            <a:pPr lvl="1"/>
            <a:r>
              <a:rPr lang="en-US" sz="2400" dirty="0" smtClean="0">
                <a:latin typeface="Gill Sans Light"/>
                <a:cs typeface="Gill Sans Light"/>
              </a:rPr>
              <a:t>Alternating Least Squares</a:t>
            </a:r>
          </a:p>
          <a:p>
            <a:pPr lvl="1"/>
            <a:r>
              <a:rPr lang="en-US" sz="2400" dirty="0" smtClean="0">
                <a:latin typeface="Gill Sans Light"/>
                <a:cs typeface="Gill Sans Light"/>
              </a:rPr>
              <a:t>Stochastic Gradient Descent</a:t>
            </a:r>
          </a:p>
          <a:p>
            <a:pPr lvl="1"/>
            <a:r>
              <a:rPr lang="en-US" sz="2400" dirty="0" smtClean="0">
                <a:latin typeface="Gill Sans Light"/>
                <a:cs typeface="Gill Sans Light"/>
              </a:rPr>
              <a:t>Tensor Factorization</a:t>
            </a:r>
          </a:p>
          <a:p>
            <a:r>
              <a:rPr lang="en-US" sz="2800" dirty="0" smtClean="0">
                <a:latin typeface="Gill Sans Light"/>
                <a:cs typeface="Gill Sans Light"/>
              </a:rPr>
              <a:t>Structured Prediction</a:t>
            </a:r>
          </a:p>
          <a:p>
            <a:pPr lvl="1"/>
            <a:r>
              <a:rPr lang="en-US" sz="2400" dirty="0" smtClean="0">
                <a:latin typeface="Gill Sans Light"/>
                <a:cs typeface="Gill Sans Light"/>
              </a:rPr>
              <a:t>Loopy Belief Propagation</a:t>
            </a:r>
          </a:p>
          <a:p>
            <a:pPr lvl="1"/>
            <a:r>
              <a:rPr lang="en-US" sz="2400" dirty="0" smtClean="0">
                <a:latin typeface="Gill Sans Light"/>
                <a:cs typeface="Gill Sans Light"/>
              </a:rPr>
              <a:t>Max-Product Linear Programs</a:t>
            </a:r>
            <a:endParaRPr lang="en-US" sz="2400" dirty="0">
              <a:latin typeface="Gill Sans Light"/>
              <a:cs typeface="Gill Sans Light"/>
            </a:endParaRPr>
          </a:p>
          <a:p>
            <a:pPr lvl="1"/>
            <a:r>
              <a:rPr lang="en-US" sz="2400" dirty="0" smtClean="0">
                <a:latin typeface="Gill Sans Light"/>
                <a:cs typeface="Gill Sans Light"/>
              </a:rPr>
              <a:t>Gibbs Sampling</a:t>
            </a:r>
          </a:p>
          <a:p>
            <a:r>
              <a:rPr lang="en-US" sz="2800" dirty="0" smtClean="0">
                <a:latin typeface="Gill Sans Light"/>
                <a:cs typeface="Gill Sans Light"/>
              </a:rPr>
              <a:t>Semi-supervised M</a:t>
            </a:r>
            <a:r>
              <a:rPr lang="en-US" dirty="0" smtClean="0">
                <a:latin typeface="Gill Sans Light"/>
                <a:cs typeface="Gill Sans Light"/>
              </a:rPr>
              <a:t>L</a:t>
            </a:r>
          </a:p>
          <a:p>
            <a:pPr lvl="1"/>
            <a:r>
              <a:rPr lang="en-US" sz="2400" dirty="0" smtClean="0">
                <a:latin typeface="Gill Sans Light"/>
                <a:cs typeface="Gill Sans Light"/>
              </a:rPr>
              <a:t>Graph SSL </a:t>
            </a:r>
          </a:p>
          <a:p>
            <a:pPr lvl="1"/>
            <a:r>
              <a:rPr lang="en-US" sz="2400" dirty="0" err="1" smtClean="0">
                <a:latin typeface="Gill Sans Light"/>
                <a:cs typeface="Gill Sans Light"/>
              </a:rPr>
              <a:t>CoEM</a:t>
            </a:r>
            <a:endParaRPr lang="en-US" sz="2400" dirty="0">
              <a:latin typeface="Gill Sans Light"/>
              <a:cs typeface="Gill Sans Light"/>
            </a:endParaRPr>
          </a:p>
          <a:p>
            <a:r>
              <a:rPr lang="en-US" sz="2800" dirty="0" smtClean="0">
                <a:latin typeface="Gill Sans Light"/>
                <a:cs typeface="Gill Sans Light"/>
              </a:rPr>
              <a:t>Community Detection</a:t>
            </a:r>
          </a:p>
          <a:p>
            <a:pPr lvl="1"/>
            <a:r>
              <a:rPr lang="en-US" sz="2400" dirty="0">
                <a:latin typeface="Gill Sans Light"/>
                <a:cs typeface="Gill Sans Light"/>
              </a:rPr>
              <a:t>Triangle-Counting</a:t>
            </a:r>
          </a:p>
          <a:p>
            <a:pPr lvl="1"/>
            <a:r>
              <a:rPr lang="en-US" sz="2400" dirty="0" smtClean="0">
                <a:latin typeface="Gill Sans Light"/>
                <a:cs typeface="Gill Sans Light"/>
              </a:rPr>
              <a:t>K</a:t>
            </a:r>
            <a:r>
              <a:rPr lang="en-US" sz="2400" dirty="0">
                <a:latin typeface="Gill Sans Light"/>
                <a:cs typeface="Gill Sans Light"/>
              </a:rPr>
              <a:t>-core </a:t>
            </a:r>
            <a:r>
              <a:rPr lang="en-US" sz="2400" dirty="0" smtClean="0">
                <a:latin typeface="Gill Sans Light"/>
                <a:cs typeface="Gill Sans Light"/>
              </a:rPr>
              <a:t>Decomposition</a:t>
            </a:r>
          </a:p>
          <a:p>
            <a:pPr lvl="1"/>
            <a:r>
              <a:rPr lang="en-US" sz="2400" dirty="0" smtClean="0">
                <a:latin typeface="Gill Sans Light"/>
                <a:cs typeface="Gill Sans Light"/>
              </a:rPr>
              <a:t>K-Truss</a:t>
            </a:r>
            <a:endParaRPr lang="en-US" sz="2400" dirty="0">
              <a:latin typeface="Gill Sans Light"/>
              <a:cs typeface="Gill Sans Light"/>
            </a:endParaRPr>
          </a:p>
          <a:p>
            <a:r>
              <a:rPr lang="en-US" sz="2800" dirty="0" smtClean="0">
                <a:latin typeface="Gill Sans Light"/>
                <a:cs typeface="Gill Sans Light"/>
              </a:rPr>
              <a:t>Graph Analytics</a:t>
            </a:r>
          </a:p>
          <a:p>
            <a:pPr lvl="1"/>
            <a:r>
              <a:rPr lang="en-US" sz="2400" dirty="0" smtClean="0">
                <a:latin typeface="Gill Sans Light"/>
                <a:cs typeface="Gill Sans Light"/>
              </a:rPr>
              <a:t>PageRank</a:t>
            </a:r>
          </a:p>
          <a:p>
            <a:pPr lvl="1"/>
            <a:r>
              <a:rPr lang="en-US" sz="2400" dirty="0">
                <a:latin typeface="Gill Sans Light"/>
                <a:cs typeface="Gill Sans Light"/>
              </a:rPr>
              <a:t>Personalized </a:t>
            </a:r>
            <a:r>
              <a:rPr lang="en-US" sz="2400" dirty="0" smtClean="0">
                <a:latin typeface="Gill Sans Light"/>
                <a:cs typeface="Gill Sans Light"/>
              </a:rPr>
              <a:t>PageRank</a:t>
            </a:r>
          </a:p>
          <a:p>
            <a:pPr lvl="1"/>
            <a:r>
              <a:rPr lang="en-US" sz="2400" dirty="0" smtClean="0">
                <a:latin typeface="Gill Sans Light"/>
                <a:cs typeface="Gill Sans Light"/>
              </a:rPr>
              <a:t>Shortest Path</a:t>
            </a:r>
          </a:p>
          <a:p>
            <a:pPr lvl="1"/>
            <a:r>
              <a:rPr lang="en-US" sz="2400" dirty="0" smtClean="0">
                <a:latin typeface="Gill Sans Light"/>
                <a:cs typeface="Gill Sans Light"/>
              </a:rPr>
              <a:t>Graph Coloring</a:t>
            </a:r>
          </a:p>
        </p:txBody>
      </p:sp>
      <p:sp>
        <p:nvSpPr>
          <p:cNvPr id="6" name="Rectangle 5"/>
          <p:cNvSpPr/>
          <p:nvPr/>
        </p:nvSpPr>
        <p:spPr>
          <a:xfrm>
            <a:off x="76200" y="1295400"/>
            <a:ext cx="4648200" cy="5257800"/>
          </a:xfrm>
          <a:prstGeom prst="rect">
            <a:avLst/>
          </a:prstGeom>
          <a:solidFill>
            <a:srgbClr val="FFFFFF">
              <a:alpha val="9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smtClean="0">
                <a:solidFill>
                  <a:srgbClr val="D10000"/>
                </a:solidFill>
              </a:rPr>
              <a:t>MACHINE LEARNING</a:t>
            </a:r>
            <a:endParaRPr lang="en-US" sz="6000" b="1" dirty="0">
              <a:solidFill>
                <a:srgbClr val="D10000"/>
              </a:solidFill>
            </a:endParaRPr>
          </a:p>
        </p:txBody>
      </p:sp>
      <p:sp>
        <p:nvSpPr>
          <p:cNvPr id="7" name="Rectangle 6"/>
          <p:cNvSpPr/>
          <p:nvPr/>
        </p:nvSpPr>
        <p:spPr>
          <a:xfrm>
            <a:off x="4648200" y="1295400"/>
            <a:ext cx="4343400" cy="5257800"/>
          </a:xfrm>
          <a:prstGeom prst="rect">
            <a:avLst/>
          </a:prstGeom>
          <a:solidFill>
            <a:srgbClr val="FFFFFF">
              <a:alpha val="9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smtClean="0">
                <a:solidFill>
                  <a:srgbClr val="D10000"/>
                </a:solidFill>
              </a:rPr>
              <a:t>NETWORK </a:t>
            </a:r>
            <a:br>
              <a:rPr lang="en-US" sz="6000" b="1" dirty="0" smtClean="0">
                <a:solidFill>
                  <a:srgbClr val="D10000"/>
                </a:solidFill>
              </a:rPr>
            </a:br>
            <a:r>
              <a:rPr lang="en-US" sz="6000" b="1" dirty="0" smtClean="0">
                <a:solidFill>
                  <a:srgbClr val="D10000"/>
                </a:solidFill>
              </a:rPr>
              <a:t>ANALYSIS</a:t>
            </a:r>
            <a:endParaRPr lang="en-US" sz="6000" b="1" dirty="0">
              <a:solidFill>
                <a:srgbClr val="D10000"/>
              </a:solidFill>
            </a:endParaRPr>
          </a:p>
        </p:txBody>
      </p:sp>
      <p:sp>
        <p:nvSpPr>
          <p:cNvPr id="3" name="Slide Number Placeholder 2"/>
          <p:cNvSpPr>
            <a:spLocks noGrp="1"/>
          </p:cNvSpPr>
          <p:nvPr>
            <p:ph type="sldNum" sz="quarter" idx="12"/>
          </p:nvPr>
        </p:nvSpPr>
        <p:spPr/>
        <p:txBody>
          <a:bodyPr/>
          <a:lstStyle/>
          <a:p>
            <a:fld id="{BE79F60F-3EA1-45ED-A3FD-0857F7C98CFB}" type="slidenum">
              <a:rPr lang="en-US" smtClean="0">
                <a:latin typeface="Gill Sans Light"/>
                <a:cs typeface="Gill Sans Light"/>
              </a:rPr>
              <a:pPr/>
              <a:t>22</a:t>
            </a:fld>
            <a:endParaRPr lang="en-US">
              <a:latin typeface="Gill Sans Light"/>
              <a:cs typeface="Gill Sans Light"/>
            </a:endParaRPr>
          </a:p>
        </p:txBody>
      </p:sp>
    </p:spTree>
    <p:extLst>
      <p:ext uri="{BB962C8B-B14F-4D97-AF65-F5344CB8AC3E}">
        <p14:creationId xmlns:p14="http://schemas.microsoft.com/office/powerpoint/2010/main" val="12032221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8060" y="2371636"/>
            <a:ext cx="3488380" cy="2123658"/>
          </a:xfrm>
          <a:prstGeom prst="rect">
            <a:avLst/>
          </a:prstGeom>
          <a:noFill/>
        </p:spPr>
        <p:txBody>
          <a:bodyPr wrap="none" rtlCol="0">
            <a:spAutoFit/>
          </a:bodyPr>
          <a:lstStyle/>
          <a:p>
            <a:pPr algn="ctr"/>
            <a:r>
              <a:rPr lang="en-US" sz="4400" dirty="0" smtClean="0">
                <a:latin typeface="Gill Sans Light"/>
                <a:cs typeface="Gill Sans Light"/>
              </a:rPr>
              <a:t>Specialized </a:t>
            </a:r>
          </a:p>
          <a:p>
            <a:pPr algn="ctr"/>
            <a:r>
              <a:rPr lang="en-US" sz="4400" dirty="0" smtClean="0">
                <a:latin typeface="Gill Sans Light"/>
                <a:cs typeface="Gill Sans Light"/>
              </a:rPr>
              <a:t>Computational </a:t>
            </a:r>
          </a:p>
          <a:p>
            <a:pPr algn="ctr"/>
            <a:r>
              <a:rPr lang="en-US" sz="4400" dirty="0" smtClean="0">
                <a:latin typeface="Gill Sans Light"/>
                <a:cs typeface="Gill Sans Light"/>
              </a:rPr>
              <a:t>Pattern</a:t>
            </a:r>
          </a:p>
        </p:txBody>
      </p:sp>
      <p:sp>
        <p:nvSpPr>
          <p:cNvPr id="5" name="Right Arrow 4"/>
          <p:cNvSpPr/>
          <p:nvPr/>
        </p:nvSpPr>
        <p:spPr>
          <a:xfrm>
            <a:off x="4372860" y="3126433"/>
            <a:ext cx="914400" cy="614065"/>
          </a:xfrm>
          <a:prstGeom prst="rightArrow">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5638341" y="2371636"/>
            <a:ext cx="3277059" cy="2123658"/>
          </a:xfrm>
          <a:prstGeom prst="rect">
            <a:avLst/>
          </a:prstGeom>
          <a:noFill/>
        </p:spPr>
        <p:txBody>
          <a:bodyPr wrap="none" rtlCol="0">
            <a:spAutoFit/>
          </a:bodyPr>
          <a:lstStyle/>
          <a:p>
            <a:pPr algn="ctr"/>
            <a:r>
              <a:rPr lang="en-US" sz="4400" dirty="0" smtClean="0">
                <a:latin typeface="Gill Sans Light"/>
                <a:cs typeface="Gill Sans Light"/>
              </a:rPr>
              <a:t>Specialized </a:t>
            </a:r>
          </a:p>
          <a:p>
            <a:pPr algn="ctr"/>
            <a:r>
              <a:rPr lang="en-US" sz="4400" dirty="0" smtClean="0">
                <a:latin typeface="Gill Sans Light"/>
                <a:cs typeface="Gill Sans Light"/>
              </a:rPr>
              <a:t>Graph</a:t>
            </a:r>
          </a:p>
          <a:p>
            <a:pPr algn="ctr"/>
            <a:r>
              <a:rPr lang="en-US" sz="4400" dirty="0" smtClean="0">
                <a:latin typeface="Gill Sans Light"/>
                <a:cs typeface="Gill Sans Light"/>
              </a:rPr>
              <a:t>Optimizations</a:t>
            </a:r>
          </a:p>
        </p:txBody>
      </p:sp>
    </p:spTree>
    <p:extLst>
      <p:ext uri="{BB962C8B-B14F-4D97-AF65-F5344CB8AC3E}">
        <p14:creationId xmlns:p14="http://schemas.microsoft.com/office/powerpoint/2010/main" val="93327974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1143000"/>
          </a:xfrm>
        </p:spPr>
        <p:txBody>
          <a:bodyPr/>
          <a:lstStyle/>
          <a:p>
            <a:r>
              <a:rPr lang="en-US" dirty="0" smtClean="0"/>
              <a:t>Graph System Optimizations</a:t>
            </a:r>
            <a:endParaRPr lang="en-US" dirty="0"/>
          </a:p>
        </p:txBody>
      </p:sp>
      <p:sp>
        <p:nvSpPr>
          <p:cNvPr id="4" name="Slide Number Placeholder 3"/>
          <p:cNvSpPr>
            <a:spLocks noGrp="1"/>
          </p:cNvSpPr>
          <p:nvPr>
            <p:ph type="sldNum" sz="quarter" idx="12"/>
          </p:nvPr>
        </p:nvSpPr>
        <p:spPr/>
        <p:txBody>
          <a:bodyPr/>
          <a:lstStyle/>
          <a:p>
            <a:fld id="{BE79F60F-3EA1-45ED-A3FD-0857F7C98CFB}" type="slidenum">
              <a:rPr lang="en-US" smtClean="0">
                <a:solidFill>
                  <a:prstClr val="black">
                    <a:tint val="75000"/>
                  </a:prstClr>
                </a:solidFill>
                <a:latin typeface="Calibri"/>
              </a:rPr>
              <a:pPr/>
              <a:t>24</a:t>
            </a:fld>
            <a:endParaRPr lang="en-US">
              <a:solidFill>
                <a:prstClr val="black">
                  <a:tint val="75000"/>
                </a:prstClr>
              </a:solidFill>
              <a:latin typeface="Calibri"/>
            </a:endParaRPr>
          </a:p>
        </p:txBody>
      </p:sp>
      <p:grpSp>
        <p:nvGrpSpPr>
          <p:cNvPr id="259" name="Group 258"/>
          <p:cNvGrpSpPr/>
          <p:nvPr/>
        </p:nvGrpSpPr>
        <p:grpSpPr>
          <a:xfrm>
            <a:off x="402102" y="1295400"/>
            <a:ext cx="2417298" cy="2438400"/>
            <a:chOff x="402102" y="1295400"/>
            <a:chExt cx="2417298" cy="2438400"/>
          </a:xfrm>
        </p:grpSpPr>
        <p:grpSp>
          <p:nvGrpSpPr>
            <p:cNvPr id="50" name="Group 49"/>
            <p:cNvGrpSpPr/>
            <p:nvPr/>
          </p:nvGrpSpPr>
          <p:grpSpPr>
            <a:xfrm rot="16200000" flipH="1">
              <a:off x="1104899" y="2095500"/>
              <a:ext cx="1143000" cy="2133600"/>
              <a:chOff x="1295400" y="1676400"/>
              <a:chExt cx="1143000" cy="2133600"/>
            </a:xfrm>
          </p:grpSpPr>
          <p:grpSp>
            <p:nvGrpSpPr>
              <p:cNvPr id="11" name="Group 10"/>
              <p:cNvGrpSpPr/>
              <p:nvPr/>
            </p:nvGrpSpPr>
            <p:grpSpPr>
              <a:xfrm>
                <a:off x="1295400" y="1676400"/>
                <a:ext cx="304800" cy="1219200"/>
                <a:chOff x="1295400" y="1676400"/>
                <a:chExt cx="304800" cy="1219200"/>
              </a:xfrm>
            </p:grpSpPr>
            <p:sp>
              <p:nvSpPr>
                <p:cNvPr id="7" name="Rectangle 6"/>
                <p:cNvSpPr/>
                <p:nvPr/>
              </p:nvSpPr>
              <p:spPr>
                <a:xfrm>
                  <a:off x="1295400" y="1676400"/>
                  <a:ext cx="304800" cy="30480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Rectangle 7"/>
                <p:cNvSpPr/>
                <p:nvPr/>
              </p:nvSpPr>
              <p:spPr>
                <a:xfrm>
                  <a:off x="1295400" y="1981200"/>
                  <a:ext cx="304800" cy="30480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Rectangle 8"/>
                <p:cNvSpPr/>
                <p:nvPr/>
              </p:nvSpPr>
              <p:spPr>
                <a:xfrm>
                  <a:off x="1295400" y="2286000"/>
                  <a:ext cx="304800" cy="30480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Rectangle 9"/>
                <p:cNvSpPr/>
                <p:nvPr/>
              </p:nvSpPr>
              <p:spPr>
                <a:xfrm>
                  <a:off x="1295400" y="2590800"/>
                  <a:ext cx="304800" cy="30480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22" name="Group 21"/>
              <p:cNvGrpSpPr/>
              <p:nvPr/>
            </p:nvGrpSpPr>
            <p:grpSpPr>
              <a:xfrm>
                <a:off x="1866900" y="1676400"/>
                <a:ext cx="304800" cy="2133600"/>
                <a:chOff x="1905000" y="1676400"/>
                <a:chExt cx="304800" cy="2133600"/>
              </a:xfrm>
            </p:grpSpPr>
            <p:sp>
              <p:nvSpPr>
                <p:cNvPr id="13" name="Rectangle 12"/>
                <p:cNvSpPr/>
                <p:nvPr/>
              </p:nvSpPr>
              <p:spPr>
                <a:xfrm>
                  <a:off x="1905000" y="1676400"/>
                  <a:ext cx="304800" cy="30480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Rectangle 13"/>
                <p:cNvSpPr/>
                <p:nvPr/>
              </p:nvSpPr>
              <p:spPr>
                <a:xfrm>
                  <a:off x="1905000" y="1981200"/>
                  <a:ext cx="304800" cy="30480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Rectangle 14"/>
                <p:cNvSpPr/>
                <p:nvPr/>
              </p:nvSpPr>
              <p:spPr>
                <a:xfrm>
                  <a:off x="1905000" y="2286000"/>
                  <a:ext cx="304800" cy="30480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Rectangle 15"/>
                <p:cNvSpPr/>
                <p:nvPr/>
              </p:nvSpPr>
              <p:spPr>
                <a:xfrm>
                  <a:off x="1905000" y="2590800"/>
                  <a:ext cx="304800" cy="30480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Rectangle 17"/>
                <p:cNvSpPr/>
                <p:nvPr/>
              </p:nvSpPr>
              <p:spPr>
                <a:xfrm>
                  <a:off x="1905000" y="2895600"/>
                  <a:ext cx="304800" cy="30480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Rectangle 18"/>
                <p:cNvSpPr/>
                <p:nvPr/>
              </p:nvSpPr>
              <p:spPr>
                <a:xfrm>
                  <a:off x="1905000" y="3200400"/>
                  <a:ext cx="304800" cy="30480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Rectangle 19"/>
                <p:cNvSpPr/>
                <p:nvPr/>
              </p:nvSpPr>
              <p:spPr>
                <a:xfrm>
                  <a:off x="1905000" y="3505200"/>
                  <a:ext cx="304800" cy="30480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23" name="Group 22"/>
              <p:cNvGrpSpPr/>
              <p:nvPr/>
            </p:nvGrpSpPr>
            <p:grpSpPr>
              <a:xfrm>
                <a:off x="2286000" y="1676400"/>
                <a:ext cx="152400" cy="2133600"/>
                <a:chOff x="1905000" y="1676400"/>
                <a:chExt cx="304800" cy="2133600"/>
              </a:xfrm>
            </p:grpSpPr>
            <p:sp>
              <p:nvSpPr>
                <p:cNvPr id="24" name="Rectangle 23"/>
                <p:cNvSpPr/>
                <p:nvPr/>
              </p:nvSpPr>
              <p:spPr>
                <a:xfrm>
                  <a:off x="1905000" y="1676400"/>
                  <a:ext cx="304800" cy="30480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Rectangle 24"/>
                <p:cNvSpPr/>
                <p:nvPr/>
              </p:nvSpPr>
              <p:spPr>
                <a:xfrm>
                  <a:off x="1905000" y="1981200"/>
                  <a:ext cx="304800" cy="30480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Rectangle 25"/>
                <p:cNvSpPr/>
                <p:nvPr/>
              </p:nvSpPr>
              <p:spPr>
                <a:xfrm>
                  <a:off x="1905000" y="2286000"/>
                  <a:ext cx="304800" cy="30480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Rectangle 26"/>
                <p:cNvSpPr/>
                <p:nvPr/>
              </p:nvSpPr>
              <p:spPr>
                <a:xfrm>
                  <a:off x="1905000" y="2590800"/>
                  <a:ext cx="304800" cy="30480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Rectangle 27"/>
                <p:cNvSpPr/>
                <p:nvPr/>
              </p:nvSpPr>
              <p:spPr>
                <a:xfrm>
                  <a:off x="1905000" y="2895600"/>
                  <a:ext cx="304800" cy="30480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Rectangle 28"/>
                <p:cNvSpPr/>
                <p:nvPr/>
              </p:nvSpPr>
              <p:spPr>
                <a:xfrm>
                  <a:off x="1905000" y="3200400"/>
                  <a:ext cx="304800" cy="30480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 name="Rectangle 29"/>
                <p:cNvSpPr/>
                <p:nvPr/>
              </p:nvSpPr>
              <p:spPr>
                <a:xfrm>
                  <a:off x="1905000" y="3505200"/>
                  <a:ext cx="304800" cy="30480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32" name="Straight Arrow Connector 31"/>
              <p:cNvCxnSpPr>
                <a:endCxn id="13" idx="1"/>
              </p:cNvCxnSpPr>
              <p:nvPr/>
            </p:nvCxnSpPr>
            <p:spPr>
              <a:xfrm>
                <a:off x="1447800" y="1828800"/>
                <a:ext cx="419100" cy="0"/>
              </a:xfrm>
              <a:prstGeom prst="straightConnector1">
                <a:avLst/>
              </a:prstGeom>
              <a:ln w="57150" cmpd="sng">
                <a:solidFill>
                  <a:srgbClr val="C0504D"/>
                </a:solidFill>
                <a:headEnd type="oval"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endCxn id="15" idx="1"/>
              </p:cNvCxnSpPr>
              <p:nvPr/>
            </p:nvCxnSpPr>
            <p:spPr>
              <a:xfrm>
                <a:off x="1447800" y="2133600"/>
                <a:ext cx="419100" cy="304800"/>
              </a:xfrm>
              <a:prstGeom prst="straightConnector1">
                <a:avLst/>
              </a:prstGeom>
              <a:ln w="57150" cmpd="sng">
                <a:solidFill>
                  <a:srgbClr val="C0504D"/>
                </a:solidFill>
                <a:headEnd type="oval"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endCxn id="18" idx="1"/>
              </p:cNvCxnSpPr>
              <p:nvPr/>
            </p:nvCxnSpPr>
            <p:spPr>
              <a:xfrm>
                <a:off x="1447800" y="2438400"/>
                <a:ext cx="419100" cy="609600"/>
              </a:xfrm>
              <a:prstGeom prst="straightConnector1">
                <a:avLst/>
              </a:prstGeom>
              <a:ln w="57150" cmpd="sng">
                <a:solidFill>
                  <a:srgbClr val="C0504D"/>
                </a:solidFill>
                <a:headEnd type="oval"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endCxn id="20" idx="1"/>
              </p:cNvCxnSpPr>
              <p:nvPr/>
            </p:nvCxnSpPr>
            <p:spPr>
              <a:xfrm>
                <a:off x="1447800" y="2743200"/>
                <a:ext cx="419100" cy="914400"/>
              </a:xfrm>
              <a:prstGeom prst="straightConnector1">
                <a:avLst/>
              </a:prstGeom>
              <a:ln w="57150" cmpd="sng">
                <a:solidFill>
                  <a:srgbClr val="C0504D"/>
                </a:solidFill>
                <a:headEnd type="oval" w="med" len="med"/>
                <a:tailEnd type="triangle"/>
              </a:ln>
              <a:effectLst/>
            </p:spPr>
            <p:style>
              <a:lnRef idx="2">
                <a:schemeClr val="accent1"/>
              </a:lnRef>
              <a:fillRef idx="0">
                <a:schemeClr val="accent1"/>
              </a:fillRef>
              <a:effectRef idx="1">
                <a:schemeClr val="accent1"/>
              </a:effectRef>
              <a:fontRef idx="minor">
                <a:schemeClr val="tx1"/>
              </a:fontRef>
            </p:style>
          </p:cxnSp>
        </p:grpSp>
        <p:sp>
          <p:nvSpPr>
            <p:cNvPr id="51" name="TextBox 50"/>
            <p:cNvSpPr txBox="1"/>
            <p:nvPr/>
          </p:nvSpPr>
          <p:spPr>
            <a:xfrm>
              <a:off x="402102" y="1295400"/>
              <a:ext cx="2417298" cy="954107"/>
            </a:xfrm>
            <a:prstGeom prst="rect">
              <a:avLst/>
            </a:prstGeom>
            <a:noFill/>
          </p:spPr>
          <p:txBody>
            <a:bodyPr wrap="none" rtlCol="0">
              <a:spAutoFit/>
            </a:bodyPr>
            <a:lstStyle/>
            <a:p>
              <a:pPr algn="ctr"/>
              <a:r>
                <a:rPr lang="en-US" sz="2800" dirty="0" smtClean="0">
                  <a:latin typeface="Gill Sans Light"/>
                  <a:cs typeface="Gill Sans Light"/>
                </a:rPr>
                <a:t>Specialized</a:t>
              </a:r>
              <a:br>
                <a:rPr lang="en-US" sz="2800" dirty="0" smtClean="0">
                  <a:latin typeface="Gill Sans Light"/>
                  <a:cs typeface="Gill Sans Light"/>
                </a:rPr>
              </a:br>
              <a:r>
                <a:rPr lang="en-US" sz="2800" dirty="0" smtClean="0">
                  <a:latin typeface="Gill Sans Light"/>
                  <a:cs typeface="Gill Sans Light"/>
                </a:rPr>
                <a:t>Data-Structures</a:t>
              </a:r>
            </a:p>
          </p:txBody>
        </p:sp>
      </p:grpSp>
      <p:grpSp>
        <p:nvGrpSpPr>
          <p:cNvPr id="107" name="Group 106"/>
          <p:cNvGrpSpPr/>
          <p:nvPr/>
        </p:nvGrpSpPr>
        <p:grpSpPr>
          <a:xfrm>
            <a:off x="3352800" y="1295400"/>
            <a:ext cx="2088686" cy="2499900"/>
            <a:chOff x="4062388" y="1865293"/>
            <a:chExt cx="2088686" cy="2499900"/>
          </a:xfrm>
        </p:grpSpPr>
        <p:sp>
          <p:nvSpPr>
            <p:cNvPr id="55" name="TextBox 54"/>
            <p:cNvSpPr txBox="1"/>
            <p:nvPr/>
          </p:nvSpPr>
          <p:spPr>
            <a:xfrm>
              <a:off x="4062388" y="1865293"/>
              <a:ext cx="1912528" cy="954107"/>
            </a:xfrm>
            <a:prstGeom prst="rect">
              <a:avLst/>
            </a:prstGeom>
            <a:noFill/>
          </p:spPr>
          <p:txBody>
            <a:bodyPr wrap="none" rtlCol="0">
              <a:spAutoFit/>
            </a:bodyPr>
            <a:lstStyle/>
            <a:p>
              <a:pPr algn="ctr"/>
              <a:r>
                <a:rPr lang="en-US" sz="2800" dirty="0" smtClean="0">
                  <a:latin typeface="Gill Sans Light"/>
                  <a:cs typeface="Gill Sans Light"/>
                </a:rPr>
                <a:t>Vertex-Cuts</a:t>
              </a:r>
            </a:p>
            <a:p>
              <a:pPr algn="ctr"/>
              <a:r>
                <a:rPr lang="en-US" sz="2800" dirty="0" smtClean="0">
                  <a:latin typeface="Gill Sans Light"/>
                  <a:cs typeface="Gill Sans Light"/>
                </a:rPr>
                <a:t>Partitioning</a:t>
              </a:r>
            </a:p>
          </p:txBody>
        </p:sp>
        <p:grpSp>
          <p:nvGrpSpPr>
            <p:cNvPr id="104" name="Group 103"/>
            <p:cNvGrpSpPr/>
            <p:nvPr/>
          </p:nvGrpSpPr>
          <p:grpSpPr>
            <a:xfrm>
              <a:off x="4090304" y="2888642"/>
              <a:ext cx="2060770" cy="1476551"/>
              <a:chOff x="4345932" y="3071724"/>
              <a:chExt cx="2060770" cy="1476551"/>
            </a:xfrm>
          </p:grpSpPr>
          <p:grpSp>
            <p:nvGrpSpPr>
              <p:cNvPr id="100" name="Group 99"/>
              <p:cNvGrpSpPr/>
              <p:nvPr/>
            </p:nvGrpSpPr>
            <p:grpSpPr>
              <a:xfrm>
                <a:off x="4345932" y="3071724"/>
                <a:ext cx="2060770" cy="1476551"/>
                <a:chOff x="4105808" y="2933700"/>
                <a:chExt cx="2828392" cy="2026556"/>
              </a:xfrm>
            </p:grpSpPr>
            <p:sp>
              <p:nvSpPr>
                <p:cNvPr id="82" name="Oval 81"/>
                <p:cNvSpPr/>
                <p:nvPr/>
              </p:nvSpPr>
              <p:spPr>
                <a:xfrm>
                  <a:off x="4105808" y="3238500"/>
                  <a:ext cx="457200" cy="457200"/>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3" name="Oval 82"/>
                <p:cNvSpPr/>
                <p:nvPr/>
              </p:nvSpPr>
              <p:spPr>
                <a:xfrm>
                  <a:off x="4189427" y="4366626"/>
                  <a:ext cx="457200" cy="457200"/>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4" name="Oval 83"/>
                <p:cNvSpPr/>
                <p:nvPr/>
              </p:nvSpPr>
              <p:spPr>
                <a:xfrm>
                  <a:off x="6477000" y="2933700"/>
                  <a:ext cx="457200" cy="457200"/>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86" name="Group 85"/>
                <p:cNvGrpSpPr/>
                <p:nvPr/>
              </p:nvGrpSpPr>
              <p:grpSpPr>
                <a:xfrm rot="20675283">
                  <a:off x="4953000" y="3537174"/>
                  <a:ext cx="1143000" cy="685800"/>
                  <a:chOff x="4953000" y="3537174"/>
                  <a:chExt cx="1143000" cy="685800"/>
                </a:xfrm>
              </p:grpSpPr>
              <p:sp>
                <p:nvSpPr>
                  <p:cNvPr id="81" name="Chord 80"/>
                  <p:cNvSpPr/>
                  <p:nvPr/>
                </p:nvSpPr>
                <p:spPr>
                  <a:xfrm>
                    <a:off x="4953000" y="3537174"/>
                    <a:ext cx="685800" cy="685800"/>
                  </a:xfrm>
                  <a:prstGeom prst="chord">
                    <a:avLst>
                      <a:gd name="adj1" fmla="val 5518863"/>
                      <a:gd name="adj2" fmla="val 16113869"/>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5" name="Chord 84"/>
                  <p:cNvSpPr/>
                  <p:nvPr/>
                </p:nvSpPr>
                <p:spPr>
                  <a:xfrm rot="10800000">
                    <a:off x="5410200" y="3537174"/>
                    <a:ext cx="685800" cy="685800"/>
                  </a:xfrm>
                  <a:prstGeom prst="chord">
                    <a:avLst>
                      <a:gd name="adj1" fmla="val 5518863"/>
                      <a:gd name="adj2" fmla="val 16113869"/>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87" name="Oval 86"/>
                <p:cNvSpPr/>
                <p:nvPr/>
              </p:nvSpPr>
              <p:spPr>
                <a:xfrm>
                  <a:off x="6324600" y="4503056"/>
                  <a:ext cx="457200" cy="457200"/>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9" name="Straight Connector 88"/>
                <p:cNvCxnSpPr>
                  <a:endCxn id="81" idx="2"/>
                </p:cNvCxnSpPr>
                <p:nvPr/>
              </p:nvCxnSpPr>
              <p:spPr>
                <a:xfrm>
                  <a:off x="4343400" y="3505199"/>
                  <a:ext cx="950853" cy="438296"/>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a:endCxn id="81" idx="2"/>
                </p:cNvCxnSpPr>
                <p:nvPr/>
              </p:nvCxnSpPr>
              <p:spPr>
                <a:xfrm flipV="1">
                  <a:off x="4495800" y="3943495"/>
                  <a:ext cx="798453" cy="628505"/>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a:stCxn id="85" idx="2"/>
                </p:cNvCxnSpPr>
                <p:nvPr/>
              </p:nvCxnSpPr>
              <p:spPr>
                <a:xfrm flipV="1">
                  <a:off x="5754747" y="3238501"/>
                  <a:ext cx="950853" cy="578152"/>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a:stCxn id="85" idx="2"/>
                </p:cNvCxnSpPr>
                <p:nvPr/>
              </p:nvCxnSpPr>
              <p:spPr>
                <a:xfrm>
                  <a:off x="5754747" y="3816653"/>
                  <a:ext cx="798453" cy="907747"/>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cxnSp>
            <p:nvCxnSpPr>
              <p:cNvPr id="101" name="Straight Connector 100"/>
              <p:cNvCxnSpPr/>
              <p:nvPr/>
            </p:nvCxnSpPr>
            <p:spPr>
              <a:xfrm>
                <a:off x="5181600" y="3086100"/>
                <a:ext cx="441951" cy="1462175"/>
              </a:xfrm>
              <a:prstGeom prst="line">
                <a:avLst/>
              </a:prstGeom>
              <a:ln w="38100" cmpd="sng">
                <a:solidFill>
                  <a:srgbClr val="C0504D"/>
                </a:solidFill>
                <a:prstDash val="sysDash"/>
                <a:headEnd type="none" w="med" len="med"/>
                <a:tailEnd type="none"/>
              </a:ln>
              <a:effectLst/>
            </p:spPr>
            <p:style>
              <a:lnRef idx="2">
                <a:schemeClr val="accent1"/>
              </a:lnRef>
              <a:fillRef idx="0">
                <a:schemeClr val="accent1"/>
              </a:fillRef>
              <a:effectRef idx="1">
                <a:schemeClr val="accent1"/>
              </a:effectRef>
              <a:fontRef idx="minor">
                <a:schemeClr val="tx1"/>
              </a:fontRef>
            </p:style>
          </p:cxnSp>
        </p:grpSp>
      </p:grpSp>
      <p:grpSp>
        <p:nvGrpSpPr>
          <p:cNvPr id="258" name="Group 257"/>
          <p:cNvGrpSpPr/>
          <p:nvPr/>
        </p:nvGrpSpPr>
        <p:grpSpPr>
          <a:xfrm>
            <a:off x="5858987" y="1295400"/>
            <a:ext cx="2919614" cy="2499900"/>
            <a:chOff x="5858987" y="1397264"/>
            <a:chExt cx="2919614" cy="2499900"/>
          </a:xfrm>
        </p:grpSpPr>
        <p:sp>
          <p:nvSpPr>
            <p:cNvPr id="109" name="TextBox 108"/>
            <p:cNvSpPr txBox="1"/>
            <p:nvPr/>
          </p:nvSpPr>
          <p:spPr>
            <a:xfrm>
              <a:off x="5858987" y="1397264"/>
              <a:ext cx="2919614" cy="954107"/>
            </a:xfrm>
            <a:prstGeom prst="rect">
              <a:avLst/>
            </a:prstGeom>
            <a:noFill/>
          </p:spPr>
          <p:txBody>
            <a:bodyPr wrap="none" rtlCol="0">
              <a:spAutoFit/>
            </a:bodyPr>
            <a:lstStyle/>
            <a:p>
              <a:pPr algn="ctr"/>
              <a:r>
                <a:rPr lang="en-US" sz="2800" dirty="0" smtClean="0">
                  <a:latin typeface="Gill Sans Light"/>
                  <a:cs typeface="Gill Sans Light"/>
                </a:rPr>
                <a:t>Remote</a:t>
              </a:r>
            </a:p>
            <a:p>
              <a:pPr algn="ctr"/>
              <a:r>
                <a:rPr lang="en-US" sz="2800" dirty="0" smtClean="0">
                  <a:latin typeface="Gill Sans Light"/>
                  <a:cs typeface="Gill Sans Light"/>
                </a:rPr>
                <a:t>Caching / Mirroring</a:t>
              </a:r>
            </a:p>
          </p:txBody>
        </p:sp>
        <p:grpSp>
          <p:nvGrpSpPr>
            <p:cNvPr id="126" name="Group 125"/>
            <p:cNvGrpSpPr/>
            <p:nvPr/>
          </p:nvGrpSpPr>
          <p:grpSpPr>
            <a:xfrm>
              <a:off x="6172200" y="2420613"/>
              <a:ext cx="2590800" cy="1476551"/>
              <a:chOff x="6324600" y="2945864"/>
              <a:chExt cx="2590800" cy="1476551"/>
            </a:xfrm>
          </p:grpSpPr>
          <p:sp>
            <p:nvSpPr>
              <p:cNvPr id="124" name="Oval 123"/>
              <p:cNvSpPr/>
              <p:nvPr/>
            </p:nvSpPr>
            <p:spPr>
              <a:xfrm>
                <a:off x="6944558" y="3429000"/>
                <a:ext cx="512365" cy="512365"/>
              </a:xfrm>
              <a:prstGeom prst="ellipse">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5" name="Oval 124"/>
              <p:cNvSpPr/>
              <p:nvPr/>
            </p:nvSpPr>
            <p:spPr>
              <a:xfrm>
                <a:off x="7797006" y="3335167"/>
                <a:ext cx="512365" cy="512365"/>
              </a:xfrm>
              <a:prstGeom prst="ellipse">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3" name="Oval 112"/>
              <p:cNvSpPr/>
              <p:nvPr/>
            </p:nvSpPr>
            <p:spPr>
              <a:xfrm>
                <a:off x="6324600" y="3167942"/>
                <a:ext cx="333117" cy="333116"/>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4" name="Oval 113"/>
              <p:cNvSpPr/>
              <p:nvPr/>
            </p:nvSpPr>
            <p:spPr>
              <a:xfrm>
                <a:off x="6385525" y="3989896"/>
                <a:ext cx="333117" cy="333116"/>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5" name="Oval 114"/>
              <p:cNvSpPr/>
              <p:nvPr/>
            </p:nvSpPr>
            <p:spPr>
              <a:xfrm>
                <a:off x="8582283" y="2945864"/>
                <a:ext cx="333117" cy="333116"/>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2" name="Chord 121"/>
              <p:cNvSpPr/>
              <p:nvPr/>
            </p:nvSpPr>
            <p:spPr>
              <a:xfrm rot="20675283">
                <a:off x="6947854" y="3429820"/>
                <a:ext cx="499675" cy="499675"/>
              </a:xfrm>
              <a:prstGeom prst="chord">
                <a:avLst>
                  <a:gd name="adj1" fmla="val 5518863"/>
                  <a:gd name="adj2" fmla="val 16113869"/>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3" name="Chord 122"/>
              <p:cNvSpPr/>
              <p:nvPr/>
            </p:nvSpPr>
            <p:spPr>
              <a:xfrm rot="9875283">
                <a:off x="7799022" y="3341292"/>
                <a:ext cx="499675" cy="499675"/>
              </a:xfrm>
              <a:prstGeom prst="chord">
                <a:avLst>
                  <a:gd name="adj1" fmla="val 5518863"/>
                  <a:gd name="adj2" fmla="val 16113869"/>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7" name="Oval 116"/>
              <p:cNvSpPr/>
              <p:nvPr/>
            </p:nvSpPr>
            <p:spPr>
              <a:xfrm>
                <a:off x="8471245" y="4089299"/>
                <a:ext cx="333117" cy="333116"/>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18" name="Straight Connector 117"/>
              <p:cNvCxnSpPr>
                <a:endCxn id="122" idx="2"/>
              </p:cNvCxnSpPr>
              <p:nvPr/>
            </p:nvCxnSpPr>
            <p:spPr>
              <a:xfrm>
                <a:off x="6497710" y="3362259"/>
                <a:ext cx="692793" cy="319343"/>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a:endCxn id="122" idx="2"/>
              </p:cNvCxnSpPr>
              <p:nvPr/>
            </p:nvCxnSpPr>
            <p:spPr>
              <a:xfrm flipV="1">
                <a:off x="6608749" y="3681602"/>
                <a:ext cx="581754" cy="457929"/>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a:stCxn id="123" idx="2"/>
              </p:cNvCxnSpPr>
              <p:nvPr/>
            </p:nvCxnSpPr>
            <p:spPr>
              <a:xfrm flipV="1">
                <a:off x="8056049" y="3167942"/>
                <a:ext cx="692793" cy="421242"/>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a:stCxn id="123" idx="2"/>
              </p:cNvCxnSpPr>
              <p:nvPr/>
            </p:nvCxnSpPr>
            <p:spPr>
              <a:xfrm>
                <a:off x="8056049" y="3589185"/>
                <a:ext cx="581754" cy="661385"/>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7406649" y="2960240"/>
                <a:ext cx="441951" cy="1462175"/>
              </a:xfrm>
              <a:prstGeom prst="line">
                <a:avLst/>
              </a:prstGeom>
              <a:ln w="38100" cmpd="sng">
                <a:solidFill>
                  <a:schemeClr val="tx1"/>
                </a:solidFill>
                <a:prstDash val="sysDash"/>
                <a:headEnd type="none" w="med" len="med"/>
                <a:tailEnd type="none"/>
              </a:ln>
              <a:effectLst/>
            </p:spPr>
            <p:style>
              <a:lnRef idx="2">
                <a:schemeClr val="accent1"/>
              </a:lnRef>
              <a:fillRef idx="0">
                <a:schemeClr val="accent1"/>
              </a:fillRef>
              <a:effectRef idx="1">
                <a:schemeClr val="accent1"/>
              </a:effectRef>
              <a:fontRef idx="minor">
                <a:schemeClr val="tx1"/>
              </a:fontRef>
            </p:style>
          </p:cxnSp>
        </p:grpSp>
      </p:grpSp>
      <p:grpSp>
        <p:nvGrpSpPr>
          <p:cNvPr id="221" name="Group 220"/>
          <p:cNvGrpSpPr/>
          <p:nvPr/>
        </p:nvGrpSpPr>
        <p:grpSpPr>
          <a:xfrm>
            <a:off x="762000" y="4201180"/>
            <a:ext cx="3435321" cy="2363962"/>
            <a:chOff x="385356" y="4048780"/>
            <a:chExt cx="3435321" cy="2363962"/>
          </a:xfrm>
        </p:grpSpPr>
        <p:sp>
          <p:nvSpPr>
            <p:cNvPr id="178" name="TextBox 177"/>
            <p:cNvSpPr txBox="1"/>
            <p:nvPr/>
          </p:nvSpPr>
          <p:spPr>
            <a:xfrm>
              <a:off x="385356" y="4048780"/>
              <a:ext cx="3435321" cy="523220"/>
            </a:xfrm>
            <a:prstGeom prst="rect">
              <a:avLst/>
            </a:prstGeom>
            <a:noFill/>
          </p:spPr>
          <p:txBody>
            <a:bodyPr wrap="square" rtlCol="0">
              <a:spAutoFit/>
            </a:bodyPr>
            <a:lstStyle/>
            <a:p>
              <a:pPr algn="ctr"/>
              <a:r>
                <a:rPr lang="en-US" sz="2800" dirty="0" smtClean="0">
                  <a:latin typeface="Gill Sans Light"/>
                  <a:cs typeface="Gill Sans Light"/>
                </a:rPr>
                <a:t>Message Combiners</a:t>
              </a:r>
            </a:p>
          </p:txBody>
        </p:sp>
        <p:grpSp>
          <p:nvGrpSpPr>
            <p:cNvPr id="217" name="Group 216"/>
            <p:cNvGrpSpPr/>
            <p:nvPr/>
          </p:nvGrpSpPr>
          <p:grpSpPr>
            <a:xfrm>
              <a:off x="620277" y="4736342"/>
              <a:ext cx="3037323" cy="1676400"/>
              <a:chOff x="620277" y="4876800"/>
              <a:chExt cx="3037323" cy="1676400"/>
            </a:xfrm>
          </p:grpSpPr>
          <p:cxnSp>
            <p:nvCxnSpPr>
              <p:cNvPr id="190" name="Straight Connector 189"/>
              <p:cNvCxnSpPr/>
              <p:nvPr/>
            </p:nvCxnSpPr>
            <p:spPr>
              <a:xfrm>
                <a:off x="1838645" y="4988183"/>
                <a:ext cx="386555" cy="1565017"/>
              </a:xfrm>
              <a:prstGeom prst="line">
                <a:avLst/>
              </a:prstGeom>
              <a:ln w="38100" cmpd="sng">
                <a:solidFill>
                  <a:schemeClr val="tx1"/>
                </a:solidFill>
                <a:prstDash val="sysDash"/>
                <a:headEnd type="none" w="med" len="med"/>
                <a:tailEnd type="none"/>
              </a:ln>
              <a:effectLst/>
            </p:spPr>
            <p:style>
              <a:lnRef idx="2">
                <a:schemeClr val="accent1"/>
              </a:lnRef>
              <a:fillRef idx="0">
                <a:schemeClr val="accent1"/>
              </a:fillRef>
              <a:effectRef idx="1">
                <a:schemeClr val="accent1"/>
              </a:effectRef>
              <a:fontRef idx="minor">
                <a:schemeClr val="tx1"/>
              </a:fontRef>
            </p:style>
          </p:cxnSp>
          <p:grpSp>
            <p:nvGrpSpPr>
              <p:cNvPr id="194" name="Group 193"/>
              <p:cNvGrpSpPr/>
              <p:nvPr/>
            </p:nvGrpSpPr>
            <p:grpSpPr>
              <a:xfrm>
                <a:off x="620277" y="5195885"/>
                <a:ext cx="1132323" cy="1155070"/>
                <a:chOff x="745002" y="5195885"/>
                <a:chExt cx="1132323" cy="1155070"/>
              </a:xfrm>
            </p:grpSpPr>
            <p:sp>
              <p:nvSpPr>
                <p:cNvPr id="180" name="Oval 179"/>
                <p:cNvSpPr/>
                <p:nvPr/>
              </p:nvSpPr>
              <p:spPr>
                <a:xfrm>
                  <a:off x="745002" y="5195885"/>
                  <a:ext cx="333117" cy="333116"/>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1" name="Oval 180"/>
                <p:cNvSpPr/>
                <p:nvPr/>
              </p:nvSpPr>
              <p:spPr>
                <a:xfrm>
                  <a:off x="805927" y="6017839"/>
                  <a:ext cx="333117" cy="333116"/>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3" name="Chord 182"/>
                <p:cNvSpPr/>
                <p:nvPr/>
              </p:nvSpPr>
              <p:spPr>
                <a:xfrm rot="20675283">
                  <a:off x="1368256" y="5457763"/>
                  <a:ext cx="499675" cy="499675"/>
                </a:xfrm>
                <a:prstGeom prst="chord">
                  <a:avLst>
                    <a:gd name="adj1" fmla="val 5518863"/>
                    <a:gd name="adj2" fmla="val 16113869"/>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86" name="Straight Connector 185"/>
                <p:cNvCxnSpPr>
                  <a:endCxn id="183" idx="2"/>
                </p:cNvCxnSpPr>
                <p:nvPr/>
              </p:nvCxnSpPr>
              <p:spPr>
                <a:xfrm>
                  <a:off x="918112" y="5390202"/>
                  <a:ext cx="692793" cy="319343"/>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187" name="Straight Connector 186"/>
                <p:cNvCxnSpPr>
                  <a:endCxn id="183" idx="2"/>
                </p:cNvCxnSpPr>
                <p:nvPr/>
              </p:nvCxnSpPr>
              <p:spPr>
                <a:xfrm flipV="1">
                  <a:off x="1029151" y="5709545"/>
                  <a:ext cx="581754" cy="457929"/>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191" name="Oval 190"/>
                <p:cNvSpPr/>
                <p:nvPr/>
              </p:nvSpPr>
              <p:spPr>
                <a:xfrm>
                  <a:off x="1364960" y="5456943"/>
                  <a:ext cx="512365" cy="512365"/>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182" name="Oval 181"/>
              <p:cNvSpPr/>
              <p:nvPr/>
            </p:nvSpPr>
            <p:spPr>
              <a:xfrm>
                <a:off x="3324483" y="4876800"/>
                <a:ext cx="333117" cy="333116"/>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4" name="Chord 183"/>
              <p:cNvSpPr/>
              <p:nvPr/>
            </p:nvSpPr>
            <p:spPr>
              <a:xfrm rot="9875283">
                <a:off x="2211816" y="5369235"/>
                <a:ext cx="499675" cy="499675"/>
              </a:xfrm>
              <a:prstGeom prst="chord">
                <a:avLst>
                  <a:gd name="adj1" fmla="val 5518863"/>
                  <a:gd name="adj2" fmla="val 16113869"/>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5" name="Oval 184"/>
              <p:cNvSpPr/>
              <p:nvPr/>
            </p:nvSpPr>
            <p:spPr>
              <a:xfrm>
                <a:off x="3248283" y="6220084"/>
                <a:ext cx="333117" cy="333116"/>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88" name="Straight Connector 187"/>
              <p:cNvCxnSpPr>
                <a:stCxn id="184" idx="2"/>
                <a:endCxn id="182" idx="3"/>
              </p:cNvCxnSpPr>
              <p:nvPr/>
            </p:nvCxnSpPr>
            <p:spPr>
              <a:xfrm flipV="1">
                <a:off x="2468843" y="5161132"/>
                <a:ext cx="904424" cy="455995"/>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189" name="Straight Connector 188"/>
              <p:cNvCxnSpPr>
                <a:stCxn id="184" idx="2"/>
                <a:endCxn id="185" idx="1"/>
              </p:cNvCxnSpPr>
              <p:nvPr/>
            </p:nvCxnSpPr>
            <p:spPr>
              <a:xfrm>
                <a:off x="2468843" y="5617127"/>
                <a:ext cx="828224" cy="651741"/>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192" name="Oval 191"/>
              <p:cNvSpPr/>
              <p:nvPr/>
            </p:nvSpPr>
            <p:spPr>
              <a:xfrm>
                <a:off x="2209800" y="5363110"/>
                <a:ext cx="512365" cy="512365"/>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198" name="Group 197"/>
              <p:cNvGrpSpPr/>
              <p:nvPr/>
            </p:nvGrpSpPr>
            <p:grpSpPr>
              <a:xfrm>
                <a:off x="3096415" y="5534815"/>
                <a:ext cx="332585" cy="332585"/>
                <a:chOff x="5751878" y="4869572"/>
                <a:chExt cx="1408941" cy="1408941"/>
              </a:xfrm>
            </p:grpSpPr>
            <p:sp>
              <p:nvSpPr>
                <p:cNvPr id="197" name="Oval 196"/>
                <p:cNvSpPr/>
                <p:nvPr/>
              </p:nvSpPr>
              <p:spPr>
                <a:xfrm>
                  <a:off x="5751878" y="4869572"/>
                  <a:ext cx="1408941" cy="1408941"/>
                </a:xfrm>
                <a:prstGeom prst="ellipse">
                  <a:avLst/>
                </a:prstGeom>
                <a:ln>
                  <a:headEnd type="none" w="med" len="med"/>
                  <a:tailEnd type="none"/>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6" name="Plus 195"/>
                <p:cNvSpPr/>
                <p:nvPr/>
              </p:nvSpPr>
              <p:spPr>
                <a:xfrm>
                  <a:off x="5751878" y="4869572"/>
                  <a:ext cx="1408941" cy="1408941"/>
                </a:xfrm>
                <a:prstGeom prst="mathPlus">
                  <a:avLst>
                    <a:gd name="adj1" fmla="val 8148"/>
                  </a:avLst>
                </a:prstGeom>
                <a:ln>
                  <a:headEnd type="none" w="med" len="med"/>
                  <a:tailEnd type="none"/>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cxnSp>
            <p:nvCxnSpPr>
              <p:cNvPr id="207" name="Straight Arrow Connector 206"/>
              <p:cNvCxnSpPr/>
              <p:nvPr/>
            </p:nvCxnSpPr>
            <p:spPr>
              <a:xfrm flipH="1">
                <a:off x="2895600" y="5311823"/>
                <a:ext cx="428883" cy="222992"/>
              </a:xfrm>
              <a:prstGeom prst="straightConnector1">
                <a:avLst/>
              </a:prstGeom>
              <a:ln w="38100" cmpd="sng">
                <a:solidFill>
                  <a:schemeClr val="accent2"/>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flipH="1" flipV="1">
                <a:off x="2895600" y="5787706"/>
                <a:ext cx="352682" cy="308294"/>
              </a:xfrm>
              <a:prstGeom prst="straightConnector1">
                <a:avLst/>
              </a:prstGeom>
              <a:ln w="38100" cmpd="sng">
                <a:solidFill>
                  <a:schemeClr val="accent2"/>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13" name="Straight Arrow Connector 212"/>
              <p:cNvCxnSpPr/>
              <p:nvPr/>
            </p:nvCxnSpPr>
            <p:spPr>
              <a:xfrm flipH="1">
                <a:off x="1733843" y="5672377"/>
                <a:ext cx="472979" cy="74335"/>
              </a:xfrm>
              <a:prstGeom prst="straightConnector1">
                <a:avLst/>
              </a:prstGeom>
              <a:ln w="38100" cmpd="sng">
                <a:solidFill>
                  <a:schemeClr val="accent2"/>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grpSp>
        <p:nvGrpSpPr>
          <p:cNvPr id="257" name="Group 256"/>
          <p:cNvGrpSpPr/>
          <p:nvPr/>
        </p:nvGrpSpPr>
        <p:grpSpPr>
          <a:xfrm>
            <a:off x="5111477" y="4191000"/>
            <a:ext cx="3435321" cy="2280059"/>
            <a:chOff x="5257556" y="4124980"/>
            <a:chExt cx="3435321" cy="2280059"/>
          </a:xfrm>
        </p:grpSpPr>
        <p:grpSp>
          <p:nvGrpSpPr>
            <p:cNvPr id="255" name="Group 254"/>
            <p:cNvGrpSpPr/>
            <p:nvPr/>
          </p:nvGrpSpPr>
          <p:grpSpPr>
            <a:xfrm>
              <a:off x="5715000" y="4724400"/>
              <a:ext cx="2593145" cy="1680639"/>
              <a:chOff x="5672524" y="4497644"/>
              <a:chExt cx="2593145" cy="1680639"/>
            </a:xfrm>
          </p:grpSpPr>
          <p:sp>
            <p:nvSpPr>
              <p:cNvPr id="227" name="Oval 226"/>
              <p:cNvSpPr/>
              <p:nvPr/>
            </p:nvSpPr>
            <p:spPr>
              <a:xfrm>
                <a:off x="7932552" y="5303999"/>
                <a:ext cx="333117" cy="333116"/>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8" name="Oval 227"/>
              <p:cNvSpPr/>
              <p:nvPr/>
            </p:nvSpPr>
            <p:spPr>
              <a:xfrm>
                <a:off x="5987047" y="5702357"/>
                <a:ext cx="333117" cy="333116"/>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9" name="Oval 228"/>
              <p:cNvSpPr/>
              <p:nvPr/>
            </p:nvSpPr>
            <p:spPr>
              <a:xfrm>
                <a:off x="6724437" y="5113559"/>
                <a:ext cx="333117" cy="333116"/>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30" name="Straight Connector 229"/>
              <p:cNvCxnSpPr>
                <a:stCxn id="229" idx="7"/>
                <a:endCxn id="226" idx="3"/>
              </p:cNvCxnSpPr>
              <p:nvPr/>
            </p:nvCxnSpPr>
            <p:spPr>
              <a:xfrm flipV="1">
                <a:off x="7008770" y="4781976"/>
                <a:ext cx="351503" cy="380367"/>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34" name="Straight Connector 233"/>
              <p:cNvCxnSpPr>
                <a:stCxn id="225" idx="7"/>
                <a:endCxn id="227" idx="3"/>
              </p:cNvCxnSpPr>
              <p:nvPr/>
            </p:nvCxnSpPr>
            <p:spPr>
              <a:xfrm flipV="1">
                <a:off x="7470315" y="5588331"/>
                <a:ext cx="511021" cy="305620"/>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37" name="Straight Connector 236"/>
              <p:cNvCxnSpPr>
                <a:stCxn id="225" idx="1"/>
                <a:endCxn id="229" idx="5"/>
              </p:cNvCxnSpPr>
              <p:nvPr/>
            </p:nvCxnSpPr>
            <p:spPr>
              <a:xfrm flipH="1" flipV="1">
                <a:off x="7008770" y="5397891"/>
                <a:ext cx="225996" cy="496060"/>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40" name="Straight Connector 239"/>
              <p:cNvCxnSpPr>
                <a:stCxn id="227" idx="1"/>
                <a:endCxn id="226" idx="5"/>
              </p:cNvCxnSpPr>
              <p:nvPr/>
            </p:nvCxnSpPr>
            <p:spPr>
              <a:xfrm flipH="1" flipV="1">
                <a:off x="7595822" y="4781976"/>
                <a:ext cx="385514" cy="570807"/>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43" name="Straight Connector 242"/>
              <p:cNvCxnSpPr>
                <a:stCxn id="229" idx="2"/>
                <a:endCxn id="224" idx="6"/>
              </p:cNvCxnSpPr>
              <p:nvPr/>
            </p:nvCxnSpPr>
            <p:spPr>
              <a:xfrm flipH="1" flipV="1">
                <a:off x="6005641" y="4979100"/>
                <a:ext cx="718796" cy="301017"/>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47" name="Straight Connector 246"/>
              <p:cNvCxnSpPr>
                <a:stCxn id="225" idx="2"/>
                <a:endCxn id="228" idx="6"/>
              </p:cNvCxnSpPr>
              <p:nvPr/>
            </p:nvCxnSpPr>
            <p:spPr>
              <a:xfrm flipH="1" flipV="1">
                <a:off x="6320164" y="5868915"/>
                <a:ext cx="865818" cy="142810"/>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50" name="Straight Connector 249"/>
              <p:cNvCxnSpPr>
                <a:stCxn id="224" idx="5"/>
                <a:endCxn id="228" idx="0"/>
              </p:cNvCxnSpPr>
              <p:nvPr/>
            </p:nvCxnSpPr>
            <p:spPr>
              <a:xfrm>
                <a:off x="5956857" y="5096874"/>
                <a:ext cx="196749" cy="605483"/>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224" name="Oval 223"/>
              <p:cNvSpPr/>
              <p:nvPr/>
            </p:nvSpPr>
            <p:spPr>
              <a:xfrm>
                <a:off x="5672524" y="4812542"/>
                <a:ext cx="333117" cy="333116"/>
              </a:xfrm>
              <a:prstGeom prst="ellipse">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5" name="Oval 224"/>
              <p:cNvSpPr/>
              <p:nvPr/>
            </p:nvSpPr>
            <p:spPr>
              <a:xfrm>
                <a:off x="7185982" y="5845167"/>
                <a:ext cx="333117" cy="333116"/>
              </a:xfrm>
              <a:prstGeom prst="ellipse">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6" name="Oval 225"/>
              <p:cNvSpPr/>
              <p:nvPr/>
            </p:nvSpPr>
            <p:spPr>
              <a:xfrm>
                <a:off x="7311489" y="4497644"/>
                <a:ext cx="333117" cy="333116"/>
              </a:xfrm>
              <a:prstGeom prst="ellipse">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sp>
          <p:nvSpPr>
            <p:cNvPr id="256" name="TextBox 255"/>
            <p:cNvSpPr txBox="1"/>
            <p:nvPr/>
          </p:nvSpPr>
          <p:spPr>
            <a:xfrm>
              <a:off x="5257556" y="4124980"/>
              <a:ext cx="3435321" cy="523220"/>
            </a:xfrm>
            <a:prstGeom prst="rect">
              <a:avLst/>
            </a:prstGeom>
            <a:noFill/>
          </p:spPr>
          <p:txBody>
            <a:bodyPr wrap="square" rtlCol="0">
              <a:spAutoFit/>
            </a:bodyPr>
            <a:lstStyle/>
            <a:p>
              <a:pPr algn="ctr"/>
              <a:r>
                <a:rPr lang="en-US" sz="2800" dirty="0" smtClean="0">
                  <a:latin typeface="Gill Sans Light"/>
                  <a:cs typeface="Gill Sans Light"/>
                </a:rPr>
                <a:t>Active Set Tracking</a:t>
              </a:r>
            </a:p>
          </p:txBody>
        </p:sp>
      </p:grpSp>
      <p:sp>
        <p:nvSpPr>
          <p:cNvPr id="260" name="Rectangle 259"/>
          <p:cNvSpPr/>
          <p:nvPr/>
        </p:nvSpPr>
        <p:spPr>
          <a:xfrm>
            <a:off x="228601" y="1295400"/>
            <a:ext cx="2743200" cy="2667000"/>
          </a:xfrm>
          <a:prstGeom prst="rect">
            <a:avLst/>
          </a:prstGeom>
          <a:solidFill>
            <a:schemeClr val="bg1">
              <a:alpha val="66000"/>
            </a:scheme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1" name="Rectangle 260"/>
          <p:cNvSpPr/>
          <p:nvPr/>
        </p:nvSpPr>
        <p:spPr>
          <a:xfrm>
            <a:off x="3048000" y="1295400"/>
            <a:ext cx="2743200" cy="2667000"/>
          </a:xfrm>
          <a:prstGeom prst="rect">
            <a:avLst/>
          </a:prstGeom>
          <a:solidFill>
            <a:schemeClr val="bg1">
              <a:alpha val="66000"/>
            </a:scheme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2" name="Rectangle 261"/>
          <p:cNvSpPr/>
          <p:nvPr/>
        </p:nvSpPr>
        <p:spPr>
          <a:xfrm>
            <a:off x="5935187" y="1295400"/>
            <a:ext cx="3056413" cy="2667000"/>
          </a:xfrm>
          <a:prstGeom prst="rect">
            <a:avLst/>
          </a:prstGeom>
          <a:solidFill>
            <a:schemeClr val="bg1">
              <a:alpha val="66000"/>
            </a:scheme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3" name="Rectangle 262"/>
          <p:cNvSpPr/>
          <p:nvPr/>
        </p:nvSpPr>
        <p:spPr>
          <a:xfrm>
            <a:off x="766277" y="4136794"/>
            <a:ext cx="3501419" cy="2667000"/>
          </a:xfrm>
          <a:prstGeom prst="rect">
            <a:avLst/>
          </a:prstGeom>
          <a:solidFill>
            <a:schemeClr val="bg1">
              <a:alpha val="66000"/>
            </a:scheme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376978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9"/>
                                        </p:tgtEl>
                                        <p:attrNameLst>
                                          <p:attrName>style.visibility</p:attrName>
                                        </p:attrNameLst>
                                      </p:cBhvr>
                                      <p:to>
                                        <p:strVal val="visible"/>
                                      </p:to>
                                    </p:set>
                                    <p:animEffect transition="in" filter="fade">
                                      <p:cBhvr>
                                        <p:cTn id="7" dur="500"/>
                                        <p:tgtEl>
                                          <p:spTgt spid="2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fade">
                                      <p:cBhvr>
                                        <p:cTn id="12" dur="500"/>
                                        <p:tgtEl>
                                          <p:spTgt spid="10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60"/>
                                        </p:tgtEl>
                                        <p:attrNameLst>
                                          <p:attrName>style.visibility</p:attrName>
                                        </p:attrNameLst>
                                      </p:cBhvr>
                                      <p:to>
                                        <p:strVal val="visible"/>
                                      </p:to>
                                    </p:set>
                                    <p:animEffect transition="in" filter="fade">
                                      <p:cBhvr>
                                        <p:cTn id="15" dur="500"/>
                                        <p:tgtEl>
                                          <p:spTgt spid="26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58"/>
                                        </p:tgtEl>
                                        <p:attrNameLst>
                                          <p:attrName>style.visibility</p:attrName>
                                        </p:attrNameLst>
                                      </p:cBhvr>
                                      <p:to>
                                        <p:strVal val="visible"/>
                                      </p:to>
                                    </p:set>
                                    <p:animEffect transition="in" filter="fade">
                                      <p:cBhvr>
                                        <p:cTn id="20" dur="500"/>
                                        <p:tgtEl>
                                          <p:spTgt spid="25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61"/>
                                        </p:tgtEl>
                                        <p:attrNameLst>
                                          <p:attrName>style.visibility</p:attrName>
                                        </p:attrNameLst>
                                      </p:cBhvr>
                                      <p:to>
                                        <p:strVal val="visible"/>
                                      </p:to>
                                    </p:set>
                                    <p:animEffect transition="in" filter="fade">
                                      <p:cBhvr>
                                        <p:cTn id="23" dur="500"/>
                                        <p:tgtEl>
                                          <p:spTgt spid="26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21"/>
                                        </p:tgtEl>
                                        <p:attrNameLst>
                                          <p:attrName>style.visibility</p:attrName>
                                        </p:attrNameLst>
                                      </p:cBhvr>
                                      <p:to>
                                        <p:strVal val="visible"/>
                                      </p:to>
                                    </p:set>
                                    <p:animEffect transition="in" filter="fade">
                                      <p:cBhvr>
                                        <p:cTn id="28" dur="500"/>
                                        <p:tgtEl>
                                          <p:spTgt spid="2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62"/>
                                        </p:tgtEl>
                                        <p:attrNameLst>
                                          <p:attrName>style.visibility</p:attrName>
                                        </p:attrNameLst>
                                      </p:cBhvr>
                                      <p:to>
                                        <p:strVal val="visible"/>
                                      </p:to>
                                    </p:set>
                                    <p:animEffect transition="in" filter="fade">
                                      <p:cBhvr>
                                        <p:cTn id="31" dur="500"/>
                                        <p:tgtEl>
                                          <p:spTgt spid="26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57"/>
                                        </p:tgtEl>
                                        <p:attrNameLst>
                                          <p:attrName>style.visibility</p:attrName>
                                        </p:attrNameLst>
                                      </p:cBhvr>
                                      <p:to>
                                        <p:strVal val="visible"/>
                                      </p:to>
                                    </p:set>
                                    <p:animEffect transition="in" filter="fade">
                                      <p:cBhvr>
                                        <p:cTn id="36" dur="500"/>
                                        <p:tgtEl>
                                          <p:spTgt spid="25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63"/>
                                        </p:tgtEl>
                                        <p:attrNameLst>
                                          <p:attrName>style.visibility</p:attrName>
                                        </p:attrNameLst>
                                      </p:cBhvr>
                                      <p:to>
                                        <p:strVal val="visible"/>
                                      </p:to>
                                    </p:set>
                                    <p:animEffect transition="in" filter="fade">
                                      <p:cBhvr>
                                        <p:cTn id="39" dur="500"/>
                                        <p:tgtEl>
                                          <p:spTgt spid="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 grpId="0" animBg="1"/>
      <p:bldP spid="261" grpId="0" animBg="1"/>
      <p:bldP spid="262" grpId="0" animBg="1"/>
      <p:bldP spid="26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3764" y="381000"/>
            <a:ext cx="3540728" cy="769441"/>
          </a:xfrm>
          <a:prstGeom prst="rect">
            <a:avLst/>
          </a:prstGeom>
          <a:noFill/>
        </p:spPr>
        <p:txBody>
          <a:bodyPr wrap="none" rtlCol="0">
            <a:spAutoFit/>
          </a:bodyPr>
          <a:lstStyle/>
          <a:p>
            <a:r>
              <a:rPr lang="en-US" sz="4400" dirty="0" smtClean="0">
                <a:latin typeface="Gill Sans Light"/>
                <a:cs typeface="Gill Sans Light"/>
              </a:rPr>
              <a:t>Representation</a:t>
            </a:r>
          </a:p>
        </p:txBody>
      </p:sp>
      <p:sp>
        <p:nvSpPr>
          <p:cNvPr id="6" name="TextBox 5"/>
          <p:cNvSpPr txBox="1"/>
          <p:nvPr/>
        </p:nvSpPr>
        <p:spPr>
          <a:xfrm>
            <a:off x="173764" y="3573959"/>
            <a:ext cx="3277059" cy="769441"/>
          </a:xfrm>
          <a:prstGeom prst="rect">
            <a:avLst/>
          </a:prstGeom>
          <a:noFill/>
        </p:spPr>
        <p:txBody>
          <a:bodyPr wrap="none" rtlCol="0">
            <a:spAutoFit/>
          </a:bodyPr>
          <a:lstStyle/>
          <a:p>
            <a:r>
              <a:rPr lang="en-US" sz="4400" dirty="0" smtClean="0">
                <a:latin typeface="Gill Sans Light"/>
                <a:cs typeface="Gill Sans Light"/>
              </a:rPr>
              <a:t>Optimizations</a:t>
            </a:r>
          </a:p>
        </p:txBody>
      </p:sp>
      <p:grpSp>
        <p:nvGrpSpPr>
          <p:cNvPr id="283" name="Group 282"/>
          <p:cNvGrpSpPr/>
          <p:nvPr/>
        </p:nvGrpSpPr>
        <p:grpSpPr>
          <a:xfrm>
            <a:off x="685800" y="1336358"/>
            <a:ext cx="3623432" cy="1806721"/>
            <a:chOff x="734048" y="1641158"/>
            <a:chExt cx="3623432" cy="1806721"/>
          </a:xfrm>
        </p:grpSpPr>
        <p:grpSp>
          <p:nvGrpSpPr>
            <p:cNvPr id="155" name="Group 154"/>
            <p:cNvGrpSpPr/>
            <p:nvPr/>
          </p:nvGrpSpPr>
          <p:grpSpPr>
            <a:xfrm>
              <a:off x="734699" y="1641158"/>
              <a:ext cx="3608701" cy="1483042"/>
              <a:chOff x="609600" y="1641158"/>
              <a:chExt cx="3608701" cy="1483042"/>
            </a:xfrm>
          </p:grpSpPr>
          <p:grpSp>
            <p:nvGrpSpPr>
              <p:cNvPr id="9" name="Group 8"/>
              <p:cNvGrpSpPr/>
              <p:nvPr/>
            </p:nvGrpSpPr>
            <p:grpSpPr>
              <a:xfrm>
                <a:off x="609600" y="1686938"/>
                <a:ext cx="1036376" cy="1096758"/>
                <a:chOff x="2013099" y="2147633"/>
                <a:chExt cx="1339701" cy="1417755"/>
              </a:xfrm>
            </p:grpSpPr>
            <p:cxnSp>
              <p:nvCxnSpPr>
                <p:cNvPr id="10" name="Straight Connector 9"/>
                <p:cNvCxnSpPr>
                  <a:stCxn id="17" idx="5"/>
                  <a:endCxn id="18" idx="1"/>
                </p:cNvCxnSpPr>
                <p:nvPr/>
              </p:nvCxnSpPr>
              <p:spPr>
                <a:xfrm>
                  <a:off x="2655052" y="2818029"/>
                  <a:ext cx="126891" cy="205070"/>
                </a:xfrm>
                <a:prstGeom prst="line">
                  <a:avLst/>
                </a:prstGeom>
                <a:effectLst/>
              </p:spPr>
              <p:style>
                <a:lnRef idx="2">
                  <a:schemeClr val="dk1"/>
                </a:lnRef>
                <a:fillRef idx="0">
                  <a:schemeClr val="dk1"/>
                </a:fillRef>
                <a:effectRef idx="1">
                  <a:schemeClr val="dk1"/>
                </a:effectRef>
                <a:fontRef idx="minor">
                  <a:schemeClr val="tx1"/>
                </a:fontRef>
              </p:style>
            </p:cxnSp>
            <p:cxnSp>
              <p:nvCxnSpPr>
                <p:cNvPr id="11" name="Straight Connector 10"/>
                <p:cNvCxnSpPr>
                  <a:stCxn id="19" idx="3"/>
                  <a:endCxn id="18" idx="7"/>
                </p:cNvCxnSpPr>
                <p:nvPr/>
              </p:nvCxnSpPr>
              <p:spPr>
                <a:xfrm flipH="1">
                  <a:off x="2936315" y="2865494"/>
                  <a:ext cx="195578" cy="157605"/>
                </a:xfrm>
                <a:prstGeom prst="line">
                  <a:avLst/>
                </a:prstGeom>
                <a:effectLst/>
              </p:spPr>
              <p:style>
                <a:lnRef idx="2">
                  <a:schemeClr val="dk1"/>
                </a:lnRef>
                <a:fillRef idx="0">
                  <a:schemeClr val="dk1"/>
                </a:fillRef>
                <a:effectRef idx="1">
                  <a:schemeClr val="dk1"/>
                </a:effectRef>
                <a:fontRef idx="minor">
                  <a:schemeClr val="tx1"/>
                </a:fontRef>
              </p:style>
            </p:cxnSp>
            <p:cxnSp>
              <p:nvCxnSpPr>
                <p:cNvPr id="12" name="Straight Connector 11"/>
                <p:cNvCxnSpPr>
                  <a:stCxn id="17" idx="4"/>
                  <a:endCxn id="20" idx="0"/>
                </p:cNvCxnSpPr>
                <p:nvPr/>
              </p:nvCxnSpPr>
              <p:spPr>
                <a:xfrm flipH="1">
                  <a:off x="2541151" y="2850000"/>
                  <a:ext cx="36716" cy="497074"/>
                </a:xfrm>
                <a:prstGeom prst="line">
                  <a:avLst/>
                </a:prstGeom>
                <a:effectLst/>
              </p:spPr>
              <p:style>
                <a:lnRef idx="2">
                  <a:schemeClr val="dk1"/>
                </a:lnRef>
                <a:fillRef idx="0">
                  <a:schemeClr val="dk1"/>
                </a:fillRef>
                <a:effectRef idx="1">
                  <a:schemeClr val="dk1"/>
                </a:effectRef>
                <a:fontRef idx="minor">
                  <a:schemeClr val="tx1"/>
                </a:fontRef>
              </p:style>
            </p:cxnSp>
            <p:cxnSp>
              <p:nvCxnSpPr>
                <p:cNvPr id="13" name="Straight Connector 12"/>
                <p:cNvCxnSpPr>
                  <a:stCxn id="16" idx="5"/>
                  <a:endCxn id="20" idx="1"/>
                </p:cNvCxnSpPr>
                <p:nvPr/>
              </p:nvCxnSpPr>
              <p:spPr>
                <a:xfrm>
                  <a:off x="2199441" y="3036342"/>
                  <a:ext cx="264524" cy="342704"/>
                </a:xfrm>
                <a:prstGeom prst="line">
                  <a:avLst/>
                </a:prstGeom>
                <a:effectLst/>
              </p:spPr>
              <p:style>
                <a:lnRef idx="2">
                  <a:schemeClr val="dk1"/>
                </a:lnRef>
                <a:fillRef idx="0">
                  <a:schemeClr val="dk1"/>
                </a:fillRef>
                <a:effectRef idx="1">
                  <a:schemeClr val="dk1"/>
                </a:effectRef>
                <a:fontRef idx="minor">
                  <a:schemeClr val="tx1"/>
                </a:fontRef>
              </p:style>
            </p:cxnSp>
            <p:cxnSp>
              <p:nvCxnSpPr>
                <p:cNvPr id="14" name="Straight Connector 13"/>
                <p:cNvCxnSpPr>
                  <a:stCxn id="17" idx="2"/>
                  <a:endCxn id="16" idx="7"/>
                </p:cNvCxnSpPr>
                <p:nvPr/>
              </p:nvCxnSpPr>
              <p:spPr>
                <a:xfrm flipH="1">
                  <a:off x="2199442" y="2740843"/>
                  <a:ext cx="269268" cy="141128"/>
                </a:xfrm>
                <a:prstGeom prst="line">
                  <a:avLst/>
                </a:prstGeom>
                <a:effectLst/>
              </p:spPr>
              <p:style>
                <a:lnRef idx="2">
                  <a:schemeClr val="dk1"/>
                </a:lnRef>
                <a:fillRef idx="0">
                  <a:schemeClr val="dk1"/>
                </a:fillRef>
                <a:effectRef idx="1">
                  <a:schemeClr val="dk1"/>
                </a:effectRef>
                <a:fontRef idx="minor">
                  <a:schemeClr val="tx1"/>
                </a:fontRef>
              </p:style>
            </p:cxnSp>
            <p:cxnSp>
              <p:nvCxnSpPr>
                <p:cNvPr id="15" name="Straight Connector 14"/>
                <p:cNvCxnSpPr>
                  <a:stCxn id="18" idx="3"/>
                  <a:endCxn id="20" idx="7"/>
                </p:cNvCxnSpPr>
                <p:nvPr/>
              </p:nvCxnSpPr>
              <p:spPr>
                <a:xfrm flipH="1">
                  <a:off x="2618335" y="3177470"/>
                  <a:ext cx="163609" cy="201576"/>
                </a:xfrm>
                <a:prstGeom prst="line">
                  <a:avLst/>
                </a:prstGeom>
                <a:effectLst/>
              </p:spPr>
              <p:style>
                <a:lnRef idx="2">
                  <a:schemeClr val="dk1"/>
                </a:lnRef>
                <a:fillRef idx="0">
                  <a:schemeClr val="dk1"/>
                </a:fillRef>
                <a:effectRef idx="1">
                  <a:schemeClr val="dk1"/>
                </a:effectRef>
                <a:fontRef idx="minor">
                  <a:schemeClr val="tx1"/>
                </a:fontRef>
              </p:style>
            </p:cxnSp>
            <p:sp>
              <p:nvSpPr>
                <p:cNvPr id="16" name="Oval 15"/>
                <p:cNvSpPr/>
                <p:nvPr/>
              </p:nvSpPr>
              <p:spPr>
                <a:xfrm>
                  <a:off x="2013099" y="2850000"/>
                  <a:ext cx="218313" cy="218314"/>
                </a:xfrm>
                <a:prstGeom prst="ellipse">
                  <a:avLst/>
                </a:prstGeom>
                <a:solidFill>
                  <a:schemeClr val="accent3">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17" name="Oval 16"/>
                <p:cNvSpPr/>
                <p:nvPr/>
              </p:nvSpPr>
              <p:spPr>
                <a:xfrm>
                  <a:off x="2468710" y="2631686"/>
                  <a:ext cx="218313" cy="218314"/>
                </a:xfrm>
                <a:prstGeom prst="ellipse">
                  <a:avLst/>
                </a:prstGeom>
                <a:solidFill>
                  <a:srgbClr val="00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18" name="Oval 17"/>
                <p:cNvSpPr/>
                <p:nvPr/>
              </p:nvSpPr>
              <p:spPr>
                <a:xfrm>
                  <a:off x="2749972" y="2991128"/>
                  <a:ext cx="218313" cy="218314"/>
                </a:xfrm>
                <a:prstGeom prst="ellipse">
                  <a:avLst/>
                </a:prstGeom>
                <a:solidFill>
                  <a:srgbClr val="FF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19" name="Oval 18"/>
                <p:cNvSpPr/>
                <p:nvPr/>
              </p:nvSpPr>
              <p:spPr>
                <a:xfrm>
                  <a:off x="3099922" y="2679151"/>
                  <a:ext cx="218313" cy="218314"/>
                </a:xfrm>
                <a:prstGeom prst="ellipse">
                  <a:avLst/>
                </a:prstGeom>
                <a:solidFill>
                  <a:schemeClr val="accent6">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20" name="Oval 19"/>
                <p:cNvSpPr/>
                <p:nvPr/>
              </p:nvSpPr>
              <p:spPr>
                <a:xfrm>
                  <a:off x="2431993" y="3347074"/>
                  <a:ext cx="218313" cy="218314"/>
                </a:xfrm>
                <a:prstGeom prst="ellipse">
                  <a:avLst/>
                </a:prstGeom>
                <a:solidFill>
                  <a:schemeClr val="accent6">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21" name="Oval 20"/>
                <p:cNvSpPr/>
                <p:nvPr/>
              </p:nvSpPr>
              <p:spPr>
                <a:xfrm>
                  <a:off x="2655052" y="2147633"/>
                  <a:ext cx="218313" cy="218314"/>
                </a:xfrm>
                <a:prstGeom prst="ellipse">
                  <a:avLst/>
                </a:prstGeom>
                <a:solidFill>
                  <a:srgbClr val="9BBB5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22" name="Straight Connector 21"/>
                <p:cNvCxnSpPr>
                  <a:stCxn id="21" idx="3"/>
                  <a:endCxn id="17" idx="0"/>
                </p:cNvCxnSpPr>
                <p:nvPr/>
              </p:nvCxnSpPr>
              <p:spPr>
                <a:xfrm flipH="1">
                  <a:off x="2577867" y="2333975"/>
                  <a:ext cx="109157" cy="297711"/>
                </a:xfrm>
                <a:prstGeom prst="line">
                  <a:avLst/>
                </a:prstGeom>
                <a:effectLst/>
              </p:spPr>
              <p:style>
                <a:lnRef idx="2">
                  <a:schemeClr val="dk1"/>
                </a:lnRef>
                <a:fillRef idx="0">
                  <a:schemeClr val="dk1"/>
                </a:fillRef>
                <a:effectRef idx="1">
                  <a:schemeClr val="dk1"/>
                </a:effectRef>
                <a:fontRef idx="minor">
                  <a:schemeClr val="tx1"/>
                </a:fontRef>
              </p:style>
            </p:cxnSp>
            <p:cxnSp>
              <p:nvCxnSpPr>
                <p:cNvPr id="23" name="Straight Connector 22"/>
                <p:cNvCxnSpPr>
                  <a:stCxn id="21" idx="5"/>
                  <a:endCxn id="19" idx="1"/>
                </p:cNvCxnSpPr>
                <p:nvPr/>
              </p:nvCxnSpPr>
              <p:spPr>
                <a:xfrm>
                  <a:off x="2841394" y="2333975"/>
                  <a:ext cx="290499" cy="377148"/>
                </a:xfrm>
                <a:prstGeom prst="line">
                  <a:avLst/>
                </a:prstGeom>
                <a:effectLst/>
              </p:spPr>
              <p:style>
                <a:lnRef idx="2">
                  <a:schemeClr val="dk1"/>
                </a:lnRef>
                <a:fillRef idx="0">
                  <a:schemeClr val="dk1"/>
                </a:fillRef>
                <a:effectRef idx="1">
                  <a:schemeClr val="dk1"/>
                </a:effectRef>
                <a:fontRef idx="minor">
                  <a:schemeClr val="tx1"/>
                </a:fontRef>
              </p:style>
            </p:cxnSp>
            <p:cxnSp>
              <p:nvCxnSpPr>
                <p:cNvPr id="24" name="Straight Connector 23"/>
                <p:cNvCxnSpPr>
                  <a:stCxn id="20" idx="6"/>
                  <a:endCxn id="25" idx="3"/>
                </p:cNvCxnSpPr>
                <p:nvPr/>
              </p:nvCxnSpPr>
              <p:spPr>
                <a:xfrm flipV="1">
                  <a:off x="2650305" y="3283008"/>
                  <a:ext cx="516152" cy="173224"/>
                </a:xfrm>
                <a:prstGeom prst="line">
                  <a:avLst/>
                </a:prstGeom>
                <a:effectLst/>
              </p:spPr>
              <p:style>
                <a:lnRef idx="2">
                  <a:schemeClr val="dk1"/>
                </a:lnRef>
                <a:fillRef idx="0">
                  <a:schemeClr val="dk1"/>
                </a:fillRef>
                <a:effectRef idx="1">
                  <a:schemeClr val="dk1"/>
                </a:effectRef>
                <a:fontRef idx="minor">
                  <a:schemeClr val="tx1"/>
                </a:fontRef>
              </p:style>
            </p:cxnSp>
            <p:sp>
              <p:nvSpPr>
                <p:cNvPr id="25" name="Oval 24"/>
                <p:cNvSpPr/>
                <p:nvPr/>
              </p:nvSpPr>
              <p:spPr>
                <a:xfrm>
                  <a:off x="3134487" y="3096666"/>
                  <a:ext cx="218313" cy="218314"/>
                </a:xfrm>
                <a:prstGeom prst="ellipse">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26" name="Oval 25"/>
                <p:cNvSpPr/>
                <p:nvPr/>
              </p:nvSpPr>
              <p:spPr>
                <a:xfrm>
                  <a:off x="2122255" y="2224818"/>
                  <a:ext cx="218313" cy="218314"/>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27" name="Straight Connector 26"/>
                <p:cNvCxnSpPr>
                  <a:stCxn id="26" idx="6"/>
                  <a:endCxn id="19" idx="2"/>
                </p:cNvCxnSpPr>
                <p:nvPr/>
              </p:nvCxnSpPr>
              <p:spPr>
                <a:xfrm>
                  <a:off x="2340568" y="2333975"/>
                  <a:ext cx="759354" cy="454333"/>
                </a:xfrm>
                <a:prstGeom prst="line">
                  <a:avLst/>
                </a:prstGeom>
                <a:effectLst/>
              </p:spPr>
              <p:style>
                <a:lnRef idx="2">
                  <a:schemeClr val="dk1"/>
                </a:lnRef>
                <a:fillRef idx="0">
                  <a:schemeClr val="dk1"/>
                </a:fillRef>
                <a:effectRef idx="1">
                  <a:schemeClr val="dk1"/>
                </a:effectRef>
                <a:fontRef idx="minor">
                  <a:schemeClr val="tx1"/>
                </a:fontRef>
              </p:style>
            </p:cxnSp>
            <p:cxnSp>
              <p:nvCxnSpPr>
                <p:cNvPr id="28" name="Straight Connector 27"/>
                <p:cNvCxnSpPr>
                  <a:stCxn id="19" idx="4"/>
                  <a:endCxn id="25" idx="0"/>
                </p:cNvCxnSpPr>
                <p:nvPr/>
              </p:nvCxnSpPr>
              <p:spPr>
                <a:xfrm>
                  <a:off x="3209079" y="2897465"/>
                  <a:ext cx="34565" cy="199201"/>
                </a:xfrm>
                <a:prstGeom prst="line">
                  <a:avLst/>
                </a:prstGeom>
                <a:effectLst/>
              </p:spPr>
              <p:style>
                <a:lnRef idx="2">
                  <a:schemeClr val="dk1"/>
                </a:lnRef>
                <a:fillRef idx="0">
                  <a:schemeClr val="dk1"/>
                </a:fillRef>
                <a:effectRef idx="1">
                  <a:schemeClr val="dk1"/>
                </a:effectRef>
                <a:fontRef idx="minor">
                  <a:schemeClr val="tx1"/>
                </a:fontRef>
              </p:style>
            </p:cxnSp>
            <p:cxnSp>
              <p:nvCxnSpPr>
                <p:cNvPr id="29" name="Straight Connector 28"/>
                <p:cNvCxnSpPr>
                  <a:stCxn id="26" idx="3"/>
                  <a:endCxn id="16" idx="1"/>
                </p:cNvCxnSpPr>
                <p:nvPr/>
              </p:nvCxnSpPr>
              <p:spPr>
                <a:xfrm flipH="1">
                  <a:off x="2045070" y="2411161"/>
                  <a:ext cx="109156" cy="470810"/>
                </a:xfrm>
                <a:prstGeom prst="line">
                  <a:avLst/>
                </a:prstGeom>
                <a:effectLst/>
              </p:spPr>
              <p:style>
                <a:lnRef idx="2">
                  <a:schemeClr val="dk1"/>
                </a:lnRef>
                <a:fillRef idx="0">
                  <a:schemeClr val="dk1"/>
                </a:fillRef>
                <a:effectRef idx="1">
                  <a:schemeClr val="dk1"/>
                </a:effectRef>
                <a:fontRef idx="minor">
                  <a:schemeClr val="tx1"/>
                </a:fontRef>
              </p:style>
            </p:cxnSp>
            <p:cxnSp>
              <p:nvCxnSpPr>
                <p:cNvPr id="30" name="Straight Connector 29"/>
                <p:cNvCxnSpPr>
                  <a:stCxn id="26" idx="5"/>
                  <a:endCxn id="17" idx="1"/>
                </p:cNvCxnSpPr>
                <p:nvPr/>
              </p:nvCxnSpPr>
              <p:spPr>
                <a:xfrm>
                  <a:off x="2308597" y="2411161"/>
                  <a:ext cx="192084" cy="252496"/>
                </a:xfrm>
                <a:prstGeom prst="line">
                  <a:avLst/>
                </a:prstGeom>
                <a:effectLst/>
              </p:spPr>
              <p:style>
                <a:lnRef idx="2">
                  <a:schemeClr val="dk1"/>
                </a:lnRef>
                <a:fillRef idx="0">
                  <a:schemeClr val="dk1"/>
                </a:fillRef>
                <a:effectRef idx="1">
                  <a:schemeClr val="dk1"/>
                </a:effectRef>
                <a:fontRef idx="minor">
                  <a:schemeClr val="tx1"/>
                </a:fontRef>
              </p:style>
            </p:cxnSp>
          </p:grpSp>
          <p:grpSp>
            <p:nvGrpSpPr>
              <p:cNvPr id="110" name="Group 109"/>
              <p:cNvGrpSpPr/>
              <p:nvPr/>
            </p:nvGrpSpPr>
            <p:grpSpPr>
              <a:xfrm>
                <a:off x="2819400" y="1641158"/>
                <a:ext cx="1398901" cy="1483042"/>
                <a:chOff x="3477899" y="1517115"/>
                <a:chExt cx="1856101" cy="1967741"/>
              </a:xfrm>
            </p:grpSpPr>
            <p:grpSp>
              <p:nvGrpSpPr>
                <p:cNvPr id="33" name="Group 32"/>
                <p:cNvGrpSpPr/>
                <p:nvPr/>
              </p:nvGrpSpPr>
              <p:grpSpPr>
                <a:xfrm>
                  <a:off x="3997928" y="1530695"/>
                  <a:ext cx="609600" cy="1596444"/>
                  <a:chOff x="2286000" y="2667000"/>
                  <a:chExt cx="609600" cy="1596444"/>
                </a:xfrm>
              </p:grpSpPr>
              <p:sp>
                <p:nvSpPr>
                  <p:cNvPr id="80" name="Rectangle 79"/>
                  <p:cNvSpPr/>
                  <p:nvPr/>
                </p:nvSpPr>
                <p:spPr>
                  <a:xfrm>
                    <a:off x="2286000" y="2667000"/>
                    <a:ext cx="609600" cy="1596444"/>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81" name="Group 80"/>
                  <p:cNvGrpSpPr/>
                  <p:nvPr/>
                </p:nvGrpSpPr>
                <p:grpSpPr>
                  <a:xfrm>
                    <a:off x="2362195" y="2819400"/>
                    <a:ext cx="450670" cy="1268799"/>
                    <a:chOff x="2362195" y="2819400"/>
                    <a:chExt cx="450670" cy="1268799"/>
                  </a:xfrm>
                </p:grpSpPr>
                <p:grpSp>
                  <p:nvGrpSpPr>
                    <p:cNvPr id="82" name="Group 81"/>
                    <p:cNvGrpSpPr/>
                    <p:nvPr/>
                  </p:nvGrpSpPr>
                  <p:grpSpPr>
                    <a:xfrm>
                      <a:off x="2362200" y="2819400"/>
                      <a:ext cx="450665" cy="125799"/>
                      <a:chOff x="6172200" y="3773468"/>
                      <a:chExt cx="1219200" cy="340328"/>
                    </a:xfrm>
                  </p:grpSpPr>
                  <p:sp>
                    <p:nvSpPr>
                      <p:cNvPr id="92" name="Rectangle 91"/>
                      <p:cNvSpPr/>
                      <p:nvPr/>
                    </p:nvSpPr>
                    <p:spPr>
                      <a:xfrm>
                        <a:off x="61722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3" name="Rectangle 92"/>
                      <p:cNvSpPr/>
                      <p:nvPr/>
                    </p:nvSpPr>
                    <p:spPr>
                      <a:xfrm>
                        <a:off x="66294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4" name="Rectangle 93"/>
                      <p:cNvSpPr/>
                      <p:nvPr/>
                    </p:nvSpPr>
                    <p:spPr>
                      <a:xfrm>
                        <a:off x="70866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83" name="Group 82"/>
                    <p:cNvGrpSpPr/>
                    <p:nvPr/>
                  </p:nvGrpSpPr>
                  <p:grpSpPr>
                    <a:xfrm>
                      <a:off x="2362203" y="3105150"/>
                      <a:ext cx="281666" cy="125799"/>
                      <a:chOff x="6172200" y="3773468"/>
                      <a:chExt cx="762000" cy="340328"/>
                    </a:xfrm>
                  </p:grpSpPr>
                  <p:sp>
                    <p:nvSpPr>
                      <p:cNvPr id="90" name="Rectangle 89"/>
                      <p:cNvSpPr/>
                      <p:nvPr/>
                    </p:nvSpPr>
                    <p:spPr>
                      <a:xfrm>
                        <a:off x="61722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1" name="Rectangle 90"/>
                      <p:cNvSpPr/>
                      <p:nvPr/>
                    </p:nvSpPr>
                    <p:spPr>
                      <a:xfrm>
                        <a:off x="66294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84" name="Rectangle 83"/>
                    <p:cNvSpPr/>
                    <p:nvPr/>
                  </p:nvSpPr>
                  <p:spPr>
                    <a:xfrm>
                      <a:off x="2362195" y="3390900"/>
                      <a:ext cx="112666" cy="125799"/>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85" name="Group 84"/>
                    <p:cNvGrpSpPr/>
                    <p:nvPr/>
                  </p:nvGrpSpPr>
                  <p:grpSpPr>
                    <a:xfrm>
                      <a:off x="2362200" y="3676650"/>
                      <a:ext cx="450665" cy="125799"/>
                      <a:chOff x="6172200" y="3773468"/>
                      <a:chExt cx="1219200" cy="340328"/>
                    </a:xfrm>
                  </p:grpSpPr>
                  <p:sp>
                    <p:nvSpPr>
                      <p:cNvPr id="87" name="Rectangle 86"/>
                      <p:cNvSpPr/>
                      <p:nvPr/>
                    </p:nvSpPr>
                    <p:spPr>
                      <a:xfrm>
                        <a:off x="61722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8" name="Rectangle 87"/>
                      <p:cNvSpPr/>
                      <p:nvPr/>
                    </p:nvSpPr>
                    <p:spPr>
                      <a:xfrm>
                        <a:off x="66294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9" name="Rectangle 88"/>
                      <p:cNvSpPr/>
                      <p:nvPr/>
                    </p:nvSpPr>
                    <p:spPr>
                      <a:xfrm>
                        <a:off x="70866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86" name="Rectangle 85"/>
                    <p:cNvSpPr/>
                    <p:nvPr/>
                  </p:nvSpPr>
                  <p:spPr>
                    <a:xfrm>
                      <a:off x="2362195" y="3962400"/>
                      <a:ext cx="112666" cy="125799"/>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pSp>
              <p:nvGrpSpPr>
                <p:cNvPr id="34" name="Group 33"/>
                <p:cNvGrpSpPr/>
                <p:nvPr/>
              </p:nvGrpSpPr>
              <p:grpSpPr>
                <a:xfrm>
                  <a:off x="4724400" y="1517115"/>
                  <a:ext cx="609600" cy="1967741"/>
                  <a:chOff x="3124200" y="2667000"/>
                  <a:chExt cx="685800" cy="2213707"/>
                </a:xfrm>
              </p:grpSpPr>
              <p:sp>
                <p:nvSpPr>
                  <p:cNvPr id="38" name="Rectangle 37"/>
                  <p:cNvSpPr/>
                  <p:nvPr/>
                </p:nvSpPr>
                <p:spPr>
                  <a:xfrm>
                    <a:off x="3124200" y="2667000"/>
                    <a:ext cx="685800" cy="2213707"/>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39" name="Group 38"/>
                  <p:cNvGrpSpPr/>
                  <p:nvPr/>
                </p:nvGrpSpPr>
                <p:grpSpPr>
                  <a:xfrm>
                    <a:off x="3188037" y="2733649"/>
                    <a:ext cx="549884" cy="2080409"/>
                    <a:chOff x="3188037" y="2740951"/>
                    <a:chExt cx="549884" cy="2080409"/>
                  </a:xfrm>
                </p:grpSpPr>
                <p:grpSp>
                  <p:nvGrpSpPr>
                    <p:cNvPr id="40" name="Group 39"/>
                    <p:cNvGrpSpPr/>
                    <p:nvPr/>
                  </p:nvGrpSpPr>
                  <p:grpSpPr>
                    <a:xfrm>
                      <a:off x="3188037" y="2740951"/>
                      <a:ext cx="549884" cy="168885"/>
                      <a:chOff x="2895600" y="3514599"/>
                      <a:chExt cx="549884" cy="168885"/>
                    </a:xfrm>
                  </p:grpSpPr>
                  <p:cxnSp>
                    <p:nvCxnSpPr>
                      <p:cNvPr id="77" name="Straight Connector 76"/>
                      <p:cNvCxnSpPr>
                        <a:stCxn id="78" idx="6"/>
                        <a:endCxn id="79"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78" name="Oval 77"/>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9" name="Oval 78"/>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grpSp>
                <p:grpSp>
                  <p:nvGrpSpPr>
                    <p:cNvPr id="41" name="Group 40"/>
                    <p:cNvGrpSpPr/>
                    <p:nvPr/>
                  </p:nvGrpSpPr>
                  <p:grpSpPr>
                    <a:xfrm>
                      <a:off x="3188037" y="2953343"/>
                      <a:ext cx="549884" cy="168885"/>
                      <a:chOff x="2895600" y="3514599"/>
                      <a:chExt cx="549884" cy="168885"/>
                    </a:xfrm>
                  </p:grpSpPr>
                  <p:cxnSp>
                    <p:nvCxnSpPr>
                      <p:cNvPr id="74" name="Straight Connector 73"/>
                      <p:cNvCxnSpPr>
                        <a:stCxn id="75" idx="6"/>
                        <a:endCxn id="76"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75" name="Oval 74"/>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6" name="Oval 75"/>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grpSp>
                <p:grpSp>
                  <p:nvGrpSpPr>
                    <p:cNvPr id="42" name="Group 41"/>
                    <p:cNvGrpSpPr/>
                    <p:nvPr/>
                  </p:nvGrpSpPr>
                  <p:grpSpPr>
                    <a:xfrm>
                      <a:off x="3188037" y="3165735"/>
                      <a:ext cx="549884" cy="168885"/>
                      <a:chOff x="2895600" y="3514599"/>
                      <a:chExt cx="549884" cy="168885"/>
                    </a:xfrm>
                  </p:grpSpPr>
                  <p:cxnSp>
                    <p:nvCxnSpPr>
                      <p:cNvPr id="71" name="Straight Connector 70"/>
                      <p:cNvCxnSpPr>
                        <a:stCxn id="72" idx="6"/>
                        <a:endCxn id="73"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72" name="Oval 71"/>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3" name="Oval 72"/>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grpSp>
                <p:grpSp>
                  <p:nvGrpSpPr>
                    <p:cNvPr id="43" name="Group 42"/>
                    <p:cNvGrpSpPr/>
                    <p:nvPr/>
                  </p:nvGrpSpPr>
                  <p:grpSpPr>
                    <a:xfrm>
                      <a:off x="3188037" y="3378127"/>
                      <a:ext cx="549884" cy="168885"/>
                      <a:chOff x="2895600" y="3514599"/>
                      <a:chExt cx="549884" cy="168885"/>
                    </a:xfrm>
                  </p:grpSpPr>
                  <p:cxnSp>
                    <p:nvCxnSpPr>
                      <p:cNvPr id="68" name="Straight Connector 67"/>
                      <p:cNvCxnSpPr>
                        <a:stCxn id="69" idx="6"/>
                        <a:endCxn id="70"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69" name="Oval 68"/>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0" name="Oval 69"/>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grpSp>
                <p:grpSp>
                  <p:nvGrpSpPr>
                    <p:cNvPr id="44" name="Group 43"/>
                    <p:cNvGrpSpPr/>
                    <p:nvPr/>
                  </p:nvGrpSpPr>
                  <p:grpSpPr>
                    <a:xfrm>
                      <a:off x="3188037" y="3590519"/>
                      <a:ext cx="549884" cy="168885"/>
                      <a:chOff x="2895600" y="3514599"/>
                      <a:chExt cx="549884" cy="168885"/>
                    </a:xfrm>
                  </p:grpSpPr>
                  <p:cxnSp>
                    <p:nvCxnSpPr>
                      <p:cNvPr id="65" name="Straight Connector 64"/>
                      <p:cNvCxnSpPr>
                        <a:stCxn id="66" idx="6"/>
                        <a:endCxn id="67"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66" name="Oval 65"/>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67" name="Oval 66"/>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grpSp>
                <p:grpSp>
                  <p:nvGrpSpPr>
                    <p:cNvPr id="45" name="Group 44"/>
                    <p:cNvGrpSpPr/>
                    <p:nvPr/>
                  </p:nvGrpSpPr>
                  <p:grpSpPr>
                    <a:xfrm>
                      <a:off x="3188037" y="3802911"/>
                      <a:ext cx="549884" cy="168885"/>
                      <a:chOff x="2895600" y="3514599"/>
                      <a:chExt cx="549884" cy="168885"/>
                    </a:xfrm>
                  </p:grpSpPr>
                  <p:cxnSp>
                    <p:nvCxnSpPr>
                      <p:cNvPr id="62" name="Straight Connector 61"/>
                      <p:cNvCxnSpPr>
                        <a:stCxn id="63" idx="6"/>
                        <a:endCxn id="64"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63" name="Oval 62"/>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64" name="Oval 63"/>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grpSp>
                <p:grpSp>
                  <p:nvGrpSpPr>
                    <p:cNvPr id="46" name="Group 45"/>
                    <p:cNvGrpSpPr/>
                    <p:nvPr/>
                  </p:nvGrpSpPr>
                  <p:grpSpPr>
                    <a:xfrm>
                      <a:off x="3188037" y="4015303"/>
                      <a:ext cx="549884" cy="168885"/>
                      <a:chOff x="2895600" y="3514599"/>
                      <a:chExt cx="549884" cy="168885"/>
                    </a:xfrm>
                  </p:grpSpPr>
                  <p:cxnSp>
                    <p:nvCxnSpPr>
                      <p:cNvPr id="59" name="Straight Connector 58"/>
                      <p:cNvCxnSpPr>
                        <a:stCxn id="60" idx="6"/>
                        <a:endCxn id="61"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60" name="Oval 59"/>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61" name="Oval 60"/>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grpSp>
                <p:grpSp>
                  <p:nvGrpSpPr>
                    <p:cNvPr id="47" name="Group 46"/>
                    <p:cNvGrpSpPr/>
                    <p:nvPr/>
                  </p:nvGrpSpPr>
                  <p:grpSpPr>
                    <a:xfrm>
                      <a:off x="3188037" y="4227695"/>
                      <a:ext cx="549884" cy="168885"/>
                      <a:chOff x="2895600" y="3514599"/>
                      <a:chExt cx="549884" cy="168885"/>
                    </a:xfrm>
                  </p:grpSpPr>
                  <p:cxnSp>
                    <p:nvCxnSpPr>
                      <p:cNvPr id="56" name="Straight Connector 55"/>
                      <p:cNvCxnSpPr>
                        <a:stCxn id="57" idx="6"/>
                        <a:endCxn id="58"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57" name="Oval 56"/>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58" name="Oval 57"/>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grpSp>
                <p:grpSp>
                  <p:nvGrpSpPr>
                    <p:cNvPr id="48" name="Group 47"/>
                    <p:cNvGrpSpPr/>
                    <p:nvPr/>
                  </p:nvGrpSpPr>
                  <p:grpSpPr>
                    <a:xfrm>
                      <a:off x="3188037" y="4440087"/>
                      <a:ext cx="549884" cy="168885"/>
                      <a:chOff x="2895600" y="3514599"/>
                      <a:chExt cx="549884" cy="168885"/>
                    </a:xfrm>
                  </p:grpSpPr>
                  <p:cxnSp>
                    <p:nvCxnSpPr>
                      <p:cNvPr id="53" name="Straight Connector 52"/>
                      <p:cNvCxnSpPr>
                        <a:stCxn id="54" idx="6"/>
                        <a:endCxn id="55"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54" name="Oval 53"/>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55" name="Oval 54"/>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grpSp>
                <p:grpSp>
                  <p:nvGrpSpPr>
                    <p:cNvPr id="49" name="Group 48"/>
                    <p:cNvGrpSpPr/>
                    <p:nvPr/>
                  </p:nvGrpSpPr>
                  <p:grpSpPr>
                    <a:xfrm>
                      <a:off x="3188037" y="4652475"/>
                      <a:ext cx="549884" cy="168885"/>
                      <a:chOff x="2895600" y="3514599"/>
                      <a:chExt cx="549884" cy="168885"/>
                    </a:xfrm>
                  </p:grpSpPr>
                  <p:cxnSp>
                    <p:nvCxnSpPr>
                      <p:cNvPr id="50" name="Straight Connector 49"/>
                      <p:cNvCxnSpPr>
                        <a:stCxn id="51" idx="6"/>
                        <a:endCxn id="52"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51" name="Oval 50"/>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52" name="Oval 51"/>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grpSp>
              </p:grpSp>
            </p:grpSp>
            <p:grpSp>
              <p:nvGrpSpPr>
                <p:cNvPr id="102" name="Group 101"/>
                <p:cNvGrpSpPr/>
                <p:nvPr/>
              </p:nvGrpSpPr>
              <p:grpSpPr>
                <a:xfrm>
                  <a:off x="3477899" y="1530695"/>
                  <a:ext cx="381000" cy="1596444"/>
                  <a:chOff x="2057400" y="3453148"/>
                  <a:chExt cx="381000" cy="1596444"/>
                </a:xfrm>
              </p:grpSpPr>
              <p:grpSp>
                <p:nvGrpSpPr>
                  <p:cNvPr id="103" name="Group 102"/>
                  <p:cNvGrpSpPr/>
                  <p:nvPr/>
                </p:nvGrpSpPr>
                <p:grpSpPr>
                  <a:xfrm>
                    <a:off x="2163458" y="3587055"/>
                    <a:ext cx="168884" cy="1311885"/>
                    <a:chOff x="1447310" y="4479315"/>
                    <a:chExt cx="168884" cy="1311885"/>
                  </a:xfrm>
                </p:grpSpPr>
                <p:sp>
                  <p:nvSpPr>
                    <p:cNvPr id="105" name="Oval 104"/>
                    <p:cNvSpPr/>
                    <p:nvPr/>
                  </p:nvSpPr>
                  <p:spPr>
                    <a:xfrm>
                      <a:off x="1447310" y="4765065"/>
                      <a:ext cx="168884" cy="168885"/>
                    </a:xfrm>
                    <a:prstGeom prst="ellipse">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106" name="Oval 105"/>
                    <p:cNvSpPr/>
                    <p:nvPr/>
                  </p:nvSpPr>
                  <p:spPr>
                    <a:xfrm>
                      <a:off x="1447310" y="5050815"/>
                      <a:ext cx="168884" cy="168885"/>
                    </a:xfrm>
                    <a:prstGeom prst="ellipse">
                      <a:avLst/>
                    </a:prstGeom>
                    <a:solidFill>
                      <a:srgbClr val="3366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107" name="Oval 106"/>
                    <p:cNvSpPr/>
                    <p:nvPr/>
                  </p:nvSpPr>
                  <p:spPr>
                    <a:xfrm>
                      <a:off x="1447310" y="5336565"/>
                      <a:ext cx="168884" cy="168885"/>
                    </a:xfrm>
                    <a:prstGeom prst="ellipse">
                      <a:avLst/>
                    </a:prstGeom>
                    <a:solidFill>
                      <a:srgbClr val="FF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108" name="Oval 107"/>
                    <p:cNvSpPr/>
                    <p:nvPr/>
                  </p:nvSpPr>
                  <p:spPr>
                    <a:xfrm>
                      <a:off x="1447310" y="5622315"/>
                      <a:ext cx="168884" cy="168885"/>
                    </a:xfrm>
                    <a:prstGeom prst="ellipse">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109" name="Oval 108"/>
                    <p:cNvSpPr/>
                    <p:nvPr/>
                  </p:nvSpPr>
                  <p:spPr>
                    <a:xfrm>
                      <a:off x="1447310" y="4479315"/>
                      <a:ext cx="168884" cy="168885"/>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grpSp>
              <p:sp>
                <p:nvSpPr>
                  <p:cNvPr id="104" name="Rectangle 103"/>
                  <p:cNvSpPr/>
                  <p:nvPr/>
                </p:nvSpPr>
                <p:spPr>
                  <a:xfrm>
                    <a:off x="2057400" y="3453148"/>
                    <a:ext cx="381000" cy="1596444"/>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sp>
            <p:nvSpPr>
              <p:cNvPr id="111" name="Right Arrow 110"/>
              <p:cNvSpPr/>
              <p:nvPr/>
            </p:nvSpPr>
            <p:spPr>
              <a:xfrm>
                <a:off x="1905000" y="2004450"/>
                <a:ext cx="685800" cy="461734"/>
              </a:xfrm>
              <a:prstGeom prst="rightArrow">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7" name="TextBox 276"/>
            <p:cNvSpPr txBox="1"/>
            <p:nvPr/>
          </p:nvSpPr>
          <p:spPr>
            <a:xfrm>
              <a:off x="734048" y="2801548"/>
              <a:ext cx="1203437" cy="646331"/>
            </a:xfrm>
            <a:prstGeom prst="rect">
              <a:avLst/>
            </a:prstGeom>
            <a:noFill/>
          </p:spPr>
          <p:txBody>
            <a:bodyPr wrap="none" rtlCol="0">
              <a:spAutoFit/>
            </a:bodyPr>
            <a:lstStyle/>
            <a:p>
              <a:pPr algn="r"/>
              <a:r>
                <a:rPr lang="en-US" sz="1800" dirty="0" smtClean="0">
                  <a:latin typeface="Gill Sans Light"/>
                  <a:cs typeface="Gill Sans Light"/>
                </a:rPr>
                <a:t>Distributed</a:t>
              </a:r>
            </a:p>
            <a:p>
              <a:pPr algn="r"/>
              <a:r>
                <a:rPr lang="en-US" sz="1800" dirty="0" smtClean="0">
                  <a:latin typeface="Gill Sans Light"/>
                  <a:cs typeface="Gill Sans Light"/>
                </a:rPr>
                <a:t>Graphs</a:t>
              </a:r>
            </a:p>
          </p:txBody>
        </p:sp>
        <p:sp>
          <p:nvSpPr>
            <p:cNvPr id="278" name="TextBox 277"/>
            <p:cNvSpPr txBox="1"/>
            <p:nvPr/>
          </p:nvSpPr>
          <p:spPr>
            <a:xfrm>
              <a:off x="2590800" y="2801548"/>
              <a:ext cx="1766680" cy="646331"/>
            </a:xfrm>
            <a:prstGeom prst="rect">
              <a:avLst/>
            </a:prstGeom>
            <a:noFill/>
          </p:spPr>
          <p:txBody>
            <a:bodyPr wrap="none" rtlCol="0">
              <a:spAutoFit/>
            </a:bodyPr>
            <a:lstStyle/>
            <a:p>
              <a:r>
                <a:rPr lang="en-US" sz="1800" dirty="0" smtClean="0">
                  <a:latin typeface="Gill Sans Light"/>
                  <a:cs typeface="Gill Sans Light"/>
                </a:rPr>
                <a:t>Horizontally</a:t>
              </a:r>
            </a:p>
            <a:p>
              <a:r>
                <a:rPr lang="en-US" sz="1800" dirty="0" smtClean="0">
                  <a:latin typeface="Gill Sans Light"/>
                  <a:cs typeface="Gill Sans Light"/>
                </a:rPr>
                <a:t>Partitioned Tables</a:t>
              </a:r>
            </a:p>
          </p:txBody>
        </p:sp>
      </p:grpSp>
      <p:grpSp>
        <p:nvGrpSpPr>
          <p:cNvPr id="284" name="Group 283"/>
          <p:cNvGrpSpPr/>
          <p:nvPr/>
        </p:nvGrpSpPr>
        <p:grpSpPr>
          <a:xfrm>
            <a:off x="5209552" y="1295400"/>
            <a:ext cx="3657600" cy="1841105"/>
            <a:chOff x="5257800" y="1600200"/>
            <a:chExt cx="3657600" cy="1841105"/>
          </a:xfrm>
        </p:grpSpPr>
        <p:grpSp>
          <p:nvGrpSpPr>
            <p:cNvPr id="154" name="Group 153"/>
            <p:cNvGrpSpPr/>
            <p:nvPr/>
          </p:nvGrpSpPr>
          <p:grpSpPr>
            <a:xfrm>
              <a:off x="5371992" y="1600200"/>
              <a:ext cx="3314808" cy="1340006"/>
              <a:chOff x="5110211" y="1600200"/>
              <a:chExt cx="3314808" cy="1340006"/>
            </a:xfrm>
          </p:grpSpPr>
          <p:grpSp>
            <p:nvGrpSpPr>
              <p:cNvPr id="146" name="Group 145"/>
              <p:cNvGrpSpPr/>
              <p:nvPr/>
            </p:nvGrpSpPr>
            <p:grpSpPr>
              <a:xfrm rot="13220780">
                <a:off x="5110211" y="1859129"/>
                <a:ext cx="1436387" cy="1081077"/>
                <a:chOff x="6110088" y="1796575"/>
                <a:chExt cx="2957716" cy="2226084"/>
              </a:xfrm>
            </p:grpSpPr>
            <p:sp>
              <p:nvSpPr>
                <p:cNvPr id="127" name="Freeform 126"/>
                <p:cNvSpPr/>
                <p:nvPr/>
              </p:nvSpPr>
              <p:spPr bwMode="auto">
                <a:xfrm>
                  <a:off x="6110088" y="1796575"/>
                  <a:ext cx="2957716" cy="2226084"/>
                </a:xfrm>
                <a:custGeom>
                  <a:avLst/>
                  <a:gdLst>
                    <a:gd name="connsiteX0" fmla="*/ 1930400 w 3149600"/>
                    <a:gd name="connsiteY0" fmla="*/ 159926 h 2455333"/>
                    <a:gd name="connsiteX1" fmla="*/ 237067 w 3149600"/>
                    <a:gd name="connsiteY1" fmla="*/ 193793 h 2455333"/>
                    <a:gd name="connsiteX2" fmla="*/ 508000 w 3149600"/>
                    <a:gd name="connsiteY2" fmla="*/ 1322682 h 2455333"/>
                    <a:gd name="connsiteX3" fmla="*/ 993423 w 3149600"/>
                    <a:gd name="connsiteY3" fmla="*/ 2304815 h 2455333"/>
                    <a:gd name="connsiteX4" fmla="*/ 1569156 w 3149600"/>
                    <a:gd name="connsiteY4" fmla="*/ 2225793 h 2455333"/>
                    <a:gd name="connsiteX5" fmla="*/ 1919111 w 3149600"/>
                    <a:gd name="connsiteY5" fmla="*/ 1175926 h 2455333"/>
                    <a:gd name="connsiteX6" fmla="*/ 2291645 w 3149600"/>
                    <a:gd name="connsiteY6" fmla="*/ 2135482 h 2455333"/>
                    <a:gd name="connsiteX7" fmla="*/ 2889956 w 3149600"/>
                    <a:gd name="connsiteY7" fmla="*/ 2304815 h 2455333"/>
                    <a:gd name="connsiteX8" fmla="*/ 3081867 w 3149600"/>
                    <a:gd name="connsiteY8" fmla="*/ 1841970 h 2455333"/>
                    <a:gd name="connsiteX9" fmla="*/ 2483556 w 3149600"/>
                    <a:gd name="connsiteY9" fmla="*/ 600193 h 2455333"/>
                    <a:gd name="connsiteX10" fmla="*/ 1930400 w 3149600"/>
                    <a:gd name="connsiteY10" fmla="*/ 159926 h 2455333"/>
                    <a:gd name="connsiteX0" fmla="*/ 1969911 w 3155244"/>
                    <a:gd name="connsiteY0" fmla="*/ 96426 h 2468033"/>
                    <a:gd name="connsiteX1" fmla="*/ 242711 w 3155244"/>
                    <a:gd name="connsiteY1" fmla="*/ 206493 h 2468033"/>
                    <a:gd name="connsiteX2" fmla="*/ 513644 w 3155244"/>
                    <a:gd name="connsiteY2" fmla="*/ 1335382 h 2468033"/>
                    <a:gd name="connsiteX3" fmla="*/ 999067 w 3155244"/>
                    <a:gd name="connsiteY3" fmla="*/ 2317515 h 2468033"/>
                    <a:gd name="connsiteX4" fmla="*/ 1574800 w 3155244"/>
                    <a:gd name="connsiteY4" fmla="*/ 2238493 h 2468033"/>
                    <a:gd name="connsiteX5" fmla="*/ 1924755 w 3155244"/>
                    <a:gd name="connsiteY5" fmla="*/ 1188626 h 2468033"/>
                    <a:gd name="connsiteX6" fmla="*/ 2297289 w 3155244"/>
                    <a:gd name="connsiteY6" fmla="*/ 2148182 h 2468033"/>
                    <a:gd name="connsiteX7" fmla="*/ 2895600 w 3155244"/>
                    <a:gd name="connsiteY7" fmla="*/ 2317515 h 2468033"/>
                    <a:gd name="connsiteX8" fmla="*/ 3087511 w 3155244"/>
                    <a:gd name="connsiteY8" fmla="*/ 1854670 h 2468033"/>
                    <a:gd name="connsiteX9" fmla="*/ 2489200 w 3155244"/>
                    <a:gd name="connsiteY9" fmla="*/ 612893 h 2468033"/>
                    <a:gd name="connsiteX10" fmla="*/ 1969911 w 3155244"/>
                    <a:gd name="connsiteY10" fmla="*/ 96426 h 2468033"/>
                    <a:gd name="connsiteX0" fmla="*/ 1969911 w 3165592"/>
                    <a:gd name="connsiteY0" fmla="*/ 96426 h 2468033"/>
                    <a:gd name="connsiteX1" fmla="*/ 242711 w 3165592"/>
                    <a:gd name="connsiteY1" fmla="*/ 206493 h 2468033"/>
                    <a:gd name="connsiteX2" fmla="*/ 513644 w 3165592"/>
                    <a:gd name="connsiteY2" fmla="*/ 1335382 h 2468033"/>
                    <a:gd name="connsiteX3" fmla="*/ 999067 w 3165592"/>
                    <a:gd name="connsiteY3" fmla="*/ 2317515 h 2468033"/>
                    <a:gd name="connsiteX4" fmla="*/ 1574800 w 3165592"/>
                    <a:gd name="connsiteY4" fmla="*/ 2238493 h 2468033"/>
                    <a:gd name="connsiteX5" fmla="*/ 1924755 w 3165592"/>
                    <a:gd name="connsiteY5" fmla="*/ 1188626 h 2468033"/>
                    <a:gd name="connsiteX6" fmla="*/ 2297289 w 3165592"/>
                    <a:gd name="connsiteY6" fmla="*/ 2148182 h 2468033"/>
                    <a:gd name="connsiteX7" fmla="*/ 2895600 w 3165592"/>
                    <a:gd name="connsiteY7" fmla="*/ 2317515 h 2468033"/>
                    <a:gd name="connsiteX8" fmla="*/ 3087511 w 3165592"/>
                    <a:gd name="connsiteY8" fmla="*/ 1854670 h 2468033"/>
                    <a:gd name="connsiteX9" fmla="*/ 2427111 w 3165592"/>
                    <a:gd name="connsiteY9" fmla="*/ 477426 h 2468033"/>
                    <a:gd name="connsiteX10" fmla="*/ 1969911 w 3165592"/>
                    <a:gd name="connsiteY10" fmla="*/ 96426 h 2468033"/>
                    <a:gd name="connsiteX0" fmla="*/ 1881011 w 3152892"/>
                    <a:gd name="connsiteY0" fmla="*/ 96426 h 2468033"/>
                    <a:gd name="connsiteX1" fmla="*/ 230011 w 3152892"/>
                    <a:gd name="connsiteY1" fmla="*/ 206493 h 2468033"/>
                    <a:gd name="connsiteX2" fmla="*/ 500944 w 3152892"/>
                    <a:gd name="connsiteY2" fmla="*/ 1335382 h 2468033"/>
                    <a:gd name="connsiteX3" fmla="*/ 986367 w 3152892"/>
                    <a:gd name="connsiteY3" fmla="*/ 2317515 h 2468033"/>
                    <a:gd name="connsiteX4" fmla="*/ 1562100 w 3152892"/>
                    <a:gd name="connsiteY4" fmla="*/ 2238493 h 2468033"/>
                    <a:gd name="connsiteX5" fmla="*/ 1912055 w 3152892"/>
                    <a:gd name="connsiteY5" fmla="*/ 1188626 h 2468033"/>
                    <a:gd name="connsiteX6" fmla="*/ 2284589 w 3152892"/>
                    <a:gd name="connsiteY6" fmla="*/ 2148182 h 2468033"/>
                    <a:gd name="connsiteX7" fmla="*/ 2882900 w 3152892"/>
                    <a:gd name="connsiteY7" fmla="*/ 2317515 h 2468033"/>
                    <a:gd name="connsiteX8" fmla="*/ 3074811 w 3152892"/>
                    <a:gd name="connsiteY8" fmla="*/ 1854670 h 2468033"/>
                    <a:gd name="connsiteX9" fmla="*/ 2414411 w 3152892"/>
                    <a:gd name="connsiteY9" fmla="*/ 477426 h 2468033"/>
                    <a:gd name="connsiteX10" fmla="*/ 1881011 w 3152892"/>
                    <a:gd name="connsiteY10" fmla="*/ 96426 h 2468033"/>
                    <a:gd name="connsiteX0" fmla="*/ 1690511 w 2962392"/>
                    <a:gd name="connsiteY0" fmla="*/ 83726 h 2455333"/>
                    <a:gd name="connsiteX1" fmla="*/ 547511 w 2962392"/>
                    <a:gd name="connsiteY1" fmla="*/ 159926 h 2455333"/>
                    <a:gd name="connsiteX2" fmla="*/ 39511 w 2962392"/>
                    <a:gd name="connsiteY2" fmla="*/ 193793 h 2455333"/>
                    <a:gd name="connsiteX3" fmla="*/ 310444 w 2962392"/>
                    <a:gd name="connsiteY3" fmla="*/ 1322682 h 2455333"/>
                    <a:gd name="connsiteX4" fmla="*/ 795867 w 2962392"/>
                    <a:gd name="connsiteY4" fmla="*/ 2304815 h 2455333"/>
                    <a:gd name="connsiteX5" fmla="*/ 1371600 w 2962392"/>
                    <a:gd name="connsiteY5" fmla="*/ 2225793 h 2455333"/>
                    <a:gd name="connsiteX6" fmla="*/ 1721555 w 2962392"/>
                    <a:gd name="connsiteY6" fmla="*/ 1175926 h 2455333"/>
                    <a:gd name="connsiteX7" fmla="*/ 2094089 w 2962392"/>
                    <a:gd name="connsiteY7" fmla="*/ 2135482 h 2455333"/>
                    <a:gd name="connsiteX8" fmla="*/ 2692400 w 2962392"/>
                    <a:gd name="connsiteY8" fmla="*/ 2304815 h 2455333"/>
                    <a:gd name="connsiteX9" fmla="*/ 2884311 w 2962392"/>
                    <a:gd name="connsiteY9" fmla="*/ 1841970 h 2455333"/>
                    <a:gd name="connsiteX10" fmla="*/ 2223911 w 2962392"/>
                    <a:gd name="connsiteY10" fmla="*/ 464726 h 2455333"/>
                    <a:gd name="connsiteX11" fmla="*/ 1690511 w 2962392"/>
                    <a:gd name="connsiteY11" fmla="*/ 83726 h 2455333"/>
                    <a:gd name="connsiteX0" fmla="*/ 1690511 w 2962392"/>
                    <a:gd name="connsiteY0" fmla="*/ 83726 h 2455333"/>
                    <a:gd name="connsiteX1" fmla="*/ 547511 w 2962392"/>
                    <a:gd name="connsiteY1" fmla="*/ 159926 h 2455333"/>
                    <a:gd name="connsiteX2" fmla="*/ 39511 w 2962392"/>
                    <a:gd name="connsiteY2" fmla="*/ 193793 h 2455333"/>
                    <a:gd name="connsiteX3" fmla="*/ 310444 w 2962392"/>
                    <a:gd name="connsiteY3" fmla="*/ 1322682 h 2455333"/>
                    <a:gd name="connsiteX4" fmla="*/ 795867 w 2962392"/>
                    <a:gd name="connsiteY4" fmla="*/ 2304815 h 2455333"/>
                    <a:gd name="connsiteX5" fmla="*/ 1371600 w 2962392"/>
                    <a:gd name="connsiteY5" fmla="*/ 2225793 h 2455333"/>
                    <a:gd name="connsiteX6" fmla="*/ 1721555 w 2962392"/>
                    <a:gd name="connsiteY6" fmla="*/ 1175926 h 2455333"/>
                    <a:gd name="connsiteX7" fmla="*/ 2094089 w 2962392"/>
                    <a:gd name="connsiteY7" fmla="*/ 2135482 h 2455333"/>
                    <a:gd name="connsiteX8" fmla="*/ 2692400 w 2962392"/>
                    <a:gd name="connsiteY8" fmla="*/ 2304815 h 2455333"/>
                    <a:gd name="connsiteX9" fmla="*/ 2884311 w 2962392"/>
                    <a:gd name="connsiteY9" fmla="*/ 1841970 h 2455333"/>
                    <a:gd name="connsiteX10" fmla="*/ 2223911 w 2962392"/>
                    <a:gd name="connsiteY10" fmla="*/ 464726 h 2455333"/>
                    <a:gd name="connsiteX11" fmla="*/ 1690511 w 2962392"/>
                    <a:gd name="connsiteY11" fmla="*/ 83726 h 2455333"/>
                    <a:gd name="connsiteX0" fmla="*/ 1792111 w 3063992"/>
                    <a:gd name="connsiteY0" fmla="*/ 50800 h 2422407"/>
                    <a:gd name="connsiteX1" fmla="*/ 649111 w 3063992"/>
                    <a:gd name="connsiteY1" fmla="*/ 127000 h 2422407"/>
                    <a:gd name="connsiteX2" fmla="*/ 39511 w 3063992"/>
                    <a:gd name="connsiteY2" fmla="*/ 279400 h 2422407"/>
                    <a:gd name="connsiteX3" fmla="*/ 412044 w 3063992"/>
                    <a:gd name="connsiteY3" fmla="*/ 1289756 h 2422407"/>
                    <a:gd name="connsiteX4" fmla="*/ 897467 w 3063992"/>
                    <a:gd name="connsiteY4" fmla="*/ 2271889 h 2422407"/>
                    <a:gd name="connsiteX5" fmla="*/ 1473200 w 3063992"/>
                    <a:gd name="connsiteY5" fmla="*/ 2192867 h 2422407"/>
                    <a:gd name="connsiteX6" fmla="*/ 1823155 w 3063992"/>
                    <a:gd name="connsiteY6" fmla="*/ 1143000 h 2422407"/>
                    <a:gd name="connsiteX7" fmla="*/ 2195689 w 3063992"/>
                    <a:gd name="connsiteY7" fmla="*/ 2102556 h 2422407"/>
                    <a:gd name="connsiteX8" fmla="*/ 2794000 w 3063992"/>
                    <a:gd name="connsiteY8" fmla="*/ 2271889 h 2422407"/>
                    <a:gd name="connsiteX9" fmla="*/ 2985911 w 3063992"/>
                    <a:gd name="connsiteY9" fmla="*/ 1809044 h 2422407"/>
                    <a:gd name="connsiteX10" fmla="*/ 2325511 w 3063992"/>
                    <a:gd name="connsiteY10" fmla="*/ 431800 h 2422407"/>
                    <a:gd name="connsiteX11" fmla="*/ 1792111 w 3063992"/>
                    <a:gd name="connsiteY11" fmla="*/ 50800 h 2422407"/>
                    <a:gd name="connsiteX0" fmla="*/ 1715911 w 3063992"/>
                    <a:gd name="connsiteY0" fmla="*/ 50800 h 2422407"/>
                    <a:gd name="connsiteX1" fmla="*/ 649111 w 3063992"/>
                    <a:gd name="connsiteY1" fmla="*/ 127000 h 2422407"/>
                    <a:gd name="connsiteX2" fmla="*/ 39511 w 3063992"/>
                    <a:gd name="connsiteY2" fmla="*/ 279400 h 2422407"/>
                    <a:gd name="connsiteX3" fmla="*/ 412044 w 3063992"/>
                    <a:gd name="connsiteY3" fmla="*/ 1289756 h 2422407"/>
                    <a:gd name="connsiteX4" fmla="*/ 897467 w 3063992"/>
                    <a:gd name="connsiteY4" fmla="*/ 2271889 h 2422407"/>
                    <a:gd name="connsiteX5" fmla="*/ 1473200 w 3063992"/>
                    <a:gd name="connsiteY5" fmla="*/ 2192867 h 2422407"/>
                    <a:gd name="connsiteX6" fmla="*/ 1823155 w 3063992"/>
                    <a:gd name="connsiteY6" fmla="*/ 1143000 h 2422407"/>
                    <a:gd name="connsiteX7" fmla="*/ 2195689 w 3063992"/>
                    <a:gd name="connsiteY7" fmla="*/ 2102556 h 2422407"/>
                    <a:gd name="connsiteX8" fmla="*/ 2794000 w 3063992"/>
                    <a:gd name="connsiteY8" fmla="*/ 2271889 h 2422407"/>
                    <a:gd name="connsiteX9" fmla="*/ 2985911 w 3063992"/>
                    <a:gd name="connsiteY9" fmla="*/ 1809044 h 2422407"/>
                    <a:gd name="connsiteX10" fmla="*/ 2325511 w 3063992"/>
                    <a:gd name="connsiteY10" fmla="*/ 431800 h 2422407"/>
                    <a:gd name="connsiteX11" fmla="*/ 1715911 w 3063992"/>
                    <a:gd name="connsiteY11" fmla="*/ 50800 h 2422407"/>
                    <a:gd name="connsiteX0" fmla="*/ 1779411 w 3127492"/>
                    <a:gd name="connsiteY0" fmla="*/ 38100 h 2409707"/>
                    <a:gd name="connsiteX1" fmla="*/ 1093611 w 3127492"/>
                    <a:gd name="connsiteY1" fmla="*/ 190500 h 2409707"/>
                    <a:gd name="connsiteX2" fmla="*/ 103011 w 3127492"/>
                    <a:gd name="connsiteY2" fmla="*/ 266700 h 2409707"/>
                    <a:gd name="connsiteX3" fmla="*/ 475544 w 3127492"/>
                    <a:gd name="connsiteY3" fmla="*/ 1277056 h 2409707"/>
                    <a:gd name="connsiteX4" fmla="*/ 960967 w 3127492"/>
                    <a:gd name="connsiteY4" fmla="*/ 2259189 h 2409707"/>
                    <a:gd name="connsiteX5" fmla="*/ 1536700 w 3127492"/>
                    <a:gd name="connsiteY5" fmla="*/ 2180167 h 2409707"/>
                    <a:gd name="connsiteX6" fmla="*/ 1886655 w 3127492"/>
                    <a:gd name="connsiteY6" fmla="*/ 1130300 h 2409707"/>
                    <a:gd name="connsiteX7" fmla="*/ 2259189 w 3127492"/>
                    <a:gd name="connsiteY7" fmla="*/ 2089856 h 2409707"/>
                    <a:gd name="connsiteX8" fmla="*/ 2857500 w 3127492"/>
                    <a:gd name="connsiteY8" fmla="*/ 2259189 h 2409707"/>
                    <a:gd name="connsiteX9" fmla="*/ 3049411 w 3127492"/>
                    <a:gd name="connsiteY9" fmla="*/ 1796344 h 2409707"/>
                    <a:gd name="connsiteX10" fmla="*/ 2389011 w 3127492"/>
                    <a:gd name="connsiteY10" fmla="*/ 419100 h 2409707"/>
                    <a:gd name="connsiteX11" fmla="*/ 1779411 w 3127492"/>
                    <a:gd name="connsiteY11" fmla="*/ 38100 h 2409707"/>
                    <a:gd name="connsiteX0" fmla="*/ 1855611 w 3127492"/>
                    <a:gd name="connsiteY0" fmla="*/ 38100 h 2333507"/>
                    <a:gd name="connsiteX1" fmla="*/ 1093611 w 3127492"/>
                    <a:gd name="connsiteY1" fmla="*/ 114300 h 2333507"/>
                    <a:gd name="connsiteX2" fmla="*/ 103011 w 3127492"/>
                    <a:gd name="connsiteY2" fmla="*/ 190500 h 2333507"/>
                    <a:gd name="connsiteX3" fmla="*/ 475544 w 3127492"/>
                    <a:gd name="connsiteY3" fmla="*/ 1200856 h 2333507"/>
                    <a:gd name="connsiteX4" fmla="*/ 960967 w 3127492"/>
                    <a:gd name="connsiteY4" fmla="*/ 2182989 h 2333507"/>
                    <a:gd name="connsiteX5" fmla="*/ 1536700 w 3127492"/>
                    <a:gd name="connsiteY5" fmla="*/ 2103967 h 2333507"/>
                    <a:gd name="connsiteX6" fmla="*/ 1886655 w 3127492"/>
                    <a:gd name="connsiteY6" fmla="*/ 1054100 h 2333507"/>
                    <a:gd name="connsiteX7" fmla="*/ 2259189 w 3127492"/>
                    <a:gd name="connsiteY7" fmla="*/ 2013656 h 2333507"/>
                    <a:gd name="connsiteX8" fmla="*/ 2857500 w 3127492"/>
                    <a:gd name="connsiteY8" fmla="*/ 2182989 h 2333507"/>
                    <a:gd name="connsiteX9" fmla="*/ 3049411 w 3127492"/>
                    <a:gd name="connsiteY9" fmla="*/ 1720144 h 2333507"/>
                    <a:gd name="connsiteX10" fmla="*/ 2389011 w 3127492"/>
                    <a:gd name="connsiteY10" fmla="*/ 342900 h 2333507"/>
                    <a:gd name="connsiteX11" fmla="*/ 1855611 w 3127492"/>
                    <a:gd name="connsiteY11" fmla="*/ 38100 h 2333507"/>
                    <a:gd name="connsiteX0" fmla="*/ 1765300 w 3037181"/>
                    <a:gd name="connsiteY0" fmla="*/ 38100 h 2374900"/>
                    <a:gd name="connsiteX1" fmla="*/ 1003300 w 3037181"/>
                    <a:gd name="connsiteY1" fmla="*/ 114300 h 2374900"/>
                    <a:gd name="connsiteX2" fmla="*/ 12700 w 3037181"/>
                    <a:gd name="connsiteY2" fmla="*/ 190500 h 2374900"/>
                    <a:gd name="connsiteX3" fmla="*/ 1079500 w 3037181"/>
                    <a:gd name="connsiteY3" fmla="*/ 952500 h 2374900"/>
                    <a:gd name="connsiteX4" fmla="*/ 870656 w 3037181"/>
                    <a:gd name="connsiteY4" fmla="*/ 2182989 h 2374900"/>
                    <a:gd name="connsiteX5" fmla="*/ 1446389 w 3037181"/>
                    <a:gd name="connsiteY5" fmla="*/ 2103967 h 2374900"/>
                    <a:gd name="connsiteX6" fmla="*/ 1796344 w 3037181"/>
                    <a:gd name="connsiteY6" fmla="*/ 1054100 h 2374900"/>
                    <a:gd name="connsiteX7" fmla="*/ 2168878 w 3037181"/>
                    <a:gd name="connsiteY7" fmla="*/ 2013656 h 2374900"/>
                    <a:gd name="connsiteX8" fmla="*/ 2767189 w 3037181"/>
                    <a:gd name="connsiteY8" fmla="*/ 2182989 h 2374900"/>
                    <a:gd name="connsiteX9" fmla="*/ 2959100 w 3037181"/>
                    <a:gd name="connsiteY9" fmla="*/ 1720144 h 2374900"/>
                    <a:gd name="connsiteX10" fmla="*/ 2298700 w 3037181"/>
                    <a:gd name="connsiteY10" fmla="*/ 342900 h 2374900"/>
                    <a:gd name="connsiteX11" fmla="*/ 1765300 w 3037181"/>
                    <a:gd name="connsiteY11" fmla="*/ 38100 h 2374900"/>
                    <a:gd name="connsiteX0" fmla="*/ 1765300 w 3037181"/>
                    <a:gd name="connsiteY0" fmla="*/ 38100 h 2239433"/>
                    <a:gd name="connsiteX1" fmla="*/ 1003300 w 3037181"/>
                    <a:gd name="connsiteY1" fmla="*/ 114300 h 2239433"/>
                    <a:gd name="connsiteX2" fmla="*/ 12700 w 3037181"/>
                    <a:gd name="connsiteY2" fmla="*/ 190500 h 2239433"/>
                    <a:gd name="connsiteX3" fmla="*/ 1079500 w 3037181"/>
                    <a:gd name="connsiteY3" fmla="*/ 952500 h 2239433"/>
                    <a:gd name="connsiteX4" fmla="*/ 698500 w 3037181"/>
                    <a:gd name="connsiteY4" fmla="*/ 1866899 h 2239433"/>
                    <a:gd name="connsiteX5" fmla="*/ 1446389 w 3037181"/>
                    <a:gd name="connsiteY5" fmla="*/ 2103967 h 2239433"/>
                    <a:gd name="connsiteX6" fmla="*/ 1796344 w 3037181"/>
                    <a:gd name="connsiteY6" fmla="*/ 1054100 h 2239433"/>
                    <a:gd name="connsiteX7" fmla="*/ 2168878 w 3037181"/>
                    <a:gd name="connsiteY7" fmla="*/ 2013656 h 2239433"/>
                    <a:gd name="connsiteX8" fmla="*/ 2767189 w 3037181"/>
                    <a:gd name="connsiteY8" fmla="*/ 2182989 h 2239433"/>
                    <a:gd name="connsiteX9" fmla="*/ 2959100 w 3037181"/>
                    <a:gd name="connsiteY9" fmla="*/ 1720144 h 2239433"/>
                    <a:gd name="connsiteX10" fmla="*/ 2298700 w 3037181"/>
                    <a:gd name="connsiteY10" fmla="*/ 342900 h 2239433"/>
                    <a:gd name="connsiteX11" fmla="*/ 1765300 w 3037181"/>
                    <a:gd name="connsiteY11" fmla="*/ 38100 h 2239433"/>
                    <a:gd name="connsiteX0" fmla="*/ 1765300 w 3037181"/>
                    <a:gd name="connsiteY0" fmla="*/ 38100 h 2231908"/>
                    <a:gd name="connsiteX1" fmla="*/ 1003300 w 3037181"/>
                    <a:gd name="connsiteY1" fmla="*/ 114300 h 2231908"/>
                    <a:gd name="connsiteX2" fmla="*/ 12700 w 3037181"/>
                    <a:gd name="connsiteY2" fmla="*/ 190500 h 2231908"/>
                    <a:gd name="connsiteX3" fmla="*/ 1079500 w 3037181"/>
                    <a:gd name="connsiteY3" fmla="*/ 952500 h 2231908"/>
                    <a:gd name="connsiteX4" fmla="*/ 698500 w 3037181"/>
                    <a:gd name="connsiteY4" fmla="*/ 1866899 h 2231908"/>
                    <a:gd name="connsiteX5" fmla="*/ 1384300 w 3037181"/>
                    <a:gd name="connsiteY5" fmla="*/ 2095500 h 2231908"/>
                    <a:gd name="connsiteX6" fmla="*/ 1796344 w 3037181"/>
                    <a:gd name="connsiteY6" fmla="*/ 1054100 h 2231908"/>
                    <a:gd name="connsiteX7" fmla="*/ 2168878 w 3037181"/>
                    <a:gd name="connsiteY7" fmla="*/ 2013656 h 2231908"/>
                    <a:gd name="connsiteX8" fmla="*/ 2767189 w 3037181"/>
                    <a:gd name="connsiteY8" fmla="*/ 2182989 h 2231908"/>
                    <a:gd name="connsiteX9" fmla="*/ 2959100 w 3037181"/>
                    <a:gd name="connsiteY9" fmla="*/ 1720144 h 2231908"/>
                    <a:gd name="connsiteX10" fmla="*/ 2298700 w 3037181"/>
                    <a:gd name="connsiteY10" fmla="*/ 342900 h 2231908"/>
                    <a:gd name="connsiteX11" fmla="*/ 1765300 w 3037181"/>
                    <a:gd name="connsiteY11" fmla="*/ 38100 h 2231908"/>
                    <a:gd name="connsiteX0" fmla="*/ 1854200 w 3126081"/>
                    <a:gd name="connsiteY0" fmla="*/ 38100 h 2231908"/>
                    <a:gd name="connsiteX1" fmla="*/ 1092200 w 3126081"/>
                    <a:gd name="connsiteY1" fmla="*/ 114300 h 2231908"/>
                    <a:gd name="connsiteX2" fmla="*/ 101600 w 3126081"/>
                    <a:gd name="connsiteY2" fmla="*/ 190500 h 2231908"/>
                    <a:gd name="connsiteX3" fmla="*/ 177800 w 3126081"/>
                    <a:gd name="connsiteY3" fmla="*/ 647700 h 2231908"/>
                    <a:gd name="connsiteX4" fmla="*/ 1168400 w 3126081"/>
                    <a:gd name="connsiteY4" fmla="*/ 952500 h 2231908"/>
                    <a:gd name="connsiteX5" fmla="*/ 787400 w 3126081"/>
                    <a:gd name="connsiteY5" fmla="*/ 1866899 h 2231908"/>
                    <a:gd name="connsiteX6" fmla="*/ 1473200 w 3126081"/>
                    <a:gd name="connsiteY6" fmla="*/ 2095500 h 2231908"/>
                    <a:gd name="connsiteX7" fmla="*/ 1885244 w 3126081"/>
                    <a:gd name="connsiteY7" fmla="*/ 1054100 h 2231908"/>
                    <a:gd name="connsiteX8" fmla="*/ 2257778 w 3126081"/>
                    <a:gd name="connsiteY8" fmla="*/ 2013656 h 2231908"/>
                    <a:gd name="connsiteX9" fmla="*/ 2856089 w 3126081"/>
                    <a:gd name="connsiteY9" fmla="*/ 2182989 h 2231908"/>
                    <a:gd name="connsiteX10" fmla="*/ 3048000 w 3126081"/>
                    <a:gd name="connsiteY10" fmla="*/ 1720144 h 2231908"/>
                    <a:gd name="connsiteX11" fmla="*/ 2387600 w 3126081"/>
                    <a:gd name="connsiteY11" fmla="*/ 342900 h 2231908"/>
                    <a:gd name="connsiteX12" fmla="*/ 1854200 w 3126081"/>
                    <a:gd name="connsiteY12" fmla="*/ 38100 h 2231908"/>
                    <a:gd name="connsiteX0" fmla="*/ 1854200 w 3126081"/>
                    <a:gd name="connsiteY0" fmla="*/ 38100 h 2231908"/>
                    <a:gd name="connsiteX1" fmla="*/ 1092200 w 3126081"/>
                    <a:gd name="connsiteY1" fmla="*/ 114300 h 2231908"/>
                    <a:gd name="connsiteX2" fmla="*/ 101600 w 3126081"/>
                    <a:gd name="connsiteY2" fmla="*/ 190500 h 2231908"/>
                    <a:gd name="connsiteX3" fmla="*/ 177800 w 3126081"/>
                    <a:gd name="connsiteY3" fmla="*/ 647700 h 2231908"/>
                    <a:gd name="connsiteX4" fmla="*/ 1168400 w 3126081"/>
                    <a:gd name="connsiteY4" fmla="*/ 952500 h 2231908"/>
                    <a:gd name="connsiteX5" fmla="*/ 787400 w 3126081"/>
                    <a:gd name="connsiteY5" fmla="*/ 1866899 h 2231908"/>
                    <a:gd name="connsiteX6" fmla="*/ 1473200 w 3126081"/>
                    <a:gd name="connsiteY6" fmla="*/ 2095500 h 2231908"/>
                    <a:gd name="connsiteX7" fmla="*/ 1885244 w 3126081"/>
                    <a:gd name="connsiteY7" fmla="*/ 1054100 h 2231908"/>
                    <a:gd name="connsiteX8" fmla="*/ 2257778 w 3126081"/>
                    <a:gd name="connsiteY8" fmla="*/ 2013656 h 2231908"/>
                    <a:gd name="connsiteX9" fmla="*/ 2856089 w 3126081"/>
                    <a:gd name="connsiteY9" fmla="*/ 2182989 h 2231908"/>
                    <a:gd name="connsiteX10" fmla="*/ 3048000 w 3126081"/>
                    <a:gd name="connsiteY10" fmla="*/ 1720144 h 2231908"/>
                    <a:gd name="connsiteX11" fmla="*/ 2387600 w 3126081"/>
                    <a:gd name="connsiteY11" fmla="*/ 342900 h 2231908"/>
                    <a:gd name="connsiteX12" fmla="*/ 1854200 w 3126081"/>
                    <a:gd name="connsiteY12" fmla="*/ 38100 h 2231908"/>
                    <a:gd name="connsiteX0" fmla="*/ 1854200 w 3126081"/>
                    <a:gd name="connsiteY0" fmla="*/ 51741 h 2245549"/>
                    <a:gd name="connsiteX1" fmla="*/ 1092200 w 3126081"/>
                    <a:gd name="connsiteY1" fmla="*/ 127941 h 2245549"/>
                    <a:gd name="connsiteX2" fmla="*/ 101600 w 3126081"/>
                    <a:gd name="connsiteY2" fmla="*/ 204141 h 2245549"/>
                    <a:gd name="connsiteX3" fmla="*/ 177800 w 3126081"/>
                    <a:gd name="connsiteY3" fmla="*/ 661341 h 2245549"/>
                    <a:gd name="connsiteX4" fmla="*/ 1168400 w 3126081"/>
                    <a:gd name="connsiteY4" fmla="*/ 966141 h 2245549"/>
                    <a:gd name="connsiteX5" fmla="*/ 787400 w 3126081"/>
                    <a:gd name="connsiteY5" fmla="*/ 1880540 h 2245549"/>
                    <a:gd name="connsiteX6" fmla="*/ 1473200 w 3126081"/>
                    <a:gd name="connsiteY6" fmla="*/ 2109141 h 2245549"/>
                    <a:gd name="connsiteX7" fmla="*/ 1885244 w 3126081"/>
                    <a:gd name="connsiteY7" fmla="*/ 1067741 h 2245549"/>
                    <a:gd name="connsiteX8" fmla="*/ 2257778 w 3126081"/>
                    <a:gd name="connsiteY8" fmla="*/ 2027297 h 2245549"/>
                    <a:gd name="connsiteX9" fmla="*/ 2856089 w 3126081"/>
                    <a:gd name="connsiteY9" fmla="*/ 2196630 h 2245549"/>
                    <a:gd name="connsiteX10" fmla="*/ 3048000 w 3126081"/>
                    <a:gd name="connsiteY10" fmla="*/ 1733785 h 2245549"/>
                    <a:gd name="connsiteX11" fmla="*/ 2387600 w 3126081"/>
                    <a:gd name="connsiteY11" fmla="*/ 280341 h 2245549"/>
                    <a:gd name="connsiteX12" fmla="*/ 1854200 w 3126081"/>
                    <a:gd name="connsiteY12" fmla="*/ 51741 h 2245549"/>
                    <a:gd name="connsiteX0" fmla="*/ 1778000 w 3126081"/>
                    <a:gd name="connsiteY0" fmla="*/ 25400 h 2295407"/>
                    <a:gd name="connsiteX1" fmla="*/ 1092200 w 3126081"/>
                    <a:gd name="connsiteY1" fmla="*/ 177799 h 2295407"/>
                    <a:gd name="connsiteX2" fmla="*/ 101600 w 3126081"/>
                    <a:gd name="connsiteY2" fmla="*/ 253999 h 2295407"/>
                    <a:gd name="connsiteX3" fmla="*/ 177800 w 3126081"/>
                    <a:gd name="connsiteY3" fmla="*/ 711199 h 2295407"/>
                    <a:gd name="connsiteX4" fmla="*/ 1168400 w 3126081"/>
                    <a:gd name="connsiteY4" fmla="*/ 1015999 h 2295407"/>
                    <a:gd name="connsiteX5" fmla="*/ 787400 w 3126081"/>
                    <a:gd name="connsiteY5" fmla="*/ 1930398 h 2295407"/>
                    <a:gd name="connsiteX6" fmla="*/ 1473200 w 3126081"/>
                    <a:gd name="connsiteY6" fmla="*/ 2158999 h 2295407"/>
                    <a:gd name="connsiteX7" fmla="*/ 1885244 w 3126081"/>
                    <a:gd name="connsiteY7" fmla="*/ 1117599 h 2295407"/>
                    <a:gd name="connsiteX8" fmla="*/ 2257778 w 3126081"/>
                    <a:gd name="connsiteY8" fmla="*/ 2077155 h 2295407"/>
                    <a:gd name="connsiteX9" fmla="*/ 2856089 w 3126081"/>
                    <a:gd name="connsiteY9" fmla="*/ 2246488 h 2295407"/>
                    <a:gd name="connsiteX10" fmla="*/ 3048000 w 3126081"/>
                    <a:gd name="connsiteY10" fmla="*/ 1783643 h 2295407"/>
                    <a:gd name="connsiteX11" fmla="*/ 2387600 w 3126081"/>
                    <a:gd name="connsiteY11" fmla="*/ 330199 h 2295407"/>
                    <a:gd name="connsiteX12" fmla="*/ 1778000 w 3126081"/>
                    <a:gd name="connsiteY12" fmla="*/ 25400 h 2295407"/>
                    <a:gd name="connsiteX0" fmla="*/ 1778000 w 3126081"/>
                    <a:gd name="connsiteY0" fmla="*/ 25400 h 2295407"/>
                    <a:gd name="connsiteX1" fmla="*/ 1092200 w 3126081"/>
                    <a:gd name="connsiteY1" fmla="*/ 177799 h 2295407"/>
                    <a:gd name="connsiteX2" fmla="*/ 101600 w 3126081"/>
                    <a:gd name="connsiteY2" fmla="*/ 253999 h 2295407"/>
                    <a:gd name="connsiteX3" fmla="*/ 177800 w 3126081"/>
                    <a:gd name="connsiteY3" fmla="*/ 711199 h 2295407"/>
                    <a:gd name="connsiteX4" fmla="*/ 1168400 w 3126081"/>
                    <a:gd name="connsiteY4" fmla="*/ 1015999 h 2295407"/>
                    <a:gd name="connsiteX5" fmla="*/ 787400 w 3126081"/>
                    <a:gd name="connsiteY5" fmla="*/ 1930398 h 2295407"/>
                    <a:gd name="connsiteX6" fmla="*/ 1473200 w 3126081"/>
                    <a:gd name="connsiteY6" fmla="*/ 2158999 h 2295407"/>
                    <a:gd name="connsiteX7" fmla="*/ 1885244 w 3126081"/>
                    <a:gd name="connsiteY7" fmla="*/ 1117599 h 2295407"/>
                    <a:gd name="connsiteX8" fmla="*/ 2257778 w 3126081"/>
                    <a:gd name="connsiteY8" fmla="*/ 2077155 h 2295407"/>
                    <a:gd name="connsiteX9" fmla="*/ 2856089 w 3126081"/>
                    <a:gd name="connsiteY9" fmla="*/ 2246488 h 2295407"/>
                    <a:gd name="connsiteX10" fmla="*/ 3048000 w 3126081"/>
                    <a:gd name="connsiteY10" fmla="*/ 1783643 h 2295407"/>
                    <a:gd name="connsiteX11" fmla="*/ 2387600 w 3126081"/>
                    <a:gd name="connsiteY11" fmla="*/ 330199 h 2295407"/>
                    <a:gd name="connsiteX12" fmla="*/ 1778000 w 3126081"/>
                    <a:gd name="connsiteY12" fmla="*/ 25400 h 2295407"/>
                    <a:gd name="connsiteX0" fmla="*/ 1798931 w 3147012"/>
                    <a:gd name="connsiteY0" fmla="*/ 25400 h 2295407"/>
                    <a:gd name="connsiteX1" fmla="*/ 1113131 w 3147012"/>
                    <a:gd name="connsiteY1" fmla="*/ 177799 h 2295407"/>
                    <a:gd name="connsiteX2" fmla="*/ 122531 w 3147012"/>
                    <a:gd name="connsiteY2" fmla="*/ 253999 h 2295407"/>
                    <a:gd name="connsiteX3" fmla="*/ 198731 w 3147012"/>
                    <a:gd name="connsiteY3" fmla="*/ 711199 h 2295407"/>
                    <a:gd name="connsiteX4" fmla="*/ 1189331 w 3147012"/>
                    <a:gd name="connsiteY4" fmla="*/ 1015999 h 2295407"/>
                    <a:gd name="connsiteX5" fmla="*/ 808331 w 3147012"/>
                    <a:gd name="connsiteY5" fmla="*/ 1930398 h 2295407"/>
                    <a:gd name="connsiteX6" fmla="*/ 1494131 w 3147012"/>
                    <a:gd name="connsiteY6" fmla="*/ 2158999 h 2295407"/>
                    <a:gd name="connsiteX7" fmla="*/ 1906175 w 3147012"/>
                    <a:gd name="connsiteY7" fmla="*/ 1117599 h 2295407"/>
                    <a:gd name="connsiteX8" fmla="*/ 2278709 w 3147012"/>
                    <a:gd name="connsiteY8" fmla="*/ 2077155 h 2295407"/>
                    <a:gd name="connsiteX9" fmla="*/ 2877020 w 3147012"/>
                    <a:gd name="connsiteY9" fmla="*/ 2246488 h 2295407"/>
                    <a:gd name="connsiteX10" fmla="*/ 3068931 w 3147012"/>
                    <a:gd name="connsiteY10" fmla="*/ 1783643 h 2295407"/>
                    <a:gd name="connsiteX11" fmla="*/ 2408531 w 3147012"/>
                    <a:gd name="connsiteY11" fmla="*/ 330199 h 2295407"/>
                    <a:gd name="connsiteX12" fmla="*/ 1798931 w 3147012"/>
                    <a:gd name="connsiteY12" fmla="*/ 25400 h 2295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7012" h="2295407">
                      <a:moveTo>
                        <a:pt x="1798931" y="25400"/>
                      </a:moveTo>
                      <a:cubicBezTo>
                        <a:pt x="1583031" y="0"/>
                        <a:pt x="1467320" y="173566"/>
                        <a:pt x="1113131" y="177799"/>
                      </a:cubicBezTo>
                      <a:cubicBezTo>
                        <a:pt x="837964" y="196143"/>
                        <a:pt x="332081" y="76199"/>
                        <a:pt x="122531" y="253999"/>
                      </a:cubicBezTo>
                      <a:cubicBezTo>
                        <a:pt x="0" y="433210"/>
                        <a:pt x="20931" y="584199"/>
                        <a:pt x="198731" y="711199"/>
                      </a:cubicBezTo>
                      <a:cubicBezTo>
                        <a:pt x="376531" y="838199"/>
                        <a:pt x="1087731" y="812799"/>
                        <a:pt x="1189331" y="1015999"/>
                      </a:cubicBezTo>
                      <a:cubicBezTo>
                        <a:pt x="1290931" y="1219199"/>
                        <a:pt x="757531" y="1739898"/>
                        <a:pt x="808331" y="1930398"/>
                      </a:cubicBezTo>
                      <a:cubicBezTo>
                        <a:pt x="859131" y="2120898"/>
                        <a:pt x="1311157" y="2294465"/>
                        <a:pt x="1494131" y="2158999"/>
                      </a:cubicBezTo>
                      <a:cubicBezTo>
                        <a:pt x="1677105" y="2023533"/>
                        <a:pt x="1775412" y="1131240"/>
                        <a:pt x="1906175" y="1117599"/>
                      </a:cubicBezTo>
                      <a:cubicBezTo>
                        <a:pt x="2036938" y="1103958"/>
                        <a:pt x="2116902" y="1889007"/>
                        <a:pt x="2278709" y="2077155"/>
                      </a:cubicBezTo>
                      <a:cubicBezTo>
                        <a:pt x="2440516" y="2265303"/>
                        <a:pt x="2745316" y="2295407"/>
                        <a:pt x="2877020" y="2246488"/>
                      </a:cubicBezTo>
                      <a:cubicBezTo>
                        <a:pt x="3008724" y="2197569"/>
                        <a:pt x="3147012" y="2103024"/>
                        <a:pt x="3068931" y="1783643"/>
                      </a:cubicBezTo>
                      <a:cubicBezTo>
                        <a:pt x="2990850" y="1464262"/>
                        <a:pt x="2620198" y="623240"/>
                        <a:pt x="2408531" y="330199"/>
                      </a:cubicBezTo>
                      <a:cubicBezTo>
                        <a:pt x="2196864" y="37158"/>
                        <a:pt x="2014831" y="50800"/>
                        <a:pt x="1798931" y="25400"/>
                      </a:cubicBezTo>
                      <a:close/>
                    </a:path>
                  </a:pathLst>
                </a:cu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algn="ctr" defTabSz="914400"/>
                  <a:endParaRPr lang="en-US" sz="2800" smtClean="0">
                    <a:solidFill>
                      <a:prstClr val="black"/>
                    </a:solidFill>
                    <a:latin typeface="Tahoma" pitchFamily="-64" charset="0"/>
                  </a:endParaRPr>
                </a:p>
              </p:txBody>
            </p:sp>
            <p:sp>
              <p:nvSpPr>
                <p:cNvPr id="128" name="Oval 127"/>
                <p:cNvSpPr/>
                <p:nvPr/>
              </p:nvSpPr>
              <p:spPr bwMode="auto">
                <a:xfrm>
                  <a:off x="7585958" y="1960813"/>
                  <a:ext cx="644548" cy="644548"/>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defTabSz="914400"/>
                  <a:endParaRPr lang="en-US" sz="2800" smtClean="0">
                    <a:solidFill>
                      <a:prstClr val="black"/>
                    </a:solidFill>
                    <a:latin typeface="Tahoma" pitchFamily="-64" charset="0"/>
                  </a:endParaRPr>
                </a:p>
              </p:txBody>
            </p:sp>
            <p:cxnSp>
              <p:nvCxnSpPr>
                <p:cNvPr id="135" name="Straight Arrow Connector 134"/>
                <p:cNvCxnSpPr>
                  <a:stCxn id="140" idx="6"/>
                  <a:endCxn id="141" idx="2"/>
                </p:cNvCxnSpPr>
                <p:nvPr/>
              </p:nvCxnSpPr>
              <p:spPr bwMode="auto">
                <a:xfrm>
                  <a:off x="6708669" y="2288485"/>
                  <a:ext cx="1027832" cy="1493"/>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37" name="Straight Arrow Connector 136"/>
                <p:cNvCxnSpPr>
                  <a:stCxn id="144" idx="1"/>
                  <a:endCxn id="141" idx="5"/>
                </p:cNvCxnSpPr>
                <p:nvPr/>
              </p:nvCxnSpPr>
              <p:spPr bwMode="auto">
                <a:xfrm rot="16200000" flipV="1">
                  <a:off x="7744806" y="2725455"/>
                  <a:ext cx="1057262" cy="444157"/>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38" name="Straight Arrow Connector 137"/>
                <p:cNvCxnSpPr>
                  <a:stCxn id="143" idx="7"/>
                  <a:endCxn id="141" idx="3"/>
                </p:cNvCxnSpPr>
                <p:nvPr/>
              </p:nvCxnSpPr>
              <p:spPr bwMode="auto">
                <a:xfrm rot="5400000" flipH="1" flipV="1">
                  <a:off x="7046450" y="2732094"/>
                  <a:ext cx="1057262" cy="430881"/>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sp>
              <p:nvSpPr>
                <p:cNvPr id="140" name="Oval 139"/>
                <p:cNvSpPr/>
                <p:nvPr/>
              </p:nvSpPr>
              <p:spPr bwMode="auto">
                <a:xfrm>
                  <a:off x="6339791" y="2104046"/>
                  <a:ext cx="368878" cy="368877"/>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rtlCol="0" anchor="ctr" anchorCtr="0" compatLnSpc="1">
                  <a:prstTxWarp prst="textNoShape">
                    <a:avLst/>
                  </a:prstTxWarp>
                </a:bodyPr>
                <a:lstStyle/>
                <a:p>
                  <a:pPr algn="ctr" defTabSz="914400"/>
                  <a:endParaRPr lang="en-US" dirty="0" smtClean="0">
                    <a:solidFill>
                      <a:prstClr val="black"/>
                    </a:solidFill>
                    <a:latin typeface="Tahoma" pitchFamily="34" charset="0"/>
                    <a:ea typeface="ＭＳ Ｐゴシック" pitchFamily="-111" charset="-128"/>
                  </a:endParaRPr>
                </a:p>
              </p:txBody>
            </p:sp>
            <p:sp>
              <p:nvSpPr>
                <p:cNvPr id="141" name="Oval 140"/>
                <p:cNvSpPr/>
                <p:nvPr/>
              </p:nvSpPr>
              <p:spPr bwMode="auto">
                <a:xfrm>
                  <a:off x="7736501" y="2104046"/>
                  <a:ext cx="368878" cy="368877"/>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rtlCol="0" anchor="ctr" anchorCtr="0" compatLnSpc="1">
                  <a:prstTxWarp prst="textNoShape">
                    <a:avLst/>
                  </a:prstTxWarp>
                </a:bodyPr>
                <a:lstStyle/>
                <a:p>
                  <a:pPr algn="ctr" defTabSz="914400"/>
                  <a:endParaRPr lang="en-US" dirty="0" smtClean="0">
                    <a:solidFill>
                      <a:prstClr val="black"/>
                    </a:solidFill>
                    <a:latin typeface="Tahoma" pitchFamily="34" charset="0"/>
                    <a:ea typeface="ＭＳ Ｐゴシック" pitchFamily="-111" charset="-128"/>
                  </a:endParaRPr>
                </a:p>
              </p:txBody>
            </p:sp>
            <p:sp>
              <p:nvSpPr>
                <p:cNvPr id="143" name="Oval 142"/>
                <p:cNvSpPr/>
                <p:nvPr/>
              </p:nvSpPr>
              <p:spPr bwMode="auto">
                <a:xfrm>
                  <a:off x="7044784" y="3422144"/>
                  <a:ext cx="368878" cy="368877"/>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rtlCol="0" anchor="ctr" anchorCtr="0" compatLnSpc="1">
                  <a:prstTxWarp prst="textNoShape">
                    <a:avLst/>
                  </a:prstTxWarp>
                </a:bodyPr>
                <a:lstStyle/>
                <a:p>
                  <a:pPr algn="ctr" defTabSz="914400"/>
                  <a:endParaRPr lang="en-US" dirty="0" smtClean="0">
                    <a:solidFill>
                      <a:prstClr val="black"/>
                    </a:solidFill>
                    <a:latin typeface="Tahoma" pitchFamily="34" charset="0"/>
                    <a:ea typeface="ＭＳ Ｐゴシック" pitchFamily="-111" charset="-128"/>
                  </a:endParaRPr>
                </a:p>
              </p:txBody>
            </p:sp>
            <p:sp>
              <p:nvSpPr>
                <p:cNvPr id="144" name="Oval 143"/>
                <p:cNvSpPr/>
                <p:nvPr/>
              </p:nvSpPr>
              <p:spPr bwMode="auto">
                <a:xfrm>
                  <a:off x="8441494" y="3422144"/>
                  <a:ext cx="368878" cy="368877"/>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rtlCol="0" anchor="ctr" anchorCtr="0" compatLnSpc="1">
                  <a:prstTxWarp prst="textNoShape">
                    <a:avLst/>
                  </a:prstTxWarp>
                </a:bodyPr>
                <a:lstStyle/>
                <a:p>
                  <a:pPr algn="ctr" defTabSz="914400"/>
                  <a:endParaRPr lang="en-US" dirty="0" smtClean="0">
                    <a:solidFill>
                      <a:prstClr val="black"/>
                    </a:solidFill>
                    <a:latin typeface="Tahoma" pitchFamily="34" charset="0"/>
                    <a:ea typeface="ＭＳ Ｐゴシック" pitchFamily="-111" charset="-128"/>
                  </a:endParaRPr>
                </a:p>
              </p:txBody>
            </p:sp>
          </p:grpSp>
          <p:sp>
            <p:nvSpPr>
              <p:cNvPr id="147" name="Right Arrow 146"/>
              <p:cNvSpPr/>
              <p:nvPr/>
            </p:nvSpPr>
            <p:spPr>
              <a:xfrm>
                <a:off x="6629400" y="2004450"/>
                <a:ext cx="685800" cy="461734"/>
              </a:xfrm>
              <a:prstGeom prst="rightArrow">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3" name="Group 152"/>
              <p:cNvGrpSpPr/>
              <p:nvPr/>
            </p:nvGrpSpPr>
            <p:grpSpPr>
              <a:xfrm>
                <a:off x="7696200" y="1600200"/>
                <a:ext cx="728819" cy="980984"/>
                <a:chOff x="7696200" y="1581090"/>
                <a:chExt cx="728819" cy="980984"/>
              </a:xfrm>
            </p:grpSpPr>
            <p:sp>
              <p:nvSpPr>
                <p:cNvPr id="150" name="Collate 149"/>
                <p:cNvSpPr/>
                <p:nvPr/>
              </p:nvSpPr>
              <p:spPr>
                <a:xfrm rot="16200000">
                  <a:off x="7748258" y="1885313"/>
                  <a:ext cx="624703" cy="728819"/>
                </a:xfrm>
                <a:prstGeom prst="flowChartCollat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5400">
                    <a:solidFill>
                      <a:schemeClr val="tx1"/>
                    </a:solidFill>
                  </a:endParaRPr>
                </a:p>
              </p:txBody>
            </p:sp>
            <p:sp>
              <p:nvSpPr>
                <p:cNvPr id="152" name="TextBox 151"/>
                <p:cNvSpPr txBox="1"/>
                <p:nvPr/>
              </p:nvSpPr>
              <p:spPr>
                <a:xfrm>
                  <a:off x="7696200" y="1581090"/>
                  <a:ext cx="728819" cy="400110"/>
                </a:xfrm>
                <a:prstGeom prst="rect">
                  <a:avLst/>
                </a:prstGeom>
                <a:noFill/>
              </p:spPr>
              <p:txBody>
                <a:bodyPr wrap="square" rtlCol="0">
                  <a:spAutoFit/>
                </a:bodyPr>
                <a:lstStyle/>
                <a:p>
                  <a:pPr algn="ctr"/>
                  <a:r>
                    <a:rPr lang="en-US" sz="2000" dirty="0" smtClean="0">
                      <a:latin typeface="Gill Sans Light"/>
                      <a:cs typeface="Gill Sans Light"/>
                    </a:rPr>
                    <a:t>Join</a:t>
                  </a:r>
                </a:p>
              </p:txBody>
            </p:sp>
          </p:grpSp>
        </p:grpSp>
        <p:sp>
          <p:nvSpPr>
            <p:cNvPr id="279" name="TextBox 278"/>
            <p:cNvSpPr txBox="1"/>
            <p:nvPr/>
          </p:nvSpPr>
          <p:spPr>
            <a:xfrm>
              <a:off x="5257800" y="2794974"/>
              <a:ext cx="1046092" cy="646331"/>
            </a:xfrm>
            <a:prstGeom prst="rect">
              <a:avLst/>
            </a:prstGeom>
            <a:noFill/>
          </p:spPr>
          <p:txBody>
            <a:bodyPr wrap="none" rtlCol="0">
              <a:spAutoFit/>
            </a:bodyPr>
            <a:lstStyle/>
            <a:p>
              <a:r>
                <a:rPr lang="en-US" sz="1800" dirty="0" smtClean="0">
                  <a:latin typeface="Gill Sans Light"/>
                  <a:cs typeface="Gill Sans Light"/>
                </a:rPr>
                <a:t>Vertex</a:t>
              </a:r>
            </a:p>
            <a:p>
              <a:r>
                <a:rPr lang="en-US" sz="1800" dirty="0" smtClean="0">
                  <a:latin typeface="Gill Sans Light"/>
                  <a:cs typeface="Gill Sans Light"/>
                </a:rPr>
                <a:t>Programs</a:t>
              </a:r>
            </a:p>
          </p:txBody>
        </p:sp>
        <p:sp>
          <p:nvSpPr>
            <p:cNvPr id="280" name="TextBox 279"/>
            <p:cNvSpPr txBox="1"/>
            <p:nvPr/>
          </p:nvSpPr>
          <p:spPr>
            <a:xfrm>
              <a:off x="7768744" y="2630269"/>
              <a:ext cx="1146656" cy="646331"/>
            </a:xfrm>
            <a:prstGeom prst="rect">
              <a:avLst/>
            </a:prstGeom>
            <a:noFill/>
          </p:spPr>
          <p:txBody>
            <a:bodyPr wrap="none" rtlCol="0">
              <a:spAutoFit/>
            </a:bodyPr>
            <a:lstStyle/>
            <a:p>
              <a:pPr algn="ctr"/>
              <a:r>
                <a:rPr lang="en-US" sz="1800" dirty="0" smtClean="0">
                  <a:latin typeface="Gill Sans Light"/>
                  <a:cs typeface="Gill Sans Light"/>
                </a:rPr>
                <a:t>Dataflow</a:t>
              </a:r>
            </a:p>
            <a:p>
              <a:pPr algn="ctr"/>
              <a:r>
                <a:rPr lang="en-US" sz="1800" dirty="0" smtClean="0">
                  <a:latin typeface="Gill Sans Light"/>
                  <a:cs typeface="Gill Sans Light"/>
                </a:rPr>
                <a:t>Operators</a:t>
              </a:r>
            </a:p>
          </p:txBody>
        </p:sp>
      </p:grpSp>
      <p:grpSp>
        <p:nvGrpSpPr>
          <p:cNvPr id="287" name="Group 286"/>
          <p:cNvGrpSpPr/>
          <p:nvPr/>
        </p:nvGrpSpPr>
        <p:grpSpPr>
          <a:xfrm>
            <a:off x="854741" y="4386895"/>
            <a:ext cx="7832059" cy="2113392"/>
            <a:chOff x="854741" y="4386895"/>
            <a:chExt cx="7832059" cy="2113392"/>
          </a:xfrm>
        </p:grpSpPr>
        <p:sp>
          <p:nvSpPr>
            <p:cNvPr id="276" name="Right Arrow 275"/>
            <p:cNvSpPr/>
            <p:nvPr/>
          </p:nvSpPr>
          <p:spPr>
            <a:xfrm>
              <a:off x="4953000" y="5329466"/>
              <a:ext cx="685800" cy="461734"/>
            </a:xfrm>
            <a:prstGeom prst="rightArrow">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6" name="Group 285"/>
            <p:cNvGrpSpPr/>
            <p:nvPr/>
          </p:nvGrpSpPr>
          <p:grpSpPr>
            <a:xfrm>
              <a:off x="854741" y="4386895"/>
              <a:ext cx="3717259" cy="2113392"/>
              <a:chOff x="854741" y="4386895"/>
              <a:chExt cx="3717259" cy="2113392"/>
            </a:xfrm>
          </p:grpSpPr>
          <p:grpSp>
            <p:nvGrpSpPr>
              <p:cNvPr id="157" name="Group 156"/>
              <p:cNvGrpSpPr/>
              <p:nvPr/>
            </p:nvGrpSpPr>
            <p:grpSpPr>
              <a:xfrm rot="16200000" flipH="1">
                <a:off x="1131352" y="4616001"/>
                <a:ext cx="581045" cy="1084617"/>
                <a:chOff x="1295400" y="1676400"/>
                <a:chExt cx="1143000" cy="2133600"/>
              </a:xfrm>
            </p:grpSpPr>
            <p:grpSp>
              <p:nvGrpSpPr>
                <p:cNvPr id="159" name="Group 158"/>
                <p:cNvGrpSpPr/>
                <p:nvPr/>
              </p:nvGrpSpPr>
              <p:grpSpPr>
                <a:xfrm>
                  <a:off x="1295400" y="1676400"/>
                  <a:ext cx="304800" cy="1219200"/>
                  <a:chOff x="1295400" y="1676400"/>
                  <a:chExt cx="304800" cy="1219200"/>
                </a:xfrm>
              </p:grpSpPr>
              <p:sp>
                <p:nvSpPr>
                  <p:cNvPr id="180" name="Rectangle 179"/>
                  <p:cNvSpPr/>
                  <p:nvPr/>
                </p:nvSpPr>
                <p:spPr>
                  <a:xfrm>
                    <a:off x="1295400" y="16764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1" name="Rectangle 180"/>
                  <p:cNvSpPr/>
                  <p:nvPr/>
                </p:nvSpPr>
                <p:spPr>
                  <a:xfrm>
                    <a:off x="1295400" y="19812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2" name="Rectangle 181"/>
                  <p:cNvSpPr/>
                  <p:nvPr/>
                </p:nvSpPr>
                <p:spPr>
                  <a:xfrm>
                    <a:off x="1295400" y="22860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3" name="Rectangle 182"/>
                  <p:cNvSpPr/>
                  <p:nvPr/>
                </p:nvSpPr>
                <p:spPr>
                  <a:xfrm>
                    <a:off x="1295400" y="25908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60" name="Group 159"/>
                <p:cNvGrpSpPr/>
                <p:nvPr/>
              </p:nvGrpSpPr>
              <p:grpSpPr>
                <a:xfrm>
                  <a:off x="1866900" y="1676400"/>
                  <a:ext cx="304800" cy="2133600"/>
                  <a:chOff x="1905000" y="1676400"/>
                  <a:chExt cx="304800" cy="2133600"/>
                </a:xfrm>
              </p:grpSpPr>
              <p:sp>
                <p:nvSpPr>
                  <p:cNvPr id="173" name="Rectangle 172"/>
                  <p:cNvSpPr/>
                  <p:nvPr/>
                </p:nvSpPr>
                <p:spPr>
                  <a:xfrm>
                    <a:off x="1905000" y="16764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4" name="Rectangle 173"/>
                  <p:cNvSpPr/>
                  <p:nvPr/>
                </p:nvSpPr>
                <p:spPr>
                  <a:xfrm>
                    <a:off x="1905000" y="19812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5" name="Rectangle 174"/>
                  <p:cNvSpPr/>
                  <p:nvPr/>
                </p:nvSpPr>
                <p:spPr>
                  <a:xfrm>
                    <a:off x="1905000" y="22860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6" name="Rectangle 175"/>
                  <p:cNvSpPr/>
                  <p:nvPr/>
                </p:nvSpPr>
                <p:spPr>
                  <a:xfrm>
                    <a:off x="1905000" y="25908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7" name="Rectangle 176"/>
                  <p:cNvSpPr/>
                  <p:nvPr/>
                </p:nvSpPr>
                <p:spPr>
                  <a:xfrm>
                    <a:off x="1905000" y="28956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8" name="Rectangle 177"/>
                  <p:cNvSpPr/>
                  <p:nvPr/>
                </p:nvSpPr>
                <p:spPr>
                  <a:xfrm>
                    <a:off x="1905000" y="32004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9" name="Rectangle 178"/>
                  <p:cNvSpPr/>
                  <p:nvPr/>
                </p:nvSpPr>
                <p:spPr>
                  <a:xfrm>
                    <a:off x="1905000" y="35052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61" name="Group 160"/>
                <p:cNvGrpSpPr/>
                <p:nvPr/>
              </p:nvGrpSpPr>
              <p:grpSpPr>
                <a:xfrm>
                  <a:off x="2286000" y="1676400"/>
                  <a:ext cx="152400" cy="2133600"/>
                  <a:chOff x="1905000" y="1676400"/>
                  <a:chExt cx="304800" cy="2133600"/>
                </a:xfrm>
              </p:grpSpPr>
              <p:sp>
                <p:nvSpPr>
                  <p:cNvPr id="166" name="Rectangle 165"/>
                  <p:cNvSpPr/>
                  <p:nvPr/>
                </p:nvSpPr>
                <p:spPr>
                  <a:xfrm>
                    <a:off x="1905000" y="16764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7" name="Rectangle 166"/>
                  <p:cNvSpPr/>
                  <p:nvPr/>
                </p:nvSpPr>
                <p:spPr>
                  <a:xfrm>
                    <a:off x="1905000" y="19812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8" name="Rectangle 167"/>
                  <p:cNvSpPr/>
                  <p:nvPr/>
                </p:nvSpPr>
                <p:spPr>
                  <a:xfrm>
                    <a:off x="1905000" y="22860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9" name="Rectangle 168"/>
                  <p:cNvSpPr/>
                  <p:nvPr/>
                </p:nvSpPr>
                <p:spPr>
                  <a:xfrm>
                    <a:off x="1905000" y="25908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0" name="Rectangle 169"/>
                  <p:cNvSpPr/>
                  <p:nvPr/>
                </p:nvSpPr>
                <p:spPr>
                  <a:xfrm>
                    <a:off x="1905000" y="28956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1" name="Rectangle 170"/>
                  <p:cNvSpPr/>
                  <p:nvPr/>
                </p:nvSpPr>
                <p:spPr>
                  <a:xfrm>
                    <a:off x="1905000" y="32004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2" name="Rectangle 171"/>
                  <p:cNvSpPr/>
                  <p:nvPr/>
                </p:nvSpPr>
                <p:spPr>
                  <a:xfrm>
                    <a:off x="1905000" y="35052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162" name="Straight Arrow Connector 161"/>
                <p:cNvCxnSpPr>
                  <a:endCxn id="173" idx="1"/>
                </p:cNvCxnSpPr>
                <p:nvPr/>
              </p:nvCxnSpPr>
              <p:spPr>
                <a:xfrm>
                  <a:off x="1447800" y="1828800"/>
                  <a:ext cx="419100" cy="0"/>
                </a:xfrm>
                <a:prstGeom prst="straightConnector1">
                  <a:avLst/>
                </a:prstGeom>
                <a:ln w="19050" cmpd="sng">
                  <a:solidFill>
                    <a:srgbClr val="C0504D"/>
                  </a:solidFill>
                  <a:headEnd type="oval"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endCxn id="175" idx="1"/>
                </p:cNvCxnSpPr>
                <p:nvPr/>
              </p:nvCxnSpPr>
              <p:spPr>
                <a:xfrm>
                  <a:off x="1447800" y="2133600"/>
                  <a:ext cx="419100" cy="304800"/>
                </a:xfrm>
                <a:prstGeom prst="straightConnector1">
                  <a:avLst/>
                </a:prstGeom>
                <a:ln w="19050" cmpd="sng">
                  <a:solidFill>
                    <a:srgbClr val="C0504D"/>
                  </a:solidFill>
                  <a:headEnd type="oval"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a:endCxn id="177" idx="1"/>
                </p:cNvCxnSpPr>
                <p:nvPr/>
              </p:nvCxnSpPr>
              <p:spPr>
                <a:xfrm>
                  <a:off x="1447800" y="2438400"/>
                  <a:ext cx="419100" cy="609600"/>
                </a:xfrm>
                <a:prstGeom prst="straightConnector1">
                  <a:avLst/>
                </a:prstGeom>
                <a:ln w="19050" cmpd="sng">
                  <a:solidFill>
                    <a:srgbClr val="C0504D"/>
                  </a:solidFill>
                  <a:headEnd type="oval"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endCxn id="179" idx="1"/>
                </p:cNvCxnSpPr>
                <p:nvPr/>
              </p:nvCxnSpPr>
              <p:spPr>
                <a:xfrm>
                  <a:off x="1447800" y="2743200"/>
                  <a:ext cx="419100" cy="914400"/>
                </a:xfrm>
                <a:prstGeom prst="straightConnector1">
                  <a:avLst/>
                </a:prstGeom>
                <a:ln w="19050" cmpd="sng">
                  <a:solidFill>
                    <a:srgbClr val="C0504D"/>
                  </a:solidFill>
                  <a:headEnd type="oval" w="med" len="med"/>
                  <a:tailEnd type="triangle"/>
                </a:ln>
                <a:effectLst/>
              </p:spPr>
              <p:style>
                <a:lnRef idx="2">
                  <a:schemeClr val="accent1"/>
                </a:lnRef>
                <a:fillRef idx="0">
                  <a:schemeClr val="accent1"/>
                </a:fillRef>
                <a:effectRef idx="1">
                  <a:schemeClr val="accent1"/>
                </a:effectRef>
                <a:fontRef idx="minor">
                  <a:schemeClr val="tx1"/>
                </a:fontRef>
              </p:style>
            </p:cxnSp>
          </p:grpSp>
          <p:grpSp>
            <p:nvGrpSpPr>
              <p:cNvPr id="186" name="Group 185"/>
              <p:cNvGrpSpPr/>
              <p:nvPr/>
            </p:nvGrpSpPr>
            <p:grpSpPr>
              <a:xfrm>
                <a:off x="2209984" y="4873348"/>
                <a:ext cx="803182" cy="575484"/>
                <a:chOff x="4345932" y="3071724"/>
                <a:chExt cx="2060770" cy="1476551"/>
              </a:xfrm>
            </p:grpSpPr>
            <p:grpSp>
              <p:nvGrpSpPr>
                <p:cNvPr id="187" name="Group 186"/>
                <p:cNvGrpSpPr/>
                <p:nvPr/>
              </p:nvGrpSpPr>
              <p:grpSpPr>
                <a:xfrm>
                  <a:off x="4345932" y="3071724"/>
                  <a:ext cx="2060770" cy="1476551"/>
                  <a:chOff x="4105808" y="2933700"/>
                  <a:chExt cx="2828392" cy="2026556"/>
                </a:xfrm>
              </p:grpSpPr>
              <p:sp>
                <p:nvSpPr>
                  <p:cNvPr id="189" name="Oval 188"/>
                  <p:cNvSpPr/>
                  <p:nvPr/>
                </p:nvSpPr>
                <p:spPr>
                  <a:xfrm>
                    <a:off x="4105808" y="3238500"/>
                    <a:ext cx="457200" cy="457200"/>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0" name="Oval 189"/>
                  <p:cNvSpPr/>
                  <p:nvPr/>
                </p:nvSpPr>
                <p:spPr>
                  <a:xfrm>
                    <a:off x="4189427" y="4366626"/>
                    <a:ext cx="457200" cy="457200"/>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1" name="Oval 190"/>
                  <p:cNvSpPr/>
                  <p:nvPr/>
                </p:nvSpPr>
                <p:spPr>
                  <a:xfrm>
                    <a:off x="6477000" y="2933700"/>
                    <a:ext cx="457200" cy="457200"/>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92" name="Group 191"/>
                  <p:cNvGrpSpPr/>
                  <p:nvPr/>
                </p:nvGrpSpPr>
                <p:grpSpPr>
                  <a:xfrm rot="20675283">
                    <a:off x="4953000" y="3537174"/>
                    <a:ext cx="1143000" cy="685800"/>
                    <a:chOff x="4953000" y="3537174"/>
                    <a:chExt cx="1143000" cy="685800"/>
                  </a:xfrm>
                </p:grpSpPr>
                <p:sp>
                  <p:nvSpPr>
                    <p:cNvPr id="198" name="Chord 197"/>
                    <p:cNvSpPr/>
                    <p:nvPr/>
                  </p:nvSpPr>
                  <p:spPr>
                    <a:xfrm>
                      <a:off x="4953000" y="3537174"/>
                      <a:ext cx="685800" cy="685800"/>
                    </a:xfrm>
                    <a:prstGeom prst="chord">
                      <a:avLst>
                        <a:gd name="adj1" fmla="val 5518863"/>
                        <a:gd name="adj2" fmla="val 16113869"/>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9" name="Chord 198"/>
                    <p:cNvSpPr/>
                    <p:nvPr/>
                  </p:nvSpPr>
                  <p:spPr>
                    <a:xfrm rot="10800000">
                      <a:off x="5410200" y="3537174"/>
                      <a:ext cx="685800" cy="685800"/>
                    </a:xfrm>
                    <a:prstGeom prst="chord">
                      <a:avLst>
                        <a:gd name="adj1" fmla="val 5518863"/>
                        <a:gd name="adj2" fmla="val 16113869"/>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93" name="Oval 192"/>
                  <p:cNvSpPr/>
                  <p:nvPr/>
                </p:nvSpPr>
                <p:spPr>
                  <a:xfrm>
                    <a:off x="6324600" y="4503056"/>
                    <a:ext cx="457200" cy="457200"/>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94" name="Straight Connector 193"/>
                  <p:cNvCxnSpPr>
                    <a:endCxn id="198" idx="2"/>
                  </p:cNvCxnSpPr>
                  <p:nvPr/>
                </p:nvCxnSpPr>
                <p:spPr>
                  <a:xfrm>
                    <a:off x="4343400" y="3505199"/>
                    <a:ext cx="950853" cy="438296"/>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195" name="Straight Connector 194"/>
                  <p:cNvCxnSpPr>
                    <a:endCxn id="198" idx="2"/>
                  </p:cNvCxnSpPr>
                  <p:nvPr/>
                </p:nvCxnSpPr>
                <p:spPr>
                  <a:xfrm flipV="1">
                    <a:off x="4495800" y="3943495"/>
                    <a:ext cx="798453" cy="628505"/>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196" name="Straight Connector 195"/>
                  <p:cNvCxnSpPr>
                    <a:stCxn id="199" idx="2"/>
                  </p:cNvCxnSpPr>
                  <p:nvPr/>
                </p:nvCxnSpPr>
                <p:spPr>
                  <a:xfrm flipV="1">
                    <a:off x="5754747" y="3238501"/>
                    <a:ext cx="950853" cy="578152"/>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197" name="Straight Connector 196"/>
                  <p:cNvCxnSpPr>
                    <a:stCxn id="199" idx="2"/>
                  </p:cNvCxnSpPr>
                  <p:nvPr/>
                </p:nvCxnSpPr>
                <p:spPr>
                  <a:xfrm>
                    <a:off x="5754747" y="3816653"/>
                    <a:ext cx="798453" cy="907747"/>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cxnSp>
              <p:nvCxnSpPr>
                <p:cNvPr id="188" name="Straight Connector 187"/>
                <p:cNvCxnSpPr/>
                <p:nvPr/>
              </p:nvCxnSpPr>
              <p:spPr>
                <a:xfrm>
                  <a:off x="5181600" y="3086100"/>
                  <a:ext cx="441951" cy="1462175"/>
                </a:xfrm>
                <a:prstGeom prst="line">
                  <a:avLst/>
                </a:prstGeom>
                <a:ln w="38100" cmpd="sng">
                  <a:solidFill>
                    <a:srgbClr val="C0504D"/>
                  </a:solidFill>
                  <a:prstDash val="sysDash"/>
                  <a:headEnd type="none" w="med" len="med"/>
                  <a:tailEnd type="none"/>
                </a:ln>
                <a:effectLst/>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254437" y="5798989"/>
                <a:ext cx="1270621" cy="701298"/>
                <a:chOff x="620277" y="4876800"/>
                <a:chExt cx="3037323" cy="1676400"/>
              </a:xfrm>
            </p:grpSpPr>
            <p:cxnSp>
              <p:nvCxnSpPr>
                <p:cNvPr id="203" name="Straight Connector 202"/>
                <p:cNvCxnSpPr/>
                <p:nvPr/>
              </p:nvCxnSpPr>
              <p:spPr>
                <a:xfrm>
                  <a:off x="1838645" y="4988183"/>
                  <a:ext cx="386555" cy="1565017"/>
                </a:xfrm>
                <a:prstGeom prst="line">
                  <a:avLst/>
                </a:prstGeom>
                <a:ln w="38100" cmpd="sng">
                  <a:solidFill>
                    <a:schemeClr val="tx1"/>
                  </a:solidFill>
                  <a:prstDash val="sysDash"/>
                  <a:headEnd type="none" w="med" len="med"/>
                  <a:tailEnd type="none"/>
                </a:ln>
                <a:effectLst/>
              </p:spPr>
              <p:style>
                <a:lnRef idx="2">
                  <a:schemeClr val="accent1"/>
                </a:lnRef>
                <a:fillRef idx="0">
                  <a:schemeClr val="accent1"/>
                </a:fillRef>
                <a:effectRef idx="1">
                  <a:schemeClr val="accent1"/>
                </a:effectRef>
                <a:fontRef idx="minor">
                  <a:schemeClr val="tx1"/>
                </a:fontRef>
              </p:style>
            </p:cxnSp>
            <p:grpSp>
              <p:nvGrpSpPr>
                <p:cNvPr id="204" name="Group 203"/>
                <p:cNvGrpSpPr/>
                <p:nvPr/>
              </p:nvGrpSpPr>
              <p:grpSpPr>
                <a:xfrm>
                  <a:off x="620277" y="5195885"/>
                  <a:ext cx="1132323" cy="1155070"/>
                  <a:chOff x="745002" y="5195885"/>
                  <a:chExt cx="1132323" cy="1155070"/>
                </a:xfrm>
              </p:grpSpPr>
              <p:sp>
                <p:nvSpPr>
                  <p:cNvPr id="217" name="Oval 216"/>
                  <p:cNvSpPr/>
                  <p:nvPr/>
                </p:nvSpPr>
                <p:spPr>
                  <a:xfrm>
                    <a:off x="745002" y="5195885"/>
                    <a:ext cx="333117" cy="333116"/>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8" name="Oval 217"/>
                  <p:cNvSpPr/>
                  <p:nvPr/>
                </p:nvSpPr>
                <p:spPr>
                  <a:xfrm>
                    <a:off x="805927" y="6017839"/>
                    <a:ext cx="333117" cy="333116"/>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9" name="Chord 218"/>
                  <p:cNvSpPr/>
                  <p:nvPr/>
                </p:nvSpPr>
                <p:spPr>
                  <a:xfrm rot="20675283">
                    <a:off x="1368256" y="5457763"/>
                    <a:ext cx="499675" cy="499675"/>
                  </a:xfrm>
                  <a:prstGeom prst="chord">
                    <a:avLst>
                      <a:gd name="adj1" fmla="val 5518863"/>
                      <a:gd name="adj2" fmla="val 16113869"/>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20" name="Straight Connector 219"/>
                  <p:cNvCxnSpPr>
                    <a:endCxn id="219" idx="2"/>
                  </p:cNvCxnSpPr>
                  <p:nvPr/>
                </p:nvCxnSpPr>
                <p:spPr>
                  <a:xfrm>
                    <a:off x="918112" y="5390202"/>
                    <a:ext cx="692793" cy="319343"/>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21" name="Straight Connector 220"/>
                  <p:cNvCxnSpPr>
                    <a:endCxn id="219" idx="2"/>
                  </p:cNvCxnSpPr>
                  <p:nvPr/>
                </p:nvCxnSpPr>
                <p:spPr>
                  <a:xfrm flipV="1">
                    <a:off x="1029151" y="5709545"/>
                    <a:ext cx="581754" cy="457929"/>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222" name="Oval 221"/>
                  <p:cNvSpPr/>
                  <p:nvPr/>
                </p:nvSpPr>
                <p:spPr>
                  <a:xfrm>
                    <a:off x="1364960" y="5456943"/>
                    <a:ext cx="512365" cy="512365"/>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205" name="Oval 204"/>
                <p:cNvSpPr/>
                <p:nvPr/>
              </p:nvSpPr>
              <p:spPr>
                <a:xfrm>
                  <a:off x="3324483" y="4876800"/>
                  <a:ext cx="333117" cy="333116"/>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6" name="Chord 205"/>
                <p:cNvSpPr/>
                <p:nvPr/>
              </p:nvSpPr>
              <p:spPr>
                <a:xfrm rot="9875283">
                  <a:off x="2211816" y="5369235"/>
                  <a:ext cx="499675" cy="499675"/>
                </a:xfrm>
                <a:prstGeom prst="chord">
                  <a:avLst>
                    <a:gd name="adj1" fmla="val 5518863"/>
                    <a:gd name="adj2" fmla="val 16113869"/>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7" name="Oval 206"/>
                <p:cNvSpPr/>
                <p:nvPr/>
              </p:nvSpPr>
              <p:spPr>
                <a:xfrm>
                  <a:off x="3248283" y="6220084"/>
                  <a:ext cx="333117" cy="333116"/>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08" name="Straight Connector 207"/>
                <p:cNvCxnSpPr>
                  <a:stCxn id="206" idx="2"/>
                  <a:endCxn id="205" idx="3"/>
                </p:cNvCxnSpPr>
                <p:nvPr/>
              </p:nvCxnSpPr>
              <p:spPr>
                <a:xfrm flipV="1">
                  <a:off x="2468843" y="5161132"/>
                  <a:ext cx="904424" cy="455995"/>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09" name="Straight Connector 208"/>
                <p:cNvCxnSpPr>
                  <a:stCxn id="206" idx="2"/>
                  <a:endCxn id="207" idx="1"/>
                </p:cNvCxnSpPr>
                <p:nvPr/>
              </p:nvCxnSpPr>
              <p:spPr>
                <a:xfrm>
                  <a:off x="2468843" y="5617127"/>
                  <a:ext cx="828224" cy="651741"/>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210" name="Oval 209"/>
                <p:cNvSpPr/>
                <p:nvPr/>
              </p:nvSpPr>
              <p:spPr>
                <a:xfrm>
                  <a:off x="2209800" y="5363110"/>
                  <a:ext cx="512365" cy="512365"/>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211" name="Group 210"/>
                <p:cNvGrpSpPr/>
                <p:nvPr/>
              </p:nvGrpSpPr>
              <p:grpSpPr>
                <a:xfrm>
                  <a:off x="3096415" y="5534815"/>
                  <a:ext cx="332585" cy="332585"/>
                  <a:chOff x="5751878" y="4869572"/>
                  <a:chExt cx="1408941" cy="1408941"/>
                </a:xfrm>
              </p:grpSpPr>
              <p:sp>
                <p:nvSpPr>
                  <p:cNvPr id="215" name="Oval 214"/>
                  <p:cNvSpPr/>
                  <p:nvPr/>
                </p:nvSpPr>
                <p:spPr>
                  <a:xfrm>
                    <a:off x="5751878" y="4869572"/>
                    <a:ext cx="1408941" cy="1408941"/>
                  </a:xfrm>
                  <a:prstGeom prst="ellipse">
                    <a:avLst/>
                  </a:prstGeom>
                  <a:ln>
                    <a:headEnd type="none" w="med" len="med"/>
                    <a:tailEnd type="none"/>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16" name="Plus 215"/>
                  <p:cNvSpPr/>
                  <p:nvPr/>
                </p:nvSpPr>
                <p:spPr>
                  <a:xfrm>
                    <a:off x="5751878" y="4869572"/>
                    <a:ext cx="1408941" cy="1408941"/>
                  </a:xfrm>
                  <a:prstGeom prst="mathPlus">
                    <a:avLst>
                      <a:gd name="adj1" fmla="val 8148"/>
                    </a:avLst>
                  </a:prstGeom>
                  <a:ln>
                    <a:headEnd type="none" w="med" len="med"/>
                    <a:tailEnd type="none"/>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cxnSp>
              <p:nvCxnSpPr>
                <p:cNvPr id="212" name="Straight Arrow Connector 211"/>
                <p:cNvCxnSpPr/>
                <p:nvPr/>
              </p:nvCxnSpPr>
              <p:spPr>
                <a:xfrm flipH="1">
                  <a:off x="2895600" y="5311823"/>
                  <a:ext cx="428883" cy="222992"/>
                </a:xfrm>
                <a:prstGeom prst="straightConnector1">
                  <a:avLst/>
                </a:prstGeom>
                <a:ln w="38100" cmpd="sng">
                  <a:solidFill>
                    <a:schemeClr val="accent2"/>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13" name="Straight Arrow Connector 212"/>
                <p:cNvCxnSpPr/>
                <p:nvPr/>
              </p:nvCxnSpPr>
              <p:spPr>
                <a:xfrm flipH="1" flipV="1">
                  <a:off x="2895600" y="5787706"/>
                  <a:ext cx="352682" cy="308294"/>
                </a:xfrm>
                <a:prstGeom prst="straightConnector1">
                  <a:avLst/>
                </a:prstGeom>
                <a:ln w="38100" cmpd="sng">
                  <a:solidFill>
                    <a:schemeClr val="accent2"/>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14" name="Straight Arrow Connector 213"/>
                <p:cNvCxnSpPr/>
                <p:nvPr/>
              </p:nvCxnSpPr>
              <p:spPr>
                <a:xfrm flipH="1">
                  <a:off x="1733843" y="5672377"/>
                  <a:ext cx="472979" cy="74335"/>
                </a:xfrm>
                <a:prstGeom prst="straightConnector1">
                  <a:avLst/>
                </a:prstGeom>
                <a:ln w="38100" cmpd="sng">
                  <a:solidFill>
                    <a:schemeClr val="accent2"/>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nvGrpSpPr>
              <p:cNvPr id="245" name="Group 244"/>
              <p:cNvGrpSpPr/>
              <p:nvPr/>
            </p:nvGrpSpPr>
            <p:grpSpPr>
              <a:xfrm>
                <a:off x="3302717" y="4800600"/>
                <a:ext cx="1082049" cy="616682"/>
                <a:chOff x="6324600" y="2945864"/>
                <a:chExt cx="2590800" cy="1476551"/>
              </a:xfrm>
            </p:grpSpPr>
            <p:sp>
              <p:nvSpPr>
                <p:cNvPr id="246" name="Oval 245"/>
                <p:cNvSpPr/>
                <p:nvPr/>
              </p:nvSpPr>
              <p:spPr>
                <a:xfrm>
                  <a:off x="6944558" y="3429000"/>
                  <a:ext cx="512365" cy="512365"/>
                </a:xfrm>
                <a:prstGeom prst="ellipse">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47" name="Oval 246"/>
                <p:cNvSpPr/>
                <p:nvPr/>
              </p:nvSpPr>
              <p:spPr>
                <a:xfrm>
                  <a:off x="7797006" y="3335167"/>
                  <a:ext cx="512365" cy="512365"/>
                </a:xfrm>
                <a:prstGeom prst="ellipse">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48" name="Oval 247"/>
                <p:cNvSpPr/>
                <p:nvPr/>
              </p:nvSpPr>
              <p:spPr>
                <a:xfrm>
                  <a:off x="6324600" y="3167942"/>
                  <a:ext cx="333117" cy="333116"/>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9" name="Oval 248"/>
                <p:cNvSpPr/>
                <p:nvPr/>
              </p:nvSpPr>
              <p:spPr>
                <a:xfrm>
                  <a:off x="6385525" y="3989896"/>
                  <a:ext cx="333117" cy="333116"/>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0" name="Oval 249"/>
                <p:cNvSpPr/>
                <p:nvPr/>
              </p:nvSpPr>
              <p:spPr>
                <a:xfrm>
                  <a:off x="8582283" y="2945864"/>
                  <a:ext cx="333117" cy="333116"/>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1" name="Chord 250"/>
                <p:cNvSpPr/>
                <p:nvPr/>
              </p:nvSpPr>
              <p:spPr>
                <a:xfrm rot="20675283">
                  <a:off x="6947854" y="3429820"/>
                  <a:ext cx="499675" cy="499675"/>
                </a:xfrm>
                <a:prstGeom prst="chord">
                  <a:avLst>
                    <a:gd name="adj1" fmla="val 5518863"/>
                    <a:gd name="adj2" fmla="val 16113869"/>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2" name="Chord 251"/>
                <p:cNvSpPr/>
                <p:nvPr/>
              </p:nvSpPr>
              <p:spPr>
                <a:xfrm rot="9875283">
                  <a:off x="7799022" y="3341292"/>
                  <a:ext cx="499675" cy="499675"/>
                </a:xfrm>
                <a:prstGeom prst="chord">
                  <a:avLst>
                    <a:gd name="adj1" fmla="val 5518863"/>
                    <a:gd name="adj2" fmla="val 16113869"/>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3" name="Oval 252"/>
                <p:cNvSpPr/>
                <p:nvPr/>
              </p:nvSpPr>
              <p:spPr>
                <a:xfrm>
                  <a:off x="8471245" y="4089299"/>
                  <a:ext cx="333117" cy="333116"/>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4" name="Straight Connector 253"/>
                <p:cNvCxnSpPr>
                  <a:endCxn id="251" idx="2"/>
                </p:cNvCxnSpPr>
                <p:nvPr/>
              </p:nvCxnSpPr>
              <p:spPr>
                <a:xfrm>
                  <a:off x="6497710" y="3362259"/>
                  <a:ext cx="692793" cy="319343"/>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55" name="Straight Connector 254"/>
                <p:cNvCxnSpPr>
                  <a:endCxn id="251" idx="2"/>
                </p:cNvCxnSpPr>
                <p:nvPr/>
              </p:nvCxnSpPr>
              <p:spPr>
                <a:xfrm flipV="1">
                  <a:off x="6608749" y="3681602"/>
                  <a:ext cx="581754" cy="457929"/>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56" name="Straight Connector 255"/>
                <p:cNvCxnSpPr>
                  <a:stCxn id="252" idx="2"/>
                </p:cNvCxnSpPr>
                <p:nvPr/>
              </p:nvCxnSpPr>
              <p:spPr>
                <a:xfrm flipV="1">
                  <a:off x="8056049" y="3167942"/>
                  <a:ext cx="692793" cy="421242"/>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57" name="Straight Connector 256"/>
                <p:cNvCxnSpPr>
                  <a:stCxn id="252" idx="2"/>
                </p:cNvCxnSpPr>
                <p:nvPr/>
              </p:nvCxnSpPr>
              <p:spPr>
                <a:xfrm>
                  <a:off x="8056049" y="3589185"/>
                  <a:ext cx="581754" cy="661385"/>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a:off x="7406649" y="2960240"/>
                  <a:ext cx="441951" cy="1462175"/>
                </a:xfrm>
                <a:prstGeom prst="line">
                  <a:avLst/>
                </a:prstGeom>
                <a:ln w="38100" cmpd="sng">
                  <a:solidFill>
                    <a:schemeClr val="tx1"/>
                  </a:solidFill>
                  <a:prstDash val="sysDash"/>
                  <a:headEnd type="none" w="med" len="med"/>
                  <a:tailEnd type="none"/>
                </a:ln>
                <a:effectLst/>
              </p:spPr>
              <p:style>
                <a:lnRef idx="2">
                  <a:schemeClr val="accent1"/>
                </a:lnRef>
                <a:fillRef idx="0">
                  <a:schemeClr val="accent1"/>
                </a:fillRef>
                <a:effectRef idx="1">
                  <a:schemeClr val="accent1"/>
                </a:effectRef>
                <a:fontRef idx="minor">
                  <a:schemeClr val="tx1"/>
                </a:fontRef>
              </p:style>
            </p:cxnSp>
          </p:grpSp>
          <p:grpSp>
            <p:nvGrpSpPr>
              <p:cNvPr id="260" name="Group 259"/>
              <p:cNvGrpSpPr/>
              <p:nvPr/>
            </p:nvGrpSpPr>
            <p:grpSpPr>
              <a:xfrm>
                <a:off x="2936966" y="5715000"/>
                <a:ext cx="1195455" cy="774784"/>
                <a:chOff x="5672524" y="4497644"/>
                <a:chExt cx="2593145" cy="1680639"/>
              </a:xfrm>
            </p:grpSpPr>
            <p:sp>
              <p:nvSpPr>
                <p:cNvPr id="262" name="Oval 261"/>
                <p:cNvSpPr/>
                <p:nvPr/>
              </p:nvSpPr>
              <p:spPr>
                <a:xfrm>
                  <a:off x="7932552" y="5303999"/>
                  <a:ext cx="333117" cy="333116"/>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3" name="Oval 262"/>
                <p:cNvSpPr/>
                <p:nvPr/>
              </p:nvSpPr>
              <p:spPr>
                <a:xfrm>
                  <a:off x="5987047" y="5702357"/>
                  <a:ext cx="333117" cy="333116"/>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4" name="Oval 263"/>
                <p:cNvSpPr/>
                <p:nvPr/>
              </p:nvSpPr>
              <p:spPr>
                <a:xfrm>
                  <a:off x="6724437" y="5113559"/>
                  <a:ext cx="333117" cy="333116"/>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65" name="Straight Connector 264"/>
                <p:cNvCxnSpPr>
                  <a:stCxn id="264" idx="7"/>
                  <a:endCxn id="274" idx="3"/>
                </p:cNvCxnSpPr>
                <p:nvPr/>
              </p:nvCxnSpPr>
              <p:spPr>
                <a:xfrm flipV="1">
                  <a:off x="7008770" y="4781976"/>
                  <a:ext cx="351503" cy="380367"/>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66" name="Straight Connector 265"/>
                <p:cNvCxnSpPr>
                  <a:stCxn id="273" idx="7"/>
                  <a:endCxn id="262" idx="3"/>
                </p:cNvCxnSpPr>
                <p:nvPr/>
              </p:nvCxnSpPr>
              <p:spPr>
                <a:xfrm flipV="1">
                  <a:off x="7470315" y="5588331"/>
                  <a:ext cx="511021" cy="305620"/>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67" name="Straight Connector 266"/>
                <p:cNvCxnSpPr>
                  <a:stCxn id="273" idx="1"/>
                  <a:endCxn id="264" idx="5"/>
                </p:cNvCxnSpPr>
                <p:nvPr/>
              </p:nvCxnSpPr>
              <p:spPr>
                <a:xfrm flipH="1" flipV="1">
                  <a:off x="7008770" y="5397891"/>
                  <a:ext cx="225996" cy="496060"/>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68" name="Straight Connector 267"/>
                <p:cNvCxnSpPr>
                  <a:stCxn id="262" idx="1"/>
                  <a:endCxn id="274" idx="5"/>
                </p:cNvCxnSpPr>
                <p:nvPr/>
              </p:nvCxnSpPr>
              <p:spPr>
                <a:xfrm flipH="1" flipV="1">
                  <a:off x="7595822" y="4781976"/>
                  <a:ext cx="385514" cy="570807"/>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69" name="Straight Connector 268"/>
                <p:cNvCxnSpPr>
                  <a:stCxn id="264" idx="2"/>
                  <a:endCxn id="272" idx="6"/>
                </p:cNvCxnSpPr>
                <p:nvPr/>
              </p:nvCxnSpPr>
              <p:spPr>
                <a:xfrm flipH="1" flipV="1">
                  <a:off x="6005641" y="4979100"/>
                  <a:ext cx="718796" cy="301017"/>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70" name="Straight Connector 269"/>
                <p:cNvCxnSpPr>
                  <a:stCxn id="273" idx="2"/>
                  <a:endCxn id="263" idx="6"/>
                </p:cNvCxnSpPr>
                <p:nvPr/>
              </p:nvCxnSpPr>
              <p:spPr>
                <a:xfrm flipH="1" flipV="1">
                  <a:off x="6320164" y="5868915"/>
                  <a:ext cx="865818" cy="142810"/>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71" name="Straight Connector 270"/>
                <p:cNvCxnSpPr>
                  <a:stCxn id="272" idx="5"/>
                  <a:endCxn id="263" idx="0"/>
                </p:cNvCxnSpPr>
                <p:nvPr/>
              </p:nvCxnSpPr>
              <p:spPr>
                <a:xfrm>
                  <a:off x="5956857" y="5096874"/>
                  <a:ext cx="196749" cy="605483"/>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272" name="Oval 271"/>
                <p:cNvSpPr/>
                <p:nvPr/>
              </p:nvSpPr>
              <p:spPr>
                <a:xfrm>
                  <a:off x="5672524" y="4812542"/>
                  <a:ext cx="333117" cy="333116"/>
                </a:xfrm>
                <a:prstGeom prst="ellipse">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73" name="Oval 272"/>
                <p:cNvSpPr/>
                <p:nvPr/>
              </p:nvSpPr>
              <p:spPr>
                <a:xfrm>
                  <a:off x="7185982" y="5845167"/>
                  <a:ext cx="333117" cy="333116"/>
                </a:xfrm>
                <a:prstGeom prst="ellipse">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74" name="Oval 273"/>
                <p:cNvSpPr/>
                <p:nvPr/>
              </p:nvSpPr>
              <p:spPr>
                <a:xfrm>
                  <a:off x="7311489" y="4497644"/>
                  <a:ext cx="333117" cy="333116"/>
                </a:xfrm>
                <a:prstGeom prst="ellipse">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sp>
            <p:nvSpPr>
              <p:cNvPr id="281" name="TextBox 280"/>
              <p:cNvSpPr txBox="1"/>
              <p:nvPr/>
            </p:nvSpPr>
            <p:spPr>
              <a:xfrm>
                <a:off x="854741" y="4386895"/>
                <a:ext cx="3717259" cy="369332"/>
              </a:xfrm>
              <a:prstGeom prst="rect">
                <a:avLst/>
              </a:prstGeom>
              <a:noFill/>
            </p:spPr>
            <p:txBody>
              <a:bodyPr wrap="none" rtlCol="0">
                <a:spAutoFit/>
              </a:bodyPr>
              <a:lstStyle/>
              <a:p>
                <a:r>
                  <a:rPr lang="en-US" sz="1800" dirty="0" smtClean="0">
                    <a:latin typeface="Gill Sans Light"/>
                    <a:cs typeface="Gill Sans Light"/>
                  </a:rPr>
                  <a:t>Advances in Graph Processing Systems</a:t>
                </a:r>
              </a:p>
            </p:txBody>
          </p:sp>
        </p:grpSp>
        <p:sp>
          <p:nvSpPr>
            <p:cNvPr id="282" name="TextBox 281"/>
            <p:cNvSpPr txBox="1"/>
            <p:nvPr/>
          </p:nvSpPr>
          <p:spPr>
            <a:xfrm>
              <a:off x="5799243" y="4676507"/>
              <a:ext cx="2887557" cy="1800493"/>
            </a:xfrm>
            <a:prstGeom prst="rect">
              <a:avLst/>
            </a:prstGeom>
            <a:noFill/>
          </p:spPr>
          <p:txBody>
            <a:bodyPr wrap="square" rtlCol="0">
              <a:spAutoFit/>
            </a:bodyPr>
            <a:lstStyle/>
            <a:p>
              <a:pPr algn="ctr">
                <a:spcAft>
                  <a:spcPts val="1800"/>
                </a:spcAft>
              </a:pPr>
              <a:r>
                <a:rPr lang="en-US" dirty="0" smtClean="0">
                  <a:latin typeface="Gill Sans Light"/>
                  <a:cs typeface="Gill Sans Light"/>
                </a:rPr>
                <a:t>Distributed Join Optimization</a:t>
              </a:r>
            </a:p>
            <a:p>
              <a:pPr algn="ctr">
                <a:spcAft>
                  <a:spcPts val="1800"/>
                </a:spcAft>
              </a:pPr>
              <a:r>
                <a:rPr lang="en-US" dirty="0" smtClean="0">
                  <a:latin typeface="Gill Sans Light"/>
                  <a:cs typeface="Gill Sans Light"/>
                </a:rPr>
                <a:t>Materialized View Maintenance</a:t>
              </a:r>
            </a:p>
          </p:txBody>
        </p:sp>
      </p:grpSp>
      <p:sp>
        <p:nvSpPr>
          <p:cNvPr id="288" name="Rectangle 287"/>
          <p:cNvSpPr/>
          <p:nvPr/>
        </p:nvSpPr>
        <p:spPr>
          <a:xfrm>
            <a:off x="0" y="3573959"/>
            <a:ext cx="9144000" cy="3284041"/>
          </a:xfrm>
          <a:prstGeom prst="rect">
            <a:avLst/>
          </a:prstGeom>
          <a:solidFill>
            <a:srgbClr val="FFFFFF">
              <a:alpha val="72000"/>
            </a:srgb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874277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animEffect transition="in" filter="wipe(left)">
                                      <p:cBhvr>
                                        <p:cTn id="7" dur="500"/>
                                        <p:tgtEl>
                                          <p:spTgt spid="2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4"/>
                                        </p:tgtEl>
                                        <p:attrNameLst>
                                          <p:attrName>style.visibility</p:attrName>
                                        </p:attrNameLst>
                                      </p:cBhvr>
                                      <p:to>
                                        <p:strVal val="visible"/>
                                      </p:to>
                                    </p:set>
                                    <p:animEffect transition="in" filter="wipe(left)">
                                      <p:cBhvr>
                                        <p:cTn id="12" dur="500"/>
                                        <p:tgtEl>
                                          <p:spTgt spid="2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87"/>
                                        </p:tgtEl>
                                        <p:attrNameLst>
                                          <p:attrName>style.visibility</p:attrName>
                                        </p:attrNameLst>
                                      </p:cBhvr>
                                      <p:to>
                                        <p:strVal val="visible"/>
                                      </p:to>
                                    </p:set>
                                    <p:animEffect transition="in" filter="wipe(left)">
                                      <p:cBhvr>
                                        <p:cTn id="17" dur="500"/>
                                        <p:tgtEl>
                                          <p:spTgt spid="28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8"/>
                                        </p:tgtEl>
                                        <p:attrNameLst>
                                          <p:attrName>style.visibility</p:attrName>
                                        </p:attrNameLst>
                                      </p:cBhvr>
                                      <p:to>
                                        <p:strVal val="visible"/>
                                      </p:to>
                                    </p:set>
                                    <p:animEffect transition="in" filter="fade">
                                      <p:cBhvr>
                                        <p:cTn id="22" dur="500"/>
                                        <p:tgtEl>
                                          <p:spTgt spid="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lstStyle/>
          <a:p>
            <a:r>
              <a:rPr lang="en-US" sz="4000" dirty="0" smtClean="0"/>
              <a:t>Property Graph Data Model</a:t>
            </a:r>
            <a:endParaRPr lang="en-US" sz="4000" dirty="0"/>
          </a:p>
        </p:txBody>
      </p:sp>
      <p:grpSp>
        <p:nvGrpSpPr>
          <p:cNvPr id="9" name="Group 8"/>
          <p:cNvGrpSpPr/>
          <p:nvPr/>
        </p:nvGrpSpPr>
        <p:grpSpPr>
          <a:xfrm>
            <a:off x="228600" y="1905000"/>
            <a:ext cx="3514516" cy="4198743"/>
            <a:chOff x="228600" y="1905000"/>
            <a:chExt cx="3514516" cy="4198743"/>
          </a:xfrm>
        </p:grpSpPr>
        <p:grpSp>
          <p:nvGrpSpPr>
            <p:cNvPr id="238" name="Group 237"/>
            <p:cNvGrpSpPr/>
            <p:nvPr/>
          </p:nvGrpSpPr>
          <p:grpSpPr>
            <a:xfrm>
              <a:off x="228600" y="2435052"/>
              <a:ext cx="3459480" cy="1756352"/>
              <a:chOff x="457200" y="2287562"/>
              <a:chExt cx="3459480" cy="1756352"/>
            </a:xfrm>
          </p:grpSpPr>
          <p:cxnSp>
            <p:nvCxnSpPr>
              <p:cNvPr id="137" name="Straight Connector 136"/>
              <p:cNvCxnSpPr/>
              <p:nvPr/>
            </p:nvCxnSpPr>
            <p:spPr>
              <a:xfrm flipH="1" flipV="1">
                <a:off x="762000" y="2619510"/>
                <a:ext cx="762000" cy="1335262"/>
              </a:xfrm>
              <a:prstGeom prst="line">
                <a:avLst/>
              </a:prstGeom>
            </p:spPr>
            <p:style>
              <a:lnRef idx="3">
                <a:schemeClr val="dk1"/>
              </a:lnRef>
              <a:fillRef idx="0">
                <a:schemeClr val="dk1"/>
              </a:fillRef>
              <a:effectRef idx="2">
                <a:schemeClr val="dk1"/>
              </a:effectRef>
              <a:fontRef idx="minor">
                <a:schemeClr val="tx1"/>
              </a:fontRef>
            </p:style>
          </p:cxnSp>
          <p:cxnSp>
            <p:nvCxnSpPr>
              <p:cNvPr id="140" name="Straight Connector 139"/>
              <p:cNvCxnSpPr/>
              <p:nvPr/>
            </p:nvCxnSpPr>
            <p:spPr>
              <a:xfrm flipV="1">
                <a:off x="1600200" y="2619510"/>
                <a:ext cx="914400" cy="1335262"/>
              </a:xfrm>
              <a:prstGeom prst="line">
                <a:avLst/>
              </a:prstGeom>
            </p:spPr>
            <p:style>
              <a:lnRef idx="3">
                <a:schemeClr val="dk1"/>
              </a:lnRef>
              <a:fillRef idx="0">
                <a:schemeClr val="dk1"/>
              </a:fillRef>
              <a:effectRef idx="2">
                <a:schemeClr val="dk1"/>
              </a:effectRef>
              <a:fontRef idx="minor">
                <a:schemeClr val="tx1"/>
              </a:fontRef>
            </p:style>
          </p:cxnSp>
          <p:cxnSp>
            <p:nvCxnSpPr>
              <p:cNvPr id="141" name="Straight Connector 140"/>
              <p:cNvCxnSpPr/>
              <p:nvPr/>
            </p:nvCxnSpPr>
            <p:spPr>
              <a:xfrm>
                <a:off x="762000" y="2619510"/>
                <a:ext cx="1752600" cy="0"/>
              </a:xfrm>
              <a:prstGeom prst="line">
                <a:avLst/>
              </a:prstGeom>
            </p:spPr>
            <p:style>
              <a:lnRef idx="3">
                <a:schemeClr val="dk1"/>
              </a:lnRef>
              <a:fillRef idx="0">
                <a:schemeClr val="dk1"/>
              </a:fillRef>
              <a:effectRef idx="2">
                <a:schemeClr val="dk1"/>
              </a:effectRef>
              <a:fontRef idx="minor">
                <a:schemeClr val="tx1"/>
              </a:fontRef>
            </p:style>
          </p:cxnSp>
          <p:cxnSp>
            <p:nvCxnSpPr>
              <p:cNvPr id="142" name="Straight Connector 141"/>
              <p:cNvCxnSpPr/>
              <p:nvPr/>
            </p:nvCxnSpPr>
            <p:spPr>
              <a:xfrm>
                <a:off x="2514600" y="2619510"/>
                <a:ext cx="1066800" cy="1335262"/>
              </a:xfrm>
              <a:prstGeom prst="line">
                <a:avLst/>
              </a:prstGeom>
            </p:spPr>
            <p:style>
              <a:lnRef idx="3">
                <a:schemeClr val="dk1"/>
              </a:lnRef>
              <a:fillRef idx="0">
                <a:schemeClr val="dk1"/>
              </a:fillRef>
              <a:effectRef idx="2">
                <a:schemeClr val="dk1"/>
              </a:effectRef>
              <a:fontRef idx="minor">
                <a:schemeClr val="tx1"/>
              </a:fontRef>
            </p:style>
          </p:cxnSp>
          <p:sp>
            <p:nvSpPr>
              <p:cNvPr id="128" name="Oval 127"/>
              <p:cNvSpPr/>
              <p:nvPr/>
            </p:nvSpPr>
            <p:spPr>
              <a:xfrm>
                <a:off x="457200" y="2287562"/>
                <a:ext cx="640080" cy="64008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smtClean="0">
                    <a:solidFill>
                      <a:schemeClr val="tx1"/>
                    </a:solidFill>
                    <a:latin typeface="Gill Sans Light"/>
                    <a:cs typeface="Gill Sans Light"/>
                  </a:rPr>
                  <a:t>B</a:t>
                </a:r>
                <a:endParaRPr lang="en-US" sz="2800" dirty="0">
                  <a:solidFill>
                    <a:schemeClr val="tx1"/>
                  </a:solidFill>
                  <a:latin typeface="Gill Sans Light"/>
                  <a:cs typeface="Gill Sans Light"/>
                </a:endParaRPr>
              </a:p>
            </p:txBody>
          </p:sp>
          <p:sp>
            <p:nvSpPr>
              <p:cNvPr id="129" name="Oval 128"/>
              <p:cNvSpPr/>
              <p:nvPr/>
            </p:nvSpPr>
            <p:spPr>
              <a:xfrm>
                <a:off x="2209800" y="2287562"/>
                <a:ext cx="640080" cy="640080"/>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a:solidFill>
                      <a:srgbClr val="000000"/>
                    </a:solidFill>
                    <a:latin typeface="Gill Sans Light"/>
                    <a:cs typeface="Gill Sans Light"/>
                  </a:rPr>
                  <a:t>C</a:t>
                </a:r>
              </a:p>
            </p:txBody>
          </p:sp>
          <p:sp>
            <p:nvSpPr>
              <p:cNvPr id="167" name="Oval 166"/>
              <p:cNvSpPr/>
              <p:nvPr/>
            </p:nvSpPr>
            <p:spPr>
              <a:xfrm>
                <a:off x="1234440" y="3723874"/>
                <a:ext cx="640080" cy="320040"/>
              </a:xfrm>
              <a:custGeom>
                <a:avLst/>
                <a:gdLst>
                  <a:gd name="connsiteX0" fmla="*/ 0 w 640080"/>
                  <a:gd name="connsiteY0" fmla="*/ 320040 h 640080"/>
                  <a:gd name="connsiteX1" fmla="*/ 320040 w 640080"/>
                  <a:gd name="connsiteY1" fmla="*/ 0 h 640080"/>
                  <a:gd name="connsiteX2" fmla="*/ 640080 w 640080"/>
                  <a:gd name="connsiteY2" fmla="*/ 320040 h 640080"/>
                  <a:gd name="connsiteX3" fmla="*/ 320040 w 640080"/>
                  <a:gd name="connsiteY3" fmla="*/ 640080 h 640080"/>
                  <a:gd name="connsiteX4" fmla="*/ 0 w 640080"/>
                  <a:gd name="connsiteY4" fmla="*/ 320040 h 640080"/>
                  <a:gd name="connsiteX0" fmla="*/ 0 w 640080"/>
                  <a:gd name="connsiteY0" fmla="*/ 320040 h 320040"/>
                  <a:gd name="connsiteX1" fmla="*/ 320040 w 640080"/>
                  <a:gd name="connsiteY1" fmla="*/ 0 h 320040"/>
                  <a:gd name="connsiteX2" fmla="*/ 640080 w 640080"/>
                  <a:gd name="connsiteY2" fmla="*/ 320040 h 320040"/>
                  <a:gd name="connsiteX3" fmla="*/ 0 w 640080"/>
                  <a:gd name="connsiteY3" fmla="*/ 320040 h 320040"/>
                </a:gdLst>
                <a:ahLst/>
                <a:cxnLst>
                  <a:cxn ang="0">
                    <a:pos x="connsiteX0" y="connsiteY0"/>
                  </a:cxn>
                  <a:cxn ang="0">
                    <a:pos x="connsiteX1" y="connsiteY1"/>
                  </a:cxn>
                  <a:cxn ang="0">
                    <a:pos x="connsiteX2" y="connsiteY2"/>
                  </a:cxn>
                  <a:cxn ang="0">
                    <a:pos x="connsiteX3" y="connsiteY3"/>
                  </a:cxn>
                </a:cxnLst>
                <a:rect l="l" t="t" r="r" b="b"/>
                <a:pathLst>
                  <a:path w="640080" h="320040">
                    <a:moveTo>
                      <a:pt x="0" y="320040"/>
                    </a:moveTo>
                    <a:cubicBezTo>
                      <a:pt x="0" y="143287"/>
                      <a:pt x="143287" y="0"/>
                      <a:pt x="320040" y="0"/>
                    </a:cubicBezTo>
                    <a:cubicBezTo>
                      <a:pt x="496793" y="0"/>
                      <a:pt x="640080" y="143287"/>
                      <a:pt x="640080" y="320040"/>
                    </a:cubicBezTo>
                    <a:cubicBezTo>
                      <a:pt x="586740" y="373380"/>
                      <a:pt x="53340" y="373380"/>
                      <a:pt x="0" y="320040"/>
                    </a:cubicBezTo>
                    <a:close/>
                  </a:path>
                </a:pathLst>
              </a:cu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smtClean="0">
                    <a:solidFill>
                      <a:srgbClr val="000000"/>
                    </a:solidFill>
                    <a:latin typeface="Gill Sans Light"/>
                    <a:cs typeface="Gill Sans Light"/>
                  </a:rPr>
                  <a:t>A</a:t>
                </a:r>
                <a:endParaRPr lang="en-US" sz="2800" dirty="0">
                  <a:solidFill>
                    <a:srgbClr val="000000"/>
                  </a:solidFill>
                  <a:latin typeface="Gill Sans Light"/>
                  <a:cs typeface="Gill Sans Light"/>
                </a:endParaRPr>
              </a:p>
            </p:txBody>
          </p:sp>
          <p:sp>
            <p:nvSpPr>
              <p:cNvPr id="169" name="Oval 166"/>
              <p:cNvSpPr/>
              <p:nvPr/>
            </p:nvSpPr>
            <p:spPr>
              <a:xfrm>
                <a:off x="3276600" y="3723874"/>
                <a:ext cx="640080" cy="320040"/>
              </a:xfrm>
              <a:custGeom>
                <a:avLst/>
                <a:gdLst>
                  <a:gd name="connsiteX0" fmla="*/ 0 w 640080"/>
                  <a:gd name="connsiteY0" fmla="*/ 320040 h 640080"/>
                  <a:gd name="connsiteX1" fmla="*/ 320040 w 640080"/>
                  <a:gd name="connsiteY1" fmla="*/ 0 h 640080"/>
                  <a:gd name="connsiteX2" fmla="*/ 640080 w 640080"/>
                  <a:gd name="connsiteY2" fmla="*/ 320040 h 640080"/>
                  <a:gd name="connsiteX3" fmla="*/ 320040 w 640080"/>
                  <a:gd name="connsiteY3" fmla="*/ 640080 h 640080"/>
                  <a:gd name="connsiteX4" fmla="*/ 0 w 640080"/>
                  <a:gd name="connsiteY4" fmla="*/ 320040 h 640080"/>
                  <a:gd name="connsiteX0" fmla="*/ 0 w 640080"/>
                  <a:gd name="connsiteY0" fmla="*/ 320040 h 320040"/>
                  <a:gd name="connsiteX1" fmla="*/ 320040 w 640080"/>
                  <a:gd name="connsiteY1" fmla="*/ 0 h 320040"/>
                  <a:gd name="connsiteX2" fmla="*/ 640080 w 640080"/>
                  <a:gd name="connsiteY2" fmla="*/ 320040 h 320040"/>
                  <a:gd name="connsiteX3" fmla="*/ 0 w 640080"/>
                  <a:gd name="connsiteY3" fmla="*/ 320040 h 320040"/>
                </a:gdLst>
                <a:ahLst/>
                <a:cxnLst>
                  <a:cxn ang="0">
                    <a:pos x="connsiteX0" y="connsiteY0"/>
                  </a:cxn>
                  <a:cxn ang="0">
                    <a:pos x="connsiteX1" y="connsiteY1"/>
                  </a:cxn>
                  <a:cxn ang="0">
                    <a:pos x="connsiteX2" y="connsiteY2"/>
                  </a:cxn>
                  <a:cxn ang="0">
                    <a:pos x="connsiteX3" y="connsiteY3"/>
                  </a:cxn>
                </a:cxnLst>
                <a:rect l="l" t="t" r="r" b="b"/>
                <a:pathLst>
                  <a:path w="640080" h="320040">
                    <a:moveTo>
                      <a:pt x="0" y="320040"/>
                    </a:moveTo>
                    <a:cubicBezTo>
                      <a:pt x="0" y="143287"/>
                      <a:pt x="143287" y="0"/>
                      <a:pt x="320040" y="0"/>
                    </a:cubicBezTo>
                    <a:cubicBezTo>
                      <a:pt x="496793" y="0"/>
                      <a:pt x="640080" y="143287"/>
                      <a:pt x="640080" y="320040"/>
                    </a:cubicBezTo>
                    <a:cubicBezTo>
                      <a:pt x="586740" y="373380"/>
                      <a:pt x="53340" y="373380"/>
                      <a:pt x="0" y="320040"/>
                    </a:cubicBezTo>
                    <a:close/>
                  </a:path>
                </a:pathLst>
              </a:cu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smtClean="0">
                    <a:solidFill>
                      <a:srgbClr val="000000"/>
                    </a:solidFill>
                    <a:latin typeface="Gill Sans Light"/>
                    <a:cs typeface="Gill Sans Light"/>
                  </a:rPr>
                  <a:t>D</a:t>
                </a:r>
                <a:endParaRPr lang="en-US" sz="2800" dirty="0">
                  <a:solidFill>
                    <a:srgbClr val="000000"/>
                  </a:solidFill>
                  <a:latin typeface="Gill Sans Light"/>
                  <a:cs typeface="Gill Sans Light"/>
                </a:endParaRPr>
              </a:p>
            </p:txBody>
          </p:sp>
          <p:sp>
            <p:nvSpPr>
              <p:cNvPr id="171" name="Can 170"/>
              <p:cNvSpPr/>
              <p:nvPr/>
            </p:nvSpPr>
            <p:spPr>
              <a:xfrm>
                <a:off x="1447800" y="2474194"/>
                <a:ext cx="3048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72" name="Can 171"/>
              <p:cNvSpPr/>
              <p:nvPr/>
            </p:nvSpPr>
            <p:spPr>
              <a:xfrm>
                <a:off x="944880" y="3160445"/>
                <a:ext cx="304800" cy="228600"/>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73" name="Can 172"/>
              <p:cNvSpPr/>
              <p:nvPr/>
            </p:nvSpPr>
            <p:spPr>
              <a:xfrm>
                <a:off x="1905000" y="3160445"/>
                <a:ext cx="304800" cy="228600"/>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77" name="Can 176"/>
              <p:cNvSpPr/>
              <p:nvPr/>
            </p:nvSpPr>
            <p:spPr>
              <a:xfrm>
                <a:off x="2967642" y="3160445"/>
                <a:ext cx="304800" cy="228600"/>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grpSp>
        <p:grpSp>
          <p:nvGrpSpPr>
            <p:cNvPr id="239" name="Group 238"/>
            <p:cNvGrpSpPr/>
            <p:nvPr/>
          </p:nvGrpSpPr>
          <p:grpSpPr>
            <a:xfrm>
              <a:off x="228600" y="4186090"/>
              <a:ext cx="3460552" cy="1862296"/>
              <a:chOff x="457200" y="4038600"/>
              <a:chExt cx="3460552" cy="1862296"/>
            </a:xfrm>
          </p:grpSpPr>
          <p:cxnSp>
            <p:nvCxnSpPr>
              <p:cNvPr id="143" name="Straight Connector 142"/>
              <p:cNvCxnSpPr/>
              <p:nvPr/>
            </p:nvCxnSpPr>
            <p:spPr>
              <a:xfrm flipH="1">
                <a:off x="2514600" y="4181074"/>
                <a:ext cx="1066800" cy="1402080"/>
              </a:xfrm>
              <a:prstGeom prst="line">
                <a:avLst/>
              </a:prstGeom>
            </p:spPr>
            <p:style>
              <a:lnRef idx="3">
                <a:schemeClr val="dk1"/>
              </a:lnRef>
              <a:fillRef idx="0">
                <a:schemeClr val="dk1"/>
              </a:fillRef>
              <a:effectRef idx="2">
                <a:schemeClr val="dk1"/>
              </a:effectRef>
              <a:fontRef idx="minor">
                <a:schemeClr val="tx1"/>
              </a:fontRef>
            </p:style>
          </p:cxnSp>
          <p:cxnSp>
            <p:nvCxnSpPr>
              <p:cNvPr id="144" name="Straight Connector 143"/>
              <p:cNvCxnSpPr/>
              <p:nvPr/>
            </p:nvCxnSpPr>
            <p:spPr>
              <a:xfrm>
                <a:off x="1600200" y="4181074"/>
                <a:ext cx="914400" cy="1402080"/>
              </a:xfrm>
              <a:prstGeom prst="line">
                <a:avLst/>
              </a:prstGeom>
            </p:spPr>
            <p:style>
              <a:lnRef idx="3">
                <a:schemeClr val="dk1"/>
              </a:lnRef>
              <a:fillRef idx="0">
                <a:schemeClr val="dk1"/>
              </a:fillRef>
              <a:effectRef idx="2">
                <a:schemeClr val="dk1"/>
              </a:effectRef>
              <a:fontRef idx="minor">
                <a:schemeClr val="tx1"/>
              </a:fontRef>
            </p:style>
          </p:cxnSp>
          <p:cxnSp>
            <p:nvCxnSpPr>
              <p:cNvPr id="155" name="Straight Connector 154"/>
              <p:cNvCxnSpPr/>
              <p:nvPr/>
            </p:nvCxnSpPr>
            <p:spPr>
              <a:xfrm flipV="1">
                <a:off x="762000" y="4181074"/>
                <a:ext cx="762000" cy="1463040"/>
              </a:xfrm>
              <a:prstGeom prst="line">
                <a:avLst/>
              </a:prstGeom>
            </p:spPr>
            <p:style>
              <a:lnRef idx="3">
                <a:schemeClr val="dk1"/>
              </a:lnRef>
              <a:fillRef idx="0">
                <a:schemeClr val="dk1"/>
              </a:fillRef>
              <a:effectRef idx="2">
                <a:schemeClr val="dk1"/>
              </a:effectRef>
              <a:fontRef idx="minor">
                <a:schemeClr val="tx1"/>
              </a:fontRef>
            </p:style>
          </p:cxnSp>
          <p:cxnSp>
            <p:nvCxnSpPr>
              <p:cNvPr id="159" name="Straight Connector 158"/>
              <p:cNvCxnSpPr/>
              <p:nvPr/>
            </p:nvCxnSpPr>
            <p:spPr>
              <a:xfrm>
                <a:off x="762000" y="5583154"/>
                <a:ext cx="1752600" cy="0"/>
              </a:xfrm>
              <a:prstGeom prst="line">
                <a:avLst/>
              </a:prstGeom>
            </p:spPr>
            <p:style>
              <a:lnRef idx="3">
                <a:schemeClr val="dk1"/>
              </a:lnRef>
              <a:fillRef idx="0">
                <a:schemeClr val="dk1"/>
              </a:fillRef>
              <a:effectRef idx="2">
                <a:schemeClr val="dk1"/>
              </a:effectRef>
              <a:fontRef idx="minor">
                <a:schemeClr val="tx1"/>
              </a:fontRef>
            </p:style>
          </p:cxnSp>
          <p:sp>
            <p:nvSpPr>
              <p:cNvPr id="131" name="Oval 130"/>
              <p:cNvSpPr/>
              <p:nvPr/>
            </p:nvSpPr>
            <p:spPr>
              <a:xfrm>
                <a:off x="457200" y="5260816"/>
                <a:ext cx="640080" cy="640080"/>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smtClean="0">
                    <a:solidFill>
                      <a:srgbClr val="000000"/>
                    </a:solidFill>
                    <a:latin typeface="Gill Sans Light"/>
                    <a:cs typeface="Gill Sans Light"/>
                  </a:rPr>
                  <a:t>F</a:t>
                </a:r>
                <a:endParaRPr lang="en-US" sz="2800" dirty="0">
                  <a:solidFill>
                    <a:srgbClr val="000000"/>
                  </a:solidFill>
                  <a:latin typeface="Gill Sans Light"/>
                  <a:cs typeface="Gill Sans Light"/>
                </a:endParaRPr>
              </a:p>
            </p:txBody>
          </p:sp>
          <p:sp>
            <p:nvSpPr>
              <p:cNvPr id="136" name="Oval 135"/>
              <p:cNvSpPr/>
              <p:nvPr/>
            </p:nvSpPr>
            <p:spPr>
              <a:xfrm>
                <a:off x="2209800" y="5260816"/>
                <a:ext cx="640080" cy="640080"/>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smtClean="0">
                    <a:solidFill>
                      <a:srgbClr val="000000"/>
                    </a:solidFill>
                    <a:latin typeface="Gill Sans Light"/>
                    <a:cs typeface="Gill Sans Light"/>
                  </a:rPr>
                  <a:t>E</a:t>
                </a:r>
                <a:endParaRPr lang="en-US" sz="2800" dirty="0">
                  <a:solidFill>
                    <a:srgbClr val="000000"/>
                  </a:solidFill>
                  <a:latin typeface="Gill Sans Light"/>
                  <a:cs typeface="Gill Sans Light"/>
                </a:endParaRPr>
              </a:p>
            </p:txBody>
          </p:sp>
          <p:sp>
            <p:nvSpPr>
              <p:cNvPr id="168" name="Oval 167"/>
              <p:cNvSpPr/>
              <p:nvPr/>
            </p:nvSpPr>
            <p:spPr>
              <a:xfrm>
                <a:off x="1232360" y="4038600"/>
                <a:ext cx="648976" cy="320040"/>
              </a:xfrm>
              <a:custGeom>
                <a:avLst/>
                <a:gdLst>
                  <a:gd name="connsiteX0" fmla="*/ 0 w 640080"/>
                  <a:gd name="connsiteY0" fmla="*/ 320040 h 640080"/>
                  <a:gd name="connsiteX1" fmla="*/ 320040 w 640080"/>
                  <a:gd name="connsiteY1" fmla="*/ 0 h 640080"/>
                  <a:gd name="connsiteX2" fmla="*/ 640080 w 640080"/>
                  <a:gd name="connsiteY2" fmla="*/ 320040 h 640080"/>
                  <a:gd name="connsiteX3" fmla="*/ 320040 w 640080"/>
                  <a:gd name="connsiteY3" fmla="*/ 640080 h 640080"/>
                  <a:gd name="connsiteX4" fmla="*/ 0 w 640080"/>
                  <a:gd name="connsiteY4" fmla="*/ 320040 h 640080"/>
                  <a:gd name="connsiteX0" fmla="*/ 0 w 648976"/>
                  <a:gd name="connsiteY0" fmla="*/ 0 h 320040"/>
                  <a:gd name="connsiteX1" fmla="*/ 640080 w 648976"/>
                  <a:gd name="connsiteY1" fmla="*/ 0 h 320040"/>
                  <a:gd name="connsiteX2" fmla="*/ 320040 w 648976"/>
                  <a:gd name="connsiteY2" fmla="*/ 320040 h 320040"/>
                  <a:gd name="connsiteX3" fmla="*/ 0 w 648976"/>
                  <a:gd name="connsiteY3" fmla="*/ 0 h 320040"/>
                </a:gdLst>
                <a:ahLst/>
                <a:cxnLst>
                  <a:cxn ang="0">
                    <a:pos x="connsiteX0" y="connsiteY0"/>
                  </a:cxn>
                  <a:cxn ang="0">
                    <a:pos x="connsiteX1" y="connsiteY1"/>
                  </a:cxn>
                  <a:cxn ang="0">
                    <a:pos x="connsiteX2" y="connsiteY2"/>
                  </a:cxn>
                  <a:cxn ang="0">
                    <a:pos x="connsiteX3" y="connsiteY3"/>
                  </a:cxn>
                </a:cxnLst>
                <a:rect l="l" t="t" r="r" b="b"/>
                <a:pathLst>
                  <a:path w="648976" h="320040">
                    <a:moveTo>
                      <a:pt x="0" y="0"/>
                    </a:moveTo>
                    <a:cubicBezTo>
                      <a:pt x="53340" y="-53340"/>
                      <a:pt x="586740" y="-53340"/>
                      <a:pt x="640080" y="0"/>
                    </a:cubicBezTo>
                    <a:cubicBezTo>
                      <a:pt x="693420" y="53340"/>
                      <a:pt x="496793" y="320040"/>
                      <a:pt x="320040" y="320040"/>
                    </a:cubicBezTo>
                    <a:cubicBezTo>
                      <a:pt x="143287" y="320040"/>
                      <a:pt x="0" y="176753"/>
                      <a:pt x="0" y="0"/>
                    </a:cubicBezTo>
                    <a:close/>
                  </a:path>
                </a:pathLst>
              </a:cu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tIns="0" bIns="91440" rtlCol="0" anchor="ctr"/>
              <a:lstStyle/>
              <a:p>
                <a:pPr algn="ctr" defTabSz="914400" fontAlgn="auto">
                  <a:spcBef>
                    <a:spcPts val="0"/>
                  </a:spcBef>
                  <a:spcAft>
                    <a:spcPts val="0"/>
                  </a:spcAft>
                </a:pPr>
                <a:r>
                  <a:rPr lang="en-US" sz="2800" dirty="0" smtClean="0">
                    <a:solidFill>
                      <a:srgbClr val="000000"/>
                    </a:solidFill>
                    <a:latin typeface="Gill Sans Light"/>
                    <a:cs typeface="Gill Sans Light"/>
                  </a:rPr>
                  <a:t>A</a:t>
                </a:r>
                <a:endParaRPr lang="en-US" sz="2800" dirty="0">
                  <a:solidFill>
                    <a:srgbClr val="000000"/>
                  </a:solidFill>
                  <a:latin typeface="Gill Sans Light"/>
                  <a:cs typeface="Gill Sans Light"/>
                </a:endParaRPr>
              </a:p>
            </p:txBody>
          </p:sp>
          <p:sp>
            <p:nvSpPr>
              <p:cNvPr id="170" name="Oval 167"/>
              <p:cNvSpPr/>
              <p:nvPr/>
            </p:nvSpPr>
            <p:spPr>
              <a:xfrm>
                <a:off x="3268776" y="4051266"/>
                <a:ext cx="648976" cy="320040"/>
              </a:xfrm>
              <a:custGeom>
                <a:avLst/>
                <a:gdLst>
                  <a:gd name="connsiteX0" fmla="*/ 0 w 640080"/>
                  <a:gd name="connsiteY0" fmla="*/ 320040 h 640080"/>
                  <a:gd name="connsiteX1" fmla="*/ 320040 w 640080"/>
                  <a:gd name="connsiteY1" fmla="*/ 0 h 640080"/>
                  <a:gd name="connsiteX2" fmla="*/ 640080 w 640080"/>
                  <a:gd name="connsiteY2" fmla="*/ 320040 h 640080"/>
                  <a:gd name="connsiteX3" fmla="*/ 320040 w 640080"/>
                  <a:gd name="connsiteY3" fmla="*/ 640080 h 640080"/>
                  <a:gd name="connsiteX4" fmla="*/ 0 w 640080"/>
                  <a:gd name="connsiteY4" fmla="*/ 320040 h 640080"/>
                  <a:gd name="connsiteX0" fmla="*/ 0 w 648976"/>
                  <a:gd name="connsiteY0" fmla="*/ 0 h 320040"/>
                  <a:gd name="connsiteX1" fmla="*/ 640080 w 648976"/>
                  <a:gd name="connsiteY1" fmla="*/ 0 h 320040"/>
                  <a:gd name="connsiteX2" fmla="*/ 320040 w 648976"/>
                  <a:gd name="connsiteY2" fmla="*/ 320040 h 320040"/>
                  <a:gd name="connsiteX3" fmla="*/ 0 w 648976"/>
                  <a:gd name="connsiteY3" fmla="*/ 0 h 320040"/>
                </a:gdLst>
                <a:ahLst/>
                <a:cxnLst>
                  <a:cxn ang="0">
                    <a:pos x="connsiteX0" y="connsiteY0"/>
                  </a:cxn>
                  <a:cxn ang="0">
                    <a:pos x="connsiteX1" y="connsiteY1"/>
                  </a:cxn>
                  <a:cxn ang="0">
                    <a:pos x="connsiteX2" y="connsiteY2"/>
                  </a:cxn>
                  <a:cxn ang="0">
                    <a:pos x="connsiteX3" y="connsiteY3"/>
                  </a:cxn>
                </a:cxnLst>
                <a:rect l="l" t="t" r="r" b="b"/>
                <a:pathLst>
                  <a:path w="648976" h="320040">
                    <a:moveTo>
                      <a:pt x="0" y="0"/>
                    </a:moveTo>
                    <a:cubicBezTo>
                      <a:pt x="53340" y="-53340"/>
                      <a:pt x="586740" y="-53340"/>
                      <a:pt x="640080" y="0"/>
                    </a:cubicBezTo>
                    <a:cubicBezTo>
                      <a:pt x="693420" y="53340"/>
                      <a:pt x="496793" y="320040"/>
                      <a:pt x="320040" y="320040"/>
                    </a:cubicBezTo>
                    <a:cubicBezTo>
                      <a:pt x="143287" y="320040"/>
                      <a:pt x="0" y="176753"/>
                      <a:pt x="0" y="0"/>
                    </a:cubicBezTo>
                    <a:close/>
                  </a:path>
                </a:pathLst>
              </a:cu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tIns="0" bIns="91440" rtlCol="0" anchor="ctr"/>
              <a:lstStyle/>
              <a:p>
                <a:pPr algn="ctr" defTabSz="914400" fontAlgn="auto">
                  <a:spcBef>
                    <a:spcPts val="0"/>
                  </a:spcBef>
                  <a:spcAft>
                    <a:spcPts val="0"/>
                  </a:spcAft>
                </a:pPr>
                <a:r>
                  <a:rPr lang="en-US" sz="2800" dirty="0" smtClean="0">
                    <a:solidFill>
                      <a:srgbClr val="000000"/>
                    </a:solidFill>
                    <a:latin typeface="Gill Sans Light"/>
                    <a:cs typeface="Gill Sans Light"/>
                  </a:rPr>
                  <a:t>D</a:t>
                </a:r>
                <a:endParaRPr lang="en-US" sz="2800" dirty="0">
                  <a:solidFill>
                    <a:srgbClr val="000000"/>
                  </a:solidFill>
                  <a:latin typeface="Gill Sans Light"/>
                  <a:cs typeface="Gill Sans Light"/>
                </a:endParaRPr>
              </a:p>
            </p:txBody>
          </p:sp>
          <p:sp>
            <p:nvSpPr>
              <p:cNvPr id="174" name="Can 173"/>
              <p:cNvSpPr/>
              <p:nvPr/>
            </p:nvSpPr>
            <p:spPr>
              <a:xfrm>
                <a:off x="1427867" y="5477712"/>
                <a:ext cx="304800" cy="228600"/>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75" name="Can 174"/>
              <p:cNvSpPr/>
              <p:nvPr/>
            </p:nvSpPr>
            <p:spPr>
              <a:xfrm>
                <a:off x="990600" y="4762500"/>
                <a:ext cx="304800" cy="228600"/>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76" name="Can 175"/>
              <p:cNvSpPr/>
              <p:nvPr/>
            </p:nvSpPr>
            <p:spPr>
              <a:xfrm>
                <a:off x="1905000" y="4762500"/>
                <a:ext cx="304800" cy="228600"/>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78" name="Can 177"/>
              <p:cNvSpPr/>
              <p:nvPr/>
            </p:nvSpPr>
            <p:spPr>
              <a:xfrm>
                <a:off x="2967642" y="4762500"/>
                <a:ext cx="304800" cy="228600"/>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grpSp>
        <p:sp>
          <p:nvSpPr>
            <p:cNvPr id="130" name="Oval 129"/>
            <p:cNvSpPr/>
            <p:nvPr/>
          </p:nvSpPr>
          <p:spPr>
            <a:xfrm>
              <a:off x="3048000" y="3871364"/>
              <a:ext cx="640080" cy="640080"/>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a:solidFill>
                    <a:srgbClr val="000000"/>
                  </a:solidFill>
                  <a:latin typeface="Gill Sans Light"/>
                  <a:cs typeface="Gill Sans Light"/>
                </a:rPr>
                <a:t>D</a:t>
              </a:r>
            </a:p>
          </p:txBody>
        </p:sp>
        <p:sp>
          <p:nvSpPr>
            <p:cNvPr id="185" name="TextBox 184"/>
            <p:cNvSpPr txBox="1"/>
            <p:nvPr/>
          </p:nvSpPr>
          <p:spPr>
            <a:xfrm>
              <a:off x="444221" y="1905000"/>
              <a:ext cx="2119691" cy="461665"/>
            </a:xfrm>
            <a:prstGeom prst="rect">
              <a:avLst/>
            </a:prstGeom>
            <a:noFill/>
          </p:spPr>
          <p:txBody>
            <a:bodyPr wrap="none" rtlCol="0">
              <a:spAutoFit/>
            </a:bodyPr>
            <a:lstStyle/>
            <a:p>
              <a:pPr defTabSz="914400" fontAlgn="auto">
                <a:spcBef>
                  <a:spcPts val="0"/>
                </a:spcBef>
                <a:spcAft>
                  <a:spcPts val="0"/>
                </a:spcAft>
              </a:pPr>
              <a:r>
                <a:rPr lang="en-US" dirty="0" smtClean="0">
                  <a:solidFill>
                    <a:prstClr val="black"/>
                  </a:solidFill>
                  <a:latin typeface="Gill Sans Light"/>
                  <a:cs typeface="Gill Sans Light"/>
                </a:rPr>
                <a:t>Property Graph</a:t>
              </a:r>
              <a:endParaRPr lang="en-US" dirty="0">
                <a:solidFill>
                  <a:prstClr val="black"/>
                </a:solidFill>
                <a:latin typeface="Gill Sans Light"/>
                <a:cs typeface="Gill Sans Light"/>
              </a:endParaRPr>
            </a:p>
          </p:txBody>
        </p:sp>
        <p:grpSp>
          <p:nvGrpSpPr>
            <p:cNvPr id="188" name="Group 187"/>
            <p:cNvGrpSpPr/>
            <p:nvPr/>
          </p:nvGrpSpPr>
          <p:grpSpPr>
            <a:xfrm>
              <a:off x="228600" y="2432094"/>
              <a:ext cx="685800" cy="695437"/>
              <a:chOff x="5334000" y="1751701"/>
              <a:chExt cx="685800" cy="695437"/>
            </a:xfrm>
          </p:grpSpPr>
          <p:sp>
            <p:nvSpPr>
              <p:cNvPr id="189" name="Oval 188"/>
              <p:cNvSpPr/>
              <p:nvPr/>
            </p:nvSpPr>
            <p:spPr>
              <a:xfrm>
                <a:off x="5334000" y="1751701"/>
                <a:ext cx="640080" cy="64008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smtClean="0">
                    <a:solidFill>
                      <a:prstClr val="white"/>
                    </a:solidFill>
                    <a:latin typeface="Gill Sans Light"/>
                    <a:cs typeface="Gill Sans Light"/>
                  </a:rPr>
                  <a:t>B</a:t>
                </a:r>
                <a:endParaRPr lang="en-US" sz="2800" dirty="0">
                  <a:solidFill>
                    <a:prstClr val="white"/>
                  </a:solidFill>
                  <a:latin typeface="Gill Sans Light"/>
                  <a:cs typeface="Gill Sans Light"/>
                </a:endParaRPr>
              </a:p>
            </p:txBody>
          </p:sp>
          <p:sp>
            <p:nvSpPr>
              <p:cNvPr id="190" name="Can 189"/>
              <p:cNvSpPr/>
              <p:nvPr/>
            </p:nvSpPr>
            <p:spPr>
              <a:xfrm>
                <a:off x="5715000" y="2218538"/>
                <a:ext cx="3048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grpSp>
        <p:grpSp>
          <p:nvGrpSpPr>
            <p:cNvPr id="191" name="Group 190"/>
            <p:cNvGrpSpPr/>
            <p:nvPr/>
          </p:nvGrpSpPr>
          <p:grpSpPr>
            <a:xfrm>
              <a:off x="1981200" y="2435057"/>
              <a:ext cx="685800" cy="695437"/>
              <a:chOff x="5334000" y="1751701"/>
              <a:chExt cx="685800" cy="695437"/>
            </a:xfrm>
          </p:grpSpPr>
          <p:sp>
            <p:nvSpPr>
              <p:cNvPr id="192" name="Oval 191"/>
              <p:cNvSpPr/>
              <p:nvPr/>
            </p:nvSpPr>
            <p:spPr>
              <a:xfrm>
                <a:off x="5334000" y="1751701"/>
                <a:ext cx="640080" cy="64008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smtClean="0">
                    <a:solidFill>
                      <a:prstClr val="white"/>
                    </a:solidFill>
                    <a:latin typeface="Gill Sans Light"/>
                    <a:cs typeface="Gill Sans Light"/>
                  </a:rPr>
                  <a:t>C</a:t>
                </a:r>
                <a:endParaRPr lang="en-US" sz="2800" dirty="0">
                  <a:solidFill>
                    <a:prstClr val="white"/>
                  </a:solidFill>
                  <a:latin typeface="Gill Sans Light"/>
                  <a:cs typeface="Gill Sans Light"/>
                </a:endParaRPr>
              </a:p>
            </p:txBody>
          </p:sp>
          <p:sp>
            <p:nvSpPr>
              <p:cNvPr id="193" name="Can 192"/>
              <p:cNvSpPr/>
              <p:nvPr/>
            </p:nvSpPr>
            <p:spPr>
              <a:xfrm>
                <a:off x="5715000" y="2218538"/>
                <a:ext cx="3048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grpSp>
        <p:grpSp>
          <p:nvGrpSpPr>
            <p:cNvPr id="194" name="Group 193"/>
            <p:cNvGrpSpPr/>
            <p:nvPr/>
          </p:nvGrpSpPr>
          <p:grpSpPr>
            <a:xfrm>
              <a:off x="3057316" y="3873662"/>
              <a:ext cx="685800" cy="695437"/>
              <a:chOff x="5334000" y="1751701"/>
              <a:chExt cx="685800" cy="695437"/>
            </a:xfrm>
          </p:grpSpPr>
          <p:sp>
            <p:nvSpPr>
              <p:cNvPr id="195" name="Oval 194"/>
              <p:cNvSpPr/>
              <p:nvPr/>
            </p:nvSpPr>
            <p:spPr>
              <a:xfrm>
                <a:off x="5334000" y="1751701"/>
                <a:ext cx="640080" cy="64008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smtClean="0">
                    <a:solidFill>
                      <a:prstClr val="white"/>
                    </a:solidFill>
                    <a:latin typeface="Gill Sans Light"/>
                    <a:cs typeface="Gill Sans Light"/>
                  </a:rPr>
                  <a:t>D</a:t>
                </a:r>
                <a:endParaRPr lang="en-US" sz="2800" dirty="0">
                  <a:solidFill>
                    <a:prstClr val="white"/>
                  </a:solidFill>
                  <a:latin typeface="Gill Sans Light"/>
                  <a:cs typeface="Gill Sans Light"/>
                </a:endParaRPr>
              </a:p>
            </p:txBody>
          </p:sp>
          <p:sp>
            <p:nvSpPr>
              <p:cNvPr id="196" name="Can 195"/>
              <p:cNvSpPr/>
              <p:nvPr/>
            </p:nvSpPr>
            <p:spPr>
              <a:xfrm>
                <a:off x="5715000" y="2218538"/>
                <a:ext cx="3048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grpSp>
        <p:grpSp>
          <p:nvGrpSpPr>
            <p:cNvPr id="197" name="Group 196"/>
            <p:cNvGrpSpPr/>
            <p:nvPr/>
          </p:nvGrpSpPr>
          <p:grpSpPr>
            <a:xfrm>
              <a:off x="1981200" y="5408306"/>
              <a:ext cx="685800" cy="695437"/>
              <a:chOff x="5334000" y="1751701"/>
              <a:chExt cx="685800" cy="695437"/>
            </a:xfrm>
          </p:grpSpPr>
          <p:sp>
            <p:nvSpPr>
              <p:cNvPr id="198" name="Oval 197"/>
              <p:cNvSpPr/>
              <p:nvPr/>
            </p:nvSpPr>
            <p:spPr>
              <a:xfrm>
                <a:off x="5334000" y="1751701"/>
                <a:ext cx="640080" cy="64008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smtClean="0">
                    <a:solidFill>
                      <a:prstClr val="white"/>
                    </a:solidFill>
                    <a:latin typeface="Gill Sans Light"/>
                    <a:cs typeface="Gill Sans Light"/>
                  </a:rPr>
                  <a:t>E</a:t>
                </a:r>
                <a:endParaRPr lang="en-US" sz="2800" dirty="0">
                  <a:solidFill>
                    <a:prstClr val="white"/>
                  </a:solidFill>
                  <a:latin typeface="Gill Sans Light"/>
                  <a:cs typeface="Gill Sans Light"/>
                </a:endParaRPr>
              </a:p>
            </p:txBody>
          </p:sp>
          <p:sp>
            <p:nvSpPr>
              <p:cNvPr id="199" name="Can 198"/>
              <p:cNvSpPr/>
              <p:nvPr/>
            </p:nvSpPr>
            <p:spPr>
              <a:xfrm>
                <a:off x="5715000" y="2218538"/>
                <a:ext cx="3048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grpSp>
        <p:sp>
          <p:nvSpPr>
            <p:cNvPr id="201" name="Oval 200"/>
            <p:cNvSpPr/>
            <p:nvPr/>
          </p:nvSpPr>
          <p:spPr>
            <a:xfrm>
              <a:off x="1003760" y="3866050"/>
              <a:ext cx="640080" cy="640080"/>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smtClean="0">
                  <a:solidFill>
                    <a:srgbClr val="000000"/>
                  </a:solidFill>
                  <a:latin typeface="Gill Sans Light"/>
                  <a:cs typeface="Gill Sans Light"/>
                </a:rPr>
                <a:t>A</a:t>
              </a:r>
              <a:endParaRPr lang="en-US" sz="2800" dirty="0">
                <a:solidFill>
                  <a:srgbClr val="000000"/>
                </a:solidFill>
                <a:latin typeface="Gill Sans Light"/>
                <a:cs typeface="Gill Sans Light"/>
              </a:endParaRPr>
            </a:p>
          </p:txBody>
        </p:sp>
        <p:grpSp>
          <p:nvGrpSpPr>
            <p:cNvPr id="108" name="Group 107"/>
            <p:cNvGrpSpPr/>
            <p:nvPr/>
          </p:nvGrpSpPr>
          <p:grpSpPr>
            <a:xfrm>
              <a:off x="1000305" y="3866050"/>
              <a:ext cx="685800" cy="695437"/>
              <a:chOff x="5334000" y="1751701"/>
              <a:chExt cx="685800" cy="695437"/>
            </a:xfrm>
          </p:grpSpPr>
          <p:sp>
            <p:nvSpPr>
              <p:cNvPr id="186" name="Oval 185"/>
              <p:cNvSpPr/>
              <p:nvPr/>
            </p:nvSpPr>
            <p:spPr>
              <a:xfrm>
                <a:off x="5334000" y="1751701"/>
                <a:ext cx="640080" cy="64008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smtClean="0">
                    <a:solidFill>
                      <a:prstClr val="white"/>
                    </a:solidFill>
                    <a:latin typeface="Gill Sans Light"/>
                    <a:cs typeface="Gill Sans Light"/>
                  </a:rPr>
                  <a:t>A</a:t>
                </a:r>
                <a:endParaRPr lang="en-US" sz="2800" dirty="0">
                  <a:solidFill>
                    <a:prstClr val="white"/>
                  </a:solidFill>
                  <a:latin typeface="Gill Sans Light"/>
                  <a:cs typeface="Gill Sans Light"/>
                </a:endParaRPr>
              </a:p>
            </p:txBody>
          </p:sp>
          <p:sp>
            <p:nvSpPr>
              <p:cNvPr id="187" name="Can 186"/>
              <p:cNvSpPr/>
              <p:nvPr/>
            </p:nvSpPr>
            <p:spPr>
              <a:xfrm>
                <a:off x="5715000" y="2218538"/>
                <a:ext cx="3048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grpSp>
        <p:grpSp>
          <p:nvGrpSpPr>
            <p:cNvPr id="202" name="Group 201"/>
            <p:cNvGrpSpPr/>
            <p:nvPr/>
          </p:nvGrpSpPr>
          <p:grpSpPr>
            <a:xfrm>
              <a:off x="228600" y="5408306"/>
              <a:ext cx="685800" cy="695437"/>
              <a:chOff x="5334000" y="1751701"/>
              <a:chExt cx="685800" cy="695437"/>
            </a:xfrm>
          </p:grpSpPr>
          <p:sp>
            <p:nvSpPr>
              <p:cNvPr id="203" name="Oval 202"/>
              <p:cNvSpPr/>
              <p:nvPr/>
            </p:nvSpPr>
            <p:spPr>
              <a:xfrm>
                <a:off x="5334000" y="1751701"/>
                <a:ext cx="640080" cy="64008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smtClean="0">
                    <a:solidFill>
                      <a:prstClr val="white"/>
                    </a:solidFill>
                    <a:latin typeface="Gill Sans Light"/>
                    <a:cs typeface="Gill Sans Light"/>
                  </a:rPr>
                  <a:t>F</a:t>
                </a:r>
                <a:endParaRPr lang="en-US" sz="2800" dirty="0">
                  <a:solidFill>
                    <a:prstClr val="white"/>
                  </a:solidFill>
                  <a:latin typeface="Gill Sans Light"/>
                  <a:cs typeface="Gill Sans Light"/>
                </a:endParaRPr>
              </a:p>
            </p:txBody>
          </p:sp>
          <p:sp>
            <p:nvSpPr>
              <p:cNvPr id="204" name="Can 203"/>
              <p:cNvSpPr/>
              <p:nvPr/>
            </p:nvSpPr>
            <p:spPr>
              <a:xfrm>
                <a:off x="5715000" y="2218538"/>
                <a:ext cx="3048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grpSp>
      </p:grpSp>
      <p:sp>
        <p:nvSpPr>
          <p:cNvPr id="3" name="TextBox 2"/>
          <p:cNvSpPr txBox="1"/>
          <p:nvPr/>
        </p:nvSpPr>
        <p:spPr>
          <a:xfrm>
            <a:off x="4267200" y="2362200"/>
            <a:ext cx="3248380" cy="646331"/>
          </a:xfrm>
          <a:prstGeom prst="rect">
            <a:avLst/>
          </a:prstGeom>
          <a:noFill/>
        </p:spPr>
        <p:txBody>
          <a:bodyPr wrap="none" rtlCol="0">
            <a:spAutoFit/>
          </a:bodyPr>
          <a:lstStyle/>
          <a:p>
            <a:pPr algn="ctr"/>
            <a:r>
              <a:rPr lang="en-US" sz="3600" dirty="0" smtClean="0">
                <a:latin typeface="Gill Sans Light"/>
                <a:cs typeface="Gill Sans Light"/>
              </a:rPr>
              <a:t>Vertex Property:</a:t>
            </a:r>
          </a:p>
        </p:txBody>
      </p:sp>
      <p:sp>
        <p:nvSpPr>
          <p:cNvPr id="4" name="TextBox 3"/>
          <p:cNvSpPr txBox="1"/>
          <p:nvPr/>
        </p:nvSpPr>
        <p:spPr>
          <a:xfrm>
            <a:off x="4953000" y="3160931"/>
            <a:ext cx="3416320" cy="830997"/>
          </a:xfrm>
          <a:prstGeom prst="rect">
            <a:avLst/>
          </a:prstGeom>
          <a:noFill/>
        </p:spPr>
        <p:txBody>
          <a:bodyPr wrap="none" rtlCol="0">
            <a:spAutoFit/>
          </a:bodyPr>
          <a:lstStyle/>
          <a:p>
            <a:pPr marL="342900" indent="-342900">
              <a:buFont typeface="Arial"/>
              <a:buChar char="•"/>
            </a:pPr>
            <a:r>
              <a:rPr lang="en-US" dirty="0" smtClean="0">
                <a:latin typeface="Gill Sans Light"/>
                <a:cs typeface="Gill Sans Light"/>
              </a:rPr>
              <a:t>User Profile</a:t>
            </a:r>
          </a:p>
          <a:p>
            <a:pPr marL="342900" indent="-342900">
              <a:buFont typeface="Arial"/>
              <a:buChar char="•"/>
            </a:pPr>
            <a:r>
              <a:rPr lang="en-US" dirty="0" smtClean="0">
                <a:latin typeface="Gill Sans Light"/>
                <a:cs typeface="Gill Sans Light"/>
              </a:rPr>
              <a:t>Current PageRank Value</a:t>
            </a:r>
          </a:p>
        </p:txBody>
      </p:sp>
      <p:sp>
        <p:nvSpPr>
          <p:cNvPr id="156" name="TextBox 155"/>
          <p:cNvSpPr txBox="1"/>
          <p:nvPr/>
        </p:nvSpPr>
        <p:spPr>
          <a:xfrm>
            <a:off x="4267200" y="4542472"/>
            <a:ext cx="2892664" cy="646331"/>
          </a:xfrm>
          <a:prstGeom prst="rect">
            <a:avLst/>
          </a:prstGeom>
          <a:noFill/>
        </p:spPr>
        <p:txBody>
          <a:bodyPr wrap="none" rtlCol="0">
            <a:spAutoFit/>
          </a:bodyPr>
          <a:lstStyle/>
          <a:p>
            <a:pPr algn="ctr"/>
            <a:r>
              <a:rPr lang="en-US" sz="3600" dirty="0" smtClean="0">
                <a:latin typeface="Gill Sans Light"/>
                <a:cs typeface="Gill Sans Light"/>
              </a:rPr>
              <a:t>Edge Property:</a:t>
            </a:r>
          </a:p>
        </p:txBody>
      </p:sp>
      <p:sp>
        <p:nvSpPr>
          <p:cNvPr id="157" name="TextBox 156"/>
          <p:cNvSpPr txBox="1"/>
          <p:nvPr/>
        </p:nvSpPr>
        <p:spPr>
          <a:xfrm>
            <a:off x="4953000" y="5341203"/>
            <a:ext cx="1980029" cy="830997"/>
          </a:xfrm>
          <a:prstGeom prst="rect">
            <a:avLst/>
          </a:prstGeom>
          <a:noFill/>
        </p:spPr>
        <p:txBody>
          <a:bodyPr wrap="none" rtlCol="0">
            <a:spAutoFit/>
          </a:bodyPr>
          <a:lstStyle/>
          <a:p>
            <a:pPr marL="342900" indent="-342900">
              <a:buFont typeface="Arial"/>
              <a:buChar char="•"/>
            </a:pPr>
            <a:r>
              <a:rPr lang="en-US" dirty="0" smtClean="0">
                <a:latin typeface="Gill Sans Light"/>
                <a:cs typeface="Gill Sans Light"/>
              </a:rPr>
              <a:t>Weights</a:t>
            </a:r>
          </a:p>
          <a:p>
            <a:pPr marL="342900" indent="-342900">
              <a:buFont typeface="Arial"/>
              <a:buChar char="•"/>
            </a:pPr>
            <a:r>
              <a:rPr lang="en-US" dirty="0" smtClean="0">
                <a:latin typeface="Gill Sans Light"/>
                <a:cs typeface="Gill Sans Light"/>
              </a:rPr>
              <a:t>Timestamps</a:t>
            </a:r>
          </a:p>
        </p:txBody>
      </p:sp>
      <p:cxnSp>
        <p:nvCxnSpPr>
          <p:cNvPr id="6" name="Straight Arrow Connector 5"/>
          <p:cNvCxnSpPr>
            <a:stCxn id="3" idx="1"/>
            <a:endCxn id="193" idx="4"/>
          </p:cNvCxnSpPr>
          <p:nvPr/>
        </p:nvCxnSpPr>
        <p:spPr>
          <a:xfrm flipH="1">
            <a:off x="2667000" y="2685366"/>
            <a:ext cx="1600200" cy="330828"/>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156" idx="1"/>
            <a:endCxn id="178" idx="4"/>
          </p:cNvCxnSpPr>
          <p:nvPr/>
        </p:nvCxnSpPr>
        <p:spPr>
          <a:xfrm flipH="1">
            <a:off x="3043842" y="4865638"/>
            <a:ext cx="1223358" cy="158652"/>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159424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Rounded Rectangle 321"/>
          <p:cNvSpPr/>
          <p:nvPr/>
        </p:nvSpPr>
        <p:spPr>
          <a:xfrm>
            <a:off x="152400" y="4520194"/>
            <a:ext cx="3755833" cy="2109206"/>
          </a:xfrm>
          <a:prstGeom prst="roundRect">
            <a:avLst>
              <a:gd name="adj" fmla="val 12081"/>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b"/>
          <a:lstStyle/>
          <a:p>
            <a:pPr algn="r"/>
            <a:r>
              <a:rPr lang="en-US" dirty="0" smtClean="0">
                <a:latin typeface="Gill Sans Light"/>
                <a:cs typeface="Gill Sans Light"/>
              </a:rPr>
              <a:t>Part. 2</a:t>
            </a:r>
            <a:endParaRPr lang="en-US" dirty="0">
              <a:latin typeface="Gill Sans Light"/>
              <a:cs typeface="Gill Sans Light"/>
            </a:endParaRPr>
          </a:p>
        </p:txBody>
      </p:sp>
      <p:sp>
        <p:nvSpPr>
          <p:cNvPr id="321" name="Rounded Rectangle 320"/>
          <p:cNvSpPr/>
          <p:nvPr/>
        </p:nvSpPr>
        <p:spPr>
          <a:xfrm>
            <a:off x="152400" y="1853194"/>
            <a:ext cx="3755833" cy="2109206"/>
          </a:xfrm>
          <a:prstGeom prst="roundRect">
            <a:avLst>
              <a:gd name="adj" fmla="val 12081"/>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t"/>
          <a:lstStyle/>
          <a:p>
            <a:pPr algn="r"/>
            <a:r>
              <a:rPr lang="en-US" dirty="0" smtClean="0">
                <a:latin typeface="Gill Sans Light"/>
                <a:cs typeface="Gill Sans Light"/>
              </a:rPr>
              <a:t>Part. 1</a:t>
            </a:r>
            <a:endParaRPr lang="en-US" dirty="0">
              <a:latin typeface="Gill Sans Light"/>
              <a:cs typeface="Gill Sans Light"/>
            </a:endParaRPr>
          </a:p>
        </p:txBody>
      </p:sp>
      <p:grpSp>
        <p:nvGrpSpPr>
          <p:cNvPr id="237" name="Group 236"/>
          <p:cNvGrpSpPr/>
          <p:nvPr/>
        </p:nvGrpSpPr>
        <p:grpSpPr>
          <a:xfrm>
            <a:off x="4191000" y="990600"/>
            <a:ext cx="1295400" cy="5791052"/>
            <a:chOff x="4191000" y="1138090"/>
            <a:chExt cx="1752600" cy="5567510"/>
          </a:xfrm>
        </p:grpSpPr>
        <p:sp>
          <p:nvSpPr>
            <p:cNvPr id="227" name="Rectangle 226"/>
            <p:cNvSpPr/>
            <p:nvPr/>
          </p:nvSpPr>
          <p:spPr>
            <a:xfrm>
              <a:off x="4191000" y="1143000"/>
              <a:ext cx="1752600" cy="5562600"/>
            </a:xfrm>
            <a:prstGeom prst="rect">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5" name="TextBox 224"/>
            <p:cNvSpPr txBox="1"/>
            <p:nvPr/>
          </p:nvSpPr>
          <p:spPr>
            <a:xfrm>
              <a:off x="4191000" y="1138090"/>
              <a:ext cx="1752600" cy="1153994"/>
            </a:xfrm>
            <a:prstGeom prst="rect">
              <a:avLst/>
            </a:prstGeom>
            <a:noFill/>
          </p:spPr>
          <p:txBody>
            <a:bodyPr wrap="square" rtlCol="0">
              <a:spAutoFit/>
            </a:bodyPr>
            <a:lstStyle/>
            <a:p>
              <a:pPr algn="ctr" defTabSz="914400" fontAlgn="auto">
                <a:spcBef>
                  <a:spcPts val="0"/>
                </a:spcBef>
                <a:spcAft>
                  <a:spcPts val="0"/>
                </a:spcAft>
              </a:pPr>
              <a:r>
                <a:rPr lang="en-US" dirty="0" smtClean="0">
                  <a:solidFill>
                    <a:prstClr val="black"/>
                  </a:solidFill>
                  <a:latin typeface="Gill Sans Light"/>
                  <a:cs typeface="Gill Sans Light"/>
                </a:rPr>
                <a:t>Vertex Table</a:t>
              </a:r>
            </a:p>
            <a:p>
              <a:pPr algn="ctr" defTabSz="914400" fontAlgn="auto">
                <a:spcBef>
                  <a:spcPts val="0"/>
                </a:spcBef>
                <a:spcAft>
                  <a:spcPts val="0"/>
                </a:spcAft>
              </a:pPr>
              <a:r>
                <a:rPr lang="en-US" dirty="0" smtClean="0">
                  <a:solidFill>
                    <a:prstClr val="black"/>
                  </a:solidFill>
                  <a:latin typeface="Gill Sans Light"/>
                  <a:cs typeface="Gill Sans Light"/>
                </a:rPr>
                <a:t>(RDD)</a:t>
              </a:r>
              <a:endParaRPr lang="en-US" dirty="0">
                <a:solidFill>
                  <a:prstClr val="black"/>
                </a:solidFill>
                <a:latin typeface="Gill Sans Light"/>
                <a:cs typeface="Gill Sans Light"/>
              </a:endParaRPr>
            </a:p>
          </p:txBody>
        </p:sp>
      </p:grpSp>
      <p:grpSp>
        <p:nvGrpSpPr>
          <p:cNvPr id="238" name="Group 237"/>
          <p:cNvGrpSpPr/>
          <p:nvPr/>
        </p:nvGrpSpPr>
        <p:grpSpPr>
          <a:xfrm>
            <a:off x="228600" y="2435052"/>
            <a:ext cx="3459480" cy="1756352"/>
            <a:chOff x="457200" y="2287562"/>
            <a:chExt cx="3459480" cy="1756352"/>
          </a:xfrm>
        </p:grpSpPr>
        <p:cxnSp>
          <p:nvCxnSpPr>
            <p:cNvPr id="137" name="Straight Connector 136"/>
            <p:cNvCxnSpPr/>
            <p:nvPr/>
          </p:nvCxnSpPr>
          <p:spPr>
            <a:xfrm flipH="1" flipV="1">
              <a:off x="762000" y="2619510"/>
              <a:ext cx="762000" cy="1335262"/>
            </a:xfrm>
            <a:prstGeom prst="line">
              <a:avLst/>
            </a:prstGeom>
          </p:spPr>
          <p:style>
            <a:lnRef idx="3">
              <a:schemeClr val="dk1"/>
            </a:lnRef>
            <a:fillRef idx="0">
              <a:schemeClr val="dk1"/>
            </a:fillRef>
            <a:effectRef idx="2">
              <a:schemeClr val="dk1"/>
            </a:effectRef>
            <a:fontRef idx="minor">
              <a:schemeClr val="tx1"/>
            </a:fontRef>
          </p:style>
        </p:cxnSp>
        <p:cxnSp>
          <p:nvCxnSpPr>
            <p:cNvPr id="140" name="Straight Connector 139"/>
            <p:cNvCxnSpPr/>
            <p:nvPr/>
          </p:nvCxnSpPr>
          <p:spPr>
            <a:xfrm flipV="1">
              <a:off x="1600200" y="2619510"/>
              <a:ext cx="914400" cy="1335262"/>
            </a:xfrm>
            <a:prstGeom prst="line">
              <a:avLst/>
            </a:prstGeom>
          </p:spPr>
          <p:style>
            <a:lnRef idx="3">
              <a:schemeClr val="dk1"/>
            </a:lnRef>
            <a:fillRef idx="0">
              <a:schemeClr val="dk1"/>
            </a:fillRef>
            <a:effectRef idx="2">
              <a:schemeClr val="dk1"/>
            </a:effectRef>
            <a:fontRef idx="minor">
              <a:schemeClr val="tx1"/>
            </a:fontRef>
          </p:style>
        </p:cxnSp>
        <p:cxnSp>
          <p:nvCxnSpPr>
            <p:cNvPr id="141" name="Straight Connector 140"/>
            <p:cNvCxnSpPr/>
            <p:nvPr/>
          </p:nvCxnSpPr>
          <p:spPr>
            <a:xfrm>
              <a:off x="762000" y="2619510"/>
              <a:ext cx="1752600" cy="0"/>
            </a:xfrm>
            <a:prstGeom prst="line">
              <a:avLst/>
            </a:prstGeom>
          </p:spPr>
          <p:style>
            <a:lnRef idx="3">
              <a:schemeClr val="dk1"/>
            </a:lnRef>
            <a:fillRef idx="0">
              <a:schemeClr val="dk1"/>
            </a:fillRef>
            <a:effectRef idx="2">
              <a:schemeClr val="dk1"/>
            </a:effectRef>
            <a:fontRef idx="minor">
              <a:schemeClr val="tx1"/>
            </a:fontRef>
          </p:style>
        </p:cxnSp>
        <p:cxnSp>
          <p:nvCxnSpPr>
            <p:cNvPr id="142" name="Straight Connector 141"/>
            <p:cNvCxnSpPr/>
            <p:nvPr/>
          </p:nvCxnSpPr>
          <p:spPr>
            <a:xfrm>
              <a:off x="2514600" y="2619510"/>
              <a:ext cx="1066800" cy="1335262"/>
            </a:xfrm>
            <a:prstGeom prst="line">
              <a:avLst/>
            </a:prstGeom>
          </p:spPr>
          <p:style>
            <a:lnRef idx="3">
              <a:schemeClr val="dk1"/>
            </a:lnRef>
            <a:fillRef idx="0">
              <a:schemeClr val="dk1"/>
            </a:fillRef>
            <a:effectRef idx="2">
              <a:schemeClr val="dk1"/>
            </a:effectRef>
            <a:fontRef idx="minor">
              <a:schemeClr val="tx1"/>
            </a:fontRef>
          </p:style>
        </p:cxnSp>
        <p:sp>
          <p:nvSpPr>
            <p:cNvPr id="128" name="Oval 127"/>
            <p:cNvSpPr/>
            <p:nvPr/>
          </p:nvSpPr>
          <p:spPr>
            <a:xfrm>
              <a:off x="457200" y="2287562"/>
              <a:ext cx="640080" cy="64008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smtClean="0">
                  <a:solidFill>
                    <a:schemeClr val="tx1"/>
                  </a:solidFill>
                  <a:latin typeface="Gill Sans Light"/>
                  <a:cs typeface="Gill Sans Light"/>
                </a:rPr>
                <a:t>B</a:t>
              </a:r>
              <a:endParaRPr lang="en-US" sz="2800" dirty="0">
                <a:solidFill>
                  <a:schemeClr val="tx1"/>
                </a:solidFill>
                <a:latin typeface="Gill Sans Light"/>
                <a:cs typeface="Gill Sans Light"/>
              </a:endParaRPr>
            </a:p>
          </p:txBody>
        </p:sp>
        <p:sp>
          <p:nvSpPr>
            <p:cNvPr id="129" name="Oval 128"/>
            <p:cNvSpPr/>
            <p:nvPr/>
          </p:nvSpPr>
          <p:spPr>
            <a:xfrm>
              <a:off x="2209800" y="2287562"/>
              <a:ext cx="640080" cy="640080"/>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a:solidFill>
                    <a:srgbClr val="000000"/>
                  </a:solidFill>
                  <a:latin typeface="Gill Sans Light"/>
                  <a:cs typeface="Gill Sans Light"/>
                </a:rPr>
                <a:t>C</a:t>
              </a:r>
            </a:p>
          </p:txBody>
        </p:sp>
        <p:sp>
          <p:nvSpPr>
            <p:cNvPr id="167" name="Oval 166"/>
            <p:cNvSpPr/>
            <p:nvPr/>
          </p:nvSpPr>
          <p:spPr>
            <a:xfrm>
              <a:off x="1234440" y="3723874"/>
              <a:ext cx="640080" cy="320040"/>
            </a:xfrm>
            <a:custGeom>
              <a:avLst/>
              <a:gdLst>
                <a:gd name="connsiteX0" fmla="*/ 0 w 640080"/>
                <a:gd name="connsiteY0" fmla="*/ 320040 h 640080"/>
                <a:gd name="connsiteX1" fmla="*/ 320040 w 640080"/>
                <a:gd name="connsiteY1" fmla="*/ 0 h 640080"/>
                <a:gd name="connsiteX2" fmla="*/ 640080 w 640080"/>
                <a:gd name="connsiteY2" fmla="*/ 320040 h 640080"/>
                <a:gd name="connsiteX3" fmla="*/ 320040 w 640080"/>
                <a:gd name="connsiteY3" fmla="*/ 640080 h 640080"/>
                <a:gd name="connsiteX4" fmla="*/ 0 w 640080"/>
                <a:gd name="connsiteY4" fmla="*/ 320040 h 640080"/>
                <a:gd name="connsiteX0" fmla="*/ 0 w 640080"/>
                <a:gd name="connsiteY0" fmla="*/ 320040 h 320040"/>
                <a:gd name="connsiteX1" fmla="*/ 320040 w 640080"/>
                <a:gd name="connsiteY1" fmla="*/ 0 h 320040"/>
                <a:gd name="connsiteX2" fmla="*/ 640080 w 640080"/>
                <a:gd name="connsiteY2" fmla="*/ 320040 h 320040"/>
                <a:gd name="connsiteX3" fmla="*/ 0 w 640080"/>
                <a:gd name="connsiteY3" fmla="*/ 320040 h 320040"/>
              </a:gdLst>
              <a:ahLst/>
              <a:cxnLst>
                <a:cxn ang="0">
                  <a:pos x="connsiteX0" y="connsiteY0"/>
                </a:cxn>
                <a:cxn ang="0">
                  <a:pos x="connsiteX1" y="connsiteY1"/>
                </a:cxn>
                <a:cxn ang="0">
                  <a:pos x="connsiteX2" y="connsiteY2"/>
                </a:cxn>
                <a:cxn ang="0">
                  <a:pos x="connsiteX3" y="connsiteY3"/>
                </a:cxn>
              </a:cxnLst>
              <a:rect l="l" t="t" r="r" b="b"/>
              <a:pathLst>
                <a:path w="640080" h="320040">
                  <a:moveTo>
                    <a:pt x="0" y="320040"/>
                  </a:moveTo>
                  <a:cubicBezTo>
                    <a:pt x="0" y="143287"/>
                    <a:pt x="143287" y="0"/>
                    <a:pt x="320040" y="0"/>
                  </a:cubicBezTo>
                  <a:cubicBezTo>
                    <a:pt x="496793" y="0"/>
                    <a:pt x="640080" y="143287"/>
                    <a:pt x="640080" y="320040"/>
                  </a:cubicBezTo>
                  <a:cubicBezTo>
                    <a:pt x="586740" y="373380"/>
                    <a:pt x="53340" y="373380"/>
                    <a:pt x="0" y="320040"/>
                  </a:cubicBezTo>
                  <a:close/>
                </a:path>
              </a:pathLst>
            </a:cu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smtClean="0">
                  <a:solidFill>
                    <a:srgbClr val="000000"/>
                  </a:solidFill>
                  <a:latin typeface="Gill Sans Light"/>
                  <a:cs typeface="Gill Sans Light"/>
                </a:rPr>
                <a:t>A</a:t>
              </a:r>
              <a:endParaRPr lang="en-US" sz="2800" dirty="0">
                <a:solidFill>
                  <a:srgbClr val="000000"/>
                </a:solidFill>
                <a:latin typeface="Gill Sans Light"/>
                <a:cs typeface="Gill Sans Light"/>
              </a:endParaRPr>
            </a:p>
          </p:txBody>
        </p:sp>
        <p:sp>
          <p:nvSpPr>
            <p:cNvPr id="169" name="Oval 166"/>
            <p:cNvSpPr/>
            <p:nvPr/>
          </p:nvSpPr>
          <p:spPr>
            <a:xfrm>
              <a:off x="3276600" y="3723874"/>
              <a:ext cx="640080" cy="320040"/>
            </a:xfrm>
            <a:custGeom>
              <a:avLst/>
              <a:gdLst>
                <a:gd name="connsiteX0" fmla="*/ 0 w 640080"/>
                <a:gd name="connsiteY0" fmla="*/ 320040 h 640080"/>
                <a:gd name="connsiteX1" fmla="*/ 320040 w 640080"/>
                <a:gd name="connsiteY1" fmla="*/ 0 h 640080"/>
                <a:gd name="connsiteX2" fmla="*/ 640080 w 640080"/>
                <a:gd name="connsiteY2" fmla="*/ 320040 h 640080"/>
                <a:gd name="connsiteX3" fmla="*/ 320040 w 640080"/>
                <a:gd name="connsiteY3" fmla="*/ 640080 h 640080"/>
                <a:gd name="connsiteX4" fmla="*/ 0 w 640080"/>
                <a:gd name="connsiteY4" fmla="*/ 320040 h 640080"/>
                <a:gd name="connsiteX0" fmla="*/ 0 w 640080"/>
                <a:gd name="connsiteY0" fmla="*/ 320040 h 320040"/>
                <a:gd name="connsiteX1" fmla="*/ 320040 w 640080"/>
                <a:gd name="connsiteY1" fmla="*/ 0 h 320040"/>
                <a:gd name="connsiteX2" fmla="*/ 640080 w 640080"/>
                <a:gd name="connsiteY2" fmla="*/ 320040 h 320040"/>
                <a:gd name="connsiteX3" fmla="*/ 0 w 640080"/>
                <a:gd name="connsiteY3" fmla="*/ 320040 h 320040"/>
              </a:gdLst>
              <a:ahLst/>
              <a:cxnLst>
                <a:cxn ang="0">
                  <a:pos x="connsiteX0" y="connsiteY0"/>
                </a:cxn>
                <a:cxn ang="0">
                  <a:pos x="connsiteX1" y="connsiteY1"/>
                </a:cxn>
                <a:cxn ang="0">
                  <a:pos x="connsiteX2" y="connsiteY2"/>
                </a:cxn>
                <a:cxn ang="0">
                  <a:pos x="connsiteX3" y="connsiteY3"/>
                </a:cxn>
              </a:cxnLst>
              <a:rect l="l" t="t" r="r" b="b"/>
              <a:pathLst>
                <a:path w="640080" h="320040">
                  <a:moveTo>
                    <a:pt x="0" y="320040"/>
                  </a:moveTo>
                  <a:cubicBezTo>
                    <a:pt x="0" y="143287"/>
                    <a:pt x="143287" y="0"/>
                    <a:pt x="320040" y="0"/>
                  </a:cubicBezTo>
                  <a:cubicBezTo>
                    <a:pt x="496793" y="0"/>
                    <a:pt x="640080" y="143287"/>
                    <a:pt x="640080" y="320040"/>
                  </a:cubicBezTo>
                  <a:cubicBezTo>
                    <a:pt x="586740" y="373380"/>
                    <a:pt x="53340" y="373380"/>
                    <a:pt x="0" y="320040"/>
                  </a:cubicBezTo>
                  <a:close/>
                </a:path>
              </a:pathLst>
            </a:cu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smtClean="0">
                  <a:solidFill>
                    <a:srgbClr val="000000"/>
                  </a:solidFill>
                  <a:latin typeface="Gill Sans Light"/>
                  <a:cs typeface="Gill Sans Light"/>
                </a:rPr>
                <a:t>D</a:t>
              </a:r>
              <a:endParaRPr lang="en-US" sz="2800" dirty="0">
                <a:solidFill>
                  <a:srgbClr val="000000"/>
                </a:solidFill>
                <a:latin typeface="Gill Sans Light"/>
                <a:cs typeface="Gill Sans Light"/>
              </a:endParaRPr>
            </a:p>
          </p:txBody>
        </p:sp>
        <p:sp>
          <p:nvSpPr>
            <p:cNvPr id="171" name="Can 170"/>
            <p:cNvSpPr/>
            <p:nvPr/>
          </p:nvSpPr>
          <p:spPr>
            <a:xfrm>
              <a:off x="1447800" y="2474194"/>
              <a:ext cx="3048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72" name="Can 171"/>
            <p:cNvSpPr/>
            <p:nvPr/>
          </p:nvSpPr>
          <p:spPr>
            <a:xfrm>
              <a:off x="944880" y="3160445"/>
              <a:ext cx="304800" cy="228600"/>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73" name="Can 172"/>
            <p:cNvSpPr/>
            <p:nvPr/>
          </p:nvSpPr>
          <p:spPr>
            <a:xfrm>
              <a:off x="1905000" y="3160445"/>
              <a:ext cx="304800" cy="228600"/>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77" name="Can 176"/>
            <p:cNvSpPr/>
            <p:nvPr/>
          </p:nvSpPr>
          <p:spPr>
            <a:xfrm>
              <a:off x="2967642" y="3160445"/>
              <a:ext cx="304800" cy="228600"/>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grpSp>
      <p:grpSp>
        <p:nvGrpSpPr>
          <p:cNvPr id="239" name="Group 238"/>
          <p:cNvGrpSpPr/>
          <p:nvPr/>
        </p:nvGrpSpPr>
        <p:grpSpPr>
          <a:xfrm>
            <a:off x="228600" y="4186090"/>
            <a:ext cx="3460552" cy="1862296"/>
            <a:chOff x="457200" y="4038600"/>
            <a:chExt cx="3460552" cy="1862296"/>
          </a:xfrm>
        </p:grpSpPr>
        <p:cxnSp>
          <p:nvCxnSpPr>
            <p:cNvPr id="143" name="Straight Connector 142"/>
            <p:cNvCxnSpPr/>
            <p:nvPr/>
          </p:nvCxnSpPr>
          <p:spPr>
            <a:xfrm flipH="1">
              <a:off x="2514600" y="4181074"/>
              <a:ext cx="1066800" cy="1402080"/>
            </a:xfrm>
            <a:prstGeom prst="line">
              <a:avLst/>
            </a:prstGeom>
          </p:spPr>
          <p:style>
            <a:lnRef idx="3">
              <a:schemeClr val="dk1"/>
            </a:lnRef>
            <a:fillRef idx="0">
              <a:schemeClr val="dk1"/>
            </a:fillRef>
            <a:effectRef idx="2">
              <a:schemeClr val="dk1"/>
            </a:effectRef>
            <a:fontRef idx="minor">
              <a:schemeClr val="tx1"/>
            </a:fontRef>
          </p:style>
        </p:cxnSp>
        <p:cxnSp>
          <p:nvCxnSpPr>
            <p:cNvPr id="144" name="Straight Connector 143"/>
            <p:cNvCxnSpPr/>
            <p:nvPr/>
          </p:nvCxnSpPr>
          <p:spPr>
            <a:xfrm>
              <a:off x="1600200" y="4181074"/>
              <a:ext cx="914400" cy="1402080"/>
            </a:xfrm>
            <a:prstGeom prst="line">
              <a:avLst/>
            </a:prstGeom>
          </p:spPr>
          <p:style>
            <a:lnRef idx="3">
              <a:schemeClr val="dk1"/>
            </a:lnRef>
            <a:fillRef idx="0">
              <a:schemeClr val="dk1"/>
            </a:fillRef>
            <a:effectRef idx="2">
              <a:schemeClr val="dk1"/>
            </a:effectRef>
            <a:fontRef idx="minor">
              <a:schemeClr val="tx1"/>
            </a:fontRef>
          </p:style>
        </p:cxnSp>
        <p:cxnSp>
          <p:nvCxnSpPr>
            <p:cNvPr id="155" name="Straight Connector 154"/>
            <p:cNvCxnSpPr/>
            <p:nvPr/>
          </p:nvCxnSpPr>
          <p:spPr>
            <a:xfrm flipV="1">
              <a:off x="762000" y="4181074"/>
              <a:ext cx="762000" cy="1463040"/>
            </a:xfrm>
            <a:prstGeom prst="line">
              <a:avLst/>
            </a:prstGeom>
          </p:spPr>
          <p:style>
            <a:lnRef idx="3">
              <a:schemeClr val="dk1"/>
            </a:lnRef>
            <a:fillRef idx="0">
              <a:schemeClr val="dk1"/>
            </a:fillRef>
            <a:effectRef idx="2">
              <a:schemeClr val="dk1"/>
            </a:effectRef>
            <a:fontRef idx="minor">
              <a:schemeClr val="tx1"/>
            </a:fontRef>
          </p:style>
        </p:cxnSp>
        <p:cxnSp>
          <p:nvCxnSpPr>
            <p:cNvPr id="159" name="Straight Connector 158"/>
            <p:cNvCxnSpPr/>
            <p:nvPr/>
          </p:nvCxnSpPr>
          <p:spPr>
            <a:xfrm>
              <a:off x="762000" y="5583154"/>
              <a:ext cx="1752600" cy="0"/>
            </a:xfrm>
            <a:prstGeom prst="line">
              <a:avLst/>
            </a:prstGeom>
          </p:spPr>
          <p:style>
            <a:lnRef idx="3">
              <a:schemeClr val="dk1"/>
            </a:lnRef>
            <a:fillRef idx="0">
              <a:schemeClr val="dk1"/>
            </a:fillRef>
            <a:effectRef idx="2">
              <a:schemeClr val="dk1"/>
            </a:effectRef>
            <a:fontRef idx="minor">
              <a:schemeClr val="tx1"/>
            </a:fontRef>
          </p:style>
        </p:cxnSp>
        <p:sp>
          <p:nvSpPr>
            <p:cNvPr id="131" name="Oval 130"/>
            <p:cNvSpPr/>
            <p:nvPr/>
          </p:nvSpPr>
          <p:spPr>
            <a:xfrm>
              <a:off x="457200" y="5260816"/>
              <a:ext cx="640080" cy="640080"/>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smtClean="0">
                  <a:solidFill>
                    <a:srgbClr val="000000"/>
                  </a:solidFill>
                  <a:latin typeface="Gill Sans Light"/>
                  <a:cs typeface="Gill Sans Light"/>
                </a:rPr>
                <a:t>F</a:t>
              </a:r>
              <a:endParaRPr lang="en-US" sz="2800" dirty="0">
                <a:solidFill>
                  <a:srgbClr val="000000"/>
                </a:solidFill>
                <a:latin typeface="Gill Sans Light"/>
                <a:cs typeface="Gill Sans Light"/>
              </a:endParaRPr>
            </a:p>
          </p:txBody>
        </p:sp>
        <p:sp>
          <p:nvSpPr>
            <p:cNvPr id="136" name="Oval 135"/>
            <p:cNvSpPr/>
            <p:nvPr/>
          </p:nvSpPr>
          <p:spPr>
            <a:xfrm>
              <a:off x="2209800" y="5260816"/>
              <a:ext cx="640080" cy="640080"/>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smtClean="0">
                  <a:solidFill>
                    <a:srgbClr val="000000"/>
                  </a:solidFill>
                  <a:latin typeface="Gill Sans Light"/>
                  <a:cs typeface="Gill Sans Light"/>
                </a:rPr>
                <a:t>E</a:t>
              </a:r>
              <a:endParaRPr lang="en-US" sz="2800" dirty="0">
                <a:solidFill>
                  <a:srgbClr val="000000"/>
                </a:solidFill>
                <a:latin typeface="Gill Sans Light"/>
                <a:cs typeface="Gill Sans Light"/>
              </a:endParaRPr>
            </a:p>
          </p:txBody>
        </p:sp>
        <p:sp>
          <p:nvSpPr>
            <p:cNvPr id="168" name="Oval 167"/>
            <p:cNvSpPr/>
            <p:nvPr/>
          </p:nvSpPr>
          <p:spPr>
            <a:xfrm>
              <a:off x="1232360" y="4038600"/>
              <a:ext cx="648976" cy="320040"/>
            </a:xfrm>
            <a:custGeom>
              <a:avLst/>
              <a:gdLst>
                <a:gd name="connsiteX0" fmla="*/ 0 w 640080"/>
                <a:gd name="connsiteY0" fmla="*/ 320040 h 640080"/>
                <a:gd name="connsiteX1" fmla="*/ 320040 w 640080"/>
                <a:gd name="connsiteY1" fmla="*/ 0 h 640080"/>
                <a:gd name="connsiteX2" fmla="*/ 640080 w 640080"/>
                <a:gd name="connsiteY2" fmla="*/ 320040 h 640080"/>
                <a:gd name="connsiteX3" fmla="*/ 320040 w 640080"/>
                <a:gd name="connsiteY3" fmla="*/ 640080 h 640080"/>
                <a:gd name="connsiteX4" fmla="*/ 0 w 640080"/>
                <a:gd name="connsiteY4" fmla="*/ 320040 h 640080"/>
                <a:gd name="connsiteX0" fmla="*/ 0 w 648976"/>
                <a:gd name="connsiteY0" fmla="*/ 0 h 320040"/>
                <a:gd name="connsiteX1" fmla="*/ 640080 w 648976"/>
                <a:gd name="connsiteY1" fmla="*/ 0 h 320040"/>
                <a:gd name="connsiteX2" fmla="*/ 320040 w 648976"/>
                <a:gd name="connsiteY2" fmla="*/ 320040 h 320040"/>
                <a:gd name="connsiteX3" fmla="*/ 0 w 648976"/>
                <a:gd name="connsiteY3" fmla="*/ 0 h 320040"/>
              </a:gdLst>
              <a:ahLst/>
              <a:cxnLst>
                <a:cxn ang="0">
                  <a:pos x="connsiteX0" y="connsiteY0"/>
                </a:cxn>
                <a:cxn ang="0">
                  <a:pos x="connsiteX1" y="connsiteY1"/>
                </a:cxn>
                <a:cxn ang="0">
                  <a:pos x="connsiteX2" y="connsiteY2"/>
                </a:cxn>
                <a:cxn ang="0">
                  <a:pos x="connsiteX3" y="connsiteY3"/>
                </a:cxn>
              </a:cxnLst>
              <a:rect l="l" t="t" r="r" b="b"/>
              <a:pathLst>
                <a:path w="648976" h="320040">
                  <a:moveTo>
                    <a:pt x="0" y="0"/>
                  </a:moveTo>
                  <a:cubicBezTo>
                    <a:pt x="53340" y="-53340"/>
                    <a:pt x="586740" y="-53340"/>
                    <a:pt x="640080" y="0"/>
                  </a:cubicBezTo>
                  <a:cubicBezTo>
                    <a:pt x="693420" y="53340"/>
                    <a:pt x="496793" y="320040"/>
                    <a:pt x="320040" y="320040"/>
                  </a:cubicBezTo>
                  <a:cubicBezTo>
                    <a:pt x="143287" y="320040"/>
                    <a:pt x="0" y="176753"/>
                    <a:pt x="0" y="0"/>
                  </a:cubicBezTo>
                  <a:close/>
                </a:path>
              </a:pathLst>
            </a:cu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tIns="0" bIns="91440" rtlCol="0" anchor="ctr"/>
            <a:lstStyle/>
            <a:p>
              <a:pPr algn="ctr" defTabSz="914400" fontAlgn="auto">
                <a:spcBef>
                  <a:spcPts val="0"/>
                </a:spcBef>
                <a:spcAft>
                  <a:spcPts val="0"/>
                </a:spcAft>
              </a:pPr>
              <a:r>
                <a:rPr lang="en-US" sz="2800" dirty="0" smtClean="0">
                  <a:solidFill>
                    <a:srgbClr val="000000"/>
                  </a:solidFill>
                  <a:latin typeface="Gill Sans Light"/>
                  <a:cs typeface="Gill Sans Light"/>
                </a:rPr>
                <a:t>A</a:t>
              </a:r>
              <a:endParaRPr lang="en-US" sz="2800" dirty="0">
                <a:solidFill>
                  <a:srgbClr val="000000"/>
                </a:solidFill>
                <a:latin typeface="Gill Sans Light"/>
                <a:cs typeface="Gill Sans Light"/>
              </a:endParaRPr>
            </a:p>
          </p:txBody>
        </p:sp>
        <p:sp>
          <p:nvSpPr>
            <p:cNvPr id="170" name="Oval 167"/>
            <p:cNvSpPr/>
            <p:nvPr/>
          </p:nvSpPr>
          <p:spPr>
            <a:xfrm>
              <a:off x="3268776" y="4051266"/>
              <a:ext cx="648976" cy="320040"/>
            </a:xfrm>
            <a:custGeom>
              <a:avLst/>
              <a:gdLst>
                <a:gd name="connsiteX0" fmla="*/ 0 w 640080"/>
                <a:gd name="connsiteY0" fmla="*/ 320040 h 640080"/>
                <a:gd name="connsiteX1" fmla="*/ 320040 w 640080"/>
                <a:gd name="connsiteY1" fmla="*/ 0 h 640080"/>
                <a:gd name="connsiteX2" fmla="*/ 640080 w 640080"/>
                <a:gd name="connsiteY2" fmla="*/ 320040 h 640080"/>
                <a:gd name="connsiteX3" fmla="*/ 320040 w 640080"/>
                <a:gd name="connsiteY3" fmla="*/ 640080 h 640080"/>
                <a:gd name="connsiteX4" fmla="*/ 0 w 640080"/>
                <a:gd name="connsiteY4" fmla="*/ 320040 h 640080"/>
                <a:gd name="connsiteX0" fmla="*/ 0 w 648976"/>
                <a:gd name="connsiteY0" fmla="*/ 0 h 320040"/>
                <a:gd name="connsiteX1" fmla="*/ 640080 w 648976"/>
                <a:gd name="connsiteY1" fmla="*/ 0 h 320040"/>
                <a:gd name="connsiteX2" fmla="*/ 320040 w 648976"/>
                <a:gd name="connsiteY2" fmla="*/ 320040 h 320040"/>
                <a:gd name="connsiteX3" fmla="*/ 0 w 648976"/>
                <a:gd name="connsiteY3" fmla="*/ 0 h 320040"/>
              </a:gdLst>
              <a:ahLst/>
              <a:cxnLst>
                <a:cxn ang="0">
                  <a:pos x="connsiteX0" y="connsiteY0"/>
                </a:cxn>
                <a:cxn ang="0">
                  <a:pos x="connsiteX1" y="connsiteY1"/>
                </a:cxn>
                <a:cxn ang="0">
                  <a:pos x="connsiteX2" y="connsiteY2"/>
                </a:cxn>
                <a:cxn ang="0">
                  <a:pos x="connsiteX3" y="connsiteY3"/>
                </a:cxn>
              </a:cxnLst>
              <a:rect l="l" t="t" r="r" b="b"/>
              <a:pathLst>
                <a:path w="648976" h="320040">
                  <a:moveTo>
                    <a:pt x="0" y="0"/>
                  </a:moveTo>
                  <a:cubicBezTo>
                    <a:pt x="53340" y="-53340"/>
                    <a:pt x="586740" y="-53340"/>
                    <a:pt x="640080" y="0"/>
                  </a:cubicBezTo>
                  <a:cubicBezTo>
                    <a:pt x="693420" y="53340"/>
                    <a:pt x="496793" y="320040"/>
                    <a:pt x="320040" y="320040"/>
                  </a:cubicBezTo>
                  <a:cubicBezTo>
                    <a:pt x="143287" y="320040"/>
                    <a:pt x="0" y="176753"/>
                    <a:pt x="0" y="0"/>
                  </a:cubicBezTo>
                  <a:close/>
                </a:path>
              </a:pathLst>
            </a:cu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tIns="0" bIns="91440" rtlCol="0" anchor="ctr"/>
            <a:lstStyle/>
            <a:p>
              <a:pPr algn="ctr" defTabSz="914400" fontAlgn="auto">
                <a:spcBef>
                  <a:spcPts val="0"/>
                </a:spcBef>
                <a:spcAft>
                  <a:spcPts val="0"/>
                </a:spcAft>
              </a:pPr>
              <a:r>
                <a:rPr lang="en-US" sz="2800" dirty="0" smtClean="0">
                  <a:solidFill>
                    <a:srgbClr val="000000"/>
                  </a:solidFill>
                  <a:latin typeface="Gill Sans Light"/>
                  <a:cs typeface="Gill Sans Light"/>
                </a:rPr>
                <a:t>D</a:t>
              </a:r>
              <a:endParaRPr lang="en-US" sz="2800" dirty="0">
                <a:solidFill>
                  <a:srgbClr val="000000"/>
                </a:solidFill>
                <a:latin typeface="Gill Sans Light"/>
                <a:cs typeface="Gill Sans Light"/>
              </a:endParaRPr>
            </a:p>
          </p:txBody>
        </p:sp>
        <p:sp>
          <p:nvSpPr>
            <p:cNvPr id="174" name="Can 173"/>
            <p:cNvSpPr/>
            <p:nvPr/>
          </p:nvSpPr>
          <p:spPr>
            <a:xfrm>
              <a:off x="1427867" y="5477712"/>
              <a:ext cx="304800" cy="228600"/>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75" name="Can 174"/>
            <p:cNvSpPr/>
            <p:nvPr/>
          </p:nvSpPr>
          <p:spPr>
            <a:xfrm>
              <a:off x="990600" y="4762500"/>
              <a:ext cx="304800" cy="228600"/>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76" name="Can 175"/>
            <p:cNvSpPr/>
            <p:nvPr/>
          </p:nvSpPr>
          <p:spPr>
            <a:xfrm>
              <a:off x="1905000" y="4762500"/>
              <a:ext cx="304800" cy="228600"/>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78" name="Can 177"/>
            <p:cNvSpPr/>
            <p:nvPr/>
          </p:nvSpPr>
          <p:spPr>
            <a:xfrm>
              <a:off x="2967642" y="4762500"/>
              <a:ext cx="304800" cy="228600"/>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grpSp>
      <p:sp>
        <p:nvSpPr>
          <p:cNvPr id="2" name="Title 1"/>
          <p:cNvSpPr>
            <a:spLocks noGrp="1"/>
          </p:cNvSpPr>
          <p:nvPr>
            <p:ph type="title"/>
          </p:nvPr>
        </p:nvSpPr>
        <p:spPr>
          <a:xfrm>
            <a:off x="0" y="-76200"/>
            <a:ext cx="9144000" cy="1143000"/>
          </a:xfrm>
        </p:spPr>
        <p:txBody>
          <a:bodyPr/>
          <a:lstStyle/>
          <a:p>
            <a:r>
              <a:rPr lang="en-US" sz="4000" dirty="0" smtClean="0"/>
              <a:t>Encoding Property Graphs as Tables</a:t>
            </a:r>
            <a:endParaRPr lang="en-US" sz="4000" dirty="0"/>
          </a:p>
        </p:txBody>
      </p:sp>
      <p:sp>
        <p:nvSpPr>
          <p:cNvPr id="130" name="Oval 129"/>
          <p:cNvSpPr/>
          <p:nvPr/>
        </p:nvSpPr>
        <p:spPr>
          <a:xfrm>
            <a:off x="3048000" y="3871364"/>
            <a:ext cx="640080" cy="640080"/>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a:solidFill>
                  <a:srgbClr val="000000"/>
                </a:solidFill>
                <a:latin typeface="Gill Sans Light"/>
                <a:cs typeface="Gill Sans Light"/>
              </a:rPr>
              <a:t>D</a:t>
            </a:r>
          </a:p>
        </p:txBody>
      </p:sp>
      <p:sp>
        <p:nvSpPr>
          <p:cNvPr id="185" name="TextBox 184"/>
          <p:cNvSpPr txBox="1"/>
          <p:nvPr/>
        </p:nvSpPr>
        <p:spPr>
          <a:xfrm>
            <a:off x="444221" y="1219200"/>
            <a:ext cx="2119691" cy="461665"/>
          </a:xfrm>
          <a:prstGeom prst="rect">
            <a:avLst/>
          </a:prstGeom>
          <a:noFill/>
        </p:spPr>
        <p:txBody>
          <a:bodyPr wrap="none" rtlCol="0">
            <a:spAutoFit/>
          </a:bodyPr>
          <a:lstStyle/>
          <a:p>
            <a:pPr defTabSz="914400" fontAlgn="auto">
              <a:spcBef>
                <a:spcPts val="0"/>
              </a:spcBef>
              <a:spcAft>
                <a:spcPts val="0"/>
              </a:spcAft>
            </a:pPr>
            <a:r>
              <a:rPr lang="en-US" dirty="0" smtClean="0">
                <a:solidFill>
                  <a:prstClr val="black"/>
                </a:solidFill>
                <a:latin typeface="Gill Sans Light"/>
                <a:cs typeface="Gill Sans Light"/>
              </a:rPr>
              <a:t>Property Graph</a:t>
            </a:r>
            <a:endParaRPr lang="en-US" dirty="0">
              <a:solidFill>
                <a:prstClr val="black"/>
              </a:solidFill>
              <a:latin typeface="Gill Sans Light"/>
              <a:cs typeface="Gill Sans Light"/>
            </a:endParaRPr>
          </a:p>
        </p:txBody>
      </p:sp>
      <p:grpSp>
        <p:nvGrpSpPr>
          <p:cNvPr id="188" name="Group 187"/>
          <p:cNvGrpSpPr/>
          <p:nvPr/>
        </p:nvGrpSpPr>
        <p:grpSpPr>
          <a:xfrm>
            <a:off x="228600" y="2432094"/>
            <a:ext cx="685800" cy="695437"/>
            <a:chOff x="5334000" y="1751701"/>
            <a:chExt cx="685800" cy="695437"/>
          </a:xfrm>
        </p:grpSpPr>
        <p:sp>
          <p:nvSpPr>
            <p:cNvPr id="189" name="Oval 188"/>
            <p:cNvSpPr/>
            <p:nvPr/>
          </p:nvSpPr>
          <p:spPr>
            <a:xfrm>
              <a:off x="5334000" y="1751701"/>
              <a:ext cx="640080" cy="64008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smtClean="0">
                  <a:solidFill>
                    <a:prstClr val="white"/>
                  </a:solidFill>
                  <a:latin typeface="Gill Sans Light"/>
                  <a:cs typeface="Gill Sans Light"/>
                </a:rPr>
                <a:t>B</a:t>
              </a:r>
              <a:endParaRPr lang="en-US" sz="2800" dirty="0">
                <a:solidFill>
                  <a:prstClr val="white"/>
                </a:solidFill>
                <a:latin typeface="Gill Sans Light"/>
                <a:cs typeface="Gill Sans Light"/>
              </a:endParaRPr>
            </a:p>
          </p:txBody>
        </p:sp>
        <p:sp>
          <p:nvSpPr>
            <p:cNvPr id="190" name="Can 189"/>
            <p:cNvSpPr/>
            <p:nvPr/>
          </p:nvSpPr>
          <p:spPr>
            <a:xfrm>
              <a:off x="5715000" y="2218538"/>
              <a:ext cx="3048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grpSp>
      <p:grpSp>
        <p:nvGrpSpPr>
          <p:cNvPr id="191" name="Group 190"/>
          <p:cNvGrpSpPr/>
          <p:nvPr/>
        </p:nvGrpSpPr>
        <p:grpSpPr>
          <a:xfrm>
            <a:off x="1981200" y="2435057"/>
            <a:ext cx="685800" cy="695437"/>
            <a:chOff x="5334000" y="1751701"/>
            <a:chExt cx="685800" cy="695437"/>
          </a:xfrm>
        </p:grpSpPr>
        <p:sp>
          <p:nvSpPr>
            <p:cNvPr id="192" name="Oval 191"/>
            <p:cNvSpPr/>
            <p:nvPr/>
          </p:nvSpPr>
          <p:spPr>
            <a:xfrm>
              <a:off x="5334000" y="1751701"/>
              <a:ext cx="640080" cy="64008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smtClean="0">
                  <a:solidFill>
                    <a:prstClr val="white"/>
                  </a:solidFill>
                  <a:latin typeface="Gill Sans Light"/>
                  <a:cs typeface="Gill Sans Light"/>
                </a:rPr>
                <a:t>C</a:t>
              </a:r>
              <a:endParaRPr lang="en-US" sz="2800" dirty="0">
                <a:solidFill>
                  <a:prstClr val="white"/>
                </a:solidFill>
                <a:latin typeface="Gill Sans Light"/>
                <a:cs typeface="Gill Sans Light"/>
              </a:endParaRPr>
            </a:p>
          </p:txBody>
        </p:sp>
        <p:sp>
          <p:nvSpPr>
            <p:cNvPr id="193" name="Can 192"/>
            <p:cNvSpPr/>
            <p:nvPr/>
          </p:nvSpPr>
          <p:spPr>
            <a:xfrm>
              <a:off x="5715000" y="2218538"/>
              <a:ext cx="3048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grpSp>
      <p:grpSp>
        <p:nvGrpSpPr>
          <p:cNvPr id="194" name="Group 193"/>
          <p:cNvGrpSpPr/>
          <p:nvPr/>
        </p:nvGrpSpPr>
        <p:grpSpPr>
          <a:xfrm>
            <a:off x="3057316" y="3873662"/>
            <a:ext cx="685800" cy="695437"/>
            <a:chOff x="5334000" y="1751701"/>
            <a:chExt cx="685800" cy="695437"/>
          </a:xfrm>
        </p:grpSpPr>
        <p:sp>
          <p:nvSpPr>
            <p:cNvPr id="195" name="Oval 194"/>
            <p:cNvSpPr/>
            <p:nvPr/>
          </p:nvSpPr>
          <p:spPr>
            <a:xfrm>
              <a:off x="5334000" y="1751701"/>
              <a:ext cx="640080" cy="64008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smtClean="0">
                  <a:solidFill>
                    <a:prstClr val="white"/>
                  </a:solidFill>
                  <a:latin typeface="Gill Sans Light"/>
                  <a:cs typeface="Gill Sans Light"/>
                </a:rPr>
                <a:t>D</a:t>
              </a:r>
              <a:endParaRPr lang="en-US" sz="2800" dirty="0">
                <a:solidFill>
                  <a:prstClr val="white"/>
                </a:solidFill>
                <a:latin typeface="Gill Sans Light"/>
                <a:cs typeface="Gill Sans Light"/>
              </a:endParaRPr>
            </a:p>
          </p:txBody>
        </p:sp>
        <p:sp>
          <p:nvSpPr>
            <p:cNvPr id="196" name="Can 195"/>
            <p:cNvSpPr/>
            <p:nvPr/>
          </p:nvSpPr>
          <p:spPr>
            <a:xfrm>
              <a:off x="5715000" y="2218538"/>
              <a:ext cx="3048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grpSp>
      <p:grpSp>
        <p:nvGrpSpPr>
          <p:cNvPr id="197" name="Group 196"/>
          <p:cNvGrpSpPr/>
          <p:nvPr/>
        </p:nvGrpSpPr>
        <p:grpSpPr>
          <a:xfrm>
            <a:off x="1981200" y="5408306"/>
            <a:ext cx="685800" cy="695437"/>
            <a:chOff x="5334000" y="1751701"/>
            <a:chExt cx="685800" cy="695437"/>
          </a:xfrm>
        </p:grpSpPr>
        <p:sp>
          <p:nvSpPr>
            <p:cNvPr id="198" name="Oval 197"/>
            <p:cNvSpPr/>
            <p:nvPr/>
          </p:nvSpPr>
          <p:spPr>
            <a:xfrm>
              <a:off x="5334000" y="1751701"/>
              <a:ext cx="640080" cy="64008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smtClean="0">
                  <a:solidFill>
                    <a:prstClr val="white"/>
                  </a:solidFill>
                  <a:latin typeface="Gill Sans Light"/>
                  <a:cs typeface="Gill Sans Light"/>
                </a:rPr>
                <a:t>E</a:t>
              </a:r>
              <a:endParaRPr lang="en-US" sz="2800" dirty="0">
                <a:solidFill>
                  <a:prstClr val="white"/>
                </a:solidFill>
                <a:latin typeface="Gill Sans Light"/>
                <a:cs typeface="Gill Sans Light"/>
              </a:endParaRPr>
            </a:p>
          </p:txBody>
        </p:sp>
        <p:sp>
          <p:nvSpPr>
            <p:cNvPr id="199" name="Can 198"/>
            <p:cNvSpPr/>
            <p:nvPr/>
          </p:nvSpPr>
          <p:spPr>
            <a:xfrm>
              <a:off x="5715000" y="2218538"/>
              <a:ext cx="3048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grpSp>
      <p:sp>
        <p:nvSpPr>
          <p:cNvPr id="201" name="Oval 200"/>
          <p:cNvSpPr/>
          <p:nvPr/>
        </p:nvSpPr>
        <p:spPr>
          <a:xfrm>
            <a:off x="1003760" y="3866050"/>
            <a:ext cx="640080" cy="640080"/>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smtClean="0">
                <a:solidFill>
                  <a:srgbClr val="000000"/>
                </a:solidFill>
                <a:latin typeface="Gill Sans Light"/>
                <a:cs typeface="Gill Sans Light"/>
              </a:rPr>
              <a:t>A</a:t>
            </a:r>
            <a:endParaRPr lang="en-US" sz="2800" dirty="0">
              <a:solidFill>
                <a:srgbClr val="000000"/>
              </a:solidFill>
              <a:latin typeface="Gill Sans Light"/>
              <a:cs typeface="Gill Sans Light"/>
            </a:endParaRPr>
          </a:p>
        </p:txBody>
      </p:sp>
      <p:grpSp>
        <p:nvGrpSpPr>
          <p:cNvPr id="108" name="Group 107"/>
          <p:cNvGrpSpPr/>
          <p:nvPr/>
        </p:nvGrpSpPr>
        <p:grpSpPr>
          <a:xfrm>
            <a:off x="1000305" y="3866050"/>
            <a:ext cx="685800" cy="695437"/>
            <a:chOff x="5334000" y="1751701"/>
            <a:chExt cx="685800" cy="695437"/>
          </a:xfrm>
        </p:grpSpPr>
        <p:sp>
          <p:nvSpPr>
            <p:cNvPr id="186" name="Oval 185"/>
            <p:cNvSpPr/>
            <p:nvPr/>
          </p:nvSpPr>
          <p:spPr>
            <a:xfrm>
              <a:off x="5334000" y="1751701"/>
              <a:ext cx="640080" cy="64008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smtClean="0">
                  <a:solidFill>
                    <a:prstClr val="white"/>
                  </a:solidFill>
                  <a:latin typeface="Gill Sans Light"/>
                  <a:cs typeface="Gill Sans Light"/>
                </a:rPr>
                <a:t>A</a:t>
              </a:r>
              <a:endParaRPr lang="en-US" sz="2800" dirty="0">
                <a:solidFill>
                  <a:prstClr val="white"/>
                </a:solidFill>
                <a:latin typeface="Gill Sans Light"/>
                <a:cs typeface="Gill Sans Light"/>
              </a:endParaRPr>
            </a:p>
          </p:txBody>
        </p:sp>
        <p:sp>
          <p:nvSpPr>
            <p:cNvPr id="187" name="Can 186"/>
            <p:cNvSpPr/>
            <p:nvPr/>
          </p:nvSpPr>
          <p:spPr>
            <a:xfrm>
              <a:off x="5715000" y="2218538"/>
              <a:ext cx="3048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grpSp>
      <p:grpSp>
        <p:nvGrpSpPr>
          <p:cNvPr id="202" name="Group 201"/>
          <p:cNvGrpSpPr/>
          <p:nvPr/>
        </p:nvGrpSpPr>
        <p:grpSpPr>
          <a:xfrm>
            <a:off x="228600" y="5408306"/>
            <a:ext cx="685800" cy="695437"/>
            <a:chOff x="5334000" y="1751701"/>
            <a:chExt cx="685800" cy="695437"/>
          </a:xfrm>
        </p:grpSpPr>
        <p:sp>
          <p:nvSpPr>
            <p:cNvPr id="203" name="Oval 202"/>
            <p:cNvSpPr/>
            <p:nvPr/>
          </p:nvSpPr>
          <p:spPr>
            <a:xfrm>
              <a:off x="5334000" y="1751701"/>
              <a:ext cx="640080" cy="64008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smtClean="0">
                  <a:solidFill>
                    <a:prstClr val="white"/>
                  </a:solidFill>
                  <a:latin typeface="Gill Sans Light"/>
                  <a:cs typeface="Gill Sans Light"/>
                </a:rPr>
                <a:t>F</a:t>
              </a:r>
              <a:endParaRPr lang="en-US" sz="2800" dirty="0">
                <a:solidFill>
                  <a:prstClr val="white"/>
                </a:solidFill>
                <a:latin typeface="Gill Sans Light"/>
                <a:cs typeface="Gill Sans Light"/>
              </a:endParaRPr>
            </a:p>
          </p:txBody>
        </p:sp>
        <p:sp>
          <p:nvSpPr>
            <p:cNvPr id="204" name="Can 203"/>
            <p:cNvSpPr/>
            <p:nvPr/>
          </p:nvSpPr>
          <p:spPr>
            <a:xfrm>
              <a:off x="5715000" y="2218538"/>
              <a:ext cx="3048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grpSp>
      <p:grpSp>
        <p:nvGrpSpPr>
          <p:cNvPr id="236" name="Group 235"/>
          <p:cNvGrpSpPr/>
          <p:nvPr/>
        </p:nvGrpSpPr>
        <p:grpSpPr>
          <a:xfrm>
            <a:off x="4267200" y="2281090"/>
            <a:ext cx="1143000" cy="4424510"/>
            <a:chOff x="4495800" y="2133600"/>
            <a:chExt cx="1143000" cy="4424510"/>
          </a:xfrm>
        </p:grpSpPr>
        <p:sp>
          <p:nvSpPr>
            <p:cNvPr id="226" name="Rounded Rectangle 225"/>
            <p:cNvSpPr/>
            <p:nvPr/>
          </p:nvSpPr>
          <p:spPr>
            <a:xfrm>
              <a:off x="4495800" y="2133600"/>
              <a:ext cx="1143000" cy="2181078"/>
            </a:xfrm>
            <a:prstGeom prst="roundRect">
              <a:avLst>
                <a:gd name="adj" fmla="val 12081"/>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vert="vert" lIns="0" rIns="91440" rtlCol="0" anchor="b" anchorCtr="0"/>
            <a:lstStyle/>
            <a:p>
              <a:pPr algn="ctr"/>
              <a:r>
                <a:rPr lang="en-US" dirty="0" smtClean="0">
                  <a:latin typeface="Gill Sans Light"/>
                  <a:cs typeface="Gill Sans Light"/>
                </a:rPr>
                <a:t>Machine 1</a:t>
              </a:r>
              <a:endParaRPr lang="en-US" dirty="0">
                <a:latin typeface="Gill Sans Light"/>
                <a:cs typeface="Gill Sans Light"/>
              </a:endParaRPr>
            </a:p>
          </p:txBody>
        </p:sp>
        <p:sp>
          <p:nvSpPr>
            <p:cNvPr id="228" name="Rounded Rectangle 227"/>
            <p:cNvSpPr/>
            <p:nvPr/>
          </p:nvSpPr>
          <p:spPr>
            <a:xfrm>
              <a:off x="4495800" y="4424510"/>
              <a:ext cx="1143000" cy="2133600"/>
            </a:xfrm>
            <a:prstGeom prst="roundRect">
              <a:avLst>
                <a:gd name="adj" fmla="val 12081"/>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vert="vert" lIns="0" rtlCol="0" anchor="b" anchorCtr="0"/>
            <a:lstStyle/>
            <a:p>
              <a:pPr algn="ctr"/>
              <a:r>
                <a:rPr lang="en-US" dirty="0" smtClean="0">
                  <a:latin typeface="Gill Sans Light"/>
                  <a:cs typeface="Gill Sans Light"/>
                </a:rPr>
                <a:t>Machine 2</a:t>
              </a:r>
              <a:endParaRPr lang="en-US" dirty="0">
                <a:latin typeface="Gill Sans Light"/>
                <a:cs typeface="Gill Sans Light"/>
              </a:endParaRPr>
            </a:p>
          </p:txBody>
        </p:sp>
      </p:grpSp>
      <p:grpSp>
        <p:nvGrpSpPr>
          <p:cNvPr id="74" name="Group 73"/>
          <p:cNvGrpSpPr/>
          <p:nvPr/>
        </p:nvGrpSpPr>
        <p:grpSpPr>
          <a:xfrm rot="20321068" flipH="1">
            <a:off x="3711664" y="3779337"/>
            <a:ext cx="113443" cy="478708"/>
            <a:chOff x="2622553" y="5181600"/>
            <a:chExt cx="144462" cy="609600"/>
          </a:xfrm>
        </p:grpSpPr>
        <p:sp>
          <p:nvSpPr>
            <p:cNvPr id="75" name="Right Triangle 74"/>
            <p:cNvSpPr/>
            <p:nvPr/>
          </p:nvSpPr>
          <p:spPr>
            <a:xfrm rot="10800000" flipH="1">
              <a:off x="2622553" y="5599113"/>
              <a:ext cx="144462" cy="192087"/>
            </a:xfrm>
            <a:prstGeom prst="r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76" name="Can 75"/>
            <p:cNvSpPr/>
            <p:nvPr/>
          </p:nvSpPr>
          <p:spPr>
            <a:xfrm>
              <a:off x="2651126" y="5181600"/>
              <a:ext cx="76198" cy="457200"/>
            </a:xfrm>
            <a:prstGeom prst="can">
              <a:avLst>
                <a:gd name="adj" fmla="val 45833"/>
              </a:avLst>
            </a:prstGeom>
            <a:solidFill>
              <a:schemeClr val="tx1">
                <a:lumMod val="50000"/>
                <a:lumOff val="50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grpSp>
      <p:grpSp>
        <p:nvGrpSpPr>
          <p:cNvPr id="323" name="Group 322"/>
          <p:cNvGrpSpPr/>
          <p:nvPr/>
        </p:nvGrpSpPr>
        <p:grpSpPr>
          <a:xfrm>
            <a:off x="7391400" y="990600"/>
            <a:ext cx="1600200" cy="5779852"/>
            <a:chOff x="7391400" y="990600"/>
            <a:chExt cx="1600200" cy="5779852"/>
          </a:xfrm>
        </p:grpSpPr>
        <p:grpSp>
          <p:nvGrpSpPr>
            <p:cNvPr id="240" name="Group 239"/>
            <p:cNvGrpSpPr/>
            <p:nvPr/>
          </p:nvGrpSpPr>
          <p:grpSpPr>
            <a:xfrm>
              <a:off x="7391400" y="990600"/>
              <a:ext cx="1600200" cy="5779852"/>
              <a:chOff x="4191000" y="1143000"/>
              <a:chExt cx="1752600" cy="5562600"/>
            </a:xfrm>
          </p:grpSpPr>
          <p:sp>
            <p:nvSpPr>
              <p:cNvPr id="242" name="Rectangle 241"/>
              <p:cNvSpPr/>
              <p:nvPr/>
            </p:nvSpPr>
            <p:spPr>
              <a:xfrm>
                <a:off x="4191000" y="1143000"/>
                <a:ext cx="1752600" cy="5562600"/>
              </a:xfrm>
              <a:prstGeom prst="rect">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41" name="TextBox 240"/>
              <p:cNvSpPr txBox="1"/>
              <p:nvPr/>
            </p:nvSpPr>
            <p:spPr>
              <a:xfrm>
                <a:off x="4191000" y="1220272"/>
                <a:ext cx="1752600" cy="799762"/>
              </a:xfrm>
              <a:prstGeom prst="rect">
                <a:avLst/>
              </a:prstGeom>
              <a:noFill/>
            </p:spPr>
            <p:txBody>
              <a:bodyPr wrap="square" rtlCol="0">
                <a:spAutoFit/>
              </a:bodyPr>
              <a:lstStyle/>
              <a:p>
                <a:pPr algn="ctr" defTabSz="914400" fontAlgn="auto">
                  <a:spcBef>
                    <a:spcPts val="0"/>
                  </a:spcBef>
                  <a:spcAft>
                    <a:spcPts val="0"/>
                  </a:spcAft>
                </a:pPr>
                <a:r>
                  <a:rPr lang="en-US" dirty="0" smtClean="0">
                    <a:solidFill>
                      <a:prstClr val="black"/>
                    </a:solidFill>
                    <a:latin typeface="Gill Sans Light"/>
                    <a:cs typeface="Gill Sans Light"/>
                  </a:rPr>
                  <a:t>Edge Table</a:t>
                </a:r>
              </a:p>
              <a:p>
                <a:pPr algn="ctr" defTabSz="914400" fontAlgn="auto">
                  <a:spcBef>
                    <a:spcPts val="0"/>
                  </a:spcBef>
                  <a:spcAft>
                    <a:spcPts val="0"/>
                  </a:spcAft>
                </a:pPr>
                <a:r>
                  <a:rPr lang="en-US" dirty="0" smtClean="0">
                    <a:solidFill>
                      <a:prstClr val="black"/>
                    </a:solidFill>
                    <a:latin typeface="Gill Sans Light"/>
                    <a:cs typeface="Gill Sans Light"/>
                  </a:rPr>
                  <a:t>(RDD) </a:t>
                </a:r>
              </a:p>
            </p:txBody>
          </p:sp>
        </p:grpSp>
        <p:sp>
          <p:nvSpPr>
            <p:cNvPr id="296" name="Rounded Rectangle 295"/>
            <p:cNvSpPr/>
            <p:nvPr/>
          </p:nvSpPr>
          <p:spPr>
            <a:xfrm>
              <a:off x="7487492" y="1924484"/>
              <a:ext cx="1408016" cy="2337806"/>
            </a:xfrm>
            <a:prstGeom prst="roundRect">
              <a:avLst>
                <a:gd name="adj" fmla="val 12081"/>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97" name="Rounded Rectangle 296"/>
            <p:cNvSpPr/>
            <p:nvPr/>
          </p:nvSpPr>
          <p:spPr>
            <a:xfrm>
              <a:off x="7487492" y="4367794"/>
              <a:ext cx="1408016" cy="2337806"/>
            </a:xfrm>
            <a:prstGeom prst="roundRect">
              <a:avLst>
                <a:gd name="adj" fmla="val 12081"/>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319" name="Group 318"/>
            <p:cNvGrpSpPr/>
            <p:nvPr/>
          </p:nvGrpSpPr>
          <p:grpSpPr>
            <a:xfrm>
              <a:off x="7561997" y="1981200"/>
              <a:ext cx="1259006" cy="4648200"/>
              <a:chOff x="7581878" y="1981200"/>
              <a:chExt cx="1259006" cy="4648200"/>
            </a:xfrm>
          </p:grpSpPr>
          <p:grpSp>
            <p:nvGrpSpPr>
              <p:cNvPr id="260" name="Group 259"/>
              <p:cNvGrpSpPr/>
              <p:nvPr/>
            </p:nvGrpSpPr>
            <p:grpSpPr>
              <a:xfrm>
                <a:off x="7581878" y="1981200"/>
                <a:ext cx="1259006" cy="420807"/>
                <a:chOff x="7656394" y="2057400"/>
                <a:chExt cx="1259006" cy="420807"/>
              </a:xfrm>
            </p:grpSpPr>
            <p:cxnSp>
              <p:nvCxnSpPr>
                <p:cNvPr id="246" name="Straight Connector 245"/>
                <p:cNvCxnSpPr>
                  <a:stCxn id="256" idx="6"/>
                  <a:endCxn id="257"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52" name="Can 251"/>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56" name="Oval 255"/>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A</a:t>
                  </a:r>
                  <a:endParaRPr lang="en-US" sz="2000" dirty="0">
                    <a:solidFill>
                      <a:srgbClr val="000000"/>
                    </a:solidFill>
                    <a:latin typeface="Gill Sans Light"/>
                    <a:cs typeface="Gill Sans Light"/>
                  </a:endParaRPr>
                </a:p>
              </p:txBody>
            </p:sp>
            <p:sp>
              <p:nvSpPr>
                <p:cNvPr id="257" name="Oval 256"/>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B</a:t>
                  </a:r>
                  <a:endParaRPr lang="en-US" sz="2000" dirty="0">
                    <a:solidFill>
                      <a:srgbClr val="000000"/>
                    </a:solidFill>
                    <a:latin typeface="Gill Sans Light"/>
                    <a:cs typeface="Gill Sans Light"/>
                  </a:endParaRPr>
                </a:p>
              </p:txBody>
            </p:sp>
          </p:grpSp>
          <p:grpSp>
            <p:nvGrpSpPr>
              <p:cNvPr id="261" name="Group 260"/>
              <p:cNvGrpSpPr/>
              <p:nvPr/>
            </p:nvGrpSpPr>
            <p:grpSpPr>
              <a:xfrm>
                <a:off x="7581878" y="2563342"/>
                <a:ext cx="1259006" cy="420807"/>
                <a:chOff x="7656394" y="2057400"/>
                <a:chExt cx="1259006" cy="420807"/>
              </a:xfrm>
            </p:grpSpPr>
            <p:cxnSp>
              <p:nvCxnSpPr>
                <p:cNvPr id="262" name="Straight Connector 261"/>
                <p:cNvCxnSpPr>
                  <a:stCxn id="264" idx="6"/>
                  <a:endCxn id="26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63" name="Can 26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64" name="Oval 26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A</a:t>
                  </a:r>
                  <a:endParaRPr lang="en-US" sz="2000" dirty="0">
                    <a:solidFill>
                      <a:srgbClr val="000000"/>
                    </a:solidFill>
                    <a:latin typeface="Gill Sans Light"/>
                    <a:cs typeface="Gill Sans Light"/>
                  </a:endParaRPr>
                </a:p>
              </p:txBody>
            </p:sp>
            <p:sp>
              <p:nvSpPr>
                <p:cNvPr id="265" name="Oval 26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C</a:t>
                  </a:r>
                  <a:endParaRPr lang="en-US" sz="2000" dirty="0">
                    <a:solidFill>
                      <a:srgbClr val="000000"/>
                    </a:solidFill>
                    <a:latin typeface="Gill Sans Light"/>
                    <a:cs typeface="Gill Sans Light"/>
                  </a:endParaRPr>
                </a:p>
              </p:txBody>
            </p:sp>
          </p:grpSp>
          <p:grpSp>
            <p:nvGrpSpPr>
              <p:cNvPr id="266" name="Group 265"/>
              <p:cNvGrpSpPr/>
              <p:nvPr/>
            </p:nvGrpSpPr>
            <p:grpSpPr>
              <a:xfrm>
                <a:off x="7581878" y="3727626"/>
                <a:ext cx="1259006" cy="420807"/>
                <a:chOff x="7656394" y="2057400"/>
                <a:chExt cx="1259006" cy="420807"/>
              </a:xfrm>
            </p:grpSpPr>
            <p:cxnSp>
              <p:nvCxnSpPr>
                <p:cNvPr id="267" name="Straight Connector 266"/>
                <p:cNvCxnSpPr>
                  <a:stCxn id="269" idx="6"/>
                  <a:endCxn id="270"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68" name="Can 267"/>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69" name="Oval 268"/>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C</a:t>
                  </a:r>
                  <a:endParaRPr lang="en-US" sz="2000" dirty="0">
                    <a:solidFill>
                      <a:srgbClr val="000000"/>
                    </a:solidFill>
                    <a:latin typeface="Gill Sans Light"/>
                    <a:cs typeface="Gill Sans Light"/>
                  </a:endParaRPr>
                </a:p>
              </p:txBody>
            </p:sp>
            <p:sp>
              <p:nvSpPr>
                <p:cNvPr id="270" name="Oval 269"/>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D</a:t>
                  </a:r>
                  <a:endParaRPr lang="en-US" sz="2000" dirty="0">
                    <a:solidFill>
                      <a:srgbClr val="000000"/>
                    </a:solidFill>
                    <a:latin typeface="Gill Sans Light"/>
                    <a:cs typeface="Gill Sans Light"/>
                  </a:endParaRPr>
                </a:p>
              </p:txBody>
            </p:sp>
          </p:grpSp>
          <p:grpSp>
            <p:nvGrpSpPr>
              <p:cNvPr id="271" name="Group 270"/>
              <p:cNvGrpSpPr/>
              <p:nvPr/>
            </p:nvGrpSpPr>
            <p:grpSpPr>
              <a:xfrm>
                <a:off x="7581878" y="3145484"/>
                <a:ext cx="1259006" cy="420807"/>
                <a:chOff x="7656394" y="2057400"/>
                <a:chExt cx="1259006" cy="420807"/>
              </a:xfrm>
            </p:grpSpPr>
            <p:cxnSp>
              <p:nvCxnSpPr>
                <p:cNvPr id="272" name="Straight Connector 271"/>
                <p:cNvCxnSpPr>
                  <a:stCxn id="274" idx="6"/>
                  <a:endCxn id="27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73" name="Can 27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74" name="Oval 27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B</a:t>
                  </a:r>
                  <a:endParaRPr lang="en-US" sz="2000" dirty="0">
                    <a:solidFill>
                      <a:srgbClr val="000000"/>
                    </a:solidFill>
                    <a:latin typeface="Gill Sans Light"/>
                    <a:cs typeface="Gill Sans Light"/>
                  </a:endParaRPr>
                </a:p>
              </p:txBody>
            </p:sp>
            <p:sp>
              <p:nvSpPr>
                <p:cNvPr id="275" name="Oval 27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C</a:t>
                  </a:r>
                  <a:endParaRPr lang="en-US" sz="2000" dirty="0">
                    <a:solidFill>
                      <a:srgbClr val="000000"/>
                    </a:solidFill>
                    <a:latin typeface="Gill Sans Light"/>
                    <a:cs typeface="Gill Sans Light"/>
                  </a:endParaRPr>
                </a:p>
              </p:txBody>
            </p:sp>
          </p:grpSp>
          <p:grpSp>
            <p:nvGrpSpPr>
              <p:cNvPr id="276" name="Group 275"/>
              <p:cNvGrpSpPr/>
              <p:nvPr/>
            </p:nvGrpSpPr>
            <p:grpSpPr>
              <a:xfrm>
                <a:off x="7581878" y="4462168"/>
                <a:ext cx="1259006" cy="420807"/>
                <a:chOff x="7656394" y="2057400"/>
                <a:chExt cx="1259006" cy="420807"/>
              </a:xfrm>
            </p:grpSpPr>
            <p:cxnSp>
              <p:nvCxnSpPr>
                <p:cNvPr id="277" name="Straight Connector 276"/>
                <p:cNvCxnSpPr>
                  <a:stCxn id="279" idx="6"/>
                  <a:endCxn id="280"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78" name="Can 277"/>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79" name="Oval 278"/>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A</a:t>
                  </a:r>
                  <a:endParaRPr lang="en-US" sz="2000" dirty="0">
                    <a:solidFill>
                      <a:srgbClr val="000000"/>
                    </a:solidFill>
                    <a:latin typeface="Gill Sans Light"/>
                    <a:cs typeface="Gill Sans Light"/>
                  </a:endParaRPr>
                </a:p>
              </p:txBody>
            </p:sp>
            <p:sp>
              <p:nvSpPr>
                <p:cNvPr id="280" name="Oval 279"/>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E</a:t>
                  </a:r>
                  <a:endParaRPr lang="en-US" sz="2000" dirty="0">
                    <a:solidFill>
                      <a:srgbClr val="000000"/>
                    </a:solidFill>
                    <a:latin typeface="Gill Sans Light"/>
                    <a:cs typeface="Gill Sans Light"/>
                  </a:endParaRPr>
                </a:p>
              </p:txBody>
            </p:sp>
          </p:grpSp>
          <p:grpSp>
            <p:nvGrpSpPr>
              <p:cNvPr id="281" name="Group 280"/>
              <p:cNvGrpSpPr/>
              <p:nvPr/>
            </p:nvGrpSpPr>
            <p:grpSpPr>
              <a:xfrm>
                <a:off x="7581878" y="5044310"/>
                <a:ext cx="1259006" cy="420807"/>
                <a:chOff x="7656394" y="2057400"/>
                <a:chExt cx="1259006" cy="420807"/>
              </a:xfrm>
            </p:grpSpPr>
            <p:cxnSp>
              <p:nvCxnSpPr>
                <p:cNvPr id="282" name="Straight Connector 281"/>
                <p:cNvCxnSpPr>
                  <a:stCxn id="284" idx="6"/>
                  <a:endCxn id="28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83" name="Can 28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84" name="Oval 28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A</a:t>
                  </a:r>
                  <a:endParaRPr lang="en-US" sz="2000" dirty="0">
                    <a:solidFill>
                      <a:srgbClr val="000000"/>
                    </a:solidFill>
                    <a:latin typeface="Gill Sans Light"/>
                    <a:cs typeface="Gill Sans Light"/>
                  </a:endParaRPr>
                </a:p>
              </p:txBody>
            </p:sp>
            <p:sp>
              <p:nvSpPr>
                <p:cNvPr id="285" name="Oval 28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F</a:t>
                  </a:r>
                  <a:endParaRPr lang="en-US" sz="2000" dirty="0">
                    <a:solidFill>
                      <a:srgbClr val="000000"/>
                    </a:solidFill>
                    <a:latin typeface="Gill Sans Light"/>
                    <a:cs typeface="Gill Sans Light"/>
                  </a:endParaRPr>
                </a:p>
              </p:txBody>
            </p:sp>
          </p:grpSp>
          <p:grpSp>
            <p:nvGrpSpPr>
              <p:cNvPr id="286" name="Group 285"/>
              <p:cNvGrpSpPr/>
              <p:nvPr/>
            </p:nvGrpSpPr>
            <p:grpSpPr>
              <a:xfrm>
                <a:off x="7581878" y="6208593"/>
                <a:ext cx="1259006" cy="420807"/>
                <a:chOff x="7656394" y="2057400"/>
                <a:chExt cx="1259006" cy="420807"/>
              </a:xfrm>
            </p:grpSpPr>
            <p:cxnSp>
              <p:nvCxnSpPr>
                <p:cNvPr id="287" name="Straight Connector 286"/>
                <p:cNvCxnSpPr>
                  <a:stCxn id="289" idx="6"/>
                  <a:endCxn id="290"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88" name="Can 287"/>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89" name="Oval 288"/>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E</a:t>
                  </a:r>
                  <a:endParaRPr lang="en-US" sz="2000" dirty="0">
                    <a:solidFill>
                      <a:srgbClr val="000000"/>
                    </a:solidFill>
                    <a:latin typeface="Gill Sans Light"/>
                    <a:cs typeface="Gill Sans Light"/>
                  </a:endParaRPr>
                </a:p>
              </p:txBody>
            </p:sp>
            <p:sp>
              <p:nvSpPr>
                <p:cNvPr id="290" name="Oval 289"/>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F</a:t>
                  </a:r>
                  <a:endParaRPr lang="en-US" sz="2000" dirty="0">
                    <a:solidFill>
                      <a:srgbClr val="000000"/>
                    </a:solidFill>
                    <a:latin typeface="Gill Sans Light"/>
                    <a:cs typeface="Gill Sans Light"/>
                  </a:endParaRPr>
                </a:p>
              </p:txBody>
            </p:sp>
          </p:grpSp>
          <p:grpSp>
            <p:nvGrpSpPr>
              <p:cNvPr id="291" name="Group 290"/>
              <p:cNvGrpSpPr/>
              <p:nvPr/>
            </p:nvGrpSpPr>
            <p:grpSpPr>
              <a:xfrm>
                <a:off x="7581878" y="5626452"/>
                <a:ext cx="1259006" cy="420807"/>
                <a:chOff x="7656394" y="2057400"/>
                <a:chExt cx="1259006" cy="420807"/>
              </a:xfrm>
            </p:grpSpPr>
            <p:cxnSp>
              <p:nvCxnSpPr>
                <p:cNvPr id="292" name="Straight Connector 291"/>
                <p:cNvCxnSpPr>
                  <a:stCxn id="294" idx="6"/>
                  <a:endCxn id="29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93" name="Can 29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94" name="Oval 29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Gill Sans Light"/>
                      <a:cs typeface="Gill Sans Light"/>
                    </a:rPr>
                    <a:t>E</a:t>
                  </a:r>
                </a:p>
              </p:txBody>
            </p:sp>
            <p:sp>
              <p:nvSpPr>
                <p:cNvPr id="295" name="Oval 29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D</a:t>
                  </a:r>
                  <a:endParaRPr lang="en-US" sz="2000" dirty="0">
                    <a:solidFill>
                      <a:srgbClr val="000000"/>
                    </a:solidFill>
                    <a:latin typeface="Gill Sans Light"/>
                    <a:cs typeface="Gill Sans Light"/>
                  </a:endParaRPr>
                </a:p>
              </p:txBody>
            </p:sp>
          </p:grpSp>
        </p:grpSp>
      </p:grpSp>
      <p:grpSp>
        <p:nvGrpSpPr>
          <p:cNvPr id="224" name="Group 223"/>
          <p:cNvGrpSpPr/>
          <p:nvPr/>
        </p:nvGrpSpPr>
        <p:grpSpPr>
          <a:xfrm>
            <a:off x="4615571" y="2357290"/>
            <a:ext cx="450864" cy="4284613"/>
            <a:chOff x="4844171" y="2209800"/>
            <a:chExt cx="450864" cy="4284613"/>
          </a:xfrm>
        </p:grpSpPr>
        <p:sp>
          <p:nvSpPr>
            <p:cNvPr id="207" name="Oval 206"/>
            <p:cNvSpPr/>
            <p:nvPr/>
          </p:nvSpPr>
          <p:spPr>
            <a:xfrm>
              <a:off x="4844171" y="2975283"/>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B</a:t>
              </a:r>
              <a:endParaRPr lang="en-US" sz="2000" dirty="0">
                <a:solidFill>
                  <a:prstClr val="white"/>
                </a:solidFill>
                <a:latin typeface="Gill Sans Light"/>
                <a:cs typeface="Gill Sans Light"/>
              </a:endParaRPr>
            </a:p>
          </p:txBody>
        </p:sp>
        <p:sp>
          <p:nvSpPr>
            <p:cNvPr id="208" name="Can 207"/>
            <p:cNvSpPr/>
            <p:nvPr/>
          </p:nvSpPr>
          <p:spPr>
            <a:xfrm>
              <a:off x="5094651" y="3282195"/>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10" name="Oval 209"/>
            <p:cNvSpPr/>
            <p:nvPr/>
          </p:nvSpPr>
          <p:spPr>
            <a:xfrm>
              <a:off x="4844171" y="3740766"/>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C</a:t>
              </a:r>
              <a:endParaRPr lang="en-US" sz="2000" dirty="0">
                <a:solidFill>
                  <a:prstClr val="white"/>
                </a:solidFill>
                <a:latin typeface="Gill Sans Light"/>
                <a:cs typeface="Gill Sans Light"/>
              </a:endParaRPr>
            </a:p>
          </p:txBody>
        </p:sp>
        <p:sp>
          <p:nvSpPr>
            <p:cNvPr id="211" name="Can 210"/>
            <p:cNvSpPr/>
            <p:nvPr/>
          </p:nvSpPr>
          <p:spPr>
            <a:xfrm>
              <a:off x="5094651" y="4047678"/>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13" name="Oval 212"/>
            <p:cNvSpPr/>
            <p:nvPr/>
          </p:nvSpPr>
          <p:spPr>
            <a:xfrm>
              <a:off x="4844171" y="4506249"/>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D</a:t>
              </a:r>
              <a:endParaRPr lang="en-US" sz="2000" dirty="0">
                <a:solidFill>
                  <a:prstClr val="white"/>
                </a:solidFill>
                <a:latin typeface="Gill Sans Light"/>
                <a:cs typeface="Gill Sans Light"/>
              </a:endParaRPr>
            </a:p>
          </p:txBody>
        </p:sp>
        <p:sp>
          <p:nvSpPr>
            <p:cNvPr id="214" name="Can 213"/>
            <p:cNvSpPr/>
            <p:nvPr/>
          </p:nvSpPr>
          <p:spPr>
            <a:xfrm>
              <a:off x="5094651" y="4813161"/>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16" name="Oval 215"/>
            <p:cNvSpPr/>
            <p:nvPr/>
          </p:nvSpPr>
          <p:spPr>
            <a:xfrm>
              <a:off x="4844171" y="5271732"/>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E</a:t>
              </a:r>
              <a:endParaRPr lang="en-US" sz="2000" dirty="0">
                <a:solidFill>
                  <a:prstClr val="white"/>
                </a:solidFill>
                <a:latin typeface="Gill Sans Light"/>
                <a:cs typeface="Gill Sans Light"/>
              </a:endParaRPr>
            </a:p>
          </p:txBody>
        </p:sp>
        <p:sp>
          <p:nvSpPr>
            <p:cNvPr id="217" name="Can 216"/>
            <p:cNvSpPr/>
            <p:nvPr/>
          </p:nvSpPr>
          <p:spPr>
            <a:xfrm>
              <a:off x="5094651" y="5578644"/>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19" name="Oval 218"/>
            <p:cNvSpPr/>
            <p:nvPr/>
          </p:nvSpPr>
          <p:spPr>
            <a:xfrm>
              <a:off x="4844171" y="2209800"/>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A</a:t>
              </a:r>
              <a:endParaRPr lang="en-US" sz="2000" dirty="0">
                <a:solidFill>
                  <a:prstClr val="white"/>
                </a:solidFill>
                <a:latin typeface="Gill Sans Light"/>
                <a:cs typeface="Gill Sans Light"/>
              </a:endParaRPr>
            </a:p>
          </p:txBody>
        </p:sp>
        <p:sp>
          <p:nvSpPr>
            <p:cNvPr id="220" name="Can 219"/>
            <p:cNvSpPr/>
            <p:nvPr/>
          </p:nvSpPr>
          <p:spPr>
            <a:xfrm>
              <a:off x="5094651" y="2516712"/>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22" name="Oval 221"/>
            <p:cNvSpPr/>
            <p:nvPr/>
          </p:nvSpPr>
          <p:spPr>
            <a:xfrm>
              <a:off x="4844171" y="6037213"/>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F</a:t>
              </a:r>
              <a:endParaRPr lang="en-US" sz="2000" dirty="0">
                <a:solidFill>
                  <a:prstClr val="white"/>
                </a:solidFill>
                <a:latin typeface="Gill Sans Light"/>
                <a:cs typeface="Gill Sans Light"/>
              </a:endParaRPr>
            </a:p>
          </p:txBody>
        </p:sp>
        <p:sp>
          <p:nvSpPr>
            <p:cNvPr id="223" name="Can 222"/>
            <p:cNvSpPr/>
            <p:nvPr/>
          </p:nvSpPr>
          <p:spPr>
            <a:xfrm>
              <a:off x="5094651" y="6344125"/>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grpSp>
      <p:grpSp>
        <p:nvGrpSpPr>
          <p:cNvPr id="389" name="Group 388"/>
          <p:cNvGrpSpPr/>
          <p:nvPr/>
        </p:nvGrpSpPr>
        <p:grpSpPr>
          <a:xfrm>
            <a:off x="5791200" y="995707"/>
            <a:ext cx="1295400" cy="5791052"/>
            <a:chOff x="5791200" y="990600"/>
            <a:chExt cx="1295400" cy="5791052"/>
          </a:xfrm>
        </p:grpSpPr>
        <p:grpSp>
          <p:nvGrpSpPr>
            <p:cNvPr id="356" name="Group 355"/>
            <p:cNvGrpSpPr/>
            <p:nvPr/>
          </p:nvGrpSpPr>
          <p:grpSpPr>
            <a:xfrm>
              <a:off x="5791200" y="990600"/>
              <a:ext cx="1295400" cy="5791052"/>
              <a:chOff x="4191000" y="1138090"/>
              <a:chExt cx="1752600" cy="5567510"/>
            </a:xfrm>
          </p:grpSpPr>
          <p:sp>
            <p:nvSpPr>
              <p:cNvPr id="357" name="Rectangle 356"/>
              <p:cNvSpPr/>
              <p:nvPr/>
            </p:nvSpPr>
            <p:spPr>
              <a:xfrm>
                <a:off x="4191000" y="1143000"/>
                <a:ext cx="1752600" cy="5562600"/>
              </a:xfrm>
              <a:prstGeom prst="rect">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58" name="TextBox 357"/>
              <p:cNvSpPr txBox="1"/>
              <p:nvPr/>
            </p:nvSpPr>
            <p:spPr>
              <a:xfrm>
                <a:off x="4191000" y="1138090"/>
                <a:ext cx="1752600" cy="1153994"/>
              </a:xfrm>
              <a:prstGeom prst="rect">
                <a:avLst/>
              </a:prstGeom>
              <a:noFill/>
            </p:spPr>
            <p:txBody>
              <a:bodyPr wrap="square" rtlCol="0">
                <a:spAutoFit/>
              </a:bodyPr>
              <a:lstStyle/>
              <a:p>
                <a:pPr algn="ctr" defTabSz="914400" fontAlgn="auto">
                  <a:spcBef>
                    <a:spcPts val="0"/>
                  </a:spcBef>
                  <a:spcAft>
                    <a:spcPts val="0"/>
                  </a:spcAft>
                </a:pPr>
                <a:r>
                  <a:rPr lang="en-US" dirty="0" smtClean="0">
                    <a:solidFill>
                      <a:prstClr val="black"/>
                    </a:solidFill>
                    <a:latin typeface="Gill Sans Light"/>
                    <a:cs typeface="Gill Sans Light"/>
                  </a:rPr>
                  <a:t>Routing</a:t>
                </a:r>
              </a:p>
              <a:p>
                <a:pPr algn="ctr" defTabSz="914400" fontAlgn="auto">
                  <a:spcBef>
                    <a:spcPts val="0"/>
                  </a:spcBef>
                  <a:spcAft>
                    <a:spcPts val="0"/>
                  </a:spcAft>
                </a:pPr>
                <a:r>
                  <a:rPr lang="en-US" dirty="0" smtClean="0">
                    <a:solidFill>
                      <a:prstClr val="black"/>
                    </a:solidFill>
                    <a:latin typeface="Gill Sans Light"/>
                    <a:cs typeface="Gill Sans Light"/>
                  </a:rPr>
                  <a:t>Table</a:t>
                </a:r>
              </a:p>
              <a:p>
                <a:pPr algn="ctr" defTabSz="914400" fontAlgn="auto">
                  <a:spcBef>
                    <a:spcPts val="0"/>
                  </a:spcBef>
                  <a:spcAft>
                    <a:spcPts val="0"/>
                  </a:spcAft>
                </a:pPr>
                <a:r>
                  <a:rPr lang="en-US" dirty="0" smtClean="0">
                    <a:solidFill>
                      <a:prstClr val="black"/>
                    </a:solidFill>
                    <a:latin typeface="Gill Sans Light"/>
                    <a:cs typeface="Gill Sans Light"/>
                  </a:rPr>
                  <a:t>(RDD)</a:t>
                </a:r>
                <a:endParaRPr lang="en-US" dirty="0">
                  <a:solidFill>
                    <a:prstClr val="black"/>
                  </a:solidFill>
                  <a:latin typeface="Gill Sans Light"/>
                  <a:cs typeface="Gill Sans Light"/>
                </a:endParaRPr>
              </a:p>
            </p:txBody>
          </p:sp>
        </p:grpSp>
        <p:grpSp>
          <p:nvGrpSpPr>
            <p:cNvPr id="359" name="Group 358"/>
            <p:cNvGrpSpPr/>
            <p:nvPr/>
          </p:nvGrpSpPr>
          <p:grpSpPr>
            <a:xfrm>
              <a:off x="5867400" y="2281090"/>
              <a:ext cx="1143000" cy="4424510"/>
              <a:chOff x="4495800" y="2133600"/>
              <a:chExt cx="1143000" cy="4424510"/>
            </a:xfrm>
          </p:grpSpPr>
          <p:sp>
            <p:nvSpPr>
              <p:cNvPr id="360" name="Rounded Rectangle 359"/>
              <p:cNvSpPr/>
              <p:nvPr/>
            </p:nvSpPr>
            <p:spPr>
              <a:xfrm>
                <a:off x="4495800" y="2133600"/>
                <a:ext cx="1143000" cy="2181078"/>
              </a:xfrm>
              <a:prstGeom prst="roundRect">
                <a:avLst>
                  <a:gd name="adj" fmla="val 12081"/>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1" name="Rounded Rectangle 360"/>
              <p:cNvSpPr/>
              <p:nvPr/>
            </p:nvSpPr>
            <p:spPr>
              <a:xfrm>
                <a:off x="4495800" y="4424510"/>
                <a:ext cx="1143000" cy="2133600"/>
              </a:xfrm>
              <a:prstGeom prst="roundRect">
                <a:avLst>
                  <a:gd name="adj" fmla="val 12081"/>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sp>
          <p:nvSpPr>
            <p:cNvPr id="363" name="Oval 362"/>
            <p:cNvSpPr/>
            <p:nvPr/>
          </p:nvSpPr>
          <p:spPr>
            <a:xfrm>
              <a:off x="5979994" y="3122773"/>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B</a:t>
              </a:r>
              <a:endParaRPr lang="en-US" sz="2000" dirty="0">
                <a:solidFill>
                  <a:prstClr val="white"/>
                </a:solidFill>
                <a:latin typeface="Gill Sans Light"/>
                <a:cs typeface="Gill Sans Light"/>
              </a:endParaRPr>
            </a:p>
          </p:txBody>
        </p:sp>
        <p:sp>
          <p:nvSpPr>
            <p:cNvPr id="365" name="Oval 364"/>
            <p:cNvSpPr/>
            <p:nvPr/>
          </p:nvSpPr>
          <p:spPr>
            <a:xfrm>
              <a:off x="5979994" y="3888256"/>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C</a:t>
              </a:r>
              <a:endParaRPr lang="en-US" sz="2000" dirty="0">
                <a:solidFill>
                  <a:prstClr val="white"/>
                </a:solidFill>
                <a:latin typeface="Gill Sans Light"/>
                <a:cs typeface="Gill Sans Light"/>
              </a:endParaRPr>
            </a:p>
          </p:txBody>
        </p:sp>
        <p:sp>
          <p:nvSpPr>
            <p:cNvPr id="367" name="Oval 366"/>
            <p:cNvSpPr/>
            <p:nvPr/>
          </p:nvSpPr>
          <p:spPr>
            <a:xfrm>
              <a:off x="5979994" y="4653739"/>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D</a:t>
              </a:r>
              <a:endParaRPr lang="en-US" sz="2000" dirty="0">
                <a:solidFill>
                  <a:prstClr val="white"/>
                </a:solidFill>
                <a:latin typeface="Gill Sans Light"/>
                <a:cs typeface="Gill Sans Light"/>
              </a:endParaRPr>
            </a:p>
          </p:txBody>
        </p:sp>
        <p:sp>
          <p:nvSpPr>
            <p:cNvPr id="369" name="Oval 368"/>
            <p:cNvSpPr/>
            <p:nvPr/>
          </p:nvSpPr>
          <p:spPr>
            <a:xfrm>
              <a:off x="5979994" y="5419222"/>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E</a:t>
              </a:r>
              <a:endParaRPr lang="en-US" sz="2000" dirty="0">
                <a:solidFill>
                  <a:prstClr val="white"/>
                </a:solidFill>
                <a:latin typeface="Gill Sans Light"/>
                <a:cs typeface="Gill Sans Light"/>
              </a:endParaRPr>
            </a:p>
          </p:txBody>
        </p:sp>
        <p:sp>
          <p:nvSpPr>
            <p:cNvPr id="371" name="Oval 370"/>
            <p:cNvSpPr/>
            <p:nvPr/>
          </p:nvSpPr>
          <p:spPr>
            <a:xfrm>
              <a:off x="5979994" y="2357290"/>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A</a:t>
              </a:r>
              <a:endParaRPr lang="en-US" sz="2000" dirty="0">
                <a:solidFill>
                  <a:prstClr val="white"/>
                </a:solidFill>
                <a:latin typeface="Gill Sans Light"/>
                <a:cs typeface="Gill Sans Light"/>
              </a:endParaRPr>
            </a:p>
          </p:txBody>
        </p:sp>
        <p:sp>
          <p:nvSpPr>
            <p:cNvPr id="373" name="Oval 372"/>
            <p:cNvSpPr/>
            <p:nvPr/>
          </p:nvSpPr>
          <p:spPr>
            <a:xfrm>
              <a:off x="5979994" y="6184703"/>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F</a:t>
              </a:r>
              <a:endParaRPr lang="en-US" sz="2000" dirty="0">
                <a:solidFill>
                  <a:prstClr val="white"/>
                </a:solidFill>
                <a:latin typeface="Gill Sans Light"/>
                <a:cs typeface="Gill Sans Light"/>
              </a:endParaRPr>
            </a:p>
          </p:txBody>
        </p:sp>
        <p:sp>
          <p:nvSpPr>
            <p:cNvPr id="376" name="Rectangle 375"/>
            <p:cNvSpPr/>
            <p:nvPr/>
          </p:nvSpPr>
          <p:spPr>
            <a:xfrm>
              <a:off x="6453336" y="3180101"/>
              <a:ext cx="228600" cy="325099"/>
            </a:xfrm>
            <a:prstGeom prst="rect">
              <a:avLst/>
            </a:prstGeom>
            <a:ln>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algn="ctr"/>
              <a:r>
                <a:rPr lang="en-US" dirty="0" smtClean="0">
                  <a:latin typeface="Corbel"/>
                  <a:cs typeface="Corbel"/>
                </a:rPr>
                <a:t>1</a:t>
              </a:r>
              <a:endParaRPr lang="en-US" dirty="0">
                <a:latin typeface="Corbel"/>
                <a:cs typeface="Corbel"/>
              </a:endParaRPr>
            </a:p>
          </p:txBody>
        </p:sp>
        <p:sp>
          <p:nvSpPr>
            <p:cNvPr id="377" name="Rectangle 376"/>
            <p:cNvSpPr/>
            <p:nvPr/>
          </p:nvSpPr>
          <p:spPr>
            <a:xfrm>
              <a:off x="6453336" y="5466101"/>
              <a:ext cx="228600" cy="325099"/>
            </a:xfrm>
            <a:prstGeom prst="rect">
              <a:avLst/>
            </a:prstGeom>
            <a:ln>
              <a:headEnd type="none" w="med" len="med"/>
              <a:tailEnd type="none"/>
            </a:ln>
          </p:spPr>
          <p:style>
            <a:lnRef idx="2">
              <a:schemeClr val="accent6">
                <a:shade val="50000"/>
              </a:schemeClr>
            </a:lnRef>
            <a:fillRef idx="1">
              <a:schemeClr val="accent6"/>
            </a:fillRef>
            <a:effectRef idx="0">
              <a:schemeClr val="accent6"/>
            </a:effectRef>
            <a:fontRef idx="minor">
              <a:schemeClr val="lt1"/>
            </a:fontRef>
          </p:style>
          <p:txBody>
            <a:bodyPr lIns="0" tIns="0" rIns="0" bIns="91440" rtlCol="0" anchor="ctr"/>
            <a:lstStyle/>
            <a:p>
              <a:pPr algn="ctr"/>
              <a:r>
                <a:rPr lang="en-US" dirty="0">
                  <a:latin typeface="Corbel"/>
                  <a:cs typeface="Corbel"/>
                </a:rPr>
                <a:t>2</a:t>
              </a:r>
            </a:p>
          </p:txBody>
        </p:sp>
        <p:grpSp>
          <p:nvGrpSpPr>
            <p:cNvPr id="381" name="Group 380"/>
            <p:cNvGrpSpPr/>
            <p:nvPr/>
          </p:nvGrpSpPr>
          <p:grpSpPr>
            <a:xfrm>
              <a:off x="6453336" y="2418101"/>
              <a:ext cx="480864" cy="325099"/>
              <a:chOff x="9653736" y="3827467"/>
              <a:chExt cx="480864" cy="325099"/>
            </a:xfrm>
          </p:grpSpPr>
          <p:sp>
            <p:nvSpPr>
              <p:cNvPr id="382" name="Rectangle 381"/>
              <p:cNvSpPr/>
              <p:nvPr/>
            </p:nvSpPr>
            <p:spPr>
              <a:xfrm>
                <a:off x="9653736" y="3827467"/>
                <a:ext cx="228600" cy="325099"/>
              </a:xfrm>
              <a:prstGeom prst="rect">
                <a:avLst/>
              </a:prstGeom>
              <a:ln>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algn="ctr"/>
                <a:r>
                  <a:rPr lang="en-US" dirty="0" smtClean="0">
                    <a:latin typeface="Corbel"/>
                    <a:cs typeface="Corbel"/>
                  </a:rPr>
                  <a:t>1</a:t>
                </a:r>
                <a:endParaRPr lang="en-US" dirty="0">
                  <a:latin typeface="Corbel"/>
                  <a:cs typeface="Corbel"/>
                </a:endParaRPr>
              </a:p>
            </p:txBody>
          </p:sp>
          <p:sp>
            <p:nvSpPr>
              <p:cNvPr id="383" name="Rectangle 382"/>
              <p:cNvSpPr/>
              <p:nvPr/>
            </p:nvSpPr>
            <p:spPr>
              <a:xfrm>
                <a:off x="9906000" y="3827467"/>
                <a:ext cx="228600" cy="325099"/>
              </a:xfrm>
              <a:prstGeom prst="rect">
                <a:avLst/>
              </a:prstGeom>
              <a:ln>
                <a:headEnd type="none" w="med" len="med"/>
                <a:tailEnd type="none"/>
              </a:ln>
            </p:spPr>
            <p:style>
              <a:lnRef idx="2">
                <a:schemeClr val="accent6">
                  <a:shade val="50000"/>
                </a:schemeClr>
              </a:lnRef>
              <a:fillRef idx="1">
                <a:schemeClr val="accent6"/>
              </a:fillRef>
              <a:effectRef idx="0">
                <a:schemeClr val="accent6"/>
              </a:effectRef>
              <a:fontRef idx="minor">
                <a:schemeClr val="lt1"/>
              </a:fontRef>
            </p:style>
            <p:txBody>
              <a:bodyPr lIns="0" tIns="0" rIns="0" bIns="91440" rtlCol="0" anchor="ctr"/>
              <a:lstStyle/>
              <a:p>
                <a:pPr algn="ctr"/>
                <a:r>
                  <a:rPr lang="en-US" dirty="0">
                    <a:latin typeface="Corbel"/>
                    <a:cs typeface="Corbel"/>
                  </a:rPr>
                  <a:t>2</a:t>
                </a:r>
              </a:p>
            </p:txBody>
          </p:sp>
        </p:grpSp>
        <p:grpSp>
          <p:nvGrpSpPr>
            <p:cNvPr id="384" name="Group 383"/>
            <p:cNvGrpSpPr/>
            <p:nvPr/>
          </p:nvGrpSpPr>
          <p:grpSpPr>
            <a:xfrm>
              <a:off x="6453336" y="4708929"/>
              <a:ext cx="480864" cy="325099"/>
              <a:chOff x="9653736" y="3827467"/>
              <a:chExt cx="480864" cy="325099"/>
            </a:xfrm>
          </p:grpSpPr>
          <p:sp>
            <p:nvSpPr>
              <p:cNvPr id="385" name="Rectangle 384"/>
              <p:cNvSpPr/>
              <p:nvPr/>
            </p:nvSpPr>
            <p:spPr>
              <a:xfrm>
                <a:off x="9653736" y="3827467"/>
                <a:ext cx="228600" cy="325099"/>
              </a:xfrm>
              <a:prstGeom prst="rect">
                <a:avLst/>
              </a:prstGeom>
              <a:ln>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algn="ctr"/>
                <a:r>
                  <a:rPr lang="en-US" dirty="0" smtClean="0">
                    <a:latin typeface="Corbel"/>
                    <a:cs typeface="Corbel"/>
                  </a:rPr>
                  <a:t>1</a:t>
                </a:r>
                <a:endParaRPr lang="en-US" dirty="0">
                  <a:latin typeface="Corbel"/>
                  <a:cs typeface="Corbel"/>
                </a:endParaRPr>
              </a:p>
            </p:txBody>
          </p:sp>
          <p:sp>
            <p:nvSpPr>
              <p:cNvPr id="386" name="Rectangle 385"/>
              <p:cNvSpPr/>
              <p:nvPr/>
            </p:nvSpPr>
            <p:spPr>
              <a:xfrm>
                <a:off x="9906000" y="3827467"/>
                <a:ext cx="228600" cy="325099"/>
              </a:xfrm>
              <a:prstGeom prst="rect">
                <a:avLst/>
              </a:prstGeom>
              <a:ln>
                <a:headEnd type="none" w="med" len="med"/>
                <a:tailEnd type="none"/>
              </a:ln>
            </p:spPr>
            <p:style>
              <a:lnRef idx="2">
                <a:schemeClr val="accent6">
                  <a:shade val="50000"/>
                </a:schemeClr>
              </a:lnRef>
              <a:fillRef idx="1">
                <a:schemeClr val="accent6"/>
              </a:fillRef>
              <a:effectRef idx="0">
                <a:schemeClr val="accent6"/>
              </a:effectRef>
              <a:fontRef idx="minor">
                <a:schemeClr val="lt1"/>
              </a:fontRef>
            </p:style>
            <p:txBody>
              <a:bodyPr lIns="0" tIns="0" rIns="0" bIns="91440" rtlCol="0" anchor="ctr"/>
              <a:lstStyle/>
              <a:p>
                <a:pPr algn="ctr"/>
                <a:r>
                  <a:rPr lang="en-US" dirty="0">
                    <a:latin typeface="Corbel"/>
                    <a:cs typeface="Corbel"/>
                  </a:rPr>
                  <a:t>2</a:t>
                </a:r>
              </a:p>
            </p:txBody>
          </p:sp>
        </p:grpSp>
        <p:sp>
          <p:nvSpPr>
            <p:cNvPr id="387" name="Rectangle 386"/>
            <p:cNvSpPr/>
            <p:nvPr/>
          </p:nvSpPr>
          <p:spPr>
            <a:xfrm>
              <a:off x="6453336" y="3937191"/>
              <a:ext cx="228600" cy="325099"/>
            </a:xfrm>
            <a:prstGeom prst="rect">
              <a:avLst/>
            </a:prstGeom>
            <a:ln>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algn="ctr"/>
              <a:r>
                <a:rPr lang="en-US" dirty="0" smtClean="0">
                  <a:latin typeface="Corbel"/>
                  <a:cs typeface="Corbel"/>
                </a:rPr>
                <a:t>1</a:t>
              </a:r>
              <a:endParaRPr lang="en-US" dirty="0">
                <a:latin typeface="Corbel"/>
                <a:cs typeface="Corbel"/>
              </a:endParaRPr>
            </a:p>
          </p:txBody>
        </p:sp>
        <p:sp>
          <p:nvSpPr>
            <p:cNvPr id="388" name="Rectangle 387"/>
            <p:cNvSpPr/>
            <p:nvPr/>
          </p:nvSpPr>
          <p:spPr>
            <a:xfrm>
              <a:off x="6453336" y="6248400"/>
              <a:ext cx="228600" cy="325099"/>
            </a:xfrm>
            <a:prstGeom prst="rect">
              <a:avLst/>
            </a:prstGeom>
            <a:ln>
              <a:headEnd type="none" w="med" len="med"/>
              <a:tailEnd type="none"/>
            </a:ln>
          </p:spPr>
          <p:style>
            <a:lnRef idx="2">
              <a:schemeClr val="accent6">
                <a:shade val="50000"/>
              </a:schemeClr>
            </a:lnRef>
            <a:fillRef idx="1">
              <a:schemeClr val="accent6"/>
            </a:fillRef>
            <a:effectRef idx="0">
              <a:schemeClr val="accent6"/>
            </a:effectRef>
            <a:fontRef idx="minor">
              <a:schemeClr val="lt1"/>
            </a:fontRef>
          </p:style>
          <p:txBody>
            <a:bodyPr lIns="0" tIns="0" rIns="0" bIns="91440" rtlCol="0" anchor="ctr"/>
            <a:lstStyle/>
            <a:p>
              <a:pPr algn="ctr"/>
              <a:r>
                <a:rPr lang="en-US" dirty="0">
                  <a:latin typeface="Corbel"/>
                  <a:cs typeface="Corbel"/>
                </a:rPr>
                <a:t>2</a:t>
              </a:r>
            </a:p>
          </p:txBody>
        </p:sp>
      </p:grpSp>
      <p:grpSp>
        <p:nvGrpSpPr>
          <p:cNvPr id="355" name="Group 354"/>
          <p:cNvGrpSpPr/>
          <p:nvPr/>
        </p:nvGrpSpPr>
        <p:grpSpPr>
          <a:xfrm>
            <a:off x="5066435" y="2621684"/>
            <a:ext cx="2421057" cy="3797313"/>
            <a:chOff x="5066435" y="2621684"/>
            <a:chExt cx="2421057" cy="3797313"/>
          </a:xfrm>
        </p:grpSpPr>
        <p:cxnSp>
          <p:nvCxnSpPr>
            <p:cNvPr id="326" name="Straight Arrow Connector 325"/>
            <p:cNvCxnSpPr/>
            <p:nvPr/>
          </p:nvCxnSpPr>
          <p:spPr>
            <a:xfrm>
              <a:off x="5066435" y="2850284"/>
              <a:ext cx="2421057" cy="230341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flipV="1">
              <a:off x="5066435" y="2850284"/>
              <a:ext cx="2421057" cy="505604"/>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a:endCxn id="296" idx="1"/>
            </p:cNvCxnSpPr>
            <p:nvPr/>
          </p:nvCxnSpPr>
          <p:spPr>
            <a:xfrm flipV="1">
              <a:off x="5066435" y="3093387"/>
              <a:ext cx="2421057" cy="972229"/>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5066435" y="2621684"/>
              <a:ext cx="2421057"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a:off x="5066435" y="4876800"/>
              <a:ext cx="2421057" cy="50550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flipV="1">
              <a:off x="5066435" y="3355888"/>
              <a:ext cx="2421057" cy="1368512"/>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51" name="Straight Arrow Connector 350"/>
            <p:cNvCxnSpPr/>
            <p:nvPr/>
          </p:nvCxnSpPr>
          <p:spPr>
            <a:xfrm>
              <a:off x="5071971" y="5626452"/>
              <a:ext cx="2415521"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5071971" y="5853802"/>
              <a:ext cx="2415521" cy="56519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sp>
        <p:nvSpPr>
          <p:cNvPr id="390" name="TextBox 389"/>
          <p:cNvSpPr txBox="1"/>
          <p:nvPr/>
        </p:nvSpPr>
        <p:spPr>
          <a:xfrm>
            <a:off x="313121" y="4000503"/>
            <a:ext cx="1545916" cy="461665"/>
          </a:xfrm>
          <a:prstGeom prst="rect">
            <a:avLst/>
          </a:prstGeom>
          <a:noFill/>
        </p:spPr>
        <p:txBody>
          <a:bodyPr wrap="none" rtlCol="0">
            <a:spAutoFit/>
          </a:bodyPr>
          <a:lstStyle/>
          <a:p>
            <a:r>
              <a:rPr lang="en-US" dirty="0" smtClean="0">
                <a:latin typeface="Gill Sans Light"/>
                <a:cs typeface="Gill Sans Light"/>
              </a:rPr>
              <a:t>Vertex Cut</a:t>
            </a:r>
          </a:p>
        </p:txBody>
      </p:sp>
    </p:spTree>
    <p:extLst>
      <p:ext uri="{BB962C8B-B14F-4D97-AF65-F5344CB8AC3E}">
        <p14:creationId xmlns:p14="http://schemas.microsoft.com/office/powerpoint/2010/main" val="3044218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4.84459E-6 1.34321E-6 L 0.3782 -0.23738 " pathEditMode="relative" rAng="0" ptsTypes="AA">
                                      <p:cBhvr>
                                        <p:cTn id="6" dur="2000" fill="hold"/>
                                        <p:tgtEl>
                                          <p:spTgt spid="108"/>
                                        </p:tgtEl>
                                        <p:attrNameLst>
                                          <p:attrName>ppt_x</p:attrName>
                                          <p:attrName>ppt_y</p:attrName>
                                        </p:attrNameLst>
                                      </p:cBhvr>
                                      <p:rCtr x="18910" y="-11880"/>
                                    </p:animMotion>
                                  </p:childTnLst>
                                </p:cTn>
                              </p:par>
                              <p:par>
                                <p:cTn id="7" presetID="0" presetClass="path" presetSubtype="0" accel="50000" decel="50000" fill="hold" nodeType="withEffect">
                                  <p:stCondLst>
                                    <p:cond delay="0"/>
                                  </p:stCondLst>
                                  <p:childTnLst>
                                    <p:animMotion origin="layout" path="M 4.80639E-6 -4.06207E-6 L 0.46258 0.08291 " pathEditMode="relative" rAng="0" ptsTypes="AA">
                                      <p:cBhvr>
                                        <p:cTn id="8" dur="2000" fill="hold"/>
                                        <p:tgtEl>
                                          <p:spTgt spid="188"/>
                                        </p:tgtEl>
                                        <p:attrNameLst>
                                          <p:attrName>ppt_x</p:attrName>
                                          <p:attrName>ppt_y</p:attrName>
                                        </p:attrNameLst>
                                      </p:cBhvr>
                                      <p:rCtr x="23129" y="4145"/>
                                    </p:animMotion>
                                  </p:childTnLst>
                                </p:cTn>
                              </p:par>
                              <p:par>
                                <p:cTn id="9" presetID="0" presetClass="path" presetSubtype="0" accel="50000" decel="50000" fill="hold" nodeType="withEffect">
                                  <p:stCondLst>
                                    <p:cond delay="0"/>
                                  </p:stCondLst>
                                  <p:childTnLst>
                                    <p:animMotion origin="layout" path="M 4.85848E-6 2.76054E-6 L 0.27088 0.19361 " pathEditMode="relative" rAng="0" ptsTypes="AA">
                                      <p:cBhvr>
                                        <p:cTn id="10" dur="2000" fill="hold"/>
                                        <p:tgtEl>
                                          <p:spTgt spid="191"/>
                                        </p:tgtEl>
                                        <p:attrNameLst>
                                          <p:attrName>ppt_x</p:attrName>
                                          <p:attrName>ppt_y</p:attrName>
                                        </p:attrNameLst>
                                      </p:cBhvr>
                                      <p:rCtr x="13544" y="9680"/>
                                    </p:animMotion>
                                  </p:childTnLst>
                                </p:cTn>
                              </p:par>
                              <p:par>
                                <p:cTn id="11" presetID="0" presetClass="path" presetSubtype="0" accel="50000" decel="50000" fill="hold" nodeType="withEffect">
                                  <p:stCondLst>
                                    <p:cond delay="0"/>
                                  </p:stCondLst>
                                  <p:childTnLst>
                                    <p:animMotion origin="layout" path="M -3.91387E-6 3.39972E-6 L 0.15316 0.09495 " pathEditMode="relative" rAng="0" ptsTypes="AA">
                                      <p:cBhvr>
                                        <p:cTn id="12" dur="2000" fill="hold"/>
                                        <p:tgtEl>
                                          <p:spTgt spid="194"/>
                                        </p:tgtEl>
                                        <p:attrNameLst>
                                          <p:attrName>ppt_x</p:attrName>
                                          <p:attrName>ppt_y</p:attrName>
                                        </p:attrNameLst>
                                      </p:cBhvr>
                                      <p:rCtr x="7658" y="4748"/>
                                    </p:animMotion>
                                  </p:childTnLst>
                                </p:cTn>
                              </p:par>
                              <p:par>
                                <p:cTn id="13" presetID="0" presetClass="path" presetSubtype="0" accel="50000" decel="50000" fill="hold" nodeType="withEffect">
                                  <p:stCondLst>
                                    <p:cond delay="0"/>
                                  </p:stCondLst>
                                  <p:childTnLst>
                                    <p:animMotion origin="layout" path="M 4.85848E-6 -2.8717E-6 L 0.27921 -0.01783 " pathEditMode="relative" rAng="0" ptsTypes="AA">
                                      <p:cBhvr>
                                        <p:cTn id="14" dur="2000" fill="hold"/>
                                        <p:tgtEl>
                                          <p:spTgt spid="197"/>
                                        </p:tgtEl>
                                        <p:attrNameLst>
                                          <p:attrName>ppt_x</p:attrName>
                                          <p:attrName>ppt_y</p:attrName>
                                        </p:attrNameLst>
                                      </p:cBhvr>
                                      <p:rCtr x="13961" y="-903"/>
                                    </p:animMotion>
                                  </p:childTnLst>
                                </p:cTn>
                              </p:par>
                              <p:par>
                                <p:cTn id="15" presetID="0" presetClass="path" presetSubtype="0" accel="50000" decel="50000" fill="hold" nodeType="withEffect">
                                  <p:stCondLst>
                                    <p:cond delay="0"/>
                                  </p:stCondLst>
                                  <p:childTnLst>
                                    <p:animMotion origin="layout" path="M 4.80639E-6 -2.8717E-6 L 0.46258 0.09333 " pathEditMode="relative" rAng="0" ptsTypes="AA">
                                      <p:cBhvr>
                                        <p:cTn id="16" dur="2000" fill="hold"/>
                                        <p:tgtEl>
                                          <p:spTgt spid="202"/>
                                        </p:tgtEl>
                                        <p:attrNameLst>
                                          <p:attrName>ppt_x</p:attrName>
                                          <p:attrName>ppt_y</p:attrName>
                                        </p:attrNameLst>
                                      </p:cBhvr>
                                      <p:rCtr x="23129" y="4655"/>
                                    </p:animMotion>
                                  </p:childTnLst>
                                </p:cTn>
                              </p:par>
                            </p:childTnLst>
                          </p:cTn>
                        </p:par>
                        <p:par>
                          <p:cTn id="17" fill="hold">
                            <p:stCondLst>
                              <p:cond delay="2000"/>
                            </p:stCondLst>
                            <p:childTnLst>
                              <p:par>
                                <p:cTn id="18" presetID="1" presetClass="exit" presetSubtype="0" fill="hold" nodeType="afterEffect">
                                  <p:stCondLst>
                                    <p:cond delay="0"/>
                                  </p:stCondLst>
                                  <p:childTnLst>
                                    <p:set>
                                      <p:cBhvr>
                                        <p:cTn id="19" dur="1" fill="hold">
                                          <p:stCondLst>
                                            <p:cond delay="0"/>
                                          </p:stCondLst>
                                        </p:cTn>
                                        <p:tgtEl>
                                          <p:spTgt spid="108"/>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188"/>
                                        </p:tgtEl>
                                        <p:attrNameLst>
                                          <p:attrName>style.visibility</p:attrName>
                                        </p:attrNameLst>
                                      </p:cBhvr>
                                      <p:to>
                                        <p:strVal val="hidden"/>
                                      </p:to>
                                    </p:set>
                                  </p:childTnLst>
                                </p:cTn>
                              </p:par>
                              <p:par>
                                <p:cTn id="22" presetID="1" presetClass="exit" presetSubtype="0" fill="hold" nodeType="withEffect">
                                  <p:stCondLst>
                                    <p:cond delay="0"/>
                                  </p:stCondLst>
                                  <p:childTnLst>
                                    <p:set>
                                      <p:cBhvr>
                                        <p:cTn id="23" dur="1" fill="hold">
                                          <p:stCondLst>
                                            <p:cond delay="0"/>
                                          </p:stCondLst>
                                        </p:cTn>
                                        <p:tgtEl>
                                          <p:spTgt spid="191"/>
                                        </p:tgtEl>
                                        <p:attrNameLst>
                                          <p:attrName>style.visibility</p:attrName>
                                        </p:attrNameLst>
                                      </p:cBhvr>
                                      <p:to>
                                        <p:strVal val="hidden"/>
                                      </p:to>
                                    </p:set>
                                  </p:childTnLst>
                                </p:cTn>
                              </p:par>
                              <p:par>
                                <p:cTn id="24" presetID="1" presetClass="exit" presetSubtype="0" fill="hold" nodeType="withEffect">
                                  <p:stCondLst>
                                    <p:cond delay="0"/>
                                  </p:stCondLst>
                                  <p:childTnLst>
                                    <p:set>
                                      <p:cBhvr>
                                        <p:cTn id="25" dur="1" fill="hold">
                                          <p:stCondLst>
                                            <p:cond delay="0"/>
                                          </p:stCondLst>
                                        </p:cTn>
                                        <p:tgtEl>
                                          <p:spTgt spid="194"/>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197"/>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0"/>
                                          </p:stCondLst>
                                        </p:cTn>
                                        <p:tgtEl>
                                          <p:spTgt spid="202"/>
                                        </p:tgtEl>
                                        <p:attrNameLst>
                                          <p:attrName>style.visibility</p:attrName>
                                        </p:attrNameLst>
                                      </p:cBhvr>
                                      <p:to>
                                        <p:strVal val="hidden"/>
                                      </p:to>
                                    </p:set>
                                  </p:childTnLst>
                                </p:cTn>
                              </p:par>
                              <p:par>
                                <p:cTn id="30" presetID="1" presetClass="entr" presetSubtype="0" fill="hold" nodeType="withEffect">
                                  <p:stCondLst>
                                    <p:cond delay="0"/>
                                  </p:stCondLst>
                                  <p:childTnLst>
                                    <p:set>
                                      <p:cBhvr>
                                        <p:cTn id="31" dur="1" fill="hold">
                                          <p:stCondLst>
                                            <p:cond delay="0"/>
                                          </p:stCondLst>
                                        </p:cTn>
                                        <p:tgtEl>
                                          <p:spTgt spid="224"/>
                                        </p:tgtEl>
                                        <p:attrNameLst>
                                          <p:attrName>style.visibility</p:attrName>
                                        </p:attrNameLst>
                                      </p:cBhvr>
                                      <p:to>
                                        <p:strVal val="visible"/>
                                      </p:to>
                                    </p:set>
                                  </p:childTnLst>
                                </p:cTn>
                              </p:par>
                            </p:childTnLst>
                          </p:cTn>
                        </p:par>
                        <p:par>
                          <p:cTn id="32" fill="hold">
                            <p:stCondLst>
                              <p:cond delay="2000"/>
                            </p:stCondLst>
                            <p:childTnLst>
                              <p:par>
                                <p:cTn id="33" presetID="1" presetClass="entr" presetSubtype="0" fill="hold" nodeType="afterEffect">
                                  <p:stCondLst>
                                    <p:cond delay="0"/>
                                  </p:stCondLst>
                                  <p:childTnLst>
                                    <p:set>
                                      <p:cBhvr>
                                        <p:cTn id="34" dur="1" fill="hold">
                                          <p:stCondLst>
                                            <p:cond delay="0"/>
                                          </p:stCondLst>
                                        </p:cTn>
                                        <p:tgtEl>
                                          <p:spTgt spid="237"/>
                                        </p:tgtEl>
                                        <p:attrNameLst>
                                          <p:attrName>style.visibility</p:attrName>
                                        </p:attrNameLst>
                                      </p:cBhvr>
                                      <p:to>
                                        <p:strVal val="visible"/>
                                      </p:to>
                                    </p:se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236"/>
                                        </p:tgtEl>
                                        <p:attrNameLst>
                                          <p:attrName>style.visibility</p:attrName>
                                        </p:attrNameLst>
                                      </p:cBhvr>
                                      <p:to>
                                        <p:strVal val="visible"/>
                                      </p:to>
                                    </p:set>
                                    <p:animEffect transition="in" filter="fade">
                                      <p:cBhvr>
                                        <p:cTn id="38" dur="1000"/>
                                        <p:tgtEl>
                                          <p:spTgt spid="23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childTnLst>
                          </p:cTn>
                        </p:par>
                        <p:par>
                          <p:cTn id="43" fill="hold">
                            <p:stCondLst>
                              <p:cond delay="0"/>
                            </p:stCondLst>
                            <p:childTnLst>
                              <p:par>
                                <p:cTn id="44" presetID="0" presetClass="path" presetSubtype="0" accel="50000" decel="50000" fill="hold" nodeType="afterEffect">
                                  <p:stCondLst>
                                    <p:cond delay="200"/>
                                  </p:stCondLst>
                                  <p:childTnLst>
                                    <p:animMotion origin="layout" path="M -4.25421E-7 -2.59379E-6 L -0.39278 -2.59379E-6 " pathEditMode="relative" rAng="0" ptsTypes="AA">
                                      <p:cBhvr>
                                        <p:cTn id="45" dur="2000" fill="hold"/>
                                        <p:tgtEl>
                                          <p:spTgt spid="74"/>
                                        </p:tgtEl>
                                        <p:attrNameLst>
                                          <p:attrName>ppt_x</p:attrName>
                                          <p:attrName>ppt_y</p:attrName>
                                        </p:attrNameLst>
                                      </p:cBhvr>
                                      <p:rCtr x="-19639" y="0"/>
                                    </p:animMotion>
                                  </p:childTnLst>
                                </p:cTn>
                              </p:par>
                              <p:par>
                                <p:cTn id="46" presetID="22" presetClass="exit" presetSubtype="2" fill="hold" grpId="0" nodeType="withEffect">
                                  <p:stCondLst>
                                    <p:cond delay="400"/>
                                  </p:stCondLst>
                                  <p:childTnLst>
                                    <p:animEffect transition="out" filter="wipe(right)">
                                      <p:cBhvr>
                                        <p:cTn id="47" dur="500"/>
                                        <p:tgtEl>
                                          <p:spTgt spid="130"/>
                                        </p:tgtEl>
                                      </p:cBhvr>
                                    </p:animEffect>
                                    <p:set>
                                      <p:cBhvr>
                                        <p:cTn id="48" dur="1" fill="hold">
                                          <p:stCondLst>
                                            <p:cond delay="499"/>
                                          </p:stCondLst>
                                        </p:cTn>
                                        <p:tgtEl>
                                          <p:spTgt spid="130"/>
                                        </p:tgtEl>
                                        <p:attrNameLst>
                                          <p:attrName>style.visibility</p:attrName>
                                        </p:attrNameLst>
                                      </p:cBhvr>
                                      <p:to>
                                        <p:strVal val="hidden"/>
                                      </p:to>
                                    </p:set>
                                  </p:childTnLst>
                                </p:cTn>
                              </p:par>
                              <p:par>
                                <p:cTn id="49" presetID="22" presetClass="exit" presetSubtype="2" fill="hold" grpId="0" nodeType="withEffect">
                                  <p:stCondLst>
                                    <p:cond delay="1200"/>
                                  </p:stCondLst>
                                  <p:childTnLst>
                                    <p:animEffect transition="out" filter="wipe(right)">
                                      <p:cBhvr>
                                        <p:cTn id="50" dur="500"/>
                                        <p:tgtEl>
                                          <p:spTgt spid="201"/>
                                        </p:tgtEl>
                                      </p:cBhvr>
                                    </p:animEffect>
                                    <p:set>
                                      <p:cBhvr>
                                        <p:cTn id="51" dur="1" fill="hold">
                                          <p:stCondLst>
                                            <p:cond delay="499"/>
                                          </p:stCondLst>
                                        </p:cTn>
                                        <p:tgtEl>
                                          <p:spTgt spid="201"/>
                                        </p:tgtEl>
                                        <p:attrNameLst>
                                          <p:attrName>style.visibility</p:attrName>
                                        </p:attrNameLst>
                                      </p:cBhvr>
                                      <p:to>
                                        <p:strVal val="hidden"/>
                                      </p:to>
                                    </p:set>
                                  </p:childTnLst>
                                </p:cTn>
                              </p:par>
                            </p:childTnLst>
                          </p:cTn>
                        </p:par>
                        <p:par>
                          <p:cTn id="52" fill="hold">
                            <p:stCondLst>
                              <p:cond delay="2200"/>
                            </p:stCondLst>
                            <p:childTnLst>
                              <p:par>
                                <p:cTn id="53" presetID="0" presetClass="path" presetSubtype="0" accel="50000" decel="50000" fill="hold" nodeType="afterEffect">
                                  <p:stCondLst>
                                    <p:cond delay="0"/>
                                  </p:stCondLst>
                                  <p:childTnLst>
                                    <p:animMotion origin="layout" path="M -3.31134E-6 -3.75174E-7 L -3.31134E-6 0.0755 " pathEditMode="relative" rAng="0" ptsTypes="AA">
                                      <p:cBhvr>
                                        <p:cTn id="54" dur="2000" fill="hold"/>
                                        <p:tgtEl>
                                          <p:spTgt spid="239"/>
                                        </p:tgtEl>
                                        <p:attrNameLst>
                                          <p:attrName>ppt_x</p:attrName>
                                          <p:attrName>ppt_y</p:attrName>
                                        </p:attrNameLst>
                                      </p:cBhvr>
                                      <p:rCtr x="0" y="3775"/>
                                    </p:animMotion>
                                  </p:childTnLst>
                                </p:cTn>
                              </p:par>
                              <p:par>
                                <p:cTn id="55" presetID="0" presetClass="path" presetSubtype="0" accel="50000" decel="50000" fill="hold" nodeType="withEffect">
                                  <p:stCondLst>
                                    <p:cond delay="0"/>
                                  </p:stCondLst>
                                  <p:childTnLst>
                                    <p:animMotion origin="layout" path="M 4.50252E-6 -6.54006E-6 L 4.50252E-6 -0.06693 " pathEditMode="relative" ptsTypes="AA">
                                      <p:cBhvr>
                                        <p:cTn id="56" dur="2000" fill="hold"/>
                                        <p:tgtEl>
                                          <p:spTgt spid="238"/>
                                        </p:tgtEl>
                                        <p:attrNameLst>
                                          <p:attrName>ppt_x</p:attrName>
                                          <p:attrName>ppt_y</p:attrName>
                                        </p:attrNameLst>
                                      </p:cBhvr>
                                    </p:animMotion>
                                  </p:childTnLst>
                                </p:cTn>
                              </p:par>
                              <p:par>
                                <p:cTn id="57" presetID="10" presetClass="entr" presetSubtype="0" fill="hold" grpId="0" nodeType="withEffect">
                                  <p:stCondLst>
                                    <p:cond delay="1000"/>
                                  </p:stCondLst>
                                  <p:childTnLst>
                                    <p:set>
                                      <p:cBhvr>
                                        <p:cTn id="58" dur="1" fill="hold">
                                          <p:stCondLst>
                                            <p:cond delay="0"/>
                                          </p:stCondLst>
                                        </p:cTn>
                                        <p:tgtEl>
                                          <p:spTgt spid="321"/>
                                        </p:tgtEl>
                                        <p:attrNameLst>
                                          <p:attrName>style.visibility</p:attrName>
                                        </p:attrNameLst>
                                      </p:cBhvr>
                                      <p:to>
                                        <p:strVal val="visible"/>
                                      </p:to>
                                    </p:set>
                                    <p:animEffect transition="in" filter="fade">
                                      <p:cBhvr>
                                        <p:cTn id="59" dur="1000"/>
                                        <p:tgtEl>
                                          <p:spTgt spid="321"/>
                                        </p:tgtEl>
                                      </p:cBhvr>
                                    </p:animEffect>
                                  </p:childTnLst>
                                </p:cTn>
                              </p:par>
                              <p:par>
                                <p:cTn id="60" presetID="10" presetClass="entr" presetSubtype="0" fill="hold" grpId="0" nodeType="withEffect">
                                  <p:stCondLst>
                                    <p:cond delay="1000"/>
                                  </p:stCondLst>
                                  <p:childTnLst>
                                    <p:set>
                                      <p:cBhvr>
                                        <p:cTn id="61" dur="1" fill="hold">
                                          <p:stCondLst>
                                            <p:cond delay="0"/>
                                          </p:stCondLst>
                                        </p:cTn>
                                        <p:tgtEl>
                                          <p:spTgt spid="322"/>
                                        </p:tgtEl>
                                        <p:attrNameLst>
                                          <p:attrName>style.visibility</p:attrName>
                                        </p:attrNameLst>
                                      </p:cBhvr>
                                      <p:to>
                                        <p:strVal val="visible"/>
                                      </p:to>
                                    </p:set>
                                    <p:animEffect transition="in" filter="fade">
                                      <p:cBhvr>
                                        <p:cTn id="62" dur="1000"/>
                                        <p:tgtEl>
                                          <p:spTgt spid="322"/>
                                        </p:tgtEl>
                                      </p:cBhvr>
                                    </p:animEffect>
                                  </p:childTnLst>
                                </p:cTn>
                              </p:par>
                            </p:childTnLst>
                          </p:cTn>
                        </p:par>
                        <p:par>
                          <p:cTn id="63" fill="hold">
                            <p:stCondLst>
                              <p:cond delay="4200"/>
                            </p:stCondLst>
                            <p:childTnLst>
                              <p:par>
                                <p:cTn id="64" presetID="1" presetClass="entr" presetSubtype="0" fill="hold" grpId="0" nodeType="afterEffect">
                                  <p:stCondLst>
                                    <p:cond delay="0"/>
                                  </p:stCondLst>
                                  <p:childTnLst>
                                    <p:set>
                                      <p:cBhvr>
                                        <p:cTn id="65" dur="1" fill="hold">
                                          <p:stCondLst>
                                            <p:cond delay="0"/>
                                          </p:stCondLst>
                                        </p:cTn>
                                        <p:tgtEl>
                                          <p:spTgt spid="39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23"/>
                                        </p:tgtEl>
                                        <p:attrNameLst>
                                          <p:attrName>style.visibility</p:attrName>
                                        </p:attrNameLst>
                                      </p:cBhvr>
                                      <p:to>
                                        <p:strVal val="visible"/>
                                      </p:to>
                                    </p:set>
                                    <p:animEffect transition="in" filter="fade">
                                      <p:cBhvr>
                                        <p:cTn id="70" dur="500"/>
                                        <p:tgtEl>
                                          <p:spTgt spid="32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355"/>
                                        </p:tgtEl>
                                        <p:attrNameLst>
                                          <p:attrName>style.visibility</p:attrName>
                                        </p:attrNameLst>
                                      </p:cBhvr>
                                      <p:to>
                                        <p:strVal val="visible"/>
                                      </p:to>
                                    </p:set>
                                    <p:animEffect transition="in" filter="wipe(left)">
                                      <p:cBhvr>
                                        <p:cTn id="75" dur="500"/>
                                        <p:tgtEl>
                                          <p:spTgt spid="355"/>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89"/>
                                        </p:tgtEl>
                                        <p:attrNameLst>
                                          <p:attrName>style.visibility</p:attrName>
                                        </p:attrNameLst>
                                      </p:cBhvr>
                                      <p:to>
                                        <p:strVal val="visible"/>
                                      </p:to>
                                    </p:set>
                                    <p:animEffect transition="in" filter="fade">
                                      <p:cBhvr>
                                        <p:cTn id="80" dur="500"/>
                                        <p:tgtEl>
                                          <p:spTgt spid="389"/>
                                        </p:tgtEl>
                                      </p:cBhvr>
                                    </p:animEffect>
                                  </p:childTnLst>
                                </p:cTn>
                              </p:par>
                              <p:par>
                                <p:cTn id="81" presetID="10" presetClass="exit" presetSubtype="0" fill="hold" nodeType="withEffect">
                                  <p:stCondLst>
                                    <p:cond delay="0"/>
                                  </p:stCondLst>
                                  <p:childTnLst>
                                    <p:animEffect transition="out" filter="fade">
                                      <p:cBhvr>
                                        <p:cTn id="82" dur="500"/>
                                        <p:tgtEl>
                                          <p:spTgt spid="355"/>
                                        </p:tgtEl>
                                      </p:cBhvr>
                                    </p:animEffect>
                                    <p:set>
                                      <p:cBhvr>
                                        <p:cTn id="83" dur="1" fill="hold">
                                          <p:stCondLst>
                                            <p:cond delay="499"/>
                                          </p:stCondLst>
                                        </p:cTn>
                                        <p:tgtEl>
                                          <p:spTgt spid="3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 grpId="0" animBg="1"/>
      <p:bldP spid="321" grpId="0" animBg="1"/>
      <p:bldP spid="130" grpId="0" animBg="1"/>
      <p:bldP spid="201" grpId="0" animBg="1"/>
      <p:bldP spid="39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lstStyle/>
          <a:p>
            <a:r>
              <a:rPr lang="en-US" sz="4400" dirty="0" smtClean="0"/>
              <a:t>Separate Properties and Structure</a:t>
            </a:r>
            <a:endParaRPr lang="en-US" sz="4400" dirty="0"/>
          </a:p>
        </p:txBody>
      </p:sp>
      <p:sp>
        <p:nvSpPr>
          <p:cNvPr id="3" name="Content Placeholder 2"/>
          <p:cNvSpPr>
            <a:spLocks noGrp="1"/>
          </p:cNvSpPr>
          <p:nvPr>
            <p:ph idx="1"/>
          </p:nvPr>
        </p:nvSpPr>
        <p:spPr>
          <a:xfrm>
            <a:off x="381000" y="1371600"/>
            <a:ext cx="8686800" cy="609600"/>
          </a:xfrm>
        </p:spPr>
        <p:txBody>
          <a:bodyPr/>
          <a:lstStyle/>
          <a:p>
            <a:r>
              <a:rPr lang="en-US" i="1" dirty="0" smtClean="0"/>
              <a:t>Reuse</a:t>
            </a:r>
            <a:r>
              <a:rPr lang="en-US" dirty="0" smtClean="0"/>
              <a:t> structural information across multiple graphs</a:t>
            </a:r>
            <a:endParaRPr lang="en-US" dirty="0"/>
          </a:p>
        </p:txBody>
      </p:sp>
      <p:sp>
        <p:nvSpPr>
          <p:cNvPr id="153" name="TextBox 152"/>
          <p:cNvSpPr txBox="1"/>
          <p:nvPr/>
        </p:nvSpPr>
        <p:spPr>
          <a:xfrm>
            <a:off x="762000" y="2155992"/>
            <a:ext cx="2133600" cy="523220"/>
          </a:xfrm>
          <a:prstGeom prst="rect">
            <a:avLst/>
          </a:prstGeom>
          <a:noFill/>
        </p:spPr>
        <p:txBody>
          <a:bodyPr wrap="square" rtlCol="0">
            <a:spAutoFit/>
          </a:bodyPr>
          <a:lstStyle/>
          <a:p>
            <a:pPr algn="ctr"/>
            <a:r>
              <a:rPr lang="en-US" sz="2800" dirty="0" smtClean="0">
                <a:latin typeface="Gill Sans Light"/>
                <a:cs typeface="Gill Sans Light"/>
              </a:rPr>
              <a:t>Input Graph</a:t>
            </a:r>
          </a:p>
        </p:txBody>
      </p:sp>
      <p:grpSp>
        <p:nvGrpSpPr>
          <p:cNvPr id="32" name="Group 31"/>
          <p:cNvGrpSpPr/>
          <p:nvPr/>
        </p:nvGrpSpPr>
        <p:grpSpPr>
          <a:xfrm>
            <a:off x="3657600" y="3595492"/>
            <a:ext cx="1758339" cy="1312796"/>
            <a:chOff x="3194661" y="3574781"/>
            <a:chExt cx="1758339" cy="1312796"/>
          </a:xfrm>
        </p:grpSpPr>
        <p:sp>
          <p:nvSpPr>
            <p:cNvPr id="4" name="Right Arrow 3"/>
            <p:cNvSpPr/>
            <p:nvPr/>
          </p:nvSpPr>
          <p:spPr>
            <a:xfrm>
              <a:off x="3499461" y="3574781"/>
              <a:ext cx="1143000" cy="521616"/>
            </a:xfrm>
            <a:prstGeom prst="rightArrow">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TextBox 4"/>
            <p:cNvSpPr txBox="1"/>
            <p:nvPr/>
          </p:nvSpPr>
          <p:spPr>
            <a:xfrm>
              <a:off x="3194661" y="4241246"/>
              <a:ext cx="1758339" cy="646331"/>
            </a:xfrm>
            <a:prstGeom prst="rect">
              <a:avLst/>
            </a:prstGeom>
            <a:noFill/>
          </p:spPr>
          <p:txBody>
            <a:bodyPr wrap="none" rtlCol="0">
              <a:spAutoFit/>
            </a:bodyPr>
            <a:lstStyle/>
            <a:p>
              <a:pPr algn="ctr"/>
              <a:r>
                <a:rPr lang="en-US" sz="1800" dirty="0" smtClean="0">
                  <a:latin typeface="Gill Sans Light"/>
                  <a:cs typeface="Gill Sans Light"/>
                </a:rPr>
                <a:t>Transform Vertex </a:t>
              </a:r>
            </a:p>
            <a:p>
              <a:pPr algn="ctr"/>
              <a:r>
                <a:rPr lang="en-US" sz="1800" dirty="0" smtClean="0">
                  <a:latin typeface="Gill Sans Light"/>
                  <a:cs typeface="Gill Sans Light"/>
                </a:rPr>
                <a:t>Properties</a:t>
              </a:r>
            </a:p>
          </p:txBody>
        </p:sp>
      </p:grpSp>
      <p:sp>
        <p:nvSpPr>
          <p:cNvPr id="209" name="TextBox 208"/>
          <p:cNvSpPr txBox="1"/>
          <p:nvPr/>
        </p:nvSpPr>
        <p:spPr>
          <a:xfrm>
            <a:off x="5328261" y="2155992"/>
            <a:ext cx="3434739" cy="523220"/>
          </a:xfrm>
          <a:prstGeom prst="rect">
            <a:avLst/>
          </a:prstGeom>
          <a:noFill/>
        </p:spPr>
        <p:txBody>
          <a:bodyPr wrap="square" rtlCol="0">
            <a:spAutoFit/>
          </a:bodyPr>
          <a:lstStyle/>
          <a:p>
            <a:pPr algn="ctr"/>
            <a:r>
              <a:rPr lang="en-US" sz="2800" dirty="0" smtClean="0">
                <a:latin typeface="Gill Sans Light"/>
                <a:cs typeface="Gill Sans Light"/>
              </a:rPr>
              <a:t>Transformed Graph</a:t>
            </a:r>
          </a:p>
        </p:txBody>
      </p:sp>
      <p:grpSp>
        <p:nvGrpSpPr>
          <p:cNvPr id="30" name="Group 29"/>
          <p:cNvGrpSpPr/>
          <p:nvPr/>
        </p:nvGrpSpPr>
        <p:grpSpPr>
          <a:xfrm>
            <a:off x="533400" y="2788781"/>
            <a:ext cx="2638198" cy="2926219"/>
            <a:chOff x="338995" y="2636381"/>
            <a:chExt cx="2638198" cy="2926219"/>
          </a:xfrm>
        </p:grpSpPr>
        <p:grpSp>
          <p:nvGrpSpPr>
            <p:cNvPr id="61" name="Group 60"/>
            <p:cNvGrpSpPr/>
            <p:nvPr/>
          </p:nvGrpSpPr>
          <p:grpSpPr>
            <a:xfrm>
              <a:off x="533400" y="3348893"/>
              <a:ext cx="381000" cy="1596444"/>
              <a:chOff x="2057400" y="3453148"/>
              <a:chExt cx="381000" cy="1596444"/>
            </a:xfrm>
          </p:grpSpPr>
          <p:grpSp>
            <p:nvGrpSpPr>
              <p:cNvPr id="59" name="Group 58"/>
              <p:cNvGrpSpPr/>
              <p:nvPr/>
            </p:nvGrpSpPr>
            <p:grpSpPr>
              <a:xfrm>
                <a:off x="2163458" y="3587055"/>
                <a:ext cx="168884" cy="1311885"/>
                <a:chOff x="1447310" y="4479315"/>
                <a:chExt cx="168884" cy="1311885"/>
              </a:xfrm>
            </p:grpSpPr>
            <p:sp>
              <p:nvSpPr>
                <p:cNvPr id="54" name="Oval 53"/>
                <p:cNvSpPr/>
                <p:nvPr/>
              </p:nvSpPr>
              <p:spPr>
                <a:xfrm>
                  <a:off x="1447310" y="4765065"/>
                  <a:ext cx="168884" cy="168885"/>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55" name="Oval 54"/>
                <p:cNvSpPr/>
                <p:nvPr/>
              </p:nvSpPr>
              <p:spPr>
                <a:xfrm>
                  <a:off x="1447310" y="5050815"/>
                  <a:ext cx="168884" cy="168885"/>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56" name="Oval 55"/>
                <p:cNvSpPr/>
                <p:nvPr/>
              </p:nvSpPr>
              <p:spPr>
                <a:xfrm>
                  <a:off x="1447310" y="5336565"/>
                  <a:ext cx="168884" cy="168885"/>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57" name="Oval 56"/>
                <p:cNvSpPr/>
                <p:nvPr/>
              </p:nvSpPr>
              <p:spPr>
                <a:xfrm>
                  <a:off x="1447310" y="5622315"/>
                  <a:ext cx="168884" cy="168885"/>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58" name="Oval 57"/>
                <p:cNvSpPr/>
                <p:nvPr/>
              </p:nvSpPr>
              <p:spPr>
                <a:xfrm>
                  <a:off x="1447310" y="4479315"/>
                  <a:ext cx="168884" cy="168885"/>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grpSp>
          <p:sp>
            <p:nvSpPr>
              <p:cNvPr id="60" name="Rectangle 59"/>
              <p:cNvSpPr/>
              <p:nvPr/>
            </p:nvSpPr>
            <p:spPr>
              <a:xfrm>
                <a:off x="2057400" y="3453148"/>
                <a:ext cx="381000" cy="1596444"/>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52" name="Group 151"/>
            <p:cNvGrpSpPr/>
            <p:nvPr/>
          </p:nvGrpSpPr>
          <p:grpSpPr>
            <a:xfrm>
              <a:off x="1342065" y="3348893"/>
              <a:ext cx="609600" cy="1596444"/>
              <a:chOff x="2286000" y="2667000"/>
              <a:chExt cx="609600" cy="1596444"/>
            </a:xfrm>
          </p:grpSpPr>
          <p:sp>
            <p:nvSpPr>
              <p:cNvPr id="104" name="Rectangle 103"/>
              <p:cNvSpPr/>
              <p:nvPr/>
            </p:nvSpPr>
            <p:spPr>
              <a:xfrm>
                <a:off x="2286000" y="2667000"/>
                <a:ext cx="609600" cy="1596444"/>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137" name="Group 136"/>
              <p:cNvGrpSpPr/>
              <p:nvPr/>
            </p:nvGrpSpPr>
            <p:grpSpPr>
              <a:xfrm>
                <a:off x="2362195" y="2819400"/>
                <a:ext cx="450670" cy="1268799"/>
                <a:chOff x="2362195" y="2819400"/>
                <a:chExt cx="450670" cy="1268799"/>
              </a:xfrm>
            </p:grpSpPr>
            <p:grpSp>
              <p:nvGrpSpPr>
                <p:cNvPr id="120" name="Group 119"/>
                <p:cNvGrpSpPr/>
                <p:nvPr/>
              </p:nvGrpSpPr>
              <p:grpSpPr>
                <a:xfrm>
                  <a:off x="2362200" y="2819400"/>
                  <a:ext cx="450665" cy="125799"/>
                  <a:chOff x="6172200" y="3773468"/>
                  <a:chExt cx="1219200" cy="340328"/>
                </a:xfrm>
              </p:grpSpPr>
              <p:sp>
                <p:nvSpPr>
                  <p:cNvPr id="116" name="Rectangle 115"/>
                  <p:cNvSpPr/>
                  <p:nvPr/>
                </p:nvSpPr>
                <p:spPr>
                  <a:xfrm>
                    <a:off x="61722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7" name="Rectangle 116"/>
                  <p:cNvSpPr/>
                  <p:nvPr/>
                </p:nvSpPr>
                <p:spPr>
                  <a:xfrm>
                    <a:off x="66294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8" name="Rectangle 117"/>
                  <p:cNvSpPr/>
                  <p:nvPr/>
                </p:nvSpPr>
                <p:spPr>
                  <a:xfrm>
                    <a:off x="70866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21" name="Group 120"/>
                <p:cNvGrpSpPr/>
                <p:nvPr/>
              </p:nvGrpSpPr>
              <p:grpSpPr>
                <a:xfrm>
                  <a:off x="2362203" y="3105150"/>
                  <a:ext cx="281666" cy="125799"/>
                  <a:chOff x="6172200" y="3773468"/>
                  <a:chExt cx="762000" cy="340328"/>
                </a:xfrm>
              </p:grpSpPr>
              <p:sp>
                <p:nvSpPr>
                  <p:cNvPr id="122" name="Rectangle 121"/>
                  <p:cNvSpPr/>
                  <p:nvPr/>
                </p:nvSpPr>
                <p:spPr>
                  <a:xfrm>
                    <a:off x="61722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3" name="Rectangle 122"/>
                  <p:cNvSpPr/>
                  <p:nvPr/>
                </p:nvSpPr>
                <p:spPr>
                  <a:xfrm>
                    <a:off x="66294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126" name="Rectangle 125"/>
                <p:cNvSpPr/>
                <p:nvPr/>
              </p:nvSpPr>
              <p:spPr>
                <a:xfrm>
                  <a:off x="2362195" y="3390900"/>
                  <a:ext cx="112666" cy="125799"/>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129" name="Group 128"/>
                <p:cNvGrpSpPr/>
                <p:nvPr/>
              </p:nvGrpSpPr>
              <p:grpSpPr>
                <a:xfrm>
                  <a:off x="2362200" y="3676650"/>
                  <a:ext cx="450665" cy="125799"/>
                  <a:chOff x="6172200" y="3773468"/>
                  <a:chExt cx="1219200" cy="340328"/>
                </a:xfrm>
              </p:grpSpPr>
              <p:sp>
                <p:nvSpPr>
                  <p:cNvPr id="130" name="Rectangle 129"/>
                  <p:cNvSpPr/>
                  <p:nvPr/>
                </p:nvSpPr>
                <p:spPr>
                  <a:xfrm>
                    <a:off x="61722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1" name="Rectangle 130"/>
                  <p:cNvSpPr/>
                  <p:nvPr/>
                </p:nvSpPr>
                <p:spPr>
                  <a:xfrm>
                    <a:off x="66294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2" name="Rectangle 131"/>
                  <p:cNvSpPr/>
                  <p:nvPr/>
                </p:nvSpPr>
                <p:spPr>
                  <a:xfrm>
                    <a:off x="70866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134" name="Rectangle 133"/>
                <p:cNvSpPr/>
                <p:nvPr/>
              </p:nvSpPr>
              <p:spPr>
                <a:xfrm>
                  <a:off x="2362195" y="3962400"/>
                  <a:ext cx="112666" cy="125799"/>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pSp>
          <p:nvGrpSpPr>
            <p:cNvPr id="151" name="Group 150"/>
            <p:cNvGrpSpPr/>
            <p:nvPr/>
          </p:nvGrpSpPr>
          <p:grpSpPr>
            <a:xfrm>
              <a:off x="2286000" y="3348893"/>
              <a:ext cx="685800" cy="2213707"/>
              <a:chOff x="3124200" y="2667000"/>
              <a:chExt cx="685800" cy="2213707"/>
            </a:xfrm>
          </p:grpSpPr>
          <p:sp>
            <p:nvSpPr>
              <p:cNvPr id="99" name="Rectangle 98"/>
              <p:cNvSpPr/>
              <p:nvPr/>
            </p:nvSpPr>
            <p:spPr>
              <a:xfrm>
                <a:off x="3124200" y="2667000"/>
                <a:ext cx="685800" cy="2213707"/>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150" name="Group 149"/>
              <p:cNvGrpSpPr/>
              <p:nvPr/>
            </p:nvGrpSpPr>
            <p:grpSpPr>
              <a:xfrm>
                <a:off x="3188037" y="2733649"/>
                <a:ext cx="549884" cy="2080409"/>
                <a:chOff x="3188037" y="2740951"/>
                <a:chExt cx="549884" cy="2080409"/>
              </a:xfrm>
            </p:grpSpPr>
            <p:grpSp>
              <p:nvGrpSpPr>
                <p:cNvPr id="69" name="Group 68"/>
                <p:cNvGrpSpPr/>
                <p:nvPr/>
              </p:nvGrpSpPr>
              <p:grpSpPr>
                <a:xfrm>
                  <a:off x="3188037" y="2740951"/>
                  <a:ext cx="549884" cy="168885"/>
                  <a:chOff x="2895600" y="3514599"/>
                  <a:chExt cx="549884" cy="168885"/>
                </a:xfrm>
              </p:grpSpPr>
              <p:cxnSp>
                <p:nvCxnSpPr>
                  <p:cNvPr id="62" name="Straight Connector 61"/>
                  <p:cNvCxnSpPr>
                    <a:stCxn id="63" idx="6"/>
                    <a:endCxn id="66"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63" name="Oval 62"/>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66" name="Oval 65"/>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grpSp>
            <p:grpSp>
              <p:nvGrpSpPr>
                <p:cNvPr id="70" name="Group 69"/>
                <p:cNvGrpSpPr/>
                <p:nvPr/>
              </p:nvGrpSpPr>
              <p:grpSpPr>
                <a:xfrm>
                  <a:off x="3188037" y="2953343"/>
                  <a:ext cx="549884" cy="168885"/>
                  <a:chOff x="2895600" y="3514599"/>
                  <a:chExt cx="549884" cy="168885"/>
                </a:xfrm>
              </p:grpSpPr>
              <p:cxnSp>
                <p:nvCxnSpPr>
                  <p:cNvPr id="71" name="Straight Connector 70"/>
                  <p:cNvCxnSpPr>
                    <a:stCxn id="72" idx="6"/>
                    <a:endCxn id="73"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72" name="Oval 71"/>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3" name="Oval 72"/>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grpSp>
            <p:grpSp>
              <p:nvGrpSpPr>
                <p:cNvPr id="74" name="Group 73"/>
                <p:cNvGrpSpPr/>
                <p:nvPr/>
              </p:nvGrpSpPr>
              <p:grpSpPr>
                <a:xfrm>
                  <a:off x="3188037" y="3165735"/>
                  <a:ext cx="549884" cy="168885"/>
                  <a:chOff x="2895600" y="3514599"/>
                  <a:chExt cx="549884" cy="168885"/>
                </a:xfrm>
              </p:grpSpPr>
              <p:cxnSp>
                <p:nvCxnSpPr>
                  <p:cNvPr id="75" name="Straight Connector 74"/>
                  <p:cNvCxnSpPr>
                    <a:stCxn id="76" idx="6"/>
                    <a:endCxn id="77"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76" name="Oval 75"/>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7" name="Oval 76"/>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grpSp>
            <p:grpSp>
              <p:nvGrpSpPr>
                <p:cNvPr id="78" name="Group 77"/>
                <p:cNvGrpSpPr/>
                <p:nvPr/>
              </p:nvGrpSpPr>
              <p:grpSpPr>
                <a:xfrm>
                  <a:off x="3188037" y="3378127"/>
                  <a:ext cx="549884" cy="168885"/>
                  <a:chOff x="2895600" y="3514599"/>
                  <a:chExt cx="549884" cy="168885"/>
                </a:xfrm>
              </p:grpSpPr>
              <p:cxnSp>
                <p:nvCxnSpPr>
                  <p:cNvPr id="79" name="Straight Connector 78"/>
                  <p:cNvCxnSpPr>
                    <a:stCxn id="80" idx="6"/>
                    <a:endCxn id="81"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80" name="Oval 79"/>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81" name="Oval 80"/>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grpSp>
            <p:grpSp>
              <p:nvGrpSpPr>
                <p:cNvPr id="82" name="Group 81"/>
                <p:cNvGrpSpPr/>
                <p:nvPr/>
              </p:nvGrpSpPr>
              <p:grpSpPr>
                <a:xfrm>
                  <a:off x="3188037" y="3590519"/>
                  <a:ext cx="549884" cy="168885"/>
                  <a:chOff x="2895600" y="3514599"/>
                  <a:chExt cx="549884" cy="168885"/>
                </a:xfrm>
              </p:grpSpPr>
              <p:cxnSp>
                <p:nvCxnSpPr>
                  <p:cNvPr id="83" name="Straight Connector 82"/>
                  <p:cNvCxnSpPr>
                    <a:stCxn id="84" idx="6"/>
                    <a:endCxn id="85"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84" name="Oval 83"/>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85" name="Oval 84"/>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grpSp>
            <p:grpSp>
              <p:nvGrpSpPr>
                <p:cNvPr id="86" name="Group 85"/>
                <p:cNvGrpSpPr/>
                <p:nvPr/>
              </p:nvGrpSpPr>
              <p:grpSpPr>
                <a:xfrm>
                  <a:off x="3188037" y="3802911"/>
                  <a:ext cx="549884" cy="168885"/>
                  <a:chOff x="2895600" y="3514599"/>
                  <a:chExt cx="549884" cy="168885"/>
                </a:xfrm>
              </p:grpSpPr>
              <p:cxnSp>
                <p:nvCxnSpPr>
                  <p:cNvPr id="87" name="Straight Connector 86"/>
                  <p:cNvCxnSpPr>
                    <a:stCxn id="88" idx="6"/>
                    <a:endCxn id="89"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88" name="Oval 87"/>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89" name="Oval 88"/>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grpSp>
            <p:grpSp>
              <p:nvGrpSpPr>
                <p:cNvPr id="90" name="Group 89"/>
                <p:cNvGrpSpPr/>
                <p:nvPr/>
              </p:nvGrpSpPr>
              <p:grpSpPr>
                <a:xfrm>
                  <a:off x="3188037" y="4015303"/>
                  <a:ext cx="549884" cy="168885"/>
                  <a:chOff x="2895600" y="3514599"/>
                  <a:chExt cx="549884" cy="168885"/>
                </a:xfrm>
              </p:grpSpPr>
              <p:cxnSp>
                <p:nvCxnSpPr>
                  <p:cNvPr id="91" name="Straight Connector 90"/>
                  <p:cNvCxnSpPr>
                    <a:stCxn id="92" idx="6"/>
                    <a:endCxn id="93"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92" name="Oval 91"/>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93" name="Oval 92"/>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grpSp>
            <p:grpSp>
              <p:nvGrpSpPr>
                <p:cNvPr id="94" name="Group 93"/>
                <p:cNvGrpSpPr/>
                <p:nvPr/>
              </p:nvGrpSpPr>
              <p:grpSpPr>
                <a:xfrm>
                  <a:off x="3188037" y="4227695"/>
                  <a:ext cx="549884" cy="168885"/>
                  <a:chOff x="2895600" y="3514599"/>
                  <a:chExt cx="549884" cy="168885"/>
                </a:xfrm>
              </p:grpSpPr>
              <p:cxnSp>
                <p:nvCxnSpPr>
                  <p:cNvPr id="95" name="Straight Connector 94"/>
                  <p:cNvCxnSpPr>
                    <a:stCxn id="96" idx="6"/>
                    <a:endCxn id="97"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96" name="Oval 95"/>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97" name="Oval 96"/>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grpSp>
            <p:grpSp>
              <p:nvGrpSpPr>
                <p:cNvPr id="138" name="Group 137"/>
                <p:cNvGrpSpPr/>
                <p:nvPr/>
              </p:nvGrpSpPr>
              <p:grpSpPr>
                <a:xfrm>
                  <a:off x="3188037" y="4440087"/>
                  <a:ext cx="549884" cy="168885"/>
                  <a:chOff x="2895600" y="3514599"/>
                  <a:chExt cx="549884" cy="168885"/>
                </a:xfrm>
              </p:grpSpPr>
              <p:cxnSp>
                <p:nvCxnSpPr>
                  <p:cNvPr id="139" name="Straight Connector 138"/>
                  <p:cNvCxnSpPr>
                    <a:stCxn id="140" idx="6"/>
                    <a:endCxn id="141"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140" name="Oval 139"/>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141" name="Oval 140"/>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grpSp>
            <p:grpSp>
              <p:nvGrpSpPr>
                <p:cNvPr id="142" name="Group 141"/>
                <p:cNvGrpSpPr/>
                <p:nvPr/>
              </p:nvGrpSpPr>
              <p:grpSpPr>
                <a:xfrm>
                  <a:off x="3188037" y="4652475"/>
                  <a:ext cx="549884" cy="168885"/>
                  <a:chOff x="2895600" y="3514599"/>
                  <a:chExt cx="549884" cy="168885"/>
                </a:xfrm>
              </p:grpSpPr>
              <p:cxnSp>
                <p:nvCxnSpPr>
                  <p:cNvPr id="143" name="Straight Connector 142"/>
                  <p:cNvCxnSpPr>
                    <a:stCxn id="144" idx="6"/>
                    <a:endCxn id="145"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144" name="Oval 143"/>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145" name="Oval 144"/>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grpSp>
          </p:grpSp>
        </p:grpSp>
        <p:sp>
          <p:nvSpPr>
            <p:cNvPr id="6" name="TextBox 5"/>
            <p:cNvSpPr txBox="1"/>
            <p:nvPr/>
          </p:nvSpPr>
          <p:spPr>
            <a:xfrm>
              <a:off x="338995" y="2636381"/>
              <a:ext cx="802436" cy="646331"/>
            </a:xfrm>
            <a:prstGeom prst="rect">
              <a:avLst/>
            </a:prstGeom>
            <a:noFill/>
          </p:spPr>
          <p:txBody>
            <a:bodyPr wrap="none" rtlCol="0">
              <a:spAutoFit/>
            </a:bodyPr>
            <a:lstStyle/>
            <a:p>
              <a:pPr algn="ctr"/>
              <a:r>
                <a:rPr lang="en-US" sz="1800" dirty="0" smtClean="0">
                  <a:latin typeface="Gill Sans Light"/>
                  <a:cs typeface="Gill Sans Light"/>
                </a:rPr>
                <a:t>Vertex</a:t>
              </a:r>
            </a:p>
            <a:p>
              <a:pPr algn="ctr"/>
              <a:r>
                <a:rPr lang="en-US" sz="1800" dirty="0" smtClean="0">
                  <a:latin typeface="Gill Sans Light"/>
                  <a:cs typeface="Gill Sans Light"/>
                </a:rPr>
                <a:t>Table</a:t>
              </a:r>
            </a:p>
          </p:txBody>
        </p:sp>
        <p:sp>
          <p:nvSpPr>
            <p:cNvPr id="210" name="TextBox 209"/>
            <p:cNvSpPr txBox="1"/>
            <p:nvPr/>
          </p:nvSpPr>
          <p:spPr>
            <a:xfrm>
              <a:off x="1219200" y="2636381"/>
              <a:ext cx="879981" cy="646331"/>
            </a:xfrm>
            <a:prstGeom prst="rect">
              <a:avLst/>
            </a:prstGeom>
            <a:noFill/>
          </p:spPr>
          <p:txBody>
            <a:bodyPr wrap="none" rtlCol="0">
              <a:spAutoFit/>
            </a:bodyPr>
            <a:lstStyle/>
            <a:p>
              <a:pPr algn="ctr"/>
              <a:r>
                <a:rPr lang="en-US" sz="1800" dirty="0" smtClean="0">
                  <a:latin typeface="Gill Sans Light"/>
                  <a:cs typeface="Gill Sans Light"/>
                </a:rPr>
                <a:t>Routing </a:t>
              </a:r>
              <a:br>
                <a:rPr lang="en-US" sz="1800" dirty="0" smtClean="0">
                  <a:latin typeface="Gill Sans Light"/>
                  <a:cs typeface="Gill Sans Light"/>
                </a:rPr>
              </a:br>
              <a:r>
                <a:rPr lang="en-US" sz="1800" dirty="0" smtClean="0">
                  <a:latin typeface="Gill Sans Light"/>
                  <a:cs typeface="Gill Sans Light"/>
                </a:rPr>
                <a:t>Table</a:t>
              </a:r>
            </a:p>
          </p:txBody>
        </p:sp>
        <p:sp>
          <p:nvSpPr>
            <p:cNvPr id="29" name="TextBox 28"/>
            <p:cNvSpPr txBox="1"/>
            <p:nvPr/>
          </p:nvSpPr>
          <p:spPr>
            <a:xfrm>
              <a:off x="2323536" y="2636381"/>
              <a:ext cx="653657" cy="646331"/>
            </a:xfrm>
            <a:prstGeom prst="rect">
              <a:avLst/>
            </a:prstGeom>
            <a:noFill/>
          </p:spPr>
          <p:txBody>
            <a:bodyPr wrap="none" rtlCol="0">
              <a:spAutoFit/>
            </a:bodyPr>
            <a:lstStyle/>
            <a:p>
              <a:pPr algn="ctr"/>
              <a:r>
                <a:rPr lang="en-US" sz="1800" dirty="0" smtClean="0">
                  <a:latin typeface="Gill Sans Light"/>
                  <a:cs typeface="Gill Sans Light"/>
                </a:rPr>
                <a:t>Edge</a:t>
              </a:r>
            </a:p>
            <a:p>
              <a:pPr algn="ctr"/>
              <a:r>
                <a:rPr lang="en-US" sz="1800" dirty="0" smtClean="0">
                  <a:latin typeface="Gill Sans Light"/>
                  <a:cs typeface="Gill Sans Light"/>
                </a:rPr>
                <a:t>Table</a:t>
              </a:r>
            </a:p>
          </p:txBody>
        </p:sp>
      </p:grpSp>
      <p:grpSp>
        <p:nvGrpSpPr>
          <p:cNvPr id="256" name="Group 255"/>
          <p:cNvGrpSpPr/>
          <p:nvPr/>
        </p:nvGrpSpPr>
        <p:grpSpPr>
          <a:xfrm>
            <a:off x="5680805" y="2788781"/>
            <a:ext cx="802436" cy="2308956"/>
            <a:chOff x="5680805" y="2697437"/>
            <a:chExt cx="802436" cy="2308956"/>
          </a:xfrm>
        </p:grpSpPr>
        <p:grpSp>
          <p:nvGrpSpPr>
            <p:cNvPr id="212" name="Group 211"/>
            <p:cNvGrpSpPr/>
            <p:nvPr/>
          </p:nvGrpSpPr>
          <p:grpSpPr>
            <a:xfrm>
              <a:off x="5875210" y="3409949"/>
              <a:ext cx="381000" cy="1596444"/>
              <a:chOff x="2057400" y="3453148"/>
              <a:chExt cx="381000" cy="1596444"/>
            </a:xfrm>
          </p:grpSpPr>
          <p:grpSp>
            <p:nvGrpSpPr>
              <p:cNvPr id="275" name="Group 274"/>
              <p:cNvGrpSpPr/>
              <p:nvPr/>
            </p:nvGrpSpPr>
            <p:grpSpPr>
              <a:xfrm>
                <a:off x="2163458" y="3587055"/>
                <a:ext cx="168884" cy="1311885"/>
                <a:chOff x="1447310" y="4479315"/>
                <a:chExt cx="168884" cy="1311885"/>
              </a:xfrm>
            </p:grpSpPr>
            <p:sp>
              <p:nvSpPr>
                <p:cNvPr id="277" name="Oval 276"/>
                <p:cNvSpPr/>
                <p:nvPr/>
              </p:nvSpPr>
              <p:spPr>
                <a:xfrm>
                  <a:off x="1447310" y="4765065"/>
                  <a:ext cx="168884" cy="168885"/>
                </a:xfrm>
                <a:prstGeom prst="ellipse">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278" name="Oval 277"/>
                <p:cNvSpPr/>
                <p:nvPr/>
              </p:nvSpPr>
              <p:spPr>
                <a:xfrm>
                  <a:off x="1447310" y="5050815"/>
                  <a:ext cx="168884" cy="168885"/>
                </a:xfrm>
                <a:prstGeom prst="ellipse">
                  <a:avLst/>
                </a:prstGeom>
                <a:solidFill>
                  <a:srgbClr val="3366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279" name="Oval 278"/>
                <p:cNvSpPr/>
                <p:nvPr/>
              </p:nvSpPr>
              <p:spPr>
                <a:xfrm>
                  <a:off x="1447310" y="5336565"/>
                  <a:ext cx="168884" cy="168885"/>
                </a:xfrm>
                <a:prstGeom prst="ellipse">
                  <a:avLst/>
                </a:prstGeom>
                <a:solidFill>
                  <a:srgbClr val="FF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280" name="Oval 279"/>
                <p:cNvSpPr/>
                <p:nvPr/>
              </p:nvSpPr>
              <p:spPr>
                <a:xfrm>
                  <a:off x="1447310" y="5622315"/>
                  <a:ext cx="168884" cy="168885"/>
                </a:xfrm>
                <a:prstGeom prst="ellipse">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281" name="Oval 280"/>
                <p:cNvSpPr/>
                <p:nvPr/>
              </p:nvSpPr>
              <p:spPr>
                <a:xfrm>
                  <a:off x="1447310" y="4479315"/>
                  <a:ext cx="168884" cy="168885"/>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grpSp>
          <p:sp>
            <p:nvSpPr>
              <p:cNvPr id="276" name="Rectangle 275"/>
              <p:cNvSpPr/>
              <p:nvPr/>
            </p:nvSpPr>
            <p:spPr>
              <a:xfrm>
                <a:off x="2057400" y="3453148"/>
                <a:ext cx="381000" cy="1596444"/>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215" name="TextBox 214"/>
            <p:cNvSpPr txBox="1"/>
            <p:nvPr/>
          </p:nvSpPr>
          <p:spPr>
            <a:xfrm>
              <a:off x="5680805" y="2697437"/>
              <a:ext cx="802436" cy="646331"/>
            </a:xfrm>
            <a:prstGeom prst="rect">
              <a:avLst/>
            </a:prstGeom>
            <a:noFill/>
          </p:spPr>
          <p:txBody>
            <a:bodyPr wrap="none" rtlCol="0">
              <a:spAutoFit/>
            </a:bodyPr>
            <a:lstStyle/>
            <a:p>
              <a:pPr algn="ctr"/>
              <a:r>
                <a:rPr lang="en-US" sz="1800" dirty="0" smtClean="0">
                  <a:latin typeface="Gill Sans Light"/>
                  <a:cs typeface="Gill Sans Light"/>
                </a:rPr>
                <a:t>Vertex</a:t>
              </a:r>
            </a:p>
            <a:p>
              <a:pPr algn="ctr"/>
              <a:r>
                <a:rPr lang="en-US" sz="1800" dirty="0" smtClean="0">
                  <a:latin typeface="Gill Sans Light"/>
                  <a:cs typeface="Gill Sans Light"/>
                </a:rPr>
                <a:t>Table</a:t>
              </a:r>
            </a:p>
          </p:txBody>
        </p:sp>
      </p:grpSp>
      <p:grpSp>
        <p:nvGrpSpPr>
          <p:cNvPr id="257" name="Group 256"/>
          <p:cNvGrpSpPr/>
          <p:nvPr/>
        </p:nvGrpSpPr>
        <p:grpSpPr>
          <a:xfrm>
            <a:off x="1841271" y="2788781"/>
            <a:ext cx="5599720" cy="2331348"/>
            <a:chOff x="1841271" y="2697437"/>
            <a:chExt cx="5599720" cy="2331348"/>
          </a:xfrm>
        </p:grpSpPr>
        <p:sp>
          <p:nvSpPr>
            <p:cNvPr id="216" name="TextBox 215"/>
            <p:cNvSpPr txBox="1"/>
            <p:nvPr/>
          </p:nvSpPr>
          <p:spPr>
            <a:xfrm>
              <a:off x="6561010" y="2697437"/>
              <a:ext cx="879981" cy="646331"/>
            </a:xfrm>
            <a:prstGeom prst="rect">
              <a:avLst/>
            </a:prstGeom>
            <a:noFill/>
          </p:spPr>
          <p:txBody>
            <a:bodyPr wrap="none" rtlCol="0">
              <a:spAutoFit/>
            </a:bodyPr>
            <a:lstStyle/>
            <a:p>
              <a:pPr algn="ctr"/>
              <a:r>
                <a:rPr lang="en-US" sz="1800" dirty="0" smtClean="0">
                  <a:latin typeface="Gill Sans Light"/>
                  <a:cs typeface="Gill Sans Light"/>
                </a:rPr>
                <a:t>Routing </a:t>
              </a:r>
              <a:br>
                <a:rPr lang="en-US" sz="1800" dirty="0" smtClean="0">
                  <a:latin typeface="Gill Sans Light"/>
                  <a:cs typeface="Gill Sans Light"/>
                </a:rPr>
              </a:br>
              <a:r>
                <a:rPr lang="en-US" sz="1800" dirty="0" smtClean="0">
                  <a:latin typeface="Gill Sans Light"/>
                  <a:cs typeface="Gill Sans Light"/>
                </a:rPr>
                <a:t>Table</a:t>
              </a:r>
            </a:p>
          </p:txBody>
        </p:sp>
        <p:cxnSp>
          <p:nvCxnSpPr>
            <p:cNvPr id="283" name="Elbow Connector 282"/>
            <p:cNvCxnSpPr>
              <a:stCxn id="216" idx="2"/>
              <a:endCxn id="104" idx="2"/>
            </p:cNvCxnSpPr>
            <p:nvPr/>
          </p:nvCxnSpPr>
          <p:spPr>
            <a:xfrm rot="5400000">
              <a:off x="3578628" y="1606411"/>
              <a:ext cx="1685017" cy="5159731"/>
            </a:xfrm>
            <a:prstGeom prst="bentConnector3">
              <a:avLst>
                <a:gd name="adj1" fmla="val 160061"/>
              </a:avLst>
            </a:prstGeom>
            <a:ln>
              <a:solidFill>
                <a:schemeClr val="tx1"/>
              </a:solidFill>
              <a:headEnd type="oval" w="med" len="med"/>
              <a:tailEnd type="triangle"/>
            </a:ln>
            <a:effectLst/>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2823305" y="2788781"/>
            <a:ext cx="5495698" cy="2948611"/>
            <a:chOff x="2823305" y="2697437"/>
            <a:chExt cx="5495698" cy="2948611"/>
          </a:xfrm>
        </p:grpSpPr>
        <p:sp>
          <p:nvSpPr>
            <p:cNvPr id="217" name="TextBox 216"/>
            <p:cNvSpPr txBox="1"/>
            <p:nvPr/>
          </p:nvSpPr>
          <p:spPr>
            <a:xfrm>
              <a:off x="7665346" y="2697437"/>
              <a:ext cx="653657" cy="646331"/>
            </a:xfrm>
            <a:prstGeom prst="rect">
              <a:avLst/>
            </a:prstGeom>
            <a:noFill/>
          </p:spPr>
          <p:txBody>
            <a:bodyPr wrap="none" rtlCol="0">
              <a:spAutoFit/>
            </a:bodyPr>
            <a:lstStyle/>
            <a:p>
              <a:pPr algn="ctr"/>
              <a:r>
                <a:rPr lang="en-US" sz="1800" dirty="0" smtClean="0">
                  <a:latin typeface="Gill Sans Light"/>
                  <a:cs typeface="Gill Sans Light"/>
                </a:rPr>
                <a:t>Edge</a:t>
              </a:r>
            </a:p>
            <a:p>
              <a:pPr algn="ctr"/>
              <a:r>
                <a:rPr lang="en-US" sz="1800" dirty="0" smtClean="0">
                  <a:latin typeface="Gill Sans Light"/>
                  <a:cs typeface="Gill Sans Light"/>
                </a:rPr>
                <a:t>Table</a:t>
              </a:r>
            </a:p>
          </p:txBody>
        </p:sp>
        <p:cxnSp>
          <p:nvCxnSpPr>
            <p:cNvPr id="286" name="Elbow Connector 285"/>
            <p:cNvCxnSpPr>
              <a:stCxn id="217" idx="2"/>
              <a:endCxn id="99" idx="2"/>
            </p:cNvCxnSpPr>
            <p:nvPr/>
          </p:nvCxnSpPr>
          <p:spPr>
            <a:xfrm rot="5400000">
              <a:off x="4256600" y="1910473"/>
              <a:ext cx="2302280" cy="5168870"/>
            </a:xfrm>
            <a:prstGeom prst="bentConnector3">
              <a:avLst>
                <a:gd name="adj1" fmla="val 132615"/>
              </a:avLst>
            </a:prstGeom>
            <a:ln>
              <a:solidFill>
                <a:schemeClr val="tx1"/>
              </a:solidFill>
              <a:headEnd type="oval" w="med" len="med"/>
              <a:tail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9674592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9"/>
                                        </p:tgtEl>
                                        <p:attrNameLst>
                                          <p:attrName>style.visibility</p:attrName>
                                        </p:attrNameLst>
                                      </p:cBhvr>
                                      <p:to>
                                        <p:strVal val="visible"/>
                                      </p:to>
                                    </p:set>
                                    <p:animEffect transition="in" filter="fade">
                                      <p:cBhvr>
                                        <p:cTn id="12" dur="500"/>
                                        <p:tgtEl>
                                          <p:spTgt spid="209"/>
                                        </p:tgtEl>
                                      </p:cBhvr>
                                    </p:animEffect>
                                  </p:childTnLst>
                                </p:cTn>
                              </p:par>
                              <p:par>
                                <p:cTn id="13" presetID="10" presetClass="entr" presetSubtype="0" fill="hold" nodeType="withEffect">
                                  <p:stCondLst>
                                    <p:cond delay="0"/>
                                  </p:stCondLst>
                                  <p:childTnLst>
                                    <p:set>
                                      <p:cBhvr>
                                        <p:cTn id="14" dur="1" fill="hold">
                                          <p:stCondLst>
                                            <p:cond delay="0"/>
                                          </p:stCondLst>
                                        </p:cTn>
                                        <p:tgtEl>
                                          <p:spTgt spid="256"/>
                                        </p:tgtEl>
                                        <p:attrNameLst>
                                          <p:attrName>style.visibility</p:attrName>
                                        </p:attrNameLst>
                                      </p:cBhvr>
                                      <p:to>
                                        <p:strVal val="visible"/>
                                      </p:to>
                                    </p:set>
                                    <p:animEffect transition="in" filter="fade">
                                      <p:cBhvr>
                                        <p:cTn id="15" dur="500"/>
                                        <p:tgtEl>
                                          <p:spTgt spid="25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57"/>
                                        </p:tgtEl>
                                        <p:attrNameLst>
                                          <p:attrName>style.visibility</p:attrName>
                                        </p:attrNameLst>
                                      </p:cBhvr>
                                      <p:to>
                                        <p:strVal val="visible"/>
                                      </p:to>
                                    </p:set>
                                    <p:animEffect transition="in" filter="wipe(right)">
                                      <p:cBhvr>
                                        <p:cTn id="20" dur="500"/>
                                        <p:tgtEl>
                                          <p:spTgt spid="25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258"/>
                                        </p:tgtEl>
                                        <p:attrNameLst>
                                          <p:attrName>style.visibility</p:attrName>
                                        </p:attrNameLst>
                                      </p:cBhvr>
                                      <p:to>
                                        <p:strVal val="visible"/>
                                      </p:to>
                                    </p:set>
                                    <p:animEffect transition="in" filter="wipe(right)">
                                      <p:cBhvr>
                                        <p:cTn id="25" dur="500"/>
                                        <p:tgtEl>
                                          <p:spTgt spid="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152400"/>
            <a:ext cx="8229600" cy="1143000"/>
          </a:xfrm>
        </p:spPr>
        <p:txBody>
          <a:bodyPr/>
          <a:lstStyle/>
          <a:p>
            <a:r>
              <a:rPr lang="en-US" dirty="0" smtClean="0"/>
              <a:t>Table Operators</a:t>
            </a:r>
            <a:endParaRPr lang="en-US" dirty="0"/>
          </a:p>
        </p:txBody>
      </p:sp>
      <p:sp>
        <p:nvSpPr>
          <p:cNvPr id="3" name="Content Placeholder 2"/>
          <p:cNvSpPr>
            <a:spLocks noGrp="1"/>
          </p:cNvSpPr>
          <p:nvPr>
            <p:ph idx="1"/>
          </p:nvPr>
        </p:nvSpPr>
        <p:spPr>
          <a:xfrm>
            <a:off x="457200" y="1295400"/>
            <a:ext cx="8229600" cy="780617"/>
          </a:xfrm>
        </p:spPr>
        <p:txBody>
          <a:bodyPr/>
          <a:lstStyle/>
          <a:p>
            <a:r>
              <a:rPr lang="en-US" dirty="0" smtClean="0"/>
              <a:t>Table operators are inherited from Spark:</a:t>
            </a:r>
            <a:endParaRPr lang="en-US" dirty="0"/>
          </a:p>
        </p:txBody>
      </p:sp>
      <p:sp>
        <p:nvSpPr>
          <p:cNvPr id="11" name="Slide Number Placeholder 10"/>
          <p:cNvSpPr>
            <a:spLocks noGrp="1"/>
          </p:cNvSpPr>
          <p:nvPr>
            <p:ph type="sldNum" sz="quarter" idx="12"/>
          </p:nvPr>
        </p:nvSpPr>
        <p:spPr/>
        <p:txBody>
          <a:bodyPr/>
          <a:lstStyle/>
          <a:p>
            <a:pPr>
              <a:defRPr/>
            </a:pPr>
            <a:fld id="{47683E74-89E2-C64C-9005-6CEB91907F00}" type="slidenum">
              <a:rPr lang="en-US" smtClean="0"/>
              <a:pPr>
                <a:defRPr/>
              </a:pPr>
              <a:t>29</a:t>
            </a:fld>
            <a:endParaRPr lang="en-US" dirty="0"/>
          </a:p>
        </p:txBody>
      </p:sp>
      <p:sp>
        <p:nvSpPr>
          <p:cNvPr id="16" name="Content Placeholder 3"/>
          <p:cNvSpPr txBox="1">
            <a:spLocks/>
          </p:cNvSpPr>
          <p:nvPr/>
        </p:nvSpPr>
        <p:spPr bwMode="auto">
          <a:xfrm>
            <a:off x="762000" y="1999816"/>
            <a:ext cx="4038600" cy="46295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defTabSz="457200" rtl="0" eaLnBrk="0" fontAlgn="base" hangingPunct="0">
              <a:spcBef>
                <a:spcPts val="2000"/>
              </a:spcBef>
              <a:spcAft>
                <a:spcPct val="0"/>
              </a:spcAft>
              <a:buNone/>
              <a:defRPr sz="3200" kern="1200">
                <a:solidFill>
                  <a:schemeClr val="tx1"/>
                </a:solidFill>
                <a:latin typeface="Gill Sans Light"/>
                <a:ea typeface="ＭＳ Ｐゴシック" pitchFamily="-65" charset="-128"/>
                <a:cs typeface="Gill Sans Light"/>
              </a:defRPr>
            </a:lvl1pPr>
            <a:lvl2pPr marL="457200" indent="-228600" algn="l" defTabSz="457200" rtl="0" eaLnBrk="0" fontAlgn="base" hangingPunct="0">
              <a:spcBef>
                <a:spcPct val="0"/>
              </a:spcBef>
              <a:spcAft>
                <a:spcPct val="0"/>
              </a:spcAft>
              <a:buSzPct val="100000"/>
              <a:buFont typeface="Lucida Grande" charset="0"/>
              <a:buChar char="»"/>
              <a:defRPr sz="2700" kern="1200">
                <a:solidFill>
                  <a:schemeClr val="tx1"/>
                </a:solidFill>
                <a:latin typeface="Gill Sans Light"/>
                <a:ea typeface="ＭＳ Ｐゴシック" pitchFamily="-65" charset="-128"/>
                <a:cs typeface="Gill Sans Light"/>
              </a:defRPr>
            </a:lvl2pPr>
            <a:lvl3pPr marL="777240" indent="-228600" algn="l" defTabSz="457200" rtl="0" eaLnBrk="0" fontAlgn="base" hangingPunct="0">
              <a:spcBef>
                <a:spcPct val="20000"/>
              </a:spcBef>
              <a:spcAft>
                <a:spcPct val="0"/>
              </a:spcAft>
              <a:buFont typeface="Arial" charset="0"/>
              <a:buChar char="•"/>
              <a:defRPr sz="2400" kern="1200">
                <a:solidFill>
                  <a:schemeClr val="tx1"/>
                </a:solidFill>
                <a:latin typeface="Gill Sans Light"/>
                <a:ea typeface="ＭＳ Ｐゴシック" pitchFamily="-65" charset="-128"/>
                <a:cs typeface="Gill Sans Light"/>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Gill Sans Light"/>
                <a:ea typeface="ＭＳ Ｐゴシック" pitchFamily="-65" charset="-128"/>
                <a:cs typeface="Gill Sans Light"/>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Gill Sans Light"/>
                <a:ea typeface="ＭＳ Ｐゴシック" pitchFamily="-65" charset="-128"/>
                <a:cs typeface="Gill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1600"/>
              </a:spcBef>
            </a:pPr>
            <a:r>
              <a:rPr lang="en-US" sz="2200" dirty="0" smtClean="0">
                <a:latin typeface="Lucida Console"/>
                <a:cs typeface="Lucida Console"/>
              </a:rPr>
              <a:t>map</a:t>
            </a:r>
          </a:p>
          <a:p>
            <a:pPr>
              <a:spcBef>
                <a:spcPts val="1600"/>
              </a:spcBef>
            </a:pPr>
            <a:r>
              <a:rPr lang="en-US" sz="2200" dirty="0" smtClean="0">
                <a:latin typeface="Lucida Console"/>
                <a:cs typeface="Lucida Console"/>
              </a:rPr>
              <a:t>filter</a:t>
            </a:r>
          </a:p>
          <a:p>
            <a:pPr>
              <a:spcBef>
                <a:spcPts val="1600"/>
              </a:spcBef>
            </a:pPr>
            <a:r>
              <a:rPr lang="en-US" sz="2200" dirty="0" err="1" smtClean="0">
                <a:latin typeface="Lucida Console"/>
                <a:cs typeface="Lucida Console"/>
              </a:rPr>
              <a:t>groupBy</a:t>
            </a:r>
            <a:endParaRPr lang="en-US" sz="2200" dirty="0" smtClean="0">
              <a:latin typeface="Lucida Console"/>
              <a:cs typeface="Lucida Console"/>
            </a:endParaRPr>
          </a:p>
          <a:p>
            <a:pPr>
              <a:spcBef>
                <a:spcPts val="1600"/>
              </a:spcBef>
            </a:pPr>
            <a:r>
              <a:rPr lang="en-US" sz="2200" dirty="0" smtClean="0">
                <a:latin typeface="Lucida Console"/>
                <a:cs typeface="Lucida Console"/>
              </a:rPr>
              <a:t>sort</a:t>
            </a:r>
          </a:p>
          <a:p>
            <a:pPr>
              <a:spcBef>
                <a:spcPts val="1600"/>
              </a:spcBef>
            </a:pPr>
            <a:r>
              <a:rPr lang="en-US" sz="2200" dirty="0" smtClean="0">
                <a:latin typeface="Lucida Console"/>
                <a:cs typeface="Lucida Console"/>
              </a:rPr>
              <a:t>union</a:t>
            </a:r>
          </a:p>
          <a:p>
            <a:pPr>
              <a:spcBef>
                <a:spcPts val="1600"/>
              </a:spcBef>
            </a:pPr>
            <a:r>
              <a:rPr lang="en-US" sz="2200" dirty="0" smtClean="0">
                <a:latin typeface="Lucida Console"/>
                <a:cs typeface="Lucida Console"/>
              </a:rPr>
              <a:t>join</a:t>
            </a:r>
          </a:p>
          <a:p>
            <a:pPr>
              <a:spcBef>
                <a:spcPts val="1600"/>
              </a:spcBef>
            </a:pPr>
            <a:r>
              <a:rPr lang="en-US" sz="2200" dirty="0" err="1" smtClean="0">
                <a:latin typeface="Lucida Console"/>
                <a:cs typeface="Lucida Console"/>
              </a:rPr>
              <a:t>leftOuterJoin</a:t>
            </a:r>
            <a:endParaRPr lang="en-US" sz="2200" dirty="0" smtClean="0">
              <a:latin typeface="Lucida Console"/>
              <a:cs typeface="Lucida Console"/>
            </a:endParaRPr>
          </a:p>
          <a:p>
            <a:pPr>
              <a:spcBef>
                <a:spcPts val="1600"/>
              </a:spcBef>
            </a:pPr>
            <a:r>
              <a:rPr lang="en-US" sz="2200" dirty="0" err="1" smtClean="0">
                <a:latin typeface="Lucida Console"/>
                <a:cs typeface="Lucida Console"/>
              </a:rPr>
              <a:t>rightOuterJoin</a:t>
            </a:r>
            <a:endParaRPr lang="en-US" sz="2200" dirty="0">
              <a:latin typeface="Lucida Console"/>
              <a:cs typeface="Lucida Console"/>
            </a:endParaRPr>
          </a:p>
        </p:txBody>
      </p:sp>
      <p:sp>
        <p:nvSpPr>
          <p:cNvPr id="17" name="Content Placeholder 4"/>
          <p:cNvSpPr txBox="1">
            <a:spLocks/>
          </p:cNvSpPr>
          <p:nvPr/>
        </p:nvSpPr>
        <p:spPr>
          <a:xfrm>
            <a:off x="3810000" y="1999816"/>
            <a:ext cx="4038600" cy="4629583"/>
          </a:xfrm>
          <a:prstGeom prst="rect">
            <a:avLst/>
          </a:prstGeom>
        </p:spPr>
        <p:txBody>
          <a:bodyPr/>
          <a:lstStyle>
            <a:lvl1pPr marL="0" indent="0" algn="l" defTabSz="457200" rtl="0" eaLnBrk="0" fontAlgn="base" hangingPunct="0">
              <a:spcBef>
                <a:spcPts val="2000"/>
              </a:spcBef>
              <a:spcAft>
                <a:spcPct val="0"/>
              </a:spcAft>
              <a:buNone/>
              <a:defRPr sz="3200" kern="1200">
                <a:solidFill>
                  <a:schemeClr val="tx1"/>
                </a:solidFill>
                <a:latin typeface="Gill Sans Light"/>
                <a:ea typeface="ＭＳ Ｐゴシック" pitchFamily="-65" charset="-128"/>
                <a:cs typeface="Gill Sans Light"/>
              </a:defRPr>
            </a:lvl1pPr>
            <a:lvl2pPr marL="457200" indent="-228600" algn="l" defTabSz="457200" rtl="0" eaLnBrk="0" fontAlgn="base" hangingPunct="0">
              <a:spcBef>
                <a:spcPct val="0"/>
              </a:spcBef>
              <a:spcAft>
                <a:spcPct val="0"/>
              </a:spcAft>
              <a:buSzPct val="100000"/>
              <a:buFont typeface="Lucida Grande" charset="0"/>
              <a:buChar char="»"/>
              <a:defRPr sz="2700" kern="1200">
                <a:solidFill>
                  <a:schemeClr val="tx1"/>
                </a:solidFill>
                <a:latin typeface="Gill Sans Light"/>
                <a:ea typeface="ＭＳ Ｐゴシック" pitchFamily="-65" charset="-128"/>
                <a:cs typeface="Gill Sans Light"/>
              </a:defRPr>
            </a:lvl2pPr>
            <a:lvl3pPr marL="777240" indent="-228600" algn="l" defTabSz="457200" rtl="0" eaLnBrk="0" fontAlgn="base" hangingPunct="0">
              <a:spcBef>
                <a:spcPct val="20000"/>
              </a:spcBef>
              <a:spcAft>
                <a:spcPct val="0"/>
              </a:spcAft>
              <a:buFont typeface="Arial" charset="0"/>
              <a:buChar char="•"/>
              <a:defRPr sz="2400" kern="1200">
                <a:solidFill>
                  <a:schemeClr val="tx1"/>
                </a:solidFill>
                <a:latin typeface="Gill Sans Light"/>
                <a:ea typeface="ＭＳ Ｐゴシック" pitchFamily="-65" charset="-128"/>
                <a:cs typeface="Gill Sans Light"/>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Gill Sans Light"/>
                <a:ea typeface="ＭＳ Ｐゴシック" pitchFamily="-65" charset="-128"/>
                <a:cs typeface="Gill Sans Light"/>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Gill Sans Light"/>
                <a:ea typeface="ＭＳ Ｐゴシック" pitchFamily="-65" charset="-128"/>
                <a:cs typeface="Gill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1600"/>
              </a:spcBef>
            </a:pPr>
            <a:r>
              <a:rPr lang="en-US" sz="2200" smtClean="0">
                <a:latin typeface="Lucida Console"/>
                <a:cs typeface="Lucida Console"/>
              </a:rPr>
              <a:t>reduce</a:t>
            </a:r>
          </a:p>
          <a:p>
            <a:pPr>
              <a:spcBef>
                <a:spcPts val="1600"/>
              </a:spcBef>
            </a:pPr>
            <a:r>
              <a:rPr lang="en-US" sz="2200" smtClean="0">
                <a:latin typeface="Lucida Console"/>
                <a:cs typeface="Lucida Console"/>
              </a:rPr>
              <a:t>count</a:t>
            </a:r>
          </a:p>
          <a:p>
            <a:pPr>
              <a:spcBef>
                <a:spcPts val="1600"/>
              </a:spcBef>
            </a:pPr>
            <a:r>
              <a:rPr lang="en-US" sz="2200" smtClean="0">
                <a:latin typeface="Lucida Console"/>
                <a:cs typeface="Lucida Console"/>
              </a:rPr>
              <a:t>fold</a:t>
            </a:r>
          </a:p>
          <a:p>
            <a:pPr>
              <a:spcBef>
                <a:spcPts val="1600"/>
              </a:spcBef>
            </a:pPr>
            <a:r>
              <a:rPr lang="en-US" sz="2200" smtClean="0">
                <a:latin typeface="Lucida Console"/>
                <a:cs typeface="Lucida Console"/>
              </a:rPr>
              <a:t>reduceByKey</a:t>
            </a:r>
          </a:p>
          <a:p>
            <a:pPr>
              <a:spcBef>
                <a:spcPts val="1600"/>
              </a:spcBef>
            </a:pPr>
            <a:r>
              <a:rPr lang="en-US" sz="2200" smtClean="0">
                <a:latin typeface="Lucida Console"/>
                <a:cs typeface="Lucida Console"/>
              </a:rPr>
              <a:t>groupByKey</a:t>
            </a:r>
          </a:p>
          <a:p>
            <a:pPr>
              <a:spcBef>
                <a:spcPts val="1600"/>
              </a:spcBef>
            </a:pPr>
            <a:r>
              <a:rPr lang="en-US" sz="2200" smtClean="0">
                <a:latin typeface="Lucida Console"/>
                <a:cs typeface="Lucida Console"/>
              </a:rPr>
              <a:t>cogroup</a:t>
            </a:r>
          </a:p>
          <a:p>
            <a:pPr>
              <a:spcBef>
                <a:spcPts val="1600"/>
              </a:spcBef>
            </a:pPr>
            <a:r>
              <a:rPr lang="en-US" sz="2200" smtClean="0">
                <a:latin typeface="Lucida Console"/>
                <a:cs typeface="Lucida Console"/>
              </a:rPr>
              <a:t>cross</a:t>
            </a:r>
          </a:p>
          <a:p>
            <a:pPr>
              <a:spcBef>
                <a:spcPts val="1600"/>
              </a:spcBef>
            </a:pPr>
            <a:r>
              <a:rPr lang="en-US" sz="2200" smtClean="0">
                <a:latin typeface="Lucida Console"/>
                <a:cs typeface="Lucida Console"/>
              </a:rPr>
              <a:t>zip</a:t>
            </a:r>
            <a:endParaRPr lang="en-US" sz="2200" dirty="0" smtClean="0">
              <a:latin typeface="Lucida Console"/>
              <a:cs typeface="Lucida Console"/>
            </a:endParaRPr>
          </a:p>
        </p:txBody>
      </p:sp>
      <p:sp>
        <p:nvSpPr>
          <p:cNvPr id="18" name="Content Placeholder 4"/>
          <p:cNvSpPr txBox="1">
            <a:spLocks/>
          </p:cNvSpPr>
          <p:nvPr/>
        </p:nvSpPr>
        <p:spPr bwMode="auto">
          <a:xfrm>
            <a:off x="6553200" y="1999816"/>
            <a:ext cx="2743200" cy="46295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defTabSz="457200" rtl="0" eaLnBrk="0" fontAlgn="base" hangingPunct="0">
              <a:spcBef>
                <a:spcPts val="2000"/>
              </a:spcBef>
              <a:spcAft>
                <a:spcPct val="0"/>
              </a:spcAft>
              <a:buNone/>
              <a:defRPr sz="2800" kern="1200">
                <a:solidFill>
                  <a:schemeClr val="tx1"/>
                </a:solidFill>
                <a:latin typeface="+mn-lt"/>
                <a:ea typeface="ＭＳ Ｐゴシック" pitchFamily="-65" charset="-128"/>
                <a:cs typeface="ＭＳ Ｐゴシック" pitchFamily="-65" charset="-128"/>
              </a:defRPr>
            </a:lvl1pPr>
            <a:lvl2pPr marL="457200" indent="-228600" algn="l" defTabSz="457200" rtl="0" eaLnBrk="0" fontAlgn="base" hangingPunct="0">
              <a:spcBef>
                <a:spcPct val="0"/>
              </a:spcBef>
              <a:spcAft>
                <a:spcPct val="0"/>
              </a:spcAft>
              <a:buSzPct val="100000"/>
              <a:buFont typeface="Lucida Grande" charset="0"/>
              <a:buChar char="»"/>
              <a:defRPr sz="2400" kern="1200">
                <a:solidFill>
                  <a:schemeClr val="tx1"/>
                </a:solidFill>
                <a:latin typeface="+mn-lt"/>
                <a:ea typeface="ＭＳ Ｐゴシック" pitchFamily="-65" charset="-128"/>
                <a:cs typeface="+mn-cs"/>
              </a:defRPr>
            </a:lvl2pPr>
            <a:lvl3pPr marL="77724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charset="0"/>
              <a:buChar char="–"/>
              <a:defRPr sz="18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charset="0"/>
              <a:buChar char="»"/>
              <a:defRPr sz="18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a:spcBef>
                <a:spcPts val="1600"/>
              </a:spcBef>
            </a:pPr>
            <a:r>
              <a:rPr lang="en-US" sz="2200" dirty="0" smtClean="0">
                <a:latin typeface="Lucida Console"/>
                <a:cs typeface="Lucida Console"/>
              </a:rPr>
              <a:t>sample</a:t>
            </a:r>
          </a:p>
          <a:p>
            <a:pPr>
              <a:spcBef>
                <a:spcPts val="1600"/>
              </a:spcBef>
            </a:pPr>
            <a:r>
              <a:rPr lang="en-US" sz="2200" dirty="0" smtClean="0">
                <a:latin typeface="Lucida Console"/>
                <a:cs typeface="Lucida Console"/>
              </a:rPr>
              <a:t>take</a:t>
            </a:r>
          </a:p>
          <a:p>
            <a:pPr>
              <a:spcBef>
                <a:spcPts val="1600"/>
              </a:spcBef>
            </a:pPr>
            <a:r>
              <a:rPr lang="en-US" sz="2200" dirty="0" smtClean="0">
                <a:latin typeface="Lucida Console"/>
                <a:cs typeface="Lucida Console"/>
              </a:rPr>
              <a:t>first</a:t>
            </a:r>
            <a:endParaRPr lang="en-US" sz="2200" dirty="0">
              <a:latin typeface="Lucida Console"/>
              <a:cs typeface="Lucida Console"/>
            </a:endParaRPr>
          </a:p>
          <a:p>
            <a:pPr>
              <a:spcBef>
                <a:spcPts val="1600"/>
              </a:spcBef>
            </a:pPr>
            <a:r>
              <a:rPr lang="en-US" sz="2200" dirty="0" err="1" smtClean="0">
                <a:latin typeface="Lucida Console"/>
                <a:cs typeface="Lucida Console"/>
              </a:rPr>
              <a:t>partitionBy</a:t>
            </a:r>
            <a:endParaRPr lang="en-US" sz="2200" dirty="0" smtClean="0">
              <a:latin typeface="Lucida Console"/>
              <a:cs typeface="Lucida Console"/>
            </a:endParaRPr>
          </a:p>
          <a:p>
            <a:pPr>
              <a:spcBef>
                <a:spcPts val="1600"/>
              </a:spcBef>
            </a:pPr>
            <a:r>
              <a:rPr lang="en-US" sz="2200" dirty="0" err="1" smtClean="0">
                <a:latin typeface="Lucida Console"/>
                <a:cs typeface="Lucida Console"/>
              </a:rPr>
              <a:t>mapWith</a:t>
            </a:r>
            <a:endParaRPr lang="en-US" sz="2200" dirty="0" smtClean="0">
              <a:latin typeface="Lucida Console"/>
              <a:cs typeface="Lucida Console"/>
            </a:endParaRPr>
          </a:p>
          <a:p>
            <a:pPr>
              <a:spcBef>
                <a:spcPts val="1600"/>
              </a:spcBef>
            </a:pPr>
            <a:r>
              <a:rPr lang="en-US" sz="2200" dirty="0" smtClean="0">
                <a:latin typeface="Lucida Console"/>
                <a:cs typeface="Lucida Console"/>
              </a:rPr>
              <a:t>pipe</a:t>
            </a:r>
          </a:p>
          <a:p>
            <a:pPr>
              <a:spcBef>
                <a:spcPts val="1600"/>
              </a:spcBef>
            </a:pPr>
            <a:r>
              <a:rPr lang="en-US" sz="2200" dirty="0" smtClean="0">
                <a:latin typeface="Lucida Console"/>
                <a:cs typeface="Lucida Console"/>
              </a:rPr>
              <a:t>save</a:t>
            </a:r>
          </a:p>
          <a:p>
            <a:pPr>
              <a:spcBef>
                <a:spcPts val="1600"/>
              </a:spcBef>
            </a:pPr>
            <a:r>
              <a:rPr lang="en-US" sz="2200" b="1" dirty="0" smtClean="0">
                <a:latin typeface="Lucida Console"/>
                <a:cs typeface="Lucida Console"/>
              </a:rPr>
              <a:t>...</a:t>
            </a:r>
            <a:endParaRPr lang="en-US" sz="2200" b="1" dirty="0">
              <a:latin typeface="Lucida Console"/>
              <a:cs typeface="Lucida Console"/>
            </a:endParaRPr>
          </a:p>
        </p:txBody>
      </p:sp>
    </p:spTree>
    <p:extLst>
      <p:ext uri="{BB962C8B-B14F-4D97-AF65-F5344CB8AC3E}">
        <p14:creationId xmlns:p14="http://schemas.microsoft.com/office/powerpoint/2010/main" val="25900736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152400"/>
            <a:ext cx="8229600" cy="838200"/>
          </a:xfrm>
        </p:spPr>
        <p:txBody>
          <a:bodyPr/>
          <a:lstStyle/>
          <a:p>
            <a:r>
              <a:rPr lang="en-US" sz="5400" dirty="0" smtClean="0"/>
              <a:t>Tables</a:t>
            </a:r>
            <a:endParaRPr lang="en-US" sz="5400" dirty="0"/>
          </a:p>
        </p:txBody>
      </p:sp>
      <p:grpSp>
        <p:nvGrpSpPr>
          <p:cNvPr id="420" name="Group 419"/>
          <p:cNvGrpSpPr/>
          <p:nvPr/>
        </p:nvGrpSpPr>
        <p:grpSpPr>
          <a:xfrm>
            <a:off x="178699" y="2337428"/>
            <a:ext cx="1399392" cy="1905000"/>
            <a:chOff x="178699" y="1905000"/>
            <a:chExt cx="1399392" cy="1905000"/>
          </a:xfrm>
        </p:grpSpPr>
        <p:sp>
          <p:nvSpPr>
            <p:cNvPr id="6" name="TextBox 5"/>
            <p:cNvSpPr txBox="1"/>
            <p:nvPr/>
          </p:nvSpPr>
          <p:spPr>
            <a:xfrm>
              <a:off x="178699" y="1905000"/>
              <a:ext cx="1399392" cy="830997"/>
            </a:xfrm>
            <a:prstGeom prst="rect">
              <a:avLst/>
            </a:prstGeom>
            <a:noFill/>
          </p:spPr>
          <p:txBody>
            <a:bodyPr wrap="none" rtlCol="0">
              <a:spAutoFit/>
            </a:bodyPr>
            <a:lstStyle/>
            <a:p>
              <a:pPr algn="ctr"/>
              <a:r>
                <a:rPr lang="en-US" dirty="0" smtClean="0">
                  <a:latin typeface="Gill Sans Light"/>
                  <a:cs typeface="Gill Sans Light"/>
                </a:rPr>
                <a:t>Raw </a:t>
              </a:r>
            </a:p>
            <a:p>
              <a:pPr algn="ctr"/>
              <a:r>
                <a:rPr lang="en-US" dirty="0" smtClean="0">
                  <a:latin typeface="Gill Sans Light"/>
                  <a:cs typeface="Gill Sans Light"/>
                </a:rPr>
                <a:t>Wikipedia </a:t>
              </a:r>
            </a:p>
          </p:txBody>
        </p:sp>
        <p:grpSp>
          <p:nvGrpSpPr>
            <p:cNvPr id="7" name="Group 6"/>
            <p:cNvGrpSpPr/>
            <p:nvPr/>
          </p:nvGrpSpPr>
          <p:grpSpPr>
            <a:xfrm>
              <a:off x="389392" y="2831994"/>
              <a:ext cx="978006" cy="978006"/>
              <a:chOff x="473540" y="2519906"/>
              <a:chExt cx="1166725" cy="1166725"/>
            </a:xfrm>
          </p:grpSpPr>
          <p:sp>
            <p:nvSpPr>
              <p:cNvPr id="8" name="Folded Corner 7"/>
              <p:cNvSpPr/>
              <p:nvPr/>
            </p:nvSpPr>
            <p:spPr>
              <a:xfrm>
                <a:off x="473540" y="2519906"/>
                <a:ext cx="939159" cy="939159"/>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Helvetica"/>
                    <a:cs typeface="Helvetica"/>
                  </a:rPr>
                  <a:t>&lt; / &gt;</a:t>
                </a:r>
                <a:endParaRPr lang="en-US" sz="2000" dirty="0">
                  <a:latin typeface="Helvetica"/>
                  <a:cs typeface="Helvetica"/>
                </a:endParaRPr>
              </a:p>
            </p:txBody>
          </p:sp>
          <p:sp>
            <p:nvSpPr>
              <p:cNvPr id="9" name="Folded Corner 8"/>
              <p:cNvSpPr/>
              <p:nvPr/>
            </p:nvSpPr>
            <p:spPr>
              <a:xfrm>
                <a:off x="587323" y="2633689"/>
                <a:ext cx="939159" cy="939159"/>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Helvetica"/>
                    <a:cs typeface="Helvetica"/>
                  </a:rPr>
                  <a:t>&lt; / &gt;</a:t>
                </a:r>
                <a:endParaRPr lang="en-US" sz="2000" dirty="0">
                  <a:latin typeface="Helvetica"/>
                  <a:cs typeface="Helvetica"/>
                </a:endParaRPr>
              </a:p>
            </p:txBody>
          </p:sp>
          <p:sp>
            <p:nvSpPr>
              <p:cNvPr id="10" name="Folded Corner 9"/>
              <p:cNvSpPr/>
              <p:nvPr/>
            </p:nvSpPr>
            <p:spPr>
              <a:xfrm>
                <a:off x="701106" y="2747472"/>
                <a:ext cx="939159" cy="939159"/>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Helvetica"/>
                    <a:cs typeface="Helvetica"/>
                  </a:rPr>
                  <a:t>&lt; / &gt;</a:t>
                </a:r>
                <a:endParaRPr lang="en-US" sz="2000" dirty="0">
                  <a:latin typeface="Helvetica"/>
                  <a:cs typeface="Helvetica"/>
                </a:endParaRPr>
              </a:p>
            </p:txBody>
          </p:sp>
          <p:sp>
            <p:nvSpPr>
              <p:cNvPr id="11" name="Rectangle 10"/>
              <p:cNvSpPr/>
              <p:nvPr/>
            </p:nvSpPr>
            <p:spPr>
              <a:xfrm>
                <a:off x="701105" y="3385784"/>
                <a:ext cx="711594" cy="2918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latin typeface="Helvetica"/>
                    <a:cs typeface="Helvetica"/>
                  </a:rPr>
                  <a:t>XML</a:t>
                </a:r>
                <a:endParaRPr lang="en-US" sz="1200" dirty="0">
                  <a:latin typeface="Helvetica"/>
                  <a:cs typeface="Helvetica"/>
                </a:endParaRPr>
              </a:p>
            </p:txBody>
          </p:sp>
        </p:grpSp>
      </p:grpSp>
      <p:grpSp>
        <p:nvGrpSpPr>
          <p:cNvPr id="409" name="Group 408"/>
          <p:cNvGrpSpPr/>
          <p:nvPr/>
        </p:nvGrpSpPr>
        <p:grpSpPr>
          <a:xfrm>
            <a:off x="3288014" y="1228288"/>
            <a:ext cx="1981257" cy="1595656"/>
            <a:chOff x="3288014" y="1228288"/>
            <a:chExt cx="1981257" cy="1595656"/>
          </a:xfrm>
        </p:grpSpPr>
        <p:cxnSp>
          <p:nvCxnSpPr>
            <p:cNvPr id="35" name="Straight Arrow Connector 34"/>
            <p:cNvCxnSpPr/>
            <p:nvPr/>
          </p:nvCxnSpPr>
          <p:spPr>
            <a:xfrm flipV="1">
              <a:off x="3288014" y="2278945"/>
              <a:ext cx="457200" cy="7139"/>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3808865" y="1228288"/>
              <a:ext cx="1460406" cy="461665"/>
            </a:xfrm>
            <a:prstGeom prst="rect">
              <a:avLst/>
            </a:prstGeom>
            <a:noFill/>
          </p:spPr>
          <p:txBody>
            <a:bodyPr wrap="none" rtlCol="0">
              <a:spAutoFit/>
            </a:bodyPr>
            <a:lstStyle/>
            <a:p>
              <a:r>
                <a:rPr lang="en-US" dirty="0" smtClean="0">
                  <a:latin typeface="Gill Sans Light"/>
                  <a:cs typeface="Gill Sans Light"/>
                </a:rPr>
                <a:t>Hyperlinks</a:t>
              </a:r>
            </a:p>
          </p:txBody>
        </p:sp>
        <p:grpSp>
          <p:nvGrpSpPr>
            <p:cNvPr id="39" name="Group 38"/>
            <p:cNvGrpSpPr/>
            <p:nvPr/>
          </p:nvGrpSpPr>
          <p:grpSpPr>
            <a:xfrm>
              <a:off x="4020880" y="1727186"/>
              <a:ext cx="1036376" cy="1096758"/>
              <a:chOff x="2013099" y="2147633"/>
              <a:chExt cx="1339701" cy="1417755"/>
            </a:xfrm>
          </p:grpSpPr>
          <p:cxnSp>
            <p:nvCxnSpPr>
              <p:cNvPr id="40" name="Straight Connector 39"/>
              <p:cNvCxnSpPr>
                <a:stCxn id="47" idx="5"/>
                <a:endCxn id="48" idx="1"/>
              </p:cNvCxnSpPr>
              <p:nvPr/>
            </p:nvCxnSpPr>
            <p:spPr>
              <a:xfrm>
                <a:off x="2655052" y="2818029"/>
                <a:ext cx="126891" cy="205070"/>
              </a:xfrm>
              <a:prstGeom prst="line">
                <a:avLst/>
              </a:prstGeom>
              <a:effectLst/>
            </p:spPr>
            <p:style>
              <a:lnRef idx="2">
                <a:schemeClr val="dk1"/>
              </a:lnRef>
              <a:fillRef idx="0">
                <a:schemeClr val="dk1"/>
              </a:fillRef>
              <a:effectRef idx="1">
                <a:schemeClr val="dk1"/>
              </a:effectRef>
              <a:fontRef idx="minor">
                <a:schemeClr val="tx1"/>
              </a:fontRef>
            </p:style>
          </p:cxnSp>
          <p:cxnSp>
            <p:nvCxnSpPr>
              <p:cNvPr id="41" name="Straight Connector 40"/>
              <p:cNvCxnSpPr>
                <a:stCxn id="49" idx="3"/>
                <a:endCxn id="48" idx="7"/>
              </p:cNvCxnSpPr>
              <p:nvPr/>
            </p:nvCxnSpPr>
            <p:spPr>
              <a:xfrm flipH="1">
                <a:off x="2936315" y="2865494"/>
                <a:ext cx="195578" cy="157605"/>
              </a:xfrm>
              <a:prstGeom prst="line">
                <a:avLst/>
              </a:prstGeom>
              <a:effectLst/>
            </p:spPr>
            <p:style>
              <a:lnRef idx="2">
                <a:schemeClr val="dk1"/>
              </a:lnRef>
              <a:fillRef idx="0">
                <a:schemeClr val="dk1"/>
              </a:fillRef>
              <a:effectRef idx="1">
                <a:schemeClr val="dk1"/>
              </a:effectRef>
              <a:fontRef idx="minor">
                <a:schemeClr val="tx1"/>
              </a:fontRef>
            </p:style>
          </p:cxnSp>
          <p:cxnSp>
            <p:nvCxnSpPr>
              <p:cNvPr id="42" name="Straight Connector 41"/>
              <p:cNvCxnSpPr>
                <a:stCxn id="47" idx="4"/>
                <a:endCxn id="50" idx="0"/>
              </p:cNvCxnSpPr>
              <p:nvPr/>
            </p:nvCxnSpPr>
            <p:spPr>
              <a:xfrm flipH="1">
                <a:off x="2541151" y="2850000"/>
                <a:ext cx="36716" cy="497074"/>
              </a:xfrm>
              <a:prstGeom prst="line">
                <a:avLst/>
              </a:prstGeom>
              <a:effectLst/>
            </p:spPr>
            <p:style>
              <a:lnRef idx="2">
                <a:schemeClr val="dk1"/>
              </a:lnRef>
              <a:fillRef idx="0">
                <a:schemeClr val="dk1"/>
              </a:fillRef>
              <a:effectRef idx="1">
                <a:schemeClr val="dk1"/>
              </a:effectRef>
              <a:fontRef idx="minor">
                <a:schemeClr val="tx1"/>
              </a:fontRef>
            </p:style>
          </p:cxnSp>
          <p:cxnSp>
            <p:nvCxnSpPr>
              <p:cNvPr id="43" name="Straight Connector 42"/>
              <p:cNvCxnSpPr>
                <a:stCxn id="46" idx="5"/>
                <a:endCxn id="50" idx="1"/>
              </p:cNvCxnSpPr>
              <p:nvPr/>
            </p:nvCxnSpPr>
            <p:spPr>
              <a:xfrm>
                <a:off x="2199441" y="3036342"/>
                <a:ext cx="264524" cy="342704"/>
              </a:xfrm>
              <a:prstGeom prst="line">
                <a:avLst/>
              </a:prstGeom>
              <a:effectLst/>
            </p:spPr>
            <p:style>
              <a:lnRef idx="2">
                <a:schemeClr val="dk1"/>
              </a:lnRef>
              <a:fillRef idx="0">
                <a:schemeClr val="dk1"/>
              </a:fillRef>
              <a:effectRef idx="1">
                <a:schemeClr val="dk1"/>
              </a:effectRef>
              <a:fontRef idx="minor">
                <a:schemeClr val="tx1"/>
              </a:fontRef>
            </p:style>
          </p:cxnSp>
          <p:cxnSp>
            <p:nvCxnSpPr>
              <p:cNvPr id="44" name="Straight Connector 43"/>
              <p:cNvCxnSpPr>
                <a:stCxn id="47" idx="2"/>
                <a:endCxn id="46" idx="7"/>
              </p:cNvCxnSpPr>
              <p:nvPr/>
            </p:nvCxnSpPr>
            <p:spPr>
              <a:xfrm flipH="1">
                <a:off x="2199442" y="2740843"/>
                <a:ext cx="269268" cy="141128"/>
              </a:xfrm>
              <a:prstGeom prst="line">
                <a:avLst/>
              </a:prstGeom>
              <a:effectLst/>
            </p:spPr>
            <p:style>
              <a:lnRef idx="2">
                <a:schemeClr val="dk1"/>
              </a:lnRef>
              <a:fillRef idx="0">
                <a:schemeClr val="dk1"/>
              </a:fillRef>
              <a:effectRef idx="1">
                <a:schemeClr val="dk1"/>
              </a:effectRef>
              <a:fontRef idx="minor">
                <a:schemeClr val="tx1"/>
              </a:fontRef>
            </p:style>
          </p:cxnSp>
          <p:cxnSp>
            <p:nvCxnSpPr>
              <p:cNvPr id="45" name="Straight Connector 44"/>
              <p:cNvCxnSpPr>
                <a:stCxn id="48" idx="3"/>
                <a:endCxn id="50" idx="7"/>
              </p:cNvCxnSpPr>
              <p:nvPr/>
            </p:nvCxnSpPr>
            <p:spPr>
              <a:xfrm flipH="1">
                <a:off x="2618335" y="3177470"/>
                <a:ext cx="163609" cy="201576"/>
              </a:xfrm>
              <a:prstGeom prst="line">
                <a:avLst/>
              </a:prstGeom>
              <a:effectLst/>
            </p:spPr>
            <p:style>
              <a:lnRef idx="2">
                <a:schemeClr val="dk1"/>
              </a:lnRef>
              <a:fillRef idx="0">
                <a:schemeClr val="dk1"/>
              </a:fillRef>
              <a:effectRef idx="1">
                <a:schemeClr val="dk1"/>
              </a:effectRef>
              <a:fontRef idx="minor">
                <a:schemeClr val="tx1"/>
              </a:fontRef>
            </p:style>
          </p:cxnSp>
          <p:sp>
            <p:nvSpPr>
              <p:cNvPr id="46" name="Oval 45"/>
              <p:cNvSpPr/>
              <p:nvPr/>
            </p:nvSpPr>
            <p:spPr>
              <a:xfrm>
                <a:off x="2013099" y="2850000"/>
                <a:ext cx="218313" cy="2183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47" name="Oval 46"/>
              <p:cNvSpPr/>
              <p:nvPr/>
            </p:nvSpPr>
            <p:spPr>
              <a:xfrm>
                <a:off x="2468710" y="2631686"/>
                <a:ext cx="218313" cy="2183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48" name="Oval 47"/>
              <p:cNvSpPr/>
              <p:nvPr/>
            </p:nvSpPr>
            <p:spPr>
              <a:xfrm>
                <a:off x="2749972" y="2991128"/>
                <a:ext cx="218313" cy="218314"/>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49" name="Oval 48"/>
              <p:cNvSpPr/>
              <p:nvPr/>
            </p:nvSpPr>
            <p:spPr>
              <a:xfrm>
                <a:off x="3099922" y="2679151"/>
                <a:ext cx="218313" cy="2183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50" name="Oval 49"/>
              <p:cNvSpPr/>
              <p:nvPr/>
            </p:nvSpPr>
            <p:spPr>
              <a:xfrm>
                <a:off x="2431993" y="3347074"/>
                <a:ext cx="218313" cy="2183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51" name="Oval 50"/>
              <p:cNvSpPr/>
              <p:nvPr/>
            </p:nvSpPr>
            <p:spPr>
              <a:xfrm>
                <a:off x="2655052" y="2147633"/>
                <a:ext cx="218313" cy="218314"/>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52" name="Straight Connector 51"/>
              <p:cNvCxnSpPr>
                <a:stCxn id="51" idx="3"/>
                <a:endCxn id="47" idx="0"/>
              </p:cNvCxnSpPr>
              <p:nvPr/>
            </p:nvCxnSpPr>
            <p:spPr>
              <a:xfrm flipH="1">
                <a:off x="2577867" y="2333975"/>
                <a:ext cx="109157" cy="297711"/>
              </a:xfrm>
              <a:prstGeom prst="line">
                <a:avLst/>
              </a:prstGeom>
              <a:effectLst/>
            </p:spPr>
            <p:style>
              <a:lnRef idx="2">
                <a:schemeClr val="dk1"/>
              </a:lnRef>
              <a:fillRef idx="0">
                <a:schemeClr val="dk1"/>
              </a:fillRef>
              <a:effectRef idx="1">
                <a:schemeClr val="dk1"/>
              </a:effectRef>
              <a:fontRef idx="minor">
                <a:schemeClr val="tx1"/>
              </a:fontRef>
            </p:style>
          </p:cxnSp>
          <p:cxnSp>
            <p:nvCxnSpPr>
              <p:cNvPr id="53" name="Straight Connector 52"/>
              <p:cNvCxnSpPr>
                <a:stCxn id="51" idx="5"/>
                <a:endCxn id="49" idx="1"/>
              </p:cNvCxnSpPr>
              <p:nvPr/>
            </p:nvCxnSpPr>
            <p:spPr>
              <a:xfrm>
                <a:off x="2841394" y="2333975"/>
                <a:ext cx="290499" cy="377148"/>
              </a:xfrm>
              <a:prstGeom prst="line">
                <a:avLst/>
              </a:prstGeom>
              <a:effectLst/>
            </p:spPr>
            <p:style>
              <a:lnRef idx="2">
                <a:schemeClr val="dk1"/>
              </a:lnRef>
              <a:fillRef idx="0">
                <a:schemeClr val="dk1"/>
              </a:fillRef>
              <a:effectRef idx="1">
                <a:schemeClr val="dk1"/>
              </a:effectRef>
              <a:fontRef idx="minor">
                <a:schemeClr val="tx1"/>
              </a:fontRef>
            </p:style>
          </p:cxnSp>
          <p:cxnSp>
            <p:nvCxnSpPr>
              <p:cNvPr id="54" name="Straight Connector 53"/>
              <p:cNvCxnSpPr>
                <a:stCxn id="50" idx="6"/>
                <a:endCxn id="55" idx="3"/>
              </p:cNvCxnSpPr>
              <p:nvPr/>
            </p:nvCxnSpPr>
            <p:spPr>
              <a:xfrm flipV="1">
                <a:off x="2650305" y="3283008"/>
                <a:ext cx="516152" cy="173224"/>
              </a:xfrm>
              <a:prstGeom prst="line">
                <a:avLst/>
              </a:prstGeom>
              <a:effectLst/>
            </p:spPr>
            <p:style>
              <a:lnRef idx="2">
                <a:schemeClr val="dk1"/>
              </a:lnRef>
              <a:fillRef idx="0">
                <a:schemeClr val="dk1"/>
              </a:fillRef>
              <a:effectRef idx="1">
                <a:schemeClr val="dk1"/>
              </a:effectRef>
              <a:fontRef idx="minor">
                <a:schemeClr val="tx1"/>
              </a:fontRef>
            </p:style>
          </p:cxnSp>
          <p:sp>
            <p:nvSpPr>
              <p:cNvPr id="55" name="Oval 54"/>
              <p:cNvSpPr/>
              <p:nvPr/>
            </p:nvSpPr>
            <p:spPr>
              <a:xfrm>
                <a:off x="3134487" y="3096666"/>
                <a:ext cx="218313" cy="2183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56" name="Oval 55"/>
              <p:cNvSpPr/>
              <p:nvPr/>
            </p:nvSpPr>
            <p:spPr>
              <a:xfrm>
                <a:off x="2122255" y="2224818"/>
                <a:ext cx="218313" cy="2183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57" name="Straight Connector 56"/>
              <p:cNvCxnSpPr>
                <a:stCxn id="56" idx="6"/>
                <a:endCxn id="49" idx="2"/>
              </p:cNvCxnSpPr>
              <p:nvPr/>
            </p:nvCxnSpPr>
            <p:spPr>
              <a:xfrm>
                <a:off x="2340568" y="2333975"/>
                <a:ext cx="759354" cy="454333"/>
              </a:xfrm>
              <a:prstGeom prst="line">
                <a:avLst/>
              </a:prstGeom>
              <a:effectLst/>
            </p:spPr>
            <p:style>
              <a:lnRef idx="2">
                <a:schemeClr val="dk1"/>
              </a:lnRef>
              <a:fillRef idx="0">
                <a:schemeClr val="dk1"/>
              </a:fillRef>
              <a:effectRef idx="1">
                <a:schemeClr val="dk1"/>
              </a:effectRef>
              <a:fontRef idx="minor">
                <a:schemeClr val="tx1"/>
              </a:fontRef>
            </p:style>
          </p:cxnSp>
          <p:cxnSp>
            <p:nvCxnSpPr>
              <p:cNvPr id="58" name="Straight Connector 57"/>
              <p:cNvCxnSpPr>
                <a:stCxn id="49" idx="4"/>
                <a:endCxn id="55" idx="0"/>
              </p:cNvCxnSpPr>
              <p:nvPr/>
            </p:nvCxnSpPr>
            <p:spPr>
              <a:xfrm>
                <a:off x="3209079" y="2897465"/>
                <a:ext cx="34565" cy="199201"/>
              </a:xfrm>
              <a:prstGeom prst="line">
                <a:avLst/>
              </a:prstGeom>
              <a:effectLst/>
            </p:spPr>
            <p:style>
              <a:lnRef idx="2">
                <a:schemeClr val="dk1"/>
              </a:lnRef>
              <a:fillRef idx="0">
                <a:schemeClr val="dk1"/>
              </a:fillRef>
              <a:effectRef idx="1">
                <a:schemeClr val="dk1"/>
              </a:effectRef>
              <a:fontRef idx="minor">
                <a:schemeClr val="tx1"/>
              </a:fontRef>
            </p:style>
          </p:cxnSp>
          <p:cxnSp>
            <p:nvCxnSpPr>
              <p:cNvPr id="59" name="Straight Connector 58"/>
              <p:cNvCxnSpPr>
                <a:stCxn id="56" idx="3"/>
                <a:endCxn id="46" idx="1"/>
              </p:cNvCxnSpPr>
              <p:nvPr/>
            </p:nvCxnSpPr>
            <p:spPr>
              <a:xfrm flipH="1">
                <a:off x="2045070" y="2411161"/>
                <a:ext cx="109156" cy="470810"/>
              </a:xfrm>
              <a:prstGeom prst="line">
                <a:avLst/>
              </a:prstGeom>
              <a:effectLst/>
            </p:spPr>
            <p:style>
              <a:lnRef idx="2">
                <a:schemeClr val="dk1"/>
              </a:lnRef>
              <a:fillRef idx="0">
                <a:schemeClr val="dk1"/>
              </a:fillRef>
              <a:effectRef idx="1">
                <a:schemeClr val="dk1"/>
              </a:effectRef>
              <a:fontRef idx="minor">
                <a:schemeClr val="tx1"/>
              </a:fontRef>
            </p:style>
          </p:cxnSp>
          <p:cxnSp>
            <p:nvCxnSpPr>
              <p:cNvPr id="60" name="Straight Connector 59"/>
              <p:cNvCxnSpPr>
                <a:stCxn id="56" idx="5"/>
                <a:endCxn id="47" idx="1"/>
              </p:cNvCxnSpPr>
              <p:nvPr/>
            </p:nvCxnSpPr>
            <p:spPr>
              <a:xfrm>
                <a:off x="2308597" y="2411161"/>
                <a:ext cx="192084" cy="252496"/>
              </a:xfrm>
              <a:prstGeom prst="line">
                <a:avLst/>
              </a:prstGeom>
              <a:effectLst/>
            </p:spPr>
            <p:style>
              <a:lnRef idx="2">
                <a:schemeClr val="dk1"/>
              </a:lnRef>
              <a:fillRef idx="0">
                <a:schemeClr val="dk1"/>
              </a:fillRef>
              <a:effectRef idx="1">
                <a:schemeClr val="dk1"/>
              </a:effectRef>
              <a:fontRef idx="minor">
                <a:schemeClr val="tx1"/>
              </a:fontRef>
            </p:style>
          </p:cxnSp>
        </p:grpSp>
      </p:grpSp>
      <p:grpSp>
        <p:nvGrpSpPr>
          <p:cNvPr id="408" name="Group 407"/>
          <p:cNvGrpSpPr/>
          <p:nvPr/>
        </p:nvGrpSpPr>
        <p:grpSpPr>
          <a:xfrm>
            <a:off x="5181600" y="1228288"/>
            <a:ext cx="1821962" cy="1595656"/>
            <a:chOff x="5181600" y="1228288"/>
            <a:chExt cx="1821962" cy="1595656"/>
          </a:xfrm>
        </p:grpSpPr>
        <p:sp>
          <p:nvSpPr>
            <p:cNvPr id="64" name="TextBox 63"/>
            <p:cNvSpPr txBox="1"/>
            <p:nvPr/>
          </p:nvSpPr>
          <p:spPr>
            <a:xfrm>
              <a:off x="5651910" y="1228288"/>
              <a:ext cx="1351652" cy="461665"/>
            </a:xfrm>
            <a:prstGeom prst="rect">
              <a:avLst/>
            </a:prstGeom>
            <a:noFill/>
          </p:spPr>
          <p:txBody>
            <a:bodyPr wrap="none" rtlCol="0">
              <a:spAutoFit/>
            </a:bodyPr>
            <a:lstStyle/>
            <a:p>
              <a:r>
                <a:rPr lang="en-US" dirty="0" smtClean="0">
                  <a:latin typeface="Gill Sans Light"/>
                  <a:cs typeface="Gill Sans Light"/>
                </a:rPr>
                <a:t>PageRank</a:t>
              </a:r>
            </a:p>
          </p:txBody>
        </p:sp>
        <p:grpSp>
          <p:nvGrpSpPr>
            <p:cNvPr id="65" name="Group 64"/>
            <p:cNvGrpSpPr/>
            <p:nvPr/>
          </p:nvGrpSpPr>
          <p:grpSpPr>
            <a:xfrm>
              <a:off x="5809548" y="1727186"/>
              <a:ext cx="1036376" cy="1096758"/>
              <a:chOff x="2013099" y="2147633"/>
              <a:chExt cx="1339701" cy="1417755"/>
            </a:xfrm>
          </p:grpSpPr>
          <p:cxnSp>
            <p:nvCxnSpPr>
              <p:cNvPr id="66" name="Straight Connector 65"/>
              <p:cNvCxnSpPr>
                <a:stCxn id="73" idx="5"/>
                <a:endCxn id="74" idx="1"/>
              </p:cNvCxnSpPr>
              <p:nvPr/>
            </p:nvCxnSpPr>
            <p:spPr>
              <a:xfrm>
                <a:off x="2655052" y="2818029"/>
                <a:ext cx="126891" cy="205070"/>
              </a:xfrm>
              <a:prstGeom prst="line">
                <a:avLst/>
              </a:prstGeom>
              <a:effectLst/>
            </p:spPr>
            <p:style>
              <a:lnRef idx="2">
                <a:schemeClr val="dk1"/>
              </a:lnRef>
              <a:fillRef idx="0">
                <a:schemeClr val="dk1"/>
              </a:fillRef>
              <a:effectRef idx="1">
                <a:schemeClr val="dk1"/>
              </a:effectRef>
              <a:fontRef idx="minor">
                <a:schemeClr val="tx1"/>
              </a:fontRef>
            </p:style>
          </p:cxnSp>
          <p:cxnSp>
            <p:nvCxnSpPr>
              <p:cNvPr id="67" name="Straight Connector 66"/>
              <p:cNvCxnSpPr>
                <a:stCxn id="75" idx="3"/>
                <a:endCxn id="74" idx="7"/>
              </p:cNvCxnSpPr>
              <p:nvPr/>
            </p:nvCxnSpPr>
            <p:spPr>
              <a:xfrm flipH="1">
                <a:off x="2936315" y="2865494"/>
                <a:ext cx="195578" cy="157605"/>
              </a:xfrm>
              <a:prstGeom prst="line">
                <a:avLst/>
              </a:prstGeom>
              <a:effectLst/>
            </p:spPr>
            <p:style>
              <a:lnRef idx="2">
                <a:schemeClr val="dk1"/>
              </a:lnRef>
              <a:fillRef idx="0">
                <a:schemeClr val="dk1"/>
              </a:fillRef>
              <a:effectRef idx="1">
                <a:schemeClr val="dk1"/>
              </a:effectRef>
              <a:fontRef idx="minor">
                <a:schemeClr val="tx1"/>
              </a:fontRef>
            </p:style>
          </p:cxnSp>
          <p:cxnSp>
            <p:nvCxnSpPr>
              <p:cNvPr id="68" name="Straight Connector 67"/>
              <p:cNvCxnSpPr>
                <a:stCxn id="73" idx="4"/>
                <a:endCxn id="76" idx="0"/>
              </p:cNvCxnSpPr>
              <p:nvPr/>
            </p:nvCxnSpPr>
            <p:spPr>
              <a:xfrm flipH="1">
                <a:off x="2541151" y="2850000"/>
                <a:ext cx="36716" cy="497074"/>
              </a:xfrm>
              <a:prstGeom prst="line">
                <a:avLst/>
              </a:prstGeom>
              <a:effectLst/>
            </p:spPr>
            <p:style>
              <a:lnRef idx="2">
                <a:schemeClr val="dk1"/>
              </a:lnRef>
              <a:fillRef idx="0">
                <a:schemeClr val="dk1"/>
              </a:fillRef>
              <a:effectRef idx="1">
                <a:schemeClr val="dk1"/>
              </a:effectRef>
              <a:fontRef idx="minor">
                <a:schemeClr val="tx1"/>
              </a:fontRef>
            </p:style>
          </p:cxnSp>
          <p:cxnSp>
            <p:nvCxnSpPr>
              <p:cNvPr id="69" name="Straight Connector 68"/>
              <p:cNvCxnSpPr>
                <a:stCxn id="72" idx="5"/>
                <a:endCxn id="76" idx="1"/>
              </p:cNvCxnSpPr>
              <p:nvPr/>
            </p:nvCxnSpPr>
            <p:spPr>
              <a:xfrm>
                <a:off x="2199441" y="3036342"/>
                <a:ext cx="264524" cy="342704"/>
              </a:xfrm>
              <a:prstGeom prst="line">
                <a:avLst/>
              </a:prstGeom>
              <a:effectLst/>
            </p:spPr>
            <p:style>
              <a:lnRef idx="2">
                <a:schemeClr val="dk1"/>
              </a:lnRef>
              <a:fillRef idx="0">
                <a:schemeClr val="dk1"/>
              </a:fillRef>
              <a:effectRef idx="1">
                <a:schemeClr val="dk1"/>
              </a:effectRef>
              <a:fontRef idx="minor">
                <a:schemeClr val="tx1"/>
              </a:fontRef>
            </p:style>
          </p:cxnSp>
          <p:cxnSp>
            <p:nvCxnSpPr>
              <p:cNvPr id="70" name="Straight Connector 69"/>
              <p:cNvCxnSpPr>
                <a:stCxn id="73" idx="2"/>
                <a:endCxn id="72" idx="7"/>
              </p:cNvCxnSpPr>
              <p:nvPr/>
            </p:nvCxnSpPr>
            <p:spPr>
              <a:xfrm flipH="1">
                <a:off x="2199442" y="2740843"/>
                <a:ext cx="269268" cy="141128"/>
              </a:xfrm>
              <a:prstGeom prst="line">
                <a:avLst/>
              </a:prstGeom>
              <a:effectLst/>
            </p:spPr>
            <p:style>
              <a:lnRef idx="2">
                <a:schemeClr val="dk1"/>
              </a:lnRef>
              <a:fillRef idx="0">
                <a:schemeClr val="dk1"/>
              </a:fillRef>
              <a:effectRef idx="1">
                <a:schemeClr val="dk1"/>
              </a:effectRef>
              <a:fontRef idx="minor">
                <a:schemeClr val="tx1"/>
              </a:fontRef>
            </p:style>
          </p:cxnSp>
          <p:cxnSp>
            <p:nvCxnSpPr>
              <p:cNvPr id="71" name="Straight Connector 70"/>
              <p:cNvCxnSpPr>
                <a:stCxn id="74" idx="3"/>
                <a:endCxn id="76" idx="7"/>
              </p:cNvCxnSpPr>
              <p:nvPr/>
            </p:nvCxnSpPr>
            <p:spPr>
              <a:xfrm flipH="1">
                <a:off x="2618335" y="3177470"/>
                <a:ext cx="163609" cy="201576"/>
              </a:xfrm>
              <a:prstGeom prst="line">
                <a:avLst/>
              </a:prstGeom>
              <a:effectLst/>
            </p:spPr>
            <p:style>
              <a:lnRef idx="2">
                <a:schemeClr val="dk1"/>
              </a:lnRef>
              <a:fillRef idx="0">
                <a:schemeClr val="dk1"/>
              </a:fillRef>
              <a:effectRef idx="1">
                <a:schemeClr val="dk1"/>
              </a:effectRef>
              <a:fontRef idx="minor">
                <a:schemeClr val="tx1"/>
              </a:fontRef>
            </p:style>
          </p:cxnSp>
          <p:sp>
            <p:nvSpPr>
              <p:cNvPr id="72" name="Oval 71"/>
              <p:cNvSpPr/>
              <p:nvPr/>
            </p:nvSpPr>
            <p:spPr>
              <a:xfrm>
                <a:off x="2013099" y="2850000"/>
                <a:ext cx="218313" cy="218314"/>
              </a:xfrm>
              <a:prstGeom prst="ellipse">
                <a:avLst/>
              </a:prstGeom>
              <a:solidFill>
                <a:schemeClr val="accent3">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3" name="Oval 72"/>
              <p:cNvSpPr/>
              <p:nvPr/>
            </p:nvSpPr>
            <p:spPr>
              <a:xfrm>
                <a:off x="2468710" y="2631686"/>
                <a:ext cx="218313" cy="218314"/>
              </a:xfrm>
              <a:prstGeom prst="ellipse">
                <a:avLst/>
              </a:prstGeom>
              <a:solidFill>
                <a:srgbClr val="00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4" name="Oval 73"/>
              <p:cNvSpPr/>
              <p:nvPr/>
            </p:nvSpPr>
            <p:spPr>
              <a:xfrm>
                <a:off x="2749972" y="2991128"/>
                <a:ext cx="218313" cy="218314"/>
              </a:xfrm>
              <a:prstGeom prst="ellipse">
                <a:avLst/>
              </a:prstGeom>
              <a:solidFill>
                <a:srgbClr val="FF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5" name="Oval 74"/>
              <p:cNvSpPr/>
              <p:nvPr/>
            </p:nvSpPr>
            <p:spPr>
              <a:xfrm>
                <a:off x="3099922" y="2679151"/>
                <a:ext cx="218313" cy="218314"/>
              </a:xfrm>
              <a:prstGeom prst="ellipse">
                <a:avLst/>
              </a:prstGeom>
              <a:solidFill>
                <a:schemeClr val="accent6">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6" name="Oval 75"/>
              <p:cNvSpPr/>
              <p:nvPr/>
            </p:nvSpPr>
            <p:spPr>
              <a:xfrm>
                <a:off x="2431993" y="3347074"/>
                <a:ext cx="218313" cy="218314"/>
              </a:xfrm>
              <a:prstGeom prst="ellipse">
                <a:avLst/>
              </a:prstGeom>
              <a:solidFill>
                <a:schemeClr val="accent6">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7" name="Oval 76"/>
              <p:cNvSpPr/>
              <p:nvPr/>
            </p:nvSpPr>
            <p:spPr>
              <a:xfrm>
                <a:off x="2655052" y="2147633"/>
                <a:ext cx="218313" cy="218314"/>
              </a:xfrm>
              <a:prstGeom prst="ellipse">
                <a:avLst/>
              </a:prstGeom>
              <a:solidFill>
                <a:srgbClr val="9BBB5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78" name="Straight Connector 77"/>
              <p:cNvCxnSpPr>
                <a:stCxn id="77" idx="3"/>
                <a:endCxn id="73" idx="0"/>
              </p:cNvCxnSpPr>
              <p:nvPr/>
            </p:nvCxnSpPr>
            <p:spPr>
              <a:xfrm flipH="1">
                <a:off x="2577867" y="2333975"/>
                <a:ext cx="109157" cy="297711"/>
              </a:xfrm>
              <a:prstGeom prst="line">
                <a:avLst/>
              </a:prstGeom>
              <a:effectLst/>
            </p:spPr>
            <p:style>
              <a:lnRef idx="2">
                <a:schemeClr val="dk1"/>
              </a:lnRef>
              <a:fillRef idx="0">
                <a:schemeClr val="dk1"/>
              </a:fillRef>
              <a:effectRef idx="1">
                <a:schemeClr val="dk1"/>
              </a:effectRef>
              <a:fontRef idx="minor">
                <a:schemeClr val="tx1"/>
              </a:fontRef>
            </p:style>
          </p:cxnSp>
          <p:cxnSp>
            <p:nvCxnSpPr>
              <p:cNvPr id="79" name="Straight Connector 78"/>
              <p:cNvCxnSpPr>
                <a:stCxn id="77" idx="5"/>
                <a:endCxn id="75" idx="1"/>
              </p:cNvCxnSpPr>
              <p:nvPr/>
            </p:nvCxnSpPr>
            <p:spPr>
              <a:xfrm>
                <a:off x="2841394" y="2333975"/>
                <a:ext cx="290499" cy="377148"/>
              </a:xfrm>
              <a:prstGeom prst="line">
                <a:avLst/>
              </a:prstGeom>
              <a:effectLst/>
            </p:spPr>
            <p:style>
              <a:lnRef idx="2">
                <a:schemeClr val="dk1"/>
              </a:lnRef>
              <a:fillRef idx="0">
                <a:schemeClr val="dk1"/>
              </a:fillRef>
              <a:effectRef idx="1">
                <a:schemeClr val="dk1"/>
              </a:effectRef>
              <a:fontRef idx="minor">
                <a:schemeClr val="tx1"/>
              </a:fontRef>
            </p:style>
          </p:cxnSp>
          <p:cxnSp>
            <p:nvCxnSpPr>
              <p:cNvPr id="80" name="Straight Connector 79"/>
              <p:cNvCxnSpPr>
                <a:stCxn id="76" idx="6"/>
                <a:endCxn id="81" idx="3"/>
              </p:cNvCxnSpPr>
              <p:nvPr/>
            </p:nvCxnSpPr>
            <p:spPr>
              <a:xfrm flipV="1">
                <a:off x="2650305" y="3283008"/>
                <a:ext cx="516152" cy="173224"/>
              </a:xfrm>
              <a:prstGeom prst="line">
                <a:avLst/>
              </a:prstGeom>
              <a:effectLst/>
            </p:spPr>
            <p:style>
              <a:lnRef idx="2">
                <a:schemeClr val="dk1"/>
              </a:lnRef>
              <a:fillRef idx="0">
                <a:schemeClr val="dk1"/>
              </a:fillRef>
              <a:effectRef idx="1">
                <a:schemeClr val="dk1"/>
              </a:effectRef>
              <a:fontRef idx="minor">
                <a:schemeClr val="tx1"/>
              </a:fontRef>
            </p:style>
          </p:cxnSp>
          <p:sp>
            <p:nvSpPr>
              <p:cNvPr id="81" name="Oval 80"/>
              <p:cNvSpPr/>
              <p:nvPr/>
            </p:nvSpPr>
            <p:spPr>
              <a:xfrm>
                <a:off x="3134487" y="3096666"/>
                <a:ext cx="218313" cy="218314"/>
              </a:xfrm>
              <a:prstGeom prst="ellipse">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82" name="Oval 81"/>
              <p:cNvSpPr/>
              <p:nvPr/>
            </p:nvSpPr>
            <p:spPr>
              <a:xfrm>
                <a:off x="2122255" y="2224818"/>
                <a:ext cx="218313" cy="218314"/>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83" name="Straight Connector 82"/>
              <p:cNvCxnSpPr>
                <a:stCxn id="82" idx="6"/>
                <a:endCxn id="75" idx="2"/>
              </p:cNvCxnSpPr>
              <p:nvPr/>
            </p:nvCxnSpPr>
            <p:spPr>
              <a:xfrm>
                <a:off x="2340568" y="2333975"/>
                <a:ext cx="759354" cy="454333"/>
              </a:xfrm>
              <a:prstGeom prst="line">
                <a:avLst/>
              </a:prstGeom>
              <a:effectLst/>
            </p:spPr>
            <p:style>
              <a:lnRef idx="2">
                <a:schemeClr val="dk1"/>
              </a:lnRef>
              <a:fillRef idx="0">
                <a:schemeClr val="dk1"/>
              </a:fillRef>
              <a:effectRef idx="1">
                <a:schemeClr val="dk1"/>
              </a:effectRef>
              <a:fontRef idx="minor">
                <a:schemeClr val="tx1"/>
              </a:fontRef>
            </p:style>
          </p:cxnSp>
          <p:cxnSp>
            <p:nvCxnSpPr>
              <p:cNvPr id="84" name="Straight Connector 83"/>
              <p:cNvCxnSpPr>
                <a:stCxn id="75" idx="4"/>
                <a:endCxn id="81" idx="0"/>
              </p:cNvCxnSpPr>
              <p:nvPr/>
            </p:nvCxnSpPr>
            <p:spPr>
              <a:xfrm>
                <a:off x="3209079" y="2897465"/>
                <a:ext cx="34565" cy="199201"/>
              </a:xfrm>
              <a:prstGeom prst="line">
                <a:avLst/>
              </a:prstGeom>
              <a:effectLst/>
            </p:spPr>
            <p:style>
              <a:lnRef idx="2">
                <a:schemeClr val="dk1"/>
              </a:lnRef>
              <a:fillRef idx="0">
                <a:schemeClr val="dk1"/>
              </a:fillRef>
              <a:effectRef idx="1">
                <a:schemeClr val="dk1"/>
              </a:effectRef>
              <a:fontRef idx="minor">
                <a:schemeClr val="tx1"/>
              </a:fontRef>
            </p:style>
          </p:cxnSp>
          <p:cxnSp>
            <p:nvCxnSpPr>
              <p:cNvPr id="85" name="Straight Connector 84"/>
              <p:cNvCxnSpPr>
                <a:stCxn id="82" idx="3"/>
                <a:endCxn id="72" idx="1"/>
              </p:cNvCxnSpPr>
              <p:nvPr/>
            </p:nvCxnSpPr>
            <p:spPr>
              <a:xfrm flipH="1">
                <a:off x="2045070" y="2411161"/>
                <a:ext cx="109156" cy="470810"/>
              </a:xfrm>
              <a:prstGeom prst="line">
                <a:avLst/>
              </a:prstGeom>
              <a:effectLst/>
            </p:spPr>
            <p:style>
              <a:lnRef idx="2">
                <a:schemeClr val="dk1"/>
              </a:lnRef>
              <a:fillRef idx="0">
                <a:schemeClr val="dk1"/>
              </a:fillRef>
              <a:effectRef idx="1">
                <a:schemeClr val="dk1"/>
              </a:effectRef>
              <a:fontRef idx="minor">
                <a:schemeClr val="tx1"/>
              </a:fontRef>
            </p:style>
          </p:cxnSp>
          <p:cxnSp>
            <p:nvCxnSpPr>
              <p:cNvPr id="86" name="Straight Connector 85"/>
              <p:cNvCxnSpPr>
                <a:stCxn id="82" idx="5"/>
                <a:endCxn id="73" idx="1"/>
              </p:cNvCxnSpPr>
              <p:nvPr/>
            </p:nvCxnSpPr>
            <p:spPr>
              <a:xfrm>
                <a:off x="2308597" y="2411161"/>
                <a:ext cx="192084" cy="252496"/>
              </a:xfrm>
              <a:prstGeom prst="line">
                <a:avLst/>
              </a:prstGeom>
              <a:effectLst/>
            </p:spPr>
            <p:style>
              <a:lnRef idx="2">
                <a:schemeClr val="dk1"/>
              </a:lnRef>
              <a:fillRef idx="0">
                <a:schemeClr val="dk1"/>
              </a:fillRef>
              <a:effectRef idx="1">
                <a:schemeClr val="dk1"/>
              </a:effectRef>
              <a:fontRef idx="minor">
                <a:schemeClr val="tx1"/>
              </a:fontRef>
            </p:style>
          </p:cxnSp>
        </p:grpSp>
        <p:cxnSp>
          <p:nvCxnSpPr>
            <p:cNvPr id="114" name="Straight Arrow Connector 113"/>
            <p:cNvCxnSpPr/>
            <p:nvPr/>
          </p:nvCxnSpPr>
          <p:spPr>
            <a:xfrm>
              <a:off x="5181600" y="2275565"/>
              <a:ext cx="3810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nvGrpSpPr>
          <p:cNvPr id="407" name="Group 406"/>
          <p:cNvGrpSpPr/>
          <p:nvPr/>
        </p:nvGrpSpPr>
        <p:grpSpPr>
          <a:xfrm>
            <a:off x="7239000" y="1228288"/>
            <a:ext cx="1905000" cy="1498808"/>
            <a:chOff x="7239000" y="1228288"/>
            <a:chExt cx="1905000" cy="1498808"/>
          </a:xfrm>
        </p:grpSpPr>
        <p:sp>
          <p:nvSpPr>
            <p:cNvPr id="89" name="TextBox 88"/>
            <p:cNvSpPr txBox="1"/>
            <p:nvPr/>
          </p:nvSpPr>
          <p:spPr>
            <a:xfrm>
              <a:off x="7353726" y="1228288"/>
              <a:ext cx="1790274" cy="461665"/>
            </a:xfrm>
            <a:prstGeom prst="rect">
              <a:avLst/>
            </a:prstGeom>
            <a:noFill/>
          </p:spPr>
          <p:txBody>
            <a:bodyPr wrap="none" rtlCol="0">
              <a:spAutoFit/>
            </a:bodyPr>
            <a:lstStyle/>
            <a:p>
              <a:r>
                <a:rPr lang="en-US" dirty="0" smtClean="0">
                  <a:latin typeface="Gill Sans Light"/>
                  <a:cs typeface="Gill Sans Light"/>
                </a:rPr>
                <a:t>Top 20 Pages</a:t>
              </a:r>
            </a:p>
          </p:txBody>
        </p:sp>
        <p:cxnSp>
          <p:nvCxnSpPr>
            <p:cNvPr id="115" name="Straight Arrow Connector 114"/>
            <p:cNvCxnSpPr/>
            <p:nvPr/>
          </p:nvCxnSpPr>
          <p:spPr>
            <a:xfrm>
              <a:off x="7239000" y="2275565"/>
              <a:ext cx="3810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nvGrpSpPr>
            <p:cNvPr id="222" name="Group 221"/>
            <p:cNvGrpSpPr/>
            <p:nvPr/>
          </p:nvGrpSpPr>
          <p:grpSpPr>
            <a:xfrm>
              <a:off x="7791663" y="1824035"/>
              <a:ext cx="914400" cy="903061"/>
              <a:chOff x="7848600" y="2449739"/>
              <a:chExt cx="914400" cy="903061"/>
            </a:xfrm>
          </p:grpSpPr>
          <p:grpSp>
            <p:nvGrpSpPr>
              <p:cNvPr id="207" name="Group 206"/>
              <p:cNvGrpSpPr/>
              <p:nvPr/>
            </p:nvGrpSpPr>
            <p:grpSpPr>
              <a:xfrm>
                <a:off x="7848600" y="2449739"/>
                <a:ext cx="914400" cy="903061"/>
                <a:chOff x="7848600" y="2085074"/>
                <a:chExt cx="914400" cy="903061"/>
              </a:xfrm>
            </p:grpSpPr>
            <p:sp>
              <p:nvSpPr>
                <p:cNvPr id="187" name="Rectangle 186"/>
                <p:cNvSpPr/>
                <p:nvPr/>
              </p:nvSpPr>
              <p:spPr>
                <a:xfrm>
                  <a:off x="7848600" y="2085074"/>
                  <a:ext cx="457200" cy="232534"/>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1400" dirty="0" smtClean="0">
                      <a:latin typeface="Gill Sans Light"/>
                      <a:cs typeface="Gill Sans Light"/>
                    </a:rPr>
                    <a:t>Title</a:t>
                  </a:r>
                  <a:endParaRPr lang="en-US" sz="1400" dirty="0">
                    <a:latin typeface="Gill Sans Light"/>
                    <a:cs typeface="Gill Sans Light"/>
                  </a:endParaRPr>
                </a:p>
              </p:txBody>
            </p:sp>
            <p:sp>
              <p:nvSpPr>
                <p:cNvPr id="188" name="Rectangle 187"/>
                <p:cNvSpPr/>
                <p:nvPr/>
              </p:nvSpPr>
              <p:spPr>
                <a:xfrm>
                  <a:off x="8305800" y="2085074"/>
                  <a:ext cx="457200" cy="232534"/>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1400" dirty="0" smtClean="0">
                      <a:latin typeface="Gill Sans Light"/>
                      <a:cs typeface="Gill Sans Light"/>
                    </a:rPr>
                    <a:t>PR</a:t>
                  </a:r>
                  <a:endParaRPr lang="en-US" sz="1400" dirty="0">
                    <a:latin typeface="Gill Sans Light"/>
                    <a:cs typeface="Gill Sans Light"/>
                  </a:endParaRPr>
                </a:p>
              </p:txBody>
            </p:sp>
            <p:sp>
              <p:nvSpPr>
                <p:cNvPr id="189" name="Rectangle 188"/>
                <p:cNvSpPr/>
                <p:nvPr/>
              </p:nvSpPr>
              <p:spPr>
                <a:xfrm>
                  <a:off x="7848600" y="2085075"/>
                  <a:ext cx="914400" cy="90306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90" name="Straight Connector 189"/>
                <p:cNvCxnSpPr>
                  <a:stCxn id="189" idx="0"/>
                </p:cNvCxnSpPr>
                <p:nvPr/>
              </p:nvCxnSpPr>
              <p:spPr>
                <a:xfrm>
                  <a:off x="8305800" y="2085075"/>
                  <a:ext cx="0" cy="279550"/>
                </a:xfrm>
                <a:prstGeom prst="line">
                  <a:avLst/>
                </a:prstGeom>
                <a:ln>
                  <a:solidFill>
                    <a:schemeClr val="bg1">
                      <a:lumMod val="50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sp>
            <p:nvSpPr>
              <p:cNvPr id="196" name="Rectangle 195"/>
              <p:cNvSpPr/>
              <p:nvPr/>
            </p:nvSpPr>
            <p:spPr>
              <a:xfrm>
                <a:off x="7848600" y="2697843"/>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7" name="Rectangle 196"/>
              <p:cNvSpPr/>
              <p:nvPr/>
            </p:nvSpPr>
            <p:spPr>
              <a:xfrm>
                <a:off x="7848600" y="28629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8" name="Rectangle 197"/>
              <p:cNvSpPr/>
              <p:nvPr/>
            </p:nvSpPr>
            <p:spPr>
              <a:xfrm>
                <a:off x="7848600" y="3184066"/>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9" name="Rectangle 198"/>
              <p:cNvSpPr/>
              <p:nvPr/>
            </p:nvSpPr>
            <p:spPr>
              <a:xfrm>
                <a:off x="7848600" y="30153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1" name="Rectangle 200"/>
              <p:cNvSpPr/>
              <p:nvPr/>
            </p:nvSpPr>
            <p:spPr>
              <a:xfrm>
                <a:off x="8305800" y="2697843"/>
                <a:ext cx="457200" cy="168734"/>
              </a:xfrm>
              <a:prstGeom prst="rect">
                <a:avLst/>
              </a:prstGeom>
              <a:solidFill>
                <a:srgbClr val="FF0000"/>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2" name="Rectangle 201"/>
              <p:cNvSpPr/>
              <p:nvPr/>
            </p:nvSpPr>
            <p:spPr>
              <a:xfrm>
                <a:off x="8305800" y="2862932"/>
                <a:ext cx="457200" cy="168734"/>
              </a:xfrm>
              <a:prstGeom prst="rect">
                <a:avLst/>
              </a:prstGeom>
              <a:solidFill>
                <a:schemeClr val="accent3"/>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3" name="Rectangle 202"/>
              <p:cNvSpPr/>
              <p:nvPr/>
            </p:nvSpPr>
            <p:spPr>
              <a:xfrm>
                <a:off x="8305800" y="3184066"/>
                <a:ext cx="457200" cy="168734"/>
              </a:xfrm>
              <a:prstGeom prst="rect">
                <a:avLst/>
              </a:prstGeom>
              <a:solidFill>
                <a:srgbClr val="F79646"/>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4" name="Rectangle 203"/>
              <p:cNvSpPr/>
              <p:nvPr/>
            </p:nvSpPr>
            <p:spPr>
              <a:xfrm>
                <a:off x="8305800" y="3015332"/>
                <a:ext cx="457200" cy="168734"/>
              </a:xfrm>
              <a:prstGeom prst="rect">
                <a:avLst/>
              </a:prstGeom>
              <a:solidFill>
                <a:srgbClr val="3366FF"/>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pSp>
        <p:nvGrpSpPr>
          <p:cNvPr id="410" name="Group 409"/>
          <p:cNvGrpSpPr/>
          <p:nvPr/>
        </p:nvGrpSpPr>
        <p:grpSpPr>
          <a:xfrm>
            <a:off x="1533707" y="1228288"/>
            <a:ext cx="2007143" cy="1895913"/>
            <a:chOff x="1533707" y="2199709"/>
            <a:chExt cx="2007143" cy="1895913"/>
          </a:xfrm>
        </p:grpSpPr>
        <p:cxnSp>
          <p:nvCxnSpPr>
            <p:cNvPr id="13" name="Straight Arrow Connector 12"/>
            <p:cNvCxnSpPr/>
            <p:nvPr/>
          </p:nvCxnSpPr>
          <p:spPr>
            <a:xfrm flipV="1">
              <a:off x="1533707" y="3698517"/>
              <a:ext cx="437786" cy="39710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1676400" y="2199709"/>
              <a:ext cx="1864450" cy="461665"/>
            </a:xfrm>
            <a:prstGeom prst="rect">
              <a:avLst/>
            </a:prstGeom>
            <a:noFill/>
          </p:spPr>
          <p:txBody>
            <a:bodyPr wrap="square" rtlCol="0">
              <a:spAutoFit/>
            </a:bodyPr>
            <a:lstStyle/>
            <a:p>
              <a:pPr algn="ctr"/>
              <a:r>
                <a:rPr lang="en-US" dirty="0" smtClean="0">
                  <a:latin typeface="Gill Sans Light"/>
                  <a:cs typeface="Gill Sans Light"/>
                </a:rPr>
                <a:t>Link Table</a:t>
              </a:r>
            </a:p>
          </p:txBody>
        </p:sp>
        <p:grpSp>
          <p:nvGrpSpPr>
            <p:cNvPr id="221" name="Group 220"/>
            <p:cNvGrpSpPr/>
            <p:nvPr/>
          </p:nvGrpSpPr>
          <p:grpSpPr>
            <a:xfrm>
              <a:off x="2178897" y="2811560"/>
              <a:ext cx="914400" cy="903061"/>
              <a:chOff x="8001000" y="2602139"/>
              <a:chExt cx="914400" cy="903061"/>
            </a:xfrm>
          </p:grpSpPr>
          <p:grpSp>
            <p:nvGrpSpPr>
              <p:cNvPr id="208" name="Group 207"/>
              <p:cNvGrpSpPr/>
              <p:nvPr/>
            </p:nvGrpSpPr>
            <p:grpSpPr>
              <a:xfrm>
                <a:off x="8001000" y="2602139"/>
                <a:ext cx="914400" cy="903061"/>
                <a:chOff x="7848600" y="2085074"/>
                <a:chExt cx="914400" cy="903061"/>
              </a:xfrm>
            </p:grpSpPr>
            <p:sp>
              <p:nvSpPr>
                <p:cNvPr id="209" name="Rectangle 208"/>
                <p:cNvSpPr/>
                <p:nvPr/>
              </p:nvSpPr>
              <p:spPr>
                <a:xfrm>
                  <a:off x="7848600" y="2085074"/>
                  <a:ext cx="457200" cy="232534"/>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1400" dirty="0" smtClean="0">
                      <a:latin typeface="Gill Sans Light"/>
                      <a:cs typeface="Gill Sans Light"/>
                    </a:rPr>
                    <a:t>Title</a:t>
                  </a:r>
                  <a:endParaRPr lang="en-US" sz="1400" dirty="0">
                    <a:latin typeface="Gill Sans Light"/>
                    <a:cs typeface="Gill Sans Light"/>
                  </a:endParaRPr>
                </a:p>
              </p:txBody>
            </p:sp>
            <p:sp>
              <p:nvSpPr>
                <p:cNvPr id="210" name="Rectangle 209"/>
                <p:cNvSpPr/>
                <p:nvPr/>
              </p:nvSpPr>
              <p:spPr>
                <a:xfrm>
                  <a:off x="8305800" y="2085074"/>
                  <a:ext cx="457200" cy="232534"/>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1400" dirty="0" smtClean="0">
                      <a:latin typeface="Gill Sans Light"/>
                      <a:cs typeface="Gill Sans Light"/>
                    </a:rPr>
                    <a:t>Link</a:t>
                  </a:r>
                  <a:endParaRPr lang="en-US" sz="1400" dirty="0">
                    <a:latin typeface="Gill Sans Light"/>
                    <a:cs typeface="Gill Sans Light"/>
                  </a:endParaRPr>
                </a:p>
              </p:txBody>
            </p:sp>
            <p:sp>
              <p:nvSpPr>
                <p:cNvPr id="211" name="Rectangle 210"/>
                <p:cNvSpPr/>
                <p:nvPr/>
              </p:nvSpPr>
              <p:spPr>
                <a:xfrm>
                  <a:off x="7848600" y="2085075"/>
                  <a:ext cx="914400" cy="90306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12" name="Straight Connector 211"/>
                <p:cNvCxnSpPr>
                  <a:stCxn id="211" idx="0"/>
                </p:cNvCxnSpPr>
                <p:nvPr/>
              </p:nvCxnSpPr>
              <p:spPr>
                <a:xfrm>
                  <a:off x="8305800" y="2085075"/>
                  <a:ext cx="0" cy="279550"/>
                </a:xfrm>
                <a:prstGeom prst="line">
                  <a:avLst/>
                </a:prstGeom>
                <a:ln>
                  <a:solidFill>
                    <a:schemeClr val="bg1">
                      <a:lumMod val="50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sp>
            <p:nvSpPr>
              <p:cNvPr id="213" name="Rectangle 212"/>
              <p:cNvSpPr/>
              <p:nvPr/>
            </p:nvSpPr>
            <p:spPr>
              <a:xfrm>
                <a:off x="8001000" y="2850243"/>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4" name="Rectangle 213"/>
              <p:cNvSpPr/>
              <p:nvPr/>
            </p:nvSpPr>
            <p:spPr>
              <a:xfrm>
                <a:off x="8001000" y="30153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5" name="Rectangle 214"/>
              <p:cNvSpPr/>
              <p:nvPr/>
            </p:nvSpPr>
            <p:spPr>
              <a:xfrm>
                <a:off x="8001000" y="3336466"/>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6" name="Rectangle 215"/>
              <p:cNvSpPr/>
              <p:nvPr/>
            </p:nvSpPr>
            <p:spPr>
              <a:xfrm>
                <a:off x="8001000" y="31677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7" name="Rectangle 216"/>
              <p:cNvSpPr/>
              <p:nvPr/>
            </p:nvSpPr>
            <p:spPr>
              <a:xfrm>
                <a:off x="8458200" y="2850243"/>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8" name="Rectangle 217"/>
              <p:cNvSpPr/>
              <p:nvPr/>
            </p:nvSpPr>
            <p:spPr>
              <a:xfrm>
                <a:off x="8458200" y="30153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9" name="Rectangle 218"/>
              <p:cNvSpPr/>
              <p:nvPr/>
            </p:nvSpPr>
            <p:spPr>
              <a:xfrm>
                <a:off x="8458200" y="3336466"/>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0" name="Rectangle 219"/>
              <p:cNvSpPr/>
              <p:nvPr/>
            </p:nvSpPr>
            <p:spPr>
              <a:xfrm>
                <a:off x="8458200" y="31677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pSp>
        <p:nvGrpSpPr>
          <p:cNvPr id="415" name="Group 414"/>
          <p:cNvGrpSpPr/>
          <p:nvPr/>
        </p:nvGrpSpPr>
        <p:grpSpPr>
          <a:xfrm>
            <a:off x="3429000" y="5017532"/>
            <a:ext cx="2063726" cy="1459468"/>
            <a:chOff x="1533707" y="5246132"/>
            <a:chExt cx="2063726" cy="1459468"/>
          </a:xfrm>
        </p:grpSpPr>
        <p:sp>
          <p:nvSpPr>
            <p:cNvPr id="267" name="TextBox 266"/>
            <p:cNvSpPr txBox="1"/>
            <p:nvPr/>
          </p:nvSpPr>
          <p:spPr>
            <a:xfrm>
              <a:off x="1828800" y="5246132"/>
              <a:ext cx="1768633" cy="461665"/>
            </a:xfrm>
            <a:prstGeom prst="rect">
              <a:avLst/>
            </a:prstGeom>
            <a:noFill/>
          </p:spPr>
          <p:txBody>
            <a:bodyPr wrap="none" rtlCol="0">
              <a:spAutoFit/>
            </a:bodyPr>
            <a:lstStyle/>
            <a:p>
              <a:r>
                <a:rPr lang="en-US" dirty="0" smtClean="0">
                  <a:latin typeface="Gill Sans Light"/>
                  <a:cs typeface="Gill Sans Light"/>
                </a:rPr>
                <a:t>Editor Graph</a:t>
              </a:r>
            </a:p>
          </p:txBody>
        </p:sp>
        <p:cxnSp>
          <p:nvCxnSpPr>
            <p:cNvPr id="246" name="Straight Arrow Connector 245"/>
            <p:cNvCxnSpPr/>
            <p:nvPr/>
          </p:nvCxnSpPr>
          <p:spPr>
            <a:xfrm>
              <a:off x="1533707" y="6229297"/>
              <a:ext cx="437786"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nvGrpSpPr>
            <p:cNvPr id="329" name="Group 328"/>
            <p:cNvGrpSpPr/>
            <p:nvPr/>
          </p:nvGrpSpPr>
          <p:grpSpPr>
            <a:xfrm>
              <a:off x="2117909" y="5752994"/>
              <a:ext cx="1036376" cy="952606"/>
              <a:chOff x="3999766" y="5601492"/>
              <a:chExt cx="1036376" cy="952606"/>
            </a:xfrm>
          </p:grpSpPr>
          <p:cxnSp>
            <p:nvCxnSpPr>
              <p:cNvPr id="269" name="Straight Connector 268"/>
              <p:cNvCxnSpPr>
                <a:stCxn id="276" idx="7"/>
                <a:endCxn id="278" idx="3"/>
              </p:cNvCxnSpPr>
              <p:nvPr/>
            </p:nvCxnSpPr>
            <p:spPr>
              <a:xfrm flipV="1">
                <a:off x="4673411" y="5993688"/>
                <a:ext cx="191840" cy="151146"/>
              </a:xfrm>
              <a:prstGeom prst="line">
                <a:avLst/>
              </a:prstGeom>
              <a:effectLst/>
            </p:spPr>
            <p:style>
              <a:lnRef idx="2">
                <a:schemeClr val="dk1"/>
              </a:lnRef>
              <a:fillRef idx="0">
                <a:schemeClr val="dk1"/>
              </a:fillRef>
              <a:effectRef idx="1">
                <a:schemeClr val="dk1"/>
              </a:effectRef>
              <a:fontRef idx="minor">
                <a:schemeClr val="tx1"/>
              </a:fontRef>
            </p:style>
          </p:cxnSp>
          <p:cxnSp>
            <p:nvCxnSpPr>
              <p:cNvPr id="271" name="Straight Connector 270"/>
              <p:cNvCxnSpPr>
                <a:stCxn id="276" idx="3"/>
                <a:endCxn id="279" idx="0"/>
              </p:cNvCxnSpPr>
              <p:nvPr/>
            </p:nvCxnSpPr>
            <p:spPr>
              <a:xfrm flipH="1">
                <a:off x="4383136" y="6264253"/>
                <a:ext cx="170855" cy="120960"/>
              </a:xfrm>
              <a:prstGeom prst="line">
                <a:avLst/>
              </a:prstGeom>
              <a:effectLst/>
            </p:spPr>
            <p:style>
              <a:lnRef idx="2">
                <a:schemeClr val="dk1"/>
              </a:lnRef>
              <a:fillRef idx="0">
                <a:schemeClr val="dk1"/>
              </a:fillRef>
              <a:effectRef idx="1">
                <a:schemeClr val="dk1"/>
              </a:effectRef>
              <a:fontRef idx="minor">
                <a:schemeClr val="tx1"/>
              </a:fontRef>
            </p:style>
          </p:cxnSp>
          <p:cxnSp>
            <p:nvCxnSpPr>
              <p:cNvPr id="273" name="Straight Connector 272"/>
              <p:cNvCxnSpPr>
                <a:stCxn id="276" idx="2"/>
                <a:endCxn id="275" idx="6"/>
              </p:cNvCxnSpPr>
              <p:nvPr/>
            </p:nvCxnSpPr>
            <p:spPr>
              <a:xfrm flipH="1">
                <a:off x="4168650" y="6204544"/>
                <a:ext cx="360609" cy="24734"/>
              </a:xfrm>
              <a:prstGeom prst="line">
                <a:avLst/>
              </a:prstGeom>
              <a:effectLst/>
            </p:spPr>
            <p:style>
              <a:lnRef idx="2">
                <a:schemeClr val="dk1"/>
              </a:lnRef>
              <a:fillRef idx="0">
                <a:schemeClr val="dk1"/>
              </a:fillRef>
              <a:effectRef idx="1">
                <a:schemeClr val="dk1"/>
              </a:effectRef>
              <a:fontRef idx="minor">
                <a:schemeClr val="tx1"/>
              </a:fontRef>
            </p:style>
          </p:cxnSp>
          <p:sp>
            <p:nvSpPr>
              <p:cNvPr id="275" name="Oval 274"/>
              <p:cNvSpPr/>
              <p:nvPr/>
            </p:nvSpPr>
            <p:spPr>
              <a:xfrm>
                <a:off x="3999766" y="6144835"/>
                <a:ext cx="168884" cy="1688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276" name="Oval 275"/>
              <p:cNvSpPr/>
              <p:nvPr/>
            </p:nvSpPr>
            <p:spPr>
              <a:xfrm>
                <a:off x="4529259" y="6120101"/>
                <a:ext cx="168884" cy="1688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278" name="Oval 277"/>
              <p:cNvSpPr/>
              <p:nvPr/>
            </p:nvSpPr>
            <p:spPr>
              <a:xfrm>
                <a:off x="4840519" y="5849536"/>
                <a:ext cx="168884" cy="1688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279" name="Oval 278"/>
              <p:cNvSpPr/>
              <p:nvPr/>
            </p:nvSpPr>
            <p:spPr>
              <a:xfrm>
                <a:off x="4298694" y="6385213"/>
                <a:ext cx="168884" cy="1688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280" name="Oval 279"/>
              <p:cNvSpPr/>
              <p:nvPr/>
            </p:nvSpPr>
            <p:spPr>
              <a:xfrm>
                <a:off x="4496373" y="5601492"/>
                <a:ext cx="168884" cy="168885"/>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281" name="Straight Connector 280"/>
              <p:cNvCxnSpPr>
                <a:stCxn id="280" idx="4"/>
                <a:endCxn id="276" idx="0"/>
              </p:cNvCxnSpPr>
              <p:nvPr/>
            </p:nvCxnSpPr>
            <p:spPr>
              <a:xfrm>
                <a:off x="4580815" y="5770377"/>
                <a:ext cx="32886" cy="349724"/>
              </a:xfrm>
              <a:prstGeom prst="line">
                <a:avLst/>
              </a:prstGeom>
              <a:effectLst/>
            </p:spPr>
            <p:style>
              <a:lnRef idx="2">
                <a:schemeClr val="dk1"/>
              </a:lnRef>
              <a:fillRef idx="0">
                <a:schemeClr val="dk1"/>
              </a:fillRef>
              <a:effectRef idx="1">
                <a:schemeClr val="dk1"/>
              </a:effectRef>
              <a:fontRef idx="minor">
                <a:schemeClr val="tx1"/>
              </a:fontRef>
            </p:style>
          </p:cxnSp>
          <p:cxnSp>
            <p:nvCxnSpPr>
              <p:cNvPr id="283" name="Straight Connector 282"/>
              <p:cNvCxnSpPr>
                <a:stCxn id="279" idx="6"/>
                <a:endCxn id="284" idx="3"/>
              </p:cNvCxnSpPr>
              <p:nvPr/>
            </p:nvCxnSpPr>
            <p:spPr>
              <a:xfrm flipV="1">
                <a:off x="4467578" y="6395361"/>
                <a:ext cx="424412" cy="74295"/>
              </a:xfrm>
              <a:prstGeom prst="line">
                <a:avLst/>
              </a:prstGeom>
              <a:effectLst/>
            </p:spPr>
            <p:style>
              <a:lnRef idx="2">
                <a:schemeClr val="dk1"/>
              </a:lnRef>
              <a:fillRef idx="0">
                <a:schemeClr val="dk1"/>
              </a:fillRef>
              <a:effectRef idx="1">
                <a:schemeClr val="dk1"/>
              </a:effectRef>
              <a:fontRef idx="minor">
                <a:schemeClr val="tx1"/>
              </a:fontRef>
            </p:style>
          </p:cxnSp>
          <p:sp>
            <p:nvSpPr>
              <p:cNvPr id="284" name="Oval 283"/>
              <p:cNvSpPr/>
              <p:nvPr/>
            </p:nvSpPr>
            <p:spPr>
              <a:xfrm>
                <a:off x="4867258" y="6251209"/>
                <a:ext cx="168884" cy="1688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285" name="Oval 284"/>
              <p:cNvSpPr/>
              <p:nvPr/>
            </p:nvSpPr>
            <p:spPr>
              <a:xfrm>
                <a:off x="4084208" y="5661201"/>
                <a:ext cx="168884" cy="1688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286" name="Straight Connector 285"/>
              <p:cNvCxnSpPr>
                <a:stCxn id="285" idx="6"/>
                <a:endCxn id="280" idx="2"/>
              </p:cNvCxnSpPr>
              <p:nvPr/>
            </p:nvCxnSpPr>
            <p:spPr>
              <a:xfrm flipV="1">
                <a:off x="4253092" y="5685935"/>
                <a:ext cx="243281" cy="59709"/>
              </a:xfrm>
              <a:prstGeom prst="line">
                <a:avLst/>
              </a:prstGeom>
              <a:effectLst/>
            </p:spPr>
            <p:style>
              <a:lnRef idx="2">
                <a:schemeClr val="dk1"/>
              </a:lnRef>
              <a:fillRef idx="0">
                <a:schemeClr val="dk1"/>
              </a:fillRef>
              <a:effectRef idx="1">
                <a:schemeClr val="dk1"/>
              </a:effectRef>
              <a:fontRef idx="minor">
                <a:schemeClr val="tx1"/>
              </a:fontRef>
            </p:style>
          </p:cxnSp>
          <p:cxnSp>
            <p:nvCxnSpPr>
              <p:cNvPr id="287" name="Straight Connector 286"/>
              <p:cNvCxnSpPr>
                <a:stCxn id="278" idx="4"/>
                <a:endCxn id="284" idx="0"/>
              </p:cNvCxnSpPr>
              <p:nvPr/>
            </p:nvCxnSpPr>
            <p:spPr>
              <a:xfrm>
                <a:off x="4924961" y="6018421"/>
                <a:ext cx="26739" cy="232788"/>
              </a:xfrm>
              <a:prstGeom prst="line">
                <a:avLst/>
              </a:prstGeom>
              <a:effectLst/>
            </p:spPr>
            <p:style>
              <a:lnRef idx="2">
                <a:schemeClr val="dk1"/>
              </a:lnRef>
              <a:fillRef idx="0">
                <a:schemeClr val="dk1"/>
              </a:fillRef>
              <a:effectRef idx="1">
                <a:schemeClr val="dk1"/>
              </a:effectRef>
              <a:fontRef idx="minor">
                <a:schemeClr val="tx1"/>
              </a:fontRef>
            </p:style>
          </p:cxnSp>
          <p:cxnSp>
            <p:nvCxnSpPr>
              <p:cNvPr id="288" name="Straight Connector 287"/>
              <p:cNvCxnSpPr>
                <a:stCxn id="285" idx="3"/>
                <a:endCxn id="275" idx="1"/>
              </p:cNvCxnSpPr>
              <p:nvPr/>
            </p:nvCxnSpPr>
            <p:spPr>
              <a:xfrm flipH="1">
                <a:off x="4024498" y="5805354"/>
                <a:ext cx="84442" cy="364213"/>
              </a:xfrm>
              <a:prstGeom prst="line">
                <a:avLst/>
              </a:prstGeom>
              <a:effectLst/>
            </p:spPr>
            <p:style>
              <a:lnRef idx="2">
                <a:schemeClr val="dk1"/>
              </a:lnRef>
              <a:fillRef idx="0">
                <a:schemeClr val="dk1"/>
              </a:fillRef>
              <a:effectRef idx="1">
                <a:schemeClr val="dk1"/>
              </a:effectRef>
              <a:fontRef idx="minor">
                <a:schemeClr val="tx1"/>
              </a:fontRef>
            </p:style>
          </p:cxnSp>
          <p:cxnSp>
            <p:nvCxnSpPr>
              <p:cNvPr id="289" name="Straight Connector 288"/>
              <p:cNvCxnSpPr>
                <a:stCxn id="275" idx="7"/>
                <a:endCxn id="280" idx="3"/>
              </p:cNvCxnSpPr>
              <p:nvPr/>
            </p:nvCxnSpPr>
            <p:spPr>
              <a:xfrm flipV="1">
                <a:off x="4143918" y="5745644"/>
                <a:ext cx="377187" cy="423924"/>
              </a:xfrm>
              <a:prstGeom prst="line">
                <a:avLst/>
              </a:prstGeom>
              <a:effectLst/>
            </p:spPr>
            <p:style>
              <a:lnRef idx="2">
                <a:schemeClr val="dk1"/>
              </a:lnRef>
              <a:fillRef idx="0">
                <a:schemeClr val="dk1"/>
              </a:fillRef>
              <a:effectRef idx="1">
                <a:schemeClr val="dk1"/>
              </a:effectRef>
              <a:fontRef idx="minor">
                <a:schemeClr val="tx1"/>
              </a:fontRef>
            </p:style>
          </p:cxnSp>
          <p:cxnSp>
            <p:nvCxnSpPr>
              <p:cNvPr id="322" name="Straight Connector 321"/>
              <p:cNvCxnSpPr>
                <a:stCxn id="285" idx="5"/>
                <a:endCxn id="276" idx="1"/>
              </p:cNvCxnSpPr>
              <p:nvPr/>
            </p:nvCxnSpPr>
            <p:spPr>
              <a:xfrm>
                <a:off x="4228360" y="5805353"/>
                <a:ext cx="325631" cy="339481"/>
              </a:xfrm>
              <a:prstGeom prst="line">
                <a:avLst/>
              </a:prstGeom>
              <a:effectLst/>
            </p:spPr>
            <p:style>
              <a:lnRef idx="2">
                <a:schemeClr val="dk1"/>
              </a:lnRef>
              <a:fillRef idx="0">
                <a:schemeClr val="dk1"/>
              </a:fillRef>
              <a:effectRef idx="1">
                <a:schemeClr val="dk1"/>
              </a:effectRef>
              <a:fontRef idx="minor">
                <a:schemeClr val="tx1"/>
              </a:fontRef>
            </p:style>
          </p:cxnSp>
          <p:cxnSp>
            <p:nvCxnSpPr>
              <p:cNvPr id="325" name="Straight Connector 324"/>
              <p:cNvCxnSpPr>
                <a:stCxn id="276" idx="6"/>
                <a:endCxn id="284" idx="1"/>
              </p:cNvCxnSpPr>
              <p:nvPr/>
            </p:nvCxnSpPr>
            <p:spPr>
              <a:xfrm>
                <a:off x="4698143" y="6204544"/>
                <a:ext cx="193847" cy="71398"/>
              </a:xfrm>
              <a:prstGeom prst="line">
                <a:avLst/>
              </a:prstGeom>
              <a:effectLst/>
            </p:spPr>
            <p:style>
              <a:lnRef idx="2">
                <a:schemeClr val="dk1"/>
              </a:lnRef>
              <a:fillRef idx="0">
                <a:schemeClr val="dk1"/>
              </a:fillRef>
              <a:effectRef idx="1">
                <a:schemeClr val="dk1"/>
              </a:effectRef>
              <a:fontRef idx="minor">
                <a:schemeClr val="tx1"/>
              </a:fontRef>
            </p:style>
          </p:cxnSp>
        </p:grpSp>
      </p:grpSp>
      <p:grpSp>
        <p:nvGrpSpPr>
          <p:cNvPr id="416" name="Group 415"/>
          <p:cNvGrpSpPr/>
          <p:nvPr/>
        </p:nvGrpSpPr>
        <p:grpSpPr>
          <a:xfrm>
            <a:off x="5411907" y="4648200"/>
            <a:ext cx="1827723" cy="1828800"/>
            <a:chOff x="3516614" y="4876800"/>
            <a:chExt cx="1827723" cy="1828800"/>
          </a:xfrm>
        </p:grpSpPr>
        <p:sp>
          <p:nvSpPr>
            <p:cNvPr id="349" name="TextBox 348"/>
            <p:cNvSpPr txBox="1"/>
            <p:nvPr/>
          </p:nvSpPr>
          <p:spPr>
            <a:xfrm>
              <a:off x="3733800" y="4876800"/>
              <a:ext cx="1610537" cy="830997"/>
            </a:xfrm>
            <a:prstGeom prst="rect">
              <a:avLst/>
            </a:prstGeom>
            <a:noFill/>
          </p:spPr>
          <p:txBody>
            <a:bodyPr wrap="none" rtlCol="0">
              <a:spAutoFit/>
            </a:bodyPr>
            <a:lstStyle/>
            <a:p>
              <a:pPr algn="ctr"/>
              <a:r>
                <a:rPr lang="en-US" dirty="0" smtClean="0">
                  <a:latin typeface="Gill Sans Light"/>
                  <a:cs typeface="Gill Sans Light"/>
                </a:rPr>
                <a:t>Community</a:t>
              </a:r>
            </a:p>
            <a:p>
              <a:pPr algn="ctr"/>
              <a:r>
                <a:rPr lang="en-US" dirty="0" smtClean="0">
                  <a:latin typeface="Gill Sans Light"/>
                  <a:cs typeface="Gill Sans Light"/>
                </a:rPr>
                <a:t>Detection</a:t>
              </a:r>
            </a:p>
          </p:txBody>
        </p:sp>
        <p:cxnSp>
          <p:nvCxnSpPr>
            <p:cNvPr id="318" name="Straight Arrow Connector 317"/>
            <p:cNvCxnSpPr/>
            <p:nvPr/>
          </p:nvCxnSpPr>
          <p:spPr>
            <a:xfrm>
              <a:off x="3516614" y="6241116"/>
              <a:ext cx="3810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nvGrpSpPr>
            <p:cNvPr id="330" name="Group 329"/>
            <p:cNvGrpSpPr/>
            <p:nvPr/>
          </p:nvGrpSpPr>
          <p:grpSpPr>
            <a:xfrm>
              <a:off x="4020880" y="5752994"/>
              <a:ext cx="1036376" cy="952606"/>
              <a:chOff x="3999766" y="5601492"/>
              <a:chExt cx="1036376" cy="952606"/>
            </a:xfrm>
          </p:grpSpPr>
          <p:cxnSp>
            <p:nvCxnSpPr>
              <p:cNvPr id="331" name="Straight Connector 330"/>
              <p:cNvCxnSpPr>
                <a:stCxn id="335" idx="7"/>
                <a:endCxn id="336" idx="3"/>
              </p:cNvCxnSpPr>
              <p:nvPr/>
            </p:nvCxnSpPr>
            <p:spPr>
              <a:xfrm flipV="1">
                <a:off x="4673411" y="5993688"/>
                <a:ext cx="191840" cy="151146"/>
              </a:xfrm>
              <a:prstGeom prst="line">
                <a:avLst/>
              </a:prstGeom>
              <a:effectLst/>
            </p:spPr>
            <p:style>
              <a:lnRef idx="2">
                <a:schemeClr val="dk1"/>
              </a:lnRef>
              <a:fillRef idx="0">
                <a:schemeClr val="dk1"/>
              </a:fillRef>
              <a:effectRef idx="1">
                <a:schemeClr val="dk1"/>
              </a:effectRef>
              <a:fontRef idx="minor">
                <a:schemeClr val="tx1"/>
              </a:fontRef>
            </p:style>
          </p:cxnSp>
          <p:cxnSp>
            <p:nvCxnSpPr>
              <p:cNvPr id="332" name="Straight Connector 331"/>
              <p:cNvCxnSpPr>
                <a:stCxn id="335" idx="3"/>
                <a:endCxn id="337" idx="0"/>
              </p:cNvCxnSpPr>
              <p:nvPr/>
            </p:nvCxnSpPr>
            <p:spPr>
              <a:xfrm flipH="1">
                <a:off x="4383136" y="6264253"/>
                <a:ext cx="170855" cy="120960"/>
              </a:xfrm>
              <a:prstGeom prst="line">
                <a:avLst/>
              </a:prstGeom>
              <a:effectLst/>
            </p:spPr>
            <p:style>
              <a:lnRef idx="2">
                <a:schemeClr val="dk1"/>
              </a:lnRef>
              <a:fillRef idx="0">
                <a:schemeClr val="dk1"/>
              </a:fillRef>
              <a:effectRef idx="1">
                <a:schemeClr val="dk1"/>
              </a:effectRef>
              <a:fontRef idx="minor">
                <a:schemeClr val="tx1"/>
              </a:fontRef>
            </p:style>
          </p:cxnSp>
          <p:cxnSp>
            <p:nvCxnSpPr>
              <p:cNvPr id="333" name="Straight Connector 332"/>
              <p:cNvCxnSpPr>
                <a:stCxn id="335" idx="2"/>
                <a:endCxn id="334" idx="6"/>
              </p:cNvCxnSpPr>
              <p:nvPr/>
            </p:nvCxnSpPr>
            <p:spPr>
              <a:xfrm flipH="1">
                <a:off x="4168650" y="6204544"/>
                <a:ext cx="360609" cy="24734"/>
              </a:xfrm>
              <a:prstGeom prst="line">
                <a:avLst/>
              </a:prstGeom>
              <a:effectLst/>
            </p:spPr>
            <p:style>
              <a:lnRef idx="2">
                <a:schemeClr val="dk1"/>
              </a:lnRef>
              <a:fillRef idx="0">
                <a:schemeClr val="dk1"/>
              </a:fillRef>
              <a:effectRef idx="1">
                <a:schemeClr val="dk1"/>
              </a:effectRef>
              <a:fontRef idx="minor">
                <a:schemeClr val="tx1"/>
              </a:fontRef>
            </p:style>
          </p:cxnSp>
          <p:sp>
            <p:nvSpPr>
              <p:cNvPr id="334" name="Oval 333"/>
              <p:cNvSpPr/>
              <p:nvPr/>
            </p:nvSpPr>
            <p:spPr>
              <a:xfrm>
                <a:off x="3999766" y="6144835"/>
                <a:ext cx="168884" cy="168885"/>
              </a:xfrm>
              <a:prstGeom prst="ellipse">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335" name="Oval 334"/>
              <p:cNvSpPr/>
              <p:nvPr/>
            </p:nvSpPr>
            <p:spPr>
              <a:xfrm>
                <a:off x="4529259" y="6120101"/>
                <a:ext cx="168884" cy="168885"/>
              </a:xfrm>
              <a:prstGeom prst="ellipse">
                <a:avLst/>
              </a:prstGeom>
              <a:solidFill>
                <a:schemeClr val="accent4">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336" name="Oval 335"/>
              <p:cNvSpPr/>
              <p:nvPr/>
            </p:nvSpPr>
            <p:spPr>
              <a:xfrm>
                <a:off x="4840519" y="5849536"/>
                <a:ext cx="168884" cy="168885"/>
              </a:xfrm>
              <a:prstGeom prst="ellipse">
                <a:avLst/>
              </a:prstGeom>
              <a:solidFill>
                <a:schemeClr val="accent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337" name="Oval 336"/>
              <p:cNvSpPr/>
              <p:nvPr/>
            </p:nvSpPr>
            <p:spPr>
              <a:xfrm>
                <a:off x="4298694" y="6385213"/>
                <a:ext cx="168884" cy="168885"/>
              </a:xfrm>
              <a:prstGeom prst="ellipse">
                <a:avLst/>
              </a:prstGeom>
              <a:solidFill>
                <a:schemeClr val="accent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338" name="Oval 337"/>
              <p:cNvSpPr/>
              <p:nvPr/>
            </p:nvSpPr>
            <p:spPr>
              <a:xfrm>
                <a:off x="4496373" y="5601492"/>
                <a:ext cx="168884" cy="168885"/>
              </a:xfrm>
              <a:prstGeom prst="ellipse">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339" name="Straight Connector 338"/>
              <p:cNvCxnSpPr>
                <a:stCxn id="338" idx="4"/>
                <a:endCxn id="335" idx="0"/>
              </p:cNvCxnSpPr>
              <p:nvPr/>
            </p:nvCxnSpPr>
            <p:spPr>
              <a:xfrm>
                <a:off x="4580815" y="5770377"/>
                <a:ext cx="32886" cy="349724"/>
              </a:xfrm>
              <a:prstGeom prst="line">
                <a:avLst/>
              </a:prstGeom>
              <a:effectLst/>
            </p:spPr>
            <p:style>
              <a:lnRef idx="2">
                <a:schemeClr val="dk1"/>
              </a:lnRef>
              <a:fillRef idx="0">
                <a:schemeClr val="dk1"/>
              </a:fillRef>
              <a:effectRef idx="1">
                <a:schemeClr val="dk1"/>
              </a:effectRef>
              <a:fontRef idx="minor">
                <a:schemeClr val="tx1"/>
              </a:fontRef>
            </p:style>
          </p:cxnSp>
          <p:cxnSp>
            <p:nvCxnSpPr>
              <p:cNvPr id="340" name="Straight Connector 339"/>
              <p:cNvCxnSpPr>
                <a:stCxn id="337" idx="6"/>
                <a:endCxn id="341" idx="3"/>
              </p:cNvCxnSpPr>
              <p:nvPr/>
            </p:nvCxnSpPr>
            <p:spPr>
              <a:xfrm flipV="1">
                <a:off x="4467578" y="6395361"/>
                <a:ext cx="424412" cy="74295"/>
              </a:xfrm>
              <a:prstGeom prst="line">
                <a:avLst/>
              </a:prstGeom>
              <a:effectLst/>
            </p:spPr>
            <p:style>
              <a:lnRef idx="2">
                <a:schemeClr val="dk1"/>
              </a:lnRef>
              <a:fillRef idx="0">
                <a:schemeClr val="dk1"/>
              </a:fillRef>
              <a:effectRef idx="1">
                <a:schemeClr val="dk1"/>
              </a:effectRef>
              <a:fontRef idx="minor">
                <a:schemeClr val="tx1"/>
              </a:fontRef>
            </p:style>
          </p:cxnSp>
          <p:sp>
            <p:nvSpPr>
              <p:cNvPr id="341" name="Oval 340"/>
              <p:cNvSpPr/>
              <p:nvPr/>
            </p:nvSpPr>
            <p:spPr>
              <a:xfrm>
                <a:off x="4867258" y="6251209"/>
                <a:ext cx="168884" cy="168885"/>
              </a:xfrm>
              <a:prstGeom prst="ellipse">
                <a:avLst/>
              </a:prstGeom>
              <a:solidFill>
                <a:schemeClr val="accent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342" name="Oval 341"/>
              <p:cNvSpPr/>
              <p:nvPr/>
            </p:nvSpPr>
            <p:spPr>
              <a:xfrm>
                <a:off x="4084208" y="5661201"/>
                <a:ext cx="168884" cy="168885"/>
              </a:xfrm>
              <a:prstGeom prst="ellipse">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343" name="Straight Connector 342"/>
              <p:cNvCxnSpPr>
                <a:stCxn id="342" idx="6"/>
                <a:endCxn id="338" idx="2"/>
              </p:cNvCxnSpPr>
              <p:nvPr/>
            </p:nvCxnSpPr>
            <p:spPr>
              <a:xfrm flipV="1">
                <a:off x="4253092" y="5685935"/>
                <a:ext cx="243281" cy="59709"/>
              </a:xfrm>
              <a:prstGeom prst="line">
                <a:avLst/>
              </a:prstGeom>
              <a:effectLst/>
            </p:spPr>
            <p:style>
              <a:lnRef idx="2">
                <a:schemeClr val="dk1"/>
              </a:lnRef>
              <a:fillRef idx="0">
                <a:schemeClr val="dk1"/>
              </a:fillRef>
              <a:effectRef idx="1">
                <a:schemeClr val="dk1"/>
              </a:effectRef>
              <a:fontRef idx="minor">
                <a:schemeClr val="tx1"/>
              </a:fontRef>
            </p:style>
          </p:cxnSp>
          <p:cxnSp>
            <p:nvCxnSpPr>
              <p:cNvPr id="344" name="Straight Connector 343"/>
              <p:cNvCxnSpPr>
                <a:stCxn id="336" idx="4"/>
                <a:endCxn id="341" idx="0"/>
              </p:cNvCxnSpPr>
              <p:nvPr/>
            </p:nvCxnSpPr>
            <p:spPr>
              <a:xfrm>
                <a:off x="4924961" y="6018421"/>
                <a:ext cx="26739" cy="232788"/>
              </a:xfrm>
              <a:prstGeom prst="line">
                <a:avLst/>
              </a:prstGeom>
              <a:effectLst/>
            </p:spPr>
            <p:style>
              <a:lnRef idx="2">
                <a:schemeClr val="dk1"/>
              </a:lnRef>
              <a:fillRef idx="0">
                <a:schemeClr val="dk1"/>
              </a:fillRef>
              <a:effectRef idx="1">
                <a:schemeClr val="dk1"/>
              </a:effectRef>
              <a:fontRef idx="minor">
                <a:schemeClr val="tx1"/>
              </a:fontRef>
            </p:style>
          </p:cxnSp>
          <p:cxnSp>
            <p:nvCxnSpPr>
              <p:cNvPr id="345" name="Straight Connector 344"/>
              <p:cNvCxnSpPr>
                <a:stCxn id="342" idx="3"/>
                <a:endCxn id="334" idx="1"/>
              </p:cNvCxnSpPr>
              <p:nvPr/>
            </p:nvCxnSpPr>
            <p:spPr>
              <a:xfrm flipH="1">
                <a:off x="4024498" y="5805354"/>
                <a:ext cx="84442" cy="364213"/>
              </a:xfrm>
              <a:prstGeom prst="line">
                <a:avLst/>
              </a:prstGeom>
              <a:effectLst/>
            </p:spPr>
            <p:style>
              <a:lnRef idx="2">
                <a:schemeClr val="dk1"/>
              </a:lnRef>
              <a:fillRef idx="0">
                <a:schemeClr val="dk1"/>
              </a:fillRef>
              <a:effectRef idx="1">
                <a:schemeClr val="dk1"/>
              </a:effectRef>
              <a:fontRef idx="minor">
                <a:schemeClr val="tx1"/>
              </a:fontRef>
            </p:style>
          </p:cxnSp>
          <p:cxnSp>
            <p:nvCxnSpPr>
              <p:cNvPr id="346" name="Straight Connector 345"/>
              <p:cNvCxnSpPr>
                <a:stCxn id="334" idx="7"/>
                <a:endCxn id="338" idx="3"/>
              </p:cNvCxnSpPr>
              <p:nvPr/>
            </p:nvCxnSpPr>
            <p:spPr>
              <a:xfrm flipV="1">
                <a:off x="4143918" y="5745644"/>
                <a:ext cx="377187" cy="423924"/>
              </a:xfrm>
              <a:prstGeom prst="line">
                <a:avLst/>
              </a:prstGeom>
              <a:effectLst/>
            </p:spPr>
            <p:style>
              <a:lnRef idx="2">
                <a:schemeClr val="dk1"/>
              </a:lnRef>
              <a:fillRef idx="0">
                <a:schemeClr val="dk1"/>
              </a:fillRef>
              <a:effectRef idx="1">
                <a:schemeClr val="dk1"/>
              </a:effectRef>
              <a:fontRef idx="minor">
                <a:schemeClr val="tx1"/>
              </a:fontRef>
            </p:style>
          </p:cxnSp>
          <p:cxnSp>
            <p:nvCxnSpPr>
              <p:cNvPr id="347" name="Straight Connector 346"/>
              <p:cNvCxnSpPr>
                <a:stCxn id="342" idx="5"/>
                <a:endCxn id="335" idx="1"/>
              </p:cNvCxnSpPr>
              <p:nvPr/>
            </p:nvCxnSpPr>
            <p:spPr>
              <a:xfrm>
                <a:off x="4228360" y="5805353"/>
                <a:ext cx="325631" cy="339481"/>
              </a:xfrm>
              <a:prstGeom prst="line">
                <a:avLst/>
              </a:prstGeom>
              <a:effectLst/>
            </p:spPr>
            <p:style>
              <a:lnRef idx="2">
                <a:schemeClr val="dk1"/>
              </a:lnRef>
              <a:fillRef idx="0">
                <a:schemeClr val="dk1"/>
              </a:fillRef>
              <a:effectRef idx="1">
                <a:schemeClr val="dk1"/>
              </a:effectRef>
              <a:fontRef idx="minor">
                <a:schemeClr val="tx1"/>
              </a:fontRef>
            </p:style>
          </p:cxnSp>
          <p:cxnSp>
            <p:nvCxnSpPr>
              <p:cNvPr id="348" name="Straight Connector 347"/>
              <p:cNvCxnSpPr>
                <a:stCxn id="335" idx="6"/>
                <a:endCxn id="341" idx="1"/>
              </p:cNvCxnSpPr>
              <p:nvPr/>
            </p:nvCxnSpPr>
            <p:spPr>
              <a:xfrm>
                <a:off x="4698143" y="6204544"/>
                <a:ext cx="193847" cy="71398"/>
              </a:xfrm>
              <a:prstGeom prst="line">
                <a:avLst/>
              </a:prstGeom>
              <a:effectLst/>
            </p:spPr>
            <p:style>
              <a:lnRef idx="2">
                <a:schemeClr val="dk1"/>
              </a:lnRef>
              <a:fillRef idx="0">
                <a:schemeClr val="dk1"/>
              </a:fillRef>
              <a:effectRef idx="1">
                <a:schemeClr val="dk1"/>
              </a:effectRef>
              <a:fontRef idx="minor">
                <a:schemeClr val="tx1"/>
              </a:fontRef>
            </p:style>
          </p:cxnSp>
        </p:grpSp>
      </p:grpSp>
      <p:grpSp>
        <p:nvGrpSpPr>
          <p:cNvPr id="417" name="Group 416"/>
          <p:cNvGrpSpPr/>
          <p:nvPr/>
        </p:nvGrpSpPr>
        <p:grpSpPr>
          <a:xfrm>
            <a:off x="7076893" y="4648200"/>
            <a:ext cx="1951405" cy="1804028"/>
            <a:chOff x="5181600" y="4876800"/>
            <a:chExt cx="1951405" cy="1804028"/>
          </a:xfrm>
        </p:grpSpPr>
        <p:sp>
          <p:nvSpPr>
            <p:cNvPr id="365" name="TextBox 364"/>
            <p:cNvSpPr txBox="1"/>
            <p:nvPr/>
          </p:nvSpPr>
          <p:spPr>
            <a:xfrm>
              <a:off x="5522468" y="4876800"/>
              <a:ext cx="1610537" cy="830997"/>
            </a:xfrm>
            <a:prstGeom prst="rect">
              <a:avLst/>
            </a:prstGeom>
            <a:noFill/>
          </p:spPr>
          <p:txBody>
            <a:bodyPr wrap="none" rtlCol="0">
              <a:spAutoFit/>
            </a:bodyPr>
            <a:lstStyle/>
            <a:p>
              <a:pPr algn="ctr"/>
              <a:r>
                <a:rPr lang="en-US" dirty="0" smtClean="0">
                  <a:latin typeface="Gill Sans Light"/>
                  <a:cs typeface="Gill Sans Light"/>
                </a:rPr>
                <a:t>User </a:t>
              </a:r>
            </a:p>
            <a:p>
              <a:pPr algn="ctr"/>
              <a:r>
                <a:rPr lang="en-US" dirty="0" smtClean="0">
                  <a:latin typeface="Gill Sans Light"/>
                  <a:cs typeface="Gill Sans Light"/>
                </a:rPr>
                <a:t>Community</a:t>
              </a:r>
            </a:p>
          </p:txBody>
        </p:sp>
        <p:grpSp>
          <p:nvGrpSpPr>
            <p:cNvPr id="366" name="Group 365"/>
            <p:cNvGrpSpPr/>
            <p:nvPr/>
          </p:nvGrpSpPr>
          <p:grpSpPr>
            <a:xfrm>
              <a:off x="5870536" y="5777767"/>
              <a:ext cx="914400" cy="903061"/>
              <a:chOff x="7848600" y="2449739"/>
              <a:chExt cx="914400" cy="903061"/>
            </a:xfrm>
          </p:grpSpPr>
          <p:grpSp>
            <p:nvGrpSpPr>
              <p:cNvPr id="367" name="Group 366"/>
              <p:cNvGrpSpPr/>
              <p:nvPr/>
            </p:nvGrpSpPr>
            <p:grpSpPr>
              <a:xfrm>
                <a:off x="7848600" y="2449739"/>
                <a:ext cx="914400" cy="903061"/>
                <a:chOff x="7848600" y="2085074"/>
                <a:chExt cx="914400" cy="903061"/>
              </a:xfrm>
            </p:grpSpPr>
            <p:sp>
              <p:nvSpPr>
                <p:cNvPr id="376" name="Rectangle 375"/>
                <p:cNvSpPr/>
                <p:nvPr/>
              </p:nvSpPr>
              <p:spPr>
                <a:xfrm>
                  <a:off x="7848600" y="2085074"/>
                  <a:ext cx="457200" cy="232534"/>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1400" dirty="0" smtClean="0">
                      <a:latin typeface="Gill Sans Light"/>
                      <a:cs typeface="Gill Sans Light"/>
                    </a:rPr>
                    <a:t>User</a:t>
                  </a:r>
                  <a:endParaRPr lang="en-US" sz="1400" dirty="0">
                    <a:latin typeface="Gill Sans Light"/>
                    <a:cs typeface="Gill Sans Light"/>
                  </a:endParaRPr>
                </a:p>
              </p:txBody>
            </p:sp>
            <p:sp>
              <p:nvSpPr>
                <p:cNvPr id="377" name="Rectangle 376"/>
                <p:cNvSpPr/>
                <p:nvPr/>
              </p:nvSpPr>
              <p:spPr>
                <a:xfrm>
                  <a:off x="8305800" y="2085074"/>
                  <a:ext cx="457200" cy="232534"/>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1400" dirty="0" smtClean="0">
                      <a:latin typeface="Gill Sans Light"/>
                      <a:cs typeface="Gill Sans Light"/>
                    </a:rPr>
                    <a:t>Com.</a:t>
                  </a:r>
                  <a:endParaRPr lang="en-US" sz="1400" dirty="0">
                    <a:latin typeface="Gill Sans Light"/>
                    <a:cs typeface="Gill Sans Light"/>
                  </a:endParaRPr>
                </a:p>
              </p:txBody>
            </p:sp>
            <p:sp>
              <p:nvSpPr>
                <p:cNvPr id="378" name="Rectangle 377"/>
                <p:cNvSpPr/>
                <p:nvPr/>
              </p:nvSpPr>
              <p:spPr>
                <a:xfrm>
                  <a:off x="7848600" y="2085075"/>
                  <a:ext cx="914400" cy="90306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79" name="Straight Connector 378"/>
                <p:cNvCxnSpPr>
                  <a:stCxn id="378" idx="0"/>
                </p:cNvCxnSpPr>
                <p:nvPr/>
              </p:nvCxnSpPr>
              <p:spPr>
                <a:xfrm>
                  <a:off x="8305800" y="2085075"/>
                  <a:ext cx="0" cy="279550"/>
                </a:xfrm>
                <a:prstGeom prst="line">
                  <a:avLst/>
                </a:prstGeom>
                <a:ln>
                  <a:solidFill>
                    <a:schemeClr val="bg1">
                      <a:lumMod val="50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sp>
            <p:nvSpPr>
              <p:cNvPr id="368" name="Rectangle 367"/>
              <p:cNvSpPr/>
              <p:nvPr/>
            </p:nvSpPr>
            <p:spPr>
              <a:xfrm>
                <a:off x="7848600" y="2697843"/>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9" name="Rectangle 368"/>
              <p:cNvSpPr/>
              <p:nvPr/>
            </p:nvSpPr>
            <p:spPr>
              <a:xfrm>
                <a:off x="7848600" y="28629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0" name="Rectangle 369"/>
              <p:cNvSpPr/>
              <p:nvPr/>
            </p:nvSpPr>
            <p:spPr>
              <a:xfrm>
                <a:off x="7848600" y="3184066"/>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1" name="Rectangle 370"/>
              <p:cNvSpPr/>
              <p:nvPr/>
            </p:nvSpPr>
            <p:spPr>
              <a:xfrm>
                <a:off x="7848600" y="30153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2" name="Rectangle 371"/>
              <p:cNvSpPr/>
              <p:nvPr/>
            </p:nvSpPr>
            <p:spPr>
              <a:xfrm>
                <a:off x="8305800" y="2697843"/>
                <a:ext cx="457200" cy="168734"/>
              </a:xfrm>
              <a:prstGeom prst="rect">
                <a:avLst/>
              </a:prstGeom>
              <a:solidFill>
                <a:schemeClr val="accent2"/>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3" name="Rectangle 372"/>
              <p:cNvSpPr/>
              <p:nvPr/>
            </p:nvSpPr>
            <p:spPr>
              <a:xfrm>
                <a:off x="8305800" y="2862932"/>
                <a:ext cx="457200" cy="168734"/>
              </a:xfrm>
              <a:prstGeom prst="rect">
                <a:avLst/>
              </a:prstGeom>
              <a:solidFill>
                <a:schemeClr val="accent2"/>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4" name="Rectangle 373"/>
              <p:cNvSpPr/>
              <p:nvPr/>
            </p:nvSpPr>
            <p:spPr>
              <a:xfrm>
                <a:off x="8305800" y="3184066"/>
                <a:ext cx="457200" cy="168734"/>
              </a:xfrm>
              <a:prstGeom prst="rect">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5" name="Rectangle 374"/>
              <p:cNvSpPr/>
              <p:nvPr/>
            </p:nvSpPr>
            <p:spPr>
              <a:xfrm>
                <a:off x="8305800" y="3015332"/>
                <a:ext cx="457200" cy="168734"/>
              </a:xfrm>
              <a:prstGeom prst="rect">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381" name="Straight Arrow Connector 380"/>
            <p:cNvCxnSpPr/>
            <p:nvPr/>
          </p:nvCxnSpPr>
          <p:spPr>
            <a:xfrm>
              <a:off x="5181600" y="6229297"/>
              <a:ext cx="3810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nvGrpSpPr>
          <p:cNvPr id="414" name="Group 413"/>
          <p:cNvGrpSpPr/>
          <p:nvPr/>
        </p:nvGrpSpPr>
        <p:grpSpPr>
          <a:xfrm>
            <a:off x="1457507" y="4676647"/>
            <a:ext cx="1861233" cy="1757234"/>
            <a:chOff x="-256843" y="4923594"/>
            <a:chExt cx="1861233" cy="1757234"/>
          </a:xfrm>
        </p:grpSpPr>
        <p:sp>
          <p:nvSpPr>
            <p:cNvPr id="230" name="TextBox 229"/>
            <p:cNvSpPr txBox="1"/>
            <p:nvPr/>
          </p:nvSpPr>
          <p:spPr>
            <a:xfrm>
              <a:off x="152400" y="4953000"/>
              <a:ext cx="1451990" cy="830997"/>
            </a:xfrm>
            <a:prstGeom prst="rect">
              <a:avLst/>
            </a:prstGeom>
            <a:noFill/>
          </p:spPr>
          <p:txBody>
            <a:bodyPr wrap="none" rtlCol="0">
              <a:spAutoFit/>
            </a:bodyPr>
            <a:lstStyle/>
            <a:p>
              <a:pPr algn="ctr"/>
              <a:r>
                <a:rPr lang="en-US" dirty="0" smtClean="0">
                  <a:latin typeface="Gill Sans Light"/>
                  <a:cs typeface="Gill Sans Light"/>
                </a:rPr>
                <a:t>Discussion</a:t>
              </a:r>
            </a:p>
            <a:p>
              <a:pPr algn="ctr"/>
              <a:r>
                <a:rPr lang="en-US" dirty="0" smtClean="0">
                  <a:latin typeface="Gill Sans Light"/>
                  <a:cs typeface="Gill Sans Light"/>
                </a:rPr>
                <a:t>Table</a:t>
              </a:r>
            </a:p>
          </p:txBody>
        </p:sp>
        <p:grpSp>
          <p:nvGrpSpPr>
            <p:cNvPr id="231" name="Group 230"/>
            <p:cNvGrpSpPr/>
            <p:nvPr/>
          </p:nvGrpSpPr>
          <p:grpSpPr>
            <a:xfrm>
              <a:off x="421195" y="5777767"/>
              <a:ext cx="914400" cy="903061"/>
              <a:chOff x="8001000" y="2602139"/>
              <a:chExt cx="914400" cy="903061"/>
            </a:xfrm>
          </p:grpSpPr>
          <p:grpSp>
            <p:nvGrpSpPr>
              <p:cNvPr id="232" name="Group 231"/>
              <p:cNvGrpSpPr/>
              <p:nvPr/>
            </p:nvGrpSpPr>
            <p:grpSpPr>
              <a:xfrm>
                <a:off x="8001000" y="2602139"/>
                <a:ext cx="914400" cy="903061"/>
                <a:chOff x="7848600" y="2085074"/>
                <a:chExt cx="914400" cy="903061"/>
              </a:xfrm>
            </p:grpSpPr>
            <p:sp>
              <p:nvSpPr>
                <p:cNvPr id="241" name="Rectangle 240"/>
                <p:cNvSpPr/>
                <p:nvPr/>
              </p:nvSpPr>
              <p:spPr>
                <a:xfrm>
                  <a:off x="7848600" y="2085074"/>
                  <a:ext cx="457200" cy="232534"/>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1400" dirty="0" smtClean="0">
                      <a:latin typeface="Gill Sans Light"/>
                      <a:cs typeface="Gill Sans Light"/>
                    </a:rPr>
                    <a:t>User</a:t>
                  </a:r>
                  <a:endParaRPr lang="en-US" sz="1400" dirty="0">
                    <a:latin typeface="Gill Sans Light"/>
                    <a:cs typeface="Gill Sans Light"/>
                  </a:endParaRPr>
                </a:p>
              </p:txBody>
            </p:sp>
            <p:sp>
              <p:nvSpPr>
                <p:cNvPr id="242" name="Rectangle 241"/>
                <p:cNvSpPr/>
                <p:nvPr/>
              </p:nvSpPr>
              <p:spPr>
                <a:xfrm>
                  <a:off x="8305800" y="2085074"/>
                  <a:ext cx="457200" cy="232534"/>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1400" dirty="0" smtClean="0">
                      <a:latin typeface="Gill Sans Light"/>
                      <a:cs typeface="Gill Sans Light"/>
                    </a:rPr>
                    <a:t>Disc.</a:t>
                  </a:r>
                  <a:endParaRPr lang="en-US" sz="1400" dirty="0">
                    <a:latin typeface="Gill Sans Light"/>
                    <a:cs typeface="Gill Sans Light"/>
                  </a:endParaRPr>
                </a:p>
              </p:txBody>
            </p:sp>
            <p:sp>
              <p:nvSpPr>
                <p:cNvPr id="243" name="Rectangle 242"/>
                <p:cNvSpPr/>
                <p:nvPr/>
              </p:nvSpPr>
              <p:spPr>
                <a:xfrm>
                  <a:off x="7848600" y="2085075"/>
                  <a:ext cx="914400" cy="90306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44" name="Straight Connector 243"/>
                <p:cNvCxnSpPr>
                  <a:stCxn id="243" idx="0"/>
                </p:cNvCxnSpPr>
                <p:nvPr/>
              </p:nvCxnSpPr>
              <p:spPr>
                <a:xfrm>
                  <a:off x="8305800" y="2085075"/>
                  <a:ext cx="0" cy="279550"/>
                </a:xfrm>
                <a:prstGeom prst="line">
                  <a:avLst/>
                </a:prstGeom>
                <a:ln>
                  <a:solidFill>
                    <a:schemeClr val="bg1">
                      <a:lumMod val="50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sp>
            <p:nvSpPr>
              <p:cNvPr id="233" name="Rectangle 232"/>
              <p:cNvSpPr/>
              <p:nvPr/>
            </p:nvSpPr>
            <p:spPr>
              <a:xfrm>
                <a:off x="8001000" y="2850243"/>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4" name="Rectangle 233"/>
              <p:cNvSpPr/>
              <p:nvPr/>
            </p:nvSpPr>
            <p:spPr>
              <a:xfrm>
                <a:off x="8001000" y="30153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5" name="Rectangle 234"/>
              <p:cNvSpPr/>
              <p:nvPr/>
            </p:nvSpPr>
            <p:spPr>
              <a:xfrm>
                <a:off x="8001000" y="3336466"/>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6" name="Rectangle 235"/>
              <p:cNvSpPr/>
              <p:nvPr/>
            </p:nvSpPr>
            <p:spPr>
              <a:xfrm>
                <a:off x="8001000" y="31677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7" name="Rectangle 236"/>
              <p:cNvSpPr/>
              <p:nvPr/>
            </p:nvSpPr>
            <p:spPr>
              <a:xfrm>
                <a:off x="8458200" y="2850243"/>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8" name="Rectangle 237"/>
              <p:cNvSpPr/>
              <p:nvPr/>
            </p:nvSpPr>
            <p:spPr>
              <a:xfrm>
                <a:off x="8458200" y="30153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9" name="Rectangle 238"/>
              <p:cNvSpPr/>
              <p:nvPr/>
            </p:nvSpPr>
            <p:spPr>
              <a:xfrm>
                <a:off x="8458200" y="3336466"/>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0" name="Rectangle 239"/>
              <p:cNvSpPr/>
              <p:nvPr/>
            </p:nvSpPr>
            <p:spPr>
              <a:xfrm>
                <a:off x="8458200" y="31677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402" name="Straight Arrow Connector 401"/>
            <p:cNvCxnSpPr/>
            <p:nvPr/>
          </p:nvCxnSpPr>
          <p:spPr>
            <a:xfrm>
              <a:off x="-256843" y="4923594"/>
              <a:ext cx="437786" cy="46917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5200747" y="2895600"/>
            <a:ext cx="3486053" cy="1876310"/>
            <a:chOff x="5220010" y="5334000"/>
            <a:chExt cx="3486053" cy="1876310"/>
          </a:xfrm>
        </p:grpSpPr>
        <p:sp>
          <p:nvSpPr>
            <p:cNvPr id="382" name="TextBox 381"/>
            <p:cNvSpPr txBox="1"/>
            <p:nvPr/>
          </p:nvSpPr>
          <p:spPr>
            <a:xfrm>
              <a:off x="5220010" y="6021267"/>
              <a:ext cx="2338952" cy="461665"/>
            </a:xfrm>
            <a:prstGeom prst="rect">
              <a:avLst/>
            </a:prstGeom>
            <a:noFill/>
          </p:spPr>
          <p:txBody>
            <a:bodyPr wrap="none" rtlCol="0">
              <a:spAutoFit/>
            </a:bodyPr>
            <a:lstStyle/>
            <a:p>
              <a:pPr algn="ctr"/>
              <a:r>
                <a:rPr lang="en-US" dirty="0" smtClean="0">
                  <a:latin typeface="Gill Sans Light"/>
                  <a:cs typeface="Gill Sans Light"/>
                </a:rPr>
                <a:t>Top Communities</a:t>
              </a:r>
            </a:p>
          </p:txBody>
        </p:sp>
        <p:grpSp>
          <p:nvGrpSpPr>
            <p:cNvPr id="383" name="Group 382"/>
            <p:cNvGrpSpPr/>
            <p:nvPr/>
          </p:nvGrpSpPr>
          <p:grpSpPr>
            <a:xfrm>
              <a:off x="7791663" y="5777767"/>
              <a:ext cx="914400" cy="903061"/>
              <a:chOff x="7848600" y="2449739"/>
              <a:chExt cx="914400" cy="903061"/>
            </a:xfrm>
          </p:grpSpPr>
          <p:grpSp>
            <p:nvGrpSpPr>
              <p:cNvPr id="384" name="Group 383"/>
              <p:cNvGrpSpPr/>
              <p:nvPr/>
            </p:nvGrpSpPr>
            <p:grpSpPr>
              <a:xfrm>
                <a:off x="7848600" y="2449739"/>
                <a:ext cx="914400" cy="903061"/>
                <a:chOff x="7848600" y="2085074"/>
                <a:chExt cx="914400" cy="903061"/>
              </a:xfrm>
            </p:grpSpPr>
            <p:sp>
              <p:nvSpPr>
                <p:cNvPr id="393" name="Rectangle 392"/>
                <p:cNvSpPr/>
                <p:nvPr/>
              </p:nvSpPr>
              <p:spPr>
                <a:xfrm>
                  <a:off x="7848600" y="2085074"/>
                  <a:ext cx="457200" cy="232534"/>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1400" dirty="0" smtClean="0">
                      <a:latin typeface="Gill Sans Light"/>
                      <a:cs typeface="Gill Sans Light"/>
                    </a:rPr>
                    <a:t>Com.</a:t>
                  </a:r>
                  <a:endParaRPr lang="en-US" sz="1400" dirty="0">
                    <a:latin typeface="Gill Sans Light"/>
                    <a:cs typeface="Gill Sans Light"/>
                  </a:endParaRPr>
                </a:p>
              </p:txBody>
            </p:sp>
            <p:sp>
              <p:nvSpPr>
                <p:cNvPr id="394" name="Rectangle 393"/>
                <p:cNvSpPr/>
                <p:nvPr/>
              </p:nvSpPr>
              <p:spPr>
                <a:xfrm>
                  <a:off x="8305800" y="2085074"/>
                  <a:ext cx="457200" cy="232534"/>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1400" dirty="0" smtClean="0">
                      <a:latin typeface="Gill Sans Light"/>
                      <a:cs typeface="Gill Sans Light"/>
                    </a:rPr>
                    <a:t>PR..</a:t>
                  </a:r>
                  <a:endParaRPr lang="en-US" sz="1400" dirty="0">
                    <a:latin typeface="Gill Sans Light"/>
                    <a:cs typeface="Gill Sans Light"/>
                  </a:endParaRPr>
                </a:p>
              </p:txBody>
            </p:sp>
            <p:sp>
              <p:nvSpPr>
                <p:cNvPr id="395" name="Rectangle 394"/>
                <p:cNvSpPr/>
                <p:nvPr/>
              </p:nvSpPr>
              <p:spPr>
                <a:xfrm>
                  <a:off x="7848600" y="2085075"/>
                  <a:ext cx="914400" cy="90306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96" name="Straight Connector 395"/>
                <p:cNvCxnSpPr>
                  <a:stCxn id="395" idx="0"/>
                </p:cNvCxnSpPr>
                <p:nvPr/>
              </p:nvCxnSpPr>
              <p:spPr>
                <a:xfrm>
                  <a:off x="8305800" y="2085075"/>
                  <a:ext cx="0" cy="279550"/>
                </a:xfrm>
                <a:prstGeom prst="line">
                  <a:avLst/>
                </a:prstGeom>
                <a:ln>
                  <a:solidFill>
                    <a:schemeClr val="bg1">
                      <a:lumMod val="50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sp>
            <p:nvSpPr>
              <p:cNvPr id="385" name="Rectangle 384"/>
              <p:cNvSpPr/>
              <p:nvPr/>
            </p:nvSpPr>
            <p:spPr>
              <a:xfrm>
                <a:off x="7848600" y="2697843"/>
                <a:ext cx="457200" cy="168734"/>
              </a:xfrm>
              <a:prstGeom prst="rect">
                <a:avLst/>
              </a:prstGeom>
              <a:solidFill>
                <a:srgbClr val="FF0000"/>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6" name="Rectangle 385"/>
              <p:cNvSpPr/>
              <p:nvPr/>
            </p:nvSpPr>
            <p:spPr>
              <a:xfrm>
                <a:off x="7848600" y="2862932"/>
                <a:ext cx="457200" cy="168734"/>
              </a:xfrm>
              <a:prstGeom prst="rect">
                <a:avLst/>
              </a:prstGeom>
              <a:solidFill>
                <a:schemeClr val="accent3"/>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7" name="Rectangle 386"/>
              <p:cNvSpPr/>
              <p:nvPr/>
            </p:nvSpPr>
            <p:spPr>
              <a:xfrm>
                <a:off x="7848600" y="3184066"/>
                <a:ext cx="457200" cy="168734"/>
              </a:xfrm>
              <a:prstGeom prst="rect">
                <a:avLst/>
              </a:prstGeom>
              <a:solidFill>
                <a:schemeClr val="accent6"/>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8" name="Rectangle 387"/>
              <p:cNvSpPr/>
              <p:nvPr/>
            </p:nvSpPr>
            <p:spPr>
              <a:xfrm>
                <a:off x="7848600" y="3015332"/>
                <a:ext cx="457200" cy="168734"/>
              </a:xfrm>
              <a:prstGeom prst="rect">
                <a:avLst/>
              </a:prstGeom>
              <a:solidFill>
                <a:srgbClr val="3366FF"/>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9" name="Rectangle 388"/>
              <p:cNvSpPr/>
              <p:nvPr/>
            </p:nvSpPr>
            <p:spPr>
              <a:xfrm>
                <a:off x="8305800" y="2697843"/>
                <a:ext cx="457200" cy="168734"/>
              </a:xfrm>
              <a:prstGeom prst="rect">
                <a:avLst/>
              </a:prstGeom>
              <a:solidFill>
                <a:schemeClr val="accent2"/>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0" name="Rectangle 389"/>
              <p:cNvSpPr/>
              <p:nvPr/>
            </p:nvSpPr>
            <p:spPr>
              <a:xfrm>
                <a:off x="8305800" y="2862932"/>
                <a:ext cx="457200" cy="168734"/>
              </a:xfrm>
              <a:prstGeom prst="rect">
                <a:avLst/>
              </a:prstGeom>
              <a:solidFill>
                <a:schemeClr val="accent2"/>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1" name="Rectangle 390"/>
              <p:cNvSpPr/>
              <p:nvPr/>
            </p:nvSpPr>
            <p:spPr>
              <a:xfrm>
                <a:off x="8305800" y="3184066"/>
                <a:ext cx="457200" cy="168734"/>
              </a:xfrm>
              <a:prstGeom prst="rect">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2" name="Rectangle 391"/>
              <p:cNvSpPr/>
              <p:nvPr/>
            </p:nvSpPr>
            <p:spPr>
              <a:xfrm>
                <a:off x="8305800" y="3015332"/>
                <a:ext cx="457200" cy="168734"/>
              </a:xfrm>
              <a:prstGeom prst="rect">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397" name="Straight Arrow Connector 396"/>
            <p:cNvCxnSpPr/>
            <p:nvPr/>
          </p:nvCxnSpPr>
          <p:spPr>
            <a:xfrm flipV="1">
              <a:off x="7194228" y="6857322"/>
              <a:ext cx="445035" cy="352988"/>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404" name="Straight Arrow Connector 403"/>
            <p:cNvCxnSpPr/>
            <p:nvPr/>
          </p:nvCxnSpPr>
          <p:spPr>
            <a:xfrm>
              <a:off x="7222195" y="5334000"/>
              <a:ext cx="340868" cy="41199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sp>
        <p:nvSpPr>
          <p:cNvPr id="2" name="Rectangle 1"/>
          <p:cNvSpPr/>
          <p:nvPr/>
        </p:nvSpPr>
        <p:spPr>
          <a:xfrm>
            <a:off x="3288014" y="1097643"/>
            <a:ext cx="3788879" cy="1981200"/>
          </a:xfrm>
          <a:prstGeom prst="rect">
            <a:avLst/>
          </a:prstGeom>
          <a:solidFill>
            <a:srgbClr val="FFFFFF">
              <a:alpha val="89000"/>
            </a:srgbClr>
          </a:solidFill>
          <a:ln>
            <a:solidFill>
              <a:srgbClr val="FFFFFF"/>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2" name="Rectangle 191"/>
          <p:cNvSpPr/>
          <p:nvPr/>
        </p:nvSpPr>
        <p:spPr>
          <a:xfrm>
            <a:off x="3383994" y="4737656"/>
            <a:ext cx="3790971" cy="1981200"/>
          </a:xfrm>
          <a:prstGeom prst="rect">
            <a:avLst/>
          </a:prstGeom>
          <a:solidFill>
            <a:srgbClr val="FFFFFF">
              <a:alpha val="89000"/>
            </a:srgbClr>
          </a:solidFill>
          <a:ln>
            <a:solidFill>
              <a:srgbClr val="FFFFFF"/>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3" name="Rectangle 192"/>
          <p:cNvSpPr/>
          <p:nvPr/>
        </p:nvSpPr>
        <p:spPr>
          <a:xfrm>
            <a:off x="17894" y="2316994"/>
            <a:ext cx="1953599" cy="3017005"/>
          </a:xfrm>
          <a:prstGeom prst="rect">
            <a:avLst/>
          </a:prstGeom>
          <a:solidFill>
            <a:srgbClr val="FFFFFF">
              <a:alpha val="89000"/>
            </a:srgbClr>
          </a:solidFill>
          <a:ln>
            <a:solidFill>
              <a:srgbClr val="FFFFFF"/>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6849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253489"/>
            <a:ext cx="9296400" cy="5909311"/>
          </a:xfrm>
          <a:prstGeom prst="rect">
            <a:avLst/>
          </a:prstGeom>
        </p:spPr>
        <p:txBody>
          <a:bodyPr wrap="square">
            <a:spAutoFit/>
          </a:bodyPr>
          <a:lstStyle/>
          <a:p>
            <a:r>
              <a:rPr lang="en-US" sz="1800" dirty="0">
                <a:latin typeface="Lucida Console"/>
                <a:cs typeface="Lucida Console"/>
              </a:rPr>
              <a:t>class </a:t>
            </a:r>
            <a:r>
              <a:rPr lang="en-US" sz="1800" b="1" dirty="0">
                <a:latin typeface="Lucida Console"/>
                <a:cs typeface="Lucida Console"/>
              </a:rPr>
              <a:t>Graph</a:t>
            </a:r>
            <a:r>
              <a:rPr lang="en-US" sz="1800" dirty="0">
                <a:latin typeface="Lucida Console"/>
                <a:cs typeface="Lucida Console"/>
              </a:rPr>
              <a:t> [ </a:t>
            </a:r>
            <a:r>
              <a:rPr lang="en-US" sz="1800" i="1" dirty="0">
                <a:solidFill>
                  <a:srgbClr val="008000"/>
                </a:solidFill>
                <a:latin typeface="Lucida Console"/>
                <a:cs typeface="Lucida Console"/>
              </a:rPr>
              <a:t>V</a:t>
            </a:r>
            <a:r>
              <a:rPr lang="en-US" sz="1800" dirty="0">
                <a:latin typeface="Lucida Console"/>
                <a:cs typeface="Lucida Console"/>
              </a:rPr>
              <a:t>, </a:t>
            </a:r>
            <a:r>
              <a:rPr lang="en-US" sz="1800" i="1" dirty="0">
                <a:solidFill>
                  <a:srgbClr val="008000"/>
                </a:solidFill>
                <a:latin typeface="Lucida Console"/>
                <a:cs typeface="Lucida Console"/>
              </a:rPr>
              <a:t>E</a:t>
            </a:r>
            <a:r>
              <a:rPr lang="en-US" sz="1800" dirty="0">
                <a:latin typeface="Lucida Console"/>
                <a:cs typeface="Lucida Console"/>
              </a:rPr>
              <a:t> ] </a:t>
            </a:r>
            <a:r>
              <a:rPr lang="en-US" sz="1800" dirty="0" smtClean="0">
                <a:latin typeface="Lucida Console"/>
                <a:cs typeface="Lucida Console"/>
              </a:rPr>
              <a:t>{</a:t>
            </a:r>
          </a:p>
          <a:p>
            <a:r>
              <a:rPr lang="en-US" sz="1800" dirty="0">
                <a:latin typeface="Lucida Console"/>
                <a:cs typeface="Lucida Console"/>
              </a:rPr>
              <a:t> </a:t>
            </a:r>
            <a:r>
              <a:rPr lang="en-US" sz="1800" dirty="0" smtClean="0">
                <a:latin typeface="Lucida Console"/>
                <a:cs typeface="Lucida Console"/>
              </a:rPr>
              <a:t>  </a:t>
            </a:r>
            <a:r>
              <a:rPr lang="en-US" sz="1800" dirty="0" err="1" smtClean="0">
                <a:latin typeface="Lucida Console"/>
                <a:cs typeface="Lucida Console"/>
              </a:rPr>
              <a:t>def</a:t>
            </a:r>
            <a:r>
              <a:rPr lang="en-US" sz="1800" dirty="0" smtClean="0">
                <a:latin typeface="Lucida Console"/>
                <a:cs typeface="Lucida Console"/>
              </a:rPr>
              <a:t> </a:t>
            </a:r>
            <a:r>
              <a:rPr lang="en-US" sz="1800" b="1" dirty="0" smtClean="0">
                <a:solidFill>
                  <a:srgbClr val="0000FF"/>
                </a:solidFill>
                <a:latin typeface="Lucida Console"/>
                <a:cs typeface="Lucida Console"/>
              </a:rPr>
              <a:t>Graph</a:t>
            </a:r>
            <a:r>
              <a:rPr lang="en-US" sz="1800" dirty="0" smtClean="0">
                <a:latin typeface="Lucida Console"/>
                <a:cs typeface="Lucida Console"/>
              </a:rPr>
              <a:t>(</a:t>
            </a:r>
            <a:r>
              <a:rPr lang="en-US" sz="1800" b="1" dirty="0">
                <a:solidFill>
                  <a:srgbClr val="0000FF"/>
                </a:solidFill>
                <a:latin typeface="Lucida Console"/>
                <a:cs typeface="Lucida Console"/>
              </a:rPr>
              <a:t>vertices</a:t>
            </a:r>
            <a:r>
              <a:rPr lang="en-US" sz="1800" dirty="0">
                <a:latin typeface="Lucida Console"/>
                <a:cs typeface="Lucida Console"/>
              </a:rPr>
              <a:t>: </a:t>
            </a:r>
            <a:r>
              <a:rPr lang="en-US" sz="1800" i="1" dirty="0">
                <a:solidFill>
                  <a:srgbClr val="008000"/>
                </a:solidFill>
                <a:latin typeface="Lucida Console"/>
                <a:cs typeface="Lucida Console"/>
              </a:rPr>
              <a:t>Table</a:t>
            </a:r>
            <a:r>
              <a:rPr lang="en-US" sz="1800" dirty="0">
                <a:latin typeface="Lucida Console"/>
                <a:cs typeface="Lucida Console"/>
              </a:rPr>
              <a:t>[ (</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V</a:t>
            </a:r>
            <a:r>
              <a:rPr lang="en-US" sz="1800" dirty="0">
                <a:latin typeface="Lucida Console"/>
                <a:cs typeface="Lucida Console"/>
              </a:rPr>
              <a:t>) </a:t>
            </a:r>
            <a:r>
              <a:rPr lang="en-US" sz="1800" dirty="0" smtClean="0">
                <a:latin typeface="Lucida Console"/>
                <a:cs typeface="Lucida Console"/>
              </a:rPr>
              <a:t>], </a:t>
            </a:r>
          </a:p>
          <a:p>
            <a:r>
              <a:rPr lang="en-US" sz="1800" b="1" dirty="0">
                <a:solidFill>
                  <a:srgbClr val="0000FF"/>
                </a:solidFill>
                <a:latin typeface="Lucida Console"/>
                <a:cs typeface="Lucida Console"/>
              </a:rPr>
              <a:t> </a:t>
            </a:r>
            <a:r>
              <a:rPr lang="en-US" sz="1800" b="1" dirty="0" smtClean="0">
                <a:solidFill>
                  <a:srgbClr val="0000FF"/>
                </a:solidFill>
                <a:latin typeface="Lucida Console"/>
                <a:cs typeface="Lucida Console"/>
              </a:rPr>
              <a:t>            edges</a:t>
            </a:r>
            <a:r>
              <a:rPr lang="en-US" sz="1800" dirty="0">
                <a:latin typeface="Lucida Console"/>
                <a:cs typeface="Lucida Console"/>
              </a:rPr>
              <a:t>: </a:t>
            </a:r>
            <a:r>
              <a:rPr lang="en-US" sz="1800" i="1" dirty="0">
                <a:solidFill>
                  <a:srgbClr val="008000"/>
                </a:solidFill>
                <a:latin typeface="Lucida Console"/>
                <a:cs typeface="Lucida Console"/>
              </a:rPr>
              <a:t>Table</a:t>
            </a:r>
            <a:r>
              <a:rPr lang="en-US" sz="1800" dirty="0">
                <a:latin typeface="Lucida Console"/>
                <a:cs typeface="Lucida Console"/>
              </a:rPr>
              <a:t>[ (</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E</a:t>
            </a:r>
            <a:r>
              <a:rPr lang="en-US" sz="1800" dirty="0">
                <a:latin typeface="Lucida Console"/>
                <a:cs typeface="Lucida Console"/>
              </a:rPr>
              <a:t>) </a:t>
            </a:r>
            <a:r>
              <a:rPr lang="en-US" sz="1800" dirty="0" smtClean="0">
                <a:latin typeface="Lucida Console"/>
                <a:cs typeface="Lucida Console"/>
              </a:rPr>
              <a:t>])</a:t>
            </a:r>
            <a:endParaRPr lang="en-US" sz="1800" dirty="0">
              <a:latin typeface="Lucida Console"/>
              <a:cs typeface="Lucida Console"/>
            </a:endParaRPr>
          </a:p>
          <a:p>
            <a:r>
              <a:rPr lang="en-US" sz="1800" dirty="0">
                <a:latin typeface="Lucida Console"/>
                <a:cs typeface="Lucida Console"/>
              </a:rPr>
              <a:t>	</a:t>
            </a:r>
            <a:r>
              <a:rPr lang="en-US" sz="1800" i="1" dirty="0">
                <a:solidFill>
                  <a:schemeClr val="accent6">
                    <a:lumMod val="75000"/>
                  </a:schemeClr>
                </a:solidFill>
                <a:latin typeface="Lucida Console"/>
                <a:cs typeface="Lucida Console"/>
              </a:rPr>
              <a:t>// Table </a:t>
            </a:r>
            <a:r>
              <a:rPr lang="en-US" sz="1800" i="1" dirty="0" smtClean="0">
                <a:solidFill>
                  <a:schemeClr val="accent6">
                    <a:lumMod val="75000"/>
                  </a:schemeClr>
                </a:solidFill>
                <a:latin typeface="Lucida Console"/>
                <a:cs typeface="Lucida Console"/>
              </a:rPr>
              <a:t>Views -</a:t>
            </a:r>
            <a:r>
              <a:rPr lang="en-US" sz="1800" i="1" dirty="0">
                <a:solidFill>
                  <a:schemeClr val="accent6">
                    <a:lumMod val="75000"/>
                  </a:schemeClr>
                </a:solidFill>
                <a:latin typeface="Lucida Console"/>
                <a:cs typeface="Lucida Console"/>
              </a:rPr>
              <a:t>---------------</a:t>
            </a:r>
            <a:r>
              <a:rPr lang="en-US" sz="1800" i="1" dirty="0" smtClean="0">
                <a:solidFill>
                  <a:schemeClr val="accent6">
                    <a:lumMod val="75000"/>
                  </a:schemeClr>
                </a:solidFill>
                <a:latin typeface="Lucida Console"/>
                <a:cs typeface="Lucida Console"/>
              </a:rPr>
              <a:t>-</a:t>
            </a:r>
            <a:endParaRPr lang="en-US" sz="1800" dirty="0" smtClean="0">
              <a:latin typeface="Lucida Console"/>
              <a:cs typeface="Lucida Console"/>
            </a:endParaRPr>
          </a:p>
          <a:p>
            <a:r>
              <a:rPr lang="en-US" sz="1800" dirty="0" smtClean="0">
                <a:latin typeface="Lucida Console"/>
                <a:cs typeface="Lucida Console"/>
              </a:rPr>
              <a:t>	</a:t>
            </a:r>
            <a:r>
              <a:rPr lang="en-US" sz="1800" dirty="0" err="1" smtClean="0">
                <a:latin typeface="Lucida Console"/>
                <a:cs typeface="Lucida Console"/>
              </a:rPr>
              <a:t>def</a:t>
            </a:r>
            <a:r>
              <a:rPr lang="en-US" sz="1800" dirty="0" smtClean="0">
                <a:latin typeface="Lucida Console"/>
                <a:cs typeface="Lucida Console"/>
              </a:rPr>
              <a:t> </a:t>
            </a:r>
            <a:r>
              <a:rPr lang="en-US" sz="1800" b="1" dirty="0" smtClean="0">
                <a:solidFill>
                  <a:srgbClr val="0000FF"/>
                </a:solidFill>
                <a:latin typeface="Lucida Console"/>
                <a:cs typeface="Lucida Console"/>
              </a:rPr>
              <a:t>vertices</a:t>
            </a:r>
            <a:r>
              <a:rPr lang="en-US" sz="1800" dirty="0" smtClean="0">
                <a:latin typeface="Lucida Console"/>
                <a:cs typeface="Lucida Console"/>
              </a:rPr>
              <a:t>: </a:t>
            </a:r>
            <a:r>
              <a:rPr lang="en-US" sz="1800" i="1" dirty="0" smtClean="0">
                <a:solidFill>
                  <a:srgbClr val="008000"/>
                </a:solidFill>
                <a:latin typeface="Lucida Console"/>
                <a:cs typeface="Lucida Console"/>
              </a:rPr>
              <a:t>Table</a:t>
            </a:r>
            <a:r>
              <a:rPr lang="en-US" sz="1800" dirty="0" smtClean="0">
                <a:latin typeface="Lucida Console"/>
                <a:cs typeface="Lucida Console"/>
              </a:rPr>
              <a:t>[ (</a:t>
            </a:r>
            <a:r>
              <a:rPr lang="en-US" sz="1800" i="1" dirty="0" smtClean="0">
                <a:solidFill>
                  <a:srgbClr val="008000"/>
                </a:solidFill>
                <a:latin typeface="Lucida Console"/>
                <a:cs typeface="Lucida Console"/>
              </a:rPr>
              <a:t>Id</a:t>
            </a:r>
            <a:r>
              <a:rPr lang="en-US" sz="1800" dirty="0" smtClean="0">
                <a:latin typeface="Lucida Console"/>
                <a:cs typeface="Lucida Console"/>
              </a:rPr>
              <a:t>, </a:t>
            </a:r>
            <a:r>
              <a:rPr lang="en-US" sz="1800" i="1" dirty="0" smtClean="0">
                <a:solidFill>
                  <a:srgbClr val="008000"/>
                </a:solidFill>
                <a:latin typeface="Lucida Console"/>
                <a:cs typeface="Lucida Console"/>
              </a:rPr>
              <a:t>V</a:t>
            </a:r>
            <a:r>
              <a:rPr lang="en-US" sz="1800" dirty="0" smtClean="0">
                <a:latin typeface="Lucida Console"/>
                <a:cs typeface="Lucida Console"/>
              </a:rPr>
              <a:t>) ]</a:t>
            </a:r>
          </a:p>
          <a:p>
            <a:r>
              <a:rPr lang="en-US" sz="1800" dirty="0">
                <a:latin typeface="Lucida Console"/>
                <a:cs typeface="Lucida Console"/>
              </a:rPr>
              <a:t>	</a:t>
            </a:r>
            <a:r>
              <a:rPr lang="en-US" sz="1800" dirty="0" err="1">
                <a:latin typeface="Lucida Console"/>
                <a:cs typeface="Lucida Console"/>
              </a:rPr>
              <a:t>def</a:t>
            </a:r>
            <a:r>
              <a:rPr lang="en-US" sz="1800" dirty="0">
                <a:latin typeface="Lucida Console"/>
                <a:cs typeface="Lucida Console"/>
              </a:rPr>
              <a:t> </a:t>
            </a:r>
            <a:r>
              <a:rPr lang="en-US" sz="1800" b="1" dirty="0">
                <a:solidFill>
                  <a:srgbClr val="0000FF"/>
                </a:solidFill>
                <a:latin typeface="Lucida Console"/>
                <a:cs typeface="Lucida Console"/>
              </a:rPr>
              <a:t>edges</a:t>
            </a:r>
            <a:r>
              <a:rPr lang="en-US" sz="1800" dirty="0">
                <a:latin typeface="Lucida Console"/>
                <a:cs typeface="Lucida Console"/>
              </a:rPr>
              <a:t>: </a:t>
            </a:r>
            <a:r>
              <a:rPr lang="en-US" sz="1800" i="1" dirty="0" smtClean="0">
                <a:solidFill>
                  <a:srgbClr val="008000"/>
                </a:solidFill>
                <a:latin typeface="Lucida Console"/>
                <a:cs typeface="Lucida Console"/>
              </a:rPr>
              <a:t>Table</a:t>
            </a:r>
            <a:r>
              <a:rPr lang="en-US" sz="1800" dirty="0" smtClean="0">
                <a:latin typeface="Lucida Console"/>
                <a:cs typeface="Lucida Console"/>
              </a:rPr>
              <a:t>[ </a:t>
            </a:r>
            <a:r>
              <a:rPr lang="en-US" sz="1800" dirty="0">
                <a:latin typeface="Lucida Console"/>
                <a:cs typeface="Lucida Console"/>
              </a:rPr>
              <a:t>(</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E</a:t>
            </a:r>
            <a:r>
              <a:rPr lang="en-US" sz="1800" dirty="0">
                <a:latin typeface="Lucida Console"/>
                <a:cs typeface="Lucida Console"/>
              </a:rPr>
              <a:t>) ]</a:t>
            </a:r>
          </a:p>
          <a:p>
            <a:r>
              <a:rPr lang="en-US" sz="1800" dirty="0">
                <a:latin typeface="Lucida Console"/>
                <a:cs typeface="Lucida Console"/>
              </a:rPr>
              <a:t>	</a:t>
            </a:r>
            <a:r>
              <a:rPr lang="en-US" sz="1800" dirty="0" err="1">
                <a:latin typeface="Lucida Console"/>
                <a:cs typeface="Lucida Console"/>
              </a:rPr>
              <a:t>def</a:t>
            </a:r>
            <a:r>
              <a:rPr lang="en-US" sz="1800" dirty="0">
                <a:latin typeface="Lucida Console"/>
                <a:cs typeface="Lucida Console"/>
              </a:rPr>
              <a:t> </a:t>
            </a:r>
            <a:r>
              <a:rPr lang="en-US" sz="1800" b="1" dirty="0">
                <a:solidFill>
                  <a:srgbClr val="0000FF"/>
                </a:solidFill>
                <a:latin typeface="Lucida Console"/>
                <a:cs typeface="Lucida Console"/>
              </a:rPr>
              <a:t>triplets</a:t>
            </a:r>
            <a:r>
              <a:rPr lang="en-US" sz="1800" dirty="0">
                <a:latin typeface="Lucida Console"/>
                <a:cs typeface="Lucida Console"/>
              </a:rPr>
              <a:t>: </a:t>
            </a:r>
            <a:r>
              <a:rPr lang="en-US" sz="1800" i="1" dirty="0">
                <a:solidFill>
                  <a:srgbClr val="008000"/>
                </a:solidFill>
                <a:latin typeface="Lucida Console"/>
                <a:cs typeface="Lucida Console"/>
              </a:rPr>
              <a:t>Table </a:t>
            </a:r>
            <a:r>
              <a:rPr lang="en-US" sz="1800" dirty="0" smtClean="0">
                <a:latin typeface="Lucida Console"/>
                <a:cs typeface="Lucida Console"/>
              </a:rPr>
              <a:t>[ (</a:t>
            </a:r>
            <a:r>
              <a:rPr lang="en-US" sz="1800" dirty="0">
                <a:latin typeface="Lucida Console"/>
                <a:cs typeface="Lucida Console"/>
              </a:rPr>
              <a:t>(</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V</a:t>
            </a:r>
            <a:r>
              <a:rPr lang="en-US" sz="1800" dirty="0">
                <a:latin typeface="Lucida Console"/>
                <a:cs typeface="Lucida Console"/>
              </a:rPr>
              <a:t>)</a:t>
            </a:r>
            <a:r>
              <a:rPr lang="en-US" sz="1800" dirty="0" smtClean="0">
                <a:latin typeface="Lucida Console"/>
                <a:cs typeface="Lucida Console"/>
              </a:rPr>
              <a:t>, </a:t>
            </a:r>
            <a:r>
              <a:rPr lang="en-US" sz="1800" dirty="0">
                <a:latin typeface="Lucida Console"/>
                <a:cs typeface="Lucida Console"/>
              </a:rPr>
              <a:t>(</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V</a:t>
            </a:r>
            <a:r>
              <a:rPr lang="en-US" sz="1800" dirty="0">
                <a:latin typeface="Lucida Console"/>
                <a:cs typeface="Lucida Console"/>
              </a:rPr>
              <a:t>)</a:t>
            </a:r>
            <a:r>
              <a:rPr lang="en-US" sz="1800" dirty="0" smtClean="0">
                <a:latin typeface="Lucida Console"/>
                <a:cs typeface="Lucida Console"/>
              </a:rPr>
              <a:t>, </a:t>
            </a:r>
            <a:r>
              <a:rPr lang="en-US" sz="1800" i="1" dirty="0">
                <a:solidFill>
                  <a:srgbClr val="008000"/>
                </a:solidFill>
                <a:latin typeface="Lucida Console"/>
                <a:cs typeface="Lucida Console"/>
              </a:rPr>
              <a:t>E</a:t>
            </a:r>
            <a:r>
              <a:rPr lang="en-US" sz="1800" dirty="0" smtClean="0">
                <a:latin typeface="Lucida Console"/>
                <a:cs typeface="Lucida Console"/>
              </a:rPr>
              <a:t>) ]</a:t>
            </a:r>
            <a:endParaRPr lang="en-US" sz="1800" dirty="0">
              <a:latin typeface="Lucida Console"/>
              <a:cs typeface="Lucida Console"/>
            </a:endParaRPr>
          </a:p>
          <a:p>
            <a:r>
              <a:rPr lang="en-US" sz="1800" dirty="0">
                <a:latin typeface="Lucida Console"/>
                <a:cs typeface="Lucida Console"/>
              </a:rPr>
              <a:t>	</a:t>
            </a:r>
            <a:r>
              <a:rPr lang="en-US" sz="1800" i="1" dirty="0">
                <a:solidFill>
                  <a:schemeClr val="accent6">
                    <a:lumMod val="75000"/>
                  </a:schemeClr>
                </a:solidFill>
                <a:latin typeface="Lucida Console"/>
                <a:cs typeface="Lucida Console"/>
              </a:rPr>
              <a:t>// Transformations </a:t>
            </a:r>
            <a:r>
              <a:rPr lang="en-US" sz="1800" i="1" dirty="0" smtClean="0">
                <a:solidFill>
                  <a:schemeClr val="accent6">
                    <a:lumMod val="75000"/>
                  </a:schemeClr>
                </a:solidFill>
                <a:latin typeface="Lucida Console"/>
                <a:cs typeface="Lucida Console"/>
              </a:rPr>
              <a:t>-</a:t>
            </a:r>
            <a:r>
              <a:rPr lang="en-US" sz="1800" i="1" dirty="0">
                <a:solidFill>
                  <a:schemeClr val="accent6">
                    <a:lumMod val="75000"/>
                  </a:schemeClr>
                </a:solidFill>
                <a:latin typeface="Lucida Console"/>
                <a:cs typeface="Lucida Console"/>
              </a:rPr>
              <a:t>-----------------------------</a:t>
            </a:r>
            <a:endParaRPr lang="en-US" sz="1800" dirty="0">
              <a:latin typeface="Lucida Console"/>
              <a:cs typeface="Lucida Console"/>
            </a:endParaRPr>
          </a:p>
          <a:p>
            <a:r>
              <a:rPr lang="en-US" sz="1800" dirty="0">
                <a:latin typeface="Lucida Console"/>
                <a:cs typeface="Lucida Console"/>
              </a:rPr>
              <a:t>	</a:t>
            </a:r>
            <a:r>
              <a:rPr lang="en-US" sz="1800" dirty="0" err="1">
                <a:latin typeface="Lucida Console"/>
                <a:cs typeface="Lucida Console"/>
              </a:rPr>
              <a:t>def</a:t>
            </a:r>
            <a:r>
              <a:rPr lang="en-US" sz="1800" dirty="0">
                <a:latin typeface="Lucida Console"/>
                <a:cs typeface="Lucida Console"/>
              </a:rPr>
              <a:t> </a:t>
            </a:r>
            <a:r>
              <a:rPr lang="en-US" sz="1800" b="1" dirty="0">
                <a:solidFill>
                  <a:srgbClr val="0000FF"/>
                </a:solidFill>
                <a:latin typeface="Lucida Console"/>
                <a:cs typeface="Lucida Console"/>
              </a:rPr>
              <a:t>reverse</a:t>
            </a:r>
            <a:r>
              <a:rPr lang="en-US" sz="1800" dirty="0">
                <a:latin typeface="Lucida Console"/>
                <a:cs typeface="Lucida Console"/>
              </a:rPr>
              <a:t>: </a:t>
            </a:r>
            <a:r>
              <a:rPr lang="en-US" sz="1800" i="1" dirty="0">
                <a:solidFill>
                  <a:srgbClr val="008000"/>
                </a:solidFill>
                <a:latin typeface="Lucida Console"/>
                <a:cs typeface="Lucida Console"/>
              </a:rPr>
              <a:t>Graph</a:t>
            </a:r>
            <a:r>
              <a:rPr lang="en-US" sz="1800" dirty="0">
                <a:latin typeface="Lucida Console"/>
                <a:cs typeface="Lucida Console"/>
              </a:rPr>
              <a:t>[</a:t>
            </a:r>
            <a:r>
              <a:rPr lang="en-US" sz="1800" i="1" dirty="0">
                <a:solidFill>
                  <a:srgbClr val="008000"/>
                </a:solidFill>
                <a:latin typeface="Lucida Console"/>
                <a:cs typeface="Lucida Console"/>
              </a:rPr>
              <a:t>V</a:t>
            </a:r>
            <a:r>
              <a:rPr lang="en-US" sz="1800" dirty="0">
                <a:latin typeface="Lucida Console"/>
                <a:cs typeface="Lucida Console"/>
              </a:rPr>
              <a:t>, </a:t>
            </a:r>
            <a:r>
              <a:rPr lang="en-US" sz="1800" i="1" dirty="0">
                <a:solidFill>
                  <a:srgbClr val="008000"/>
                </a:solidFill>
                <a:latin typeface="Lucida Console"/>
                <a:cs typeface="Lucida Console"/>
              </a:rPr>
              <a:t>E</a:t>
            </a:r>
            <a:r>
              <a:rPr lang="en-US" sz="1800" dirty="0">
                <a:latin typeface="Lucida Console"/>
                <a:cs typeface="Lucida Console"/>
              </a:rPr>
              <a:t>]</a:t>
            </a:r>
          </a:p>
          <a:p>
            <a:r>
              <a:rPr lang="en-US" sz="1800" dirty="0">
                <a:latin typeface="Lucida Console"/>
                <a:cs typeface="Lucida Console"/>
              </a:rPr>
              <a:t>	</a:t>
            </a:r>
            <a:r>
              <a:rPr lang="en-US" sz="1800" dirty="0" err="1">
                <a:latin typeface="Lucida Console"/>
                <a:cs typeface="Lucida Console"/>
              </a:rPr>
              <a:t>def</a:t>
            </a:r>
            <a:r>
              <a:rPr lang="en-US" sz="1800" dirty="0">
                <a:latin typeface="Lucida Console"/>
                <a:cs typeface="Lucida Console"/>
              </a:rPr>
              <a:t> </a:t>
            </a:r>
            <a:r>
              <a:rPr lang="en-US" sz="1800" b="1" dirty="0" err="1" smtClean="0">
                <a:solidFill>
                  <a:srgbClr val="0000FF"/>
                </a:solidFill>
                <a:latin typeface="Lucida Console"/>
                <a:cs typeface="Lucida Console"/>
              </a:rPr>
              <a:t>subgraph</a:t>
            </a:r>
            <a:r>
              <a:rPr lang="en-US" sz="1800" dirty="0" smtClean="0">
                <a:latin typeface="Lucida Console"/>
                <a:cs typeface="Lucida Console"/>
              </a:rPr>
              <a:t>(</a:t>
            </a:r>
            <a:r>
              <a:rPr lang="en-US" sz="1800" dirty="0" err="1" smtClean="0">
                <a:latin typeface="Lucida Console"/>
                <a:cs typeface="Lucida Console"/>
              </a:rPr>
              <a:t>pV</a:t>
            </a:r>
            <a:r>
              <a:rPr lang="en-US" sz="1800" dirty="0" smtClean="0">
                <a:latin typeface="Lucida Console"/>
                <a:cs typeface="Lucida Console"/>
              </a:rPr>
              <a:t>: </a:t>
            </a:r>
            <a:r>
              <a:rPr lang="en-US" sz="1800" dirty="0">
                <a:latin typeface="Lucida Console"/>
                <a:cs typeface="Lucida Console"/>
              </a:rPr>
              <a:t>(</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V</a:t>
            </a:r>
            <a:r>
              <a:rPr lang="en-US" sz="1800" dirty="0">
                <a:latin typeface="Lucida Console"/>
                <a:cs typeface="Lucida Console"/>
              </a:rPr>
              <a:t>) =&gt; </a:t>
            </a:r>
            <a:r>
              <a:rPr lang="en-US" sz="1800" i="1" dirty="0" smtClean="0">
                <a:solidFill>
                  <a:srgbClr val="008000"/>
                </a:solidFill>
                <a:latin typeface="Lucida Console"/>
                <a:cs typeface="Lucida Console"/>
              </a:rPr>
              <a:t>Boolean, </a:t>
            </a:r>
          </a:p>
          <a:p>
            <a:r>
              <a:rPr lang="en-US" sz="1800" i="1" dirty="0">
                <a:solidFill>
                  <a:srgbClr val="008000"/>
                </a:solidFill>
                <a:latin typeface="Lucida Console"/>
                <a:cs typeface="Lucida Console"/>
              </a:rPr>
              <a:t> </a:t>
            </a:r>
            <a:r>
              <a:rPr lang="en-US" sz="1800" i="1" dirty="0" smtClean="0">
                <a:solidFill>
                  <a:srgbClr val="008000"/>
                </a:solidFill>
                <a:latin typeface="Lucida Console"/>
                <a:cs typeface="Lucida Console"/>
              </a:rPr>
              <a:t>               </a:t>
            </a:r>
            <a:r>
              <a:rPr lang="en-US" sz="1800" dirty="0" err="1" smtClean="0">
                <a:latin typeface="Lucida Console"/>
                <a:cs typeface="Lucida Console"/>
              </a:rPr>
              <a:t>pE</a:t>
            </a:r>
            <a:r>
              <a:rPr lang="en-US" sz="1800" dirty="0" smtClean="0">
                <a:latin typeface="Lucida Console"/>
                <a:cs typeface="Lucida Console"/>
              </a:rPr>
              <a:t>: </a:t>
            </a:r>
            <a:r>
              <a:rPr lang="en-US" sz="1800" i="1" dirty="0">
                <a:solidFill>
                  <a:srgbClr val="008000"/>
                </a:solidFill>
                <a:latin typeface="Lucida Console"/>
                <a:cs typeface="Lucida Console"/>
              </a:rPr>
              <a:t>Edge</a:t>
            </a:r>
            <a:r>
              <a:rPr lang="en-US" sz="1800" dirty="0">
                <a:latin typeface="Lucida Console"/>
                <a:cs typeface="Lucida Console"/>
              </a:rPr>
              <a:t>[</a:t>
            </a:r>
            <a:r>
              <a:rPr lang="en-US" sz="1800" i="1" dirty="0">
                <a:solidFill>
                  <a:srgbClr val="008000"/>
                </a:solidFill>
                <a:latin typeface="Lucida Console"/>
                <a:cs typeface="Lucida Console"/>
              </a:rPr>
              <a:t>V</a:t>
            </a:r>
            <a:r>
              <a:rPr lang="en-US" sz="1800" dirty="0">
                <a:latin typeface="Lucida Console"/>
                <a:cs typeface="Lucida Console"/>
              </a:rPr>
              <a:t>,</a:t>
            </a:r>
            <a:r>
              <a:rPr lang="en-US" sz="1800" i="1" dirty="0">
                <a:solidFill>
                  <a:srgbClr val="008000"/>
                </a:solidFill>
                <a:latin typeface="Lucida Console"/>
                <a:cs typeface="Lucida Console"/>
              </a:rPr>
              <a:t>E</a:t>
            </a:r>
            <a:r>
              <a:rPr lang="en-US" sz="1800" dirty="0">
                <a:latin typeface="Lucida Console"/>
                <a:cs typeface="Lucida Console"/>
              </a:rPr>
              <a:t>] =&gt; </a:t>
            </a:r>
            <a:r>
              <a:rPr lang="en-US" sz="1800" i="1" dirty="0">
                <a:solidFill>
                  <a:srgbClr val="008000"/>
                </a:solidFill>
                <a:latin typeface="Lucida Console"/>
                <a:cs typeface="Lucida Console"/>
              </a:rPr>
              <a:t>Boolean</a:t>
            </a:r>
            <a:r>
              <a:rPr lang="en-US" sz="1800" dirty="0" smtClean="0">
                <a:latin typeface="Lucida Console"/>
                <a:cs typeface="Lucida Console"/>
              </a:rPr>
              <a:t>)</a:t>
            </a:r>
            <a:r>
              <a:rPr lang="en-US" sz="1800" dirty="0">
                <a:latin typeface="Lucida Console"/>
                <a:cs typeface="Lucida Console"/>
              </a:rPr>
              <a:t>: </a:t>
            </a:r>
            <a:r>
              <a:rPr lang="en-US" sz="1800" i="1" dirty="0">
                <a:solidFill>
                  <a:srgbClr val="008000"/>
                </a:solidFill>
                <a:latin typeface="Lucida Console"/>
                <a:cs typeface="Lucida Console"/>
              </a:rPr>
              <a:t>Graph</a:t>
            </a:r>
            <a:r>
              <a:rPr lang="en-US" sz="1800" dirty="0">
                <a:latin typeface="Lucida Console"/>
                <a:cs typeface="Lucida Console"/>
              </a:rPr>
              <a:t>[</a:t>
            </a:r>
            <a:r>
              <a:rPr lang="en-US" sz="1800" i="1" dirty="0">
                <a:solidFill>
                  <a:srgbClr val="008000"/>
                </a:solidFill>
                <a:latin typeface="Lucida Console"/>
                <a:cs typeface="Lucida Console"/>
              </a:rPr>
              <a:t>V</a:t>
            </a:r>
            <a:r>
              <a:rPr lang="en-US" sz="1800" dirty="0">
                <a:latin typeface="Lucida Console"/>
                <a:cs typeface="Lucida Console"/>
              </a:rPr>
              <a:t>,</a:t>
            </a:r>
            <a:r>
              <a:rPr lang="en-US" sz="1800" i="1" dirty="0">
                <a:solidFill>
                  <a:srgbClr val="008000"/>
                </a:solidFill>
                <a:latin typeface="Lucida Console"/>
                <a:cs typeface="Lucida Console"/>
              </a:rPr>
              <a:t>E</a:t>
            </a:r>
            <a:r>
              <a:rPr lang="en-US" sz="1800" dirty="0">
                <a:latin typeface="Lucida Console"/>
                <a:cs typeface="Lucida Console"/>
              </a:rPr>
              <a:t>]</a:t>
            </a:r>
          </a:p>
          <a:p>
            <a:r>
              <a:rPr lang="en-US" sz="1800" dirty="0">
                <a:latin typeface="Lucida Console"/>
                <a:cs typeface="Lucida Console"/>
              </a:rPr>
              <a:t>	</a:t>
            </a:r>
            <a:r>
              <a:rPr lang="en-US" sz="1800" dirty="0" err="1">
                <a:latin typeface="Lucida Console"/>
                <a:cs typeface="Lucida Console"/>
              </a:rPr>
              <a:t>def</a:t>
            </a:r>
            <a:r>
              <a:rPr lang="en-US" sz="1800" dirty="0">
                <a:latin typeface="Lucida Console"/>
                <a:cs typeface="Lucida Console"/>
              </a:rPr>
              <a:t> </a:t>
            </a:r>
            <a:r>
              <a:rPr lang="en-US" sz="1800" b="1" dirty="0" err="1" smtClean="0">
                <a:solidFill>
                  <a:srgbClr val="0000FF"/>
                </a:solidFill>
                <a:latin typeface="Lucida Console"/>
                <a:cs typeface="Lucida Console"/>
              </a:rPr>
              <a:t>mapV</a:t>
            </a:r>
            <a:r>
              <a:rPr lang="en-US" sz="1800" dirty="0" smtClean="0">
                <a:latin typeface="Lucida Console"/>
                <a:cs typeface="Lucida Console"/>
              </a:rPr>
              <a:t>(m</a:t>
            </a:r>
            <a:r>
              <a:rPr lang="en-US" sz="1800" dirty="0">
                <a:latin typeface="Lucida Console"/>
                <a:cs typeface="Lucida Console"/>
              </a:rPr>
              <a:t>: (</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V</a:t>
            </a:r>
            <a:r>
              <a:rPr lang="en-US" sz="1800" dirty="0">
                <a:latin typeface="Lucida Console"/>
                <a:cs typeface="Lucida Console"/>
              </a:rPr>
              <a:t>) =&gt; </a:t>
            </a:r>
            <a:r>
              <a:rPr lang="en-US" sz="1800" i="1" dirty="0">
                <a:solidFill>
                  <a:srgbClr val="008000"/>
                </a:solidFill>
                <a:latin typeface="Lucida Console"/>
                <a:cs typeface="Lucida Console"/>
              </a:rPr>
              <a:t>T</a:t>
            </a:r>
            <a:r>
              <a:rPr lang="en-US" sz="1800" dirty="0">
                <a:latin typeface="Lucida Console"/>
                <a:cs typeface="Lucida Console"/>
              </a:rPr>
              <a:t> ): </a:t>
            </a:r>
            <a:r>
              <a:rPr lang="en-US" sz="1800" i="1" dirty="0">
                <a:solidFill>
                  <a:srgbClr val="008000"/>
                </a:solidFill>
                <a:latin typeface="Lucida Console"/>
                <a:cs typeface="Lucida Console"/>
              </a:rPr>
              <a:t>Graph</a:t>
            </a:r>
            <a:r>
              <a:rPr lang="en-US" sz="1800" dirty="0">
                <a:latin typeface="Lucida Console"/>
                <a:cs typeface="Lucida Console"/>
              </a:rPr>
              <a:t>[</a:t>
            </a:r>
            <a:r>
              <a:rPr lang="en-US" sz="1800" i="1" dirty="0">
                <a:solidFill>
                  <a:srgbClr val="008000"/>
                </a:solidFill>
                <a:latin typeface="Lucida Console"/>
                <a:cs typeface="Lucida Console"/>
              </a:rPr>
              <a:t>T</a:t>
            </a:r>
            <a:r>
              <a:rPr lang="en-US" sz="1800" dirty="0">
                <a:latin typeface="Lucida Console"/>
                <a:cs typeface="Lucida Console"/>
              </a:rPr>
              <a:t>,</a:t>
            </a:r>
            <a:r>
              <a:rPr lang="en-US" sz="1800" i="1" dirty="0">
                <a:solidFill>
                  <a:srgbClr val="008000"/>
                </a:solidFill>
                <a:latin typeface="Lucida Console"/>
                <a:cs typeface="Lucida Console"/>
              </a:rPr>
              <a:t>E</a:t>
            </a:r>
            <a:r>
              <a:rPr lang="en-US" sz="1800" dirty="0">
                <a:latin typeface="Lucida Console"/>
                <a:cs typeface="Lucida Console"/>
              </a:rPr>
              <a:t>] </a:t>
            </a:r>
          </a:p>
          <a:p>
            <a:r>
              <a:rPr lang="en-US" sz="1800" dirty="0">
                <a:latin typeface="Lucida Console"/>
                <a:cs typeface="Lucida Console"/>
              </a:rPr>
              <a:t>	</a:t>
            </a:r>
            <a:r>
              <a:rPr lang="en-US" sz="1800" dirty="0" err="1">
                <a:latin typeface="Lucida Console"/>
                <a:cs typeface="Lucida Console"/>
              </a:rPr>
              <a:t>def</a:t>
            </a:r>
            <a:r>
              <a:rPr lang="en-US" sz="1800" dirty="0">
                <a:latin typeface="Lucida Console"/>
                <a:cs typeface="Lucida Console"/>
              </a:rPr>
              <a:t> </a:t>
            </a:r>
            <a:r>
              <a:rPr lang="en-US" sz="1800" b="1" dirty="0" err="1" smtClean="0">
                <a:solidFill>
                  <a:srgbClr val="0000FF"/>
                </a:solidFill>
                <a:latin typeface="Lucida Console"/>
                <a:cs typeface="Lucida Console"/>
              </a:rPr>
              <a:t>mapE</a:t>
            </a:r>
            <a:r>
              <a:rPr lang="en-US" sz="1800" dirty="0" smtClean="0">
                <a:latin typeface="Lucida Console"/>
                <a:cs typeface="Lucida Console"/>
              </a:rPr>
              <a:t>(m</a:t>
            </a:r>
            <a:r>
              <a:rPr lang="en-US" sz="1800" dirty="0">
                <a:latin typeface="Lucida Console"/>
                <a:cs typeface="Lucida Console"/>
              </a:rPr>
              <a:t>: </a:t>
            </a:r>
            <a:r>
              <a:rPr lang="en-US" sz="1800" i="1" dirty="0">
                <a:solidFill>
                  <a:srgbClr val="008000"/>
                </a:solidFill>
                <a:latin typeface="Lucida Console"/>
                <a:cs typeface="Lucida Console"/>
              </a:rPr>
              <a:t>Edge</a:t>
            </a:r>
            <a:r>
              <a:rPr lang="en-US" sz="1800" dirty="0">
                <a:latin typeface="Lucida Console"/>
                <a:cs typeface="Lucida Console"/>
              </a:rPr>
              <a:t>[</a:t>
            </a:r>
            <a:r>
              <a:rPr lang="en-US" sz="1800" i="1" dirty="0">
                <a:solidFill>
                  <a:srgbClr val="008000"/>
                </a:solidFill>
                <a:latin typeface="Lucida Console"/>
                <a:cs typeface="Lucida Console"/>
              </a:rPr>
              <a:t>V</a:t>
            </a:r>
            <a:r>
              <a:rPr lang="en-US" sz="1800" dirty="0">
                <a:latin typeface="Lucida Console"/>
                <a:cs typeface="Lucida Console"/>
              </a:rPr>
              <a:t>,</a:t>
            </a:r>
            <a:r>
              <a:rPr lang="en-US" sz="1800" i="1" dirty="0">
                <a:solidFill>
                  <a:srgbClr val="008000"/>
                </a:solidFill>
                <a:latin typeface="Lucida Console"/>
                <a:cs typeface="Lucida Console"/>
              </a:rPr>
              <a:t>E</a:t>
            </a:r>
            <a:r>
              <a:rPr lang="en-US" sz="1800" dirty="0">
                <a:latin typeface="Lucida Console"/>
                <a:cs typeface="Lucida Console"/>
              </a:rPr>
              <a:t>] =&gt; </a:t>
            </a:r>
            <a:r>
              <a:rPr lang="en-US" sz="1800" i="1" dirty="0">
                <a:solidFill>
                  <a:srgbClr val="008000"/>
                </a:solidFill>
                <a:latin typeface="Lucida Console"/>
                <a:cs typeface="Lucida Console"/>
              </a:rPr>
              <a:t>T</a:t>
            </a:r>
            <a:r>
              <a:rPr lang="en-US" sz="1800" dirty="0">
                <a:latin typeface="Lucida Console"/>
                <a:cs typeface="Lucida Console"/>
              </a:rPr>
              <a:t> ): </a:t>
            </a:r>
            <a:r>
              <a:rPr lang="en-US" sz="1800" i="1" dirty="0">
                <a:solidFill>
                  <a:srgbClr val="008000"/>
                </a:solidFill>
                <a:latin typeface="Lucida Console"/>
                <a:cs typeface="Lucida Console"/>
              </a:rPr>
              <a:t>Graph</a:t>
            </a:r>
            <a:r>
              <a:rPr lang="en-US" sz="1800" dirty="0">
                <a:latin typeface="Lucida Console"/>
                <a:cs typeface="Lucida Console"/>
              </a:rPr>
              <a:t>[</a:t>
            </a:r>
            <a:r>
              <a:rPr lang="en-US" sz="1800" i="1" dirty="0">
                <a:solidFill>
                  <a:srgbClr val="008000"/>
                </a:solidFill>
                <a:latin typeface="Lucida Console"/>
                <a:cs typeface="Lucida Console"/>
              </a:rPr>
              <a:t>V</a:t>
            </a:r>
            <a:r>
              <a:rPr lang="en-US" sz="1800" dirty="0">
                <a:latin typeface="Lucida Console"/>
                <a:cs typeface="Lucida Console"/>
              </a:rPr>
              <a:t>,</a:t>
            </a:r>
            <a:r>
              <a:rPr lang="en-US" sz="1800" i="1" dirty="0">
                <a:solidFill>
                  <a:srgbClr val="008000"/>
                </a:solidFill>
                <a:latin typeface="Lucida Console"/>
                <a:cs typeface="Lucida Console"/>
              </a:rPr>
              <a:t>T</a:t>
            </a:r>
            <a:r>
              <a:rPr lang="en-US" sz="1800" dirty="0" smtClean="0">
                <a:latin typeface="Lucida Console"/>
                <a:cs typeface="Lucida Console"/>
              </a:rPr>
              <a:t>]</a:t>
            </a:r>
            <a:endParaRPr lang="en-US" sz="1800" dirty="0">
              <a:latin typeface="Lucida Console"/>
              <a:cs typeface="Lucida Console"/>
            </a:endParaRPr>
          </a:p>
          <a:p>
            <a:r>
              <a:rPr lang="en-US" sz="1800" dirty="0">
                <a:latin typeface="Lucida Console"/>
                <a:cs typeface="Lucida Console"/>
              </a:rPr>
              <a:t>	</a:t>
            </a:r>
            <a:r>
              <a:rPr lang="en-US" sz="1800" i="1" dirty="0">
                <a:solidFill>
                  <a:schemeClr val="accent6">
                    <a:lumMod val="75000"/>
                  </a:schemeClr>
                </a:solidFill>
                <a:latin typeface="Lucida Console"/>
                <a:cs typeface="Lucida Console"/>
              </a:rPr>
              <a:t>// Joins </a:t>
            </a:r>
            <a:r>
              <a:rPr lang="en-US" sz="1800" i="1" dirty="0" smtClean="0">
                <a:solidFill>
                  <a:schemeClr val="accent6">
                    <a:lumMod val="75000"/>
                  </a:schemeClr>
                </a:solidFill>
                <a:latin typeface="Lucida Console"/>
                <a:cs typeface="Lucida Console"/>
              </a:rPr>
              <a:t>--------</a:t>
            </a:r>
            <a:r>
              <a:rPr lang="en-US" sz="1800" i="1" dirty="0">
                <a:solidFill>
                  <a:schemeClr val="accent6">
                    <a:lumMod val="75000"/>
                  </a:schemeClr>
                </a:solidFill>
                <a:latin typeface="Lucida Console"/>
                <a:cs typeface="Lucida Console"/>
              </a:rPr>
              <a:t>--------------------------------</a:t>
            </a:r>
            <a:endParaRPr lang="en-US" sz="1800" dirty="0">
              <a:latin typeface="Lucida Console"/>
              <a:cs typeface="Lucida Console"/>
            </a:endParaRPr>
          </a:p>
          <a:p>
            <a:r>
              <a:rPr lang="en-US" sz="1800" dirty="0">
                <a:latin typeface="Lucida Console"/>
                <a:cs typeface="Lucida Console"/>
              </a:rPr>
              <a:t>	</a:t>
            </a:r>
            <a:r>
              <a:rPr lang="en-US" sz="1800" dirty="0" err="1">
                <a:latin typeface="Lucida Console"/>
                <a:cs typeface="Lucida Console"/>
              </a:rPr>
              <a:t>def</a:t>
            </a:r>
            <a:r>
              <a:rPr lang="en-US" sz="1800" dirty="0">
                <a:latin typeface="Lucida Console"/>
                <a:cs typeface="Lucida Console"/>
              </a:rPr>
              <a:t> </a:t>
            </a:r>
            <a:r>
              <a:rPr lang="en-US" sz="1800" b="1" dirty="0" err="1" smtClean="0">
                <a:solidFill>
                  <a:srgbClr val="0000FF"/>
                </a:solidFill>
                <a:latin typeface="Lucida Console"/>
                <a:cs typeface="Lucida Console"/>
              </a:rPr>
              <a:t>joinV</a:t>
            </a:r>
            <a:r>
              <a:rPr lang="en-US" sz="1800" dirty="0" smtClean="0">
                <a:latin typeface="Lucida Console"/>
                <a:cs typeface="Lucida Console"/>
              </a:rPr>
              <a:t>(</a:t>
            </a:r>
            <a:r>
              <a:rPr lang="en-US" sz="1800" dirty="0" err="1" smtClean="0">
                <a:latin typeface="Lucida Console"/>
                <a:cs typeface="Lucida Console"/>
              </a:rPr>
              <a:t>tbl</a:t>
            </a:r>
            <a:r>
              <a:rPr lang="en-US" sz="1800" dirty="0">
                <a:latin typeface="Lucida Console"/>
                <a:cs typeface="Lucida Console"/>
              </a:rPr>
              <a:t>: </a:t>
            </a:r>
            <a:r>
              <a:rPr lang="en-US" sz="1800" i="1" dirty="0">
                <a:solidFill>
                  <a:srgbClr val="008000"/>
                </a:solidFill>
                <a:latin typeface="Lucida Console"/>
                <a:cs typeface="Lucida Console"/>
              </a:rPr>
              <a:t>Table </a:t>
            </a:r>
            <a:r>
              <a:rPr lang="en-US" sz="1800" dirty="0" smtClean="0">
                <a:latin typeface="Lucida Console"/>
                <a:cs typeface="Lucida Console"/>
              </a:rPr>
              <a:t>[</a:t>
            </a:r>
            <a:r>
              <a:rPr lang="en-US" sz="1800" dirty="0">
                <a:latin typeface="Lucida Console"/>
                <a:cs typeface="Lucida Console"/>
              </a:rPr>
              <a:t>(</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T</a:t>
            </a:r>
            <a:r>
              <a:rPr lang="en-US" sz="1800" dirty="0">
                <a:latin typeface="Lucida Console"/>
                <a:cs typeface="Lucida Console"/>
              </a:rPr>
              <a:t>)</a:t>
            </a:r>
            <a:r>
              <a:rPr lang="en-US" sz="1800" dirty="0" smtClean="0">
                <a:latin typeface="Lucida Console"/>
                <a:cs typeface="Lucida Console"/>
              </a:rPr>
              <a:t>])</a:t>
            </a:r>
            <a:r>
              <a:rPr lang="en-US" sz="1800" dirty="0">
                <a:latin typeface="Lucida Console"/>
                <a:cs typeface="Lucida Console"/>
              </a:rPr>
              <a:t>: </a:t>
            </a:r>
            <a:r>
              <a:rPr lang="en-US" sz="1800" i="1" dirty="0">
                <a:solidFill>
                  <a:srgbClr val="008000"/>
                </a:solidFill>
                <a:latin typeface="Lucida Console"/>
                <a:cs typeface="Lucida Console"/>
              </a:rPr>
              <a:t>Graph</a:t>
            </a:r>
            <a:r>
              <a:rPr lang="en-US" sz="1800" dirty="0" smtClean="0">
                <a:latin typeface="Lucida Console"/>
                <a:cs typeface="Lucida Console"/>
              </a:rPr>
              <a:t>[(</a:t>
            </a:r>
            <a:r>
              <a:rPr lang="en-US" sz="1800" i="1" dirty="0" smtClean="0">
                <a:solidFill>
                  <a:srgbClr val="008000"/>
                </a:solidFill>
                <a:latin typeface="Lucida Console"/>
                <a:cs typeface="Lucida Console"/>
              </a:rPr>
              <a:t>V</a:t>
            </a:r>
            <a:r>
              <a:rPr lang="en-US" sz="1800" dirty="0" smtClean="0">
                <a:latin typeface="Lucida Console"/>
                <a:cs typeface="Lucida Console"/>
              </a:rPr>
              <a:t>, </a:t>
            </a:r>
            <a:r>
              <a:rPr lang="en-US" sz="1800" i="1" dirty="0" smtClean="0">
                <a:solidFill>
                  <a:srgbClr val="008000"/>
                </a:solidFill>
                <a:latin typeface="Lucida Console"/>
                <a:cs typeface="Lucida Console"/>
              </a:rPr>
              <a:t>T)</a:t>
            </a:r>
            <a:r>
              <a:rPr lang="en-US" sz="1800" dirty="0" smtClean="0">
                <a:latin typeface="Lucida Console"/>
                <a:cs typeface="Lucida Console"/>
              </a:rPr>
              <a:t>, </a:t>
            </a:r>
            <a:r>
              <a:rPr lang="en-US" sz="1800" i="1" dirty="0">
                <a:solidFill>
                  <a:srgbClr val="008000"/>
                </a:solidFill>
                <a:latin typeface="Lucida Console"/>
                <a:cs typeface="Lucida Console"/>
              </a:rPr>
              <a:t>E </a:t>
            </a:r>
            <a:r>
              <a:rPr lang="en-US" sz="1800" dirty="0">
                <a:latin typeface="Lucida Console"/>
                <a:cs typeface="Lucida Console"/>
              </a:rPr>
              <a:t>]</a:t>
            </a:r>
          </a:p>
          <a:p>
            <a:r>
              <a:rPr lang="en-US" sz="1800" dirty="0">
                <a:latin typeface="Lucida Console"/>
                <a:cs typeface="Lucida Console"/>
              </a:rPr>
              <a:t>	</a:t>
            </a:r>
            <a:r>
              <a:rPr lang="en-US" sz="1800" dirty="0" err="1">
                <a:latin typeface="Lucida Console"/>
                <a:cs typeface="Lucida Console"/>
              </a:rPr>
              <a:t>def</a:t>
            </a:r>
            <a:r>
              <a:rPr lang="en-US" sz="1800" dirty="0">
                <a:latin typeface="Lucida Console"/>
                <a:cs typeface="Lucida Console"/>
              </a:rPr>
              <a:t> </a:t>
            </a:r>
            <a:r>
              <a:rPr lang="en-US" sz="1800" b="1" dirty="0" err="1" smtClean="0">
                <a:solidFill>
                  <a:srgbClr val="0000FF"/>
                </a:solidFill>
                <a:latin typeface="Lucida Console"/>
                <a:cs typeface="Lucida Console"/>
              </a:rPr>
              <a:t>joinE</a:t>
            </a:r>
            <a:r>
              <a:rPr lang="en-US" sz="1800" dirty="0" smtClean="0">
                <a:latin typeface="Lucida Console"/>
                <a:cs typeface="Lucida Console"/>
              </a:rPr>
              <a:t>(</a:t>
            </a:r>
            <a:r>
              <a:rPr lang="en-US" sz="1800" dirty="0" err="1" smtClean="0">
                <a:latin typeface="Lucida Console"/>
                <a:cs typeface="Lucida Console"/>
              </a:rPr>
              <a:t>tbl</a:t>
            </a:r>
            <a:r>
              <a:rPr lang="en-US" sz="1800" dirty="0">
                <a:latin typeface="Lucida Console"/>
                <a:cs typeface="Lucida Console"/>
              </a:rPr>
              <a:t>: </a:t>
            </a:r>
            <a:r>
              <a:rPr lang="en-US" sz="1800" i="1" dirty="0">
                <a:solidFill>
                  <a:srgbClr val="008000"/>
                </a:solidFill>
                <a:latin typeface="Lucida Console"/>
                <a:cs typeface="Lucida Console"/>
              </a:rPr>
              <a:t>Table </a:t>
            </a:r>
            <a:r>
              <a:rPr lang="en-US" sz="1800" dirty="0" smtClean="0">
                <a:latin typeface="Lucida Console"/>
                <a:cs typeface="Lucida Console"/>
              </a:rPr>
              <a:t>[</a:t>
            </a:r>
            <a:r>
              <a:rPr lang="en-US" sz="1800" dirty="0">
                <a:latin typeface="Lucida Console"/>
                <a:cs typeface="Lucida Console"/>
              </a:rPr>
              <a:t>(</a:t>
            </a:r>
            <a:r>
              <a:rPr lang="en-US" sz="1800" i="1" dirty="0">
                <a:solidFill>
                  <a:srgbClr val="008000"/>
                </a:solidFill>
                <a:latin typeface="Lucida Console"/>
                <a:cs typeface="Lucida Console"/>
              </a:rPr>
              <a:t>Id</a:t>
            </a:r>
            <a:r>
              <a:rPr lang="en-US" sz="1800" dirty="0" smtClean="0">
                <a:latin typeface="Lucida Console"/>
                <a:cs typeface="Lucida Console"/>
              </a:rPr>
              <a:t>, </a:t>
            </a:r>
            <a:r>
              <a:rPr lang="en-US" sz="1800" i="1" dirty="0" smtClean="0">
                <a:solidFill>
                  <a:srgbClr val="008000"/>
                </a:solidFill>
                <a:latin typeface="Lucida Console"/>
                <a:cs typeface="Lucida Console"/>
              </a:rPr>
              <a:t>Id</a:t>
            </a:r>
            <a:r>
              <a:rPr lang="en-US" sz="1800" dirty="0" smtClean="0">
                <a:latin typeface="Lucida Console"/>
                <a:cs typeface="Lucida Console"/>
              </a:rPr>
              <a:t>, </a:t>
            </a:r>
            <a:r>
              <a:rPr lang="en-US" sz="1800" i="1" dirty="0" smtClean="0">
                <a:solidFill>
                  <a:srgbClr val="008000"/>
                </a:solidFill>
                <a:latin typeface="Lucida Console"/>
                <a:cs typeface="Lucida Console"/>
              </a:rPr>
              <a:t>T</a:t>
            </a:r>
            <a:r>
              <a:rPr lang="en-US" sz="1800" dirty="0">
                <a:latin typeface="Lucida Console"/>
                <a:cs typeface="Lucida Console"/>
              </a:rPr>
              <a:t>)</a:t>
            </a:r>
            <a:r>
              <a:rPr lang="en-US" sz="1800" dirty="0" smtClean="0">
                <a:latin typeface="Lucida Console"/>
                <a:cs typeface="Lucida Console"/>
              </a:rPr>
              <a:t>])</a:t>
            </a:r>
            <a:r>
              <a:rPr lang="en-US" sz="1800" dirty="0">
                <a:latin typeface="Lucida Console"/>
                <a:cs typeface="Lucida Console"/>
              </a:rPr>
              <a:t>: </a:t>
            </a:r>
            <a:r>
              <a:rPr lang="en-US" sz="1800" i="1" dirty="0">
                <a:solidFill>
                  <a:srgbClr val="008000"/>
                </a:solidFill>
                <a:latin typeface="Lucida Console"/>
                <a:cs typeface="Lucida Console"/>
              </a:rPr>
              <a:t>Graph</a:t>
            </a:r>
            <a:r>
              <a:rPr lang="en-US" sz="1800" dirty="0" smtClean="0">
                <a:latin typeface="Lucida Console"/>
                <a:cs typeface="Lucida Console"/>
              </a:rPr>
              <a:t>[</a:t>
            </a:r>
            <a:r>
              <a:rPr lang="en-US" sz="1800" i="1" dirty="0" smtClean="0">
                <a:solidFill>
                  <a:srgbClr val="008000"/>
                </a:solidFill>
                <a:latin typeface="Lucida Console"/>
                <a:cs typeface="Lucida Console"/>
              </a:rPr>
              <a:t>V</a:t>
            </a:r>
            <a:r>
              <a:rPr lang="en-US" sz="1800" dirty="0">
                <a:latin typeface="Lucida Console"/>
                <a:cs typeface="Lucida Console"/>
              </a:rPr>
              <a:t>, </a:t>
            </a:r>
            <a:r>
              <a:rPr lang="en-US" sz="1800" dirty="0" smtClean="0">
                <a:latin typeface="Lucida Console"/>
                <a:cs typeface="Lucida Console"/>
              </a:rPr>
              <a:t>(</a:t>
            </a:r>
            <a:r>
              <a:rPr lang="en-US" sz="1800" i="1" dirty="0" smtClean="0">
                <a:solidFill>
                  <a:srgbClr val="008000"/>
                </a:solidFill>
                <a:latin typeface="Lucida Console"/>
                <a:cs typeface="Lucida Console"/>
              </a:rPr>
              <a:t>E</a:t>
            </a:r>
            <a:r>
              <a:rPr lang="en-US" sz="1800" dirty="0">
                <a:latin typeface="Lucida Console"/>
                <a:cs typeface="Lucida Console"/>
              </a:rPr>
              <a:t>,</a:t>
            </a:r>
            <a:r>
              <a:rPr lang="en-US" sz="1800" i="1" dirty="0">
                <a:solidFill>
                  <a:srgbClr val="008000"/>
                </a:solidFill>
                <a:latin typeface="Lucida Console"/>
                <a:cs typeface="Lucida Console"/>
              </a:rPr>
              <a:t> </a:t>
            </a:r>
            <a:r>
              <a:rPr lang="en-US" sz="1800" i="1" dirty="0" smtClean="0">
                <a:solidFill>
                  <a:srgbClr val="008000"/>
                </a:solidFill>
                <a:latin typeface="Lucida Console"/>
                <a:cs typeface="Lucida Console"/>
              </a:rPr>
              <a:t>T)</a:t>
            </a:r>
            <a:r>
              <a:rPr lang="en-US" sz="1800" dirty="0" smtClean="0">
                <a:latin typeface="Lucida Console"/>
                <a:cs typeface="Lucida Console"/>
              </a:rPr>
              <a:t>]</a:t>
            </a:r>
            <a:endParaRPr lang="en-US" sz="1800" i="1" dirty="0">
              <a:solidFill>
                <a:schemeClr val="accent6">
                  <a:lumMod val="75000"/>
                </a:schemeClr>
              </a:solidFill>
              <a:latin typeface="Lucida Console"/>
              <a:cs typeface="Lucida Console"/>
            </a:endParaRPr>
          </a:p>
          <a:p>
            <a:r>
              <a:rPr lang="en-US" sz="1800" dirty="0">
                <a:latin typeface="Lucida Console"/>
                <a:cs typeface="Lucida Console"/>
              </a:rPr>
              <a:t>	</a:t>
            </a:r>
            <a:r>
              <a:rPr lang="en-US" sz="1800" i="1" dirty="0">
                <a:solidFill>
                  <a:schemeClr val="accent6">
                    <a:lumMod val="75000"/>
                  </a:schemeClr>
                </a:solidFill>
                <a:latin typeface="Lucida Console"/>
                <a:cs typeface="Lucida Console"/>
              </a:rPr>
              <a:t>// </a:t>
            </a:r>
            <a:r>
              <a:rPr lang="en-US" sz="1800" i="1" dirty="0" smtClean="0">
                <a:solidFill>
                  <a:schemeClr val="accent6">
                    <a:lumMod val="75000"/>
                  </a:schemeClr>
                </a:solidFill>
                <a:latin typeface="Lucida Console"/>
                <a:cs typeface="Lucida Console"/>
              </a:rPr>
              <a:t>Computation -</a:t>
            </a:r>
            <a:r>
              <a:rPr lang="en-US" sz="1800" i="1" dirty="0">
                <a:solidFill>
                  <a:schemeClr val="accent6">
                    <a:lumMod val="75000"/>
                  </a:schemeClr>
                </a:solidFill>
                <a:latin typeface="Lucida Console"/>
                <a:cs typeface="Lucida Console"/>
              </a:rPr>
              <a:t>---------------------------------</a:t>
            </a:r>
          </a:p>
          <a:p>
            <a:r>
              <a:rPr lang="en-US" sz="1800" i="1" dirty="0">
                <a:solidFill>
                  <a:schemeClr val="accent6">
                    <a:lumMod val="75000"/>
                  </a:schemeClr>
                </a:solidFill>
                <a:latin typeface="Lucida Console"/>
                <a:cs typeface="Lucida Console"/>
              </a:rPr>
              <a:t>	</a:t>
            </a:r>
            <a:r>
              <a:rPr lang="en-US" sz="1800" dirty="0" err="1">
                <a:latin typeface="Lucida Console"/>
                <a:cs typeface="Lucida Console"/>
              </a:rPr>
              <a:t>def</a:t>
            </a:r>
            <a:r>
              <a:rPr lang="en-US" sz="1800" dirty="0">
                <a:latin typeface="Lucida Console"/>
                <a:cs typeface="Lucida Console"/>
              </a:rPr>
              <a:t> </a:t>
            </a:r>
            <a:r>
              <a:rPr lang="en-US" sz="1800" b="1" dirty="0" err="1" smtClean="0">
                <a:solidFill>
                  <a:srgbClr val="0000FF"/>
                </a:solidFill>
                <a:latin typeface="Lucida Console"/>
                <a:cs typeface="Lucida Console"/>
              </a:rPr>
              <a:t>mrTriplets</a:t>
            </a:r>
            <a:r>
              <a:rPr lang="en-US" sz="1800" dirty="0" smtClean="0">
                <a:latin typeface="Lucida Console"/>
                <a:cs typeface="Lucida Console"/>
              </a:rPr>
              <a:t>(</a:t>
            </a:r>
            <a:r>
              <a:rPr lang="en-US" sz="1800" dirty="0" err="1" smtClean="0">
                <a:latin typeface="Lucida Console"/>
                <a:cs typeface="Lucida Console"/>
              </a:rPr>
              <a:t>mapF</a:t>
            </a:r>
            <a:r>
              <a:rPr lang="en-US" sz="1800" dirty="0">
                <a:latin typeface="Lucida Console"/>
                <a:cs typeface="Lucida Console"/>
              </a:rPr>
              <a:t>: </a:t>
            </a:r>
            <a:r>
              <a:rPr lang="en-US" sz="1800" dirty="0" smtClean="0">
                <a:latin typeface="Lucida Console"/>
                <a:cs typeface="Lucida Console"/>
              </a:rPr>
              <a:t>(</a:t>
            </a:r>
            <a:r>
              <a:rPr lang="en-US" sz="1800" i="1" dirty="0" smtClean="0">
                <a:solidFill>
                  <a:srgbClr val="008000"/>
                </a:solidFill>
                <a:latin typeface="Lucida Console"/>
                <a:cs typeface="Lucida Console"/>
              </a:rPr>
              <a:t>Edge</a:t>
            </a:r>
            <a:r>
              <a:rPr lang="en-US" sz="1800" dirty="0" smtClean="0">
                <a:latin typeface="Lucida Console"/>
                <a:cs typeface="Lucida Console"/>
              </a:rPr>
              <a:t>[</a:t>
            </a:r>
            <a:r>
              <a:rPr lang="en-US" sz="1800" i="1" dirty="0" smtClean="0">
                <a:solidFill>
                  <a:srgbClr val="008000"/>
                </a:solidFill>
                <a:latin typeface="Lucida Console"/>
                <a:cs typeface="Lucida Console"/>
              </a:rPr>
              <a:t>V</a:t>
            </a:r>
            <a:r>
              <a:rPr lang="en-US" sz="1800" dirty="0" smtClean="0">
                <a:latin typeface="Lucida Console"/>
                <a:cs typeface="Lucida Console"/>
              </a:rPr>
              <a:t>,</a:t>
            </a:r>
            <a:r>
              <a:rPr lang="en-US" sz="1800" i="1" dirty="0" smtClean="0">
                <a:solidFill>
                  <a:srgbClr val="008000"/>
                </a:solidFill>
                <a:latin typeface="Lucida Console"/>
                <a:cs typeface="Lucida Console"/>
              </a:rPr>
              <a:t>E</a:t>
            </a:r>
            <a:r>
              <a:rPr lang="en-US" sz="1800" dirty="0" smtClean="0">
                <a:latin typeface="Lucida Console"/>
                <a:cs typeface="Lucida Console"/>
              </a:rPr>
              <a:t>]) =</a:t>
            </a:r>
            <a:r>
              <a:rPr lang="en-US" sz="1800" dirty="0">
                <a:latin typeface="Lucida Console"/>
                <a:cs typeface="Lucida Console"/>
              </a:rPr>
              <a:t>&gt; </a:t>
            </a:r>
            <a:r>
              <a:rPr lang="en-US" sz="1800" i="1" dirty="0" smtClean="0">
                <a:solidFill>
                  <a:srgbClr val="008000"/>
                </a:solidFill>
                <a:latin typeface="Lucida Console"/>
                <a:cs typeface="Lucida Console"/>
              </a:rPr>
              <a:t>List</a:t>
            </a:r>
            <a:r>
              <a:rPr lang="en-US" sz="1800" dirty="0" smtClean="0">
                <a:latin typeface="Lucida Console"/>
                <a:cs typeface="Lucida Console"/>
              </a:rPr>
              <a:t>[(</a:t>
            </a:r>
            <a:r>
              <a:rPr lang="en-US" sz="1800" i="1" dirty="0" smtClean="0">
                <a:solidFill>
                  <a:srgbClr val="008000"/>
                </a:solidFill>
                <a:latin typeface="Lucida Console"/>
                <a:cs typeface="Lucida Console"/>
              </a:rPr>
              <a:t>Id</a:t>
            </a:r>
            <a:r>
              <a:rPr lang="en-US" sz="1800" dirty="0" smtClean="0">
                <a:latin typeface="Lucida Console"/>
                <a:cs typeface="Lucida Console"/>
              </a:rPr>
              <a:t>, </a:t>
            </a:r>
            <a:r>
              <a:rPr lang="en-US" sz="1800" i="1" dirty="0" smtClean="0">
                <a:solidFill>
                  <a:srgbClr val="008000"/>
                </a:solidFill>
                <a:latin typeface="Lucida Console"/>
                <a:cs typeface="Lucida Console"/>
              </a:rPr>
              <a:t>T</a:t>
            </a:r>
            <a:r>
              <a:rPr lang="en-US" sz="1800" dirty="0" smtClean="0">
                <a:latin typeface="Lucida Console"/>
                <a:cs typeface="Lucida Console"/>
              </a:rPr>
              <a:t>)],</a:t>
            </a:r>
            <a:r>
              <a:rPr lang="en-US" sz="1800" dirty="0">
                <a:latin typeface="Lucida Console"/>
                <a:cs typeface="Lucida Console"/>
              </a:rPr>
              <a:t/>
            </a:r>
            <a:br>
              <a:rPr lang="en-US" sz="1800" dirty="0">
                <a:latin typeface="Lucida Console"/>
                <a:cs typeface="Lucida Console"/>
              </a:rPr>
            </a:br>
            <a:r>
              <a:rPr lang="en-US" sz="1800" dirty="0">
                <a:latin typeface="Lucida Console"/>
                <a:cs typeface="Lucida Console"/>
              </a:rPr>
              <a:t>					 </a:t>
            </a:r>
            <a:r>
              <a:rPr lang="en-US" sz="1800" dirty="0" smtClean="0">
                <a:latin typeface="Lucida Console"/>
                <a:cs typeface="Lucida Console"/>
              </a:rPr>
              <a:t> </a:t>
            </a:r>
            <a:r>
              <a:rPr lang="en-US" sz="1800" dirty="0" err="1" smtClean="0">
                <a:latin typeface="Lucida Console"/>
                <a:cs typeface="Lucida Console"/>
              </a:rPr>
              <a:t>reduceF</a:t>
            </a:r>
            <a:r>
              <a:rPr lang="en-US" sz="1800" dirty="0">
                <a:latin typeface="Lucida Console"/>
                <a:cs typeface="Lucida Console"/>
              </a:rPr>
              <a:t>: (</a:t>
            </a:r>
            <a:r>
              <a:rPr lang="en-US" sz="1800" i="1" dirty="0">
                <a:solidFill>
                  <a:srgbClr val="008000"/>
                </a:solidFill>
                <a:latin typeface="Lucida Console"/>
                <a:cs typeface="Lucida Console"/>
              </a:rPr>
              <a:t>T</a:t>
            </a:r>
            <a:r>
              <a:rPr lang="en-US" sz="1800" dirty="0">
                <a:latin typeface="Lucida Console"/>
                <a:cs typeface="Lucida Console"/>
              </a:rPr>
              <a:t>, </a:t>
            </a:r>
            <a:r>
              <a:rPr lang="en-US" sz="1800" i="1" dirty="0">
                <a:solidFill>
                  <a:srgbClr val="008000"/>
                </a:solidFill>
                <a:latin typeface="Lucida Console"/>
                <a:cs typeface="Lucida Console"/>
              </a:rPr>
              <a:t>T</a:t>
            </a:r>
            <a:r>
              <a:rPr lang="en-US" sz="1800" dirty="0">
                <a:latin typeface="Lucida Console"/>
                <a:cs typeface="Lucida Console"/>
              </a:rPr>
              <a:t>) =&gt; </a:t>
            </a:r>
            <a:r>
              <a:rPr lang="en-US" sz="1800" i="1" dirty="0" smtClean="0">
                <a:solidFill>
                  <a:srgbClr val="008000"/>
                </a:solidFill>
                <a:latin typeface="Lucida Console"/>
                <a:cs typeface="Lucida Console"/>
              </a:rPr>
              <a:t>T</a:t>
            </a:r>
            <a:r>
              <a:rPr lang="en-US" sz="1800" dirty="0" smtClean="0">
                <a:latin typeface="Lucida Console"/>
                <a:cs typeface="Lucida Console"/>
              </a:rPr>
              <a:t>): </a:t>
            </a:r>
            <a:r>
              <a:rPr lang="en-US" sz="1800" i="1" dirty="0" smtClean="0">
                <a:solidFill>
                  <a:srgbClr val="008000"/>
                </a:solidFill>
                <a:latin typeface="Lucida Console"/>
                <a:cs typeface="Lucida Console"/>
              </a:rPr>
              <a:t>Graph</a:t>
            </a:r>
            <a:r>
              <a:rPr lang="en-US" sz="1800" dirty="0" smtClean="0">
                <a:latin typeface="Lucida Console"/>
                <a:cs typeface="Lucida Console"/>
              </a:rPr>
              <a:t>[</a:t>
            </a:r>
            <a:r>
              <a:rPr lang="en-US" sz="1800" i="1" dirty="0" smtClean="0">
                <a:solidFill>
                  <a:srgbClr val="008000"/>
                </a:solidFill>
                <a:latin typeface="Lucida Console"/>
                <a:cs typeface="Lucida Console"/>
              </a:rPr>
              <a:t>T</a:t>
            </a:r>
            <a:r>
              <a:rPr lang="en-US" sz="1800" dirty="0" smtClean="0">
                <a:latin typeface="Lucida Console"/>
                <a:cs typeface="Lucida Console"/>
              </a:rPr>
              <a:t>, </a:t>
            </a:r>
            <a:r>
              <a:rPr lang="en-US" sz="1800" i="1" dirty="0">
                <a:solidFill>
                  <a:srgbClr val="008000"/>
                </a:solidFill>
                <a:latin typeface="Lucida Console"/>
                <a:cs typeface="Lucida Console"/>
              </a:rPr>
              <a:t>E</a:t>
            </a:r>
            <a:r>
              <a:rPr lang="en-US" sz="1800" dirty="0">
                <a:latin typeface="Lucida Console"/>
                <a:cs typeface="Lucida Console"/>
              </a:rPr>
              <a:t>]</a:t>
            </a:r>
          </a:p>
          <a:p>
            <a:r>
              <a:rPr lang="en-US" sz="1800" dirty="0" smtClean="0">
                <a:latin typeface="Lucida Console"/>
                <a:cs typeface="Lucida Console"/>
              </a:rPr>
              <a:t>}</a:t>
            </a:r>
          </a:p>
          <a:p>
            <a:endParaRPr lang="en-US" sz="1800" dirty="0">
              <a:latin typeface="Lucida Console"/>
              <a:cs typeface="Lucida Console"/>
            </a:endParaRPr>
          </a:p>
        </p:txBody>
      </p:sp>
      <p:sp>
        <p:nvSpPr>
          <p:cNvPr id="2" name="Rectangle 1"/>
          <p:cNvSpPr/>
          <p:nvPr/>
        </p:nvSpPr>
        <p:spPr>
          <a:xfrm>
            <a:off x="304800" y="1557750"/>
            <a:ext cx="228600" cy="728250"/>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Rectangle 4"/>
          <p:cNvSpPr/>
          <p:nvPr/>
        </p:nvSpPr>
        <p:spPr>
          <a:xfrm>
            <a:off x="304800" y="2133600"/>
            <a:ext cx="228600" cy="1143000"/>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 name="Rectangle 5"/>
          <p:cNvSpPr/>
          <p:nvPr/>
        </p:nvSpPr>
        <p:spPr>
          <a:xfrm>
            <a:off x="302060" y="3200400"/>
            <a:ext cx="231340" cy="1676399"/>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Rectangle 6"/>
          <p:cNvSpPr/>
          <p:nvPr/>
        </p:nvSpPr>
        <p:spPr>
          <a:xfrm>
            <a:off x="304800" y="4800600"/>
            <a:ext cx="228600" cy="914400"/>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 name="Rectangle 7"/>
          <p:cNvSpPr/>
          <p:nvPr/>
        </p:nvSpPr>
        <p:spPr>
          <a:xfrm>
            <a:off x="609600" y="2133600"/>
            <a:ext cx="7620000" cy="1143000"/>
          </a:xfrm>
          <a:prstGeom prst="rect">
            <a:avLst/>
          </a:prstGeom>
          <a:solidFill>
            <a:srgbClr val="FFFFFF">
              <a:alpha val="80000"/>
            </a:srgb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Rectangle 8"/>
          <p:cNvSpPr/>
          <p:nvPr/>
        </p:nvSpPr>
        <p:spPr>
          <a:xfrm>
            <a:off x="685800" y="3276601"/>
            <a:ext cx="8153400" cy="1600199"/>
          </a:xfrm>
          <a:prstGeom prst="rect">
            <a:avLst/>
          </a:prstGeom>
          <a:solidFill>
            <a:srgbClr val="FFFFFF">
              <a:alpha val="80000"/>
            </a:srgb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Rectangle 9"/>
          <p:cNvSpPr/>
          <p:nvPr/>
        </p:nvSpPr>
        <p:spPr>
          <a:xfrm>
            <a:off x="613769" y="4876800"/>
            <a:ext cx="8153400" cy="838200"/>
          </a:xfrm>
          <a:prstGeom prst="rect">
            <a:avLst/>
          </a:prstGeom>
          <a:solidFill>
            <a:srgbClr val="FFFFFF">
              <a:alpha val="80000"/>
            </a:srgb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itle 11"/>
          <p:cNvSpPr>
            <a:spLocks noGrp="1"/>
          </p:cNvSpPr>
          <p:nvPr>
            <p:ph type="title"/>
          </p:nvPr>
        </p:nvSpPr>
        <p:spPr>
          <a:xfrm>
            <a:off x="302060" y="152400"/>
            <a:ext cx="8613340" cy="990600"/>
          </a:xfrm>
        </p:spPr>
        <p:txBody>
          <a:bodyPr/>
          <a:lstStyle/>
          <a:p>
            <a:r>
              <a:rPr lang="en-US" dirty="0" smtClean="0"/>
              <a:t>Graph Operators (</a:t>
            </a:r>
            <a:r>
              <a:rPr lang="en-US" dirty="0" err="1" smtClean="0"/>
              <a:t>Scala</a:t>
            </a:r>
            <a:r>
              <a:rPr lang="en-US" dirty="0" smtClean="0"/>
              <a:t>)</a:t>
            </a:r>
            <a:endParaRPr lang="en-US" dirty="0"/>
          </a:p>
        </p:txBody>
      </p:sp>
      <p:sp>
        <p:nvSpPr>
          <p:cNvPr id="11" name="Slide Number Placeholder 10"/>
          <p:cNvSpPr>
            <a:spLocks noGrp="1"/>
          </p:cNvSpPr>
          <p:nvPr>
            <p:ph type="sldNum" sz="quarter" idx="12"/>
          </p:nvPr>
        </p:nvSpPr>
        <p:spPr/>
        <p:txBody>
          <a:bodyPr/>
          <a:lstStyle/>
          <a:p>
            <a:pPr>
              <a:defRPr/>
            </a:pPr>
            <a:fld id="{47683E74-89E2-C64C-9005-6CEB91907F00}" type="slidenum">
              <a:rPr lang="en-US" smtClean="0"/>
              <a:pPr>
                <a:defRPr/>
              </a:pPr>
              <a:t>30</a:t>
            </a:fld>
            <a:endParaRPr lang="en-US" dirty="0"/>
          </a:p>
        </p:txBody>
      </p:sp>
      <p:sp>
        <p:nvSpPr>
          <p:cNvPr id="14" name="Rectangle 13"/>
          <p:cNvSpPr/>
          <p:nvPr/>
        </p:nvSpPr>
        <p:spPr>
          <a:xfrm>
            <a:off x="304800" y="5638800"/>
            <a:ext cx="228600" cy="914400"/>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Rectangle 14"/>
          <p:cNvSpPr/>
          <p:nvPr/>
        </p:nvSpPr>
        <p:spPr>
          <a:xfrm>
            <a:off x="613769" y="5715000"/>
            <a:ext cx="7615831" cy="838200"/>
          </a:xfrm>
          <a:prstGeom prst="rect">
            <a:avLst/>
          </a:prstGeom>
          <a:solidFill>
            <a:srgbClr val="FFFFFF">
              <a:alpha val="80000"/>
            </a:srgb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05143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7"/>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5" grpId="1" animBg="1"/>
      <p:bldP spid="6" grpId="0" animBg="1"/>
      <p:bldP spid="6" grpId="1" animBg="1"/>
      <p:bldP spid="7" grpId="0" animBg="1"/>
      <p:bldP spid="7" grpId="1" animBg="1"/>
      <p:bldP spid="8" grpId="0" animBg="1"/>
      <p:bldP spid="9" grpId="0" animBg="1"/>
      <p:bldP spid="10" grpId="0" animBg="1"/>
      <p:bldP spid="14" grpId="0" animBg="1"/>
      <p:bldP spid="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253489"/>
            <a:ext cx="9296400" cy="5909311"/>
          </a:xfrm>
          <a:prstGeom prst="rect">
            <a:avLst/>
          </a:prstGeom>
        </p:spPr>
        <p:txBody>
          <a:bodyPr wrap="square">
            <a:spAutoFit/>
          </a:bodyPr>
          <a:lstStyle/>
          <a:p>
            <a:r>
              <a:rPr lang="en-US" sz="1800" dirty="0">
                <a:latin typeface="Lucida Console"/>
                <a:cs typeface="Lucida Console"/>
              </a:rPr>
              <a:t>class </a:t>
            </a:r>
            <a:r>
              <a:rPr lang="en-US" sz="1800" b="1" dirty="0">
                <a:latin typeface="Lucida Console"/>
                <a:cs typeface="Lucida Console"/>
              </a:rPr>
              <a:t>Graph</a:t>
            </a:r>
            <a:r>
              <a:rPr lang="en-US" sz="1800" dirty="0">
                <a:latin typeface="Lucida Console"/>
                <a:cs typeface="Lucida Console"/>
              </a:rPr>
              <a:t> [ </a:t>
            </a:r>
            <a:r>
              <a:rPr lang="en-US" sz="1800" i="1" dirty="0">
                <a:solidFill>
                  <a:srgbClr val="008000"/>
                </a:solidFill>
                <a:latin typeface="Lucida Console"/>
                <a:cs typeface="Lucida Console"/>
              </a:rPr>
              <a:t>V</a:t>
            </a:r>
            <a:r>
              <a:rPr lang="en-US" sz="1800" dirty="0">
                <a:latin typeface="Lucida Console"/>
                <a:cs typeface="Lucida Console"/>
              </a:rPr>
              <a:t>, </a:t>
            </a:r>
            <a:r>
              <a:rPr lang="en-US" sz="1800" i="1" dirty="0">
                <a:solidFill>
                  <a:srgbClr val="008000"/>
                </a:solidFill>
                <a:latin typeface="Lucida Console"/>
                <a:cs typeface="Lucida Console"/>
              </a:rPr>
              <a:t>E</a:t>
            </a:r>
            <a:r>
              <a:rPr lang="en-US" sz="1800" dirty="0">
                <a:latin typeface="Lucida Console"/>
                <a:cs typeface="Lucida Console"/>
              </a:rPr>
              <a:t> ] </a:t>
            </a:r>
            <a:r>
              <a:rPr lang="en-US" sz="1800" dirty="0" smtClean="0">
                <a:latin typeface="Lucida Console"/>
                <a:cs typeface="Lucida Console"/>
              </a:rPr>
              <a:t>{</a:t>
            </a:r>
          </a:p>
          <a:p>
            <a:r>
              <a:rPr lang="en-US" sz="1800" dirty="0">
                <a:latin typeface="Lucida Console"/>
                <a:cs typeface="Lucida Console"/>
              </a:rPr>
              <a:t> </a:t>
            </a:r>
            <a:r>
              <a:rPr lang="en-US" sz="1800" dirty="0" smtClean="0">
                <a:latin typeface="Lucida Console"/>
                <a:cs typeface="Lucida Console"/>
              </a:rPr>
              <a:t>  </a:t>
            </a:r>
            <a:r>
              <a:rPr lang="en-US" sz="1800" dirty="0" err="1" smtClean="0">
                <a:latin typeface="Lucida Console"/>
                <a:cs typeface="Lucida Console"/>
              </a:rPr>
              <a:t>def</a:t>
            </a:r>
            <a:r>
              <a:rPr lang="en-US" sz="1800" dirty="0" smtClean="0">
                <a:latin typeface="Lucida Console"/>
                <a:cs typeface="Lucida Console"/>
              </a:rPr>
              <a:t> </a:t>
            </a:r>
            <a:r>
              <a:rPr lang="en-US" sz="1800" b="1" dirty="0" smtClean="0">
                <a:solidFill>
                  <a:srgbClr val="0000FF"/>
                </a:solidFill>
                <a:latin typeface="Lucida Console"/>
                <a:cs typeface="Lucida Console"/>
              </a:rPr>
              <a:t>Graph</a:t>
            </a:r>
            <a:r>
              <a:rPr lang="en-US" sz="1800" dirty="0" smtClean="0">
                <a:latin typeface="Lucida Console"/>
                <a:cs typeface="Lucida Console"/>
              </a:rPr>
              <a:t>(</a:t>
            </a:r>
            <a:r>
              <a:rPr lang="en-US" sz="1800" b="1" dirty="0">
                <a:solidFill>
                  <a:srgbClr val="0000FF"/>
                </a:solidFill>
                <a:latin typeface="Lucida Console"/>
                <a:cs typeface="Lucida Console"/>
              </a:rPr>
              <a:t>vertices</a:t>
            </a:r>
            <a:r>
              <a:rPr lang="en-US" sz="1800" dirty="0">
                <a:latin typeface="Lucida Console"/>
                <a:cs typeface="Lucida Console"/>
              </a:rPr>
              <a:t>: </a:t>
            </a:r>
            <a:r>
              <a:rPr lang="en-US" sz="1800" i="1" dirty="0">
                <a:solidFill>
                  <a:srgbClr val="008000"/>
                </a:solidFill>
                <a:latin typeface="Lucida Console"/>
                <a:cs typeface="Lucida Console"/>
              </a:rPr>
              <a:t>Table</a:t>
            </a:r>
            <a:r>
              <a:rPr lang="en-US" sz="1800" dirty="0">
                <a:latin typeface="Lucida Console"/>
                <a:cs typeface="Lucida Console"/>
              </a:rPr>
              <a:t>[ (</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V</a:t>
            </a:r>
            <a:r>
              <a:rPr lang="en-US" sz="1800" dirty="0">
                <a:latin typeface="Lucida Console"/>
                <a:cs typeface="Lucida Console"/>
              </a:rPr>
              <a:t>) </a:t>
            </a:r>
            <a:r>
              <a:rPr lang="en-US" sz="1800" dirty="0" smtClean="0">
                <a:latin typeface="Lucida Console"/>
                <a:cs typeface="Lucida Console"/>
              </a:rPr>
              <a:t>], </a:t>
            </a:r>
          </a:p>
          <a:p>
            <a:r>
              <a:rPr lang="en-US" sz="1800" b="1" dirty="0">
                <a:solidFill>
                  <a:srgbClr val="0000FF"/>
                </a:solidFill>
                <a:latin typeface="Lucida Console"/>
                <a:cs typeface="Lucida Console"/>
              </a:rPr>
              <a:t> </a:t>
            </a:r>
            <a:r>
              <a:rPr lang="en-US" sz="1800" b="1" dirty="0" smtClean="0">
                <a:solidFill>
                  <a:srgbClr val="0000FF"/>
                </a:solidFill>
                <a:latin typeface="Lucida Console"/>
                <a:cs typeface="Lucida Console"/>
              </a:rPr>
              <a:t>            edges</a:t>
            </a:r>
            <a:r>
              <a:rPr lang="en-US" sz="1800" dirty="0">
                <a:latin typeface="Lucida Console"/>
                <a:cs typeface="Lucida Console"/>
              </a:rPr>
              <a:t>: </a:t>
            </a:r>
            <a:r>
              <a:rPr lang="en-US" sz="1800" i="1" dirty="0">
                <a:solidFill>
                  <a:srgbClr val="008000"/>
                </a:solidFill>
                <a:latin typeface="Lucida Console"/>
                <a:cs typeface="Lucida Console"/>
              </a:rPr>
              <a:t>Table</a:t>
            </a:r>
            <a:r>
              <a:rPr lang="en-US" sz="1800" dirty="0">
                <a:latin typeface="Lucida Console"/>
                <a:cs typeface="Lucida Console"/>
              </a:rPr>
              <a:t>[ (</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E</a:t>
            </a:r>
            <a:r>
              <a:rPr lang="en-US" sz="1800" dirty="0">
                <a:latin typeface="Lucida Console"/>
                <a:cs typeface="Lucida Console"/>
              </a:rPr>
              <a:t>) </a:t>
            </a:r>
            <a:r>
              <a:rPr lang="en-US" sz="1800" dirty="0" smtClean="0">
                <a:latin typeface="Lucida Console"/>
                <a:cs typeface="Lucida Console"/>
              </a:rPr>
              <a:t>])</a:t>
            </a:r>
            <a:endParaRPr lang="en-US" sz="1800" dirty="0">
              <a:latin typeface="Lucida Console"/>
              <a:cs typeface="Lucida Console"/>
            </a:endParaRPr>
          </a:p>
          <a:p>
            <a:r>
              <a:rPr lang="en-US" sz="1800" dirty="0">
                <a:latin typeface="Lucida Console"/>
                <a:cs typeface="Lucida Console"/>
              </a:rPr>
              <a:t>	</a:t>
            </a:r>
            <a:r>
              <a:rPr lang="en-US" sz="1800" i="1" dirty="0">
                <a:solidFill>
                  <a:schemeClr val="accent6">
                    <a:lumMod val="75000"/>
                  </a:schemeClr>
                </a:solidFill>
                <a:latin typeface="Lucida Console"/>
                <a:cs typeface="Lucida Console"/>
              </a:rPr>
              <a:t>// Table </a:t>
            </a:r>
            <a:r>
              <a:rPr lang="en-US" sz="1800" i="1" dirty="0" smtClean="0">
                <a:solidFill>
                  <a:schemeClr val="accent6">
                    <a:lumMod val="75000"/>
                  </a:schemeClr>
                </a:solidFill>
                <a:latin typeface="Lucida Console"/>
                <a:cs typeface="Lucida Console"/>
              </a:rPr>
              <a:t>Views -</a:t>
            </a:r>
            <a:r>
              <a:rPr lang="en-US" sz="1800" i="1" dirty="0">
                <a:solidFill>
                  <a:schemeClr val="accent6">
                    <a:lumMod val="75000"/>
                  </a:schemeClr>
                </a:solidFill>
                <a:latin typeface="Lucida Console"/>
                <a:cs typeface="Lucida Console"/>
              </a:rPr>
              <a:t>---------------</a:t>
            </a:r>
            <a:r>
              <a:rPr lang="en-US" sz="1800" i="1" dirty="0" smtClean="0">
                <a:solidFill>
                  <a:schemeClr val="accent6">
                    <a:lumMod val="75000"/>
                  </a:schemeClr>
                </a:solidFill>
                <a:latin typeface="Lucida Console"/>
                <a:cs typeface="Lucida Console"/>
              </a:rPr>
              <a:t>-</a:t>
            </a:r>
            <a:endParaRPr lang="en-US" sz="1800" dirty="0" smtClean="0">
              <a:latin typeface="Lucida Console"/>
              <a:cs typeface="Lucida Console"/>
            </a:endParaRPr>
          </a:p>
          <a:p>
            <a:r>
              <a:rPr lang="en-US" sz="1800" dirty="0" smtClean="0">
                <a:latin typeface="Lucida Console"/>
                <a:cs typeface="Lucida Console"/>
              </a:rPr>
              <a:t>	</a:t>
            </a:r>
            <a:r>
              <a:rPr lang="en-US" sz="1800" dirty="0" err="1" smtClean="0">
                <a:latin typeface="Lucida Console"/>
                <a:cs typeface="Lucida Console"/>
              </a:rPr>
              <a:t>def</a:t>
            </a:r>
            <a:r>
              <a:rPr lang="en-US" sz="1800" dirty="0" smtClean="0">
                <a:latin typeface="Lucida Console"/>
                <a:cs typeface="Lucida Console"/>
              </a:rPr>
              <a:t> </a:t>
            </a:r>
            <a:r>
              <a:rPr lang="en-US" sz="1800" b="1" dirty="0" smtClean="0">
                <a:solidFill>
                  <a:srgbClr val="0000FF"/>
                </a:solidFill>
                <a:latin typeface="Lucida Console"/>
                <a:cs typeface="Lucida Console"/>
              </a:rPr>
              <a:t>vertices</a:t>
            </a:r>
            <a:r>
              <a:rPr lang="en-US" sz="1800" dirty="0" smtClean="0">
                <a:latin typeface="Lucida Console"/>
                <a:cs typeface="Lucida Console"/>
              </a:rPr>
              <a:t>: </a:t>
            </a:r>
            <a:r>
              <a:rPr lang="en-US" sz="1800" i="1" dirty="0" smtClean="0">
                <a:solidFill>
                  <a:srgbClr val="008000"/>
                </a:solidFill>
                <a:latin typeface="Lucida Console"/>
                <a:cs typeface="Lucida Console"/>
              </a:rPr>
              <a:t>Table</a:t>
            </a:r>
            <a:r>
              <a:rPr lang="en-US" sz="1800" dirty="0" smtClean="0">
                <a:latin typeface="Lucida Console"/>
                <a:cs typeface="Lucida Console"/>
              </a:rPr>
              <a:t>[ (</a:t>
            </a:r>
            <a:r>
              <a:rPr lang="en-US" sz="1800" i="1" dirty="0" smtClean="0">
                <a:solidFill>
                  <a:srgbClr val="008000"/>
                </a:solidFill>
                <a:latin typeface="Lucida Console"/>
                <a:cs typeface="Lucida Console"/>
              </a:rPr>
              <a:t>Id</a:t>
            </a:r>
            <a:r>
              <a:rPr lang="en-US" sz="1800" dirty="0" smtClean="0">
                <a:latin typeface="Lucida Console"/>
                <a:cs typeface="Lucida Console"/>
              </a:rPr>
              <a:t>, </a:t>
            </a:r>
            <a:r>
              <a:rPr lang="en-US" sz="1800" i="1" dirty="0" smtClean="0">
                <a:solidFill>
                  <a:srgbClr val="008000"/>
                </a:solidFill>
                <a:latin typeface="Lucida Console"/>
                <a:cs typeface="Lucida Console"/>
              </a:rPr>
              <a:t>V</a:t>
            </a:r>
            <a:r>
              <a:rPr lang="en-US" sz="1800" dirty="0" smtClean="0">
                <a:latin typeface="Lucida Console"/>
                <a:cs typeface="Lucida Console"/>
              </a:rPr>
              <a:t>) ]</a:t>
            </a:r>
          </a:p>
          <a:p>
            <a:r>
              <a:rPr lang="en-US" sz="1800" dirty="0">
                <a:latin typeface="Lucida Console"/>
                <a:cs typeface="Lucida Console"/>
              </a:rPr>
              <a:t>	</a:t>
            </a:r>
            <a:r>
              <a:rPr lang="en-US" sz="1800" dirty="0" err="1">
                <a:latin typeface="Lucida Console"/>
                <a:cs typeface="Lucida Console"/>
              </a:rPr>
              <a:t>def</a:t>
            </a:r>
            <a:r>
              <a:rPr lang="en-US" sz="1800" dirty="0">
                <a:latin typeface="Lucida Console"/>
                <a:cs typeface="Lucida Console"/>
              </a:rPr>
              <a:t> </a:t>
            </a:r>
            <a:r>
              <a:rPr lang="en-US" sz="1800" b="1" dirty="0">
                <a:solidFill>
                  <a:srgbClr val="0000FF"/>
                </a:solidFill>
                <a:latin typeface="Lucida Console"/>
                <a:cs typeface="Lucida Console"/>
              </a:rPr>
              <a:t>edges</a:t>
            </a:r>
            <a:r>
              <a:rPr lang="en-US" sz="1800" dirty="0">
                <a:latin typeface="Lucida Console"/>
                <a:cs typeface="Lucida Console"/>
              </a:rPr>
              <a:t>: </a:t>
            </a:r>
            <a:r>
              <a:rPr lang="en-US" sz="1800" i="1" dirty="0" smtClean="0">
                <a:solidFill>
                  <a:srgbClr val="008000"/>
                </a:solidFill>
                <a:latin typeface="Lucida Console"/>
                <a:cs typeface="Lucida Console"/>
              </a:rPr>
              <a:t>Table</a:t>
            </a:r>
            <a:r>
              <a:rPr lang="en-US" sz="1800" dirty="0" smtClean="0">
                <a:latin typeface="Lucida Console"/>
                <a:cs typeface="Lucida Console"/>
              </a:rPr>
              <a:t>[ </a:t>
            </a:r>
            <a:r>
              <a:rPr lang="en-US" sz="1800" dirty="0">
                <a:latin typeface="Lucida Console"/>
                <a:cs typeface="Lucida Console"/>
              </a:rPr>
              <a:t>(</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E</a:t>
            </a:r>
            <a:r>
              <a:rPr lang="en-US" sz="1800" dirty="0">
                <a:latin typeface="Lucida Console"/>
                <a:cs typeface="Lucida Console"/>
              </a:rPr>
              <a:t>) ]</a:t>
            </a:r>
          </a:p>
          <a:p>
            <a:r>
              <a:rPr lang="en-US" sz="1800" dirty="0">
                <a:latin typeface="Lucida Console"/>
                <a:cs typeface="Lucida Console"/>
              </a:rPr>
              <a:t>	</a:t>
            </a:r>
            <a:r>
              <a:rPr lang="en-US" sz="1800" dirty="0" err="1">
                <a:latin typeface="Lucida Console"/>
                <a:cs typeface="Lucida Console"/>
              </a:rPr>
              <a:t>def</a:t>
            </a:r>
            <a:r>
              <a:rPr lang="en-US" sz="1800" dirty="0">
                <a:latin typeface="Lucida Console"/>
                <a:cs typeface="Lucida Console"/>
              </a:rPr>
              <a:t> </a:t>
            </a:r>
            <a:r>
              <a:rPr lang="en-US" sz="1800" b="1" dirty="0">
                <a:solidFill>
                  <a:srgbClr val="0000FF"/>
                </a:solidFill>
                <a:latin typeface="Lucida Console"/>
                <a:cs typeface="Lucida Console"/>
              </a:rPr>
              <a:t>triplets</a:t>
            </a:r>
            <a:r>
              <a:rPr lang="en-US" sz="1800" dirty="0">
                <a:latin typeface="Lucida Console"/>
                <a:cs typeface="Lucida Console"/>
              </a:rPr>
              <a:t>: </a:t>
            </a:r>
            <a:r>
              <a:rPr lang="en-US" sz="1800" i="1" dirty="0">
                <a:solidFill>
                  <a:srgbClr val="008000"/>
                </a:solidFill>
                <a:latin typeface="Lucida Console"/>
                <a:cs typeface="Lucida Console"/>
              </a:rPr>
              <a:t>Table </a:t>
            </a:r>
            <a:r>
              <a:rPr lang="en-US" sz="1800" dirty="0" smtClean="0">
                <a:latin typeface="Lucida Console"/>
                <a:cs typeface="Lucida Console"/>
              </a:rPr>
              <a:t>[ (</a:t>
            </a:r>
            <a:r>
              <a:rPr lang="en-US" sz="1800" dirty="0">
                <a:latin typeface="Lucida Console"/>
                <a:cs typeface="Lucida Console"/>
              </a:rPr>
              <a:t>(</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V</a:t>
            </a:r>
            <a:r>
              <a:rPr lang="en-US" sz="1800" dirty="0">
                <a:latin typeface="Lucida Console"/>
                <a:cs typeface="Lucida Console"/>
              </a:rPr>
              <a:t>)</a:t>
            </a:r>
            <a:r>
              <a:rPr lang="en-US" sz="1800" dirty="0" smtClean="0">
                <a:latin typeface="Lucida Console"/>
                <a:cs typeface="Lucida Console"/>
              </a:rPr>
              <a:t>, </a:t>
            </a:r>
            <a:r>
              <a:rPr lang="en-US" sz="1800" dirty="0">
                <a:latin typeface="Lucida Console"/>
                <a:cs typeface="Lucida Console"/>
              </a:rPr>
              <a:t>(</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V</a:t>
            </a:r>
            <a:r>
              <a:rPr lang="en-US" sz="1800" dirty="0">
                <a:latin typeface="Lucida Console"/>
                <a:cs typeface="Lucida Console"/>
              </a:rPr>
              <a:t>)</a:t>
            </a:r>
            <a:r>
              <a:rPr lang="en-US" sz="1800" dirty="0" smtClean="0">
                <a:latin typeface="Lucida Console"/>
                <a:cs typeface="Lucida Console"/>
              </a:rPr>
              <a:t>, </a:t>
            </a:r>
            <a:r>
              <a:rPr lang="en-US" sz="1800" i="1" dirty="0">
                <a:solidFill>
                  <a:srgbClr val="008000"/>
                </a:solidFill>
                <a:latin typeface="Lucida Console"/>
                <a:cs typeface="Lucida Console"/>
              </a:rPr>
              <a:t>E</a:t>
            </a:r>
            <a:r>
              <a:rPr lang="en-US" sz="1800" dirty="0" smtClean="0">
                <a:latin typeface="Lucida Console"/>
                <a:cs typeface="Lucida Console"/>
              </a:rPr>
              <a:t>) ]</a:t>
            </a:r>
            <a:endParaRPr lang="en-US" sz="1800" dirty="0">
              <a:latin typeface="Lucida Console"/>
              <a:cs typeface="Lucida Console"/>
            </a:endParaRPr>
          </a:p>
          <a:p>
            <a:r>
              <a:rPr lang="en-US" sz="1800" dirty="0">
                <a:latin typeface="Lucida Console"/>
                <a:cs typeface="Lucida Console"/>
              </a:rPr>
              <a:t>	</a:t>
            </a:r>
            <a:r>
              <a:rPr lang="en-US" sz="1800" i="1" dirty="0">
                <a:solidFill>
                  <a:schemeClr val="accent6">
                    <a:lumMod val="75000"/>
                  </a:schemeClr>
                </a:solidFill>
                <a:latin typeface="Lucida Console"/>
                <a:cs typeface="Lucida Console"/>
              </a:rPr>
              <a:t>// Transformations </a:t>
            </a:r>
            <a:r>
              <a:rPr lang="en-US" sz="1800" i="1" dirty="0" smtClean="0">
                <a:solidFill>
                  <a:schemeClr val="accent6">
                    <a:lumMod val="75000"/>
                  </a:schemeClr>
                </a:solidFill>
                <a:latin typeface="Lucida Console"/>
                <a:cs typeface="Lucida Console"/>
              </a:rPr>
              <a:t>-</a:t>
            </a:r>
            <a:r>
              <a:rPr lang="en-US" sz="1800" i="1" dirty="0">
                <a:solidFill>
                  <a:schemeClr val="accent6">
                    <a:lumMod val="75000"/>
                  </a:schemeClr>
                </a:solidFill>
                <a:latin typeface="Lucida Console"/>
                <a:cs typeface="Lucida Console"/>
              </a:rPr>
              <a:t>-----------------------------</a:t>
            </a:r>
            <a:endParaRPr lang="en-US" sz="1800" dirty="0">
              <a:latin typeface="Lucida Console"/>
              <a:cs typeface="Lucida Console"/>
            </a:endParaRPr>
          </a:p>
          <a:p>
            <a:r>
              <a:rPr lang="en-US" sz="1800" dirty="0">
                <a:latin typeface="Lucida Console"/>
                <a:cs typeface="Lucida Console"/>
              </a:rPr>
              <a:t>	</a:t>
            </a:r>
            <a:r>
              <a:rPr lang="en-US" sz="1800" dirty="0" err="1">
                <a:latin typeface="Lucida Console"/>
                <a:cs typeface="Lucida Console"/>
              </a:rPr>
              <a:t>def</a:t>
            </a:r>
            <a:r>
              <a:rPr lang="en-US" sz="1800" dirty="0">
                <a:latin typeface="Lucida Console"/>
                <a:cs typeface="Lucida Console"/>
              </a:rPr>
              <a:t> </a:t>
            </a:r>
            <a:r>
              <a:rPr lang="en-US" sz="1800" b="1" dirty="0">
                <a:solidFill>
                  <a:srgbClr val="0000FF"/>
                </a:solidFill>
                <a:latin typeface="Lucida Console"/>
                <a:cs typeface="Lucida Console"/>
              </a:rPr>
              <a:t>reverse</a:t>
            </a:r>
            <a:r>
              <a:rPr lang="en-US" sz="1800" dirty="0">
                <a:latin typeface="Lucida Console"/>
                <a:cs typeface="Lucida Console"/>
              </a:rPr>
              <a:t>: </a:t>
            </a:r>
            <a:r>
              <a:rPr lang="en-US" sz="1800" i="1" dirty="0">
                <a:solidFill>
                  <a:srgbClr val="008000"/>
                </a:solidFill>
                <a:latin typeface="Lucida Console"/>
                <a:cs typeface="Lucida Console"/>
              </a:rPr>
              <a:t>Graph</a:t>
            </a:r>
            <a:r>
              <a:rPr lang="en-US" sz="1800" dirty="0">
                <a:latin typeface="Lucida Console"/>
                <a:cs typeface="Lucida Console"/>
              </a:rPr>
              <a:t>[</a:t>
            </a:r>
            <a:r>
              <a:rPr lang="en-US" sz="1800" i="1" dirty="0">
                <a:solidFill>
                  <a:srgbClr val="008000"/>
                </a:solidFill>
                <a:latin typeface="Lucida Console"/>
                <a:cs typeface="Lucida Console"/>
              </a:rPr>
              <a:t>V</a:t>
            </a:r>
            <a:r>
              <a:rPr lang="en-US" sz="1800" dirty="0">
                <a:latin typeface="Lucida Console"/>
                <a:cs typeface="Lucida Console"/>
              </a:rPr>
              <a:t>, </a:t>
            </a:r>
            <a:r>
              <a:rPr lang="en-US" sz="1800" i="1" dirty="0">
                <a:solidFill>
                  <a:srgbClr val="008000"/>
                </a:solidFill>
                <a:latin typeface="Lucida Console"/>
                <a:cs typeface="Lucida Console"/>
              </a:rPr>
              <a:t>E</a:t>
            </a:r>
            <a:r>
              <a:rPr lang="en-US" sz="1800" dirty="0">
                <a:latin typeface="Lucida Console"/>
                <a:cs typeface="Lucida Console"/>
              </a:rPr>
              <a:t>]</a:t>
            </a:r>
          </a:p>
          <a:p>
            <a:r>
              <a:rPr lang="en-US" sz="1800" dirty="0">
                <a:latin typeface="Lucida Console"/>
                <a:cs typeface="Lucida Console"/>
              </a:rPr>
              <a:t>	</a:t>
            </a:r>
            <a:r>
              <a:rPr lang="en-US" sz="1800" dirty="0" err="1">
                <a:latin typeface="Lucida Console"/>
                <a:cs typeface="Lucida Console"/>
              </a:rPr>
              <a:t>def</a:t>
            </a:r>
            <a:r>
              <a:rPr lang="en-US" sz="1800" dirty="0">
                <a:latin typeface="Lucida Console"/>
                <a:cs typeface="Lucida Console"/>
              </a:rPr>
              <a:t> </a:t>
            </a:r>
            <a:r>
              <a:rPr lang="en-US" sz="1800" b="1" dirty="0" err="1" smtClean="0">
                <a:solidFill>
                  <a:srgbClr val="0000FF"/>
                </a:solidFill>
                <a:latin typeface="Lucida Console"/>
                <a:cs typeface="Lucida Console"/>
              </a:rPr>
              <a:t>subgraph</a:t>
            </a:r>
            <a:r>
              <a:rPr lang="en-US" sz="1800" dirty="0" smtClean="0">
                <a:latin typeface="Lucida Console"/>
                <a:cs typeface="Lucida Console"/>
              </a:rPr>
              <a:t>(</a:t>
            </a:r>
            <a:r>
              <a:rPr lang="en-US" sz="1800" dirty="0" err="1" smtClean="0">
                <a:latin typeface="Lucida Console"/>
                <a:cs typeface="Lucida Console"/>
              </a:rPr>
              <a:t>pV</a:t>
            </a:r>
            <a:r>
              <a:rPr lang="en-US" sz="1800" dirty="0" smtClean="0">
                <a:latin typeface="Lucida Console"/>
                <a:cs typeface="Lucida Console"/>
              </a:rPr>
              <a:t>: </a:t>
            </a:r>
            <a:r>
              <a:rPr lang="en-US" sz="1800" dirty="0">
                <a:latin typeface="Lucida Console"/>
                <a:cs typeface="Lucida Console"/>
              </a:rPr>
              <a:t>(</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V</a:t>
            </a:r>
            <a:r>
              <a:rPr lang="en-US" sz="1800" dirty="0">
                <a:latin typeface="Lucida Console"/>
                <a:cs typeface="Lucida Console"/>
              </a:rPr>
              <a:t>) =&gt; </a:t>
            </a:r>
            <a:r>
              <a:rPr lang="en-US" sz="1800" i="1" dirty="0" smtClean="0">
                <a:solidFill>
                  <a:srgbClr val="008000"/>
                </a:solidFill>
                <a:latin typeface="Lucida Console"/>
                <a:cs typeface="Lucida Console"/>
              </a:rPr>
              <a:t>Boolean, </a:t>
            </a:r>
          </a:p>
          <a:p>
            <a:r>
              <a:rPr lang="en-US" sz="1800" i="1" dirty="0">
                <a:solidFill>
                  <a:srgbClr val="008000"/>
                </a:solidFill>
                <a:latin typeface="Lucida Console"/>
                <a:cs typeface="Lucida Console"/>
              </a:rPr>
              <a:t> </a:t>
            </a:r>
            <a:r>
              <a:rPr lang="en-US" sz="1800" i="1" dirty="0" smtClean="0">
                <a:solidFill>
                  <a:srgbClr val="008000"/>
                </a:solidFill>
                <a:latin typeface="Lucida Console"/>
                <a:cs typeface="Lucida Console"/>
              </a:rPr>
              <a:t>               </a:t>
            </a:r>
            <a:r>
              <a:rPr lang="en-US" sz="1800" dirty="0" err="1" smtClean="0">
                <a:latin typeface="Lucida Console"/>
                <a:cs typeface="Lucida Console"/>
              </a:rPr>
              <a:t>pE</a:t>
            </a:r>
            <a:r>
              <a:rPr lang="en-US" sz="1800" dirty="0" smtClean="0">
                <a:latin typeface="Lucida Console"/>
                <a:cs typeface="Lucida Console"/>
              </a:rPr>
              <a:t>: </a:t>
            </a:r>
            <a:r>
              <a:rPr lang="en-US" sz="1800" i="1" dirty="0">
                <a:solidFill>
                  <a:srgbClr val="008000"/>
                </a:solidFill>
                <a:latin typeface="Lucida Console"/>
                <a:cs typeface="Lucida Console"/>
              </a:rPr>
              <a:t>Edge</a:t>
            </a:r>
            <a:r>
              <a:rPr lang="en-US" sz="1800" dirty="0">
                <a:latin typeface="Lucida Console"/>
                <a:cs typeface="Lucida Console"/>
              </a:rPr>
              <a:t>[</a:t>
            </a:r>
            <a:r>
              <a:rPr lang="en-US" sz="1800" i="1" dirty="0">
                <a:solidFill>
                  <a:srgbClr val="008000"/>
                </a:solidFill>
                <a:latin typeface="Lucida Console"/>
                <a:cs typeface="Lucida Console"/>
              </a:rPr>
              <a:t>V</a:t>
            </a:r>
            <a:r>
              <a:rPr lang="en-US" sz="1800" dirty="0">
                <a:latin typeface="Lucida Console"/>
                <a:cs typeface="Lucida Console"/>
              </a:rPr>
              <a:t>,</a:t>
            </a:r>
            <a:r>
              <a:rPr lang="en-US" sz="1800" i="1" dirty="0">
                <a:solidFill>
                  <a:srgbClr val="008000"/>
                </a:solidFill>
                <a:latin typeface="Lucida Console"/>
                <a:cs typeface="Lucida Console"/>
              </a:rPr>
              <a:t>E</a:t>
            </a:r>
            <a:r>
              <a:rPr lang="en-US" sz="1800" dirty="0">
                <a:latin typeface="Lucida Console"/>
                <a:cs typeface="Lucida Console"/>
              </a:rPr>
              <a:t>] =&gt; </a:t>
            </a:r>
            <a:r>
              <a:rPr lang="en-US" sz="1800" i="1" dirty="0">
                <a:solidFill>
                  <a:srgbClr val="008000"/>
                </a:solidFill>
                <a:latin typeface="Lucida Console"/>
                <a:cs typeface="Lucida Console"/>
              </a:rPr>
              <a:t>Boolean</a:t>
            </a:r>
            <a:r>
              <a:rPr lang="en-US" sz="1800" dirty="0" smtClean="0">
                <a:latin typeface="Lucida Console"/>
                <a:cs typeface="Lucida Console"/>
              </a:rPr>
              <a:t>)</a:t>
            </a:r>
            <a:r>
              <a:rPr lang="en-US" sz="1800" dirty="0">
                <a:latin typeface="Lucida Console"/>
                <a:cs typeface="Lucida Console"/>
              </a:rPr>
              <a:t>: </a:t>
            </a:r>
            <a:r>
              <a:rPr lang="en-US" sz="1800" i="1" dirty="0">
                <a:solidFill>
                  <a:srgbClr val="008000"/>
                </a:solidFill>
                <a:latin typeface="Lucida Console"/>
                <a:cs typeface="Lucida Console"/>
              </a:rPr>
              <a:t>Graph</a:t>
            </a:r>
            <a:r>
              <a:rPr lang="en-US" sz="1800" dirty="0">
                <a:latin typeface="Lucida Console"/>
                <a:cs typeface="Lucida Console"/>
              </a:rPr>
              <a:t>[</a:t>
            </a:r>
            <a:r>
              <a:rPr lang="en-US" sz="1800" i="1" dirty="0">
                <a:solidFill>
                  <a:srgbClr val="008000"/>
                </a:solidFill>
                <a:latin typeface="Lucida Console"/>
                <a:cs typeface="Lucida Console"/>
              </a:rPr>
              <a:t>V</a:t>
            </a:r>
            <a:r>
              <a:rPr lang="en-US" sz="1800" dirty="0">
                <a:latin typeface="Lucida Console"/>
                <a:cs typeface="Lucida Console"/>
              </a:rPr>
              <a:t>,</a:t>
            </a:r>
            <a:r>
              <a:rPr lang="en-US" sz="1800" i="1" dirty="0">
                <a:solidFill>
                  <a:srgbClr val="008000"/>
                </a:solidFill>
                <a:latin typeface="Lucida Console"/>
                <a:cs typeface="Lucida Console"/>
              </a:rPr>
              <a:t>E</a:t>
            </a:r>
            <a:r>
              <a:rPr lang="en-US" sz="1800" dirty="0">
                <a:latin typeface="Lucida Console"/>
                <a:cs typeface="Lucida Console"/>
              </a:rPr>
              <a:t>]</a:t>
            </a:r>
          </a:p>
          <a:p>
            <a:r>
              <a:rPr lang="en-US" sz="1800" dirty="0">
                <a:latin typeface="Lucida Console"/>
                <a:cs typeface="Lucida Console"/>
              </a:rPr>
              <a:t>	</a:t>
            </a:r>
            <a:r>
              <a:rPr lang="en-US" sz="1800" dirty="0" err="1">
                <a:latin typeface="Lucida Console"/>
                <a:cs typeface="Lucida Console"/>
              </a:rPr>
              <a:t>def</a:t>
            </a:r>
            <a:r>
              <a:rPr lang="en-US" sz="1800" dirty="0">
                <a:latin typeface="Lucida Console"/>
                <a:cs typeface="Lucida Console"/>
              </a:rPr>
              <a:t> </a:t>
            </a:r>
            <a:r>
              <a:rPr lang="en-US" sz="1800" b="1" dirty="0" err="1" smtClean="0">
                <a:solidFill>
                  <a:srgbClr val="0000FF"/>
                </a:solidFill>
                <a:latin typeface="Lucida Console"/>
                <a:cs typeface="Lucida Console"/>
              </a:rPr>
              <a:t>mapV</a:t>
            </a:r>
            <a:r>
              <a:rPr lang="en-US" sz="1800" dirty="0" smtClean="0">
                <a:latin typeface="Lucida Console"/>
                <a:cs typeface="Lucida Console"/>
              </a:rPr>
              <a:t>(m</a:t>
            </a:r>
            <a:r>
              <a:rPr lang="en-US" sz="1800" dirty="0">
                <a:latin typeface="Lucida Console"/>
                <a:cs typeface="Lucida Console"/>
              </a:rPr>
              <a:t>: (</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V</a:t>
            </a:r>
            <a:r>
              <a:rPr lang="en-US" sz="1800" dirty="0">
                <a:latin typeface="Lucida Console"/>
                <a:cs typeface="Lucida Console"/>
              </a:rPr>
              <a:t>) =&gt; </a:t>
            </a:r>
            <a:r>
              <a:rPr lang="en-US" sz="1800" i="1" dirty="0">
                <a:solidFill>
                  <a:srgbClr val="008000"/>
                </a:solidFill>
                <a:latin typeface="Lucida Console"/>
                <a:cs typeface="Lucida Console"/>
              </a:rPr>
              <a:t>T</a:t>
            </a:r>
            <a:r>
              <a:rPr lang="en-US" sz="1800" dirty="0">
                <a:latin typeface="Lucida Console"/>
                <a:cs typeface="Lucida Console"/>
              </a:rPr>
              <a:t> ): </a:t>
            </a:r>
            <a:r>
              <a:rPr lang="en-US" sz="1800" i="1" dirty="0">
                <a:solidFill>
                  <a:srgbClr val="008000"/>
                </a:solidFill>
                <a:latin typeface="Lucida Console"/>
                <a:cs typeface="Lucida Console"/>
              </a:rPr>
              <a:t>Graph</a:t>
            </a:r>
            <a:r>
              <a:rPr lang="en-US" sz="1800" dirty="0">
                <a:latin typeface="Lucida Console"/>
                <a:cs typeface="Lucida Console"/>
              </a:rPr>
              <a:t>[</a:t>
            </a:r>
            <a:r>
              <a:rPr lang="en-US" sz="1800" i="1" dirty="0">
                <a:solidFill>
                  <a:srgbClr val="008000"/>
                </a:solidFill>
                <a:latin typeface="Lucida Console"/>
                <a:cs typeface="Lucida Console"/>
              </a:rPr>
              <a:t>T</a:t>
            </a:r>
            <a:r>
              <a:rPr lang="en-US" sz="1800" dirty="0">
                <a:latin typeface="Lucida Console"/>
                <a:cs typeface="Lucida Console"/>
              </a:rPr>
              <a:t>,</a:t>
            </a:r>
            <a:r>
              <a:rPr lang="en-US" sz="1800" i="1" dirty="0">
                <a:solidFill>
                  <a:srgbClr val="008000"/>
                </a:solidFill>
                <a:latin typeface="Lucida Console"/>
                <a:cs typeface="Lucida Console"/>
              </a:rPr>
              <a:t>E</a:t>
            </a:r>
            <a:r>
              <a:rPr lang="en-US" sz="1800" dirty="0">
                <a:latin typeface="Lucida Console"/>
                <a:cs typeface="Lucida Console"/>
              </a:rPr>
              <a:t>] </a:t>
            </a:r>
          </a:p>
          <a:p>
            <a:r>
              <a:rPr lang="en-US" sz="1800" dirty="0">
                <a:latin typeface="Lucida Console"/>
                <a:cs typeface="Lucida Console"/>
              </a:rPr>
              <a:t>	</a:t>
            </a:r>
            <a:r>
              <a:rPr lang="en-US" sz="1800" dirty="0" err="1">
                <a:latin typeface="Lucida Console"/>
                <a:cs typeface="Lucida Console"/>
              </a:rPr>
              <a:t>def</a:t>
            </a:r>
            <a:r>
              <a:rPr lang="en-US" sz="1800" dirty="0">
                <a:latin typeface="Lucida Console"/>
                <a:cs typeface="Lucida Console"/>
              </a:rPr>
              <a:t> </a:t>
            </a:r>
            <a:r>
              <a:rPr lang="en-US" sz="1800" b="1" dirty="0" err="1" smtClean="0">
                <a:solidFill>
                  <a:srgbClr val="0000FF"/>
                </a:solidFill>
                <a:latin typeface="Lucida Console"/>
                <a:cs typeface="Lucida Console"/>
              </a:rPr>
              <a:t>mapE</a:t>
            </a:r>
            <a:r>
              <a:rPr lang="en-US" sz="1800" dirty="0" smtClean="0">
                <a:latin typeface="Lucida Console"/>
                <a:cs typeface="Lucida Console"/>
              </a:rPr>
              <a:t>(m</a:t>
            </a:r>
            <a:r>
              <a:rPr lang="en-US" sz="1800" dirty="0">
                <a:latin typeface="Lucida Console"/>
                <a:cs typeface="Lucida Console"/>
              </a:rPr>
              <a:t>: </a:t>
            </a:r>
            <a:r>
              <a:rPr lang="en-US" sz="1800" i="1" dirty="0">
                <a:solidFill>
                  <a:srgbClr val="008000"/>
                </a:solidFill>
                <a:latin typeface="Lucida Console"/>
                <a:cs typeface="Lucida Console"/>
              </a:rPr>
              <a:t>Edge</a:t>
            </a:r>
            <a:r>
              <a:rPr lang="en-US" sz="1800" dirty="0">
                <a:latin typeface="Lucida Console"/>
                <a:cs typeface="Lucida Console"/>
              </a:rPr>
              <a:t>[</a:t>
            </a:r>
            <a:r>
              <a:rPr lang="en-US" sz="1800" i="1" dirty="0">
                <a:solidFill>
                  <a:srgbClr val="008000"/>
                </a:solidFill>
                <a:latin typeface="Lucida Console"/>
                <a:cs typeface="Lucida Console"/>
              </a:rPr>
              <a:t>V</a:t>
            </a:r>
            <a:r>
              <a:rPr lang="en-US" sz="1800" dirty="0">
                <a:latin typeface="Lucida Console"/>
                <a:cs typeface="Lucida Console"/>
              </a:rPr>
              <a:t>,</a:t>
            </a:r>
            <a:r>
              <a:rPr lang="en-US" sz="1800" i="1" dirty="0">
                <a:solidFill>
                  <a:srgbClr val="008000"/>
                </a:solidFill>
                <a:latin typeface="Lucida Console"/>
                <a:cs typeface="Lucida Console"/>
              </a:rPr>
              <a:t>E</a:t>
            </a:r>
            <a:r>
              <a:rPr lang="en-US" sz="1800" dirty="0">
                <a:latin typeface="Lucida Console"/>
                <a:cs typeface="Lucida Console"/>
              </a:rPr>
              <a:t>] =&gt; </a:t>
            </a:r>
            <a:r>
              <a:rPr lang="en-US" sz="1800" i="1" dirty="0">
                <a:solidFill>
                  <a:srgbClr val="008000"/>
                </a:solidFill>
                <a:latin typeface="Lucida Console"/>
                <a:cs typeface="Lucida Console"/>
              </a:rPr>
              <a:t>T</a:t>
            </a:r>
            <a:r>
              <a:rPr lang="en-US" sz="1800" dirty="0">
                <a:latin typeface="Lucida Console"/>
                <a:cs typeface="Lucida Console"/>
              </a:rPr>
              <a:t> ): </a:t>
            </a:r>
            <a:r>
              <a:rPr lang="en-US" sz="1800" i="1" dirty="0">
                <a:solidFill>
                  <a:srgbClr val="008000"/>
                </a:solidFill>
                <a:latin typeface="Lucida Console"/>
                <a:cs typeface="Lucida Console"/>
              </a:rPr>
              <a:t>Graph</a:t>
            </a:r>
            <a:r>
              <a:rPr lang="en-US" sz="1800" dirty="0">
                <a:latin typeface="Lucida Console"/>
                <a:cs typeface="Lucida Console"/>
              </a:rPr>
              <a:t>[</a:t>
            </a:r>
            <a:r>
              <a:rPr lang="en-US" sz="1800" i="1" dirty="0">
                <a:solidFill>
                  <a:srgbClr val="008000"/>
                </a:solidFill>
                <a:latin typeface="Lucida Console"/>
                <a:cs typeface="Lucida Console"/>
              </a:rPr>
              <a:t>V</a:t>
            </a:r>
            <a:r>
              <a:rPr lang="en-US" sz="1800" dirty="0">
                <a:latin typeface="Lucida Console"/>
                <a:cs typeface="Lucida Console"/>
              </a:rPr>
              <a:t>,</a:t>
            </a:r>
            <a:r>
              <a:rPr lang="en-US" sz="1800" i="1" dirty="0">
                <a:solidFill>
                  <a:srgbClr val="008000"/>
                </a:solidFill>
                <a:latin typeface="Lucida Console"/>
                <a:cs typeface="Lucida Console"/>
              </a:rPr>
              <a:t>T</a:t>
            </a:r>
            <a:r>
              <a:rPr lang="en-US" sz="1800" dirty="0" smtClean="0">
                <a:latin typeface="Lucida Console"/>
                <a:cs typeface="Lucida Console"/>
              </a:rPr>
              <a:t>]</a:t>
            </a:r>
            <a:endParaRPr lang="en-US" sz="1800" dirty="0">
              <a:latin typeface="Lucida Console"/>
              <a:cs typeface="Lucida Console"/>
            </a:endParaRPr>
          </a:p>
          <a:p>
            <a:r>
              <a:rPr lang="en-US" sz="1800" dirty="0">
                <a:latin typeface="Lucida Console"/>
                <a:cs typeface="Lucida Console"/>
              </a:rPr>
              <a:t>	</a:t>
            </a:r>
            <a:r>
              <a:rPr lang="en-US" sz="1800" i="1" dirty="0">
                <a:solidFill>
                  <a:schemeClr val="accent6">
                    <a:lumMod val="75000"/>
                  </a:schemeClr>
                </a:solidFill>
                <a:latin typeface="Lucida Console"/>
                <a:cs typeface="Lucida Console"/>
              </a:rPr>
              <a:t>// Joins </a:t>
            </a:r>
            <a:r>
              <a:rPr lang="en-US" sz="1800" i="1" dirty="0" smtClean="0">
                <a:solidFill>
                  <a:schemeClr val="accent6">
                    <a:lumMod val="75000"/>
                  </a:schemeClr>
                </a:solidFill>
                <a:latin typeface="Lucida Console"/>
                <a:cs typeface="Lucida Console"/>
              </a:rPr>
              <a:t>--------</a:t>
            </a:r>
            <a:r>
              <a:rPr lang="en-US" sz="1800" i="1" dirty="0">
                <a:solidFill>
                  <a:schemeClr val="accent6">
                    <a:lumMod val="75000"/>
                  </a:schemeClr>
                </a:solidFill>
                <a:latin typeface="Lucida Console"/>
                <a:cs typeface="Lucida Console"/>
              </a:rPr>
              <a:t>--------------------------------</a:t>
            </a:r>
            <a:endParaRPr lang="en-US" sz="1800" dirty="0">
              <a:latin typeface="Lucida Console"/>
              <a:cs typeface="Lucida Console"/>
            </a:endParaRPr>
          </a:p>
          <a:p>
            <a:r>
              <a:rPr lang="en-US" sz="1800" dirty="0">
                <a:latin typeface="Lucida Console"/>
                <a:cs typeface="Lucida Console"/>
              </a:rPr>
              <a:t>	</a:t>
            </a:r>
            <a:r>
              <a:rPr lang="en-US" sz="1800" dirty="0" err="1">
                <a:latin typeface="Lucida Console"/>
                <a:cs typeface="Lucida Console"/>
              </a:rPr>
              <a:t>def</a:t>
            </a:r>
            <a:r>
              <a:rPr lang="en-US" sz="1800" dirty="0">
                <a:latin typeface="Lucida Console"/>
                <a:cs typeface="Lucida Console"/>
              </a:rPr>
              <a:t> </a:t>
            </a:r>
            <a:r>
              <a:rPr lang="en-US" sz="1800" b="1" dirty="0" err="1" smtClean="0">
                <a:solidFill>
                  <a:srgbClr val="0000FF"/>
                </a:solidFill>
                <a:latin typeface="Lucida Console"/>
                <a:cs typeface="Lucida Console"/>
              </a:rPr>
              <a:t>joinV</a:t>
            </a:r>
            <a:r>
              <a:rPr lang="en-US" sz="1800" dirty="0" smtClean="0">
                <a:latin typeface="Lucida Console"/>
                <a:cs typeface="Lucida Console"/>
              </a:rPr>
              <a:t>(</a:t>
            </a:r>
            <a:r>
              <a:rPr lang="en-US" sz="1800" dirty="0" err="1" smtClean="0">
                <a:latin typeface="Lucida Console"/>
                <a:cs typeface="Lucida Console"/>
              </a:rPr>
              <a:t>tbl</a:t>
            </a:r>
            <a:r>
              <a:rPr lang="en-US" sz="1800" dirty="0">
                <a:latin typeface="Lucida Console"/>
                <a:cs typeface="Lucida Console"/>
              </a:rPr>
              <a:t>: </a:t>
            </a:r>
            <a:r>
              <a:rPr lang="en-US" sz="1800" i="1" dirty="0">
                <a:solidFill>
                  <a:srgbClr val="008000"/>
                </a:solidFill>
                <a:latin typeface="Lucida Console"/>
                <a:cs typeface="Lucida Console"/>
              </a:rPr>
              <a:t>Table </a:t>
            </a:r>
            <a:r>
              <a:rPr lang="en-US" sz="1800" dirty="0" smtClean="0">
                <a:latin typeface="Lucida Console"/>
                <a:cs typeface="Lucida Console"/>
              </a:rPr>
              <a:t>[</a:t>
            </a:r>
            <a:r>
              <a:rPr lang="en-US" sz="1800" dirty="0">
                <a:latin typeface="Lucida Console"/>
                <a:cs typeface="Lucida Console"/>
              </a:rPr>
              <a:t>(</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T</a:t>
            </a:r>
            <a:r>
              <a:rPr lang="en-US" sz="1800" dirty="0">
                <a:latin typeface="Lucida Console"/>
                <a:cs typeface="Lucida Console"/>
              </a:rPr>
              <a:t>)</a:t>
            </a:r>
            <a:r>
              <a:rPr lang="en-US" sz="1800" dirty="0" smtClean="0">
                <a:latin typeface="Lucida Console"/>
                <a:cs typeface="Lucida Console"/>
              </a:rPr>
              <a:t>])</a:t>
            </a:r>
            <a:r>
              <a:rPr lang="en-US" sz="1800" dirty="0">
                <a:latin typeface="Lucida Console"/>
                <a:cs typeface="Lucida Console"/>
              </a:rPr>
              <a:t>: </a:t>
            </a:r>
            <a:r>
              <a:rPr lang="en-US" sz="1800" i="1" dirty="0">
                <a:solidFill>
                  <a:srgbClr val="008000"/>
                </a:solidFill>
                <a:latin typeface="Lucida Console"/>
                <a:cs typeface="Lucida Console"/>
              </a:rPr>
              <a:t>Graph</a:t>
            </a:r>
            <a:r>
              <a:rPr lang="en-US" sz="1800" dirty="0" smtClean="0">
                <a:latin typeface="Lucida Console"/>
                <a:cs typeface="Lucida Console"/>
              </a:rPr>
              <a:t>[(</a:t>
            </a:r>
            <a:r>
              <a:rPr lang="en-US" sz="1800" i="1" dirty="0" smtClean="0">
                <a:solidFill>
                  <a:srgbClr val="008000"/>
                </a:solidFill>
                <a:latin typeface="Lucida Console"/>
                <a:cs typeface="Lucida Console"/>
              </a:rPr>
              <a:t>V</a:t>
            </a:r>
            <a:r>
              <a:rPr lang="en-US" sz="1800" dirty="0" smtClean="0">
                <a:latin typeface="Lucida Console"/>
                <a:cs typeface="Lucida Console"/>
              </a:rPr>
              <a:t>, </a:t>
            </a:r>
            <a:r>
              <a:rPr lang="en-US" sz="1800" i="1" dirty="0" smtClean="0">
                <a:solidFill>
                  <a:srgbClr val="008000"/>
                </a:solidFill>
                <a:latin typeface="Lucida Console"/>
                <a:cs typeface="Lucida Console"/>
              </a:rPr>
              <a:t>T)</a:t>
            </a:r>
            <a:r>
              <a:rPr lang="en-US" sz="1800" dirty="0" smtClean="0">
                <a:latin typeface="Lucida Console"/>
                <a:cs typeface="Lucida Console"/>
              </a:rPr>
              <a:t>, </a:t>
            </a:r>
            <a:r>
              <a:rPr lang="en-US" sz="1800" i="1" dirty="0">
                <a:solidFill>
                  <a:srgbClr val="008000"/>
                </a:solidFill>
                <a:latin typeface="Lucida Console"/>
                <a:cs typeface="Lucida Console"/>
              </a:rPr>
              <a:t>E </a:t>
            </a:r>
            <a:r>
              <a:rPr lang="en-US" sz="1800" dirty="0">
                <a:latin typeface="Lucida Console"/>
                <a:cs typeface="Lucida Console"/>
              </a:rPr>
              <a:t>]</a:t>
            </a:r>
          </a:p>
          <a:p>
            <a:r>
              <a:rPr lang="en-US" sz="1800" dirty="0">
                <a:latin typeface="Lucida Console"/>
                <a:cs typeface="Lucida Console"/>
              </a:rPr>
              <a:t>	</a:t>
            </a:r>
            <a:r>
              <a:rPr lang="en-US" sz="1800" dirty="0" err="1">
                <a:latin typeface="Lucida Console"/>
                <a:cs typeface="Lucida Console"/>
              </a:rPr>
              <a:t>def</a:t>
            </a:r>
            <a:r>
              <a:rPr lang="en-US" sz="1800" dirty="0">
                <a:latin typeface="Lucida Console"/>
                <a:cs typeface="Lucida Console"/>
              </a:rPr>
              <a:t> </a:t>
            </a:r>
            <a:r>
              <a:rPr lang="en-US" sz="1800" b="1" dirty="0" err="1" smtClean="0">
                <a:solidFill>
                  <a:srgbClr val="0000FF"/>
                </a:solidFill>
                <a:latin typeface="Lucida Console"/>
                <a:cs typeface="Lucida Console"/>
              </a:rPr>
              <a:t>joinE</a:t>
            </a:r>
            <a:r>
              <a:rPr lang="en-US" sz="1800" dirty="0" smtClean="0">
                <a:latin typeface="Lucida Console"/>
                <a:cs typeface="Lucida Console"/>
              </a:rPr>
              <a:t>(</a:t>
            </a:r>
            <a:r>
              <a:rPr lang="en-US" sz="1800" dirty="0" err="1" smtClean="0">
                <a:latin typeface="Lucida Console"/>
                <a:cs typeface="Lucida Console"/>
              </a:rPr>
              <a:t>tbl</a:t>
            </a:r>
            <a:r>
              <a:rPr lang="en-US" sz="1800" dirty="0">
                <a:latin typeface="Lucida Console"/>
                <a:cs typeface="Lucida Console"/>
              </a:rPr>
              <a:t>: </a:t>
            </a:r>
            <a:r>
              <a:rPr lang="en-US" sz="1800" i="1" dirty="0">
                <a:solidFill>
                  <a:srgbClr val="008000"/>
                </a:solidFill>
                <a:latin typeface="Lucida Console"/>
                <a:cs typeface="Lucida Console"/>
              </a:rPr>
              <a:t>Table </a:t>
            </a:r>
            <a:r>
              <a:rPr lang="en-US" sz="1800" dirty="0" smtClean="0">
                <a:latin typeface="Lucida Console"/>
                <a:cs typeface="Lucida Console"/>
              </a:rPr>
              <a:t>[</a:t>
            </a:r>
            <a:r>
              <a:rPr lang="en-US" sz="1800" dirty="0">
                <a:latin typeface="Lucida Console"/>
                <a:cs typeface="Lucida Console"/>
              </a:rPr>
              <a:t>(</a:t>
            </a:r>
            <a:r>
              <a:rPr lang="en-US" sz="1800" i="1" dirty="0">
                <a:solidFill>
                  <a:srgbClr val="008000"/>
                </a:solidFill>
                <a:latin typeface="Lucida Console"/>
                <a:cs typeface="Lucida Console"/>
              </a:rPr>
              <a:t>Id</a:t>
            </a:r>
            <a:r>
              <a:rPr lang="en-US" sz="1800" dirty="0" smtClean="0">
                <a:latin typeface="Lucida Console"/>
                <a:cs typeface="Lucida Console"/>
              </a:rPr>
              <a:t>, </a:t>
            </a:r>
            <a:r>
              <a:rPr lang="en-US" sz="1800" i="1" dirty="0" smtClean="0">
                <a:solidFill>
                  <a:srgbClr val="008000"/>
                </a:solidFill>
                <a:latin typeface="Lucida Console"/>
                <a:cs typeface="Lucida Console"/>
              </a:rPr>
              <a:t>Id</a:t>
            </a:r>
            <a:r>
              <a:rPr lang="en-US" sz="1800" dirty="0" smtClean="0">
                <a:latin typeface="Lucida Console"/>
                <a:cs typeface="Lucida Console"/>
              </a:rPr>
              <a:t>, </a:t>
            </a:r>
            <a:r>
              <a:rPr lang="en-US" sz="1800" i="1" dirty="0" smtClean="0">
                <a:solidFill>
                  <a:srgbClr val="008000"/>
                </a:solidFill>
                <a:latin typeface="Lucida Console"/>
                <a:cs typeface="Lucida Console"/>
              </a:rPr>
              <a:t>T</a:t>
            </a:r>
            <a:r>
              <a:rPr lang="en-US" sz="1800" dirty="0">
                <a:latin typeface="Lucida Console"/>
                <a:cs typeface="Lucida Console"/>
              </a:rPr>
              <a:t>)</a:t>
            </a:r>
            <a:r>
              <a:rPr lang="en-US" sz="1800" dirty="0" smtClean="0">
                <a:latin typeface="Lucida Console"/>
                <a:cs typeface="Lucida Console"/>
              </a:rPr>
              <a:t>])</a:t>
            </a:r>
            <a:r>
              <a:rPr lang="en-US" sz="1800" dirty="0">
                <a:latin typeface="Lucida Console"/>
                <a:cs typeface="Lucida Console"/>
              </a:rPr>
              <a:t>: </a:t>
            </a:r>
            <a:r>
              <a:rPr lang="en-US" sz="1800" i="1" dirty="0">
                <a:solidFill>
                  <a:srgbClr val="008000"/>
                </a:solidFill>
                <a:latin typeface="Lucida Console"/>
                <a:cs typeface="Lucida Console"/>
              </a:rPr>
              <a:t>Graph</a:t>
            </a:r>
            <a:r>
              <a:rPr lang="en-US" sz="1800" dirty="0" smtClean="0">
                <a:latin typeface="Lucida Console"/>
                <a:cs typeface="Lucida Console"/>
              </a:rPr>
              <a:t>[</a:t>
            </a:r>
            <a:r>
              <a:rPr lang="en-US" sz="1800" i="1" dirty="0" smtClean="0">
                <a:solidFill>
                  <a:srgbClr val="008000"/>
                </a:solidFill>
                <a:latin typeface="Lucida Console"/>
                <a:cs typeface="Lucida Console"/>
              </a:rPr>
              <a:t>V</a:t>
            </a:r>
            <a:r>
              <a:rPr lang="en-US" sz="1800" dirty="0">
                <a:latin typeface="Lucida Console"/>
                <a:cs typeface="Lucida Console"/>
              </a:rPr>
              <a:t>, </a:t>
            </a:r>
            <a:r>
              <a:rPr lang="en-US" sz="1800" dirty="0" smtClean="0">
                <a:latin typeface="Lucida Console"/>
                <a:cs typeface="Lucida Console"/>
              </a:rPr>
              <a:t>(</a:t>
            </a:r>
            <a:r>
              <a:rPr lang="en-US" sz="1800" i="1" dirty="0" smtClean="0">
                <a:solidFill>
                  <a:srgbClr val="008000"/>
                </a:solidFill>
                <a:latin typeface="Lucida Console"/>
                <a:cs typeface="Lucida Console"/>
              </a:rPr>
              <a:t>E</a:t>
            </a:r>
            <a:r>
              <a:rPr lang="en-US" sz="1800" dirty="0">
                <a:latin typeface="Lucida Console"/>
                <a:cs typeface="Lucida Console"/>
              </a:rPr>
              <a:t>,</a:t>
            </a:r>
            <a:r>
              <a:rPr lang="en-US" sz="1800" i="1" dirty="0">
                <a:solidFill>
                  <a:srgbClr val="008000"/>
                </a:solidFill>
                <a:latin typeface="Lucida Console"/>
                <a:cs typeface="Lucida Console"/>
              </a:rPr>
              <a:t> </a:t>
            </a:r>
            <a:r>
              <a:rPr lang="en-US" sz="1800" i="1" dirty="0" smtClean="0">
                <a:solidFill>
                  <a:srgbClr val="008000"/>
                </a:solidFill>
                <a:latin typeface="Lucida Console"/>
                <a:cs typeface="Lucida Console"/>
              </a:rPr>
              <a:t>T)</a:t>
            </a:r>
            <a:r>
              <a:rPr lang="en-US" sz="1800" dirty="0" smtClean="0">
                <a:latin typeface="Lucida Console"/>
                <a:cs typeface="Lucida Console"/>
              </a:rPr>
              <a:t>]</a:t>
            </a:r>
            <a:endParaRPr lang="en-US" sz="1800" i="1" dirty="0">
              <a:solidFill>
                <a:schemeClr val="accent6">
                  <a:lumMod val="75000"/>
                </a:schemeClr>
              </a:solidFill>
              <a:latin typeface="Lucida Console"/>
              <a:cs typeface="Lucida Console"/>
            </a:endParaRPr>
          </a:p>
          <a:p>
            <a:r>
              <a:rPr lang="en-US" sz="1800" dirty="0">
                <a:latin typeface="Lucida Console"/>
                <a:cs typeface="Lucida Console"/>
              </a:rPr>
              <a:t>	</a:t>
            </a:r>
            <a:r>
              <a:rPr lang="en-US" sz="1800" i="1" dirty="0">
                <a:solidFill>
                  <a:schemeClr val="accent6">
                    <a:lumMod val="75000"/>
                  </a:schemeClr>
                </a:solidFill>
                <a:latin typeface="Lucida Console"/>
                <a:cs typeface="Lucida Console"/>
              </a:rPr>
              <a:t>// </a:t>
            </a:r>
            <a:r>
              <a:rPr lang="en-US" sz="1800" i="1" dirty="0" smtClean="0">
                <a:solidFill>
                  <a:schemeClr val="accent6">
                    <a:lumMod val="75000"/>
                  </a:schemeClr>
                </a:solidFill>
                <a:latin typeface="Lucida Console"/>
                <a:cs typeface="Lucida Console"/>
              </a:rPr>
              <a:t>Computation -</a:t>
            </a:r>
            <a:r>
              <a:rPr lang="en-US" sz="1800" i="1" dirty="0">
                <a:solidFill>
                  <a:schemeClr val="accent6">
                    <a:lumMod val="75000"/>
                  </a:schemeClr>
                </a:solidFill>
                <a:latin typeface="Lucida Console"/>
                <a:cs typeface="Lucida Console"/>
              </a:rPr>
              <a:t>---------------------------------</a:t>
            </a:r>
          </a:p>
          <a:p>
            <a:r>
              <a:rPr lang="en-US" sz="1800" i="1" dirty="0">
                <a:solidFill>
                  <a:schemeClr val="accent6">
                    <a:lumMod val="75000"/>
                  </a:schemeClr>
                </a:solidFill>
                <a:latin typeface="Lucida Console"/>
                <a:cs typeface="Lucida Console"/>
              </a:rPr>
              <a:t>	</a:t>
            </a:r>
            <a:r>
              <a:rPr lang="en-US" sz="1800" dirty="0" err="1">
                <a:latin typeface="Lucida Console"/>
                <a:cs typeface="Lucida Console"/>
              </a:rPr>
              <a:t>def</a:t>
            </a:r>
            <a:r>
              <a:rPr lang="en-US" sz="1800" dirty="0">
                <a:latin typeface="Lucida Console"/>
                <a:cs typeface="Lucida Console"/>
              </a:rPr>
              <a:t> </a:t>
            </a:r>
            <a:r>
              <a:rPr lang="en-US" sz="1800" b="1" dirty="0" err="1" smtClean="0">
                <a:solidFill>
                  <a:srgbClr val="0000FF"/>
                </a:solidFill>
                <a:latin typeface="Lucida Console"/>
                <a:cs typeface="Lucida Console"/>
              </a:rPr>
              <a:t>mrTriplets</a:t>
            </a:r>
            <a:r>
              <a:rPr lang="en-US" sz="1800" dirty="0" smtClean="0">
                <a:latin typeface="Lucida Console"/>
                <a:cs typeface="Lucida Console"/>
              </a:rPr>
              <a:t>(</a:t>
            </a:r>
            <a:r>
              <a:rPr lang="en-US" sz="1800" dirty="0" err="1" smtClean="0">
                <a:latin typeface="Lucida Console"/>
                <a:cs typeface="Lucida Console"/>
              </a:rPr>
              <a:t>mapF</a:t>
            </a:r>
            <a:r>
              <a:rPr lang="en-US" sz="1800" dirty="0">
                <a:latin typeface="Lucida Console"/>
                <a:cs typeface="Lucida Console"/>
              </a:rPr>
              <a:t>: </a:t>
            </a:r>
            <a:r>
              <a:rPr lang="en-US" sz="1800" dirty="0" smtClean="0">
                <a:latin typeface="Lucida Console"/>
                <a:cs typeface="Lucida Console"/>
              </a:rPr>
              <a:t>(</a:t>
            </a:r>
            <a:r>
              <a:rPr lang="en-US" sz="1800" i="1" dirty="0" smtClean="0">
                <a:solidFill>
                  <a:srgbClr val="008000"/>
                </a:solidFill>
                <a:latin typeface="Lucida Console"/>
                <a:cs typeface="Lucida Console"/>
              </a:rPr>
              <a:t>Edge</a:t>
            </a:r>
            <a:r>
              <a:rPr lang="en-US" sz="1800" dirty="0" smtClean="0">
                <a:latin typeface="Lucida Console"/>
                <a:cs typeface="Lucida Console"/>
              </a:rPr>
              <a:t>[</a:t>
            </a:r>
            <a:r>
              <a:rPr lang="en-US" sz="1800" i="1" dirty="0" smtClean="0">
                <a:solidFill>
                  <a:srgbClr val="008000"/>
                </a:solidFill>
                <a:latin typeface="Lucida Console"/>
                <a:cs typeface="Lucida Console"/>
              </a:rPr>
              <a:t>V</a:t>
            </a:r>
            <a:r>
              <a:rPr lang="en-US" sz="1800" dirty="0" smtClean="0">
                <a:latin typeface="Lucida Console"/>
                <a:cs typeface="Lucida Console"/>
              </a:rPr>
              <a:t>,</a:t>
            </a:r>
            <a:r>
              <a:rPr lang="en-US" sz="1800" i="1" dirty="0" smtClean="0">
                <a:solidFill>
                  <a:srgbClr val="008000"/>
                </a:solidFill>
                <a:latin typeface="Lucida Console"/>
                <a:cs typeface="Lucida Console"/>
              </a:rPr>
              <a:t>E</a:t>
            </a:r>
            <a:r>
              <a:rPr lang="en-US" sz="1800" dirty="0" smtClean="0">
                <a:latin typeface="Lucida Console"/>
                <a:cs typeface="Lucida Console"/>
              </a:rPr>
              <a:t>]) =</a:t>
            </a:r>
            <a:r>
              <a:rPr lang="en-US" sz="1800" dirty="0">
                <a:latin typeface="Lucida Console"/>
                <a:cs typeface="Lucida Console"/>
              </a:rPr>
              <a:t>&gt; </a:t>
            </a:r>
            <a:r>
              <a:rPr lang="en-US" sz="1800" i="1" dirty="0" smtClean="0">
                <a:solidFill>
                  <a:srgbClr val="008000"/>
                </a:solidFill>
                <a:latin typeface="Lucida Console"/>
                <a:cs typeface="Lucida Console"/>
              </a:rPr>
              <a:t>List</a:t>
            </a:r>
            <a:r>
              <a:rPr lang="en-US" sz="1800" dirty="0" smtClean="0">
                <a:latin typeface="Lucida Console"/>
                <a:cs typeface="Lucida Console"/>
              </a:rPr>
              <a:t>[(</a:t>
            </a:r>
            <a:r>
              <a:rPr lang="en-US" sz="1800" i="1" dirty="0" smtClean="0">
                <a:solidFill>
                  <a:srgbClr val="008000"/>
                </a:solidFill>
                <a:latin typeface="Lucida Console"/>
                <a:cs typeface="Lucida Console"/>
              </a:rPr>
              <a:t>Id</a:t>
            </a:r>
            <a:r>
              <a:rPr lang="en-US" sz="1800" dirty="0" smtClean="0">
                <a:latin typeface="Lucida Console"/>
                <a:cs typeface="Lucida Console"/>
              </a:rPr>
              <a:t>, </a:t>
            </a:r>
            <a:r>
              <a:rPr lang="en-US" sz="1800" i="1" dirty="0" smtClean="0">
                <a:solidFill>
                  <a:srgbClr val="008000"/>
                </a:solidFill>
                <a:latin typeface="Lucida Console"/>
                <a:cs typeface="Lucida Console"/>
              </a:rPr>
              <a:t>T</a:t>
            </a:r>
            <a:r>
              <a:rPr lang="en-US" sz="1800" dirty="0" smtClean="0">
                <a:latin typeface="Lucida Console"/>
                <a:cs typeface="Lucida Console"/>
              </a:rPr>
              <a:t>)],</a:t>
            </a:r>
            <a:r>
              <a:rPr lang="en-US" sz="1800" dirty="0">
                <a:latin typeface="Lucida Console"/>
                <a:cs typeface="Lucida Console"/>
              </a:rPr>
              <a:t/>
            </a:r>
            <a:br>
              <a:rPr lang="en-US" sz="1800" dirty="0">
                <a:latin typeface="Lucida Console"/>
                <a:cs typeface="Lucida Console"/>
              </a:rPr>
            </a:br>
            <a:r>
              <a:rPr lang="en-US" sz="1800" dirty="0">
                <a:latin typeface="Lucida Console"/>
                <a:cs typeface="Lucida Console"/>
              </a:rPr>
              <a:t>					 </a:t>
            </a:r>
            <a:r>
              <a:rPr lang="en-US" sz="1800" dirty="0" smtClean="0">
                <a:latin typeface="Lucida Console"/>
                <a:cs typeface="Lucida Console"/>
              </a:rPr>
              <a:t> </a:t>
            </a:r>
            <a:r>
              <a:rPr lang="en-US" sz="1800" dirty="0" err="1" smtClean="0">
                <a:latin typeface="Lucida Console"/>
                <a:cs typeface="Lucida Console"/>
              </a:rPr>
              <a:t>reduceF</a:t>
            </a:r>
            <a:r>
              <a:rPr lang="en-US" sz="1800" dirty="0">
                <a:latin typeface="Lucida Console"/>
                <a:cs typeface="Lucida Console"/>
              </a:rPr>
              <a:t>: (</a:t>
            </a:r>
            <a:r>
              <a:rPr lang="en-US" sz="1800" i="1" dirty="0">
                <a:solidFill>
                  <a:srgbClr val="008000"/>
                </a:solidFill>
                <a:latin typeface="Lucida Console"/>
                <a:cs typeface="Lucida Console"/>
              </a:rPr>
              <a:t>T</a:t>
            </a:r>
            <a:r>
              <a:rPr lang="en-US" sz="1800" dirty="0">
                <a:latin typeface="Lucida Console"/>
                <a:cs typeface="Lucida Console"/>
              </a:rPr>
              <a:t>, </a:t>
            </a:r>
            <a:r>
              <a:rPr lang="en-US" sz="1800" i="1" dirty="0">
                <a:solidFill>
                  <a:srgbClr val="008000"/>
                </a:solidFill>
                <a:latin typeface="Lucida Console"/>
                <a:cs typeface="Lucida Console"/>
              </a:rPr>
              <a:t>T</a:t>
            </a:r>
            <a:r>
              <a:rPr lang="en-US" sz="1800" dirty="0">
                <a:latin typeface="Lucida Console"/>
                <a:cs typeface="Lucida Console"/>
              </a:rPr>
              <a:t>) =&gt; </a:t>
            </a:r>
            <a:r>
              <a:rPr lang="en-US" sz="1800" i="1" dirty="0" smtClean="0">
                <a:solidFill>
                  <a:srgbClr val="008000"/>
                </a:solidFill>
                <a:latin typeface="Lucida Console"/>
                <a:cs typeface="Lucida Console"/>
              </a:rPr>
              <a:t>T</a:t>
            </a:r>
            <a:r>
              <a:rPr lang="en-US" sz="1800" dirty="0" smtClean="0">
                <a:latin typeface="Lucida Console"/>
                <a:cs typeface="Lucida Console"/>
              </a:rPr>
              <a:t>): </a:t>
            </a:r>
            <a:r>
              <a:rPr lang="en-US" sz="1800" i="1" dirty="0" smtClean="0">
                <a:solidFill>
                  <a:srgbClr val="008000"/>
                </a:solidFill>
                <a:latin typeface="Lucida Console"/>
                <a:cs typeface="Lucida Console"/>
              </a:rPr>
              <a:t>Graph</a:t>
            </a:r>
            <a:r>
              <a:rPr lang="en-US" sz="1800" dirty="0" smtClean="0">
                <a:latin typeface="Lucida Console"/>
                <a:cs typeface="Lucida Console"/>
              </a:rPr>
              <a:t>[</a:t>
            </a:r>
            <a:r>
              <a:rPr lang="en-US" sz="1800" i="1" dirty="0" smtClean="0">
                <a:solidFill>
                  <a:srgbClr val="008000"/>
                </a:solidFill>
                <a:latin typeface="Lucida Console"/>
                <a:cs typeface="Lucida Console"/>
              </a:rPr>
              <a:t>T</a:t>
            </a:r>
            <a:r>
              <a:rPr lang="en-US" sz="1800" dirty="0" smtClean="0">
                <a:latin typeface="Lucida Console"/>
                <a:cs typeface="Lucida Console"/>
              </a:rPr>
              <a:t>, </a:t>
            </a:r>
            <a:r>
              <a:rPr lang="en-US" sz="1800" i="1" dirty="0">
                <a:solidFill>
                  <a:srgbClr val="008000"/>
                </a:solidFill>
                <a:latin typeface="Lucida Console"/>
                <a:cs typeface="Lucida Console"/>
              </a:rPr>
              <a:t>E</a:t>
            </a:r>
            <a:r>
              <a:rPr lang="en-US" sz="1800" dirty="0">
                <a:latin typeface="Lucida Console"/>
                <a:cs typeface="Lucida Console"/>
              </a:rPr>
              <a:t>]</a:t>
            </a:r>
          </a:p>
          <a:p>
            <a:r>
              <a:rPr lang="en-US" sz="1800" dirty="0" smtClean="0">
                <a:latin typeface="Lucida Console"/>
                <a:cs typeface="Lucida Console"/>
              </a:rPr>
              <a:t>}</a:t>
            </a:r>
          </a:p>
          <a:p>
            <a:endParaRPr lang="en-US" sz="1800" dirty="0">
              <a:latin typeface="Lucida Console"/>
              <a:cs typeface="Lucida Console"/>
            </a:endParaRPr>
          </a:p>
        </p:txBody>
      </p:sp>
      <p:sp>
        <p:nvSpPr>
          <p:cNvPr id="12" name="Title 11"/>
          <p:cNvSpPr>
            <a:spLocks noGrp="1"/>
          </p:cNvSpPr>
          <p:nvPr>
            <p:ph type="title"/>
          </p:nvPr>
        </p:nvSpPr>
        <p:spPr>
          <a:xfrm>
            <a:off x="302060" y="152400"/>
            <a:ext cx="8613340" cy="990600"/>
          </a:xfrm>
        </p:spPr>
        <p:txBody>
          <a:bodyPr/>
          <a:lstStyle/>
          <a:p>
            <a:r>
              <a:rPr lang="en-US" dirty="0" smtClean="0"/>
              <a:t>Graph Operators (</a:t>
            </a:r>
            <a:r>
              <a:rPr lang="en-US" dirty="0" err="1" smtClean="0"/>
              <a:t>Scala</a:t>
            </a:r>
            <a:r>
              <a:rPr lang="en-US" dirty="0" smtClean="0"/>
              <a:t>)</a:t>
            </a:r>
            <a:endParaRPr lang="en-US" dirty="0"/>
          </a:p>
        </p:txBody>
      </p:sp>
      <p:sp>
        <p:nvSpPr>
          <p:cNvPr id="11" name="Slide Number Placeholder 10"/>
          <p:cNvSpPr>
            <a:spLocks noGrp="1"/>
          </p:cNvSpPr>
          <p:nvPr>
            <p:ph type="sldNum" sz="quarter" idx="12"/>
          </p:nvPr>
        </p:nvSpPr>
        <p:spPr/>
        <p:txBody>
          <a:bodyPr/>
          <a:lstStyle/>
          <a:p>
            <a:pPr>
              <a:defRPr/>
            </a:pPr>
            <a:fld id="{47683E74-89E2-C64C-9005-6CEB91907F00}" type="slidenum">
              <a:rPr lang="en-US" smtClean="0"/>
              <a:pPr>
                <a:defRPr/>
              </a:pPr>
              <a:t>31</a:t>
            </a:fld>
            <a:endParaRPr lang="en-US" dirty="0"/>
          </a:p>
        </p:txBody>
      </p:sp>
      <p:grpSp>
        <p:nvGrpSpPr>
          <p:cNvPr id="3" name="Group 2"/>
          <p:cNvGrpSpPr/>
          <p:nvPr/>
        </p:nvGrpSpPr>
        <p:grpSpPr>
          <a:xfrm>
            <a:off x="0" y="1143000"/>
            <a:ext cx="8839200" cy="5715000"/>
            <a:chOff x="0" y="1143000"/>
            <a:chExt cx="8839200" cy="5715000"/>
          </a:xfrm>
        </p:grpSpPr>
        <p:sp>
          <p:nvSpPr>
            <p:cNvPr id="9" name="Rectangle 8"/>
            <p:cNvSpPr/>
            <p:nvPr/>
          </p:nvSpPr>
          <p:spPr>
            <a:xfrm>
              <a:off x="685800" y="3266680"/>
              <a:ext cx="8153400" cy="1600199"/>
            </a:xfrm>
            <a:prstGeom prst="rect">
              <a:avLst/>
            </a:prstGeom>
            <a:solidFill>
              <a:srgbClr val="FFFFFF">
                <a:alpha val="92000"/>
              </a:srgb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Rectangle 9"/>
            <p:cNvSpPr/>
            <p:nvPr/>
          </p:nvSpPr>
          <p:spPr>
            <a:xfrm>
              <a:off x="613769" y="4876799"/>
              <a:ext cx="8153400" cy="1844675"/>
            </a:xfrm>
            <a:prstGeom prst="rect">
              <a:avLst/>
            </a:prstGeom>
            <a:solidFill>
              <a:srgbClr val="FFFFFF">
                <a:alpha val="92000"/>
              </a:srgb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6" name="Rectangle 15"/>
            <p:cNvSpPr/>
            <p:nvPr/>
          </p:nvSpPr>
          <p:spPr>
            <a:xfrm>
              <a:off x="0" y="1143000"/>
              <a:ext cx="8153400" cy="1828800"/>
            </a:xfrm>
            <a:prstGeom prst="rect">
              <a:avLst/>
            </a:prstGeom>
            <a:solidFill>
              <a:srgbClr val="FFFFFF">
                <a:alpha val="92000"/>
              </a:srgb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7" name="Rectangle 16"/>
            <p:cNvSpPr/>
            <p:nvPr/>
          </p:nvSpPr>
          <p:spPr>
            <a:xfrm>
              <a:off x="59706" y="6172200"/>
              <a:ext cx="381000" cy="685800"/>
            </a:xfrm>
            <a:prstGeom prst="rect">
              <a:avLst/>
            </a:prstGeom>
            <a:solidFill>
              <a:srgbClr val="FFFFFF">
                <a:alpha val="92000"/>
              </a:srgb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grpSp>
      <p:sp>
        <p:nvSpPr>
          <p:cNvPr id="2" name="Rectangle 1"/>
          <p:cNvSpPr/>
          <p:nvPr/>
        </p:nvSpPr>
        <p:spPr>
          <a:xfrm>
            <a:off x="613769" y="5906869"/>
            <a:ext cx="8382000" cy="646331"/>
          </a:xfrm>
          <a:prstGeom prst="rect">
            <a:avLst/>
          </a:prstGeom>
        </p:spPr>
        <p:txBody>
          <a:bodyPr wrap="square">
            <a:spAutoFit/>
          </a:bodyPr>
          <a:lstStyle/>
          <a:p>
            <a:pPr lvl="0"/>
            <a:r>
              <a:rPr lang="en-US" sz="1800" dirty="0" err="1">
                <a:solidFill>
                  <a:prstClr val="black"/>
                </a:solidFill>
                <a:latin typeface="Lucida Console"/>
                <a:cs typeface="Lucida Console"/>
              </a:rPr>
              <a:t>def</a:t>
            </a:r>
            <a:r>
              <a:rPr lang="en-US" sz="1800" dirty="0">
                <a:solidFill>
                  <a:prstClr val="black"/>
                </a:solidFill>
                <a:latin typeface="Lucida Console"/>
                <a:cs typeface="Lucida Console"/>
              </a:rPr>
              <a:t> </a:t>
            </a:r>
            <a:r>
              <a:rPr lang="en-US" sz="1800" b="1" dirty="0" err="1">
                <a:solidFill>
                  <a:srgbClr val="0000FF"/>
                </a:solidFill>
                <a:latin typeface="Lucida Console"/>
                <a:cs typeface="Lucida Console"/>
              </a:rPr>
              <a:t>mrTriplets</a:t>
            </a:r>
            <a:r>
              <a:rPr lang="en-US" sz="1800" dirty="0">
                <a:solidFill>
                  <a:prstClr val="black"/>
                </a:solidFill>
                <a:latin typeface="Lucida Console"/>
                <a:cs typeface="Lucida Console"/>
              </a:rPr>
              <a:t>(</a:t>
            </a:r>
            <a:r>
              <a:rPr lang="en-US" sz="1800" dirty="0" err="1">
                <a:solidFill>
                  <a:prstClr val="black"/>
                </a:solidFill>
                <a:latin typeface="Lucida Console"/>
                <a:cs typeface="Lucida Console"/>
              </a:rPr>
              <a:t>mapF</a:t>
            </a:r>
            <a:r>
              <a:rPr lang="en-US" sz="1800" dirty="0">
                <a:solidFill>
                  <a:prstClr val="black"/>
                </a:solidFill>
                <a:latin typeface="Lucida Console"/>
                <a:cs typeface="Lucida Console"/>
              </a:rPr>
              <a:t>: (</a:t>
            </a:r>
            <a:r>
              <a:rPr lang="en-US" sz="1800" i="1" dirty="0">
                <a:solidFill>
                  <a:srgbClr val="008000"/>
                </a:solidFill>
                <a:latin typeface="Lucida Console"/>
                <a:cs typeface="Lucida Console"/>
              </a:rPr>
              <a:t>Edge</a:t>
            </a:r>
            <a:r>
              <a:rPr lang="en-US" sz="1800" dirty="0">
                <a:solidFill>
                  <a:prstClr val="black"/>
                </a:solidFill>
                <a:latin typeface="Lucida Console"/>
                <a:cs typeface="Lucida Console"/>
              </a:rPr>
              <a:t>[</a:t>
            </a:r>
            <a:r>
              <a:rPr lang="en-US" sz="1800" i="1" dirty="0">
                <a:solidFill>
                  <a:srgbClr val="008000"/>
                </a:solidFill>
                <a:latin typeface="Lucida Console"/>
                <a:cs typeface="Lucida Console"/>
              </a:rPr>
              <a:t>V</a:t>
            </a:r>
            <a:r>
              <a:rPr lang="en-US" sz="1800" dirty="0">
                <a:solidFill>
                  <a:prstClr val="black"/>
                </a:solidFill>
                <a:latin typeface="Lucida Console"/>
                <a:cs typeface="Lucida Console"/>
              </a:rPr>
              <a:t>,</a:t>
            </a:r>
            <a:r>
              <a:rPr lang="en-US" sz="1800" i="1" dirty="0">
                <a:solidFill>
                  <a:srgbClr val="008000"/>
                </a:solidFill>
                <a:latin typeface="Lucida Console"/>
                <a:cs typeface="Lucida Console"/>
              </a:rPr>
              <a:t>E</a:t>
            </a:r>
            <a:r>
              <a:rPr lang="en-US" sz="1800" dirty="0">
                <a:solidFill>
                  <a:prstClr val="black"/>
                </a:solidFill>
                <a:latin typeface="Lucida Console"/>
                <a:cs typeface="Lucida Console"/>
              </a:rPr>
              <a:t>]) =&gt; </a:t>
            </a:r>
            <a:r>
              <a:rPr lang="en-US" sz="1800" i="1" dirty="0">
                <a:solidFill>
                  <a:srgbClr val="008000"/>
                </a:solidFill>
                <a:latin typeface="Lucida Console"/>
                <a:cs typeface="Lucida Console"/>
              </a:rPr>
              <a:t>List</a:t>
            </a:r>
            <a:r>
              <a:rPr lang="en-US" sz="1800" dirty="0">
                <a:solidFill>
                  <a:prstClr val="black"/>
                </a:solidFill>
                <a:latin typeface="Lucida Console"/>
                <a:cs typeface="Lucida Console"/>
              </a:rPr>
              <a:t>[(</a:t>
            </a:r>
            <a:r>
              <a:rPr lang="en-US" sz="1800" i="1" dirty="0">
                <a:solidFill>
                  <a:srgbClr val="008000"/>
                </a:solidFill>
                <a:latin typeface="Lucida Console"/>
                <a:cs typeface="Lucida Console"/>
              </a:rPr>
              <a:t>Id</a:t>
            </a:r>
            <a:r>
              <a:rPr lang="en-US" sz="1800" dirty="0">
                <a:solidFill>
                  <a:prstClr val="black"/>
                </a:solidFill>
                <a:latin typeface="Lucida Console"/>
                <a:cs typeface="Lucida Console"/>
              </a:rPr>
              <a:t>, </a:t>
            </a:r>
            <a:r>
              <a:rPr lang="en-US" sz="1800" i="1" dirty="0">
                <a:solidFill>
                  <a:srgbClr val="008000"/>
                </a:solidFill>
                <a:latin typeface="Lucida Console"/>
                <a:cs typeface="Lucida Console"/>
              </a:rPr>
              <a:t>T</a:t>
            </a:r>
            <a:r>
              <a:rPr lang="en-US" sz="1800" dirty="0">
                <a:solidFill>
                  <a:prstClr val="black"/>
                </a:solidFill>
                <a:latin typeface="Lucida Console"/>
                <a:cs typeface="Lucida Console"/>
              </a:rPr>
              <a:t>)],</a:t>
            </a:r>
            <a:br>
              <a:rPr lang="en-US" sz="1800" dirty="0">
                <a:solidFill>
                  <a:prstClr val="black"/>
                </a:solidFill>
                <a:latin typeface="Lucida Console"/>
                <a:cs typeface="Lucida Console"/>
              </a:rPr>
            </a:br>
            <a:r>
              <a:rPr lang="en-US" sz="1800" dirty="0">
                <a:solidFill>
                  <a:prstClr val="black"/>
                </a:solidFill>
                <a:latin typeface="Lucida Console"/>
                <a:cs typeface="Lucida Console"/>
              </a:rPr>
              <a:t>				</a:t>
            </a:r>
            <a:r>
              <a:rPr lang="en-US" sz="1800" dirty="0" smtClean="0">
                <a:solidFill>
                  <a:prstClr val="black"/>
                </a:solidFill>
                <a:latin typeface="Lucida Console"/>
                <a:cs typeface="Lucida Console"/>
              </a:rPr>
              <a:t>  </a:t>
            </a:r>
            <a:r>
              <a:rPr lang="en-US" sz="1800" dirty="0" err="1" smtClean="0">
                <a:solidFill>
                  <a:prstClr val="black"/>
                </a:solidFill>
                <a:latin typeface="Lucida Console"/>
                <a:cs typeface="Lucida Console"/>
              </a:rPr>
              <a:t>reduceF</a:t>
            </a:r>
            <a:r>
              <a:rPr lang="en-US" sz="1800" dirty="0">
                <a:solidFill>
                  <a:prstClr val="black"/>
                </a:solidFill>
                <a:latin typeface="Lucida Console"/>
                <a:cs typeface="Lucida Console"/>
              </a:rPr>
              <a:t>: (</a:t>
            </a:r>
            <a:r>
              <a:rPr lang="en-US" sz="1800" i="1" dirty="0">
                <a:solidFill>
                  <a:srgbClr val="008000"/>
                </a:solidFill>
                <a:latin typeface="Lucida Console"/>
                <a:cs typeface="Lucida Console"/>
              </a:rPr>
              <a:t>T</a:t>
            </a:r>
            <a:r>
              <a:rPr lang="en-US" sz="1800" dirty="0">
                <a:solidFill>
                  <a:prstClr val="black"/>
                </a:solidFill>
                <a:latin typeface="Lucida Console"/>
                <a:cs typeface="Lucida Console"/>
              </a:rPr>
              <a:t>, </a:t>
            </a:r>
            <a:r>
              <a:rPr lang="en-US" sz="1800" i="1" dirty="0">
                <a:solidFill>
                  <a:srgbClr val="008000"/>
                </a:solidFill>
                <a:latin typeface="Lucida Console"/>
                <a:cs typeface="Lucida Console"/>
              </a:rPr>
              <a:t>T</a:t>
            </a:r>
            <a:r>
              <a:rPr lang="en-US" sz="1800" dirty="0">
                <a:solidFill>
                  <a:prstClr val="black"/>
                </a:solidFill>
                <a:latin typeface="Lucida Console"/>
                <a:cs typeface="Lucida Console"/>
              </a:rPr>
              <a:t>) =&gt; </a:t>
            </a:r>
            <a:r>
              <a:rPr lang="en-US" sz="1800" i="1" dirty="0">
                <a:solidFill>
                  <a:srgbClr val="008000"/>
                </a:solidFill>
                <a:latin typeface="Lucida Console"/>
                <a:cs typeface="Lucida Console"/>
              </a:rPr>
              <a:t>T</a:t>
            </a:r>
            <a:r>
              <a:rPr lang="en-US" sz="1800" dirty="0">
                <a:solidFill>
                  <a:prstClr val="black"/>
                </a:solidFill>
                <a:latin typeface="Lucida Console"/>
                <a:cs typeface="Lucida Console"/>
              </a:rPr>
              <a:t>): </a:t>
            </a:r>
            <a:r>
              <a:rPr lang="en-US" sz="1800" i="1" dirty="0">
                <a:solidFill>
                  <a:srgbClr val="008000"/>
                </a:solidFill>
                <a:latin typeface="Lucida Console"/>
                <a:cs typeface="Lucida Console"/>
              </a:rPr>
              <a:t>Graph</a:t>
            </a:r>
            <a:r>
              <a:rPr lang="en-US" sz="1800" dirty="0">
                <a:solidFill>
                  <a:prstClr val="black"/>
                </a:solidFill>
                <a:latin typeface="Lucida Console"/>
                <a:cs typeface="Lucida Console"/>
              </a:rPr>
              <a:t>[</a:t>
            </a:r>
            <a:r>
              <a:rPr lang="en-US" sz="1800" i="1" dirty="0">
                <a:solidFill>
                  <a:srgbClr val="008000"/>
                </a:solidFill>
                <a:latin typeface="Lucida Console"/>
                <a:cs typeface="Lucida Console"/>
              </a:rPr>
              <a:t>T</a:t>
            </a:r>
            <a:r>
              <a:rPr lang="en-US" sz="1800" dirty="0">
                <a:solidFill>
                  <a:prstClr val="black"/>
                </a:solidFill>
                <a:latin typeface="Lucida Console"/>
                <a:cs typeface="Lucida Console"/>
              </a:rPr>
              <a:t>, </a:t>
            </a:r>
            <a:r>
              <a:rPr lang="en-US" sz="1800" i="1" dirty="0">
                <a:solidFill>
                  <a:srgbClr val="008000"/>
                </a:solidFill>
                <a:latin typeface="Lucida Console"/>
                <a:cs typeface="Lucida Console"/>
              </a:rPr>
              <a:t>E</a:t>
            </a:r>
            <a:r>
              <a:rPr lang="en-US" sz="1800" dirty="0">
                <a:solidFill>
                  <a:prstClr val="black"/>
                </a:solidFill>
                <a:latin typeface="Lucida Console"/>
                <a:cs typeface="Lucida Console"/>
              </a:rPr>
              <a:t>]</a:t>
            </a:r>
          </a:p>
        </p:txBody>
      </p:sp>
      <p:sp>
        <p:nvSpPr>
          <p:cNvPr id="5" name="TextBox 4"/>
          <p:cNvSpPr txBox="1"/>
          <p:nvPr/>
        </p:nvSpPr>
        <p:spPr>
          <a:xfrm>
            <a:off x="559478" y="4267200"/>
            <a:ext cx="8042386" cy="1323439"/>
          </a:xfrm>
          <a:prstGeom prst="rect">
            <a:avLst/>
          </a:prstGeom>
          <a:noFill/>
        </p:spPr>
        <p:txBody>
          <a:bodyPr wrap="none" rtlCol="0">
            <a:spAutoFit/>
          </a:bodyPr>
          <a:lstStyle/>
          <a:p>
            <a:pPr algn="ctr"/>
            <a:r>
              <a:rPr lang="en-US" sz="4000" dirty="0">
                <a:latin typeface="Gill Sans Light"/>
                <a:cs typeface="Gill Sans Light"/>
              </a:rPr>
              <a:t>c</a:t>
            </a:r>
            <a:r>
              <a:rPr lang="en-US" sz="4000" dirty="0" smtClean="0">
                <a:latin typeface="Gill Sans Light"/>
                <a:cs typeface="Gill Sans Light"/>
              </a:rPr>
              <a:t>apture the </a:t>
            </a:r>
            <a:r>
              <a:rPr lang="en-US" sz="4000" i="1" dirty="0" smtClean="0">
                <a:solidFill>
                  <a:srgbClr val="3366FF"/>
                </a:solidFill>
                <a:latin typeface="Gill Sans Light"/>
                <a:cs typeface="Gill Sans Light"/>
              </a:rPr>
              <a:t>Gather-Scatter pattern </a:t>
            </a:r>
            <a:r>
              <a:rPr lang="en-US" sz="4000" dirty="0" smtClean="0">
                <a:latin typeface="Gill Sans Light"/>
                <a:cs typeface="Gill Sans Light"/>
              </a:rPr>
              <a:t>from</a:t>
            </a:r>
          </a:p>
          <a:p>
            <a:pPr algn="ctr"/>
            <a:r>
              <a:rPr lang="en-US" sz="4000" dirty="0" smtClean="0">
                <a:latin typeface="Gill Sans Light"/>
                <a:cs typeface="Gill Sans Light"/>
              </a:rPr>
              <a:t>specialized graph-processing systems</a:t>
            </a:r>
          </a:p>
        </p:txBody>
      </p:sp>
    </p:spTree>
    <p:extLst>
      <p:ext uri="{BB962C8B-B14F-4D97-AF65-F5344CB8AC3E}">
        <p14:creationId xmlns:p14="http://schemas.microsoft.com/office/powerpoint/2010/main" val="2865402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4.68473E-6 -3.00324E-6 L -4.68473E-6 -0.37482 " pathEditMode="relative" rAng="0" ptsTypes="AA">
                                      <p:cBhvr>
                                        <p:cTn id="6" dur="1000" fill="hold"/>
                                        <p:tgtEl>
                                          <p:spTgt spid="2"/>
                                        </p:tgtEl>
                                        <p:attrNameLst>
                                          <p:attrName>ppt_x</p:attrName>
                                          <p:attrName>ppt_y</p:attrName>
                                        </p:attrNameLst>
                                      </p:cBhvr>
                                      <p:rCtr x="0" y="-18741"/>
                                    </p:animMotion>
                                  </p:childTnLst>
                                </p:cTn>
                              </p:par>
                            </p:childTnLst>
                          </p:cTn>
                        </p:par>
                        <p:par>
                          <p:cTn id="7" fill="hold">
                            <p:stCondLst>
                              <p:cond delay="1000"/>
                            </p:stCondLst>
                            <p:childTnLst>
                              <p:par>
                                <p:cTn id="8" presetID="10"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Triplets Join Vertices and Edges</a:t>
            </a:r>
            <a:endParaRPr lang="en-US" dirty="0"/>
          </a:p>
        </p:txBody>
      </p:sp>
      <p:sp>
        <p:nvSpPr>
          <p:cNvPr id="3" name="Content Placeholder 2"/>
          <p:cNvSpPr>
            <a:spLocks noGrp="1"/>
          </p:cNvSpPr>
          <p:nvPr>
            <p:ph idx="1"/>
          </p:nvPr>
        </p:nvSpPr>
        <p:spPr>
          <a:xfrm>
            <a:off x="457200" y="1447800"/>
            <a:ext cx="8229600" cy="685800"/>
          </a:xfrm>
        </p:spPr>
        <p:txBody>
          <a:bodyPr/>
          <a:lstStyle/>
          <a:p>
            <a:r>
              <a:rPr lang="en-US" dirty="0" smtClean="0"/>
              <a:t>The </a:t>
            </a:r>
            <a:r>
              <a:rPr lang="en-US" b="1" i="1" dirty="0" smtClean="0">
                <a:solidFill>
                  <a:srgbClr val="3366FF"/>
                </a:solidFill>
              </a:rPr>
              <a:t>triplets</a:t>
            </a:r>
            <a:r>
              <a:rPr lang="en-US" dirty="0" smtClean="0">
                <a:solidFill>
                  <a:srgbClr val="3366FF"/>
                </a:solidFill>
              </a:rPr>
              <a:t> </a:t>
            </a:r>
            <a:r>
              <a:rPr lang="en-US" dirty="0" smtClean="0"/>
              <a:t>operator joins vertices and edges:</a:t>
            </a:r>
            <a:endParaRPr lang="en-US" dirty="0"/>
          </a:p>
        </p:txBody>
      </p:sp>
      <p:sp>
        <p:nvSpPr>
          <p:cNvPr id="25" name="TextBox 24"/>
          <p:cNvSpPr txBox="1"/>
          <p:nvPr/>
        </p:nvSpPr>
        <p:spPr>
          <a:xfrm>
            <a:off x="3788518" y="2950313"/>
            <a:ext cx="1062310" cy="461665"/>
          </a:xfrm>
          <a:prstGeom prst="rect">
            <a:avLst/>
          </a:prstGeom>
          <a:noFill/>
        </p:spPr>
        <p:txBody>
          <a:bodyPr wrap="none" rtlCol="0">
            <a:spAutoFit/>
          </a:bodyPr>
          <a:lstStyle/>
          <a:p>
            <a:r>
              <a:rPr lang="en-US" dirty="0" smtClean="0">
                <a:latin typeface="Gill Sans Light"/>
                <a:cs typeface="Gill Sans Light"/>
              </a:rPr>
              <a:t>Triplets</a:t>
            </a:r>
          </a:p>
        </p:txBody>
      </p:sp>
      <p:grpSp>
        <p:nvGrpSpPr>
          <p:cNvPr id="4" name="Group 3"/>
          <p:cNvGrpSpPr/>
          <p:nvPr/>
        </p:nvGrpSpPr>
        <p:grpSpPr>
          <a:xfrm>
            <a:off x="1338882" y="2950313"/>
            <a:ext cx="1156086" cy="2488844"/>
            <a:chOff x="1219200" y="2209800"/>
            <a:chExt cx="1156086" cy="2488844"/>
          </a:xfrm>
        </p:grpSpPr>
        <p:sp>
          <p:nvSpPr>
            <p:cNvPr id="39" name="TextBox 38"/>
            <p:cNvSpPr txBox="1"/>
            <p:nvPr/>
          </p:nvSpPr>
          <p:spPr>
            <a:xfrm>
              <a:off x="1219200" y="2209800"/>
              <a:ext cx="1156086" cy="461665"/>
            </a:xfrm>
            <a:prstGeom prst="rect">
              <a:avLst/>
            </a:prstGeom>
            <a:noFill/>
          </p:spPr>
          <p:txBody>
            <a:bodyPr wrap="none" rtlCol="0">
              <a:spAutoFit/>
            </a:bodyPr>
            <a:lstStyle/>
            <a:p>
              <a:pPr algn="ctr"/>
              <a:r>
                <a:rPr lang="en-US" dirty="0" smtClean="0">
                  <a:latin typeface="Gill Sans Light"/>
                  <a:cs typeface="Gill Sans Light"/>
                </a:rPr>
                <a:t>Vertices</a:t>
              </a:r>
            </a:p>
          </p:txBody>
        </p:sp>
        <p:grpSp>
          <p:nvGrpSpPr>
            <p:cNvPr id="28" name="Group 27"/>
            <p:cNvGrpSpPr>
              <a:grpSpLocks noChangeAspect="1"/>
            </p:cNvGrpSpPr>
            <p:nvPr/>
          </p:nvGrpSpPr>
          <p:grpSpPr>
            <a:xfrm>
              <a:off x="1565168" y="3238790"/>
              <a:ext cx="464150" cy="446397"/>
              <a:chOff x="2057400" y="3476935"/>
              <a:chExt cx="654785" cy="629741"/>
            </a:xfrm>
          </p:grpSpPr>
          <p:sp>
            <p:nvSpPr>
              <p:cNvPr id="26" name="Oval 25"/>
              <p:cNvSpPr/>
              <p:nvPr/>
            </p:nvSpPr>
            <p:spPr>
              <a:xfrm>
                <a:off x="2057400" y="3476935"/>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sz="2000" dirty="0" smtClean="0">
                    <a:latin typeface="Gill Sans Light"/>
                    <a:cs typeface="Gill Sans Light"/>
                  </a:rPr>
                  <a:t>B</a:t>
                </a:r>
                <a:endParaRPr lang="en-US" sz="2000" dirty="0">
                  <a:latin typeface="Gill Sans Light"/>
                  <a:cs typeface="Gill Sans Light"/>
                </a:endParaRPr>
              </a:p>
            </p:txBody>
          </p:sp>
          <p:sp>
            <p:nvSpPr>
              <p:cNvPr id="27" name="Can 26"/>
              <p:cNvSpPr/>
              <p:nvPr/>
            </p:nvSpPr>
            <p:spPr>
              <a:xfrm>
                <a:off x="2438400" y="3904921"/>
                <a:ext cx="273785" cy="201755"/>
              </a:xfrm>
              <a:prstGeom prst="can">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32" name="Group 31"/>
            <p:cNvGrpSpPr>
              <a:grpSpLocks noChangeAspect="1"/>
            </p:cNvGrpSpPr>
            <p:nvPr/>
          </p:nvGrpSpPr>
          <p:grpSpPr>
            <a:xfrm>
              <a:off x="1565168" y="2732061"/>
              <a:ext cx="464150" cy="446397"/>
              <a:chOff x="5181600" y="3713659"/>
              <a:chExt cx="654785" cy="629741"/>
            </a:xfrm>
          </p:grpSpPr>
          <p:sp>
            <p:nvSpPr>
              <p:cNvPr id="30" name="Oval 29"/>
              <p:cNvSpPr/>
              <p:nvPr/>
            </p:nvSpPr>
            <p:spPr>
              <a:xfrm>
                <a:off x="5181600"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sz="2000" dirty="0">
                    <a:latin typeface="Gill Sans Light"/>
                    <a:cs typeface="Gill Sans Light"/>
                  </a:rPr>
                  <a:t>A</a:t>
                </a:r>
              </a:p>
            </p:txBody>
          </p:sp>
          <p:sp>
            <p:nvSpPr>
              <p:cNvPr id="31" name="Can 30"/>
              <p:cNvSpPr/>
              <p:nvPr/>
            </p:nvSpPr>
            <p:spPr>
              <a:xfrm>
                <a:off x="5562600" y="4141645"/>
                <a:ext cx="273785" cy="201755"/>
              </a:xfrm>
              <a:prstGeom prst="can">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42" name="Group 41"/>
            <p:cNvGrpSpPr>
              <a:grpSpLocks noChangeAspect="1"/>
            </p:cNvGrpSpPr>
            <p:nvPr/>
          </p:nvGrpSpPr>
          <p:grpSpPr>
            <a:xfrm>
              <a:off x="1565168" y="3745518"/>
              <a:ext cx="464150" cy="446397"/>
              <a:chOff x="2057400" y="3476935"/>
              <a:chExt cx="654785" cy="629741"/>
            </a:xfrm>
          </p:grpSpPr>
          <p:sp>
            <p:nvSpPr>
              <p:cNvPr id="43" name="Oval 42"/>
              <p:cNvSpPr/>
              <p:nvPr/>
            </p:nvSpPr>
            <p:spPr>
              <a:xfrm>
                <a:off x="2057400" y="3476935"/>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sz="2000" dirty="0" smtClean="0">
                    <a:latin typeface="Gill Sans Light"/>
                    <a:cs typeface="Gill Sans Light"/>
                  </a:rPr>
                  <a:t>C</a:t>
                </a:r>
                <a:endParaRPr lang="en-US" sz="2000" dirty="0">
                  <a:latin typeface="Gill Sans Light"/>
                  <a:cs typeface="Gill Sans Light"/>
                </a:endParaRPr>
              </a:p>
            </p:txBody>
          </p:sp>
          <p:sp>
            <p:nvSpPr>
              <p:cNvPr id="44" name="Can 43"/>
              <p:cNvSpPr/>
              <p:nvPr/>
            </p:nvSpPr>
            <p:spPr>
              <a:xfrm>
                <a:off x="2438400" y="3904921"/>
                <a:ext cx="273785" cy="201755"/>
              </a:xfrm>
              <a:prstGeom prst="can">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48" name="Group 47"/>
            <p:cNvGrpSpPr>
              <a:grpSpLocks noChangeAspect="1"/>
            </p:cNvGrpSpPr>
            <p:nvPr/>
          </p:nvGrpSpPr>
          <p:grpSpPr>
            <a:xfrm>
              <a:off x="1565168" y="4252247"/>
              <a:ext cx="464150" cy="446397"/>
              <a:chOff x="2057400" y="3476935"/>
              <a:chExt cx="654785" cy="629741"/>
            </a:xfrm>
          </p:grpSpPr>
          <p:sp>
            <p:nvSpPr>
              <p:cNvPr id="49" name="Oval 48"/>
              <p:cNvSpPr/>
              <p:nvPr/>
            </p:nvSpPr>
            <p:spPr>
              <a:xfrm>
                <a:off x="2057400" y="3476935"/>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sz="2000" dirty="0" smtClean="0">
                    <a:latin typeface="Gill Sans Light"/>
                    <a:cs typeface="Gill Sans Light"/>
                  </a:rPr>
                  <a:t>D</a:t>
                </a:r>
                <a:endParaRPr lang="en-US" sz="2000" dirty="0">
                  <a:latin typeface="Gill Sans Light"/>
                  <a:cs typeface="Gill Sans Light"/>
                </a:endParaRPr>
              </a:p>
            </p:txBody>
          </p:sp>
          <p:sp>
            <p:nvSpPr>
              <p:cNvPr id="50" name="Can 49"/>
              <p:cNvSpPr/>
              <p:nvPr/>
            </p:nvSpPr>
            <p:spPr>
              <a:xfrm>
                <a:off x="2438400" y="3904921"/>
                <a:ext cx="273785" cy="201755"/>
              </a:xfrm>
              <a:prstGeom prst="can">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pSp>
        <p:nvGrpSpPr>
          <p:cNvPr id="7" name="Group 6"/>
          <p:cNvGrpSpPr/>
          <p:nvPr/>
        </p:nvGrpSpPr>
        <p:grpSpPr>
          <a:xfrm>
            <a:off x="6355903" y="2950313"/>
            <a:ext cx="1487993" cy="2514600"/>
            <a:chOff x="6236221" y="2209800"/>
            <a:chExt cx="1487993" cy="2514600"/>
          </a:xfrm>
        </p:grpSpPr>
        <p:sp>
          <p:nvSpPr>
            <p:cNvPr id="40" name="TextBox 39"/>
            <p:cNvSpPr txBox="1"/>
            <p:nvPr/>
          </p:nvSpPr>
          <p:spPr>
            <a:xfrm>
              <a:off x="6540133" y="2209800"/>
              <a:ext cx="880169" cy="461665"/>
            </a:xfrm>
            <a:prstGeom prst="rect">
              <a:avLst/>
            </a:prstGeom>
            <a:noFill/>
          </p:spPr>
          <p:txBody>
            <a:bodyPr wrap="none" rtlCol="0">
              <a:spAutoFit/>
            </a:bodyPr>
            <a:lstStyle/>
            <a:p>
              <a:pPr algn="ctr"/>
              <a:r>
                <a:rPr lang="en-US" dirty="0" smtClean="0">
                  <a:latin typeface="Gill Sans Light"/>
                  <a:cs typeface="Gill Sans Light"/>
                </a:rPr>
                <a:t>Edges</a:t>
              </a:r>
            </a:p>
          </p:txBody>
        </p:sp>
        <p:grpSp>
          <p:nvGrpSpPr>
            <p:cNvPr id="37" name="Group 36"/>
            <p:cNvGrpSpPr/>
            <p:nvPr/>
          </p:nvGrpSpPr>
          <p:grpSpPr>
            <a:xfrm>
              <a:off x="6236221" y="2783743"/>
              <a:ext cx="1487993" cy="397753"/>
              <a:chOff x="5181600" y="3713659"/>
              <a:chExt cx="2126717" cy="568490"/>
            </a:xfrm>
          </p:grpSpPr>
          <p:cxnSp>
            <p:nvCxnSpPr>
              <p:cNvPr id="33" name="Straight Arrow Connector 32"/>
              <p:cNvCxnSpPr>
                <a:stCxn id="34" idx="6"/>
                <a:endCxn id="35" idx="2"/>
              </p:cNvCxnSpPr>
              <p:nvPr/>
            </p:nvCxnSpPr>
            <p:spPr>
              <a:xfrm>
                <a:off x="5750089" y="3997905"/>
                <a:ext cx="989739" cy="0"/>
              </a:xfrm>
              <a:prstGeom prst="straightConnector1">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34" name="Oval 33"/>
              <p:cNvSpPr/>
              <p:nvPr/>
            </p:nvSpPr>
            <p:spPr>
              <a:xfrm>
                <a:off x="5181600"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a:latin typeface="Gill Sans Light"/>
                    <a:cs typeface="Gill Sans Light"/>
                  </a:rPr>
                  <a:t>A</a:t>
                </a:r>
              </a:p>
            </p:txBody>
          </p:sp>
          <p:sp>
            <p:nvSpPr>
              <p:cNvPr id="35" name="Oval 34"/>
              <p:cNvSpPr/>
              <p:nvPr/>
            </p:nvSpPr>
            <p:spPr>
              <a:xfrm>
                <a:off x="6739828"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smtClean="0">
                    <a:latin typeface="Gill Sans Light"/>
                    <a:cs typeface="Gill Sans Light"/>
                  </a:rPr>
                  <a:t>B</a:t>
                </a:r>
                <a:endParaRPr lang="en-US" dirty="0">
                  <a:latin typeface="Gill Sans Light"/>
                  <a:cs typeface="Gill Sans Light"/>
                </a:endParaRPr>
              </a:p>
            </p:txBody>
          </p:sp>
          <p:sp>
            <p:nvSpPr>
              <p:cNvPr id="36" name="Can 35"/>
              <p:cNvSpPr/>
              <p:nvPr/>
            </p:nvSpPr>
            <p:spPr>
              <a:xfrm>
                <a:off x="6032286" y="3821730"/>
                <a:ext cx="478513" cy="342692"/>
              </a:xfrm>
              <a:prstGeom prst="can">
                <a:avLst/>
              </a:prstGeom>
              <a:solidFill>
                <a:schemeClr val="accent6"/>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51" name="Group 50"/>
            <p:cNvGrpSpPr/>
            <p:nvPr/>
          </p:nvGrpSpPr>
          <p:grpSpPr>
            <a:xfrm>
              <a:off x="6236221" y="3298045"/>
              <a:ext cx="1487993" cy="397753"/>
              <a:chOff x="5181600" y="3713659"/>
              <a:chExt cx="2126717" cy="568490"/>
            </a:xfrm>
          </p:grpSpPr>
          <p:cxnSp>
            <p:nvCxnSpPr>
              <p:cNvPr id="52" name="Straight Arrow Connector 51"/>
              <p:cNvCxnSpPr>
                <a:stCxn id="53" idx="6"/>
                <a:endCxn id="54" idx="2"/>
              </p:cNvCxnSpPr>
              <p:nvPr/>
            </p:nvCxnSpPr>
            <p:spPr>
              <a:xfrm>
                <a:off x="5750089" y="3997905"/>
                <a:ext cx="989739" cy="0"/>
              </a:xfrm>
              <a:prstGeom prst="straightConnector1">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53" name="Oval 52"/>
              <p:cNvSpPr/>
              <p:nvPr/>
            </p:nvSpPr>
            <p:spPr>
              <a:xfrm>
                <a:off x="5181600"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a:latin typeface="Gill Sans Light"/>
                    <a:cs typeface="Gill Sans Light"/>
                  </a:rPr>
                  <a:t>A</a:t>
                </a:r>
              </a:p>
            </p:txBody>
          </p:sp>
          <p:sp>
            <p:nvSpPr>
              <p:cNvPr id="54" name="Oval 53"/>
              <p:cNvSpPr/>
              <p:nvPr/>
            </p:nvSpPr>
            <p:spPr>
              <a:xfrm>
                <a:off x="6739828"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smtClean="0">
                    <a:latin typeface="Gill Sans Light"/>
                    <a:cs typeface="Gill Sans Light"/>
                  </a:rPr>
                  <a:t>C</a:t>
                </a:r>
                <a:endParaRPr lang="en-US" dirty="0">
                  <a:latin typeface="Gill Sans Light"/>
                  <a:cs typeface="Gill Sans Light"/>
                </a:endParaRPr>
              </a:p>
            </p:txBody>
          </p:sp>
          <p:sp>
            <p:nvSpPr>
              <p:cNvPr id="55" name="Can 54"/>
              <p:cNvSpPr/>
              <p:nvPr/>
            </p:nvSpPr>
            <p:spPr>
              <a:xfrm>
                <a:off x="6032286" y="3821730"/>
                <a:ext cx="478513" cy="342692"/>
              </a:xfrm>
              <a:prstGeom prst="can">
                <a:avLst/>
              </a:prstGeom>
              <a:solidFill>
                <a:schemeClr val="accent6"/>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56" name="Group 55"/>
            <p:cNvGrpSpPr/>
            <p:nvPr/>
          </p:nvGrpSpPr>
          <p:grpSpPr>
            <a:xfrm>
              <a:off x="6236221" y="3812346"/>
              <a:ext cx="1487993" cy="397753"/>
              <a:chOff x="5181600" y="3713659"/>
              <a:chExt cx="2126717" cy="568490"/>
            </a:xfrm>
          </p:grpSpPr>
          <p:cxnSp>
            <p:nvCxnSpPr>
              <p:cNvPr id="57" name="Straight Arrow Connector 56"/>
              <p:cNvCxnSpPr>
                <a:stCxn id="58" idx="6"/>
                <a:endCxn id="59" idx="2"/>
              </p:cNvCxnSpPr>
              <p:nvPr/>
            </p:nvCxnSpPr>
            <p:spPr>
              <a:xfrm>
                <a:off x="5750089" y="3997905"/>
                <a:ext cx="989739" cy="0"/>
              </a:xfrm>
              <a:prstGeom prst="straightConnector1">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58" name="Oval 57"/>
              <p:cNvSpPr/>
              <p:nvPr/>
            </p:nvSpPr>
            <p:spPr>
              <a:xfrm>
                <a:off x="5181600"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smtClean="0">
                    <a:latin typeface="Gill Sans Light"/>
                    <a:cs typeface="Gill Sans Light"/>
                  </a:rPr>
                  <a:t>B</a:t>
                </a:r>
                <a:endParaRPr lang="en-US" dirty="0">
                  <a:latin typeface="Gill Sans Light"/>
                  <a:cs typeface="Gill Sans Light"/>
                </a:endParaRPr>
              </a:p>
            </p:txBody>
          </p:sp>
          <p:sp>
            <p:nvSpPr>
              <p:cNvPr id="59" name="Oval 58"/>
              <p:cNvSpPr/>
              <p:nvPr/>
            </p:nvSpPr>
            <p:spPr>
              <a:xfrm>
                <a:off x="6739828"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smtClean="0">
                    <a:latin typeface="Gill Sans Light"/>
                    <a:cs typeface="Gill Sans Light"/>
                  </a:rPr>
                  <a:t>C</a:t>
                </a:r>
                <a:endParaRPr lang="en-US" dirty="0">
                  <a:latin typeface="Gill Sans Light"/>
                  <a:cs typeface="Gill Sans Light"/>
                </a:endParaRPr>
              </a:p>
            </p:txBody>
          </p:sp>
          <p:sp>
            <p:nvSpPr>
              <p:cNvPr id="60" name="Can 59"/>
              <p:cNvSpPr/>
              <p:nvPr/>
            </p:nvSpPr>
            <p:spPr>
              <a:xfrm>
                <a:off x="6032286" y="3821730"/>
                <a:ext cx="478513" cy="342692"/>
              </a:xfrm>
              <a:prstGeom prst="can">
                <a:avLst/>
              </a:prstGeom>
              <a:solidFill>
                <a:schemeClr val="accent6"/>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61" name="Group 60"/>
            <p:cNvGrpSpPr/>
            <p:nvPr/>
          </p:nvGrpSpPr>
          <p:grpSpPr>
            <a:xfrm>
              <a:off x="6236221" y="4326647"/>
              <a:ext cx="1487993" cy="397753"/>
              <a:chOff x="5181600" y="3713659"/>
              <a:chExt cx="2126717" cy="568490"/>
            </a:xfrm>
          </p:grpSpPr>
          <p:cxnSp>
            <p:nvCxnSpPr>
              <p:cNvPr id="62" name="Straight Arrow Connector 61"/>
              <p:cNvCxnSpPr>
                <a:stCxn id="63" idx="6"/>
                <a:endCxn id="64" idx="2"/>
              </p:cNvCxnSpPr>
              <p:nvPr/>
            </p:nvCxnSpPr>
            <p:spPr>
              <a:xfrm>
                <a:off x="5750089" y="3997905"/>
                <a:ext cx="989739" cy="0"/>
              </a:xfrm>
              <a:prstGeom prst="straightConnector1">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63" name="Oval 62"/>
              <p:cNvSpPr/>
              <p:nvPr/>
            </p:nvSpPr>
            <p:spPr>
              <a:xfrm>
                <a:off x="5181600"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smtClean="0">
                    <a:latin typeface="Gill Sans Light"/>
                    <a:cs typeface="Gill Sans Light"/>
                  </a:rPr>
                  <a:t>C</a:t>
                </a:r>
                <a:endParaRPr lang="en-US" dirty="0">
                  <a:latin typeface="Gill Sans Light"/>
                  <a:cs typeface="Gill Sans Light"/>
                </a:endParaRPr>
              </a:p>
            </p:txBody>
          </p:sp>
          <p:sp>
            <p:nvSpPr>
              <p:cNvPr id="64" name="Oval 63"/>
              <p:cNvSpPr/>
              <p:nvPr/>
            </p:nvSpPr>
            <p:spPr>
              <a:xfrm>
                <a:off x="6739828"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smtClean="0">
                    <a:latin typeface="Gill Sans Light"/>
                    <a:cs typeface="Gill Sans Light"/>
                  </a:rPr>
                  <a:t>D</a:t>
                </a:r>
                <a:endParaRPr lang="en-US" dirty="0">
                  <a:latin typeface="Gill Sans Light"/>
                  <a:cs typeface="Gill Sans Light"/>
                </a:endParaRPr>
              </a:p>
            </p:txBody>
          </p:sp>
          <p:sp>
            <p:nvSpPr>
              <p:cNvPr id="65" name="Can 64"/>
              <p:cNvSpPr/>
              <p:nvPr/>
            </p:nvSpPr>
            <p:spPr>
              <a:xfrm>
                <a:off x="6032286" y="3821730"/>
                <a:ext cx="478513" cy="342692"/>
              </a:xfrm>
              <a:prstGeom prst="can">
                <a:avLst/>
              </a:prstGeom>
              <a:solidFill>
                <a:schemeClr val="accent6"/>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nvGrpSpPr>
          <p:cNvPr id="66" name="Group 65"/>
          <p:cNvGrpSpPr/>
          <p:nvPr/>
        </p:nvGrpSpPr>
        <p:grpSpPr>
          <a:xfrm>
            <a:off x="6360607" y="3524256"/>
            <a:ext cx="1487993" cy="397753"/>
            <a:chOff x="5181600" y="3713659"/>
            <a:chExt cx="2126717" cy="568490"/>
          </a:xfrm>
        </p:grpSpPr>
        <p:cxnSp>
          <p:nvCxnSpPr>
            <p:cNvPr id="67" name="Straight Arrow Connector 66"/>
            <p:cNvCxnSpPr>
              <a:stCxn id="68" idx="6"/>
              <a:endCxn id="69" idx="2"/>
            </p:cNvCxnSpPr>
            <p:nvPr/>
          </p:nvCxnSpPr>
          <p:spPr>
            <a:xfrm>
              <a:off x="5750089" y="3997905"/>
              <a:ext cx="989739" cy="0"/>
            </a:xfrm>
            <a:prstGeom prst="straightConnector1">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68" name="Oval 67"/>
            <p:cNvSpPr/>
            <p:nvPr/>
          </p:nvSpPr>
          <p:spPr>
            <a:xfrm>
              <a:off x="5181600"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a:latin typeface="Gill Sans Light"/>
                  <a:cs typeface="Gill Sans Light"/>
                </a:rPr>
                <a:t>A</a:t>
              </a:r>
            </a:p>
          </p:txBody>
        </p:sp>
        <p:sp>
          <p:nvSpPr>
            <p:cNvPr id="69" name="Oval 68"/>
            <p:cNvSpPr/>
            <p:nvPr/>
          </p:nvSpPr>
          <p:spPr>
            <a:xfrm>
              <a:off x="6739828"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smtClean="0">
                  <a:latin typeface="Gill Sans Light"/>
                  <a:cs typeface="Gill Sans Light"/>
                </a:rPr>
                <a:t>B</a:t>
              </a:r>
              <a:endParaRPr lang="en-US" dirty="0">
                <a:latin typeface="Gill Sans Light"/>
                <a:cs typeface="Gill Sans Light"/>
              </a:endParaRPr>
            </a:p>
          </p:txBody>
        </p:sp>
        <p:sp>
          <p:nvSpPr>
            <p:cNvPr id="70" name="Can 69"/>
            <p:cNvSpPr/>
            <p:nvPr/>
          </p:nvSpPr>
          <p:spPr>
            <a:xfrm>
              <a:off x="6032286" y="3821730"/>
              <a:ext cx="478513" cy="342692"/>
            </a:xfrm>
            <a:prstGeom prst="can">
              <a:avLst/>
            </a:prstGeom>
            <a:solidFill>
              <a:schemeClr val="accent6"/>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71" name="Group 70"/>
          <p:cNvGrpSpPr>
            <a:grpSpLocks noChangeAspect="1"/>
          </p:cNvGrpSpPr>
          <p:nvPr/>
        </p:nvGrpSpPr>
        <p:grpSpPr>
          <a:xfrm>
            <a:off x="1684711" y="3474306"/>
            <a:ext cx="464150" cy="446397"/>
            <a:chOff x="5181600" y="3713659"/>
            <a:chExt cx="654785" cy="629741"/>
          </a:xfrm>
        </p:grpSpPr>
        <p:sp>
          <p:nvSpPr>
            <p:cNvPr id="72" name="Oval 71"/>
            <p:cNvSpPr/>
            <p:nvPr/>
          </p:nvSpPr>
          <p:spPr>
            <a:xfrm>
              <a:off x="5181600"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sz="2000" dirty="0">
                  <a:latin typeface="Gill Sans Light"/>
                  <a:cs typeface="Gill Sans Light"/>
                </a:rPr>
                <a:t>A</a:t>
              </a:r>
            </a:p>
          </p:txBody>
        </p:sp>
        <p:sp>
          <p:nvSpPr>
            <p:cNvPr id="73" name="Can 72"/>
            <p:cNvSpPr/>
            <p:nvPr/>
          </p:nvSpPr>
          <p:spPr>
            <a:xfrm>
              <a:off x="5562600" y="4141645"/>
              <a:ext cx="273785" cy="201755"/>
            </a:xfrm>
            <a:prstGeom prst="can">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74" name="Can 73"/>
          <p:cNvSpPr/>
          <p:nvPr/>
        </p:nvSpPr>
        <p:spPr>
          <a:xfrm>
            <a:off x="3853482" y="3831574"/>
            <a:ext cx="213483" cy="157318"/>
          </a:xfrm>
          <a:prstGeom prst="can">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80" name="Group 79"/>
          <p:cNvGrpSpPr>
            <a:grpSpLocks noChangeAspect="1"/>
          </p:cNvGrpSpPr>
          <p:nvPr/>
        </p:nvGrpSpPr>
        <p:grpSpPr>
          <a:xfrm>
            <a:off x="1684711" y="3979485"/>
            <a:ext cx="464150" cy="446397"/>
            <a:chOff x="2057400" y="3476935"/>
            <a:chExt cx="654785" cy="629741"/>
          </a:xfrm>
        </p:grpSpPr>
        <p:sp>
          <p:nvSpPr>
            <p:cNvPr id="81" name="Oval 80"/>
            <p:cNvSpPr/>
            <p:nvPr/>
          </p:nvSpPr>
          <p:spPr>
            <a:xfrm>
              <a:off x="2057400" y="3476935"/>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sz="2000" dirty="0" smtClean="0">
                  <a:latin typeface="Gill Sans Light"/>
                  <a:cs typeface="Gill Sans Light"/>
                </a:rPr>
                <a:t>B</a:t>
              </a:r>
              <a:endParaRPr lang="en-US" sz="2000" dirty="0">
                <a:latin typeface="Gill Sans Light"/>
                <a:cs typeface="Gill Sans Light"/>
              </a:endParaRPr>
            </a:p>
          </p:txBody>
        </p:sp>
        <p:sp>
          <p:nvSpPr>
            <p:cNvPr id="82" name="Can 81"/>
            <p:cNvSpPr/>
            <p:nvPr/>
          </p:nvSpPr>
          <p:spPr>
            <a:xfrm>
              <a:off x="2438400" y="3904921"/>
              <a:ext cx="273785" cy="201755"/>
            </a:xfrm>
            <a:prstGeom prst="can">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83" name="Can 82"/>
          <p:cNvSpPr/>
          <p:nvPr/>
        </p:nvSpPr>
        <p:spPr>
          <a:xfrm>
            <a:off x="4920282" y="3859795"/>
            <a:ext cx="213483" cy="157318"/>
          </a:xfrm>
          <a:prstGeom prst="can">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10" name="Group 9"/>
          <p:cNvGrpSpPr/>
          <p:nvPr/>
        </p:nvGrpSpPr>
        <p:grpSpPr>
          <a:xfrm>
            <a:off x="3582025" y="4067695"/>
            <a:ext cx="1566857" cy="1494905"/>
            <a:chOff x="3462343" y="3327182"/>
            <a:chExt cx="1566857" cy="1494905"/>
          </a:xfrm>
        </p:grpSpPr>
        <p:grpSp>
          <p:nvGrpSpPr>
            <p:cNvPr id="94" name="Group 93"/>
            <p:cNvGrpSpPr/>
            <p:nvPr/>
          </p:nvGrpSpPr>
          <p:grpSpPr>
            <a:xfrm>
              <a:off x="3462343" y="3327182"/>
              <a:ext cx="1487993" cy="397753"/>
              <a:chOff x="5181600" y="3713659"/>
              <a:chExt cx="2126717" cy="568490"/>
            </a:xfrm>
          </p:grpSpPr>
          <p:cxnSp>
            <p:nvCxnSpPr>
              <p:cNvPr id="95" name="Straight Arrow Connector 94"/>
              <p:cNvCxnSpPr>
                <a:stCxn id="96" idx="6"/>
                <a:endCxn id="97" idx="2"/>
              </p:cNvCxnSpPr>
              <p:nvPr/>
            </p:nvCxnSpPr>
            <p:spPr>
              <a:xfrm>
                <a:off x="5750089" y="3997905"/>
                <a:ext cx="989739" cy="0"/>
              </a:xfrm>
              <a:prstGeom prst="straightConnector1">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96" name="Oval 95"/>
              <p:cNvSpPr/>
              <p:nvPr/>
            </p:nvSpPr>
            <p:spPr>
              <a:xfrm>
                <a:off x="5181600"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a:latin typeface="Gill Sans Light"/>
                    <a:cs typeface="Gill Sans Light"/>
                  </a:rPr>
                  <a:t>A</a:t>
                </a:r>
              </a:p>
            </p:txBody>
          </p:sp>
          <p:sp>
            <p:nvSpPr>
              <p:cNvPr id="97" name="Oval 96"/>
              <p:cNvSpPr/>
              <p:nvPr/>
            </p:nvSpPr>
            <p:spPr>
              <a:xfrm>
                <a:off x="6739828"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smtClean="0">
                    <a:latin typeface="Gill Sans Light"/>
                    <a:cs typeface="Gill Sans Light"/>
                  </a:rPr>
                  <a:t>C</a:t>
                </a:r>
                <a:endParaRPr lang="en-US" dirty="0">
                  <a:latin typeface="Gill Sans Light"/>
                  <a:cs typeface="Gill Sans Light"/>
                </a:endParaRPr>
              </a:p>
            </p:txBody>
          </p:sp>
          <p:sp>
            <p:nvSpPr>
              <p:cNvPr id="98" name="Can 97"/>
              <p:cNvSpPr/>
              <p:nvPr/>
            </p:nvSpPr>
            <p:spPr>
              <a:xfrm>
                <a:off x="6032286" y="3821730"/>
                <a:ext cx="478513" cy="342692"/>
              </a:xfrm>
              <a:prstGeom prst="can">
                <a:avLst/>
              </a:prstGeom>
              <a:solidFill>
                <a:schemeClr val="accent6"/>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99" name="Group 98"/>
            <p:cNvGrpSpPr/>
            <p:nvPr/>
          </p:nvGrpSpPr>
          <p:grpSpPr>
            <a:xfrm>
              <a:off x="3462343" y="3841483"/>
              <a:ext cx="1487993" cy="397753"/>
              <a:chOff x="5181600" y="3713659"/>
              <a:chExt cx="2126717" cy="568490"/>
            </a:xfrm>
          </p:grpSpPr>
          <p:cxnSp>
            <p:nvCxnSpPr>
              <p:cNvPr id="100" name="Straight Arrow Connector 99"/>
              <p:cNvCxnSpPr>
                <a:stCxn id="101" idx="6"/>
                <a:endCxn id="102" idx="2"/>
              </p:cNvCxnSpPr>
              <p:nvPr/>
            </p:nvCxnSpPr>
            <p:spPr>
              <a:xfrm>
                <a:off x="5750089" y="3997905"/>
                <a:ext cx="989739" cy="0"/>
              </a:xfrm>
              <a:prstGeom prst="straightConnector1">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101" name="Oval 100"/>
              <p:cNvSpPr/>
              <p:nvPr/>
            </p:nvSpPr>
            <p:spPr>
              <a:xfrm>
                <a:off x="5181600"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smtClean="0">
                    <a:latin typeface="Gill Sans Light"/>
                    <a:cs typeface="Gill Sans Light"/>
                  </a:rPr>
                  <a:t>B</a:t>
                </a:r>
                <a:endParaRPr lang="en-US" dirty="0">
                  <a:latin typeface="Gill Sans Light"/>
                  <a:cs typeface="Gill Sans Light"/>
                </a:endParaRPr>
              </a:p>
            </p:txBody>
          </p:sp>
          <p:sp>
            <p:nvSpPr>
              <p:cNvPr id="102" name="Oval 101"/>
              <p:cNvSpPr/>
              <p:nvPr/>
            </p:nvSpPr>
            <p:spPr>
              <a:xfrm>
                <a:off x="6739828"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smtClean="0">
                    <a:latin typeface="Gill Sans Light"/>
                    <a:cs typeface="Gill Sans Light"/>
                  </a:rPr>
                  <a:t>C</a:t>
                </a:r>
                <a:endParaRPr lang="en-US" dirty="0">
                  <a:latin typeface="Gill Sans Light"/>
                  <a:cs typeface="Gill Sans Light"/>
                </a:endParaRPr>
              </a:p>
            </p:txBody>
          </p:sp>
          <p:sp>
            <p:nvSpPr>
              <p:cNvPr id="103" name="Can 102"/>
              <p:cNvSpPr/>
              <p:nvPr/>
            </p:nvSpPr>
            <p:spPr>
              <a:xfrm>
                <a:off x="6032286" y="3821730"/>
                <a:ext cx="478513" cy="342692"/>
              </a:xfrm>
              <a:prstGeom prst="can">
                <a:avLst/>
              </a:prstGeom>
              <a:solidFill>
                <a:schemeClr val="accent6"/>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104" name="Group 103"/>
            <p:cNvGrpSpPr/>
            <p:nvPr/>
          </p:nvGrpSpPr>
          <p:grpSpPr>
            <a:xfrm>
              <a:off x="3462343" y="4355784"/>
              <a:ext cx="1487993" cy="397753"/>
              <a:chOff x="5181600" y="3713659"/>
              <a:chExt cx="2126717" cy="568490"/>
            </a:xfrm>
          </p:grpSpPr>
          <p:cxnSp>
            <p:nvCxnSpPr>
              <p:cNvPr id="105" name="Straight Arrow Connector 104"/>
              <p:cNvCxnSpPr>
                <a:stCxn id="106" idx="6"/>
                <a:endCxn id="107" idx="2"/>
              </p:cNvCxnSpPr>
              <p:nvPr/>
            </p:nvCxnSpPr>
            <p:spPr>
              <a:xfrm>
                <a:off x="5750089" y="3997905"/>
                <a:ext cx="989739" cy="0"/>
              </a:xfrm>
              <a:prstGeom prst="straightConnector1">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106" name="Oval 105"/>
              <p:cNvSpPr/>
              <p:nvPr/>
            </p:nvSpPr>
            <p:spPr>
              <a:xfrm>
                <a:off x="5181600"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smtClean="0">
                    <a:latin typeface="Gill Sans Light"/>
                    <a:cs typeface="Gill Sans Light"/>
                  </a:rPr>
                  <a:t>C</a:t>
                </a:r>
                <a:endParaRPr lang="en-US" dirty="0">
                  <a:latin typeface="Gill Sans Light"/>
                  <a:cs typeface="Gill Sans Light"/>
                </a:endParaRPr>
              </a:p>
            </p:txBody>
          </p:sp>
          <p:sp>
            <p:nvSpPr>
              <p:cNvPr id="107" name="Oval 106"/>
              <p:cNvSpPr/>
              <p:nvPr/>
            </p:nvSpPr>
            <p:spPr>
              <a:xfrm>
                <a:off x="6739828"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smtClean="0">
                    <a:latin typeface="Gill Sans Light"/>
                    <a:cs typeface="Gill Sans Light"/>
                  </a:rPr>
                  <a:t>D</a:t>
                </a:r>
                <a:endParaRPr lang="en-US" dirty="0">
                  <a:latin typeface="Gill Sans Light"/>
                  <a:cs typeface="Gill Sans Light"/>
                </a:endParaRPr>
              </a:p>
            </p:txBody>
          </p:sp>
          <p:sp>
            <p:nvSpPr>
              <p:cNvPr id="108" name="Can 107"/>
              <p:cNvSpPr/>
              <p:nvPr/>
            </p:nvSpPr>
            <p:spPr>
              <a:xfrm>
                <a:off x="6032286" y="3821730"/>
                <a:ext cx="478513" cy="342692"/>
              </a:xfrm>
              <a:prstGeom prst="can">
                <a:avLst/>
              </a:prstGeom>
              <a:solidFill>
                <a:schemeClr val="accent6"/>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sp>
          <p:nvSpPr>
            <p:cNvPr id="109" name="Can 108"/>
            <p:cNvSpPr/>
            <p:nvPr/>
          </p:nvSpPr>
          <p:spPr>
            <a:xfrm>
              <a:off x="3748917" y="3641769"/>
              <a:ext cx="213483" cy="157318"/>
            </a:xfrm>
            <a:prstGeom prst="can">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0" name="Can 109"/>
            <p:cNvSpPr/>
            <p:nvPr/>
          </p:nvSpPr>
          <p:spPr>
            <a:xfrm>
              <a:off x="4815717" y="3655028"/>
              <a:ext cx="213483" cy="157318"/>
            </a:xfrm>
            <a:prstGeom prst="can">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1" name="Can 110"/>
            <p:cNvSpPr/>
            <p:nvPr/>
          </p:nvSpPr>
          <p:spPr>
            <a:xfrm>
              <a:off x="3748917" y="4173588"/>
              <a:ext cx="213483" cy="157318"/>
            </a:xfrm>
            <a:prstGeom prst="can">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2" name="Can 111"/>
            <p:cNvSpPr/>
            <p:nvPr/>
          </p:nvSpPr>
          <p:spPr>
            <a:xfrm>
              <a:off x="4815717" y="4192674"/>
              <a:ext cx="213483" cy="157318"/>
            </a:xfrm>
            <a:prstGeom prst="can">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3" name="Can 112"/>
            <p:cNvSpPr/>
            <p:nvPr/>
          </p:nvSpPr>
          <p:spPr>
            <a:xfrm>
              <a:off x="4815717" y="4662270"/>
              <a:ext cx="213483" cy="157318"/>
            </a:xfrm>
            <a:prstGeom prst="can">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4" name="Can 113"/>
            <p:cNvSpPr/>
            <p:nvPr/>
          </p:nvSpPr>
          <p:spPr>
            <a:xfrm>
              <a:off x="3748917" y="4664769"/>
              <a:ext cx="213483" cy="157318"/>
            </a:xfrm>
            <a:prstGeom prst="can">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7492639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2.22222E-6 3.7037E-7 L -0.3 3.7037E-7 " pathEditMode="relative" ptsTypes="AA">
                                      <p:cBhvr>
                                        <p:cTn id="8" dur="2000" fill="hold"/>
                                        <p:tgtEl>
                                          <p:spTgt spid="66"/>
                                        </p:tgtEl>
                                        <p:attrNameLst>
                                          <p:attrName>ppt_x</p:attrName>
                                          <p:attrName>ppt_y</p:attrName>
                                        </p:attrNameLst>
                                      </p:cBhvr>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par>
                                <p:cTn id="13" presetID="0" presetClass="path" presetSubtype="0" accel="50000" decel="50000" fill="hold" nodeType="withEffect">
                                  <p:stCondLst>
                                    <p:cond delay="0"/>
                                  </p:stCondLst>
                                  <p:childTnLst>
                                    <p:animMotion origin="layout" path="M 2.22222E-6 1.48148E-6 L 0.20868 0.00509 " pathEditMode="relative" rAng="0" ptsTypes="AA">
                                      <p:cBhvr>
                                        <p:cTn id="14" dur="2000" fill="hold"/>
                                        <p:tgtEl>
                                          <p:spTgt spid="71"/>
                                        </p:tgtEl>
                                        <p:attrNameLst>
                                          <p:attrName>ppt_x</p:attrName>
                                          <p:attrName>ppt_y</p:attrName>
                                        </p:attrNameLst>
                                      </p:cBhvr>
                                      <p:rCtr x="10434" y="255"/>
                                    </p:animMotion>
                                  </p:childTnLst>
                                </p:cTn>
                              </p:par>
                            </p:childTnLst>
                          </p:cTn>
                        </p:par>
                        <p:par>
                          <p:cTn id="15" fill="hold">
                            <p:stCondLst>
                              <p:cond delay="2000"/>
                            </p:stCondLst>
                            <p:childTnLst>
                              <p:par>
                                <p:cTn id="16" presetID="1" presetClass="exit" presetSubtype="0" fill="hold" nodeType="afterEffect">
                                  <p:stCondLst>
                                    <p:cond delay="0"/>
                                  </p:stCondLst>
                                  <p:childTnLst>
                                    <p:set>
                                      <p:cBhvr>
                                        <p:cTn id="17" dur="1" fill="hold">
                                          <p:stCondLst>
                                            <p:cond delay="0"/>
                                          </p:stCondLst>
                                        </p:cTn>
                                        <p:tgtEl>
                                          <p:spTgt spid="71"/>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7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0"/>
                                        </p:tgtEl>
                                        <p:attrNameLst>
                                          <p:attrName>style.visibility</p:attrName>
                                        </p:attrNameLst>
                                      </p:cBhvr>
                                      <p:to>
                                        <p:strVal val="visible"/>
                                      </p:to>
                                    </p:set>
                                  </p:childTnLst>
                                </p:cTn>
                              </p:par>
                              <p:par>
                                <p:cTn id="24" presetID="0" presetClass="path" presetSubtype="0" accel="50000" decel="50000" fill="hold" nodeType="withEffect">
                                  <p:stCondLst>
                                    <p:cond delay="0"/>
                                  </p:stCondLst>
                                  <p:childTnLst>
                                    <p:animMotion origin="layout" path="M 2.22222E-6 -0.00046 L 0.32847 -0.06829 " pathEditMode="relative" rAng="0" ptsTypes="AA">
                                      <p:cBhvr>
                                        <p:cTn id="25" dur="2000" fill="hold"/>
                                        <p:tgtEl>
                                          <p:spTgt spid="80"/>
                                        </p:tgtEl>
                                        <p:attrNameLst>
                                          <p:attrName>ppt_x</p:attrName>
                                          <p:attrName>ppt_y</p:attrName>
                                        </p:attrNameLst>
                                      </p:cBhvr>
                                      <p:rCtr x="16424" y="-3403"/>
                                    </p:animMotion>
                                  </p:childTnLst>
                                </p:cTn>
                              </p:par>
                            </p:childTnLst>
                          </p:cTn>
                        </p:par>
                        <p:par>
                          <p:cTn id="26" fill="hold">
                            <p:stCondLst>
                              <p:cond delay="2000"/>
                            </p:stCondLst>
                            <p:childTnLst>
                              <p:par>
                                <p:cTn id="27" presetID="1" presetClass="exit" presetSubtype="0" fill="hold" nodeType="afterEffect">
                                  <p:stCondLst>
                                    <p:cond delay="0"/>
                                  </p:stCondLst>
                                  <p:childTnLst>
                                    <p:set>
                                      <p:cBhvr>
                                        <p:cTn id="28" dur="1" fill="hold">
                                          <p:stCondLst>
                                            <p:cond delay="0"/>
                                          </p:stCondLst>
                                        </p:cTn>
                                        <p:tgtEl>
                                          <p:spTgt spid="80"/>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8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Map-Reduce Triplets</a:t>
            </a:r>
            <a:endParaRPr lang="en-US" dirty="0"/>
          </a:p>
        </p:txBody>
      </p:sp>
      <p:sp>
        <p:nvSpPr>
          <p:cNvPr id="3" name="Content Placeholder 2"/>
          <p:cNvSpPr>
            <a:spLocks noGrp="1"/>
          </p:cNvSpPr>
          <p:nvPr>
            <p:ph idx="1"/>
          </p:nvPr>
        </p:nvSpPr>
        <p:spPr>
          <a:xfrm>
            <a:off x="457200" y="1295400"/>
            <a:ext cx="8229600" cy="685800"/>
          </a:xfrm>
        </p:spPr>
        <p:txBody>
          <a:bodyPr/>
          <a:lstStyle/>
          <a:p>
            <a:r>
              <a:rPr lang="en-US" dirty="0" smtClean="0"/>
              <a:t>Map-Reduce triplets collects information about the neighborhood of each vertex:</a:t>
            </a:r>
            <a:endParaRPr lang="en-US" dirty="0"/>
          </a:p>
        </p:txBody>
      </p:sp>
      <p:grpSp>
        <p:nvGrpSpPr>
          <p:cNvPr id="154" name="Group 153"/>
          <p:cNvGrpSpPr/>
          <p:nvPr/>
        </p:nvGrpSpPr>
        <p:grpSpPr>
          <a:xfrm>
            <a:off x="2743825" y="5782097"/>
            <a:ext cx="1487993" cy="397753"/>
            <a:chOff x="5181600" y="3713659"/>
            <a:chExt cx="2126717" cy="568490"/>
          </a:xfrm>
        </p:grpSpPr>
        <p:cxnSp>
          <p:nvCxnSpPr>
            <p:cNvPr id="161" name="Straight Arrow Connector 160"/>
            <p:cNvCxnSpPr>
              <a:stCxn id="162" idx="6"/>
              <a:endCxn id="163" idx="2"/>
            </p:cNvCxnSpPr>
            <p:nvPr/>
          </p:nvCxnSpPr>
          <p:spPr>
            <a:xfrm>
              <a:off x="5750089" y="3997905"/>
              <a:ext cx="989739" cy="0"/>
            </a:xfrm>
            <a:prstGeom prst="straightConnector1">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162" name="Oval 161"/>
            <p:cNvSpPr/>
            <p:nvPr/>
          </p:nvSpPr>
          <p:spPr>
            <a:xfrm>
              <a:off x="5181600"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smtClean="0">
                  <a:latin typeface="Gill Sans Light"/>
                  <a:cs typeface="Gill Sans Light"/>
                </a:rPr>
                <a:t>C</a:t>
              </a:r>
              <a:endParaRPr lang="en-US" dirty="0">
                <a:latin typeface="Gill Sans Light"/>
                <a:cs typeface="Gill Sans Light"/>
              </a:endParaRPr>
            </a:p>
          </p:txBody>
        </p:sp>
        <p:sp>
          <p:nvSpPr>
            <p:cNvPr id="163" name="Oval 162"/>
            <p:cNvSpPr/>
            <p:nvPr/>
          </p:nvSpPr>
          <p:spPr>
            <a:xfrm>
              <a:off x="6739828"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smtClean="0">
                  <a:latin typeface="Gill Sans Light"/>
                  <a:cs typeface="Gill Sans Light"/>
                </a:rPr>
                <a:t>D</a:t>
              </a:r>
              <a:endParaRPr lang="en-US" dirty="0">
                <a:latin typeface="Gill Sans Light"/>
                <a:cs typeface="Gill Sans Light"/>
              </a:endParaRPr>
            </a:p>
          </p:txBody>
        </p:sp>
        <p:sp>
          <p:nvSpPr>
            <p:cNvPr id="164" name="Can 163"/>
            <p:cNvSpPr/>
            <p:nvPr/>
          </p:nvSpPr>
          <p:spPr>
            <a:xfrm>
              <a:off x="6032286" y="3821730"/>
              <a:ext cx="478513" cy="342692"/>
            </a:xfrm>
            <a:prstGeom prst="can">
              <a:avLst/>
            </a:prstGeom>
            <a:solidFill>
              <a:schemeClr val="accent6"/>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8" name="Group 7"/>
          <p:cNvGrpSpPr/>
          <p:nvPr/>
        </p:nvGrpSpPr>
        <p:grpSpPr>
          <a:xfrm>
            <a:off x="2743825" y="4267200"/>
            <a:ext cx="1566857" cy="475377"/>
            <a:chOff x="3582025" y="4267200"/>
            <a:chExt cx="1566857" cy="475377"/>
          </a:xfrm>
        </p:grpSpPr>
        <p:grpSp>
          <p:nvGrpSpPr>
            <p:cNvPr id="152" name="Group 151"/>
            <p:cNvGrpSpPr/>
            <p:nvPr/>
          </p:nvGrpSpPr>
          <p:grpSpPr>
            <a:xfrm>
              <a:off x="3582025" y="4267200"/>
              <a:ext cx="1487993" cy="397753"/>
              <a:chOff x="5181600" y="3713659"/>
              <a:chExt cx="2126717" cy="568490"/>
            </a:xfrm>
          </p:grpSpPr>
          <p:cxnSp>
            <p:nvCxnSpPr>
              <p:cNvPr id="169" name="Straight Arrow Connector 168"/>
              <p:cNvCxnSpPr>
                <a:stCxn id="170" idx="6"/>
                <a:endCxn id="171" idx="2"/>
              </p:cNvCxnSpPr>
              <p:nvPr/>
            </p:nvCxnSpPr>
            <p:spPr>
              <a:xfrm>
                <a:off x="5750089" y="3997905"/>
                <a:ext cx="989739" cy="0"/>
              </a:xfrm>
              <a:prstGeom prst="straightConnector1">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170" name="Oval 169"/>
              <p:cNvSpPr/>
              <p:nvPr/>
            </p:nvSpPr>
            <p:spPr>
              <a:xfrm>
                <a:off x="5181600"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a:latin typeface="Gill Sans Light"/>
                    <a:cs typeface="Gill Sans Light"/>
                  </a:rPr>
                  <a:t>A</a:t>
                </a:r>
              </a:p>
            </p:txBody>
          </p:sp>
          <p:sp>
            <p:nvSpPr>
              <p:cNvPr id="171" name="Oval 170"/>
              <p:cNvSpPr/>
              <p:nvPr/>
            </p:nvSpPr>
            <p:spPr>
              <a:xfrm>
                <a:off x="6739828"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smtClean="0">
                    <a:latin typeface="Gill Sans Light"/>
                    <a:cs typeface="Gill Sans Light"/>
                  </a:rPr>
                  <a:t>C</a:t>
                </a:r>
                <a:endParaRPr lang="en-US" dirty="0">
                  <a:latin typeface="Gill Sans Light"/>
                  <a:cs typeface="Gill Sans Light"/>
                </a:endParaRPr>
              </a:p>
            </p:txBody>
          </p:sp>
          <p:sp>
            <p:nvSpPr>
              <p:cNvPr id="172" name="Can 171"/>
              <p:cNvSpPr/>
              <p:nvPr/>
            </p:nvSpPr>
            <p:spPr>
              <a:xfrm>
                <a:off x="6032286" y="3821730"/>
                <a:ext cx="478513" cy="342692"/>
              </a:xfrm>
              <a:prstGeom prst="can">
                <a:avLst/>
              </a:prstGeom>
              <a:solidFill>
                <a:schemeClr val="accent6"/>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sp>
          <p:nvSpPr>
            <p:cNvPr id="155" name="Can 154"/>
            <p:cNvSpPr/>
            <p:nvPr/>
          </p:nvSpPr>
          <p:spPr>
            <a:xfrm>
              <a:off x="3868599" y="4572000"/>
              <a:ext cx="213483" cy="157318"/>
            </a:xfrm>
            <a:prstGeom prst="can">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6" name="Can 155"/>
            <p:cNvSpPr/>
            <p:nvPr/>
          </p:nvSpPr>
          <p:spPr>
            <a:xfrm>
              <a:off x="4935399" y="4585259"/>
              <a:ext cx="213483" cy="157318"/>
            </a:xfrm>
            <a:prstGeom prst="can">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6" name="Group 5"/>
          <p:cNvGrpSpPr/>
          <p:nvPr/>
        </p:nvGrpSpPr>
        <p:grpSpPr>
          <a:xfrm>
            <a:off x="2743825" y="4962996"/>
            <a:ext cx="1566857" cy="508509"/>
            <a:chOff x="3582025" y="4962996"/>
            <a:chExt cx="1566857" cy="508509"/>
          </a:xfrm>
        </p:grpSpPr>
        <p:grpSp>
          <p:nvGrpSpPr>
            <p:cNvPr id="153" name="Group 152"/>
            <p:cNvGrpSpPr/>
            <p:nvPr/>
          </p:nvGrpSpPr>
          <p:grpSpPr>
            <a:xfrm>
              <a:off x="3582025" y="4962996"/>
              <a:ext cx="1487993" cy="397753"/>
              <a:chOff x="5181600" y="3713659"/>
              <a:chExt cx="2126717" cy="568490"/>
            </a:xfrm>
          </p:grpSpPr>
          <p:cxnSp>
            <p:nvCxnSpPr>
              <p:cNvPr id="165" name="Straight Arrow Connector 164"/>
              <p:cNvCxnSpPr>
                <a:stCxn id="166" idx="6"/>
                <a:endCxn id="167" idx="2"/>
              </p:cNvCxnSpPr>
              <p:nvPr/>
            </p:nvCxnSpPr>
            <p:spPr>
              <a:xfrm>
                <a:off x="5750089" y="3997905"/>
                <a:ext cx="989739" cy="0"/>
              </a:xfrm>
              <a:prstGeom prst="straightConnector1">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166" name="Oval 165"/>
              <p:cNvSpPr/>
              <p:nvPr/>
            </p:nvSpPr>
            <p:spPr>
              <a:xfrm>
                <a:off x="5181600"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smtClean="0">
                    <a:latin typeface="Gill Sans Light"/>
                    <a:cs typeface="Gill Sans Light"/>
                  </a:rPr>
                  <a:t>B</a:t>
                </a:r>
                <a:endParaRPr lang="en-US" dirty="0">
                  <a:latin typeface="Gill Sans Light"/>
                  <a:cs typeface="Gill Sans Light"/>
                </a:endParaRPr>
              </a:p>
            </p:txBody>
          </p:sp>
          <p:sp>
            <p:nvSpPr>
              <p:cNvPr id="167" name="Oval 166"/>
              <p:cNvSpPr/>
              <p:nvPr/>
            </p:nvSpPr>
            <p:spPr>
              <a:xfrm>
                <a:off x="6739828"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smtClean="0">
                    <a:latin typeface="Gill Sans Light"/>
                    <a:cs typeface="Gill Sans Light"/>
                  </a:rPr>
                  <a:t>C</a:t>
                </a:r>
                <a:endParaRPr lang="en-US" dirty="0">
                  <a:latin typeface="Gill Sans Light"/>
                  <a:cs typeface="Gill Sans Light"/>
                </a:endParaRPr>
              </a:p>
            </p:txBody>
          </p:sp>
          <p:sp>
            <p:nvSpPr>
              <p:cNvPr id="168" name="Can 167"/>
              <p:cNvSpPr/>
              <p:nvPr/>
            </p:nvSpPr>
            <p:spPr>
              <a:xfrm>
                <a:off x="6032286" y="3821730"/>
                <a:ext cx="478513" cy="342692"/>
              </a:xfrm>
              <a:prstGeom prst="can">
                <a:avLst/>
              </a:prstGeom>
              <a:solidFill>
                <a:schemeClr val="accent6"/>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sp>
          <p:nvSpPr>
            <p:cNvPr id="157" name="Can 156"/>
            <p:cNvSpPr/>
            <p:nvPr/>
          </p:nvSpPr>
          <p:spPr>
            <a:xfrm>
              <a:off x="3868599" y="5295101"/>
              <a:ext cx="213483" cy="157318"/>
            </a:xfrm>
            <a:prstGeom prst="can">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8" name="Can 157"/>
            <p:cNvSpPr/>
            <p:nvPr/>
          </p:nvSpPr>
          <p:spPr>
            <a:xfrm>
              <a:off x="4935399" y="5314187"/>
              <a:ext cx="213483" cy="157318"/>
            </a:xfrm>
            <a:prstGeom prst="can">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159" name="Can 158"/>
          <p:cNvSpPr/>
          <p:nvPr/>
        </p:nvSpPr>
        <p:spPr>
          <a:xfrm>
            <a:off x="4097199" y="6088583"/>
            <a:ext cx="213483" cy="157318"/>
          </a:xfrm>
          <a:prstGeom prst="can">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0" name="Can 159"/>
          <p:cNvSpPr/>
          <p:nvPr/>
        </p:nvSpPr>
        <p:spPr>
          <a:xfrm>
            <a:off x="3030399" y="6091082"/>
            <a:ext cx="213483" cy="157318"/>
          </a:xfrm>
          <a:prstGeom prst="can">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5" name="Group 4"/>
          <p:cNvGrpSpPr/>
          <p:nvPr/>
        </p:nvGrpSpPr>
        <p:grpSpPr>
          <a:xfrm>
            <a:off x="2743825" y="3487297"/>
            <a:ext cx="1551740" cy="529816"/>
            <a:chOff x="3582025" y="3487297"/>
            <a:chExt cx="1551740" cy="529816"/>
          </a:xfrm>
        </p:grpSpPr>
        <p:sp>
          <p:nvSpPr>
            <p:cNvPr id="146" name="Can 145"/>
            <p:cNvSpPr/>
            <p:nvPr/>
          </p:nvSpPr>
          <p:spPr>
            <a:xfrm>
              <a:off x="3853482" y="3831574"/>
              <a:ext cx="213483" cy="157318"/>
            </a:xfrm>
            <a:prstGeom prst="can">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0" name="Can 149"/>
            <p:cNvSpPr/>
            <p:nvPr/>
          </p:nvSpPr>
          <p:spPr>
            <a:xfrm>
              <a:off x="4920282" y="3859795"/>
              <a:ext cx="213483" cy="157318"/>
            </a:xfrm>
            <a:prstGeom prst="can">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173" name="Group 172"/>
            <p:cNvGrpSpPr/>
            <p:nvPr/>
          </p:nvGrpSpPr>
          <p:grpSpPr>
            <a:xfrm>
              <a:off x="3582025" y="3487297"/>
              <a:ext cx="1487993" cy="397753"/>
              <a:chOff x="5181600" y="3713659"/>
              <a:chExt cx="2126717" cy="568490"/>
            </a:xfrm>
          </p:grpSpPr>
          <p:cxnSp>
            <p:nvCxnSpPr>
              <p:cNvPr id="174" name="Straight Arrow Connector 173"/>
              <p:cNvCxnSpPr>
                <a:stCxn id="175" idx="6"/>
                <a:endCxn id="176" idx="2"/>
              </p:cNvCxnSpPr>
              <p:nvPr/>
            </p:nvCxnSpPr>
            <p:spPr>
              <a:xfrm>
                <a:off x="5750089" y="3997905"/>
                <a:ext cx="989739" cy="0"/>
              </a:xfrm>
              <a:prstGeom prst="straightConnector1">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175" name="Oval 174"/>
              <p:cNvSpPr/>
              <p:nvPr/>
            </p:nvSpPr>
            <p:spPr>
              <a:xfrm>
                <a:off x="5181600"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a:latin typeface="Gill Sans Light"/>
                    <a:cs typeface="Gill Sans Light"/>
                  </a:rPr>
                  <a:t>A</a:t>
                </a:r>
              </a:p>
            </p:txBody>
          </p:sp>
          <p:sp>
            <p:nvSpPr>
              <p:cNvPr id="176" name="Oval 175"/>
              <p:cNvSpPr/>
              <p:nvPr/>
            </p:nvSpPr>
            <p:spPr>
              <a:xfrm>
                <a:off x="6739828"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smtClean="0">
                    <a:latin typeface="Gill Sans Light"/>
                    <a:cs typeface="Gill Sans Light"/>
                  </a:rPr>
                  <a:t>B</a:t>
                </a:r>
                <a:endParaRPr lang="en-US" dirty="0">
                  <a:latin typeface="Gill Sans Light"/>
                  <a:cs typeface="Gill Sans Light"/>
                </a:endParaRPr>
              </a:p>
            </p:txBody>
          </p:sp>
          <p:sp>
            <p:nvSpPr>
              <p:cNvPr id="177" name="Can 176"/>
              <p:cNvSpPr/>
              <p:nvPr/>
            </p:nvSpPr>
            <p:spPr>
              <a:xfrm>
                <a:off x="6032286" y="3821730"/>
                <a:ext cx="478513" cy="342692"/>
              </a:xfrm>
              <a:prstGeom prst="can">
                <a:avLst/>
              </a:prstGeom>
              <a:solidFill>
                <a:schemeClr val="accent6"/>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nvGrpSpPr>
          <p:cNvPr id="200" name="Group 199"/>
          <p:cNvGrpSpPr/>
          <p:nvPr/>
        </p:nvGrpSpPr>
        <p:grpSpPr>
          <a:xfrm>
            <a:off x="4648200" y="2590800"/>
            <a:ext cx="1521721" cy="896497"/>
            <a:chOff x="4648200" y="2590800"/>
            <a:chExt cx="1521721" cy="896497"/>
          </a:xfrm>
        </p:grpSpPr>
        <p:sp>
          <p:nvSpPr>
            <p:cNvPr id="46" name="TextBox 45"/>
            <p:cNvSpPr txBox="1"/>
            <p:nvPr/>
          </p:nvSpPr>
          <p:spPr>
            <a:xfrm>
              <a:off x="4648200" y="2590800"/>
              <a:ext cx="1521721" cy="461665"/>
            </a:xfrm>
            <a:prstGeom prst="rect">
              <a:avLst/>
            </a:prstGeom>
            <a:noFill/>
          </p:spPr>
          <p:txBody>
            <a:bodyPr wrap="none" rtlCol="0">
              <a:spAutoFit/>
            </a:bodyPr>
            <a:lstStyle/>
            <a:p>
              <a:pPr algn="ctr"/>
              <a:r>
                <a:rPr lang="en-US" dirty="0" err="1" smtClean="0">
                  <a:solidFill>
                    <a:srgbClr val="3366FF"/>
                  </a:solidFill>
                  <a:latin typeface="Gill Sans Light"/>
                  <a:cs typeface="Gill Sans Light"/>
                </a:rPr>
                <a:t>Src</a:t>
              </a:r>
              <a:r>
                <a:rPr lang="en-US" dirty="0" smtClean="0">
                  <a:solidFill>
                    <a:srgbClr val="3366FF"/>
                  </a:solidFill>
                  <a:latin typeface="Gill Sans Light"/>
                  <a:cs typeface="Gill Sans Light"/>
                </a:rPr>
                <a:t>. or </a:t>
              </a:r>
              <a:r>
                <a:rPr lang="en-US" dirty="0" err="1" smtClean="0">
                  <a:solidFill>
                    <a:srgbClr val="3366FF"/>
                  </a:solidFill>
                  <a:latin typeface="Gill Sans Light"/>
                  <a:cs typeface="Gill Sans Light"/>
                </a:rPr>
                <a:t>Dst</a:t>
              </a:r>
              <a:r>
                <a:rPr lang="en-US" dirty="0" smtClean="0">
                  <a:solidFill>
                    <a:srgbClr val="3366FF"/>
                  </a:solidFill>
                  <a:latin typeface="Gill Sans Light"/>
                  <a:cs typeface="Gill Sans Light"/>
                </a:rPr>
                <a:t>.</a:t>
              </a:r>
            </a:p>
          </p:txBody>
        </p:sp>
        <p:cxnSp>
          <p:nvCxnSpPr>
            <p:cNvPr id="75" name="Straight Arrow Connector 74"/>
            <p:cNvCxnSpPr>
              <a:stCxn id="46" idx="2"/>
            </p:cNvCxnSpPr>
            <p:nvPr/>
          </p:nvCxnSpPr>
          <p:spPr>
            <a:xfrm flipH="1">
              <a:off x="5334000" y="3052465"/>
              <a:ext cx="75061" cy="434832"/>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381000" y="3319665"/>
            <a:ext cx="7070083" cy="584776"/>
            <a:chOff x="381000" y="3319665"/>
            <a:chExt cx="7070083" cy="584776"/>
          </a:xfrm>
        </p:grpSpPr>
        <p:sp>
          <p:nvSpPr>
            <p:cNvPr id="9" name="TextBox 8"/>
            <p:cNvSpPr txBox="1"/>
            <p:nvPr/>
          </p:nvSpPr>
          <p:spPr>
            <a:xfrm>
              <a:off x="381000" y="3319665"/>
              <a:ext cx="7070083" cy="584776"/>
            </a:xfrm>
            <a:prstGeom prst="rect">
              <a:avLst/>
            </a:prstGeom>
            <a:noFill/>
          </p:spPr>
          <p:txBody>
            <a:bodyPr wrap="square" rtlCol="0">
              <a:spAutoFit/>
            </a:bodyPr>
            <a:lstStyle/>
            <a:p>
              <a:r>
                <a:rPr lang="en-US" sz="3200" dirty="0" err="1" smtClean="0">
                  <a:latin typeface="Gill Sans Light"/>
                  <a:cs typeface="Gill Sans Light"/>
                </a:rPr>
                <a:t>MapFunction</a:t>
              </a:r>
              <a:r>
                <a:rPr lang="en-US" sz="3200" dirty="0" smtClean="0">
                  <a:latin typeface="Gill Sans Light"/>
                  <a:cs typeface="Gill Sans Light"/>
                </a:rPr>
                <a:t>(               ) </a:t>
              </a:r>
              <a:r>
                <a:rPr lang="en-US" sz="3200" dirty="0" smtClean="0">
                  <a:latin typeface="Gill Sans Light"/>
                  <a:cs typeface="Gill Sans Light"/>
                  <a:sym typeface="Wingdings"/>
                </a:rPr>
                <a:t> (B,    )</a:t>
              </a:r>
              <a:endParaRPr lang="en-US" sz="3200" dirty="0" smtClean="0">
                <a:latin typeface="Gill Sans Light"/>
                <a:cs typeface="Gill Sans Light"/>
              </a:endParaRPr>
            </a:p>
          </p:txBody>
        </p:sp>
        <p:grpSp>
          <p:nvGrpSpPr>
            <p:cNvPr id="22" name="Group 21"/>
            <p:cNvGrpSpPr/>
            <p:nvPr/>
          </p:nvGrpSpPr>
          <p:grpSpPr>
            <a:xfrm>
              <a:off x="5671365" y="3614176"/>
              <a:ext cx="254000" cy="152400"/>
              <a:chOff x="-990600" y="2133600"/>
              <a:chExt cx="762000" cy="457200"/>
            </a:xfrm>
            <a:solidFill>
              <a:srgbClr val="FFFF00"/>
            </a:solidFill>
          </p:grpSpPr>
          <p:sp>
            <p:nvSpPr>
              <p:cNvPr id="4" name="Rectangle 3"/>
              <p:cNvSpPr/>
              <p:nvPr/>
            </p:nvSpPr>
            <p:spPr>
              <a:xfrm>
                <a:off x="-990600" y="2133600"/>
                <a:ext cx="762000" cy="457200"/>
              </a:xfrm>
              <a:prstGeom prst="rect">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0" name="Straight Connector 9"/>
              <p:cNvCxnSpPr/>
              <p:nvPr/>
            </p:nvCxnSpPr>
            <p:spPr>
              <a:xfrm>
                <a:off x="-990600" y="2133600"/>
                <a:ext cx="381000" cy="228600"/>
              </a:xfrm>
              <a:prstGeom prst="line">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flipV="1">
                <a:off x="-609600" y="2133600"/>
                <a:ext cx="381000" cy="228600"/>
              </a:xfrm>
              <a:prstGeom prst="line">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grpSp>
      <p:grpSp>
        <p:nvGrpSpPr>
          <p:cNvPr id="24" name="Group 23"/>
          <p:cNvGrpSpPr/>
          <p:nvPr/>
        </p:nvGrpSpPr>
        <p:grpSpPr>
          <a:xfrm>
            <a:off x="381000" y="4114800"/>
            <a:ext cx="7070083" cy="584776"/>
            <a:chOff x="381000" y="4114800"/>
            <a:chExt cx="7070083" cy="584776"/>
          </a:xfrm>
        </p:grpSpPr>
        <p:sp>
          <p:nvSpPr>
            <p:cNvPr id="180" name="TextBox 179"/>
            <p:cNvSpPr txBox="1"/>
            <p:nvPr/>
          </p:nvSpPr>
          <p:spPr>
            <a:xfrm>
              <a:off x="381000" y="4114800"/>
              <a:ext cx="7070083" cy="584776"/>
            </a:xfrm>
            <a:prstGeom prst="rect">
              <a:avLst/>
            </a:prstGeom>
            <a:noFill/>
          </p:spPr>
          <p:txBody>
            <a:bodyPr wrap="square" rtlCol="0">
              <a:spAutoFit/>
            </a:bodyPr>
            <a:lstStyle/>
            <a:p>
              <a:r>
                <a:rPr lang="en-US" sz="3200" dirty="0" err="1" smtClean="0">
                  <a:latin typeface="Gill Sans Light"/>
                  <a:cs typeface="Gill Sans Light"/>
                </a:rPr>
                <a:t>MapFunction</a:t>
              </a:r>
              <a:r>
                <a:rPr lang="en-US" sz="3200" dirty="0" smtClean="0">
                  <a:latin typeface="Gill Sans Light"/>
                  <a:cs typeface="Gill Sans Light"/>
                </a:rPr>
                <a:t>(               ) </a:t>
              </a:r>
              <a:r>
                <a:rPr lang="en-US" sz="3200" dirty="0" smtClean="0">
                  <a:latin typeface="Gill Sans Light"/>
                  <a:cs typeface="Gill Sans Light"/>
                  <a:sym typeface="Wingdings"/>
                </a:rPr>
                <a:t> (C,    )</a:t>
              </a:r>
              <a:endParaRPr lang="en-US" sz="3200" dirty="0" smtClean="0">
                <a:latin typeface="Gill Sans Light"/>
                <a:cs typeface="Gill Sans Light"/>
              </a:endParaRPr>
            </a:p>
          </p:txBody>
        </p:sp>
        <p:grpSp>
          <p:nvGrpSpPr>
            <p:cNvPr id="77" name="Group 76"/>
            <p:cNvGrpSpPr/>
            <p:nvPr/>
          </p:nvGrpSpPr>
          <p:grpSpPr>
            <a:xfrm>
              <a:off x="5715000" y="4397888"/>
              <a:ext cx="254000" cy="152400"/>
              <a:chOff x="-990600" y="2133600"/>
              <a:chExt cx="762000" cy="457200"/>
            </a:xfrm>
            <a:solidFill>
              <a:srgbClr val="FFFF00"/>
            </a:solidFill>
          </p:grpSpPr>
          <p:sp>
            <p:nvSpPr>
              <p:cNvPr id="78" name="Rectangle 77"/>
              <p:cNvSpPr/>
              <p:nvPr/>
            </p:nvSpPr>
            <p:spPr>
              <a:xfrm>
                <a:off x="-990600" y="2133600"/>
                <a:ext cx="762000" cy="457200"/>
              </a:xfrm>
              <a:prstGeom prst="rect">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79" name="Straight Connector 78"/>
              <p:cNvCxnSpPr/>
              <p:nvPr/>
            </p:nvCxnSpPr>
            <p:spPr>
              <a:xfrm>
                <a:off x="-990600" y="2133600"/>
                <a:ext cx="381000" cy="228600"/>
              </a:xfrm>
              <a:prstGeom prst="line">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flipV="1">
                <a:off x="-609600" y="2133600"/>
                <a:ext cx="381000" cy="228600"/>
              </a:xfrm>
              <a:prstGeom prst="line">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grpSp>
      <p:grpSp>
        <p:nvGrpSpPr>
          <p:cNvPr id="25" name="Group 24"/>
          <p:cNvGrpSpPr/>
          <p:nvPr/>
        </p:nvGrpSpPr>
        <p:grpSpPr>
          <a:xfrm>
            <a:off x="381000" y="4800600"/>
            <a:ext cx="7070083" cy="584776"/>
            <a:chOff x="381000" y="4800600"/>
            <a:chExt cx="7070083" cy="584776"/>
          </a:xfrm>
        </p:grpSpPr>
        <p:sp>
          <p:nvSpPr>
            <p:cNvPr id="182" name="TextBox 181"/>
            <p:cNvSpPr txBox="1"/>
            <p:nvPr/>
          </p:nvSpPr>
          <p:spPr>
            <a:xfrm>
              <a:off x="381000" y="4800600"/>
              <a:ext cx="7070083" cy="584776"/>
            </a:xfrm>
            <a:prstGeom prst="rect">
              <a:avLst/>
            </a:prstGeom>
            <a:noFill/>
          </p:spPr>
          <p:txBody>
            <a:bodyPr wrap="square" rtlCol="0">
              <a:spAutoFit/>
            </a:bodyPr>
            <a:lstStyle/>
            <a:p>
              <a:r>
                <a:rPr lang="en-US" sz="3200" dirty="0" err="1" smtClean="0">
                  <a:latin typeface="Gill Sans Light"/>
                  <a:cs typeface="Gill Sans Light"/>
                </a:rPr>
                <a:t>MapFunction</a:t>
              </a:r>
              <a:r>
                <a:rPr lang="en-US" sz="3200" dirty="0" smtClean="0">
                  <a:latin typeface="Gill Sans Light"/>
                  <a:cs typeface="Gill Sans Light"/>
                </a:rPr>
                <a:t>(               ) </a:t>
              </a:r>
              <a:r>
                <a:rPr lang="en-US" sz="3200" dirty="0" smtClean="0">
                  <a:latin typeface="Gill Sans Light"/>
                  <a:cs typeface="Gill Sans Light"/>
                  <a:sym typeface="Wingdings"/>
                </a:rPr>
                <a:t> (C,    )</a:t>
              </a:r>
              <a:endParaRPr lang="en-US" sz="3200" dirty="0" smtClean="0">
                <a:latin typeface="Gill Sans Light"/>
                <a:cs typeface="Gill Sans Light"/>
              </a:endParaRPr>
            </a:p>
          </p:txBody>
        </p:sp>
        <p:grpSp>
          <p:nvGrpSpPr>
            <p:cNvPr id="81" name="Group 80"/>
            <p:cNvGrpSpPr/>
            <p:nvPr/>
          </p:nvGrpSpPr>
          <p:grpSpPr>
            <a:xfrm>
              <a:off x="5715000" y="5083688"/>
              <a:ext cx="254000" cy="152400"/>
              <a:chOff x="-990600" y="2133600"/>
              <a:chExt cx="762000" cy="457200"/>
            </a:xfrm>
            <a:solidFill>
              <a:srgbClr val="FFFF00"/>
            </a:solidFill>
          </p:grpSpPr>
          <p:sp>
            <p:nvSpPr>
              <p:cNvPr id="82" name="Rectangle 81"/>
              <p:cNvSpPr/>
              <p:nvPr/>
            </p:nvSpPr>
            <p:spPr>
              <a:xfrm>
                <a:off x="-990600" y="2133600"/>
                <a:ext cx="762000" cy="457200"/>
              </a:xfrm>
              <a:prstGeom prst="rect">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83" name="Straight Connector 82"/>
              <p:cNvCxnSpPr/>
              <p:nvPr/>
            </p:nvCxnSpPr>
            <p:spPr>
              <a:xfrm>
                <a:off x="-990600" y="2133600"/>
                <a:ext cx="381000" cy="228600"/>
              </a:xfrm>
              <a:prstGeom prst="line">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flipV="1">
                <a:off x="-609600" y="2133600"/>
                <a:ext cx="381000" cy="228600"/>
              </a:xfrm>
              <a:prstGeom prst="line">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grpSp>
      <p:grpSp>
        <p:nvGrpSpPr>
          <p:cNvPr id="26" name="Group 25"/>
          <p:cNvGrpSpPr/>
          <p:nvPr/>
        </p:nvGrpSpPr>
        <p:grpSpPr>
          <a:xfrm>
            <a:off x="381000" y="5663624"/>
            <a:ext cx="7070083" cy="584776"/>
            <a:chOff x="381000" y="5663624"/>
            <a:chExt cx="7070083" cy="584776"/>
          </a:xfrm>
        </p:grpSpPr>
        <p:sp>
          <p:nvSpPr>
            <p:cNvPr id="185" name="TextBox 184"/>
            <p:cNvSpPr txBox="1"/>
            <p:nvPr/>
          </p:nvSpPr>
          <p:spPr>
            <a:xfrm>
              <a:off x="381000" y="5663624"/>
              <a:ext cx="7070083" cy="584776"/>
            </a:xfrm>
            <a:prstGeom prst="rect">
              <a:avLst/>
            </a:prstGeom>
            <a:noFill/>
          </p:spPr>
          <p:txBody>
            <a:bodyPr wrap="square" rtlCol="0">
              <a:spAutoFit/>
            </a:bodyPr>
            <a:lstStyle/>
            <a:p>
              <a:r>
                <a:rPr lang="en-US" sz="3200" dirty="0" err="1" smtClean="0">
                  <a:latin typeface="Gill Sans Light"/>
                  <a:cs typeface="Gill Sans Light"/>
                </a:rPr>
                <a:t>MapFunction</a:t>
              </a:r>
              <a:r>
                <a:rPr lang="en-US" sz="3200" dirty="0" smtClean="0">
                  <a:latin typeface="Gill Sans Light"/>
                  <a:cs typeface="Gill Sans Light"/>
                </a:rPr>
                <a:t>(               ) </a:t>
              </a:r>
              <a:r>
                <a:rPr lang="en-US" sz="3200" dirty="0" smtClean="0">
                  <a:latin typeface="Gill Sans Light"/>
                  <a:cs typeface="Gill Sans Light"/>
                  <a:sym typeface="Wingdings"/>
                </a:rPr>
                <a:t> (D,    )</a:t>
              </a:r>
              <a:endParaRPr lang="en-US" sz="3200" dirty="0" smtClean="0">
                <a:latin typeface="Gill Sans Light"/>
                <a:cs typeface="Gill Sans Light"/>
              </a:endParaRPr>
            </a:p>
          </p:txBody>
        </p:sp>
        <p:grpSp>
          <p:nvGrpSpPr>
            <p:cNvPr id="85" name="Group 84"/>
            <p:cNvGrpSpPr/>
            <p:nvPr/>
          </p:nvGrpSpPr>
          <p:grpSpPr>
            <a:xfrm>
              <a:off x="5715000" y="5943600"/>
              <a:ext cx="254000" cy="152400"/>
              <a:chOff x="-990600" y="2133600"/>
              <a:chExt cx="762000" cy="457200"/>
            </a:xfrm>
            <a:solidFill>
              <a:srgbClr val="FFFF00"/>
            </a:solidFill>
          </p:grpSpPr>
          <p:sp>
            <p:nvSpPr>
              <p:cNvPr id="86" name="Rectangle 85"/>
              <p:cNvSpPr/>
              <p:nvPr/>
            </p:nvSpPr>
            <p:spPr>
              <a:xfrm>
                <a:off x="-990600" y="2133600"/>
                <a:ext cx="762000" cy="457200"/>
              </a:xfrm>
              <a:prstGeom prst="rect">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87" name="Straight Connector 86"/>
              <p:cNvCxnSpPr/>
              <p:nvPr/>
            </p:nvCxnSpPr>
            <p:spPr>
              <a:xfrm>
                <a:off x="-990600" y="2133600"/>
                <a:ext cx="381000" cy="228600"/>
              </a:xfrm>
              <a:prstGeom prst="line">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609600" y="2133600"/>
                <a:ext cx="381000" cy="228600"/>
              </a:xfrm>
              <a:prstGeom prst="line">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grpSp>
      <p:grpSp>
        <p:nvGrpSpPr>
          <p:cNvPr id="27" name="Group 26"/>
          <p:cNvGrpSpPr/>
          <p:nvPr/>
        </p:nvGrpSpPr>
        <p:grpSpPr>
          <a:xfrm>
            <a:off x="6096000" y="3293423"/>
            <a:ext cx="2851406" cy="2687551"/>
            <a:chOff x="6096000" y="3293423"/>
            <a:chExt cx="2851406" cy="2687551"/>
          </a:xfrm>
        </p:grpSpPr>
        <p:grpSp>
          <p:nvGrpSpPr>
            <p:cNvPr id="202" name="Group 201"/>
            <p:cNvGrpSpPr/>
            <p:nvPr/>
          </p:nvGrpSpPr>
          <p:grpSpPr>
            <a:xfrm>
              <a:off x="6096000" y="3293423"/>
              <a:ext cx="2851406" cy="2687551"/>
              <a:chOff x="6096000" y="3293423"/>
              <a:chExt cx="2851406" cy="2687551"/>
            </a:xfrm>
          </p:grpSpPr>
          <p:grpSp>
            <p:nvGrpSpPr>
              <p:cNvPr id="45" name="Group 44"/>
              <p:cNvGrpSpPr/>
              <p:nvPr/>
            </p:nvGrpSpPr>
            <p:grpSpPr>
              <a:xfrm>
                <a:off x="6096000" y="3293423"/>
                <a:ext cx="2851406" cy="2687551"/>
                <a:chOff x="6096000" y="3293423"/>
                <a:chExt cx="2851406" cy="2687551"/>
              </a:xfrm>
            </p:grpSpPr>
            <p:sp>
              <p:nvSpPr>
                <p:cNvPr id="14" name="TextBox 13"/>
                <p:cNvSpPr txBox="1"/>
                <p:nvPr/>
              </p:nvSpPr>
              <p:spPr>
                <a:xfrm>
                  <a:off x="7086600" y="3293423"/>
                  <a:ext cx="1092066" cy="461665"/>
                </a:xfrm>
                <a:prstGeom prst="rect">
                  <a:avLst/>
                </a:prstGeom>
                <a:noFill/>
              </p:spPr>
              <p:txBody>
                <a:bodyPr wrap="none" rtlCol="0">
                  <a:spAutoFit/>
                </a:bodyPr>
                <a:lstStyle/>
                <a:p>
                  <a:pPr algn="ctr"/>
                  <a:r>
                    <a:rPr lang="en-US" dirty="0" smtClean="0">
                      <a:latin typeface="Gill Sans Light"/>
                      <a:cs typeface="Gill Sans Light"/>
                    </a:rPr>
                    <a:t>Reduce</a:t>
                  </a:r>
                </a:p>
              </p:txBody>
            </p:sp>
            <p:sp>
              <p:nvSpPr>
                <p:cNvPr id="15" name="Rectangle 14"/>
                <p:cNvSpPr/>
                <p:nvPr/>
              </p:nvSpPr>
              <p:spPr>
                <a:xfrm>
                  <a:off x="7086600" y="3771036"/>
                  <a:ext cx="1181734" cy="584776"/>
                </a:xfrm>
                <a:prstGeom prst="rect">
                  <a:avLst/>
                </a:prstGeom>
              </p:spPr>
              <p:txBody>
                <a:bodyPr wrap="none">
                  <a:spAutoFit/>
                </a:bodyPr>
                <a:lstStyle/>
                <a:p>
                  <a:pPr lvl="0"/>
                  <a:r>
                    <a:rPr lang="en-US" sz="3200" dirty="0">
                      <a:solidFill>
                        <a:prstClr val="black"/>
                      </a:solidFill>
                      <a:latin typeface="Gill Sans Light"/>
                      <a:cs typeface="Gill Sans Light"/>
                      <a:sym typeface="Wingdings"/>
                    </a:rPr>
                    <a:t>(B,    )</a:t>
                  </a:r>
                  <a:endParaRPr lang="en-US" sz="3200" dirty="0">
                    <a:solidFill>
                      <a:prstClr val="black"/>
                    </a:solidFill>
                    <a:latin typeface="Gill Sans Light"/>
                    <a:cs typeface="Gill Sans Light"/>
                  </a:endParaRPr>
                </a:p>
              </p:txBody>
            </p:sp>
            <p:sp>
              <p:nvSpPr>
                <p:cNvPr id="190" name="Rectangle 189"/>
                <p:cNvSpPr/>
                <p:nvPr/>
              </p:nvSpPr>
              <p:spPr>
                <a:xfrm>
                  <a:off x="7086600" y="4491656"/>
                  <a:ext cx="1860806" cy="584776"/>
                </a:xfrm>
                <a:prstGeom prst="rect">
                  <a:avLst/>
                </a:prstGeom>
              </p:spPr>
              <p:txBody>
                <a:bodyPr wrap="none">
                  <a:spAutoFit/>
                </a:bodyPr>
                <a:lstStyle/>
                <a:p>
                  <a:pPr lvl="0"/>
                  <a:r>
                    <a:rPr lang="en-US" sz="3200" dirty="0" smtClean="0">
                      <a:solidFill>
                        <a:prstClr val="black"/>
                      </a:solidFill>
                      <a:latin typeface="Gill Sans Light"/>
                      <a:cs typeface="Gill Sans Light"/>
                      <a:sym typeface="Wingdings"/>
                    </a:rPr>
                    <a:t>(C,    +   </a:t>
                  </a:r>
                  <a:r>
                    <a:rPr lang="en-US" sz="3200" dirty="0">
                      <a:solidFill>
                        <a:prstClr val="black"/>
                      </a:solidFill>
                      <a:latin typeface="Gill Sans Light"/>
                      <a:cs typeface="Gill Sans Light"/>
                      <a:sym typeface="Wingdings"/>
                    </a:rPr>
                    <a:t>)</a:t>
                  </a:r>
                  <a:endParaRPr lang="en-US" sz="3200" dirty="0">
                    <a:solidFill>
                      <a:prstClr val="black"/>
                    </a:solidFill>
                    <a:latin typeface="Gill Sans Light"/>
                    <a:cs typeface="Gill Sans Light"/>
                  </a:endParaRPr>
                </a:p>
              </p:txBody>
            </p:sp>
            <p:sp>
              <p:nvSpPr>
                <p:cNvPr id="194" name="Rectangle 193"/>
                <p:cNvSpPr/>
                <p:nvPr/>
              </p:nvSpPr>
              <p:spPr>
                <a:xfrm>
                  <a:off x="7086600" y="5206424"/>
                  <a:ext cx="1232829" cy="584776"/>
                </a:xfrm>
                <a:prstGeom prst="rect">
                  <a:avLst/>
                </a:prstGeom>
              </p:spPr>
              <p:txBody>
                <a:bodyPr wrap="none">
                  <a:spAutoFit/>
                </a:bodyPr>
                <a:lstStyle/>
                <a:p>
                  <a:pPr lvl="0"/>
                  <a:r>
                    <a:rPr lang="en-US" sz="3200" dirty="0" smtClean="0">
                      <a:solidFill>
                        <a:prstClr val="black"/>
                      </a:solidFill>
                      <a:latin typeface="Gill Sans Light"/>
                      <a:cs typeface="Gill Sans Light"/>
                      <a:sym typeface="Wingdings"/>
                    </a:rPr>
                    <a:t>(D,    </a:t>
                  </a:r>
                  <a:r>
                    <a:rPr lang="en-US" sz="3200" dirty="0">
                      <a:solidFill>
                        <a:prstClr val="black"/>
                      </a:solidFill>
                      <a:latin typeface="Gill Sans Light"/>
                      <a:cs typeface="Gill Sans Light"/>
                      <a:sym typeface="Wingdings"/>
                    </a:rPr>
                    <a:t>)</a:t>
                  </a:r>
                  <a:endParaRPr lang="en-US" sz="3200" dirty="0">
                    <a:solidFill>
                      <a:prstClr val="black"/>
                    </a:solidFill>
                    <a:latin typeface="Gill Sans Light"/>
                    <a:cs typeface="Gill Sans Light"/>
                  </a:endParaRPr>
                </a:p>
              </p:txBody>
            </p:sp>
            <p:cxnSp>
              <p:nvCxnSpPr>
                <p:cNvPr id="19" name="Straight Arrow Connector 18"/>
                <p:cNvCxnSpPr/>
                <p:nvPr/>
              </p:nvCxnSpPr>
              <p:spPr>
                <a:xfrm>
                  <a:off x="6096000" y="3686174"/>
                  <a:ext cx="990600" cy="42862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96" name="Straight Arrow Connector 195"/>
                <p:cNvCxnSpPr/>
                <p:nvPr/>
              </p:nvCxnSpPr>
              <p:spPr>
                <a:xfrm>
                  <a:off x="6248400" y="4466078"/>
                  <a:ext cx="838200" cy="334522"/>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97" name="Straight Arrow Connector 196"/>
                <p:cNvCxnSpPr/>
                <p:nvPr/>
              </p:nvCxnSpPr>
              <p:spPr>
                <a:xfrm flipV="1">
                  <a:off x="6248400" y="4800600"/>
                  <a:ext cx="838200" cy="361274"/>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98" name="Straight Arrow Connector 197"/>
                <p:cNvCxnSpPr>
                  <a:endCxn id="194" idx="1"/>
                </p:cNvCxnSpPr>
                <p:nvPr/>
              </p:nvCxnSpPr>
              <p:spPr>
                <a:xfrm flipV="1">
                  <a:off x="6248400" y="5498812"/>
                  <a:ext cx="838200" cy="482162"/>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sp>
            <p:nvSpPr>
              <p:cNvPr id="201" name="Oval 200"/>
              <p:cNvSpPr/>
              <p:nvPr/>
            </p:nvSpPr>
            <p:spPr>
              <a:xfrm>
                <a:off x="8098910" y="4688529"/>
                <a:ext cx="243031" cy="234122"/>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93" name="Group 92"/>
            <p:cNvGrpSpPr/>
            <p:nvPr/>
          </p:nvGrpSpPr>
          <p:grpSpPr>
            <a:xfrm>
              <a:off x="7735412" y="4038600"/>
              <a:ext cx="254000" cy="152400"/>
              <a:chOff x="-990600" y="2133600"/>
              <a:chExt cx="762000" cy="457200"/>
            </a:xfrm>
            <a:solidFill>
              <a:srgbClr val="FFFF00"/>
            </a:solidFill>
          </p:grpSpPr>
          <p:sp>
            <p:nvSpPr>
              <p:cNvPr id="94" name="Rectangle 93"/>
              <p:cNvSpPr/>
              <p:nvPr/>
            </p:nvSpPr>
            <p:spPr>
              <a:xfrm>
                <a:off x="-990600" y="2133600"/>
                <a:ext cx="762000" cy="457200"/>
              </a:xfrm>
              <a:prstGeom prst="rect">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95" name="Straight Connector 94"/>
              <p:cNvCxnSpPr/>
              <p:nvPr/>
            </p:nvCxnSpPr>
            <p:spPr>
              <a:xfrm>
                <a:off x="-990600" y="2133600"/>
                <a:ext cx="381000" cy="228600"/>
              </a:xfrm>
              <a:prstGeom prst="line">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09600" y="2133600"/>
                <a:ext cx="381000" cy="228600"/>
              </a:xfrm>
              <a:prstGeom prst="line">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grpSp>
          <p:nvGrpSpPr>
            <p:cNvPr id="97" name="Group 96"/>
            <p:cNvGrpSpPr/>
            <p:nvPr/>
          </p:nvGrpSpPr>
          <p:grpSpPr>
            <a:xfrm>
              <a:off x="7772400" y="4756968"/>
              <a:ext cx="254000" cy="152400"/>
              <a:chOff x="-990600" y="2133600"/>
              <a:chExt cx="762000" cy="457200"/>
            </a:xfrm>
            <a:solidFill>
              <a:srgbClr val="FFFF00"/>
            </a:solidFill>
          </p:grpSpPr>
          <p:sp>
            <p:nvSpPr>
              <p:cNvPr id="98" name="Rectangle 97"/>
              <p:cNvSpPr/>
              <p:nvPr/>
            </p:nvSpPr>
            <p:spPr>
              <a:xfrm>
                <a:off x="-990600" y="2133600"/>
                <a:ext cx="762000" cy="457200"/>
              </a:xfrm>
              <a:prstGeom prst="rect">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99" name="Straight Connector 98"/>
              <p:cNvCxnSpPr/>
              <p:nvPr/>
            </p:nvCxnSpPr>
            <p:spPr>
              <a:xfrm>
                <a:off x="-990600" y="2133600"/>
                <a:ext cx="381000" cy="228600"/>
              </a:xfrm>
              <a:prstGeom prst="line">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flipV="1">
                <a:off x="-609600" y="2133600"/>
                <a:ext cx="381000" cy="228600"/>
              </a:xfrm>
              <a:prstGeom prst="line">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8432800" y="4756968"/>
              <a:ext cx="254000" cy="152400"/>
              <a:chOff x="-990600" y="2133600"/>
              <a:chExt cx="762000" cy="457200"/>
            </a:xfrm>
            <a:solidFill>
              <a:srgbClr val="FFFF00"/>
            </a:solidFill>
          </p:grpSpPr>
          <p:sp>
            <p:nvSpPr>
              <p:cNvPr id="102" name="Rectangle 101"/>
              <p:cNvSpPr/>
              <p:nvPr/>
            </p:nvSpPr>
            <p:spPr>
              <a:xfrm>
                <a:off x="-990600" y="2133600"/>
                <a:ext cx="762000" cy="457200"/>
              </a:xfrm>
              <a:prstGeom prst="rect">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03" name="Straight Connector 102"/>
              <p:cNvCxnSpPr/>
              <p:nvPr/>
            </p:nvCxnSpPr>
            <p:spPr>
              <a:xfrm>
                <a:off x="-990600" y="2133600"/>
                <a:ext cx="381000" cy="228600"/>
              </a:xfrm>
              <a:prstGeom prst="line">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V="1">
                <a:off x="-609600" y="2133600"/>
                <a:ext cx="381000" cy="228600"/>
              </a:xfrm>
              <a:prstGeom prst="line">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grpSp>
          <p:nvGrpSpPr>
            <p:cNvPr id="105" name="Group 104"/>
            <p:cNvGrpSpPr/>
            <p:nvPr/>
          </p:nvGrpSpPr>
          <p:grpSpPr>
            <a:xfrm>
              <a:off x="7735412" y="5514301"/>
              <a:ext cx="254000" cy="152400"/>
              <a:chOff x="-990600" y="2133600"/>
              <a:chExt cx="762000" cy="457200"/>
            </a:xfrm>
            <a:solidFill>
              <a:srgbClr val="FFFF00"/>
            </a:solidFill>
          </p:grpSpPr>
          <p:sp>
            <p:nvSpPr>
              <p:cNvPr id="106" name="Rectangle 105"/>
              <p:cNvSpPr/>
              <p:nvPr/>
            </p:nvSpPr>
            <p:spPr>
              <a:xfrm>
                <a:off x="-990600" y="2133600"/>
                <a:ext cx="762000" cy="457200"/>
              </a:xfrm>
              <a:prstGeom prst="rect">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07" name="Straight Connector 106"/>
              <p:cNvCxnSpPr/>
              <p:nvPr/>
            </p:nvCxnSpPr>
            <p:spPr>
              <a:xfrm>
                <a:off x="-990600" y="2133600"/>
                <a:ext cx="381000" cy="228600"/>
              </a:xfrm>
              <a:prstGeom prst="line">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09600" y="2133600"/>
                <a:ext cx="381000" cy="228600"/>
              </a:xfrm>
              <a:prstGeom prst="line">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grpSp>
      <p:sp>
        <p:nvSpPr>
          <p:cNvPr id="28" name="TextBox 27"/>
          <p:cNvSpPr txBox="1"/>
          <p:nvPr/>
        </p:nvSpPr>
        <p:spPr>
          <a:xfrm>
            <a:off x="7086600" y="5895425"/>
            <a:ext cx="1533893" cy="830997"/>
          </a:xfrm>
          <a:prstGeom prst="rect">
            <a:avLst/>
          </a:prstGeom>
          <a:noFill/>
        </p:spPr>
        <p:txBody>
          <a:bodyPr wrap="none" rtlCol="0">
            <a:spAutoFit/>
          </a:bodyPr>
          <a:lstStyle/>
          <a:p>
            <a:pPr algn="ctr"/>
            <a:r>
              <a:rPr lang="en-US" dirty="0" smtClean="0">
                <a:solidFill>
                  <a:srgbClr val="3366FF"/>
                </a:solidFill>
                <a:latin typeface="Gill Sans Light"/>
                <a:cs typeface="Gill Sans Light"/>
              </a:rPr>
              <a:t>Message</a:t>
            </a:r>
          </a:p>
          <a:p>
            <a:pPr algn="ctr"/>
            <a:r>
              <a:rPr lang="en-US" dirty="0" smtClean="0">
                <a:solidFill>
                  <a:srgbClr val="3366FF"/>
                </a:solidFill>
                <a:latin typeface="Gill Sans Light"/>
                <a:cs typeface="Gill Sans Light"/>
              </a:rPr>
              <a:t>Combiners</a:t>
            </a:r>
          </a:p>
        </p:txBody>
      </p:sp>
    </p:spTree>
    <p:extLst>
      <p:ext uri="{BB962C8B-B14F-4D97-AF65-F5344CB8AC3E}">
        <p14:creationId xmlns:p14="http://schemas.microsoft.com/office/powerpoint/2010/main" val="1729713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left)">
                                      <p:cBhvr>
                                        <p:cTn id="10" dur="500"/>
                                        <p:tgtEl>
                                          <p:spTgt spid="24"/>
                                        </p:tgtEl>
                                      </p:cBhvr>
                                    </p:animEffect>
                                  </p:childTnLst>
                                </p:cTn>
                              </p:par>
                              <p:par>
                                <p:cTn id="11" presetID="22" presetClass="entr" presetSubtype="8"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left)">
                                      <p:cBhvr>
                                        <p:cTn id="13" dur="500"/>
                                        <p:tgtEl>
                                          <p:spTgt spid="25"/>
                                        </p:tgtEl>
                                      </p:cBhvr>
                                    </p:animEffect>
                                  </p:childTnLst>
                                </p:cTn>
                              </p:par>
                              <p:par>
                                <p:cTn id="14" presetID="22" presetClass="entr" presetSubtype="8"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0"/>
                                        </p:tgtEl>
                                        <p:attrNameLst>
                                          <p:attrName>style.visibility</p:attrName>
                                        </p:attrNameLst>
                                      </p:cBhvr>
                                      <p:to>
                                        <p:strVal val="visible"/>
                                      </p:to>
                                    </p:set>
                                    <p:animEffect transition="in" filter="fade">
                                      <p:cBhvr>
                                        <p:cTn id="21" dur="500"/>
                                        <p:tgtEl>
                                          <p:spTgt spid="20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left)">
                                      <p:cBhvr>
                                        <p:cTn id="26" dur="500"/>
                                        <p:tgtEl>
                                          <p:spTgt spid="2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05000"/>
            <a:ext cx="9144000" cy="1981200"/>
          </a:xfrm>
        </p:spPr>
        <p:txBody>
          <a:bodyPr/>
          <a:lstStyle/>
          <a:p>
            <a:r>
              <a:rPr lang="en-US" sz="4000" dirty="0" smtClean="0"/>
              <a:t>Using these basic </a:t>
            </a:r>
            <a:r>
              <a:rPr lang="en-US" sz="4000" dirty="0" err="1" smtClean="0"/>
              <a:t>GraphX</a:t>
            </a:r>
            <a:r>
              <a:rPr lang="en-US" sz="4000" dirty="0" smtClean="0"/>
              <a:t> operators </a:t>
            </a:r>
            <a:br>
              <a:rPr lang="en-US" sz="4000" dirty="0" smtClean="0"/>
            </a:br>
            <a:r>
              <a:rPr lang="en-US" sz="4000" dirty="0" smtClean="0"/>
              <a:t>we implemented </a:t>
            </a:r>
            <a:r>
              <a:rPr lang="en-US" sz="4000" dirty="0" err="1" smtClean="0">
                <a:solidFill>
                  <a:srgbClr val="3366FF"/>
                </a:solidFill>
              </a:rPr>
              <a:t>Pregel</a:t>
            </a:r>
            <a:r>
              <a:rPr lang="en-US" sz="4000" dirty="0" smtClean="0">
                <a:solidFill>
                  <a:srgbClr val="3366FF"/>
                </a:solidFill>
              </a:rPr>
              <a:t> </a:t>
            </a:r>
            <a:r>
              <a:rPr lang="en-US" sz="4000" dirty="0"/>
              <a:t>and </a:t>
            </a:r>
            <a:r>
              <a:rPr lang="en-US" sz="4000" dirty="0" err="1">
                <a:solidFill>
                  <a:srgbClr val="3366FF"/>
                </a:solidFill>
              </a:rPr>
              <a:t>GraphLab</a:t>
            </a:r>
            <a:r>
              <a:rPr lang="en-US" sz="4000" dirty="0">
                <a:solidFill>
                  <a:srgbClr val="3366FF"/>
                </a:solidFill>
              </a:rPr>
              <a:t> </a:t>
            </a:r>
            <a:r>
              <a:rPr lang="en-US" sz="4000" dirty="0" smtClean="0">
                <a:solidFill>
                  <a:srgbClr val="3366FF"/>
                </a:solidFill>
              </a:rPr>
              <a:t/>
            </a:r>
            <a:br>
              <a:rPr lang="en-US" sz="4000" dirty="0" smtClean="0">
                <a:solidFill>
                  <a:srgbClr val="3366FF"/>
                </a:solidFill>
              </a:rPr>
            </a:br>
            <a:r>
              <a:rPr lang="en-US" sz="4000" dirty="0" smtClean="0"/>
              <a:t>in under </a:t>
            </a:r>
            <a:r>
              <a:rPr lang="en-US" sz="5400" dirty="0" smtClean="0"/>
              <a:t>50 </a:t>
            </a:r>
            <a:r>
              <a:rPr lang="en-US" sz="5400" dirty="0"/>
              <a:t>lines </a:t>
            </a:r>
            <a:r>
              <a:rPr lang="en-US" sz="4000" dirty="0"/>
              <a:t>of code!</a:t>
            </a:r>
          </a:p>
        </p:txBody>
      </p:sp>
      <p:sp>
        <p:nvSpPr>
          <p:cNvPr id="3" name="Slide Number Placeholder 2"/>
          <p:cNvSpPr>
            <a:spLocks noGrp="1"/>
          </p:cNvSpPr>
          <p:nvPr>
            <p:ph type="sldNum" sz="quarter" idx="12"/>
          </p:nvPr>
        </p:nvSpPr>
        <p:spPr/>
        <p:txBody>
          <a:bodyPr/>
          <a:lstStyle/>
          <a:p>
            <a:pPr>
              <a:defRPr/>
            </a:pPr>
            <a:fld id="{74F38D69-7854-5743-8814-6FD6FB500DDC}" type="slidenum">
              <a:rPr lang="en-US" smtClean="0"/>
              <a:pPr>
                <a:defRPr/>
              </a:pPr>
              <a:t>34</a:t>
            </a:fld>
            <a:endParaRPr lang="en-US"/>
          </a:p>
        </p:txBody>
      </p:sp>
    </p:spTree>
    <p:extLst>
      <p:ext uri="{BB962C8B-B14F-4D97-AF65-F5344CB8AC3E}">
        <p14:creationId xmlns:p14="http://schemas.microsoft.com/office/powerpoint/2010/main" val="347317926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4800" y="0"/>
            <a:ext cx="8534400" cy="2057400"/>
          </a:xfrm>
        </p:spPr>
        <p:txBody>
          <a:bodyPr/>
          <a:lstStyle/>
          <a:p>
            <a:r>
              <a:rPr lang="en-US" sz="5000" dirty="0" smtClean="0"/>
              <a:t>The </a:t>
            </a:r>
            <a:r>
              <a:rPr lang="en-US" sz="5000" dirty="0" err="1" smtClean="0"/>
              <a:t>GraphX</a:t>
            </a:r>
            <a:r>
              <a:rPr lang="en-US" sz="5000" dirty="0" smtClean="0"/>
              <a:t> Stack</a:t>
            </a:r>
            <a:br>
              <a:rPr lang="en-US" sz="5000" dirty="0" smtClean="0"/>
            </a:br>
            <a:r>
              <a:rPr lang="en-US" sz="5000" dirty="0" smtClean="0"/>
              <a:t>(Lines of Code)</a:t>
            </a:r>
            <a:endParaRPr lang="en-US" sz="5000" dirty="0"/>
          </a:p>
        </p:txBody>
      </p:sp>
      <p:grpSp>
        <p:nvGrpSpPr>
          <p:cNvPr id="2" name="Group 1"/>
          <p:cNvGrpSpPr/>
          <p:nvPr/>
        </p:nvGrpSpPr>
        <p:grpSpPr>
          <a:xfrm>
            <a:off x="466331" y="2378194"/>
            <a:ext cx="8220469" cy="2803406"/>
            <a:chOff x="466331" y="2587038"/>
            <a:chExt cx="8220469" cy="2803406"/>
          </a:xfrm>
        </p:grpSpPr>
        <p:sp>
          <p:nvSpPr>
            <p:cNvPr id="15" name="Rectangle 14"/>
            <p:cNvSpPr/>
            <p:nvPr/>
          </p:nvSpPr>
          <p:spPr>
            <a:xfrm>
              <a:off x="466331" y="4164548"/>
              <a:ext cx="8220467" cy="523615"/>
            </a:xfrm>
            <a:prstGeom prst="rect">
              <a:avLst/>
            </a:prstGeom>
            <a:solidFill>
              <a:srgbClr val="D15855"/>
            </a:solidFill>
            <a:ln>
              <a:headEnd type="none" w="med" len="med"/>
              <a:tailEnd type="none"/>
            </a:ln>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2800" b="1" dirty="0" err="1" smtClean="0">
                  <a:solidFill>
                    <a:schemeClr val="bg1"/>
                  </a:solidFill>
                  <a:latin typeface="Gill Sans Light"/>
                  <a:cs typeface="Gill Sans Light"/>
                </a:rPr>
                <a:t>GraphX</a:t>
              </a:r>
              <a:r>
                <a:rPr lang="en-US" sz="2800" dirty="0" smtClean="0">
                  <a:solidFill>
                    <a:schemeClr val="bg1"/>
                  </a:solidFill>
                  <a:latin typeface="Gill Sans Light"/>
                </a:rPr>
                <a:t> </a:t>
              </a:r>
              <a:r>
                <a:rPr lang="en-US" sz="2200" dirty="0" smtClean="0">
                  <a:solidFill>
                    <a:schemeClr val="bg1"/>
                  </a:solidFill>
                  <a:latin typeface="Gill Sans Light"/>
                </a:rPr>
                <a:t>(2,500)</a:t>
              </a:r>
            </a:p>
          </p:txBody>
        </p:sp>
        <p:sp>
          <p:nvSpPr>
            <p:cNvPr id="17" name="Rectangle 16"/>
            <p:cNvSpPr/>
            <p:nvPr/>
          </p:nvSpPr>
          <p:spPr>
            <a:xfrm>
              <a:off x="466334" y="4798489"/>
              <a:ext cx="8220466" cy="591955"/>
            </a:xfrm>
            <a:prstGeom prst="rect">
              <a:avLst/>
            </a:prstGeom>
            <a:solidFill>
              <a:schemeClr val="tx2">
                <a:lumMod val="20000"/>
                <a:lumOff val="80000"/>
              </a:schemeClr>
            </a:solidFill>
            <a:ln>
              <a:solidFill>
                <a:srgbClr val="4E85CB"/>
              </a:solidFill>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smtClean="0">
                  <a:solidFill>
                    <a:schemeClr val="tx1"/>
                  </a:solidFill>
                  <a:latin typeface="Gill Sans Light"/>
                </a:rPr>
                <a:t>Spark (30,000) </a:t>
              </a:r>
              <a:endParaRPr lang="en-US" dirty="0" smtClean="0">
                <a:solidFill>
                  <a:schemeClr val="tx1"/>
                </a:solidFill>
                <a:latin typeface="Gill Sans Light"/>
              </a:endParaRPr>
            </a:p>
          </p:txBody>
        </p:sp>
        <p:sp>
          <p:nvSpPr>
            <p:cNvPr id="18" name="Rectangle 17"/>
            <p:cNvSpPr/>
            <p:nvPr/>
          </p:nvSpPr>
          <p:spPr>
            <a:xfrm>
              <a:off x="466331" y="3544753"/>
              <a:ext cx="4224533" cy="523615"/>
            </a:xfrm>
            <a:prstGeom prst="rect">
              <a:avLst/>
            </a:prstGeom>
            <a:solidFill>
              <a:schemeClr val="accent6"/>
            </a:solidFill>
            <a:ln>
              <a:headEnd type="none" w="med" len="med"/>
              <a:tailEnd type="none"/>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2200" dirty="0" err="1" smtClean="0">
                  <a:solidFill>
                    <a:schemeClr val="tx1"/>
                  </a:solidFill>
                  <a:latin typeface="Gill Sans Light"/>
                </a:rPr>
                <a:t>Pregel</a:t>
              </a:r>
              <a:r>
                <a:rPr lang="en-US" sz="2200" dirty="0" smtClean="0">
                  <a:solidFill>
                    <a:schemeClr val="tx1"/>
                  </a:solidFill>
                  <a:latin typeface="Gill Sans Light"/>
                </a:rPr>
                <a:t> API (34)</a:t>
              </a:r>
            </a:p>
          </p:txBody>
        </p:sp>
        <p:sp>
          <p:nvSpPr>
            <p:cNvPr id="19" name="Rectangle 18"/>
            <p:cNvSpPr/>
            <p:nvPr/>
          </p:nvSpPr>
          <p:spPr>
            <a:xfrm>
              <a:off x="466334" y="2587038"/>
              <a:ext cx="1235474" cy="819697"/>
            </a:xfrm>
            <a:prstGeom prst="rect">
              <a:avLst/>
            </a:prstGeom>
            <a:solidFill>
              <a:schemeClr val="accent6">
                <a:lumMod val="60000"/>
                <a:lumOff val="40000"/>
              </a:schemeClr>
            </a:solidFill>
            <a:ln>
              <a:headEnd type="none" w="med" len="med"/>
              <a:tailEnd type="none"/>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2000" dirty="0" smtClean="0">
                  <a:solidFill>
                    <a:schemeClr val="tx1"/>
                  </a:solidFill>
                  <a:latin typeface="Gill Sans Light"/>
                </a:rPr>
                <a:t>PageRank (20)</a:t>
              </a:r>
            </a:p>
          </p:txBody>
        </p:sp>
        <p:sp>
          <p:nvSpPr>
            <p:cNvPr id="20" name="Rectangle 19"/>
            <p:cNvSpPr/>
            <p:nvPr/>
          </p:nvSpPr>
          <p:spPr>
            <a:xfrm>
              <a:off x="1797690" y="2587038"/>
              <a:ext cx="1640262" cy="819697"/>
            </a:xfrm>
            <a:prstGeom prst="rect">
              <a:avLst/>
            </a:prstGeom>
            <a:solidFill>
              <a:schemeClr val="accent6">
                <a:lumMod val="60000"/>
                <a:lumOff val="40000"/>
              </a:schemeClr>
            </a:solidFill>
            <a:ln>
              <a:headEnd type="none" w="med" len="med"/>
              <a:tailEnd type="none"/>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2000" dirty="0" smtClean="0">
                  <a:solidFill>
                    <a:schemeClr val="tx1"/>
                  </a:solidFill>
                  <a:latin typeface="Gill Sans Light"/>
                </a:rPr>
                <a:t>Connected Comp. (20)</a:t>
              </a:r>
            </a:p>
          </p:txBody>
        </p:sp>
        <p:sp>
          <p:nvSpPr>
            <p:cNvPr id="21" name="Rectangle 20"/>
            <p:cNvSpPr/>
            <p:nvPr/>
          </p:nvSpPr>
          <p:spPr>
            <a:xfrm>
              <a:off x="3533834" y="2587038"/>
              <a:ext cx="1157032" cy="814966"/>
            </a:xfrm>
            <a:prstGeom prst="rect">
              <a:avLst/>
            </a:prstGeom>
            <a:solidFill>
              <a:schemeClr val="accent6">
                <a:lumMod val="60000"/>
                <a:lumOff val="40000"/>
              </a:schemeClr>
            </a:solidFill>
            <a:ln>
              <a:headEnd type="none" w="med" len="med"/>
              <a:tailEnd type="none"/>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2200" dirty="0" smtClean="0">
                  <a:solidFill>
                    <a:schemeClr val="tx1"/>
                  </a:solidFill>
                  <a:latin typeface="Gill Sans Light"/>
                </a:rPr>
                <a:t>K-core</a:t>
              </a:r>
            </a:p>
            <a:p>
              <a:pPr algn="ctr"/>
              <a:r>
                <a:rPr lang="en-US" sz="2200" dirty="0" smtClean="0">
                  <a:solidFill>
                    <a:schemeClr val="tx1"/>
                  </a:solidFill>
                  <a:latin typeface="Gill Sans Light"/>
                </a:rPr>
                <a:t>(60)</a:t>
              </a:r>
            </a:p>
          </p:txBody>
        </p:sp>
        <p:sp>
          <p:nvSpPr>
            <p:cNvPr id="22" name="Rectangle 21"/>
            <p:cNvSpPr/>
            <p:nvPr/>
          </p:nvSpPr>
          <p:spPr>
            <a:xfrm>
              <a:off x="4786748" y="2587038"/>
              <a:ext cx="965045" cy="1481330"/>
            </a:xfrm>
            <a:prstGeom prst="rect">
              <a:avLst/>
            </a:prstGeom>
            <a:solidFill>
              <a:schemeClr val="accent6">
                <a:lumMod val="60000"/>
                <a:lumOff val="40000"/>
              </a:schemeClr>
            </a:solidFill>
            <a:ln>
              <a:headEnd type="none" w="med" len="med"/>
              <a:tailEnd type="none"/>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2200" dirty="0" smtClean="0">
                  <a:solidFill>
                    <a:schemeClr val="tx1"/>
                  </a:solidFill>
                  <a:latin typeface="Gill Sans Light"/>
                </a:rPr>
                <a:t>Triangle</a:t>
              </a:r>
            </a:p>
            <a:p>
              <a:pPr algn="ctr"/>
              <a:r>
                <a:rPr lang="en-US" sz="2200" dirty="0" smtClean="0">
                  <a:solidFill>
                    <a:schemeClr val="tx1"/>
                  </a:solidFill>
                  <a:latin typeface="Gill Sans Light"/>
                </a:rPr>
                <a:t>Count</a:t>
              </a:r>
            </a:p>
            <a:p>
              <a:pPr algn="ctr"/>
              <a:r>
                <a:rPr lang="en-US" sz="2200" dirty="0" smtClean="0">
                  <a:solidFill>
                    <a:schemeClr val="tx1"/>
                  </a:solidFill>
                  <a:latin typeface="Gill Sans Light"/>
                </a:rPr>
                <a:t>(50)</a:t>
              </a:r>
            </a:p>
          </p:txBody>
        </p:sp>
        <p:sp>
          <p:nvSpPr>
            <p:cNvPr id="23" name="Rectangle 22"/>
            <p:cNvSpPr/>
            <p:nvPr/>
          </p:nvSpPr>
          <p:spPr>
            <a:xfrm>
              <a:off x="6687753" y="2587038"/>
              <a:ext cx="887516" cy="1481330"/>
            </a:xfrm>
            <a:prstGeom prst="rect">
              <a:avLst/>
            </a:prstGeom>
            <a:solidFill>
              <a:schemeClr val="accent6">
                <a:lumMod val="60000"/>
                <a:lumOff val="40000"/>
              </a:schemeClr>
            </a:solidFill>
            <a:ln>
              <a:headEnd type="none" w="med" len="med"/>
              <a:tailEnd type="none"/>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2200" dirty="0" smtClean="0">
                  <a:solidFill>
                    <a:schemeClr val="tx1"/>
                  </a:solidFill>
                  <a:latin typeface="Gill Sans Light"/>
                </a:rPr>
                <a:t>LDA</a:t>
              </a:r>
            </a:p>
            <a:p>
              <a:pPr algn="ctr"/>
              <a:r>
                <a:rPr lang="en-US" sz="2200" dirty="0" smtClean="0">
                  <a:solidFill>
                    <a:schemeClr val="tx1"/>
                  </a:solidFill>
                  <a:latin typeface="Gill Sans Light"/>
                </a:rPr>
                <a:t>(220)</a:t>
              </a:r>
            </a:p>
          </p:txBody>
        </p:sp>
        <p:sp>
          <p:nvSpPr>
            <p:cNvPr id="24" name="Rectangle 23"/>
            <p:cNvSpPr/>
            <p:nvPr/>
          </p:nvSpPr>
          <p:spPr>
            <a:xfrm>
              <a:off x="7666086" y="2587038"/>
              <a:ext cx="1020712" cy="1481330"/>
            </a:xfrm>
            <a:prstGeom prst="rect">
              <a:avLst/>
            </a:prstGeom>
            <a:solidFill>
              <a:schemeClr val="accent6">
                <a:lumMod val="60000"/>
                <a:lumOff val="40000"/>
              </a:schemeClr>
            </a:solidFill>
            <a:ln>
              <a:headEnd type="none" w="med" len="med"/>
              <a:tailEnd type="none"/>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2200" dirty="0" smtClean="0">
                  <a:solidFill>
                    <a:schemeClr val="tx1"/>
                  </a:solidFill>
                  <a:latin typeface="Gill Sans Light"/>
                </a:rPr>
                <a:t>SVD++</a:t>
              </a:r>
            </a:p>
            <a:p>
              <a:pPr algn="ctr"/>
              <a:r>
                <a:rPr lang="en-US" sz="2200" dirty="0" smtClean="0">
                  <a:solidFill>
                    <a:schemeClr val="tx1"/>
                  </a:solidFill>
                  <a:latin typeface="Gill Sans Light"/>
                </a:rPr>
                <a:t>(110)</a:t>
              </a:r>
            </a:p>
          </p:txBody>
        </p:sp>
        <p:grpSp>
          <p:nvGrpSpPr>
            <p:cNvPr id="25" name="Group 24"/>
            <p:cNvGrpSpPr/>
            <p:nvPr/>
          </p:nvGrpSpPr>
          <p:grpSpPr>
            <a:xfrm>
              <a:off x="5923431" y="3285323"/>
              <a:ext cx="564334" cy="120146"/>
              <a:chOff x="5698373" y="3216679"/>
              <a:chExt cx="564334" cy="120146"/>
            </a:xfrm>
          </p:grpSpPr>
          <p:sp>
            <p:nvSpPr>
              <p:cNvPr id="26" name="Oval 25"/>
              <p:cNvSpPr/>
              <p:nvPr/>
            </p:nvSpPr>
            <p:spPr>
              <a:xfrm>
                <a:off x="5698373" y="3216679"/>
                <a:ext cx="120146" cy="1201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Oval 26"/>
              <p:cNvSpPr/>
              <p:nvPr/>
            </p:nvSpPr>
            <p:spPr>
              <a:xfrm>
                <a:off x="5920467" y="3216679"/>
                <a:ext cx="120146" cy="1201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Oval 27"/>
              <p:cNvSpPr/>
              <p:nvPr/>
            </p:nvSpPr>
            <p:spPr>
              <a:xfrm>
                <a:off x="6142561" y="3216679"/>
                <a:ext cx="120146" cy="1201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sp>
        <p:nvSpPr>
          <p:cNvPr id="3" name="TextBox 2"/>
          <p:cNvSpPr txBox="1"/>
          <p:nvPr/>
        </p:nvSpPr>
        <p:spPr>
          <a:xfrm>
            <a:off x="762000" y="5410200"/>
            <a:ext cx="7700145" cy="1077218"/>
          </a:xfrm>
          <a:prstGeom prst="rect">
            <a:avLst/>
          </a:prstGeom>
          <a:noFill/>
        </p:spPr>
        <p:txBody>
          <a:bodyPr wrap="none" rtlCol="0">
            <a:spAutoFit/>
          </a:bodyPr>
          <a:lstStyle/>
          <a:p>
            <a:pPr algn="ctr"/>
            <a:r>
              <a:rPr lang="en-US" sz="3200" dirty="0" smtClean="0">
                <a:latin typeface="Gill Sans Light"/>
                <a:cs typeface="Gill Sans Light"/>
              </a:rPr>
              <a:t>Some algorithms are more naturally expressed </a:t>
            </a:r>
          </a:p>
          <a:p>
            <a:pPr algn="ctr"/>
            <a:r>
              <a:rPr lang="en-US" sz="3200" dirty="0" smtClean="0">
                <a:latin typeface="Gill Sans Light"/>
                <a:cs typeface="Gill Sans Light"/>
              </a:rPr>
              <a:t>using the </a:t>
            </a:r>
            <a:r>
              <a:rPr lang="en-US" sz="3200" dirty="0" err="1" smtClean="0">
                <a:latin typeface="Gill Sans Light"/>
                <a:cs typeface="Gill Sans Light"/>
              </a:rPr>
              <a:t>GraphX</a:t>
            </a:r>
            <a:r>
              <a:rPr lang="en-US" sz="3200" dirty="0" smtClean="0">
                <a:latin typeface="Gill Sans Light"/>
                <a:cs typeface="Gill Sans Light"/>
              </a:rPr>
              <a:t> primitive operators</a:t>
            </a:r>
          </a:p>
        </p:txBody>
      </p:sp>
    </p:spTree>
    <p:extLst>
      <p:ext uri="{BB962C8B-B14F-4D97-AF65-F5344CB8AC3E}">
        <p14:creationId xmlns:p14="http://schemas.microsoft.com/office/powerpoint/2010/main" val="150745512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3764" y="381000"/>
            <a:ext cx="3540728" cy="769441"/>
          </a:xfrm>
          <a:prstGeom prst="rect">
            <a:avLst/>
          </a:prstGeom>
          <a:noFill/>
        </p:spPr>
        <p:txBody>
          <a:bodyPr wrap="none" rtlCol="0">
            <a:spAutoFit/>
          </a:bodyPr>
          <a:lstStyle/>
          <a:p>
            <a:r>
              <a:rPr lang="en-US" sz="4400" dirty="0" smtClean="0">
                <a:latin typeface="Gill Sans Light"/>
                <a:cs typeface="Gill Sans Light"/>
              </a:rPr>
              <a:t>Representation</a:t>
            </a:r>
          </a:p>
        </p:txBody>
      </p:sp>
      <p:sp>
        <p:nvSpPr>
          <p:cNvPr id="6" name="TextBox 5"/>
          <p:cNvSpPr txBox="1"/>
          <p:nvPr/>
        </p:nvSpPr>
        <p:spPr>
          <a:xfrm>
            <a:off x="173764" y="3573959"/>
            <a:ext cx="3277059" cy="769441"/>
          </a:xfrm>
          <a:prstGeom prst="rect">
            <a:avLst/>
          </a:prstGeom>
          <a:noFill/>
        </p:spPr>
        <p:txBody>
          <a:bodyPr wrap="none" rtlCol="0">
            <a:spAutoFit/>
          </a:bodyPr>
          <a:lstStyle/>
          <a:p>
            <a:r>
              <a:rPr lang="en-US" sz="4400" dirty="0" smtClean="0">
                <a:latin typeface="Gill Sans Light"/>
                <a:cs typeface="Gill Sans Light"/>
              </a:rPr>
              <a:t>Optimizations</a:t>
            </a:r>
          </a:p>
        </p:txBody>
      </p:sp>
      <p:grpSp>
        <p:nvGrpSpPr>
          <p:cNvPr id="283" name="Group 282"/>
          <p:cNvGrpSpPr/>
          <p:nvPr/>
        </p:nvGrpSpPr>
        <p:grpSpPr>
          <a:xfrm>
            <a:off x="685800" y="1336358"/>
            <a:ext cx="3623432" cy="1806721"/>
            <a:chOff x="734048" y="1641158"/>
            <a:chExt cx="3623432" cy="1806721"/>
          </a:xfrm>
        </p:grpSpPr>
        <p:grpSp>
          <p:nvGrpSpPr>
            <p:cNvPr id="155" name="Group 154"/>
            <p:cNvGrpSpPr/>
            <p:nvPr/>
          </p:nvGrpSpPr>
          <p:grpSpPr>
            <a:xfrm>
              <a:off x="734699" y="1641158"/>
              <a:ext cx="3608701" cy="1483042"/>
              <a:chOff x="609600" y="1641158"/>
              <a:chExt cx="3608701" cy="1483042"/>
            </a:xfrm>
          </p:grpSpPr>
          <p:grpSp>
            <p:nvGrpSpPr>
              <p:cNvPr id="9" name="Group 8"/>
              <p:cNvGrpSpPr/>
              <p:nvPr/>
            </p:nvGrpSpPr>
            <p:grpSpPr>
              <a:xfrm>
                <a:off x="609600" y="1686938"/>
                <a:ext cx="1036376" cy="1096758"/>
                <a:chOff x="2013099" y="2147633"/>
                <a:chExt cx="1339701" cy="1417755"/>
              </a:xfrm>
            </p:grpSpPr>
            <p:cxnSp>
              <p:nvCxnSpPr>
                <p:cNvPr id="10" name="Straight Connector 9"/>
                <p:cNvCxnSpPr>
                  <a:stCxn id="17" idx="5"/>
                  <a:endCxn id="18" idx="1"/>
                </p:cNvCxnSpPr>
                <p:nvPr/>
              </p:nvCxnSpPr>
              <p:spPr>
                <a:xfrm>
                  <a:off x="2655052" y="2818029"/>
                  <a:ext cx="126891" cy="205070"/>
                </a:xfrm>
                <a:prstGeom prst="line">
                  <a:avLst/>
                </a:prstGeom>
                <a:effectLst/>
              </p:spPr>
              <p:style>
                <a:lnRef idx="2">
                  <a:schemeClr val="dk1"/>
                </a:lnRef>
                <a:fillRef idx="0">
                  <a:schemeClr val="dk1"/>
                </a:fillRef>
                <a:effectRef idx="1">
                  <a:schemeClr val="dk1"/>
                </a:effectRef>
                <a:fontRef idx="minor">
                  <a:schemeClr val="tx1"/>
                </a:fontRef>
              </p:style>
            </p:cxnSp>
            <p:cxnSp>
              <p:nvCxnSpPr>
                <p:cNvPr id="11" name="Straight Connector 10"/>
                <p:cNvCxnSpPr>
                  <a:stCxn id="19" idx="3"/>
                  <a:endCxn id="18" idx="7"/>
                </p:cNvCxnSpPr>
                <p:nvPr/>
              </p:nvCxnSpPr>
              <p:spPr>
                <a:xfrm flipH="1">
                  <a:off x="2936315" y="2865494"/>
                  <a:ext cx="195578" cy="157605"/>
                </a:xfrm>
                <a:prstGeom prst="line">
                  <a:avLst/>
                </a:prstGeom>
                <a:effectLst/>
              </p:spPr>
              <p:style>
                <a:lnRef idx="2">
                  <a:schemeClr val="dk1"/>
                </a:lnRef>
                <a:fillRef idx="0">
                  <a:schemeClr val="dk1"/>
                </a:fillRef>
                <a:effectRef idx="1">
                  <a:schemeClr val="dk1"/>
                </a:effectRef>
                <a:fontRef idx="minor">
                  <a:schemeClr val="tx1"/>
                </a:fontRef>
              </p:style>
            </p:cxnSp>
            <p:cxnSp>
              <p:nvCxnSpPr>
                <p:cNvPr id="12" name="Straight Connector 11"/>
                <p:cNvCxnSpPr>
                  <a:stCxn id="17" idx="4"/>
                  <a:endCxn id="20" idx="0"/>
                </p:cNvCxnSpPr>
                <p:nvPr/>
              </p:nvCxnSpPr>
              <p:spPr>
                <a:xfrm flipH="1">
                  <a:off x="2541151" y="2850000"/>
                  <a:ext cx="36716" cy="497074"/>
                </a:xfrm>
                <a:prstGeom prst="line">
                  <a:avLst/>
                </a:prstGeom>
                <a:effectLst/>
              </p:spPr>
              <p:style>
                <a:lnRef idx="2">
                  <a:schemeClr val="dk1"/>
                </a:lnRef>
                <a:fillRef idx="0">
                  <a:schemeClr val="dk1"/>
                </a:fillRef>
                <a:effectRef idx="1">
                  <a:schemeClr val="dk1"/>
                </a:effectRef>
                <a:fontRef idx="minor">
                  <a:schemeClr val="tx1"/>
                </a:fontRef>
              </p:style>
            </p:cxnSp>
            <p:cxnSp>
              <p:nvCxnSpPr>
                <p:cNvPr id="13" name="Straight Connector 12"/>
                <p:cNvCxnSpPr>
                  <a:stCxn id="16" idx="5"/>
                  <a:endCxn id="20" idx="1"/>
                </p:cNvCxnSpPr>
                <p:nvPr/>
              </p:nvCxnSpPr>
              <p:spPr>
                <a:xfrm>
                  <a:off x="2199441" y="3036342"/>
                  <a:ext cx="264524" cy="342704"/>
                </a:xfrm>
                <a:prstGeom prst="line">
                  <a:avLst/>
                </a:prstGeom>
                <a:effectLst/>
              </p:spPr>
              <p:style>
                <a:lnRef idx="2">
                  <a:schemeClr val="dk1"/>
                </a:lnRef>
                <a:fillRef idx="0">
                  <a:schemeClr val="dk1"/>
                </a:fillRef>
                <a:effectRef idx="1">
                  <a:schemeClr val="dk1"/>
                </a:effectRef>
                <a:fontRef idx="minor">
                  <a:schemeClr val="tx1"/>
                </a:fontRef>
              </p:style>
            </p:cxnSp>
            <p:cxnSp>
              <p:nvCxnSpPr>
                <p:cNvPr id="14" name="Straight Connector 13"/>
                <p:cNvCxnSpPr>
                  <a:stCxn id="17" idx="2"/>
                  <a:endCxn id="16" idx="7"/>
                </p:cNvCxnSpPr>
                <p:nvPr/>
              </p:nvCxnSpPr>
              <p:spPr>
                <a:xfrm flipH="1">
                  <a:off x="2199442" y="2740843"/>
                  <a:ext cx="269268" cy="141128"/>
                </a:xfrm>
                <a:prstGeom prst="line">
                  <a:avLst/>
                </a:prstGeom>
                <a:effectLst/>
              </p:spPr>
              <p:style>
                <a:lnRef idx="2">
                  <a:schemeClr val="dk1"/>
                </a:lnRef>
                <a:fillRef idx="0">
                  <a:schemeClr val="dk1"/>
                </a:fillRef>
                <a:effectRef idx="1">
                  <a:schemeClr val="dk1"/>
                </a:effectRef>
                <a:fontRef idx="minor">
                  <a:schemeClr val="tx1"/>
                </a:fontRef>
              </p:style>
            </p:cxnSp>
            <p:cxnSp>
              <p:nvCxnSpPr>
                <p:cNvPr id="15" name="Straight Connector 14"/>
                <p:cNvCxnSpPr>
                  <a:stCxn id="18" idx="3"/>
                  <a:endCxn id="20" idx="7"/>
                </p:cNvCxnSpPr>
                <p:nvPr/>
              </p:nvCxnSpPr>
              <p:spPr>
                <a:xfrm flipH="1">
                  <a:off x="2618335" y="3177470"/>
                  <a:ext cx="163609" cy="201576"/>
                </a:xfrm>
                <a:prstGeom prst="line">
                  <a:avLst/>
                </a:prstGeom>
                <a:effectLst/>
              </p:spPr>
              <p:style>
                <a:lnRef idx="2">
                  <a:schemeClr val="dk1"/>
                </a:lnRef>
                <a:fillRef idx="0">
                  <a:schemeClr val="dk1"/>
                </a:fillRef>
                <a:effectRef idx="1">
                  <a:schemeClr val="dk1"/>
                </a:effectRef>
                <a:fontRef idx="minor">
                  <a:schemeClr val="tx1"/>
                </a:fontRef>
              </p:style>
            </p:cxnSp>
            <p:sp>
              <p:nvSpPr>
                <p:cNvPr id="16" name="Oval 15"/>
                <p:cNvSpPr/>
                <p:nvPr/>
              </p:nvSpPr>
              <p:spPr>
                <a:xfrm>
                  <a:off x="2013099" y="2850000"/>
                  <a:ext cx="218313" cy="218314"/>
                </a:xfrm>
                <a:prstGeom prst="ellipse">
                  <a:avLst/>
                </a:prstGeom>
                <a:solidFill>
                  <a:schemeClr val="accent3">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17" name="Oval 16"/>
                <p:cNvSpPr/>
                <p:nvPr/>
              </p:nvSpPr>
              <p:spPr>
                <a:xfrm>
                  <a:off x="2468710" y="2631686"/>
                  <a:ext cx="218313" cy="218314"/>
                </a:xfrm>
                <a:prstGeom prst="ellipse">
                  <a:avLst/>
                </a:prstGeom>
                <a:solidFill>
                  <a:srgbClr val="00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18" name="Oval 17"/>
                <p:cNvSpPr/>
                <p:nvPr/>
              </p:nvSpPr>
              <p:spPr>
                <a:xfrm>
                  <a:off x="2749972" y="2991128"/>
                  <a:ext cx="218313" cy="218314"/>
                </a:xfrm>
                <a:prstGeom prst="ellipse">
                  <a:avLst/>
                </a:prstGeom>
                <a:solidFill>
                  <a:srgbClr val="FF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19" name="Oval 18"/>
                <p:cNvSpPr/>
                <p:nvPr/>
              </p:nvSpPr>
              <p:spPr>
                <a:xfrm>
                  <a:off x="3099922" y="2679151"/>
                  <a:ext cx="218313" cy="218314"/>
                </a:xfrm>
                <a:prstGeom prst="ellipse">
                  <a:avLst/>
                </a:prstGeom>
                <a:solidFill>
                  <a:schemeClr val="accent6">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20" name="Oval 19"/>
                <p:cNvSpPr/>
                <p:nvPr/>
              </p:nvSpPr>
              <p:spPr>
                <a:xfrm>
                  <a:off x="2431993" y="3347074"/>
                  <a:ext cx="218313" cy="218314"/>
                </a:xfrm>
                <a:prstGeom prst="ellipse">
                  <a:avLst/>
                </a:prstGeom>
                <a:solidFill>
                  <a:schemeClr val="accent6">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21" name="Oval 20"/>
                <p:cNvSpPr/>
                <p:nvPr/>
              </p:nvSpPr>
              <p:spPr>
                <a:xfrm>
                  <a:off x="2655052" y="2147633"/>
                  <a:ext cx="218313" cy="218314"/>
                </a:xfrm>
                <a:prstGeom prst="ellipse">
                  <a:avLst/>
                </a:prstGeom>
                <a:solidFill>
                  <a:srgbClr val="9BBB5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22" name="Straight Connector 21"/>
                <p:cNvCxnSpPr>
                  <a:stCxn id="21" idx="3"/>
                  <a:endCxn id="17" idx="0"/>
                </p:cNvCxnSpPr>
                <p:nvPr/>
              </p:nvCxnSpPr>
              <p:spPr>
                <a:xfrm flipH="1">
                  <a:off x="2577867" y="2333975"/>
                  <a:ext cx="109157" cy="297711"/>
                </a:xfrm>
                <a:prstGeom prst="line">
                  <a:avLst/>
                </a:prstGeom>
                <a:effectLst/>
              </p:spPr>
              <p:style>
                <a:lnRef idx="2">
                  <a:schemeClr val="dk1"/>
                </a:lnRef>
                <a:fillRef idx="0">
                  <a:schemeClr val="dk1"/>
                </a:fillRef>
                <a:effectRef idx="1">
                  <a:schemeClr val="dk1"/>
                </a:effectRef>
                <a:fontRef idx="minor">
                  <a:schemeClr val="tx1"/>
                </a:fontRef>
              </p:style>
            </p:cxnSp>
            <p:cxnSp>
              <p:nvCxnSpPr>
                <p:cNvPr id="23" name="Straight Connector 22"/>
                <p:cNvCxnSpPr>
                  <a:stCxn id="21" idx="5"/>
                  <a:endCxn id="19" idx="1"/>
                </p:cNvCxnSpPr>
                <p:nvPr/>
              </p:nvCxnSpPr>
              <p:spPr>
                <a:xfrm>
                  <a:off x="2841394" y="2333975"/>
                  <a:ext cx="290499" cy="377148"/>
                </a:xfrm>
                <a:prstGeom prst="line">
                  <a:avLst/>
                </a:prstGeom>
                <a:effectLst/>
              </p:spPr>
              <p:style>
                <a:lnRef idx="2">
                  <a:schemeClr val="dk1"/>
                </a:lnRef>
                <a:fillRef idx="0">
                  <a:schemeClr val="dk1"/>
                </a:fillRef>
                <a:effectRef idx="1">
                  <a:schemeClr val="dk1"/>
                </a:effectRef>
                <a:fontRef idx="minor">
                  <a:schemeClr val="tx1"/>
                </a:fontRef>
              </p:style>
            </p:cxnSp>
            <p:cxnSp>
              <p:nvCxnSpPr>
                <p:cNvPr id="24" name="Straight Connector 23"/>
                <p:cNvCxnSpPr>
                  <a:stCxn id="20" idx="6"/>
                  <a:endCxn id="25" idx="3"/>
                </p:cNvCxnSpPr>
                <p:nvPr/>
              </p:nvCxnSpPr>
              <p:spPr>
                <a:xfrm flipV="1">
                  <a:off x="2650305" y="3283008"/>
                  <a:ext cx="516152" cy="173224"/>
                </a:xfrm>
                <a:prstGeom prst="line">
                  <a:avLst/>
                </a:prstGeom>
                <a:effectLst/>
              </p:spPr>
              <p:style>
                <a:lnRef idx="2">
                  <a:schemeClr val="dk1"/>
                </a:lnRef>
                <a:fillRef idx="0">
                  <a:schemeClr val="dk1"/>
                </a:fillRef>
                <a:effectRef idx="1">
                  <a:schemeClr val="dk1"/>
                </a:effectRef>
                <a:fontRef idx="minor">
                  <a:schemeClr val="tx1"/>
                </a:fontRef>
              </p:style>
            </p:cxnSp>
            <p:sp>
              <p:nvSpPr>
                <p:cNvPr id="25" name="Oval 24"/>
                <p:cNvSpPr/>
                <p:nvPr/>
              </p:nvSpPr>
              <p:spPr>
                <a:xfrm>
                  <a:off x="3134487" y="3096666"/>
                  <a:ext cx="218313" cy="218314"/>
                </a:xfrm>
                <a:prstGeom prst="ellipse">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26" name="Oval 25"/>
                <p:cNvSpPr/>
                <p:nvPr/>
              </p:nvSpPr>
              <p:spPr>
                <a:xfrm>
                  <a:off x="2122255" y="2224818"/>
                  <a:ext cx="218313" cy="218314"/>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27" name="Straight Connector 26"/>
                <p:cNvCxnSpPr>
                  <a:stCxn id="26" idx="6"/>
                  <a:endCxn id="19" idx="2"/>
                </p:cNvCxnSpPr>
                <p:nvPr/>
              </p:nvCxnSpPr>
              <p:spPr>
                <a:xfrm>
                  <a:off x="2340568" y="2333975"/>
                  <a:ext cx="759354" cy="454333"/>
                </a:xfrm>
                <a:prstGeom prst="line">
                  <a:avLst/>
                </a:prstGeom>
                <a:effectLst/>
              </p:spPr>
              <p:style>
                <a:lnRef idx="2">
                  <a:schemeClr val="dk1"/>
                </a:lnRef>
                <a:fillRef idx="0">
                  <a:schemeClr val="dk1"/>
                </a:fillRef>
                <a:effectRef idx="1">
                  <a:schemeClr val="dk1"/>
                </a:effectRef>
                <a:fontRef idx="minor">
                  <a:schemeClr val="tx1"/>
                </a:fontRef>
              </p:style>
            </p:cxnSp>
            <p:cxnSp>
              <p:nvCxnSpPr>
                <p:cNvPr id="28" name="Straight Connector 27"/>
                <p:cNvCxnSpPr>
                  <a:stCxn id="19" idx="4"/>
                  <a:endCxn id="25" idx="0"/>
                </p:cNvCxnSpPr>
                <p:nvPr/>
              </p:nvCxnSpPr>
              <p:spPr>
                <a:xfrm>
                  <a:off x="3209079" y="2897465"/>
                  <a:ext cx="34565" cy="199201"/>
                </a:xfrm>
                <a:prstGeom prst="line">
                  <a:avLst/>
                </a:prstGeom>
                <a:effectLst/>
              </p:spPr>
              <p:style>
                <a:lnRef idx="2">
                  <a:schemeClr val="dk1"/>
                </a:lnRef>
                <a:fillRef idx="0">
                  <a:schemeClr val="dk1"/>
                </a:fillRef>
                <a:effectRef idx="1">
                  <a:schemeClr val="dk1"/>
                </a:effectRef>
                <a:fontRef idx="minor">
                  <a:schemeClr val="tx1"/>
                </a:fontRef>
              </p:style>
            </p:cxnSp>
            <p:cxnSp>
              <p:nvCxnSpPr>
                <p:cNvPr id="29" name="Straight Connector 28"/>
                <p:cNvCxnSpPr>
                  <a:stCxn id="26" idx="3"/>
                  <a:endCxn id="16" idx="1"/>
                </p:cNvCxnSpPr>
                <p:nvPr/>
              </p:nvCxnSpPr>
              <p:spPr>
                <a:xfrm flipH="1">
                  <a:off x="2045070" y="2411161"/>
                  <a:ext cx="109156" cy="470810"/>
                </a:xfrm>
                <a:prstGeom prst="line">
                  <a:avLst/>
                </a:prstGeom>
                <a:effectLst/>
              </p:spPr>
              <p:style>
                <a:lnRef idx="2">
                  <a:schemeClr val="dk1"/>
                </a:lnRef>
                <a:fillRef idx="0">
                  <a:schemeClr val="dk1"/>
                </a:fillRef>
                <a:effectRef idx="1">
                  <a:schemeClr val="dk1"/>
                </a:effectRef>
                <a:fontRef idx="minor">
                  <a:schemeClr val="tx1"/>
                </a:fontRef>
              </p:style>
            </p:cxnSp>
            <p:cxnSp>
              <p:nvCxnSpPr>
                <p:cNvPr id="30" name="Straight Connector 29"/>
                <p:cNvCxnSpPr>
                  <a:stCxn id="26" idx="5"/>
                  <a:endCxn id="17" idx="1"/>
                </p:cNvCxnSpPr>
                <p:nvPr/>
              </p:nvCxnSpPr>
              <p:spPr>
                <a:xfrm>
                  <a:off x="2308597" y="2411161"/>
                  <a:ext cx="192084" cy="252496"/>
                </a:xfrm>
                <a:prstGeom prst="line">
                  <a:avLst/>
                </a:prstGeom>
                <a:effectLst/>
              </p:spPr>
              <p:style>
                <a:lnRef idx="2">
                  <a:schemeClr val="dk1"/>
                </a:lnRef>
                <a:fillRef idx="0">
                  <a:schemeClr val="dk1"/>
                </a:fillRef>
                <a:effectRef idx="1">
                  <a:schemeClr val="dk1"/>
                </a:effectRef>
                <a:fontRef idx="minor">
                  <a:schemeClr val="tx1"/>
                </a:fontRef>
              </p:style>
            </p:cxnSp>
          </p:grpSp>
          <p:grpSp>
            <p:nvGrpSpPr>
              <p:cNvPr id="110" name="Group 109"/>
              <p:cNvGrpSpPr/>
              <p:nvPr/>
            </p:nvGrpSpPr>
            <p:grpSpPr>
              <a:xfrm>
                <a:off x="2819400" y="1641158"/>
                <a:ext cx="1398901" cy="1483042"/>
                <a:chOff x="3477899" y="1517115"/>
                <a:chExt cx="1856101" cy="1967741"/>
              </a:xfrm>
            </p:grpSpPr>
            <p:grpSp>
              <p:nvGrpSpPr>
                <p:cNvPr id="33" name="Group 32"/>
                <p:cNvGrpSpPr/>
                <p:nvPr/>
              </p:nvGrpSpPr>
              <p:grpSpPr>
                <a:xfrm>
                  <a:off x="3997928" y="1530695"/>
                  <a:ext cx="609600" cy="1596444"/>
                  <a:chOff x="2286000" y="2667000"/>
                  <a:chExt cx="609600" cy="1596444"/>
                </a:xfrm>
              </p:grpSpPr>
              <p:sp>
                <p:nvSpPr>
                  <p:cNvPr id="80" name="Rectangle 79"/>
                  <p:cNvSpPr/>
                  <p:nvPr/>
                </p:nvSpPr>
                <p:spPr>
                  <a:xfrm>
                    <a:off x="2286000" y="2667000"/>
                    <a:ext cx="609600" cy="1596444"/>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81" name="Group 80"/>
                  <p:cNvGrpSpPr/>
                  <p:nvPr/>
                </p:nvGrpSpPr>
                <p:grpSpPr>
                  <a:xfrm>
                    <a:off x="2362195" y="2819400"/>
                    <a:ext cx="450670" cy="1268799"/>
                    <a:chOff x="2362195" y="2819400"/>
                    <a:chExt cx="450670" cy="1268799"/>
                  </a:xfrm>
                </p:grpSpPr>
                <p:grpSp>
                  <p:nvGrpSpPr>
                    <p:cNvPr id="82" name="Group 81"/>
                    <p:cNvGrpSpPr/>
                    <p:nvPr/>
                  </p:nvGrpSpPr>
                  <p:grpSpPr>
                    <a:xfrm>
                      <a:off x="2362200" y="2819400"/>
                      <a:ext cx="450665" cy="125799"/>
                      <a:chOff x="6172200" y="3773468"/>
                      <a:chExt cx="1219200" cy="340328"/>
                    </a:xfrm>
                  </p:grpSpPr>
                  <p:sp>
                    <p:nvSpPr>
                      <p:cNvPr id="92" name="Rectangle 91"/>
                      <p:cNvSpPr/>
                      <p:nvPr/>
                    </p:nvSpPr>
                    <p:spPr>
                      <a:xfrm>
                        <a:off x="61722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3" name="Rectangle 92"/>
                      <p:cNvSpPr/>
                      <p:nvPr/>
                    </p:nvSpPr>
                    <p:spPr>
                      <a:xfrm>
                        <a:off x="66294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4" name="Rectangle 93"/>
                      <p:cNvSpPr/>
                      <p:nvPr/>
                    </p:nvSpPr>
                    <p:spPr>
                      <a:xfrm>
                        <a:off x="70866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83" name="Group 82"/>
                    <p:cNvGrpSpPr/>
                    <p:nvPr/>
                  </p:nvGrpSpPr>
                  <p:grpSpPr>
                    <a:xfrm>
                      <a:off x="2362203" y="3105150"/>
                      <a:ext cx="281666" cy="125799"/>
                      <a:chOff x="6172200" y="3773468"/>
                      <a:chExt cx="762000" cy="340328"/>
                    </a:xfrm>
                  </p:grpSpPr>
                  <p:sp>
                    <p:nvSpPr>
                      <p:cNvPr id="90" name="Rectangle 89"/>
                      <p:cNvSpPr/>
                      <p:nvPr/>
                    </p:nvSpPr>
                    <p:spPr>
                      <a:xfrm>
                        <a:off x="61722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1" name="Rectangle 90"/>
                      <p:cNvSpPr/>
                      <p:nvPr/>
                    </p:nvSpPr>
                    <p:spPr>
                      <a:xfrm>
                        <a:off x="66294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84" name="Rectangle 83"/>
                    <p:cNvSpPr/>
                    <p:nvPr/>
                  </p:nvSpPr>
                  <p:spPr>
                    <a:xfrm>
                      <a:off x="2362195" y="3390900"/>
                      <a:ext cx="112666" cy="125799"/>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85" name="Group 84"/>
                    <p:cNvGrpSpPr/>
                    <p:nvPr/>
                  </p:nvGrpSpPr>
                  <p:grpSpPr>
                    <a:xfrm>
                      <a:off x="2362200" y="3676650"/>
                      <a:ext cx="450665" cy="125799"/>
                      <a:chOff x="6172200" y="3773468"/>
                      <a:chExt cx="1219200" cy="340328"/>
                    </a:xfrm>
                  </p:grpSpPr>
                  <p:sp>
                    <p:nvSpPr>
                      <p:cNvPr id="87" name="Rectangle 86"/>
                      <p:cNvSpPr/>
                      <p:nvPr/>
                    </p:nvSpPr>
                    <p:spPr>
                      <a:xfrm>
                        <a:off x="61722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8" name="Rectangle 87"/>
                      <p:cNvSpPr/>
                      <p:nvPr/>
                    </p:nvSpPr>
                    <p:spPr>
                      <a:xfrm>
                        <a:off x="66294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9" name="Rectangle 88"/>
                      <p:cNvSpPr/>
                      <p:nvPr/>
                    </p:nvSpPr>
                    <p:spPr>
                      <a:xfrm>
                        <a:off x="70866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86" name="Rectangle 85"/>
                    <p:cNvSpPr/>
                    <p:nvPr/>
                  </p:nvSpPr>
                  <p:spPr>
                    <a:xfrm>
                      <a:off x="2362195" y="3962400"/>
                      <a:ext cx="112666" cy="125799"/>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pSp>
              <p:nvGrpSpPr>
                <p:cNvPr id="34" name="Group 33"/>
                <p:cNvGrpSpPr/>
                <p:nvPr/>
              </p:nvGrpSpPr>
              <p:grpSpPr>
                <a:xfrm>
                  <a:off x="4724400" y="1517115"/>
                  <a:ext cx="609600" cy="1967741"/>
                  <a:chOff x="3124200" y="2667000"/>
                  <a:chExt cx="685800" cy="2213707"/>
                </a:xfrm>
              </p:grpSpPr>
              <p:sp>
                <p:nvSpPr>
                  <p:cNvPr id="38" name="Rectangle 37"/>
                  <p:cNvSpPr/>
                  <p:nvPr/>
                </p:nvSpPr>
                <p:spPr>
                  <a:xfrm>
                    <a:off x="3124200" y="2667000"/>
                    <a:ext cx="685800" cy="2213707"/>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39" name="Group 38"/>
                  <p:cNvGrpSpPr/>
                  <p:nvPr/>
                </p:nvGrpSpPr>
                <p:grpSpPr>
                  <a:xfrm>
                    <a:off x="3188037" y="2733649"/>
                    <a:ext cx="549884" cy="2080409"/>
                    <a:chOff x="3188037" y="2740951"/>
                    <a:chExt cx="549884" cy="2080409"/>
                  </a:xfrm>
                </p:grpSpPr>
                <p:grpSp>
                  <p:nvGrpSpPr>
                    <p:cNvPr id="40" name="Group 39"/>
                    <p:cNvGrpSpPr/>
                    <p:nvPr/>
                  </p:nvGrpSpPr>
                  <p:grpSpPr>
                    <a:xfrm>
                      <a:off x="3188037" y="2740951"/>
                      <a:ext cx="549884" cy="168885"/>
                      <a:chOff x="2895600" y="3514599"/>
                      <a:chExt cx="549884" cy="168885"/>
                    </a:xfrm>
                  </p:grpSpPr>
                  <p:cxnSp>
                    <p:nvCxnSpPr>
                      <p:cNvPr id="77" name="Straight Connector 76"/>
                      <p:cNvCxnSpPr>
                        <a:stCxn id="78" idx="6"/>
                        <a:endCxn id="79"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78" name="Oval 77"/>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9" name="Oval 78"/>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grpSp>
                <p:grpSp>
                  <p:nvGrpSpPr>
                    <p:cNvPr id="41" name="Group 40"/>
                    <p:cNvGrpSpPr/>
                    <p:nvPr/>
                  </p:nvGrpSpPr>
                  <p:grpSpPr>
                    <a:xfrm>
                      <a:off x="3188037" y="2953343"/>
                      <a:ext cx="549884" cy="168885"/>
                      <a:chOff x="2895600" y="3514599"/>
                      <a:chExt cx="549884" cy="168885"/>
                    </a:xfrm>
                  </p:grpSpPr>
                  <p:cxnSp>
                    <p:nvCxnSpPr>
                      <p:cNvPr id="74" name="Straight Connector 73"/>
                      <p:cNvCxnSpPr>
                        <a:stCxn id="75" idx="6"/>
                        <a:endCxn id="76"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75" name="Oval 74"/>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6" name="Oval 75"/>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grpSp>
                <p:grpSp>
                  <p:nvGrpSpPr>
                    <p:cNvPr id="42" name="Group 41"/>
                    <p:cNvGrpSpPr/>
                    <p:nvPr/>
                  </p:nvGrpSpPr>
                  <p:grpSpPr>
                    <a:xfrm>
                      <a:off x="3188037" y="3165735"/>
                      <a:ext cx="549884" cy="168885"/>
                      <a:chOff x="2895600" y="3514599"/>
                      <a:chExt cx="549884" cy="168885"/>
                    </a:xfrm>
                  </p:grpSpPr>
                  <p:cxnSp>
                    <p:nvCxnSpPr>
                      <p:cNvPr id="71" name="Straight Connector 70"/>
                      <p:cNvCxnSpPr>
                        <a:stCxn id="72" idx="6"/>
                        <a:endCxn id="73"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72" name="Oval 71"/>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3" name="Oval 72"/>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grpSp>
                <p:grpSp>
                  <p:nvGrpSpPr>
                    <p:cNvPr id="43" name="Group 42"/>
                    <p:cNvGrpSpPr/>
                    <p:nvPr/>
                  </p:nvGrpSpPr>
                  <p:grpSpPr>
                    <a:xfrm>
                      <a:off x="3188037" y="3378127"/>
                      <a:ext cx="549884" cy="168885"/>
                      <a:chOff x="2895600" y="3514599"/>
                      <a:chExt cx="549884" cy="168885"/>
                    </a:xfrm>
                  </p:grpSpPr>
                  <p:cxnSp>
                    <p:nvCxnSpPr>
                      <p:cNvPr id="68" name="Straight Connector 67"/>
                      <p:cNvCxnSpPr>
                        <a:stCxn id="69" idx="6"/>
                        <a:endCxn id="70"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69" name="Oval 68"/>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0" name="Oval 69"/>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grpSp>
                <p:grpSp>
                  <p:nvGrpSpPr>
                    <p:cNvPr id="44" name="Group 43"/>
                    <p:cNvGrpSpPr/>
                    <p:nvPr/>
                  </p:nvGrpSpPr>
                  <p:grpSpPr>
                    <a:xfrm>
                      <a:off x="3188037" y="3590519"/>
                      <a:ext cx="549884" cy="168885"/>
                      <a:chOff x="2895600" y="3514599"/>
                      <a:chExt cx="549884" cy="168885"/>
                    </a:xfrm>
                  </p:grpSpPr>
                  <p:cxnSp>
                    <p:nvCxnSpPr>
                      <p:cNvPr id="65" name="Straight Connector 64"/>
                      <p:cNvCxnSpPr>
                        <a:stCxn id="66" idx="6"/>
                        <a:endCxn id="67"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66" name="Oval 65"/>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67" name="Oval 66"/>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grpSp>
                <p:grpSp>
                  <p:nvGrpSpPr>
                    <p:cNvPr id="45" name="Group 44"/>
                    <p:cNvGrpSpPr/>
                    <p:nvPr/>
                  </p:nvGrpSpPr>
                  <p:grpSpPr>
                    <a:xfrm>
                      <a:off x="3188037" y="3802911"/>
                      <a:ext cx="549884" cy="168885"/>
                      <a:chOff x="2895600" y="3514599"/>
                      <a:chExt cx="549884" cy="168885"/>
                    </a:xfrm>
                  </p:grpSpPr>
                  <p:cxnSp>
                    <p:nvCxnSpPr>
                      <p:cNvPr id="62" name="Straight Connector 61"/>
                      <p:cNvCxnSpPr>
                        <a:stCxn id="63" idx="6"/>
                        <a:endCxn id="64"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63" name="Oval 62"/>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64" name="Oval 63"/>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grpSp>
                <p:grpSp>
                  <p:nvGrpSpPr>
                    <p:cNvPr id="46" name="Group 45"/>
                    <p:cNvGrpSpPr/>
                    <p:nvPr/>
                  </p:nvGrpSpPr>
                  <p:grpSpPr>
                    <a:xfrm>
                      <a:off x="3188037" y="4015303"/>
                      <a:ext cx="549884" cy="168885"/>
                      <a:chOff x="2895600" y="3514599"/>
                      <a:chExt cx="549884" cy="168885"/>
                    </a:xfrm>
                  </p:grpSpPr>
                  <p:cxnSp>
                    <p:nvCxnSpPr>
                      <p:cNvPr id="59" name="Straight Connector 58"/>
                      <p:cNvCxnSpPr>
                        <a:stCxn id="60" idx="6"/>
                        <a:endCxn id="61"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60" name="Oval 59"/>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61" name="Oval 60"/>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grpSp>
                <p:grpSp>
                  <p:nvGrpSpPr>
                    <p:cNvPr id="47" name="Group 46"/>
                    <p:cNvGrpSpPr/>
                    <p:nvPr/>
                  </p:nvGrpSpPr>
                  <p:grpSpPr>
                    <a:xfrm>
                      <a:off x="3188037" y="4227695"/>
                      <a:ext cx="549884" cy="168885"/>
                      <a:chOff x="2895600" y="3514599"/>
                      <a:chExt cx="549884" cy="168885"/>
                    </a:xfrm>
                  </p:grpSpPr>
                  <p:cxnSp>
                    <p:nvCxnSpPr>
                      <p:cNvPr id="56" name="Straight Connector 55"/>
                      <p:cNvCxnSpPr>
                        <a:stCxn id="57" idx="6"/>
                        <a:endCxn id="58"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57" name="Oval 56"/>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58" name="Oval 57"/>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grpSp>
                <p:grpSp>
                  <p:nvGrpSpPr>
                    <p:cNvPr id="48" name="Group 47"/>
                    <p:cNvGrpSpPr/>
                    <p:nvPr/>
                  </p:nvGrpSpPr>
                  <p:grpSpPr>
                    <a:xfrm>
                      <a:off x="3188037" y="4440087"/>
                      <a:ext cx="549884" cy="168885"/>
                      <a:chOff x="2895600" y="3514599"/>
                      <a:chExt cx="549884" cy="168885"/>
                    </a:xfrm>
                  </p:grpSpPr>
                  <p:cxnSp>
                    <p:nvCxnSpPr>
                      <p:cNvPr id="53" name="Straight Connector 52"/>
                      <p:cNvCxnSpPr>
                        <a:stCxn id="54" idx="6"/>
                        <a:endCxn id="55"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54" name="Oval 53"/>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55" name="Oval 54"/>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grpSp>
                <p:grpSp>
                  <p:nvGrpSpPr>
                    <p:cNvPr id="49" name="Group 48"/>
                    <p:cNvGrpSpPr/>
                    <p:nvPr/>
                  </p:nvGrpSpPr>
                  <p:grpSpPr>
                    <a:xfrm>
                      <a:off x="3188037" y="4652475"/>
                      <a:ext cx="549884" cy="168885"/>
                      <a:chOff x="2895600" y="3514599"/>
                      <a:chExt cx="549884" cy="168885"/>
                    </a:xfrm>
                  </p:grpSpPr>
                  <p:cxnSp>
                    <p:nvCxnSpPr>
                      <p:cNvPr id="50" name="Straight Connector 49"/>
                      <p:cNvCxnSpPr>
                        <a:stCxn id="51" idx="6"/>
                        <a:endCxn id="52"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51" name="Oval 50"/>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52" name="Oval 51"/>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grpSp>
              </p:grpSp>
            </p:grpSp>
            <p:grpSp>
              <p:nvGrpSpPr>
                <p:cNvPr id="102" name="Group 101"/>
                <p:cNvGrpSpPr/>
                <p:nvPr/>
              </p:nvGrpSpPr>
              <p:grpSpPr>
                <a:xfrm>
                  <a:off x="3477899" y="1530695"/>
                  <a:ext cx="381000" cy="1596444"/>
                  <a:chOff x="2057400" y="3453148"/>
                  <a:chExt cx="381000" cy="1596444"/>
                </a:xfrm>
              </p:grpSpPr>
              <p:grpSp>
                <p:nvGrpSpPr>
                  <p:cNvPr id="103" name="Group 102"/>
                  <p:cNvGrpSpPr/>
                  <p:nvPr/>
                </p:nvGrpSpPr>
                <p:grpSpPr>
                  <a:xfrm>
                    <a:off x="2163458" y="3587055"/>
                    <a:ext cx="168884" cy="1311885"/>
                    <a:chOff x="1447310" y="4479315"/>
                    <a:chExt cx="168884" cy="1311885"/>
                  </a:xfrm>
                </p:grpSpPr>
                <p:sp>
                  <p:nvSpPr>
                    <p:cNvPr id="105" name="Oval 104"/>
                    <p:cNvSpPr/>
                    <p:nvPr/>
                  </p:nvSpPr>
                  <p:spPr>
                    <a:xfrm>
                      <a:off x="1447310" y="4765065"/>
                      <a:ext cx="168884" cy="168885"/>
                    </a:xfrm>
                    <a:prstGeom prst="ellipse">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106" name="Oval 105"/>
                    <p:cNvSpPr/>
                    <p:nvPr/>
                  </p:nvSpPr>
                  <p:spPr>
                    <a:xfrm>
                      <a:off x="1447310" y="5050815"/>
                      <a:ext cx="168884" cy="168885"/>
                    </a:xfrm>
                    <a:prstGeom prst="ellipse">
                      <a:avLst/>
                    </a:prstGeom>
                    <a:solidFill>
                      <a:srgbClr val="3366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107" name="Oval 106"/>
                    <p:cNvSpPr/>
                    <p:nvPr/>
                  </p:nvSpPr>
                  <p:spPr>
                    <a:xfrm>
                      <a:off x="1447310" y="5336565"/>
                      <a:ext cx="168884" cy="168885"/>
                    </a:xfrm>
                    <a:prstGeom prst="ellipse">
                      <a:avLst/>
                    </a:prstGeom>
                    <a:solidFill>
                      <a:srgbClr val="FF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108" name="Oval 107"/>
                    <p:cNvSpPr/>
                    <p:nvPr/>
                  </p:nvSpPr>
                  <p:spPr>
                    <a:xfrm>
                      <a:off x="1447310" y="5622315"/>
                      <a:ext cx="168884" cy="168885"/>
                    </a:xfrm>
                    <a:prstGeom prst="ellipse">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109" name="Oval 108"/>
                    <p:cNvSpPr/>
                    <p:nvPr/>
                  </p:nvSpPr>
                  <p:spPr>
                    <a:xfrm>
                      <a:off x="1447310" y="4479315"/>
                      <a:ext cx="168884" cy="168885"/>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grpSp>
              <p:sp>
                <p:nvSpPr>
                  <p:cNvPr id="104" name="Rectangle 103"/>
                  <p:cNvSpPr/>
                  <p:nvPr/>
                </p:nvSpPr>
                <p:spPr>
                  <a:xfrm>
                    <a:off x="2057400" y="3453148"/>
                    <a:ext cx="381000" cy="1596444"/>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sp>
            <p:nvSpPr>
              <p:cNvPr id="111" name="Right Arrow 110"/>
              <p:cNvSpPr/>
              <p:nvPr/>
            </p:nvSpPr>
            <p:spPr>
              <a:xfrm>
                <a:off x="1905000" y="2004450"/>
                <a:ext cx="685800" cy="461734"/>
              </a:xfrm>
              <a:prstGeom prst="rightArrow">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7" name="TextBox 276"/>
            <p:cNvSpPr txBox="1"/>
            <p:nvPr/>
          </p:nvSpPr>
          <p:spPr>
            <a:xfrm>
              <a:off x="734048" y="2801548"/>
              <a:ext cx="1203437" cy="646331"/>
            </a:xfrm>
            <a:prstGeom prst="rect">
              <a:avLst/>
            </a:prstGeom>
            <a:noFill/>
          </p:spPr>
          <p:txBody>
            <a:bodyPr wrap="none" rtlCol="0">
              <a:spAutoFit/>
            </a:bodyPr>
            <a:lstStyle/>
            <a:p>
              <a:pPr algn="r"/>
              <a:r>
                <a:rPr lang="en-US" sz="1800" dirty="0" smtClean="0">
                  <a:latin typeface="Gill Sans Light"/>
                  <a:cs typeface="Gill Sans Light"/>
                </a:rPr>
                <a:t>Distributed</a:t>
              </a:r>
            </a:p>
            <a:p>
              <a:pPr algn="r"/>
              <a:r>
                <a:rPr lang="en-US" sz="1800" dirty="0" smtClean="0">
                  <a:latin typeface="Gill Sans Light"/>
                  <a:cs typeface="Gill Sans Light"/>
                </a:rPr>
                <a:t>Graphs</a:t>
              </a:r>
            </a:p>
          </p:txBody>
        </p:sp>
        <p:sp>
          <p:nvSpPr>
            <p:cNvPr id="278" name="TextBox 277"/>
            <p:cNvSpPr txBox="1"/>
            <p:nvPr/>
          </p:nvSpPr>
          <p:spPr>
            <a:xfrm>
              <a:off x="2590800" y="2801548"/>
              <a:ext cx="1766680" cy="646331"/>
            </a:xfrm>
            <a:prstGeom prst="rect">
              <a:avLst/>
            </a:prstGeom>
            <a:noFill/>
          </p:spPr>
          <p:txBody>
            <a:bodyPr wrap="none" rtlCol="0">
              <a:spAutoFit/>
            </a:bodyPr>
            <a:lstStyle/>
            <a:p>
              <a:r>
                <a:rPr lang="en-US" sz="1800" dirty="0" smtClean="0">
                  <a:latin typeface="Gill Sans Light"/>
                  <a:cs typeface="Gill Sans Light"/>
                </a:rPr>
                <a:t>Horizontally</a:t>
              </a:r>
            </a:p>
            <a:p>
              <a:r>
                <a:rPr lang="en-US" sz="1800" dirty="0" smtClean="0">
                  <a:latin typeface="Gill Sans Light"/>
                  <a:cs typeface="Gill Sans Light"/>
                </a:rPr>
                <a:t>Partitioned Tables</a:t>
              </a:r>
            </a:p>
          </p:txBody>
        </p:sp>
      </p:grpSp>
      <p:grpSp>
        <p:nvGrpSpPr>
          <p:cNvPr id="284" name="Group 283"/>
          <p:cNvGrpSpPr/>
          <p:nvPr/>
        </p:nvGrpSpPr>
        <p:grpSpPr>
          <a:xfrm>
            <a:off x="5209552" y="1295400"/>
            <a:ext cx="3657600" cy="1841105"/>
            <a:chOff x="5257800" y="1600200"/>
            <a:chExt cx="3657600" cy="1841105"/>
          </a:xfrm>
        </p:grpSpPr>
        <p:grpSp>
          <p:nvGrpSpPr>
            <p:cNvPr id="154" name="Group 153"/>
            <p:cNvGrpSpPr/>
            <p:nvPr/>
          </p:nvGrpSpPr>
          <p:grpSpPr>
            <a:xfrm>
              <a:off x="5371992" y="1600200"/>
              <a:ext cx="3314808" cy="1340006"/>
              <a:chOff x="5110211" y="1600200"/>
              <a:chExt cx="3314808" cy="1340006"/>
            </a:xfrm>
          </p:grpSpPr>
          <p:grpSp>
            <p:nvGrpSpPr>
              <p:cNvPr id="146" name="Group 145"/>
              <p:cNvGrpSpPr/>
              <p:nvPr/>
            </p:nvGrpSpPr>
            <p:grpSpPr>
              <a:xfrm rot="13220780">
                <a:off x="5110211" y="1859129"/>
                <a:ext cx="1436387" cy="1081077"/>
                <a:chOff x="6110088" y="1796575"/>
                <a:chExt cx="2957716" cy="2226084"/>
              </a:xfrm>
            </p:grpSpPr>
            <p:sp>
              <p:nvSpPr>
                <p:cNvPr id="127" name="Freeform 126"/>
                <p:cNvSpPr/>
                <p:nvPr/>
              </p:nvSpPr>
              <p:spPr bwMode="auto">
                <a:xfrm>
                  <a:off x="6110088" y="1796575"/>
                  <a:ext cx="2957716" cy="2226084"/>
                </a:xfrm>
                <a:custGeom>
                  <a:avLst/>
                  <a:gdLst>
                    <a:gd name="connsiteX0" fmla="*/ 1930400 w 3149600"/>
                    <a:gd name="connsiteY0" fmla="*/ 159926 h 2455333"/>
                    <a:gd name="connsiteX1" fmla="*/ 237067 w 3149600"/>
                    <a:gd name="connsiteY1" fmla="*/ 193793 h 2455333"/>
                    <a:gd name="connsiteX2" fmla="*/ 508000 w 3149600"/>
                    <a:gd name="connsiteY2" fmla="*/ 1322682 h 2455333"/>
                    <a:gd name="connsiteX3" fmla="*/ 993423 w 3149600"/>
                    <a:gd name="connsiteY3" fmla="*/ 2304815 h 2455333"/>
                    <a:gd name="connsiteX4" fmla="*/ 1569156 w 3149600"/>
                    <a:gd name="connsiteY4" fmla="*/ 2225793 h 2455333"/>
                    <a:gd name="connsiteX5" fmla="*/ 1919111 w 3149600"/>
                    <a:gd name="connsiteY5" fmla="*/ 1175926 h 2455333"/>
                    <a:gd name="connsiteX6" fmla="*/ 2291645 w 3149600"/>
                    <a:gd name="connsiteY6" fmla="*/ 2135482 h 2455333"/>
                    <a:gd name="connsiteX7" fmla="*/ 2889956 w 3149600"/>
                    <a:gd name="connsiteY7" fmla="*/ 2304815 h 2455333"/>
                    <a:gd name="connsiteX8" fmla="*/ 3081867 w 3149600"/>
                    <a:gd name="connsiteY8" fmla="*/ 1841970 h 2455333"/>
                    <a:gd name="connsiteX9" fmla="*/ 2483556 w 3149600"/>
                    <a:gd name="connsiteY9" fmla="*/ 600193 h 2455333"/>
                    <a:gd name="connsiteX10" fmla="*/ 1930400 w 3149600"/>
                    <a:gd name="connsiteY10" fmla="*/ 159926 h 2455333"/>
                    <a:gd name="connsiteX0" fmla="*/ 1969911 w 3155244"/>
                    <a:gd name="connsiteY0" fmla="*/ 96426 h 2468033"/>
                    <a:gd name="connsiteX1" fmla="*/ 242711 w 3155244"/>
                    <a:gd name="connsiteY1" fmla="*/ 206493 h 2468033"/>
                    <a:gd name="connsiteX2" fmla="*/ 513644 w 3155244"/>
                    <a:gd name="connsiteY2" fmla="*/ 1335382 h 2468033"/>
                    <a:gd name="connsiteX3" fmla="*/ 999067 w 3155244"/>
                    <a:gd name="connsiteY3" fmla="*/ 2317515 h 2468033"/>
                    <a:gd name="connsiteX4" fmla="*/ 1574800 w 3155244"/>
                    <a:gd name="connsiteY4" fmla="*/ 2238493 h 2468033"/>
                    <a:gd name="connsiteX5" fmla="*/ 1924755 w 3155244"/>
                    <a:gd name="connsiteY5" fmla="*/ 1188626 h 2468033"/>
                    <a:gd name="connsiteX6" fmla="*/ 2297289 w 3155244"/>
                    <a:gd name="connsiteY6" fmla="*/ 2148182 h 2468033"/>
                    <a:gd name="connsiteX7" fmla="*/ 2895600 w 3155244"/>
                    <a:gd name="connsiteY7" fmla="*/ 2317515 h 2468033"/>
                    <a:gd name="connsiteX8" fmla="*/ 3087511 w 3155244"/>
                    <a:gd name="connsiteY8" fmla="*/ 1854670 h 2468033"/>
                    <a:gd name="connsiteX9" fmla="*/ 2489200 w 3155244"/>
                    <a:gd name="connsiteY9" fmla="*/ 612893 h 2468033"/>
                    <a:gd name="connsiteX10" fmla="*/ 1969911 w 3155244"/>
                    <a:gd name="connsiteY10" fmla="*/ 96426 h 2468033"/>
                    <a:gd name="connsiteX0" fmla="*/ 1969911 w 3165592"/>
                    <a:gd name="connsiteY0" fmla="*/ 96426 h 2468033"/>
                    <a:gd name="connsiteX1" fmla="*/ 242711 w 3165592"/>
                    <a:gd name="connsiteY1" fmla="*/ 206493 h 2468033"/>
                    <a:gd name="connsiteX2" fmla="*/ 513644 w 3165592"/>
                    <a:gd name="connsiteY2" fmla="*/ 1335382 h 2468033"/>
                    <a:gd name="connsiteX3" fmla="*/ 999067 w 3165592"/>
                    <a:gd name="connsiteY3" fmla="*/ 2317515 h 2468033"/>
                    <a:gd name="connsiteX4" fmla="*/ 1574800 w 3165592"/>
                    <a:gd name="connsiteY4" fmla="*/ 2238493 h 2468033"/>
                    <a:gd name="connsiteX5" fmla="*/ 1924755 w 3165592"/>
                    <a:gd name="connsiteY5" fmla="*/ 1188626 h 2468033"/>
                    <a:gd name="connsiteX6" fmla="*/ 2297289 w 3165592"/>
                    <a:gd name="connsiteY6" fmla="*/ 2148182 h 2468033"/>
                    <a:gd name="connsiteX7" fmla="*/ 2895600 w 3165592"/>
                    <a:gd name="connsiteY7" fmla="*/ 2317515 h 2468033"/>
                    <a:gd name="connsiteX8" fmla="*/ 3087511 w 3165592"/>
                    <a:gd name="connsiteY8" fmla="*/ 1854670 h 2468033"/>
                    <a:gd name="connsiteX9" fmla="*/ 2427111 w 3165592"/>
                    <a:gd name="connsiteY9" fmla="*/ 477426 h 2468033"/>
                    <a:gd name="connsiteX10" fmla="*/ 1969911 w 3165592"/>
                    <a:gd name="connsiteY10" fmla="*/ 96426 h 2468033"/>
                    <a:gd name="connsiteX0" fmla="*/ 1881011 w 3152892"/>
                    <a:gd name="connsiteY0" fmla="*/ 96426 h 2468033"/>
                    <a:gd name="connsiteX1" fmla="*/ 230011 w 3152892"/>
                    <a:gd name="connsiteY1" fmla="*/ 206493 h 2468033"/>
                    <a:gd name="connsiteX2" fmla="*/ 500944 w 3152892"/>
                    <a:gd name="connsiteY2" fmla="*/ 1335382 h 2468033"/>
                    <a:gd name="connsiteX3" fmla="*/ 986367 w 3152892"/>
                    <a:gd name="connsiteY3" fmla="*/ 2317515 h 2468033"/>
                    <a:gd name="connsiteX4" fmla="*/ 1562100 w 3152892"/>
                    <a:gd name="connsiteY4" fmla="*/ 2238493 h 2468033"/>
                    <a:gd name="connsiteX5" fmla="*/ 1912055 w 3152892"/>
                    <a:gd name="connsiteY5" fmla="*/ 1188626 h 2468033"/>
                    <a:gd name="connsiteX6" fmla="*/ 2284589 w 3152892"/>
                    <a:gd name="connsiteY6" fmla="*/ 2148182 h 2468033"/>
                    <a:gd name="connsiteX7" fmla="*/ 2882900 w 3152892"/>
                    <a:gd name="connsiteY7" fmla="*/ 2317515 h 2468033"/>
                    <a:gd name="connsiteX8" fmla="*/ 3074811 w 3152892"/>
                    <a:gd name="connsiteY8" fmla="*/ 1854670 h 2468033"/>
                    <a:gd name="connsiteX9" fmla="*/ 2414411 w 3152892"/>
                    <a:gd name="connsiteY9" fmla="*/ 477426 h 2468033"/>
                    <a:gd name="connsiteX10" fmla="*/ 1881011 w 3152892"/>
                    <a:gd name="connsiteY10" fmla="*/ 96426 h 2468033"/>
                    <a:gd name="connsiteX0" fmla="*/ 1690511 w 2962392"/>
                    <a:gd name="connsiteY0" fmla="*/ 83726 h 2455333"/>
                    <a:gd name="connsiteX1" fmla="*/ 547511 w 2962392"/>
                    <a:gd name="connsiteY1" fmla="*/ 159926 h 2455333"/>
                    <a:gd name="connsiteX2" fmla="*/ 39511 w 2962392"/>
                    <a:gd name="connsiteY2" fmla="*/ 193793 h 2455333"/>
                    <a:gd name="connsiteX3" fmla="*/ 310444 w 2962392"/>
                    <a:gd name="connsiteY3" fmla="*/ 1322682 h 2455333"/>
                    <a:gd name="connsiteX4" fmla="*/ 795867 w 2962392"/>
                    <a:gd name="connsiteY4" fmla="*/ 2304815 h 2455333"/>
                    <a:gd name="connsiteX5" fmla="*/ 1371600 w 2962392"/>
                    <a:gd name="connsiteY5" fmla="*/ 2225793 h 2455333"/>
                    <a:gd name="connsiteX6" fmla="*/ 1721555 w 2962392"/>
                    <a:gd name="connsiteY6" fmla="*/ 1175926 h 2455333"/>
                    <a:gd name="connsiteX7" fmla="*/ 2094089 w 2962392"/>
                    <a:gd name="connsiteY7" fmla="*/ 2135482 h 2455333"/>
                    <a:gd name="connsiteX8" fmla="*/ 2692400 w 2962392"/>
                    <a:gd name="connsiteY8" fmla="*/ 2304815 h 2455333"/>
                    <a:gd name="connsiteX9" fmla="*/ 2884311 w 2962392"/>
                    <a:gd name="connsiteY9" fmla="*/ 1841970 h 2455333"/>
                    <a:gd name="connsiteX10" fmla="*/ 2223911 w 2962392"/>
                    <a:gd name="connsiteY10" fmla="*/ 464726 h 2455333"/>
                    <a:gd name="connsiteX11" fmla="*/ 1690511 w 2962392"/>
                    <a:gd name="connsiteY11" fmla="*/ 83726 h 2455333"/>
                    <a:gd name="connsiteX0" fmla="*/ 1690511 w 2962392"/>
                    <a:gd name="connsiteY0" fmla="*/ 83726 h 2455333"/>
                    <a:gd name="connsiteX1" fmla="*/ 547511 w 2962392"/>
                    <a:gd name="connsiteY1" fmla="*/ 159926 h 2455333"/>
                    <a:gd name="connsiteX2" fmla="*/ 39511 w 2962392"/>
                    <a:gd name="connsiteY2" fmla="*/ 193793 h 2455333"/>
                    <a:gd name="connsiteX3" fmla="*/ 310444 w 2962392"/>
                    <a:gd name="connsiteY3" fmla="*/ 1322682 h 2455333"/>
                    <a:gd name="connsiteX4" fmla="*/ 795867 w 2962392"/>
                    <a:gd name="connsiteY4" fmla="*/ 2304815 h 2455333"/>
                    <a:gd name="connsiteX5" fmla="*/ 1371600 w 2962392"/>
                    <a:gd name="connsiteY5" fmla="*/ 2225793 h 2455333"/>
                    <a:gd name="connsiteX6" fmla="*/ 1721555 w 2962392"/>
                    <a:gd name="connsiteY6" fmla="*/ 1175926 h 2455333"/>
                    <a:gd name="connsiteX7" fmla="*/ 2094089 w 2962392"/>
                    <a:gd name="connsiteY7" fmla="*/ 2135482 h 2455333"/>
                    <a:gd name="connsiteX8" fmla="*/ 2692400 w 2962392"/>
                    <a:gd name="connsiteY8" fmla="*/ 2304815 h 2455333"/>
                    <a:gd name="connsiteX9" fmla="*/ 2884311 w 2962392"/>
                    <a:gd name="connsiteY9" fmla="*/ 1841970 h 2455333"/>
                    <a:gd name="connsiteX10" fmla="*/ 2223911 w 2962392"/>
                    <a:gd name="connsiteY10" fmla="*/ 464726 h 2455333"/>
                    <a:gd name="connsiteX11" fmla="*/ 1690511 w 2962392"/>
                    <a:gd name="connsiteY11" fmla="*/ 83726 h 2455333"/>
                    <a:gd name="connsiteX0" fmla="*/ 1792111 w 3063992"/>
                    <a:gd name="connsiteY0" fmla="*/ 50800 h 2422407"/>
                    <a:gd name="connsiteX1" fmla="*/ 649111 w 3063992"/>
                    <a:gd name="connsiteY1" fmla="*/ 127000 h 2422407"/>
                    <a:gd name="connsiteX2" fmla="*/ 39511 w 3063992"/>
                    <a:gd name="connsiteY2" fmla="*/ 279400 h 2422407"/>
                    <a:gd name="connsiteX3" fmla="*/ 412044 w 3063992"/>
                    <a:gd name="connsiteY3" fmla="*/ 1289756 h 2422407"/>
                    <a:gd name="connsiteX4" fmla="*/ 897467 w 3063992"/>
                    <a:gd name="connsiteY4" fmla="*/ 2271889 h 2422407"/>
                    <a:gd name="connsiteX5" fmla="*/ 1473200 w 3063992"/>
                    <a:gd name="connsiteY5" fmla="*/ 2192867 h 2422407"/>
                    <a:gd name="connsiteX6" fmla="*/ 1823155 w 3063992"/>
                    <a:gd name="connsiteY6" fmla="*/ 1143000 h 2422407"/>
                    <a:gd name="connsiteX7" fmla="*/ 2195689 w 3063992"/>
                    <a:gd name="connsiteY7" fmla="*/ 2102556 h 2422407"/>
                    <a:gd name="connsiteX8" fmla="*/ 2794000 w 3063992"/>
                    <a:gd name="connsiteY8" fmla="*/ 2271889 h 2422407"/>
                    <a:gd name="connsiteX9" fmla="*/ 2985911 w 3063992"/>
                    <a:gd name="connsiteY9" fmla="*/ 1809044 h 2422407"/>
                    <a:gd name="connsiteX10" fmla="*/ 2325511 w 3063992"/>
                    <a:gd name="connsiteY10" fmla="*/ 431800 h 2422407"/>
                    <a:gd name="connsiteX11" fmla="*/ 1792111 w 3063992"/>
                    <a:gd name="connsiteY11" fmla="*/ 50800 h 2422407"/>
                    <a:gd name="connsiteX0" fmla="*/ 1715911 w 3063992"/>
                    <a:gd name="connsiteY0" fmla="*/ 50800 h 2422407"/>
                    <a:gd name="connsiteX1" fmla="*/ 649111 w 3063992"/>
                    <a:gd name="connsiteY1" fmla="*/ 127000 h 2422407"/>
                    <a:gd name="connsiteX2" fmla="*/ 39511 w 3063992"/>
                    <a:gd name="connsiteY2" fmla="*/ 279400 h 2422407"/>
                    <a:gd name="connsiteX3" fmla="*/ 412044 w 3063992"/>
                    <a:gd name="connsiteY3" fmla="*/ 1289756 h 2422407"/>
                    <a:gd name="connsiteX4" fmla="*/ 897467 w 3063992"/>
                    <a:gd name="connsiteY4" fmla="*/ 2271889 h 2422407"/>
                    <a:gd name="connsiteX5" fmla="*/ 1473200 w 3063992"/>
                    <a:gd name="connsiteY5" fmla="*/ 2192867 h 2422407"/>
                    <a:gd name="connsiteX6" fmla="*/ 1823155 w 3063992"/>
                    <a:gd name="connsiteY6" fmla="*/ 1143000 h 2422407"/>
                    <a:gd name="connsiteX7" fmla="*/ 2195689 w 3063992"/>
                    <a:gd name="connsiteY7" fmla="*/ 2102556 h 2422407"/>
                    <a:gd name="connsiteX8" fmla="*/ 2794000 w 3063992"/>
                    <a:gd name="connsiteY8" fmla="*/ 2271889 h 2422407"/>
                    <a:gd name="connsiteX9" fmla="*/ 2985911 w 3063992"/>
                    <a:gd name="connsiteY9" fmla="*/ 1809044 h 2422407"/>
                    <a:gd name="connsiteX10" fmla="*/ 2325511 w 3063992"/>
                    <a:gd name="connsiteY10" fmla="*/ 431800 h 2422407"/>
                    <a:gd name="connsiteX11" fmla="*/ 1715911 w 3063992"/>
                    <a:gd name="connsiteY11" fmla="*/ 50800 h 2422407"/>
                    <a:gd name="connsiteX0" fmla="*/ 1779411 w 3127492"/>
                    <a:gd name="connsiteY0" fmla="*/ 38100 h 2409707"/>
                    <a:gd name="connsiteX1" fmla="*/ 1093611 w 3127492"/>
                    <a:gd name="connsiteY1" fmla="*/ 190500 h 2409707"/>
                    <a:gd name="connsiteX2" fmla="*/ 103011 w 3127492"/>
                    <a:gd name="connsiteY2" fmla="*/ 266700 h 2409707"/>
                    <a:gd name="connsiteX3" fmla="*/ 475544 w 3127492"/>
                    <a:gd name="connsiteY3" fmla="*/ 1277056 h 2409707"/>
                    <a:gd name="connsiteX4" fmla="*/ 960967 w 3127492"/>
                    <a:gd name="connsiteY4" fmla="*/ 2259189 h 2409707"/>
                    <a:gd name="connsiteX5" fmla="*/ 1536700 w 3127492"/>
                    <a:gd name="connsiteY5" fmla="*/ 2180167 h 2409707"/>
                    <a:gd name="connsiteX6" fmla="*/ 1886655 w 3127492"/>
                    <a:gd name="connsiteY6" fmla="*/ 1130300 h 2409707"/>
                    <a:gd name="connsiteX7" fmla="*/ 2259189 w 3127492"/>
                    <a:gd name="connsiteY7" fmla="*/ 2089856 h 2409707"/>
                    <a:gd name="connsiteX8" fmla="*/ 2857500 w 3127492"/>
                    <a:gd name="connsiteY8" fmla="*/ 2259189 h 2409707"/>
                    <a:gd name="connsiteX9" fmla="*/ 3049411 w 3127492"/>
                    <a:gd name="connsiteY9" fmla="*/ 1796344 h 2409707"/>
                    <a:gd name="connsiteX10" fmla="*/ 2389011 w 3127492"/>
                    <a:gd name="connsiteY10" fmla="*/ 419100 h 2409707"/>
                    <a:gd name="connsiteX11" fmla="*/ 1779411 w 3127492"/>
                    <a:gd name="connsiteY11" fmla="*/ 38100 h 2409707"/>
                    <a:gd name="connsiteX0" fmla="*/ 1855611 w 3127492"/>
                    <a:gd name="connsiteY0" fmla="*/ 38100 h 2333507"/>
                    <a:gd name="connsiteX1" fmla="*/ 1093611 w 3127492"/>
                    <a:gd name="connsiteY1" fmla="*/ 114300 h 2333507"/>
                    <a:gd name="connsiteX2" fmla="*/ 103011 w 3127492"/>
                    <a:gd name="connsiteY2" fmla="*/ 190500 h 2333507"/>
                    <a:gd name="connsiteX3" fmla="*/ 475544 w 3127492"/>
                    <a:gd name="connsiteY3" fmla="*/ 1200856 h 2333507"/>
                    <a:gd name="connsiteX4" fmla="*/ 960967 w 3127492"/>
                    <a:gd name="connsiteY4" fmla="*/ 2182989 h 2333507"/>
                    <a:gd name="connsiteX5" fmla="*/ 1536700 w 3127492"/>
                    <a:gd name="connsiteY5" fmla="*/ 2103967 h 2333507"/>
                    <a:gd name="connsiteX6" fmla="*/ 1886655 w 3127492"/>
                    <a:gd name="connsiteY6" fmla="*/ 1054100 h 2333507"/>
                    <a:gd name="connsiteX7" fmla="*/ 2259189 w 3127492"/>
                    <a:gd name="connsiteY7" fmla="*/ 2013656 h 2333507"/>
                    <a:gd name="connsiteX8" fmla="*/ 2857500 w 3127492"/>
                    <a:gd name="connsiteY8" fmla="*/ 2182989 h 2333507"/>
                    <a:gd name="connsiteX9" fmla="*/ 3049411 w 3127492"/>
                    <a:gd name="connsiteY9" fmla="*/ 1720144 h 2333507"/>
                    <a:gd name="connsiteX10" fmla="*/ 2389011 w 3127492"/>
                    <a:gd name="connsiteY10" fmla="*/ 342900 h 2333507"/>
                    <a:gd name="connsiteX11" fmla="*/ 1855611 w 3127492"/>
                    <a:gd name="connsiteY11" fmla="*/ 38100 h 2333507"/>
                    <a:gd name="connsiteX0" fmla="*/ 1765300 w 3037181"/>
                    <a:gd name="connsiteY0" fmla="*/ 38100 h 2374900"/>
                    <a:gd name="connsiteX1" fmla="*/ 1003300 w 3037181"/>
                    <a:gd name="connsiteY1" fmla="*/ 114300 h 2374900"/>
                    <a:gd name="connsiteX2" fmla="*/ 12700 w 3037181"/>
                    <a:gd name="connsiteY2" fmla="*/ 190500 h 2374900"/>
                    <a:gd name="connsiteX3" fmla="*/ 1079500 w 3037181"/>
                    <a:gd name="connsiteY3" fmla="*/ 952500 h 2374900"/>
                    <a:gd name="connsiteX4" fmla="*/ 870656 w 3037181"/>
                    <a:gd name="connsiteY4" fmla="*/ 2182989 h 2374900"/>
                    <a:gd name="connsiteX5" fmla="*/ 1446389 w 3037181"/>
                    <a:gd name="connsiteY5" fmla="*/ 2103967 h 2374900"/>
                    <a:gd name="connsiteX6" fmla="*/ 1796344 w 3037181"/>
                    <a:gd name="connsiteY6" fmla="*/ 1054100 h 2374900"/>
                    <a:gd name="connsiteX7" fmla="*/ 2168878 w 3037181"/>
                    <a:gd name="connsiteY7" fmla="*/ 2013656 h 2374900"/>
                    <a:gd name="connsiteX8" fmla="*/ 2767189 w 3037181"/>
                    <a:gd name="connsiteY8" fmla="*/ 2182989 h 2374900"/>
                    <a:gd name="connsiteX9" fmla="*/ 2959100 w 3037181"/>
                    <a:gd name="connsiteY9" fmla="*/ 1720144 h 2374900"/>
                    <a:gd name="connsiteX10" fmla="*/ 2298700 w 3037181"/>
                    <a:gd name="connsiteY10" fmla="*/ 342900 h 2374900"/>
                    <a:gd name="connsiteX11" fmla="*/ 1765300 w 3037181"/>
                    <a:gd name="connsiteY11" fmla="*/ 38100 h 2374900"/>
                    <a:gd name="connsiteX0" fmla="*/ 1765300 w 3037181"/>
                    <a:gd name="connsiteY0" fmla="*/ 38100 h 2239433"/>
                    <a:gd name="connsiteX1" fmla="*/ 1003300 w 3037181"/>
                    <a:gd name="connsiteY1" fmla="*/ 114300 h 2239433"/>
                    <a:gd name="connsiteX2" fmla="*/ 12700 w 3037181"/>
                    <a:gd name="connsiteY2" fmla="*/ 190500 h 2239433"/>
                    <a:gd name="connsiteX3" fmla="*/ 1079500 w 3037181"/>
                    <a:gd name="connsiteY3" fmla="*/ 952500 h 2239433"/>
                    <a:gd name="connsiteX4" fmla="*/ 698500 w 3037181"/>
                    <a:gd name="connsiteY4" fmla="*/ 1866899 h 2239433"/>
                    <a:gd name="connsiteX5" fmla="*/ 1446389 w 3037181"/>
                    <a:gd name="connsiteY5" fmla="*/ 2103967 h 2239433"/>
                    <a:gd name="connsiteX6" fmla="*/ 1796344 w 3037181"/>
                    <a:gd name="connsiteY6" fmla="*/ 1054100 h 2239433"/>
                    <a:gd name="connsiteX7" fmla="*/ 2168878 w 3037181"/>
                    <a:gd name="connsiteY7" fmla="*/ 2013656 h 2239433"/>
                    <a:gd name="connsiteX8" fmla="*/ 2767189 w 3037181"/>
                    <a:gd name="connsiteY8" fmla="*/ 2182989 h 2239433"/>
                    <a:gd name="connsiteX9" fmla="*/ 2959100 w 3037181"/>
                    <a:gd name="connsiteY9" fmla="*/ 1720144 h 2239433"/>
                    <a:gd name="connsiteX10" fmla="*/ 2298700 w 3037181"/>
                    <a:gd name="connsiteY10" fmla="*/ 342900 h 2239433"/>
                    <a:gd name="connsiteX11" fmla="*/ 1765300 w 3037181"/>
                    <a:gd name="connsiteY11" fmla="*/ 38100 h 2239433"/>
                    <a:gd name="connsiteX0" fmla="*/ 1765300 w 3037181"/>
                    <a:gd name="connsiteY0" fmla="*/ 38100 h 2231908"/>
                    <a:gd name="connsiteX1" fmla="*/ 1003300 w 3037181"/>
                    <a:gd name="connsiteY1" fmla="*/ 114300 h 2231908"/>
                    <a:gd name="connsiteX2" fmla="*/ 12700 w 3037181"/>
                    <a:gd name="connsiteY2" fmla="*/ 190500 h 2231908"/>
                    <a:gd name="connsiteX3" fmla="*/ 1079500 w 3037181"/>
                    <a:gd name="connsiteY3" fmla="*/ 952500 h 2231908"/>
                    <a:gd name="connsiteX4" fmla="*/ 698500 w 3037181"/>
                    <a:gd name="connsiteY4" fmla="*/ 1866899 h 2231908"/>
                    <a:gd name="connsiteX5" fmla="*/ 1384300 w 3037181"/>
                    <a:gd name="connsiteY5" fmla="*/ 2095500 h 2231908"/>
                    <a:gd name="connsiteX6" fmla="*/ 1796344 w 3037181"/>
                    <a:gd name="connsiteY6" fmla="*/ 1054100 h 2231908"/>
                    <a:gd name="connsiteX7" fmla="*/ 2168878 w 3037181"/>
                    <a:gd name="connsiteY7" fmla="*/ 2013656 h 2231908"/>
                    <a:gd name="connsiteX8" fmla="*/ 2767189 w 3037181"/>
                    <a:gd name="connsiteY8" fmla="*/ 2182989 h 2231908"/>
                    <a:gd name="connsiteX9" fmla="*/ 2959100 w 3037181"/>
                    <a:gd name="connsiteY9" fmla="*/ 1720144 h 2231908"/>
                    <a:gd name="connsiteX10" fmla="*/ 2298700 w 3037181"/>
                    <a:gd name="connsiteY10" fmla="*/ 342900 h 2231908"/>
                    <a:gd name="connsiteX11" fmla="*/ 1765300 w 3037181"/>
                    <a:gd name="connsiteY11" fmla="*/ 38100 h 2231908"/>
                    <a:gd name="connsiteX0" fmla="*/ 1854200 w 3126081"/>
                    <a:gd name="connsiteY0" fmla="*/ 38100 h 2231908"/>
                    <a:gd name="connsiteX1" fmla="*/ 1092200 w 3126081"/>
                    <a:gd name="connsiteY1" fmla="*/ 114300 h 2231908"/>
                    <a:gd name="connsiteX2" fmla="*/ 101600 w 3126081"/>
                    <a:gd name="connsiteY2" fmla="*/ 190500 h 2231908"/>
                    <a:gd name="connsiteX3" fmla="*/ 177800 w 3126081"/>
                    <a:gd name="connsiteY3" fmla="*/ 647700 h 2231908"/>
                    <a:gd name="connsiteX4" fmla="*/ 1168400 w 3126081"/>
                    <a:gd name="connsiteY4" fmla="*/ 952500 h 2231908"/>
                    <a:gd name="connsiteX5" fmla="*/ 787400 w 3126081"/>
                    <a:gd name="connsiteY5" fmla="*/ 1866899 h 2231908"/>
                    <a:gd name="connsiteX6" fmla="*/ 1473200 w 3126081"/>
                    <a:gd name="connsiteY6" fmla="*/ 2095500 h 2231908"/>
                    <a:gd name="connsiteX7" fmla="*/ 1885244 w 3126081"/>
                    <a:gd name="connsiteY7" fmla="*/ 1054100 h 2231908"/>
                    <a:gd name="connsiteX8" fmla="*/ 2257778 w 3126081"/>
                    <a:gd name="connsiteY8" fmla="*/ 2013656 h 2231908"/>
                    <a:gd name="connsiteX9" fmla="*/ 2856089 w 3126081"/>
                    <a:gd name="connsiteY9" fmla="*/ 2182989 h 2231908"/>
                    <a:gd name="connsiteX10" fmla="*/ 3048000 w 3126081"/>
                    <a:gd name="connsiteY10" fmla="*/ 1720144 h 2231908"/>
                    <a:gd name="connsiteX11" fmla="*/ 2387600 w 3126081"/>
                    <a:gd name="connsiteY11" fmla="*/ 342900 h 2231908"/>
                    <a:gd name="connsiteX12" fmla="*/ 1854200 w 3126081"/>
                    <a:gd name="connsiteY12" fmla="*/ 38100 h 2231908"/>
                    <a:gd name="connsiteX0" fmla="*/ 1854200 w 3126081"/>
                    <a:gd name="connsiteY0" fmla="*/ 38100 h 2231908"/>
                    <a:gd name="connsiteX1" fmla="*/ 1092200 w 3126081"/>
                    <a:gd name="connsiteY1" fmla="*/ 114300 h 2231908"/>
                    <a:gd name="connsiteX2" fmla="*/ 101600 w 3126081"/>
                    <a:gd name="connsiteY2" fmla="*/ 190500 h 2231908"/>
                    <a:gd name="connsiteX3" fmla="*/ 177800 w 3126081"/>
                    <a:gd name="connsiteY3" fmla="*/ 647700 h 2231908"/>
                    <a:gd name="connsiteX4" fmla="*/ 1168400 w 3126081"/>
                    <a:gd name="connsiteY4" fmla="*/ 952500 h 2231908"/>
                    <a:gd name="connsiteX5" fmla="*/ 787400 w 3126081"/>
                    <a:gd name="connsiteY5" fmla="*/ 1866899 h 2231908"/>
                    <a:gd name="connsiteX6" fmla="*/ 1473200 w 3126081"/>
                    <a:gd name="connsiteY6" fmla="*/ 2095500 h 2231908"/>
                    <a:gd name="connsiteX7" fmla="*/ 1885244 w 3126081"/>
                    <a:gd name="connsiteY7" fmla="*/ 1054100 h 2231908"/>
                    <a:gd name="connsiteX8" fmla="*/ 2257778 w 3126081"/>
                    <a:gd name="connsiteY8" fmla="*/ 2013656 h 2231908"/>
                    <a:gd name="connsiteX9" fmla="*/ 2856089 w 3126081"/>
                    <a:gd name="connsiteY9" fmla="*/ 2182989 h 2231908"/>
                    <a:gd name="connsiteX10" fmla="*/ 3048000 w 3126081"/>
                    <a:gd name="connsiteY10" fmla="*/ 1720144 h 2231908"/>
                    <a:gd name="connsiteX11" fmla="*/ 2387600 w 3126081"/>
                    <a:gd name="connsiteY11" fmla="*/ 342900 h 2231908"/>
                    <a:gd name="connsiteX12" fmla="*/ 1854200 w 3126081"/>
                    <a:gd name="connsiteY12" fmla="*/ 38100 h 2231908"/>
                    <a:gd name="connsiteX0" fmla="*/ 1854200 w 3126081"/>
                    <a:gd name="connsiteY0" fmla="*/ 51741 h 2245549"/>
                    <a:gd name="connsiteX1" fmla="*/ 1092200 w 3126081"/>
                    <a:gd name="connsiteY1" fmla="*/ 127941 h 2245549"/>
                    <a:gd name="connsiteX2" fmla="*/ 101600 w 3126081"/>
                    <a:gd name="connsiteY2" fmla="*/ 204141 h 2245549"/>
                    <a:gd name="connsiteX3" fmla="*/ 177800 w 3126081"/>
                    <a:gd name="connsiteY3" fmla="*/ 661341 h 2245549"/>
                    <a:gd name="connsiteX4" fmla="*/ 1168400 w 3126081"/>
                    <a:gd name="connsiteY4" fmla="*/ 966141 h 2245549"/>
                    <a:gd name="connsiteX5" fmla="*/ 787400 w 3126081"/>
                    <a:gd name="connsiteY5" fmla="*/ 1880540 h 2245549"/>
                    <a:gd name="connsiteX6" fmla="*/ 1473200 w 3126081"/>
                    <a:gd name="connsiteY6" fmla="*/ 2109141 h 2245549"/>
                    <a:gd name="connsiteX7" fmla="*/ 1885244 w 3126081"/>
                    <a:gd name="connsiteY7" fmla="*/ 1067741 h 2245549"/>
                    <a:gd name="connsiteX8" fmla="*/ 2257778 w 3126081"/>
                    <a:gd name="connsiteY8" fmla="*/ 2027297 h 2245549"/>
                    <a:gd name="connsiteX9" fmla="*/ 2856089 w 3126081"/>
                    <a:gd name="connsiteY9" fmla="*/ 2196630 h 2245549"/>
                    <a:gd name="connsiteX10" fmla="*/ 3048000 w 3126081"/>
                    <a:gd name="connsiteY10" fmla="*/ 1733785 h 2245549"/>
                    <a:gd name="connsiteX11" fmla="*/ 2387600 w 3126081"/>
                    <a:gd name="connsiteY11" fmla="*/ 280341 h 2245549"/>
                    <a:gd name="connsiteX12" fmla="*/ 1854200 w 3126081"/>
                    <a:gd name="connsiteY12" fmla="*/ 51741 h 2245549"/>
                    <a:gd name="connsiteX0" fmla="*/ 1778000 w 3126081"/>
                    <a:gd name="connsiteY0" fmla="*/ 25400 h 2295407"/>
                    <a:gd name="connsiteX1" fmla="*/ 1092200 w 3126081"/>
                    <a:gd name="connsiteY1" fmla="*/ 177799 h 2295407"/>
                    <a:gd name="connsiteX2" fmla="*/ 101600 w 3126081"/>
                    <a:gd name="connsiteY2" fmla="*/ 253999 h 2295407"/>
                    <a:gd name="connsiteX3" fmla="*/ 177800 w 3126081"/>
                    <a:gd name="connsiteY3" fmla="*/ 711199 h 2295407"/>
                    <a:gd name="connsiteX4" fmla="*/ 1168400 w 3126081"/>
                    <a:gd name="connsiteY4" fmla="*/ 1015999 h 2295407"/>
                    <a:gd name="connsiteX5" fmla="*/ 787400 w 3126081"/>
                    <a:gd name="connsiteY5" fmla="*/ 1930398 h 2295407"/>
                    <a:gd name="connsiteX6" fmla="*/ 1473200 w 3126081"/>
                    <a:gd name="connsiteY6" fmla="*/ 2158999 h 2295407"/>
                    <a:gd name="connsiteX7" fmla="*/ 1885244 w 3126081"/>
                    <a:gd name="connsiteY7" fmla="*/ 1117599 h 2295407"/>
                    <a:gd name="connsiteX8" fmla="*/ 2257778 w 3126081"/>
                    <a:gd name="connsiteY8" fmla="*/ 2077155 h 2295407"/>
                    <a:gd name="connsiteX9" fmla="*/ 2856089 w 3126081"/>
                    <a:gd name="connsiteY9" fmla="*/ 2246488 h 2295407"/>
                    <a:gd name="connsiteX10" fmla="*/ 3048000 w 3126081"/>
                    <a:gd name="connsiteY10" fmla="*/ 1783643 h 2295407"/>
                    <a:gd name="connsiteX11" fmla="*/ 2387600 w 3126081"/>
                    <a:gd name="connsiteY11" fmla="*/ 330199 h 2295407"/>
                    <a:gd name="connsiteX12" fmla="*/ 1778000 w 3126081"/>
                    <a:gd name="connsiteY12" fmla="*/ 25400 h 2295407"/>
                    <a:gd name="connsiteX0" fmla="*/ 1778000 w 3126081"/>
                    <a:gd name="connsiteY0" fmla="*/ 25400 h 2295407"/>
                    <a:gd name="connsiteX1" fmla="*/ 1092200 w 3126081"/>
                    <a:gd name="connsiteY1" fmla="*/ 177799 h 2295407"/>
                    <a:gd name="connsiteX2" fmla="*/ 101600 w 3126081"/>
                    <a:gd name="connsiteY2" fmla="*/ 253999 h 2295407"/>
                    <a:gd name="connsiteX3" fmla="*/ 177800 w 3126081"/>
                    <a:gd name="connsiteY3" fmla="*/ 711199 h 2295407"/>
                    <a:gd name="connsiteX4" fmla="*/ 1168400 w 3126081"/>
                    <a:gd name="connsiteY4" fmla="*/ 1015999 h 2295407"/>
                    <a:gd name="connsiteX5" fmla="*/ 787400 w 3126081"/>
                    <a:gd name="connsiteY5" fmla="*/ 1930398 h 2295407"/>
                    <a:gd name="connsiteX6" fmla="*/ 1473200 w 3126081"/>
                    <a:gd name="connsiteY6" fmla="*/ 2158999 h 2295407"/>
                    <a:gd name="connsiteX7" fmla="*/ 1885244 w 3126081"/>
                    <a:gd name="connsiteY7" fmla="*/ 1117599 h 2295407"/>
                    <a:gd name="connsiteX8" fmla="*/ 2257778 w 3126081"/>
                    <a:gd name="connsiteY8" fmla="*/ 2077155 h 2295407"/>
                    <a:gd name="connsiteX9" fmla="*/ 2856089 w 3126081"/>
                    <a:gd name="connsiteY9" fmla="*/ 2246488 h 2295407"/>
                    <a:gd name="connsiteX10" fmla="*/ 3048000 w 3126081"/>
                    <a:gd name="connsiteY10" fmla="*/ 1783643 h 2295407"/>
                    <a:gd name="connsiteX11" fmla="*/ 2387600 w 3126081"/>
                    <a:gd name="connsiteY11" fmla="*/ 330199 h 2295407"/>
                    <a:gd name="connsiteX12" fmla="*/ 1778000 w 3126081"/>
                    <a:gd name="connsiteY12" fmla="*/ 25400 h 2295407"/>
                    <a:gd name="connsiteX0" fmla="*/ 1798931 w 3147012"/>
                    <a:gd name="connsiteY0" fmla="*/ 25400 h 2295407"/>
                    <a:gd name="connsiteX1" fmla="*/ 1113131 w 3147012"/>
                    <a:gd name="connsiteY1" fmla="*/ 177799 h 2295407"/>
                    <a:gd name="connsiteX2" fmla="*/ 122531 w 3147012"/>
                    <a:gd name="connsiteY2" fmla="*/ 253999 h 2295407"/>
                    <a:gd name="connsiteX3" fmla="*/ 198731 w 3147012"/>
                    <a:gd name="connsiteY3" fmla="*/ 711199 h 2295407"/>
                    <a:gd name="connsiteX4" fmla="*/ 1189331 w 3147012"/>
                    <a:gd name="connsiteY4" fmla="*/ 1015999 h 2295407"/>
                    <a:gd name="connsiteX5" fmla="*/ 808331 w 3147012"/>
                    <a:gd name="connsiteY5" fmla="*/ 1930398 h 2295407"/>
                    <a:gd name="connsiteX6" fmla="*/ 1494131 w 3147012"/>
                    <a:gd name="connsiteY6" fmla="*/ 2158999 h 2295407"/>
                    <a:gd name="connsiteX7" fmla="*/ 1906175 w 3147012"/>
                    <a:gd name="connsiteY7" fmla="*/ 1117599 h 2295407"/>
                    <a:gd name="connsiteX8" fmla="*/ 2278709 w 3147012"/>
                    <a:gd name="connsiteY8" fmla="*/ 2077155 h 2295407"/>
                    <a:gd name="connsiteX9" fmla="*/ 2877020 w 3147012"/>
                    <a:gd name="connsiteY9" fmla="*/ 2246488 h 2295407"/>
                    <a:gd name="connsiteX10" fmla="*/ 3068931 w 3147012"/>
                    <a:gd name="connsiteY10" fmla="*/ 1783643 h 2295407"/>
                    <a:gd name="connsiteX11" fmla="*/ 2408531 w 3147012"/>
                    <a:gd name="connsiteY11" fmla="*/ 330199 h 2295407"/>
                    <a:gd name="connsiteX12" fmla="*/ 1798931 w 3147012"/>
                    <a:gd name="connsiteY12" fmla="*/ 25400 h 2295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7012" h="2295407">
                      <a:moveTo>
                        <a:pt x="1798931" y="25400"/>
                      </a:moveTo>
                      <a:cubicBezTo>
                        <a:pt x="1583031" y="0"/>
                        <a:pt x="1467320" y="173566"/>
                        <a:pt x="1113131" y="177799"/>
                      </a:cubicBezTo>
                      <a:cubicBezTo>
                        <a:pt x="837964" y="196143"/>
                        <a:pt x="332081" y="76199"/>
                        <a:pt x="122531" y="253999"/>
                      </a:cubicBezTo>
                      <a:cubicBezTo>
                        <a:pt x="0" y="433210"/>
                        <a:pt x="20931" y="584199"/>
                        <a:pt x="198731" y="711199"/>
                      </a:cubicBezTo>
                      <a:cubicBezTo>
                        <a:pt x="376531" y="838199"/>
                        <a:pt x="1087731" y="812799"/>
                        <a:pt x="1189331" y="1015999"/>
                      </a:cubicBezTo>
                      <a:cubicBezTo>
                        <a:pt x="1290931" y="1219199"/>
                        <a:pt x="757531" y="1739898"/>
                        <a:pt x="808331" y="1930398"/>
                      </a:cubicBezTo>
                      <a:cubicBezTo>
                        <a:pt x="859131" y="2120898"/>
                        <a:pt x="1311157" y="2294465"/>
                        <a:pt x="1494131" y="2158999"/>
                      </a:cubicBezTo>
                      <a:cubicBezTo>
                        <a:pt x="1677105" y="2023533"/>
                        <a:pt x="1775412" y="1131240"/>
                        <a:pt x="1906175" y="1117599"/>
                      </a:cubicBezTo>
                      <a:cubicBezTo>
                        <a:pt x="2036938" y="1103958"/>
                        <a:pt x="2116902" y="1889007"/>
                        <a:pt x="2278709" y="2077155"/>
                      </a:cubicBezTo>
                      <a:cubicBezTo>
                        <a:pt x="2440516" y="2265303"/>
                        <a:pt x="2745316" y="2295407"/>
                        <a:pt x="2877020" y="2246488"/>
                      </a:cubicBezTo>
                      <a:cubicBezTo>
                        <a:pt x="3008724" y="2197569"/>
                        <a:pt x="3147012" y="2103024"/>
                        <a:pt x="3068931" y="1783643"/>
                      </a:cubicBezTo>
                      <a:cubicBezTo>
                        <a:pt x="2990850" y="1464262"/>
                        <a:pt x="2620198" y="623240"/>
                        <a:pt x="2408531" y="330199"/>
                      </a:cubicBezTo>
                      <a:cubicBezTo>
                        <a:pt x="2196864" y="37158"/>
                        <a:pt x="2014831" y="50800"/>
                        <a:pt x="1798931" y="25400"/>
                      </a:cubicBezTo>
                      <a:close/>
                    </a:path>
                  </a:pathLst>
                </a:cu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algn="ctr" defTabSz="914400"/>
                  <a:endParaRPr lang="en-US" sz="2800" smtClean="0">
                    <a:solidFill>
                      <a:prstClr val="black"/>
                    </a:solidFill>
                    <a:latin typeface="Tahoma" pitchFamily="-64" charset="0"/>
                  </a:endParaRPr>
                </a:p>
              </p:txBody>
            </p:sp>
            <p:sp>
              <p:nvSpPr>
                <p:cNvPr id="128" name="Oval 127"/>
                <p:cNvSpPr/>
                <p:nvPr/>
              </p:nvSpPr>
              <p:spPr bwMode="auto">
                <a:xfrm>
                  <a:off x="7585958" y="1960813"/>
                  <a:ext cx="644548" cy="644548"/>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defTabSz="914400"/>
                  <a:endParaRPr lang="en-US" sz="2800" smtClean="0">
                    <a:solidFill>
                      <a:prstClr val="black"/>
                    </a:solidFill>
                    <a:latin typeface="Tahoma" pitchFamily="-64" charset="0"/>
                  </a:endParaRPr>
                </a:p>
              </p:txBody>
            </p:sp>
            <p:cxnSp>
              <p:nvCxnSpPr>
                <p:cNvPr id="135" name="Straight Arrow Connector 134"/>
                <p:cNvCxnSpPr>
                  <a:stCxn id="140" idx="6"/>
                  <a:endCxn id="141" idx="2"/>
                </p:cNvCxnSpPr>
                <p:nvPr/>
              </p:nvCxnSpPr>
              <p:spPr bwMode="auto">
                <a:xfrm>
                  <a:off x="6708669" y="2288485"/>
                  <a:ext cx="1027832" cy="1493"/>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37" name="Straight Arrow Connector 136"/>
                <p:cNvCxnSpPr>
                  <a:stCxn id="144" idx="1"/>
                  <a:endCxn id="141" idx="5"/>
                </p:cNvCxnSpPr>
                <p:nvPr/>
              </p:nvCxnSpPr>
              <p:spPr bwMode="auto">
                <a:xfrm rot="16200000" flipV="1">
                  <a:off x="7744806" y="2725455"/>
                  <a:ext cx="1057262" cy="444157"/>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38" name="Straight Arrow Connector 137"/>
                <p:cNvCxnSpPr>
                  <a:stCxn id="143" idx="7"/>
                  <a:endCxn id="141" idx="3"/>
                </p:cNvCxnSpPr>
                <p:nvPr/>
              </p:nvCxnSpPr>
              <p:spPr bwMode="auto">
                <a:xfrm rot="5400000" flipH="1" flipV="1">
                  <a:off x="7046450" y="2732094"/>
                  <a:ext cx="1057262" cy="430881"/>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sp>
              <p:nvSpPr>
                <p:cNvPr id="140" name="Oval 139"/>
                <p:cNvSpPr/>
                <p:nvPr/>
              </p:nvSpPr>
              <p:spPr bwMode="auto">
                <a:xfrm>
                  <a:off x="6339791" y="2104046"/>
                  <a:ext cx="368878" cy="368877"/>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rtlCol="0" anchor="ctr" anchorCtr="0" compatLnSpc="1">
                  <a:prstTxWarp prst="textNoShape">
                    <a:avLst/>
                  </a:prstTxWarp>
                </a:bodyPr>
                <a:lstStyle/>
                <a:p>
                  <a:pPr algn="ctr" defTabSz="914400"/>
                  <a:endParaRPr lang="en-US" dirty="0" smtClean="0">
                    <a:solidFill>
                      <a:prstClr val="black"/>
                    </a:solidFill>
                    <a:latin typeface="Tahoma" pitchFamily="34" charset="0"/>
                    <a:ea typeface="ＭＳ Ｐゴシック" pitchFamily="-111" charset="-128"/>
                  </a:endParaRPr>
                </a:p>
              </p:txBody>
            </p:sp>
            <p:sp>
              <p:nvSpPr>
                <p:cNvPr id="141" name="Oval 140"/>
                <p:cNvSpPr/>
                <p:nvPr/>
              </p:nvSpPr>
              <p:spPr bwMode="auto">
                <a:xfrm>
                  <a:off x="7736501" y="2104046"/>
                  <a:ext cx="368878" cy="368877"/>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rtlCol="0" anchor="ctr" anchorCtr="0" compatLnSpc="1">
                  <a:prstTxWarp prst="textNoShape">
                    <a:avLst/>
                  </a:prstTxWarp>
                </a:bodyPr>
                <a:lstStyle/>
                <a:p>
                  <a:pPr algn="ctr" defTabSz="914400"/>
                  <a:endParaRPr lang="en-US" dirty="0" smtClean="0">
                    <a:solidFill>
                      <a:prstClr val="black"/>
                    </a:solidFill>
                    <a:latin typeface="Tahoma" pitchFamily="34" charset="0"/>
                    <a:ea typeface="ＭＳ Ｐゴシック" pitchFamily="-111" charset="-128"/>
                  </a:endParaRPr>
                </a:p>
              </p:txBody>
            </p:sp>
            <p:sp>
              <p:nvSpPr>
                <p:cNvPr id="143" name="Oval 142"/>
                <p:cNvSpPr/>
                <p:nvPr/>
              </p:nvSpPr>
              <p:spPr bwMode="auto">
                <a:xfrm>
                  <a:off x="7044784" y="3422144"/>
                  <a:ext cx="368878" cy="368877"/>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rtlCol="0" anchor="ctr" anchorCtr="0" compatLnSpc="1">
                  <a:prstTxWarp prst="textNoShape">
                    <a:avLst/>
                  </a:prstTxWarp>
                </a:bodyPr>
                <a:lstStyle/>
                <a:p>
                  <a:pPr algn="ctr" defTabSz="914400"/>
                  <a:endParaRPr lang="en-US" dirty="0" smtClean="0">
                    <a:solidFill>
                      <a:prstClr val="black"/>
                    </a:solidFill>
                    <a:latin typeface="Tahoma" pitchFamily="34" charset="0"/>
                    <a:ea typeface="ＭＳ Ｐゴシック" pitchFamily="-111" charset="-128"/>
                  </a:endParaRPr>
                </a:p>
              </p:txBody>
            </p:sp>
            <p:sp>
              <p:nvSpPr>
                <p:cNvPr id="144" name="Oval 143"/>
                <p:cNvSpPr/>
                <p:nvPr/>
              </p:nvSpPr>
              <p:spPr bwMode="auto">
                <a:xfrm>
                  <a:off x="8441494" y="3422144"/>
                  <a:ext cx="368878" cy="368877"/>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rtlCol="0" anchor="ctr" anchorCtr="0" compatLnSpc="1">
                  <a:prstTxWarp prst="textNoShape">
                    <a:avLst/>
                  </a:prstTxWarp>
                </a:bodyPr>
                <a:lstStyle/>
                <a:p>
                  <a:pPr algn="ctr" defTabSz="914400"/>
                  <a:endParaRPr lang="en-US" dirty="0" smtClean="0">
                    <a:solidFill>
                      <a:prstClr val="black"/>
                    </a:solidFill>
                    <a:latin typeface="Tahoma" pitchFamily="34" charset="0"/>
                    <a:ea typeface="ＭＳ Ｐゴシック" pitchFamily="-111" charset="-128"/>
                  </a:endParaRPr>
                </a:p>
              </p:txBody>
            </p:sp>
          </p:grpSp>
          <p:sp>
            <p:nvSpPr>
              <p:cNvPr id="147" name="Right Arrow 146"/>
              <p:cNvSpPr/>
              <p:nvPr/>
            </p:nvSpPr>
            <p:spPr>
              <a:xfrm>
                <a:off x="6629400" y="2004450"/>
                <a:ext cx="685800" cy="461734"/>
              </a:xfrm>
              <a:prstGeom prst="rightArrow">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3" name="Group 152"/>
              <p:cNvGrpSpPr/>
              <p:nvPr/>
            </p:nvGrpSpPr>
            <p:grpSpPr>
              <a:xfrm>
                <a:off x="7696200" y="1600200"/>
                <a:ext cx="728819" cy="980984"/>
                <a:chOff x="7696200" y="1581090"/>
                <a:chExt cx="728819" cy="980984"/>
              </a:xfrm>
            </p:grpSpPr>
            <p:sp>
              <p:nvSpPr>
                <p:cNvPr id="150" name="Collate 149"/>
                <p:cNvSpPr/>
                <p:nvPr/>
              </p:nvSpPr>
              <p:spPr>
                <a:xfrm rot="16200000">
                  <a:off x="7748258" y="1885313"/>
                  <a:ext cx="624703" cy="728819"/>
                </a:xfrm>
                <a:prstGeom prst="flowChartCollat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5400">
                    <a:solidFill>
                      <a:schemeClr val="tx1"/>
                    </a:solidFill>
                  </a:endParaRPr>
                </a:p>
              </p:txBody>
            </p:sp>
            <p:sp>
              <p:nvSpPr>
                <p:cNvPr id="152" name="TextBox 151"/>
                <p:cNvSpPr txBox="1"/>
                <p:nvPr/>
              </p:nvSpPr>
              <p:spPr>
                <a:xfrm>
                  <a:off x="7696200" y="1581090"/>
                  <a:ext cx="728819" cy="400110"/>
                </a:xfrm>
                <a:prstGeom prst="rect">
                  <a:avLst/>
                </a:prstGeom>
                <a:noFill/>
              </p:spPr>
              <p:txBody>
                <a:bodyPr wrap="square" rtlCol="0">
                  <a:spAutoFit/>
                </a:bodyPr>
                <a:lstStyle/>
                <a:p>
                  <a:pPr algn="ctr"/>
                  <a:r>
                    <a:rPr lang="en-US" sz="2000" dirty="0" smtClean="0">
                      <a:latin typeface="Gill Sans Light"/>
                      <a:cs typeface="Gill Sans Light"/>
                    </a:rPr>
                    <a:t>Join</a:t>
                  </a:r>
                </a:p>
              </p:txBody>
            </p:sp>
          </p:grpSp>
        </p:grpSp>
        <p:sp>
          <p:nvSpPr>
            <p:cNvPr id="279" name="TextBox 278"/>
            <p:cNvSpPr txBox="1"/>
            <p:nvPr/>
          </p:nvSpPr>
          <p:spPr>
            <a:xfrm>
              <a:off x="5257800" y="2794974"/>
              <a:ext cx="1046092" cy="646331"/>
            </a:xfrm>
            <a:prstGeom prst="rect">
              <a:avLst/>
            </a:prstGeom>
            <a:noFill/>
          </p:spPr>
          <p:txBody>
            <a:bodyPr wrap="none" rtlCol="0">
              <a:spAutoFit/>
            </a:bodyPr>
            <a:lstStyle/>
            <a:p>
              <a:r>
                <a:rPr lang="en-US" sz="1800" dirty="0" smtClean="0">
                  <a:latin typeface="Gill Sans Light"/>
                  <a:cs typeface="Gill Sans Light"/>
                </a:rPr>
                <a:t>Vertex</a:t>
              </a:r>
            </a:p>
            <a:p>
              <a:r>
                <a:rPr lang="en-US" sz="1800" dirty="0" smtClean="0">
                  <a:latin typeface="Gill Sans Light"/>
                  <a:cs typeface="Gill Sans Light"/>
                </a:rPr>
                <a:t>Programs</a:t>
              </a:r>
            </a:p>
          </p:txBody>
        </p:sp>
        <p:sp>
          <p:nvSpPr>
            <p:cNvPr id="280" name="TextBox 279"/>
            <p:cNvSpPr txBox="1"/>
            <p:nvPr/>
          </p:nvSpPr>
          <p:spPr>
            <a:xfrm>
              <a:off x="7768744" y="2630269"/>
              <a:ext cx="1146656" cy="646331"/>
            </a:xfrm>
            <a:prstGeom prst="rect">
              <a:avLst/>
            </a:prstGeom>
            <a:noFill/>
          </p:spPr>
          <p:txBody>
            <a:bodyPr wrap="none" rtlCol="0">
              <a:spAutoFit/>
            </a:bodyPr>
            <a:lstStyle/>
            <a:p>
              <a:pPr algn="ctr"/>
              <a:r>
                <a:rPr lang="en-US" sz="1800" dirty="0" smtClean="0">
                  <a:latin typeface="Gill Sans Light"/>
                  <a:cs typeface="Gill Sans Light"/>
                </a:rPr>
                <a:t>Dataflow</a:t>
              </a:r>
            </a:p>
            <a:p>
              <a:pPr algn="ctr"/>
              <a:r>
                <a:rPr lang="en-US" sz="1800" dirty="0" smtClean="0">
                  <a:latin typeface="Gill Sans Light"/>
                  <a:cs typeface="Gill Sans Light"/>
                </a:rPr>
                <a:t>Operators</a:t>
              </a:r>
            </a:p>
          </p:txBody>
        </p:sp>
      </p:grpSp>
      <p:grpSp>
        <p:nvGrpSpPr>
          <p:cNvPr id="287" name="Group 286"/>
          <p:cNvGrpSpPr/>
          <p:nvPr/>
        </p:nvGrpSpPr>
        <p:grpSpPr>
          <a:xfrm>
            <a:off x="854741" y="4386895"/>
            <a:ext cx="7832059" cy="2113392"/>
            <a:chOff x="854741" y="4386895"/>
            <a:chExt cx="7832059" cy="2113392"/>
          </a:xfrm>
        </p:grpSpPr>
        <p:sp>
          <p:nvSpPr>
            <p:cNvPr id="276" name="Right Arrow 275"/>
            <p:cNvSpPr/>
            <p:nvPr/>
          </p:nvSpPr>
          <p:spPr>
            <a:xfrm>
              <a:off x="4953000" y="5329466"/>
              <a:ext cx="685800" cy="461734"/>
            </a:xfrm>
            <a:prstGeom prst="rightArrow">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6" name="Group 285"/>
            <p:cNvGrpSpPr/>
            <p:nvPr/>
          </p:nvGrpSpPr>
          <p:grpSpPr>
            <a:xfrm>
              <a:off x="854741" y="4386895"/>
              <a:ext cx="3717259" cy="2113392"/>
              <a:chOff x="854741" y="4386895"/>
              <a:chExt cx="3717259" cy="2113392"/>
            </a:xfrm>
          </p:grpSpPr>
          <p:grpSp>
            <p:nvGrpSpPr>
              <p:cNvPr id="157" name="Group 156"/>
              <p:cNvGrpSpPr/>
              <p:nvPr/>
            </p:nvGrpSpPr>
            <p:grpSpPr>
              <a:xfrm rot="16200000" flipH="1">
                <a:off x="1131352" y="4616001"/>
                <a:ext cx="581045" cy="1084617"/>
                <a:chOff x="1295400" y="1676400"/>
                <a:chExt cx="1143000" cy="2133600"/>
              </a:xfrm>
            </p:grpSpPr>
            <p:grpSp>
              <p:nvGrpSpPr>
                <p:cNvPr id="159" name="Group 158"/>
                <p:cNvGrpSpPr/>
                <p:nvPr/>
              </p:nvGrpSpPr>
              <p:grpSpPr>
                <a:xfrm>
                  <a:off x="1295400" y="1676400"/>
                  <a:ext cx="304800" cy="1219200"/>
                  <a:chOff x="1295400" y="1676400"/>
                  <a:chExt cx="304800" cy="1219200"/>
                </a:xfrm>
              </p:grpSpPr>
              <p:sp>
                <p:nvSpPr>
                  <p:cNvPr id="180" name="Rectangle 179"/>
                  <p:cNvSpPr/>
                  <p:nvPr/>
                </p:nvSpPr>
                <p:spPr>
                  <a:xfrm>
                    <a:off x="1295400" y="16764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1" name="Rectangle 180"/>
                  <p:cNvSpPr/>
                  <p:nvPr/>
                </p:nvSpPr>
                <p:spPr>
                  <a:xfrm>
                    <a:off x="1295400" y="19812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2" name="Rectangle 181"/>
                  <p:cNvSpPr/>
                  <p:nvPr/>
                </p:nvSpPr>
                <p:spPr>
                  <a:xfrm>
                    <a:off x="1295400" y="22860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3" name="Rectangle 182"/>
                  <p:cNvSpPr/>
                  <p:nvPr/>
                </p:nvSpPr>
                <p:spPr>
                  <a:xfrm>
                    <a:off x="1295400" y="25908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60" name="Group 159"/>
                <p:cNvGrpSpPr/>
                <p:nvPr/>
              </p:nvGrpSpPr>
              <p:grpSpPr>
                <a:xfrm>
                  <a:off x="1866900" y="1676400"/>
                  <a:ext cx="304800" cy="2133600"/>
                  <a:chOff x="1905000" y="1676400"/>
                  <a:chExt cx="304800" cy="2133600"/>
                </a:xfrm>
              </p:grpSpPr>
              <p:sp>
                <p:nvSpPr>
                  <p:cNvPr id="173" name="Rectangle 172"/>
                  <p:cNvSpPr/>
                  <p:nvPr/>
                </p:nvSpPr>
                <p:spPr>
                  <a:xfrm>
                    <a:off x="1905000" y="16764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4" name="Rectangle 173"/>
                  <p:cNvSpPr/>
                  <p:nvPr/>
                </p:nvSpPr>
                <p:spPr>
                  <a:xfrm>
                    <a:off x="1905000" y="19812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5" name="Rectangle 174"/>
                  <p:cNvSpPr/>
                  <p:nvPr/>
                </p:nvSpPr>
                <p:spPr>
                  <a:xfrm>
                    <a:off x="1905000" y="22860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6" name="Rectangle 175"/>
                  <p:cNvSpPr/>
                  <p:nvPr/>
                </p:nvSpPr>
                <p:spPr>
                  <a:xfrm>
                    <a:off x="1905000" y="25908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7" name="Rectangle 176"/>
                  <p:cNvSpPr/>
                  <p:nvPr/>
                </p:nvSpPr>
                <p:spPr>
                  <a:xfrm>
                    <a:off x="1905000" y="28956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8" name="Rectangle 177"/>
                  <p:cNvSpPr/>
                  <p:nvPr/>
                </p:nvSpPr>
                <p:spPr>
                  <a:xfrm>
                    <a:off x="1905000" y="32004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9" name="Rectangle 178"/>
                  <p:cNvSpPr/>
                  <p:nvPr/>
                </p:nvSpPr>
                <p:spPr>
                  <a:xfrm>
                    <a:off x="1905000" y="35052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61" name="Group 160"/>
                <p:cNvGrpSpPr/>
                <p:nvPr/>
              </p:nvGrpSpPr>
              <p:grpSpPr>
                <a:xfrm>
                  <a:off x="2286000" y="1676400"/>
                  <a:ext cx="152400" cy="2133600"/>
                  <a:chOff x="1905000" y="1676400"/>
                  <a:chExt cx="304800" cy="2133600"/>
                </a:xfrm>
              </p:grpSpPr>
              <p:sp>
                <p:nvSpPr>
                  <p:cNvPr id="166" name="Rectangle 165"/>
                  <p:cNvSpPr/>
                  <p:nvPr/>
                </p:nvSpPr>
                <p:spPr>
                  <a:xfrm>
                    <a:off x="1905000" y="16764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7" name="Rectangle 166"/>
                  <p:cNvSpPr/>
                  <p:nvPr/>
                </p:nvSpPr>
                <p:spPr>
                  <a:xfrm>
                    <a:off x="1905000" y="19812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8" name="Rectangle 167"/>
                  <p:cNvSpPr/>
                  <p:nvPr/>
                </p:nvSpPr>
                <p:spPr>
                  <a:xfrm>
                    <a:off x="1905000" y="22860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9" name="Rectangle 168"/>
                  <p:cNvSpPr/>
                  <p:nvPr/>
                </p:nvSpPr>
                <p:spPr>
                  <a:xfrm>
                    <a:off x="1905000" y="25908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0" name="Rectangle 169"/>
                  <p:cNvSpPr/>
                  <p:nvPr/>
                </p:nvSpPr>
                <p:spPr>
                  <a:xfrm>
                    <a:off x="1905000" y="28956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1" name="Rectangle 170"/>
                  <p:cNvSpPr/>
                  <p:nvPr/>
                </p:nvSpPr>
                <p:spPr>
                  <a:xfrm>
                    <a:off x="1905000" y="32004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2" name="Rectangle 171"/>
                  <p:cNvSpPr/>
                  <p:nvPr/>
                </p:nvSpPr>
                <p:spPr>
                  <a:xfrm>
                    <a:off x="1905000" y="35052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162" name="Straight Arrow Connector 161"/>
                <p:cNvCxnSpPr>
                  <a:endCxn id="173" idx="1"/>
                </p:cNvCxnSpPr>
                <p:nvPr/>
              </p:nvCxnSpPr>
              <p:spPr>
                <a:xfrm>
                  <a:off x="1447800" y="1828800"/>
                  <a:ext cx="419100" cy="0"/>
                </a:xfrm>
                <a:prstGeom prst="straightConnector1">
                  <a:avLst/>
                </a:prstGeom>
                <a:ln w="19050" cmpd="sng">
                  <a:solidFill>
                    <a:srgbClr val="C0504D"/>
                  </a:solidFill>
                  <a:headEnd type="oval"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endCxn id="175" idx="1"/>
                </p:cNvCxnSpPr>
                <p:nvPr/>
              </p:nvCxnSpPr>
              <p:spPr>
                <a:xfrm>
                  <a:off x="1447800" y="2133600"/>
                  <a:ext cx="419100" cy="304800"/>
                </a:xfrm>
                <a:prstGeom prst="straightConnector1">
                  <a:avLst/>
                </a:prstGeom>
                <a:ln w="19050" cmpd="sng">
                  <a:solidFill>
                    <a:srgbClr val="C0504D"/>
                  </a:solidFill>
                  <a:headEnd type="oval"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a:endCxn id="177" idx="1"/>
                </p:cNvCxnSpPr>
                <p:nvPr/>
              </p:nvCxnSpPr>
              <p:spPr>
                <a:xfrm>
                  <a:off x="1447800" y="2438400"/>
                  <a:ext cx="419100" cy="609600"/>
                </a:xfrm>
                <a:prstGeom prst="straightConnector1">
                  <a:avLst/>
                </a:prstGeom>
                <a:ln w="19050" cmpd="sng">
                  <a:solidFill>
                    <a:srgbClr val="C0504D"/>
                  </a:solidFill>
                  <a:headEnd type="oval"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endCxn id="179" idx="1"/>
                </p:cNvCxnSpPr>
                <p:nvPr/>
              </p:nvCxnSpPr>
              <p:spPr>
                <a:xfrm>
                  <a:off x="1447800" y="2743200"/>
                  <a:ext cx="419100" cy="914400"/>
                </a:xfrm>
                <a:prstGeom prst="straightConnector1">
                  <a:avLst/>
                </a:prstGeom>
                <a:ln w="19050" cmpd="sng">
                  <a:solidFill>
                    <a:srgbClr val="C0504D"/>
                  </a:solidFill>
                  <a:headEnd type="oval" w="med" len="med"/>
                  <a:tailEnd type="triangle"/>
                </a:ln>
                <a:effectLst/>
              </p:spPr>
              <p:style>
                <a:lnRef idx="2">
                  <a:schemeClr val="accent1"/>
                </a:lnRef>
                <a:fillRef idx="0">
                  <a:schemeClr val="accent1"/>
                </a:fillRef>
                <a:effectRef idx="1">
                  <a:schemeClr val="accent1"/>
                </a:effectRef>
                <a:fontRef idx="minor">
                  <a:schemeClr val="tx1"/>
                </a:fontRef>
              </p:style>
            </p:cxnSp>
          </p:grpSp>
          <p:grpSp>
            <p:nvGrpSpPr>
              <p:cNvPr id="186" name="Group 185"/>
              <p:cNvGrpSpPr/>
              <p:nvPr/>
            </p:nvGrpSpPr>
            <p:grpSpPr>
              <a:xfrm>
                <a:off x="2209984" y="4873348"/>
                <a:ext cx="803182" cy="575484"/>
                <a:chOff x="4345932" y="3071724"/>
                <a:chExt cx="2060770" cy="1476551"/>
              </a:xfrm>
            </p:grpSpPr>
            <p:grpSp>
              <p:nvGrpSpPr>
                <p:cNvPr id="187" name="Group 186"/>
                <p:cNvGrpSpPr/>
                <p:nvPr/>
              </p:nvGrpSpPr>
              <p:grpSpPr>
                <a:xfrm>
                  <a:off x="4345932" y="3071724"/>
                  <a:ext cx="2060770" cy="1476551"/>
                  <a:chOff x="4105808" y="2933700"/>
                  <a:chExt cx="2828392" cy="2026556"/>
                </a:xfrm>
              </p:grpSpPr>
              <p:sp>
                <p:nvSpPr>
                  <p:cNvPr id="189" name="Oval 188"/>
                  <p:cNvSpPr/>
                  <p:nvPr/>
                </p:nvSpPr>
                <p:spPr>
                  <a:xfrm>
                    <a:off x="4105808" y="3238500"/>
                    <a:ext cx="457200" cy="457200"/>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0" name="Oval 189"/>
                  <p:cNvSpPr/>
                  <p:nvPr/>
                </p:nvSpPr>
                <p:spPr>
                  <a:xfrm>
                    <a:off x="4189427" y="4366626"/>
                    <a:ext cx="457200" cy="457200"/>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1" name="Oval 190"/>
                  <p:cNvSpPr/>
                  <p:nvPr/>
                </p:nvSpPr>
                <p:spPr>
                  <a:xfrm>
                    <a:off x="6477000" y="2933700"/>
                    <a:ext cx="457200" cy="457200"/>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92" name="Group 191"/>
                  <p:cNvGrpSpPr/>
                  <p:nvPr/>
                </p:nvGrpSpPr>
                <p:grpSpPr>
                  <a:xfrm rot="20675283">
                    <a:off x="4953000" y="3537174"/>
                    <a:ext cx="1143000" cy="685800"/>
                    <a:chOff x="4953000" y="3537174"/>
                    <a:chExt cx="1143000" cy="685800"/>
                  </a:xfrm>
                </p:grpSpPr>
                <p:sp>
                  <p:nvSpPr>
                    <p:cNvPr id="198" name="Chord 197"/>
                    <p:cNvSpPr/>
                    <p:nvPr/>
                  </p:nvSpPr>
                  <p:spPr>
                    <a:xfrm>
                      <a:off x="4953000" y="3537174"/>
                      <a:ext cx="685800" cy="685800"/>
                    </a:xfrm>
                    <a:prstGeom prst="chord">
                      <a:avLst>
                        <a:gd name="adj1" fmla="val 5518863"/>
                        <a:gd name="adj2" fmla="val 16113869"/>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9" name="Chord 198"/>
                    <p:cNvSpPr/>
                    <p:nvPr/>
                  </p:nvSpPr>
                  <p:spPr>
                    <a:xfrm rot="10800000">
                      <a:off x="5410200" y="3537174"/>
                      <a:ext cx="685800" cy="685800"/>
                    </a:xfrm>
                    <a:prstGeom prst="chord">
                      <a:avLst>
                        <a:gd name="adj1" fmla="val 5518863"/>
                        <a:gd name="adj2" fmla="val 16113869"/>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93" name="Oval 192"/>
                  <p:cNvSpPr/>
                  <p:nvPr/>
                </p:nvSpPr>
                <p:spPr>
                  <a:xfrm>
                    <a:off x="6324600" y="4503056"/>
                    <a:ext cx="457200" cy="457200"/>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94" name="Straight Connector 193"/>
                  <p:cNvCxnSpPr>
                    <a:endCxn id="198" idx="2"/>
                  </p:cNvCxnSpPr>
                  <p:nvPr/>
                </p:nvCxnSpPr>
                <p:spPr>
                  <a:xfrm>
                    <a:off x="4343400" y="3505199"/>
                    <a:ext cx="950853" cy="438296"/>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195" name="Straight Connector 194"/>
                  <p:cNvCxnSpPr>
                    <a:endCxn id="198" idx="2"/>
                  </p:cNvCxnSpPr>
                  <p:nvPr/>
                </p:nvCxnSpPr>
                <p:spPr>
                  <a:xfrm flipV="1">
                    <a:off x="4495800" y="3943495"/>
                    <a:ext cx="798453" cy="628505"/>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196" name="Straight Connector 195"/>
                  <p:cNvCxnSpPr>
                    <a:stCxn id="199" idx="2"/>
                  </p:cNvCxnSpPr>
                  <p:nvPr/>
                </p:nvCxnSpPr>
                <p:spPr>
                  <a:xfrm flipV="1">
                    <a:off x="5754747" y="3238501"/>
                    <a:ext cx="950853" cy="578152"/>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197" name="Straight Connector 196"/>
                  <p:cNvCxnSpPr>
                    <a:stCxn id="199" idx="2"/>
                  </p:cNvCxnSpPr>
                  <p:nvPr/>
                </p:nvCxnSpPr>
                <p:spPr>
                  <a:xfrm>
                    <a:off x="5754747" y="3816653"/>
                    <a:ext cx="798453" cy="907747"/>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cxnSp>
              <p:nvCxnSpPr>
                <p:cNvPr id="188" name="Straight Connector 187"/>
                <p:cNvCxnSpPr/>
                <p:nvPr/>
              </p:nvCxnSpPr>
              <p:spPr>
                <a:xfrm>
                  <a:off x="5181600" y="3086100"/>
                  <a:ext cx="441951" cy="1462175"/>
                </a:xfrm>
                <a:prstGeom prst="line">
                  <a:avLst/>
                </a:prstGeom>
                <a:ln w="38100" cmpd="sng">
                  <a:solidFill>
                    <a:srgbClr val="C0504D"/>
                  </a:solidFill>
                  <a:prstDash val="sysDash"/>
                  <a:headEnd type="none" w="med" len="med"/>
                  <a:tailEnd type="none"/>
                </a:ln>
                <a:effectLst/>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254437" y="5798989"/>
                <a:ext cx="1270621" cy="701298"/>
                <a:chOff x="620277" y="4876800"/>
                <a:chExt cx="3037323" cy="1676400"/>
              </a:xfrm>
            </p:grpSpPr>
            <p:cxnSp>
              <p:nvCxnSpPr>
                <p:cNvPr id="203" name="Straight Connector 202"/>
                <p:cNvCxnSpPr/>
                <p:nvPr/>
              </p:nvCxnSpPr>
              <p:spPr>
                <a:xfrm>
                  <a:off x="1838645" y="4988183"/>
                  <a:ext cx="386555" cy="1565017"/>
                </a:xfrm>
                <a:prstGeom prst="line">
                  <a:avLst/>
                </a:prstGeom>
                <a:ln w="38100" cmpd="sng">
                  <a:solidFill>
                    <a:schemeClr val="tx1"/>
                  </a:solidFill>
                  <a:prstDash val="sysDash"/>
                  <a:headEnd type="none" w="med" len="med"/>
                  <a:tailEnd type="none"/>
                </a:ln>
                <a:effectLst/>
              </p:spPr>
              <p:style>
                <a:lnRef idx="2">
                  <a:schemeClr val="accent1"/>
                </a:lnRef>
                <a:fillRef idx="0">
                  <a:schemeClr val="accent1"/>
                </a:fillRef>
                <a:effectRef idx="1">
                  <a:schemeClr val="accent1"/>
                </a:effectRef>
                <a:fontRef idx="minor">
                  <a:schemeClr val="tx1"/>
                </a:fontRef>
              </p:style>
            </p:cxnSp>
            <p:grpSp>
              <p:nvGrpSpPr>
                <p:cNvPr id="204" name="Group 203"/>
                <p:cNvGrpSpPr/>
                <p:nvPr/>
              </p:nvGrpSpPr>
              <p:grpSpPr>
                <a:xfrm>
                  <a:off x="620277" y="5195885"/>
                  <a:ext cx="1132323" cy="1155070"/>
                  <a:chOff x="745002" y="5195885"/>
                  <a:chExt cx="1132323" cy="1155070"/>
                </a:xfrm>
              </p:grpSpPr>
              <p:sp>
                <p:nvSpPr>
                  <p:cNvPr id="217" name="Oval 216"/>
                  <p:cNvSpPr/>
                  <p:nvPr/>
                </p:nvSpPr>
                <p:spPr>
                  <a:xfrm>
                    <a:off x="745002" y="5195885"/>
                    <a:ext cx="333117" cy="333116"/>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8" name="Oval 217"/>
                  <p:cNvSpPr/>
                  <p:nvPr/>
                </p:nvSpPr>
                <p:spPr>
                  <a:xfrm>
                    <a:off x="805927" y="6017839"/>
                    <a:ext cx="333117" cy="333116"/>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9" name="Chord 218"/>
                  <p:cNvSpPr/>
                  <p:nvPr/>
                </p:nvSpPr>
                <p:spPr>
                  <a:xfrm rot="20675283">
                    <a:off x="1368256" y="5457763"/>
                    <a:ext cx="499675" cy="499675"/>
                  </a:xfrm>
                  <a:prstGeom prst="chord">
                    <a:avLst>
                      <a:gd name="adj1" fmla="val 5518863"/>
                      <a:gd name="adj2" fmla="val 16113869"/>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20" name="Straight Connector 219"/>
                  <p:cNvCxnSpPr>
                    <a:endCxn id="219" idx="2"/>
                  </p:cNvCxnSpPr>
                  <p:nvPr/>
                </p:nvCxnSpPr>
                <p:spPr>
                  <a:xfrm>
                    <a:off x="918112" y="5390202"/>
                    <a:ext cx="692793" cy="319343"/>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21" name="Straight Connector 220"/>
                  <p:cNvCxnSpPr>
                    <a:endCxn id="219" idx="2"/>
                  </p:cNvCxnSpPr>
                  <p:nvPr/>
                </p:nvCxnSpPr>
                <p:spPr>
                  <a:xfrm flipV="1">
                    <a:off x="1029151" y="5709545"/>
                    <a:ext cx="581754" cy="457929"/>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222" name="Oval 221"/>
                  <p:cNvSpPr/>
                  <p:nvPr/>
                </p:nvSpPr>
                <p:spPr>
                  <a:xfrm>
                    <a:off x="1364960" y="5456943"/>
                    <a:ext cx="512365" cy="512365"/>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205" name="Oval 204"/>
                <p:cNvSpPr/>
                <p:nvPr/>
              </p:nvSpPr>
              <p:spPr>
                <a:xfrm>
                  <a:off x="3324483" y="4876800"/>
                  <a:ext cx="333117" cy="333116"/>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6" name="Chord 205"/>
                <p:cNvSpPr/>
                <p:nvPr/>
              </p:nvSpPr>
              <p:spPr>
                <a:xfrm rot="9875283">
                  <a:off x="2211816" y="5369235"/>
                  <a:ext cx="499675" cy="499675"/>
                </a:xfrm>
                <a:prstGeom prst="chord">
                  <a:avLst>
                    <a:gd name="adj1" fmla="val 5518863"/>
                    <a:gd name="adj2" fmla="val 16113869"/>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7" name="Oval 206"/>
                <p:cNvSpPr/>
                <p:nvPr/>
              </p:nvSpPr>
              <p:spPr>
                <a:xfrm>
                  <a:off x="3248283" y="6220084"/>
                  <a:ext cx="333117" cy="333116"/>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08" name="Straight Connector 207"/>
                <p:cNvCxnSpPr>
                  <a:stCxn id="206" idx="2"/>
                  <a:endCxn id="205" idx="3"/>
                </p:cNvCxnSpPr>
                <p:nvPr/>
              </p:nvCxnSpPr>
              <p:spPr>
                <a:xfrm flipV="1">
                  <a:off x="2468843" y="5161132"/>
                  <a:ext cx="904424" cy="455995"/>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09" name="Straight Connector 208"/>
                <p:cNvCxnSpPr>
                  <a:stCxn id="206" idx="2"/>
                  <a:endCxn id="207" idx="1"/>
                </p:cNvCxnSpPr>
                <p:nvPr/>
              </p:nvCxnSpPr>
              <p:spPr>
                <a:xfrm>
                  <a:off x="2468843" y="5617127"/>
                  <a:ext cx="828224" cy="651741"/>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210" name="Oval 209"/>
                <p:cNvSpPr/>
                <p:nvPr/>
              </p:nvSpPr>
              <p:spPr>
                <a:xfrm>
                  <a:off x="2209800" y="5363110"/>
                  <a:ext cx="512365" cy="512365"/>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211" name="Group 210"/>
                <p:cNvGrpSpPr/>
                <p:nvPr/>
              </p:nvGrpSpPr>
              <p:grpSpPr>
                <a:xfrm>
                  <a:off x="3096415" y="5534815"/>
                  <a:ext cx="332585" cy="332585"/>
                  <a:chOff x="5751878" y="4869572"/>
                  <a:chExt cx="1408941" cy="1408941"/>
                </a:xfrm>
              </p:grpSpPr>
              <p:sp>
                <p:nvSpPr>
                  <p:cNvPr id="215" name="Oval 214"/>
                  <p:cNvSpPr/>
                  <p:nvPr/>
                </p:nvSpPr>
                <p:spPr>
                  <a:xfrm>
                    <a:off x="5751878" y="4869572"/>
                    <a:ext cx="1408941" cy="1408941"/>
                  </a:xfrm>
                  <a:prstGeom prst="ellipse">
                    <a:avLst/>
                  </a:prstGeom>
                  <a:ln>
                    <a:headEnd type="none" w="med" len="med"/>
                    <a:tailEnd type="none"/>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16" name="Plus 215"/>
                  <p:cNvSpPr/>
                  <p:nvPr/>
                </p:nvSpPr>
                <p:spPr>
                  <a:xfrm>
                    <a:off x="5751878" y="4869572"/>
                    <a:ext cx="1408941" cy="1408941"/>
                  </a:xfrm>
                  <a:prstGeom prst="mathPlus">
                    <a:avLst>
                      <a:gd name="adj1" fmla="val 8148"/>
                    </a:avLst>
                  </a:prstGeom>
                  <a:ln>
                    <a:headEnd type="none" w="med" len="med"/>
                    <a:tailEnd type="none"/>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cxnSp>
              <p:nvCxnSpPr>
                <p:cNvPr id="212" name="Straight Arrow Connector 211"/>
                <p:cNvCxnSpPr/>
                <p:nvPr/>
              </p:nvCxnSpPr>
              <p:spPr>
                <a:xfrm flipH="1">
                  <a:off x="2895600" y="5311823"/>
                  <a:ext cx="428883" cy="222992"/>
                </a:xfrm>
                <a:prstGeom prst="straightConnector1">
                  <a:avLst/>
                </a:prstGeom>
                <a:ln w="38100" cmpd="sng">
                  <a:solidFill>
                    <a:schemeClr val="accent2"/>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13" name="Straight Arrow Connector 212"/>
                <p:cNvCxnSpPr/>
                <p:nvPr/>
              </p:nvCxnSpPr>
              <p:spPr>
                <a:xfrm flipH="1" flipV="1">
                  <a:off x="2895600" y="5787706"/>
                  <a:ext cx="352682" cy="308294"/>
                </a:xfrm>
                <a:prstGeom prst="straightConnector1">
                  <a:avLst/>
                </a:prstGeom>
                <a:ln w="38100" cmpd="sng">
                  <a:solidFill>
                    <a:schemeClr val="accent2"/>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14" name="Straight Arrow Connector 213"/>
                <p:cNvCxnSpPr/>
                <p:nvPr/>
              </p:nvCxnSpPr>
              <p:spPr>
                <a:xfrm flipH="1">
                  <a:off x="1733843" y="5672377"/>
                  <a:ext cx="472979" cy="74335"/>
                </a:xfrm>
                <a:prstGeom prst="straightConnector1">
                  <a:avLst/>
                </a:prstGeom>
                <a:ln w="38100" cmpd="sng">
                  <a:solidFill>
                    <a:schemeClr val="accent2"/>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nvGrpSpPr>
              <p:cNvPr id="245" name="Group 244"/>
              <p:cNvGrpSpPr/>
              <p:nvPr/>
            </p:nvGrpSpPr>
            <p:grpSpPr>
              <a:xfrm>
                <a:off x="3302717" y="4800600"/>
                <a:ext cx="1082049" cy="616682"/>
                <a:chOff x="6324600" y="2945864"/>
                <a:chExt cx="2590800" cy="1476551"/>
              </a:xfrm>
            </p:grpSpPr>
            <p:sp>
              <p:nvSpPr>
                <p:cNvPr id="246" name="Oval 245"/>
                <p:cNvSpPr/>
                <p:nvPr/>
              </p:nvSpPr>
              <p:spPr>
                <a:xfrm>
                  <a:off x="6944558" y="3429000"/>
                  <a:ext cx="512365" cy="512365"/>
                </a:xfrm>
                <a:prstGeom prst="ellipse">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47" name="Oval 246"/>
                <p:cNvSpPr/>
                <p:nvPr/>
              </p:nvSpPr>
              <p:spPr>
                <a:xfrm>
                  <a:off x="7797006" y="3335167"/>
                  <a:ext cx="512365" cy="512365"/>
                </a:xfrm>
                <a:prstGeom prst="ellipse">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48" name="Oval 247"/>
                <p:cNvSpPr/>
                <p:nvPr/>
              </p:nvSpPr>
              <p:spPr>
                <a:xfrm>
                  <a:off x="6324600" y="3167942"/>
                  <a:ext cx="333117" cy="333116"/>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9" name="Oval 248"/>
                <p:cNvSpPr/>
                <p:nvPr/>
              </p:nvSpPr>
              <p:spPr>
                <a:xfrm>
                  <a:off x="6385525" y="3989896"/>
                  <a:ext cx="333117" cy="333116"/>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0" name="Oval 249"/>
                <p:cNvSpPr/>
                <p:nvPr/>
              </p:nvSpPr>
              <p:spPr>
                <a:xfrm>
                  <a:off x="8582283" y="2945864"/>
                  <a:ext cx="333117" cy="333116"/>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1" name="Chord 250"/>
                <p:cNvSpPr/>
                <p:nvPr/>
              </p:nvSpPr>
              <p:spPr>
                <a:xfrm rot="20675283">
                  <a:off x="6947854" y="3429820"/>
                  <a:ext cx="499675" cy="499675"/>
                </a:xfrm>
                <a:prstGeom prst="chord">
                  <a:avLst>
                    <a:gd name="adj1" fmla="val 5518863"/>
                    <a:gd name="adj2" fmla="val 16113869"/>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2" name="Chord 251"/>
                <p:cNvSpPr/>
                <p:nvPr/>
              </p:nvSpPr>
              <p:spPr>
                <a:xfrm rot="9875283">
                  <a:off x="7799022" y="3341292"/>
                  <a:ext cx="499675" cy="499675"/>
                </a:xfrm>
                <a:prstGeom prst="chord">
                  <a:avLst>
                    <a:gd name="adj1" fmla="val 5518863"/>
                    <a:gd name="adj2" fmla="val 16113869"/>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3" name="Oval 252"/>
                <p:cNvSpPr/>
                <p:nvPr/>
              </p:nvSpPr>
              <p:spPr>
                <a:xfrm>
                  <a:off x="8471245" y="4089299"/>
                  <a:ext cx="333117" cy="333116"/>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4" name="Straight Connector 253"/>
                <p:cNvCxnSpPr>
                  <a:endCxn id="251" idx="2"/>
                </p:cNvCxnSpPr>
                <p:nvPr/>
              </p:nvCxnSpPr>
              <p:spPr>
                <a:xfrm>
                  <a:off x="6497710" y="3362259"/>
                  <a:ext cx="692793" cy="319343"/>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55" name="Straight Connector 254"/>
                <p:cNvCxnSpPr>
                  <a:endCxn id="251" idx="2"/>
                </p:cNvCxnSpPr>
                <p:nvPr/>
              </p:nvCxnSpPr>
              <p:spPr>
                <a:xfrm flipV="1">
                  <a:off x="6608749" y="3681602"/>
                  <a:ext cx="581754" cy="457929"/>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56" name="Straight Connector 255"/>
                <p:cNvCxnSpPr>
                  <a:stCxn id="252" idx="2"/>
                </p:cNvCxnSpPr>
                <p:nvPr/>
              </p:nvCxnSpPr>
              <p:spPr>
                <a:xfrm flipV="1">
                  <a:off x="8056049" y="3167942"/>
                  <a:ext cx="692793" cy="421242"/>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57" name="Straight Connector 256"/>
                <p:cNvCxnSpPr>
                  <a:stCxn id="252" idx="2"/>
                </p:cNvCxnSpPr>
                <p:nvPr/>
              </p:nvCxnSpPr>
              <p:spPr>
                <a:xfrm>
                  <a:off x="8056049" y="3589185"/>
                  <a:ext cx="581754" cy="661385"/>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a:off x="7406649" y="2960240"/>
                  <a:ext cx="441951" cy="1462175"/>
                </a:xfrm>
                <a:prstGeom prst="line">
                  <a:avLst/>
                </a:prstGeom>
                <a:ln w="38100" cmpd="sng">
                  <a:solidFill>
                    <a:schemeClr val="tx1"/>
                  </a:solidFill>
                  <a:prstDash val="sysDash"/>
                  <a:headEnd type="none" w="med" len="med"/>
                  <a:tailEnd type="none"/>
                </a:ln>
                <a:effectLst/>
              </p:spPr>
              <p:style>
                <a:lnRef idx="2">
                  <a:schemeClr val="accent1"/>
                </a:lnRef>
                <a:fillRef idx="0">
                  <a:schemeClr val="accent1"/>
                </a:fillRef>
                <a:effectRef idx="1">
                  <a:schemeClr val="accent1"/>
                </a:effectRef>
                <a:fontRef idx="minor">
                  <a:schemeClr val="tx1"/>
                </a:fontRef>
              </p:style>
            </p:cxnSp>
          </p:grpSp>
          <p:grpSp>
            <p:nvGrpSpPr>
              <p:cNvPr id="260" name="Group 259"/>
              <p:cNvGrpSpPr/>
              <p:nvPr/>
            </p:nvGrpSpPr>
            <p:grpSpPr>
              <a:xfrm>
                <a:off x="2936966" y="5715000"/>
                <a:ext cx="1195455" cy="774784"/>
                <a:chOff x="5672524" y="4497644"/>
                <a:chExt cx="2593145" cy="1680639"/>
              </a:xfrm>
            </p:grpSpPr>
            <p:sp>
              <p:nvSpPr>
                <p:cNvPr id="262" name="Oval 261"/>
                <p:cNvSpPr/>
                <p:nvPr/>
              </p:nvSpPr>
              <p:spPr>
                <a:xfrm>
                  <a:off x="7932552" y="5303999"/>
                  <a:ext cx="333117" cy="333116"/>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3" name="Oval 262"/>
                <p:cNvSpPr/>
                <p:nvPr/>
              </p:nvSpPr>
              <p:spPr>
                <a:xfrm>
                  <a:off x="5987047" y="5702357"/>
                  <a:ext cx="333117" cy="333116"/>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4" name="Oval 263"/>
                <p:cNvSpPr/>
                <p:nvPr/>
              </p:nvSpPr>
              <p:spPr>
                <a:xfrm>
                  <a:off x="6724437" y="5113559"/>
                  <a:ext cx="333117" cy="333116"/>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65" name="Straight Connector 264"/>
                <p:cNvCxnSpPr>
                  <a:stCxn id="264" idx="7"/>
                  <a:endCxn id="274" idx="3"/>
                </p:cNvCxnSpPr>
                <p:nvPr/>
              </p:nvCxnSpPr>
              <p:spPr>
                <a:xfrm flipV="1">
                  <a:off x="7008770" y="4781976"/>
                  <a:ext cx="351503" cy="380367"/>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66" name="Straight Connector 265"/>
                <p:cNvCxnSpPr>
                  <a:stCxn id="273" idx="7"/>
                  <a:endCxn id="262" idx="3"/>
                </p:cNvCxnSpPr>
                <p:nvPr/>
              </p:nvCxnSpPr>
              <p:spPr>
                <a:xfrm flipV="1">
                  <a:off x="7470315" y="5588331"/>
                  <a:ext cx="511021" cy="305620"/>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67" name="Straight Connector 266"/>
                <p:cNvCxnSpPr>
                  <a:stCxn id="273" idx="1"/>
                  <a:endCxn id="264" idx="5"/>
                </p:cNvCxnSpPr>
                <p:nvPr/>
              </p:nvCxnSpPr>
              <p:spPr>
                <a:xfrm flipH="1" flipV="1">
                  <a:off x="7008770" y="5397891"/>
                  <a:ext cx="225996" cy="496060"/>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68" name="Straight Connector 267"/>
                <p:cNvCxnSpPr>
                  <a:stCxn id="262" idx="1"/>
                  <a:endCxn id="274" idx="5"/>
                </p:cNvCxnSpPr>
                <p:nvPr/>
              </p:nvCxnSpPr>
              <p:spPr>
                <a:xfrm flipH="1" flipV="1">
                  <a:off x="7595822" y="4781976"/>
                  <a:ext cx="385514" cy="570807"/>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69" name="Straight Connector 268"/>
                <p:cNvCxnSpPr>
                  <a:stCxn id="264" idx="2"/>
                  <a:endCxn id="272" idx="6"/>
                </p:cNvCxnSpPr>
                <p:nvPr/>
              </p:nvCxnSpPr>
              <p:spPr>
                <a:xfrm flipH="1" flipV="1">
                  <a:off x="6005641" y="4979100"/>
                  <a:ext cx="718796" cy="301017"/>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70" name="Straight Connector 269"/>
                <p:cNvCxnSpPr>
                  <a:stCxn id="273" idx="2"/>
                  <a:endCxn id="263" idx="6"/>
                </p:cNvCxnSpPr>
                <p:nvPr/>
              </p:nvCxnSpPr>
              <p:spPr>
                <a:xfrm flipH="1" flipV="1">
                  <a:off x="6320164" y="5868915"/>
                  <a:ext cx="865818" cy="142810"/>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71" name="Straight Connector 270"/>
                <p:cNvCxnSpPr>
                  <a:stCxn id="272" idx="5"/>
                  <a:endCxn id="263" idx="0"/>
                </p:cNvCxnSpPr>
                <p:nvPr/>
              </p:nvCxnSpPr>
              <p:spPr>
                <a:xfrm>
                  <a:off x="5956857" y="5096874"/>
                  <a:ext cx="196749" cy="605483"/>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272" name="Oval 271"/>
                <p:cNvSpPr/>
                <p:nvPr/>
              </p:nvSpPr>
              <p:spPr>
                <a:xfrm>
                  <a:off x="5672524" y="4812542"/>
                  <a:ext cx="333117" cy="333116"/>
                </a:xfrm>
                <a:prstGeom prst="ellipse">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73" name="Oval 272"/>
                <p:cNvSpPr/>
                <p:nvPr/>
              </p:nvSpPr>
              <p:spPr>
                <a:xfrm>
                  <a:off x="7185982" y="5845167"/>
                  <a:ext cx="333117" cy="333116"/>
                </a:xfrm>
                <a:prstGeom prst="ellipse">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74" name="Oval 273"/>
                <p:cNvSpPr/>
                <p:nvPr/>
              </p:nvSpPr>
              <p:spPr>
                <a:xfrm>
                  <a:off x="7311489" y="4497644"/>
                  <a:ext cx="333117" cy="333116"/>
                </a:xfrm>
                <a:prstGeom prst="ellipse">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sp>
            <p:nvSpPr>
              <p:cNvPr id="281" name="TextBox 280"/>
              <p:cNvSpPr txBox="1"/>
              <p:nvPr/>
            </p:nvSpPr>
            <p:spPr>
              <a:xfrm>
                <a:off x="854741" y="4386895"/>
                <a:ext cx="3717259" cy="369332"/>
              </a:xfrm>
              <a:prstGeom prst="rect">
                <a:avLst/>
              </a:prstGeom>
              <a:noFill/>
            </p:spPr>
            <p:txBody>
              <a:bodyPr wrap="none" rtlCol="0">
                <a:spAutoFit/>
              </a:bodyPr>
              <a:lstStyle/>
              <a:p>
                <a:r>
                  <a:rPr lang="en-US" sz="1800" dirty="0" smtClean="0">
                    <a:latin typeface="Gill Sans Light"/>
                    <a:cs typeface="Gill Sans Light"/>
                  </a:rPr>
                  <a:t>Advances in Graph Processing Systems</a:t>
                </a:r>
              </a:p>
            </p:txBody>
          </p:sp>
        </p:grpSp>
        <p:sp>
          <p:nvSpPr>
            <p:cNvPr id="282" name="TextBox 281"/>
            <p:cNvSpPr txBox="1"/>
            <p:nvPr/>
          </p:nvSpPr>
          <p:spPr>
            <a:xfrm>
              <a:off x="5799243" y="4676507"/>
              <a:ext cx="2887557" cy="1800493"/>
            </a:xfrm>
            <a:prstGeom prst="rect">
              <a:avLst/>
            </a:prstGeom>
            <a:noFill/>
          </p:spPr>
          <p:txBody>
            <a:bodyPr wrap="square" rtlCol="0">
              <a:spAutoFit/>
            </a:bodyPr>
            <a:lstStyle/>
            <a:p>
              <a:pPr algn="ctr">
                <a:spcAft>
                  <a:spcPts val="1800"/>
                </a:spcAft>
              </a:pPr>
              <a:r>
                <a:rPr lang="en-US" dirty="0" smtClean="0">
                  <a:latin typeface="Gill Sans Light"/>
                  <a:cs typeface="Gill Sans Light"/>
                </a:rPr>
                <a:t>Distributed Join Optimization</a:t>
              </a:r>
            </a:p>
            <a:p>
              <a:pPr algn="ctr">
                <a:spcAft>
                  <a:spcPts val="1800"/>
                </a:spcAft>
              </a:pPr>
              <a:r>
                <a:rPr lang="en-US" dirty="0" smtClean="0">
                  <a:latin typeface="Gill Sans Light"/>
                  <a:cs typeface="Gill Sans Light"/>
                </a:rPr>
                <a:t>Materialized View Maintenance</a:t>
              </a:r>
            </a:p>
          </p:txBody>
        </p:sp>
      </p:grpSp>
      <p:sp>
        <p:nvSpPr>
          <p:cNvPr id="288" name="Rectangle 287"/>
          <p:cNvSpPr/>
          <p:nvPr/>
        </p:nvSpPr>
        <p:spPr>
          <a:xfrm>
            <a:off x="0" y="3573959"/>
            <a:ext cx="9144000" cy="3284041"/>
          </a:xfrm>
          <a:prstGeom prst="rect">
            <a:avLst/>
          </a:prstGeom>
          <a:solidFill>
            <a:srgbClr val="FFFFFF">
              <a:alpha val="72000"/>
            </a:srgb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3" name="Rectangle 222"/>
          <p:cNvSpPr/>
          <p:nvPr/>
        </p:nvSpPr>
        <p:spPr>
          <a:xfrm>
            <a:off x="0" y="181724"/>
            <a:ext cx="9144000" cy="3284041"/>
          </a:xfrm>
          <a:prstGeom prst="rect">
            <a:avLst/>
          </a:prstGeom>
          <a:solidFill>
            <a:srgbClr val="FFFFFF">
              <a:alpha val="72000"/>
            </a:srgb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014194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3"/>
                                        </p:tgtEl>
                                        <p:attrNameLst>
                                          <p:attrName>style.visibility</p:attrName>
                                        </p:attrNameLst>
                                      </p:cBhvr>
                                      <p:to>
                                        <p:strVal val="visible"/>
                                      </p:to>
                                    </p:set>
                                    <p:animEffect transition="in" filter="fade">
                                      <p:cBhvr>
                                        <p:cTn id="7" dur="500"/>
                                        <p:tgtEl>
                                          <p:spTgt spid="223"/>
                                        </p:tgtEl>
                                      </p:cBhvr>
                                    </p:animEffect>
                                  </p:childTnLst>
                                </p:cTn>
                              </p:par>
                              <p:par>
                                <p:cTn id="8" presetID="10" presetClass="exit" presetSubtype="0" fill="hold" grpId="0" nodeType="withEffect">
                                  <p:stCondLst>
                                    <p:cond delay="0"/>
                                  </p:stCondLst>
                                  <p:childTnLst>
                                    <p:animEffect transition="out" filter="fade">
                                      <p:cBhvr>
                                        <p:cTn id="9" dur="500"/>
                                        <p:tgtEl>
                                          <p:spTgt spid="288"/>
                                        </p:tgtEl>
                                      </p:cBhvr>
                                    </p:animEffect>
                                    <p:set>
                                      <p:cBhvr>
                                        <p:cTn id="10" dur="1" fill="hold">
                                          <p:stCondLst>
                                            <p:cond delay="499"/>
                                          </p:stCondLst>
                                        </p:cTn>
                                        <p:tgtEl>
                                          <p:spTgt spid="2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 grpId="0" animBg="1"/>
      <p:bldP spid="22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7" name="Group 236"/>
          <p:cNvGrpSpPr/>
          <p:nvPr/>
        </p:nvGrpSpPr>
        <p:grpSpPr>
          <a:xfrm>
            <a:off x="1447800" y="990600"/>
            <a:ext cx="1295400" cy="5791052"/>
            <a:chOff x="4191000" y="1138090"/>
            <a:chExt cx="1752600" cy="5567510"/>
          </a:xfrm>
        </p:grpSpPr>
        <p:sp>
          <p:nvSpPr>
            <p:cNvPr id="227" name="Rectangle 226"/>
            <p:cNvSpPr/>
            <p:nvPr/>
          </p:nvSpPr>
          <p:spPr>
            <a:xfrm>
              <a:off x="4191000" y="1143000"/>
              <a:ext cx="1752600" cy="5562600"/>
            </a:xfrm>
            <a:prstGeom prst="rect">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5" name="TextBox 224"/>
            <p:cNvSpPr txBox="1"/>
            <p:nvPr/>
          </p:nvSpPr>
          <p:spPr>
            <a:xfrm>
              <a:off x="4191000" y="1138090"/>
              <a:ext cx="1752600" cy="1200328"/>
            </a:xfrm>
            <a:prstGeom prst="rect">
              <a:avLst/>
            </a:prstGeom>
            <a:noFill/>
          </p:spPr>
          <p:txBody>
            <a:bodyPr wrap="square" rtlCol="0">
              <a:spAutoFit/>
            </a:bodyPr>
            <a:lstStyle/>
            <a:p>
              <a:pPr algn="ctr" defTabSz="914400" fontAlgn="auto">
                <a:spcBef>
                  <a:spcPts val="0"/>
                </a:spcBef>
                <a:spcAft>
                  <a:spcPts val="0"/>
                </a:spcAft>
              </a:pPr>
              <a:r>
                <a:rPr lang="en-US" dirty="0" smtClean="0">
                  <a:solidFill>
                    <a:prstClr val="black"/>
                  </a:solidFill>
                  <a:latin typeface="Gill Sans Light"/>
                  <a:cs typeface="Gill Sans Light"/>
                </a:rPr>
                <a:t>Vertex Table (RDD)</a:t>
              </a:r>
              <a:endParaRPr lang="en-US" dirty="0">
                <a:solidFill>
                  <a:prstClr val="black"/>
                </a:solidFill>
                <a:latin typeface="Gill Sans Light"/>
                <a:cs typeface="Gill Sans Light"/>
              </a:endParaRPr>
            </a:p>
          </p:txBody>
        </p:sp>
      </p:grpSp>
      <p:sp>
        <p:nvSpPr>
          <p:cNvPr id="2" name="Title 1"/>
          <p:cNvSpPr>
            <a:spLocks noGrp="1"/>
          </p:cNvSpPr>
          <p:nvPr>
            <p:ph type="title"/>
          </p:nvPr>
        </p:nvSpPr>
        <p:spPr>
          <a:xfrm>
            <a:off x="0" y="-76200"/>
            <a:ext cx="9144000" cy="1143000"/>
          </a:xfrm>
        </p:spPr>
        <p:txBody>
          <a:bodyPr/>
          <a:lstStyle/>
          <a:p>
            <a:r>
              <a:rPr lang="en-US" sz="4000" dirty="0" smtClean="0"/>
              <a:t>Join Site Selection using Routing Tables</a:t>
            </a:r>
            <a:endParaRPr lang="en-US" sz="4000" dirty="0"/>
          </a:p>
        </p:txBody>
      </p:sp>
      <p:grpSp>
        <p:nvGrpSpPr>
          <p:cNvPr id="236" name="Group 235"/>
          <p:cNvGrpSpPr/>
          <p:nvPr/>
        </p:nvGrpSpPr>
        <p:grpSpPr>
          <a:xfrm>
            <a:off x="1524000" y="2281090"/>
            <a:ext cx="1143000" cy="4424510"/>
            <a:chOff x="4495800" y="2133600"/>
            <a:chExt cx="1143000" cy="4424510"/>
          </a:xfrm>
        </p:grpSpPr>
        <p:sp>
          <p:nvSpPr>
            <p:cNvPr id="226" name="Rounded Rectangle 225"/>
            <p:cNvSpPr/>
            <p:nvPr/>
          </p:nvSpPr>
          <p:spPr>
            <a:xfrm>
              <a:off x="4495800" y="2133600"/>
              <a:ext cx="1143000" cy="2181078"/>
            </a:xfrm>
            <a:prstGeom prst="roundRect">
              <a:avLst>
                <a:gd name="adj" fmla="val 12081"/>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8" name="Rounded Rectangle 227"/>
            <p:cNvSpPr/>
            <p:nvPr/>
          </p:nvSpPr>
          <p:spPr>
            <a:xfrm>
              <a:off x="4495800" y="4424510"/>
              <a:ext cx="1143000" cy="2133600"/>
            </a:xfrm>
            <a:prstGeom prst="roundRect">
              <a:avLst>
                <a:gd name="adj" fmla="val 12081"/>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grpSp>
        <p:nvGrpSpPr>
          <p:cNvPr id="240" name="Group 239"/>
          <p:cNvGrpSpPr/>
          <p:nvPr/>
        </p:nvGrpSpPr>
        <p:grpSpPr>
          <a:xfrm>
            <a:off x="5410200" y="990600"/>
            <a:ext cx="2057400" cy="5779852"/>
            <a:chOff x="4191000" y="1143000"/>
            <a:chExt cx="1752600" cy="5562600"/>
          </a:xfrm>
        </p:grpSpPr>
        <p:sp>
          <p:nvSpPr>
            <p:cNvPr id="242" name="Rectangle 241"/>
            <p:cNvSpPr/>
            <p:nvPr/>
          </p:nvSpPr>
          <p:spPr>
            <a:xfrm>
              <a:off x="4191000" y="1143000"/>
              <a:ext cx="1752600" cy="5562600"/>
            </a:xfrm>
            <a:prstGeom prst="rect">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41" name="TextBox 240"/>
            <p:cNvSpPr txBox="1"/>
            <p:nvPr/>
          </p:nvSpPr>
          <p:spPr>
            <a:xfrm>
              <a:off x="4191000" y="1220272"/>
              <a:ext cx="1752600" cy="830997"/>
            </a:xfrm>
            <a:prstGeom prst="rect">
              <a:avLst/>
            </a:prstGeom>
            <a:noFill/>
          </p:spPr>
          <p:txBody>
            <a:bodyPr wrap="square" rtlCol="0">
              <a:spAutoFit/>
            </a:bodyPr>
            <a:lstStyle/>
            <a:p>
              <a:pPr algn="ctr" defTabSz="914400" fontAlgn="auto">
                <a:spcBef>
                  <a:spcPts val="0"/>
                </a:spcBef>
                <a:spcAft>
                  <a:spcPts val="0"/>
                </a:spcAft>
              </a:pPr>
              <a:r>
                <a:rPr lang="en-US" dirty="0" smtClean="0">
                  <a:solidFill>
                    <a:prstClr val="black"/>
                  </a:solidFill>
                  <a:latin typeface="Gill Sans Light"/>
                  <a:cs typeface="Gill Sans Light"/>
                </a:rPr>
                <a:t>Edge Table </a:t>
              </a:r>
            </a:p>
            <a:p>
              <a:pPr algn="ctr" defTabSz="914400" fontAlgn="auto">
                <a:spcBef>
                  <a:spcPts val="0"/>
                </a:spcBef>
                <a:spcAft>
                  <a:spcPts val="0"/>
                </a:spcAft>
              </a:pPr>
              <a:r>
                <a:rPr lang="en-US" dirty="0" smtClean="0">
                  <a:solidFill>
                    <a:prstClr val="black"/>
                  </a:solidFill>
                  <a:latin typeface="Gill Sans Light"/>
                  <a:cs typeface="Gill Sans Light"/>
                </a:rPr>
                <a:t>(RDD)</a:t>
              </a:r>
              <a:endParaRPr lang="en-US" dirty="0">
                <a:solidFill>
                  <a:prstClr val="black"/>
                </a:solidFill>
                <a:latin typeface="Gill Sans Light"/>
                <a:cs typeface="Gill Sans Light"/>
              </a:endParaRPr>
            </a:p>
          </p:txBody>
        </p:sp>
      </p:grpSp>
      <p:sp>
        <p:nvSpPr>
          <p:cNvPr id="296" name="Rounded Rectangle 295"/>
          <p:cNvSpPr/>
          <p:nvPr/>
        </p:nvSpPr>
        <p:spPr>
          <a:xfrm>
            <a:off x="5562600" y="1924484"/>
            <a:ext cx="1752600" cy="2337806"/>
          </a:xfrm>
          <a:prstGeom prst="roundRect">
            <a:avLst>
              <a:gd name="adj" fmla="val 12081"/>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97" name="Rounded Rectangle 296"/>
          <p:cNvSpPr/>
          <p:nvPr/>
        </p:nvSpPr>
        <p:spPr>
          <a:xfrm>
            <a:off x="5562600" y="4367794"/>
            <a:ext cx="1752600" cy="2337806"/>
          </a:xfrm>
          <a:prstGeom prst="roundRect">
            <a:avLst>
              <a:gd name="adj" fmla="val 12081"/>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319" name="Group 318"/>
          <p:cNvGrpSpPr/>
          <p:nvPr/>
        </p:nvGrpSpPr>
        <p:grpSpPr>
          <a:xfrm>
            <a:off x="5827594" y="1981200"/>
            <a:ext cx="1259006" cy="4648200"/>
            <a:chOff x="7581878" y="1981200"/>
            <a:chExt cx="1259006" cy="4648200"/>
          </a:xfrm>
        </p:grpSpPr>
        <p:grpSp>
          <p:nvGrpSpPr>
            <p:cNvPr id="260" name="Group 259"/>
            <p:cNvGrpSpPr/>
            <p:nvPr/>
          </p:nvGrpSpPr>
          <p:grpSpPr>
            <a:xfrm>
              <a:off x="7581878" y="1981200"/>
              <a:ext cx="1259006" cy="420807"/>
              <a:chOff x="7656394" y="2057400"/>
              <a:chExt cx="1259006" cy="420807"/>
            </a:xfrm>
          </p:grpSpPr>
          <p:cxnSp>
            <p:nvCxnSpPr>
              <p:cNvPr id="246" name="Straight Connector 245"/>
              <p:cNvCxnSpPr>
                <a:stCxn id="256" idx="6"/>
                <a:endCxn id="257"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52" name="Can 251"/>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56" name="Oval 255"/>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A</a:t>
                </a:r>
                <a:endParaRPr lang="en-US" sz="2000" dirty="0">
                  <a:solidFill>
                    <a:srgbClr val="000000"/>
                  </a:solidFill>
                  <a:latin typeface="Gill Sans Light"/>
                  <a:cs typeface="Gill Sans Light"/>
                </a:endParaRPr>
              </a:p>
            </p:txBody>
          </p:sp>
          <p:sp>
            <p:nvSpPr>
              <p:cNvPr id="257" name="Oval 256"/>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B</a:t>
                </a:r>
                <a:endParaRPr lang="en-US" sz="2000" dirty="0">
                  <a:solidFill>
                    <a:srgbClr val="000000"/>
                  </a:solidFill>
                  <a:latin typeface="Gill Sans Light"/>
                  <a:cs typeface="Gill Sans Light"/>
                </a:endParaRPr>
              </a:p>
            </p:txBody>
          </p:sp>
        </p:grpSp>
        <p:grpSp>
          <p:nvGrpSpPr>
            <p:cNvPr id="261" name="Group 260"/>
            <p:cNvGrpSpPr/>
            <p:nvPr/>
          </p:nvGrpSpPr>
          <p:grpSpPr>
            <a:xfrm>
              <a:off x="7581878" y="2563342"/>
              <a:ext cx="1259006" cy="420807"/>
              <a:chOff x="7656394" y="2057400"/>
              <a:chExt cx="1259006" cy="420807"/>
            </a:xfrm>
          </p:grpSpPr>
          <p:cxnSp>
            <p:nvCxnSpPr>
              <p:cNvPr id="262" name="Straight Connector 261"/>
              <p:cNvCxnSpPr>
                <a:stCxn id="264" idx="6"/>
                <a:endCxn id="26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63" name="Can 26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64" name="Oval 26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A</a:t>
                </a:r>
                <a:endParaRPr lang="en-US" sz="2000" dirty="0">
                  <a:solidFill>
                    <a:srgbClr val="000000"/>
                  </a:solidFill>
                  <a:latin typeface="Gill Sans Light"/>
                  <a:cs typeface="Gill Sans Light"/>
                </a:endParaRPr>
              </a:p>
            </p:txBody>
          </p:sp>
          <p:sp>
            <p:nvSpPr>
              <p:cNvPr id="265" name="Oval 26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C</a:t>
                </a:r>
                <a:endParaRPr lang="en-US" sz="2000" dirty="0">
                  <a:solidFill>
                    <a:srgbClr val="000000"/>
                  </a:solidFill>
                  <a:latin typeface="Gill Sans Light"/>
                  <a:cs typeface="Gill Sans Light"/>
                </a:endParaRPr>
              </a:p>
            </p:txBody>
          </p:sp>
        </p:grpSp>
        <p:grpSp>
          <p:nvGrpSpPr>
            <p:cNvPr id="266" name="Group 265"/>
            <p:cNvGrpSpPr/>
            <p:nvPr/>
          </p:nvGrpSpPr>
          <p:grpSpPr>
            <a:xfrm>
              <a:off x="7581878" y="3727626"/>
              <a:ext cx="1259006" cy="420807"/>
              <a:chOff x="7656394" y="2057400"/>
              <a:chExt cx="1259006" cy="420807"/>
            </a:xfrm>
          </p:grpSpPr>
          <p:cxnSp>
            <p:nvCxnSpPr>
              <p:cNvPr id="267" name="Straight Connector 266"/>
              <p:cNvCxnSpPr>
                <a:stCxn id="269" idx="6"/>
                <a:endCxn id="270"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68" name="Can 267"/>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69" name="Oval 268"/>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C</a:t>
                </a:r>
                <a:endParaRPr lang="en-US" sz="2000" dirty="0">
                  <a:solidFill>
                    <a:srgbClr val="000000"/>
                  </a:solidFill>
                  <a:latin typeface="Gill Sans Light"/>
                  <a:cs typeface="Gill Sans Light"/>
                </a:endParaRPr>
              </a:p>
            </p:txBody>
          </p:sp>
          <p:sp>
            <p:nvSpPr>
              <p:cNvPr id="270" name="Oval 269"/>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D</a:t>
                </a:r>
                <a:endParaRPr lang="en-US" sz="2000" dirty="0">
                  <a:solidFill>
                    <a:srgbClr val="000000"/>
                  </a:solidFill>
                  <a:latin typeface="Gill Sans Light"/>
                  <a:cs typeface="Gill Sans Light"/>
                </a:endParaRPr>
              </a:p>
            </p:txBody>
          </p:sp>
        </p:grpSp>
        <p:grpSp>
          <p:nvGrpSpPr>
            <p:cNvPr id="271" name="Group 270"/>
            <p:cNvGrpSpPr/>
            <p:nvPr/>
          </p:nvGrpSpPr>
          <p:grpSpPr>
            <a:xfrm>
              <a:off x="7581878" y="3145484"/>
              <a:ext cx="1259006" cy="420807"/>
              <a:chOff x="7656394" y="2057400"/>
              <a:chExt cx="1259006" cy="420807"/>
            </a:xfrm>
          </p:grpSpPr>
          <p:cxnSp>
            <p:nvCxnSpPr>
              <p:cNvPr id="272" name="Straight Connector 271"/>
              <p:cNvCxnSpPr>
                <a:stCxn id="274" idx="6"/>
                <a:endCxn id="27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73" name="Can 27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74" name="Oval 27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B</a:t>
                </a:r>
                <a:endParaRPr lang="en-US" sz="2000" dirty="0">
                  <a:solidFill>
                    <a:srgbClr val="000000"/>
                  </a:solidFill>
                  <a:latin typeface="Gill Sans Light"/>
                  <a:cs typeface="Gill Sans Light"/>
                </a:endParaRPr>
              </a:p>
            </p:txBody>
          </p:sp>
          <p:sp>
            <p:nvSpPr>
              <p:cNvPr id="275" name="Oval 27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C</a:t>
                </a:r>
                <a:endParaRPr lang="en-US" sz="2000" dirty="0">
                  <a:solidFill>
                    <a:srgbClr val="000000"/>
                  </a:solidFill>
                  <a:latin typeface="Gill Sans Light"/>
                  <a:cs typeface="Gill Sans Light"/>
                </a:endParaRPr>
              </a:p>
            </p:txBody>
          </p:sp>
        </p:grpSp>
        <p:grpSp>
          <p:nvGrpSpPr>
            <p:cNvPr id="276" name="Group 275"/>
            <p:cNvGrpSpPr/>
            <p:nvPr/>
          </p:nvGrpSpPr>
          <p:grpSpPr>
            <a:xfrm>
              <a:off x="7581878" y="4462168"/>
              <a:ext cx="1259006" cy="420807"/>
              <a:chOff x="7656394" y="2057400"/>
              <a:chExt cx="1259006" cy="420807"/>
            </a:xfrm>
          </p:grpSpPr>
          <p:cxnSp>
            <p:nvCxnSpPr>
              <p:cNvPr id="277" name="Straight Connector 276"/>
              <p:cNvCxnSpPr>
                <a:stCxn id="279" idx="6"/>
                <a:endCxn id="280"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78" name="Can 277"/>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79" name="Oval 278"/>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A</a:t>
                </a:r>
                <a:endParaRPr lang="en-US" sz="2000" dirty="0">
                  <a:solidFill>
                    <a:srgbClr val="000000"/>
                  </a:solidFill>
                  <a:latin typeface="Gill Sans Light"/>
                  <a:cs typeface="Gill Sans Light"/>
                </a:endParaRPr>
              </a:p>
            </p:txBody>
          </p:sp>
          <p:sp>
            <p:nvSpPr>
              <p:cNvPr id="280" name="Oval 279"/>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E</a:t>
                </a:r>
                <a:endParaRPr lang="en-US" sz="2000" dirty="0">
                  <a:solidFill>
                    <a:srgbClr val="000000"/>
                  </a:solidFill>
                  <a:latin typeface="Gill Sans Light"/>
                  <a:cs typeface="Gill Sans Light"/>
                </a:endParaRPr>
              </a:p>
            </p:txBody>
          </p:sp>
        </p:grpSp>
        <p:grpSp>
          <p:nvGrpSpPr>
            <p:cNvPr id="281" name="Group 280"/>
            <p:cNvGrpSpPr/>
            <p:nvPr/>
          </p:nvGrpSpPr>
          <p:grpSpPr>
            <a:xfrm>
              <a:off x="7581878" y="5044310"/>
              <a:ext cx="1259006" cy="420807"/>
              <a:chOff x="7656394" y="2057400"/>
              <a:chExt cx="1259006" cy="420807"/>
            </a:xfrm>
          </p:grpSpPr>
          <p:cxnSp>
            <p:nvCxnSpPr>
              <p:cNvPr id="282" name="Straight Connector 281"/>
              <p:cNvCxnSpPr>
                <a:stCxn id="284" idx="6"/>
                <a:endCxn id="28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83" name="Can 28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84" name="Oval 28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A</a:t>
                </a:r>
                <a:endParaRPr lang="en-US" sz="2000" dirty="0">
                  <a:solidFill>
                    <a:srgbClr val="000000"/>
                  </a:solidFill>
                  <a:latin typeface="Gill Sans Light"/>
                  <a:cs typeface="Gill Sans Light"/>
                </a:endParaRPr>
              </a:p>
            </p:txBody>
          </p:sp>
          <p:sp>
            <p:nvSpPr>
              <p:cNvPr id="285" name="Oval 28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F</a:t>
                </a:r>
                <a:endParaRPr lang="en-US" sz="2000" dirty="0">
                  <a:solidFill>
                    <a:srgbClr val="000000"/>
                  </a:solidFill>
                  <a:latin typeface="Gill Sans Light"/>
                  <a:cs typeface="Gill Sans Light"/>
                </a:endParaRPr>
              </a:p>
            </p:txBody>
          </p:sp>
        </p:grpSp>
        <p:grpSp>
          <p:nvGrpSpPr>
            <p:cNvPr id="286" name="Group 285"/>
            <p:cNvGrpSpPr/>
            <p:nvPr/>
          </p:nvGrpSpPr>
          <p:grpSpPr>
            <a:xfrm>
              <a:off x="7581878" y="6208593"/>
              <a:ext cx="1259006" cy="420807"/>
              <a:chOff x="7656394" y="2057400"/>
              <a:chExt cx="1259006" cy="420807"/>
            </a:xfrm>
          </p:grpSpPr>
          <p:cxnSp>
            <p:nvCxnSpPr>
              <p:cNvPr id="287" name="Straight Connector 286"/>
              <p:cNvCxnSpPr>
                <a:stCxn id="289" idx="6"/>
                <a:endCxn id="290"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88" name="Can 287"/>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89" name="Oval 288"/>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E</a:t>
                </a:r>
                <a:endParaRPr lang="en-US" sz="2000" dirty="0">
                  <a:solidFill>
                    <a:srgbClr val="000000"/>
                  </a:solidFill>
                  <a:latin typeface="Gill Sans Light"/>
                  <a:cs typeface="Gill Sans Light"/>
                </a:endParaRPr>
              </a:p>
            </p:txBody>
          </p:sp>
          <p:sp>
            <p:nvSpPr>
              <p:cNvPr id="290" name="Oval 289"/>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F</a:t>
                </a:r>
                <a:endParaRPr lang="en-US" sz="2000" dirty="0">
                  <a:solidFill>
                    <a:srgbClr val="000000"/>
                  </a:solidFill>
                  <a:latin typeface="Gill Sans Light"/>
                  <a:cs typeface="Gill Sans Light"/>
                </a:endParaRPr>
              </a:p>
            </p:txBody>
          </p:sp>
        </p:grpSp>
        <p:grpSp>
          <p:nvGrpSpPr>
            <p:cNvPr id="291" name="Group 290"/>
            <p:cNvGrpSpPr/>
            <p:nvPr/>
          </p:nvGrpSpPr>
          <p:grpSpPr>
            <a:xfrm>
              <a:off x="7581878" y="5626452"/>
              <a:ext cx="1259006" cy="420807"/>
              <a:chOff x="7656394" y="2057400"/>
              <a:chExt cx="1259006" cy="420807"/>
            </a:xfrm>
          </p:grpSpPr>
          <p:cxnSp>
            <p:nvCxnSpPr>
              <p:cNvPr id="292" name="Straight Connector 291"/>
              <p:cNvCxnSpPr>
                <a:stCxn id="294" idx="6"/>
                <a:endCxn id="29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93" name="Can 29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94" name="Oval 29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Gill Sans Light"/>
                    <a:cs typeface="Gill Sans Light"/>
                  </a:rPr>
                  <a:t>E</a:t>
                </a:r>
              </a:p>
            </p:txBody>
          </p:sp>
          <p:sp>
            <p:nvSpPr>
              <p:cNvPr id="295" name="Oval 29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D</a:t>
                </a:r>
                <a:endParaRPr lang="en-US" sz="2000" dirty="0">
                  <a:solidFill>
                    <a:srgbClr val="000000"/>
                  </a:solidFill>
                  <a:latin typeface="Gill Sans Light"/>
                  <a:cs typeface="Gill Sans Light"/>
                </a:endParaRPr>
              </a:p>
            </p:txBody>
          </p:sp>
        </p:grpSp>
      </p:grpSp>
      <p:grpSp>
        <p:nvGrpSpPr>
          <p:cNvPr id="140" name="Group 139"/>
          <p:cNvGrpSpPr/>
          <p:nvPr/>
        </p:nvGrpSpPr>
        <p:grpSpPr>
          <a:xfrm>
            <a:off x="1911336" y="2346536"/>
            <a:ext cx="450864" cy="4284613"/>
            <a:chOff x="4844171" y="2209800"/>
            <a:chExt cx="450864" cy="4284613"/>
          </a:xfrm>
        </p:grpSpPr>
        <p:sp>
          <p:nvSpPr>
            <p:cNvPr id="141" name="Oval 140"/>
            <p:cNvSpPr/>
            <p:nvPr/>
          </p:nvSpPr>
          <p:spPr>
            <a:xfrm>
              <a:off x="4844171" y="2975283"/>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B</a:t>
              </a:r>
              <a:endParaRPr lang="en-US" sz="2000" dirty="0">
                <a:solidFill>
                  <a:prstClr val="white"/>
                </a:solidFill>
                <a:latin typeface="Gill Sans Light"/>
                <a:cs typeface="Gill Sans Light"/>
              </a:endParaRPr>
            </a:p>
          </p:txBody>
        </p:sp>
        <p:sp>
          <p:nvSpPr>
            <p:cNvPr id="142" name="Can 141"/>
            <p:cNvSpPr/>
            <p:nvPr/>
          </p:nvSpPr>
          <p:spPr>
            <a:xfrm>
              <a:off x="5094651" y="3282195"/>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43" name="Oval 142"/>
            <p:cNvSpPr/>
            <p:nvPr/>
          </p:nvSpPr>
          <p:spPr>
            <a:xfrm>
              <a:off x="4844171" y="3740766"/>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C</a:t>
              </a:r>
              <a:endParaRPr lang="en-US" sz="2000" dirty="0">
                <a:solidFill>
                  <a:prstClr val="white"/>
                </a:solidFill>
                <a:latin typeface="Gill Sans Light"/>
                <a:cs typeface="Gill Sans Light"/>
              </a:endParaRPr>
            </a:p>
          </p:txBody>
        </p:sp>
        <p:sp>
          <p:nvSpPr>
            <p:cNvPr id="144" name="Can 143"/>
            <p:cNvSpPr/>
            <p:nvPr/>
          </p:nvSpPr>
          <p:spPr>
            <a:xfrm>
              <a:off x="5094651" y="4047678"/>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45" name="Oval 144"/>
            <p:cNvSpPr/>
            <p:nvPr/>
          </p:nvSpPr>
          <p:spPr>
            <a:xfrm>
              <a:off x="4844171" y="4506249"/>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D</a:t>
              </a:r>
              <a:endParaRPr lang="en-US" sz="2000" dirty="0">
                <a:solidFill>
                  <a:prstClr val="white"/>
                </a:solidFill>
                <a:latin typeface="Gill Sans Light"/>
                <a:cs typeface="Gill Sans Light"/>
              </a:endParaRPr>
            </a:p>
          </p:txBody>
        </p:sp>
        <p:sp>
          <p:nvSpPr>
            <p:cNvPr id="146" name="Can 145"/>
            <p:cNvSpPr/>
            <p:nvPr/>
          </p:nvSpPr>
          <p:spPr>
            <a:xfrm>
              <a:off x="5094651" y="4813161"/>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47" name="Oval 146"/>
            <p:cNvSpPr/>
            <p:nvPr/>
          </p:nvSpPr>
          <p:spPr>
            <a:xfrm>
              <a:off x="4844171" y="5271732"/>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E</a:t>
              </a:r>
              <a:endParaRPr lang="en-US" sz="2000" dirty="0">
                <a:solidFill>
                  <a:prstClr val="white"/>
                </a:solidFill>
                <a:latin typeface="Gill Sans Light"/>
                <a:cs typeface="Gill Sans Light"/>
              </a:endParaRPr>
            </a:p>
          </p:txBody>
        </p:sp>
        <p:sp>
          <p:nvSpPr>
            <p:cNvPr id="148" name="Can 147"/>
            <p:cNvSpPr/>
            <p:nvPr/>
          </p:nvSpPr>
          <p:spPr>
            <a:xfrm>
              <a:off x="5094651" y="5578644"/>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49" name="Oval 148"/>
            <p:cNvSpPr/>
            <p:nvPr/>
          </p:nvSpPr>
          <p:spPr>
            <a:xfrm>
              <a:off x="4844171" y="2209800"/>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A</a:t>
              </a:r>
              <a:endParaRPr lang="en-US" sz="2000" dirty="0">
                <a:solidFill>
                  <a:prstClr val="white"/>
                </a:solidFill>
                <a:latin typeface="Gill Sans Light"/>
                <a:cs typeface="Gill Sans Light"/>
              </a:endParaRPr>
            </a:p>
          </p:txBody>
        </p:sp>
        <p:sp>
          <p:nvSpPr>
            <p:cNvPr id="150" name="Can 149"/>
            <p:cNvSpPr/>
            <p:nvPr/>
          </p:nvSpPr>
          <p:spPr>
            <a:xfrm>
              <a:off x="5094651" y="2516712"/>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51" name="Oval 150"/>
            <p:cNvSpPr/>
            <p:nvPr/>
          </p:nvSpPr>
          <p:spPr>
            <a:xfrm>
              <a:off x="4844171" y="6037213"/>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F</a:t>
              </a:r>
              <a:endParaRPr lang="en-US" sz="2000" dirty="0">
                <a:solidFill>
                  <a:prstClr val="white"/>
                </a:solidFill>
                <a:latin typeface="Gill Sans Light"/>
                <a:cs typeface="Gill Sans Light"/>
              </a:endParaRPr>
            </a:p>
          </p:txBody>
        </p:sp>
        <p:sp>
          <p:nvSpPr>
            <p:cNvPr id="152" name="Can 151"/>
            <p:cNvSpPr/>
            <p:nvPr/>
          </p:nvSpPr>
          <p:spPr>
            <a:xfrm>
              <a:off x="5094651" y="6344125"/>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grpSp>
      <p:grpSp>
        <p:nvGrpSpPr>
          <p:cNvPr id="126" name="Group 125"/>
          <p:cNvGrpSpPr/>
          <p:nvPr/>
        </p:nvGrpSpPr>
        <p:grpSpPr>
          <a:xfrm>
            <a:off x="76200" y="987156"/>
            <a:ext cx="1295400" cy="5791052"/>
            <a:chOff x="5791200" y="990600"/>
            <a:chExt cx="1295400" cy="5791052"/>
          </a:xfrm>
        </p:grpSpPr>
        <p:grpSp>
          <p:nvGrpSpPr>
            <p:cNvPr id="127" name="Group 126"/>
            <p:cNvGrpSpPr/>
            <p:nvPr/>
          </p:nvGrpSpPr>
          <p:grpSpPr>
            <a:xfrm>
              <a:off x="5791200" y="990600"/>
              <a:ext cx="1295400" cy="5791052"/>
              <a:chOff x="4191000" y="1138090"/>
              <a:chExt cx="1752600" cy="5567510"/>
            </a:xfrm>
          </p:grpSpPr>
          <p:sp>
            <p:nvSpPr>
              <p:cNvPr id="160" name="Rectangle 159"/>
              <p:cNvSpPr/>
              <p:nvPr/>
            </p:nvSpPr>
            <p:spPr>
              <a:xfrm>
                <a:off x="4191000" y="1143000"/>
                <a:ext cx="1752600" cy="5562600"/>
              </a:xfrm>
              <a:prstGeom prst="rect">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1" name="TextBox 160"/>
              <p:cNvSpPr txBox="1"/>
              <p:nvPr/>
            </p:nvSpPr>
            <p:spPr>
              <a:xfrm>
                <a:off x="4191000" y="1138090"/>
                <a:ext cx="1752600" cy="1153994"/>
              </a:xfrm>
              <a:prstGeom prst="rect">
                <a:avLst/>
              </a:prstGeom>
              <a:noFill/>
            </p:spPr>
            <p:txBody>
              <a:bodyPr wrap="square" rtlCol="0">
                <a:spAutoFit/>
              </a:bodyPr>
              <a:lstStyle/>
              <a:p>
                <a:pPr algn="ctr" defTabSz="914400" fontAlgn="auto">
                  <a:spcBef>
                    <a:spcPts val="0"/>
                  </a:spcBef>
                  <a:spcAft>
                    <a:spcPts val="0"/>
                  </a:spcAft>
                </a:pPr>
                <a:r>
                  <a:rPr lang="en-US" dirty="0" smtClean="0">
                    <a:solidFill>
                      <a:prstClr val="black"/>
                    </a:solidFill>
                    <a:latin typeface="Gill Sans Light"/>
                    <a:cs typeface="Gill Sans Light"/>
                  </a:rPr>
                  <a:t>Routing</a:t>
                </a:r>
              </a:p>
              <a:p>
                <a:pPr algn="ctr" defTabSz="914400" fontAlgn="auto">
                  <a:spcBef>
                    <a:spcPts val="0"/>
                  </a:spcBef>
                  <a:spcAft>
                    <a:spcPts val="0"/>
                  </a:spcAft>
                </a:pPr>
                <a:r>
                  <a:rPr lang="en-US" dirty="0" smtClean="0">
                    <a:solidFill>
                      <a:prstClr val="black"/>
                    </a:solidFill>
                    <a:latin typeface="Gill Sans Light"/>
                    <a:cs typeface="Gill Sans Light"/>
                  </a:rPr>
                  <a:t>Table</a:t>
                </a:r>
              </a:p>
              <a:p>
                <a:pPr algn="ctr" defTabSz="914400" fontAlgn="auto">
                  <a:spcBef>
                    <a:spcPts val="0"/>
                  </a:spcBef>
                  <a:spcAft>
                    <a:spcPts val="0"/>
                  </a:spcAft>
                </a:pPr>
                <a:r>
                  <a:rPr lang="en-US" dirty="0" smtClean="0">
                    <a:solidFill>
                      <a:prstClr val="black"/>
                    </a:solidFill>
                    <a:latin typeface="Gill Sans Light"/>
                    <a:cs typeface="Gill Sans Light"/>
                  </a:rPr>
                  <a:t>(RDD)</a:t>
                </a:r>
                <a:endParaRPr lang="en-US" dirty="0">
                  <a:solidFill>
                    <a:prstClr val="black"/>
                  </a:solidFill>
                  <a:latin typeface="Gill Sans Light"/>
                  <a:cs typeface="Gill Sans Light"/>
                </a:endParaRPr>
              </a:p>
            </p:txBody>
          </p:sp>
        </p:grpSp>
        <p:grpSp>
          <p:nvGrpSpPr>
            <p:cNvPr id="128" name="Group 127"/>
            <p:cNvGrpSpPr/>
            <p:nvPr/>
          </p:nvGrpSpPr>
          <p:grpSpPr>
            <a:xfrm>
              <a:off x="5867400" y="2281090"/>
              <a:ext cx="1143000" cy="4424510"/>
              <a:chOff x="4495800" y="2133600"/>
              <a:chExt cx="1143000" cy="4424510"/>
            </a:xfrm>
          </p:grpSpPr>
          <p:sp>
            <p:nvSpPr>
              <p:cNvPr id="158" name="Rounded Rectangle 157"/>
              <p:cNvSpPr/>
              <p:nvPr/>
            </p:nvSpPr>
            <p:spPr>
              <a:xfrm>
                <a:off x="4495800" y="2133600"/>
                <a:ext cx="1143000" cy="2181078"/>
              </a:xfrm>
              <a:prstGeom prst="roundRect">
                <a:avLst>
                  <a:gd name="adj" fmla="val 12081"/>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59" name="Rounded Rectangle 158"/>
              <p:cNvSpPr/>
              <p:nvPr/>
            </p:nvSpPr>
            <p:spPr>
              <a:xfrm>
                <a:off x="4495800" y="4424510"/>
                <a:ext cx="1143000" cy="2133600"/>
              </a:xfrm>
              <a:prstGeom prst="roundRect">
                <a:avLst>
                  <a:gd name="adj" fmla="val 12081"/>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sp>
          <p:nvSpPr>
            <p:cNvPr id="129" name="Oval 128"/>
            <p:cNvSpPr/>
            <p:nvPr/>
          </p:nvSpPr>
          <p:spPr>
            <a:xfrm>
              <a:off x="5979994" y="3122773"/>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B</a:t>
              </a:r>
              <a:endParaRPr lang="en-US" sz="2000" dirty="0">
                <a:solidFill>
                  <a:prstClr val="white"/>
                </a:solidFill>
                <a:latin typeface="Gill Sans Light"/>
                <a:cs typeface="Gill Sans Light"/>
              </a:endParaRPr>
            </a:p>
          </p:txBody>
        </p:sp>
        <p:sp>
          <p:nvSpPr>
            <p:cNvPr id="130" name="Oval 129"/>
            <p:cNvSpPr/>
            <p:nvPr/>
          </p:nvSpPr>
          <p:spPr>
            <a:xfrm>
              <a:off x="5979994" y="3888256"/>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C</a:t>
              </a:r>
              <a:endParaRPr lang="en-US" sz="2000" dirty="0">
                <a:solidFill>
                  <a:prstClr val="white"/>
                </a:solidFill>
                <a:latin typeface="Gill Sans Light"/>
                <a:cs typeface="Gill Sans Light"/>
              </a:endParaRPr>
            </a:p>
          </p:txBody>
        </p:sp>
        <p:sp>
          <p:nvSpPr>
            <p:cNvPr id="131" name="Oval 130"/>
            <p:cNvSpPr/>
            <p:nvPr/>
          </p:nvSpPr>
          <p:spPr>
            <a:xfrm>
              <a:off x="5979994" y="4653739"/>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D</a:t>
              </a:r>
              <a:endParaRPr lang="en-US" sz="2000" dirty="0">
                <a:solidFill>
                  <a:prstClr val="white"/>
                </a:solidFill>
                <a:latin typeface="Gill Sans Light"/>
                <a:cs typeface="Gill Sans Light"/>
              </a:endParaRPr>
            </a:p>
          </p:txBody>
        </p:sp>
        <p:sp>
          <p:nvSpPr>
            <p:cNvPr id="132" name="Oval 131"/>
            <p:cNvSpPr/>
            <p:nvPr/>
          </p:nvSpPr>
          <p:spPr>
            <a:xfrm>
              <a:off x="5979994" y="5419222"/>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E</a:t>
              </a:r>
              <a:endParaRPr lang="en-US" sz="2000" dirty="0">
                <a:solidFill>
                  <a:prstClr val="white"/>
                </a:solidFill>
                <a:latin typeface="Gill Sans Light"/>
                <a:cs typeface="Gill Sans Light"/>
              </a:endParaRPr>
            </a:p>
          </p:txBody>
        </p:sp>
        <p:sp>
          <p:nvSpPr>
            <p:cNvPr id="133" name="Oval 132"/>
            <p:cNvSpPr/>
            <p:nvPr/>
          </p:nvSpPr>
          <p:spPr>
            <a:xfrm>
              <a:off x="5979994" y="2357290"/>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A</a:t>
              </a:r>
              <a:endParaRPr lang="en-US" sz="2000" dirty="0">
                <a:solidFill>
                  <a:prstClr val="white"/>
                </a:solidFill>
                <a:latin typeface="Gill Sans Light"/>
                <a:cs typeface="Gill Sans Light"/>
              </a:endParaRPr>
            </a:p>
          </p:txBody>
        </p:sp>
        <p:sp>
          <p:nvSpPr>
            <p:cNvPr id="134" name="Oval 133"/>
            <p:cNvSpPr/>
            <p:nvPr/>
          </p:nvSpPr>
          <p:spPr>
            <a:xfrm>
              <a:off x="5979994" y="6184703"/>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F</a:t>
              </a:r>
              <a:endParaRPr lang="en-US" sz="2000" dirty="0">
                <a:solidFill>
                  <a:prstClr val="white"/>
                </a:solidFill>
                <a:latin typeface="Gill Sans Light"/>
                <a:cs typeface="Gill Sans Light"/>
              </a:endParaRPr>
            </a:p>
          </p:txBody>
        </p:sp>
        <p:sp>
          <p:nvSpPr>
            <p:cNvPr id="135" name="Rectangle 134"/>
            <p:cNvSpPr/>
            <p:nvPr/>
          </p:nvSpPr>
          <p:spPr>
            <a:xfrm>
              <a:off x="6453336" y="3180101"/>
              <a:ext cx="228600" cy="325099"/>
            </a:xfrm>
            <a:prstGeom prst="rect">
              <a:avLst/>
            </a:prstGeom>
            <a:ln>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algn="ctr"/>
              <a:r>
                <a:rPr lang="en-US" dirty="0" smtClean="0">
                  <a:latin typeface="Corbel"/>
                  <a:cs typeface="Corbel"/>
                </a:rPr>
                <a:t>1</a:t>
              </a:r>
              <a:endParaRPr lang="en-US" dirty="0">
                <a:latin typeface="Corbel"/>
                <a:cs typeface="Corbel"/>
              </a:endParaRPr>
            </a:p>
          </p:txBody>
        </p:sp>
        <p:sp>
          <p:nvSpPr>
            <p:cNvPr id="136" name="Rectangle 135"/>
            <p:cNvSpPr/>
            <p:nvPr/>
          </p:nvSpPr>
          <p:spPr>
            <a:xfrm>
              <a:off x="6453336" y="5466101"/>
              <a:ext cx="228600" cy="325099"/>
            </a:xfrm>
            <a:prstGeom prst="rect">
              <a:avLst/>
            </a:prstGeom>
            <a:ln>
              <a:headEnd type="none" w="med" len="med"/>
              <a:tailEnd type="none"/>
            </a:ln>
          </p:spPr>
          <p:style>
            <a:lnRef idx="2">
              <a:schemeClr val="accent6">
                <a:shade val="50000"/>
              </a:schemeClr>
            </a:lnRef>
            <a:fillRef idx="1">
              <a:schemeClr val="accent6"/>
            </a:fillRef>
            <a:effectRef idx="0">
              <a:schemeClr val="accent6"/>
            </a:effectRef>
            <a:fontRef idx="minor">
              <a:schemeClr val="lt1"/>
            </a:fontRef>
          </p:style>
          <p:txBody>
            <a:bodyPr lIns="0" tIns="0" rIns="0" bIns="91440" rtlCol="0" anchor="ctr"/>
            <a:lstStyle/>
            <a:p>
              <a:pPr algn="ctr"/>
              <a:r>
                <a:rPr lang="en-US" dirty="0">
                  <a:latin typeface="Corbel"/>
                  <a:cs typeface="Corbel"/>
                </a:rPr>
                <a:t>2</a:t>
              </a:r>
            </a:p>
          </p:txBody>
        </p:sp>
        <p:grpSp>
          <p:nvGrpSpPr>
            <p:cNvPr id="137" name="Group 136"/>
            <p:cNvGrpSpPr/>
            <p:nvPr/>
          </p:nvGrpSpPr>
          <p:grpSpPr>
            <a:xfrm>
              <a:off x="6453336" y="2418101"/>
              <a:ext cx="480864" cy="325099"/>
              <a:chOff x="9653736" y="3827467"/>
              <a:chExt cx="480864" cy="325099"/>
            </a:xfrm>
          </p:grpSpPr>
          <p:sp>
            <p:nvSpPr>
              <p:cNvPr id="156" name="Rectangle 155"/>
              <p:cNvSpPr/>
              <p:nvPr/>
            </p:nvSpPr>
            <p:spPr>
              <a:xfrm>
                <a:off x="9653736" y="3827467"/>
                <a:ext cx="228600" cy="325099"/>
              </a:xfrm>
              <a:prstGeom prst="rect">
                <a:avLst/>
              </a:prstGeom>
              <a:ln>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algn="ctr"/>
                <a:r>
                  <a:rPr lang="en-US" dirty="0" smtClean="0">
                    <a:latin typeface="Corbel"/>
                    <a:cs typeface="Corbel"/>
                  </a:rPr>
                  <a:t>1</a:t>
                </a:r>
                <a:endParaRPr lang="en-US" dirty="0">
                  <a:latin typeface="Corbel"/>
                  <a:cs typeface="Corbel"/>
                </a:endParaRPr>
              </a:p>
            </p:txBody>
          </p:sp>
          <p:sp>
            <p:nvSpPr>
              <p:cNvPr id="157" name="Rectangle 156"/>
              <p:cNvSpPr/>
              <p:nvPr/>
            </p:nvSpPr>
            <p:spPr>
              <a:xfrm>
                <a:off x="9906000" y="3827467"/>
                <a:ext cx="228600" cy="325099"/>
              </a:xfrm>
              <a:prstGeom prst="rect">
                <a:avLst/>
              </a:prstGeom>
              <a:ln>
                <a:headEnd type="none" w="med" len="med"/>
                <a:tailEnd type="none"/>
              </a:ln>
            </p:spPr>
            <p:style>
              <a:lnRef idx="2">
                <a:schemeClr val="accent6">
                  <a:shade val="50000"/>
                </a:schemeClr>
              </a:lnRef>
              <a:fillRef idx="1">
                <a:schemeClr val="accent6"/>
              </a:fillRef>
              <a:effectRef idx="0">
                <a:schemeClr val="accent6"/>
              </a:effectRef>
              <a:fontRef idx="minor">
                <a:schemeClr val="lt1"/>
              </a:fontRef>
            </p:style>
            <p:txBody>
              <a:bodyPr lIns="0" tIns="0" rIns="0" bIns="91440" rtlCol="0" anchor="ctr"/>
              <a:lstStyle/>
              <a:p>
                <a:pPr algn="ctr"/>
                <a:r>
                  <a:rPr lang="en-US" dirty="0">
                    <a:latin typeface="Corbel"/>
                    <a:cs typeface="Corbel"/>
                  </a:rPr>
                  <a:t>2</a:t>
                </a:r>
              </a:p>
            </p:txBody>
          </p:sp>
        </p:grpSp>
        <p:grpSp>
          <p:nvGrpSpPr>
            <p:cNvPr id="138" name="Group 137"/>
            <p:cNvGrpSpPr/>
            <p:nvPr/>
          </p:nvGrpSpPr>
          <p:grpSpPr>
            <a:xfrm>
              <a:off x="6453336" y="4708929"/>
              <a:ext cx="480864" cy="325099"/>
              <a:chOff x="9653736" y="3827467"/>
              <a:chExt cx="480864" cy="325099"/>
            </a:xfrm>
          </p:grpSpPr>
          <p:sp>
            <p:nvSpPr>
              <p:cNvPr id="154" name="Rectangle 153"/>
              <p:cNvSpPr/>
              <p:nvPr/>
            </p:nvSpPr>
            <p:spPr>
              <a:xfrm>
                <a:off x="9653736" y="3827467"/>
                <a:ext cx="228600" cy="325099"/>
              </a:xfrm>
              <a:prstGeom prst="rect">
                <a:avLst/>
              </a:prstGeom>
              <a:ln>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algn="ctr"/>
                <a:r>
                  <a:rPr lang="en-US" dirty="0" smtClean="0">
                    <a:latin typeface="Corbel"/>
                    <a:cs typeface="Corbel"/>
                  </a:rPr>
                  <a:t>1</a:t>
                </a:r>
                <a:endParaRPr lang="en-US" dirty="0">
                  <a:latin typeface="Corbel"/>
                  <a:cs typeface="Corbel"/>
                </a:endParaRPr>
              </a:p>
            </p:txBody>
          </p:sp>
          <p:sp>
            <p:nvSpPr>
              <p:cNvPr id="155" name="Rectangle 154"/>
              <p:cNvSpPr/>
              <p:nvPr/>
            </p:nvSpPr>
            <p:spPr>
              <a:xfrm>
                <a:off x="9906000" y="3827467"/>
                <a:ext cx="228600" cy="325099"/>
              </a:xfrm>
              <a:prstGeom prst="rect">
                <a:avLst/>
              </a:prstGeom>
              <a:ln>
                <a:headEnd type="none" w="med" len="med"/>
                <a:tailEnd type="none"/>
              </a:ln>
            </p:spPr>
            <p:style>
              <a:lnRef idx="2">
                <a:schemeClr val="accent6">
                  <a:shade val="50000"/>
                </a:schemeClr>
              </a:lnRef>
              <a:fillRef idx="1">
                <a:schemeClr val="accent6"/>
              </a:fillRef>
              <a:effectRef idx="0">
                <a:schemeClr val="accent6"/>
              </a:effectRef>
              <a:fontRef idx="minor">
                <a:schemeClr val="lt1"/>
              </a:fontRef>
            </p:style>
            <p:txBody>
              <a:bodyPr lIns="0" tIns="0" rIns="0" bIns="91440" rtlCol="0" anchor="ctr"/>
              <a:lstStyle/>
              <a:p>
                <a:pPr algn="ctr"/>
                <a:r>
                  <a:rPr lang="en-US" dirty="0">
                    <a:latin typeface="Corbel"/>
                    <a:cs typeface="Corbel"/>
                  </a:rPr>
                  <a:t>2</a:t>
                </a:r>
              </a:p>
            </p:txBody>
          </p:sp>
        </p:grpSp>
        <p:sp>
          <p:nvSpPr>
            <p:cNvPr id="139" name="Rectangle 138"/>
            <p:cNvSpPr/>
            <p:nvPr/>
          </p:nvSpPr>
          <p:spPr>
            <a:xfrm>
              <a:off x="6453336" y="3937191"/>
              <a:ext cx="228600" cy="325099"/>
            </a:xfrm>
            <a:prstGeom prst="rect">
              <a:avLst/>
            </a:prstGeom>
            <a:ln>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algn="ctr"/>
              <a:r>
                <a:rPr lang="en-US" dirty="0" smtClean="0">
                  <a:latin typeface="Corbel"/>
                  <a:cs typeface="Corbel"/>
                </a:rPr>
                <a:t>1</a:t>
              </a:r>
              <a:endParaRPr lang="en-US" dirty="0">
                <a:latin typeface="Corbel"/>
                <a:cs typeface="Corbel"/>
              </a:endParaRPr>
            </a:p>
          </p:txBody>
        </p:sp>
        <p:sp>
          <p:nvSpPr>
            <p:cNvPr id="153" name="Rectangle 152"/>
            <p:cNvSpPr/>
            <p:nvPr/>
          </p:nvSpPr>
          <p:spPr>
            <a:xfrm>
              <a:off x="6453336" y="6248400"/>
              <a:ext cx="228600" cy="325099"/>
            </a:xfrm>
            <a:prstGeom prst="rect">
              <a:avLst/>
            </a:prstGeom>
            <a:ln>
              <a:headEnd type="none" w="med" len="med"/>
              <a:tailEnd type="none"/>
            </a:ln>
          </p:spPr>
          <p:style>
            <a:lnRef idx="2">
              <a:schemeClr val="accent6">
                <a:shade val="50000"/>
              </a:schemeClr>
            </a:lnRef>
            <a:fillRef idx="1">
              <a:schemeClr val="accent6"/>
            </a:fillRef>
            <a:effectRef idx="0">
              <a:schemeClr val="accent6"/>
            </a:effectRef>
            <a:fontRef idx="minor">
              <a:schemeClr val="lt1"/>
            </a:fontRef>
          </p:style>
          <p:txBody>
            <a:bodyPr lIns="0" tIns="0" rIns="0" bIns="91440" rtlCol="0" anchor="ctr"/>
            <a:lstStyle/>
            <a:p>
              <a:pPr algn="ctr"/>
              <a:r>
                <a:rPr lang="en-US" dirty="0">
                  <a:latin typeface="Corbel"/>
                  <a:cs typeface="Corbel"/>
                </a:rPr>
                <a:t>2</a:t>
              </a:r>
            </a:p>
          </p:txBody>
        </p:sp>
      </p:grpSp>
      <p:grpSp>
        <p:nvGrpSpPr>
          <p:cNvPr id="25" name="Group 24"/>
          <p:cNvGrpSpPr/>
          <p:nvPr/>
        </p:nvGrpSpPr>
        <p:grpSpPr>
          <a:xfrm>
            <a:off x="2332142" y="2556940"/>
            <a:ext cx="3230458" cy="2979757"/>
            <a:chOff x="2332142" y="2556940"/>
            <a:chExt cx="3230458" cy="2979757"/>
          </a:xfrm>
        </p:grpSpPr>
        <p:cxnSp>
          <p:nvCxnSpPr>
            <p:cNvPr id="18" name="Straight Arrow Connector 17"/>
            <p:cNvCxnSpPr>
              <a:stCxn id="149" idx="6"/>
              <a:endCxn id="296" idx="1"/>
            </p:cNvCxnSpPr>
            <p:nvPr/>
          </p:nvCxnSpPr>
          <p:spPr>
            <a:xfrm>
              <a:off x="2332142" y="2556940"/>
              <a:ext cx="3230458" cy="536447"/>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a:stCxn id="149" idx="6"/>
              <a:endCxn id="297" idx="1"/>
            </p:cNvCxnSpPr>
            <p:nvPr/>
          </p:nvCxnSpPr>
          <p:spPr>
            <a:xfrm>
              <a:off x="2332142" y="2556940"/>
              <a:ext cx="3230458" cy="2979757"/>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cxnSp>
        <p:nvCxnSpPr>
          <p:cNvPr id="163" name="Straight Arrow Connector 162"/>
          <p:cNvCxnSpPr>
            <a:stCxn id="141" idx="6"/>
          </p:cNvCxnSpPr>
          <p:nvPr/>
        </p:nvCxnSpPr>
        <p:spPr>
          <a:xfrm>
            <a:off x="2332142" y="3322423"/>
            <a:ext cx="3230458" cy="21207"/>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124200" y="1526797"/>
            <a:ext cx="1846479" cy="830997"/>
          </a:xfrm>
          <a:prstGeom prst="rect">
            <a:avLst/>
          </a:prstGeom>
          <a:noFill/>
        </p:spPr>
        <p:txBody>
          <a:bodyPr wrap="none" rtlCol="0">
            <a:spAutoFit/>
          </a:bodyPr>
          <a:lstStyle/>
          <a:p>
            <a:pPr algn="ctr"/>
            <a:r>
              <a:rPr lang="en-US" dirty="0" smtClean="0">
                <a:latin typeface="Gill Sans Light"/>
                <a:cs typeface="Gill Sans Light"/>
              </a:rPr>
              <a:t>Never Shuffle</a:t>
            </a:r>
            <a:br>
              <a:rPr lang="en-US" dirty="0" smtClean="0">
                <a:latin typeface="Gill Sans Light"/>
                <a:cs typeface="Gill Sans Light"/>
              </a:rPr>
            </a:br>
            <a:r>
              <a:rPr lang="en-US" dirty="0" smtClean="0">
                <a:latin typeface="Gill Sans Light"/>
                <a:cs typeface="Gill Sans Light"/>
              </a:rPr>
              <a:t>Edges!</a:t>
            </a:r>
          </a:p>
        </p:txBody>
      </p:sp>
    </p:spTree>
    <p:extLst>
      <p:ext uri="{BB962C8B-B14F-4D97-AF65-F5344CB8AC3E}">
        <p14:creationId xmlns:p14="http://schemas.microsoft.com/office/powerpoint/2010/main" val="2451376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3"/>
                                        </p:tgtEl>
                                        <p:attrNameLst>
                                          <p:attrName>style.visibility</p:attrName>
                                        </p:attrNameLst>
                                      </p:cBhvr>
                                      <p:to>
                                        <p:strVal val="visible"/>
                                      </p:to>
                                    </p:set>
                                    <p:animEffect transition="in" filter="wipe(left)">
                                      <p:cBhvr>
                                        <p:cTn id="12" dur="500"/>
                                        <p:tgtEl>
                                          <p:spTgt spid="1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7" name="Group 236"/>
          <p:cNvGrpSpPr/>
          <p:nvPr/>
        </p:nvGrpSpPr>
        <p:grpSpPr>
          <a:xfrm>
            <a:off x="1447800" y="990600"/>
            <a:ext cx="1295400" cy="5791052"/>
            <a:chOff x="4191000" y="1138090"/>
            <a:chExt cx="1752600" cy="5567510"/>
          </a:xfrm>
        </p:grpSpPr>
        <p:sp>
          <p:nvSpPr>
            <p:cNvPr id="227" name="Rectangle 226"/>
            <p:cNvSpPr/>
            <p:nvPr/>
          </p:nvSpPr>
          <p:spPr>
            <a:xfrm>
              <a:off x="4191000" y="1143000"/>
              <a:ext cx="1752600" cy="5562600"/>
            </a:xfrm>
            <a:prstGeom prst="rect">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5" name="TextBox 224"/>
            <p:cNvSpPr txBox="1"/>
            <p:nvPr/>
          </p:nvSpPr>
          <p:spPr>
            <a:xfrm>
              <a:off x="4191000" y="1138090"/>
              <a:ext cx="1752600" cy="1200328"/>
            </a:xfrm>
            <a:prstGeom prst="rect">
              <a:avLst/>
            </a:prstGeom>
            <a:noFill/>
          </p:spPr>
          <p:txBody>
            <a:bodyPr wrap="square" rtlCol="0">
              <a:spAutoFit/>
            </a:bodyPr>
            <a:lstStyle/>
            <a:p>
              <a:pPr algn="ctr" defTabSz="914400" fontAlgn="auto">
                <a:spcBef>
                  <a:spcPts val="0"/>
                </a:spcBef>
                <a:spcAft>
                  <a:spcPts val="0"/>
                </a:spcAft>
              </a:pPr>
              <a:r>
                <a:rPr lang="en-US" dirty="0" smtClean="0">
                  <a:solidFill>
                    <a:prstClr val="black"/>
                  </a:solidFill>
                  <a:latin typeface="Gill Sans Light"/>
                  <a:cs typeface="Gill Sans Light"/>
                </a:rPr>
                <a:t>Vertex Table (RDD)</a:t>
              </a:r>
              <a:endParaRPr lang="en-US" dirty="0">
                <a:solidFill>
                  <a:prstClr val="black"/>
                </a:solidFill>
                <a:latin typeface="Gill Sans Light"/>
                <a:cs typeface="Gill Sans Light"/>
              </a:endParaRPr>
            </a:p>
          </p:txBody>
        </p:sp>
      </p:grpSp>
      <p:sp>
        <p:nvSpPr>
          <p:cNvPr id="2" name="Title 1"/>
          <p:cNvSpPr>
            <a:spLocks noGrp="1"/>
          </p:cNvSpPr>
          <p:nvPr>
            <p:ph type="title"/>
          </p:nvPr>
        </p:nvSpPr>
        <p:spPr>
          <a:xfrm>
            <a:off x="0" y="-76200"/>
            <a:ext cx="9144000" cy="1143000"/>
          </a:xfrm>
        </p:spPr>
        <p:txBody>
          <a:bodyPr/>
          <a:lstStyle/>
          <a:p>
            <a:r>
              <a:rPr lang="en-US" sz="4000" dirty="0" smtClean="0"/>
              <a:t>Caching for Iterative </a:t>
            </a:r>
            <a:r>
              <a:rPr lang="en-US" sz="4000" dirty="0" err="1" smtClean="0"/>
              <a:t>mrTriplets</a:t>
            </a:r>
            <a:endParaRPr lang="en-US" sz="4000" dirty="0"/>
          </a:p>
        </p:txBody>
      </p:sp>
      <p:grpSp>
        <p:nvGrpSpPr>
          <p:cNvPr id="236" name="Group 235"/>
          <p:cNvGrpSpPr/>
          <p:nvPr/>
        </p:nvGrpSpPr>
        <p:grpSpPr>
          <a:xfrm>
            <a:off x="1524000" y="2281090"/>
            <a:ext cx="1143000" cy="4424510"/>
            <a:chOff x="4495800" y="2133600"/>
            <a:chExt cx="1143000" cy="4424510"/>
          </a:xfrm>
        </p:grpSpPr>
        <p:sp>
          <p:nvSpPr>
            <p:cNvPr id="226" name="Rounded Rectangle 225"/>
            <p:cNvSpPr/>
            <p:nvPr/>
          </p:nvSpPr>
          <p:spPr>
            <a:xfrm>
              <a:off x="4495800" y="2133600"/>
              <a:ext cx="1143000" cy="2181078"/>
            </a:xfrm>
            <a:prstGeom prst="roundRect">
              <a:avLst>
                <a:gd name="adj" fmla="val 12081"/>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8" name="Rounded Rectangle 227"/>
            <p:cNvSpPr/>
            <p:nvPr/>
          </p:nvSpPr>
          <p:spPr>
            <a:xfrm>
              <a:off x="4495800" y="4424510"/>
              <a:ext cx="1143000" cy="2133600"/>
            </a:xfrm>
            <a:prstGeom prst="roundRect">
              <a:avLst>
                <a:gd name="adj" fmla="val 12081"/>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grpSp>
        <p:nvGrpSpPr>
          <p:cNvPr id="240" name="Group 239"/>
          <p:cNvGrpSpPr/>
          <p:nvPr/>
        </p:nvGrpSpPr>
        <p:grpSpPr>
          <a:xfrm>
            <a:off x="5410200" y="990600"/>
            <a:ext cx="3124200" cy="5779852"/>
            <a:chOff x="4191000" y="1143000"/>
            <a:chExt cx="1752600" cy="5562600"/>
          </a:xfrm>
        </p:grpSpPr>
        <p:sp>
          <p:nvSpPr>
            <p:cNvPr id="242" name="Rectangle 241"/>
            <p:cNvSpPr/>
            <p:nvPr/>
          </p:nvSpPr>
          <p:spPr>
            <a:xfrm>
              <a:off x="4191000" y="1143000"/>
              <a:ext cx="1752600" cy="5562600"/>
            </a:xfrm>
            <a:prstGeom prst="rect">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41" name="TextBox 240"/>
            <p:cNvSpPr txBox="1"/>
            <p:nvPr/>
          </p:nvSpPr>
          <p:spPr>
            <a:xfrm>
              <a:off x="4191000" y="1220272"/>
              <a:ext cx="1752600" cy="830997"/>
            </a:xfrm>
            <a:prstGeom prst="rect">
              <a:avLst/>
            </a:prstGeom>
            <a:noFill/>
          </p:spPr>
          <p:txBody>
            <a:bodyPr wrap="square" rtlCol="0">
              <a:spAutoFit/>
            </a:bodyPr>
            <a:lstStyle/>
            <a:p>
              <a:pPr algn="ctr" defTabSz="914400" fontAlgn="auto">
                <a:spcBef>
                  <a:spcPts val="0"/>
                </a:spcBef>
                <a:spcAft>
                  <a:spcPts val="0"/>
                </a:spcAft>
              </a:pPr>
              <a:r>
                <a:rPr lang="en-US" dirty="0" smtClean="0">
                  <a:solidFill>
                    <a:prstClr val="black"/>
                  </a:solidFill>
                  <a:latin typeface="Gill Sans Light"/>
                  <a:cs typeface="Gill Sans Light"/>
                </a:rPr>
                <a:t>Edge Table </a:t>
              </a:r>
            </a:p>
            <a:p>
              <a:pPr algn="ctr" defTabSz="914400" fontAlgn="auto">
                <a:spcBef>
                  <a:spcPts val="0"/>
                </a:spcBef>
                <a:spcAft>
                  <a:spcPts val="0"/>
                </a:spcAft>
              </a:pPr>
              <a:r>
                <a:rPr lang="en-US" dirty="0" smtClean="0">
                  <a:solidFill>
                    <a:prstClr val="black"/>
                  </a:solidFill>
                  <a:latin typeface="Gill Sans Light"/>
                  <a:cs typeface="Gill Sans Light"/>
                </a:rPr>
                <a:t>(RDD)</a:t>
              </a:r>
              <a:endParaRPr lang="en-US" dirty="0">
                <a:solidFill>
                  <a:prstClr val="black"/>
                </a:solidFill>
                <a:latin typeface="Gill Sans Light"/>
                <a:cs typeface="Gill Sans Light"/>
              </a:endParaRPr>
            </a:p>
          </p:txBody>
        </p:sp>
      </p:grpSp>
      <p:sp>
        <p:nvSpPr>
          <p:cNvPr id="296" name="Rounded Rectangle 295"/>
          <p:cNvSpPr/>
          <p:nvPr/>
        </p:nvSpPr>
        <p:spPr>
          <a:xfrm>
            <a:off x="5562600" y="1924484"/>
            <a:ext cx="2875708" cy="2337806"/>
          </a:xfrm>
          <a:prstGeom prst="roundRect">
            <a:avLst>
              <a:gd name="adj" fmla="val 12081"/>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97" name="Rounded Rectangle 296"/>
          <p:cNvSpPr/>
          <p:nvPr/>
        </p:nvSpPr>
        <p:spPr>
          <a:xfrm>
            <a:off x="5562600" y="4367794"/>
            <a:ext cx="2875708" cy="2337806"/>
          </a:xfrm>
          <a:prstGeom prst="roundRect">
            <a:avLst>
              <a:gd name="adj" fmla="val 12081"/>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319" name="Group 318"/>
          <p:cNvGrpSpPr/>
          <p:nvPr/>
        </p:nvGrpSpPr>
        <p:grpSpPr>
          <a:xfrm>
            <a:off x="7104797" y="1981200"/>
            <a:ext cx="1259006" cy="4648200"/>
            <a:chOff x="7581878" y="1981200"/>
            <a:chExt cx="1259006" cy="4648200"/>
          </a:xfrm>
        </p:grpSpPr>
        <p:grpSp>
          <p:nvGrpSpPr>
            <p:cNvPr id="260" name="Group 259"/>
            <p:cNvGrpSpPr/>
            <p:nvPr/>
          </p:nvGrpSpPr>
          <p:grpSpPr>
            <a:xfrm>
              <a:off x="7581878" y="1981200"/>
              <a:ext cx="1259006" cy="420807"/>
              <a:chOff x="7656394" y="2057400"/>
              <a:chExt cx="1259006" cy="420807"/>
            </a:xfrm>
          </p:grpSpPr>
          <p:cxnSp>
            <p:nvCxnSpPr>
              <p:cNvPr id="246" name="Straight Connector 245"/>
              <p:cNvCxnSpPr>
                <a:stCxn id="256" idx="6"/>
                <a:endCxn id="257"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52" name="Can 251"/>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56" name="Oval 255"/>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A</a:t>
                </a:r>
                <a:endParaRPr lang="en-US" sz="2000" dirty="0">
                  <a:solidFill>
                    <a:srgbClr val="000000"/>
                  </a:solidFill>
                  <a:latin typeface="Gill Sans Light"/>
                  <a:cs typeface="Gill Sans Light"/>
                </a:endParaRPr>
              </a:p>
            </p:txBody>
          </p:sp>
          <p:sp>
            <p:nvSpPr>
              <p:cNvPr id="257" name="Oval 256"/>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B</a:t>
                </a:r>
                <a:endParaRPr lang="en-US" sz="2000" dirty="0">
                  <a:solidFill>
                    <a:srgbClr val="000000"/>
                  </a:solidFill>
                  <a:latin typeface="Gill Sans Light"/>
                  <a:cs typeface="Gill Sans Light"/>
                </a:endParaRPr>
              </a:p>
            </p:txBody>
          </p:sp>
        </p:grpSp>
        <p:grpSp>
          <p:nvGrpSpPr>
            <p:cNvPr id="261" name="Group 260"/>
            <p:cNvGrpSpPr/>
            <p:nvPr/>
          </p:nvGrpSpPr>
          <p:grpSpPr>
            <a:xfrm>
              <a:off x="7581878" y="2563342"/>
              <a:ext cx="1259006" cy="420807"/>
              <a:chOff x="7656394" y="2057400"/>
              <a:chExt cx="1259006" cy="420807"/>
            </a:xfrm>
          </p:grpSpPr>
          <p:cxnSp>
            <p:nvCxnSpPr>
              <p:cNvPr id="262" name="Straight Connector 261"/>
              <p:cNvCxnSpPr>
                <a:stCxn id="264" idx="6"/>
                <a:endCxn id="26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63" name="Can 26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64" name="Oval 26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A</a:t>
                </a:r>
                <a:endParaRPr lang="en-US" sz="2000" dirty="0">
                  <a:solidFill>
                    <a:srgbClr val="000000"/>
                  </a:solidFill>
                  <a:latin typeface="Gill Sans Light"/>
                  <a:cs typeface="Gill Sans Light"/>
                </a:endParaRPr>
              </a:p>
            </p:txBody>
          </p:sp>
          <p:sp>
            <p:nvSpPr>
              <p:cNvPr id="265" name="Oval 26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C</a:t>
                </a:r>
                <a:endParaRPr lang="en-US" sz="2000" dirty="0">
                  <a:solidFill>
                    <a:srgbClr val="000000"/>
                  </a:solidFill>
                  <a:latin typeface="Gill Sans Light"/>
                  <a:cs typeface="Gill Sans Light"/>
                </a:endParaRPr>
              </a:p>
            </p:txBody>
          </p:sp>
        </p:grpSp>
        <p:grpSp>
          <p:nvGrpSpPr>
            <p:cNvPr id="266" name="Group 265"/>
            <p:cNvGrpSpPr/>
            <p:nvPr/>
          </p:nvGrpSpPr>
          <p:grpSpPr>
            <a:xfrm>
              <a:off x="7581878" y="3727626"/>
              <a:ext cx="1259006" cy="420807"/>
              <a:chOff x="7656394" y="2057400"/>
              <a:chExt cx="1259006" cy="420807"/>
            </a:xfrm>
          </p:grpSpPr>
          <p:cxnSp>
            <p:nvCxnSpPr>
              <p:cNvPr id="267" name="Straight Connector 266"/>
              <p:cNvCxnSpPr>
                <a:stCxn id="269" idx="6"/>
                <a:endCxn id="270"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68" name="Can 267"/>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69" name="Oval 268"/>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C</a:t>
                </a:r>
                <a:endParaRPr lang="en-US" sz="2000" dirty="0">
                  <a:solidFill>
                    <a:srgbClr val="000000"/>
                  </a:solidFill>
                  <a:latin typeface="Gill Sans Light"/>
                  <a:cs typeface="Gill Sans Light"/>
                </a:endParaRPr>
              </a:p>
            </p:txBody>
          </p:sp>
          <p:sp>
            <p:nvSpPr>
              <p:cNvPr id="270" name="Oval 269"/>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D</a:t>
                </a:r>
                <a:endParaRPr lang="en-US" sz="2000" dirty="0">
                  <a:solidFill>
                    <a:srgbClr val="000000"/>
                  </a:solidFill>
                  <a:latin typeface="Gill Sans Light"/>
                  <a:cs typeface="Gill Sans Light"/>
                </a:endParaRPr>
              </a:p>
            </p:txBody>
          </p:sp>
        </p:grpSp>
        <p:grpSp>
          <p:nvGrpSpPr>
            <p:cNvPr id="271" name="Group 270"/>
            <p:cNvGrpSpPr/>
            <p:nvPr/>
          </p:nvGrpSpPr>
          <p:grpSpPr>
            <a:xfrm>
              <a:off x="7581878" y="3145484"/>
              <a:ext cx="1259006" cy="420807"/>
              <a:chOff x="7656394" y="2057400"/>
              <a:chExt cx="1259006" cy="420807"/>
            </a:xfrm>
          </p:grpSpPr>
          <p:cxnSp>
            <p:nvCxnSpPr>
              <p:cNvPr id="272" name="Straight Connector 271"/>
              <p:cNvCxnSpPr>
                <a:stCxn id="274" idx="6"/>
                <a:endCxn id="27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73" name="Can 27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74" name="Oval 27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B</a:t>
                </a:r>
                <a:endParaRPr lang="en-US" sz="2000" dirty="0">
                  <a:solidFill>
                    <a:srgbClr val="000000"/>
                  </a:solidFill>
                  <a:latin typeface="Gill Sans Light"/>
                  <a:cs typeface="Gill Sans Light"/>
                </a:endParaRPr>
              </a:p>
            </p:txBody>
          </p:sp>
          <p:sp>
            <p:nvSpPr>
              <p:cNvPr id="275" name="Oval 27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C</a:t>
                </a:r>
                <a:endParaRPr lang="en-US" sz="2000" dirty="0">
                  <a:solidFill>
                    <a:srgbClr val="000000"/>
                  </a:solidFill>
                  <a:latin typeface="Gill Sans Light"/>
                  <a:cs typeface="Gill Sans Light"/>
                </a:endParaRPr>
              </a:p>
            </p:txBody>
          </p:sp>
        </p:grpSp>
        <p:grpSp>
          <p:nvGrpSpPr>
            <p:cNvPr id="276" name="Group 275"/>
            <p:cNvGrpSpPr/>
            <p:nvPr/>
          </p:nvGrpSpPr>
          <p:grpSpPr>
            <a:xfrm>
              <a:off x="7581878" y="4462168"/>
              <a:ext cx="1259006" cy="420807"/>
              <a:chOff x="7656394" y="2057400"/>
              <a:chExt cx="1259006" cy="420807"/>
            </a:xfrm>
          </p:grpSpPr>
          <p:cxnSp>
            <p:nvCxnSpPr>
              <p:cNvPr id="277" name="Straight Connector 276"/>
              <p:cNvCxnSpPr>
                <a:stCxn id="279" idx="6"/>
                <a:endCxn id="280"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78" name="Can 277"/>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79" name="Oval 278"/>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A</a:t>
                </a:r>
                <a:endParaRPr lang="en-US" sz="2000" dirty="0">
                  <a:solidFill>
                    <a:srgbClr val="000000"/>
                  </a:solidFill>
                  <a:latin typeface="Gill Sans Light"/>
                  <a:cs typeface="Gill Sans Light"/>
                </a:endParaRPr>
              </a:p>
            </p:txBody>
          </p:sp>
          <p:sp>
            <p:nvSpPr>
              <p:cNvPr id="280" name="Oval 279"/>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E</a:t>
                </a:r>
                <a:endParaRPr lang="en-US" sz="2000" dirty="0">
                  <a:solidFill>
                    <a:srgbClr val="000000"/>
                  </a:solidFill>
                  <a:latin typeface="Gill Sans Light"/>
                  <a:cs typeface="Gill Sans Light"/>
                </a:endParaRPr>
              </a:p>
            </p:txBody>
          </p:sp>
        </p:grpSp>
        <p:grpSp>
          <p:nvGrpSpPr>
            <p:cNvPr id="281" name="Group 280"/>
            <p:cNvGrpSpPr/>
            <p:nvPr/>
          </p:nvGrpSpPr>
          <p:grpSpPr>
            <a:xfrm>
              <a:off x="7581878" y="5044310"/>
              <a:ext cx="1259006" cy="420807"/>
              <a:chOff x="7656394" y="2057400"/>
              <a:chExt cx="1259006" cy="420807"/>
            </a:xfrm>
          </p:grpSpPr>
          <p:cxnSp>
            <p:nvCxnSpPr>
              <p:cNvPr id="282" name="Straight Connector 281"/>
              <p:cNvCxnSpPr>
                <a:stCxn id="284" idx="6"/>
                <a:endCxn id="28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83" name="Can 28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84" name="Oval 28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A</a:t>
                </a:r>
                <a:endParaRPr lang="en-US" sz="2000" dirty="0">
                  <a:solidFill>
                    <a:srgbClr val="000000"/>
                  </a:solidFill>
                  <a:latin typeface="Gill Sans Light"/>
                  <a:cs typeface="Gill Sans Light"/>
                </a:endParaRPr>
              </a:p>
            </p:txBody>
          </p:sp>
          <p:sp>
            <p:nvSpPr>
              <p:cNvPr id="285" name="Oval 28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F</a:t>
                </a:r>
                <a:endParaRPr lang="en-US" sz="2000" dirty="0">
                  <a:solidFill>
                    <a:srgbClr val="000000"/>
                  </a:solidFill>
                  <a:latin typeface="Gill Sans Light"/>
                  <a:cs typeface="Gill Sans Light"/>
                </a:endParaRPr>
              </a:p>
            </p:txBody>
          </p:sp>
        </p:grpSp>
        <p:grpSp>
          <p:nvGrpSpPr>
            <p:cNvPr id="286" name="Group 285"/>
            <p:cNvGrpSpPr/>
            <p:nvPr/>
          </p:nvGrpSpPr>
          <p:grpSpPr>
            <a:xfrm>
              <a:off x="7581878" y="6208593"/>
              <a:ext cx="1259006" cy="420807"/>
              <a:chOff x="7656394" y="2057400"/>
              <a:chExt cx="1259006" cy="420807"/>
            </a:xfrm>
          </p:grpSpPr>
          <p:cxnSp>
            <p:nvCxnSpPr>
              <p:cNvPr id="287" name="Straight Connector 286"/>
              <p:cNvCxnSpPr>
                <a:stCxn id="289" idx="6"/>
                <a:endCxn id="290"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88" name="Can 287"/>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89" name="Oval 288"/>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E</a:t>
                </a:r>
                <a:endParaRPr lang="en-US" sz="2000" dirty="0">
                  <a:solidFill>
                    <a:srgbClr val="000000"/>
                  </a:solidFill>
                  <a:latin typeface="Gill Sans Light"/>
                  <a:cs typeface="Gill Sans Light"/>
                </a:endParaRPr>
              </a:p>
            </p:txBody>
          </p:sp>
          <p:sp>
            <p:nvSpPr>
              <p:cNvPr id="290" name="Oval 289"/>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F</a:t>
                </a:r>
                <a:endParaRPr lang="en-US" sz="2000" dirty="0">
                  <a:solidFill>
                    <a:srgbClr val="000000"/>
                  </a:solidFill>
                  <a:latin typeface="Gill Sans Light"/>
                  <a:cs typeface="Gill Sans Light"/>
                </a:endParaRPr>
              </a:p>
            </p:txBody>
          </p:sp>
        </p:grpSp>
        <p:grpSp>
          <p:nvGrpSpPr>
            <p:cNvPr id="291" name="Group 290"/>
            <p:cNvGrpSpPr/>
            <p:nvPr/>
          </p:nvGrpSpPr>
          <p:grpSpPr>
            <a:xfrm>
              <a:off x="7581878" y="5626452"/>
              <a:ext cx="1259006" cy="420807"/>
              <a:chOff x="7656394" y="2057400"/>
              <a:chExt cx="1259006" cy="420807"/>
            </a:xfrm>
          </p:grpSpPr>
          <p:cxnSp>
            <p:nvCxnSpPr>
              <p:cNvPr id="292" name="Straight Connector 291"/>
              <p:cNvCxnSpPr>
                <a:stCxn id="294" idx="6"/>
                <a:endCxn id="29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93" name="Can 29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94" name="Oval 29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Gill Sans Light"/>
                    <a:cs typeface="Gill Sans Light"/>
                  </a:rPr>
                  <a:t>E</a:t>
                </a:r>
              </a:p>
            </p:txBody>
          </p:sp>
          <p:sp>
            <p:nvSpPr>
              <p:cNvPr id="295" name="Oval 29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D</a:t>
                </a:r>
                <a:endParaRPr lang="en-US" sz="2000" dirty="0">
                  <a:solidFill>
                    <a:srgbClr val="000000"/>
                  </a:solidFill>
                  <a:latin typeface="Gill Sans Light"/>
                  <a:cs typeface="Gill Sans Light"/>
                </a:endParaRPr>
              </a:p>
            </p:txBody>
          </p:sp>
        </p:grpSp>
      </p:grpSp>
      <p:sp>
        <p:nvSpPr>
          <p:cNvPr id="9" name="Rectangle 8"/>
          <p:cNvSpPr/>
          <p:nvPr/>
        </p:nvSpPr>
        <p:spPr>
          <a:xfrm>
            <a:off x="5715000" y="2514600"/>
            <a:ext cx="838200" cy="1633832"/>
          </a:xfrm>
          <a:prstGeom prst="rect">
            <a:avLst/>
          </a:prstGeom>
          <a:noFill/>
          <a:ln>
            <a:solidFill>
              <a:schemeClr val="tx1"/>
            </a:solidFill>
            <a:headEnd type="none" w="med" len="med"/>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 name="TextBox 9"/>
          <p:cNvSpPr txBox="1"/>
          <p:nvPr/>
        </p:nvSpPr>
        <p:spPr>
          <a:xfrm>
            <a:off x="5752615" y="1905000"/>
            <a:ext cx="774571" cy="646331"/>
          </a:xfrm>
          <a:prstGeom prst="rect">
            <a:avLst/>
          </a:prstGeom>
          <a:noFill/>
        </p:spPr>
        <p:txBody>
          <a:bodyPr wrap="none" rtlCol="0">
            <a:spAutoFit/>
          </a:bodyPr>
          <a:lstStyle/>
          <a:p>
            <a:pPr algn="ctr"/>
            <a:r>
              <a:rPr lang="en-US" sz="1800" dirty="0" smtClean="0">
                <a:latin typeface="Gill Sans Light"/>
                <a:cs typeface="Gill Sans Light"/>
              </a:rPr>
              <a:t>Mirror</a:t>
            </a:r>
          </a:p>
          <a:p>
            <a:pPr algn="ctr"/>
            <a:r>
              <a:rPr lang="en-US" sz="1800" dirty="0" smtClean="0">
                <a:latin typeface="Gill Sans Light"/>
                <a:cs typeface="Gill Sans Light"/>
              </a:rPr>
              <a:t>Cache</a:t>
            </a:r>
          </a:p>
        </p:txBody>
      </p:sp>
      <p:grpSp>
        <p:nvGrpSpPr>
          <p:cNvPr id="8" name="Group 7"/>
          <p:cNvGrpSpPr/>
          <p:nvPr/>
        </p:nvGrpSpPr>
        <p:grpSpPr>
          <a:xfrm>
            <a:off x="5867400" y="2563342"/>
            <a:ext cx="533400" cy="1502662"/>
            <a:chOff x="7467600" y="3249169"/>
            <a:chExt cx="533400" cy="1502662"/>
          </a:xfrm>
        </p:grpSpPr>
        <p:grpSp>
          <p:nvGrpSpPr>
            <p:cNvPr id="6" name="Group 5"/>
            <p:cNvGrpSpPr/>
            <p:nvPr/>
          </p:nvGrpSpPr>
          <p:grpSpPr>
            <a:xfrm>
              <a:off x="7467600" y="3639313"/>
              <a:ext cx="533400" cy="332231"/>
              <a:chOff x="7467600" y="3491582"/>
              <a:chExt cx="533400" cy="332231"/>
            </a:xfrm>
          </p:grpSpPr>
          <p:sp>
            <p:nvSpPr>
              <p:cNvPr id="73" name="Oval 72"/>
              <p:cNvSpPr/>
              <p:nvPr/>
            </p:nvSpPr>
            <p:spPr>
              <a:xfrm>
                <a:off x="7467600" y="3491582"/>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smtClean="0">
                    <a:solidFill>
                      <a:prstClr val="white"/>
                    </a:solidFill>
                    <a:latin typeface="Gill Sans Light"/>
                    <a:cs typeface="Gill Sans Light"/>
                  </a:rPr>
                  <a:t>B</a:t>
                </a:r>
                <a:endParaRPr lang="en-US" sz="1800" dirty="0">
                  <a:solidFill>
                    <a:prstClr val="white"/>
                  </a:solidFill>
                  <a:latin typeface="Gill Sans Light"/>
                  <a:cs typeface="Gill Sans Light"/>
                </a:endParaRPr>
              </a:p>
            </p:txBody>
          </p:sp>
          <p:sp>
            <p:nvSpPr>
              <p:cNvPr id="74" name="Can 73"/>
              <p:cNvSpPr/>
              <p:nvPr/>
            </p:nvSpPr>
            <p:spPr>
              <a:xfrm>
                <a:off x="7842795" y="3625634"/>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Gill Sans Light"/>
                  <a:cs typeface="Gill Sans Light"/>
                </a:endParaRPr>
              </a:p>
            </p:txBody>
          </p:sp>
        </p:grpSp>
        <p:grpSp>
          <p:nvGrpSpPr>
            <p:cNvPr id="5" name="Group 4"/>
            <p:cNvGrpSpPr/>
            <p:nvPr/>
          </p:nvGrpSpPr>
          <p:grpSpPr>
            <a:xfrm>
              <a:off x="7467600" y="4029457"/>
              <a:ext cx="533400" cy="332231"/>
              <a:chOff x="7467600" y="4095938"/>
              <a:chExt cx="533400" cy="332231"/>
            </a:xfrm>
          </p:grpSpPr>
          <p:sp>
            <p:nvSpPr>
              <p:cNvPr id="75" name="Oval 74"/>
              <p:cNvSpPr/>
              <p:nvPr/>
            </p:nvSpPr>
            <p:spPr>
              <a:xfrm>
                <a:off x="7467600" y="4095938"/>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smtClean="0">
                    <a:solidFill>
                      <a:prstClr val="white"/>
                    </a:solidFill>
                    <a:latin typeface="Gill Sans Light"/>
                    <a:cs typeface="Gill Sans Light"/>
                  </a:rPr>
                  <a:t>C</a:t>
                </a:r>
                <a:endParaRPr lang="en-US" sz="1800" dirty="0">
                  <a:solidFill>
                    <a:prstClr val="white"/>
                  </a:solidFill>
                  <a:latin typeface="Gill Sans Light"/>
                  <a:cs typeface="Gill Sans Light"/>
                </a:endParaRPr>
              </a:p>
            </p:txBody>
          </p:sp>
          <p:sp>
            <p:nvSpPr>
              <p:cNvPr id="76" name="Can 75"/>
              <p:cNvSpPr/>
              <p:nvPr/>
            </p:nvSpPr>
            <p:spPr>
              <a:xfrm>
                <a:off x="7842795" y="4229990"/>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Gill Sans Light"/>
                  <a:cs typeface="Gill Sans Light"/>
                </a:endParaRPr>
              </a:p>
            </p:txBody>
          </p:sp>
        </p:grpSp>
        <p:grpSp>
          <p:nvGrpSpPr>
            <p:cNvPr id="4" name="Group 3"/>
            <p:cNvGrpSpPr/>
            <p:nvPr/>
          </p:nvGrpSpPr>
          <p:grpSpPr>
            <a:xfrm>
              <a:off x="7467600" y="4419600"/>
              <a:ext cx="533400" cy="332231"/>
              <a:chOff x="7467600" y="4700294"/>
              <a:chExt cx="533400" cy="332231"/>
            </a:xfrm>
          </p:grpSpPr>
          <p:sp>
            <p:nvSpPr>
              <p:cNvPr id="77" name="Oval 76"/>
              <p:cNvSpPr/>
              <p:nvPr/>
            </p:nvSpPr>
            <p:spPr>
              <a:xfrm>
                <a:off x="7467600" y="4700294"/>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smtClean="0">
                    <a:solidFill>
                      <a:prstClr val="white"/>
                    </a:solidFill>
                    <a:latin typeface="Gill Sans Light"/>
                    <a:cs typeface="Gill Sans Light"/>
                  </a:rPr>
                  <a:t>D</a:t>
                </a:r>
                <a:endParaRPr lang="en-US" sz="1800" dirty="0">
                  <a:solidFill>
                    <a:prstClr val="white"/>
                  </a:solidFill>
                  <a:latin typeface="Gill Sans Light"/>
                  <a:cs typeface="Gill Sans Light"/>
                </a:endParaRPr>
              </a:p>
            </p:txBody>
          </p:sp>
          <p:sp>
            <p:nvSpPr>
              <p:cNvPr id="78" name="Can 77"/>
              <p:cNvSpPr/>
              <p:nvPr/>
            </p:nvSpPr>
            <p:spPr>
              <a:xfrm>
                <a:off x="7842795" y="4834346"/>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Gill Sans Light"/>
                  <a:cs typeface="Gill Sans Light"/>
                </a:endParaRPr>
              </a:p>
            </p:txBody>
          </p:sp>
        </p:grpSp>
        <p:grpSp>
          <p:nvGrpSpPr>
            <p:cNvPr id="7" name="Group 6"/>
            <p:cNvGrpSpPr/>
            <p:nvPr/>
          </p:nvGrpSpPr>
          <p:grpSpPr>
            <a:xfrm>
              <a:off x="7467600" y="3249169"/>
              <a:ext cx="533400" cy="332231"/>
              <a:chOff x="7467600" y="2887226"/>
              <a:chExt cx="533400" cy="332231"/>
            </a:xfrm>
          </p:grpSpPr>
          <p:sp>
            <p:nvSpPr>
              <p:cNvPr id="79" name="Oval 78"/>
              <p:cNvSpPr/>
              <p:nvPr/>
            </p:nvSpPr>
            <p:spPr>
              <a:xfrm>
                <a:off x="7467600" y="2887226"/>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smtClean="0">
                    <a:solidFill>
                      <a:prstClr val="white"/>
                    </a:solidFill>
                    <a:latin typeface="Gill Sans Light"/>
                    <a:cs typeface="Gill Sans Light"/>
                  </a:rPr>
                  <a:t>A</a:t>
                </a:r>
                <a:endParaRPr lang="en-US" sz="1800" dirty="0">
                  <a:solidFill>
                    <a:prstClr val="white"/>
                  </a:solidFill>
                  <a:latin typeface="Gill Sans Light"/>
                  <a:cs typeface="Gill Sans Light"/>
                </a:endParaRPr>
              </a:p>
            </p:txBody>
          </p:sp>
          <p:sp>
            <p:nvSpPr>
              <p:cNvPr id="80" name="Can 79"/>
              <p:cNvSpPr/>
              <p:nvPr/>
            </p:nvSpPr>
            <p:spPr>
              <a:xfrm>
                <a:off x="7842795" y="3021278"/>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Gill Sans Light"/>
                  <a:cs typeface="Gill Sans Light"/>
                </a:endParaRPr>
              </a:p>
            </p:txBody>
          </p:sp>
        </p:grpSp>
      </p:grpSp>
      <p:sp>
        <p:nvSpPr>
          <p:cNvPr id="89" name="Rectangle 88"/>
          <p:cNvSpPr/>
          <p:nvPr/>
        </p:nvSpPr>
        <p:spPr>
          <a:xfrm>
            <a:off x="5715000" y="4953000"/>
            <a:ext cx="838200" cy="1633832"/>
          </a:xfrm>
          <a:prstGeom prst="rect">
            <a:avLst/>
          </a:prstGeom>
          <a:noFill/>
          <a:ln>
            <a:solidFill>
              <a:schemeClr val="tx1"/>
            </a:solidFill>
            <a:headEnd type="none" w="med" len="med"/>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90" name="TextBox 89"/>
          <p:cNvSpPr txBox="1"/>
          <p:nvPr/>
        </p:nvSpPr>
        <p:spPr>
          <a:xfrm>
            <a:off x="5752615" y="4343400"/>
            <a:ext cx="774571" cy="646331"/>
          </a:xfrm>
          <a:prstGeom prst="rect">
            <a:avLst/>
          </a:prstGeom>
          <a:noFill/>
        </p:spPr>
        <p:txBody>
          <a:bodyPr wrap="none" rtlCol="0">
            <a:spAutoFit/>
          </a:bodyPr>
          <a:lstStyle/>
          <a:p>
            <a:pPr algn="ctr"/>
            <a:r>
              <a:rPr lang="en-US" sz="1800" dirty="0" smtClean="0">
                <a:latin typeface="Gill Sans Light"/>
                <a:cs typeface="Gill Sans Light"/>
              </a:rPr>
              <a:t>Mirror</a:t>
            </a:r>
          </a:p>
          <a:p>
            <a:pPr algn="ctr"/>
            <a:r>
              <a:rPr lang="en-US" sz="1800" dirty="0" smtClean="0">
                <a:latin typeface="Gill Sans Light"/>
                <a:cs typeface="Gill Sans Light"/>
              </a:rPr>
              <a:t>Cache</a:t>
            </a:r>
          </a:p>
        </p:txBody>
      </p:sp>
      <p:grpSp>
        <p:nvGrpSpPr>
          <p:cNvPr id="91" name="Group 90"/>
          <p:cNvGrpSpPr/>
          <p:nvPr/>
        </p:nvGrpSpPr>
        <p:grpSpPr>
          <a:xfrm>
            <a:off x="5867400" y="5001742"/>
            <a:ext cx="533400" cy="1502662"/>
            <a:chOff x="7467600" y="3249169"/>
            <a:chExt cx="533400" cy="1502662"/>
          </a:xfrm>
        </p:grpSpPr>
        <p:grpSp>
          <p:nvGrpSpPr>
            <p:cNvPr id="92" name="Group 91"/>
            <p:cNvGrpSpPr/>
            <p:nvPr/>
          </p:nvGrpSpPr>
          <p:grpSpPr>
            <a:xfrm>
              <a:off x="7467600" y="3639313"/>
              <a:ext cx="533400" cy="332231"/>
              <a:chOff x="7467600" y="3491582"/>
              <a:chExt cx="533400" cy="332231"/>
            </a:xfrm>
          </p:grpSpPr>
          <p:sp>
            <p:nvSpPr>
              <p:cNvPr id="102" name="Oval 101"/>
              <p:cNvSpPr/>
              <p:nvPr/>
            </p:nvSpPr>
            <p:spPr>
              <a:xfrm>
                <a:off x="7467600" y="3491582"/>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smtClean="0">
                    <a:solidFill>
                      <a:prstClr val="white"/>
                    </a:solidFill>
                    <a:latin typeface="Gill Sans Light"/>
                    <a:cs typeface="Gill Sans Light"/>
                  </a:rPr>
                  <a:t>D</a:t>
                </a:r>
                <a:endParaRPr lang="en-US" sz="1800" dirty="0">
                  <a:solidFill>
                    <a:prstClr val="white"/>
                  </a:solidFill>
                  <a:latin typeface="Gill Sans Light"/>
                  <a:cs typeface="Gill Sans Light"/>
                </a:endParaRPr>
              </a:p>
            </p:txBody>
          </p:sp>
          <p:sp>
            <p:nvSpPr>
              <p:cNvPr id="103" name="Can 102"/>
              <p:cNvSpPr/>
              <p:nvPr/>
            </p:nvSpPr>
            <p:spPr>
              <a:xfrm>
                <a:off x="7842795" y="3625634"/>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Gill Sans Light"/>
                  <a:cs typeface="Gill Sans Light"/>
                </a:endParaRPr>
              </a:p>
            </p:txBody>
          </p:sp>
        </p:grpSp>
        <p:grpSp>
          <p:nvGrpSpPr>
            <p:cNvPr id="93" name="Group 92"/>
            <p:cNvGrpSpPr/>
            <p:nvPr/>
          </p:nvGrpSpPr>
          <p:grpSpPr>
            <a:xfrm>
              <a:off x="7467600" y="4029457"/>
              <a:ext cx="533400" cy="332231"/>
              <a:chOff x="7467600" y="4095938"/>
              <a:chExt cx="533400" cy="332231"/>
            </a:xfrm>
          </p:grpSpPr>
          <p:sp>
            <p:nvSpPr>
              <p:cNvPr id="100" name="Oval 99"/>
              <p:cNvSpPr/>
              <p:nvPr/>
            </p:nvSpPr>
            <p:spPr>
              <a:xfrm>
                <a:off x="7467600" y="4095938"/>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smtClean="0">
                    <a:solidFill>
                      <a:prstClr val="white"/>
                    </a:solidFill>
                    <a:latin typeface="Gill Sans Light"/>
                    <a:cs typeface="Gill Sans Light"/>
                  </a:rPr>
                  <a:t>E</a:t>
                </a:r>
                <a:endParaRPr lang="en-US" sz="1800" dirty="0">
                  <a:solidFill>
                    <a:prstClr val="white"/>
                  </a:solidFill>
                  <a:latin typeface="Gill Sans Light"/>
                  <a:cs typeface="Gill Sans Light"/>
                </a:endParaRPr>
              </a:p>
            </p:txBody>
          </p:sp>
          <p:sp>
            <p:nvSpPr>
              <p:cNvPr id="101" name="Can 100"/>
              <p:cNvSpPr/>
              <p:nvPr/>
            </p:nvSpPr>
            <p:spPr>
              <a:xfrm>
                <a:off x="7842795" y="4229990"/>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Gill Sans Light"/>
                  <a:cs typeface="Gill Sans Light"/>
                </a:endParaRPr>
              </a:p>
            </p:txBody>
          </p:sp>
        </p:grpSp>
        <p:grpSp>
          <p:nvGrpSpPr>
            <p:cNvPr id="94" name="Group 93"/>
            <p:cNvGrpSpPr/>
            <p:nvPr/>
          </p:nvGrpSpPr>
          <p:grpSpPr>
            <a:xfrm>
              <a:off x="7467600" y="4419600"/>
              <a:ext cx="533400" cy="332231"/>
              <a:chOff x="7467600" y="4700294"/>
              <a:chExt cx="533400" cy="332231"/>
            </a:xfrm>
          </p:grpSpPr>
          <p:sp>
            <p:nvSpPr>
              <p:cNvPr id="98" name="Oval 97"/>
              <p:cNvSpPr/>
              <p:nvPr/>
            </p:nvSpPr>
            <p:spPr>
              <a:xfrm>
                <a:off x="7467600" y="4700294"/>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smtClean="0">
                    <a:solidFill>
                      <a:prstClr val="white"/>
                    </a:solidFill>
                    <a:latin typeface="Gill Sans Light"/>
                    <a:cs typeface="Gill Sans Light"/>
                  </a:rPr>
                  <a:t>F</a:t>
                </a:r>
                <a:endParaRPr lang="en-US" sz="1800" dirty="0">
                  <a:solidFill>
                    <a:prstClr val="white"/>
                  </a:solidFill>
                  <a:latin typeface="Gill Sans Light"/>
                  <a:cs typeface="Gill Sans Light"/>
                </a:endParaRPr>
              </a:p>
            </p:txBody>
          </p:sp>
          <p:sp>
            <p:nvSpPr>
              <p:cNvPr id="99" name="Can 98"/>
              <p:cNvSpPr/>
              <p:nvPr/>
            </p:nvSpPr>
            <p:spPr>
              <a:xfrm>
                <a:off x="7842795" y="4834346"/>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Gill Sans Light"/>
                  <a:cs typeface="Gill Sans Light"/>
                </a:endParaRPr>
              </a:p>
            </p:txBody>
          </p:sp>
        </p:grpSp>
        <p:grpSp>
          <p:nvGrpSpPr>
            <p:cNvPr id="95" name="Group 94"/>
            <p:cNvGrpSpPr/>
            <p:nvPr/>
          </p:nvGrpSpPr>
          <p:grpSpPr>
            <a:xfrm>
              <a:off x="7467600" y="3249169"/>
              <a:ext cx="533400" cy="332231"/>
              <a:chOff x="7467600" y="2887226"/>
              <a:chExt cx="533400" cy="332231"/>
            </a:xfrm>
          </p:grpSpPr>
          <p:sp>
            <p:nvSpPr>
              <p:cNvPr id="96" name="Oval 95"/>
              <p:cNvSpPr/>
              <p:nvPr/>
            </p:nvSpPr>
            <p:spPr>
              <a:xfrm>
                <a:off x="7467600" y="2887226"/>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smtClean="0">
                    <a:solidFill>
                      <a:prstClr val="white"/>
                    </a:solidFill>
                    <a:latin typeface="Gill Sans Light"/>
                    <a:cs typeface="Gill Sans Light"/>
                  </a:rPr>
                  <a:t>A</a:t>
                </a:r>
                <a:endParaRPr lang="en-US" sz="1800" dirty="0">
                  <a:solidFill>
                    <a:prstClr val="white"/>
                  </a:solidFill>
                  <a:latin typeface="Gill Sans Light"/>
                  <a:cs typeface="Gill Sans Light"/>
                </a:endParaRPr>
              </a:p>
            </p:txBody>
          </p:sp>
          <p:sp>
            <p:nvSpPr>
              <p:cNvPr id="97" name="Can 96"/>
              <p:cNvSpPr/>
              <p:nvPr/>
            </p:nvSpPr>
            <p:spPr>
              <a:xfrm>
                <a:off x="7842795" y="3021278"/>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Gill Sans Light"/>
                  <a:cs typeface="Gill Sans Light"/>
                </a:endParaRPr>
              </a:p>
            </p:txBody>
          </p:sp>
        </p:grpSp>
      </p:grpSp>
      <p:grpSp>
        <p:nvGrpSpPr>
          <p:cNvPr id="140" name="Group 139"/>
          <p:cNvGrpSpPr/>
          <p:nvPr/>
        </p:nvGrpSpPr>
        <p:grpSpPr>
          <a:xfrm>
            <a:off x="1911336" y="2346536"/>
            <a:ext cx="450864" cy="4284613"/>
            <a:chOff x="4844171" y="2209800"/>
            <a:chExt cx="450864" cy="4284613"/>
          </a:xfrm>
        </p:grpSpPr>
        <p:sp>
          <p:nvSpPr>
            <p:cNvPr id="141" name="Oval 140"/>
            <p:cNvSpPr/>
            <p:nvPr/>
          </p:nvSpPr>
          <p:spPr>
            <a:xfrm>
              <a:off x="4844171" y="2975283"/>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B</a:t>
              </a:r>
              <a:endParaRPr lang="en-US" sz="2000" dirty="0">
                <a:solidFill>
                  <a:prstClr val="white"/>
                </a:solidFill>
                <a:latin typeface="Gill Sans Light"/>
                <a:cs typeface="Gill Sans Light"/>
              </a:endParaRPr>
            </a:p>
          </p:txBody>
        </p:sp>
        <p:sp>
          <p:nvSpPr>
            <p:cNvPr id="142" name="Can 141"/>
            <p:cNvSpPr/>
            <p:nvPr/>
          </p:nvSpPr>
          <p:spPr>
            <a:xfrm>
              <a:off x="5094651" y="3282195"/>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43" name="Oval 142"/>
            <p:cNvSpPr/>
            <p:nvPr/>
          </p:nvSpPr>
          <p:spPr>
            <a:xfrm>
              <a:off x="4844171" y="3740766"/>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C</a:t>
              </a:r>
              <a:endParaRPr lang="en-US" sz="2000" dirty="0">
                <a:solidFill>
                  <a:prstClr val="white"/>
                </a:solidFill>
                <a:latin typeface="Gill Sans Light"/>
                <a:cs typeface="Gill Sans Light"/>
              </a:endParaRPr>
            </a:p>
          </p:txBody>
        </p:sp>
        <p:sp>
          <p:nvSpPr>
            <p:cNvPr id="144" name="Can 143"/>
            <p:cNvSpPr/>
            <p:nvPr/>
          </p:nvSpPr>
          <p:spPr>
            <a:xfrm>
              <a:off x="5094651" y="4047678"/>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45" name="Oval 144"/>
            <p:cNvSpPr/>
            <p:nvPr/>
          </p:nvSpPr>
          <p:spPr>
            <a:xfrm>
              <a:off x="4844171" y="4506249"/>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D</a:t>
              </a:r>
              <a:endParaRPr lang="en-US" sz="2000" dirty="0">
                <a:solidFill>
                  <a:prstClr val="white"/>
                </a:solidFill>
                <a:latin typeface="Gill Sans Light"/>
                <a:cs typeface="Gill Sans Light"/>
              </a:endParaRPr>
            </a:p>
          </p:txBody>
        </p:sp>
        <p:sp>
          <p:nvSpPr>
            <p:cNvPr id="146" name="Can 145"/>
            <p:cNvSpPr/>
            <p:nvPr/>
          </p:nvSpPr>
          <p:spPr>
            <a:xfrm>
              <a:off x="5094651" y="4813161"/>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47" name="Oval 146"/>
            <p:cNvSpPr/>
            <p:nvPr/>
          </p:nvSpPr>
          <p:spPr>
            <a:xfrm>
              <a:off x="4844171" y="5271732"/>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E</a:t>
              </a:r>
              <a:endParaRPr lang="en-US" sz="2000" dirty="0">
                <a:solidFill>
                  <a:prstClr val="white"/>
                </a:solidFill>
                <a:latin typeface="Gill Sans Light"/>
                <a:cs typeface="Gill Sans Light"/>
              </a:endParaRPr>
            </a:p>
          </p:txBody>
        </p:sp>
        <p:sp>
          <p:nvSpPr>
            <p:cNvPr id="148" name="Can 147"/>
            <p:cNvSpPr/>
            <p:nvPr/>
          </p:nvSpPr>
          <p:spPr>
            <a:xfrm>
              <a:off x="5094651" y="5578644"/>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49" name="Oval 148"/>
            <p:cNvSpPr/>
            <p:nvPr/>
          </p:nvSpPr>
          <p:spPr>
            <a:xfrm>
              <a:off x="4844171" y="2209800"/>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A</a:t>
              </a:r>
              <a:endParaRPr lang="en-US" sz="2000" dirty="0">
                <a:solidFill>
                  <a:prstClr val="white"/>
                </a:solidFill>
                <a:latin typeface="Gill Sans Light"/>
                <a:cs typeface="Gill Sans Light"/>
              </a:endParaRPr>
            </a:p>
          </p:txBody>
        </p:sp>
        <p:sp>
          <p:nvSpPr>
            <p:cNvPr id="150" name="Can 149"/>
            <p:cNvSpPr/>
            <p:nvPr/>
          </p:nvSpPr>
          <p:spPr>
            <a:xfrm>
              <a:off x="5094651" y="2516712"/>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51" name="Oval 150"/>
            <p:cNvSpPr/>
            <p:nvPr/>
          </p:nvSpPr>
          <p:spPr>
            <a:xfrm>
              <a:off x="4844171" y="6037213"/>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F</a:t>
              </a:r>
              <a:endParaRPr lang="en-US" sz="2000" dirty="0">
                <a:solidFill>
                  <a:prstClr val="white"/>
                </a:solidFill>
                <a:latin typeface="Gill Sans Light"/>
                <a:cs typeface="Gill Sans Light"/>
              </a:endParaRPr>
            </a:p>
          </p:txBody>
        </p:sp>
        <p:sp>
          <p:nvSpPr>
            <p:cNvPr id="152" name="Can 151"/>
            <p:cNvSpPr/>
            <p:nvPr/>
          </p:nvSpPr>
          <p:spPr>
            <a:xfrm>
              <a:off x="5094651" y="6344125"/>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grpSp>
      <p:grpSp>
        <p:nvGrpSpPr>
          <p:cNvPr id="12" name="Group 11"/>
          <p:cNvGrpSpPr/>
          <p:nvPr/>
        </p:nvGrpSpPr>
        <p:grpSpPr>
          <a:xfrm>
            <a:off x="1872371" y="3122773"/>
            <a:ext cx="450864" cy="457200"/>
            <a:chOff x="1491371" y="3122773"/>
            <a:chExt cx="450864" cy="457200"/>
          </a:xfrm>
        </p:grpSpPr>
        <p:sp>
          <p:nvSpPr>
            <p:cNvPr id="207" name="Oval 206"/>
            <p:cNvSpPr/>
            <p:nvPr/>
          </p:nvSpPr>
          <p:spPr>
            <a:xfrm>
              <a:off x="1491371" y="3122773"/>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B</a:t>
              </a:r>
              <a:endParaRPr lang="en-US" sz="2000" dirty="0">
                <a:solidFill>
                  <a:prstClr val="white"/>
                </a:solidFill>
                <a:latin typeface="Gill Sans Light"/>
                <a:cs typeface="Gill Sans Light"/>
              </a:endParaRPr>
            </a:p>
          </p:txBody>
        </p:sp>
        <p:sp>
          <p:nvSpPr>
            <p:cNvPr id="208" name="Can 207"/>
            <p:cNvSpPr/>
            <p:nvPr/>
          </p:nvSpPr>
          <p:spPr>
            <a:xfrm>
              <a:off x="1741851" y="3429685"/>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grpSp>
      <p:grpSp>
        <p:nvGrpSpPr>
          <p:cNvPr id="13" name="Group 12"/>
          <p:cNvGrpSpPr/>
          <p:nvPr/>
        </p:nvGrpSpPr>
        <p:grpSpPr>
          <a:xfrm>
            <a:off x="1872371" y="3888256"/>
            <a:ext cx="450864" cy="457200"/>
            <a:chOff x="1491371" y="3888256"/>
            <a:chExt cx="450864" cy="457200"/>
          </a:xfrm>
        </p:grpSpPr>
        <p:sp>
          <p:nvSpPr>
            <p:cNvPr id="210" name="Oval 209"/>
            <p:cNvSpPr/>
            <p:nvPr/>
          </p:nvSpPr>
          <p:spPr>
            <a:xfrm>
              <a:off x="1491371" y="3888256"/>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C</a:t>
              </a:r>
              <a:endParaRPr lang="en-US" sz="2000" dirty="0">
                <a:solidFill>
                  <a:prstClr val="white"/>
                </a:solidFill>
                <a:latin typeface="Gill Sans Light"/>
                <a:cs typeface="Gill Sans Light"/>
              </a:endParaRPr>
            </a:p>
          </p:txBody>
        </p:sp>
        <p:sp>
          <p:nvSpPr>
            <p:cNvPr id="211" name="Can 210"/>
            <p:cNvSpPr/>
            <p:nvPr/>
          </p:nvSpPr>
          <p:spPr>
            <a:xfrm>
              <a:off x="1741851" y="4195168"/>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grpSp>
      <p:grpSp>
        <p:nvGrpSpPr>
          <p:cNvPr id="14" name="Group 13"/>
          <p:cNvGrpSpPr/>
          <p:nvPr/>
        </p:nvGrpSpPr>
        <p:grpSpPr>
          <a:xfrm>
            <a:off x="1872371" y="4653739"/>
            <a:ext cx="450864" cy="457200"/>
            <a:chOff x="1491371" y="4653739"/>
            <a:chExt cx="450864" cy="457200"/>
          </a:xfrm>
        </p:grpSpPr>
        <p:sp>
          <p:nvSpPr>
            <p:cNvPr id="213" name="Oval 212"/>
            <p:cNvSpPr/>
            <p:nvPr/>
          </p:nvSpPr>
          <p:spPr>
            <a:xfrm>
              <a:off x="1491371" y="4653739"/>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D</a:t>
              </a:r>
              <a:endParaRPr lang="en-US" sz="2000" dirty="0">
                <a:solidFill>
                  <a:prstClr val="white"/>
                </a:solidFill>
                <a:latin typeface="Gill Sans Light"/>
                <a:cs typeface="Gill Sans Light"/>
              </a:endParaRPr>
            </a:p>
          </p:txBody>
        </p:sp>
        <p:sp>
          <p:nvSpPr>
            <p:cNvPr id="214" name="Can 213"/>
            <p:cNvSpPr/>
            <p:nvPr/>
          </p:nvSpPr>
          <p:spPr>
            <a:xfrm>
              <a:off x="1741851" y="4960651"/>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grpSp>
      <p:grpSp>
        <p:nvGrpSpPr>
          <p:cNvPr id="15" name="Group 14"/>
          <p:cNvGrpSpPr/>
          <p:nvPr/>
        </p:nvGrpSpPr>
        <p:grpSpPr>
          <a:xfrm>
            <a:off x="1872371" y="5419222"/>
            <a:ext cx="450864" cy="457200"/>
            <a:chOff x="1491371" y="5419222"/>
            <a:chExt cx="450864" cy="457200"/>
          </a:xfrm>
        </p:grpSpPr>
        <p:sp>
          <p:nvSpPr>
            <p:cNvPr id="216" name="Oval 215"/>
            <p:cNvSpPr/>
            <p:nvPr/>
          </p:nvSpPr>
          <p:spPr>
            <a:xfrm>
              <a:off x="1491371" y="5419222"/>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E</a:t>
              </a:r>
              <a:endParaRPr lang="en-US" sz="2000" dirty="0">
                <a:solidFill>
                  <a:prstClr val="white"/>
                </a:solidFill>
                <a:latin typeface="Gill Sans Light"/>
                <a:cs typeface="Gill Sans Light"/>
              </a:endParaRPr>
            </a:p>
          </p:txBody>
        </p:sp>
        <p:sp>
          <p:nvSpPr>
            <p:cNvPr id="217" name="Can 216"/>
            <p:cNvSpPr/>
            <p:nvPr/>
          </p:nvSpPr>
          <p:spPr>
            <a:xfrm>
              <a:off x="1741851" y="5726134"/>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grpSp>
      <p:grpSp>
        <p:nvGrpSpPr>
          <p:cNvPr id="11" name="Group 10"/>
          <p:cNvGrpSpPr/>
          <p:nvPr/>
        </p:nvGrpSpPr>
        <p:grpSpPr>
          <a:xfrm>
            <a:off x="1872371" y="2357290"/>
            <a:ext cx="450864" cy="457200"/>
            <a:chOff x="1491371" y="2357290"/>
            <a:chExt cx="450864" cy="457200"/>
          </a:xfrm>
        </p:grpSpPr>
        <p:sp>
          <p:nvSpPr>
            <p:cNvPr id="219" name="Oval 218"/>
            <p:cNvSpPr/>
            <p:nvPr/>
          </p:nvSpPr>
          <p:spPr>
            <a:xfrm>
              <a:off x="1491371" y="2357290"/>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A</a:t>
              </a:r>
              <a:endParaRPr lang="en-US" sz="2000" dirty="0">
                <a:solidFill>
                  <a:prstClr val="white"/>
                </a:solidFill>
                <a:latin typeface="Gill Sans Light"/>
                <a:cs typeface="Gill Sans Light"/>
              </a:endParaRPr>
            </a:p>
          </p:txBody>
        </p:sp>
        <p:sp>
          <p:nvSpPr>
            <p:cNvPr id="220" name="Can 219"/>
            <p:cNvSpPr/>
            <p:nvPr/>
          </p:nvSpPr>
          <p:spPr>
            <a:xfrm>
              <a:off x="1741851" y="2664202"/>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grpSp>
      <p:grpSp>
        <p:nvGrpSpPr>
          <p:cNvPr id="16" name="Group 15"/>
          <p:cNvGrpSpPr/>
          <p:nvPr/>
        </p:nvGrpSpPr>
        <p:grpSpPr>
          <a:xfrm>
            <a:off x="1872371" y="6184703"/>
            <a:ext cx="450864" cy="457200"/>
            <a:chOff x="1491371" y="6184703"/>
            <a:chExt cx="450864" cy="457200"/>
          </a:xfrm>
        </p:grpSpPr>
        <p:sp>
          <p:nvSpPr>
            <p:cNvPr id="222" name="Oval 221"/>
            <p:cNvSpPr/>
            <p:nvPr/>
          </p:nvSpPr>
          <p:spPr>
            <a:xfrm>
              <a:off x="1491371" y="6184703"/>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F</a:t>
              </a:r>
              <a:endParaRPr lang="en-US" sz="2000" dirty="0">
                <a:solidFill>
                  <a:prstClr val="white"/>
                </a:solidFill>
                <a:latin typeface="Gill Sans Light"/>
                <a:cs typeface="Gill Sans Light"/>
              </a:endParaRPr>
            </a:p>
          </p:txBody>
        </p:sp>
        <p:sp>
          <p:nvSpPr>
            <p:cNvPr id="223" name="Can 222"/>
            <p:cNvSpPr/>
            <p:nvPr/>
          </p:nvSpPr>
          <p:spPr>
            <a:xfrm>
              <a:off x="1741851" y="6491615"/>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grpSp>
      <p:grpSp>
        <p:nvGrpSpPr>
          <p:cNvPr id="110" name="Group 109"/>
          <p:cNvGrpSpPr/>
          <p:nvPr/>
        </p:nvGrpSpPr>
        <p:grpSpPr>
          <a:xfrm>
            <a:off x="1911336" y="2362200"/>
            <a:ext cx="450864" cy="457200"/>
            <a:chOff x="1491371" y="2357290"/>
            <a:chExt cx="450864" cy="457200"/>
          </a:xfrm>
        </p:grpSpPr>
        <p:sp>
          <p:nvSpPr>
            <p:cNvPr id="111" name="Oval 110"/>
            <p:cNvSpPr/>
            <p:nvPr/>
          </p:nvSpPr>
          <p:spPr>
            <a:xfrm>
              <a:off x="1491371" y="2357290"/>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A</a:t>
              </a:r>
              <a:endParaRPr lang="en-US" sz="2000" dirty="0">
                <a:solidFill>
                  <a:prstClr val="white"/>
                </a:solidFill>
                <a:latin typeface="Gill Sans Light"/>
                <a:cs typeface="Gill Sans Light"/>
              </a:endParaRPr>
            </a:p>
          </p:txBody>
        </p:sp>
        <p:sp>
          <p:nvSpPr>
            <p:cNvPr id="112" name="Can 111"/>
            <p:cNvSpPr/>
            <p:nvPr/>
          </p:nvSpPr>
          <p:spPr>
            <a:xfrm>
              <a:off x="1741851" y="2664202"/>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grpSp>
      <p:grpSp>
        <p:nvGrpSpPr>
          <p:cNvPr id="113" name="Group 112"/>
          <p:cNvGrpSpPr/>
          <p:nvPr/>
        </p:nvGrpSpPr>
        <p:grpSpPr>
          <a:xfrm>
            <a:off x="1911336" y="4648200"/>
            <a:ext cx="450864" cy="457200"/>
            <a:chOff x="1491371" y="4653739"/>
            <a:chExt cx="450864" cy="457200"/>
          </a:xfrm>
        </p:grpSpPr>
        <p:sp>
          <p:nvSpPr>
            <p:cNvPr id="114" name="Oval 113"/>
            <p:cNvSpPr/>
            <p:nvPr/>
          </p:nvSpPr>
          <p:spPr>
            <a:xfrm>
              <a:off x="1491371" y="4653739"/>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D</a:t>
              </a:r>
              <a:endParaRPr lang="en-US" sz="2000" dirty="0">
                <a:solidFill>
                  <a:prstClr val="white"/>
                </a:solidFill>
                <a:latin typeface="Gill Sans Light"/>
                <a:cs typeface="Gill Sans Light"/>
              </a:endParaRPr>
            </a:p>
          </p:txBody>
        </p:sp>
        <p:sp>
          <p:nvSpPr>
            <p:cNvPr id="115" name="Can 114"/>
            <p:cNvSpPr/>
            <p:nvPr/>
          </p:nvSpPr>
          <p:spPr>
            <a:xfrm>
              <a:off x="1741851" y="4960651"/>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grpSp>
      <p:sp>
        <p:nvSpPr>
          <p:cNvPr id="122" name="Right Arrow 121"/>
          <p:cNvSpPr/>
          <p:nvPr/>
        </p:nvSpPr>
        <p:spPr>
          <a:xfrm rot="5400000">
            <a:off x="5872478" y="2891470"/>
            <a:ext cx="1898384" cy="384541"/>
          </a:xfrm>
          <a:prstGeom prst="rightArrow">
            <a:avLst/>
          </a:prstGeom>
          <a:solidFill>
            <a:schemeClr val="tx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tIns="0" rtlCol="0" anchor="ctr"/>
          <a:lstStyle/>
          <a:p>
            <a:pPr algn="ctr"/>
            <a:r>
              <a:rPr lang="en-US" sz="1800" dirty="0" smtClean="0">
                <a:solidFill>
                  <a:schemeClr val="bg1"/>
                </a:solidFill>
                <a:latin typeface="Gill Sans Light"/>
                <a:cs typeface="Gill Sans Light"/>
              </a:rPr>
              <a:t>Scan</a:t>
            </a:r>
            <a:endParaRPr lang="en-US" sz="1800" dirty="0">
              <a:solidFill>
                <a:schemeClr val="bg1"/>
              </a:solidFill>
              <a:latin typeface="Gill Sans Light"/>
              <a:cs typeface="Gill Sans Light"/>
            </a:endParaRPr>
          </a:p>
        </p:txBody>
      </p:sp>
      <p:sp>
        <p:nvSpPr>
          <p:cNvPr id="123" name="Right Arrow 122"/>
          <p:cNvSpPr/>
          <p:nvPr/>
        </p:nvSpPr>
        <p:spPr>
          <a:xfrm rot="5400000">
            <a:off x="5872478" y="5421385"/>
            <a:ext cx="1898384" cy="384541"/>
          </a:xfrm>
          <a:prstGeom prst="rightArrow">
            <a:avLst/>
          </a:prstGeom>
          <a:solidFill>
            <a:schemeClr val="tx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tIns="0" rtlCol="0" anchor="ctr"/>
          <a:lstStyle/>
          <a:p>
            <a:pPr algn="ctr"/>
            <a:r>
              <a:rPr lang="en-US" sz="1800" dirty="0" smtClean="0">
                <a:solidFill>
                  <a:schemeClr val="bg1"/>
                </a:solidFill>
                <a:latin typeface="Gill Sans Light"/>
                <a:cs typeface="Gill Sans Light"/>
              </a:rPr>
              <a:t>Scan</a:t>
            </a:r>
            <a:endParaRPr lang="en-US" sz="1800" dirty="0">
              <a:solidFill>
                <a:schemeClr val="bg1"/>
              </a:solidFill>
              <a:latin typeface="Gill Sans Light"/>
              <a:cs typeface="Gill Sans Light"/>
            </a:endParaRPr>
          </a:p>
        </p:txBody>
      </p:sp>
      <p:sp>
        <p:nvSpPr>
          <p:cNvPr id="3" name="TextBox 2"/>
          <p:cNvSpPr txBox="1"/>
          <p:nvPr/>
        </p:nvSpPr>
        <p:spPr>
          <a:xfrm>
            <a:off x="3857079" y="2826603"/>
            <a:ext cx="1556836" cy="830997"/>
          </a:xfrm>
          <a:prstGeom prst="rect">
            <a:avLst/>
          </a:prstGeom>
          <a:noFill/>
        </p:spPr>
        <p:txBody>
          <a:bodyPr wrap="none" rtlCol="0">
            <a:spAutoFit/>
          </a:bodyPr>
          <a:lstStyle/>
          <a:p>
            <a:pPr algn="r"/>
            <a:r>
              <a:rPr lang="en-US" dirty="0" smtClean="0">
                <a:latin typeface="Gill Sans Light"/>
                <a:cs typeface="Gill Sans Light"/>
              </a:rPr>
              <a:t>Reusable</a:t>
            </a:r>
          </a:p>
          <a:p>
            <a:pPr algn="r"/>
            <a:r>
              <a:rPr lang="en-US" dirty="0" smtClean="0">
                <a:latin typeface="Gill Sans Light"/>
                <a:cs typeface="Gill Sans Light"/>
              </a:rPr>
              <a:t>Hash Index</a:t>
            </a:r>
          </a:p>
        </p:txBody>
      </p:sp>
      <p:sp>
        <p:nvSpPr>
          <p:cNvPr id="125" name="TextBox 124"/>
          <p:cNvSpPr txBox="1"/>
          <p:nvPr/>
        </p:nvSpPr>
        <p:spPr>
          <a:xfrm>
            <a:off x="3857079" y="5366531"/>
            <a:ext cx="1556836" cy="830997"/>
          </a:xfrm>
          <a:prstGeom prst="rect">
            <a:avLst/>
          </a:prstGeom>
          <a:noFill/>
        </p:spPr>
        <p:txBody>
          <a:bodyPr wrap="none" rtlCol="0">
            <a:spAutoFit/>
          </a:bodyPr>
          <a:lstStyle/>
          <a:p>
            <a:pPr algn="r"/>
            <a:r>
              <a:rPr lang="en-US" dirty="0" smtClean="0">
                <a:latin typeface="Gill Sans Light"/>
                <a:cs typeface="Gill Sans Light"/>
              </a:rPr>
              <a:t>Reusable</a:t>
            </a:r>
          </a:p>
          <a:p>
            <a:pPr algn="r"/>
            <a:r>
              <a:rPr lang="en-US" dirty="0" smtClean="0">
                <a:latin typeface="Gill Sans Light"/>
                <a:cs typeface="Gill Sans Light"/>
              </a:rPr>
              <a:t>Hash Index</a:t>
            </a:r>
          </a:p>
        </p:txBody>
      </p:sp>
    </p:spTree>
    <p:extLst>
      <p:ext uri="{BB962C8B-B14F-4D97-AF65-F5344CB8AC3E}">
        <p14:creationId xmlns:p14="http://schemas.microsoft.com/office/powerpoint/2010/main" val="947344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0"/>
                                        </p:tgtEl>
                                        <p:attrNameLst>
                                          <p:attrName>style.visibility</p:attrName>
                                        </p:attrNameLst>
                                      </p:cBhvr>
                                      <p:to>
                                        <p:strVal val="visible"/>
                                      </p:to>
                                    </p:set>
                                  </p:childTnLst>
                                </p:cTn>
                              </p:par>
                              <p:par>
                                <p:cTn id="11" presetID="0" presetClass="path" presetSubtype="0" decel="50000" fill="hold" nodeType="withEffect">
                                  <p:stCondLst>
                                    <p:cond delay="0"/>
                                  </p:stCondLst>
                                  <p:childTnLst>
                                    <p:animMotion origin="layout" path="M -9.79337E-7 -3.74247E-6 L 0.42924 -0.03311 " pathEditMode="relative" rAng="0" ptsTypes="AA">
                                      <p:cBhvr>
                                        <p:cTn id="12" dur="2000" fill="hold"/>
                                        <p:tgtEl>
                                          <p:spTgt spid="12"/>
                                        </p:tgtEl>
                                        <p:attrNameLst>
                                          <p:attrName>ppt_x</p:attrName>
                                          <p:attrName>ppt_y</p:attrName>
                                        </p:attrNameLst>
                                      </p:cBhvr>
                                      <p:rCtr x="21462" y="-1667"/>
                                    </p:animMotion>
                                  </p:childTnLst>
                                </p:cTn>
                              </p:par>
                              <p:par>
                                <p:cTn id="13" presetID="0" presetClass="path" presetSubtype="0" decel="50000" fill="hold" nodeType="withEffect">
                                  <p:stCondLst>
                                    <p:cond delay="0"/>
                                  </p:stCondLst>
                                  <p:childTnLst>
                                    <p:animMotion origin="layout" path="M -9.79337E-7 5.04863E-7 L 0.42942 -0.08916 " pathEditMode="relative" rAng="0" ptsTypes="AA">
                                      <p:cBhvr>
                                        <p:cTn id="14" dur="2000" fill="hold"/>
                                        <p:tgtEl>
                                          <p:spTgt spid="13"/>
                                        </p:tgtEl>
                                        <p:attrNameLst>
                                          <p:attrName>ppt_x</p:attrName>
                                          <p:attrName>ppt_y</p:attrName>
                                        </p:attrNameLst>
                                      </p:cBhvr>
                                      <p:rCtr x="21462" y="-4470"/>
                                    </p:animMotion>
                                  </p:childTnLst>
                                </p:cTn>
                              </p:par>
                              <p:par>
                                <p:cTn id="15" presetID="0" presetClass="path" presetSubtype="0" decel="50000" fill="hold" nodeType="withEffect">
                                  <p:stCondLst>
                                    <p:cond delay="0"/>
                                  </p:stCondLst>
                                  <p:childTnLst>
                                    <p:animMotion origin="layout" path="M -9.79337E-7 4.7522E-6 L 0.42959 -0.14544 " pathEditMode="relative" rAng="0" ptsTypes="AA">
                                      <p:cBhvr>
                                        <p:cTn id="16" dur="2000" fill="hold"/>
                                        <p:tgtEl>
                                          <p:spTgt spid="14"/>
                                        </p:tgtEl>
                                        <p:attrNameLst>
                                          <p:attrName>ppt_x</p:attrName>
                                          <p:attrName>ppt_y</p:attrName>
                                        </p:attrNameLst>
                                      </p:cBhvr>
                                      <p:rCtr x="21479" y="-7272"/>
                                    </p:animMotion>
                                  </p:childTnLst>
                                </p:cTn>
                              </p:par>
                              <p:par>
                                <p:cTn id="17" presetID="0" presetClass="path" presetSubtype="0" decel="50000" fill="hold" nodeType="withEffect">
                                  <p:stCondLst>
                                    <p:cond delay="0"/>
                                  </p:stCondLst>
                                  <p:childTnLst>
                                    <p:animMotion origin="layout" path="M -9.79337E-7 -2.58916E-6 L 0.42994 0.04308 " pathEditMode="relative" rAng="0" ptsTypes="AA">
                                      <p:cBhvr>
                                        <p:cTn id="18" dur="2000" fill="hold"/>
                                        <p:tgtEl>
                                          <p:spTgt spid="15"/>
                                        </p:tgtEl>
                                        <p:attrNameLst>
                                          <p:attrName>ppt_x</p:attrName>
                                          <p:attrName>ppt_y</p:attrName>
                                        </p:attrNameLst>
                                      </p:cBhvr>
                                      <p:rCtr x="21497" y="2154"/>
                                    </p:animMotion>
                                  </p:childTnLst>
                                </p:cTn>
                              </p:par>
                              <p:par>
                                <p:cTn id="19" presetID="0" presetClass="path" presetSubtype="0" decel="50000" fill="hold" nodeType="withEffect">
                                  <p:stCondLst>
                                    <p:cond delay="0"/>
                                  </p:stCondLst>
                                  <p:childTnLst>
                                    <p:animMotion origin="layout" path="M -9.79337E-7 2.01019E-6 L 0.42976 0.38444 " pathEditMode="relative" rAng="0" ptsTypes="AA">
                                      <p:cBhvr>
                                        <p:cTn id="20" dur="2000" fill="hold"/>
                                        <p:tgtEl>
                                          <p:spTgt spid="11"/>
                                        </p:tgtEl>
                                        <p:attrNameLst>
                                          <p:attrName>ppt_x</p:attrName>
                                          <p:attrName>ppt_y</p:attrName>
                                        </p:attrNameLst>
                                      </p:cBhvr>
                                      <p:rCtr x="21479" y="19222"/>
                                    </p:animMotion>
                                  </p:childTnLst>
                                </p:cTn>
                              </p:par>
                              <p:par>
                                <p:cTn id="21" presetID="0" presetClass="path" presetSubtype="0" decel="50000" fill="hold" nodeType="withEffect">
                                  <p:stCondLst>
                                    <p:cond delay="0"/>
                                  </p:stCondLst>
                                  <p:childTnLst>
                                    <p:animMotion origin="layout" path="M -9.79337E-7 1.65818E-6 L 0.42924 -0.01297 " pathEditMode="relative" rAng="0" ptsTypes="AA">
                                      <p:cBhvr>
                                        <p:cTn id="22" dur="2000" fill="hold"/>
                                        <p:tgtEl>
                                          <p:spTgt spid="16"/>
                                        </p:tgtEl>
                                        <p:attrNameLst>
                                          <p:attrName>ppt_x</p:attrName>
                                          <p:attrName>ppt_y</p:attrName>
                                        </p:attrNameLst>
                                      </p:cBhvr>
                                      <p:rCtr x="21462" y="-648"/>
                                    </p:animMotion>
                                  </p:childTnLst>
                                </p:cTn>
                              </p:par>
                              <p:par>
                                <p:cTn id="23" presetID="0" presetClass="path" presetSubtype="0" decel="50000" fill="hold" nodeType="withEffect">
                                  <p:stCondLst>
                                    <p:cond delay="0"/>
                                  </p:stCondLst>
                                  <p:childTnLst>
                                    <p:animMotion origin="layout" path="M -2.01077E-6 -2.75591E-6 L 0.42473 0.02224 " pathEditMode="relative" rAng="0" ptsTypes="AA">
                                      <p:cBhvr>
                                        <p:cTn id="24" dur="2000" fill="hold"/>
                                        <p:tgtEl>
                                          <p:spTgt spid="110"/>
                                        </p:tgtEl>
                                        <p:attrNameLst>
                                          <p:attrName>ppt_x</p:attrName>
                                          <p:attrName>ppt_y</p:attrName>
                                        </p:attrNameLst>
                                      </p:cBhvr>
                                      <p:rCtr x="21236" y="1112"/>
                                    </p:animMotion>
                                  </p:childTnLst>
                                </p:cTn>
                              </p:par>
                              <p:par>
                                <p:cTn id="25" presetID="0" presetClass="path" presetSubtype="0" decel="50000" fill="hold" nodeType="withEffect">
                                  <p:stCondLst>
                                    <p:cond delay="0"/>
                                  </p:stCondLst>
                                  <p:childTnLst>
                                    <p:animMotion origin="layout" path="M -2.01077E-6 -4.81704E-7 L 0.42542 0.10005 " pathEditMode="relative" rAng="0" ptsTypes="AA">
                                      <p:cBhvr>
                                        <p:cTn id="26" dur="2000" fill="hold"/>
                                        <p:tgtEl>
                                          <p:spTgt spid="113"/>
                                        </p:tgtEl>
                                        <p:attrNameLst>
                                          <p:attrName>ppt_x</p:attrName>
                                          <p:attrName>ppt_y</p:attrName>
                                        </p:attrNameLst>
                                      </p:cBhvr>
                                      <p:rCtr x="21271" y="5002"/>
                                    </p:animMotion>
                                  </p:childTnLst>
                                </p:cTn>
                              </p:par>
                              <p:par>
                                <p:cTn id="27" presetID="23" presetClass="exit" presetSubtype="32" fill="hold" nodeType="withEffect">
                                  <p:stCondLst>
                                    <p:cond delay="1500"/>
                                  </p:stCondLst>
                                  <p:childTnLst>
                                    <p:anim calcmode="lin" valueType="num">
                                      <p:cBhvr>
                                        <p:cTn id="28" dur="500"/>
                                        <p:tgtEl>
                                          <p:spTgt spid="12"/>
                                        </p:tgtEl>
                                        <p:attrNameLst>
                                          <p:attrName>ppt_w</p:attrName>
                                        </p:attrNameLst>
                                      </p:cBhvr>
                                      <p:tavLst>
                                        <p:tav tm="0">
                                          <p:val>
                                            <p:strVal val="ppt_w"/>
                                          </p:val>
                                        </p:tav>
                                        <p:tav tm="100000">
                                          <p:val>
                                            <p:fltVal val="0"/>
                                          </p:val>
                                        </p:tav>
                                      </p:tavLst>
                                    </p:anim>
                                    <p:anim calcmode="lin" valueType="num">
                                      <p:cBhvr>
                                        <p:cTn id="29" dur="500"/>
                                        <p:tgtEl>
                                          <p:spTgt spid="12"/>
                                        </p:tgtEl>
                                        <p:attrNameLst>
                                          <p:attrName>ppt_h</p:attrName>
                                        </p:attrNameLst>
                                      </p:cBhvr>
                                      <p:tavLst>
                                        <p:tav tm="0">
                                          <p:val>
                                            <p:strVal val="ppt_h"/>
                                          </p:val>
                                        </p:tav>
                                        <p:tav tm="100000">
                                          <p:val>
                                            <p:fltVal val="0"/>
                                          </p:val>
                                        </p:tav>
                                      </p:tavLst>
                                    </p:anim>
                                    <p:set>
                                      <p:cBhvr>
                                        <p:cTn id="30" dur="1" fill="hold">
                                          <p:stCondLst>
                                            <p:cond delay="499"/>
                                          </p:stCondLst>
                                        </p:cTn>
                                        <p:tgtEl>
                                          <p:spTgt spid="12"/>
                                        </p:tgtEl>
                                        <p:attrNameLst>
                                          <p:attrName>style.visibility</p:attrName>
                                        </p:attrNameLst>
                                      </p:cBhvr>
                                      <p:to>
                                        <p:strVal val="hidden"/>
                                      </p:to>
                                    </p:set>
                                  </p:childTnLst>
                                </p:cTn>
                              </p:par>
                              <p:par>
                                <p:cTn id="31" presetID="23" presetClass="exit" presetSubtype="32" fill="hold" nodeType="withEffect">
                                  <p:stCondLst>
                                    <p:cond delay="1500"/>
                                  </p:stCondLst>
                                  <p:childTnLst>
                                    <p:anim calcmode="lin" valueType="num">
                                      <p:cBhvr>
                                        <p:cTn id="32" dur="500"/>
                                        <p:tgtEl>
                                          <p:spTgt spid="13"/>
                                        </p:tgtEl>
                                        <p:attrNameLst>
                                          <p:attrName>ppt_w</p:attrName>
                                        </p:attrNameLst>
                                      </p:cBhvr>
                                      <p:tavLst>
                                        <p:tav tm="0">
                                          <p:val>
                                            <p:strVal val="ppt_w"/>
                                          </p:val>
                                        </p:tav>
                                        <p:tav tm="100000">
                                          <p:val>
                                            <p:fltVal val="0"/>
                                          </p:val>
                                        </p:tav>
                                      </p:tavLst>
                                    </p:anim>
                                    <p:anim calcmode="lin" valueType="num">
                                      <p:cBhvr>
                                        <p:cTn id="33" dur="500"/>
                                        <p:tgtEl>
                                          <p:spTgt spid="13"/>
                                        </p:tgtEl>
                                        <p:attrNameLst>
                                          <p:attrName>ppt_h</p:attrName>
                                        </p:attrNameLst>
                                      </p:cBhvr>
                                      <p:tavLst>
                                        <p:tav tm="0">
                                          <p:val>
                                            <p:strVal val="ppt_h"/>
                                          </p:val>
                                        </p:tav>
                                        <p:tav tm="100000">
                                          <p:val>
                                            <p:fltVal val="0"/>
                                          </p:val>
                                        </p:tav>
                                      </p:tavLst>
                                    </p:anim>
                                    <p:set>
                                      <p:cBhvr>
                                        <p:cTn id="34" dur="1" fill="hold">
                                          <p:stCondLst>
                                            <p:cond delay="499"/>
                                          </p:stCondLst>
                                        </p:cTn>
                                        <p:tgtEl>
                                          <p:spTgt spid="13"/>
                                        </p:tgtEl>
                                        <p:attrNameLst>
                                          <p:attrName>style.visibility</p:attrName>
                                        </p:attrNameLst>
                                      </p:cBhvr>
                                      <p:to>
                                        <p:strVal val="hidden"/>
                                      </p:to>
                                    </p:set>
                                  </p:childTnLst>
                                </p:cTn>
                              </p:par>
                              <p:par>
                                <p:cTn id="35" presetID="23" presetClass="exit" presetSubtype="32" fill="hold" nodeType="withEffect">
                                  <p:stCondLst>
                                    <p:cond delay="1500"/>
                                  </p:stCondLst>
                                  <p:childTnLst>
                                    <p:anim calcmode="lin" valueType="num">
                                      <p:cBhvr>
                                        <p:cTn id="36" dur="500"/>
                                        <p:tgtEl>
                                          <p:spTgt spid="14"/>
                                        </p:tgtEl>
                                        <p:attrNameLst>
                                          <p:attrName>ppt_w</p:attrName>
                                        </p:attrNameLst>
                                      </p:cBhvr>
                                      <p:tavLst>
                                        <p:tav tm="0">
                                          <p:val>
                                            <p:strVal val="ppt_w"/>
                                          </p:val>
                                        </p:tav>
                                        <p:tav tm="100000">
                                          <p:val>
                                            <p:fltVal val="0"/>
                                          </p:val>
                                        </p:tav>
                                      </p:tavLst>
                                    </p:anim>
                                    <p:anim calcmode="lin" valueType="num">
                                      <p:cBhvr>
                                        <p:cTn id="37" dur="500"/>
                                        <p:tgtEl>
                                          <p:spTgt spid="14"/>
                                        </p:tgtEl>
                                        <p:attrNameLst>
                                          <p:attrName>ppt_h</p:attrName>
                                        </p:attrNameLst>
                                      </p:cBhvr>
                                      <p:tavLst>
                                        <p:tav tm="0">
                                          <p:val>
                                            <p:strVal val="ppt_h"/>
                                          </p:val>
                                        </p:tav>
                                        <p:tav tm="100000">
                                          <p:val>
                                            <p:fltVal val="0"/>
                                          </p:val>
                                        </p:tav>
                                      </p:tavLst>
                                    </p:anim>
                                    <p:set>
                                      <p:cBhvr>
                                        <p:cTn id="38" dur="1" fill="hold">
                                          <p:stCondLst>
                                            <p:cond delay="499"/>
                                          </p:stCondLst>
                                        </p:cTn>
                                        <p:tgtEl>
                                          <p:spTgt spid="14"/>
                                        </p:tgtEl>
                                        <p:attrNameLst>
                                          <p:attrName>style.visibility</p:attrName>
                                        </p:attrNameLst>
                                      </p:cBhvr>
                                      <p:to>
                                        <p:strVal val="hidden"/>
                                      </p:to>
                                    </p:set>
                                  </p:childTnLst>
                                </p:cTn>
                              </p:par>
                              <p:par>
                                <p:cTn id="39" presetID="23" presetClass="exit" presetSubtype="32" fill="hold" nodeType="withEffect">
                                  <p:stCondLst>
                                    <p:cond delay="1500"/>
                                  </p:stCondLst>
                                  <p:childTnLst>
                                    <p:anim calcmode="lin" valueType="num">
                                      <p:cBhvr>
                                        <p:cTn id="40" dur="500"/>
                                        <p:tgtEl>
                                          <p:spTgt spid="15"/>
                                        </p:tgtEl>
                                        <p:attrNameLst>
                                          <p:attrName>ppt_w</p:attrName>
                                        </p:attrNameLst>
                                      </p:cBhvr>
                                      <p:tavLst>
                                        <p:tav tm="0">
                                          <p:val>
                                            <p:strVal val="ppt_w"/>
                                          </p:val>
                                        </p:tav>
                                        <p:tav tm="100000">
                                          <p:val>
                                            <p:fltVal val="0"/>
                                          </p:val>
                                        </p:tav>
                                      </p:tavLst>
                                    </p:anim>
                                    <p:anim calcmode="lin" valueType="num">
                                      <p:cBhvr>
                                        <p:cTn id="41" dur="500"/>
                                        <p:tgtEl>
                                          <p:spTgt spid="15"/>
                                        </p:tgtEl>
                                        <p:attrNameLst>
                                          <p:attrName>ppt_h</p:attrName>
                                        </p:attrNameLst>
                                      </p:cBhvr>
                                      <p:tavLst>
                                        <p:tav tm="0">
                                          <p:val>
                                            <p:strVal val="ppt_h"/>
                                          </p:val>
                                        </p:tav>
                                        <p:tav tm="100000">
                                          <p:val>
                                            <p:fltVal val="0"/>
                                          </p:val>
                                        </p:tav>
                                      </p:tavLst>
                                    </p:anim>
                                    <p:set>
                                      <p:cBhvr>
                                        <p:cTn id="42" dur="1" fill="hold">
                                          <p:stCondLst>
                                            <p:cond delay="499"/>
                                          </p:stCondLst>
                                        </p:cTn>
                                        <p:tgtEl>
                                          <p:spTgt spid="15"/>
                                        </p:tgtEl>
                                        <p:attrNameLst>
                                          <p:attrName>style.visibility</p:attrName>
                                        </p:attrNameLst>
                                      </p:cBhvr>
                                      <p:to>
                                        <p:strVal val="hidden"/>
                                      </p:to>
                                    </p:set>
                                  </p:childTnLst>
                                </p:cTn>
                              </p:par>
                              <p:par>
                                <p:cTn id="43" presetID="23" presetClass="exit" presetSubtype="32" fill="hold" nodeType="withEffect">
                                  <p:stCondLst>
                                    <p:cond delay="1500"/>
                                  </p:stCondLst>
                                  <p:childTnLst>
                                    <p:anim calcmode="lin" valueType="num">
                                      <p:cBhvr>
                                        <p:cTn id="44" dur="500"/>
                                        <p:tgtEl>
                                          <p:spTgt spid="11"/>
                                        </p:tgtEl>
                                        <p:attrNameLst>
                                          <p:attrName>ppt_w</p:attrName>
                                        </p:attrNameLst>
                                      </p:cBhvr>
                                      <p:tavLst>
                                        <p:tav tm="0">
                                          <p:val>
                                            <p:strVal val="ppt_w"/>
                                          </p:val>
                                        </p:tav>
                                        <p:tav tm="100000">
                                          <p:val>
                                            <p:fltVal val="0"/>
                                          </p:val>
                                        </p:tav>
                                      </p:tavLst>
                                    </p:anim>
                                    <p:anim calcmode="lin" valueType="num">
                                      <p:cBhvr>
                                        <p:cTn id="45" dur="500"/>
                                        <p:tgtEl>
                                          <p:spTgt spid="11"/>
                                        </p:tgtEl>
                                        <p:attrNameLst>
                                          <p:attrName>ppt_h</p:attrName>
                                        </p:attrNameLst>
                                      </p:cBhvr>
                                      <p:tavLst>
                                        <p:tav tm="0">
                                          <p:val>
                                            <p:strVal val="ppt_h"/>
                                          </p:val>
                                        </p:tav>
                                        <p:tav tm="100000">
                                          <p:val>
                                            <p:fltVal val="0"/>
                                          </p:val>
                                        </p:tav>
                                      </p:tavLst>
                                    </p:anim>
                                    <p:set>
                                      <p:cBhvr>
                                        <p:cTn id="46" dur="1" fill="hold">
                                          <p:stCondLst>
                                            <p:cond delay="499"/>
                                          </p:stCondLst>
                                        </p:cTn>
                                        <p:tgtEl>
                                          <p:spTgt spid="11"/>
                                        </p:tgtEl>
                                        <p:attrNameLst>
                                          <p:attrName>style.visibility</p:attrName>
                                        </p:attrNameLst>
                                      </p:cBhvr>
                                      <p:to>
                                        <p:strVal val="hidden"/>
                                      </p:to>
                                    </p:set>
                                  </p:childTnLst>
                                </p:cTn>
                              </p:par>
                              <p:par>
                                <p:cTn id="47" presetID="23" presetClass="exit" presetSubtype="32" fill="hold" nodeType="withEffect">
                                  <p:stCondLst>
                                    <p:cond delay="1500"/>
                                  </p:stCondLst>
                                  <p:childTnLst>
                                    <p:anim calcmode="lin" valueType="num">
                                      <p:cBhvr>
                                        <p:cTn id="48" dur="500"/>
                                        <p:tgtEl>
                                          <p:spTgt spid="16"/>
                                        </p:tgtEl>
                                        <p:attrNameLst>
                                          <p:attrName>ppt_w</p:attrName>
                                        </p:attrNameLst>
                                      </p:cBhvr>
                                      <p:tavLst>
                                        <p:tav tm="0">
                                          <p:val>
                                            <p:strVal val="ppt_w"/>
                                          </p:val>
                                        </p:tav>
                                        <p:tav tm="100000">
                                          <p:val>
                                            <p:fltVal val="0"/>
                                          </p:val>
                                        </p:tav>
                                      </p:tavLst>
                                    </p:anim>
                                    <p:anim calcmode="lin" valueType="num">
                                      <p:cBhvr>
                                        <p:cTn id="49" dur="500"/>
                                        <p:tgtEl>
                                          <p:spTgt spid="16"/>
                                        </p:tgtEl>
                                        <p:attrNameLst>
                                          <p:attrName>ppt_h</p:attrName>
                                        </p:attrNameLst>
                                      </p:cBhvr>
                                      <p:tavLst>
                                        <p:tav tm="0">
                                          <p:val>
                                            <p:strVal val="ppt_h"/>
                                          </p:val>
                                        </p:tav>
                                        <p:tav tm="100000">
                                          <p:val>
                                            <p:fltVal val="0"/>
                                          </p:val>
                                        </p:tav>
                                      </p:tavLst>
                                    </p:anim>
                                    <p:set>
                                      <p:cBhvr>
                                        <p:cTn id="50" dur="1" fill="hold">
                                          <p:stCondLst>
                                            <p:cond delay="499"/>
                                          </p:stCondLst>
                                        </p:cTn>
                                        <p:tgtEl>
                                          <p:spTgt spid="16"/>
                                        </p:tgtEl>
                                        <p:attrNameLst>
                                          <p:attrName>style.visibility</p:attrName>
                                        </p:attrNameLst>
                                      </p:cBhvr>
                                      <p:to>
                                        <p:strVal val="hidden"/>
                                      </p:to>
                                    </p:set>
                                  </p:childTnLst>
                                </p:cTn>
                              </p:par>
                              <p:par>
                                <p:cTn id="51" presetID="23" presetClass="exit" presetSubtype="32" fill="hold" nodeType="withEffect">
                                  <p:stCondLst>
                                    <p:cond delay="1500"/>
                                  </p:stCondLst>
                                  <p:childTnLst>
                                    <p:anim calcmode="lin" valueType="num">
                                      <p:cBhvr>
                                        <p:cTn id="52" dur="500"/>
                                        <p:tgtEl>
                                          <p:spTgt spid="110"/>
                                        </p:tgtEl>
                                        <p:attrNameLst>
                                          <p:attrName>ppt_w</p:attrName>
                                        </p:attrNameLst>
                                      </p:cBhvr>
                                      <p:tavLst>
                                        <p:tav tm="0">
                                          <p:val>
                                            <p:strVal val="ppt_w"/>
                                          </p:val>
                                        </p:tav>
                                        <p:tav tm="100000">
                                          <p:val>
                                            <p:fltVal val="0"/>
                                          </p:val>
                                        </p:tav>
                                      </p:tavLst>
                                    </p:anim>
                                    <p:anim calcmode="lin" valueType="num">
                                      <p:cBhvr>
                                        <p:cTn id="53" dur="500"/>
                                        <p:tgtEl>
                                          <p:spTgt spid="110"/>
                                        </p:tgtEl>
                                        <p:attrNameLst>
                                          <p:attrName>ppt_h</p:attrName>
                                        </p:attrNameLst>
                                      </p:cBhvr>
                                      <p:tavLst>
                                        <p:tav tm="0">
                                          <p:val>
                                            <p:strVal val="ppt_h"/>
                                          </p:val>
                                        </p:tav>
                                        <p:tav tm="100000">
                                          <p:val>
                                            <p:fltVal val="0"/>
                                          </p:val>
                                        </p:tav>
                                      </p:tavLst>
                                    </p:anim>
                                    <p:set>
                                      <p:cBhvr>
                                        <p:cTn id="54" dur="1" fill="hold">
                                          <p:stCondLst>
                                            <p:cond delay="499"/>
                                          </p:stCondLst>
                                        </p:cTn>
                                        <p:tgtEl>
                                          <p:spTgt spid="110"/>
                                        </p:tgtEl>
                                        <p:attrNameLst>
                                          <p:attrName>style.visibility</p:attrName>
                                        </p:attrNameLst>
                                      </p:cBhvr>
                                      <p:to>
                                        <p:strVal val="hidden"/>
                                      </p:to>
                                    </p:set>
                                  </p:childTnLst>
                                </p:cTn>
                              </p:par>
                              <p:par>
                                <p:cTn id="55" presetID="23" presetClass="exit" presetSubtype="32" fill="hold" nodeType="withEffect">
                                  <p:stCondLst>
                                    <p:cond delay="1500"/>
                                  </p:stCondLst>
                                  <p:childTnLst>
                                    <p:anim calcmode="lin" valueType="num">
                                      <p:cBhvr>
                                        <p:cTn id="56" dur="500"/>
                                        <p:tgtEl>
                                          <p:spTgt spid="113"/>
                                        </p:tgtEl>
                                        <p:attrNameLst>
                                          <p:attrName>ppt_w</p:attrName>
                                        </p:attrNameLst>
                                      </p:cBhvr>
                                      <p:tavLst>
                                        <p:tav tm="0">
                                          <p:val>
                                            <p:strVal val="ppt_w"/>
                                          </p:val>
                                        </p:tav>
                                        <p:tav tm="100000">
                                          <p:val>
                                            <p:fltVal val="0"/>
                                          </p:val>
                                        </p:tav>
                                      </p:tavLst>
                                    </p:anim>
                                    <p:anim calcmode="lin" valueType="num">
                                      <p:cBhvr>
                                        <p:cTn id="57" dur="500"/>
                                        <p:tgtEl>
                                          <p:spTgt spid="113"/>
                                        </p:tgtEl>
                                        <p:attrNameLst>
                                          <p:attrName>ppt_h</p:attrName>
                                        </p:attrNameLst>
                                      </p:cBhvr>
                                      <p:tavLst>
                                        <p:tav tm="0">
                                          <p:val>
                                            <p:strVal val="ppt_h"/>
                                          </p:val>
                                        </p:tav>
                                        <p:tav tm="100000">
                                          <p:val>
                                            <p:fltVal val="0"/>
                                          </p:val>
                                        </p:tav>
                                      </p:tavLst>
                                    </p:anim>
                                    <p:set>
                                      <p:cBhvr>
                                        <p:cTn id="58" dur="1" fill="hold">
                                          <p:stCondLst>
                                            <p:cond delay="499"/>
                                          </p:stCondLst>
                                        </p:cTn>
                                        <p:tgtEl>
                                          <p:spTgt spid="113"/>
                                        </p:tgtEl>
                                        <p:attrNameLst>
                                          <p:attrName>style.visibility</p:attrName>
                                        </p:attrNameLst>
                                      </p:cBhvr>
                                      <p:to>
                                        <p:strVal val="hidden"/>
                                      </p:to>
                                    </p:set>
                                  </p:childTnLst>
                                </p:cTn>
                              </p:par>
                              <p:par>
                                <p:cTn id="59" presetID="1" presetClass="entr" presetSubtype="0" fill="hold" nodeType="withEffect">
                                  <p:stCondLst>
                                    <p:cond delay="1800"/>
                                  </p:stCondLst>
                                  <p:childTnLst>
                                    <p:set>
                                      <p:cBhvr>
                                        <p:cTn id="60" dur="1" fill="hold">
                                          <p:stCondLst>
                                            <p:cond delay="0"/>
                                          </p:stCondLst>
                                        </p:cTn>
                                        <p:tgtEl>
                                          <p:spTgt spid="8"/>
                                        </p:tgtEl>
                                        <p:attrNameLst>
                                          <p:attrName>style.visibility</p:attrName>
                                        </p:attrNameLst>
                                      </p:cBhvr>
                                      <p:to>
                                        <p:strVal val="visible"/>
                                      </p:to>
                                    </p:set>
                                  </p:childTnLst>
                                </p:cTn>
                              </p:par>
                              <p:par>
                                <p:cTn id="61" presetID="1" presetClass="entr" presetSubtype="0" fill="hold" nodeType="withEffect">
                                  <p:stCondLst>
                                    <p:cond delay="1800"/>
                                  </p:stCondLst>
                                  <p:childTnLst>
                                    <p:set>
                                      <p:cBhvr>
                                        <p:cTn id="62" dur="1" fill="hold">
                                          <p:stCondLst>
                                            <p:cond delay="0"/>
                                          </p:stCondLst>
                                        </p:cTn>
                                        <p:tgtEl>
                                          <p:spTgt spid="9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25"/>
                                        </p:tgtEl>
                                        <p:attrNameLst>
                                          <p:attrName>style.visibility</p:attrName>
                                        </p:attrNameLst>
                                      </p:cBhvr>
                                      <p:to>
                                        <p:strVal val="visible"/>
                                      </p:to>
                                    </p:set>
                                    <p:animEffect transition="in" filter="fade">
                                      <p:cBhvr>
                                        <p:cTn id="67" dur="500"/>
                                        <p:tgtEl>
                                          <p:spTgt spid="12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fade">
                                      <p:cBhvr>
                                        <p:cTn id="70" dur="500"/>
                                        <p:tgtEl>
                                          <p:spTgt spid="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122"/>
                                        </p:tgtEl>
                                        <p:attrNameLst>
                                          <p:attrName>style.visibility</p:attrName>
                                        </p:attrNameLst>
                                      </p:cBhvr>
                                      <p:to>
                                        <p:strVal val="visible"/>
                                      </p:to>
                                    </p:set>
                                    <p:animEffect transition="in" filter="wipe(up)">
                                      <p:cBhvr>
                                        <p:cTn id="75" dur="500"/>
                                        <p:tgtEl>
                                          <p:spTgt spid="122"/>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123"/>
                                        </p:tgtEl>
                                        <p:attrNameLst>
                                          <p:attrName>style.visibility</p:attrName>
                                        </p:attrNameLst>
                                      </p:cBhvr>
                                      <p:to>
                                        <p:strVal val="visible"/>
                                      </p:to>
                                    </p:set>
                                    <p:animEffect transition="in" filter="wipe(up)">
                                      <p:cBhvr>
                                        <p:cTn id="78"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p:bldP spid="123" grpId="0" animBg="1"/>
      <p:bldP spid="3" grpId="0"/>
      <p:bldP spid="12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7" name="Group 236"/>
          <p:cNvGrpSpPr/>
          <p:nvPr/>
        </p:nvGrpSpPr>
        <p:grpSpPr>
          <a:xfrm>
            <a:off x="1447800" y="990600"/>
            <a:ext cx="1295400" cy="5791052"/>
            <a:chOff x="4191000" y="1138090"/>
            <a:chExt cx="1752600" cy="5567510"/>
          </a:xfrm>
        </p:grpSpPr>
        <p:sp>
          <p:nvSpPr>
            <p:cNvPr id="227" name="Rectangle 226"/>
            <p:cNvSpPr/>
            <p:nvPr/>
          </p:nvSpPr>
          <p:spPr>
            <a:xfrm>
              <a:off x="4191000" y="1143000"/>
              <a:ext cx="1752600" cy="5562600"/>
            </a:xfrm>
            <a:prstGeom prst="rect">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5" name="TextBox 224"/>
            <p:cNvSpPr txBox="1"/>
            <p:nvPr/>
          </p:nvSpPr>
          <p:spPr>
            <a:xfrm>
              <a:off x="4191000" y="1138090"/>
              <a:ext cx="1752600" cy="1200328"/>
            </a:xfrm>
            <a:prstGeom prst="rect">
              <a:avLst/>
            </a:prstGeom>
            <a:noFill/>
          </p:spPr>
          <p:txBody>
            <a:bodyPr wrap="square" rtlCol="0">
              <a:spAutoFit/>
            </a:bodyPr>
            <a:lstStyle/>
            <a:p>
              <a:pPr algn="ctr" defTabSz="914400" fontAlgn="auto">
                <a:spcBef>
                  <a:spcPts val="0"/>
                </a:spcBef>
                <a:spcAft>
                  <a:spcPts val="0"/>
                </a:spcAft>
              </a:pPr>
              <a:r>
                <a:rPr lang="en-US" dirty="0" smtClean="0">
                  <a:solidFill>
                    <a:prstClr val="black"/>
                  </a:solidFill>
                  <a:latin typeface="Gill Sans Light"/>
                  <a:cs typeface="Gill Sans Light"/>
                </a:rPr>
                <a:t>Vertex Table (RDD)</a:t>
              </a:r>
              <a:endParaRPr lang="en-US" dirty="0">
                <a:solidFill>
                  <a:prstClr val="black"/>
                </a:solidFill>
                <a:latin typeface="Gill Sans Light"/>
                <a:cs typeface="Gill Sans Light"/>
              </a:endParaRPr>
            </a:p>
          </p:txBody>
        </p:sp>
      </p:grpSp>
      <p:grpSp>
        <p:nvGrpSpPr>
          <p:cNvPr id="236" name="Group 235"/>
          <p:cNvGrpSpPr/>
          <p:nvPr/>
        </p:nvGrpSpPr>
        <p:grpSpPr>
          <a:xfrm>
            <a:off x="1524000" y="2281090"/>
            <a:ext cx="1143000" cy="4424510"/>
            <a:chOff x="4495800" y="2133600"/>
            <a:chExt cx="1143000" cy="4424510"/>
          </a:xfrm>
        </p:grpSpPr>
        <p:sp>
          <p:nvSpPr>
            <p:cNvPr id="226" name="Rounded Rectangle 225"/>
            <p:cNvSpPr/>
            <p:nvPr/>
          </p:nvSpPr>
          <p:spPr>
            <a:xfrm>
              <a:off x="4495800" y="2133600"/>
              <a:ext cx="1143000" cy="2181078"/>
            </a:xfrm>
            <a:prstGeom prst="roundRect">
              <a:avLst>
                <a:gd name="adj" fmla="val 12081"/>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8" name="Rounded Rectangle 227"/>
            <p:cNvSpPr/>
            <p:nvPr/>
          </p:nvSpPr>
          <p:spPr>
            <a:xfrm>
              <a:off x="4495800" y="4424510"/>
              <a:ext cx="1143000" cy="2133600"/>
            </a:xfrm>
            <a:prstGeom prst="roundRect">
              <a:avLst>
                <a:gd name="adj" fmla="val 12081"/>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grpSp>
        <p:nvGrpSpPr>
          <p:cNvPr id="240" name="Group 239"/>
          <p:cNvGrpSpPr/>
          <p:nvPr/>
        </p:nvGrpSpPr>
        <p:grpSpPr>
          <a:xfrm>
            <a:off x="5410200" y="990600"/>
            <a:ext cx="3124200" cy="5779852"/>
            <a:chOff x="4191000" y="1143000"/>
            <a:chExt cx="1752600" cy="5562600"/>
          </a:xfrm>
        </p:grpSpPr>
        <p:sp>
          <p:nvSpPr>
            <p:cNvPr id="242" name="Rectangle 241"/>
            <p:cNvSpPr/>
            <p:nvPr/>
          </p:nvSpPr>
          <p:spPr>
            <a:xfrm>
              <a:off x="4191000" y="1143000"/>
              <a:ext cx="1752600" cy="5562600"/>
            </a:xfrm>
            <a:prstGeom prst="rect">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41" name="TextBox 240"/>
            <p:cNvSpPr txBox="1"/>
            <p:nvPr/>
          </p:nvSpPr>
          <p:spPr>
            <a:xfrm>
              <a:off x="4191000" y="1220272"/>
              <a:ext cx="1752600" cy="830997"/>
            </a:xfrm>
            <a:prstGeom prst="rect">
              <a:avLst/>
            </a:prstGeom>
            <a:noFill/>
          </p:spPr>
          <p:txBody>
            <a:bodyPr wrap="square" rtlCol="0">
              <a:spAutoFit/>
            </a:bodyPr>
            <a:lstStyle/>
            <a:p>
              <a:pPr algn="ctr" defTabSz="914400" fontAlgn="auto">
                <a:spcBef>
                  <a:spcPts val="0"/>
                </a:spcBef>
                <a:spcAft>
                  <a:spcPts val="0"/>
                </a:spcAft>
              </a:pPr>
              <a:r>
                <a:rPr lang="en-US" dirty="0" smtClean="0">
                  <a:solidFill>
                    <a:prstClr val="black"/>
                  </a:solidFill>
                  <a:latin typeface="Gill Sans Light"/>
                  <a:cs typeface="Gill Sans Light"/>
                </a:rPr>
                <a:t>Edge Table </a:t>
              </a:r>
            </a:p>
            <a:p>
              <a:pPr algn="ctr" defTabSz="914400" fontAlgn="auto">
                <a:spcBef>
                  <a:spcPts val="0"/>
                </a:spcBef>
                <a:spcAft>
                  <a:spcPts val="0"/>
                </a:spcAft>
              </a:pPr>
              <a:r>
                <a:rPr lang="en-US" dirty="0" smtClean="0">
                  <a:solidFill>
                    <a:prstClr val="black"/>
                  </a:solidFill>
                  <a:latin typeface="Gill Sans Light"/>
                  <a:cs typeface="Gill Sans Light"/>
                </a:rPr>
                <a:t>(RDD)</a:t>
              </a:r>
              <a:endParaRPr lang="en-US" dirty="0">
                <a:solidFill>
                  <a:prstClr val="black"/>
                </a:solidFill>
                <a:latin typeface="Gill Sans Light"/>
                <a:cs typeface="Gill Sans Light"/>
              </a:endParaRPr>
            </a:p>
          </p:txBody>
        </p:sp>
      </p:grpSp>
      <p:sp>
        <p:nvSpPr>
          <p:cNvPr id="296" name="Rounded Rectangle 295"/>
          <p:cNvSpPr/>
          <p:nvPr/>
        </p:nvSpPr>
        <p:spPr>
          <a:xfrm>
            <a:off x="5562600" y="1924484"/>
            <a:ext cx="2875708" cy="2337806"/>
          </a:xfrm>
          <a:prstGeom prst="roundRect">
            <a:avLst>
              <a:gd name="adj" fmla="val 12081"/>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97" name="Rounded Rectangle 296"/>
          <p:cNvSpPr/>
          <p:nvPr/>
        </p:nvSpPr>
        <p:spPr>
          <a:xfrm>
            <a:off x="5562600" y="4367794"/>
            <a:ext cx="2875708" cy="2337806"/>
          </a:xfrm>
          <a:prstGeom prst="roundRect">
            <a:avLst>
              <a:gd name="adj" fmla="val 12081"/>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319" name="Group 318"/>
          <p:cNvGrpSpPr/>
          <p:nvPr/>
        </p:nvGrpSpPr>
        <p:grpSpPr>
          <a:xfrm>
            <a:off x="7104797" y="1981200"/>
            <a:ext cx="1259006" cy="4648200"/>
            <a:chOff x="7581878" y="1981200"/>
            <a:chExt cx="1259006" cy="4648200"/>
          </a:xfrm>
        </p:grpSpPr>
        <p:grpSp>
          <p:nvGrpSpPr>
            <p:cNvPr id="260" name="Group 259"/>
            <p:cNvGrpSpPr/>
            <p:nvPr/>
          </p:nvGrpSpPr>
          <p:grpSpPr>
            <a:xfrm>
              <a:off x="7581878" y="1981200"/>
              <a:ext cx="1259006" cy="420807"/>
              <a:chOff x="7656394" y="2057400"/>
              <a:chExt cx="1259006" cy="420807"/>
            </a:xfrm>
          </p:grpSpPr>
          <p:cxnSp>
            <p:nvCxnSpPr>
              <p:cNvPr id="246" name="Straight Connector 245"/>
              <p:cNvCxnSpPr>
                <a:stCxn id="256" idx="6"/>
                <a:endCxn id="257"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52" name="Can 251"/>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56" name="Oval 255"/>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A</a:t>
                </a:r>
                <a:endParaRPr lang="en-US" sz="2000" dirty="0">
                  <a:solidFill>
                    <a:srgbClr val="000000"/>
                  </a:solidFill>
                  <a:latin typeface="Gill Sans Light"/>
                  <a:cs typeface="Gill Sans Light"/>
                </a:endParaRPr>
              </a:p>
            </p:txBody>
          </p:sp>
          <p:sp>
            <p:nvSpPr>
              <p:cNvPr id="257" name="Oval 256"/>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B</a:t>
                </a:r>
                <a:endParaRPr lang="en-US" sz="2000" dirty="0">
                  <a:solidFill>
                    <a:srgbClr val="000000"/>
                  </a:solidFill>
                  <a:latin typeface="Gill Sans Light"/>
                  <a:cs typeface="Gill Sans Light"/>
                </a:endParaRPr>
              </a:p>
            </p:txBody>
          </p:sp>
        </p:grpSp>
        <p:grpSp>
          <p:nvGrpSpPr>
            <p:cNvPr id="261" name="Group 260"/>
            <p:cNvGrpSpPr/>
            <p:nvPr/>
          </p:nvGrpSpPr>
          <p:grpSpPr>
            <a:xfrm>
              <a:off x="7581878" y="2563342"/>
              <a:ext cx="1259006" cy="420807"/>
              <a:chOff x="7656394" y="2057400"/>
              <a:chExt cx="1259006" cy="420807"/>
            </a:xfrm>
          </p:grpSpPr>
          <p:cxnSp>
            <p:nvCxnSpPr>
              <p:cNvPr id="262" name="Straight Connector 261"/>
              <p:cNvCxnSpPr>
                <a:stCxn id="264" idx="6"/>
                <a:endCxn id="26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63" name="Can 26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64" name="Oval 26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A</a:t>
                </a:r>
                <a:endParaRPr lang="en-US" sz="2000" dirty="0">
                  <a:solidFill>
                    <a:srgbClr val="000000"/>
                  </a:solidFill>
                  <a:latin typeface="Gill Sans Light"/>
                  <a:cs typeface="Gill Sans Light"/>
                </a:endParaRPr>
              </a:p>
            </p:txBody>
          </p:sp>
          <p:sp>
            <p:nvSpPr>
              <p:cNvPr id="265" name="Oval 26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C</a:t>
                </a:r>
                <a:endParaRPr lang="en-US" sz="2000" dirty="0">
                  <a:solidFill>
                    <a:srgbClr val="000000"/>
                  </a:solidFill>
                  <a:latin typeface="Gill Sans Light"/>
                  <a:cs typeface="Gill Sans Light"/>
                </a:endParaRPr>
              </a:p>
            </p:txBody>
          </p:sp>
        </p:grpSp>
        <p:grpSp>
          <p:nvGrpSpPr>
            <p:cNvPr id="266" name="Group 265"/>
            <p:cNvGrpSpPr/>
            <p:nvPr/>
          </p:nvGrpSpPr>
          <p:grpSpPr>
            <a:xfrm>
              <a:off x="7581878" y="3727626"/>
              <a:ext cx="1259006" cy="420807"/>
              <a:chOff x="7656394" y="2057400"/>
              <a:chExt cx="1259006" cy="420807"/>
            </a:xfrm>
          </p:grpSpPr>
          <p:cxnSp>
            <p:nvCxnSpPr>
              <p:cNvPr id="267" name="Straight Connector 266"/>
              <p:cNvCxnSpPr>
                <a:stCxn id="269" idx="6"/>
                <a:endCxn id="270"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68" name="Can 267"/>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69" name="Oval 268"/>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C</a:t>
                </a:r>
                <a:endParaRPr lang="en-US" sz="2000" dirty="0">
                  <a:solidFill>
                    <a:srgbClr val="000000"/>
                  </a:solidFill>
                  <a:latin typeface="Gill Sans Light"/>
                  <a:cs typeface="Gill Sans Light"/>
                </a:endParaRPr>
              </a:p>
            </p:txBody>
          </p:sp>
          <p:sp>
            <p:nvSpPr>
              <p:cNvPr id="270" name="Oval 269"/>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D</a:t>
                </a:r>
                <a:endParaRPr lang="en-US" sz="2000" dirty="0">
                  <a:solidFill>
                    <a:srgbClr val="000000"/>
                  </a:solidFill>
                  <a:latin typeface="Gill Sans Light"/>
                  <a:cs typeface="Gill Sans Light"/>
                </a:endParaRPr>
              </a:p>
            </p:txBody>
          </p:sp>
        </p:grpSp>
        <p:grpSp>
          <p:nvGrpSpPr>
            <p:cNvPr id="271" name="Group 270"/>
            <p:cNvGrpSpPr/>
            <p:nvPr/>
          </p:nvGrpSpPr>
          <p:grpSpPr>
            <a:xfrm>
              <a:off x="7581878" y="3145484"/>
              <a:ext cx="1259006" cy="420807"/>
              <a:chOff x="7656394" y="2057400"/>
              <a:chExt cx="1259006" cy="420807"/>
            </a:xfrm>
          </p:grpSpPr>
          <p:cxnSp>
            <p:nvCxnSpPr>
              <p:cNvPr id="272" name="Straight Connector 271"/>
              <p:cNvCxnSpPr>
                <a:stCxn id="274" idx="6"/>
                <a:endCxn id="27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73" name="Can 27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74" name="Oval 27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B</a:t>
                </a:r>
                <a:endParaRPr lang="en-US" sz="2000" dirty="0">
                  <a:solidFill>
                    <a:srgbClr val="000000"/>
                  </a:solidFill>
                  <a:latin typeface="Gill Sans Light"/>
                  <a:cs typeface="Gill Sans Light"/>
                </a:endParaRPr>
              </a:p>
            </p:txBody>
          </p:sp>
          <p:sp>
            <p:nvSpPr>
              <p:cNvPr id="275" name="Oval 27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C</a:t>
                </a:r>
                <a:endParaRPr lang="en-US" sz="2000" dirty="0">
                  <a:solidFill>
                    <a:srgbClr val="000000"/>
                  </a:solidFill>
                  <a:latin typeface="Gill Sans Light"/>
                  <a:cs typeface="Gill Sans Light"/>
                </a:endParaRPr>
              </a:p>
            </p:txBody>
          </p:sp>
        </p:grpSp>
        <p:grpSp>
          <p:nvGrpSpPr>
            <p:cNvPr id="276" name="Group 275"/>
            <p:cNvGrpSpPr/>
            <p:nvPr/>
          </p:nvGrpSpPr>
          <p:grpSpPr>
            <a:xfrm>
              <a:off x="7581878" y="4462168"/>
              <a:ext cx="1259006" cy="420807"/>
              <a:chOff x="7656394" y="2057400"/>
              <a:chExt cx="1259006" cy="420807"/>
            </a:xfrm>
          </p:grpSpPr>
          <p:cxnSp>
            <p:nvCxnSpPr>
              <p:cNvPr id="277" name="Straight Connector 276"/>
              <p:cNvCxnSpPr>
                <a:stCxn id="279" idx="6"/>
                <a:endCxn id="280"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78" name="Can 277"/>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79" name="Oval 278"/>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A</a:t>
                </a:r>
                <a:endParaRPr lang="en-US" sz="2000" dirty="0">
                  <a:solidFill>
                    <a:srgbClr val="000000"/>
                  </a:solidFill>
                  <a:latin typeface="Gill Sans Light"/>
                  <a:cs typeface="Gill Sans Light"/>
                </a:endParaRPr>
              </a:p>
            </p:txBody>
          </p:sp>
          <p:sp>
            <p:nvSpPr>
              <p:cNvPr id="280" name="Oval 279"/>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E</a:t>
                </a:r>
                <a:endParaRPr lang="en-US" sz="2000" dirty="0">
                  <a:solidFill>
                    <a:srgbClr val="000000"/>
                  </a:solidFill>
                  <a:latin typeface="Gill Sans Light"/>
                  <a:cs typeface="Gill Sans Light"/>
                </a:endParaRPr>
              </a:p>
            </p:txBody>
          </p:sp>
        </p:grpSp>
        <p:grpSp>
          <p:nvGrpSpPr>
            <p:cNvPr id="281" name="Group 280"/>
            <p:cNvGrpSpPr/>
            <p:nvPr/>
          </p:nvGrpSpPr>
          <p:grpSpPr>
            <a:xfrm>
              <a:off x="7581878" y="5044310"/>
              <a:ext cx="1259006" cy="420807"/>
              <a:chOff x="7656394" y="2057400"/>
              <a:chExt cx="1259006" cy="420807"/>
            </a:xfrm>
          </p:grpSpPr>
          <p:cxnSp>
            <p:nvCxnSpPr>
              <p:cNvPr id="282" name="Straight Connector 281"/>
              <p:cNvCxnSpPr>
                <a:stCxn id="284" idx="6"/>
                <a:endCxn id="28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83" name="Can 28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84" name="Oval 28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A</a:t>
                </a:r>
                <a:endParaRPr lang="en-US" sz="2000" dirty="0">
                  <a:solidFill>
                    <a:srgbClr val="000000"/>
                  </a:solidFill>
                  <a:latin typeface="Gill Sans Light"/>
                  <a:cs typeface="Gill Sans Light"/>
                </a:endParaRPr>
              </a:p>
            </p:txBody>
          </p:sp>
          <p:sp>
            <p:nvSpPr>
              <p:cNvPr id="285" name="Oval 28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F</a:t>
                </a:r>
                <a:endParaRPr lang="en-US" sz="2000" dirty="0">
                  <a:solidFill>
                    <a:srgbClr val="000000"/>
                  </a:solidFill>
                  <a:latin typeface="Gill Sans Light"/>
                  <a:cs typeface="Gill Sans Light"/>
                </a:endParaRPr>
              </a:p>
            </p:txBody>
          </p:sp>
        </p:grpSp>
        <p:grpSp>
          <p:nvGrpSpPr>
            <p:cNvPr id="286" name="Group 285"/>
            <p:cNvGrpSpPr/>
            <p:nvPr/>
          </p:nvGrpSpPr>
          <p:grpSpPr>
            <a:xfrm>
              <a:off x="7581878" y="6208593"/>
              <a:ext cx="1259006" cy="420807"/>
              <a:chOff x="7656394" y="2057400"/>
              <a:chExt cx="1259006" cy="420807"/>
            </a:xfrm>
          </p:grpSpPr>
          <p:cxnSp>
            <p:nvCxnSpPr>
              <p:cNvPr id="287" name="Straight Connector 286"/>
              <p:cNvCxnSpPr>
                <a:stCxn id="289" idx="6"/>
                <a:endCxn id="290"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88" name="Can 287"/>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89" name="Oval 288"/>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E</a:t>
                </a:r>
                <a:endParaRPr lang="en-US" sz="2000" dirty="0">
                  <a:solidFill>
                    <a:srgbClr val="000000"/>
                  </a:solidFill>
                  <a:latin typeface="Gill Sans Light"/>
                  <a:cs typeface="Gill Sans Light"/>
                </a:endParaRPr>
              </a:p>
            </p:txBody>
          </p:sp>
          <p:sp>
            <p:nvSpPr>
              <p:cNvPr id="290" name="Oval 289"/>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F</a:t>
                </a:r>
                <a:endParaRPr lang="en-US" sz="2000" dirty="0">
                  <a:solidFill>
                    <a:srgbClr val="000000"/>
                  </a:solidFill>
                  <a:latin typeface="Gill Sans Light"/>
                  <a:cs typeface="Gill Sans Light"/>
                </a:endParaRPr>
              </a:p>
            </p:txBody>
          </p:sp>
        </p:grpSp>
        <p:grpSp>
          <p:nvGrpSpPr>
            <p:cNvPr id="291" name="Group 290"/>
            <p:cNvGrpSpPr/>
            <p:nvPr/>
          </p:nvGrpSpPr>
          <p:grpSpPr>
            <a:xfrm>
              <a:off x="7581878" y="5626452"/>
              <a:ext cx="1259006" cy="420807"/>
              <a:chOff x="7656394" y="2057400"/>
              <a:chExt cx="1259006" cy="420807"/>
            </a:xfrm>
          </p:grpSpPr>
          <p:cxnSp>
            <p:nvCxnSpPr>
              <p:cNvPr id="292" name="Straight Connector 291"/>
              <p:cNvCxnSpPr>
                <a:stCxn id="294" idx="6"/>
                <a:endCxn id="29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93" name="Can 29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94" name="Oval 29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Gill Sans Light"/>
                    <a:cs typeface="Gill Sans Light"/>
                  </a:rPr>
                  <a:t>E</a:t>
                </a:r>
              </a:p>
            </p:txBody>
          </p:sp>
          <p:sp>
            <p:nvSpPr>
              <p:cNvPr id="295" name="Oval 29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D</a:t>
                </a:r>
                <a:endParaRPr lang="en-US" sz="2000" dirty="0">
                  <a:solidFill>
                    <a:srgbClr val="000000"/>
                  </a:solidFill>
                  <a:latin typeface="Gill Sans Light"/>
                  <a:cs typeface="Gill Sans Light"/>
                </a:endParaRPr>
              </a:p>
            </p:txBody>
          </p:sp>
        </p:grpSp>
      </p:grpSp>
      <p:sp>
        <p:nvSpPr>
          <p:cNvPr id="9" name="Rectangle 8"/>
          <p:cNvSpPr/>
          <p:nvPr/>
        </p:nvSpPr>
        <p:spPr>
          <a:xfrm>
            <a:off x="5715000" y="2514600"/>
            <a:ext cx="838200" cy="1633832"/>
          </a:xfrm>
          <a:prstGeom prst="rect">
            <a:avLst/>
          </a:prstGeom>
          <a:noFill/>
          <a:ln>
            <a:solidFill>
              <a:schemeClr val="tx1"/>
            </a:solidFill>
            <a:headEnd type="none" w="med" len="med"/>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 name="TextBox 9"/>
          <p:cNvSpPr txBox="1"/>
          <p:nvPr/>
        </p:nvSpPr>
        <p:spPr>
          <a:xfrm>
            <a:off x="5752615" y="1905000"/>
            <a:ext cx="774571" cy="646331"/>
          </a:xfrm>
          <a:prstGeom prst="rect">
            <a:avLst/>
          </a:prstGeom>
          <a:noFill/>
        </p:spPr>
        <p:txBody>
          <a:bodyPr wrap="none" rtlCol="0">
            <a:spAutoFit/>
          </a:bodyPr>
          <a:lstStyle/>
          <a:p>
            <a:pPr algn="ctr"/>
            <a:r>
              <a:rPr lang="en-US" sz="1800" dirty="0" smtClean="0">
                <a:latin typeface="Gill Sans Light"/>
                <a:cs typeface="Gill Sans Light"/>
              </a:rPr>
              <a:t>Mirror</a:t>
            </a:r>
          </a:p>
          <a:p>
            <a:pPr algn="ctr"/>
            <a:r>
              <a:rPr lang="en-US" sz="1800" dirty="0" smtClean="0">
                <a:latin typeface="Gill Sans Light"/>
                <a:cs typeface="Gill Sans Light"/>
              </a:rPr>
              <a:t>Cache</a:t>
            </a:r>
          </a:p>
        </p:txBody>
      </p:sp>
      <p:grpSp>
        <p:nvGrpSpPr>
          <p:cNvPr id="8" name="Group 7"/>
          <p:cNvGrpSpPr/>
          <p:nvPr/>
        </p:nvGrpSpPr>
        <p:grpSpPr>
          <a:xfrm>
            <a:off x="5867400" y="2563342"/>
            <a:ext cx="533400" cy="1502662"/>
            <a:chOff x="7467600" y="3249169"/>
            <a:chExt cx="533400" cy="1502662"/>
          </a:xfrm>
        </p:grpSpPr>
        <p:grpSp>
          <p:nvGrpSpPr>
            <p:cNvPr id="6" name="Group 5"/>
            <p:cNvGrpSpPr/>
            <p:nvPr/>
          </p:nvGrpSpPr>
          <p:grpSpPr>
            <a:xfrm>
              <a:off x="7467600" y="3639313"/>
              <a:ext cx="533400" cy="332231"/>
              <a:chOff x="7467600" y="3491582"/>
              <a:chExt cx="533400" cy="332231"/>
            </a:xfrm>
          </p:grpSpPr>
          <p:sp>
            <p:nvSpPr>
              <p:cNvPr id="73" name="Oval 72"/>
              <p:cNvSpPr/>
              <p:nvPr/>
            </p:nvSpPr>
            <p:spPr>
              <a:xfrm>
                <a:off x="7467600" y="3491582"/>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smtClean="0">
                    <a:solidFill>
                      <a:prstClr val="white"/>
                    </a:solidFill>
                    <a:latin typeface="Gill Sans Light"/>
                    <a:cs typeface="Gill Sans Light"/>
                  </a:rPr>
                  <a:t>B</a:t>
                </a:r>
                <a:endParaRPr lang="en-US" sz="1800" dirty="0">
                  <a:solidFill>
                    <a:prstClr val="white"/>
                  </a:solidFill>
                  <a:latin typeface="Gill Sans Light"/>
                  <a:cs typeface="Gill Sans Light"/>
                </a:endParaRPr>
              </a:p>
            </p:txBody>
          </p:sp>
          <p:sp>
            <p:nvSpPr>
              <p:cNvPr id="74" name="Can 73"/>
              <p:cNvSpPr/>
              <p:nvPr/>
            </p:nvSpPr>
            <p:spPr>
              <a:xfrm>
                <a:off x="7842795" y="3625634"/>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Gill Sans Light"/>
                  <a:cs typeface="Gill Sans Light"/>
                </a:endParaRPr>
              </a:p>
            </p:txBody>
          </p:sp>
        </p:grpSp>
        <p:grpSp>
          <p:nvGrpSpPr>
            <p:cNvPr id="5" name="Group 4"/>
            <p:cNvGrpSpPr/>
            <p:nvPr/>
          </p:nvGrpSpPr>
          <p:grpSpPr>
            <a:xfrm>
              <a:off x="7467600" y="4029457"/>
              <a:ext cx="533400" cy="332231"/>
              <a:chOff x="7467600" y="4095938"/>
              <a:chExt cx="533400" cy="332231"/>
            </a:xfrm>
          </p:grpSpPr>
          <p:sp>
            <p:nvSpPr>
              <p:cNvPr id="75" name="Oval 74"/>
              <p:cNvSpPr/>
              <p:nvPr/>
            </p:nvSpPr>
            <p:spPr>
              <a:xfrm>
                <a:off x="7467600" y="4095938"/>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smtClean="0">
                    <a:solidFill>
                      <a:prstClr val="white"/>
                    </a:solidFill>
                    <a:latin typeface="Gill Sans Light"/>
                    <a:cs typeface="Gill Sans Light"/>
                  </a:rPr>
                  <a:t>C</a:t>
                </a:r>
                <a:endParaRPr lang="en-US" sz="1800" dirty="0">
                  <a:solidFill>
                    <a:prstClr val="white"/>
                  </a:solidFill>
                  <a:latin typeface="Gill Sans Light"/>
                  <a:cs typeface="Gill Sans Light"/>
                </a:endParaRPr>
              </a:p>
            </p:txBody>
          </p:sp>
          <p:sp>
            <p:nvSpPr>
              <p:cNvPr id="76" name="Can 75"/>
              <p:cNvSpPr/>
              <p:nvPr/>
            </p:nvSpPr>
            <p:spPr>
              <a:xfrm>
                <a:off x="7842795" y="4229990"/>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Gill Sans Light"/>
                  <a:cs typeface="Gill Sans Light"/>
                </a:endParaRPr>
              </a:p>
            </p:txBody>
          </p:sp>
        </p:grpSp>
        <p:grpSp>
          <p:nvGrpSpPr>
            <p:cNvPr id="4" name="Group 3"/>
            <p:cNvGrpSpPr/>
            <p:nvPr/>
          </p:nvGrpSpPr>
          <p:grpSpPr>
            <a:xfrm>
              <a:off x="7467600" y="4419600"/>
              <a:ext cx="533400" cy="332231"/>
              <a:chOff x="7467600" y="4700294"/>
              <a:chExt cx="533400" cy="332231"/>
            </a:xfrm>
          </p:grpSpPr>
          <p:sp>
            <p:nvSpPr>
              <p:cNvPr id="77" name="Oval 76"/>
              <p:cNvSpPr/>
              <p:nvPr/>
            </p:nvSpPr>
            <p:spPr>
              <a:xfrm>
                <a:off x="7467600" y="4700294"/>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smtClean="0">
                    <a:solidFill>
                      <a:prstClr val="white"/>
                    </a:solidFill>
                    <a:latin typeface="Gill Sans Light"/>
                    <a:cs typeface="Gill Sans Light"/>
                  </a:rPr>
                  <a:t>D</a:t>
                </a:r>
                <a:endParaRPr lang="en-US" sz="1800" dirty="0">
                  <a:solidFill>
                    <a:prstClr val="white"/>
                  </a:solidFill>
                  <a:latin typeface="Gill Sans Light"/>
                  <a:cs typeface="Gill Sans Light"/>
                </a:endParaRPr>
              </a:p>
            </p:txBody>
          </p:sp>
          <p:sp>
            <p:nvSpPr>
              <p:cNvPr id="78" name="Can 77"/>
              <p:cNvSpPr/>
              <p:nvPr/>
            </p:nvSpPr>
            <p:spPr>
              <a:xfrm>
                <a:off x="7842795" y="4834346"/>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Gill Sans Light"/>
                  <a:cs typeface="Gill Sans Light"/>
                </a:endParaRPr>
              </a:p>
            </p:txBody>
          </p:sp>
        </p:grpSp>
        <p:grpSp>
          <p:nvGrpSpPr>
            <p:cNvPr id="7" name="Group 6"/>
            <p:cNvGrpSpPr/>
            <p:nvPr/>
          </p:nvGrpSpPr>
          <p:grpSpPr>
            <a:xfrm>
              <a:off x="7467600" y="3249169"/>
              <a:ext cx="533400" cy="332231"/>
              <a:chOff x="7467600" y="2887226"/>
              <a:chExt cx="533400" cy="332231"/>
            </a:xfrm>
          </p:grpSpPr>
          <p:sp>
            <p:nvSpPr>
              <p:cNvPr id="79" name="Oval 78"/>
              <p:cNvSpPr/>
              <p:nvPr/>
            </p:nvSpPr>
            <p:spPr>
              <a:xfrm>
                <a:off x="7467600" y="2887226"/>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smtClean="0">
                    <a:solidFill>
                      <a:prstClr val="white"/>
                    </a:solidFill>
                    <a:latin typeface="Gill Sans Light"/>
                    <a:cs typeface="Gill Sans Light"/>
                  </a:rPr>
                  <a:t>A</a:t>
                </a:r>
                <a:endParaRPr lang="en-US" sz="1800" dirty="0">
                  <a:solidFill>
                    <a:prstClr val="white"/>
                  </a:solidFill>
                  <a:latin typeface="Gill Sans Light"/>
                  <a:cs typeface="Gill Sans Light"/>
                </a:endParaRPr>
              </a:p>
            </p:txBody>
          </p:sp>
          <p:sp>
            <p:nvSpPr>
              <p:cNvPr id="80" name="Can 79"/>
              <p:cNvSpPr/>
              <p:nvPr/>
            </p:nvSpPr>
            <p:spPr>
              <a:xfrm>
                <a:off x="7842795" y="3021278"/>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Gill Sans Light"/>
                  <a:cs typeface="Gill Sans Light"/>
                </a:endParaRPr>
              </a:p>
            </p:txBody>
          </p:sp>
        </p:grpSp>
      </p:grpSp>
      <p:sp>
        <p:nvSpPr>
          <p:cNvPr id="89" name="Rectangle 88"/>
          <p:cNvSpPr/>
          <p:nvPr/>
        </p:nvSpPr>
        <p:spPr>
          <a:xfrm>
            <a:off x="5715000" y="4953000"/>
            <a:ext cx="838200" cy="1633832"/>
          </a:xfrm>
          <a:prstGeom prst="rect">
            <a:avLst/>
          </a:prstGeom>
          <a:noFill/>
          <a:ln>
            <a:solidFill>
              <a:schemeClr val="tx1"/>
            </a:solidFill>
            <a:headEnd type="none" w="med" len="med"/>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90" name="TextBox 89"/>
          <p:cNvSpPr txBox="1"/>
          <p:nvPr/>
        </p:nvSpPr>
        <p:spPr>
          <a:xfrm>
            <a:off x="5752615" y="4343400"/>
            <a:ext cx="774571" cy="646331"/>
          </a:xfrm>
          <a:prstGeom prst="rect">
            <a:avLst/>
          </a:prstGeom>
          <a:noFill/>
        </p:spPr>
        <p:txBody>
          <a:bodyPr wrap="none" rtlCol="0">
            <a:spAutoFit/>
          </a:bodyPr>
          <a:lstStyle/>
          <a:p>
            <a:pPr algn="ctr"/>
            <a:r>
              <a:rPr lang="en-US" sz="1800" dirty="0" smtClean="0">
                <a:latin typeface="Gill Sans Light"/>
                <a:cs typeface="Gill Sans Light"/>
              </a:rPr>
              <a:t>Mirror</a:t>
            </a:r>
          </a:p>
          <a:p>
            <a:pPr algn="ctr"/>
            <a:r>
              <a:rPr lang="en-US" sz="1800" dirty="0" smtClean="0">
                <a:latin typeface="Gill Sans Light"/>
                <a:cs typeface="Gill Sans Light"/>
              </a:rPr>
              <a:t>Cache</a:t>
            </a:r>
          </a:p>
        </p:txBody>
      </p:sp>
      <p:grpSp>
        <p:nvGrpSpPr>
          <p:cNvPr id="91" name="Group 90"/>
          <p:cNvGrpSpPr/>
          <p:nvPr/>
        </p:nvGrpSpPr>
        <p:grpSpPr>
          <a:xfrm>
            <a:off x="5867400" y="5001742"/>
            <a:ext cx="533400" cy="1502662"/>
            <a:chOff x="7467600" y="3249169"/>
            <a:chExt cx="533400" cy="1502662"/>
          </a:xfrm>
        </p:grpSpPr>
        <p:grpSp>
          <p:nvGrpSpPr>
            <p:cNvPr id="92" name="Group 91"/>
            <p:cNvGrpSpPr/>
            <p:nvPr/>
          </p:nvGrpSpPr>
          <p:grpSpPr>
            <a:xfrm>
              <a:off x="7467600" y="3639313"/>
              <a:ext cx="533400" cy="332231"/>
              <a:chOff x="7467600" y="3491582"/>
              <a:chExt cx="533400" cy="332231"/>
            </a:xfrm>
          </p:grpSpPr>
          <p:sp>
            <p:nvSpPr>
              <p:cNvPr id="102" name="Oval 101"/>
              <p:cNvSpPr/>
              <p:nvPr/>
            </p:nvSpPr>
            <p:spPr>
              <a:xfrm>
                <a:off x="7467600" y="3491582"/>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smtClean="0">
                    <a:solidFill>
                      <a:prstClr val="white"/>
                    </a:solidFill>
                    <a:latin typeface="Gill Sans Light"/>
                    <a:cs typeface="Gill Sans Light"/>
                  </a:rPr>
                  <a:t>D</a:t>
                </a:r>
                <a:endParaRPr lang="en-US" sz="1800" dirty="0">
                  <a:solidFill>
                    <a:prstClr val="white"/>
                  </a:solidFill>
                  <a:latin typeface="Gill Sans Light"/>
                  <a:cs typeface="Gill Sans Light"/>
                </a:endParaRPr>
              </a:p>
            </p:txBody>
          </p:sp>
          <p:sp>
            <p:nvSpPr>
              <p:cNvPr id="103" name="Can 102"/>
              <p:cNvSpPr/>
              <p:nvPr/>
            </p:nvSpPr>
            <p:spPr>
              <a:xfrm>
                <a:off x="7842795" y="3625634"/>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Gill Sans Light"/>
                  <a:cs typeface="Gill Sans Light"/>
                </a:endParaRPr>
              </a:p>
            </p:txBody>
          </p:sp>
        </p:grpSp>
        <p:grpSp>
          <p:nvGrpSpPr>
            <p:cNvPr id="93" name="Group 92"/>
            <p:cNvGrpSpPr/>
            <p:nvPr/>
          </p:nvGrpSpPr>
          <p:grpSpPr>
            <a:xfrm>
              <a:off x="7467600" y="4029457"/>
              <a:ext cx="533400" cy="332231"/>
              <a:chOff x="7467600" y="4095938"/>
              <a:chExt cx="533400" cy="332231"/>
            </a:xfrm>
          </p:grpSpPr>
          <p:sp>
            <p:nvSpPr>
              <p:cNvPr id="100" name="Oval 99"/>
              <p:cNvSpPr/>
              <p:nvPr/>
            </p:nvSpPr>
            <p:spPr>
              <a:xfrm>
                <a:off x="7467600" y="4095938"/>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smtClean="0">
                    <a:solidFill>
                      <a:prstClr val="white"/>
                    </a:solidFill>
                    <a:latin typeface="Gill Sans Light"/>
                    <a:cs typeface="Gill Sans Light"/>
                  </a:rPr>
                  <a:t>E</a:t>
                </a:r>
                <a:endParaRPr lang="en-US" sz="1800" dirty="0">
                  <a:solidFill>
                    <a:prstClr val="white"/>
                  </a:solidFill>
                  <a:latin typeface="Gill Sans Light"/>
                  <a:cs typeface="Gill Sans Light"/>
                </a:endParaRPr>
              </a:p>
            </p:txBody>
          </p:sp>
          <p:sp>
            <p:nvSpPr>
              <p:cNvPr id="101" name="Can 100"/>
              <p:cNvSpPr/>
              <p:nvPr/>
            </p:nvSpPr>
            <p:spPr>
              <a:xfrm>
                <a:off x="7842795" y="4229990"/>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Gill Sans Light"/>
                  <a:cs typeface="Gill Sans Light"/>
                </a:endParaRPr>
              </a:p>
            </p:txBody>
          </p:sp>
        </p:grpSp>
        <p:grpSp>
          <p:nvGrpSpPr>
            <p:cNvPr id="94" name="Group 93"/>
            <p:cNvGrpSpPr/>
            <p:nvPr/>
          </p:nvGrpSpPr>
          <p:grpSpPr>
            <a:xfrm>
              <a:off x="7467600" y="4419600"/>
              <a:ext cx="533400" cy="332231"/>
              <a:chOff x="7467600" y="4700294"/>
              <a:chExt cx="533400" cy="332231"/>
            </a:xfrm>
          </p:grpSpPr>
          <p:sp>
            <p:nvSpPr>
              <p:cNvPr id="98" name="Oval 97"/>
              <p:cNvSpPr/>
              <p:nvPr/>
            </p:nvSpPr>
            <p:spPr>
              <a:xfrm>
                <a:off x="7467600" y="4700294"/>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smtClean="0">
                    <a:solidFill>
                      <a:prstClr val="white"/>
                    </a:solidFill>
                    <a:latin typeface="Gill Sans Light"/>
                    <a:cs typeface="Gill Sans Light"/>
                  </a:rPr>
                  <a:t>F</a:t>
                </a:r>
                <a:endParaRPr lang="en-US" sz="1800" dirty="0">
                  <a:solidFill>
                    <a:prstClr val="white"/>
                  </a:solidFill>
                  <a:latin typeface="Gill Sans Light"/>
                  <a:cs typeface="Gill Sans Light"/>
                </a:endParaRPr>
              </a:p>
            </p:txBody>
          </p:sp>
          <p:sp>
            <p:nvSpPr>
              <p:cNvPr id="99" name="Can 98"/>
              <p:cNvSpPr/>
              <p:nvPr/>
            </p:nvSpPr>
            <p:spPr>
              <a:xfrm>
                <a:off x="7842795" y="4834346"/>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Gill Sans Light"/>
                  <a:cs typeface="Gill Sans Light"/>
                </a:endParaRPr>
              </a:p>
            </p:txBody>
          </p:sp>
        </p:grpSp>
        <p:grpSp>
          <p:nvGrpSpPr>
            <p:cNvPr id="95" name="Group 94"/>
            <p:cNvGrpSpPr/>
            <p:nvPr/>
          </p:nvGrpSpPr>
          <p:grpSpPr>
            <a:xfrm>
              <a:off x="7467600" y="3249169"/>
              <a:ext cx="533400" cy="332231"/>
              <a:chOff x="7467600" y="2887226"/>
              <a:chExt cx="533400" cy="332231"/>
            </a:xfrm>
          </p:grpSpPr>
          <p:sp>
            <p:nvSpPr>
              <p:cNvPr id="96" name="Oval 95"/>
              <p:cNvSpPr/>
              <p:nvPr/>
            </p:nvSpPr>
            <p:spPr>
              <a:xfrm>
                <a:off x="7467600" y="2887226"/>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smtClean="0">
                    <a:solidFill>
                      <a:prstClr val="white"/>
                    </a:solidFill>
                    <a:latin typeface="Gill Sans Light"/>
                    <a:cs typeface="Gill Sans Light"/>
                  </a:rPr>
                  <a:t>A</a:t>
                </a:r>
                <a:endParaRPr lang="en-US" sz="1800" dirty="0">
                  <a:solidFill>
                    <a:prstClr val="white"/>
                  </a:solidFill>
                  <a:latin typeface="Gill Sans Light"/>
                  <a:cs typeface="Gill Sans Light"/>
                </a:endParaRPr>
              </a:p>
            </p:txBody>
          </p:sp>
          <p:sp>
            <p:nvSpPr>
              <p:cNvPr id="97" name="Can 96"/>
              <p:cNvSpPr/>
              <p:nvPr/>
            </p:nvSpPr>
            <p:spPr>
              <a:xfrm>
                <a:off x="7842795" y="3021278"/>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Gill Sans Light"/>
                  <a:cs typeface="Gill Sans Light"/>
                </a:endParaRPr>
              </a:p>
            </p:txBody>
          </p:sp>
        </p:grpSp>
      </p:grpSp>
      <p:sp>
        <p:nvSpPr>
          <p:cNvPr id="139" name="Can 138"/>
          <p:cNvSpPr/>
          <p:nvPr/>
        </p:nvSpPr>
        <p:spPr>
          <a:xfrm>
            <a:off x="6231554" y="2697394"/>
            <a:ext cx="264237" cy="198178"/>
          </a:xfrm>
          <a:prstGeom prst="can">
            <a:avLst>
              <a:gd name="adj" fmla="val 28451"/>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53" name="Can 152"/>
          <p:cNvSpPr/>
          <p:nvPr/>
        </p:nvSpPr>
        <p:spPr>
          <a:xfrm>
            <a:off x="6231554" y="5135795"/>
            <a:ext cx="264237" cy="198178"/>
          </a:xfrm>
          <a:prstGeom prst="can">
            <a:avLst>
              <a:gd name="adj" fmla="val 28451"/>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54" name="Can 153"/>
          <p:cNvSpPr/>
          <p:nvPr/>
        </p:nvSpPr>
        <p:spPr>
          <a:xfrm>
            <a:off x="6231554" y="5916082"/>
            <a:ext cx="264237" cy="198178"/>
          </a:xfrm>
          <a:prstGeom prst="can">
            <a:avLst>
              <a:gd name="adj" fmla="val 28451"/>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55" name="Title 1"/>
          <p:cNvSpPr txBox="1">
            <a:spLocks/>
          </p:cNvSpPr>
          <p:nvPr/>
        </p:nvSpPr>
        <p:spPr bwMode="auto">
          <a:xfrm>
            <a:off x="0" y="-76200"/>
            <a:ext cx="9144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5000" b="0" kern="1200">
                <a:solidFill>
                  <a:schemeClr val="tx1"/>
                </a:solidFill>
                <a:latin typeface="Gill Sans Light"/>
                <a:ea typeface="ＭＳ Ｐゴシック" pitchFamily="-65" charset="-128"/>
                <a:cs typeface="Gill Sans Light"/>
              </a:defRPr>
            </a:lvl1pPr>
            <a:lvl2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2pPr>
            <a:lvl3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3pPr>
            <a:lvl4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4pPr>
            <a:lvl5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5pPr>
            <a:lvl6pPr marL="4572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6pPr>
            <a:lvl7pPr marL="9144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7pPr>
            <a:lvl8pPr marL="13716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8pPr>
            <a:lvl9pPr marL="18288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9pPr>
          </a:lstStyle>
          <a:p>
            <a:r>
              <a:rPr lang="en-US" sz="4000" dirty="0" smtClean="0"/>
              <a:t>Incremental Updates for Triplets View</a:t>
            </a:r>
            <a:endParaRPr lang="en-US" sz="4000" dirty="0"/>
          </a:p>
        </p:txBody>
      </p:sp>
      <p:grpSp>
        <p:nvGrpSpPr>
          <p:cNvPr id="156" name="Group 155"/>
          <p:cNvGrpSpPr/>
          <p:nvPr/>
        </p:nvGrpSpPr>
        <p:grpSpPr>
          <a:xfrm>
            <a:off x="1911336" y="2346536"/>
            <a:ext cx="450864" cy="4284613"/>
            <a:chOff x="4844171" y="2209800"/>
            <a:chExt cx="450864" cy="4284613"/>
          </a:xfrm>
        </p:grpSpPr>
        <p:sp>
          <p:nvSpPr>
            <p:cNvPr id="157" name="Oval 156"/>
            <p:cNvSpPr/>
            <p:nvPr/>
          </p:nvSpPr>
          <p:spPr>
            <a:xfrm>
              <a:off x="4844171" y="2975283"/>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B</a:t>
              </a:r>
              <a:endParaRPr lang="en-US" sz="2000" dirty="0">
                <a:solidFill>
                  <a:prstClr val="white"/>
                </a:solidFill>
                <a:latin typeface="Gill Sans Light"/>
                <a:cs typeface="Gill Sans Light"/>
              </a:endParaRPr>
            </a:p>
          </p:txBody>
        </p:sp>
        <p:sp>
          <p:nvSpPr>
            <p:cNvPr id="158" name="Can 157"/>
            <p:cNvSpPr/>
            <p:nvPr/>
          </p:nvSpPr>
          <p:spPr>
            <a:xfrm>
              <a:off x="5094651" y="3282195"/>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59" name="Oval 158"/>
            <p:cNvSpPr/>
            <p:nvPr/>
          </p:nvSpPr>
          <p:spPr>
            <a:xfrm>
              <a:off x="4844171" y="3740766"/>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C</a:t>
              </a:r>
              <a:endParaRPr lang="en-US" sz="2000" dirty="0">
                <a:solidFill>
                  <a:prstClr val="white"/>
                </a:solidFill>
                <a:latin typeface="Gill Sans Light"/>
                <a:cs typeface="Gill Sans Light"/>
              </a:endParaRPr>
            </a:p>
          </p:txBody>
        </p:sp>
        <p:sp>
          <p:nvSpPr>
            <p:cNvPr id="160" name="Can 159"/>
            <p:cNvSpPr/>
            <p:nvPr/>
          </p:nvSpPr>
          <p:spPr>
            <a:xfrm>
              <a:off x="5094651" y="4047678"/>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61" name="Oval 160"/>
            <p:cNvSpPr/>
            <p:nvPr/>
          </p:nvSpPr>
          <p:spPr>
            <a:xfrm>
              <a:off x="4844171" y="4506249"/>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D</a:t>
              </a:r>
              <a:endParaRPr lang="en-US" sz="2000" dirty="0">
                <a:solidFill>
                  <a:prstClr val="white"/>
                </a:solidFill>
                <a:latin typeface="Gill Sans Light"/>
                <a:cs typeface="Gill Sans Light"/>
              </a:endParaRPr>
            </a:p>
          </p:txBody>
        </p:sp>
        <p:sp>
          <p:nvSpPr>
            <p:cNvPr id="162" name="Can 161"/>
            <p:cNvSpPr/>
            <p:nvPr/>
          </p:nvSpPr>
          <p:spPr>
            <a:xfrm>
              <a:off x="5094651" y="4813161"/>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63" name="Oval 162"/>
            <p:cNvSpPr/>
            <p:nvPr/>
          </p:nvSpPr>
          <p:spPr>
            <a:xfrm>
              <a:off x="4844171" y="5271732"/>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E</a:t>
              </a:r>
              <a:endParaRPr lang="en-US" sz="2000" dirty="0">
                <a:solidFill>
                  <a:prstClr val="white"/>
                </a:solidFill>
                <a:latin typeface="Gill Sans Light"/>
                <a:cs typeface="Gill Sans Light"/>
              </a:endParaRPr>
            </a:p>
          </p:txBody>
        </p:sp>
        <p:sp>
          <p:nvSpPr>
            <p:cNvPr id="164" name="Can 163"/>
            <p:cNvSpPr/>
            <p:nvPr/>
          </p:nvSpPr>
          <p:spPr>
            <a:xfrm>
              <a:off x="5094651" y="5578644"/>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65" name="Oval 164"/>
            <p:cNvSpPr/>
            <p:nvPr/>
          </p:nvSpPr>
          <p:spPr>
            <a:xfrm>
              <a:off x="4844171" y="2209800"/>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A</a:t>
              </a:r>
              <a:endParaRPr lang="en-US" sz="2000" dirty="0">
                <a:solidFill>
                  <a:prstClr val="white"/>
                </a:solidFill>
                <a:latin typeface="Gill Sans Light"/>
                <a:cs typeface="Gill Sans Light"/>
              </a:endParaRPr>
            </a:p>
          </p:txBody>
        </p:sp>
        <p:sp>
          <p:nvSpPr>
            <p:cNvPr id="166" name="Can 165"/>
            <p:cNvSpPr/>
            <p:nvPr/>
          </p:nvSpPr>
          <p:spPr>
            <a:xfrm>
              <a:off x="5094651" y="2516712"/>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67" name="Oval 166"/>
            <p:cNvSpPr/>
            <p:nvPr/>
          </p:nvSpPr>
          <p:spPr>
            <a:xfrm>
              <a:off x="4844171" y="6037213"/>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F</a:t>
              </a:r>
              <a:endParaRPr lang="en-US" sz="2000" dirty="0">
                <a:solidFill>
                  <a:prstClr val="white"/>
                </a:solidFill>
                <a:latin typeface="Gill Sans Light"/>
                <a:cs typeface="Gill Sans Light"/>
              </a:endParaRPr>
            </a:p>
          </p:txBody>
        </p:sp>
        <p:sp>
          <p:nvSpPr>
            <p:cNvPr id="168" name="Can 167"/>
            <p:cNvSpPr/>
            <p:nvPr/>
          </p:nvSpPr>
          <p:spPr>
            <a:xfrm>
              <a:off x="5094651" y="6344125"/>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grpSp>
      <p:grpSp>
        <p:nvGrpSpPr>
          <p:cNvPr id="26" name="Group 25"/>
          <p:cNvGrpSpPr/>
          <p:nvPr/>
        </p:nvGrpSpPr>
        <p:grpSpPr>
          <a:xfrm>
            <a:off x="457200" y="2346628"/>
            <a:ext cx="2021112" cy="550221"/>
            <a:chOff x="152400" y="2346628"/>
            <a:chExt cx="2021112" cy="550221"/>
          </a:xfrm>
        </p:grpSpPr>
        <p:grpSp>
          <p:nvGrpSpPr>
            <p:cNvPr id="19" name="Group 18"/>
            <p:cNvGrpSpPr/>
            <p:nvPr/>
          </p:nvGrpSpPr>
          <p:grpSpPr>
            <a:xfrm>
              <a:off x="152400" y="2346628"/>
              <a:ext cx="1295400" cy="369332"/>
              <a:chOff x="152400" y="2346628"/>
              <a:chExt cx="1295400" cy="369332"/>
            </a:xfrm>
          </p:grpSpPr>
          <p:sp>
            <p:nvSpPr>
              <p:cNvPr id="3" name="TextBox 2"/>
              <p:cNvSpPr txBox="1"/>
              <p:nvPr/>
            </p:nvSpPr>
            <p:spPr>
              <a:xfrm>
                <a:off x="152400" y="2346628"/>
                <a:ext cx="874796" cy="369332"/>
              </a:xfrm>
              <a:prstGeom prst="rect">
                <a:avLst/>
              </a:prstGeom>
              <a:noFill/>
            </p:spPr>
            <p:txBody>
              <a:bodyPr wrap="none" rtlCol="0">
                <a:spAutoFit/>
              </a:bodyPr>
              <a:lstStyle/>
              <a:p>
                <a:r>
                  <a:rPr lang="en-US" sz="1800" dirty="0" smtClean="0">
                    <a:latin typeface="Gill Sans Light"/>
                    <a:cs typeface="Gill Sans Light"/>
                  </a:rPr>
                  <a:t>Change</a:t>
                </a:r>
              </a:p>
            </p:txBody>
          </p:sp>
          <p:cxnSp>
            <p:nvCxnSpPr>
              <p:cNvPr id="18" name="Straight Arrow Connector 17"/>
              <p:cNvCxnSpPr/>
              <p:nvPr/>
            </p:nvCxnSpPr>
            <p:spPr>
              <a:xfrm>
                <a:off x="990600" y="2569547"/>
                <a:ext cx="4572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sp>
          <p:nvSpPr>
            <p:cNvPr id="169" name="Can 168"/>
            <p:cNvSpPr/>
            <p:nvPr/>
          </p:nvSpPr>
          <p:spPr>
            <a:xfrm>
              <a:off x="1850679" y="2654724"/>
              <a:ext cx="322833" cy="242125"/>
            </a:xfrm>
            <a:prstGeom prst="can">
              <a:avLst>
                <a:gd name="adj" fmla="val 28451"/>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grpSp>
      <p:grpSp>
        <p:nvGrpSpPr>
          <p:cNvPr id="20" name="Group 19"/>
          <p:cNvGrpSpPr/>
          <p:nvPr/>
        </p:nvGrpSpPr>
        <p:grpSpPr>
          <a:xfrm>
            <a:off x="1911336" y="2364189"/>
            <a:ext cx="573312" cy="549036"/>
            <a:chOff x="2743200" y="2522265"/>
            <a:chExt cx="573312" cy="549036"/>
          </a:xfrm>
        </p:grpSpPr>
        <p:sp>
          <p:nvSpPr>
            <p:cNvPr id="129" name="Oval 128"/>
            <p:cNvSpPr/>
            <p:nvPr/>
          </p:nvSpPr>
          <p:spPr>
            <a:xfrm>
              <a:off x="2743200" y="2522265"/>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A</a:t>
              </a:r>
              <a:endParaRPr lang="en-US" sz="2000" dirty="0">
                <a:solidFill>
                  <a:prstClr val="white"/>
                </a:solidFill>
                <a:latin typeface="Gill Sans Light"/>
                <a:cs typeface="Gill Sans Light"/>
              </a:endParaRPr>
            </a:p>
          </p:txBody>
        </p:sp>
        <p:sp>
          <p:nvSpPr>
            <p:cNvPr id="130" name="Can 129"/>
            <p:cNvSpPr/>
            <p:nvPr/>
          </p:nvSpPr>
          <p:spPr>
            <a:xfrm>
              <a:off x="2993679" y="2829176"/>
              <a:ext cx="322833" cy="242125"/>
            </a:xfrm>
            <a:prstGeom prst="can">
              <a:avLst>
                <a:gd name="adj" fmla="val 28451"/>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grpSp>
      <p:grpSp>
        <p:nvGrpSpPr>
          <p:cNvPr id="136" name="Group 135"/>
          <p:cNvGrpSpPr/>
          <p:nvPr/>
        </p:nvGrpSpPr>
        <p:grpSpPr>
          <a:xfrm>
            <a:off x="1905000" y="2362200"/>
            <a:ext cx="573312" cy="549036"/>
            <a:chOff x="2743200" y="2522265"/>
            <a:chExt cx="573312" cy="549036"/>
          </a:xfrm>
        </p:grpSpPr>
        <p:sp>
          <p:nvSpPr>
            <p:cNvPr id="137" name="Oval 136"/>
            <p:cNvSpPr/>
            <p:nvPr/>
          </p:nvSpPr>
          <p:spPr>
            <a:xfrm>
              <a:off x="2743200" y="2522265"/>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A</a:t>
              </a:r>
              <a:endParaRPr lang="en-US" sz="2000" dirty="0">
                <a:solidFill>
                  <a:prstClr val="white"/>
                </a:solidFill>
                <a:latin typeface="Gill Sans Light"/>
                <a:cs typeface="Gill Sans Light"/>
              </a:endParaRPr>
            </a:p>
          </p:txBody>
        </p:sp>
        <p:sp>
          <p:nvSpPr>
            <p:cNvPr id="138" name="Can 137"/>
            <p:cNvSpPr/>
            <p:nvPr/>
          </p:nvSpPr>
          <p:spPr>
            <a:xfrm>
              <a:off x="2993679" y="2829176"/>
              <a:ext cx="322833" cy="242125"/>
            </a:xfrm>
            <a:prstGeom prst="can">
              <a:avLst>
                <a:gd name="adj" fmla="val 28451"/>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grpSp>
      <p:grpSp>
        <p:nvGrpSpPr>
          <p:cNvPr id="27" name="Group 26"/>
          <p:cNvGrpSpPr/>
          <p:nvPr/>
        </p:nvGrpSpPr>
        <p:grpSpPr>
          <a:xfrm>
            <a:off x="457200" y="5421868"/>
            <a:ext cx="2030022" cy="528056"/>
            <a:chOff x="152400" y="5421868"/>
            <a:chExt cx="2030022" cy="528056"/>
          </a:xfrm>
        </p:grpSpPr>
        <p:grpSp>
          <p:nvGrpSpPr>
            <p:cNvPr id="126" name="Group 125"/>
            <p:cNvGrpSpPr/>
            <p:nvPr/>
          </p:nvGrpSpPr>
          <p:grpSpPr>
            <a:xfrm>
              <a:off x="152400" y="5421868"/>
              <a:ext cx="1295400" cy="369332"/>
              <a:chOff x="152400" y="2346628"/>
              <a:chExt cx="1295400" cy="369332"/>
            </a:xfrm>
          </p:grpSpPr>
          <p:sp>
            <p:nvSpPr>
              <p:cNvPr id="127" name="TextBox 126"/>
              <p:cNvSpPr txBox="1"/>
              <p:nvPr/>
            </p:nvSpPr>
            <p:spPr>
              <a:xfrm>
                <a:off x="152400" y="2346628"/>
                <a:ext cx="874796" cy="369332"/>
              </a:xfrm>
              <a:prstGeom prst="rect">
                <a:avLst/>
              </a:prstGeom>
              <a:noFill/>
            </p:spPr>
            <p:txBody>
              <a:bodyPr wrap="none" rtlCol="0">
                <a:spAutoFit/>
              </a:bodyPr>
              <a:lstStyle/>
              <a:p>
                <a:r>
                  <a:rPr lang="en-US" sz="1800" dirty="0" smtClean="0">
                    <a:latin typeface="Gill Sans Light"/>
                    <a:cs typeface="Gill Sans Light"/>
                  </a:rPr>
                  <a:t>Change</a:t>
                </a:r>
              </a:p>
            </p:txBody>
          </p:sp>
          <p:cxnSp>
            <p:nvCxnSpPr>
              <p:cNvPr id="128" name="Straight Arrow Connector 127"/>
              <p:cNvCxnSpPr/>
              <p:nvPr/>
            </p:nvCxnSpPr>
            <p:spPr>
              <a:xfrm>
                <a:off x="990600" y="2569547"/>
                <a:ext cx="4572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sp>
          <p:nvSpPr>
            <p:cNvPr id="170" name="Can 169"/>
            <p:cNvSpPr/>
            <p:nvPr/>
          </p:nvSpPr>
          <p:spPr>
            <a:xfrm>
              <a:off x="1859589" y="5707799"/>
              <a:ext cx="322833" cy="242125"/>
            </a:xfrm>
            <a:prstGeom prst="can">
              <a:avLst>
                <a:gd name="adj" fmla="val 28451"/>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grpSp>
      <p:grpSp>
        <p:nvGrpSpPr>
          <p:cNvPr id="21" name="Group 20"/>
          <p:cNvGrpSpPr/>
          <p:nvPr/>
        </p:nvGrpSpPr>
        <p:grpSpPr>
          <a:xfrm>
            <a:off x="1911336" y="5424279"/>
            <a:ext cx="573312" cy="549036"/>
            <a:chOff x="1758936" y="5560868"/>
            <a:chExt cx="573312" cy="549036"/>
          </a:xfrm>
        </p:grpSpPr>
        <p:sp>
          <p:nvSpPr>
            <p:cNvPr id="132" name="Oval 131"/>
            <p:cNvSpPr/>
            <p:nvPr/>
          </p:nvSpPr>
          <p:spPr>
            <a:xfrm>
              <a:off x="1758936" y="5560868"/>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E</a:t>
              </a:r>
              <a:endParaRPr lang="en-US" sz="2000" dirty="0">
                <a:solidFill>
                  <a:prstClr val="white"/>
                </a:solidFill>
                <a:latin typeface="Gill Sans Light"/>
                <a:cs typeface="Gill Sans Light"/>
              </a:endParaRPr>
            </a:p>
          </p:txBody>
        </p:sp>
        <p:sp>
          <p:nvSpPr>
            <p:cNvPr id="133" name="Can 132"/>
            <p:cNvSpPr/>
            <p:nvPr/>
          </p:nvSpPr>
          <p:spPr>
            <a:xfrm>
              <a:off x="2009415" y="5867779"/>
              <a:ext cx="322833" cy="242125"/>
            </a:xfrm>
            <a:prstGeom prst="can">
              <a:avLst>
                <a:gd name="adj" fmla="val 28451"/>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grpSp>
      <p:grpSp>
        <p:nvGrpSpPr>
          <p:cNvPr id="244" name="Group 243"/>
          <p:cNvGrpSpPr/>
          <p:nvPr/>
        </p:nvGrpSpPr>
        <p:grpSpPr>
          <a:xfrm>
            <a:off x="6535003" y="2346536"/>
            <a:ext cx="551597" cy="457200"/>
            <a:chOff x="6248400" y="2346536"/>
            <a:chExt cx="551597" cy="457200"/>
          </a:xfrm>
        </p:grpSpPr>
        <p:cxnSp>
          <p:nvCxnSpPr>
            <p:cNvPr id="29" name="Straight Arrow Connector 28"/>
            <p:cNvCxnSpPr/>
            <p:nvPr/>
          </p:nvCxnSpPr>
          <p:spPr>
            <a:xfrm flipV="1">
              <a:off x="6248400" y="2346536"/>
              <a:ext cx="551597" cy="45720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71" name="Straight Arrow Connector 170"/>
            <p:cNvCxnSpPr/>
            <p:nvPr/>
          </p:nvCxnSpPr>
          <p:spPr>
            <a:xfrm>
              <a:off x="6248400" y="2784996"/>
              <a:ext cx="551597"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nvGrpSpPr>
          <p:cNvPr id="243" name="Group 242"/>
          <p:cNvGrpSpPr/>
          <p:nvPr/>
        </p:nvGrpSpPr>
        <p:grpSpPr>
          <a:xfrm>
            <a:off x="6535003" y="4800158"/>
            <a:ext cx="569794" cy="1618839"/>
            <a:chOff x="6230203" y="4800158"/>
            <a:chExt cx="569794" cy="1618839"/>
          </a:xfrm>
        </p:grpSpPr>
        <p:cxnSp>
          <p:nvCxnSpPr>
            <p:cNvPr id="172" name="Straight Arrow Connector 171"/>
            <p:cNvCxnSpPr/>
            <p:nvPr/>
          </p:nvCxnSpPr>
          <p:spPr>
            <a:xfrm flipV="1">
              <a:off x="6248400" y="4800158"/>
              <a:ext cx="551597" cy="439742"/>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73" name="Straight Arrow Connector 172"/>
            <p:cNvCxnSpPr/>
            <p:nvPr/>
          </p:nvCxnSpPr>
          <p:spPr>
            <a:xfrm>
              <a:off x="6248400" y="5254714"/>
              <a:ext cx="551597"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74" name="Straight Arrow Connector 173"/>
            <p:cNvCxnSpPr/>
            <p:nvPr/>
          </p:nvCxnSpPr>
          <p:spPr>
            <a:xfrm flipV="1">
              <a:off x="6230203" y="5836856"/>
              <a:ext cx="551597" cy="210403"/>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77" name="Straight Arrow Connector 176"/>
            <p:cNvCxnSpPr/>
            <p:nvPr/>
          </p:nvCxnSpPr>
          <p:spPr>
            <a:xfrm>
              <a:off x="6230203" y="6047259"/>
              <a:ext cx="551597" cy="371738"/>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sp>
        <p:nvSpPr>
          <p:cNvPr id="245" name="Right Arrow 244"/>
          <p:cNvSpPr/>
          <p:nvPr/>
        </p:nvSpPr>
        <p:spPr>
          <a:xfrm rot="5400000">
            <a:off x="5868937" y="5405122"/>
            <a:ext cx="1898384" cy="384541"/>
          </a:xfrm>
          <a:prstGeom prst="rightArrow">
            <a:avLst/>
          </a:prstGeom>
          <a:solidFill>
            <a:schemeClr val="tx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tIns="0" rtlCol="0" anchor="ctr"/>
          <a:lstStyle/>
          <a:p>
            <a:pPr algn="ctr"/>
            <a:r>
              <a:rPr lang="en-US" sz="1800" dirty="0" smtClean="0">
                <a:solidFill>
                  <a:schemeClr val="bg1"/>
                </a:solidFill>
                <a:latin typeface="Gill Sans Light"/>
                <a:cs typeface="Gill Sans Light"/>
              </a:rPr>
              <a:t>Scan</a:t>
            </a:r>
            <a:endParaRPr lang="en-US" sz="1800" dirty="0">
              <a:solidFill>
                <a:schemeClr val="bg1"/>
              </a:solidFill>
              <a:latin typeface="Gill Sans Light"/>
              <a:cs typeface="Gill Sans Light"/>
            </a:endParaRPr>
          </a:p>
        </p:txBody>
      </p:sp>
    </p:spTree>
    <p:extLst>
      <p:ext uri="{BB962C8B-B14F-4D97-AF65-F5344CB8AC3E}">
        <p14:creationId xmlns:p14="http://schemas.microsoft.com/office/powerpoint/2010/main" val="4273631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par>
                                <p:cTn id="8" presetID="22" presetClass="entr" presetSubtype="8"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left)">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0" presetClass="path" presetSubtype="0" decel="50000" fill="hold" nodeType="withEffect">
                                  <p:stCondLst>
                                    <p:cond delay="0"/>
                                  </p:stCondLst>
                                  <p:childTnLst>
                                    <p:animMotion origin="layout" path="M -3.78538E-7 -4.1686E-7 L 0.41813 0.37101 " pathEditMode="relative" rAng="0" ptsTypes="AA">
                                      <p:cBhvr>
                                        <p:cTn id="20" dur="2000" fill="hold"/>
                                        <p:tgtEl>
                                          <p:spTgt spid="20"/>
                                        </p:tgtEl>
                                        <p:attrNameLst>
                                          <p:attrName>ppt_x</p:attrName>
                                          <p:attrName>ppt_y</p:attrName>
                                        </p:attrNameLst>
                                      </p:cBhvr>
                                      <p:rCtr x="20906" y="18550"/>
                                    </p:animMotion>
                                  </p:childTnLst>
                                </p:cTn>
                              </p:par>
                              <p:par>
                                <p:cTn id="21" presetID="0" presetClass="path" presetSubtype="0" decel="50000" fill="hold" nodeType="withEffect">
                                  <p:stCondLst>
                                    <p:cond delay="0"/>
                                  </p:stCondLst>
                                  <p:childTnLst>
                                    <p:animMotion origin="layout" path="M -3.78538E-7 -3.42751E-6 L 0.41813 0.03567 " pathEditMode="relative" rAng="0" ptsTypes="AA">
                                      <p:cBhvr>
                                        <p:cTn id="22" dur="2000" fill="hold"/>
                                        <p:tgtEl>
                                          <p:spTgt spid="21"/>
                                        </p:tgtEl>
                                        <p:attrNameLst>
                                          <p:attrName>ppt_x</p:attrName>
                                          <p:attrName>ppt_y</p:attrName>
                                        </p:attrNameLst>
                                      </p:cBhvr>
                                      <p:rCtr x="20906" y="1783"/>
                                    </p:animMotion>
                                  </p:childTnLst>
                                </p:cTn>
                              </p:par>
                              <p:par>
                                <p:cTn id="23" presetID="0" presetClass="path" presetSubtype="0" decel="50000" fill="hold" nodeType="withEffect">
                                  <p:stCondLst>
                                    <p:cond delay="0"/>
                                  </p:stCondLst>
                                  <p:childTnLst>
                                    <p:animMotion origin="layout" path="M 4.18649E-6 1.17184E-6 L 0.42715 0.01552 " pathEditMode="relative" rAng="0" ptsTypes="AA">
                                      <p:cBhvr>
                                        <p:cTn id="24" dur="2000" fill="hold"/>
                                        <p:tgtEl>
                                          <p:spTgt spid="136"/>
                                        </p:tgtEl>
                                        <p:attrNameLst>
                                          <p:attrName>ppt_x</p:attrName>
                                          <p:attrName>ppt_y</p:attrName>
                                        </p:attrNameLst>
                                      </p:cBhvr>
                                      <p:rCtr x="21358" y="764"/>
                                    </p:animMotion>
                                  </p:childTnLst>
                                </p:cTn>
                              </p:par>
                              <p:par>
                                <p:cTn id="25" presetID="23" presetClass="exit" presetSubtype="32" fill="hold" nodeType="withEffect">
                                  <p:stCondLst>
                                    <p:cond delay="1500"/>
                                  </p:stCondLst>
                                  <p:childTnLst>
                                    <p:anim calcmode="lin" valueType="num">
                                      <p:cBhvr>
                                        <p:cTn id="26" dur="500"/>
                                        <p:tgtEl>
                                          <p:spTgt spid="20"/>
                                        </p:tgtEl>
                                        <p:attrNameLst>
                                          <p:attrName>ppt_w</p:attrName>
                                        </p:attrNameLst>
                                      </p:cBhvr>
                                      <p:tavLst>
                                        <p:tav tm="0">
                                          <p:val>
                                            <p:strVal val="ppt_w"/>
                                          </p:val>
                                        </p:tav>
                                        <p:tav tm="100000">
                                          <p:val>
                                            <p:fltVal val="0"/>
                                          </p:val>
                                        </p:tav>
                                      </p:tavLst>
                                    </p:anim>
                                    <p:anim calcmode="lin" valueType="num">
                                      <p:cBhvr>
                                        <p:cTn id="27" dur="500"/>
                                        <p:tgtEl>
                                          <p:spTgt spid="20"/>
                                        </p:tgtEl>
                                        <p:attrNameLst>
                                          <p:attrName>ppt_h</p:attrName>
                                        </p:attrNameLst>
                                      </p:cBhvr>
                                      <p:tavLst>
                                        <p:tav tm="0">
                                          <p:val>
                                            <p:strVal val="ppt_h"/>
                                          </p:val>
                                        </p:tav>
                                        <p:tav tm="100000">
                                          <p:val>
                                            <p:fltVal val="0"/>
                                          </p:val>
                                        </p:tav>
                                      </p:tavLst>
                                    </p:anim>
                                    <p:set>
                                      <p:cBhvr>
                                        <p:cTn id="28" dur="1" fill="hold">
                                          <p:stCondLst>
                                            <p:cond delay="499"/>
                                          </p:stCondLst>
                                        </p:cTn>
                                        <p:tgtEl>
                                          <p:spTgt spid="20"/>
                                        </p:tgtEl>
                                        <p:attrNameLst>
                                          <p:attrName>style.visibility</p:attrName>
                                        </p:attrNameLst>
                                      </p:cBhvr>
                                      <p:to>
                                        <p:strVal val="hidden"/>
                                      </p:to>
                                    </p:set>
                                  </p:childTnLst>
                                </p:cTn>
                              </p:par>
                              <p:par>
                                <p:cTn id="29" presetID="23" presetClass="exit" presetSubtype="32" fill="hold" nodeType="withEffect">
                                  <p:stCondLst>
                                    <p:cond delay="1500"/>
                                  </p:stCondLst>
                                  <p:childTnLst>
                                    <p:anim calcmode="lin" valueType="num">
                                      <p:cBhvr>
                                        <p:cTn id="30" dur="500"/>
                                        <p:tgtEl>
                                          <p:spTgt spid="21"/>
                                        </p:tgtEl>
                                        <p:attrNameLst>
                                          <p:attrName>ppt_w</p:attrName>
                                        </p:attrNameLst>
                                      </p:cBhvr>
                                      <p:tavLst>
                                        <p:tav tm="0">
                                          <p:val>
                                            <p:strVal val="ppt_w"/>
                                          </p:val>
                                        </p:tav>
                                        <p:tav tm="100000">
                                          <p:val>
                                            <p:fltVal val="0"/>
                                          </p:val>
                                        </p:tav>
                                      </p:tavLst>
                                    </p:anim>
                                    <p:anim calcmode="lin" valueType="num">
                                      <p:cBhvr>
                                        <p:cTn id="31" dur="500"/>
                                        <p:tgtEl>
                                          <p:spTgt spid="21"/>
                                        </p:tgtEl>
                                        <p:attrNameLst>
                                          <p:attrName>ppt_h</p:attrName>
                                        </p:attrNameLst>
                                      </p:cBhvr>
                                      <p:tavLst>
                                        <p:tav tm="0">
                                          <p:val>
                                            <p:strVal val="ppt_h"/>
                                          </p:val>
                                        </p:tav>
                                        <p:tav tm="100000">
                                          <p:val>
                                            <p:fltVal val="0"/>
                                          </p:val>
                                        </p:tav>
                                      </p:tavLst>
                                    </p:anim>
                                    <p:set>
                                      <p:cBhvr>
                                        <p:cTn id="32" dur="1" fill="hold">
                                          <p:stCondLst>
                                            <p:cond delay="499"/>
                                          </p:stCondLst>
                                        </p:cTn>
                                        <p:tgtEl>
                                          <p:spTgt spid="21"/>
                                        </p:tgtEl>
                                        <p:attrNameLst>
                                          <p:attrName>style.visibility</p:attrName>
                                        </p:attrNameLst>
                                      </p:cBhvr>
                                      <p:to>
                                        <p:strVal val="hidden"/>
                                      </p:to>
                                    </p:set>
                                  </p:childTnLst>
                                </p:cTn>
                              </p:par>
                              <p:par>
                                <p:cTn id="33" presetID="23" presetClass="exit" presetSubtype="32" fill="hold" nodeType="withEffect">
                                  <p:stCondLst>
                                    <p:cond delay="1500"/>
                                  </p:stCondLst>
                                  <p:childTnLst>
                                    <p:anim calcmode="lin" valueType="num">
                                      <p:cBhvr>
                                        <p:cTn id="34" dur="500"/>
                                        <p:tgtEl>
                                          <p:spTgt spid="136"/>
                                        </p:tgtEl>
                                        <p:attrNameLst>
                                          <p:attrName>ppt_w</p:attrName>
                                        </p:attrNameLst>
                                      </p:cBhvr>
                                      <p:tavLst>
                                        <p:tav tm="0">
                                          <p:val>
                                            <p:strVal val="ppt_w"/>
                                          </p:val>
                                        </p:tav>
                                        <p:tav tm="100000">
                                          <p:val>
                                            <p:fltVal val="0"/>
                                          </p:val>
                                        </p:tav>
                                      </p:tavLst>
                                    </p:anim>
                                    <p:anim calcmode="lin" valueType="num">
                                      <p:cBhvr>
                                        <p:cTn id="35" dur="500"/>
                                        <p:tgtEl>
                                          <p:spTgt spid="136"/>
                                        </p:tgtEl>
                                        <p:attrNameLst>
                                          <p:attrName>ppt_h</p:attrName>
                                        </p:attrNameLst>
                                      </p:cBhvr>
                                      <p:tavLst>
                                        <p:tav tm="0">
                                          <p:val>
                                            <p:strVal val="ppt_h"/>
                                          </p:val>
                                        </p:tav>
                                        <p:tav tm="100000">
                                          <p:val>
                                            <p:fltVal val="0"/>
                                          </p:val>
                                        </p:tav>
                                      </p:tavLst>
                                    </p:anim>
                                    <p:set>
                                      <p:cBhvr>
                                        <p:cTn id="36" dur="1" fill="hold">
                                          <p:stCondLst>
                                            <p:cond delay="499"/>
                                          </p:stCondLst>
                                        </p:cTn>
                                        <p:tgtEl>
                                          <p:spTgt spid="136"/>
                                        </p:tgtEl>
                                        <p:attrNameLst>
                                          <p:attrName>style.visibility</p:attrName>
                                        </p:attrNameLst>
                                      </p:cBhvr>
                                      <p:to>
                                        <p:strVal val="hidden"/>
                                      </p:to>
                                    </p:set>
                                  </p:childTnLst>
                                </p:cTn>
                              </p:par>
                              <p:par>
                                <p:cTn id="37" presetID="10" presetClass="entr" presetSubtype="0" fill="hold" grpId="0" nodeType="withEffect">
                                  <p:stCondLst>
                                    <p:cond delay="1500"/>
                                  </p:stCondLst>
                                  <p:childTnLst>
                                    <p:set>
                                      <p:cBhvr>
                                        <p:cTn id="38" dur="1" fill="hold">
                                          <p:stCondLst>
                                            <p:cond delay="0"/>
                                          </p:stCondLst>
                                        </p:cTn>
                                        <p:tgtEl>
                                          <p:spTgt spid="139"/>
                                        </p:tgtEl>
                                        <p:attrNameLst>
                                          <p:attrName>style.visibility</p:attrName>
                                        </p:attrNameLst>
                                      </p:cBhvr>
                                      <p:to>
                                        <p:strVal val="visible"/>
                                      </p:to>
                                    </p:set>
                                    <p:animEffect transition="in" filter="fade">
                                      <p:cBhvr>
                                        <p:cTn id="39" dur="500"/>
                                        <p:tgtEl>
                                          <p:spTgt spid="139"/>
                                        </p:tgtEl>
                                      </p:cBhvr>
                                    </p:animEffect>
                                  </p:childTnLst>
                                </p:cTn>
                              </p:par>
                              <p:par>
                                <p:cTn id="40" presetID="10" presetClass="entr" presetSubtype="0" fill="hold" grpId="0" nodeType="withEffect">
                                  <p:stCondLst>
                                    <p:cond delay="1500"/>
                                  </p:stCondLst>
                                  <p:childTnLst>
                                    <p:set>
                                      <p:cBhvr>
                                        <p:cTn id="41" dur="1" fill="hold">
                                          <p:stCondLst>
                                            <p:cond delay="0"/>
                                          </p:stCondLst>
                                        </p:cTn>
                                        <p:tgtEl>
                                          <p:spTgt spid="153"/>
                                        </p:tgtEl>
                                        <p:attrNameLst>
                                          <p:attrName>style.visibility</p:attrName>
                                        </p:attrNameLst>
                                      </p:cBhvr>
                                      <p:to>
                                        <p:strVal val="visible"/>
                                      </p:to>
                                    </p:set>
                                    <p:animEffect transition="in" filter="fade">
                                      <p:cBhvr>
                                        <p:cTn id="42" dur="500"/>
                                        <p:tgtEl>
                                          <p:spTgt spid="153"/>
                                        </p:tgtEl>
                                      </p:cBhvr>
                                    </p:animEffect>
                                  </p:childTnLst>
                                </p:cTn>
                              </p:par>
                              <p:par>
                                <p:cTn id="43" presetID="10" presetClass="entr" presetSubtype="0" fill="hold" grpId="0" nodeType="withEffect">
                                  <p:stCondLst>
                                    <p:cond delay="1500"/>
                                  </p:stCondLst>
                                  <p:childTnLst>
                                    <p:set>
                                      <p:cBhvr>
                                        <p:cTn id="44" dur="1" fill="hold">
                                          <p:stCondLst>
                                            <p:cond delay="0"/>
                                          </p:stCondLst>
                                        </p:cTn>
                                        <p:tgtEl>
                                          <p:spTgt spid="154"/>
                                        </p:tgtEl>
                                        <p:attrNameLst>
                                          <p:attrName>style.visibility</p:attrName>
                                        </p:attrNameLst>
                                      </p:cBhvr>
                                      <p:to>
                                        <p:strVal val="visible"/>
                                      </p:to>
                                    </p:set>
                                    <p:animEffect transition="in" filter="fade">
                                      <p:cBhvr>
                                        <p:cTn id="45" dur="500"/>
                                        <p:tgtEl>
                                          <p:spTgt spid="15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44"/>
                                        </p:tgtEl>
                                        <p:attrNameLst>
                                          <p:attrName>style.visibility</p:attrName>
                                        </p:attrNameLst>
                                      </p:cBhvr>
                                      <p:to>
                                        <p:strVal val="visible"/>
                                      </p:to>
                                    </p:set>
                                    <p:animEffect transition="in" filter="wipe(left)">
                                      <p:cBhvr>
                                        <p:cTn id="50" dur="500"/>
                                        <p:tgtEl>
                                          <p:spTgt spid="244"/>
                                        </p:tgtEl>
                                      </p:cBhvr>
                                    </p:animEffect>
                                  </p:childTnLst>
                                </p:cTn>
                              </p:par>
                              <p:par>
                                <p:cTn id="51" presetID="22" presetClass="entr" presetSubtype="8" fill="hold" nodeType="withEffect">
                                  <p:stCondLst>
                                    <p:cond delay="0"/>
                                  </p:stCondLst>
                                  <p:childTnLst>
                                    <p:set>
                                      <p:cBhvr>
                                        <p:cTn id="52" dur="1" fill="hold">
                                          <p:stCondLst>
                                            <p:cond delay="0"/>
                                          </p:stCondLst>
                                        </p:cTn>
                                        <p:tgtEl>
                                          <p:spTgt spid="243"/>
                                        </p:tgtEl>
                                        <p:attrNameLst>
                                          <p:attrName>style.visibility</p:attrName>
                                        </p:attrNameLst>
                                      </p:cBhvr>
                                      <p:to>
                                        <p:strVal val="visible"/>
                                      </p:to>
                                    </p:set>
                                    <p:animEffect transition="in" filter="wipe(left)">
                                      <p:cBhvr>
                                        <p:cTn id="53" dur="500"/>
                                        <p:tgtEl>
                                          <p:spTgt spid="243"/>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nodeType="clickEffect">
                                  <p:stCondLst>
                                    <p:cond delay="0"/>
                                  </p:stCondLst>
                                  <p:childTnLst>
                                    <p:set>
                                      <p:cBhvr>
                                        <p:cTn id="57" dur="1" fill="hold">
                                          <p:stCondLst>
                                            <p:cond delay="0"/>
                                          </p:stCondLst>
                                        </p:cTn>
                                        <p:tgtEl>
                                          <p:spTgt spid="243"/>
                                        </p:tgtEl>
                                        <p:attrNameLst>
                                          <p:attrName>style.visibility</p:attrName>
                                        </p:attrNameLst>
                                      </p:cBhvr>
                                      <p:to>
                                        <p:strVal val="hidden"/>
                                      </p:to>
                                    </p:set>
                                  </p:childTnLst>
                                </p:cTn>
                              </p:par>
                              <p:par>
                                <p:cTn id="58" presetID="22" presetClass="entr" presetSubtype="1" fill="hold" grpId="0" nodeType="withEffect">
                                  <p:stCondLst>
                                    <p:cond delay="0"/>
                                  </p:stCondLst>
                                  <p:childTnLst>
                                    <p:set>
                                      <p:cBhvr>
                                        <p:cTn id="59" dur="1" fill="hold">
                                          <p:stCondLst>
                                            <p:cond delay="0"/>
                                          </p:stCondLst>
                                        </p:cTn>
                                        <p:tgtEl>
                                          <p:spTgt spid="245"/>
                                        </p:tgtEl>
                                        <p:attrNameLst>
                                          <p:attrName>style.visibility</p:attrName>
                                        </p:attrNameLst>
                                      </p:cBhvr>
                                      <p:to>
                                        <p:strVal val="visible"/>
                                      </p:to>
                                    </p:set>
                                    <p:animEffect transition="in" filter="wipe(up)">
                                      <p:cBhvr>
                                        <p:cTn id="60" dur="500"/>
                                        <p:tgtEl>
                                          <p:spTgt spid="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0" animBg="1"/>
      <p:bldP spid="153" grpId="0" animBg="1"/>
      <p:bldP spid="154" grpId="0" animBg="1"/>
      <p:bldP spid="24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152400"/>
            <a:ext cx="8229600" cy="838200"/>
          </a:xfrm>
        </p:spPr>
        <p:txBody>
          <a:bodyPr/>
          <a:lstStyle/>
          <a:p>
            <a:r>
              <a:rPr lang="en-US" sz="5400" dirty="0" smtClean="0"/>
              <a:t>Graphs</a:t>
            </a:r>
            <a:endParaRPr lang="en-US" sz="5400" dirty="0"/>
          </a:p>
        </p:txBody>
      </p:sp>
      <p:grpSp>
        <p:nvGrpSpPr>
          <p:cNvPr id="420" name="Group 419"/>
          <p:cNvGrpSpPr/>
          <p:nvPr/>
        </p:nvGrpSpPr>
        <p:grpSpPr>
          <a:xfrm>
            <a:off x="178699" y="2337428"/>
            <a:ext cx="1399392" cy="1905000"/>
            <a:chOff x="178699" y="1905000"/>
            <a:chExt cx="1399392" cy="1905000"/>
          </a:xfrm>
        </p:grpSpPr>
        <p:sp>
          <p:nvSpPr>
            <p:cNvPr id="6" name="TextBox 5"/>
            <p:cNvSpPr txBox="1"/>
            <p:nvPr/>
          </p:nvSpPr>
          <p:spPr>
            <a:xfrm>
              <a:off x="178699" y="1905000"/>
              <a:ext cx="1399392" cy="830997"/>
            </a:xfrm>
            <a:prstGeom prst="rect">
              <a:avLst/>
            </a:prstGeom>
            <a:noFill/>
          </p:spPr>
          <p:txBody>
            <a:bodyPr wrap="none" rtlCol="0">
              <a:spAutoFit/>
            </a:bodyPr>
            <a:lstStyle/>
            <a:p>
              <a:pPr algn="ctr"/>
              <a:r>
                <a:rPr lang="en-US" dirty="0" smtClean="0">
                  <a:latin typeface="Gill Sans Light"/>
                  <a:cs typeface="Gill Sans Light"/>
                </a:rPr>
                <a:t>Raw </a:t>
              </a:r>
            </a:p>
            <a:p>
              <a:pPr algn="ctr"/>
              <a:r>
                <a:rPr lang="en-US" dirty="0" smtClean="0">
                  <a:latin typeface="Gill Sans Light"/>
                  <a:cs typeface="Gill Sans Light"/>
                </a:rPr>
                <a:t>Wikipedia </a:t>
              </a:r>
            </a:p>
          </p:txBody>
        </p:sp>
        <p:grpSp>
          <p:nvGrpSpPr>
            <p:cNvPr id="7" name="Group 6"/>
            <p:cNvGrpSpPr/>
            <p:nvPr/>
          </p:nvGrpSpPr>
          <p:grpSpPr>
            <a:xfrm>
              <a:off x="389392" y="2831994"/>
              <a:ext cx="978006" cy="978006"/>
              <a:chOff x="473540" y="2519906"/>
              <a:chExt cx="1166725" cy="1166725"/>
            </a:xfrm>
          </p:grpSpPr>
          <p:sp>
            <p:nvSpPr>
              <p:cNvPr id="8" name="Folded Corner 7"/>
              <p:cNvSpPr/>
              <p:nvPr/>
            </p:nvSpPr>
            <p:spPr>
              <a:xfrm>
                <a:off x="473540" y="2519906"/>
                <a:ext cx="939159" cy="939159"/>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Helvetica"/>
                    <a:cs typeface="Helvetica"/>
                  </a:rPr>
                  <a:t>&lt; / &gt;</a:t>
                </a:r>
                <a:endParaRPr lang="en-US" sz="2000" dirty="0">
                  <a:latin typeface="Helvetica"/>
                  <a:cs typeface="Helvetica"/>
                </a:endParaRPr>
              </a:p>
            </p:txBody>
          </p:sp>
          <p:sp>
            <p:nvSpPr>
              <p:cNvPr id="9" name="Folded Corner 8"/>
              <p:cNvSpPr/>
              <p:nvPr/>
            </p:nvSpPr>
            <p:spPr>
              <a:xfrm>
                <a:off x="587323" y="2633689"/>
                <a:ext cx="939159" cy="939159"/>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Helvetica"/>
                    <a:cs typeface="Helvetica"/>
                  </a:rPr>
                  <a:t>&lt; / &gt;</a:t>
                </a:r>
                <a:endParaRPr lang="en-US" sz="2000" dirty="0">
                  <a:latin typeface="Helvetica"/>
                  <a:cs typeface="Helvetica"/>
                </a:endParaRPr>
              </a:p>
            </p:txBody>
          </p:sp>
          <p:sp>
            <p:nvSpPr>
              <p:cNvPr id="10" name="Folded Corner 9"/>
              <p:cNvSpPr/>
              <p:nvPr/>
            </p:nvSpPr>
            <p:spPr>
              <a:xfrm>
                <a:off x="701106" y="2747472"/>
                <a:ext cx="939159" cy="939159"/>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Helvetica"/>
                    <a:cs typeface="Helvetica"/>
                  </a:rPr>
                  <a:t>&lt; / &gt;</a:t>
                </a:r>
                <a:endParaRPr lang="en-US" sz="2000" dirty="0">
                  <a:latin typeface="Helvetica"/>
                  <a:cs typeface="Helvetica"/>
                </a:endParaRPr>
              </a:p>
            </p:txBody>
          </p:sp>
          <p:sp>
            <p:nvSpPr>
              <p:cNvPr id="11" name="Rectangle 10"/>
              <p:cNvSpPr/>
              <p:nvPr/>
            </p:nvSpPr>
            <p:spPr>
              <a:xfrm>
                <a:off x="701105" y="3385784"/>
                <a:ext cx="711594" cy="2918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latin typeface="Helvetica"/>
                    <a:cs typeface="Helvetica"/>
                  </a:rPr>
                  <a:t>XML</a:t>
                </a:r>
                <a:endParaRPr lang="en-US" sz="1200" dirty="0">
                  <a:latin typeface="Helvetica"/>
                  <a:cs typeface="Helvetica"/>
                </a:endParaRPr>
              </a:p>
            </p:txBody>
          </p:sp>
        </p:grpSp>
      </p:grpSp>
      <p:grpSp>
        <p:nvGrpSpPr>
          <p:cNvPr id="409" name="Group 408"/>
          <p:cNvGrpSpPr/>
          <p:nvPr/>
        </p:nvGrpSpPr>
        <p:grpSpPr>
          <a:xfrm>
            <a:off x="3288014" y="1228288"/>
            <a:ext cx="1981257" cy="1595656"/>
            <a:chOff x="3288014" y="1228288"/>
            <a:chExt cx="1981257" cy="1595656"/>
          </a:xfrm>
        </p:grpSpPr>
        <p:cxnSp>
          <p:nvCxnSpPr>
            <p:cNvPr id="35" name="Straight Arrow Connector 34"/>
            <p:cNvCxnSpPr/>
            <p:nvPr/>
          </p:nvCxnSpPr>
          <p:spPr>
            <a:xfrm flipV="1">
              <a:off x="3288014" y="2278945"/>
              <a:ext cx="457200" cy="7139"/>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3808865" y="1228288"/>
              <a:ext cx="1460406" cy="461665"/>
            </a:xfrm>
            <a:prstGeom prst="rect">
              <a:avLst/>
            </a:prstGeom>
            <a:noFill/>
          </p:spPr>
          <p:txBody>
            <a:bodyPr wrap="none" rtlCol="0">
              <a:spAutoFit/>
            </a:bodyPr>
            <a:lstStyle/>
            <a:p>
              <a:r>
                <a:rPr lang="en-US" dirty="0" smtClean="0">
                  <a:latin typeface="Gill Sans Light"/>
                  <a:cs typeface="Gill Sans Light"/>
                </a:rPr>
                <a:t>Hyperlinks</a:t>
              </a:r>
            </a:p>
          </p:txBody>
        </p:sp>
        <p:grpSp>
          <p:nvGrpSpPr>
            <p:cNvPr id="39" name="Group 38"/>
            <p:cNvGrpSpPr/>
            <p:nvPr/>
          </p:nvGrpSpPr>
          <p:grpSpPr>
            <a:xfrm>
              <a:off x="4020880" y="1727186"/>
              <a:ext cx="1036376" cy="1096758"/>
              <a:chOff x="2013099" y="2147633"/>
              <a:chExt cx="1339701" cy="1417755"/>
            </a:xfrm>
          </p:grpSpPr>
          <p:cxnSp>
            <p:nvCxnSpPr>
              <p:cNvPr id="40" name="Straight Connector 39"/>
              <p:cNvCxnSpPr>
                <a:stCxn id="47" idx="5"/>
                <a:endCxn id="48" idx="1"/>
              </p:cNvCxnSpPr>
              <p:nvPr/>
            </p:nvCxnSpPr>
            <p:spPr>
              <a:xfrm>
                <a:off x="2655052" y="2818029"/>
                <a:ext cx="126891" cy="205070"/>
              </a:xfrm>
              <a:prstGeom prst="line">
                <a:avLst/>
              </a:prstGeom>
              <a:effectLst/>
            </p:spPr>
            <p:style>
              <a:lnRef idx="2">
                <a:schemeClr val="dk1"/>
              </a:lnRef>
              <a:fillRef idx="0">
                <a:schemeClr val="dk1"/>
              </a:fillRef>
              <a:effectRef idx="1">
                <a:schemeClr val="dk1"/>
              </a:effectRef>
              <a:fontRef idx="minor">
                <a:schemeClr val="tx1"/>
              </a:fontRef>
            </p:style>
          </p:cxnSp>
          <p:cxnSp>
            <p:nvCxnSpPr>
              <p:cNvPr id="41" name="Straight Connector 40"/>
              <p:cNvCxnSpPr>
                <a:stCxn id="49" idx="3"/>
                <a:endCxn id="48" idx="7"/>
              </p:cNvCxnSpPr>
              <p:nvPr/>
            </p:nvCxnSpPr>
            <p:spPr>
              <a:xfrm flipH="1">
                <a:off x="2936315" y="2865494"/>
                <a:ext cx="195578" cy="157605"/>
              </a:xfrm>
              <a:prstGeom prst="line">
                <a:avLst/>
              </a:prstGeom>
              <a:effectLst/>
            </p:spPr>
            <p:style>
              <a:lnRef idx="2">
                <a:schemeClr val="dk1"/>
              </a:lnRef>
              <a:fillRef idx="0">
                <a:schemeClr val="dk1"/>
              </a:fillRef>
              <a:effectRef idx="1">
                <a:schemeClr val="dk1"/>
              </a:effectRef>
              <a:fontRef idx="minor">
                <a:schemeClr val="tx1"/>
              </a:fontRef>
            </p:style>
          </p:cxnSp>
          <p:cxnSp>
            <p:nvCxnSpPr>
              <p:cNvPr id="42" name="Straight Connector 41"/>
              <p:cNvCxnSpPr>
                <a:stCxn id="47" idx="4"/>
                <a:endCxn id="50" idx="0"/>
              </p:cNvCxnSpPr>
              <p:nvPr/>
            </p:nvCxnSpPr>
            <p:spPr>
              <a:xfrm flipH="1">
                <a:off x="2541151" y="2850000"/>
                <a:ext cx="36716" cy="497074"/>
              </a:xfrm>
              <a:prstGeom prst="line">
                <a:avLst/>
              </a:prstGeom>
              <a:effectLst/>
            </p:spPr>
            <p:style>
              <a:lnRef idx="2">
                <a:schemeClr val="dk1"/>
              </a:lnRef>
              <a:fillRef idx="0">
                <a:schemeClr val="dk1"/>
              </a:fillRef>
              <a:effectRef idx="1">
                <a:schemeClr val="dk1"/>
              </a:effectRef>
              <a:fontRef idx="minor">
                <a:schemeClr val="tx1"/>
              </a:fontRef>
            </p:style>
          </p:cxnSp>
          <p:cxnSp>
            <p:nvCxnSpPr>
              <p:cNvPr id="43" name="Straight Connector 42"/>
              <p:cNvCxnSpPr>
                <a:stCxn id="46" idx="5"/>
                <a:endCxn id="50" idx="1"/>
              </p:cNvCxnSpPr>
              <p:nvPr/>
            </p:nvCxnSpPr>
            <p:spPr>
              <a:xfrm>
                <a:off x="2199441" y="3036342"/>
                <a:ext cx="264524" cy="342704"/>
              </a:xfrm>
              <a:prstGeom prst="line">
                <a:avLst/>
              </a:prstGeom>
              <a:effectLst/>
            </p:spPr>
            <p:style>
              <a:lnRef idx="2">
                <a:schemeClr val="dk1"/>
              </a:lnRef>
              <a:fillRef idx="0">
                <a:schemeClr val="dk1"/>
              </a:fillRef>
              <a:effectRef idx="1">
                <a:schemeClr val="dk1"/>
              </a:effectRef>
              <a:fontRef idx="minor">
                <a:schemeClr val="tx1"/>
              </a:fontRef>
            </p:style>
          </p:cxnSp>
          <p:cxnSp>
            <p:nvCxnSpPr>
              <p:cNvPr id="44" name="Straight Connector 43"/>
              <p:cNvCxnSpPr>
                <a:stCxn id="47" idx="2"/>
                <a:endCxn id="46" idx="7"/>
              </p:cNvCxnSpPr>
              <p:nvPr/>
            </p:nvCxnSpPr>
            <p:spPr>
              <a:xfrm flipH="1">
                <a:off x="2199442" y="2740843"/>
                <a:ext cx="269268" cy="141128"/>
              </a:xfrm>
              <a:prstGeom prst="line">
                <a:avLst/>
              </a:prstGeom>
              <a:effectLst/>
            </p:spPr>
            <p:style>
              <a:lnRef idx="2">
                <a:schemeClr val="dk1"/>
              </a:lnRef>
              <a:fillRef idx="0">
                <a:schemeClr val="dk1"/>
              </a:fillRef>
              <a:effectRef idx="1">
                <a:schemeClr val="dk1"/>
              </a:effectRef>
              <a:fontRef idx="minor">
                <a:schemeClr val="tx1"/>
              </a:fontRef>
            </p:style>
          </p:cxnSp>
          <p:cxnSp>
            <p:nvCxnSpPr>
              <p:cNvPr id="45" name="Straight Connector 44"/>
              <p:cNvCxnSpPr>
                <a:stCxn id="48" idx="3"/>
                <a:endCxn id="50" idx="7"/>
              </p:cNvCxnSpPr>
              <p:nvPr/>
            </p:nvCxnSpPr>
            <p:spPr>
              <a:xfrm flipH="1">
                <a:off x="2618335" y="3177470"/>
                <a:ext cx="163609" cy="201576"/>
              </a:xfrm>
              <a:prstGeom prst="line">
                <a:avLst/>
              </a:prstGeom>
              <a:effectLst/>
            </p:spPr>
            <p:style>
              <a:lnRef idx="2">
                <a:schemeClr val="dk1"/>
              </a:lnRef>
              <a:fillRef idx="0">
                <a:schemeClr val="dk1"/>
              </a:fillRef>
              <a:effectRef idx="1">
                <a:schemeClr val="dk1"/>
              </a:effectRef>
              <a:fontRef idx="minor">
                <a:schemeClr val="tx1"/>
              </a:fontRef>
            </p:style>
          </p:cxnSp>
          <p:sp>
            <p:nvSpPr>
              <p:cNvPr id="46" name="Oval 45"/>
              <p:cNvSpPr/>
              <p:nvPr/>
            </p:nvSpPr>
            <p:spPr>
              <a:xfrm>
                <a:off x="2013099" y="2850000"/>
                <a:ext cx="218313" cy="2183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47" name="Oval 46"/>
              <p:cNvSpPr/>
              <p:nvPr/>
            </p:nvSpPr>
            <p:spPr>
              <a:xfrm>
                <a:off x="2468710" y="2631686"/>
                <a:ext cx="218313" cy="2183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48" name="Oval 47"/>
              <p:cNvSpPr/>
              <p:nvPr/>
            </p:nvSpPr>
            <p:spPr>
              <a:xfrm>
                <a:off x="2749972" y="2991128"/>
                <a:ext cx="218313" cy="218314"/>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49" name="Oval 48"/>
              <p:cNvSpPr/>
              <p:nvPr/>
            </p:nvSpPr>
            <p:spPr>
              <a:xfrm>
                <a:off x="3099922" y="2679151"/>
                <a:ext cx="218313" cy="2183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50" name="Oval 49"/>
              <p:cNvSpPr/>
              <p:nvPr/>
            </p:nvSpPr>
            <p:spPr>
              <a:xfrm>
                <a:off x="2431993" y="3347074"/>
                <a:ext cx="218313" cy="2183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51" name="Oval 50"/>
              <p:cNvSpPr/>
              <p:nvPr/>
            </p:nvSpPr>
            <p:spPr>
              <a:xfrm>
                <a:off x="2655052" y="2147633"/>
                <a:ext cx="218313" cy="218314"/>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52" name="Straight Connector 51"/>
              <p:cNvCxnSpPr>
                <a:stCxn id="51" idx="3"/>
                <a:endCxn id="47" idx="0"/>
              </p:cNvCxnSpPr>
              <p:nvPr/>
            </p:nvCxnSpPr>
            <p:spPr>
              <a:xfrm flipH="1">
                <a:off x="2577867" y="2333975"/>
                <a:ext cx="109157" cy="297711"/>
              </a:xfrm>
              <a:prstGeom prst="line">
                <a:avLst/>
              </a:prstGeom>
              <a:effectLst/>
            </p:spPr>
            <p:style>
              <a:lnRef idx="2">
                <a:schemeClr val="dk1"/>
              </a:lnRef>
              <a:fillRef idx="0">
                <a:schemeClr val="dk1"/>
              </a:fillRef>
              <a:effectRef idx="1">
                <a:schemeClr val="dk1"/>
              </a:effectRef>
              <a:fontRef idx="minor">
                <a:schemeClr val="tx1"/>
              </a:fontRef>
            </p:style>
          </p:cxnSp>
          <p:cxnSp>
            <p:nvCxnSpPr>
              <p:cNvPr id="53" name="Straight Connector 52"/>
              <p:cNvCxnSpPr>
                <a:stCxn id="51" idx="5"/>
                <a:endCxn id="49" idx="1"/>
              </p:cNvCxnSpPr>
              <p:nvPr/>
            </p:nvCxnSpPr>
            <p:spPr>
              <a:xfrm>
                <a:off x="2841394" y="2333975"/>
                <a:ext cx="290499" cy="377148"/>
              </a:xfrm>
              <a:prstGeom prst="line">
                <a:avLst/>
              </a:prstGeom>
              <a:effectLst/>
            </p:spPr>
            <p:style>
              <a:lnRef idx="2">
                <a:schemeClr val="dk1"/>
              </a:lnRef>
              <a:fillRef idx="0">
                <a:schemeClr val="dk1"/>
              </a:fillRef>
              <a:effectRef idx="1">
                <a:schemeClr val="dk1"/>
              </a:effectRef>
              <a:fontRef idx="minor">
                <a:schemeClr val="tx1"/>
              </a:fontRef>
            </p:style>
          </p:cxnSp>
          <p:cxnSp>
            <p:nvCxnSpPr>
              <p:cNvPr id="54" name="Straight Connector 53"/>
              <p:cNvCxnSpPr>
                <a:stCxn id="50" idx="6"/>
                <a:endCxn id="55" idx="3"/>
              </p:cNvCxnSpPr>
              <p:nvPr/>
            </p:nvCxnSpPr>
            <p:spPr>
              <a:xfrm flipV="1">
                <a:off x="2650305" y="3283008"/>
                <a:ext cx="516152" cy="173224"/>
              </a:xfrm>
              <a:prstGeom prst="line">
                <a:avLst/>
              </a:prstGeom>
              <a:effectLst/>
            </p:spPr>
            <p:style>
              <a:lnRef idx="2">
                <a:schemeClr val="dk1"/>
              </a:lnRef>
              <a:fillRef idx="0">
                <a:schemeClr val="dk1"/>
              </a:fillRef>
              <a:effectRef idx="1">
                <a:schemeClr val="dk1"/>
              </a:effectRef>
              <a:fontRef idx="minor">
                <a:schemeClr val="tx1"/>
              </a:fontRef>
            </p:style>
          </p:cxnSp>
          <p:sp>
            <p:nvSpPr>
              <p:cNvPr id="55" name="Oval 54"/>
              <p:cNvSpPr/>
              <p:nvPr/>
            </p:nvSpPr>
            <p:spPr>
              <a:xfrm>
                <a:off x="3134487" y="3096666"/>
                <a:ext cx="218313" cy="2183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56" name="Oval 55"/>
              <p:cNvSpPr/>
              <p:nvPr/>
            </p:nvSpPr>
            <p:spPr>
              <a:xfrm>
                <a:off x="2122255" y="2224818"/>
                <a:ext cx="218313" cy="2183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57" name="Straight Connector 56"/>
              <p:cNvCxnSpPr>
                <a:stCxn id="56" idx="6"/>
                <a:endCxn id="49" idx="2"/>
              </p:cNvCxnSpPr>
              <p:nvPr/>
            </p:nvCxnSpPr>
            <p:spPr>
              <a:xfrm>
                <a:off x="2340568" y="2333975"/>
                <a:ext cx="759354" cy="454333"/>
              </a:xfrm>
              <a:prstGeom prst="line">
                <a:avLst/>
              </a:prstGeom>
              <a:effectLst/>
            </p:spPr>
            <p:style>
              <a:lnRef idx="2">
                <a:schemeClr val="dk1"/>
              </a:lnRef>
              <a:fillRef idx="0">
                <a:schemeClr val="dk1"/>
              </a:fillRef>
              <a:effectRef idx="1">
                <a:schemeClr val="dk1"/>
              </a:effectRef>
              <a:fontRef idx="minor">
                <a:schemeClr val="tx1"/>
              </a:fontRef>
            </p:style>
          </p:cxnSp>
          <p:cxnSp>
            <p:nvCxnSpPr>
              <p:cNvPr id="58" name="Straight Connector 57"/>
              <p:cNvCxnSpPr>
                <a:stCxn id="49" idx="4"/>
                <a:endCxn id="55" idx="0"/>
              </p:cNvCxnSpPr>
              <p:nvPr/>
            </p:nvCxnSpPr>
            <p:spPr>
              <a:xfrm>
                <a:off x="3209079" y="2897465"/>
                <a:ext cx="34565" cy="199201"/>
              </a:xfrm>
              <a:prstGeom prst="line">
                <a:avLst/>
              </a:prstGeom>
              <a:effectLst/>
            </p:spPr>
            <p:style>
              <a:lnRef idx="2">
                <a:schemeClr val="dk1"/>
              </a:lnRef>
              <a:fillRef idx="0">
                <a:schemeClr val="dk1"/>
              </a:fillRef>
              <a:effectRef idx="1">
                <a:schemeClr val="dk1"/>
              </a:effectRef>
              <a:fontRef idx="minor">
                <a:schemeClr val="tx1"/>
              </a:fontRef>
            </p:style>
          </p:cxnSp>
          <p:cxnSp>
            <p:nvCxnSpPr>
              <p:cNvPr id="59" name="Straight Connector 58"/>
              <p:cNvCxnSpPr>
                <a:stCxn id="56" idx="3"/>
                <a:endCxn id="46" idx="1"/>
              </p:cNvCxnSpPr>
              <p:nvPr/>
            </p:nvCxnSpPr>
            <p:spPr>
              <a:xfrm flipH="1">
                <a:off x="2045070" y="2411161"/>
                <a:ext cx="109156" cy="470810"/>
              </a:xfrm>
              <a:prstGeom prst="line">
                <a:avLst/>
              </a:prstGeom>
              <a:effectLst/>
            </p:spPr>
            <p:style>
              <a:lnRef idx="2">
                <a:schemeClr val="dk1"/>
              </a:lnRef>
              <a:fillRef idx="0">
                <a:schemeClr val="dk1"/>
              </a:fillRef>
              <a:effectRef idx="1">
                <a:schemeClr val="dk1"/>
              </a:effectRef>
              <a:fontRef idx="minor">
                <a:schemeClr val="tx1"/>
              </a:fontRef>
            </p:style>
          </p:cxnSp>
          <p:cxnSp>
            <p:nvCxnSpPr>
              <p:cNvPr id="60" name="Straight Connector 59"/>
              <p:cNvCxnSpPr>
                <a:stCxn id="56" idx="5"/>
                <a:endCxn id="47" idx="1"/>
              </p:cNvCxnSpPr>
              <p:nvPr/>
            </p:nvCxnSpPr>
            <p:spPr>
              <a:xfrm>
                <a:off x="2308597" y="2411161"/>
                <a:ext cx="192084" cy="252496"/>
              </a:xfrm>
              <a:prstGeom prst="line">
                <a:avLst/>
              </a:prstGeom>
              <a:effectLst/>
            </p:spPr>
            <p:style>
              <a:lnRef idx="2">
                <a:schemeClr val="dk1"/>
              </a:lnRef>
              <a:fillRef idx="0">
                <a:schemeClr val="dk1"/>
              </a:fillRef>
              <a:effectRef idx="1">
                <a:schemeClr val="dk1"/>
              </a:effectRef>
              <a:fontRef idx="minor">
                <a:schemeClr val="tx1"/>
              </a:fontRef>
            </p:style>
          </p:cxnSp>
        </p:grpSp>
      </p:grpSp>
      <p:grpSp>
        <p:nvGrpSpPr>
          <p:cNvPr id="408" name="Group 407"/>
          <p:cNvGrpSpPr/>
          <p:nvPr/>
        </p:nvGrpSpPr>
        <p:grpSpPr>
          <a:xfrm>
            <a:off x="5181600" y="1228288"/>
            <a:ext cx="1821962" cy="1595656"/>
            <a:chOff x="5181600" y="1228288"/>
            <a:chExt cx="1821962" cy="1595656"/>
          </a:xfrm>
        </p:grpSpPr>
        <p:sp>
          <p:nvSpPr>
            <p:cNvPr id="64" name="TextBox 63"/>
            <p:cNvSpPr txBox="1"/>
            <p:nvPr/>
          </p:nvSpPr>
          <p:spPr>
            <a:xfrm>
              <a:off x="5651910" y="1228288"/>
              <a:ext cx="1351652" cy="461665"/>
            </a:xfrm>
            <a:prstGeom prst="rect">
              <a:avLst/>
            </a:prstGeom>
            <a:noFill/>
          </p:spPr>
          <p:txBody>
            <a:bodyPr wrap="none" rtlCol="0">
              <a:spAutoFit/>
            </a:bodyPr>
            <a:lstStyle/>
            <a:p>
              <a:r>
                <a:rPr lang="en-US" dirty="0" smtClean="0">
                  <a:latin typeface="Gill Sans Light"/>
                  <a:cs typeface="Gill Sans Light"/>
                </a:rPr>
                <a:t>PageRank</a:t>
              </a:r>
            </a:p>
          </p:txBody>
        </p:sp>
        <p:grpSp>
          <p:nvGrpSpPr>
            <p:cNvPr id="65" name="Group 64"/>
            <p:cNvGrpSpPr/>
            <p:nvPr/>
          </p:nvGrpSpPr>
          <p:grpSpPr>
            <a:xfrm>
              <a:off x="5809548" y="1727186"/>
              <a:ext cx="1036376" cy="1096758"/>
              <a:chOff x="2013099" y="2147633"/>
              <a:chExt cx="1339701" cy="1417755"/>
            </a:xfrm>
          </p:grpSpPr>
          <p:cxnSp>
            <p:nvCxnSpPr>
              <p:cNvPr id="66" name="Straight Connector 65"/>
              <p:cNvCxnSpPr>
                <a:stCxn id="73" idx="5"/>
                <a:endCxn id="74" idx="1"/>
              </p:cNvCxnSpPr>
              <p:nvPr/>
            </p:nvCxnSpPr>
            <p:spPr>
              <a:xfrm>
                <a:off x="2655052" y="2818029"/>
                <a:ext cx="126891" cy="205070"/>
              </a:xfrm>
              <a:prstGeom prst="line">
                <a:avLst/>
              </a:prstGeom>
              <a:effectLst/>
            </p:spPr>
            <p:style>
              <a:lnRef idx="2">
                <a:schemeClr val="dk1"/>
              </a:lnRef>
              <a:fillRef idx="0">
                <a:schemeClr val="dk1"/>
              </a:fillRef>
              <a:effectRef idx="1">
                <a:schemeClr val="dk1"/>
              </a:effectRef>
              <a:fontRef idx="minor">
                <a:schemeClr val="tx1"/>
              </a:fontRef>
            </p:style>
          </p:cxnSp>
          <p:cxnSp>
            <p:nvCxnSpPr>
              <p:cNvPr id="67" name="Straight Connector 66"/>
              <p:cNvCxnSpPr>
                <a:stCxn id="75" idx="3"/>
                <a:endCxn id="74" idx="7"/>
              </p:cNvCxnSpPr>
              <p:nvPr/>
            </p:nvCxnSpPr>
            <p:spPr>
              <a:xfrm flipH="1">
                <a:off x="2936315" y="2865494"/>
                <a:ext cx="195578" cy="157605"/>
              </a:xfrm>
              <a:prstGeom prst="line">
                <a:avLst/>
              </a:prstGeom>
              <a:effectLst/>
            </p:spPr>
            <p:style>
              <a:lnRef idx="2">
                <a:schemeClr val="dk1"/>
              </a:lnRef>
              <a:fillRef idx="0">
                <a:schemeClr val="dk1"/>
              </a:fillRef>
              <a:effectRef idx="1">
                <a:schemeClr val="dk1"/>
              </a:effectRef>
              <a:fontRef idx="minor">
                <a:schemeClr val="tx1"/>
              </a:fontRef>
            </p:style>
          </p:cxnSp>
          <p:cxnSp>
            <p:nvCxnSpPr>
              <p:cNvPr id="68" name="Straight Connector 67"/>
              <p:cNvCxnSpPr>
                <a:stCxn id="73" idx="4"/>
                <a:endCxn id="76" idx="0"/>
              </p:cNvCxnSpPr>
              <p:nvPr/>
            </p:nvCxnSpPr>
            <p:spPr>
              <a:xfrm flipH="1">
                <a:off x="2541151" y="2850000"/>
                <a:ext cx="36716" cy="497074"/>
              </a:xfrm>
              <a:prstGeom prst="line">
                <a:avLst/>
              </a:prstGeom>
              <a:effectLst/>
            </p:spPr>
            <p:style>
              <a:lnRef idx="2">
                <a:schemeClr val="dk1"/>
              </a:lnRef>
              <a:fillRef idx="0">
                <a:schemeClr val="dk1"/>
              </a:fillRef>
              <a:effectRef idx="1">
                <a:schemeClr val="dk1"/>
              </a:effectRef>
              <a:fontRef idx="minor">
                <a:schemeClr val="tx1"/>
              </a:fontRef>
            </p:style>
          </p:cxnSp>
          <p:cxnSp>
            <p:nvCxnSpPr>
              <p:cNvPr id="69" name="Straight Connector 68"/>
              <p:cNvCxnSpPr>
                <a:stCxn id="72" idx="5"/>
                <a:endCxn id="76" idx="1"/>
              </p:cNvCxnSpPr>
              <p:nvPr/>
            </p:nvCxnSpPr>
            <p:spPr>
              <a:xfrm>
                <a:off x="2199441" y="3036342"/>
                <a:ext cx="264524" cy="342704"/>
              </a:xfrm>
              <a:prstGeom prst="line">
                <a:avLst/>
              </a:prstGeom>
              <a:effectLst/>
            </p:spPr>
            <p:style>
              <a:lnRef idx="2">
                <a:schemeClr val="dk1"/>
              </a:lnRef>
              <a:fillRef idx="0">
                <a:schemeClr val="dk1"/>
              </a:fillRef>
              <a:effectRef idx="1">
                <a:schemeClr val="dk1"/>
              </a:effectRef>
              <a:fontRef idx="minor">
                <a:schemeClr val="tx1"/>
              </a:fontRef>
            </p:style>
          </p:cxnSp>
          <p:cxnSp>
            <p:nvCxnSpPr>
              <p:cNvPr id="70" name="Straight Connector 69"/>
              <p:cNvCxnSpPr>
                <a:stCxn id="73" idx="2"/>
                <a:endCxn id="72" idx="7"/>
              </p:cNvCxnSpPr>
              <p:nvPr/>
            </p:nvCxnSpPr>
            <p:spPr>
              <a:xfrm flipH="1">
                <a:off x="2199442" y="2740843"/>
                <a:ext cx="269268" cy="141128"/>
              </a:xfrm>
              <a:prstGeom prst="line">
                <a:avLst/>
              </a:prstGeom>
              <a:effectLst/>
            </p:spPr>
            <p:style>
              <a:lnRef idx="2">
                <a:schemeClr val="dk1"/>
              </a:lnRef>
              <a:fillRef idx="0">
                <a:schemeClr val="dk1"/>
              </a:fillRef>
              <a:effectRef idx="1">
                <a:schemeClr val="dk1"/>
              </a:effectRef>
              <a:fontRef idx="minor">
                <a:schemeClr val="tx1"/>
              </a:fontRef>
            </p:style>
          </p:cxnSp>
          <p:cxnSp>
            <p:nvCxnSpPr>
              <p:cNvPr id="71" name="Straight Connector 70"/>
              <p:cNvCxnSpPr>
                <a:stCxn id="74" idx="3"/>
                <a:endCxn id="76" idx="7"/>
              </p:cNvCxnSpPr>
              <p:nvPr/>
            </p:nvCxnSpPr>
            <p:spPr>
              <a:xfrm flipH="1">
                <a:off x="2618335" y="3177470"/>
                <a:ext cx="163609" cy="201576"/>
              </a:xfrm>
              <a:prstGeom prst="line">
                <a:avLst/>
              </a:prstGeom>
              <a:effectLst/>
            </p:spPr>
            <p:style>
              <a:lnRef idx="2">
                <a:schemeClr val="dk1"/>
              </a:lnRef>
              <a:fillRef idx="0">
                <a:schemeClr val="dk1"/>
              </a:fillRef>
              <a:effectRef idx="1">
                <a:schemeClr val="dk1"/>
              </a:effectRef>
              <a:fontRef idx="minor">
                <a:schemeClr val="tx1"/>
              </a:fontRef>
            </p:style>
          </p:cxnSp>
          <p:sp>
            <p:nvSpPr>
              <p:cNvPr id="72" name="Oval 71"/>
              <p:cNvSpPr/>
              <p:nvPr/>
            </p:nvSpPr>
            <p:spPr>
              <a:xfrm>
                <a:off x="2013099" y="2850000"/>
                <a:ext cx="218313" cy="218314"/>
              </a:xfrm>
              <a:prstGeom prst="ellipse">
                <a:avLst/>
              </a:prstGeom>
              <a:solidFill>
                <a:schemeClr val="accent3">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3" name="Oval 72"/>
              <p:cNvSpPr/>
              <p:nvPr/>
            </p:nvSpPr>
            <p:spPr>
              <a:xfrm>
                <a:off x="2468710" y="2631686"/>
                <a:ext cx="218313" cy="218314"/>
              </a:xfrm>
              <a:prstGeom prst="ellipse">
                <a:avLst/>
              </a:prstGeom>
              <a:solidFill>
                <a:srgbClr val="00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4" name="Oval 73"/>
              <p:cNvSpPr/>
              <p:nvPr/>
            </p:nvSpPr>
            <p:spPr>
              <a:xfrm>
                <a:off x="2749972" y="2991128"/>
                <a:ext cx="218313" cy="218314"/>
              </a:xfrm>
              <a:prstGeom prst="ellipse">
                <a:avLst/>
              </a:prstGeom>
              <a:solidFill>
                <a:srgbClr val="FF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5" name="Oval 74"/>
              <p:cNvSpPr/>
              <p:nvPr/>
            </p:nvSpPr>
            <p:spPr>
              <a:xfrm>
                <a:off x="3099922" y="2679151"/>
                <a:ext cx="218313" cy="218314"/>
              </a:xfrm>
              <a:prstGeom prst="ellipse">
                <a:avLst/>
              </a:prstGeom>
              <a:solidFill>
                <a:schemeClr val="accent6">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6" name="Oval 75"/>
              <p:cNvSpPr/>
              <p:nvPr/>
            </p:nvSpPr>
            <p:spPr>
              <a:xfrm>
                <a:off x="2431993" y="3347074"/>
                <a:ext cx="218313" cy="218314"/>
              </a:xfrm>
              <a:prstGeom prst="ellipse">
                <a:avLst/>
              </a:prstGeom>
              <a:solidFill>
                <a:schemeClr val="accent6">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7" name="Oval 76"/>
              <p:cNvSpPr/>
              <p:nvPr/>
            </p:nvSpPr>
            <p:spPr>
              <a:xfrm>
                <a:off x="2655052" y="2147633"/>
                <a:ext cx="218313" cy="218314"/>
              </a:xfrm>
              <a:prstGeom prst="ellipse">
                <a:avLst/>
              </a:prstGeom>
              <a:solidFill>
                <a:srgbClr val="9BBB5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78" name="Straight Connector 77"/>
              <p:cNvCxnSpPr>
                <a:stCxn id="77" idx="3"/>
                <a:endCxn id="73" idx="0"/>
              </p:cNvCxnSpPr>
              <p:nvPr/>
            </p:nvCxnSpPr>
            <p:spPr>
              <a:xfrm flipH="1">
                <a:off x="2577867" y="2333975"/>
                <a:ext cx="109157" cy="297711"/>
              </a:xfrm>
              <a:prstGeom prst="line">
                <a:avLst/>
              </a:prstGeom>
              <a:effectLst/>
            </p:spPr>
            <p:style>
              <a:lnRef idx="2">
                <a:schemeClr val="dk1"/>
              </a:lnRef>
              <a:fillRef idx="0">
                <a:schemeClr val="dk1"/>
              </a:fillRef>
              <a:effectRef idx="1">
                <a:schemeClr val="dk1"/>
              </a:effectRef>
              <a:fontRef idx="minor">
                <a:schemeClr val="tx1"/>
              </a:fontRef>
            </p:style>
          </p:cxnSp>
          <p:cxnSp>
            <p:nvCxnSpPr>
              <p:cNvPr id="79" name="Straight Connector 78"/>
              <p:cNvCxnSpPr>
                <a:stCxn id="77" idx="5"/>
                <a:endCxn id="75" idx="1"/>
              </p:cNvCxnSpPr>
              <p:nvPr/>
            </p:nvCxnSpPr>
            <p:spPr>
              <a:xfrm>
                <a:off x="2841394" y="2333975"/>
                <a:ext cx="290499" cy="377148"/>
              </a:xfrm>
              <a:prstGeom prst="line">
                <a:avLst/>
              </a:prstGeom>
              <a:effectLst/>
            </p:spPr>
            <p:style>
              <a:lnRef idx="2">
                <a:schemeClr val="dk1"/>
              </a:lnRef>
              <a:fillRef idx="0">
                <a:schemeClr val="dk1"/>
              </a:fillRef>
              <a:effectRef idx="1">
                <a:schemeClr val="dk1"/>
              </a:effectRef>
              <a:fontRef idx="minor">
                <a:schemeClr val="tx1"/>
              </a:fontRef>
            </p:style>
          </p:cxnSp>
          <p:cxnSp>
            <p:nvCxnSpPr>
              <p:cNvPr id="80" name="Straight Connector 79"/>
              <p:cNvCxnSpPr>
                <a:stCxn id="76" idx="6"/>
                <a:endCxn id="81" idx="3"/>
              </p:cNvCxnSpPr>
              <p:nvPr/>
            </p:nvCxnSpPr>
            <p:spPr>
              <a:xfrm flipV="1">
                <a:off x="2650305" y="3283008"/>
                <a:ext cx="516152" cy="173224"/>
              </a:xfrm>
              <a:prstGeom prst="line">
                <a:avLst/>
              </a:prstGeom>
              <a:effectLst/>
            </p:spPr>
            <p:style>
              <a:lnRef idx="2">
                <a:schemeClr val="dk1"/>
              </a:lnRef>
              <a:fillRef idx="0">
                <a:schemeClr val="dk1"/>
              </a:fillRef>
              <a:effectRef idx="1">
                <a:schemeClr val="dk1"/>
              </a:effectRef>
              <a:fontRef idx="minor">
                <a:schemeClr val="tx1"/>
              </a:fontRef>
            </p:style>
          </p:cxnSp>
          <p:sp>
            <p:nvSpPr>
              <p:cNvPr id="81" name="Oval 80"/>
              <p:cNvSpPr/>
              <p:nvPr/>
            </p:nvSpPr>
            <p:spPr>
              <a:xfrm>
                <a:off x="3134487" y="3096666"/>
                <a:ext cx="218313" cy="218314"/>
              </a:xfrm>
              <a:prstGeom prst="ellipse">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82" name="Oval 81"/>
              <p:cNvSpPr/>
              <p:nvPr/>
            </p:nvSpPr>
            <p:spPr>
              <a:xfrm>
                <a:off x="2122255" y="2224818"/>
                <a:ext cx="218313" cy="218314"/>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83" name="Straight Connector 82"/>
              <p:cNvCxnSpPr>
                <a:stCxn id="82" idx="6"/>
                <a:endCxn id="75" idx="2"/>
              </p:cNvCxnSpPr>
              <p:nvPr/>
            </p:nvCxnSpPr>
            <p:spPr>
              <a:xfrm>
                <a:off x="2340568" y="2333975"/>
                <a:ext cx="759354" cy="454333"/>
              </a:xfrm>
              <a:prstGeom prst="line">
                <a:avLst/>
              </a:prstGeom>
              <a:effectLst/>
            </p:spPr>
            <p:style>
              <a:lnRef idx="2">
                <a:schemeClr val="dk1"/>
              </a:lnRef>
              <a:fillRef idx="0">
                <a:schemeClr val="dk1"/>
              </a:fillRef>
              <a:effectRef idx="1">
                <a:schemeClr val="dk1"/>
              </a:effectRef>
              <a:fontRef idx="minor">
                <a:schemeClr val="tx1"/>
              </a:fontRef>
            </p:style>
          </p:cxnSp>
          <p:cxnSp>
            <p:nvCxnSpPr>
              <p:cNvPr id="84" name="Straight Connector 83"/>
              <p:cNvCxnSpPr>
                <a:stCxn id="75" idx="4"/>
                <a:endCxn id="81" idx="0"/>
              </p:cNvCxnSpPr>
              <p:nvPr/>
            </p:nvCxnSpPr>
            <p:spPr>
              <a:xfrm>
                <a:off x="3209079" y="2897465"/>
                <a:ext cx="34565" cy="199201"/>
              </a:xfrm>
              <a:prstGeom prst="line">
                <a:avLst/>
              </a:prstGeom>
              <a:effectLst/>
            </p:spPr>
            <p:style>
              <a:lnRef idx="2">
                <a:schemeClr val="dk1"/>
              </a:lnRef>
              <a:fillRef idx="0">
                <a:schemeClr val="dk1"/>
              </a:fillRef>
              <a:effectRef idx="1">
                <a:schemeClr val="dk1"/>
              </a:effectRef>
              <a:fontRef idx="minor">
                <a:schemeClr val="tx1"/>
              </a:fontRef>
            </p:style>
          </p:cxnSp>
          <p:cxnSp>
            <p:nvCxnSpPr>
              <p:cNvPr id="85" name="Straight Connector 84"/>
              <p:cNvCxnSpPr>
                <a:stCxn id="82" idx="3"/>
                <a:endCxn id="72" idx="1"/>
              </p:cNvCxnSpPr>
              <p:nvPr/>
            </p:nvCxnSpPr>
            <p:spPr>
              <a:xfrm flipH="1">
                <a:off x="2045070" y="2411161"/>
                <a:ext cx="109156" cy="470810"/>
              </a:xfrm>
              <a:prstGeom prst="line">
                <a:avLst/>
              </a:prstGeom>
              <a:effectLst/>
            </p:spPr>
            <p:style>
              <a:lnRef idx="2">
                <a:schemeClr val="dk1"/>
              </a:lnRef>
              <a:fillRef idx="0">
                <a:schemeClr val="dk1"/>
              </a:fillRef>
              <a:effectRef idx="1">
                <a:schemeClr val="dk1"/>
              </a:effectRef>
              <a:fontRef idx="minor">
                <a:schemeClr val="tx1"/>
              </a:fontRef>
            </p:style>
          </p:cxnSp>
          <p:cxnSp>
            <p:nvCxnSpPr>
              <p:cNvPr id="86" name="Straight Connector 85"/>
              <p:cNvCxnSpPr>
                <a:stCxn id="82" idx="5"/>
                <a:endCxn id="73" idx="1"/>
              </p:cNvCxnSpPr>
              <p:nvPr/>
            </p:nvCxnSpPr>
            <p:spPr>
              <a:xfrm>
                <a:off x="2308597" y="2411161"/>
                <a:ext cx="192084" cy="252496"/>
              </a:xfrm>
              <a:prstGeom prst="line">
                <a:avLst/>
              </a:prstGeom>
              <a:effectLst/>
            </p:spPr>
            <p:style>
              <a:lnRef idx="2">
                <a:schemeClr val="dk1"/>
              </a:lnRef>
              <a:fillRef idx="0">
                <a:schemeClr val="dk1"/>
              </a:fillRef>
              <a:effectRef idx="1">
                <a:schemeClr val="dk1"/>
              </a:effectRef>
              <a:fontRef idx="minor">
                <a:schemeClr val="tx1"/>
              </a:fontRef>
            </p:style>
          </p:cxnSp>
        </p:grpSp>
        <p:cxnSp>
          <p:nvCxnSpPr>
            <p:cNvPr id="114" name="Straight Arrow Connector 113"/>
            <p:cNvCxnSpPr/>
            <p:nvPr/>
          </p:nvCxnSpPr>
          <p:spPr>
            <a:xfrm>
              <a:off x="5181600" y="2275565"/>
              <a:ext cx="3810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nvGrpSpPr>
          <p:cNvPr id="407" name="Group 406"/>
          <p:cNvGrpSpPr/>
          <p:nvPr/>
        </p:nvGrpSpPr>
        <p:grpSpPr>
          <a:xfrm>
            <a:off x="7239000" y="1228288"/>
            <a:ext cx="1905000" cy="1498808"/>
            <a:chOff x="7239000" y="1228288"/>
            <a:chExt cx="1905000" cy="1498808"/>
          </a:xfrm>
        </p:grpSpPr>
        <p:sp>
          <p:nvSpPr>
            <p:cNvPr id="89" name="TextBox 88"/>
            <p:cNvSpPr txBox="1"/>
            <p:nvPr/>
          </p:nvSpPr>
          <p:spPr>
            <a:xfrm>
              <a:off x="7353726" y="1228288"/>
              <a:ext cx="1790274" cy="461665"/>
            </a:xfrm>
            <a:prstGeom prst="rect">
              <a:avLst/>
            </a:prstGeom>
            <a:noFill/>
          </p:spPr>
          <p:txBody>
            <a:bodyPr wrap="none" rtlCol="0">
              <a:spAutoFit/>
            </a:bodyPr>
            <a:lstStyle/>
            <a:p>
              <a:r>
                <a:rPr lang="en-US" dirty="0" smtClean="0">
                  <a:latin typeface="Gill Sans Light"/>
                  <a:cs typeface="Gill Sans Light"/>
                </a:rPr>
                <a:t>Top 20 Pages</a:t>
              </a:r>
            </a:p>
          </p:txBody>
        </p:sp>
        <p:cxnSp>
          <p:nvCxnSpPr>
            <p:cNvPr id="115" name="Straight Arrow Connector 114"/>
            <p:cNvCxnSpPr/>
            <p:nvPr/>
          </p:nvCxnSpPr>
          <p:spPr>
            <a:xfrm>
              <a:off x="7239000" y="2275565"/>
              <a:ext cx="3810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nvGrpSpPr>
            <p:cNvPr id="222" name="Group 221"/>
            <p:cNvGrpSpPr/>
            <p:nvPr/>
          </p:nvGrpSpPr>
          <p:grpSpPr>
            <a:xfrm>
              <a:off x="7791663" y="1824035"/>
              <a:ext cx="914400" cy="903061"/>
              <a:chOff x="7848600" y="2449739"/>
              <a:chExt cx="914400" cy="903061"/>
            </a:xfrm>
          </p:grpSpPr>
          <p:grpSp>
            <p:nvGrpSpPr>
              <p:cNvPr id="207" name="Group 206"/>
              <p:cNvGrpSpPr/>
              <p:nvPr/>
            </p:nvGrpSpPr>
            <p:grpSpPr>
              <a:xfrm>
                <a:off x="7848600" y="2449739"/>
                <a:ext cx="914400" cy="903061"/>
                <a:chOff x="7848600" y="2085074"/>
                <a:chExt cx="914400" cy="903061"/>
              </a:xfrm>
            </p:grpSpPr>
            <p:sp>
              <p:nvSpPr>
                <p:cNvPr id="187" name="Rectangle 186"/>
                <p:cNvSpPr/>
                <p:nvPr/>
              </p:nvSpPr>
              <p:spPr>
                <a:xfrm>
                  <a:off x="7848600" y="2085074"/>
                  <a:ext cx="457200" cy="232534"/>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1400" dirty="0" smtClean="0">
                      <a:latin typeface="Gill Sans Light"/>
                      <a:cs typeface="Gill Sans Light"/>
                    </a:rPr>
                    <a:t>Title</a:t>
                  </a:r>
                  <a:endParaRPr lang="en-US" sz="1400" dirty="0">
                    <a:latin typeface="Gill Sans Light"/>
                    <a:cs typeface="Gill Sans Light"/>
                  </a:endParaRPr>
                </a:p>
              </p:txBody>
            </p:sp>
            <p:sp>
              <p:nvSpPr>
                <p:cNvPr id="188" name="Rectangle 187"/>
                <p:cNvSpPr/>
                <p:nvPr/>
              </p:nvSpPr>
              <p:spPr>
                <a:xfrm>
                  <a:off x="8305800" y="2085074"/>
                  <a:ext cx="457200" cy="232534"/>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1400" dirty="0" smtClean="0">
                      <a:latin typeface="Gill Sans Light"/>
                      <a:cs typeface="Gill Sans Light"/>
                    </a:rPr>
                    <a:t>PR</a:t>
                  </a:r>
                  <a:endParaRPr lang="en-US" sz="1400" dirty="0">
                    <a:latin typeface="Gill Sans Light"/>
                    <a:cs typeface="Gill Sans Light"/>
                  </a:endParaRPr>
                </a:p>
              </p:txBody>
            </p:sp>
            <p:sp>
              <p:nvSpPr>
                <p:cNvPr id="189" name="Rectangle 188"/>
                <p:cNvSpPr/>
                <p:nvPr/>
              </p:nvSpPr>
              <p:spPr>
                <a:xfrm>
                  <a:off x="7848600" y="2085075"/>
                  <a:ext cx="914400" cy="90306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90" name="Straight Connector 189"/>
                <p:cNvCxnSpPr>
                  <a:stCxn id="189" idx="0"/>
                </p:cNvCxnSpPr>
                <p:nvPr/>
              </p:nvCxnSpPr>
              <p:spPr>
                <a:xfrm>
                  <a:off x="8305800" y="2085075"/>
                  <a:ext cx="0" cy="279550"/>
                </a:xfrm>
                <a:prstGeom prst="line">
                  <a:avLst/>
                </a:prstGeom>
                <a:ln>
                  <a:solidFill>
                    <a:schemeClr val="bg1">
                      <a:lumMod val="50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sp>
            <p:nvSpPr>
              <p:cNvPr id="196" name="Rectangle 195"/>
              <p:cNvSpPr/>
              <p:nvPr/>
            </p:nvSpPr>
            <p:spPr>
              <a:xfrm>
                <a:off x="7848600" y="2697843"/>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7" name="Rectangle 196"/>
              <p:cNvSpPr/>
              <p:nvPr/>
            </p:nvSpPr>
            <p:spPr>
              <a:xfrm>
                <a:off x="7848600" y="28629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8" name="Rectangle 197"/>
              <p:cNvSpPr/>
              <p:nvPr/>
            </p:nvSpPr>
            <p:spPr>
              <a:xfrm>
                <a:off x="7848600" y="3184066"/>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9" name="Rectangle 198"/>
              <p:cNvSpPr/>
              <p:nvPr/>
            </p:nvSpPr>
            <p:spPr>
              <a:xfrm>
                <a:off x="7848600" y="30153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1" name="Rectangle 200"/>
              <p:cNvSpPr/>
              <p:nvPr/>
            </p:nvSpPr>
            <p:spPr>
              <a:xfrm>
                <a:off x="8305800" y="2697843"/>
                <a:ext cx="457200" cy="168734"/>
              </a:xfrm>
              <a:prstGeom prst="rect">
                <a:avLst/>
              </a:prstGeom>
              <a:solidFill>
                <a:srgbClr val="FF0000"/>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2" name="Rectangle 201"/>
              <p:cNvSpPr/>
              <p:nvPr/>
            </p:nvSpPr>
            <p:spPr>
              <a:xfrm>
                <a:off x="8305800" y="2862932"/>
                <a:ext cx="457200" cy="168734"/>
              </a:xfrm>
              <a:prstGeom prst="rect">
                <a:avLst/>
              </a:prstGeom>
              <a:solidFill>
                <a:schemeClr val="accent3"/>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3" name="Rectangle 202"/>
              <p:cNvSpPr/>
              <p:nvPr/>
            </p:nvSpPr>
            <p:spPr>
              <a:xfrm>
                <a:off x="8305800" y="3184066"/>
                <a:ext cx="457200" cy="168734"/>
              </a:xfrm>
              <a:prstGeom prst="rect">
                <a:avLst/>
              </a:prstGeom>
              <a:solidFill>
                <a:srgbClr val="F79646"/>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4" name="Rectangle 203"/>
              <p:cNvSpPr/>
              <p:nvPr/>
            </p:nvSpPr>
            <p:spPr>
              <a:xfrm>
                <a:off x="8305800" y="3015332"/>
                <a:ext cx="457200" cy="168734"/>
              </a:xfrm>
              <a:prstGeom prst="rect">
                <a:avLst/>
              </a:prstGeom>
              <a:solidFill>
                <a:srgbClr val="3366FF"/>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pSp>
        <p:nvGrpSpPr>
          <p:cNvPr id="410" name="Group 409"/>
          <p:cNvGrpSpPr/>
          <p:nvPr/>
        </p:nvGrpSpPr>
        <p:grpSpPr>
          <a:xfrm>
            <a:off x="1533707" y="1228288"/>
            <a:ext cx="2007143" cy="1895913"/>
            <a:chOff x="1533707" y="2199709"/>
            <a:chExt cx="2007143" cy="1895913"/>
          </a:xfrm>
        </p:grpSpPr>
        <p:cxnSp>
          <p:nvCxnSpPr>
            <p:cNvPr id="13" name="Straight Arrow Connector 12"/>
            <p:cNvCxnSpPr/>
            <p:nvPr/>
          </p:nvCxnSpPr>
          <p:spPr>
            <a:xfrm flipV="1">
              <a:off x="1533707" y="3698517"/>
              <a:ext cx="437786" cy="39710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1676400" y="2199709"/>
              <a:ext cx="1864450" cy="461665"/>
            </a:xfrm>
            <a:prstGeom prst="rect">
              <a:avLst/>
            </a:prstGeom>
            <a:noFill/>
          </p:spPr>
          <p:txBody>
            <a:bodyPr wrap="square" rtlCol="0">
              <a:spAutoFit/>
            </a:bodyPr>
            <a:lstStyle/>
            <a:p>
              <a:pPr algn="ctr"/>
              <a:r>
                <a:rPr lang="en-US" dirty="0" smtClean="0">
                  <a:latin typeface="Gill Sans Light"/>
                  <a:cs typeface="Gill Sans Light"/>
                </a:rPr>
                <a:t>Link Table</a:t>
              </a:r>
            </a:p>
          </p:txBody>
        </p:sp>
        <p:grpSp>
          <p:nvGrpSpPr>
            <p:cNvPr id="221" name="Group 220"/>
            <p:cNvGrpSpPr/>
            <p:nvPr/>
          </p:nvGrpSpPr>
          <p:grpSpPr>
            <a:xfrm>
              <a:off x="2178897" y="2811560"/>
              <a:ext cx="914400" cy="903061"/>
              <a:chOff x="8001000" y="2602139"/>
              <a:chExt cx="914400" cy="903061"/>
            </a:xfrm>
          </p:grpSpPr>
          <p:grpSp>
            <p:nvGrpSpPr>
              <p:cNvPr id="208" name="Group 207"/>
              <p:cNvGrpSpPr/>
              <p:nvPr/>
            </p:nvGrpSpPr>
            <p:grpSpPr>
              <a:xfrm>
                <a:off x="8001000" y="2602139"/>
                <a:ext cx="914400" cy="903061"/>
                <a:chOff x="7848600" y="2085074"/>
                <a:chExt cx="914400" cy="903061"/>
              </a:xfrm>
            </p:grpSpPr>
            <p:sp>
              <p:nvSpPr>
                <p:cNvPr id="209" name="Rectangle 208"/>
                <p:cNvSpPr/>
                <p:nvPr/>
              </p:nvSpPr>
              <p:spPr>
                <a:xfrm>
                  <a:off x="7848600" y="2085074"/>
                  <a:ext cx="457200" cy="232534"/>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1400" dirty="0" smtClean="0">
                      <a:latin typeface="Gill Sans Light"/>
                      <a:cs typeface="Gill Sans Light"/>
                    </a:rPr>
                    <a:t>Title</a:t>
                  </a:r>
                  <a:endParaRPr lang="en-US" sz="1400" dirty="0">
                    <a:latin typeface="Gill Sans Light"/>
                    <a:cs typeface="Gill Sans Light"/>
                  </a:endParaRPr>
                </a:p>
              </p:txBody>
            </p:sp>
            <p:sp>
              <p:nvSpPr>
                <p:cNvPr id="210" name="Rectangle 209"/>
                <p:cNvSpPr/>
                <p:nvPr/>
              </p:nvSpPr>
              <p:spPr>
                <a:xfrm>
                  <a:off x="8305800" y="2085074"/>
                  <a:ext cx="457200" cy="232534"/>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1400" dirty="0" smtClean="0">
                      <a:latin typeface="Gill Sans Light"/>
                      <a:cs typeface="Gill Sans Light"/>
                    </a:rPr>
                    <a:t>Link</a:t>
                  </a:r>
                  <a:endParaRPr lang="en-US" sz="1400" dirty="0">
                    <a:latin typeface="Gill Sans Light"/>
                    <a:cs typeface="Gill Sans Light"/>
                  </a:endParaRPr>
                </a:p>
              </p:txBody>
            </p:sp>
            <p:sp>
              <p:nvSpPr>
                <p:cNvPr id="211" name="Rectangle 210"/>
                <p:cNvSpPr/>
                <p:nvPr/>
              </p:nvSpPr>
              <p:spPr>
                <a:xfrm>
                  <a:off x="7848600" y="2085075"/>
                  <a:ext cx="914400" cy="90306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12" name="Straight Connector 211"/>
                <p:cNvCxnSpPr>
                  <a:stCxn id="211" idx="0"/>
                </p:cNvCxnSpPr>
                <p:nvPr/>
              </p:nvCxnSpPr>
              <p:spPr>
                <a:xfrm>
                  <a:off x="8305800" y="2085075"/>
                  <a:ext cx="0" cy="279550"/>
                </a:xfrm>
                <a:prstGeom prst="line">
                  <a:avLst/>
                </a:prstGeom>
                <a:ln>
                  <a:solidFill>
                    <a:schemeClr val="bg1">
                      <a:lumMod val="50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sp>
            <p:nvSpPr>
              <p:cNvPr id="213" name="Rectangle 212"/>
              <p:cNvSpPr/>
              <p:nvPr/>
            </p:nvSpPr>
            <p:spPr>
              <a:xfrm>
                <a:off x="8001000" y="2850243"/>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4" name="Rectangle 213"/>
              <p:cNvSpPr/>
              <p:nvPr/>
            </p:nvSpPr>
            <p:spPr>
              <a:xfrm>
                <a:off x="8001000" y="30153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5" name="Rectangle 214"/>
              <p:cNvSpPr/>
              <p:nvPr/>
            </p:nvSpPr>
            <p:spPr>
              <a:xfrm>
                <a:off x="8001000" y="3336466"/>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6" name="Rectangle 215"/>
              <p:cNvSpPr/>
              <p:nvPr/>
            </p:nvSpPr>
            <p:spPr>
              <a:xfrm>
                <a:off x="8001000" y="31677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7" name="Rectangle 216"/>
              <p:cNvSpPr/>
              <p:nvPr/>
            </p:nvSpPr>
            <p:spPr>
              <a:xfrm>
                <a:off x="8458200" y="2850243"/>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8" name="Rectangle 217"/>
              <p:cNvSpPr/>
              <p:nvPr/>
            </p:nvSpPr>
            <p:spPr>
              <a:xfrm>
                <a:off x="8458200" y="30153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9" name="Rectangle 218"/>
              <p:cNvSpPr/>
              <p:nvPr/>
            </p:nvSpPr>
            <p:spPr>
              <a:xfrm>
                <a:off x="8458200" y="3336466"/>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0" name="Rectangle 219"/>
              <p:cNvSpPr/>
              <p:nvPr/>
            </p:nvSpPr>
            <p:spPr>
              <a:xfrm>
                <a:off x="8458200" y="31677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pSp>
        <p:nvGrpSpPr>
          <p:cNvPr id="415" name="Group 414"/>
          <p:cNvGrpSpPr/>
          <p:nvPr/>
        </p:nvGrpSpPr>
        <p:grpSpPr>
          <a:xfrm>
            <a:off x="3429000" y="5017532"/>
            <a:ext cx="2063726" cy="1459468"/>
            <a:chOff x="1533707" y="5246132"/>
            <a:chExt cx="2063726" cy="1459468"/>
          </a:xfrm>
        </p:grpSpPr>
        <p:sp>
          <p:nvSpPr>
            <p:cNvPr id="267" name="TextBox 266"/>
            <p:cNvSpPr txBox="1"/>
            <p:nvPr/>
          </p:nvSpPr>
          <p:spPr>
            <a:xfrm>
              <a:off x="1828800" y="5246132"/>
              <a:ext cx="1768633" cy="461665"/>
            </a:xfrm>
            <a:prstGeom prst="rect">
              <a:avLst/>
            </a:prstGeom>
            <a:noFill/>
          </p:spPr>
          <p:txBody>
            <a:bodyPr wrap="none" rtlCol="0">
              <a:spAutoFit/>
            </a:bodyPr>
            <a:lstStyle/>
            <a:p>
              <a:r>
                <a:rPr lang="en-US" dirty="0" smtClean="0">
                  <a:latin typeface="Gill Sans Light"/>
                  <a:cs typeface="Gill Sans Light"/>
                </a:rPr>
                <a:t>Editor Graph</a:t>
              </a:r>
            </a:p>
          </p:txBody>
        </p:sp>
        <p:cxnSp>
          <p:nvCxnSpPr>
            <p:cNvPr id="246" name="Straight Arrow Connector 245"/>
            <p:cNvCxnSpPr/>
            <p:nvPr/>
          </p:nvCxnSpPr>
          <p:spPr>
            <a:xfrm>
              <a:off x="1533707" y="6229297"/>
              <a:ext cx="437786"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nvGrpSpPr>
            <p:cNvPr id="329" name="Group 328"/>
            <p:cNvGrpSpPr/>
            <p:nvPr/>
          </p:nvGrpSpPr>
          <p:grpSpPr>
            <a:xfrm>
              <a:off x="2117909" y="5752994"/>
              <a:ext cx="1036376" cy="952606"/>
              <a:chOff x="3999766" y="5601492"/>
              <a:chExt cx="1036376" cy="952606"/>
            </a:xfrm>
          </p:grpSpPr>
          <p:cxnSp>
            <p:nvCxnSpPr>
              <p:cNvPr id="269" name="Straight Connector 268"/>
              <p:cNvCxnSpPr>
                <a:stCxn id="276" idx="7"/>
                <a:endCxn id="278" idx="3"/>
              </p:cNvCxnSpPr>
              <p:nvPr/>
            </p:nvCxnSpPr>
            <p:spPr>
              <a:xfrm flipV="1">
                <a:off x="4673411" y="5993688"/>
                <a:ext cx="191840" cy="151146"/>
              </a:xfrm>
              <a:prstGeom prst="line">
                <a:avLst/>
              </a:prstGeom>
              <a:effectLst/>
            </p:spPr>
            <p:style>
              <a:lnRef idx="2">
                <a:schemeClr val="dk1"/>
              </a:lnRef>
              <a:fillRef idx="0">
                <a:schemeClr val="dk1"/>
              </a:fillRef>
              <a:effectRef idx="1">
                <a:schemeClr val="dk1"/>
              </a:effectRef>
              <a:fontRef idx="minor">
                <a:schemeClr val="tx1"/>
              </a:fontRef>
            </p:style>
          </p:cxnSp>
          <p:cxnSp>
            <p:nvCxnSpPr>
              <p:cNvPr id="271" name="Straight Connector 270"/>
              <p:cNvCxnSpPr>
                <a:stCxn id="276" idx="3"/>
                <a:endCxn id="279" idx="0"/>
              </p:cNvCxnSpPr>
              <p:nvPr/>
            </p:nvCxnSpPr>
            <p:spPr>
              <a:xfrm flipH="1">
                <a:off x="4383136" y="6264253"/>
                <a:ext cx="170855" cy="120960"/>
              </a:xfrm>
              <a:prstGeom prst="line">
                <a:avLst/>
              </a:prstGeom>
              <a:effectLst/>
            </p:spPr>
            <p:style>
              <a:lnRef idx="2">
                <a:schemeClr val="dk1"/>
              </a:lnRef>
              <a:fillRef idx="0">
                <a:schemeClr val="dk1"/>
              </a:fillRef>
              <a:effectRef idx="1">
                <a:schemeClr val="dk1"/>
              </a:effectRef>
              <a:fontRef idx="minor">
                <a:schemeClr val="tx1"/>
              </a:fontRef>
            </p:style>
          </p:cxnSp>
          <p:cxnSp>
            <p:nvCxnSpPr>
              <p:cNvPr id="273" name="Straight Connector 272"/>
              <p:cNvCxnSpPr>
                <a:stCxn id="276" idx="2"/>
                <a:endCxn id="275" idx="6"/>
              </p:cNvCxnSpPr>
              <p:nvPr/>
            </p:nvCxnSpPr>
            <p:spPr>
              <a:xfrm flipH="1">
                <a:off x="4168650" y="6204544"/>
                <a:ext cx="360609" cy="24734"/>
              </a:xfrm>
              <a:prstGeom prst="line">
                <a:avLst/>
              </a:prstGeom>
              <a:effectLst/>
            </p:spPr>
            <p:style>
              <a:lnRef idx="2">
                <a:schemeClr val="dk1"/>
              </a:lnRef>
              <a:fillRef idx="0">
                <a:schemeClr val="dk1"/>
              </a:fillRef>
              <a:effectRef idx="1">
                <a:schemeClr val="dk1"/>
              </a:effectRef>
              <a:fontRef idx="minor">
                <a:schemeClr val="tx1"/>
              </a:fontRef>
            </p:style>
          </p:cxnSp>
          <p:sp>
            <p:nvSpPr>
              <p:cNvPr id="275" name="Oval 274"/>
              <p:cNvSpPr/>
              <p:nvPr/>
            </p:nvSpPr>
            <p:spPr>
              <a:xfrm>
                <a:off x="3999766" y="6144835"/>
                <a:ext cx="168884" cy="1688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276" name="Oval 275"/>
              <p:cNvSpPr/>
              <p:nvPr/>
            </p:nvSpPr>
            <p:spPr>
              <a:xfrm>
                <a:off x="4529259" y="6120101"/>
                <a:ext cx="168884" cy="1688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278" name="Oval 277"/>
              <p:cNvSpPr/>
              <p:nvPr/>
            </p:nvSpPr>
            <p:spPr>
              <a:xfrm>
                <a:off x="4840519" y="5849536"/>
                <a:ext cx="168884" cy="1688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279" name="Oval 278"/>
              <p:cNvSpPr/>
              <p:nvPr/>
            </p:nvSpPr>
            <p:spPr>
              <a:xfrm>
                <a:off x="4298694" y="6385213"/>
                <a:ext cx="168884" cy="1688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280" name="Oval 279"/>
              <p:cNvSpPr/>
              <p:nvPr/>
            </p:nvSpPr>
            <p:spPr>
              <a:xfrm>
                <a:off x="4496373" y="5601492"/>
                <a:ext cx="168884" cy="168885"/>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281" name="Straight Connector 280"/>
              <p:cNvCxnSpPr>
                <a:stCxn id="280" idx="4"/>
                <a:endCxn id="276" idx="0"/>
              </p:cNvCxnSpPr>
              <p:nvPr/>
            </p:nvCxnSpPr>
            <p:spPr>
              <a:xfrm>
                <a:off x="4580815" y="5770377"/>
                <a:ext cx="32886" cy="349724"/>
              </a:xfrm>
              <a:prstGeom prst="line">
                <a:avLst/>
              </a:prstGeom>
              <a:effectLst/>
            </p:spPr>
            <p:style>
              <a:lnRef idx="2">
                <a:schemeClr val="dk1"/>
              </a:lnRef>
              <a:fillRef idx="0">
                <a:schemeClr val="dk1"/>
              </a:fillRef>
              <a:effectRef idx="1">
                <a:schemeClr val="dk1"/>
              </a:effectRef>
              <a:fontRef idx="minor">
                <a:schemeClr val="tx1"/>
              </a:fontRef>
            </p:style>
          </p:cxnSp>
          <p:cxnSp>
            <p:nvCxnSpPr>
              <p:cNvPr id="283" name="Straight Connector 282"/>
              <p:cNvCxnSpPr>
                <a:stCxn id="279" idx="6"/>
                <a:endCxn id="284" idx="3"/>
              </p:cNvCxnSpPr>
              <p:nvPr/>
            </p:nvCxnSpPr>
            <p:spPr>
              <a:xfrm flipV="1">
                <a:off x="4467578" y="6395361"/>
                <a:ext cx="424412" cy="74295"/>
              </a:xfrm>
              <a:prstGeom prst="line">
                <a:avLst/>
              </a:prstGeom>
              <a:effectLst/>
            </p:spPr>
            <p:style>
              <a:lnRef idx="2">
                <a:schemeClr val="dk1"/>
              </a:lnRef>
              <a:fillRef idx="0">
                <a:schemeClr val="dk1"/>
              </a:fillRef>
              <a:effectRef idx="1">
                <a:schemeClr val="dk1"/>
              </a:effectRef>
              <a:fontRef idx="minor">
                <a:schemeClr val="tx1"/>
              </a:fontRef>
            </p:style>
          </p:cxnSp>
          <p:sp>
            <p:nvSpPr>
              <p:cNvPr id="284" name="Oval 283"/>
              <p:cNvSpPr/>
              <p:nvPr/>
            </p:nvSpPr>
            <p:spPr>
              <a:xfrm>
                <a:off x="4867258" y="6251209"/>
                <a:ext cx="168884" cy="1688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285" name="Oval 284"/>
              <p:cNvSpPr/>
              <p:nvPr/>
            </p:nvSpPr>
            <p:spPr>
              <a:xfrm>
                <a:off x="4084208" y="5661201"/>
                <a:ext cx="168884" cy="1688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286" name="Straight Connector 285"/>
              <p:cNvCxnSpPr>
                <a:stCxn id="285" idx="6"/>
                <a:endCxn id="280" idx="2"/>
              </p:cNvCxnSpPr>
              <p:nvPr/>
            </p:nvCxnSpPr>
            <p:spPr>
              <a:xfrm flipV="1">
                <a:off x="4253092" y="5685935"/>
                <a:ext cx="243281" cy="59709"/>
              </a:xfrm>
              <a:prstGeom prst="line">
                <a:avLst/>
              </a:prstGeom>
              <a:effectLst/>
            </p:spPr>
            <p:style>
              <a:lnRef idx="2">
                <a:schemeClr val="dk1"/>
              </a:lnRef>
              <a:fillRef idx="0">
                <a:schemeClr val="dk1"/>
              </a:fillRef>
              <a:effectRef idx="1">
                <a:schemeClr val="dk1"/>
              </a:effectRef>
              <a:fontRef idx="minor">
                <a:schemeClr val="tx1"/>
              </a:fontRef>
            </p:style>
          </p:cxnSp>
          <p:cxnSp>
            <p:nvCxnSpPr>
              <p:cNvPr id="287" name="Straight Connector 286"/>
              <p:cNvCxnSpPr>
                <a:stCxn id="278" idx="4"/>
                <a:endCxn id="284" idx="0"/>
              </p:cNvCxnSpPr>
              <p:nvPr/>
            </p:nvCxnSpPr>
            <p:spPr>
              <a:xfrm>
                <a:off x="4924961" y="6018421"/>
                <a:ext cx="26739" cy="232788"/>
              </a:xfrm>
              <a:prstGeom prst="line">
                <a:avLst/>
              </a:prstGeom>
              <a:effectLst/>
            </p:spPr>
            <p:style>
              <a:lnRef idx="2">
                <a:schemeClr val="dk1"/>
              </a:lnRef>
              <a:fillRef idx="0">
                <a:schemeClr val="dk1"/>
              </a:fillRef>
              <a:effectRef idx="1">
                <a:schemeClr val="dk1"/>
              </a:effectRef>
              <a:fontRef idx="minor">
                <a:schemeClr val="tx1"/>
              </a:fontRef>
            </p:style>
          </p:cxnSp>
          <p:cxnSp>
            <p:nvCxnSpPr>
              <p:cNvPr id="288" name="Straight Connector 287"/>
              <p:cNvCxnSpPr>
                <a:stCxn id="285" idx="3"/>
                <a:endCxn id="275" idx="1"/>
              </p:cNvCxnSpPr>
              <p:nvPr/>
            </p:nvCxnSpPr>
            <p:spPr>
              <a:xfrm flipH="1">
                <a:off x="4024498" y="5805354"/>
                <a:ext cx="84442" cy="364213"/>
              </a:xfrm>
              <a:prstGeom prst="line">
                <a:avLst/>
              </a:prstGeom>
              <a:effectLst/>
            </p:spPr>
            <p:style>
              <a:lnRef idx="2">
                <a:schemeClr val="dk1"/>
              </a:lnRef>
              <a:fillRef idx="0">
                <a:schemeClr val="dk1"/>
              </a:fillRef>
              <a:effectRef idx="1">
                <a:schemeClr val="dk1"/>
              </a:effectRef>
              <a:fontRef idx="minor">
                <a:schemeClr val="tx1"/>
              </a:fontRef>
            </p:style>
          </p:cxnSp>
          <p:cxnSp>
            <p:nvCxnSpPr>
              <p:cNvPr id="289" name="Straight Connector 288"/>
              <p:cNvCxnSpPr>
                <a:stCxn id="275" idx="7"/>
                <a:endCxn id="280" idx="3"/>
              </p:cNvCxnSpPr>
              <p:nvPr/>
            </p:nvCxnSpPr>
            <p:spPr>
              <a:xfrm flipV="1">
                <a:off x="4143918" y="5745644"/>
                <a:ext cx="377187" cy="423924"/>
              </a:xfrm>
              <a:prstGeom prst="line">
                <a:avLst/>
              </a:prstGeom>
              <a:effectLst/>
            </p:spPr>
            <p:style>
              <a:lnRef idx="2">
                <a:schemeClr val="dk1"/>
              </a:lnRef>
              <a:fillRef idx="0">
                <a:schemeClr val="dk1"/>
              </a:fillRef>
              <a:effectRef idx="1">
                <a:schemeClr val="dk1"/>
              </a:effectRef>
              <a:fontRef idx="minor">
                <a:schemeClr val="tx1"/>
              </a:fontRef>
            </p:style>
          </p:cxnSp>
          <p:cxnSp>
            <p:nvCxnSpPr>
              <p:cNvPr id="322" name="Straight Connector 321"/>
              <p:cNvCxnSpPr>
                <a:stCxn id="285" idx="5"/>
                <a:endCxn id="276" idx="1"/>
              </p:cNvCxnSpPr>
              <p:nvPr/>
            </p:nvCxnSpPr>
            <p:spPr>
              <a:xfrm>
                <a:off x="4228360" y="5805353"/>
                <a:ext cx="325631" cy="339481"/>
              </a:xfrm>
              <a:prstGeom prst="line">
                <a:avLst/>
              </a:prstGeom>
              <a:effectLst/>
            </p:spPr>
            <p:style>
              <a:lnRef idx="2">
                <a:schemeClr val="dk1"/>
              </a:lnRef>
              <a:fillRef idx="0">
                <a:schemeClr val="dk1"/>
              </a:fillRef>
              <a:effectRef idx="1">
                <a:schemeClr val="dk1"/>
              </a:effectRef>
              <a:fontRef idx="minor">
                <a:schemeClr val="tx1"/>
              </a:fontRef>
            </p:style>
          </p:cxnSp>
          <p:cxnSp>
            <p:nvCxnSpPr>
              <p:cNvPr id="325" name="Straight Connector 324"/>
              <p:cNvCxnSpPr>
                <a:stCxn id="276" idx="6"/>
                <a:endCxn id="284" idx="1"/>
              </p:cNvCxnSpPr>
              <p:nvPr/>
            </p:nvCxnSpPr>
            <p:spPr>
              <a:xfrm>
                <a:off x="4698143" y="6204544"/>
                <a:ext cx="193847" cy="71398"/>
              </a:xfrm>
              <a:prstGeom prst="line">
                <a:avLst/>
              </a:prstGeom>
              <a:effectLst/>
            </p:spPr>
            <p:style>
              <a:lnRef idx="2">
                <a:schemeClr val="dk1"/>
              </a:lnRef>
              <a:fillRef idx="0">
                <a:schemeClr val="dk1"/>
              </a:fillRef>
              <a:effectRef idx="1">
                <a:schemeClr val="dk1"/>
              </a:effectRef>
              <a:fontRef idx="minor">
                <a:schemeClr val="tx1"/>
              </a:fontRef>
            </p:style>
          </p:cxnSp>
        </p:grpSp>
      </p:grpSp>
      <p:grpSp>
        <p:nvGrpSpPr>
          <p:cNvPr id="416" name="Group 415"/>
          <p:cNvGrpSpPr/>
          <p:nvPr/>
        </p:nvGrpSpPr>
        <p:grpSpPr>
          <a:xfrm>
            <a:off x="5411907" y="4648200"/>
            <a:ext cx="1827723" cy="1828800"/>
            <a:chOff x="3516614" y="4876800"/>
            <a:chExt cx="1827723" cy="1828800"/>
          </a:xfrm>
        </p:grpSpPr>
        <p:sp>
          <p:nvSpPr>
            <p:cNvPr id="349" name="TextBox 348"/>
            <p:cNvSpPr txBox="1"/>
            <p:nvPr/>
          </p:nvSpPr>
          <p:spPr>
            <a:xfrm>
              <a:off x="3733800" y="4876800"/>
              <a:ext cx="1610537" cy="830997"/>
            </a:xfrm>
            <a:prstGeom prst="rect">
              <a:avLst/>
            </a:prstGeom>
            <a:noFill/>
          </p:spPr>
          <p:txBody>
            <a:bodyPr wrap="none" rtlCol="0">
              <a:spAutoFit/>
            </a:bodyPr>
            <a:lstStyle/>
            <a:p>
              <a:pPr algn="ctr"/>
              <a:r>
                <a:rPr lang="en-US" dirty="0" smtClean="0">
                  <a:latin typeface="Gill Sans Light"/>
                  <a:cs typeface="Gill Sans Light"/>
                </a:rPr>
                <a:t>Community</a:t>
              </a:r>
            </a:p>
            <a:p>
              <a:pPr algn="ctr"/>
              <a:r>
                <a:rPr lang="en-US" dirty="0" smtClean="0">
                  <a:latin typeface="Gill Sans Light"/>
                  <a:cs typeface="Gill Sans Light"/>
                </a:rPr>
                <a:t>Detection</a:t>
              </a:r>
            </a:p>
          </p:txBody>
        </p:sp>
        <p:cxnSp>
          <p:nvCxnSpPr>
            <p:cNvPr id="318" name="Straight Arrow Connector 317"/>
            <p:cNvCxnSpPr/>
            <p:nvPr/>
          </p:nvCxnSpPr>
          <p:spPr>
            <a:xfrm>
              <a:off x="3516614" y="6241116"/>
              <a:ext cx="3810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nvGrpSpPr>
            <p:cNvPr id="330" name="Group 329"/>
            <p:cNvGrpSpPr/>
            <p:nvPr/>
          </p:nvGrpSpPr>
          <p:grpSpPr>
            <a:xfrm>
              <a:off x="4020880" y="5752994"/>
              <a:ext cx="1036376" cy="952606"/>
              <a:chOff x="3999766" y="5601492"/>
              <a:chExt cx="1036376" cy="952606"/>
            </a:xfrm>
          </p:grpSpPr>
          <p:cxnSp>
            <p:nvCxnSpPr>
              <p:cNvPr id="331" name="Straight Connector 330"/>
              <p:cNvCxnSpPr>
                <a:stCxn id="335" idx="7"/>
                <a:endCxn id="336" idx="3"/>
              </p:cNvCxnSpPr>
              <p:nvPr/>
            </p:nvCxnSpPr>
            <p:spPr>
              <a:xfrm flipV="1">
                <a:off x="4673411" y="5993688"/>
                <a:ext cx="191840" cy="151146"/>
              </a:xfrm>
              <a:prstGeom prst="line">
                <a:avLst/>
              </a:prstGeom>
              <a:effectLst/>
            </p:spPr>
            <p:style>
              <a:lnRef idx="2">
                <a:schemeClr val="dk1"/>
              </a:lnRef>
              <a:fillRef idx="0">
                <a:schemeClr val="dk1"/>
              </a:fillRef>
              <a:effectRef idx="1">
                <a:schemeClr val="dk1"/>
              </a:effectRef>
              <a:fontRef idx="minor">
                <a:schemeClr val="tx1"/>
              </a:fontRef>
            </p:style>
          </p:cxnSp>
          <p:cxnSp>
            <p:nvCxnSpPr>
              <p:cNvPr id="332" name="Straight Connector 331"/>
              <p:cNvCxnSpPr>
                <a:stCxn id="335" idx="3"/>
                <a:endCxn id="337" idx="0"/>
              </p:cNvCxnSpPr>
              <p:nvPr/>
            </p:nvCxnSpPr>
            <p:spPr>
              <a:xfrm flipH="1">
                <a:off x="4383136" y="6264253"/>
                <a:ext cx="170855" cy="120960"/>
              </a:xfrm>
              <a:prstGeom prst="line">
                <a:avLst/>
              </a:prstGeom>
              <a:effectLst/>
            </p:spPr>
            <p:style>
              <a:lnRef idx="2">
                <a:schemeClr val="dk1"/>
              </a:lnRef>
              <a:fillRef idx="0">
                <a:schemeClr val="dk1"/>
              </a:fillRef>
              <a:effectRef idx="1">
                <a:schemeClr val="dk1"/>
              </a:effectRef>
              <a:fontRef idx="minor">
                <a:schemeClr val="tx1"/>
              </a:fontRef>
            </p:style>
          </p:cxnSp>
          <p:cxnSp>
            <p:nvCxnSpPr>
              <p:cNvPr id="333" name="Straight Connector 332"/>
              <p:cNvCxnSpPr>
                <a:stCxn id="335" idx="2"/>
                <a:endCxn id="334" idx="6"/>
              </p:cNvCxnSpPr>
              <p:nvPr/>
            </p:nvCxnSpPr>
            <p:spPr>
              <a:xfrm flipH="1">
                <a:off x="4168650" y="6204544"/>
                <a:ext cx="360609" cy="24734"/>
              </a:xfrm>
              <a:prstGeom prst="line">
                <a:avLst/>
              </a:prstGeom>
              <a:effectLst/>
            </p:spPr>
            <p:style>
              <a:lnRef idx="2">
                <a:schemeClr val="dk1"/>
              </a:lnRef>
              <a:fillRef idx="0">
                <a:schemeClr val="dk1"/>
              </a:fillRef>
              <a:effectRef idx="1">
                <a:schemeClr val="dk1"/>
              </a:effectRef>
              <a:fontRef idx="minor">
                <a:schemeClr val="tx1"/>
              </a:fontRef>
            </p:style>
          </p:cxnSp>
          <p:sp>
            <p:nvSpPr>
              <p:cNvPr id="334" name="Oval 333"/>
              <p:cNvSpPr/>
              <p:nvPr/>
            </p:nvSpPr>
            <p:spPr>
              <a:xfrm>
                <a:off x="3999766" y="6144835"/>
                <a:ext cx="168884" cy="168885"/>
              </a:xfrm>
              <a:prstGeom prst="ellipse">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335" name="Oval 334"/>
              <p:cNvSpPr/>
              <p:nvPr/>
            </p:nvSpPr>
            <p:spPr>
              <a:xfrm>
                <a:off x="4529259" y="6120101"/>
                <a:ext cx="168884" cy="168885"/>
              </a:xfrm>
              <a:prstGeom prst="ellipse">
                <a:avLst/>
              </a:prstGeom>
              <a:solidFill>
                <a:schemeClr val="accent4">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336" name="Oval 335"/>
              <p:cNvSpPr/>
              <p:nvPr/>
            </p:nvSpPr>
            <p:spPr>
              <a:xfrm>
                <a:off x="4840519" y="5849536"/>
                <a:ext cx="168884" cy="168885"/>
              </a:xfrm>
              <a:prstGeom prst="ellipse">
                <a:avLst/>
              </a:prstGeom>
              <a:solidFill>
                <a:schemeClr val="accent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337" name="Oval 336"/>
              <p:cNvSpPr/>
              <p:nvPr/>
            </p:nvSpPr>
            <p:spPr>
              <a:xfrm>
                <a:off x="4298694" y="6385213"/>
                <a:ext cx="168884" cy="168885"/>
              </a:xfrm>
              <a:prstGeom prst="ellipse">
                <a:avLst/>
              </a:prstGeom>
              <a:solidFill>
                <a:schemeClr val="accent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338" name="Oval 337"/>
              <p:cNvSpPr/>
              <p:nvPr/>
            </p:nvSpPr>
            <p:spPr>
              <a:xfrm>
                <a:off x="4496373" y="5601492"/>
                <a:ext cx="168884" cy="168885"/>
              </a:xfrm>
              <a:prstGeom prst="ellipse">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339" name="Straight Connector 338"/>
              <p:cNvCxnSpPr>
                <a:stCxn id="338" idx="4"/>
                <a:endCxn id="335" idx="0"/>
              </p:cNvCxnSpPr>
              <p:nvPr/>
            </p:nvCxnSpPr>
            <p:spPr>
              <a:xfrm>
                <a:off x="4580815" y="5770377"/>
                <a:ext cx="32886" cy="349724"/>
              </a:xfrm>
              <a:prstGeom prst="line">
                <a:avLst/>
              </a:prstGeom>
              <a:effectLst/>
            </p:spPr>
            <p:style>
              <a:lnRef idx="2">
                <a:schemeClr val="dk1"/>
              </a:lnRef>
              <a:fillRef idx="0">
                <a:schemeClr val="dk1"/>
              </a:fillRef>
              <a:effectRef idx="1">
                <a:schemeClr val="dk1"/>
              </a:effectRef>
              <a:fontRef idx="minor">
                <a:schemeClr val="tx1"/>
              </a:fontRef>
            </p:style>
          </p:cxnSp>
          <p:cxnSp>
            <p:nvCxnSpPr>
              <p:cNvPr id="340" name="Straight Connector 339"/>
              <p:cNvCxnSpPr>
                <a:stCxn id="337" idx="6"/>
                <a:endCxn id="341" idx="3"/>
              </p:cNvCxnSpPr>
              <p:nvPr/>
            </p:nvCxnSpPr>
            <p:spPr>
              <a:xfrm flipV="1">
                <a:off x="4467578" y="6395361"/>
                <a:ext cx="424412" cy="74295"/>
              </a:xfrm>
              <a:prstGeom prst="line">
                <a:avLst/>
              </a:prstGeom>
              <a:effectLst/>
            </p:spPr>
            <p:style>
              <a:lnRef idx="2">
                <a:schemeClr val="dk1"/>
              </a:lnRef>
              <a:fillRef idx="0">
                <a:schemeClr val="dk1"/>
              </a:fillRef>
              <a:effectRef idx="1">
                <a:schemeClr val="dk1"/>
              </a:effectRef>
              <a:fontRef idx="minor">
                <a:schemeClr val="tx1"/>
              </a:fontRef>
            </p:style>
          </p:cxnSp>
          <p:sp>
            <p:nvSpPr>
              <p:cNvPr id="341" name="Oval 340"/>
              <p:cNvSpPr/>
              <p:nvPr/>
            </p:nvSpPr>
            <p:spPr>
              <a:xfrm>
                <a:off x="4867258" y="6251209"/>
                <a:ext cx="168884" cy="168885"/>
              </a:xfrm>
              <a:prstGeom prst="ellipse">
                <a:avLst/>
              </a:prstGeom>
              <a:solidFill>
                <a:schemeClr val="accent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342" name="Oval 341"/>
              <p:cNvSpPr/>
              <p:nvPr/>
            </p:nvSpPr>
            <p:spPr>
              <a:xfrm>
                <a:off x="4084208" y="5661201"/>
                <a:ext cx="168884" cy="168885"/>
              </a:xfrm>
              <a:prstGeom prst="ellipse">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343" name="Straight Connector 342"/>
              <p:cNvCxnSpPr>
                <a:stCxn id="342" idx="6"/>
                <a:endCxn id="338" idx="2"/>
              </p:cNvCxnSpPr>
              <p:nvPr/>
            </p:nvCxnSpPr>
            <p:spPr>
              <a:xfrm flipV="1">
                <a:off x="4253092" y="5685935"/>
                <a:ext cx="243281" cy="59709"/>
              </a:xfrm>
              <a:prstGeom prst="line">
                <a:avLst/>
              </a:prstGeom>
              <a:effectLst/>
            </p:spPr>
            <p:style>
              <a:lnRef idx="2">
                <a:schemeClr val="dk1"/>
              </a:lnRef>
              <a:fillRef idx="0">
                <a:schemeClr val="dk1"/>
              </a:fillRef>
              <a:effectRef idx="1">
                <a:schemeClr val="dk1"/>
              </a:effectRef>
              <a:fontRef idx="minor">
                <a:schemeClr val="tx1"/>
              </a:fontRef>
            </p:style>
          </p:cxnSp>
          <p:cxnSp>
            <p:nvCxnSpPr>
              <p:cNvPr id="344" name="Straight Connector 343"/>
              <p:cNvCxnSpPr>
                <a:stCxn id="336" idx="4"/>
                <a:endCxn id="341" idx="0"/>
              </p:cNvCxnSpPr>
              <p:nvPr/>
            </p:nvCxnSpPr>
            <p:spPr>
              <a:xfrm>
                <a:off x="4924961" y="6018421"/>
                <a:ext cx="26739" cy="232788"/>
              </a:xfrm>
              <a:prstGeom prst="line">
                <a:avLst/>
              </a:prstGeom>
              <a:effectLst/>
            </p:spPr>
            <p:style>
              <a:lnRef idx="2">
                <a:schemeClr val="dk1"/>
              </a:lnRef>
              <a:fillRef idx="0">
                <a:schemeClr val="dk1"/>
              </a:fillRef>
              <a:effectRef idx="1">
                <a:schemeClr val="dk1"/>
              </a:effectRef>
              <a:fontRef idx="minor">
                <a:schemeClr val="tx1"/>
              </a:fontRef>
            </p:style>
          </p:cxnSp>
          <p:cxnSp>
            <p:nvCxnSpPr>
              <p:cNvPr id="345" name="Straight Connector 344"/>
              <p:cNvCxnSpPr>
                <a:stCxn id="342" idx="3"/>
                <a:endCxn id="334" idx="1"/>
              </p:cNvCxnSpPr>
              <p:nvPr/>
            </p:nvCxnSpPr>
            <p:spPr>
              <a:xfrm flipH="1">
                <a:off x="4024498" y="5805354"/>
                <a:ext cx="84442" cy="364213"/>
              </a:xfrm>
              <a:prstGeom prst="line">
                <a:avLst/>
              </a:prstGeom>
              <a:effectLst/>
            </p:spPr>
            <p:style>
              <a:lnRef idx="2">
                <a:schemeClr val="dk1"/>
              </a:lnRef>
              <a:fillRef idx="0">
                <a:schemeClr val="dk1"/>
              </a:fillRef>
              <a:effectRef idx="1">
                <a:schemeClr val="dk1"/>
              </a:effectRef>
              <a:fontRef idx="minor">
                <a:schemeClr val="tx1"/>
              </a:fontRef>
            </p:style>
          </p:cxnSp>
          <p:cxnSp>
            <p:nvCxnSpPr>
              <p:cNvPr id="346" name="Straight Connector 345"/>
              <p:cNvCxnSpPr>
                <a:stCxn id="334" idx="7"/>
                <a:endCxn id="338" idx="3"/>
              </p:cNvCxnSpPr>
              <p:nvPr/>
            </p:nvCxnSpPr>
            <p:spPr>
              <a:xfrm flipV="1">
                <a:off x="4143918" y="5745644"/>
                <a:ext cx="377187" cy="423924"/>
              </a:xfrm>
              <a:prstGeom prst="line">
                <a:avLst/>
              </a:prstGeom>
              <a:effectLst/>
            </p:spPr>
            <p:style>
              <a:lnRef idx="2">
                <a:schemeClr val="dk1"/>
              </a:lnRef>
              <a:fillRef idx="0">
                <a:schemeClr val="dk1"/>
              </a:fillRef>
              <a:effectRef idx="1">
                <a:schemeClr val="dk1"/>
              </a:effectRef>
              <a:fontRef idx="minor">
                <a:schemeClr val="tx1"/>
              </a:fontRef>
            </p:style>
          </p:cxnSp>
          <p:cxnSp>
            <p:nvCxnSpPr>
              <p:cNvPr id="347" name="Straight Connector 346"/>
              <p:cNvCxnSpPr>
                <a:stCxn id="342" idx="5"/>
                <a:endCxn id="335" idx="1"/>
              </p:cNvCxnSpPr>
              <p:nvPr/>
            </p:nvCxnSpPr>
            <p:spPr>
              <a:xfrm>
                <a:off x="4228360" y="5805353"/>
                <a:ext cx="325631" cy="339481"/>
              </a:xfrm>
              <a:prstGeom prst="line">
                <a:avLst/>
              </a:prstGeom>
              <a:effectLst/>
            </p:spPr>
            <p:style>
              <a:lnRef idx="2">
                <a:schemeClr val="dk1"/>
              </a:lnRef>
              <a:fillRef idx="0">
                <a:schemeClr val="dk1"/>
              </a:fillRef>
              <a:effectRef idx="1">
                <a:schemeClr val="dk1"/>
              </a:effectRef>
              <a:fontRef idx="minor">
                <a:schemeClr val="tx1"/>
              </a:fontRef>
            </p:style>
          </p:cxnSp>
          <p:cxnSp>
            <p:nvCxnSpPr>
              <p:cNvPr id="348" name="Straight Connector 347"/>
              <p:cNvCxnSpPr>
                <a:stCxn id="335" idx="6"/>
                <a:endCxn id="341" idx="1"/>
              </p:cNvCxnSpPr>
              <p:nvPr/>
            </p:nvCxnSpPr>
            <p:spPr>
              <a:xfrm>
                <a:off x="4698143" y="6204544"/>
                <a:ext cx="193847" cy="71398"/>
              </a:xfrm>
              <a:prstGeom prst="line">
                <a:avLst/>
              </a:prstGeom>
              <a:effectLst/>
            </p:spPr>
            <p:style>
              <a:lnRef idx="2">
                <a:schemeClr val="dk1"/>
              </a:lnRef>
              <a:fillRef idx="0">
                <a:schemeClr val="dk1"/>
              </a:fillRef>
              <a:effectRef idx="1">
                <a:schemeClr val="dk1"/>
              </a:effectRef>
              <a:fontRef idx="minor">
                <a:schemeClr val="tx1"/>
              </a:fontRef>
            </p:style>
          </p:cxnSp>
        </p:grpSp>
      </p:grpSp>
      <p:grpSp>
        <p:nvGrpSpPr>
          <p:cNvPr id="417" name="Group 416"/>
          <p:cNvGrpSpPr/>
          <p:nvPr/>
        </p:nvGrpSpPr>
        <p:grpSpPr>
          <a:xfrm>
            <a:off x="7076893" y="4648200"/>
            <a:ext cx="1951405" cy="1804028"/>
            <a:chOff x="5181600" y="4876800"/>
            <a:chExt cx="1951405" cy="1804028"/>
          </a:xfrm>
        </p:grpSpPr>
        <p:sp>
          <p:nvSpPr>
            <p:cNvPr id="365" name="TextBox 364"/>
            <p:cNvSpPr txBox="1"/>
            <p:nvPr/>
          </p:nvSpPr>
          <p:spPr>
            <a:xfrm>
              <a:off x="5522468" y="4876800"/>
              <a:ext cx="1610537" cy="830997"/>
            </a:xfrm>
            <a:prstGeom prst="rect">
              <a:avLst/>
            </a:prstGeom>
            <a:noFill/>
          </p:spPr>
          <p:txBody>
            <a:bodyPr wrap="none" rtlCol="0">
              <a:spAutoFit/>
            </a:bodyPr>
            <a:lstStyle/>
            <a:p>
              <a:pPr algn="ctr"/>
              <a:r>
                <a:rPr lang="en-US" dirty="0" smtClean="0">
                  <a:latin typeface="Gill Sans Light"/>
                  <a:cs typeface="Gill Sans Light"/>
                </a:rPr>
                <a:t>User </a:t>
              </a:r>
            </a:p>
            <a:p>
              <a:pPr algn="ctr"/>
              <a:r>
                <a:rPr lang="en-US" dirty="0" smtClean="0">
                  <a:latin typeface="Gill Sans Light"/>
                  <a:cs typeface="Gill Sans Light"/>
                </a:rPr>
                <a:t>Community</a:t>
              </a:r>
            </a:p>
          </p:txBody>
        </p:sp>
        <p:grpSp>
          <p:nvGrpSpPr>
            <p:cNvPr id="366" name="Group 365"/>
            <p:cNvGrpSpPr/>
            <p:nvPr/>
          </p:nvGrpSpPr>
          <p:grpSpPr>
            <a:xfrm>
              <a:off x="5870536" y="5777767"/>
              <a:ext cx="914400" cy="903061"/>
              <a:chOff x="7848600" y="2449739"/>
              <a:chExt cx="914400" cy="903061"/>
            </a:xfrm>
          </p:grpSpPr>
          <p:grpSp>
            <p:nvGrpSpPr>
              <p:cNvPr id="367" name="Group 366"/>
              <p:cNvGrpSpPr/>
              <p:nvPr/>
            </p:nvGrpSpPr>
            <p:grpSpPr>
              <a:xfrm>
                <a:off x="7848600" y="2449739"/>
                <a:ext cx="914400" cy="903061"/>
                <a:chOff x="7848600" y="2085074"/>
                <a:chExt cx="914400" cy="903061"/>
              </a:xfrm>
            </p:grpSpPr>
            <p:sp>
              <p:nvSpPr>
                <p:cNvPr id="376" name="Rectangle 375"/>
                <p:cNvSpPr/>
                <p:nvPr/>
              </p:nvSpPr>
              <p:spPr>
                <a:xfrm>
                  <a:off x="7848600" y="2085074"/>
                  <a:ext cx="457200" cy="232534"/>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1400" dirty="0" smtClean="0">
                      <a:latin typeface="Gill Sans Light"/>
                      <a:cs typeface="Gill Sans Light"/>
                    </a:rPr>
                    <a:t>User</a:t>
                  </a:r>
                  <a:endParaRPr lang="en-US" sz="1400" dirty="0">
                    <a:latin typeface="Gill Sans Light"/>
                    <a:cs typeface="Gill Sans Light"/>
                  </a:endParaRPr>
                </a:p>
              </p:txBody>
            </p:sp>
            <p:sp>
              <p:nvSpPr>
                <p:cNvPr id="377" name="Rectangle 376"/>
                <p:cNvSpPr/>
                <p:nvPr/>
              </p:nvSpPr>
              <p:spPr>
                <a:xfrm>
                  <a:off x="8305800" y="2085074"/>
                  <a:ext cx="457200" cy="232534"/>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1400" dirty="0" smtClean="0">
                      <a:latin typeface="Gill Sans Light"/>
                      <a:cs typeface="Gill Sans Light"/>
                    </a:rPr>
                    <a:t>Com.</a:t>
                  </a:r>
                  <a:endParaRPr lang="en-US" sz="1400" dirty="0">
                    <a:latin typeface="Gill Sans Light"/>
                    <a:cs typeface="Gill Sans Light"/>
                  </a:endParaRPr>
                </a:p>
              </p:txBody>
            </p:sp>
            <p:sp>
              <p:nvSpPr>
                <p:cNvPr id="378" name="Rectangle 377"/>
                <p:cNvSpPr/>
                <p:nvPr/>
              </p:nvSpPr>
              <p:spPr>
                <a:xfrm>
                  <a:off x="7848600" y="2085075"/>
                  <a:ext cx="914400" cy="90306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79" name="Straight Connector 378"/>
                <p:cNvCxnSpPr>
                  <a:stCxn id="378" idx="0"/>
                </p:cNvCxnSpPr>
                <p:nvPr/>
              </p:nvCxnSpPr>
              <p:spPr>
                <a:xfrm>
                  <a:off x="8305800" y="2085075"/>
                  <a:ext cx="0" cy="279550"/>
                </a:xfrm>
                <a:prstGeom prst="line">
                  <a:avLst/>
                </a:prstGeom>
                <a:ln>
                  <a:solidFill>
                    <a:schemeClr val="bg1">
                      <a:lumMod val="50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sp>
            <p:nvSpPr>
              <p:cNvPr id="368" name="Rectangle 367"/>
              <p:cNvSpPr/>
              <p:nvPr/>
            </p:nvSpPr>
            <p:spPr>
              <a:xfrm>
                <a:off x="7848600" y="2697843"/>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9" name="Rectangle 368"/>
              <p:cNvSpPr/>
              <p:nvPr/>
            </p:nvSpPr>
            <p:spPr>
              <a:xfrm>
                <a:off x="7848600" y="28629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0" name="Rectangle 369"/>
              <p:cNvSpPr/>
              <p:nvPr/>
            </p:nvSpPr>
            <p:spPr>
              <a:xfrm>
                <a:off x="7848600" y="3184066"/>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1" name="Rectangle 370"/>
              <p:cNvSpPr/>
              <p:nvPr/>
            </p:nvSpPr>
            <p:spPr>
              <a:xfrm>
                <a:off x="7848600" y="30153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2" name="Rectangle 371"/>
              <p:cNvSpPr/>
              <p:nvPr/>
            </p:nvSpPr>
            <p:spPr>
              <a:xfrm>
                <a:off x="8305800" y="2697843"/>
                <a:ext cx="457200" cy="168734"/>
              </a:xfrm>
              <a:prstGeom prst="rect">
                <a:avLst/>
              </a:prstGeom>
              <a:solidFill>
                <a:schemeClr val="accent2"/>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3" name="Rectangle 372"/>
              <p:cNvSpPr/>
              <p:nvPr/>
            </p:nvSpPr>
            <p:spPr>
              <a:xfrm>
                <a:off x="8305800" y="2862932"/>
                <a:ext cx="457200" cy="168734"/>
              </a:xfrm>
              <a:prstGeom prst="rect">
                <a:avLst/>
              </a:prstGeom>
              <a:solidFill>
                <a:schemeClr val="accent2"/>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4" name="Rectangle 373"/>
              <p:cNvSpPr/>
              <p:nvPr/>
            </p:nvSpPr>
            <p:spPr>
              <a:xfrm>
                <a:off x="8305800" y="3184066"/>
                <a:ext cx="457200" cy="168734"/>
              </a:xfrm>
              <a:prstGeom prst="rect">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5" name="Rectangle 374"/>
              <p:cNvSpPr/>
              <p:nvPr/>
            </p:nvSpPr>
            <p:spPr>
              <a:xfrm>
                <a:off x="8305800" y="3015332"/>
                <a:ext cx="457200" cy="168734"/>
              </a:xfrm>
              <a:prstGeom prst="rect">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381" name="Straight Arrow Connector 380"/>
            <p:cNvCxnSpPr/>
            <p:nvPr/>
          </p:nvCxnSpPr>
          <p:spPr>
            <a:xfrm>
              <a:off x="5181600" y="6229297"/>
              <a:ext cx="3810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nvGrpSpPr>
          <p:cNvPr id="414" name="Group 413"/>
          <p:cNvGrpSpPr/>
          <p:nvPr/>
        </p:nvGrpSpPr>
        <p:grpSpPr>
          <a:xfrm>
            <a:off x="1457507" y="4676647"/>
            <a:ext cx="1861233" cy="1757234"/>
            <a:chOff x="-256843" y="4923594"/>
            <a:chExt cx="1861233" cy="1757234"/>
          </a:xfrm>
        </p:grpSpPr>
        <p:sp>
          <p:nvSpPr>
            <p:cNvPr id="230" name="TextBox 229"/>
            <p:cNvSpPr txBox="1"/>
            <p:nvPr/>
          </p:nvSpPr>
          <p:spPr>
            <a:xfrm>
              <a:off x="152400" y="4953000"/>
              <a:ext cx="1451990" cy="830997"/>
            </a:xfrm>
            <a:prstGeom prst="rect">
              <a:avLst/>
            </a:prstGeom>
            <a:noFill/>
          </p:spPr>
          <p:txBody>
            <a:bodyPr wrap="none" rtlCol="0">
              <a:spAutoFit/>
            </a:bodyPr>
            <a:lstStyle/>
            <a:p>
              <a:pPr algn="ctr"/>
              <a:r>
                <a:rPr lang="en-US" dirty="0" smtClean="0">
                  <a:latin typeface="Gill Sans Light"/>
                  <a:cs typeface="Gill Sans Light"/>
                </a:rPr>
                <a:t>Discussion</a:t>
              </a:r>
            </a:p>
            <a:p>
              <a:pPr algn="ctr"/>
              <a:r>
                <a:rPr lang="en-US" dirty="0" smtClean="0">
                  <a:latin typeface="Gill Sans Light"/>
                  <a:cs typeface="Gill Sans Light"/>
                </a:rPr>
                <a:t>Table</a:t>
              </a:r>
            </a:p>
          </p:txBody>
        </p:sp>
        <p:grpSp>
          <p:nvGrpSpPr>
            <p:cNvPr id="231" name="Group 230"/>
            <p:cNvGrpSpPr/>
            <p:nvPr/>
          </p:nvGrpSpPr>
          <p:grpSpPr>
            <a:xfrm>
              <a:off x="421195" y="5777767"/>
              <a:ext cx="914400" cy="903061"/>
              <a:chOff x="8001000" y="2602139"/>
              <a:chExt cx="914400" cy="903061"/>
            </a:xfrm>
          </p:grpSpPr>
          <p:grpSp>
            <p:nvGrpSpPr>
              <p:cNvPr id="232" name="Group 231"/>
              <p:cNvGrpSpPr/>
              <p:nvPr/>
            </p:nvGrpSpPr>
            <p:grpSpPr>
              <a:xfrm>
                <a:off x="8001000" y="2602139"/>
                <a:ext cx="914400" cy="903061"/>
                <a:chOff x="7848600" y="2085074"/>
                <a:chExt cx="914400" cy="903061"/>
              </a:xfrm>
            </p:grpSpPr>
            <p:sp>
              <p:nvSpPr>
                <p:cNvPr id="241" name="Rectangle 240"/>
                <p:cNvSpPr/>
                <p:nvPr/>
              </p:nvSpPr>
              <p:spPr>
                <a:xfrm>
                  <a:off x="7848600" y="2085074"/>
                  <a:ext cx="457200" cy="232534"/>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1400" dirty="0" smtClean="0">
                      <a:latin typeface="Gill Sans Light"/>
                      <a:cs typeface="Gill Sans Light"/>
                    </a:rPr>
                    <a:t>User</a:t>
                  </a:r>
                  <a:endParaRPr lang="en-US" sz="1400" dirty="0">
                    <a:latin typeface="Gill Sans Light"/>
                    <a:cs typeface="Gill Sans Light"/>
                  </a:endParaRPr>
                </a:p>
              </p:txBody>
            </p:sp>
            <p:sp>
              <p:nvSpPr>
                <p:cNvPr id="242" name="Rectangle 241"/>
                <p:cNvSpPr/>
                <p:nvPr/>
              </p:nvSpPr>
              <p:spPr>
                <a:xfrm>
                  <a:off x="8305800" y="2085074"/>
                  <a:ext cx="457200" cy="232534"/>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1400" dirty="0" smtClean="0">
                      <a:latin typeface="Gill Sans Light"/>
                      <a:cs typeface="Gill Sans Light"/>
                    </a:rPr>
                    <a:t>Disc.</a:t>
                  </a:r>
                  <a:endParaRPr lang="en-US" sz="1400" dirty="0">
                    <a:latin typeface="Gill Sans Light"/>
                    <a:cs typeface="Gill Sans Light"/>
                  </a:endParaRPr>
                </a:p>
              </p:txBody>
            </p:sp>
            <p:sp>
              <p:nvSpPr>
                <p:cNvPr id="243" name="Rectangle 242"/>
                <p:cNvSpPr/>
                <p:nvPr/>
              </p:nvSpPr>
              <p:spPr>
                <a:xfrm>
                  <a:off x="7848600" y="2085075"/>
                  <a:ext cx="914400" cy="90306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44" name="Straight Connector 243"/>
                <p:cNvCxnSpPr>
                  <a:stCxn id="243" idx="0"/>
                </p:cNvCxnSpPr>
                <p:nvPr/>
              </p:nvCxnSpPr>
              <p:spPr>
                <a:xfrm>
                  <a:off x="8305800" y="2085075"/>
                  <a:ext cx="0" cy="279550"/>
                </a:xfrm>
                <a:prstGeom prst="line">
                  <a:avLst/>
                </a:prstGeom>
                <a:ln>
                  <a:solidFill>
                    <a:schemeClr val="bg1">
                      <a:lumMod val="50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sp>
            <p:nvSpPr>
              <p:cNvPr id="233" name="Rectangle 232"/>
              <p:cNvSpPr/>
              <p:nvPr/>
            </p:nvSpPr>
            <p:spPr>
              <a:xfrm>
                <a:off x="8001000" y="2850243"/>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4" name="Rectangle 233"/>
              <p:cNvSpPr/>
              <p:nvPr/>
            </p:nvSpPr>
            <p:spPr>
              <a:xfrm>
                <a:off x="8001000" y="30153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5" name="Rectangle 234"/>
              <p:cNvSpPr/>
              <p:nvPr/>
            </p:nvSpPr>
            <p:spPr>
              <a:xfrm>
                <a:off x="8001000" y="3336466"/>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6" name="Rectangle 235"/>
              <p:cNvSpPr/>
              <p:nvPr/>
            </p:nvSpPr>
            <p:spPr>
              <a:xfrm>
                <a:off x="8001000" y="31677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7" name="Rectangle 236"/>
              <p:cNvSpPr/>
              <p:nvPr/>
            </p:nvSpPr>
            <p:spPr>
              <a:xfrm>
                <a:off x="8458200" y="2850243"/>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8" name="Rectangle 237"/>
              <p:cNvSpPr/>
              <p:nvPr/>
            </p:nvSpPr>
            <p:spPr>
              <a:xfrm>
                <a:off x="8458200" y="30153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9" name="Rectangle 238"/>
              <p:cNvSpPr/>
              <p:nvPr/>
            </p:nvSpPr>
            <p:spPr>
              <a:xfrm>
                <a:off x="8458200" y="3336466"/>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0" name="Rectangle 239"/>
              <p:cNvSpPr/>
              <p:nvPr/>
            </p:nvSpPr>
            <p:spPr>
              <a:xfrm>
                <a:off x="8458200" y="3167732"/>
                <a:ext cx="457200" cy="168734"/>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402" name="Straight Arrow Connector 401"/>
            <p:cNvCxnSpPr/>
            <p:nvPr/>
          </p:nvCxnSpPr>
          <p:spPr>
            <a:xfrm>
              <a:off x="-256843" y="4923594"/>
              <a:ext cx="437786" cy="46917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5200747" y="2895600"/>
            <a:ext cx="3486053" cy="1876310"/>
            <a:chOff x="5220010" y="5334000"/>
            <a:chExt cx="3486053" cy="1876310"/>
          </a:xfrm>
        </p:grpSpPr>
        <p:sp>
          <p:nvSpPr>
            <p:cNvPr id="382" name="TextBox 381"/>
            <p:cNvSpPr txBox="1"/>
            <p:nvPr/>
          </p:nvSpPr>
          <p:spPr>
            <a:xfrm>
              <a:off x="5220010" y="6021267"/>
              <a:ext cx="2338952" cy="461665"/>
            </a:xfrm>
            <a:prstGeom prst="rect">
              <a:avLst/>
            </a:prstGeom>
            <a:noFill/>
          </p:spPr>
          <p:txBody>
            <a:bodyPr wrap="none" rtlCol="0">
              <a:spAutoFit/>
            </a:bodyPr>
            <a:lstStyle/>
            <a:p>
              <a:pPr algn="ctr"/>
              <a:r>
                <a:rPr lang="en-US" dirty="0" smtClean="0">
                  <a:latin typeface="Gill Sans Light"/>
                  <a:cs typeface="Gill Sans Light"/>
                </a:rPr>
                <a:t>Top Communities</a:t>
              </a:r>
            </a:p>
          </p:txBody>
        </p:sp>
        <p:grpSp>
          <p:nvGrpSpPr>
            <p:cNvPr id="383" name="Group 382"/>
            <p:cNvGrpSpPr/>
            <p:nvPr/>
          </p:nvGrpSpPr>
          <p:grpSpPr>
            <a:xfrm>
              <a:off x="7791663" y="5777767"/>
              <a:ext cx="914400" cy="903061"/>
              <a:chOff x="7848600" y="2449739"/>
              <a:chExt cx="914400" cy="903061"/>
            </a:xfrm>
          </p:grpSpPr>
          <p:grpSp>
            <p:nvGrpSpPr>
              <p:cNvPr id="384" name="Group 383"/>
              <p:cNvGrpSpPr/>
              <p:nvPr/>
            </p:nvGrpSpPr>
            <p:grpSpPr>
              <a:xfrm>
                <a:off x="7848600" y="2449739"/>
                <a:ext cx="914400" cy="903061"/>
                <a:chOff x="7848600" y="2085074"/>
                <a:chExt cx="914400" cy="903061"/>
              </a:xfrm>
            </p:grpSpPr>
            <p:sp>
              <p:nvSpPr>
                <p:cNvPr id="393" name="Rectangle 392"/>
                <p:cNvSpPr/>
                <p:nvPr/>
              </p:nvSpPr>
              <p:spPr>
                <a:xfrm>
                  <a:off x="7848600" y="2085074"/>
                  <a:ext cx="457200" cy="232534"/>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1400" dirty="0" smtClean="0">
                      <a:latin typeface="Gill Sans Light"/>
                      <a:cs typeface="Gill Sans Light"/>
                    </a:rPr>
                    <a:t>Com.</a:t>
                  </a:r>
                  <a:endParaRPr lang="en-US" sz="1400" dirty="0">
                    <a:latin typeface="Gill Sans Light"/>
                    <a:cs typeface="Gill Sans Light"/>
                  </a:endParaRPr>
                </a:p>
              </p:txBody>
            </p:sp>
            <p:sp>
              <p:nvSpPr>
                <p:cNvPr id="394" name="Rectangle 393"/>
                <p:cNvSpPr/>
                <p:nvPr/>
              </p:nvSpPr>
              <p:spPr>
                <a:xfrm>
                  <a:off x="8305800" y="2085074"/>
                  <a:ext cx="457200" cy="232534"/>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sz="1400" dirty="0" smtClean="0">
                      <a:latin typeface="Gill Sans Light"/>
                      <a:cs typeface="Gill Sans Light"/>
                    </a:rPr>
                    <a:t>PR..</a:t>
                  </a:r>
                  <a:endParaRPr lang="en-US" sz="1400" dirty="0">
                    <a:latin typeface="Gill Sans Light"/>
                    <a:cs typeface="Gill Sans Light"/>
                  </a:endParaRPr>
                </a:p>
              </p:txBody>
            </p:sp>
            <p:sp>
              <p:nvSpPr>
                <p:cNvPr id="395" name="Rectangle 394"/>
                <p:cNvSpPr/>
                <p:nvPr/>
              </p:nvSpPr>
              <p:spPr>
                <a:xfrm>
                  <a:off x="7848600" y="2085075"/>
                  <a:ext cx="914400" cy="90306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96" name="Straight Connector 395"/>
                <p:cNvCxnSpPr>
                  <a:stCxn id="395" idx="0"/>
                </p:cNvCxnSpPr>
                <p:nvPr/>
              </p:nvCxnSpPr>
              <p:spPr>
                <a:xfrm>
                  <a:off x="8305800" y="2085075"/>
                  <a:ext cx="0" cy="279550"/>
                </a:xfrm>
                <a:prstGeom prst="line">
                  <a:avLst/>
                </a:prstGeom>
                <a:ln>
                  <a:solidFill>
                    <a:schemeClr val="bg1">
                      <a:lumMod val="50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sp>
            <p:nvSpPr>
              <p:cNvPr id="385" name="Rectangle 384"/>
              <p:cNvSpPr/>
              <p:nvPr/>
            </p:nvSpPr>
            <p:spPr>
              <a:xfrm>
                <a:off x="7848600" y="2697843"/>
                <a:ext cx="457200" cy="168734"/>
              </a:xfrm>
              <a:prstGeom prst="rect">
                <a:avLst/>
              </a:prstGeom>
              <a:solidFill>
                <a:srgbClr val="FF0000"/>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6" name="Rectangle 385"/>
              <p:cNvSpPr/>
              <p:nvPr/>
            </p:nvSpPr>
            <p:spPr>
              <a:xfrm>
                <a:off x="7848600" y="2862932"/>
                <a:ext cx="457200" cy="168734"/>
              </a:xfrm>
              <a:prstGeom prst="rect">
                <a:avLst/>
              </a:prstGeom>
              <a:solidFill>
                <a:schemeClr val="accent3"/>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7" name="Rectangle 386"/>
              <p:cNvSpPr/>
              <p:nvPr/>
            </p:nvSpPr>
            <p:spPr>
              <a:xfrm>
                <a:off x="7848600" y="3184066"/>
                <a:ext cx="457200" cy="168734"/>
              </a:xfrm>
              <a:prstGeom prst="rect">
                <a:avLst/>
              </a:prstGeom>
              <a:solidFill>
                <a:schemeClr val="accent6"/>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8" name="Rectangle 387"/>
              <p:cNvSpPr/>
              <p:nvPr/>
            </p:nvSpPr>
            <p:spPr>
              <a:xfrm>
                <a:off x="7848600" y="3015332"/>
                <a:ext cx="457200" cy="168734"/>
              </a:xfrm>
              <a:prstGeom prst="rect">
                <a:avLst/>
              </a:prstGeom>
              <a:solidFill>
                <a:srgbClr val="3366FF"/>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9" name="Rectangle 388"/>
              <p:cNvSpPr/>
              <p:nvPr/>
            </p:nvSpPr>
            <p:spPr>
              <a:xfrm>
                <a:off x="8305800" y="2697843"/>
                <a:ext cx="457200" cy="168734"/>
              </a:xfrm>
              <a:prstGeom prst="rect">
                <a:avLst/>
              </a:prstGeom>
              <a:solidFill>
                <a:schemeClr val="accent2"/>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0" name="Rectangle 389"/>
              <p:cNvSpPr/>
              <p:nvPr/>
            </p:nvSpPr>
            <p:spPr>
              <a:xfrm>
                <a:off x="8305800" y="2862932"/>
                <a:ext cx="457200" cy="168734"/>
              </a:xfrm>
              <a:prstGeom prst="rect">
                <a:avLst/>
              </a:prstGeom>
              <a:solidFill>
                <a:schemeClr val="accent2"/>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1" name="Rectangle 390"/>
              <p:cNvSpPr/>
              <p:nvPr/>
            </p:nvSpPr>
            <p:spPr>
              <a:xfrm>
                <a:off x="8305800" y="3184066"/>
                <a:ext cx="457200" cy="168734"/>
              </a:xfrm>
              <a:prstGeom prst="rect">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2" name="Rectangle 391"/>
              <p:cNvSpPr/>
              <p:nvPr/>
            </p:nvSpPr>
            <p:spPr>
              <a:xfrm>
                <a:off x="8305800" y="3015332"/>
                <a:ext cx="457200" cy="168734"/>
              </a:xfrm>
              <a:prstGeom prst="rect">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397" name="Straight Arrow Connector 396"/>
            <p:cNvCxnSpPr/>
            <p:nvPr/>
          </p:nvCxnSpPr>
          <p:spPr>
            <a:xfrm flipV="1">
              <a:off x="7194228" y="6857322"/>
              <a:ext cx="445035" cy="352988"/>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404" name="Straight Arrow Connector 403"/>
            <p:cNvCxnSpPr/>
            <p:nvPr/>
          </p:nvCxnSpPr>
          <p:spPr>
            <a:xfrm>
              <a:off x="7222195" y="5334000"/>
              <a:ext cx="340868" cy="41199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sp>
        <p:nvSpPr>
          <p:cNvPr id="2" name="Rectangle 1"/>
          <p:cNvSpPr/>
          <p:nvPr/>
        </p:nvSpPr>
        <p:spPr>
          <a:xfrm>
            <a:off x="4904953" y="1255196"/>
            <a:ext cx="4123344" cy="5463660"/>
          </a:xfrm>
          <a:custGeom>
            <a:avLst/>
            <a:gdLst>
              <a:gd name="connsiteX0" fmla="*/ 0 w 1853333"/>
              <a:gd name="connsiteY0" fmla="*/ 0 h 5463660"/>
              <a:gd name="connsiteX1" fmla="*/ 1853333 w 1853333"/>
              <a:gd name="connsiteY1" fmla="*/ 0 h 5463660"/>
              <a:gd name="connsiteX2" fmla="*/ 1853333 w 1853333"/>
              <a:gd name="connsiteY2" fmla="*/ 5463660 h 5463660"/>
              <a:gd name="connsiteX3" fmla="*/ 0 w 1853333"/>
              <a:gd name="connsiteY3" fmla="*/ 5463660 h 5463660"/>
              <a:gd name="connsiteX4" fmla="*/ 0 w 1853333"/>
              <a:gd name="connsiteY4" fmla="*/ 0 h 5463660"/>
              <a:gd name="connsiteX0" fmla="*/ 74 w 1853407"/>
              <a:gd name="connsiteY0" fmla="*/ 0 h 5463660"/>
              <a:gd name="connsiteX1" fmla="*/ 1853407 w 1853407"/>
              <a:gd name="connsiteY1" fmla="*/ 0 h 5463660"/>
              <a:gd name="connsiteX2" fmla="*/ 1853407 w 1853407"/>
              <a:gd name="connsiteY2" fmla="*/ 5463660 h 5463660"/>
              <a:gd name="connsiteX3" fmla="*/ 74 w 1853407"/>
              <a:gd name="connsiteY3" fmla="*/ 5463660 h 5463660"/>
              <a:gd name="connsiteX4" fmla="*/ 81852 w 1853407"/>
              <a:gd name="connsiteY4" fmla="*/ 2937974 h 5463660"/>
              <a:gd name="connsiteX5" fmla="*/ 74 w 1853407"/>
              <a:gd name="connsiteY5" fmla="*/ 0 h 5463660"/>
              <a:gd name="connsiteX0" fmla="*/ 2115403 w 3968736"/>
              <a:gd name="connsiteY0" fmla="*/ 0 h 5463660"/>
              <a:gd name="connsiteX1" fmla="*/ 3968736 w 3968736"/>
              <a:gd name="connsiteY1" fmla="*/ 0 h 5463660"/>
              <a:gd name="connsiteX2" fmla="*/ 3968736 w 3968736"/>
              <a:gd name="connsiteY2" fmla="*/ 5463660 h 5463660"/>
              <a:gd name="connsiteX3" fmla="*/ 2115403 w 3968736"/>
              <a:gd name="connsiteY3" fmla="*/ 5463660 h 5463660"/>
              <a:gd name="connsiteX4" fmla="*/ 2197181 w 3968736"/>
              <a:gd name="connsiteY4" fmla="*/ 2937974 h 5463660"/>
              <a:gd name="connsiteX5" fmla="*/ 0 w 3968736"/>
              <a:gd name="connsiteY5" fmla="*/ 2716220 h 5463660"/>
              <a:gd name="connsiteX6" fmla="*/ 2115403 w 3968736"/>
              <a:gd name="connsiteY6" fmla="*/ 0 h 5463660"/>
              <a:gd name="connsiteX0" fmla="*/ 2115403 w 3968736"/>
              <a:gd name="connsiteY0" fmla="*/ 0 h 5463660"/>
              <a:gd name="connsiteX1" fmla="*/ 3968736 w 3968736"/>
              <a:gd name="connsiteY1" fmla="*/ 0 h 5463660"/>
              <a:gd name="connsiteX2" fmla="*/ 3968736 w 3968736"/>
              <a:gd name="connsiteY2" fmla="*/ 5463660 h 5463660"/>
              <a:gd name="connsiteX3" fmla="*/ 2115403 w 3968736"/>
              <a:gd name="connsiteY3" fmla="*/ 5463660 h 5463660"/>
              <a:gd name="connsiteX4" fmla="*/ 2197181 w 3968736"/>
              <a:gd name="connsiteY4" fmla="*/ 2937974 h 5463660"/>
              <a:gd name="connsiteX5" fmla="*/ 0 w 3968736"/>
              <a:gd name="connsiteY5" fmla="*/ 2716220 h 5463660"/>
              <a:gd name="connsiteX6" fmla="*/ 1914974 w 3968736"/>
              <a:gd name="connsiteY6" fmla="*/ 1839283 h 5463660"/>
              <a:gd name="connsiteX7" fmla="*/ 2115403 w 3968736"/>
              <a:gd name="connsiteY7" fmla="*/ 0 h 5463660"/>
              <a:gd name="connsiteX0" fmla="*/ 2266585 w 4119918"/>
              <a:gd name="connsiteY0" fmla="*/ 0 h 5463660"/>
              <a:gd name="connsiteX1" fmla="*/ 4119918 w 4119918"/>
              <a:gd name="connsiteY1" fmla="*/ 0 h 5463660"/>
              <a:gd name="connsiteX2" fmla="*/ 4119918 w 4119918"/>
              <a:gd name="connsiteY2" fmla="*/ 5463660 h 5463660"/>
              <a:gd name="connsiteX3" fmla="*/ 2266585 w 4119918"/>
              <a:gd name="connsiteY3" fmla="*/ 5463660 h 5463660"/>
              <a:gd name="connsiteX4" fmla="*/ 2348363 w 4119918"/>
              <a:gd name="connsiteY4" fmla="*/ 2937974 h 5463660"/>
              <a:gd name="connsiteX5" fmla="*/ 0 w 4119918"/>
              <a:gd name="connsiteY5" fmla="*/ 2595263 h 5463660"/>
              <a:gd name="connsiteX6" fmla="*/ 2066156 w 4119918"/>
              <a:gd name="connsiteY6" fmla="*/ 1839283 h 5463660"/>
              <a:gd name="connsiteX7" fmla="*/ 2266585 w 4119918"/>
              <a:gd name="connsiteY7" fmla="*/ 0 h 5463660"/>
              <a:gd name="connsiteX0" fmla="*/ 2269819 w 4123152"/>
              <a:gd name="connsiteY0" fmla="*/ 0 h 5463660"/>
              <a:gd name="connsiteX1" fmla="*/ 4123152 w 4123152"/>
              <a:gd name="connsiteY1" fmla="*/ 0 h 5463660"/>
              <a:gd name="connsiteX2" fmla="*/ 4123152 w 4123152"/>
              <a:gd name="connsiteY2" fmla="*/ 5463660 h 5463660"/>
              <a:gd name="connsiteX3" fmla="*/ 2269819 w 4123152"/>
              <a:gd name="connsiteY3" fmla="*/ 5463660 h 5463660"/>
              <a:gd name="connsiteX4" fmla="*/ 2351597 w 4123152"/>
              <a:gd name="connsiteY4" fmla="*/ 2937974 h 5463660"/>
              <a:gd name="connsiteX5" fmla="*/ 3234 w 4123152"/>
              <a:gd name="connsiteY5" fmla="*/ 2595263 h 5463660"/>
              <a:gd name="connsiteX6" fmla="*/ 2069390 w 4123152"/>
              <a:gd name="connsiteY6" fmla="*/ 1839283 h 5463660"/>
              <a:gd name="connsiteX7" fmla="*/ 2269819 w 4123152"/>
              <a:gd name="connsiteY7" fmla="*/ 0 h 5463660"/>
              <a:gd name="connsiteX0" fmla="*/ 2269819 w 4123152"/>
              <a:gd name="connsiteY0" fmla="*/ 0 h 5463660"/>
              <a:gd name="connsiteX1" fmla="*/ 4123152 w 4123152"/>
              <a:gd name="connsiteY1" fmla="*/ 0 h 5463660"/>
              <a:gd name="connsiteX2" fmla="*/ 4123152 w 4123152"/>
              <a:gd name="connsiteY2" fmla="*/ 5463660 h 5463660"/>
              <a:gd name="connsiteX3" fmla="*/ 2269819 w 4123152"/>
              <a:gd name="connsiteY3" fmla="*/ 5463660 h 5463660"/>
              <a:gd name="connsiteX4" fmla="*/ 2351597 w 4123152"/>
              <a:gd name="connsiteY4" fmla="*/ 2937974 h 5463660"/>
              <a:gd name="connsiteX5" fmla="*/ 3234 w 4123152"/>
              <a:gd name="connsiteY5" fmla="*/ 2595263 h 5463660"/>
              <a:gd name="connsiteX6" fmla="*/ 2069390 w 4123152"/>
              <a:gd name="connsiteY6" fmla="*/ 1839283 h 5463660"/>
              <a:gd name="connsiteX7" fmla="*/ 2269819 w 4123152"/>
              <a:gd name="connsiteY7" fmla="*/ 0 h 5463660"/>
              <a:gd name="connsiteX0" fmla="*/ 2269926 w 4123259"/>
              <a:gd name="connsiteY0" fmla="*/ 0 h 5463660"/>
              <a:gd name="connsiteX1" fmla="*/ 4123259 w 4123259"/>
              <a:gd name="connsiteY1" fmla="*/ 0 h 5463660"/>
              <a:gd name="connsiteX2" fmla="*/ 4123259 w 4123259"/>
              <a:gd name="connsiteY2" fmla="*/ 5463660 h 5463660"/>
              <a:gd name="connsiteX3" fmla="*/ 2269926 w 4123259"/>
              <a:gd name="connsiteY3" fmla="*/ 5463660 h 5463660"/>
              <a:gd name="connsiteX4" fmla="*/ 2271073 w 4123259"/>
              <a:gd name="connsiteY4" fmla="*/ 3210127 h 5463660"/>
              <a:gd name="connsiteX5" fmla="*/ 3341 w 4123259"/>
              <a:gd name="connsiteY5" fmla="*/ 2595263 h 5463660"/>
              <a:gd name="connsiteX6" fmla="*/ 2069497 w 4123259"/>
              <a:gd name="connsiteY6" fmla="*/ 1839283 h 5463660"/>
              <a:gd name="connsiteX7" fmla="*/ 2269926 w 4123259"/>
              <a:gd name="connsiteY7" fmla="*/ 0 h 5463660"/>
              <a:gd name="connsiteX0" fmla="*/ 2269926 w 4123259"/>
              <a:gd name="connsiteY0" fmla="*/ 0 h 5463660"/>
              <a:gd name="connsiteX1" fmla="*/ 4123259 w 4123259"/>
              <a:gd name="connsiteY1" fmla="*/ 0 h 5463660"/>
              <a:gd name="connsiteX2" fmla="*/ 4123259 w 4123259"/>
              <a:gd name="connsiteY2" fmla="*/ 5463660 h 5463660"/>
              <a:gd name="connsiteX3" fmla="*/ 2269926 w 4123259"/>
              <a:gd name="connsiteY3" fmla="*/ 5463660 h 5463660"/>
              <a:gd name="connsiteX4" fmla="*/ 2271073 w 4123259"/>
              <a:gd name="connsiteY4" fmla="*/ 3210127 h 5463660"/>
              <a:gd name="connsiteX5" fmla="*/ 3341 w 4123259"/>
              <a:gd name="connsiteY5" fmla="*/ 2595263 h 5463660"/>
              <a:gd name="connsiteX6" fmla="*/ 2069497 w 4123259"/>
              <a:gd name="connsiteY6" fmla="*/ 1839283 h 5463660"/>
              <a:gd name="connsiteX7" fmla="*/ 2269926 w 4123259"/>
              <a:gd name="connsiteY7" fmla="*/ 0 h 5463660"/>
              <a:gd name="connsiteX0" fmla="*/ 2269926 w 4123259"/>
              <a:gd name="connsiteY0" fmla="*/ 0 h 5463660"/>
              <a:gd name="connsiteX1" fmla="*/ 4123259 w 4123259"/>
              <a:gd name="connsiteY1" fmla="*/ 0 h 5463660"/>
              <a:gd name="connsiteX2" fmla="*/ 4123259 w 4123259"/>
              <a:gd name="connsiteY2" fmla="*/ 5463660 h 5463660"/>
              <a:gd name="connsiteX3" fmla="*/ 2269926 w 4123259"/>
              <a:gd name="connsiteY3" fmla="*/ 5463660 h 5463660"/>
              <a:gd name="connsiteX4" fmla="*/ 2140050 w 4123259"/>
              <a:gd name="connsiteY4" fmla="*/ 4712007 h 5463660"/>
              <a:gd name="connsiteX5" fmla="*/ 2271073 w 4123259"/>
              <a:gd name="connsiteY5" fmla="*/ 3210127 h 5463660"/>
              <a:gd name="connsiteX6" fmla="*/ 3341 w 4123259"/>
              <a:gd name="connsiteY6" fmla="*/ 2595263 h 5463660"/>
              <a:gd name="connsiteX7" fmla="*/ 2069497 w 4123259"/>
              <a:gd name="connsiteY7" fmla="*/ 1839283 h 5463660"/>
              <a:gd name="connsiteX8" fmla="*/ 2269926 w 4123259"/>
              <a:gd name="connsiteY8" fmla="*/ 0 h 5463660"/>
              <a:gd name="connsiteX0" fmla="*/ 2269926 w 4123259"/>
              <a:gd name="connsiteY0" fmla="*/ 0 h 5463660"/>
              <a:gd name="connsiteX1" fmla="*/ 4123259 w 4123259"/>
              <a:gd name="connsiteY1" fmla="*/ 0 h 5463660"/>
              <a:gd name="connsiteX2" fmla="*/ 4123259 w 4123259"/>
              <a:gd name="connsiteY2" fmla="*/ 5463660 h 5463660"/>
              <a:gd name="connsiteX3" fmla="*/ 2451344 w 4123259"/>
              <a:gd name="connsiteY3" fmla="*/ 5433421 h 5463660"/>
              <a:gd name="connsiteX4" fmla="*/ 2140050 w 4123259"/>
              <a:gd name="connsiteY4" fmla="*/ 4712007 h 5463660"/>
              <a:gd name="connsiteX5" fmla="*/ 2271073 w 4123259"/>
              <a:gd name="connsiteY5" fmla="*/ 3210127 h 5463660"/>
              <a:gd name="connsiteX6" fmla="*/ 3341 w 4123259"/>
              <a:gd name="connsiteY6" fmla="*/ 2595263 h 5463660"/>
              <a:gd name="connsiteX7" fmla="*/ 2069497 w 4123259"/>
              <a:gd name="connsiteY7" fmla="*/ 1839283 h 5463660"/>
              <a:gd name="connsiteX8" fmla="*/ 2269926 w 4123259"/>
              <a:gd name="connsiteY8" fmla="*/ 0 h 5463660"/>
              <a:gd name="connsiteX0" fmla="*/ 2270011 w 4123344"/>
              <a:gd name="connsiteY0" fmla="*/ 0 h 5463660"/>
              <a:gd name="connsiteX1" fmla="*/ 4123344 w 4123344"/>
              <a:gd name="connsiteY1" fmla="*/ 0 h 5463660"/>
              <a:gd name="connsiteX2" fmla="*/ 4123344 w 4123344"/>
              <a:gd name="connsiteY2" fmla="*/ 5463660 h 5463660"/>
              <a:gd name="connsiteX3" fmla="*/ 2451429 w 4123344"/>
              <a:gd name="connsiteY3" fmla="*/ 5433421 h 5463660"/>
              <a:gd name="connsiteX4" fmla="*/ 2140135 w 4123344"/>
              <a:gd name="connsiteY4" fmla="*/ 4712007 h 5463660"/>
              <a:gd name="connsiteX5" fmla="*/ 2210686 w 4123344"/>
              <a:gd name="connsiteY5" fmla="*/ 3502439 h 5463660"/>
              <a:gd name="connsiteX6" fmla="*/ 3426 w 4123344"/>
              <a:gd name="connsiteY6" fmla="*/ 2595263 h 5463660"/>
              <a:gd name="connsiteX7" fmla="*/ 2069582 w 4123344"/>
              <a:gd name="connsiteY7" fmla="*/ 1839283 h 5463660"/>
              <a:gd name="connsiteX8" fmla="*/ 2270011 w 4123344"/>
              <a:gd name="connsiteY8" fmla="*/ 0 h 546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3344" h="5463660">
                <a:moveTo>
                  <a:pt x="2270011" y="0"/>
                </a:moveTo>
                <a:lnTo>
                  <a:pt x="4123344" y="0"/>
                </a:lnTo>
                <a:lnTo>
                  <a:pt x="4123344" y="5463660"/>
                </a:lnTo>
                <a:lnTo>
                  <a:pt x="2451429" y="5433421"/>
                </a:lnTo>
                <a:cubicBezTo>
                  <a:pt x="2146091" y="5256067"/>
                  <a:pt x="2139944" y="5087596"/>
                  <a:pt x="2140135" y="4712007"/>
                </a:cubicBezTo>
                <a:cubicBezTo>
                  <a:pt x="2140326" y="4336418"/>
                  <a:pt x="2592001" y="3803151"/>
                  <a:pt x="2210686" y="3502439"/>
                </a:cubicBezTo>
                <a:cubicBezTo>
                  <a:pt x="2203967" y="3341163"/>
                  <a:pt x="-100722" y="3139569"/>
                  <a:pt x="3426" y="2595263"/>
                </a:cubicBezTo>
                <a:cubicBezTo>
                  <a:pt x="208361" y="2034157"/>
                  <a:pt x="1733622" y="2279432"/>
                  <a:pt x="2069582" y="1839283"/>
                </a:cubicBezTo>
                <a:lnTo>
                  <a:pt x="2270011" y="0"/>
                </a:lnTo>
                <a:close/>
              </a:path>
            </a:pathLst>
          </a:custGeom>
          <a:solidFill>
            <a:srgbClr val="FFFFFF">
              <a:alpha val="89000"/>
            </a:srgbClr>
          </a:solidFill>
          <a:ln>
            <a:solidFill>
              <a:srgbClr val="FFFFFF"/>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93" name="Rectangle 192"/>
          <p:cNvSpPr/>
          <p:nvPr/>
        </p:nvSpPr>
        <p:spPr>
          <a:xfrm>
            <a:off x="17895" y="970440"/>
            <a:ext cx="3862448" cy="5658959"/>
          </a:xfrm>
          <a:custGeom>
            <a:avLst/>
            <a:gdLst>
              <a:gd name="connsiteX0" fmla="*/ 0 w 3706199"/>
              <a:gd name="connsiteY0" fmla="*/ 0 h 5638800"/>
              <a:gd name="connsiteX1" fmla="*/ 3706199 w 3706199"/>
              <a:gd name="connsiteY1" fmla="*/ 0 h 5638800"/>
              <a:gd name="connsiteX2" fmla="*/ 3706199 w 3706199"/>
              <a:gd name="connsiteY2" fmla="*/ 5638800 h 5638800"/>
              <a:gd name="connsiteX3" fmla="*/ 0 w 3706199"/>
              <a:gd name="connsiteY3" fmla="*/ 5638800 h 5638800"/>
              <a:gd name="connsiteX4" fmla="*/ 0 w 3706199"/>
              <a:gd name="connsiteY4" fmla="*/ 0 h 5638800"/>
              <a:gd name="connsiteX0" fmla="*/ 0 w 3706199"/>
              <a:gd name="connsiteY0" fmla="*/ 0 h 5638800"/>
              <a:gd name="connsiteX1" fmla="*/ 3706199 w 3706199"/>
              <a:gd name="connsiteY1" fmla="*/ 0 h 5638800"/>
              <a:gd name="connsiteX2" fmla="*/ 3570162 w 3706199"/>
              <a:gd name="connsiteY2" fmla="*/ 4613733 h 5638800"/>
              <a:gd name="connsiteX3" fmla="*/ 3706199 w 3706199"/>
              <a:gd name="connsiteY3" fmla="*/ 5638800 h 5638800"/>
              <a:gd name="connsiteX4" fmla="*/ 0 w 3706199"/>
              <a:gd name="connsiteY4" fmla="*/ 5638800 h 5638800"/>
              <a:gd name="connsiteX5" fmla="*/ 0 w 3706199"/>
              <a:gd name="connsiteY5" fmla="*/ 0 h 5638800"/>
              <a:gd name="connsiteX0" fmla="*/ 0 w 3862448"/>
              <a:gd name="connsiteY0" fmla="*/ 0 h 5638800"/>
              <a:gd name="connsiteX1" fmla="*/ 3706199 w 3862448"/>
              <a:gd name="connsiteY1" fmla="*/ 0 h 5638800"/>
              <a:gd name="connsiteX2" fmla="*/ 3570162 w 3862448"/>
              <a:gd name="connsiteY2" fmla="*/ 4613733 h 5638800"/>
              <a:gd name="connsiteX3" fmla="*/ 3862448 w 3862448"/>
              <a:gd name="connsiteY3" fmla="*/ 5006843 h 5638800"/>
              <a:gd name="connsiteX4" fmla="*/ 3706199 w 3862448"/>
              <a:gd name="connsiteY4" fmla="*/ 5638800 h 5638800"/>
              <a:gd name="connsiteX5" fmla="*/ 0 w 3862448"/>
              <a:gd name="connsiteY5" fmla="*/ 5638800 h 5638800"/>
              <a:gd name="connsiteX6" fmla="*/ 0 w 3862448"/>
              <a:gd name="connsiteY6" fmla="*/ 0 h 5638800"/>
              <a:gd name="connsiteX0" fmla="*/ 0 w 3995913"/>
              <a:gd name="connsiteY0" fmla="*/ 0 h 5638800"/>
              <a:gd name="connsiteX1" fmla="*/ 3706199 w 3995913"/>
              <a:gd name="connsiteY1" fmla="*/ 0 h 5638800"/>
              <a:gd name="connsiteX2" fmla="*/ 3751580 w 3995913"/>
              <a:gd name="connsiteY2" fmla="*/ 1307580 h 5638800"/>
              <a:gd name="connsiteX3" fmla="*/ 3570162 w 3995913"/>
              <a:gd name="connsiteY3" fmla="*/ 4613733 h 5638800"/>
              <a:gd name="connsiteX4" fmla="*/ 3862448 w 3995913"/>
              <a:gd name="connsiteY4" fmla="*/ 5006843 h 5638800"/>
              <a:gd name="connsiteX5" fmla="*/ 3706199 w 3995913"/>
              <a:gd name="connsiteY5" fmla="*/ 5638800 h 5638800"/>
              <a:gd name="connsiteX6" fmla="*/ 0 w 3995913"/>
              <a:gd name="connsiteY6" fmla="*/ 5638800 h 5638800"/>
              <a:gd name="connsiteX7" fmla="*/ 0 w 3995913"/>
              <a:gd name="connsiteY7" fmla="*/ 0 h 5638800"/>
              <a:gd name="connsiteX0" fmla="*/ 0 w 3862448"/>
              <a:gd name="connsiteY0" fmla="*/ 20159 h 5658959"/>
              <a:gd name="connsiteX1" fmla="*/ 3373598 w 3862448"/>
              <a:gd name="connsiteY1" fmla="*/ 0 h 5658959"/>
              <a:gd name="connsiteX2" fmla="*/ 3751580 w 3862448"/>
              <a:gd name="connsiteY2" fmla="*/ 1327739 h 5658959"/>
              <a:gd name="connsiteX3" fmla="*/ 3570162 w 3862448"/>
              <a:gd name="connsiteY3" fmla="*/ 4633892 h 5658959"/>
              <a:gd name="connsiteX4" fmla="*/ 3862448 w 3862448"/>
              <a:gd name="connsiteY4" fmla="*/ 5027002 h 5658959"/>
              <a:gd name="connsiteX5" fmla="*/ 3706199 w 3862448"/>
              <a:gd name="connsiteY5" fmla="*/ 5658959 h 5658959"/>
              <a:gd name="connsiteX6" fmla="*/ 0 w 3862448"/>
              <a:gd name="connsiteY6" fmla="*/ 5658959 h 5658959"/>
              <a:gd name="connsiteX7" fmla="*/ 0 w 3862448"/>
              <a:gd name="connsiteY7" fmla="*/ 20159 h 5658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62448" h="5658959">
                <a:moveTo>
                  <a:pt x="0" y="20159"/>
                </a:moveTo>
                <a:lnTo>
                  <a:pt x="3373598" y="0"/>
                </a:lnTo>
                <a:cubicBezTo>
                  <a:pt x="3985423" y="197771"/>
                  <a:pt x="3774253" y="558784"/>
                  <a:pt x="3751580" y="1327739"/>
                </a:cubicBezTo>
                <a:cubicBezTo>
                  <a:pt x="3728907" y="2096694"/>
                  <a:pt x="3538246" y="3997189"/>
                  <a:pt x="3570162" y="4633892"/>
                </a:cubicBezTo>
                <a:cubicBezTo>
                  <a:pt x="3597039" y="4842207"/>
                  <a:pt x="3835571" y="4818687"/>
                  <a:pt x="3862448" y="5027002"/>
                </a:cubicBezTo>
                <a:lnTo>
                  <a:pt x="3706199" y="5658959"/>
                </a:lnTo>
                <a:lnTo>
                  <a:pt x="0" y="5658959"/>
                </a:lnTo>
                <a:lnTo>
                  <a:pt x="0" y="20159"/>
                </a:lnTo>
                <a:close/>
              </a:path>
            </a:pathLst>
          </a:custGeom>
          <a:solidFill>
            <a:srgbClr val="FFFFFF">
              <a:alpha val="89000"/>
            </a:srgbClr>
          </a:solidFill>
          <a:ln>
            <a:solidFill>
              <a:srgbClr val="FFFFFF"/>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552956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7" name="Group 236"/>
          <p:cNvGrpSpPr/>
          <p:nvPr/>
        </p:nvGrpSpPr>
        <p:grpSpPr>
          <a:xfrm>
            <a:off x="1447800" y="990600"/>
            <a:ext cx="1295400" cy="5791052"/>
            <a:chOff x="4191000" y="1138090"/>
            <a:chExt cx="1752600" cy="5567510"/>
          </a:xfrm>
        </p:grpSpPr>
        <p:sp>
          <p:nvSpPr>
            <p:cNvPr id="227" name="Rectangle 226"/>
            <p:cNvSpPr/>
            <p:nvPr/>
          </p:nvSpPr>
          <p:spPr>
            <a:xfrm>
              <a:off x="4191000" y="1143000"/>
              <a:ext cx="1752600" cy="5562600"/>
            </a:xfrm>
            <a:prstGeom prst="rect">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5" name="TextBox 224"/>
            <p:cNvSpPr txBox="1"/>
            <p:nvPr/>
          </p:nvSpPr>
          <p:spPr>
            <a:xfrm>
              <a:off x="4191000" y="1138090"/>
              <a:ext cx="1752600" cy="1200328"/>
            </a:xfrm>
            <a:prstGeom prst="rect">
              <a:avLst/>
            </a:prstGeom>
            <a:noFill/>
          </p:spPr>
          <p:txBody>
            <a:bodyPr wrap="square" rtlCol="0">
              <a:spAutoFit/>
            </a:bodyPr>
            <a:lstStyle/>
            <a:p>
              <a:pPr algn="ctr" defTabSz="914400" fontAlgn="auto">
                <a:spcBef>
                  <a:spcPts val="0"/>
                </a:spcBef>
                <a:spcAft>
                  <a:spcPts val="0"/>
                </a:spcAft>
              </a:pPr>
              <a:r>
                <a:rPr lang="en-US" dirty="0" smtClean="0">
                  <a:solidFill>
                    <a:prstClr val="black"/>
                  </a:solidFill>
                  <a:latin typeface="Gill Sans Light"/>
                  <a:cs typeface="Gill Sans Light"/>
                </a:rPr>
                <a:t>Vertex Table (RDD)</a:t>
              </a:r>
              <a:endParaRPr lang="en-US" dirty="0">
                <a:solidFill>
                  <a:prstClr val="black"/>
                </a:solidFill>
                <a:latin typeface="Gill Sans Light"/>
                <a:cs typeface="Gill Sans Light"/>
              </a:endParaRPr>
            </a:p>
          </p:txBody>
        </p:sp>
      </p:grpSp>
      <p:grpSp>
        <p:nvGrpSpPr>
          <p:cNvPr id="236" name="Group 235"/>
          <p:cNvGrpSpPr/>
          <p:nvPr/>
        </p:nvGrpSpPr>
        <p:grpSpPr>
          <a:xfrm>
            <a:off x="1524000" y="2281090"/>
            <a:ext cx="1143000" cy="4424510"/>
            <a:chOff x="4495800" y="2133600"/>
            <a:chExt cx="1143000" cy="4424510"/>
          </a:xfrm>
        </p:grpSpPr>
        <p:sp>
          <p:nvSpPr>
            <p:cNvPr id="226" name="Rounded Rectangle 225"/>
            <p:cNvSpPr/>
            <p:nvPr/>
          </p:nvSpPr>
          <p:spPr>
            <a:xfrm>
              <a:off x="4495800" y="2133600"/>
              <a:ext cx="1143000" cy="2181078"/>
            </a:xfrm>
            <a:prstGeom prst="roundRect">
              <a:avLst>
                <a:gd name="adj" fmla="val 12081"/>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8" name="Rounded Rectangle 227"/>
            <p:cNvSpPr/>
            <p:nvPr/>
          </p:nvSpPr>
          <p:spPr>
            <a:xfrm>
              <a:off x="4495800" y="4424510"/>
              <a:ext cx="1143000" cy="2133600"/>
            </a:xfrm>
            <a:prstGeom prst="roundRect">
              <a:avLst>
                <a:gd name="adj" fmla="val 12081"/>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grpSp>
        <p:nvGrpSpPr>
          <p:cNvPr id="240" name="Group 239"/>
          <p:cNvGrpSpPr/>
          <p:nvPr/>
        </p:nvGrpSpPr>
        <p:grpSpPr>
          <a:xfrm>
            <a:off x="5410200" y="990600"/>
            <a:ext cx="3124200" cy="5779852"/>
            <a:chOff x="4191000" y="1143000"/>
            <a:chExt cx="1752600" cy="5562600"/>
          </a:xfrm>
        </p:grpSpPr>
        <p:sp>
          <p:nvSpPr>
            <p:cNvPr id="242" name="Rectangle 241"/>
            <p:cNvSpPr/>
            <p:nvPr/>
          </p:nvSpPr>
          <p:spPr>
            <a:xfrm>
              <a:off x="4191000" y="1143000"/>
              <a:ext cx="1752600" cy="5562600"/>
            </a:xfrm>
            <a:prstGeom prst="rect">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41" name="TextBox 240"/>
            <p:cNvSpPr txBox="1"/>
            <p:nvPr/>
          </p:nvSpPr>
          <p:spPr>
            <a:xfrm>
              <a:off x="4191000" y="1220272"/>
              <a:ext cx="1752600" cy="830997"/>
            </a:xfrm>
            <a:prstGeom prst="rect">
              <a:avLst/>
            </a:prstGeom>
            <a:noFill/>
          </p:spPr>
          <p:txBody>
            <a:bodyPr wrap="square" rtlCol="0">
              <a:spAutoFit/>
            </a:bodyPr>
            <a:lstStyle/>
            <a:p>
              <a:pPr algn="ctr" defTabSz="914400" fontAlgn="auto">
                <a:spcBef>
                  <a:spcPts val="0"/>
                </a:spcBef>
                <a:spcAft>
                  <a:spcPts val="0"/>
                </a:spcAft>
              </a:pPr>
              <a:r>
                <a:rPr lang="en-US" dirty="0" smtClean="0">
                  <a:solidFill>
                    <a:prstClr val="black"/>
                  </a:solidFill>
                  <a:latin typeface="Gill Sans Light"/>
                  <a:cs typeface="Gill Sans Light"/>
                </a:rPr>
                <a:t>Edge Table </a:t>
              </a:r>
            </a:p>
            <a:p>
              <a:pPr algn="ctr" defTabSz="914400" fontAlgn="auto">
                <a:spcBef>
                  <a:spcPts val="0"/>
                </a:spcBef>
                <a:spcAft>
                  <a:spcPts val="0"/>
                </a:spcAft>
              </a:pPr>
              <a:r>
                <a:rPr lang="en-US" dirty="0" smtClean="0">
                  <a:solidFill>
                    <a:prstClr val="black"/>
                  </a:solidFill>
                  <a:latin typeface="Gill Sans Light"/>
                  <a:cs typeface="Gill Sans Light"/>
                </a:rPr>
                <a:t>(RDD)</a:t>
              </a:r>
              <a:endParaRPr lang="en-US" dirty="0">
                <a:solidFill>
                  <a:prstClr val="black"/>
                </a:solidFill>
                <a:latin typeface="Gill Sans Light"/>
                <a:cs typeface="Gill Sans Light"/>
              </a:endParaRPr>
            </a:p>
          </p:txBody>
        </p:sp>
      </p:grpSp>
      <p:sp>
        <p:nvSpPr>
          <p:cNvPr id="296" name="Rounded Rectangle 295"/>
          <p:cNvSpPr/>
          <p:nvPr/>
        </p:nvSpPr>
        <p:spPr>
          <a:xfrm>
            <a:off x="5562600" y="1924484"/>
            <a:ext cx="2875708" cy="2337806"/>
          </a:xfrm>
          <a:prstGeom prst="roundRect">
            <a:avLst>
              <a:gd name="adj" fmla="val 12081"/>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97" name="Rounded Rectangle 296"/>
          <p:cNvSpPr/>
          <p:nvPr/>
        </p:nvSpPr>
        <p:spPr>
          <a:xfrm>
            <a:off x="5562600" y="4367794"/>
            <a:ext cx="2875708" cy="2337806"/>
          </a:xfrm>
          <a:prstGeom prst="roundRect">
            <a:avLst>
              <a:gd name="adj" fmla="val 12081"/>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319" name="Group 318"/>
          <p:cNvGrpSpPr/>
          <p:nvPr/>
        </p:nvGrpSpPr>
        <p:grpSpPr>
          <a:xfrm>
            <a:off x="7104797" y="1981200"/>
            <a:ext cx="1259006" cy="4648200"/>
            <a:chOff x="7581878" y="1981200"/>
            <a:chExt cx="1259006" cy="4648200"/>
          </a:xfrm>
        </p:grpSpPr>
        <p:grpSp>
          <p:nvGrpSpPr>
            <p:cNvPr id="260" name="Group 259"/>
            <p:cNvGrpSpPr/>
            <p:nvPr/>
          </p:nvGrpSpPr>
          <p:grpSpPr>
            <a:xfrm>
              <a:off x="7581878" y="1981200"/>
              <a:ext cx="1259006" cy="420807"/>
              <a:chOff x="7656394" y="2057400"/>
              <a:chExt cx="1259006" cy="420807"/>
            </a:xfrm>
          </p:grpSpPr>
          <p:cxnSp>
            <p:nvCxnSpPr>
              <p:cNvPr id="246" name="Straight Connector 245"/>
              <p:cNvCxnSpPr>
                <a:stCxn id="256" idx="6"/>
                <a:endCxn id="257"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52" name="Can 251"/>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56" name="Oval 255"/>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A</a:t>
                </a:r>
                <a:endParaRPr lang="en-US" sz="2000" dirty="0">
                  <a:solidFill>
                    <a:srgbClr val="000000"/>
                  </a:solidFill>
                  <a:latin typeface="Gill Sans Light"/>
                  <a:cs typeface="Gill Sans Light"/>
                </a:endParaRPr>
              </a:p>
            </p:txBody>
          </p:sp>
          <p:sp>
            <p:nvSpPr>
              <p:cNvPr id="257" name="Oval 256"/>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B</a:t>
                </a:r>
                <a:endParaRPr lang="en-US" sz="2000" dirty="0">
                  <a:solidFill>
                    <a:srgbClr val="000000"/>
                  </a:solidFill>
                  <a:latin typeface="Gill Sans Light"/>
                  <a:cs typeface="Gill Sans Light"/>
                </a:endParaRPr>
              </a:p>
            </p:txBody>
          </p:sp>
        </p:grpSp>
        <p:grpSp>
          <p:nvGrpSpPr>
            <p:cNvPr id="261" name="Group 260"/>
            <p:cNvGrpSpPr/>
            <p:nvPr/>
          </p:nvGrpSpPr>
          <p:grpSpPr>
            <a:xfrm>
              <a:off x="7581878" y="2563342"/>
              <a:ext cx="1259006" cy="420807"/>
              <a:chOff x="7656394" y="2057400"/>
              <a:chExt cx="1259006" cy="420807"/>
            </a:xfrm>
          </p:grpSpPr>
          <p:cxnSp>
            <p:nvCxnSpPr>
              <p:cNvPr id="262" name="Straight Connector 261"/>
              <p:cNvCxnSpPr>
                <a:stCxn id="264" idx="6"/>
                <a:endCxn id="26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63" name="Can 26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64" name="Oval 26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A</a:t>
                </a:r>
                <a:endParaRPr lang="en-US" sz="2000" dirty="0">
                  <a:solidFill>
                    <a:srgbClr val="000000"/>
                  </a:solidFill>
                  <a:latin typeface="Gill Sans Light"/>
                  <a:cs typeface="Gill Sans Light"/>
                </a:endParaRPr>
              </a:p>
            </p:txBody>
          </p:sp>
          <p:sp>
            <p:nvSpPr>
              <p:cNvPr id="265" name="Oval 26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C</a:t>
                </a:r>
                <a:endParaRPr lang="en-US" sz="2000" dirty="0">
                  <a:solidFill>
                    <a:srgbClr val="000000"/>
                  </a:solidFill>
                  <a:latin typeface="Gill Sans Light"/>
                  <a:cs typeface="Gill Sans Light"/>
                </a:endParaRPr>
              </a:p>
            </p:txBody>
          </p:sp>
        </p:grpSp>
        <p:grpSp>
          <p:nvGrpSpPr>
            <p:cNvPr id="266" name="Group 265"/>
            <p:cNvGrpSpPr/>
            <p:nvPr/>
          </p:nvGrpSpPr>
          <p:grpSpPr>
            <a:xfrm>
              <a:off x="7581878" y="3727626"/>
              <a:ext cx="1259006" cy="420807"/>
              <a:chOff x="7656394" y="2057400"/>
              <a:chExt cx="1259006" cy="420807"/>
            </a:xfrm>
          </p:grpSpPr>
          <p:cxnSp>
            <p:nvCxnSpPr>
              <p:cNvPr id="267" name="Straight Connector 266"/>
              <p:cNvCxnSpPr>
                <a:stCxn id="269" idx="6"/>
                <a:endCxn id="270"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68" name="Can 267"/>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69" name="Oval 268"/>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C</a:t>
                </a:r>
                <a:endParaRPr lang="en-US" sz="2000" dirty="0">
                  <a:solidFill>
                    <a:srgbClr val="000000"/>
                  </a:solidFill>
                  <a:latin typeface="Gill Sans Light"/>
                  <a:cs typeface="Gill Sans Light"/>
                </a:endParaRPr>
              </a:p>
            </p:txBody>
          </p:sp>
          <p:sp>
            <p:nvSpPr>
              <p:cNvPr id="270" name="Oval 269"/>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D</a:t>
                </a:r>
                <a:endParaRPr lang="en-US" sz="2000" dirty="0">
                  <a:solidFill>
                    <a:srgbClr val="000000"/>
                  </a:solidFill>
                  <a:latin typeface="Gill Sans Light"/>
                  <a:cs typeface="Gill Sans Light"/>
                </a:endParaRPr>
              </a:p>
            </p:txBody>
          </p:sp>
        </p:grpSp>
        <p:grpSp>
          <p:nvGrpSpPr>
            <p:cNvPr id="271" name="Group 270"/>
            <p:cNvGrpSpPr/>
            <p:nvPr/>
          </p:nvGrpSpPr>
          <p:grpSpPr>
            <a:xfrm>
              <a:off x="7581878" y="3145484"/>
              <a:ext cx="1259006" cy="420807"/>
              <a:chOff x="7656394" y="2057400"/>
              <a:chExt cx="1259006" cy="420807"/>
            </a:xfrm>
          </p:grpSpPr>
          <p:cxnSp>
            <p:nvCxnSpPr>
              <p:cNvPr id="272" name="Straight Connector 271"/>
              <p:cNvCxnSpPr>
                <a:stCxn id="274" idx="6"/>
                <a:endCxn id="27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73" name="Can 27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74" name="Oval 27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B</a:t>
                </a:r>
                <a:endParaRPr lang="en-US" sz="2000" dirty="0">
                  <a:solidFill>
                    <a:srgbClr val="000000"/>
                  </a:solidFill>
                  <a:latin typeface="Gill Sans Light"/>
                  <a:cs typeface="Gill Sans Light"/>
                </a:endParaRPr>
              </a:p>
            </p:txBody>
          </p:sp>
          <p:sp>
            <p:nvSpPr>
              <p:cNvPr id="275" name="Oval 27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C</a:t>
                </a:r>
                <a:endParaRPr lang="en-US" sz="2000" dirty="0">
                  <a:solidFill>
                    <a:srgbClr val="000000"/>
                  </a:solidFill>
                  <a:latin typeface="Gill Sans Light"/>
                  <a:cs typeface="Gill Sans Light"/>
                </a:endParaRPr>
              </a:p>
            </p:txBody>
          </p:sp>
        </p:grpSp>
        <p:grpSp>
          <p:nvGrpSpPr>
            <p:cNvPr id="276" name="Group 275"/>
            <p:cNvGrpSpPr/>
            <p:nvPr/>
          </p:nvGrpSpPr>
          <p:grpSpPr>
            <a:xfrm>
              <a:off x="7581878" y="4462168"/>
              <a:ext cx="1259006" cy="420807"/>
              <a:chOff x="7656394" y="2057400"/>
              <a:chExt cx="1259006" cy="420807"/>
            </a:xfrm>
          </p:grpSpPr>
          <p:cxnSp>
            <p:nvCxnSpPr>
              <p:cNvPr id="277" name="Straight Connector 276"/>
              <p:cNvCxnSpPr>
                <a:stCxn id="279" idx="6"/>
                <a:endCxn id="280"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78" name="Can 277"/>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79" name="Oval 278"/>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A</a:t>
                </a:r>
                <a:endParaRPr lang="en-US" sz="2000" dirty="0">
                  <a:solidFill>
                    <a:srgbClr val="000000"/>
                  </a:solidFill>
                  <a:latin typeface="Gill Sans Light"/>
                  <a:cs typeface="Gill Sans Light"/>
                </a:endParaRPr>
              </a:p>
            </p:txBody>
          </p:sp>
          <p:sp>
            <p:nvSpPr>
              <p:cNvPr id="280" name="Oval 279"/>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E</a:t>
                </a:r>
                <a:endParaRPr lang="en-US" sz="2000" dirty="0">
                  <a:solidFill>
                    <a:srgbClr val="000000"/>
                  </a:solidFill>
                  <a:latin typeface="Gill Sans Light"/>
                  <a:cs typeface="Gill Sans Light"/>
                </a:endParaRPr>
              </a:p>
            </p:txBody>
          </p:sp>
        </p:grpSp>
        <p:grpSp>
          <p:nvGrpSpPr>
            <p:cNvPr id="281" name="Group 280"/>
            <p:cNvGrpSpPr/>
            <p:nvPr/>
          </p:nvGrpSpPr>
          <p:grpSpPr>
            <a:xfrm>
              <a:off x="7581878" y="5044310"/>
              <a:ext cx="1259006" cy="420807"/>
              <a:chOff x="7656394" y="2057400"/>
              <a:chExt cx="1259006" cy="420807"/>
            </a:xfrm>
          </p:grpSpPr>
          <p:cxnSp>
            <p:nvCxnSpPr>
              <p:cNvPr id="282" name="Straight Connector 281"/>
              <p:cNvCxnSpPr>
                <a:stCxn id="284" idx="6"/>
                <a:endCxn id="28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83" name="Can 28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84" name="Oval 28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A</a:t>
                </a:r>
                <a:endParaRPr lang="en-US" sz="2000" dirty="0">
                  <a:solidFill>
                    <a:srgbClr val="000000"/>
                  </a:solidFill>
                  <a:latin typeface="Gill Sans Light"/>
                  <a:cs typeface="Gill Sans Light"/>
                </a:endParaRPr>
              </a:p>
            </p:txBody>
          </p:sp>
          <p:sp>
            <p:nvSpPr>
              <p:cNvPr id="285" name="Oval 28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F</a:t>
                </a:r>
                <a:endParaRPr lang="en-US" sz="2000" dirty="0">
                  <a:solidFill>
                    <a:srgbClr val="000000"/>
                  </a:solidFill>
                  <a:latin typeface="Gill Sans Light"/>
                  <a:cs typeface="Gill Sans Light"/>
                </a:endParaRPr>
              </a:p>
            </p:txBody>
          </p:sp>
        </p:grpSp>
        <p:grpSp>
          <p:nvGrpSpPr>
            <p:cNvPr id="286" name="Group 285"/>
            <p:cNvGrpSpPr/>
            <p:nvPr/>
          </p:nvGrpSpPr>
          <p:grpSpPr>
            <a:xfrm>
              <a:off x="7581878" y="6208593"/>
              <a:ext cx="1259006" cy="420807"/>
              <a:chOff x="7656394" y="2057400"/>
              <a:chExt cx="1259006" cy="420807"/>
            </a:xfrm>
          </p:grpSpPr>
          <p:cxnSp>
            <p:nvCxnSpPr>
              <p:cNvPr id="287" name="Straight Connector 286"/>
              <p:cNvCxnSpPr>
                <a:stCxn id="289" idx="6"/>
                <a:endCxn id="290"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88" name="Can 287"/>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89" name="Oval 288"/>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E</a:t>
                </a:r>
                <a:endParaRPr lang="en-US" sz="2000" dirty="0">
                  <a:solidFill>
                    <a:srgbClr val="000000"/>
                  </a:solidFill>
                  <a:latin typeface="Gill Sans Light"/>
                  <a:cs typeface="Gill Sans Light"/>
                </a:endParaRPr>
              </a:p>
            </p:txBody>
          </p:sp>
          <p:sp>
            <p:nvSpPr>
              <p:cNvPr id="290" name="Oval 289"/>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F</a:t>
                </a:r>
                <a:endParaRPr lang="en-US" sz="2000" dirty="0">
                  <a:solidFill>
                    <a:srgbClr val="000000"/>
                  </a:solidFill>
                  <a:latin typeface="Gill Sans Light"/>
                  <a:cs typeface="Gill Sans Light"/>
                </a:endParaRPr>
              </a:p>
            </p:txBody>
          </p:sp>
        </p:grpSp>
        <p:grpSp>
          <p:nvGrpSpPr>
            <p:cNvPr id="291" name="Group 290"/>
            <p:cNvGrpSpPr/>
            <p:nvPr/>
          </p:nvGrpSpPr>
          <p:grpSpPr>
            <a:xfrm>
              <a:off x="7581878" y="5626452"/>
              <a:ext cx="1259006" cy="420807"/>
              <a:chOff x="7656394" y="2057400"/>
              <a:chExt cx="1259006" cy="420807"/>
            </a:xfrm>
          </p:grpSpPr>
          <p:cxnSp>
            <p:nvCxnSpPr>
              <p:cNvPr id="292" name="Straight Connector 291"/>
              <p:cNvCxnSpPr>
                <a:stCxn id="294" idx="6"/>
                <a:endCxn id="29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93" name="Can 29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294" name="Oval 29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Gill Sans Light"/>
                    <a:cs typeface="Gill Sans Light"/>
                  </a:rPr>
                  <a:t>E</a:t>
                </a:r>
              </a:p>
            </p:txBody>
          </p:sp>
          <p:sp>
            <p:nvSpPr>
              <p:cNvPr id="295" name="Oval 29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srgbClr val="000000"/>
                    </a:solidFill>
                    <a:latin typeface="Gill Sans Light"/>
                    <a:cs typeface="Gill Sans Light"/>
                  </a:rPr>
                  <a:t>D</a:t>
                </a:r>
                <a:endParaRPr lang="en-US" sz="2000" dirty="0">
                  <a:solidFill>
                    <a:srgbClr val="000000"/>
                  </a:solidFill>
                  <a:latin typeface="Gill Sans Light"/>
                  <a:cs typeface="Gill Sans Light"/>
                </a:endParaRPr>
              </a:p>
            </p:txBody>
          </p:sp>
        </p:grpSp>
      </p:grpSp>
      <p:sp>
        <p:nvSpPr>
          <p:cNvPr id="9" name="Rectangle 8"/>
          <p:cNvSpPr/>
          <p:nvPr/>
        </p:nvSpPr>
        <p:spPr>
          <a:xfrm>
            <a:off x="5715000" y="2514600"/>
            <a:ext cx="838200" cy="1633832"/>
          </a:xfrm>
          <a:prstGeom prst="rect">
            <a:avLst/>
          </a:prstGeom>
          <a:noFill/>
          <a:ln>
            <a:solidFill>
              <a:schemeClr val="tx1"/>
            </a:solidFill>
            <a:headEnd type="none" w="med" len="med"/>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 name="TextBox 9"/>
          <p:cNvSpPr txBox="1"/>
          <p:nvPr/>
        </p:nvSpPr>
        <p:spPr>
          <a:xfrm>
            <a:off x="5752615" y="1905000"/>
            <a:ext cx="774571" cy="646331"/>
          </a:xfrm>
          <a:prstGeom prst="rect">
            <a:avLst/>
          </a:prstGeom>
          <a:noFill/>
        </p:spPr>
        <p:txBody>
          <a:bodyPr wrap="none" rtlCol="0">
            <a:spAutoFit/>
          </a:bodyPr>
          <a:lstStyle/>
          <a:p>
            <a:pPr algn="ctr"/>
            <a:r>
              <a:rPr lang="en-US" sz="1800" dirty="0" smtClean="0">
                <a:latin typeface="Gill Sans Light"/>
                <a:cs typeface="Gill Sans Light"/>
              </a:rPr>
              <a:t>Mirror</a:t>
            </a:r>
          </a:p>
          <a:p>
            <a:pPr algn="ctr"/>
            <a:r>
              <a:rPr lang="en-US" sz="1800" dirty="0" smtClean="0">
                <a:latin typeface="Gill Sans Light"/>
                <a:cs typeface="Gill Sans Light"/>
              </a:rPr>
              <a:t>Cache</a:t>
            </a:r>
          </a:p>
        </p:txBody>
      </p:sp>
      <p:grpSp>
        <p:nvGrpSpPr>
          <p:cNvPr id="6" name="Group 5"/>
          <p:cNvGrpSpPr/>
          <p:nvPr/>
        </p:nvGrpSpPr>
        <p:grpSpPr>
          <a:xfrm>
            <a:off x="5867400" y="2953486"/>
            <a:ext cx="533400" cy="332231"/>
            <a:chOff x="7467600" y="3491582"/>
            <a:chExt cx="533400" cy="332231"/>
          </a:xfrm>
        </p:grpSpPr>
        <p:sp>
          <p:nvSpPr>
            <p:cNvPr id="73" name="Oval 72"/>
            <p:cNvSpPr/>
            <p:nvPr/>
          </p:nvSpPr>
          <p:spPr>
            <a:xfrm>
              <a:off x="7467600" y="3491582"/>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smtClean="0">
                  <a:solidFill>
                    <a:prstClr val="white"/>
                  </a:solidFill>
                  <a:latin typeface="Gill Sans Light"/>
                  <a:cs typeface="Gill Sans Light"/>
                </a:rPr>
                <a:t>B</a:t>
              </a:r>
              <a:endParaRPr lang="en-US" sz="1800" dirty="0">
                <a:solidFill>
                  <a:prstClr val="white"/>
                </a:solidFill>
                <a:latin typeface="Gill Sans Light"/>
                <a:cs typeface="Gill Sans Light"/>
              </a:endParaRPr>
            </a:p>
          </p:txBody>
        </p:sp>
        <p:sp>
          <p:nvSpPr>
            <p:cNvPr id="74" name="Can 73"/>
            <p:cNvSpPr/>
            <p:nvPr/>
          </p:nvSpPr>
          <p:spPr>
            <a:xfrm>
              <a:off x="7842795" y="3625634"/>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Gill Sans Light"/>
                <a:cs typeface="Gill Sans Light"/>
              </a:endParaRPr>
            </a:p>
          </p:txBody>
        </p:sp>
      </p:grpSp>
      <p:grpSp>
        <p:nvGrpSpPr>
          <p:cNvPr id="5" name="Group 4"/>
          <p:cNvGrpSpPr/>
          <p:nvPr/>
        </p:nvGrpSpPr>
        <p:grpSpPr>
          <a:xfrm>
            <a:off x="5867400" y="3343630"/>
            <a:ext cx="533400" cy="332231"/>
            <a:chOff x="7467600" y="4095938"/>
            <a:chExt cx="533400" cy="332231"/>
          </a:xfrm>
        </p:grpSpPr>
        <p:sp>
          <p:nvSpPr>
            <p:cNvPr id="75" name="Oval 74"/>
            <p:cNvSpPr/>
            <p:nvPr/>
          </p:nvSpPr>
          <p:spPr>
            <a:xfrm>
              <a:off x="7467600" y="4095938"/>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smtClean="0">
                  <a:solidFill>
                    <a:prstClr val="white"/>
                  </a:solidFill>
                  <a:latin typeface="Gill Sans Light"/>
                  <a:cs typeface="Gill Sans Light"/>
                </a:rPr>
                <a:t>C</a:t>
              </a:r>
              <a:endParaRPr lang="en-US" sz="1800" dirty="0">
                <a:solidFill>
                  <a:prstClr val="white"/>
                </a:solidFill>
                <a:latin typeface="Gill Sans Light"/>
                <a:cs typeface="Gill Sans Light"/>
              </a:endParaRPr>
            </a:p>
          </p:txBody>
        </p:sp>
        <p:sp>
          <p:nvSpPr>
            <p:cNvPr id="76" name="Can 75"/>
            <p:cNvSpPr/>
            <p:nvPr/>
          </p:nvSpPr>
          <p:spPr>
            <a:xfrm>
              <a:off x="7842795" y="4229990"/>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Gill Sans Light"/>
                <a:cs typeface="Gill Sans Light"/>
              </a:endParaRPr>
            </a:p>
          </p:txBody>
        </p:sp>
      </p:grpSp>
      <p:grpSp>
        <p:nvGrpSpPr>
          <p:cNvPr id="4" name="Group 3"/>
          <p:cNvGrpSpPr/>
          <p:nvPr/>
        </p:nvGrpSpPr>
        <p:grpSpPr>
          <a:xfrm>
            <a:off x="5867400" y="3733773"/>
            <a:ext cx="533400" cy="332231"/>
            <a:chOff x="7467600" y="4700294"/>
            <a:chExt cx="533400" cy="332231"/>
          </a:xfrm>
        </p:grpSpPr>
        <p:sp>
          <p:nvSpPr>
            <p:cNvPr id="77" name="Oval 76"/>
            <p:cNvSpPr/>
            <p:nvPr/>
          </p:nvSpPr>
          <p:spPr>
            <a:xfrm>
              <a:off x="7467600" y="4700294"/>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smtClean="0">
                  <a:solidFill>
                    <a:prstClr val="white"/>
                  </a:solidFill>
                  <a:latin typeface="Gill Sans Light"/>
                  <a:cs typeface="Gill Sans Light"/>
                </a:rPr>
                <a:t>D</a:t>
              </a:r>
              <a:endParaRPr lang="en-US" sz="1800" dirty="0">
                <a:solidFill>
                  <a:prstClr val="white"/>
                </a:solidFill>
                <a:latin typeface="Gill Sans Light"/>
                <a:cs typeface="Gill Sans Light"/>
              </a:endParaRPr>
            </a:p>
          </p:txBody>
        </p:sp>
        <p:sp>
          <p:nvSpPr>
            <p:cNvPr id="78" name="Can 77"/>
            <p:cNvSpPr/>
            <p:nvPr/>
          </p:nvSpPr>
          <p:spPr>
            <a:xfrm>
              <a:off x="7842795" y="4834346"/>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Gill Sans Light"/>
                <a:cs typeface="Gill Sans Light"/>
              </a:endParaRPr>
            </a:p>
          </p:txBody>
        </p:sp>
      </p:grpSp>
      <p:grpSp>
        <p:nvGrpSpPr>
          <p:cNvPr id="7" name="Group 6"/>
          <p:cNvGrpSpPr/>
          <p:nvPr/>
        </p:nvGrpSpPr>
        <p:grpSpPr>
          <a:xfrm>
            <a:off x="5867400" y="2563342"/>
            <a:ext cx="533400" cy="332231"/>
            <a:chOff x="7467600" y="2887226"/>
            <a:chExt cx="533400" cy="332231"/>
          </a:xfrm>
        </p:grpSpPr>
        <p:sp>
          <p:nvSpPr>
            <p:cNvPr id="79" name="Oval 78"/>
            <p:cNvSpPr/>
            <p:nvPr/>
          </p:nvSpPr>
          <p:spPr>
            <a:xfrm>
              <a:off x="7467600" y="2887226"/>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smtClean="0">
                  <a:solidFill>
                    <a:prstClr val="white"/>
                  </a:solidFill>
                  <a:latin typeface="Gill Sans Light"/>
                  <a:cs typeface="Gill Sans Light"/>
                </a:rPr>
                <a:t>A</a:t>
              </a:r>
              <a:endParaRPr lang="en-US" sz="1800" dirty="0">
                <a:solidFill>
                  <a:prstClr val="white"/>
                </a:solidFill>
                <a:latin typeface="Gill Sans Light"/>
                <a:cs typeface="Gill Sans Light"/>
              </a:endParaRPr>
            </a:p>
          </p:txBody>
        </p:sp>
        <p:sp>
          <p:nvSpPr>
            <p:cNvPr id="80" name="Can 79"/>
            <p:cNvSpPr/>
            <p:nvPr/>
          </p:nvSpPr>
          <p:spPr>
            <a:xfrm>
              <a:off x="7842795" y="3021278"/>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Gill Sans Light"/>
                <a:cs typeface="Gill Sans Light"/>
              </a:endParaRPr>
            </a:p>
          </p:txBody>
        </p:sp>
      </p:grpSp>
      <p:sp>
        <p:nvSpPr>
          <p:cNvPr id="89" name="Rectangle 88"/>
          <p:cNvSpPr/>
          <p:nvPr/>
        </p:nvSpPr>
        <p:spPr>
          <a:xfrm>
            <a:off x="5715000" y="4953000"/>
            <a:ext cx="838200" cy="1633832"/>
          </a:xfrm>
          <a:prstGeom prst="rect">
            <a:avLst/>
          </a:prstGeom>
          <a:noFill/>
          <a:ln>
            <a:solidFill>
              <a:schemeClr val="tx1"/>
            </a:solidFill>
            <a:headEnd type="none" w="med" len="med"/>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90" name="TextBox 89"/>
          <p:cNvSpPr txBox="1"/>
          <p:nvPr/>
        </p:nvSpPr>
        <p:spPr>
          <a:xfrm>
            <a:off x="5752615" y="4343400"/>
            <a:ext cx="774571" cy="646331"/>
          </a:xfrm>
          <a:prstGeom prst="rect">
            <a:avLst/>
          </a:prstGeom>
          <a:noFill/>
        </p:spPr>
        <p:txBody>
          <a:bodyPr wrap="none" rtlCol="0">
            <a:spAutoFit/>
          </a:bodyPr>
          <a:lstStyle/>
          <a:p>
            <a:pPr algn="ctr"/>
            <a:r>
              <a:rPr lang="en-US" sz="1800" dirty="0" smtClean="0">
                <a:latin typeface="Gill Sans Light"/>
                <a:cs typeface="Gill Sans Light"/>
              </a:rPr>
              <a:t>Mirror</a:t>
            </a:r>
          </a:p>
          <a:p>
            <a:pPr algn="ctr"/>
            <a:r>
              <a:rPr lang="en-US" sz="1800" dirty="0" smtClean="0">
                <a:latin typeface="Gill Sans Light"/>
                <a:cs typeface="Gill Sans Light"/>
              </a:rPr>
              <a:t>Cache</a:t>
            </a:r>
          </a:p>
        </p:txBody>
      </p:sp>
      <p:grpSp>
        <p:nvGrpSpPr>
          <p:cNvPr id="92" name="Group 91"/>
          <p:cNvGrpSpPr/>
          <p:nvPr/>
        </p:nvGrpSpPr>
        <p:grpSpPr>
          <a:xfrm>
            <a:off x="5867400" y="5391886"/>
            <a:ext cx="533400" cy="332231"/>
            <a:chOff x="7467600" y="3491582"/>
            <a:chExt cx="533400" cy="332231"/>
          </a:xfrm>
        </p:grpSpPr>
        <p:sp>
          <p:nvSpPr>
            <p:cNvPr id="102" name="Oval 101"/>
            <p:cNvSpPr/>
            <p:nvPr/>
          </p:nvSpPr>
          <p:spPr>
            <a:xfrm>
              <a:off x="7467600" y="3491582"/>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smtClean="0">
                  <a:solidFill>
                    <a:prstClr val="white"/>
                  </a:solidFill>
                  <a:latin typeface="Gill Sans Light"/>
                  <a:cs typeface="Gill Sans Light"/>
                </a:rPr>
                <a:t>D</a:t>
              </a:r>
              <a:endParaRPr lang="en-US" sz="1800" dirty="0">
                <a:solidFill>
                  <a:prstClr val="white"/>
                </a:solidFill>
                <a:latin typeface="Gill Sans Light"/>
                <a:cs typeface="Gill Sans Light"/>
              </a:endParaRPr>
            </a:p>
          </p:txBody>
        </p:sp>
        <p:sp>
          <p:nvSpPr>
            <p:cNvPr id="103" name="Can 102"/>
            <p:cNvSpPr/>
            <p:nvPr/>
          </p:nvSpPr>
          <p:spPr>
            <a:xfrm>
              <a:off x="7842795" y="3625634"/>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Gill Sans Light"/>
                <a:cs typeface="Gill Sans Light"/>
              </a:endParaRPr>
            </a:p>
          </p:txBody>
        </p:sp>
      </p:grpSp>
      <p:grpSp>
        <p:nvGrpSpPr>
          <p:cNvPr id="93" name="Group 92"/>
          <p:cNvGrpSpPr/>
          <p:nvPr/>
        </p:nvGrpSpPr>
        <p:grpSpPr>
          <a:xfrm>
            <a:off x="5867400" y="5782030"/>
            <a:ext cx="533400" cy="332231"/>
            <a:chOff x="7467600" y="4095938"/>
            <a:chExt cx="533400" cy="332231"/>
          </a:xfrm>
        </p:grpSpPr>
        <p:sp>
          <p:nvSpPr>
            <p:cNvPr id="100" name="Oval 99"/>
            <p:cNvSpPr/>
            <p:nvPr/>
          </p:nvSpPr>
          <p:spPr>
            <a:xfrm>
              <a:off x="7467600" y="4095938"/>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smtClean="0">
                  <a:solidFill>
                    <a:prstClr val="white"/>
                  </a:solidFill>
                  <a:latin typeface="Gill Sans Light"/>
                  <a:cs typeface="Gill Sans Light"/>
                </a:rPr>
                <a:t>E</a:t>
              </a:r>
              <a:endParaRPr lang="en-US" sz="1800" dirty="0">
                <a:solidFill>
                  <a:prstClr val="white"/>
                </a:solidFill>
                <a:latin typeface="Gill Sans Light"/>
                <a:cs typeface="Gill Sans Light"/>
              </a:endParaRPr>
            </a:p>
          </p:txBody>
        </p:sp>
        <p:sp>
          <p:nvSpPr>
            <p:cNvPr id="101" name="Can 100"/>
            <p:cNvSpPr/>
            <p:nvPr/>
          </p:nvSpPr>
          <p:spPr>
            <a:xfrm>
              <a:off x="7842795" y="4229990"/>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Gill Sans Light"/>
                <a:cs typeface="Gill Sans Light"/>
              </a:endParaRPr>
            </a:p>
          </p:txBody>
        </p:sp>
      </p:grpSp>
      <p:grpSp>
        <p:nvGrpSpPr>
          <p:cNvPr id="94" name="Group 93"/>
          <p:cNvGrpSpPr/>
          <p:nvPr/>
        </p:nvGrpSpPr>
        <p:grpSpPr>
          <a:xfrm>
            <a:off x="5867400" y="6172173"/>
            <a:ext cx="533400" cy="332231"/>
            <a:chOff x="7467600" y="4700294"/>
            <a:chExt cx="533400" cy="332231"/>
          </a:xfrm>
        </p:grpSpPr>
        <p:sp>
          <p:nvSpPr>
            <p:cNvPr id="98" name="Oval 97"/>
            <p:cNvSpPr/>
            <p:nvPr/>
          </p:nvSpPr>
          <p:spPr>
            <a:xfrm>
              <a:off x="7467600" y="4700294"/>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smtClean="0">
                  <a:solidFill>
                    <a:prstClr val="white"/>
                  </a:solidFill>
                  <a:latin typeface="Gill Sans Light"/>
                  <a:cs typeface="Gill Sans Light"/>
                </a:rPr>
                <a:t>F</a:t>
              </a:r>
              <a:endParaRPr lang="en-US" sz="1800" dirty="0">
                <a:solidFill>
                  <a:prstClr val="white"/>
                </a:solidFill>
                <a:latin typeface="Gill Sans Light"/>
                <a:cs typeface="Gill Sans Light"/>
              </a:endParaRPr>
            </a:p>
          </p:txBody>
        </p:sp>
        <p:sp>
          <p:nvSpPr>
            <p:cNvPr id="99" name="Can 98"/>
            <p:cNvSpPr/>
            <p:nvPr/>
          </p:nvSpPr>
          <p:spPr>
            <a:xfrm>
              <a:off x="7842795" y="4834346"/>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Gill Sans Light"/>
                <a:cs typeface="Gill Sans Light"/>
              </a:endParaRPr>
            </a:p>
          </p:txBody>
        </p:sp>
      </p:grpSp>
      <p:grpSp>
        <p:nvGrpSpPr>
          <p:cNvPr id="95" name="Group 94"/>
          <p:cNvGrpSpPr/>
          <p:nvPr/>
        </p:nvGrpSpPr>
        <p:grpSpPr>
          <a:xfrm>
            <a:off x="5867400" y="5001742"/>
            <a:ext cx="533400" cy="332231"/>
            <a:chOff x="7467600" y="2887226"/>
            <a:chExt cx="533400" cy="332231"/>
          </a:xfrm>
        </p:grpSpPr>
        <p:sp>
          <p:nvSpPr>
            <p:cNvPr id="96" name="Oval 95"/>
            <p:cNvSpPr/>
            <p:nvPr/>
          </p:nvSpPr>
          <p:spPr>
            <a:xfrm>
              <a:off x="7467600" y="2887226"/>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smtClean="0">
                  <a:solidFill>
                    <a:prstClr val="white"/>
                  </a:solidFill>
                  <a:latin typeface="Gill Sans Light"/>
                  <a:cs typeface="Gill Sans Light"/>
                </a:rPr>
                <a:t>A</a:t>
              </a:r>
              <a:endParaRPr lang="en-US" sz="1800" dirty="0">
                <a:solidFill>
                  <a:prstClr val="white"/>
                </a:solidFill>
                <a:latin typeface="Gill Sans Light"/>
                <a:cs typeface="Gill Sans Light"/>
              </a:endParaRPr>
            </a:p>
          </p:txBody>
        </p:sp>
        <p:sp>
          <p:nvSpPr>
            <p:cNvPr id="97" name="Can 96"/>
            <p:cNvSpPr/>
            <p:nvPr/>
          </p:nvSpPr>
          <p:spPr>
            <a:xfrm>
              <a:off x="7842795" y="3021278"/>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Gill Sans Light"/>
                <a:cs typeface="Gill Sans Light"/>
              </a:endParaRPr>
            </a:p>
          </p:txBody>
        </p:sp>
      </p:grpSp>
      <p:sp>
        <p:nvSpPr>
          <p:cNvPr id="139" name="Can 138"/>
          <p:cNvSpPr/>
          <p:nvPr/>
        </p:nvSpPr>
        <p:spPr>
          <a:xfrm>
            <a:off x="6231554" y="2697394"/>
            <a:ext cx="264237" cy="198178"/>
          </a:xfrm>
          <a:prstGeom prst="can">
            <a:avLst>
              <a:gd name="adj" fmla="val 28451"/>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53" name="Can 152"/>
          <p:cNvSpPr/>
          <p:nvPr/>
        </p:nvSpPr>
        <p:spPr>
          <a:xfrm>
            <a:off x="6231554" y="5135795"/>
            <a:ext cx="264237" cy="198178"/>
          </a:xfrm>
          <a:prstGeom prst="can">
            <a:avLst>
              <a:gd name="adj" fmla="val 28451"/>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54" name="Can 153"/>
          <p:cNvSpPr/>
          <p:nvPr/>
        </p:nvSpPr>
        <p:spPr>
          <a:xfrm>
            <a:off x="6231554" y="5916082"/>
            <a:ext cx="264237" cy="198178"/>
          </a:xfrm>
          <a:prstGeom prst="can">
            <a:avLst>
              <a:gd name="adj" fmla="val 28451"/>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55" name="Title 1"/>
          <p:cNvSpPr txBox="1">
            <a:spLocks/>
          </p:cNvSpPr>
          <p:nvPr/>
        </p:nvSpPr>
        <p:spPr bwMode="auto">
          <a:xfrm>
            <a:off x="0" y="-76200"/>
            <a:ext cx="9144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5000" b="0" kern="1200">
                <a:solidFill>
                  <a:schemeClr val="tx1"/>
                </a:solidFill>
                <a:latin typeface="Gill Sans Light"/>
                <a:ea typeface="ＭＳ Ｐゴシック" pitchFamily="-65" charset="-128"/>
                <a:cs typeface="Gill Sans Light"/>
              </a:defRPr>
            </a:lvl1pPr>
            <a:lvl2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2pPr>
            <a:lvl3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3pPr>
            <a:lvl4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4pPr>
            <a:lvl5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5pPr>
            <a:lvl6pPr marL="4572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6pPr>
            <a:lvl7pPr marL="9144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7pPr>
            <a:lvl8pPr marL="13716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8pPr>
            <a:lvl9pPr marL="18288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9pPr>
          </a:lstStyle>
          <a:p>
            <a:r>
              <a:rPr lang="en-US" sz="4000" dirty="0" smtClean="0"/>
              <a:t>Aggregation for Iterative </a:t>
            </a:r>
            <a:r>
              <a:rPr lang="en-US" sz="4000" dirty="0" err="1" smtClean="0"/>
              <a:t>mrTriplets</a:t>
            </a:r>
            <a:endParaRPr lang="en-US" sz="4000" dirty="0"/>
          </a:p>
        </p:txBody>
      </p:sp>
      <p:grpSp>
        <p:nvGrpSpPr>
          <p:cNvPr id="156" name="Group 155"/>
          <p:cNvGrpSpPr/>
          <p:nvPr/>
        </p:nvGrpSpPr>
        <p:grpSpPr>
          <a:xfrm>
            <a:off x="1911336" y="2346536"/>
            <a:ext cx="450864" cy="4284613"/>
            <a:chOff x="4844171" y="2209800"/>
            <a:chExt cx="450864" cy="4284613"/>
          </a:xfrm>
        </p:grpSpPr>
        <p:sp>
          <p:nvSpPr>
            <p:cNvPr id="157" name="Oval 156"/>
            <p:cNvSpPr/>
            <p:nvPr/>
          </p:nvSpPr>
          <p:spPr>
            <a:xfrm>
              <a:off x="4844171" y="2975283"/>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B</a:t>
              </a:r>
              <a:endParaRPr lang="en-US" sz="2000" dirty="0">
                <a:solidFill>
                  <a:prstClr val="white"/>
                </a:solidFill>
                <a:latin typeface="Gill Sans Light"/>
                <a:cs typeface="Gill Sans Light"/>
              </a:endParaRPr>
            </a:p>
          </p:txBody>
        </p:sp>
        <p:sp>
          <p:nvSpPr>
            <p:cNvPr id="158" name="Can 157"/>
            <p:cNvSpPr/>
            <p:nvPr/>
          </p:nvSpPr>
          <p:spPr>
            <a:xfrm>
              <a:off x="5094651" y="3282195"/>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59" name="Oval 158"/>
            <p:cNvSpPr/>
            <p:nvPr/>
          </p:nvSpPr>
          <p:spPr>
            <a:xfrm>
              <a:off x="4844171" y="3740766"/>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C</a:t>
              </a:r>
              <a:endParaRPr lang="en-US" sz="2000" dirty="0">
                <a:solidFill>
                  <a:prstClr val="white"/>
                </a:solidFill>
                <a:latin typeface="Gill Sans Light"/>
                <a:cs typeface="Gill Sans Light"/>
              </a:endParaRPr>
            </a:p>
          </p:txBody>
        </p:sp>
        <p:sp>
          <p:nvSpPr>
            <p:cNvPr id="160" name="Can 159"/>
            <p:cNvSpPr/>
            <p:nvPr/>
          </p:nvSpPr>
          <p:spPr>
            <a:xfrm>
              <a:off x="5094651" y="4047678"/>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61" name="Oval 160"/>
            <p:cNvSpPr/>
            <p:nvPr/>
          </p:nvSpPr>
          <p:spPr>
            <a:xfrm>
              <a:off x="4844171" y="4506249"/>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D</a:t>
              </a:r>
              <a:endParaRPr lang="en-US" sz="2000" dirty="0">
                <a:solidFill>
                  <a:prstClr val="white"/>
                </a:solidFill>
                <a:latin typeface="Gill Sans Light"/>
                <a:cs typeface="Gill Sans Light"/>
              </a:endParaRPr>
            </a:p>
          </p:txBody>
        </p:sp>
        <p:sp>
          <p:nvSpPr>
            <p:cNvPr id="162" name="Can 161"/>
            <p:cNvSpPr/>
            <p:nvPr/>
          </p:nvSpPr>
          <p:spPr>
            <a:xfrm>
              <a:off x="5094651" y="4813161"/>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63" name="Oval 162"/>
            <p:cNvSpPr/>
            <p:nvPr/>
          </p:nvSpPr>
          <p:spPr>
            <a:xfrm>
              <a:off x="4844171" y="5271732"/>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E</a:t>
              </a:r>
              <a:endParaRPr lang="en-US" sz="2000" dirty="0">
                <a:solidFill>
                  <a:prstClr val="white"/>
                </a:solidFill>
                <a:latin typeface="Gill Sans Light"/>
                <a:cs typeface="Gill Sans Light"/>
              </a:endParaRPr>
            </a:p>
          </p:txBody>
        </p:sp>
        <p:sp>
          <p:nvSpPr>
            <p:cNvPr id="164" name="Can 163"/>
            <p:cNvSpPr/>
            <p:nvPr/>
          </p:nvSpPr>
          <p:spPr>
            <a:xfrm>
              <a:off x="5094651" y="5578644"/>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65" name="Oval 164"/>
            <p:cNvSpPr/>
            <p:nvPr/>
          </p:nvSpPr>
          <p:spPr>
            <a:xfrm>
              <a:off x="4844171" y="2209800"/>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A</a:t>
              </a:r>
              <a:endParaRPr lang="en-US" sz="2000" dirty="0">
                <a:solidFill>
                  <a:prstClr val="white"/>
                </a:solidFill>
                <a:latin typeface="Gill Sans Light"/>
                <a:cs typeface="Gill Sans Light"/>
              </a:endParaRPr>
            </a:p>
          </p:txBody>
        </p:sp>
        <p:sp>
          <p:nvSpPr>
            <p:cNvPr id="166" name="Can 165"/>
            <p:cNvSpPr/>
            <p:nvPr/>
          </p:nvSpPr>
          <p:spPr>
            <a:xfrm>
              <a:off x="5094651" y="2516712"/>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67" name="Oval 166"/>
            <p:cNvSpPr/>
            <p:nvPr/>
          </p:nvSpPr>
          <p:spPr>
            <a:xfrm>
              <a:off x="4844171" y="6037213"/>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smtClean="0">
                  <a:solidFill>
                    <a:prstClr val="white"/>
                  </a:solidFill>
                  <a:latin typeface="Gill Sans Light"/>
                  <a:cs typeface="Gill Sans Light"/>
                </a:rPr>
                <a:t>F</a:t>
              </a:r>
              <a:endParaRPr lang="en-US" sz="2000" dirty="0">
                <a:solidFill>
                  <a:prstClr val="white"/>
                </a:solidFill>
                <a:latin typeface="Gill Sans Light"/>
                <a:cs typeface="Gill Sans Light"/>
              </a:endParaRPr>
            </a:p>
          </p:txBody>
        </p:sp>
        <p:sp>
          <p:nvSpPr>
            <p:cNvPr id="168" name="Can 167"/>
            <p:cNvSpPr/>
            <p:nvPr/>
          </p:nvSpPr>
          <p:spPr>
            <a:xfrm>
              <a:off x="5094651" y="6344125"/>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grpSp>
      <p:grpSp>
        <p:nvGrpSpPr>
          <p:cNvPr id="19" name="Group 18"/>
          <p:cNvGrpSpPr/>
          <p:nvPr/>
        </p:nvGrpSpPr>
        <p:grpSpPr>
          <a:xfrm>
            <a:off x="457200" y="2346628"/>
            <a:ext cx="1295400" cy="369332"/>
            <a:chOff x="152400" y="2346628"/>
            <a:chExt cx="1295400" cy="369332"/>
          </a:xfrm>
        </p:grpSpPr>
        <p:sp>
          <p:nvSpPr>
            <p:cNvPr id="3" name="TextBox 2"/>
            <p:cNvSpPr txBox="1"/>
            <p:nvPr/>
          </p:nvSpPr>
          <p:spPr>
            <a:xfrm>
              <a:off x="152400" y="2346628"/>
              <a:ext cx="874796" cy="369332"/>
            </a:xfrm>
            <a:prstGeom prst="rect">
              <a:avLst/>
            </a:prstGeom>
            <a:noFill/>
          </p:spPr>
          <p:txBody>
            <a:bodyPr wrap="none" rtlCol="0">
              <a:spAutoFit/>
            </a:bodyPr>
            <a:lstStyle/>
            <a:p>
              <a:r>
                <a:rPr lang="en-US" sz="1800" dirty="0" smtClean="0">
                  <a:latin typeface="Gill Sans Light"/>
                  <a:cs typeface="Gill Sans Light"/>
                </a:rPr>
                <a:t>Change</a:t>
              </a:r>
            </a:p>
          </p:txBody>
        </p:sp>
        <p:cxnSp>
          <p:nvCxnSpPr>
            <p:cNvPr id="18" name="Straight Arrow Connector 17"/>
            <p:cNvCxnSpPr/>
            <p:nvPr/>
          </p:nvCxnSpPr>
          <p:spPr>
            <a:xfrm>
              <a:off x="990600" y="2569547"/>
              <a:ext cx="4572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sp>
        <p:nvSpPr>
          <p:cNvPr id="169" name="Can 168"/>
          <p:cNvSpPr/>
          <p:nvPr/>
        </p:nvSpPr>
        <p:spPr>
          <a:xfrm>
            <a:off x="2155479" y="2654724"/>
            <a:ext cx="322833" cy="242125"/>
          </a:xfrm>
          <a:prstGeom prst="can">
            <a:avLst>
              <a:gd name="adj" fmla="val 28451"/>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grpSp>
        <p:nvGrpSpPr>
          <p:cNvPr id="126" name="Group 125"/>
          <p:cNvGrpSpPr/>
          <p:nvPr/>
        </p:nvGrpSpPr>
        <p:grpSpPr>
          <a:xfrm>
            <a:off x="457200" y="5421868"/>
            <a:ext cx="1295400" cy="369332"/>
            <a:chOff x="152400" y="2346628"/>
            <a:chExt cx="1295400" cy="369332"/>
          </a:xfrm>
        </p:grpSpPr>
        <p:sp>
          <p:nvSpPr>
            <p:cNvPr id="127" name="TextBox 126"/>
            <p:cNvSpPr txBox="1"/>
            <p:nvPr/>
          </p:nvSpPr>
          <p:spPr>
            <a:xfrm>
              <a:off x="152400" y="2346628"/>
              <a:ext cx="874796" cy="369332"/>
            </a:xfrm>
            <a:prstGeom prst="rect">
              <a:avLst/>
            </a:prstGeom>
            <a:noFill/>
          </p:spPr>
          <p:txBody>
            <a:bodyPr wrap="none" rtlCol="0">
              <a:spAutoFit/>
            </a:bodyPr>
            <a:lstStyle/>
            <a:p>
              <a:r>
                <a:rPr lang="en-US" sz="1800" dirty="0" smtClean="0">
                  <a:latin typeface="Gill Sans Light"/>
                  <a:cs typeface="Gill Sans Light"/>
                </a:rPr>
                <a:t>Change</a:t>
              </a:r>
            </a:p>
          </p:txBody>
        </p:sp>
        <p:cxnSp>
          <p:nvCxnSpPr>
            <p:cNvPr id="128" name="Straight Arrow Connector 127"/>
            <p:cNvCxnSpPr/>
            <p:nvPr/>
          </p:nvCxnSpPr>
          <p:spPr>
            <a:xfrm>
              <a:off x="990600" y="2569547"/>
              <a:ext cx="4572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sp>
        <p:nvSpPr>
          <p:cNvPr id="170" name="Can 169"/>
          <p:cNvSpPr/>
          <p:nvPr/>
        </p:nvSpPr>
        <p:spPr>
          <a:xfrm>
            <a:off x="2164389" y="5707799"/>
            <a:ext cx="322833" cy="242125"/>
          </a:xfrm>
          <a:prstGeom prst="can">
            <a:avLst>
              <a:gd name="adj" fmla="val 28451"/>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grpSp>
        <p:nvGrpSpPr>
          <p:cNvPr id="244" name="Group 243"/>
          <p:cNvGrpSpPr/>
          <p:nvPr/>
        </p:nvGrpSpPr>
        <p:grpSpPr>
          <a:xfrm>
            <a:off x="6553200" y="2346536"/>
            <a:ext cx="551597" cy="457200"/>
            <a:chOff x="6248400" y="2346536"/>
            <a:chExt cx="551597" cy="457200"/>
          </a:xfrm>
        </p:grpSpPr>
        <p:cxnSp>
          <p:nvCxnSpPr>
            <p:cNvPr id="29" name="Straight Arrow Connector 28"/>
            <p:cNvCxnSpPr/>
            <p:nvPr/>
          </p:nvCxnSpPr>
          <p:spPr>
            <a:xfrm flipV="1">
              <a:off x="6248400" y="2346536"/>
              <a:ext cx="551597" cy="45720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71" name="Straight Arrow Connector 170"/>
            <p:cNvCxnSpPr/>
            <p:nvPr/>
          </p:nvCxnSpPr>
          <p:spPr>
            <a:xfrm>
              <a:off x="6248400" y="2784996"/>
              <a:ext cx="551597"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sp>
        <p:nvSpPr>
          <p:cNvPr id="245" name="Right Arrow 244"/>
          <p:cNvSpPr/>
          <p:nvPr/>
        </p:nvSpPr>
        <p:spPr>
          <a:xfrm rot="5400000">
            <a:off x="5868937" y="5405122"/>
            <a:ext cx="1898384" cy="384541"/>
          </a:xfrm>
          <a:prstGeom prst="rightArrow">
            <a:avLst/>
          </a:prstGeom>
          <a:solidFill>
            <a:schemeClr val="tx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tIns="0" rtlCol="0" anchor="ctr"/>
          <a:lstStyle/>
          <a:p>
            <a:pPr algn="ctr"/>
            <a:r>
              <a:rPr lang="en-US" sz="1800" dirty="0" smtClean="0">
                <a:solidFill>
                  <a:schemeClr val="bg1"/>
                </a:solidFill>
                <a:latin typeface="Gill Sans Light"/>
                <a:cs typeface="Gill Sans Light"/>
              </a:rPr>
              <a:t>Scan</a:t>
            </a:r>
            <a:endParaRPr lang="en-US" sz="1800" dirty="0">
              <a:solidFill>
                <a:schemeClr val="bg1"/>
              </a:solidFill>
              <a:latin typeface="Gill Sans Light"/>
              <a:cs typeface="Gill Sans Light"/>
            </a:endParaRPr>
          </a:p>
        </p:txBody>
      </p:sp>
      <p:sp>
        <p:nvSpPr>
          <p:cNvPr id="152" name="Can 151"/>
          <p:cNvSpPr/>
          <p:nvPr/>
        </p:nvSpPr>
        <p:spPr>
          <a:xfrm>
            <a:off x="2155479" y="3401697"/>
            <a:ext cx="322833" cy="242125"/>
          </a:xfrm>
          <a:prstGeom prst="can">
            <a:avLst>
              <a:gd name="adj" fmla="val 28451"/>
            </a:avLst>
          </a:prstGeom>
          <a:ln>
            <a:solidFill>
              <a:srgbClr val="000000"/>
            </a:solidFill>
          </a:ln>
        </p:spPr>
        <p:style>
          <a:lnRef idx="1">
            <a:schemeClr val="accent4"/>
          </a:lnRef>
          <a:fillRef idx="3">
            <a:schemeClr val="accent4"/>
          </a:fillRef>
          <a:effectRef idx="2">
            <a:schemeClr val="accent4"/>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75" name="Can 174"/>
          <p:cNvSpPr/>
          <p:nvPr/>
        </p:nvSpPr>
        <p:spPr>
          <a:xfrm>
            <a:off x="2155479" y="4125669"/>
            <a:ext cx="322833" cy="242125"/>
          </a:xfrm>
          <a:prstGeom prst="can">
            <a:avLst>
              <a:gd name="adj" fmla="val 28451"/>
            </a:avLst>
          </a:prstGeom>
          <a:ln>
            <a:solidFill>
              <a:srgbClr val="000000"/>
            </a:solidFill>
          </a:ln>
        </p:spPr>
        <p:style>
          <a:lnRef idx="1">
            <a:schemeClr val="accent4"/>
          </a:lnRef>
          <a:fillRef idx="3">
            <a:schemeClr val="accent4"/>
          </a:fillRef>
          <a:effectRef idx="2">
            <a:schemeClr val="accent4"/>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76" name="Can 175"/>
          <p:cNvSpPr/>
          <p:nvPr/>
        </p:nvSpPr>
        <p:spPr>
          <a:xfrm>
            <a:off x="2164389" y="4911575"/>
            <a:ext cx="322833" cy="242125"/>
          </a:xfrm>
          <a:prstGeom prst="can">
            <a:avLst>
              <a:gd name="adj" fmla="val 28451"/>
            </a:avLst>
          </a:prstGeom>
          <a:ln>
            <a:solidFill>
              <a:srgbClr val="000000"/>
            </a:solidFill>
          </a:ln>
        </p:spPr>
        <p:style>
          <a:lnRef idx="1">
            <a:schemeClr val="accent4"/>
          </a:lnRef>
          <a:fillRef idx="3">
            <a:schemeClr val="accent4"/>
          </a:fillRef>
          <a:effectRef idx="2">
            <a:schemeClr val="accent4"/>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78" name="Can 177"/>
          <p:cNvSpPr/>
          <p:nvPr/>
        </p:nvSpPr>
        <p:spPr>
          <a:xfrm>
            <a:off x="2155372" y="6450305"/>
            <a:ext cx="322833" cy="242125"/>
          </a:xfrm>
          <a:prstGeom prst="can">
            <a:avLst>
              <a:gd name="adj" fmla="val 28451"/>
            </a:avLst>
          </a:prstGeom>
          <a:ln>
            <a:solidFill>
              <a:srgbClr val="000000"/>
            </a:solidFill>
          </a:ln>
        </p:spPr>
        <p:style>
          <a:lnRef idx="1">
            <a:schemeClr val="accent4"/>
          </a:lnRef>
          <a:fillRef idx="3">
            <a:schemeClr val="accent4"/>
          </a:fillRef>
          <a:effectRef idx="2">
            <a:schemeClr val="accent4"/>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grpSp>
        <p:nvGrpSpPr>
          <p:cNvPr id="179" name="Group 178"/>
          <p:cNvGrpSpPr/>
          <p:nvPr/>
        </p:nvGrpSpPr>
        <p:grpSpPr>
          <a:xfrm>
            <a:off x="457200" y="3135868"/>
            <a:ext cx="1295400" cy="369332"/>
            <a:chOff x="152400" y="2346628"/>
            <a:chExt cx="1295400" cy="369332"/>
          </a:xfrm>
        </p:grpSpPr>
        <p:sp>
          <p:nvSpPr>
            <p:cNvPr id="180" name="TextBox 179"/>
            <p:cNvSpPr txBox="1"/>
            <p:nvPr/>
          </p:nvSpPr>
          <p:spPr>
            <a:xfrm>
              <a:off x="152400" y="2346628"/>
              <a:ext cx="874796" cy="369332"/>
            </a:xfrm>
            <a:prstGeom prst="rect">
              <a:avLst/>
            </a:prstGeom>
            <a:noFill/>
          </p:spPr>
          <p:txBody>
            <a:bodyPr wrap="none" rtlCol="0">
              <a:spAutoFit/>
            </a:bodyPr>
            <a:lstStyle/>
            <a:p>
              <a:r>
                <a:rPr lang="en-US" sz="1800" dirty="0" smtClean="0">
                  <a:latin typeface="Gill Sans Light"/>
                  <a:cs typeface="Gill Sans Light"/>
                </a:rPr>
                <a:t>Change</a:t>
              </a:r>
            </a:p>
          </p:txBody>
        </p:sp>
        <p:cxnSp>
          <p:nvCxnSpPr>
            <p:cNvPr id="181" name="Straight Arrow Connector 180"/>
            <p:cNvCxnSpPr/>
            <p:nvPr/>
          </p:nvCxnSpPr>
          <p:spPr>
            <a:xfrm>
              <a:off x="990600" y="2569547"/>
              <a:ext cx="4572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nvGrpSpPr>
          <p:cNvPr id="182" name="Group 181"/>
          <p:cNvGrpSpPr/>
          <p:nvPr/>
        </p:nvGrpSpPr>
        <p:grpSpPr>
          <a:xfrm>
            <a:off x="457200" y="3897868"/>
            <a:ext cx="1295400" cy="369332"/>
            <a:chOff x="152400" y="2346628"/>
            <a:chExt cx="1295400" cy="369332"/>
          </a:xfrm>
        </p:grpSpPr>
        <p:sp>
          <p:nvSpPr>
            <p:cNvPr id="183" name="TextBox 182"/>
            <p:cNvSpPr txBox="1"/>
            <p:nvPr/>
          </p:nvSpPr>
          <p:spPr>
            <a:xfrm>
              <a:off x="152400" y="2346628"/>
              <a:ext cx="874796" cy="369332"/>
            </a:xfrm>
            <a:prstGeom prst="rect">
              <a:avLst/>
            </a:prstGeom>
            <a:noFill/>
          </p:spPr>
          <p:txBody>
            <a:bodyPr wrap="none" rtlCol="0">
              <a:spAutoFit/>
            </a:bodyPr>
            <a:lstStyle/>
            <a:p>
              <a:r>
                <a:rPr lang="en-US" sz="1800" dirty="0" smtClean="0">
                  <a:latin typeface="Gill Sans Light"/>
                  <a:cs typeface="Gill Sans Light"/>
                </a:rPr>
                <a:t>Change</a:t>
              </a:r>
            </a:p>
          </p:txBody>
        </p:sp>
        <p:cxnSp>
          <p:nvCxnSpPr>
            <p:cNvPr id="184" name="Straight Arrow Connector 183"/>
            <p:cNvCxnSpPr/>
            <p:nvPr/>
          </p:nvCxnSpPr>
          <p:spPr>
            <a:xfrm>
              <a:off x="990600" y="2569547"/>
              <a:ext cx="4572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nvGrpSpPr>
          <p:cNvPr id="185" name="Group 184"/>
          <p:cNvGrpSpPr/>
          <p:nvPr/>
        </p:nvGrpSpPr>
        <p:grpSpPr>
          <a:xfrm>
            <a:off x="457200" y="4659868"/>
            <a:ext cx="1295400" cy="369332"/>
            <a:chOff x="152400" y="2346628"/>
            <a:chExt cx="1295400" cy="369332"/>
          </a:xfrm>
        </p:grpSpPr>
        <p:sp>
          <p:nvSpPr>
            <p:cNvPr id="186" name="TextBox 185"/>
            <p:cNvSpPr txBox="1"/>
            <p:nvPr/>
          </p:nvSpPr>
          <p:spPr>
            <a:xfrm>
              <a:off x="152400" y="2346628"/>
              <a:ext cx="874796" cy="369332"/>
            </a:xfrm>
            <a:prstGeom prst="rect">
              <a:avLst/>
            </a:prstGeom>
            <a:noFill/>
          </p:spPr>
          <p:txBody>
            <a:bodyPr wrap="none" rtlCol="0">
              <a:spAutoFit/>
            </a:bodyPr>
            <a:lstStyle/>
            <a:p>
              <a:r>
                <a:rPr lang="en-US" sz="1800" dirty="0" smtClean="0">
                  <a:latin typeface="Gill Sans Light"/>
                  <a:cs typeface="Gill Sans Light"/>
                </a:rPr>
                <a:t>Change</a:t>
              </a:r>
            </a:p>
          </p:txBody>
        </p:sp>
        <p:cxnSp>
          <p:nvCxnSpPr>
            <p:cNvPr id="187" name="Straight Arrow Connector 186"/>
            <p:cNvCxnSpPr/>
            <p:nvPr/>
          </p:nvCxnSpPr>
          <p:spPr>
            <a:xfrm>
              <a:off x="990600" y="2569547"/>
              <a:ext cx="4572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nvGrpSpPr>
          <p:cNvPr id="188" name="Group 187"/>
          <p:cNvGrpSpPr/>
          <p:nvPr/>
        </p:nvGrpSpPr>
        <p:grpSpPr>
          <a:xfrm>
            <a:off x="457200" y="6172200"/>
            <a:ext cx="1295400" cy="369332"/>
            <a:chOff x="152400" y="2346628"/>
            <a:chExt cx="1295400" cy="369332"/>
          </a:xfrm>
        </p:grpSpPr>
        <p:sp>
          <p:nvSpPr>
            <p:cNvPr id="189" name="TextBox 188"/>
            <p:cNvSpPr txBox="1"/>
            <p:nvPr/>
          </p:nvSpPr>
          <p:spPr>
            <a:xfrm>
              <a:off x="152400" y="2346628"/>
              <a:ext cx="874796" cy="369332"/>
            </a:xfrm>
            <a:prstGeom prst="rect">
              <a:avLst/>
            </a:prstGeom>
            <a:noFill/>
          </p:spPr>
          <p:txBody>
            <a:bodyPr wrap="none" rtlCol="0">
              <a:spAutoFit/>
            </a:bodyPr>
            <a:lstStyle/>
            <a:p>
              <a:r>
                <a:rPr lang="en-US" sz="1800" dirty="0" smtClean="0">
                  <a:latin typeface="Gill Sans Light"/>
                  <a:cs typeface="Gill Sans Light"/>
                </a:rPr>
                <a:t>Change</a:t>
              </a:r>
            </a:p>
          </p:txBody>
        </p:sp>
        <p:cxnSp>
          <p:nvCxnSpPr>
            <p:cNvPr id="190" name="Straight Arrow Connector 189"/>
            <p:cNvCxnSpPr/>
            <p:nvPr/>
          </p:nvCxnSpPr>
          <p:spPr>
            <a:xfrm>
              <a:off x="990600" y="2569547"/>
              <a:ext cx="4572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nvGrpSpPr>
          <p:cNvPr id="28" name="Group 27"/>
          <p:cNvGrpSpPr/>
          <p:nvPr/>
        </p:nvGrpSpPr>
        <p:grpSpPr>
          <a:xfrm>
            <a:off x="3657600" y="2819400"/>
            <a:ext cx="1752600" cy="762000"/>
            <a:chOff x="3352800" y="2819400"/>
            <a:chExt cx="1752600" cy="762000"/>
          </a:xfrm>
        </p:grpSpPr>
        <p:sp>
          <p:nvSpPr>
            <p:cNvPr id="192" name="TextBox 191"/>
            <p:cNvSpPr txBox="1"/>
            <p:nvPr/>
          </p:nvSpPr>
          <p:spPr>
            <a:xfrm>
              <a:off x="3352800" y="2819400"/>
              <a:ext cx="1100331" cy="646331"/>
            </a:xfrm>
            <a:prstGeom prst="rect">
              <a:avLst/>
            </a:prstGeom>
            <a:noFill/>
          </p:spPr>
          <p:txBody>
            <a:bodyPr wrap="none" rtlCol="0">
              <a:spAutoFit/>
            </a:bodyPr>
            <a:lstStyle/>
            <a:p>
              <a:pPr algn="r"/>
              <a:r>
                <a:rPr lang="en-US" sz="1800" dirty="0" smtClean="0">
                  <a:latin typeface="Gill Sans Light"/>
                  <a:cs typeface="Gill Sans Light"/>
                </a:rPr>
                <a:t>Local</a:t>
              </a:r>
            </a:p>
            <a:p>
              <a:pPr algn="r"/>
              <a:r>
                <a:rPr lang="en-US" sz="1800" dirty="0" smtClean="0">
                  <a:latin typeface="Gill Sans Light"/>
                  <a:cs typeface="Gill Sans Light"/>
                </a:rPr>
                <a:t>Aggregate</a:t>
              </a:r>
            </a:p>
          </p:txBody>
        </p:sp>
        <p:cxnSp>
          <p:nvCxnSpPr>
            <p:cNvPr id="193" name="Straight Arrow Connector 192"/>
            <p:cNvCxnSpPr/>
            <p:nvPr/>
          </p:nvCxnSpPr>
          <p:spPr>
            <a:xfrm>
              <a:off x="4419600" y="3150272"/>
              <a:ext cx="6858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24" name="Freeform 23"/>
            <p:cNvSpPr/>
            <p:nvPr/>
          </p:nvSpPr>
          <p:spPr>
            <a:xfrm>
              <a:off x="4701710" y="3150977"/>
              <a:ext cx="403690" cy="430423"/>
            </a:xfrm>
            <a:custGeom>
              <a:avLst/>
              <a:gdLst>
                <a:gd name="connsiteX0" fmla="*/ 0 w 403690"/>
                <a:gd name="connsiteY0" fmla="*/ 0 h 487830"/>
                <a:gd name="connsiteX1" fmla="*/ 0 w 403690"/>
                <a:gd name="connsiteY1" fmla="*/ 487830 h 487830"/>
                <a:gd name="connsiteX2" fmla="*/ 403690 w 403690"/>
                <a:gd name="connsiteY2" fmla="*/ 487830 h 487830"/>
              </a:gdLst>
              <a:ahLst/>
              <a:cxnLst>
                <a:cxn ang="0">
                  <a:pos x="connsiteX0" y="connsiteY0"/>
                </a:cxn>
                <a:cxn ang="0">
                  <a:pos x="connsiteX1" y="connsiteY1"/>
                </a:cxn>
                <a:cxn ang="0">
                  <a:pos x="connsiteX2" y="connsiteY2"/>
                </a:cxn>
              </a:cxnLst>
              <a:rect l="l" t="t" r="r" b="b"/>
              <a:pathLst>
                <a:path w="403690" h="487830">
                  <a:moveTo>
                    <a:pt x="0" y="0"/>
                  </a:moveTo>
                  <a:lnTo>
                    <a:pt x="0" y="487830"/>
                  </a:lnTo>
                  <a:lnTo>
                    <a:pt x="403690" y="487830"/>
                  </a:lnTo>
                </a:path>
              </a:pathLst>
            </a:cu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30" name="Group 29"/>
          <p:cNvGrpSpPr/>
          <p:nvPr/>
        </p:nvGrpSpPr>
        <p:grpSpPr>
          <a:xfrm>
            <a:off x="3657600" y="5257800"/>
            <a:ext cx="1752600" cy="1137319"/>
            <a:chOff x="3352800" y="5257800"/>
            <a:chExt cx="1752600" cy="1137319"/>
          </a:xfrm>
        </p:grpSpPr>
        <p:sp>
          <p:nvSpPr>
            <p:cNvPr id="195" name="TextBox 194"/>
            <p:cNvSpPr txBox="1"/>
            <p:nvPr/>
          </p:nvSpPr>
          <p:spPr>
            <a:xfrm>
              <a:off x="3352800" y="5257800"/>
              <a:ext cx="1100331" cy="646331"/>
            </a:xfrm>
            <a:prstGeom prst="rect">
              <a:avLst/>
            </a:prstGeom>
            <a:noFill/>
          </p:spPr>
          <p:txBody>
            <a:bodyPr wrap="none" rtlCol="0">
              <a:spAutoFit/>
            </a:bodyPr>
            <a:lstStyle/>
            <a:p>
              <a:pPr algn="r"/>
              <a:r>
                <a:rPr lang="en-US" sz="1800" dirty="0" smtClean="0">
                  <a:latin typeface="Gill Sans Light"/>
                  <a:cs typeface="Gill Sans Light"/>
                </a:rPr>
                <a:t>Local</a:t>
              </a:r>
            </a:p>
            <a:p>
              <a:pPr algn="r"/>
              <a:r>
                <a:rPr lang="en-US" sz="1800" dirty="0" smtClean="0">
                  <a:latin typeface="Gill Sans Light"/>
                  <a:cs typeface="Gill Sans Light"/>
                </a:rPr>
                <a:t>Aggregate</a:t>
              </a:r>
            </a:p>
          </p:txBody>
        </p:sp>
        <p:cxnSp>
          <p:nvCxnSpPr>
            <p:cNvPr id="196" name="Straight Arrow Connector 195"/>
            <p:cNvCxnSpPr/>
            <p:nvPr/>
          </p:nvCxnSpPr>
          <p:spPr>
            <a:xfrm>
              <a:off x="4419600" y="5588672"/>
              <a:ext cx="6858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200" name="Freeform 199"/>
            <p:cNvSpPr/>
            <p:nvPr/>
          </p:nvSpPr>
          <p:spPr>
            <a:xfrm>
              <a:off x="4701710" y="5588672"/>
              <a:ext cx="403690" cy="806447"/>
            </a:xfrm>
            <a:custGeom>
              <a:avLst/>
              <a:gdLst>
                <a:gd name="connsiteX0" fmla="*/ 0 w 403690"/>
                <a:gd name="connsiteY0" fmla="*/ 0 h 487830"/>
                <a:gd name="connsiteX1" fmla="*/ 0 w 403690"/>
                <a:gd name="connsiteY1" fmla="*/ 487830 h 487830"/>
                <a:gd name="connsiteX2" fmla="*/ 403690 w 403690"/>
                <a:gd name="connsiteY2" fmla="*/ 487830 h 487830"/>
              </a:gdLst>
              <a:ahLst/>
              <a:cxnLst>
                <a:cxn ang="0">
                  <a:pos x="connsiteX0" y="connsiteY0"/>
                </a:cxn>
                <a:cxn ang="0">
                  <a:pos x="connsiteX1" y="connsiteY1"/>
                </a:cxn>
                <a:cxn ang="0">
                  <a:pos x="connsiteX2" y="connsiteY2"/>
                </a:cxn>
              </a:cxnLst>
              <a:rect l="l" t="t" r="r" b="b"/>
              <a:pathLst>
                <a:path w="403690" h="487830">
                  <a:moveTo>
                    <a:pt x="0" y="0"/>
                  </a:moveTo>
                  <a:lnTo>
                    <a:pt x="0" y="487830"/>
                  </a:lnTo>
                  <a:lnTo>
                    <a:pt x="403690" y="487830"/>
                  </a:lnTo>
                </a:path>
              </a:pathLst>
            </a:cu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3" name="Group 12"/>
          <p:cNvGrpSpPr/>
          <p:nvPr/>
        </p:nvGrpSpPr>
        <p:grpSpPr>
          <a:xfrm>
            <a:off x="5562600" y="2953486"/>
            <a:ext cx="637030" cy="332231"/>
            <a:chOff x="5257800" y="2953486"/>
            <a:chExt cx="637030" cy="332231"/>
          </a:xfrm>
        </p:grpSpPr>
        <p:sp>
          <p:nvSpPr>
            <p:cNvPr id="142" name="Can 141"/>
            <p:cNvSpPr/>
            <p:nvPr/>
          </p:nvSpPr>
          <p:spPr>
            <a:xfrm>
              <a:off x="5257800" y="3056411"/>
              <a:ext cx="264237" cy="198178"/>
            </a:xfrm>
            <a:prstGeom prst="can">
              <a:avLst>
                <a:gd name="adj" fmla="val 28451"/>
              </a:avLst>
            </a:prstGeom>
            <a:ln>
              <a:solidFill>
                <a:srgbClr val="00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47" name="Oval 146"/>
            <p:cNvSpPr/>
            <p:nvPr/>
          </p:nvSpPr>
          <p:spPr>
            <a:xfrm>
              <a:off x="5562600" y="2953486"/>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smtClean="0">
                  <a:solidFill>
                    <a:prstClr val="white"/>
                  </a:solidFill>
                  <a:latin typeface="Gill Sans Light"/>
                  <a:cs typeface="Gill Sans Light"/>
                </a:rPr>
                <a:t>B</a:t>
              </a:r>
              <a:endParaRPr lang="en-US" sz="1800" dirty="0">
                <a:solidFill>
                  <a:prstClr val="white"/>
                </a:solidFill>
                <a:latin typeface="Gill Sans Light"/>
                <a:cs typeface="Gill Sans Light"/>
              </a:endParaRPr>
            </a:p>
          </p:txBody>
        </p:sp>
      </p:grpSp>
      <p:grpSp>
        <p:nvGrpSpPr>
          <p:cNvPr id="12" name="Group 11"/>
          <p:cNvGrpSpPr/>
          <p:nvPr/>
        </p:nvGrpSpPr>
        <p:grpSpPr>
          <a:xfrm>
            <a:off x="5562600" y="3332292"/>
            <a:ext cx="637030" cy="332231"/>
            <a:chOff x="5257800" y="3332292"/>
            <a:chExt cx="637030" cy="332231"/>
          </a:xfrm>
        </p:grpSpPr>
        <p:sp>
          <p:nvSpPr>
            <p:cNvPr id="143" name="Can 142"/>
            <p:cNvSpPr/>
            <p:nvPr/>
          </p:nvSpPr>
          <p:spPr>
            <a:xfrm>
              <a:off x="5257800" y="3406373"/>
              <a:ext cx="264237" cy="198178"/>
            </a:xfrm>
            <a:prstGeom prst="can">
              <a:avLst>
                <a:gd name="adj" fmla="val 28451"/>
              </a:avLst>
            </a:prstGeom>
            <a:ln>
              <a:solidFill>
                <a:srgbClr val="00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48" name="Oval 147"/>
            <p:cNvSpPr/>
            <p:nvPr/>
          </p:nvSpPr>
          <p:spPr>
            <a:xfrm>
              <a:off x="5562600" y="3332292"/>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smtClean="0">
                  <a:solidFill>
                    <a:prstClr val="white"/>
                  </a:solidFill>
                  <a:latin typeface="Gill Sans Light"/>
                  <a:cs typeface="Gill Sans Light"/>
                </a:rPr>
                <a:t>C</a:t>
              </a:r>
              <a:endParaRPr lang="en-US" sz="1800" dirty="0">
                <a:solidFill>
                  <a:prstClr val="white"/>
                </a:solidFill>
                <a:latin typeface="Gill Sans Light"/>
                <a:cs typeface="Gill Sans Light"/>
              </a:endParaRPr>
            </a:p>
          </p:txBody>
        </p:sp>
      </p:grpSp>
      <p:grpSp>
        <p:nvGrpSpPr>
          <p:cNvPr id="14" name="Group 13"/>
          <p:cNvGrpSpPr/>
          <p:nvPr/>
        </p:nvGrpSpPr>
        <p:grpSpPr>
          <a:xfrm>
            <a:off x="5562600" y="5408468"/>
            <a:ext cx="637030" cy="332231"/>
            <a:chOff x="5257800" y="5408468"/>
            <a:chExt cx="637030" cy="332231"/>
          </a:xfrm>
        </p:grpSpPr>
        <p:sp>
          <p:nvSpPr>
            <p:cNvPr id="145" name="Can 144"/>
            <p:cNvSpPr/>
            <p:nvPr/>
          </p:nvSpPr>
          <p:spPr>
            <a:xfrm>
              <a:off x="5257800" y="5483281"/>
              <a:ext cx="264237" cy="198178"/>
            </a:xfrm>
            <a:prstGeom prst="can">
              <a:avLst>
                <a:gd name="adj" fmla="val 28451"/>
              </a:avLst>
            </a:prstGeom>
            <a:ln>
              <a:solidFill>
                <a:srgbClr val="00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49" name="Oval 148"/>
            <p:cNvSpPr/>
            <p:nvPr/>
          </p:nvSpPr>
          <p:spPr>
            <a:xfrm>
              <a:off x="5562600" y="5408468"/>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smtClean="0">
                  <a:solidFill>
                    <a:prstClr val="white"/>
                  </a:solidFill>
                  <a:latin typeface="Gill Sans Light"/>
                  <a:cs typeface="Gill Sans Light"/>
                </a:rPr>
                <a:t>D</a:t>
              </a:r>
              <a:endParaRPr lang="en-US" sz="1800" dirty="0">
                <a:solidFill>
                  <a:prstClr val="white"/>
                </a:solidFill>
                <a:latin typeface="Gill Sans Light"/>
                <a:cs typeface="Gill Sans Light"/>
              </a:endParaRPr>
            </a:p>
          </p:txBody>
        </p:sp>
      </p:grpSp>
      <p:grpSp>
        <p:nvGrpSpPr>
          <p:cNvPr id="15" name="Group 14"/>
          <p:cNvGrpSpPr/>
          <p:nvPr/>
        </p:nvGrpSpPr>
        <p:grpSpPr>
          <a:xfrm>
            <a:off x="5562600" y="6172200"/>
            <a:ext cx="637030" cy="332231"/>
            <a:chOff x="5257800" y="6172200"/>
            <a:chExt cx="637030" cy="332231"/>
          </a:xfrm>
        </p:grpSpPr>
        <p:sp>
          <p:nvSpPr>
            <p:cNvPr id="146" name="Can 145"/>
            <p:cNvSpPr/>
            <p:nvPr/>
          </p:nvSpPr>
          <p:spPr>
            <a:xfrm>
              <a:off x="5257800" y="6278723"/>
              <a:ext cx="264237" cy="198178"/>
            </a:xfrm>
            <a:prstGeom prst="can">
              <a:avLst>
                <a:gd name="adj" fmla="val 28451"/>
              </a:avLst>
            </a:prstGeom>
            <a:ln>
              <a:solidFill>
                <a:srgbClr val="00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Gill Sans Light"/>
                <a:cs typeface="Gill Sans Light"/>
              </a:endParaRPr>
            </a:p>
          </p:txBody>
        </p:sp>
        <p:sp>
          <p:nvSpPr>
            <p:cNvPr id="150" name="Oval 149"/>
            <p:cNvSpPr/>
            <p:nvPr/>
          </p:nvSpPr>
          <p:spPr>
            <a:xfrm>
              <a:off x="5562600" y="6172200"/>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smtClean="0">
                  <a:solidFill>
                    <a:prstClr val="white"/>
                  </a:solidFill>
                  <a:latin typeface="Gill Sans Light"/>
                  <a:cs typeface="Gill Sans Light"/>
                </a:rPr>
                <a:t>F</a:t>
              </a:r>
              <a:endParaRPr lang="en-US" sz="1800" dirty="0">
                <a:solidFill>
                  <a:prstClr val="white"/>
                </a:solidFill>
                <a:latin typeface="Gill Sans Light"/>
                <a:cs typeface="Gill Sans Light"/>
              </a:endParaRPr>
            </a:p>
          </p:txBody>
        </p:sp>
      </p:grpSp>
    </p:spTree>
    <p:extLst>
      <p:ext uri="{BB962C8B-B14F-4D97-AF65-F5344CB8AC3E}">
        <p14:creationId xmlns:p14="http://schemas.microsoft.com/office/powerpoint/2010/main" val="3126528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0" presetClass="path" presetSubtype="0" decel="50000" fill="hold" nodeType="clickEffect">
                                  <p:stCondLst>
                                    <p:cond delay="0"/>
                                  </p:stCondLst>
                                  <p:childTnLst>
                                    <p:animMotion origin="layout" path="M 1.90484E-6 -1.7925E-6 L -0.4098 0.03405 " pathEditMode="relative" rAng="0" ptsTypes="AA">
                                      <p:cBhvr>
                                        <p:cTn id="26" dur="2000" fill="hold"/>
                                        <p:tgtEl>
                                          <p:spTgt spid="13"/>
                                        </p:tgtEl>
                                        <p:attrNameLst>
                                          <p:attrName>ppt_x</p:attrName>
                                          <p:attrName>ppt_y</p:attrName>
                                        </p:attrNameLst>
                                      </p:cBhvr>
                                      <p:rCtr x="-20490" y="1691"/>
                                    </p:animMotion>
                                  </p:childTnLst>
                                </p:cTn>
                              </p:par>
                              <p:par>
                                <p:cTn id="27" presetID="0" presetClass="path" presetSubtype="0" decel="50000" fill="hold" nodeType="withEffect">
                                  <p:stCondLst>
                                    <p:cond delay="0"/>
                                  </p:stCondLst>
                                  <p:childTnLst>
                                    <p:animMotion origin="layout" path="M 1.90484E-6 9.72673E-8 L -0.4098 0.09009 " pathEditMode="relative" rAng="0" ptsTypes="AA">
                                      <p:cBhvr>
                                        <p:cTn id="28" dur="2000" fill="hold"/>
                                        <p:tgtEl>
                                          <p:spTgt spid="12"/>
                                        </p:tgtEl>
                                        <p:attrNameLst>
                                          <p:attrName>ppt_x</p:attrName>
                                          <p:attrName>ppt_y</p:attrName>
                                        </p:attrNameLst>
                                      </p:cBhvr>
                                      <p:rCtr x="-20490" y="4493"/>
                                    </p:animMotion>
                                  </p:childTnLst>
                                </p:cTn>
                              </p:par>
                              <p:par>
                                <p:cTn id="29" presetID="0" presetClass="path" presetSubtype="0" decel="50000" fill="hold" nodeType="withEffect">
                                  <p:stCondLst>
                                    <p:cond delay="0"/>
                                  </p:stCondLst>
                                  <p:childTnLst>
                                    <p:animMotion origin="layout" path="M 1.90484E-6 2.07967E-6 L -0.4098 -0.10167 " pathEditMode="relative" rAng="0" ptsTypes="AA">
                                      <p:cBhvr>
                                        <p:cTn id="30" dur="2000" fill="hold"/>
                                        <p:tgtEl>
                                          <p:spTgt spid="14"/>
                                        </p:tgtEl>
                                        <p:attrNameLst>
                                          <p:attrName>ppt_x</p:attrName>
                                          <p:attrName>ppt_y</p:attrName>
                                        </p:attrNameLst>
                                      </p:cBhvr>
                                      <p:rCtr x="-20490" y="-5095"/>
                                    </p:animMotion>
                                  </p:childTnLst>
                                </p:cTn>
                              </p:par>
                              <p:par>
                                <p:cTn id="31" presetID="0" presetClass="path" presetSubtype="0" decel="50000" fill="hold" nodeType="withEffect">
                                  <p:stCondLst>
                                    <p:cond delay="0"/>
                                  </p:stCondLst>
                                  <p:childTnLst>
                                    <p:animMotion origin="layout" path="M 1.90484E-6 -2.0843E-6 L -0.4098 0.00927 " pathEditMode="relative" rAng="0" ptsTypes="AA">
                                      <p:cBhvr>
                                        <p:cTn id="32" dur="2000" fill="hold"/>
                                        <p:tgtEl>
                                          <p:spTgt spid="15"/>
                                        </p:tgtEl>
                                        <p:attrNameLst>
                                          <p:attrName>ppt_x</p:attrName>
                                          <p:attrName>ppt_y</p:attrName>
                                        </p:attrNameLst>
                                      </p:cBhvr>
                                      <p:rCtr x="-20490" y="463"/>
                                    </p:animMotion>
                                  </p:childTnLst>
                                </p:cTn>
                              </p:par>
                              <p:par>
                                <p:cTn id="33" presetID="23" presetClass="exit" presetSubtype="32" fill="hold" nodeType="withEffect">
                                  <p:stCondLst>
                                    <p:cond delay="1500"/>
                                  </p:stCondLst>
                                  <p:childTnLst>
                                    <p:anim calcmode="lin" valueType="num">
                                      <p:cBhvr>
                                        <p:cTn id="34" dur="500"/>
                                        <p:tgtEl>
                                          <p:spTgt spid="13"/>
                                        </p:tgtEl>
                                        <p:attrNameLst>
                                          <p:attrName>ppt_w</p:attrName>
                                        </p:attrNameLst>
                                      </p:cBhvr>
                                      <p:tavLst>
                                        <p:tav tm="0">
                                          <p:val>
                                            <p:strVal val="ppt_w"/>
                                          </p:val>
                                        </p:tav>
                                        <p:tav tm="100000">
                                          <p:val>
                                            <p:fltVal val="0"/>
                                          </p:val>
                                        </p:tav>
                                      </p:tavLst>
                                    </p:anim>
                                    <p:anim calcmode="lin" valueType="num">
                                      <p:cBhvr>
                                        <p:cTn id="35" dur="500"/>
                                        <p:tgtEl>
                                          <p:spTgt spid="13"/>
                                        </p:tgtEl>
                                        <p:attrNameLst>
                                          <p:attrName>ppt_h</p:attrName>
                                        </p:attrNameLst>
                                      </p:cBhvr>
                                      <p:tavLst>
                                        <p:tav tm="0">
                                          <p:val>
                                            <p:strVal val="ppt_h"/>
                                          </p:val>
                                        </p:tav>
                                        <p:tav tm="100000">
                                          <p:val>
                                            <p:fltVal val="0"/>
                                          </p:val>
                                        </p:tav>
                                      </p:tavLst>
                                    </p:anim>
                                    <p:set>
                                      <p:cBhvr>
                                        <p:cTn id="36" dur="1" fill="hold">
                                          <p:stCondLst>
                                            <p:cond delay="499"/>
                                          </p:stCondLst>
                                        </p:cTn>
                                        <p:tgtEl>
                                          <p:spTgt spid="13"/>
                                        </p:tgtEl>
                                        <p:attrNameLst>
                                          <p:attrName>style.visibility</p:attrName>
                                        </p:attrNameLst>
                                      </p:cBhvr>
                                      <p:to>
                                        <p:strVal val="hidden"/>
                                      </p:to>
                                    </p:set>
                                  </p:childTnLst>
                                </p:cTn>
                              </p:par>
                              <p:par>
                                <p:cTn id="37" presetID="23" presetClass="exit" presetSubtype="32" fill="hold" nodeType="withEffect">
                                  <p:stCondLst>
                                    <p:cond delay="1500"/>
                                  </p:stCondLst>
                                  <p:childTnLst>
                                    <p:anim calcmode="lin" valueType="num">
                                      <p:cBhvr>
                                        <p:cTn id="38" dur="500"/>
                                        <p:tgtEl>
                                          <p:spTgt spid="12"/>
                                        </p:tgtEl>
                                        <p:attrNameLst>
                                          <p:attrName>ppt_w</p:attrName>
                                        </p:attrNameLst>
                                      </p:cBhvr>
                                      <p:tavLst>
                                        <p:tav tm="0">
                                          <p:val>
                                            <p:strVal val="ppt_w"/>
                                          </p:val>
                                        </p:tav>
                                        <p:tav tm="100000">
                                          <p:val>
                                            <p:fltVal val="0"/>
                                          </p:val>
                                        </p:tav>
                                      </p:tavLst>
                                    </p:anim>
                                    <p:anim calcmode="lin" valueType="num">
                                      <p:cBhvr>
                                        <p:cTn id="39" dur="500"/>
                                        <p:tgtEl>
                                          <p:spTgt spid="12"/>
                                        </p:tgtEl>
                                        <p:attrNameLst>
                                          <p:attrName>ppt_h</p:attrName>
                                        </p:attrNameLst>
                                      </p:cBhvr>
                                      <p:tavLst>
                                        <p:tav tm="0">
                                          <p:val>
                                            <p:strVal val="ppt_h"/>
                                          </p:val>
                                        </p:tav>
                                        <p:tav tm="100000">
                                          <p:val>
                                            <p:fltVal val="0"/>
                                          </p:val>
                                        </p:tav>
                                      </p:tavLst>
                                    </p:anim>
                                    <p:set>
                                      <p:cBhvr>
                                        <p:cTn id="40" dur="1" fill="hold">
                                          <p:stCondLst>
                                            <p:cond delay="499"/>
                                          </p:stCondLst>
                                        </p:cTn>
                                        <p:tgtEl>
                                          <p:spTgt spid="12"/>
                                        </p:tgtEl>
                                        <p:attrNameLst>
                                          <p:attrName>style.visibility</p:attrName>
                                        </p:attrNameLst>
                                      </p:cBhvr>
                                      <p:to>
                                        <p:strVal val="hidden"/>
                                      </p:to>
                                    </p:set>
                                  </p:childTnLst>
                                </p:cTn>
                              </p:par>
                              <p:par>
                                <p:cTn id="41" presetID="23" presetClass="exit" presetSubtype="32" fill="hold" nodeType="withEffect">
                                  <p:stCondLst>
                                    <p:cond delay="1500"/>
                                  </p:stCondLst>
                                  <p:childTnLst>
                                    <p:anim calcmode="lin" valueType="num">
                                      <p:cBhvr>
                                        <p:cTn id="42" dur="500"/>
                                        <p:tgtEl>
                                          <p:spTgt spid="14"/>
                                        </p:tgtEl>
                                        <p:attrNameLst>
                                          <p:attrName>ppt_w</p:attrName>
                                        </p:attrNameLst>
                                      </p:cBhvr>
                                      <p:tavLst>
                                        <p:tav tm="0">
                                          <p:val>
                                            <p:strVal val="ppt_w"/>
                                          </p:val>
                                        </p:tav>
                                        <p:tav tm="100000">
                                          <p:val>
                                            <p:fltVal val="0"/>
                                          </p:val>
                                        </p:tav>
                                      </p:tavLst>
                                    </p:anim>
                                    <p:anim calcmode="lin" valueType="num">
                                      <p:cBhvr>
                                        <p:cTn id="43" dur="500"/>
                                        <p:tgtEl>
                                          <p:spTgt spid="14"/>
                                        </p:tgtEl>
                                        <p:attrNameLst>
                                          <p:attrName>ppt_h</p:attrName>
                                        </p:attrNameLst>
                                      </p:cBhvr>
                                      <p:tavLst>
                                        <p:tav tm="0">
                                          <p:val>
                                            <p:strVal val="ppt_h"/>
                                          </p:val>
                                        </p:tav>
                                        <p:tav tm="100000">
                                          <p:val>
                                            <p:fltVal val="0"/>
                                          </p:val>
                                        </p:tav>
                                      </p:tavLst>
                                    </p:anim>
                                    <p:set>
                                      <p:cBhvr>
                                        <p:cTn id="44" dur="1" fill="hold">
                                          <p:stCondLst>
                                            <p:cond delay="499"/>
                                          </p:stCondLst>
                                        </p:cTn>
                                        <p:tgtEl>
                                          <p:spTgt spid="14"/>
                                        </p:tgtEl>
                                        <p:attrNameLst>
                                          <p:attrName>style.visibility</p:attrName>
                                        </p:attrNameLst>
                                      </p:cBhvr>
                                      <p:to>
                                        <p:strVal val="hidden"/>
                                      </p:to>
                                    </p:set>
                                  </p:childTnLst>
                                </p:cTn>
                              </p:par>
                              <p:par>
                                <p:cTn id="45" presetID="23" presetClass="exit" presetSubtype="32" fill="hold" nodeType="withEffect">
                                  <p:stCondLst>
                                    <p:cond delay="1500"/>
                                  </p:stCondLst>
                                  <p:childTnLst>
                                    <p:anim calcmode="lin" valueType="num">
                                      <p:cBhvr>
                                        <p:cTn id="46" dur="500"/>
                                        <p:tgtEl>
                                          <p:spTgt spid="15"/>
                                        </p:tgtEl>
                                        <p:attrNameLst>
                                          <p:attrName>ppt_w</p:attrName>
                                        </p:attrNameLst>
                                      </p:cBhvr>
                                      <p:tavLst>
                                        <p:tav tm="0">
                                          <p:val>
                                            <p:strVal val="ppt_w"/>
                                          </p:val>
                                        </p:tav>
                                        <p:tav tm="100000">
                                          <p:val>
                                            <p:fltVal val="0"/>
                                          </p:val>
                                        </p:tav>
                                      </p:tavLst>
                                    </p:anim>
                                    <p:anim calcmode="lin" valueType="num">
                                      <p:cBhvr>
                                        <p:cTn id="47" dur="500"/>
                                        <p:tgtEl>
                                          <p:spTgt spid="15"/>
                                        </p:tgtEl>
                                        <p:attrNameLst>
                                          <p:attrName>ppt_h</p:attrName>
                                        </p:attrNameLst>
                                      </p:cBhvr>
                                      <p:tavLst>
                                        <p:tav tm="0">
                                          <p:val>
                                            <p:strVal val="ppt_h"/>
                                          </p:val>
                                        </p:tav>
                                        <p:tav tm="100000">
                                          <p:val>
                                            <p:fltVal val="0"/>
                                          </p:val>
                                        </p:tav>
                                      </p:tavLst>
                                    </p:anim>
                                    <p:set>
                                      <p:cBhvr>
                                        <p:cTn id="48" dur="1" fill="hold">
                                          <p:stCondLst>
                                            <p:cond delay="499"/>
                                          </p:stCondLst>
                                        </p:cTn>
                                        <p:tgtEl>
                                          <p:spTgt spid="15"/>
                                        </p:tgtEl>
                                        <p:attrNameLst>
                                          <p:attrName>style.visibility</p:attrName>
                                        </p:attrNameLst>
                                      </p:cBhvr>
                                      <p:to>
                                        <p:strVal val="hidden"/>
                                      </p:to>
                                    </p:set>
                                  </p:childTnLst>
                                </p:cTn>
                              </p:par>
                              <p:par>
                                <p:cTn id="49" presetID="53" presetClass="entr" presetSubtype="16" fill="hold" grpId="0" nodeType="withEffect">
                                  <p:stCondLst>
                                    <p:cond delay="1500"/>
                                  </p:stCondLst>
                                  <p:childTnLst>
                                    <p:set>
                                      <p:cBhvr>
                                        <p:cTn id="50" dur="1" fill="hold">
                                          <p:stCondLst>
                                            <p:cond delay="0"/>
                                          </p:stCondLst>
                                        </p:cTn>
                                        <p:tgtEl>
                                          <p:spTgt spid="152"/>
                                        </p:tgtEl>
                                        <p:attrNameLst>
                                          <p:attrName>style.visibility</p:attrName>
                                        </p:attrNameLst>
                                      </p:cBhvr>
                                      <p:to>
                                        <p:strVal val="visible"/>
                                      </p:to>
                                    </p:set>
                                    <p:anim calcmode="lin" valueType="num">
                                      <p:cBhvr>
                                        <p:cTn id="51" dur="500" fill="hold"/>
                                        <p:tgtEl>
                                          <p:spTgt spid="152"/>
                                        </p:tgtEl>
                                        <p:attrNameLst>
                                          <p:attrName>ppt_w</p:attrName>
                                        </p:attrNameLst>
                                      </p:cBhvr>
                                      <p:tavLst>
                                        <p:tav tm="0">
                                          <p:val>
                                            <p:fltVal val="0"/>
                                          </p:val>
                                        </p:tav>
                                        <p:tav tm="100000">
                                          <p:val>
                                            <p:strVal val="#ppt_w"/>
                                          </p:val>
                                        </p:tav>
                                      </p:tavLst>
                                    </p:anim>
                                    <p:anim calcmode="lin" valueType="num">
                                      <p:cBhvr>
                                        <p:cTn id="52" dur="500" fill="hold"/>
                                        <p:tgtEl>
                                          <p:spTgt spid="152"/>
                                        </p:tgtEl>
                                        <p:attrNameLst>
                                          <p:attrName>ppt_h</p:attrName>
                                        </p:attrNameLst>
                                      </p:cBhvr>
                                      <p:tavLst>
                                        <p:tav tm="0">
                                          <p:val>
                                            <p:fltVal val="0"/>
                                          </p:val>
                                        </p:tav>
                                        <p:tav tm="100000">
                                          <p:val>
                                            <p:strVal val="#ppt_h"/>
                                          </p:val>
                                        </p:tav>
                                      </p:tavLst>
                                    </p:anim>
                                    <p:animEffect transition="in" filter="fade">
                                      <p:cBhvr>
                                        <p:cTn id="53" dur="500"/>
                                        <p:tgtEl>
                                          <p:spTgt spid="152"/>
                                        </p:tgtEl>
                                      </p:cBhvr>
                                    </p:animEffect>
                                  </p:childTnLst>
                                </p:cTn>
                              </p:par>
                              <p:par>
                                <p:cTn id="54" presetID="53" presetClass="entr" presetSubtype="16" fill="hold" grpId="0" nodeType="withEffect">
                                  <p:stCondLst>
                                    <p:cond delay="1500"/>
                                  </p:stCondLst>
                                  <p:childTnLst>
                                    <p:set>
                                      <p:cBhvr>
                                        <p:cTn id="55" dur="1" fill="hold">
                                          <p:stCondLst>
                                            <p:cond delay="0"/>
                                          </p:stCondLst>
                                        </p:cTn>
                                        <p:tgtEl>
                                          <p:spTgt spid="175"/>
                                        </p:tgtEl>
                                        <p:attrNameLst>
                                          <p:attrName>style.visibility</p:attrName>
                                        </p:attrNameLst>
                                      </p:cBhvr>
                                      <p:to>
                                        <p:strVal val="visible"/>
                                      </p:to>
                                    </p:set>
                                    <p:anim calcmode="lin" valueType="num">
                                      <p:cBhvr>
                                        <p:cTn id="56" dur="500" fill="hold"/>
                                        <p:tgtEl>
                                          <p:spTgt spid="175"/>
                                        </p:tgtEl>
                                        <p:attrNameLst>
                                          <p:attrName>ppt_w</p:attrName>
                                        </p:attrNameLst>
                                      </p:cBhvr>
                                      <p:tavLst>
                                        <p:tav tm="0">
                                          <p:val>
                                            <p:fltVal val="0"/>
                                          </p:val>
                                        </p:tav>
                                        <p:tav tm="100000">
                                          <p:val>
                                            <p:strVal val="#ppt_w"/>
                                          </p:val>
                                        </p:tav>
                                      </p:tavLst>
                                    </p:anim>
                                    <p:anim calcmode="lin" valueType="num">
                                      <p:cBhvr>
                                        <p:cTn id="57" dur="500" fill="hold"/>
                                        <p:tgtEl>
                                          <p:spTgt spid="175"/>
                                        </p:tgtEl>
                                        <p:attrNameLst>
                                          <p:attrName>ppt_h</p:attrName>
                                        </p:attrNameLst>
                                      </p:cBhvr>
                                      <p:tavLst>
                                        <p:tav tm="0">
                                          <p:val>
                                            <p:fltVal val="0"/>
                                          </p:val>
                                        </p:tav>
                                        <p:tav tm="100000">
                                          <p:val>
                                            <p:strVal val="#ppt_h"/>
                                          </p:val>
                                        </p:tav>
                                      </p:tavLst>
                                    </p:anim>
                                    <p:animEffect transition="in" filter="fade">
                                      <p:cBhvr>
                                        <p:cTn id="58" dur="500"/>
                                        <p:tgtEl>
                                          <p:spTgt spid="175"/>
                                        </p:tgtEl>
                                      </p:cBhvr>
                                    </p:animEffect>
                                  </p:childTnLst>
                                </p:cTn>
                              </p:par>
                              <p:par>
                                <p:cTn id="59" presetID="53" presetClass="entr" presetSubtype="16" fill="hold" grpId="0" nodeType="withEffect">
                                  <p:stCondLst>
                                    <p:cond delay="1500"/>
                                  </p:stCondLst>
                                  <p:childTnLst>
                                    <p:set>
                                      <p:cBhvr>
                                        <p:cTn id="60" dur="1" fill="hold">
                                          <p:stCondLst>
                                            <p:cond delay="0"/>
                                          </p:stCondLst>
                                        </p:cTn>
                                        <p:tgtEl>
                                          <p:spTgt spid="176"/>
                                        </p:tgtEl>
                                        <p:attrNameLst>
                                          <p:attrName>style.visibility</p:attrName>
                                        </p:attrNameLst>
                                      </p:cBhvr>
                                      <p:to>
                                        <p:strVal val="visible"/>
                                      </p:to>
                                    </p:set>
                                    <p:anim calcmode="lin" valueType="num">
                                      <p:cBhvr>
                                        <p:cTn id="61" dur="500" fill="hold"/>
                                        <p:tgtEl>
                                          <p:spTgt spid="176"/>
                                        </p:tgtEl>
                                        <p:attrNameLst>
                                          <p:attrName>ppt_w</p:attrName>
                                        </p:attrNameLst>
                                      </p:cBhvr>
                                      <p:tavLst>
                                        <p:tav tm="0">
                                          <p:val>
                                            <p:fltVal val="0"/>
                                          </p:val>
                                        </p:tav>
                                        <p:tav tm="100000">
                                          <p:val>
                                            <p:strVal val="#ppt_w"/>
                                          </p:val>
                                        </p:tav>
                                      </p:tavLst>
                                    </p:anim>
                                    <p:anim calcmode="lin" valueType="num">
                                      <p:cBhvr>
                                        <p:cTn id="62" dur="500" fill="hold"/>
                                        <p:tgtEl>
                                          <p:spTgt spid="176"/>
                                        </p:tgtEl>
                                        <p:attrNameLst>
                                          <p:attrName>ppt_h</p:attrName>
                                        </p:attrNameLst>
                                      </p:cBhvr>
                                      <p:tavLst>
                                        <p:tav tm="0">
                                          <p:val>
                                            <p:fltVal val="0"/>
                                          </p:val>
                                        </p:tav>
                                        <p:tav tm="100000">
                                          <p:val>
                                            <p:strVal val="#ppt_h"/>
                                          </p:val>
                                        </p:tav>
                                      </p:tavLst>
                                    </p:anim>
                                    <p:animEffect transition="in" filter="fade">
                                      <p:cBhvr>
                                        <p:cTn id="63" dur="500"/>
                                        <p:tgtEl>
                                          <p:spTgt spid="176"/>
                                        </p:tgtEl>
                                      </p:cBhvr>
                                    </p:animEffect>
                                  </p:childTnLst>
                                </p:cTn>
                              </p:par>
                              <p:par>
                                <p:cTn id="64" presetID="53" presetClass="entr" presetSubtype="16" fill="hold" grpId="0" nodeType="withEffect">
                                  <p:stCondLst>
                                    <p:cond delay="1500"/>
                                  </p:stCondLst>
                                  <p:childTnLst>
                                    <p:set>
                                      <p:cBhvr>
                                        <p:cTn id="65" dur="1" fill="hold">
                                          <p:stCondLst>
                                            <p:cond delay="0"/>
                                          </p:stCondLst>
                                        </p:cTn>
                                        <p:tgtEl>
                                          <p:spTgt spid="178"/>
                                        </p:tgtEl>
                                        <p:attrNameLst>
                                          <p:attrName>style.visibility</p:attrName>
                                        </p:attrNameLst>
                                      </p:cBhvr>
                                      <p:to>
                                        <p:strVal val="visible"/>
                                      </p:to>
                                    </p:set>
                                    <p:anim calcmode="lin" valueType="num">
                                      <p:cBhvr>
                                        <p:cTn id="66" dur="500" fill="hold"/>
                                        <p:tgtEl>
                                          <p:spTgt spid="178"/>
                                        </p:tgtEl>
                                        <p:attrNameLst>
                                          <p:attrName>ppt_w</p:attrName>
                                        </p:attrNameLst>
                                      </p:cBhvr>
                                      <p:tavLst>
                                        <p:tav tm="0">
                                          <p:val>
                                            <p:fltVal val="0"/>
                                          </p:val>
                                        </p:tav>
                                        <p:tav tm="100000">
                                          <p:val>
                                            <p:strVal val="#ppt_w"/>
                                          </p:val>
                                        </p:tav>
                                      </p:tavLst>
                                    </p:anim>
                                    <p:anim calcmode="lin" valueType="num">
                                      <p:cBhvr>
                                        <p:cTn id="67" dur="500" fill="hold"/>
                                        <p:tgtEl>
                                          <p:spTgt spid="178"/>
                                        </p:tgtEl>
                                        <p:attrNameLst>
                                          <p:attrName>ppt_h</p:attrName>
                                        </p:attrNameLst>
                                      </p:cBhvr>
                                      <p:tavLst>
                                        <p:tav tm="0">
                                          <p:val>
                                            <p:fltVal val="0"/>
                                          </p:val>
                                        </p:tav>
                                        <p:tav tm="100000">
                                          <p:val>
                                            <p:strVal val="#ppt_h"/>
                                          </p:val>
                                        </p:tav>
                                      </p:tavLst>
                                    </p:anim>
                                    <p:animEffect transition="in" filter="fade">
                                      <p:cBhvr>
                                        <p:cTn id="68" dur="500"/>
                                        <p:tgtEl>
                                          <p:spTgt spid="178"/>
                                        </p:tgtEl>
                                      </p:cBhvr>
                                    </p:animEffect>
                                  </p:childTnLst>
                                </p:cTn>
                              </p:par>
                            </p:childTnLst>
                          </p:cTn>
                        </p:par>
                        <p:par>
                          <p:cTn id="69" fill="hold">
                            <p:stCondLst>
                              <p:cond delay="2000"/>
                            </p:stCondLst>
                            <p:childTnLst>
                              <p:par>
                                <p:cTn id="70" presetID="10" presetClass="exit" presetSubtype="0" fill="hold" nodeType="afterEffect">
                                  <p:stCondLst>
                                    <p:cond delay="0"/>
                                  </p:stCondLst>
                                  <p:childTnLst>
                                    <p:animEffect transition="out" filter="fade">
                                      <p:cBhvr>
                                        <p:cTn id="71" dur="500"/>
                                        <p:tgtEl>
                                          <p:spTgt spid="19"/>
                                        </p:tgtEl>
                                      </p:cBhvr>
                                    </p:animEffect>
                                    <p:set>
                                      <p:cBhvr>
                                        <p:cTn id="72" dur="1" fill="hold">
                                          <p:stCondLst>
                                            <p:cond delay="499"/>
                                          </p:stCondLst>
                                        </p:cTn>
                                        <p:tgtEl>
                                          <p:spTgt spid="19"/>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126"/>
                                        </p:tgtEl>
                                      </p:cBhvr>
                                    </p:animEffect>
                                    <p:set>
                                      <p:cBhvr>
                                        <p:cTn id="75" dur="1" fill="hold">
                                          <p:stCondLst>
                                            <p:cond delay="499"/>
                                          </p:stCondLst>
                                        </p:cTn>
                                        <p:tgtEl>
                                          <p:spTgt spid="126"/>
                                        </p:tgtEl>
                                        <p:attrNameLst>
                                          <p:attrName>style.visibility</p:attrName>
                                        </p:attrNameLst>
                                      </p:cBhvr>
                                      <p:to>
                                        <p:strVal val="hidden"/>
                                      </p:to>
                                    </p:set>
                                  </p:childTnLst>
                                </p:cTn>
                              </p:par>
                              <p:par>
                                <p:cTn id="76" presetID="10" presetClass="entr" presetSubtype="0" fill="hold" nodeType="withEffect">
                                  <p:stCondLst>
                                    <p:cond delay="0"/>
                                  </p:stCondLst>
                                  <p:childTnLst>
                                    <p:set>
                                      <p:cBhvr>
                                        <p:cTn id="77" dur="1" fill="hold">
                                          <p:stCondLst>
                                            <p:cond delay="0"/>
                                          </p:stCondLst>
                                        </p:cTn>
                                        <p:tgtEl>
                                          <p:spTgt spid="179"/>
                                        </p:tgtEl>
                                        <p:attrNameLst>
                                          <p:attrName>style.visibility</p:attrName>
                                        </p:attrNameLst>
                                      </p:cBhvr>
                                      <p:to>
                                        <p:strVal val="visible"/>
                                      </p:to>
                                    </p:set>
                                    <p:animEffect transition="in" filter="fade">
                                      <p:cBhvr>
                                        <p:cTn id="78" dur="500"/>
                                        <p:tgtEl>
                                          <p:spTgt spid="179"/>
                                        </p:tgtEl>
                                      </p:cBhvr>
                                    </p:animEffect>
                                  </p:childTnLst>
                                </p:cTn>
                              </p:par>
                              <p:par>
                                <p:cTn id="79" presetID="10" presetClass="entr" presetSubtype="0" fill="hold" nodeType="withEffect">
                                  <p:stCondLst>
                                    <p:cond delay="0"/>
                                  </p:stCondLst>
                                  <p:childTnLst>
                                    <p:set>
                                      <p:cBhvr>
                                        <p:cTn id="80" dur="1" fill="hold">
                                          <p:stCondLst>
                                            <p:cond delay="0"/>
                                          </p:stCondLst>
                                        </p:cTn>
                                        <p:tgtEl>
                                          <p:spTgt spid="182"/>
                                        </p:tgtEl>
                                        <p:attrNameLst>
                                          <p:attrName>style.visibility</p:attrName>
                                        </p:attrNameLst>
                                      </p:cBhvr>
                                      <p:to>
                                        <p:strVal val="visible"/>
                                      </p:to>
                                    </p:set>
                                    <p:animEffect transition="in" filter="fade">
                                      <p:cBhvr>
                                        <p:cTn id="81" dur="500"/>
                                        <p:tgtEl>
                                          <p:spTgt spid="182"/>
                                        </p:tgtEl>
                                      </p:cBhvr>
                                    </p:animEffect>
                                  </p:childTnLst>
                                </p:cTn>
                              </p:par>
                              <p:par>
                                <p:cTn id="82" presetID="10" presetClass="entr" presetSubtype="0" fill="hold" nodeType="withEffect">
                                  <p:stCondLst>
                                    <p:cond delay="0"/>
                                  </p:stCondLst>
                                  <p:childTnLst>
                                    <p:set>
                                      <p:cBhvr>
                                        <p:cTn id="83" dur="1" fill="hold">
                                          <p:stCondLst>
                                            <p:cond delay="0"/>
                                          </p:stCondLst>
                                        </p:cTn>
                                        <p:tgtEl>
                                          <p:spTgt spid="185"/>
                                        </p:tgtEl>
                                        <p:attrNameLst>
                                          <p:attrName>style.visibility</p:attrName>
                                        </p:attrNameLst>
                                      </p:cBhvr>
                                      <p:to>
                                        <p:strVal val="visible"/>
                                      </p:to>
                                    </p:set>
                                    <p:animEffect transition="in" filter="fade">
                                      <p:cBhvr>
                                        <p:cTn id="84" dur="500"/>
                                        <p:tgtEl>
                                          <p:spTgt spid="185"/>
                                        </p:tgtEl>
                                      </p:cBhvr>
                                    </p:animEffect>
                                  </p:childTnLst>
                                </p:cTn>
                              </p:par>
                              <p:par>
                                <p:cTn id="85" presetID="10" presetClass="entr" presetSubtype="0" fill="hold" nodeType="withEffect">
                                  <p:stCondLst>
                                    <p:cond delay="0"/>
                                  </p:stCondLst>
                                  <p:childTnLst>
                                    <p:set>
                                      <p:cBhvr>
                                        <p:cTn id="86" dur="1" fill="hold">
                                          <p:stCondLst>
                                            <p:cond delay="0"/>
                                          </p:stCondLst>
                                        </p:cTn>
                                        <p:tgtEl>
                                          <p:spTgt spid="188"/>
                                        </p:tgtEl>
                                        <p:attrNameLst>
                                          <p:attrName>style.visibility</p:attrName>
                                        </p:attrNameLst>
                                      </p:cBhvr>
                                      <p:to>
                                        <p:strVal val="visible"/>
                                      </p:to>
                                    </p:set>
                                    <p:animEffect transition="in" filter="fade">
                                      <p:cBhvr>
                                        <p:cTn id="87"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animBg="1"/>
      <p:bldP spid="175" grpId="0" animBg="1"/>
      <p:bldP spid="176" grpId="0" animBg="1"/>
      <p:bldP spid="17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Reduction in Communication Due to Cached Updates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88587540"/>
              </p:ext>
            </p:extLst>
          </p:nvPr>
        </p:nvGraphicFramePr>
        <p:xfrm>
          <a:off x="457200" y="2209800"/>
          <a:ext cx="8229600" cy="4221162"/>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1752600" y="4648200"/>
            <a:ext cx="3049783" cy="646331"/>
          </a:xfrm>
          <a:prstGeom prst="rect">
            <a:avLst/>
          </a:prstGeom>
          <a:noFill/>
        </p:spPr>
        <p:txBody>
          <a:bodyPr wrap="none" rtlCol="0">
            <a:spAutoFit/>
          </a:bodyPr>
          <a:lstStyle/>
          <a:p>
            <a:r>
              <a:rPr lang="en-US" sz="1800" dirty="0" smtClean="0">
                <a:latin typeface="Gill Sans Light"/>
                <a:cs typeface="Gill Sans Light"/>
              </a:rPr>
              <a:t>Most vertices are within 8 hops</a:t>
            </a:r>
            <a:br>
              <a:rPr lang="en-US" sz="1800" dirty="0" smtClean="0">
                <a:latin typeface="Gill Sans Light"/>
                <a:cs typeface="Gill Sans Light"/>
              </a:rPr>
            </a:br>
            <a:r>
              <a:rPr lang="en-US" sz="1800" dirty="0" smtClean="0">
                <a:latin typeface="Gill Sans Light"/>
                <a:cs typeface="Gill Sans Light"/>
              </a:rPr>
              <a:t>of all vertices in their comp.</a:t>
            </a:r>
          </a:p>
        </p:txBody>
      </p:sp>
    </p:spTree>
    <p:extLst>
      <p:ext uri="{BB962C8B-B14F-4D97-AF65-F5344CB8AC3E}">
        <p14:creationId xmlns:p14="http://schemas.microsoft.com/office/powerpoint/2010/main" val="3120967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144000" cy="1143000"/>
          </a:xfrm>
        </p:spPr>
        <p:txBody>
          <a:bodyPr/>
          <a:lstStyle/>
          <a:p>
            <a:r>
              <a:rPr lang="en-US" dirty="0" smtClean="0"/>
              <a:t>Benefit of Indexing </a:t>
            </a:r>
            <a:r>
              <a:rPr lang="en-US" i="1" dirty="0" smtClean="0"/>
              <a:t>Active</a:t>
            </a:r>
            <a:r>
              <a:rPr lang="en-US" dirty="0" smtClean="0"/>
              <a:t> Vertices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2900798"/>
              </p:ext>
            </p:extLst>
          </p:nvPr>
        </p:nvGraphicFramePr>
        <p:xfrm>
          <a:off x="457200" y="1687945"/>
          <a:ext cx="8229600" cy="422116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5029200" y="3516745"/>
            <a:ext cx="3082895" cy="461665"/>
          </a:xfrm>
          <a:prstGeom prst="rect">
            <a:avLst/>
          </a:prstGeom>
          <a:noFill/>
        </p:spPr>
        <p:txBody>
          <a:bodyPr wrap="none" rtlCol="0">
            <a:spAutoFit/>
          </a:bodyPr>
          <a:lstStyle/>
          <a:p>
            <a:r>
              <a:rPr lang="en-US" b="1" dirty="0" smtClean="0">
                <a:solidFill>
                  <a:schemeClr val="accent1"/>
                </a:solidFill>
                <a:latin typeface="Gill Sans Light"/>
                <a:cs typeface="Gill Sans Light"/>
              </a:rPr>
              <a:t>Without Active Tracking</a:t>
            </a:r>
          </a:p>
        </p:txBody>
      </p:sp>
      <p:sp>
        <p:nvSpPr>
          <p:cNvPr id="5" name="TextBox 4"/>
          <p:cNvSpPr txBox="1"/>
          <p:nvPr/>
        </p:nvSpPr>
        <p:spPr>
          <a:xfrm>
            <a:off x="5101704" y="4278745"/>
            <a:ext cx="2852063" cy="461665"/>
          </a:xfrm>
          <a:prstGeom prst="rect">
            <a:avLst/>
          </a:prstGeom>
          <a:noFill/>
        </p:spPr>
        <p:txBody>
          <a:bodyPr wrap="none" rtlCol="0">
            <a:spAutoFit/>
          </a:bodyPr>
          <a:lstStyle/>
          <a:p>
            <a:r>
              <a:rPr lang="en-US" b="1" dirty="0" smtClean="0">
                <a:solidFill>
                  <a:schemeClr val="accent2"/>
                </a:solidFill>
                <a:latin typeface="Gill Sans Light"/>
                <a:cs typeface="Gill Sans Light"/>
              </a:rPr>
              <a:t>Active Vertex Tracking</a:t>
            </a:r>
          </a:p>
        </p:txBody>
      </p:sp>
    </p:spTree>
    <p:extLst>
      <p:ext uri="{BB962C8B-B14F-4D97-AF65-F5344CB8AC3E}">
        <p14:creationId xmlns:p14="http://schemas.microsoft.com/office/powerpoint/2010/main" val="1527276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graphicEl>
                                              <a:chart seriesIdx="1" categoryIdx="-4" bldStep="series"/>
                                            </p:graphicEl>
                                          </p:spTgt>
                                        </p:tgtEl>
                                        <p:attrNameLst>
                                          <p:attrName>style.visibility</p:attrName>
                                        </p:attrNameLst>
                                      </p:cBhvr>
                                      <p:to>
                                        <p:strVal val="visible"/>
                                      </p:to>
                                    </p:set>
                                    <p:animEffect transition="in" filter="wipe(left)">
                                      <p:cBhvr>
                                        <p:cTn id="7" dur="500"/>
                                        <p:tgtEl>
                                          <p:spTgt spid="6">
                                            <p:graphicEl>
                                              <a:chart seriesIdx="1" categoryIdx="-4" bldStep="series"/>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Chart bld="series" animBg="0"/>
        </p:bldSub>
      </p:bldGraphic>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dirty="0" smtClean="0"/>
              <a:t>Join Elimination</a:t>
            </a:r>
            <a:endParaRPr lang="en-US" dirty="0"/>
          </a:p>
        </p:txBody>
      </p:sp>
      <p:sp>
        <p:nvSpPr>
          <p:cNvPr id="3" name="Vertical Text Placeholder 2"/>
          <p:cNvSpPr>
            <a:spLocks noGrp="1"/>
          </p:cNvSpPr>
          <p:nvPr>
            <p:ph type="body" orient="vert" idx="1"/>
          </p:nvPr>
        </p:nvSpPr>
        <p:spPr>
          <a:xfrm>
            <a:off x="457200" y="1143000"/>
            <a:ext cx="8229600" cy="1676400"/>
          </a:xfrm>
        </p:spPr>
        <p:txBody>
          <a:bodyPr/>
          <a:lstStyle/>
          <a:p>
            <a:pPr marL="0" lvl="1" indent="0">
              <a:spcBef>
                <a:spcPts val="2000"/>
              </a:spcBef>
              <a:buSzTx/>
              <a:buNone/>
            </a:pPr>
            <a:r>
              <a:rPr lang="en-US" sz="3200" dirty="0"/>
              <a:t>Identify and bypass joins for unused </a:t>
            </a:r>
            <a:r>
              <a:rPr lang="en-US" sz="3200" dirty="0" smtClean="0"/>
              <a:t>triplet fields</a:t>
            </a:r>
          </a:p>
          <a:p>
            <a:pPr lvl="1" indent="-457200">
              <a:spcBef>
                <a:spcPts val="2000"/>
              </a:spcBef>
              <a:buSzTx/>
            </a:pPr>
            <a:r>
              <a:rPr lang="en-US" sz="3200" dirty="0" smtClean="0"/>
              <a:t>Java </a:t>
            </a:r>
            <a:r>
              <a:rPr lang="en-US" sz="3200" dirty="0" err="1" smtClean="0"/>
              <a:t>bytecode</a:t>
            </a:r>
            <a:r>
              <a:rPr lang="en-US" sz="3200" dirty="0" smtClean="0"/>
              <a:t> inspection</a:t>
            </a:r>
          </a:p>
        </p:txBody>
      </p:sp>
      <p:sp>
        <p:nvSpPr>
          <p:cNvPr id="4" name="Slide Number Placeholder 3"/>
          <p:cNvSpPr>
            <a:spLocks noGrp="1"/>
          </p:cNvSpPr>
          <p:nvPr>
            <p:ph type="sldNum" sz="quarter" idx="12"/>
          </p:nvPr>
        </p:nvSpPr>
        <p:spPr/>
        <p:txBody>
          <a:bodyPr/>
          <a:lstStyle/>
          <a:p>
            <a:pPr>
              <a:defRPr/>
            </a:pPr>
            <a:fld id="{BE32440E-5BFE-874C-9227-F4E32884346A}" type="slidenum">
              <a:rPr lang="en-US" smtClean="0"/>
              <a:pPr>
                <a:defRPr/>
              </a:pPr>
              <a:t>43</a:t>
            </a:fld>
            <a:endParaRPr lang="en-US"/>
          </a:p>
        </p:txBody>
      </p:sp>
      <p:graphicFrame>
        <p:nvGraphicFramePr>
          <p:cNvPr id="5" name="Chart 4"/>
          <p:cNvGraphicFramePr/>
          <p:nvPr>
            <p:extLst>
              <p:ext uri="{D42A27DB-BD31-4B8C-83A1-F6EECF244321}">
                <p14:modId xmlns:p14="http://schemas.microsoft.com/office/powerpoint/2010/main" val="113651696"/>
              </p:ext>
            </p:extLst>
          </p:nvPr>
        </p:nvGraphicFramePr>
        <p:xfrm>
          <a:off x="838200" y="2590800"/>
          <a:ext cx="6934200" cy="4114801"/>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971800" y="5446991"/>
            <a:ext cx="3780828" cy="369332"/>
          </a:xfrm>
          <a:prstGeom prst="rect">
            <a:avLst/>
          </a:prstGeom>
          <a:noFill/>
        </p:spPr>
        <p:txBody>
          <a:bodyPr wrap="none" rtlCol="0">
            <a:spAutoFit/>
          </a:bodyPr>
          <a:lstStyle/>
          <a:p>
            <a:r>
              <a:rPr lang="en-US" sz="1800" dirty="0" smtClean="0">
                <a:solidFill>
                  <a:srgbClr val="C0504D"/>
                </a:solidFill>
                <a:latin typeface="Gill Sans Light"/>
                <a:cs typeface="Gill Sans Light"/>
              </a:rPr>
              <a:t>Factor of 2 reduction in communication</a:t>
            </a:r>
          </a:p>
        </p:txBody>
      </p:sp>
      <p:sp>
        <p:nvSpPr>
          <p:cNvPr id="9" name="TextBox 8"/>
          <p:cNvSpPr txBox="1"/>
          <p:nvPr/>
        </p:nvSpPr>
        <p:spPr>
          <a:xfrm rot="5400000">
            <a:off x="7461476" y="4273325"/>
            <a:ext cx="931114" cy="461665"/>
          </a:xfrm>
          <a:prstGeom prst="rect">
            <a:avLst/>
          </a:prstGeom>
          <a:noFill/>
        </p:spPr>
        <p:txBody>
          <a:bodyPr wrap="none" rtlCol="0">
            <a:spAutoFit/>
          </a:bodyPr>
          <a:lstStyle/>
          <a:p>
            <a:pPr algn="ctr"/>
            <a:r>
              <a:rPr lang="en-US" dirty="0" smtClean="0">
                <a:latin typeface="Gill Sans Light"/>
                <a:cs typeface="Gill Sans Light"/>
              </a:rPr>
              <a:t>Better</a:t>
            </a:r>
          </a:p>
        </p:txBody>
      </p:sp>
      <p:sp>
        <p:nvSpPr>
          <p:cNvPr id="10" name="TextBox 9"/>
          <p:cNvSpPr txBox="1"/>
          <p:nvPr/>
        </p:nvSpPr>
        <p:spPr>
          <a:xfrm rot="181599">
            <a:off x="3291894" y="4320602"/>
            <a:ext cx="2034982" cy="461665"/>
          </a:xfrm>
          <a:prstGeom prst="rect">
            <a:avLst/>
          </a:prstGeom>
          <a:noFill/>
        </p:spPr>
        <p:txBody>
          <a:bodyPr wrap="none" rtlCol="0">
            <a:spAutoFit/>
          </a:bodyPr>
          <a:lstStyle/>
          <a:p>
            <a:pPr algn="ctr"/>
            <a:r>
              <a:rPr lang="en-US" dirty="0" smtClean="0">
                <a:solidFill>
                  <a:srgbClr val="FF0000"/>
                </a:solidFill>
                <a:latin typeface="Gill Sans Light"/>
                <a:cs typeface="Gill Sans Light"/>
              </a:rPr>
              <a:t>Join Elimination</a:t>
            </a:r>
          </a:p>
        </p:txBody>
      </p:sp>
      <p:sp>
        <p:nvSpPr>
          <p:cNvPr id="11" name="TextBox 10"/>
          <p:cNvSpPr txBox="1"/>
          <p:nvPr/>
        </p:nvSpPr>
        <p:spPr>
          <a:xfrm rot="416393">
            <a:off x="3542910" y="3393400"/>
            <a:ext cx="3222607" cy="461665"/>
          </a:xfrm>
          <a:prstGeom prst="rect">
            <a:avLst/>
          </a:prstGeom>
          <a:noFill/>
        </p:spPr>
        <p:txBody>
          <a:bodyPr wrap="none" rtlCol="0">
            <a:spAutoFit/>
          </a:bodyPr>
          <a:lstStyle/>
          <a:p>
            <a:pPr algn="ctr"/>
            <a:r>
              <a:rPr lang="en-US" dirty="0" smtClean="0">
                <a:solidFill>
                  <a:schemeClr val="accent1"/>
                </a:solidFill>
                <a:latin typeface="Gill Sans Light"/>
                <a:cs typeface="Gill Sans Light"/>
              </a:rPr>
              <a:t>Without  Join Elimination</a:t>
            </a:r>
          </a:p>
        </p:txBody>
      </p:sp>
      <p:cxnSp>
        <p:nvCxnSpPr>
          <p:cNvPr id="13" name="Straight Arrow Connector 12"/>
          <p:cNvCxnSpPr/>
          <p:nvPr/>
        </p:nvCxnSpPr>
        <p:spPr>
          <a:xfrm>
            <a:off x="7706790" y="3886200"/>
            <a:ext cx="0" cy="144780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37920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chart seriesIdx="1" categoryIdx="-4" bldStep="series"/>
                                            </p:graphicEl>
                                          </p:spTgt>
                                        </p:tgtEl>
                                        <p:attrNameLst>
                                          <p:attrName>style.visibility</p:attrName>
                                        </p:attrNameLst>
                                      </p:cBhvr>
                                      <p:to>
                                        <p:strVal val="visible"/>
                                      </p:to>
                                    </p:set>
                                    <p:animEffect transition="in" filter="wipe(left)">
                                      <p:cBhvr>
                                        <p:cTn id="7" dur="500"/>
                                        <p:tgtEl>
                                          <p:spTgt spid="5">
                                            <p:graphicEl>
                                              <a:chart seriesIdx="1" categoryIdx="-4" bldStep="series"/>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Chart bld="series" animBg="0"/>
        </p:bldSub>
      </p:bldGraphic>
      <p:bldP spid="6" grpId="0"/>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600200"/>
          </a:xfrm>
        </p:spPr>
        <p:txBody>
          <a:bodyPr/>
          <a:lstStyle/>
          <a:p>
            <a:r>
              <a:rPr lang="en-US" dirty="0" smtClean="0"/>
              <a:t>Additional Optimizations</a:t>
            </a:r>
            <a:endParaRPr lang="en-US" dirty="0"/>
          </a:p>
        </p:txBody>
      </p:sp>
      <p:sp>
        <p:nvSpPr>
          <p:cNvPr id="3" name="Vertical Text Placeholder 2"/>
          <p:cNvSpPr>
            <a:spLocks noGrp="1"/>
          </p:cNvSpPr>
          <p:nvPr>
            <p:ph type="body" orient="vert" idx="1"/>
          </p:nvPr>
        </p:nvSpPr>
        <p:spPr>
          <a:xfrm>
            <a:off x="457200" y="1066799"/>
            <a:ext cx="8229600" cy="5502275"/>
          </a:xfrm>
        </p:spPr>
        <p:txBody>
          <a:bodyPr/>
          <a:lstStyle/>
          <a:p>
            <a:pPr>
              <a:lnSpc>
                <a:spcPct val="120000"/>
              </a:lnSpc>
            </a:pPr>
            <a:r>
              <a:rPr lang="en-US" dirty="0" smtClean="0"/>
              <a:t>Indexing </a:t>
            </a:r>
            <a:r>
              <a:rPr lang="en-US" dirty="0"/>
              <a:t>and Bitmaps:</a:t>
            </a:r>
          </a:p>
          <a:p>
            <a:pPr lvl="1">
              <a:lnSpc>
                <a:spcPct val="120000"/>
              </a:lnSpc>
            </a:pPr>
            <a:r>
              <a:rPr lang="en-US" dirty="0" smtClean="0"/>
              <a:t>To </a:t>
            </a:r>
            <a:r>
              <a:rPr lang="en-US" dirty="0" smtClean="0">
                <a:solidFill>
                  <a:srgbClr val="3366FF"/>
                </a:solidFill>
              </a:rPr>
              <a:t>accelerate joins </a:t>
            </a:r>
            <a:r>
              <a:rPr lang="en-US" dirty="0" smtClean="0"/>
              <a:t>across graphs</a:t>
            </a:r>
          </a:p>
          <a:p>
            <a:pPr lvl="1">
              <a:lnSpc>
                <a:spcPct val="120000"/>
              </a:lnSpc>
            </a:pPr>
            <a:r>
              <a:rPr lang="en-US" dirty="0" smtClean="0"/>
              <a:t>To efficiently </a:t>
            </a:r>
            <a:r>
              <a:rPr lang="en-US" dirty="0" smtClean="0">
                <a:solidFill>
                  <a:srgbClr val="3366FF"/>
                </a:solidFill>
              </a:rPr>
              <a:t>construct sub-graphs</a:t>
            </a:r>
            <a:endParaRPr lang="en-US" dirty="0" smtClean="0"/>
          </a:p>
          <a:p>
            <a:pPr>
              <a:lnSpc>
                <a:spcPct val="120000"/>
              </a:lnSpc>
            </a:pPr>
            <a:r>
              <a:rPr lang="en-US" dirty="0" smtClean="0"/>
              <a:t>Lineage based fault-tolerance</a:t>
            </a:r>
            <a:endParaRPr lang="en-US" dirty="0"/>
          </a:p>
          <a:p>
            <a:pPr lvl="1">
              <a:lnSpc>
                <a:spcPct val="120000"/>
              </a:lnSpc>
            </a:pPr>
            <a:r>
              <a:rPr lang="en-US" dirty="0" smtClean="0"/>
              <a:t>Exploits Spark lineage to recover in parallel</a:t>
            </a:r>
          </a:p>
          <a:p>
            <a:pPr lvl="1">
              <a:lnSpc>
                <a:spcPct val="120000"/>
              </a:lnSpc>
            </a:pPr>
            <a:r>
              <a:rPr lang="en-US" dirty="0" smtClean="0"/>
              <a:t>Eliminates need for costly check-points</a:t>
            </a:r>
          </a:p>
          <a:p>
            <a:pPr>
              <a:lnSpc>
                <a:spcPct val="120000"/>
              </a:lnSpc>
            </a:pPr>
            <a:r>
              <a:rPr lang="en-US" dirty="0" smtClean="0"/>
              <a:t>Substantial Index and Data Reuse:</a:t>
            </a:r>
            <a:endParaRPr lang="en-US" dirty="0"/>
          </a:p>
          <a:p>
            <a:pPr lvl="1">
              <a:lnSpc>
                <a:spcPct val="120000"/>
              </a:lnSpc>
            </a:pPr>
            <a:r>
              <a:rPr lang="en-US" dirty="0" smtClean="0"/>
              <a:t>Reuse </a:t>
            </a:r>
            <a:r>
              <a:rPr lang="en-US" dirty="0" smtClean="0">
                <a:solidFill>
                  <a:srgbClr val="3366FF"/>
                </a:solidFill>
              </a:rPr>
              <a:t>routing tables </a:t>
            </a:r>
            <a:r>
              <a:rPr lang="en-US" dirty="0" smtClean="0"/>
              <a:t>across graphs and sub-graphs</a:t>
            </a:r>
          </a:p>
          <a:p>
            <a:pPr lvl="1">
              <a:lnSpc>
                <a:spcPct val="120000"/>
              </a:lnSpc>
            </a:pPr>
            <a:r>
              <a:rPr lang="en-US" dirty="0" smtClean="0"/>
              <a:t>Reuse edge </a:t>
            </a:r>
            <a:r>
              <a:rPr lang="en-US" dirty="0" smtClean="0">
                <a:solidFill>
                  <a:srgbClr val="3366FF"/>
                </a:solidFill>
              </a:rPr>
              <a:t>adjacency information </a:t>
            </a:r>
            <a:r>
              <a:rPr lang="en-US" dirty="0" smtClean="0"/>
              <a:t>and </a:t>
            </a:r>
            <a:r>
              <a:rPr lang="en-US" dirty="0" smtClean="0">
                <a:solidFill>
                  <a:srgbClr val="3366FF"/>
                </a:solidFill>
              </a:rPr>
              <a:t>indices</a:t>
            </a:r>
          </a:p>
        </p:txBody>
      </p:sp>
      <p:sp>
        <p:nvSpPr>
          <p:cNvPr id="4" name="Slide Number Placeholder 3"/>
          <p:cNvSpPr>
            <a:spLocks noGrp="1"/>
          </p:cNvSpPr>
          <p:nvPr>
            <p:ph type="sldNum" sz="quarter" idx="12"/>
          </p:nvPr>
        </p:nvSpPr>
        <p:spPr/>
        <p:txBody>
          <a:bodyPr/>
          <a:lstStyle/>
          <a:p>
            <a:pPr>
              <a:defRPr/>
            </a:pPr>
            <a:fld id="{BE32440E-5BFE-874C-9227-F4E32884346A}" type="slidenum">
              <a:rPr lang="en-US" smtClean="0"/>
              <a:pPr>
                <a:defRPr/>
              </a:pPr>
              <a:t>44</a:t>
            </a:fld>
            <a:endParaRPr lang="en-US"/>
          </a:p>
        </p:txBody>
      </p:sp>
    </p:spTree>
    <p:extLst>
      <p:ext uri="{BB962C8B-B14F-4D97-AF65-F5344CB8AC3E}">
        <p14:creationId xmlns:p14="http://schemas.microsoft.com/office/powerpoint/2010/main" val="3261914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04800"/>
            <a:ext cx="8229600" cy="1143000"/>
          </a:xfrm>
        </p:spPr>
        <p:txBody>
          <a:bodyPr/>
          <a:lstStyle/>
          <a:p>
            <a:pPr algn="l"/>
            <a:r>
              <a:rPr lang="en-US" sz="6600" dirty="0" smtClean="0"/>
              <a:t>System Comparison</a:t>
            </a:r>
            <a:endParaRPr lang="en-US" sz="6600" dirty="0"/>
          </a:p>
        </p:txBody>
      </p:sp>
      <p:sp>
        <p:nvSpPr>
          <p:cNvPr id="2" name="Content Placeholder 1"/>
          <p:cNvSpPr>
            <a:spLocks noGrp="1"/>
          </p:cNvSpPr>
          <p:nvPr>
            <p:ph idx="1"/>
          </p:nvPr>
        </p:nvSpPr>
        <p:spPr>
          <a:xfrm>
            <a:off x="304800" y="1657782"/>
            <a:ext cx="8686800" cy="4819218"/>
          </a:xfrm>
        </p:spPr>
        <p:txBody>
          <a:bodyPr/>
          <a:lstStyle/>
          <a:p>
            <a:pPr>
              <a:spcBef>
                <a:spcPts val="1400"/>
              </a:spcBef>
            </a:pPr>
            <a:r>
              <a:rPr lang="en-US" dirty="0" smtClean="0"/>
              <a:t>Goal: </a:t>
            </a:r>
          </a:p>
          <a:p>
            <a:pPr marL="228600">
              <a:spcBef>
                <a:spcPts val="1400"/>
              </a:spcBef>
            </a:pPr>
            <a:r>
              <a:rPr lang="en-US" dirty="0" smtClean="0"/>
              <a:t>Demonstrate that </a:t>
            </a:r>
            <a:r>
              <a:rPr lang="en-US" dirty="0" err="1" smtClean="0"/>
              <a:t>GraphX</a:t>
            </a:r>
            <a:r>
              <a:rPr lang="en-US" dirty="0" smtClean="0"/>
              <a:t> achieves performance parity with specialized graph-processing systems.</a:t>
            </a:r>
          </a:p>
          <a:p>
            <a:pPr>
              <a:spcBef>
                <a:spcPts val="1400"/>
              </a:spcBef>
            </a:pPr>
            <a:r>
              <a:rPr lang="en-US" dirty="0" smtClean="0"/>
              <a:t>Setup:</a:t>
            </a:r>
          </a:p>
          <a:p>
            <a:pPr marL="228600">
              <a:spcBef>
                <a:spcPts val="1400"/>
              </a:spcBef>
            </a:pPr>
            <a:r>
              <a:rPr lang="en-US" dirty="0" smtClean="0"/>
              <a:t>16 node EC2 Cluster (m2.4xLarge) </a:t>
            </a:r>
            <a:r>
              <a:rPr lang="en-US" dirty="0"/>
              <a:t>+ </a:t>
            </a:r>
            <a:r>
              <a:rPr lang="en-US" dirty="0" smtClean="0"/>
              <a:t>1GigE</a:t>
            </a:r>
          </a:p>
          <a:p>
            <a:pPr marL="228600">
              <a:spcBef>
                <a:spcPts val="1400"/>
              </a:spcBef>
            </a:pPr>
            <a:r>
              <a:rPr lang="en-US" dirty="0" smtClean="0"/>
              <a:t>Compare against </a:t>
            </a:r>
            <a:r>
              <a:rPr lang="en-US" dirty="0" err="1" smtClean="0"/>
              <a:t>GraphLab</a:t>
            </a:r>
            <a:r>
              <a:rPr lang="en-US" dirty="0" smtClean="0"/>
              <a:t>/PowerGraph (C++), </a:t>
            </a:r>
            <a:r>
              <a:rPr lang="en-US" dirty="0" err="1" smtClean="0"/>
              <a:t>Giraph</a:t>
            </a:r>
            <a:r>
              <a:rPr lang="en-US" dirty="0" smtClean="0"/>
              <a:t> (Java), &amp; Spark (Java/</a:t>
            </a:r>
            <a:r>
              <a:rPr lang="en-US" dirty="0" err="1" smtClean="0"/>
              <a:t>Scala</a:t>
            </a:r>
            <a:r>
              <a:rPr lang="en-US" dirty="0" smtClean="0"/>
              <a:t>)</a:t>
            </a:r>
            <a:endParaRPr lang="en-US" dirty="0"/>
          </a:p>
        </p:txBody>
      </p:sp>
    </p:spTree>
    <p:extLst>
      <p:ext uri="{BB962C8B-B14F-4D97-AF65-F5344CB8AC3E}">
        <p14:creationId xmlns:p14="http://schemas.microsoft.com/office/powerpoint/2010/main" val="10237580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5410200" y="4114799"/>
            <a:ext cx="2590800" cy="441229"/>
          </a:xfrm>
          <a:prstGeom prst="rect">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3" name="Rectangle 22"/>
          <p:cNvSpPr/>
          <p:nvPr/>
        </p:nvSpPr>
        <p:spPr>
          <a:xfrm>
            <a:off x="1066800" y="4038600"/>
            <a:ext cx="2590800" cy="533400"/>
          </a:xfrm>
          <a:prstGeom prst="rect">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aphicFrame>
        <p:nvGraphicFramePr>
          <p:cNvPr id="24" name="Chart 23"/>
          <p:cNvGraphicFramePr/>
          <p:nvPr>
            <p:extLst>
              <p:ext uri="{D42A27DB-BD31-4B8C-83A1-F6EECF244321}">
                <p14:modId xmlns:p14="http://schemas.microsoft.com/office/powerpoint/2010/main" val="2882850348"/>
              </p:ext>
            </p:extLst>
          </p:nvPr>
        </p:nvGraphicFramePr>
        <p:xfrm>
          <a:off x="381000" y="1676400"/>
          <a:ext cx="4267200" cy="4038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Chart 24"/>
          <p:cNvGraphicFramePr/>
          <p:nvPr>
            <p:extLst>
              <p:ext uri="{D42A27DB-BD31-4B8C-83A1-F6EECF244321}">
                <p14:modId xmlns:p14="http://schemas.microsoft.com/office/powerpoint/2010/main" val="1068350183"/>
              </p:ext>
            </p:extLst>
          </p:nvPr>
        </p:nvGraphicFramePr>
        <p:xfrm>
          <a:off x="4724400" y="1676400"/>
          <a:ext cx="4267200" cy="4038600"/>
        </p:xfrm>
        <a:graphic>
          <a:graphicData uri="http://schemas.openxmlformats.org/drawingml/2006/chart">
            <c:chart xmlns:c="http://schemas.openxmlformats.org/drawingml/2006/chart" xmlns:r="http://schemas.openxmlformats.org/officeDocument/2006/relationships" r:id="rId4"/>
          </a:graphicData>
        </a:graphic>
      </p:graphicFrame>
      <p:sp>
        <p:nvSpPr>
          <p:cNvPr id="26" name="TextBox 25"/>
          <p:cNvSpPr txBox="1"/>
          <p:nvPr/>
        </p:nvSpPr>
        <p:spPr>
          <a:xfrm>
            <a:off x="866746" y="1307068"/>
            <a:ext cx="3857654" cy="369332"/>
          </a:xfrm>
          <a:prstGeom prst="rect">
            <a:avLst/>
          </a:prstGeom>
          <a:noFill/>
        </p:spPr>
        <p:txBody>
          <a:bodyPr wrap="none" rtlCol="0">
            <a:spAutoFit/>
          </a:bodyPr>
          <a:lstStyle/>
          <a:p>
            <a:r>
              <a:rPr lang="en-US" sz="1800" dirty="0" smtClean="0">
                <a:latin typeface="Gill Sans Light"/>
                <a:cs typeface="Gill Sans Light"/>
              </a:rPr>
              <a:t>Twitter Graph (42M Vertices,1.5B Edges)</a:t>
            </a:r>
          </a:p>
        </p:txBody>
      </p:sp>
      <p:sp>
        <p:nvSpPr>
          <p:cNvPr id="27" name="TextBox 26"/>
          <p:cNvSpPr txBox="1"/>
          <p:nvPr/>
        </p:nvSpPr>
        <p:spPr>
          <a:xfrm>
            <a:off x="5301956" y="1295400"/>
            <a:ext cx="3689644" cy="369332"/>
          </a:xfrm>
          <a:prstGeom prst="rect">
            <a:avLst/>
          </a:prstGeom>
          <a:noFill/>
        </p:spPr>
        <p:txBody>
          <a:bodyPr wrap="none" rtlCol="0">
            <a:spAutoFit/>
          </a:bodyPr>
          <a:lstStyle/>
          <a:p>
            <a:r>
              <a:rPr lang="en-US" sz="1800" dirty="0" smtClean="0">
                <a:latin typeface="Gill Sans Light"/>
                <a:cs typeface="Gill Sans Light"/>
              </a:rPr>
              <a:t>UK-Graph (106M Vertices, 3.7B Edges)</a:t>
            </a:r>
          </a:p>
        </p:txBody>
      </p:sp>
      <p:sp>
        <p:nvSpPr>
          <p:cNvPr id="2" name="Title 1"/>
          <p:cNvSpPr>
            <a:spLocks noGrp="1"/>
          </p:cNvSpPr>
          <p:nvPr>
            <p:ph type="title"/>
          </p:nvPr>
        </p:nvSpPr>
        <p:spPr>
          <a:xfrm>
            <a:off x="533400" y="0"/>
            <a:ext cx="8229600" cy="838200"/>
          </a:xfrm>
        </p:spPr>
        <p:txBody>
          <a:bodyPr/>
          <a:lstStyle/>
          <a:p>
            <a:r>
              <a:rPr lang="en-US" dirty="0" smtClean="0"/>
              <a:t>PageRank Benchmark</a:t>
            </a:r>
            <a:endParaRPr lang="en-US" dirty="0"/>
          </a:p>
        </p:txBody>
      </p:sp>
      <p:sp>
        <p:nvSpPr>
          <p:cNvPr id="7" name="TextBox 6"/>
          <p:cNvSpPr txBox="1"/>
          <p:nvPr/>
        </p:nvSpPr>
        <p:spPr>
          <a:xfrm>
            <a:off x="2100461" y="5798403"/>
            <a:ext cx="5214739" cy="830997"/>
          </a:xfrm>
          <a:prstGeom prst="rect">
            <a:avLst/>
          </a:prstGeom>
          <a:noFill/>
        </p:spPr>
        <p:txBody>
          <a:bodyPr wrap="none" rtlCol="0">
            <a:spAutoFit/>
          </a:bodyPr>
          <a:lstStyle/>
          <a:p>
            <a:pPr algn="ctr"/>
            <a:r>
              <a:rPr lang="en-US" dirty="0" err="1" smtClean="0">
                <a:latin typeface="Gill Sans Light"/>
                <a:cs typeface="Gill Sans Light"/>
              </a:rPr>
              <a:t>GraphX</a:t>
            </a:r>
            <a:r>
              <a:rPr lang="en-US" dirty="0" smtClean="0">
                <a:latin typeface="Gill Sans Light"/>
                <a:cs typeface="Gill Sans Light"/>
              </a:rPr>
              <a:t> performs comparably to </a:t>
            </a:r>
            <a:br>
              <a:rPr lang="en-US" dirty="0" smtClean="0">
                <a:latin typeface="Gill Sans Light"/>
                <a:cs typeface="Gill Sans Light"/>
              </a:rPr>
            </a:br>
            <a:r>
              <a:rPr lang="en-US" dirty="0" smtClean="0">
                <a:latin typeface="Gill Sans Light"/>
                <a:cs typeface="Gill Sans Light"/>
              </a:rPr>
              <a:t>state-of-the-art graph processing systems.</a:t>
            </a:r>
          </a:p>
        </p:txBody>
      </p:sp>
      <p:sp>
        <p:nvSpPr>
          <p:cNvPr id="28" name="TextBox 27"/>
          <p:cNvSpPr txBox="1"/>
          <p:nvPr/>
        </p:nvSpPr>
        <p:spPr>
          <a:xfrm rot="16200000">
            <a:off x="-696919" y="2906720"/>
            <a:ext cx="1915571" cy="369332"/>
          </a:xfrm>
          <a:prstGeom prst="rect">
            <a:avLst/>
          </a:prstGeom>
          <a:noFill/>
        </p:spPr>
        <p:txBody>
          <a:bodyPr wrap="none" rtlCol="0">
            <a:spAutoFit/>
          </a:bodyPr>
          <a:lstStyle/>
          <a:p>
            <a:r>
              <a:rPr lang="en-US" sz="1800" dirty="0" smtClean="0">
                <a:latin typeface="Gill Sans Light"/>
                <a:cs typeface="Gill Sans Light"/>
              </a:rPr>
              <a:t>Runtime (Seconds)</a:t>
            </a:r>
          </a:p>
        </p:txBody>
      </p:sp>
      <p:sp>
        <p:nvSpPr>
          <p:cNvPr id="29" name="TextBox 28"/>
          <p:cNvSpPr txBox="1"/>
          <p:nvPr/>
        </p:nvSpPr>
        <p:spPr>
          <a:xfrm>
            <a:off x="2971800" y="914400"/>
            <a:ext cx="3792487" cy="307777"/>
          </a:xfrm>
          <a:prstGeom prst="rect">
            <a:avLst/>
          </a:prstGeom>
          <a:noFill/>
        </p:spPr>
        <p:txBody>
          <a:bodyPr wrap="none" rtlCol="0">
            <a:spAutoFit/>
          </a:bodyPr>
          <a:lstStyle/>
          <a:p>
            <a:r>
              <a:rPr lang="en-US" sz="1400" dirty="0" smtClean="0">
                <a:latin typeface="Gill Sans Light"/>
                <a:cs typeface="Gill Sans Light"/>
              </a:rPr>
              <a:t>EC2 Cluster of 16 x m2.4xLarge (8 cores) + 1GigE</a:t>
            </a:r>
          </a:p>
        </p:txBody>
      </p:sp>
      <p:grpSp>
        <p:nvGrpSpPr>
          <p:cNvPr id="15" name="Group 14"/>
          <p:cNvGrpSpPr/>
          <p:nvPr/>
        </p:nvGrpSpPr>
        <p:grpSpPr>
          <a:xfrm>
            <a:off x="1139561" y="2208252"/>
            <a:ext cx="3109090" cy="2007870"/>
            <a:chOff x="1817153" y="2667000"/>
            <a:chExt cx="2643506" cy="1650304"/>
          </a:xfrm>
        </p:grpSpPr>
        <p:cxnSp>
          <p:nvCxnSpPr>
            <p:cNvPr id="16" name="Straight Connector 15"/>
            <p:cNvCxnSpPr/>
            <p:nvPr/>
          </p:nvCxnSpPr>
          <p:spPr>
            <a:xfrm>
              <a:off x="1948490" y="4317303"/>
              <a:ext cx="457200" cy="0"/>
            </a:xfrm>
            <a:prstGeom prst="line">
              <a:avLst/>
            </a:prstGeom>
            <a:ln>
              <a:solidFill>
                <a:srgbClr val="7F7F7F"/>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2166310" y="2667000"/>
              <a:ext cx="0" cy="1650304"/>
            </a:xfrm>
            <a:prstGeom prst="line">
              <a:avLst/>
            </a:prstGeom>
            <a:ln>
              <a:solidFill>
                <a:srgbClr val="7F7F7F"/>
              </a:solidFill>
              <a:prstDash val="sysDash"/>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817153" y="3343335"/>
              <a:ext cx="349157" cy="303561"/>
            </a:xfrm>
            <a:prstGeom prst="rect">
              <a:avLst/>
            </a:prstGeom>
            <a:noFill/>
          </p:spPr>
          <p:txBody>
            <a:bodyPr wrap="none" rtlCol="0">
              <a:spAutoFit/>
            </a:bodyPr>
            <a:lstStyle/>
            <a:p>
              <a:r>
                <a:rPr lang="en-US" sz="1800" dirty="0">
                  <a:latin typeface="Gill Sans Light"/>
                  <a:cs typeface="Gill Sans Light"/>
                </a:rPr>
                <a:t>7</a:t>
              </a:r>
              <a:r>
                <a:rPr lang="en-US" sz="1800" dirty="0" smtClean="0">
                  <a:latin typeface="Gill Sans Light"/>
                  <a:cs typeface="Gill Sans Light"/>
                </a:rPr>
                <a:t>x</a:t>
              </a:r>
            </a:p>
          </p:txBody>
        </p:sp>
        <p:cxnSp>
          <p:nvCxnSpPr>
            <p:cNvPr id="19" name="Straight Connector 18"/>
            <p:cNvCxnSpPr/>
            <p:nvPr/>
          </p:nvCxnSpPr>
          <p:spPr>
            <a:xfrm>
              <a:off x="2030217" y="2667000"/>
              <a:ext cx="2430442" cy="0"/>
            </a:xfrm>
            <a:prstGeom prst="line">
              <a:avLst/>
            </a:prstGeom>
            <a:ln>
              <a:solidFill>
                <a:srgbClr val="7F7F7F"/>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5647117" y="2089593"/>
            <a:ext cx="2963480" cy="2286789"/>
            <a:chOff x="6289808" y="2238257"/>
            <a:chExt cx="3006316" cy="2113843"/>
          </a:xfrm>
        </p:grpSpPr>
        <p:cxnSp>
          <p:nvCxnSpPr>
            <p:cNvPr id="21" name="Straight Connector 20"/>
            <p:cNvCxnSpPr/>
            <p:nvPr/>
          </p:nvCxnSpPr>
          <p:spPr>
            <a:xfrm>
              <a:off x="6289808" y="2238257"/>
              <a:ext cx="3006316" cy="0"/>
            </a:xfrm>
            <a:prstGeom prst="line">
              <a:avLst/>
            </a:prstGeom>
            <a:ln>
              <a:solidFill>
                <a:srgbClr val="7F7F7F"/>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6289808" y="4352098"/>
              <a:ext cx="457200" cy="0"/>
            </a:xfrm>
            <a:prstGeom prst="line">
              <a:avLst/>
            </a:prstGeom>
            <a:ln>
              <a:solidFill>
                <a:srgbClr val="7F7F7F"/>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6507628" y="2238257"/>
              <a:ext cx="0" cy="2113843"/>
            </a:xfrm>
            <a:prstGeom prst="line">
              <a:avLst/>
            </a:prstGeom>
            <a:ln>
              <a:solidFill>
                <a:srgbClr val="7F7F7F"/>
              </a:solidFill>
              <a:prstDash val="sysDash"/>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6520713" y="3080651"/>
              <a:ext cx="533672" cy="341400"/>
            </a:xfrm>
            <a:prstGeom prst="rect">
              <a:avLst/>
            </a:prstGeom>
            <a:noFill/>
          </p:spPr>
          <p:txBody>
            <a:bodyPr wrap="none" rtlCol="0">
              <a:spAutoFit/>
            </a:bodyPr>
            <a:lstStyle/>
            <a:p>
              <a:r>
                <a:rPr lang="en-US" sz="1800" dirty="0" smtClean="0">
                  <a:latin typeface="Gill Sans Light"/>
                  <a:cs typeface="Gill Sans Light"/>
                </a:rPr>
                <a:t>18x</a:t>
              </a:r>
            </a:p>
          </p:txBody>
        </p:sp>
      </p:grpSp>
    </p:spTree>
    <p:extLst>
      <p:ext uri="{BB962C8B-B14F-4D97-AF65-F5344CB8AC3E}">
        <p14:creationId xmlns:p14="http://schemas.microsoft.com/office/powerpoint/2010/main" val="4192351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par>
                                <p:cTn id="16" presetID="22" presetClass="entr" presetSubtype="1"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up)">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5410200" y="4130771"/>
            <a:ext cx="2667000" cy="441229"/>
          </a:xfrm>
          <a:prstGeom prst="rect">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Gill Sans Light"/>
              <a:cs typeface="Gill Sans Light"/>
            </a:endParaRPr>
          </a:p>
        </p:txBody>
      </p:sp>
      <p:sp>
        <p:nvSpPr>
          <p:cNvPr id="9" name="Rectangle 8"/>
          <p:cNvSpPr/>
          <p:nvPr/>
        </p:nvSpPr>
        <p:spPr>
          <a:xfrm>
            <a:off x="1066800" y="4038600"/>
            <a:ext cx="2667000" cy="533400"/>
          </a:xfrm>
          <a:prstGeom prst="rect">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Gill Sans Light"/>
              <a:cs typeface="Gill Sans Light"/>
            </a:endParaRPr>
          </a:p>
        </p:txBody>
      </p:sp>
      <p:sp>
        <p:nvSpPr>
          <p:cNvPr id="2" name="Title 1"/>
          <p:cNvSpPr>
            <a:spLocks noGrp="1"/>
          </p:cNvSpPr>
          <p:nvPr>
            <p:ph type="title"/>
          </p:nvPr>
        </p:nvSpPr>
        <p:spPr>
          <a:xfrm>
            <a:off x="-76200" y="76200"/>
            <a:ext cx="9220200" cy="838200"/>
          </a:xfrm>
        </p:spPr>
        <p:txBody>
          <a:bodyPr/>
          <a:lstStyle/>
          <a:p>
            <a:r>
              <a:rPr lang="en-US" dirty="0" smtClean="0"/>
              <a:t>Connected Comp. Benchmark</a:t>
            </a:r>
            <a:endParaRPr lang="en-US" dirty="0"/>
          </a:p>
        </p:txBody>
      </p:sp>
      <p:graphicFrame>
        <p:nvGraphicFramePr>
          <p:cNvPr id="3" name="Chart 2"/>
          <p:cNvGraphicFramePr/>
          <p:nvPr>
            <p:extLst>
              <p:ext uri="{D42A27DB-BD31-4B8C-83A1-F6EECF244321}">
                <p14:modId xmlns:p14="http://schemas.microsoft.com/office/powerpoint/2010/main" val="414302425"/>
              </p:ext>
            </p:extLst>
          </p:nvPr>
        </p:nvGraphicFramePr>
        <p:xfrm>
          <a:off x="381000" y="1676400"/>
          <a:ext cx="4267200" cy="4038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p:nvPr>
            <p:extLst>
              <p:ext uri="{D42A27DB-BD31-4B8C-83A1-F6EECF244321}">
                <p14:modId xmlns:p14="http://schemas.microsoft.com/office/powerpoint/2010/main" val="2879928608"/>
              </p:ext>
            </p:extLst>
          </p:nvPr>
        </p:nvGraphicFramePr>
        <p:xfrm>
          <a:off x="4724400" y="1676400"/>
          <a:ext cx="4267200" cy="40386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866746" y="1307068"/>
            <a:ext cx="3857654" cy="369332"/>
          </a:xfrm>
          <a:prstGeom prst="rect">
            <a:avLst/>
          </a:prstGeom>
          <a:noFill/>
        </p:spPr>
        <p:txBody>
          <a:bodyPr wrap="none" rtlCol="0">
            <a:spAutoFit/>
          </a:bodyPr>
          <a:lstStyle/>
          <a:p>
            <a:r>
              <a:rPr lang="en-US" sz="1800" dirty="0" smtClean="0">
                <a:latin typeface="Gill Sans Light"/>
                <a:cs typeface="Gill Sans Light"/>
              </a:rPr>
              <a:t>Twitter Graph (42M Vertices,1.5B Edges)</a:t>
            </a:r>
          </a:p>
        </p:txBody>
      </p:sp>
      <p:sp>
        <p:nvSpPr>
          <p:cNvPr id="6" name="TextBox 5"/>
          <p:cNvSpPr txBox="1"/>
          <p:nvPr/>
        </p:nvSpPr>
        <p:spPr>
          <a:xfrm>
            <a:off x="5301956" y="1295400"/>
            <a:ext cx="3689644" cy="369332"/>
          </a:xfrm>
          <a:prstGeom prst="rect">
            <a:avLst/>
          </a:prstGeom>
          <a:noFill/>
        </p:spPr>
        <p:txBody>
          <a:bodyPr wrap="none" rtlCol="0">
            <a:spAutoFit/>
          </a:bodyPr>
          <a:lstStyle/>
          <a:p>
            <a:r>
              <a:rPr lang="en-US" sz="1800" dirty="0" smtClean="0">
                <a:latin typeface="Gill Sans Light"/>
                <a:cs typeface="Gill Sans Light"/>
              </a:rPr>
              <a:t>UK-Graph (106M Vertices, 3.7B Edges)</a:t>
            </a:r>
          </a:p>
        </p:txBody>
      </p:sp>
      <p:sp>
        <p:nvSpPr>
          <p:cNvPr id="7" name="TextBox 6"/>
          <p:cNvSpPr txBox="1"/>
          <p:nvPr/>
        </p:nvSpPr>
        <p:spPr>
          <a:xfrm>
            <a:off x="2100461" y="5798403"/>
            <a:ext cx="5214739" cy="830997"/>
          </a:xfrm>
          <a:prstGeom prst="rect">
            <a:avLst/>
          </a:prstGeom>
          <a:noFill/>
        </p:spPr>
        <p:txBody>
          <a:bodyPr wrap="none" rtlCol="0">
            <a:spAutoFit/>
          </a:bodyPr>
          <a:lstStyle/>
          <a:p>
            <a:pPr algn="ctr"/>
            <a:r>
              <a:rPr lang="en-US" dirty="0" err="1" smtClean="0">
                <a:latin typeface="Gill Sans Light"/>
                <a:cs typeface="Gill Sans Light"/>
              </a:rPr>
              <a:t>GraphX</a:t>
            </a:r>
            <a:r>
              <a:rPr lang="en-US" dirty="0" smtClean="0">
                <a:latin typeface="Gill Sans Light"/>
                <a:cs typeface="Gill Sans Light"/>
              </a:rPr>
              <a:t> performs comparably to </a:t>
            </a:r>
            <a:br>
              <a:rPr lang="en-US" dirty="0" smtClean="0">
                <a:latin typeface="Gill Sans Light"/>
                <a:cs typeface="Gill Sans Light"/>
              </a:rPr>
            </a:br>
            <a:r>
              <a:rPr lang="en-US" dirty="0" smtClean="0">
                <a:latin typeface="Gill Sans Light"/>
                <a:cs typeface="Gill Sans Light"/>
              </a:rPr>
              <a:t>state-of-the-art graph processing systems.</a:t>
            </a:r>
          </a:p>
        </p:txBody>
      </p:sp>
      <p:sp>
        <p:nvSpPr>
          <p:cNvPr id="8" name="TextBox 7"/>
          <p:cNvSpPr txBox="1"/>
          <p:nvPr/>
        </p:nvSpPr>
        <p:spPr>
          <a:xfrm rot="16200000">
            <a:off x="6731707" y="3555293"/>
            <a:ext cx="1505540" cy="338554"/>
          </a:xfrm>
          <a:prstGeom prst="rect">
            <a:avLst/>
          </a:prstGeom>
          <a:noFill/>
        </p:spPr>
        <p:txBody>
          <a:bodyPr wrap="none" rtlCol="0">
            <a:spAutoFit/>
          </a:bodyPr>
          <a:lstStyle/>
          <a:p>
            <a:r>
              <a:rPr lang="en-US" sz="1600" dirty="0" smtClean="0">
                <a:latin typeface="Gill Sans Light"/>
                <a:cs typeface="Gill Sans Light"/>
              </a:rPr>
              <a:t>Out-of-Memory</a:t>
            </a:r>
          </a:p>
        </p:txBody>
      </p:sp>
      <p:sp>
        <p:nvSpPr>
          <p:cNvPr id="10" name="TextBox 9"/>
          <p:cNvSpPr txBox="1"/>
          <p:nvPr/>
        </p:nvSpPr>
        <p:spPr>
          <a:xfrm>
            <a:off x="2971800" y="914400"/>
            <a:ext cx="3795731" cy="307777"/>
          </a:xfrm>
          <a:prstGeom prst="rect">
            <a:avLst/>
          </a:prstGeom>
          <a:noFill/>
        </p:spPr>
        <p:txBody>
          <a:bodyPr wrap="none" rtlCol="0">
            <a:spAutoFit/>
          </a:bodyPr>
          <a:lstStyle/>
          <a:p>
            <a:r>
              <a:rPr lang="en-US" sz="1400" dirty="0" smtClean="0">
                <a:latin typeface="Gill Sans Light"/>
                <a:cs typeface="Gill Sans Light"/>
              </a:rPr>
              <a:t>EC2 Cluster of 16 x m2.4xLarge </a:t>
            </a:r>
            <a:r>
              <a:rPr lang="en-US" sz="1400" dirty="0">
                <a:latin typeface="Gill Sans Light"/>
                <a:cs typeface="Gill Sans Light"/>
              </a:rPr>
              <a:t>(8 cores</a:t>
            </a:r>
            <a:r>
              <a:rPr lang="en-US" sz="1400" dirty="0" smtClean="0">
                <a:latin typeface="Gill Sans Light"/>
                <a:cs typeface="Gill Sans Light"/>
              </a:rPr>
              <a:t>) + 1GigE</a:t>
            </a:r>
          </a:p>
        </p:txBody>
      </p:sp>
      <p:sp>
        <p:nvSpPr>
          <p:cNvPr id="11" name="TextBox 10"/>
          <p:cNvSpPr txBox="1"/>
          <p:nvPr/>
        </p:nvSpPr>
        <p:spPr>
          <a:xfrm rot="16200000">
            <a:off x="-696919" y="2984663"/>
            <a:ext cx="1915571" cy="369332"/>
          </a:xfrm>
          <a:prstGeom prst="rect">
            <a:avLst/>
          </a:prstGeom>
          <a:noFill/>
        </p:spPr>
        <p:txBody>
          <a:bodyPr wrap="none" rtlCol="0">
            <a:spAutoFit/>
          </a:bodyPr>
          <a:lstStyle/>
          <a:p>
            <a:r>
              <a:rPr lang="en-US" sz="1800" dirty="0" smtClean="0">
                <a:latin typeface="Gill Sans Light"/>
                <a:cs typeface="Gill Sans Light"/>
              </a:rPr>
              <a:t>Runtime (Seconds)</a:t>
            </a:r>
          </a:p>
        </p:txBody>
      </p:sp>
      <p:grpSp>
        <p:nvGrpSpPr>
          <p:cNvPr id="37" name="Group 36"/>
          <p:cNvGrpSpPr/>
          <p:nvPr/>
        </p:nvGrpSpPr>
        <p:grpSpPr>
          <a:xfrm>
            <a:off x="1143000" y="2259330"/>
            <a:ext cx="3048001" cy="2007870"/>
            <a:chOff x="1006082" y="2667000"/>
            <a:chExt cx="2847403" cy="1650304"/>
          </a:xfrm>
        </p:grpSpPr>
        <p:cxnSp>
          <p:nvCxnSpPr>
            <p:cNvPr id="15" name="Straight Connector 14"/>
            <p:cNvCxnSpPr/>
            <p:nvPr/>
          </p:nvCxnSpPr>
          <p:spPr>
            <a:xfrm>
              <a:off x="1148452" y="4317303"/>
              <a:ext cx="457200" cy="0"/>
            </a:xfrm>
            <a:prstGeom prst="line">
              <a:avLst/>
            </a:prstGeom>
            <a:ln>
              <a:solidFill>
                <a:srgbClr val="7F7F7F"/>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1366272" y="2667000"/>
              <a:ext cx="0" cy="1650304"/>
            </a:xfrm>
            <a:prstGeom prst="line">
              <a:avLst/>
            </a:prstGeom>
            <a:ln>
              <a:solidFill>
                <a:srgbClr val="7F7F7F"/>
              </a:solidFill>
              <a:prstDash val="sysDash"/>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1006082" y="3252591"/>
              <a:ext cx="410652" cy="369332"/>
            </a:xfrm>
            <a:prstGeom prst="rect">
              <a:avLst/>
            </a:prstGeom>
            <a:noFill/>
          </p:spPr>
          <p:txBody>
            <a:bodyPr wrap="none" rtlCol="0">
              <a:spAutoFit/>
            </a:bodyPr>
            <a:lstStyle/>
            <a:p>
              <a:r>
                <a:rPr lang="en-US" sz="1800" dirty="0" smtClean="0">
                  <a:latin typeface="Gill Sans Light"/>
                  <a:cs typeface="Gill Sans Light"/>
                </a:rPr>
                <a:t>8x</a:t>
              </a:r>
            </a:p>
          </p:txBody>
        </p:sp>
        <p:cxnSp>
          <p:nvCxnSpPr>
            <p:cNvPr id="23" name="Straight Connector 22"/>
            <p:cNvCxnSpPr/>
            <p:nvPr/>
          </p:nvCxnSpPr>
          <p:spPr>
            <a:xfrm>
              <a:off x="1077267" y="2667000"/>
              <a:ext cx="2776218" cy="0"/>
            </a:xfrm>
            <a:prstGeom prst="line">
              <a:avLst/>
            </a:prstGeom>
            <a:ln>
              <a:solidFill>
                <a:srgbClr val="7F7F7F"/>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5410201" y="2181421"/>
            <a:ext cx="3345468" cy="2094477"/>
            <a:chOff x="5110339" y="2192402"/>
            <a:chExt cx="3728861" cy="2159697"/>
          </a:xfrm>
        </p:grpSpPr>
        <p:cxnSp>
          <p:nvCxnSpPr>
            <p:cNvPr id="28" name="Straight Connector 27"/>
            <p:cNvCxnSpPr/>
            <p:nvPr/>
          </p:nvCxnSpPr>
          <p:spPr>
            <a:xfrm>
              <a:off x="5280204" y="2192402"/>
              <a:ext cx="3558996" cy="0"/>
            </a:xfrm>
            <a:prstGeom prst="line">
              <a:avLst/>
            </a:prstGeom>
            <a:ln>
              <a:solidFill>
                <a:srgbClr val="7F7F7F"/>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417532" y="4352098"/>
              <a:ext cx="457200" cy="0"/>
            </a:xfrm>
            <a:prstGeom prst="line">
              <a:avLst/>
            </a:prstGeom>
            <a:ln>
              <a:solidFill>
                <a:srgbClr val="7F7F7F"/>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5635351" y="2192402"/>
              <a:ext cx="0" cy="2159697"/>
            </a:xfrm>
            <a:prstGeom prst="line">
              <a:avLst/>
            </a:prstGeom>
            <a:ln>
              <a:solidFill>
                <a:srgbClr val="7F7F7F"/>
              </a:solidFill>
              <a:prstDash val="sysDash"/>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5110339" y="3074551"/>
              <a:ext cx="526068" cy="369332"/>
            </a:xfrm>
            <a:prstGeom prst="rect">
              <a:avLst/>
            </a:prstGeom>
            <a:noFill/>
          </p:spPr>
          <p:txBody>
            <a:bodyPr wrap="none" rtlCol="0">
              <a:spAutoFit/>
            </a:bodyPr>
            <a:lstStyle/>
            <a:p>
              <a:r>
                <a:rPr lang="en-US" sz="1800" dirty="0" smtClean="0">
                  <a:latin typeface="Gill Sans Light"/>
                  <a:cs typeface="Gill Sans Light"/>
                </a:rPr>
                <a:t>10x</a:t>
              </a:r>
            </a:p>
          </p:txBody>
        </p:sp>
      </p:grpSp>
    </p:spTree>
    <p:extLst>
      <p:ext uri="{BB962C8B-B14F-4D97-AF65-F5344CB8AC3E}">
        <p14:creationId xmlns:p14="http://schemas.microsoft.com/office/powerpoint/2010/main" val="4948593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up)">
                                      <p:cBhvr>
                                        <p:cTn id="15" dur="500"/>
                                        <p:tgtEl>
                                          <p:spTgt spid="37"/>
                                        </p:tgtEl>
                                      </p:cBhvr>
                                    </p:animEffect>
                                  </p:childTnLst>
                                </p:cTn>
                              </p:par>
                              <p:par>
                                <p:cTn id="16" presetID="22" presetClass="entr" presetSubtype="1" fill="hold"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wipe(up)">
                                      <p:cBhvr>
                                        <p:cTn id="1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828800"/>
            <a:ext cx="8534400" cy="2667000"/>
          </a:xfrm>
        </p:spPr>
        <p:txBody>
          <a:bodyPr/>
          <a:lstStyle/>
          <a:p>
            <a:r>
              <a:rPr lang="en-US" dirty="0" smtClean="0"/>
              <a:t>Graphs are just one stage….    </a:t>
            </a:r>
            <a:br>
              <a:rPr lang="en-US" dirty="0" smtClean="0"/>
            </a:br>
            <a:r>
              <a:rPr lang="en-US" dirty="0" smtClean="0"/>
              <a:t/>
            </a:r>
            <a:br>
              <a:rPr lang="en-US" dirty="0" smtClean="0"/>
            </a:br>
            <a:r>
              <a:rPr lang="en-US" dirty="0" smtClean="0"/>
              <a:t>      What about a </a:t>
            </a:r>
            <a:r>
              <a:rPr lang="en-US" dirty="0" smtClean="0">
                <a:solidFill>
                  <a:srgbClr val="3366FF"/>
                </a:solidFill>
              </a:rPr>
              <a:t>pipeline</a:t>
            </a:r>
            <a:r>
              <a:rPr lang="en-US" dirty="0" smtClean="0"/>
              <a:t>?</a:t>
            </a:r>
            <a:endParaRPr lang="en-US" dirty="0"/>
          </a:p>
        </p:txBody>
      </p:sp>
    </p:spTree>
    <p:extLst>
      <p:ext uri="{BB962C8B-B14F-4D97-AF65-F5344CB8AC3E}">
        <p14:creationId xmlns:p14="http://schemas.microsoft.com/office/powerpoint/2010/main" val="3425955415"/>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953787" y="2302931"/>
            <a:ext cx="7733013" cy="1278469"/>
            <a:chOff x="953787" y="2302931"/>
            <a:chExt cx="7733013" cy="1278469"/>
          </a:xfrm>
        </p:grpSpPr>
        <p:sp>
          <p:nvSpPr>
            <p:cNvPr id="124" name="Can 123"/>
            <p:cNvSpPr/>
            <p:nvPr/>
          </p:nvSpPr>
          <p:spPr>
            <a:xfrm>
              <a:off x="6422324" y="2319868"/>
              <a:ext cx="894882" cy="533400"/>
            </a:xfrm>
            <a:prstGeom prst="can">
              <a:avLst>
                <a:gd name="adj" fmla="val 36111"/>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latin typeface="Gill Sans Light"/>
                  <a:cs typeface="Gill Sans Light"/>
                </a:rPr>
                <a:t>HDFS</a:t>
              </a:r>
              <a:endParaRPr lang="en-US" sz="2000" dirty="0">
                <a:latin typeface="Gill Sans Light"/>
                <a:cs typeface="Gill Sans Light"/>
              </a:endParaRPr>
            </a:p>
          </p:txBody>
        </p:sp>
        <p:sp>
          <p:nvSpPr>
            <p:cNvPr id="3" name="Can 2"/>
            <p:cNvSpPr/>
            <p:nvPr/>
          </p:nvSpPr>
          <p:spPr>
            <a:xfrm>
              <a:off x="4180934" y="2302931"/>
              <a:ext cx="894882" cy="533400"/>
            </a:xfrm>
            <a:prstGeom prst="can">
              <a:avLst>
                <a:gd name="adj" fmla="val 37698"/>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latin typeface="Gill Sans Light"/>
                  <a:cs typeface="Gill Sans Light"/>
                </a:rPr>
                <a:t>HDFS</a:t>
              </a:r>
              <a:endParaRPr lang="en-US" sz="2000" dirty="0">
                <a:latin typeface="Gill Sans Light"/>
                <a:cs typeface="Gill Sans Light"/>
              </a:endParaRPr>
            </a:p>
          </p:txBody>
        </p:sp>
        <p:sp>
          <p:nvSpPr>
            <p:cNvPr id="19" name="Right Arrow 18"/>
            <p:cNvSpPr/>
            <p:nvPr/>
          </p:nvSpPr>
          <p:spPr>
            <a:xfrm>
              <a:off x="4724399" y="2895600"/>
              <a:ext cx="2125377" cy="685800"/>
            </a:xfrm>
            <a:prstGeom prst="rightArrow">
              <a:avLst>
                <a:gd name="adj1" fmla="val 52470"/>
                <a:gd name="adj2" fmla="val 38889"/>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0" tIns="0" rIns="0" rtlCol="0" anchor="ctr"/>
            <a:lstStyle/>
            <a:p>
              <a:pPr algn="ctr"/>
              <a:r>
                <a:rPr lang="en-US" dirty="0" smtClean="0">
                  <a:latin typeface="Gill Sans Light"/>
                  <a:cs typeface="Gill Sans Light"/>
                </a:rPr>
                <a:t>Compute</a:t>
              </a:r>
              <a:endParaRPr lang="en-US" dirty="0">
                <a:latin typeface="Gill Sans Light"/>
                <a:cs typeface="Gill Sans Light"/>
              </a:endParaRPr>
            </a:p>
          </p:txBody>
        </p:sp>
        <p:sp>
          <p:nvSpPr>
            <p:cNvPr id="128" name="Right Arrow 127"/>
            <p:cNvSpPr/>
            <p:nvPr/>
          </p:nvSpPr>
          <p:spPr>
            <a:xfrm>
              <a:off x="953787" y="2895600"/>
              <a:ext cx="3770613" cy="685800"/>
            </a:xfrm>
            <a:prstGeom prst="rightArrow">
              <a:avLst>
                <a:gd name="adj1" fmla="val 52470"/>
                <a:gd name="adj2" fmla="val 38889"/>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tIns="0" rIns="0" rtlCol="0" anchor="ctr"/>
            <a:lstStyle/>
            <a:p>
              <a:pPr algn="ctr"/>
              <a:r>
                <a:rPr lang="en-US" dirty="0" smtClean="0">
                  <a:latin typeface="Gill Sans Light"/>
                  <a:cs typeface="Gill Sans Light"/>
                </a:rPr>
                <a:t>Spark Preprocess</a:t>
              </a:r>
              <a:endParaRPr lang="en-US" dirty="0">
                <a:latin typeface="Gill Sans Light"/>
                <a:cs typeface="Gill Sans Light"/>
              </a:endParaRPr>
            </a:p>
          </p:txBody>
        </p:sp>
        <p:sp>
          <p:nvSpPr>
            <p:cNvPr id="129" name="Right Arrow 128"/>
            <p:cNvSpPr/>
            <p:nvPr/>
          </p:nvSpPr>
          <p:spPr>
            <a:xfrm>
              <a:off x="6849777" y="2895600"/>
              <a:ext cx="1837023" cy="685800"/>
            </a:xfrm>
            <a:prstGeom prst="rightArrow">
              <a:avLst>
                <a:gd name="adj1" fmla="val 52470"/>
                <a:gd name="adj2" fmla="val 38889"/>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tIns="0" rIns="0" rtlCol="0" anchor="ctr"/>
            <a:lstStyle/>
            <a:p>
              <a:pPr algn="ctr"/>
              <a:r>
                <a:rPr lang="en-US" dirty="0" smtClean="0">
                  <a:latin typeface="Gill Sans Light"/>
                  <a:cs typeface="Gill Sans Light"/>
                </a:rPr>
                <a:t>Spark Post.</a:t>
              </a:r>
              <a:endParaRPr lang="en-US" dirty="0">
                <a:latin typeface="Gill Sans Light"/>
                <a:cs typeface="Gill Sans Light"/>
              </a:endParaRPr>
            </a:p>
          </p:txBody>
        </p:sp>
      </p:grpSp>
      <p:sp>
        <p:nvSpPr>
          <p:cNvPr id="7" name="Title 6"/>
          <p:cNvSpPr>
            <a:spLocks noGrp="1"/>
          </p:cNvSpPr>
          <p:nvPr>
            <p:ph type="title"/>
          </p:nvPr>
        </p:nvSpPr>
        <p:spPr>
          <a:xfrm>
            <a:off x="0" y="304800"/>
            <a:ext cx="9144000" cy="838200"/>
          </a:xfrm>
        </p:spPr>
        <p:txBody>
          <a:bodyPr/>
          <a:lstStyle/>
          <a:p>
            <a:r>
              <a:rPr lang="en-US" dirty="0" smtClean="0"/>
              <a:t>A Small Pipeline in </a:t>
            </a:r>
            <a:r>
              <a:rPr lang="en-US" dirty="0" err="1" smtClean="0"/>
              <a:t>GraphX</a:t>
            </a:r>
            <a:endParaRPr lang="en-US" dirty="0"/>
          </a:p>
        </p:txBody>
      </p:sp>
      <p:sp>
        <p:nvSpPr>
          <p:cNvPr id="2" name="TextBox 1"/>
          <p:cNvSpPr txBox="1"/>
          <p:nvPr/>
        </p:nvSpPr>
        <p:spPr>
          <a:xfrm>
            <a:off x="0" y="6044624"/>
            <a:ext cx="9144000" cy="584776"/>
          </a:xfrm>
          <a:prstGeom prst="rect">
            <a:avLst/>
          </a:prstGeom>
          <a:noFill/>
        </p:spPr>
        <p:txBody>
          <a:bodyPr wrap="square" rtlCol="0">
            <a:spAutoFit/>
          </a:bodyPr>
          <a:lstStyle/>
          <a:p>
            <a:pPr algn="ctr"/>
            <a:r>
              <a:rPr lang="en-US" sz="3200" dirty="0" smtClean="0">
                <a:latin typeface="Gill Sans Light"/>
                <a:cs typeface="Gill Sans Light"/>
              </a:rPr>
              <a:t>Timed end-to-end </a:t>
            </a:r>
            <a:r>
              <a:rPr lang="en-US" sz="3200" dirty="0" err="1" smtClean="0">
                <a:latin typeface="Gill Sans Light"/>
                <a:cs typeface="Gill Sans Light"/>
              </a:rPr>
              <a:t>GraphX</a:t>
            </a:r>
            <a:r>
              <a:rPr lang="en-US" sz="3200" dirty="0" smtClean="0">
                <a:latin typeface="Gill Sans Light"/>
                <a:cs typeface="Gill Sans Light"/>
              </a:rPr>
              <a:t> is the </a:t>
            </a:r>
            <a:r>
              <a:rPr lang="en-US" sz="3200" i="1" dirty="0" smtClean="0">
                <a:solidFill>
                  <a:srgbClr val="3366FF"/>
                </a:solidFill>
                <a:latin typeface="Gill Sans Light"/>
                <a:cs typeface="Gill Sans Light"/>
              </a:rPr>
              <a:t>fastest</a:t>
            </a:r>
            <a:endParaRPr lang="en-US" sz="3200" dirty="0" smtClean="0">
              <a:latin typeface="Gill Sans Light"/>
              <a:cs typeface="Gill Sans Light"/>
            </a:endParaRPr>
          </a:p>
        </p:txBody>
      </p:sp>
      <p:grpSp>
        <p:nvGrpSpPr>
          <p:cNvPr id="117" name="Group 116"/>
          <p:cNvGrpSpPr/>
          <p:nvPr/>
        </p:nvGrpSpPr>
        <p:grpSpPr>
          <a:xfrm>
            <a:off x="381000" y="1371600"/>
            <a:ext cx="1975120" cy="1481448"/>
            <a:chOff x="381000" y="1371600"/>
            <a:chExt cx="1975120" cy="1481448"/>
          </a:xfrm>
        </p:grpSpPr>
        <p:sp>
          <p:nvSpPr>
            <p:cNvPr id="6" name="TextBox 5"/>
            <p:cNvSpPr txBox="1"/>
            <p:nvPr/>
          </p:nvSpPr>
          <p:spPr>
            <a:xfrm>
              <a:off x="381000" y="1371600"/>
              <a:ext cx="1975120" cy="461665"/>
            </a:xfrm>
            <a:prstGeom prst="rect">
              <a:avLst/>
            </a:prstGeom>
            <a:noFill/>
          </p:spPr>
          <p:txBody>
            <a:bodyPr wrap="none" rtlCol="0">
              <a:spAutoFit/>
            </a:bodyPr>
            <a:lstStyle/>
            <a:p>
              <a:r>
                <a:rPr lang="en-US" dirty="0" smtClean="0">
                  <a:latin typeface="Gill Sans Light"/>
                  <a:cs typeface="Gill Sans Light"/>
                </a:rPr>
                <a:t>Raw Wikipedia </a:t>
              </a:r>
            </a:p>
          </p:txBody>
        </p:sp>
        <p:grpSp>
          <p:nvGrpSpPr>
            <p:cNvPr id="9" name="Group 8"/>
            <p:cNvGrpSpPr/>
            <p:nvPr/>
          </p:nvGrpSpPr>
          <p:grpSpPr>
            <a:xfrm>
              <a:off x="858409" y="1875042"/>
              <a:ext cx="978006" cy="978006"/>
              <a:chOff x="473540" y="2519906"/>
              <a:chExt cx="1166725" cy="1166725"/>
            </a:xfrm>
          </p:grpSpPr>
          <p:sp>
            <p:nvSpPr>
              <p:cNvPr id="10" name="Folded Corner 9"/>
              <p:cNvSpPr/>
              <p:nvPr/>
            </p:nvSpPr>
            <p:spPr>
              <a:xfrm>
                <a:off x="473540" y="2519906"/>
                <a:ext cx="939159" cy="939159"/>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Helvetica"/>
                    <a:cs typeface="Helvetica"/>
                  </a:rPr>
                  <a:t>&lt; / &gt;</a:t>
                </a:r>
                <a:endParaRPr lang="en-US" sz="2000" dirty="0">
                  <a:latin typeface="Helvetica"/>
                  <a:cs typeface="Helvetica"/>
                </a:endParaRPr>
              </a:p>
            </p:txBody>
          </p:sp>
          <p:sp>
            <p:nvSpPr>
              <p:cNvPr id="11" name="Folded Corner 10"/>
              <p:cNvSpPr/>
              <p:nvPr/>
            </p:nvSpPr>
            <p:spPr>
              <a:xfrm>
                <a:off x="587323" y="2633689"/>
                <a:ext cx="939159" cy="939159"/>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Helvetica"/>
                    <a:cs typeface="Helvetica"/>
                  </a:rPr>
                  <a:t>&lt; / &gt;</a:t>
                </a:r>
                <a:endParaRPr lang="en-US" sz="2000" dirty="0">
                  <a:latin typeface="Helvetica"/>
                  <a:cs typeface="Helvetica"/>
                </a:endParaRPr>
              </a:p>
            </p:txBody>
          </p:sp>
          <p:sp>
            <p:nvSpPr>
              <p:cNvPr id="12" name="Folded Corner 11"/>
              <p:cNvSpPr/>
              <p:nvPr/>
            </p:nvSpPr>
            <p:spPr>
              <a:xfrm>
                <a:off x="701106" y="2747472"/>
                <a:ext cx="939159" cy="939159"/>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Helvetica"/>
                    <a:cs typeface="Helvetica"/>
                  </a:rPr>
                  <a:t>&lt; / &gt;</a:t>
                </a:r>
                <a:endParaRPr lang="en-US" sz="2000" dirty="0">
                  <a:latin typeface="Helvetica"/>
                  <a:cs typeface="Helvetica"/>
                </a:endParaRPr>
              </a:p>
            </p:txBody>
          </p:sp>
          <p:sp>
            <p:nvSpPr>
              <p:cNvPr id="13" name="Rectangle 12"/>
              <p:cNvSpPr/>
              <p:nvPr/>
            </p:nvSpPr>
            <p:spPr>
              <a:xfrm>
                <a:off x="701105" y="3385784"/>
                <a:ext cx="711594" cy="2918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latin typeface="Helvetica"/>
                    <a:cs typeface="Helvetica"/>
                  </a:rPr>
                  <a:t>XML</a:t>
                </a:r>
                <a:endParaRPr lang="en-US" sz="1200" dirty="0">
                  <a:latin typeface="Helvetica"/>
                  <a:cs typeface="Helvetica"/>
                </a:endParaRPr>
              </a:p>
            </p:txBody>
          </p:sp>
        </p:grpSp>
      </p:grpSp>
      <p:grpSp>
        <p:nvGrpSpPr>
          <p:cNvPr id="116" name="Group 115"/>
          <p:cNvGrpSpPr/>
          <p:nvPr/>
        </p:nvGrpSpPr>
        <p:grpSpPr>
          <a:xfrm>
            <a:off x="2819400" y="1371600"/>
            <a:ext cx="1460406" cy="1600200"/>
            <a:chOff x="2648314" y="1371600"/>
            <a:chExt cx="1460406" cy="1600200"/>
          </a:xfrm>
        </p:grpSpPr>
        <p:sp>
          <p:nvSpPr>
            <p:cNvPr id="67" name="TextBox 66"/>
            <p:cNvSpPr txBox="1"/>
            <p:nvPr/>
          </p:nvSpPr>
          <p:spPr>
            <a:xfrm>
              <a:off x="2648314" y="1371600"/>
              <a:ext cx="1460406" cy="461665"/>
            </a:xfrm>
            <a:prstGeom prst="rect">
              <a:avLst/>
            </a:prstGeom>
            <a:noFill/>
          </p:spPr>
          <p:txBody>
            <a:bodyPr wrap="none" rtlCol="0">
              <a:spAutoFit/>
            </a:bodyPr>
            <a:lstStyle/>
            <a:p>
              <a:r>
                <a:rPr lang="en-US" dirty="0" smtClean="0">
                  <a:latin typeface="Gill Sans Light"/>
                  <a:cs typeface="Gill Sans Light"/>
                </a:rPr>
                <a:t>Hyperlinks</a:t>
              </a:r>
            </a:p>
          </p:txBody>
        </p:sp>
        <p:grpSp>
          <p:nvGrpSpPr>
            <p:cNvPr id="68" name="Group 67"/>
            <p:cNvGrpSpPr/>
            <p:nvPr/>
          </p:nvGrpSpPr>
          <p:grpSpPr>
            <a:xfrm>
              <a:off x="2819400" y="1875042"/>
              <a:ext cx="1036376" cy="1096758"/>
              <a:chOff x="2013099" y="2147633"/>
              <a:chExt cx="1339701" cy="1417755"/>
            </a:xfrm>
          </p:grpSpPr>
          <p:cxnSp>
            <p:nvCxnSpPr>
              <p:cNvPr id="69" name="Straight Connector 68"/>
              <p:cNvCxnSpPr>
                <a:stCxn id="77" idx="5"/>
                <a:endCxn id="78" idx="1"/>
              </p:cNvCxnSpPr>
              <p:nvPr/>
            </p:nvCxnSpPr>
            <p:spPr>
              <a:xfrm>
                <a:off x="2655052" y="2818029"/>
                <a:ext cx="126891" cy="205070"/>
              </a:xfrm>
              <a:prstGeom prst="line">
                <a:avLst/>
              </a:prstGeom>
              <a:effectLst/>
            </p:spPr>
            <p:style>
              <a:lnRef idx="2">
                <a:schemeClr val="dk1"/>
              </a:lnRef>
              <a:fillRef idx="0">
                <a:schemeClr val="dk1"/>
              </a:fillRef>
              <a:effectRef idx="1">
                <a:schemeClr val="dk1"/>
              </a:effectRef>
              <a:fontRef idx="minor">
                <a:schemeClr val="tx1"/>
              </a:fontRef>
            </p:style>
          </p:cxnSp>
          <p:cxnSp>
            <p:nvCxnSpPr>
              <p:cNvPr id="70" name="Straight Connector 69"/>
              <p:cNvCxnSpPr>
                <a:stCxn id="79" idx="3"/>
                <a:endCxn id="78" idx="7"/>
              </p:cNvCxnSpPr>
              <p:nvPr/>
            </p:nvCxnSpPr>
            <p:spPr>
              <a:xfrm flipH="1">
                <a:off x="2936315" y="2865494"/>
                <a:ext cx="195578" cy="157605"/>
              </a:xfrm>
              <a:prstGeom prst="line">
                <a:avLst/>
              </a:prstGeom>
              <a:effectLst/>
            </p:spPr>
            <p:style>
              <a:lnRef idx="2">
                <a:schemeClr val="dk1"/>
              </a:lnRef>
              <a:fillRef idx="0">
                <a:schemeClr val="dk1"/>
              </a:fillRef>
              <a:effectRef idx="1">
                <a:schemeClr val="dk1"/>
              </a:effectRef>
              <a:fontRef idx="minor">
                <a:schemeClr val="tx1"/>
              </a:fontRef>
            </p:style>
          </p:cxnSp>
          <p:cxnSp>
            <p:nvCxnSpPr>
              <p:cNvPr id="72" name="Straight Connector 71"/>
              <p:cNvCxnSpPr>
                <a:stCxn id="77" idx="4"/>
                <a:endCxn id="80" idx="0"/>
              </p:cNvCxnSpPr>
              <p:nvPr/>
            </p:nvCxnSpPr>
            <p:spPr>
              <a:xfrm flipH="1">
                <a:off x="2541151" y="2850000"/>
                <a:ext cx="36716" cy="497074"/>
              </a:xfrm>
              <a:prstGeom prst="line">
                <a:avLst/>
              </a:prstGeom>
              <a:effectLst/>
            </p:spPr>
            <p:style>
              <a:lnRef idx="2">
                <a:schemeClr val="dk1"/>
              </a:lnRef>
              <a:fillRef idx="0">
                <a:schemeClr val="dk1"/>
              </a:fillRef>
              <a:effectRef idx="1">
                <a:schemeClr val="dk1"/>
              </a:effectRef>
              <a:fontRef idx="minor">
                <a:schemeClr val="tx1"/>
              </a:fontRef>
            </p:style>
          </p:cxnSp>
          <p:cxnSp>
            <p:nvCxnSpPr>
              <p:cNvPr id="73" name="Straight Connector 72"/>
              <p:cNvCxnSpPr>
                <a:stCxn id="76" idx="5"/>
                <a:endCxn id="80" idx="1"/>
              </p:cNvCxnSpPr>
              <p:nvPr/>
            </p:nvCxnSpPr>
            <p:spPr>
              <a:xfrm>
                <a:off x="2199441" y="3036342"/>
                <a:ext cx="264524" cy="342704"/>
              </a:xfrm>
              <a:prstGeom prst="line">
                <a:avLst/>
              </a:prstGeom>
              <a:effectLst/>
            </p:spPr>
            <p:style>
              <a:lnRef idx="2">
                <a:schemeClr val="dk1"/>
              </a:lnRef>
              <a:fillRef idx="0">
                <a:schemeClr val="dk1"/>
              </a:fillRef>
              <a:effectRef idx="1">
                <a:schemeClr val="dk1"/>
              </a:effectRef>
              <a:fontRef idx="minor">
                <a:schemeClr val="tx1"/>
              </a:fontRef>
            </p:style>
          </p:cxnSp>
          <p:cxnSp>
            <p:nvCxnSpPr>
              <p:cNvPr id="74" name="Straight Connector 73"/>
              <p:cNvCxnSpPr>
                <a:stCxn id="77" idx="2"/>
                <a:endCxn id="76" idx="7"/>
              </p:cNvCxnSpPr>
              <p:nvPr/>
            </p:nvCxnSpPr>
            <p:spPr>
              <a:xfrm flipH="1">
                <a:off x="2199442" y="2740843"/>
                <a:ext cx="269268" cy="141128"/>
              </a:xfrm>
              <a:prstGeom prst="line">
                <a:avLst/>
              </a:prstGeom>
              <a:effectLst/>
            </p:spPr>
            <p:style>
              <a:lnRef idx="2">
                <a:schemeClr val="dk1"/>
              </a:lnRef>
              <a:fillRef idx="0">
                <a:schemeClr val="dk1"/>
              </a:fillRef>
              <a:effectRef idx="1">
                <a:schemeClr val="dk1"/>
              </a:effectRef>
              <a:fontRef idx="minor">
                <a:schemeClr val="tx1"/>
              </a:fontRef>
            </p:style>
          </p:cxnSp>
          <p:cxnSp>
            <p:nvCxnSpPr>
              <p:cNvPr id="75" name="Straight Connector 74"/>
              <p:cNvCxnSpPr>
                <a:stCxn id="78" idx="3"/>
                <a:endCxn id="80" idx="7"/>
              </p:cNvCxnSpPr>
              <p:nvPr/>
            </p:nvCxnSpPr>
            <p:spPr>
              <a:xfrm flipH="1">
                <a:off x="2618335" y="3177470"/>
                <a:ext cx="163609" cy="201576"/>
              </a:xfrm>
              <a:prstGeom prst="line">
                <a:avLst/>
              </a:prstGeom>
              <a:effectLst/>
            </p:spPr>
            <p:style>
              <a:lnRef idx="2">
                <a:schemeClr val="dk1"/>
              </a:lnRef>
              <a:fillRef idx="0">
                <a:schemeClr val="dk1"/>
              </a:fillRef>
              <a:effectRef idx="1">
                <a:schemeClr val="dk1"/>
              </a:effectRef>
              <a:fontRef idx="minor">
                <a:schemeClr val="tx1"/>
              </a:fontRef>
            </p:style>
          </p:cxnSp>
          <p:sp>
            <p:nvSpPr>
              <p:cNvPr id="76" name="Oval 75"/>
              <p:cNvSpPr/>
              <p:nvPr/>
            </p:nvSpPr>
            <p:spPr>
              <a:xfrm>
                <a:off x="2013099" y="2850000"/>
                <a:ext cx="218313" cy="2183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7" name="Oval 76"/>
              <p:cNvSpPr/>
              <p:nvPr/>
            </p:nvSpPr>
            <p:spPr>
              <a:xfrm>
                <a:off x="2468710" y="2631686"/>
                <a:ext cx="218313" cy="2183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8" name="Oval 77"/>
              <p:cNvSpPr/>
              <p:nvPr/>
            </p:nvSpPr>
            <p:spPr>
              <a:xfrm>
                <a:off x="2749972" y="2991128"/>
                <a:ext cx="218313" cy="218314"/>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9" name="Oval 78"/>
              <p:cNvSpPr/>
              <p:nvPr/>
            </p:nvSpPr>
            <p:spPr>
              <a:xfrm>
                <a:off x="3099922" y="2679151"/>
                <a:ext cx="218313" cy="2183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80" name="Oval 79"/>
              <p:cNvSpPr/>
              <p:nvPr/>
            </p:nvSpPr>
            <p:spPr>
              <a:xfrm>
                <a:off x="2431993" y="3347074"/>
                <a:ext cx="218313" cy="2183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82" name="Oval 81"/>
              <p:cNvSpPr/>
              <p:nvPr/>
            </p:nvSpPr>
            <p:spPr>
              <a:xfrm>
                <a:off x="2655052" y="2147633"/>
                <a:ext cx="218313" cy="218314"/>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83" name="Straight Connector 82"/>
              <p:cNvCxnSpPr>
                <a:stCxn id="82" idx="3"/>
                <a:endCxn id="77" idx="0"/>
              </p:cNvCxnSpPr>
              <p:nvPr/>
            </p:nvCxnSpPr>
            <p:spPr>
              <a:xfrm flipH="1">
                <a:off x="2577867" y="2333975"/>
                <a:ext cx="109157" cy="297711"/>
              </a:xfrm>
              <a:prstGeom prst="line">
                <a:avLst/>
              </a:prstGeom>
              <a:effectLst/>
            </p:spPr>
            <p:style>
              <a:lnRef idx="2">
                <a:schemeClr val="dk1"/>
              </a:lnRef>
              <a:fillRef idx="0">
                <a:schemeClr val="dk1"/>
              </a:fillRef>
              <a:effectRef idx="1">
                <a:schemeClr val="dk1"/>
              </a:effectRef>
              <a:fontRef idx="minor">
                <a:schemeClr val="tx1"/>
              </a:fontRef>
            </p:style>
          </p:cxnSp>
          <p:cxnSp>
            <p:nvCxnSpPr>
              <p:cNvPr id="84" name="Straight Connector 83"/>
              <p:cNvCxnSpPr>
                <a:stCxn id="82" idx="5"/>
                <a:endCxn id="79" idx="1"/>
              </p:cNvCxnSpPr>
              <p:nvPr/>
            </p:nvCxnSpPr>
            <p:spPr>
              <a:xfrm>
                <a:off x="2841394" y="2333975"/>
                <a:ext cx="290499" cy="377148"/>
              </a:xfrm>
              <a:prstGeom prst="line">
                <a:avLst/>
              </a:prstGeom>
              <a:effectLst/>
            </p:spPr>
            <p:style>
              <a:lnRef idx="2">
                <a:schemeClr val="dk1"/>
              </a:lnRef>
              <a:fillRef idx="0">
                <a:schemeClr val="dk1"/>
              </a:fillRef>
              <a:effectRef idx="1">
                <a:schemeClr val="dk1"/>
              </a:effectRef>
              <a:fontRef idx="minor">
                <a:schemeClr val="tx1"/>
              </a:fontRef>
            </p:style>
          </p:cxnSp>
          <p:cxnSp>
            <p:nvCxnSpPr>
              <p:cNvPr id="85" name="Straight Connector 84"/>
              <p:cNvCxnSpPr>
                <a:stCxn id="80" idx="6"/>
                <a:endCxn id="86" idx="3"/>
              </p:cNvCxnSpPr>
              <p:nvPr/>
            </p:nvCxnSpPr>
            <p:spPr>
              <a:xfrm flipV="1">
                <a:off x="2650305" y="3283008"/>
                <a:ext cx="516152" cy="173224"/>
              </a:xfrm>
              <a:prstGeom prst="line">
                <a:avLst/>
              </a:prstGeom>
              <a:effectLst/>
            </p:spPr>
            <p:style>
              <a:lnRef idx="2">
                <a:schemeClr val="dk1"/>
              </a:lnRef>
              <a:fillRef idx="0">
                <a:schemeClr val="dk1"/>
              </a:fillRef>
              <a:effectRef idx="1">
                <a:schemeClr val="dk1"/>
              </a:effectRef>
              <a:fontRef idx="minor">
                <a:schemeClr val="tx1"/>
              </a:fontRef>
            </p:style>
          </p:cxnSp>
          <p:sp>
            <p:nvSpPr>
              <p:cNvPr id="86" name="Oval 85"/>
              <p:cNvSpPr/>
              <p:nvPr/>
            </p:nvSpPr>
            <p:spPr>
              <a:xfrm>
                <a:off x="3134487" y="3096666"/>
                <a:ext cx="218313" cy="2183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87" name="Oval 86"/>
              <p:cNvSpPr/>
              <p:nvPr/>
            </p:nvSpPr>
            <p:spPr>
              <a:xfrm>
                <a:off x="2122255" y="2224818"/>
                <a:ext cx="218313" cy="2183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88" name="Straight Connector 87"/>
              <p:cNvCxnSpPr>
                <a:stCxn id="87" idx="6"/>
                <a:endCxn id="79" idx="2"/>
              </p:cNvCxnSpPr>
              <p:nvPr/>
            </p:nvCxnSpPr>
            <p:spPr>
              <a:xfrm>
                <a:off x="2340568" y="2333975"/>
                <a:ext cx="759354" cy="454333"/>
              </a:xfrm>
              <a:prstGeom prst="line">
                <a:avLst/>
              </a:prstGeom>
              <a:effectLst/>
            </p:spPr>
            <p:style>
              <a:lnRef idx="2">
                <a:schemeClr val="dk1"/>
              </a:lnRef>
              <a:fillRef idx="0">
                <a:schemeClr val="dk1"/>
              </a:fillRef>
              <a:effectRef idx="1">
                <a:schemeClr val="dk1"/>
              </a:effectRef>
              <a:fontRef idx="minor">
                <a:schemeClr val="tx1"/>
              </a:fontRef>
            </p:style>
          </p:cxnSp>
          <p:cxnSp>
            <p:nvCxnSpPr>
              <p:cNvPr id="89" name="Straight Connector 88"/>
              <p:cNvCxnSpPr>
                <a:stCxn id="79" idx="4"/>
                <a:endCxn id="86" idx="0"/>
              </p:cNvCxnSpPr>
              <p:nvPr/>
            </p:nvCxnSpPr>
            <p:spPr>
              <a:xfrm>
                <a:off x="3209079" y="2897465"/>
                <a:ext cx="34565" cy="199201"/>
              </a:xfrm>
              <a:prstGeom prst="line">
                <a:avLst/>
              </a:prstGeom>
              <a:effectLst/>
            </p:spPr>
            <p:style>
              <a:lnRef idx="2">
                <a:schemeClr val="dk1"/>
              </a:lnRef>
              <a:fillRef idx="0">
                <a:schemeClr val="dk1"/>
              </a:fillRef>
              <a:effectRef idx="1">
                <a:schemeClr val="dk1"/>
              </a:effectRef>
              <a:fontRef idx="minor">
                <a:schemeClr val="tx1"/>
              </a:fontRef>
            </p:style>
          </p:cxnSp>
          <p:cxnSp>
            <p:nvCxnSpPr>
              <p:cNvPr id="90" name="Straight Connector 89"/>
              <p:cNvCxnSpPr>
                <a:stCxn id="87" idx="3"/>
                <a:endCxn id="76" idx="1"/>
              </p:cNvCxnSpPr>
              <p:nvPr/>
            </p:nvCxnSpPr>
            <p:spPr>
              <a:xfrm flipH="1">
                <a:off x="2045070" y="2411161"/>
                <a:ext cx="109156" cy="470810"/>
              </a:xfrm>
              <a:prstGeom prst="line">
                <a:avLst/>
              </a:prstGeom>
              <a:effectLst/>
            </p:spPr>
            <p:style>
              <a:lnRef idx="2">
                <a:schemeClr val="dk1"/>
              </a:lnRef>
              <a:fillRef idx="0">
                <a:schemeClr val="dk1"/>
              </a:fillRef>
              <a:effectRef idx="1">
                <a:schemeClr val="dk1"/>
              </a:effectRef>
              <a:fontRef idx="minor">
                <a:schemeClr val="tx1"/>
              </a:fontRef>
            </p:style>
          </p:cxnSp>
          <p:cxnSp>
            <p:nvCxnSpPr>
              <p:cNvPr id="91" name="Straight Connector 90"/>
              <p:cNvCxnSpPr>
                <a:stCxn id="87" idx="5"/>
                <a:endCxn id="77" idx="1"/>
              </p:cNvCxnSpPr>
              <p:nvPr/>
            </p:nvCxnSpPr>
            <p:spPr>
              <a:xfrm>
                <a:off x="2308597" y="2411161"/>
                <a:ext cx="192084" cy="252496"/>
              </a:xfrm>
              <a:prstGeom prst="line">
                <a:avLst/>
              </a:prstGeom>
              <a:effectLst/>
            </p:spPr>
            <p:style>
              <a:lnRef idx="2">
                <a:schemeClr val="dk1"/>
              </a:lnRef>
              <a:fillRef idx="0">
                <a:schemeClr val="dk1"/>
              </a:fillRef>
              <a:effectRef idx="1">
                <a:schemeClr val="dk1"/>
              </a:effectRef>
              <a:fontRef idx="minor">
                <a:schemeClr val="tx1"/>
              </a:fontRef>
            </p:style>
          </p:cxnSp>
        </p:grpSp>
      </p:grpSp>
      <p:grpSp>
        <p:nvGrpSpPr>
          <p:cNvPr id="5" name="Group 4"/>
          <p:cNvGrpSpPr/>
          <p:nvPr/>
        </p:nvGrpSpPr>
        <p:grpSpPr>
          <a:xfrm>
            <a:off x="5019558" y="1371600"/>
            <a:ext cx="1351652" cy="1600200"/>
            <a:chOff x="4248514" y="1371600"/>
            <a:chExt cx="1351652" cy="1600200"/>
          </a:xfrm>
        </p:grpSpPr>
        <p:sp>
          <p:nvSpPr>
            <p:cNvPr id="92" name="TextBox 91"/>
            <p:cNvSpPr txBox="1"/>
            <p:nvPr/>
          </p:nvSpPr>
          <p:spPr>
            <a:xfrm>
              <a:off x="4248514" y="1371600"/>
              <a:ext cx="1351652" cy="461665"/>
            </a:xfrm>
            <a:prstGeom prst="rect">
              <a:avLst/>
            </a:prstGeom>
            <a:noFill/>
          </p:spPr>
          <p:txBody>
            <a:bodyPr wrap="none" rtlCol="0">
              <a:spAutoFit/>
            </a:bodyPr>
            <a:lstStyle/>
            <a:p>
              <a:r>
                <a:rPr lang="en-US" dirty="0" smtClean="0">
                  <a:latin typeface="Gill Sans Light"/>
                  <a:cs typeface="Gill Sans Light"/>
                </a:rPr>
                <a:t>PageRank</a:t>
              </a:r>
            </a:p>
          </p:txBody>
        </p:sp>
        <p:grpSp>
          <p:nvGrpSpPr>
            <p:cNvPr id="93" name="Group 92"/>
            <p:cNvGrpSpPr/>
            <p:nvPr/>
          </p:nvGrpSpPr>
          <p:grpSpPr>
            <a:xfrm>
              <a:off x="4419600" y="1875042"/>
              <a:ext cx="1036376" cy="1096758"/>
              <a:chOff x="2013099" y="2147633"/>
              <a:chExt cx="1339701" cy="1417755"/>
            </a:xfrm>
          </p:grpSpPr>
          <p:cxnSp>
            <p:nvCxnSpPr>
              <p:cNvPr id="94" name="Straight Connector 93"/>
              <p:cNvCxnSpPr>
                <a:stCxn id="101" idx="5"/>
                <a:endCxn id="102" idx="1"/>
              </p:cNvCxnSpPr>
              <p:nvPr/>
            </p:nvCxnSpPr>
            <p:spPr>
              <a:xfrm>
                <a:off x="2655052" y="2818029"/>
                <a:ext cx="126891" cy="205070"/>
              </a:xfrm>
              <a:prstGeom prst="line">
                <a:avLst/>
              </a:prstGeom>
              <a:effectLst/>
            </p:spPr>
            <p:style>
              <a:lnRef idx="2">
                <a:schemeClr val="dk1"/>
              </a:lnRef>
              <a:fillRef idx="0">
                <a:schemeClr val="dk1"/>
              </a:fillRef>
              <a:effectRef idx="1">
                <a:schemeClr val="dk1"/>
              </a:effectRef>
              <a:fontRef idx="minor">
                <a:schemeClr val="tx1"/>
              </a:fontRef>
            </p:style>
          </p:cxnSp>
          <p:cxnSp>
            <p:nvCxnSpPr>
              <p:cNvPr id="95" name="Straight Connector 94"/>
              <p:cNvCxnSpPr>
                <a:stCxn id="103" idx="3"/>
                <a:endCxn id="102" idx="7"/>
              </p:cNvCxnSpPr>
              <p:nvPr/>
            </p:nvCxnSpPr>
            <p:spPr>
              <a:xfrm flipH="1">
                <a:off x="2936315" y="2865494"/>
                <a:ext cx="195578" cy="157605"/>
              </a:xfrm>
              <a:prstGeom prst="line">
                <a:avLst/>
              </a:prstGeom>
              <a:effectLst/>
            </p:spPr>
            <p:style>
              <a:lnRef idx="2">
                <a:schemeClr val="dk1"/>
              </a:lnRef>
              <a:fillRef idx="0">
                <a:schemeClr val="dk1"/>
              </a:fillRef>
              <a:effectRef idx="1">
                <a:schemeClr val="dk1"/>
              </a:effectRef>
              <a:fontRef idx="minor">
                <a:schemeClr val="tx1"/>
              </a:fontRef>
            </p:style>
          </p:cxnSp>
          <p:cxnSp>
            <p:nvCxnSpPr>
              <p:cNvPr id="96" name="Straight Connector 95"/>
              <p:cNvCxnSpPr>
                <a:stCxn id="101" idx="4"/>
                <a:endCxn id="104" idx="0"/>
              </p:cNvCxnSpPr>
              <p:nvPr/>
            </p:nvCxnSpPr>
            <p:spPr>
              <a:xfrm flipH="1">
                <a:off x="2541151" y="2850000"/>
                <a:ext cx="36716" cy="497074"/>
              </a:xfrm>
              <a:prstGeom prst="line">
                <a:avLst/>
              </a:prstGeom>
              <a:effectLst/>
            </p:spPr>
            <p:style>
              <a:lnRef idx="2">
                <a:schemeClr val="dk1"/>
              </a:lnRef>
              <a:fillRef idx="0">
                <a:schemeClr val="dk1"/>
              </a:fillRef>
              <a:effectRef idx="1">
                <a:schemeClr val="dk1"/>
              </a:effectRef>
              <a:fontRef idx="minor">
                <a:schemeClr val="tx1"/>
              </a:fontRef>
            </p:style>
          </p:cxnSp>
          <p:cxnSp>
            <p:nvCxnSpPr>
              <p:cNvPr id="97" name="Straight Connector 96"/>
              <p:cNvCxnSpPr>
                <a:stCxn id="100" idx="5"/>
                <a:endCxn id="104" idx="1"/>
              </p:cNvCxnSpPr>
              <p:nvPr/>
            </p:nvCxnSpPr>
            <p:spPr>
              <a:xfrm>
                <a:off x="2199441" y="3036342"/>
                <a:ext cx="264524" cy="342704"/>
              </a:xfrm>
              <a:prstGeom prst="line">
                <a:avLst/>
              </a:prstGeom>
              <a:effectLst/>
            </p:spPr>
            <p:style>
              <a:lnRef idx="2">
                <a:schemeClr val="dk1"/>
              </a:lnRef>
              <a:fillRef idx="0">
                <a:schemeClr val="dk1"/>
              </a:fillRef>
              <a:effectRef idx="1">
                <a:schemeClr val="dk1"/>
              </a:effectRef>
              <a:fontRef idx="minor">
                <a:schemeClr val="tx1"/>
              </a:fontRef>
            </p:style>
          </p:cxnSp>
          <p:cxnSp>
            <p:nvCxnSpPr>
              <p:cNvPr id="98" name="Straight Connector 97"/>
              <p:cNvCxnSpPr>
                <a:stCxn id="101" idx="2"/>
                <a:endCxn id="100" idx="7"/>
              </p:cNvCxnSpPr>
              <p:nvPr/>
            </p:nvCxnSpPr>
            <p:spPr>
              <a:xfrm flipH="1">
                <a:off x="2199442" y="2740843"/>
                <a:ext cx="269268" cy="141128"/>
              </a:xfrm>
              <a:prstGeom prst="line">
                <a:avLst/>
              </a:prstGeom>
              <a:effectLst/>
            </p:spPr>
            <p:style>
              <a:lnRef idx="2">
                <a:schemeClr val="dk1"/>
              </a:lnRef>
              <a:fillRef idx="0">
                <a:schemeClr val="dk1"/>
              </a:fillRef>
              <a:effectRef idx="1">
                <a:schemeClr val="dk1"/>
              </a:effectRef>
              <a:fontRef idx="minor">
                <a:schemeClr val="tx1"/>
              </a:fontRef>
            </p:style>
          </p:cxnSp>
          <p:cxnSp>
            <p:nvCxnSpPr>
              <p:cNvPr id="99" name="Straight Connector 98"/>
              <p:cNvCxnSpPr>
                <a:stCxn id="102" idx="3"/>
                <a:endCxn id="104" idx="7"/>
              </p:cNvCxnSpPr>
              <p:nvPr/>
            </p:nvCxnSpPr>
            <p:spPr>
              <a:xfrm flipH="1">
                <a:off x="2618335" y="3177470"/>
                <a:ext cx="163609" cy="201576"/>
              </a:xfrm>
              <a:prstGeom prst="line">
                <a:avLst/>
              </a:prstGeom>
              <a:effectLst/>
            </p:spPr>
            <p:style>
              <a:lnRef idx="2">
                <a:schemeClr val="dk1"/>
              </a:lnRef>
              <a:fillRef idx="0">
                <a:schemeClr val="dk1"/>
              </a:fillRef>
              <a:effectRef idx="1">
                <a:schemeClr val="dk1"/>
              </a:effectRef>
              <a:fontRef idx="minor">
                <a:schemeClr val="tx1"/>
              </a:fontRef>
            </p:style>
          </p:cxnSp>
          <p:sp>
            <p:nvSpPr>
              <p:cNvPr id="100" name="Oval 99"/>
              <p:cNvSpPr/>
              <p:nvPr/>
            </p:nvSpPr>
            <p:spPr>
              <a:xfrm>
                <a:off x="2013099" y="2850000"/>
                <a:ext cx="218313" cy="218314"/>
              </a:xfrm>
              <a:prstGeom prst="ellipse">
                <a:avLst/>
              </a:prstGeom>
              <a:solidFill>
                <a:schemeClr val="accent3">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101" name="Oval 100"/>
              <p:cNvSpPr/>
              <p:nvPr/>
            </p:nvSpPr>
            <p:spPr>
              <a:xfrm>
                <a:off x="2468710" y="2631686"/>
                <a:ext cx="218313" cy="218314"/>
              </a:xfrm>
              <a:prstGeom prst="ellipse">
                <a:avLst/>
              </a:prstGeom>
              <a:solidFill>
                <a:srgbClr val="00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102" name="Oval 101"/>
              <p:cNvSpPr/>
              <p:nvPr/>
            </p:nvSpPr>
            <p:spPr>
              <a:xfrm>
                <a:off x="2749972" y="2991128"/>
                <a:ext cx="218313" cy="218314"/>
              </a:xfrm>
              <a:prstGeom prst="ellipse">
                <a:avLst/>
              </a:prstGeom>
              <a:solidFill>
                <a:srgbClr val="FF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103" name="Oval 102"/>
              <p:cNvSpPr/>
              <p:nvPr/>
            </p:nvSpPr>
            <p:spPr>
              <a:xfrm>
                <a:off x="3099922" y="2679151"/>
                <a:ext cx="218313" cy="218314"/>
              </a:xfrm>
              <a:prstGeom prst="ellipse">
                <a:avLst/>
              </a:prstGeom>
              <a:solidFill>
                <a:schemeClr val="accent6">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104" name="Oval 103"/>
              <p:cNvSpPr/>
              <p:nvPr/>
            </p:nvSpPr>
            <p:spPr>
              <a:xfrm>
                <a:off x="2431993" y="3347074"/>
                <a:ext cx="218313" cy="218314"/>
              </a:xfrm>
              <a:prstGeom prst="ellipse">
                <a:avLst/>
              </a:prstGeom>
              <a:solidFill>
                <a:schemeClr val="accent6">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105" name="Oval 104"/>
              <p:cNvSpPr/>
              <p:nvPr/>
            </p:nvSpPr>
            <p:spPr>
              <a:xfrm>
                <a:off x="2655052" y="2147633"/>
                <a:ext cx="218313" cy="218314"/>
              </a:xfrm>
              <a:prstGeom prst="ellipse">
                <a:avLst/>
              </a:prstGeom>
              <a:solidFill>
                <a:srgbClr val="9BBB5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106" name="Straight Connector 105"/>
              <p:cNvCxnSpPr>
                <a:stCxn id="105" idx="3"/>
                <a:endCxn id="101" idx="0"/>
              </p:cNvCxnSpPr>
              <p:nvPr/>
            </p:nvCxnSpPr>
            <p:spPr>
              <a:xfrm flipH="1">
                <a:off x="2577867" y="2333975"/>
                <a:ext cx="109157" cy="297711"/>
              </a:xfrm>
              <a:prstGeom prst="line">
                <a:avLst/>
              </a:prstGeom>
              <a:effectLst/>
            </p:spPr>
            <p:style>
              <a:lnRef idx="2">
                <a:schemeClr val="dk1"/>
              </a:lnRef>
              <a:fillRef idx="0">
                <a:schemeClr val="dk1"/>
              </a:fillRef>
              <a:effectRef idx="1">
                <a:schemeClr val="dk1"/>
              </a:effectRef>
              <a:fontRef idx="minor">
                <a:schemeClr val="tx1"/>
              </a:fontRef>
            </p:style>
          </p:cxnSp>
          <p:cxnSp>
            <p:nvCxnSpPr>
              <p:cNvPr id="107" name="Straight Connector 106"/>
              <p:cNvCxnSpPr>
                <a:stCxn id="105" idx="5"/>
                <a:endCxn id="103" idx="1"/>
              </p:cNvCxnSpPr>
              <p:nvPr/>
            </p:nvCxnSpPr>
            <p:spPr>
              <a:xfrm>
                <a:off x="2841394" y="2333975"/>
                <a:ext cx="290499" cy="377148"/>
              </a:xfrm>
              <a:prstGeom prst="line">
                <a:avLst/>
              </a:prstGeom>
              <a:effectLst/>
            </p:spPr>
            <p:style>
              <a:lnRef idx="2">
                <a:schemeClr val="dk1"/>
              </a:lnRef>
              <a:fillRef idx="0">
                <a:schemeClr val="dk1"/>
              </a:fillRef>
              <a:effectRef idx="1">
                <a:schemeClr val="dk1"/>
              </a:effectRef>
              <a:fontRef idx="minor">
                <a:schemeClr val="tx1"/>
              </a:fontRef>
            </p:style>
          </p:cxnSp>
          <p:cxnSp>
            <p:nvCxnSpPr>
              <p:cNvPr id="108" name="Straight Connector 107"/>
              <p:cNvCxnSpPr>
                <a:stCxn id="104" idx="6"/>
                <a:endCxn id="109" idx="3"/>
              </p:cNvCxnSpPr>
              <p:nvPr/>
            </p:nvCxnSpPr>
            <p:spPr>
              <a:xfrm flipV="1">
                <a:off x="2650305" y="3283008"/>
                <a:ext cx="516152" cy="173224"/>
              </a:xfrm>
              <a:prstGeom prst="line">
                <a:avLst/>
              </a:prstGeom>
              <a:effectLst/>
            </p:spPr>
            <p:style>
              <a:lnRef idx="2">
                <a:schemeClr val="dk1"/>
              </a:lnRef>
              <a:fillRef idx="0">
                <a:schemeClr val="dk1"/>
              </a:fillRef>
              <a:effectRef idx="1">
                <a:schemeClr val="dk1"/>
              </a:effectRef>
              <a:fontRef idx="minor">
                <a:schemeClr val="tx1"/>
              </a:fontRef>
            </p:style>
          </p:cxnSp>
          <p:sp>
            <p:nvSpPr>
              <p:cNvPr id="109" name="Oval 108"/>
              <p:cNvSpPr/>
              <p:nvPr/>
            </p:nvSpPr>
            <p:spPr>
              <a:xfrm>
                <a:off x="3134487" y="3096666"/>
                <a:ext cx="218313" cy="218314"/>
              </a:xfrm>
              <a:prstGeom prst="ellipse">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110" name="Oval 109"/>
              <p:cNvSpPr/>
              <p:nvPr/>
            </p:nvSpPr>
            <p:spPr>
              <a:xfrm>
                <a:off x="2122255" y="2224818"/>
                <a:ext cx="218313" cy="218314"/>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111" name="Straight Connector 110"/>
              <p:cNvCxnSpPr>
                <a:stCxn id="110" idx="6"/>
                <a:endCxn id="103" idx="2"/>
              </p:cNvCxnSpPr>
              <p:nvPr/>
            </p:nvCxnSpPr>
            <p:spPr>
              <a:xfrm>
                <a:off x="2340568" y="2333975"/>
                <a:ext cx="759354" cy="454333"/>
              </a:xfrm>
              <a:prstGeom prst="line">
                <a:avLst/>
              </a:prstGeom>
              <a:effectLst/>
            </p:spPr>
            <p:style>
              <a:lnRef idx="2">
                <a:schemeClr val="dk1"/>
              </a:lnRef>
              <a:fillRef idx="0">
                <a:schemeClr val="dk1"/>
              </a:fillRef>
              <a:effectRef idx="1">
                <a:schemeClr val="dk1"/>
              </a:effectRef>
              <a:fontRef idx="minor">
                <a:schemeClr val="tx1"/>
              </a:fontRef>
            </p:style>
          </p:cxnSp>
          <p:cxnSp>
            <p:nvCxnSpPr>
              <p:cNvPr id="112" name="Straight Connector 111"/>
              <p:cNvCxnSpPr>
                <a:stCxn id="103" idx="4"/>
                <a:endCxn id="109" idx="0"/>
              </p:cNvCxnSpPr>
              <p:nvPr/>
            </p:nvCxnSpPr>
            <p:spPr>
              <a:xfrm>
                <a:off x="3209079" y="2897465"/>
                <a:ext cx="34565" cy="199201"/>
              </a:xfrm>
              <a:prstGeom prst="line">
                <a:avLst/>
              </a:prstGeom>
              <a:effectLst/>
            </p:spPr>
            <p:style>
              <a:lnRef idx="2">
                <a:schemeClr val="dk1"/>
              </a:lnRef>
              <a:fillRef idx="0">
                <a:schemeClr val="dk1"/>
              </a:fillRef>
              <a:effectRef idx="1">
                <a:schemeClr val="dk1"/>
              </a:effectRef>
              <a:fontRef idx="minor">
                <a:schemeClr val="tx1"/>
              </a:fontRef>
            </p:style>
          </p:cxnSp>
          <p:cxnSp>
            <p:nvCxnSpPr>
              <p:cNvPr id="113" name="Straight Connector 112"/>
              <p:cNvCxnSpPr>
                <a:stCxn id="110" idx="3"/>
                <a:endCxn id="100" idx="1"/>
              </p:cNvCxnSpPr>
              <p:nvPr/>
            </p:nvCxnSpPr>
            <p:spPr>
              <a:xfrm flipH="1">
                <a:off x="2045070" y="2411161"/>
                <a:ext cx="109156" cy="470810"/>
              </a:xfrm>
              <a:prstGeom prst="line">
                <a:avLst/>
              </a:prstGeom>
              <a:effectLst/>
            </p:spPr>
            <p:style>
              <a:lnRef idx="2">
                <a:schemeClr val="dk1"/>
              </a:lnRef>
              <a:fillRef idx="0">
                <a:schemeClr val="dk1"/>
              </a:fillRef>
              <a:effectRef idx="1">
                <a:schemeClr val="dk1"/>
              </a:effectRef>
              <a:fontRef idx="minor">
                <a:schemeClr val="tx1"/>
              </a:fontRef>
            </p:style>
          </p:cxnSp>
          <p:cxnSp>
            <p:nvCxnSpPr>
              <p:cNvPr id="114" name="Straight Connector 113"/>
              <p:cNvCxnSpPr>
                <a:stCxn id="110" idx="5"/>
                <a:endCxn id="101" idx="1"/>
              </p:cNvCxnSpPr>
              <p:nvPr/>
            </p:nvCxnSpPr>
            <p:spPr>
              <a:xfrm>
                <a:off x="2308597" y="2411161"/>
                <a:ext cx="192084" cy="252496"/>
              </a:xfrm>
              <a:prstGeom prst="line">
                <a:avLst/>
              </a:prstGeom>
              <a:effectLst/>
            </p:spPr>
            <p:style>
              <a:lnRef idx="2">
                <a:schemeClr val="dk1"/>
              </a:lnRef>
              <a:fillRef idx="0">
                <a:schemeClr val="dk1"/>
              </a:fillRef>
              <a:effectRef idx="1">
                <a:schemeClr val="dk1"/>
              </a:effectRef>
              <a:fontRef idx="minor">
                <a:schemeClr val="tx1"/>
              </a:fontRef>
            </p:style>
          </p:cxnSp>
        </p:grpSp>
      </p:grpSp>
      <p:grpSp>
        <p:nvGrpSpPr>
          <p:cNvPr id="4" name="Group 3"/>
          <p:cNvGrpSpPr/>
          <p:nvPr/>
        </p:nvGrpSpPr>
        <p:grpSpPr>
          <a:xfrm>
            <a:off x="7048926" y="1371600"/>
            <a:ext cx="1790274" cy="1456573"/>
            <a:chOff x="6052246" y="1371600"/>
            <a:chExt cx="1790274" cy="1456573"/>
          </a:xfrm>
        </p:grpSpPr>
        <p:grpSp>
          <p:nvGrpSpPr>
            <p:cNvPr id="44" name="Group 43"/>
            <p:cNvGrpSpPr/>
            <p:nvPr/>
          </p:nvGrpSpPr>
          <p:grpSpPr>
            <a:xfrm>
              <a:off x="6528283" y="1875042"/>
              <a:ext cx="838200" cy="953131"/>
              <a:chOff x="5181600" y="3312504"/>
              <a:chExt cx="1273220" cy="1447800"/>
            </a:xfrm>
          </p:grpSpPr>
          <p:sp>
            <p:nvSpPr>
              <p:cNvPr id="46" name="Folded Corner 45"/>
              <p:cNvSpPr/>
              <p:nvPr/>
            </p:nvSpPr>
            <p:spPr>
              <a:xfrm>
                <a:off x="5183042" y="3312504"/>
                <a:ext cx="1271778" cy="1447800"/>
              </a:xfrm>
              <a:prstGeom prst="foldedCorner">
                <a:avLst>
                  <a:gd name="adj" fmla="val 1334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Rectangle 46"/>
              <p:cNvSpPr/>
              <p:nvPr/>
            </p:nvSpPr>
            <p:spPr>
              <a:xfrm>
                <a:off x="5183043" y="3748423"/>
                <a:ext cx="331619" cy="254951"/>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8" name="Rectangle 47"/>
              <p:cNvSpPr/>
              <p:nvPr/>
            </p:nvSpPr>
            <p:spPr>
              <a:xfrm>
                <a:off x="5514662" y="3748423"/>
                <a:ext cx="313386" cy="254951"/>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9" name="Rectangle 48"/>
              <p:cNvSpPr/>
              <p:nvPr/>
            </p:nvSpPr>
            <p:spPr>
              <a:xfrm>
                <a:off x="5828048" y="3748423"/>
                <a:ext cx="313386" cy="254951"/>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0" name="Rectangle 49"/>
              <p:cNvSpPr/>
              <p:nvPr/>
            </p:nvSpPr>
            <p:spPr>
              <a:xfrm>
                <a:off x="6141434" y="3748423"/>
                <a:ext cx="313386" cy="254951"/>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1" name="Rectangle 50"/>
              <p:cNvSpPr/>
              <p:nvPr/>
            </p:nvSpPr>
            <p:spPr>
              <a:xfrm>
                <a:off x="5181600" y="3487834"/>
                <a:ext cx="331619" cy="254951"/>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2" name="Rectangle 51"/>
              <p:cNvSpPr/>
              <p:nvPr/>
            </p:nvSpPr>
            <p:spPr>
              <a:xfrm>
                <a:off x="5513219" y="3487834"/>
                <a:ext cx="313386" cy="254951"/>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3" name="Rectangle 52"/>
              <p:cNvSpPr/>
              <p:nvPr/>
            </p:nvSpPr>
            <p:spPr>
              <a:xfrm>
                <a:off x="5826605" y="3487834"/>
                <a:ext cx="313386" cy="254951"/>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4" name="Rectangle 53"/>
              <p:cNvSpPr/>
              <p:nvPr/>
            </p:nvSpPr>
            <p:spPr>
              <a:xfrm>
                <a:off x="6139991" y="3487834"/>
                <a:ext cx="313386" cy="254951"/>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5" name="Rectangle 54"/>
              <p:cNvSpPr/>
              <p:nvPr/>
            </p:nvSpPr>
            <p:spPr>
              <a:xfrm>
                <a:off x="5181600" y="3994883"/>
                <a:ext cx="331619" cy="254951"/>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6" name="Rectangle 55"/>
              <p:cNvSpPr/>
              <p:nvPr/>
            </p:nvSpPr>
            <p:spPr>
              <a:xfrm>
                <a:off x="5513219" y="3994883"/>
                <a:ext cx="313386" cy="254951"/>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7" name="Rectangle 56"/>
              <p:cNvSpPr/>
              <p:nvPr/>
            </p:nvSpPr>
            <p:spPr>
              <a:xfrm>
                <a:off x="5826605" y="3994883"/>
                <a:ext cx="313386" cy="254951"/>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8" name="Rectangle 57"/>
              <p:cNvSpPr/>
              <p:nvPr/>
            </p:nvSpPr>
            <p:spPr>
              <a:xfrm>
                <a:off x="6139991" y="3994883"/>
                <a:ext cx="313386" cy="254951"/>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9" name="Rectangle 58"/>
              <p:cNvSpPr/>
              <p:nvPr/>
            </p:nvSpPr>
            <p:spPr>
              <a:xfrm>
                <a:off x="5183043" y="4242138"/>
                <a:ext cx="331619" cy="254951"/>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0" name="Rectangle 59"/>
              <p:cNvSpPr/>
              <p:nvPr/>
            </p:nvSpPr>
            <p:spPr>
              <a:xfrm>
                <a:off x="5514662" y="4242138"/>
                <a:ext cx="313386" cy="254951"/>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1" name="Rectangle 60"/>
              <p:cNvSpPr/>
              <p:nvPr/>
            </p:nvSpPr>
            <p:spPr>
              <a:xfrm>
                <a:off x="5828048" y="4242138"/>
                <a:ext cx="313386" cy="254951"/>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2" name="Rectangle 61"/>
              <p:cNvSpPr/>
              <p:nvPr/>
            </p:nvSpPr>
            <p:spPr>
              <a:xfrm>
                <a:off x="6141434" y="4242138"/>
                <a:ext cx="313386" cy="254951"/>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3" name="Rectangle 62"/>
              <p:cNvSpPr/>
              <p:nvPr/>
            </p:nvSpPr>
            <p:spPr>
              <a:xfrm>
                <a:off x="5181600" y="4495800"/>
                <a:ext cx="331619" cy="254951"/>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4" name="Rectangle 63"/>
              <p:cNvSpPr/>
              <p:nvPr/>
            </p:nvSpPr>
            <p:spPr>
              <a:xfrm>
                <a:off x="5513219" y="4495800"/>
                <a:ext cx="313386" cy="254951"/>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5" name="Rectangle 64"/>
              <p:cNvSpPr/>
              <p:nvPr/>
            </p:nvSpPr>
            <p:spPr>
              <a:xfrm>
                <a:off x="5826605" y="4495800"/>
                <a:ext cx="313386" cy="254951"/>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6" name="Rectangle 65"/>
              <p:cNvSpPr/>
              <p:nvPr/>
            </p:nvSpPr>
            <p:spPr>
              <a:xfrm>
                <a:off x="5183044" y="3319041"/>
                <a:ext cx="1270334" cy="168793"/>
              </a:xfrm>
              <a:prstGeom prst="rect">
                <a:avLst/>
              </a:prstGeom>
              <a:solidFill>
                <a:schemeClr val="tx1">
                  <a:lumMod val="50000"/>
                  <a:lumOff val="50000"/>
                </a:schemeClr>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115" name="TextBox 114"/>
            <p:cNvSpPr txBox="1"/>
            <p:nvPr/>
          </p:nvSpPr>
          <p:spPr>
            <a:xfrm>
              <a:off x="6052246" y="1371600"/>
              <a:ext cx="1790274" cy="461665"/>
            </a:xfrm>
            <a:prstGeom prst="rect">
              <a:avLst/>
            </a:prstGeom>
            <a:noFill/>
          </p:spPr>
          <p:txBody>
            <a:bodyPr wrap="none" rtlCol="0">
              <a:spAutoFit/>
            </a:bodyPr>
            <a:lstStyle/>
            <a:p>
              <a:r>
                <a:rPr lang="en-US" dirty="0" smtClean="0">
                  <a:latin typeface="Gill Sans Light"/>
                  <a:cs typeface="Gill Sans Light"/>
                </a:rPr>
                <a:t>Top 20 Pages</a:t>
              </a:r>
            </a:p>
          </p:txBody>
        </p:sp>
      </p:grpSp>
      <p:graphicFrame>
        <p:nvGraphicFramePr>
          <p:cNvPr id="8" name="Chart 7"/>
          <p:cNvGraphicFramePr/>
          <p:nvPr>
            <p:extLst>
              <p:ext uri="{D42A27DB-BD31-4B8C-83A1-F6EECF244321}">
                <p14:modId xmlns:p14="http://schemas.microsoft.com/office/powerpoint/2010/main" val="1341399787"/>
              </p:ext>
            </p:extLst>
          </p:nvPr>
        </p:nvGraphicFramePr>
        <p:xfrm>
          <a:off x="685800" y="3151590"/>
          <a:ext cx="7772400" cy="3020610"/>
        </p:xfrm>
        <a:graphic>
          <a:graphicData uri="http://schemas.openxmlformats.org/drawingml/2006/chart">
            <c:chart xmlns:c="http://schemas.openxmlformats.org/drawingml/2006/chart" xmlns:r="http://schemas.openxmlformats.org/officeDocument/2006/relationships" r:id="rId3"/>
          </a:graphicData>
        </a:graphic>
      </p:graphicFrame>
      <p:sp>
        <p:nvSpPr>
          <p:cNvPr id="17" name="TextBox 16"/>
          <p:cNvSpPr txBox="1"/>
          <p:nvPr/>
        </p:nvSpPr>
        <p:spPr>
          <a:xfrm>
            <a:off x="4803085" y="4038600"/>
            <a:ext cx="530915" cy="369332"/>
          </a:xfrm>
          <a:prstGeom prst="rect">
            <a:avLst/>
          </a:prstGeom>
          <a:noFill/>
        </p:spPr>
        <p:txBody>
          <a:bodyPr wrap="none" rtlCol="0">
            <a:spAutoFit/>
          </a:bodyPr>
          <a:lstStyle/>
          <a:p>
            <a:r>
              <a:rPr lang="en-US" sz="1800" dirty="0" smtClean="0">
                <a:latin typeface="Gill Sans Light"/>
                <a:cs typeface="Gill Sans Light"/>
              </a:rPr>
              <a:t>605</a:t>
            </a:r>
          </a:p>
        </p:txBody>
      </p:sp>
      <p:sp>
        <p:nvSpPr>
          <p:cNvPr id="121" name="TextBox 120"/>
          <p:cNvSpPr txBox="1"/>
          <p:nvPr/>
        </p:nvSpPr>
        <p:spPr>
          <a:xfrm>
            <a:off x="4028175" y="4419551"/>
            <a:ext cx="530915" cy="369332"/>
          </a:xfrm>
          <a:prstGeom prst="rect">
            <a:avLst/>
          </a:prstGeom>
          <a:noFill/>
        </p:spPr>
        <p:txBody>
          <a:bodyPr wrap="none" rtlCol="0">
            <a:spAutoFit/>
          </a:bodyPr>
          <a:lstStyle/>
          <a:p>
            <a:r>
              <a:rPr lang="en-US" sz="1800" dirty="0" smtClean="0">
                <a:latin typeface="Gill Sans Light"/>
                <a:cs typeface="Gill Sans Light"/>
              </a:rPr>
              <a:t>375</a:t>
            </a:r>
          </a:p>
        </p:txBody>
      </p:sp>
      <p:sp>
        <p:nvSpPr>
          <p:cNvPr id="118" name="Right Arrow 117"/>
          <p:cNvSpPr/>
          <p:nvPr/>
        </p:nvSpPr>
        <p:spPr>
          <a:xfrm>
            <a:off x="2209800" y="2324100"/>
            <a:ext cx="457200" cy="156899"/>
          </a:xfrm>
          <a:prstGeom prst="rightArrow">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9" name="Right Arrow 118"/>
          <p:cNvSpPr/>
          <p:nvPr/>
        </p:nvSpPr>
        <p:spPr>
          <a:xfrm>
            <a:off x="4375900" y="2324100"/>
            <a:ext cx="457200" cy="156899"/>
          </a:xfrm>
          <a:prstGeom prst="rightArrow">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0" name="Right Arrow 119"/>
          <p:cNvSpPr/>
          <p:nvPr/>
        </p:nvSpPr>
        <p:spPr>
          <a:xfrm>
            <a:off x="6629400" y="2324100"/>
            <a:ext cx="457200" cy="156899"/>
          </a:xfrm>
          <a:prstGeom prst="rightArrow">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2" name="TextBox 121"/>
          <p:cNvSpPr txBox="1"/>
          <p:nvPr/>
        </p:nvSpPr>
        <p:spPr>
          <a:xfrm>
            <a:off x="7735669" y="3657600"/>
            <a:ext cx="646331" cy="369332"/>
          </a:xfrm>
          <a:prstGeom prst="rect">
            <a:avLst/>
          </a:prstGeom>
          <a:noFill/>
        </p:spPr>
        <p:txBody>
          <a:bodyPr wrap="none" rtlCol="0">
            <a:spAutoFit/>
          </a:bodyPr>
          <a:lstStyle/>
          <a:p>
            <a:r>
              <a:rPr lang="en-US" sz="1800" dirty="0" smtClean="0">
                <a:latin typeface="Gill Sans Light"/>
                <a:cs typeface="Gill Sans Light"/>
              </a:rPr>
              <a:t>1492</a:t>
            </a:r>
          </a:p>
        </p:txBody>
      </p:sp>
      <p:sp>
        <p:nvSpPr>
          <p:cNvPr id="123" name="TextBox 122"/>
          <p:cNvSpPr txBox="1"/>
          <p:nvPr/>
        </p:nvSpPr>
        <p:spPr>
          <a:xfrm>
            <a:off x="3886200" y="4788883"/>
            <a:ext cx="530915" cy="369332"/>
          </a:xfrm>
          <a:prstGeom prst="rect">
            <a:avLst/>
          </a:prstGeom>
          <a:noFill/>
        </p:spPr>
        <p:txBody>
          <a:bodyPr wrap="none" rtlCol="0">
            <a:spAutoFit/>
          </a:bodyPr>
          <a:lstStyle/>
          <a:p>
            <a:r>
              <a:rPr lang="en-US" sz="1800" dirty="0" smtClean="0">
                <a:latin typeface="Gill Sans Light"/>
                <a:cs typeface="Gill Sans Light"/>
              </a:rPr>
              <a:t>342</a:t>
            </a:r>
          </a:p>
        </p:txBody>
      </p:sp>
      <p:sp>
        <p:nvSpPr>
          <p:cNvPr id="15" name="Rectangle 14"/>
          <p:cNvSpPr/>
          <p:nvPr/>
        </p:nvSpPr>
        <p:spPr>
          <a:xfrm>
            <a:off x="1836416" y="3581400"/>
            <a:ext cx="6525798" cy="533400"/>
          </a:xfrm>
          <a:prstGeom prst="rect">
            <a:avLst/>
          </a:prstGeom>
          <a:solidFill>
            <a:schemeClr val="bg1"/>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5" name="Rectangle 124"/>
          <p:cNvSpPr/>
          <p:nvPr/>
        </p:nvSpPr>
        <p:spPr>
          <a:xfrm>
            <a:off x="858409" y="4055386"/>
            <a:ext cx="7465793" cy="745213"/>
          </a:xfrm>
          <a:prstGeom prst="rect">
            <a:avLst/>
          </a:prstGeom>
          <a:solidFill>
            <a:schemeClr val="bg1"/>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7" name="Rectangle 126"/>
          <p:cNvSpPr/>
          <p:nvPr/>
        </p:nvSpPr>
        <p:spPr>
          <a:xfrm>
            <a:off x="999571" y="4800600"/>
            <a:ext cx="7486002" cy="335756"/>
          </a:xfrm>
          <a:prstGeom prst="rect">
            <a:avLst/>
          </a:prstGeom>
          <a:solidFill>
            <a:schemeClr val="bg1"/>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19105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25"/>
                                        </p:tgtEl>
                                      </p:cBhvr>
                                    </p:animEffect>
                                    <p:set>
                                      <p:cBhvr>
                                        <p:cTn id="17" dur="1" fill="hold">
                                          <p:stCondLst>
                                            <p:cond delay="499"/>
                                          </p:stCondLst>
                                        </p:cTn>
                                        <p:tgtEl>
                                          <p:spTgt spid="12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27"/>
                                        </p:tgtEl>
                                      </p:cBhvr>
                                    </p:animEffect>
                                    <p:set>
                                      <p:cBhvr>
                                        <p:cTn id="22" dur="1" fill="hold">
                                          <p:stCondLst>
                                            <p:cond delay="499"/>
                                          </p:stCondLst>
                                        </p:cTn>
                                        <p:tgtEl>
                                          <p:spTgt spid="127"/>
                                        </p:tgtEl>
                                        <p:attrNameLst>
                                          <p:attrName>style.visibility</p:attrName>
                                        </p:attrNameLst>
                                      </p:cBhvr>
                                      <p:to>
                                        <p:strVal val="hidden"/>
                                      </p:to>
                                    </p:se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animBg="1"/>
      <p:bldP spid="125" grpId="0" animBg="1"/>
      <p:bldP spid="1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152400"/>
            <a:ext cx="8229600" cy="868362"/>
          </a:xfrm>
        </p:spPr>
        <p:txBody>
          <a:bodyPr>
            <a:normAutofit/>
          </a:bodyPr>
          <a:lstStyle/>
          <a:p>
            <a:r>
              <a:rPr lang="en-US" dirty="0" smtClean="0">
                <a:solidFill>
                  <a:srgbClr val="3366FF"/>
                </a:solidFill>
                <a:latin typeface="Gill Sans Light"/>
                <a:cs typeface="Gill Sans Light"/>
              </a:rPr>
              <a:t>Separate</a:t>
            </a:r>
            <a:r>
              <a:rPr lang="en-US" dirty="0" smtClean="0">
                <a:latin typeface="Gill Sans Light"/>
                <a:cs typeface="Gill Sans Light"/>
              </a:rPr>
              <a:t> Systems</a:t>
            </a:r>
            <a:endParaRPr lang="en-US" dirty="0">
              <a:latin typeface="Gill Sans Light"/>
              <a:cs typeface="Gill Sans Light"/>
            </a:endParaRPr>
          </a:p>
        </p:txBody>
      </p:sp>
      <p:cxnSp>
        <p:nvCxnSpPr>
          <p:cNvPr id="191" name="Straight Connector 190"/>
          <p:cNvCxnSpPr/>
          <p:nvPr/>
        </p:nvCxnSpPr>
        <p:spPr>
          <a:xfrm>
            <a:off x="4572000" y="1524000"/>
            <a:ext cx="0" cy="5087950"/>
          </a:xfrm>
          <a:prstGeom prst="line">
            <a:avLst/>
          </a:prstGeom>
          <a:ln w="38100" cmpd="sng">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grpSp>
        <p:nvGrpSpPr>
          <p:cNvPr id="56" name="Group 55"/>
          <p:cNvGrpSpPr/>
          <p:nvPr/>
        </p:nvGrpSpPr>
        <p:grpSpPr>
          <a:xfrm>
            <a:off x="5916467" y="3294769"/>
            <a:ext cx="1931834" cy="2057400"/>
            <a:chOff x="6490911" y="2293515"/>
            <a:chExt cx="1361000" cy="1449463"/>
          </a:xfrm>
        </p:grpSpPr>
        <p:cxnSp>
          <p:nvCxnSpPr>
            <p:cNvPr id="57" name="Straight Connector 56"/>
            <p:cNvCxnSpPr>
              <a:stCxn id="69" idx="5"/>
              <a:endCxn id="70" idx="1"/>
            </p:cNvCxnSpPr>
            <p:nvPr/>
          </p:nvCxnSpPr>
          <p:spPr>
            <a:xfrm>
              <a:off x="7160342" y="2912117"/>
              <a:ext cx="132322" cy="213848"/>
            </a:xfrm>
            <a:prstGeom prst="line">
              <a:avLst/>
            </a:prstGeom>
            <a:effectLst/>
          </p:spPr>
          <p:style>
            <a:lnRef idx="2">
              <a:schemeClr val="dk1"/>
            </a:lnRef>
            <a:fillRef idx="0">
              <a:schemeClr val="dk1"/>
            </a:fillRef>
            <a:effectRef idx="1">
              <a:schemeClr val="dk1"/>
            </a:effectRef>
            <a:fontRef idx="minor">
              <a:schemeClr val="tx1"/>
            </a:fontRef>
          </p:style>
        </p:cxnSp>
        <p:cxnSp>
          <p:nvCxnSpPr>
            <p:cNvPr id="59" name="Straight Connector 58"/>
            <p:cNvCxnSpPr>
              <a:stCxn id="71" idx="3"/>
              <a:endCxn id="70" idx="7"/>
            </p:cNvCxnSpPr>
            <p:nvPr/>
          </p:nvCxnSpPr>
          <p:spPr>
            <a:xfrm flipH="1">
              <a:off x="7453644" y="2961614"/>
              <a:ext cx="203949" cy="164351"/>
            </a:xfrm>
            <a:prstGeom prst="line">
              <a:avLst/>
            </a:prstGeom>
            <a:effectLst/>
          </p:spPr>
          <p:style>
            <a:lnRef idx="2">
              <a:schemeClr val="dk1"/>
            </a:lnRef>
            <a:fillRef idx="0">
              <a:schemeClr val="dk1"/>
            </a:fillRef>
            <a:effectRef idx="1">
              <a:schemeClr val="dk1"/>
            </a:effectRef>
            <a:fontRef idx="minor">
              <a:schemeClr val="tx1"/>
            </a:fontRef>
          </p:style>
        </p:cxnSp>
        <p:cxnSp>
          <p:nvCxnSpPr>
            <p:cNvPr id="62" name="Straight Connector 61"/>
            <p:cNvCxnSpPr>
              <a:stCxn id="73" idx="1"/>
              <a:endCxn id="70" idx="5"/>
            </p:cNvCxnSpPr>
            <p:nvPr/>
          </p:nvCxnSpPr>
          <p:spPr>
            <a:xfrm flipH="1" flipV="1">
              <a:off x="7453643" y="3286943"/>
              <a:ext cx="142686" cy="261716"/>
            </a:xfrm>
            <a:prstGeom prst="line">
              <a:avLst/>
            </a:prstGeom>
            <a:effectLst/>
          </p:spPr>
          <p:style>
            <a:lnRef idx="2">
              <a:schemeClr val="dk1"/>
            </a:lnRef>
            <a:fillRef idx="0">
              <a:schemeClr val="dk1"/>
            </a:fillRef>
            <a:effectRef idx="1">
              <a:schemeClr val="dk1"/>
            </a:effectRef>
            <a:fontRef idx="minor">
              <a:schemeClr val="tx1"/>
            </a:fontRef>
          </p:style>
        </p:cxnSp>
        <p:cxnSp>
          <p:nvCxnSpPr>
            <p:cNvPr id="64" name="Straight Connector 63"/>
            <p:cNvCxnSpPr>
              <a:stCxn id="68" idx="5"/>
              <a:endCxn id="72" idx="1"/>
            </p:cNvCxnSpPr>
            <p:nvPr/>
          </p:nvCxnSpPr>
          <p:spPr>
            <a:xfrm>
              <a:off x="6685229" y="3139774"/>
              <a:ext cx="275846" cy="357373"/>
            </a:xfrm>
            <a:prstGeom prst="line">
              <a:avLst/>
            </a:prstGeom>
            <a:effectLst/>
          </p:spPr>
          <p:style>
            <a:lnRef idx="2">
              <a:schemeClr val="dk1"/>
            </a:lnRef>
            <a:fillRef idx="0">
              <a:schemeClr val="dk1"/>
            </a:fillRef>
            <a:effectRef idx="1">
              <a:schemeClr val="dk1"/>
            </a:effectRef>
            <a:fontRef idx="minor">
              <a:schemeClr val="tx1"/>
            </a:fontRef>
          </p:style>
        </p:cxnSp>
        <p:cxnSp>
          <p:nvCxnSpPr>
            <p:cNvPr id="66" name="Straight Connector 65"/>
            <p:cNvCxnSpPr>
              <a:stCxn id="70" idx="3"/>
              <a:endCxn id="72" idx="7"/>
            </p:cNvCxnSpPr>
            <p:nvPr/>
          </p:nvCxnSpPr>
          <p:spPr>
            <a:xfrm flipH="1">
              <a:off x="7122053" y="3286943"/>
              <a:ext cx="170612" cy="210204"/>
            </a:xfrm>
            <a:prstGeom prst="line">
              <a:avLst/>
            </a:prstGeom>
            <a:effectLst/>
          </p:spPr>
          <p:style>
            <a:lnRef idx="2">
              <a:schemeClr val="dk1"/>
            </a:lnRef>
            <a:fillRef idx="0">
              <a:schemeClr val="dk1"/>
            </a:fillRef>
            <a:effectRef idx="1">
              <a:schemeClr val="dk1"/>
            </a:effectRef>
            <a:fontRef idx="minor">
              <a:schemeClr val="tx1"/>
            </a:fontRef>
          </p:style>
        </p:cxnSp>
        <p:sp>
          <p:nvSpPr>
            <p:cNvPr id="68" name="Oval 67"/>
            <p:cNvSpPr/>
            <p:nvPr/>
          </p:nvSpPr>
          <p:spPr>
            <a:xfrm>
              <a:off x="6490911" y="2945456"/>
              <a:ext cx="227658" cy="227658"/>
            </a:xfrm>
            <a:prstGeom prst="ellipse">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69" name="Oval 68"/>
            <p:cNvSpPr/>
            <p:nvPr/>
          </p:nvSpPr>
          <p:spPr>
            <a:xfrm>
              <a:off x="6966024" y="2717798"/>
              <a:ext cx="227658" cy="227658"/>
            </a:xfrm>
            <a:prstGeom prst="ellipse">
              <a:avLst/>
            </a:prstGeom>
            <a:solidFill>
              <a:schemeClr val="accent6">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0" name="Oval 69"/>
            <p:cNvSpPr/>
            <p:nvPr/>
          </p:nvSpPr>
          <p:spPr>
            <a:xfrm>
              <a:off x="7259325" y="3092625"/>
              <a:ext cx="227658" cy="227658"/>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1" name="Oval 70"/>
            <p:cNvSpPr/>
            <p:nvPr/>
          </p:nvSpPr>
          <p:spPr>
            <a:xfrm>
              <a:off x="7624253" y="2767295"/>
              <a:ext cx="227658" cy="227658"/>
            </a:xfrm>
            <a:prstGeom prst="ellipse">
              <a:avLst/>
            </a:prstGeom>
            <a:solidFill>
              <a:schemeClr val="accent4">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2" name="Oval 71"/>
            <p:cNvSpPr/>
            <p:nvPr/>
          </p:nvSpPr>
          <p:spPr>
            <a:xfrm>
              <a:off x="6927735" y="3463807"/>
              <a:ext cx="227658" cy="227658"/>
            </a:xfrm>
            <a:prstGeom prst="ellipse">
              <a:avLst/>
            </a:prstGeom>
            <a:solidFill>
              <a:schemeClr val="accent2">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3" name="Oval 72"/>
            <p:cNvSpPr/>
            <p:nvPr/>
          </p:nvSpPr>
          <p:spPr>
            <a:xfrm>
              <a:off x="7562990" y="3515320"/>
              <a:ext cx="227658" cy="227658"/>
            </a:xfrm>
            <a:prstGeom prst="ellipse">
              <a:avLst/>
            </a:prstGeom>
            <a:solidFill>
              <a:srgbClr val="9BBB5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4" name="Oval 73"/>
            <p:cNvSpPr/>
            <p:nvPr/>
          </p:nvSpPr>
          <p:spPr>
            <a:xfrm>
              <a:off x="6927735" y="2293515"/>
              <a:ext cx="227658" cy="227658"/>
            </a:xfrm>
            <a:prstGeom prst="ellipse">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75" name="Straight Connector 74"/>
            <p:cNvCxnSpPr>
              <a:stCxn id="74" idx="5"/>
              <a:endCxn id="71" idx="1"/>
            </p:cNvCxnSpPr>
            <p:nvPr/>
          </p:nvCxnSpPr>
          <p:spPr>
            <a:xfrm>
              <a:off x="7122053" y="2487833"/>
              <a:ext cx="535540" cy="312802"/>
            </a:xfrm>
            <a:prstGeom prst="line">
              <a:avLst/>
            </a:prstGeom>
            <a:effectLst/>
          </p:spPr>
          <p:style>
            <a:lnRef idx="2">
              <a:schemeClr val="dk1"/>
            </a:lnRef>
            <a:fillRef idx="0">
              <a:schemeClr val="dk1"/>
            </a:fillRef>
            <a:effectRef idx="1">
              <a:schemeClr val="dk1"/>
            </a:effectRef>
            <a:fontRef idx="minor">
              <a:schemeClr val="tx1"/>
            </a:fontRef>
          </p:style>
        </p:cxnSp>
        <p:cxnSp>
          <p:nvCxnSpPr>
            <p:cNvPr id="76" name="Straight Connector 75"/>
            <p:cNvCxnSpPr>
              <a:stCxn id="72" idx="6"/>
              <a:endCxn id="73" idx="2"/>
            </p:cNvCxnSpPr>
            <p:nvPr/>
          </p:nvCxnSpPr>
          <p:spPr>
            <a:xfrm>
              <a:off x="7155392" y="3577637"/>
              <a:ext cx="407597" cy="51513"/>
            </a:xfrm>
            <a:prstGeom prst="line">
              <a:avLst/>
            </a:prstGeom>
            <a:effectLst/>
          </p:spPr>
          <p:style>
            <a:lnRef idx="2">
              <a:schemeClr val="dk1"/>
            </a:lnRef>
            <a:fillRef idx="0">
              <a:schemeClr val="dk1"/>
            </a:fillRef>
            <a:effectRef idx="1">
              <a:schemeClr val="dk1"/>
            </a:effectRef>
            <a:fontRef idx="minor">
              <a:schemeClr val="tx1"/>
            </a:fontRef>
          </p:style>
        </p:cxnSp>
      </p:grpSp>
      <p:grpSp>
        <p:nvGrpSpPr>
          <p:cNvPr id="77" name="Group 76"/>
          <p:cNvGrpSpPr/>
          <p:nvPr/>
        </p:nvGrpSpPr>
        <p:grpSpPr>
          <a:xfrm>
            <a:off x="1475687" y="3267922"/>
            <a:ext cx="1732174" cy="1969684"/>
            <a:chOff x="6748405" y="2362200"/>
            <a:chExt cx="1273220" cy="1447800"/>
          </a:xfrm>
        </p:grpSpPr>
        <p:sp>
          <p:nvSpPr>
            <p:cNvPr id="78" name="Folded Corner 77"/>
            <p:cNvSpPr/>
            <p:nvPr/>
          </p:nvSpPr>
          <p:spPr>
            <a:xfrm>
              <a:off x="6749847" y="2362200"/>
              <a:ext cx="1271778" cy="1447800"/>
            </a:xfrm>
            <a:prstGeom prst="foldedCorner">
              <a:avLst>
                <a:gd name="adj" fmla="val 1334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Rectangle 79"/>
            <p:cNvSpPr/>
            <p:nvPr/>
          </p:nvSpPr>
          <p:spPr>
            <a:xfrm>
              <a:off x="6749848" y="2798119"/>
              <a:ext cx="331619"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1" name="Rectangle 80"/>
            <p:cNvSpPr/>
            <p:nvPr/>
          </p:nvSpPr>
          <p:spPr>
            <a:xfrm>
              <a:off x="7081467" y="2798119"/>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2" name="Rectangle 81"/>
            <p:cNvSpPr/>
            <p:nvPr/>
          </p:nvSpPr>
          <p:spPr>
            <a:xfrm>
              <a:off x="7394853" y="2798119"/>
              <a:ext cx="313386" cy="254951"/>
            </a:xfrm>
            <a:prstGeom prst="rect">
              <a:avLst/>
            </a:prstGeom>
            <a:solidFill>
              <a:srgbClr val="FF0000"/>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3" name="Rectangle 82"/>
            <p:cNvSpPr/>
            <p:nvPr/>
          </p:nvSpPr>
          <p:spPr>
            <a:xfrm>
              <a:off x="7708239" y="2798119"/>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4" name="Rectangle 83"/>
            <p:cNvSpPr/>
            <p:nvPr/>
          </p:nvSpPr>
          <p:spPr>
            <a:xfrm>
              <a:off x="6748405" y="2537530"/>
              <a:ext cx="331619"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6" name="Rectangle 85"/>
            <p:cNvSpPr/>
            <p:nvPr/>
          </p:nvSpPr>
          <p:spPr>
            <a:xfrm>
              <a:off x="7080024" y="2537530"/>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7" name="Rectangle 86"/>
            <p:cNvSpPr/>
            <p:nvPr/>
          </p:nvSpPr>
          <p:spPr>
            <a:xfrm>
              <a:off x="7393410" y="2537530"/>
              <a:ext cx="313386" cy="254951"/>
            </a:xfrm>
            <a:prstGeom prst="rect">
              <a:avLst/>
            </a:prstGeom>
            <a:solidFill>
              <a:schemeClr val="accent6"/>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8" name="Rectangle 87"/>
            <p:cNvSpPr/>
            <p:nvPr/>
          </p:nvSpPr>
          <p:spPr>
            <a:xfrm>
              <a:off x="7706796" y="2537530"/>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0" name="Rectangle 89"/>
            <p:cNvSpPr/>
            <p:nvPr/>
          </p:nvSpPr>
          <p:spPr>
            <a:xfrm>
              <a:off x="6748405" y="3044579"/>
              <a:ext cx="331619"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1" name="Rectangle 90"/>
            <p:cNvSpPr/>
            <p:nvPr/>
          </p:nvSpPr>
          <p:spPr>
            <a:xfrm>
              <a:off x="7080024" y="3044579"/>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2" name="Rectangle 91"/>
            <p:cNvSpPr/>
            <p:nvPr/>
          </p:nvSpPr>
          <p:spPr>
            <a:xfrm>
              <a:off x="7393410" y="3044579"/>
              <a:ext cx="313386" cy="254951"/>
            </a:xfrm>
            <a:prstGeom prst="rect">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3" name="Rectangle 92"/>
            <p:cNvSpPr/>
            <p:nvPr/>
          </p:nvSpPr>
          <p:spPr>
            <a:xfrm>
              <a:off x="7706796" y="3044579"/>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4" name="Rectangle 93"/>
            <p:cNvSpPr/>
            <p:nvPr/>
          </p:nvSpPr>
          <p:spPr>
            <a:xfrm>
              <a:off x="6749848" y="3291834"/>
              <a:ext cx="331619"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5" name="Rectangle 94"/>
            <p:cNvSpPr/>
            <p:nvPr/>
          </p:nvSpPr>
          <p:spPr>
            <a:xfrm>
              <a:off x="7081467" y="3291834"/>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6" name="Rectangle 95"/>
            <p:cNvSpPr/>
            <p:nvPr/>
          </p:nvSpPr>
          <p:spPr>
            <a:xfrm>
              <a:off x="7394853" y="3291834"/>
              <a:ext cx="313386" cy="254951"/>
            </a:xfrm>
            <a:prstGeom prst="rect">
              <a:avLst/>
            </a:prstGeom>
            <a:solidFill>
              <a:srgbClr val="FC9A99"/>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7" name="Rectangle 96"/>
            <p:cNvSpPr/>
            <p:nvPr/>
          </p:nvSpPr>
          <p:spPr>
            <a:xfrm>
              <a:off x="7708239" y="3291834"/>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8" name="Rectangle 97"/>
            <p:cNvSpPr/>
            <p:nvPr/>
          </p:nvSpPr>
          <p:spPr>
            <a:xfrm>
              <a:off x="6748405" y="3555049"/>
              <a:ext cx="331619"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9" name="Rectangle 98"/>
            <p:cNvSpPr/>
            <p:nvPr/>
          </p:nvSpPr>
          <p:spPr>
            <a:xfrm>
              <a:off x="7080024" y="3555049"/>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0" name="Rectangle 99"/>
            <p:cNvSpPr/>
            <p:nvPr/>
          </p:nvSpPr>
          <p:spPr>
            <a:xfrm>
              <a:off x="7393410" y="3555049"/>
              <a:ext cx="313386" cy="254951"/>
            </a:xfrm>
            <a:prstGeom prst="rect">
              <a:avLst/>
            </a:prstGeom>
            <a:solidFill>
              <a:schemeClr val="accent3"/>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1" name="Rectangle 100"/>
            <p:cNvSpPr/>
            <p:nvPr/>
          </p:nvSpPr>
          <p:spPr>
            <a:xfrm>
              <a:off x="6749849" y="2368737"/>
              <a:ext cx="1270334" cy="168793"/>
            </a:xfrm>
            <a:prstGeom prst="rect">
              <a:avLst/>
            </a:prstGeom>
            <a:solidFill>
              <a:schemeClr val="tx1">
                <a:lumMod val="50000"/>
                <a:lumOff val="50000"/>
              </a:schemeClr>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3" name="TextBox 2"/>
          <p:cNvSpPr txBox="1"/>
          <p:nvPr/>
        </p:nvSpPr>
        <p:spPr>
          <a:xfrm>
            <a:off x="1256245" y="1600200"/>
            <a:ext cx="2020355" cy="1015663"/>
          </a:xfrm>
          <a:prstGeom prst="rect">
            <a:avLst/>
          </a:prstGeom>
          <a:noFill/>
        </p:spPr>
        <p:txBody>
          <a:bodyPr wrap="none" rtlCol="0">
            <a:spAutoFit/>
          </a:bodyPr>
          <a:lstStyle/>
          <a:p>
            <a:r>
              <a:rPr lang="en-US" sz="6000" dirty="0" smtClean="0">
                <a:latin typeface="Gill Sans Light"/>
                <a:cs typeface="Gill Sans Light"/>
              </a:rPr>
              <a:t>Tables</a:t>
            </a:r>
          </a:p>
        </p:txBody>
      </p:sp>
      <p:sp>
        <p:nvSpPr>
          <p:cNvPr id="102" name="TextBox 101"/>
          <p:cNvSpPr txBox="1"/>
          <p:nvPr/>
        </p:nvSpPr>
        <p:spPr>
          <a:xfrm>
            <a:off x="5693540" y="1600200"/>
            <a:ext cx="2383660" cy="1015663"/>
          </a:xfrm>
          <a:prstGeom prst="rect">
            <a:avLst/>
          </a:prstGeom>
          <a:noFill/>
        </p:spPr>
        <p:txBody>
          <a:bodyPr wrap="none" rtlCol="0">
            <a:spAutoFit/>
          </a:bodyPr>
          <a:lstStyle/>
          <a:p>
            <a:r>
              <a:rPr lang="en-US" sz="6000" dirty="0" smtClean="0">
                <a:latin typeface="Gill Sans Light"/>
                <a:cs typeface="Gill Sans Light"/>
              </a:rPr>
              <a:t>Graphs</a:t>
            </a:r>
          </a:p>
        </p:txBody>
      </p:sp>
    </p:spTree>
    <p:extLst>
      <p:ext uri="{BB962C8B-B14F-4D97-AF65-F5344CB8AC3E}">
        <p14:creationId xmlns:p14="http://schemas.microsoft.com/office/powerpoint/2010/main" val="1924177061"/>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Adoption and Impact</a:t>
            </a:r>
            <a:endParaRPr lang="en-US" dirty="0"/>
          </a:p>
        </p:txBody>
      </p:sp>
      <p:sp>
        <p:nvSpPr>
          <p:cNvPr id="3" name="Content Placeholder 2"/>
          <p:cNvSpPr>
            <a:spLocks noGrp="1"/>
          </p:cNvSpPr>
          <p:nvPr>
            <p:ph idx="1"/>
          </p:nvPr>
        </p:nvSpPr>
        <p:spPr>
          <a:xfrm>
            <a:off x="457200" y="1505382"/>
            <a:ext cx="8229600" cy="4895417"/>
          </a:xfrm>
        </p:spPr>
        <p:txBody>
          <a:bodyPr/>
          <a:lstStyle/>
          <a:p>
            <a:r>
              <a:rPr lang="en-US" dirty="0" err="1" smtClean="0"/>
              <a:t>GraphX</a:t>
            </a:r>
            <a:r>
              <a:rPr lang="en-US" dirty="0" smtClean="0"/>
              <a:t> is now part of Apache Spark</a:t>
            </a:r>
          </a:p>
          <a:p>
            <a:pPr marL="457200" indent="-457200">
              <a:buFont typeface="Arial"/>
              <a:buChar char="•"/>
            </a:pPr>
            <a:r>
              <a:rPr lang="en-US" dirty="0" smtClean="0"/>
              <a:t>Part of </a:t>
            </a:r>
            <a:r>
              <a:rPr lang="en-US" dirty="0" err="1" smtClean="0"/>
              <a:t>Cloudera</a:t>
            </a:r>
            <a:r>
              <a:rPr lang="en-US" dirty="0" smtClean="0"/>
              <a:t> </a:t>
            </a:r>
            <a:r>
              <a:rPr lang="en-US" dirty="0" err="1" smtClean="0"/>
              <a:t>Hadoop</a:t>
            </a:r>
            <a:r>
              <a:rPr lang="en-US" dirty="0" smtClean="0"/>
              <a:t> Distribution</a:t>
            </a:r>
          </a:p>
          <a:p>
            <a:r>
              <a:rPr lang="en-US" dirty="0" smtClean="0"/>
              <a:t>In production at </a:t>
            </a:r>
            <a:r>
              <a:rPr lang="en-US" dirty="0" err="1" smtClean="0"/>
              <a:t>Alibaba</a:t>
            </a:r>
            <a:r>
              <a:rPr lang="en-US" dirty="0" smtClean="0"/>
              <a:t> </a:t>
            </a:r>
            <a:r>
              <a:rPr lang="en-US" dirty="0" err="1" smtClean="0"/>
              <a:t>Taobao</a:t>
            </a:r>
            <a:r>
              <a:rPr lang="en-US" dirty="0" smtClean="0"/>
              <a:t> </a:t>
            </a:r>
            <a:endParaRPr lang="en-US" dirty="0"/>
          </a:p>
          <a:p>
            <a:pPr marL="457200" indent="-457200">
              <a:buFont typeface="Arial"/>
              <a:buChar char="•"/>
            </a:pPr>
            <a:r>
              <a:rPr lang="en-US" dirty="0" smtClean="0"/>
              <a:t>Order of magnitude gains over Spark</a:t>
            </a:r>
          </a:p>
          <a:p>
            <a:r>
              <a:rPr lang="en-US" dirty="0" smtClean="0"/>
              <a:t>Inspired </a:t>
            </a:r>
            <a:r>
              <a:rPr lang="en-US" dirty="0" err="1" smtClean="0"/>
              <a:t>GraphLab</a:t>
            </a:r>
            <a:r>
              <a:rPr lang="en-US" dirty="0" smtClean="0"/>
              <a:t> Inc. </a:t>
            </a:r>
            <a:r>
              <a:rPr lang="en-US" dirty="0" err="1" smtClean="0"/>
              <a:t>SFrame</a:t>
            </a:r>
            <a:r>
              <a:rPr lang="en-US" dirty="0" smtClean="0"/>
              <a:t> technology</a:t>
            </a:r>
          </a:p>
          <a:p>
            <a:pPr marL="457200" indent="-457200">
              <a:buFont typeface="Arial"/>
              <a:buChar char="•"/>
            </a:pPr>
            <a:r>
              <a:rPr lang="en-US" dirty="0" smtClean="0"/>
              <a:t>Unifies Tables </a:t>
            </a:r>
            <a:r>
              <a:rPr lang="en-US" dirty="0"/>
              <a:t>&amp;</a:t>
            </a:r>
            <a:r>
              <a:rPr lang="en-US" dirty="0" smtClean="0"/>
              <a:t> Graphs on Disk</a:t>
            </a:r>
          </a:p>
          <a:p>
            <a:endParaRPr lang="en-US" dirty="0"/>
          </a:p>
        </p:txBody>
      </p:sp>
    </p:spTree>
    <p:extLst>
      <p:ext uri="{BB962C8B-B14F-4D97-AF65-F5344CB8AC3E}">
        <p14:creationId xmlns:p14="http://schemas.microsoft.com/office/powerpoint/2010/main" val="916878861"/>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0" y="228600"/>
            <a:ext cx="9144000" cy="1143000"/>
          </a:xfrm>
        </p:spPr>
        <p:txBody>
          <a:bodyPr/>
          <a:lstStyle/>
          <a:p>
            <a:r>
              <a:rPr lang="en-US" sz="4400" dirty="0" err="1" smtClean="0"/>
              <a:t>GraphX</a:t>
            </a:r>
            <a:r>
              <a:rPr lang="en-US" sz="4400" dirty="0" smtClean="0"/>
              <a:t> </a:t>
            </a:r>
            <a:r>
              <a:rPr lang="en-US" sz="4400" dirty="0" smtClean="0">
                <a:sym typeface="Wingdings"/>
              </a:rPr>
              <a:t> </a:t>
            </a:r>
            <a:r>
              <a:rPr lang="en-US" sz="4400" dirty="0" smtClean="0"/>
              <a:t>Unified Tables and Graphs</a:t>
            </a:r>
            <a:endParaRPr lang="en-US" sz="4400" dirty="0"/>
          </a:p>
        </p:txBody>
      </p:sp>
      <p:sp>
        <p:nvSpPr>
          <p:cNvPr id="95" name="Title 13"/>
          <p:cNvSpPr txBox="1">
            <a:spLocks/>
          </p:cNvSpPr>
          <p:nvPr/>
        </p:nvSpPr>
        <p:spPr bwMode="auto">
          <a:xfrm>
            <a:off x="0" y="4876800"/>
            <a:ext cx="9144000" cy="1447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5000" b="0" kern="1200">
                <a:solidFill>
                  <a:schemeClr val="tx1"/>
                </a:solidFill>
                <a:latin typeface="Gill Sans Light"/>
                <a:ea typeface="ＭＳ Ｐゴシック" pitchFamily="-65" charset="-128"/>
                <a:cs typeface="Gill Sans Light"/>
              </a:defRPr>
            </a:lvl1pPr>
            <a:lvl2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2pPr>
            <a:lvl3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3pPr>
            <a:lvl4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4pPr>
            <a:lvl5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5pPr>
            <a:lvl6pPr marL="4572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6pPr>
            <a:lvl7pPr marL="9144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7pPr>
            <a:lvl8pPr marL="13716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8pPr>
            <a:lvl9pPr marL="18288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9pPr>
          </a:lstStyle>
          <a:p>
            <a:r>
              <a:rPr lang="en-US" sz="4000" dirty="0" smtClean="0">
                <a:solidFill>
                  <a:prstClr val="black"/>
                </a:solidFill>
              </a:rPr>
              <a:t>Enabling users to </a:t>
            </a:r>
            <a:r>
              <a:rPr lang="en-US" sz="4000" dirty="0" smtClean="0">
                <a:solidFill>
                  <a:srgbClr val="3366FF"/>
                </a:solidFill>
              </a:rPr>
              <a:t>easily</a:t>
            </a:r>
            <a:r>
              <a:rPr lang="en-US" sz="4000" dirty="0" smtClean="0">
                <a:solidFill>
                  <a:prstClr val="black"/>
                </a:solidFill>
              </a:rPr>
              <a:t> and </a:t>
            </a:r>
            <a:r>
              <a:rPr lang="en-US" sz="4000" dirty="0" smtClean="0">
                <a:solidFill>
                  <a:srgbClr val="3366FF"/>
                </a:solidFill>
              </a:rPr>
              <a:t>efficiently</a:t>
            </a:r>
            <a:r>
              <a:rPr lang="en-US" sz="4000" dirty="0" smtClean="0">
                <a:solidFill>
                  <a:prstClr val="black"/>
                </a:solidFill>
              </a:rPr>
              <a:t> express the entire analytics pipeline</a:t>
            </a:r>
            <a:endParaRPr lang="en-US" sz="4000" dirty="0">
              <a:solidFill>
                <a:prstClr val="black"/>
              </a:solidFill>
            </a:endParaRPr>
          </a:p>
        </p:txBody>
      </p:sp>
      <p:grpSp>
        <p:nvGrpSpPr>
          <p:cNvPr id="13" name="Group 12"/>
          <p:cNvGrpSpPr/>
          <p:nvPr/>
        </p:nvGrpSpPr>
        <p:grpSpPr>
          <a:xfrm>
            <a:off x="533400" y="1295400"/>
            <a:ext cx="3999271" cy="3276600"/>
            <a:chOff x="533400" y="1295400"/>
            <a:chExt cx="3999271" cy="3276600"/>
          </a:xfrm>
        </p:grpSpPr>
        <p:grpSp>
          <p:nvGrpSpPr>
            <p:cNvPr id="11" name="Group 10"/>
            <p:cNvGrpSpPr/>
            <p:nvPr/>
          </p:nvGrpSpPr>
          <p:grpSpPr>
            <a:xfrm>
              <a:off x="1409952" y="2971800"/>
              <a:ext cx="2246167" cy="1600200"/>
              <a:chOff x="1335233" y="2971800"/>
              <a:chExt cx="2246167" cy="1600200"/>
            </a:xfrm>
          </p:grpSpPr>
          <p:grpSp>
            <p:nvGrpSpPr>
              <p:cNvPr id="97" name="Group 96"/>
              <p:cNvGrpSpPr/>
              <p:nvPr/>
            </p:nvGrpSpPr>
            <p:grpSpPr>
              <a:xfrm>
                <a:off x="1335233" y="3050051"/>
                <a:ext cx="1273220" cy="1447800"/>
                <a:chOff x="6748405" y="2362200"/>
                <a:chExt cx="1273220" cy="1447800"/>
              </a:xfrm>
            </p:grpSpPr>
            <p:sp>
              <p:nvSpPr>
                <p:cNvPr id="110" name="Folded Corner 109"/>
                <p:cNvSpPr/>
                <p:nvPr/>
              </p:nvSpPr>
              <p:spPr>
                <a:xfrm>
                  <a:off x="6749847" y="2362200"/>
                  <a:ext cx="1271778" cy="1447800"/>
                </a:xfrm>
                <a:prstGeom prst="foldedCorner">
                  <a:avLst>
                    <a:gd name="adj" fmla="val 1334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1" name="Rectangle 110"/>
                <p:cNvSpPr/>
                <p:nvPr/>
              </p:nvSpPr>
              <p:spPr>
                <a:xfrm>
                  <a:off x="6749848" y="2798119"/>
                  <a:ext cx="331619"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2" name="Rectangle 111"/>
                <p:cNvSpPr/>
                <p:nvPr/>
              </p:nvSpPr>
              <p:spPr>
                <a:xfrm>
                  <a:off x="7081467" y="2798119"/>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3" name="Rectangle 112"/>
                <p:cNvSpPr/>
                <p:nvPr/>
              </p:nvSpPr>
              <p:spPr>
                <a:xfrm>
                  <a:off x="7394853" y="2798119"/>
                  <a:ext cx="313386" cy="254951"/>
                </a:xfrm>
                <a:prstGeom prst="rect">
                  <a:avLst/>
                </a:prstGeom>
                <a:solidFill>
                  <a:srgbClr val="FF0000"/>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4" name="Rectangle 113"/>
                <p:cNvSpPr/>
                <p:nvPr/>
              </p:nvSpPr>
              <p:spPr>
                <a:xfrm>
                  <a:off x="7708239" y="2798119"/>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5" name="Rectangle 114"/>
                <p:cNvSpPr/>
                <p:nvPr/>
              </p:nvSpPr>
              <p:spPr>
                <a:xfrm>
                  <a:off x="6748405" y="2537530"/>
                  <a:ext cx="331619"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6" name="Rectangle 115"/>
                <p:cNvSpPr/>
                <p:nvPr/>
              </p:nvSpPr>
              <p:spPr>
                <a:xfrm>
                  <a:off x="7080024" y="2537530"/>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7" name="Rectangle 116"/>
                <p:cNvSpPr/>
                <p:nvPr/>
              </p:nvSpPr>
              <p:spPr>
                <a:xfrm>
                  <a:off x="7393410" y="2537530"/>
                  <a:ext cx="313386" cy="254951"/>
                </a:xfrm>
                <a:prstGeom prst="rect">
                  <a:avLst/>
                </a:prstGeom>
                <a:solidFill>
                  <a:schemeClr val="accent6"/>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8" name="Rectangle 117"/>
                <p:cNvSpPr/>
                <p:nvPr/>
              </p:nvSpPr>
              <p:spPr>
                <a:xfrm>
                  <a:off x="7706796" y="2537530"/>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9" name="Rectangle 118"/>
                <p:cNvSpPr/>
                <p:nvPr/>
              </p:nvSpPr>
              <p:spPr>
                <a:xfrm>
                  <a:off x="6748405" y="3044579"/>
                  <a:ext cx="331619"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0" name="Rectangle 119"/>
                <p:cNvSpPr/>
                <p:nvPr/>
              </p:nvSpPr>
              <p:spPr>
                <a:xfrm>
                  <a:off x="7080024" y="3044579"/>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1" name="Rectangle 120"/>
                <p:cNvSpPr/>
                <p:nvPr/>
              </p:nvSpPr>
              <p:spPr>
                <a:xfrm>
                  <a:off x="7393410" y="3044579"/>
                  <a:ext cx="313386" cy="254951"/>
                </a:xfrm>
                <a:prstGeom prst="rect">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2" name="Rectangle 121"/>
                <p:cNvSpPr/>
                <p:nvPr/>
              </p:nvSpPr>
              <p:spPr>
                <a:xfrm>
                  <a:off x="7706796" y="3044579"/>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3" name="Rectangle 122"/>
                <p:cNvSpPr/>
                <p:nvPr/>
              </p:nvSpPr>
              <p:spPr>
                <a:xfrm>
                  <a:off x="6749848" y="3291834"/>
                  <a:ext cx="331619"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4" name="Rectangle 123"/>
                <p:cNvSpPr/>
                <p:nvPr/>
              </p:nvSpPr>
              <p:spPr>
                <a:xfrm>
                  <a:off x="7081467" y="3291834"/>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5" name="Rectangle 124"/>
                <p:cNvSpPr/>
                <p:nvPr/>
              </p:nvSpPr>
              <p:spPr>
                <a:xfrm>
                  <a:off x="7394853" y="3291834"/>
                  <a:ext cx="313386" cy="254951"/>
                </a:xfrm>
                <a:prstGeom prst="rect">
                  <a:avLst/>
                </a:prstGeom>
                <a:solidFill>
                  <a:srgbClr val="FC9A99"/>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6" name="Rectangle 125"/>
                <p:cNvSpPr/>
                <p:nvPr/>
              </p:nvSpPr>
              <p:spPr>
                <a:xfrm>
                  <a:off x="7708239" y="3291834"/>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7" name="Rectangle 126"/>
                <p:cNvSpPr/>
                <p:nvPr/>
              </p:nvSpPr>
              <p:spPr>
                <a:xfrm>
                  <a:off x="6748405" y="3555049"/>
                  <a:ext cx="331619"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8" name="Rectangle 127"/>
                <p:cNvSpPr/>
                <p:nvPr/>
              </p:nvSpPr>
              <p:spPr>
                <a:xfrm>
                  <a:off x="7080024" y="3555049"/>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9" name="Rectangle 128"/>
                <p:cNvSpPr/>
                <p:nvPr/>
              </p:nvSpPr>
              <p:spPr>
                <a:xfrm>
                  <a:off x="7393410" y="3555049"/>
                  <a:ext cx="313386" cy="254951"/>
                </a:xfrm>
                <a:prstGeom prst="rect">
                  <a:avLst/>
                </a:prstGeom>
                <a:solidFill>
                  <a:schemeClr val="accent3"/>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0" name="Rectangle 129"/>
                <p:cNvSpPr/>
                <p:nvPr/>
              </p:nvSpPr>
              <p:spPr>
                <a:xfrm>
                  <a:off x="6749849" y="2368737"/>
                  <a:ext cx="1270334" cy="168793"/>
                </a:xfrm>
                <a:prstGeom prst="rect">
                  <a:avLst/>
                </a:prstGeom>
                <a:solidFill>
                  <a:schemeClr val="tx1">
                    <a:lumMod val="50000"/>
                    <a:lumOff val="50000"/>
                  </a:schemeClr>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98" name="Rectangle 97"/>
              <p:cNvSpPr/>
              <p:nvPr/>
            </p:nvSpPr>
            <p:spPr>
              <a:xfrm>
                <a:off x="2303162" y="2971800"/>
                <a:ext cx="457200" cy="1600200"/>
              </a:xfrm>
              <a:prstGeom prst="rect">
                <a:avLst/>
              </a:prstGeom>
              <a:gradFill flip="none" rotWithShape="1">
                <a:gsLst>
                  <a:gs pos="0">
                    <a:schemeClr val="bg1">
                      <a:alpha val="82000"/>
                    </a:schemeClr>
                  </a:gs>
                  <a:gs pos="81000">
                    <a:schemeClr val="bg1"/>
                  </a:gs>
                </a:gsLst>
                <a:lin ang="0" scaled="1"/>
                <a:tileRect/>
              </a:gra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99" name="Straight Connector 98"/>
              <p:cNvCxnSpPr>
                <a:stCxn id="118" idx="1"/>
                <a:endCxn id="104" idx="1"/>
              </p:cNvCxnSpPr>
              <p:nvPr/>
            </p:nvCxnSpPr>
            <p:spPr>
              <a:xfrm>
                <a:off x="2293624" y="3352857"/>
                <a:ext cx="692537" cy="282362"/>
              </a:xfrm>
              <a:prstGeom prst="line">
                <a:avLst/>
              </a:prstGeom>
              <a:effectLst/>
            </p:spPr>
            <p:style>
              <a:lnRef idx="2">
                <a:schemeClr val="dk1"/>
              </a:lnRef>
              <a:fillRef idx="0">
                <a:schemeClr val="dk1"/>
              </a:fillRef>
              <a:effectRef idx="1">
                <a:schemeClr val="dk1"/>
              </a:effectRef>
              <a:fontRef idx="minor">
                <a:schemeClr val="tx1"/>
              </a:fontRef>
            </p:style>
          </p:cxnSp>
          <p:cxnSp>
            <p:nvCxnSpPr>
              <p:cNvPr id="100" name="Straight Connector 99"/>
              <p:cNvCxnSpPr>
                <a:stCxn id="105" idx="4"/>
                <a:endCxn id="104" idx="7"/>
              </p:cNvCxnSpPr>
              <p:nvPr/>
            </p:nvCxnSpPr>
            <p:spPr>
              <a:xfrm flipH="1">
                <a:off x="3141506" y="3376644"/>
                <a:ext cx="146867" cy="258575"/>
              </a:xfrm>
              <a:prstGeom prst="line">
                <a:avLst/>
              </a:prstGeom>
              <a:effectLst/>
            </p:spPr>
            <p:style>
              <a:lnRef idx="2">
                <a:schemeClr val="dk1"/>
              </a:lnRef>
              <a:fillRef idx="0">
                <a:schemeClr val="dk1"/>
              </a:fillRef>
              <a:effectRef idx="1">
                <a:schemeClr val="dk1"/>
              </a:effectRef>
              <a:fontRef idx="minor">
                <a:schemeClr val="tx1"/>
              </a:fontRef>
            </p:style>
          </p:cxnSp>
          <p:cxnSp>
            <p:nvCxnSpPr>
              <p:cNvPr id="101" name="Straight Connector 100"/>
              <p:cNvCxnSpPr>
                <a:stCxn id="107" idx="1"/>
                <a:endCxn id="104" idx="5"/>
              </p:cNvCxnSpPr>
              <p:nvPr/>
            </p:nvCxnSpPr>
            <p:spPr>
              <a:xfrm flipH="1" flipV="1">
                <a:off x="3141506" y="3790564"/>
                <a:ext cx="252376" cy="216323"/>
              </a:xfrm>
              <a:prstGeom prst="line">
                <a:avLst/>
              </a:prstGeom>
              <a:effectLst/>
            </p:spPr>
            <p:style>
              <a:lnRef idx="2">
                <a:schemeClr val="dk1"/>
              </a:lnRef>
              <a:fillRef idx="0">
                <a:schemeClr val="dk1"/>
              </a:fillRef>
              <a:effectRef idx="1">
                <a:schemeClr val="dk1"/>
              </a:effectRef>
              <a:fontRef idx="minor">
                <a:schemeClr val="tx1"/>
              </a:fontRef>
            </p:style>
          </p:cxnSp>
          <p:cxnSp>
            <p:nvCxnSpPr>
              <p:cNvPr id="102" name="Straight Connector 101"/>
              <p:cNvCxnSpPr>
                <a:stCxn id="125" idx="3"/>
                <a:endCxn id="106" idx="1"/>
              </p:cNvCxnSpPr>
              <p:nvPr/>
            </p:nvCxnSpPr>
            <p:spPr>
              <a:xfrm>
                <a:off x="2295067" y="4107161"/>
                <a:ext cx="563462" cy="203172"/>
              </a:xfrm>
              <a:prstGeom prst="line">
                <a:avLst/>
              </a:prstGeom>
              <a:effectLst/>
            </p:spPr>
            <p:style>
              <a:lnRef idx="2">
                <a:schemeClr val="dk1"/>
              </a:lnRef>
              <a:fillRef idx="0">
                <a:schemeClr val="dk1"/>
              </a:fillRef>
              <a:effectRef idx="1">
                <a:schemeClr val="dk1"/>
              </a:effectRef>
              <a:fontRef idx="minor">
                <a:schemeClr val="tx1"/>
              </a:fontRef>
            </p:style>
          </p:cxnSp>
          <p:cxnSp>
            <p:nvCxnSpPr>
              <p:cNvPr id="103" name="Straight Connector 102"/>
              <p:cNvCxnSpPr>
                <a:stCxn id="104" idx="3"/>
                <a:endCxn id="106" idx="0"/>
              </p:cNvCxnSpPr>
              <p:nvPr/>
            </p:nvCxnSpPr>
            <p:spPr>
              <a:xfrm flipH="1">
                <a:off x="2936202" y="3790564"/>
                <a:ext cx="49959" cy="487596"/>
              </a:xfrm>
              <a:prstGeom prst="line">
                <a:avLst/>
              </a:prstGeom>
              <a:effectLst/>
            </p:spPr>
            <p:style>
              <a:lnRef idx="2">
                <a:schemeClr val="dk1"/>
              </a:lnRef>
              <a:fillRef idx="0">
                <a:schemeClr val="dk1"/>
              </a:fillRef>
              <a:effectRef idx="1">
                <a:schemeClr val="dk1"/>
              </a:effectRef>
              <a:fontRef idx="minor">
                <a:schemeClr val="tx1"/>
              </a:fontRef>
            </p:style>
          </p:cxnSp>
          <p:sp>
            <p:nvSpPr>
              <p:cNvPr id="104" name="Oval 103"/>
              <p:cNvSpPr/>
              <p:nvPr/>
            </p:nvSpPr>
            <p:spPr>
              <a:xfrm>
                <a:off x="2953988" y="3603046"/>
                <a:ext cx="219691" cy="219691"/>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105" name="Oval 104"/>
              <p:cNvSpPr/>
              <p:nvPr/>
            </p:nvSpPr>
            <p:spPr>
              <a:xfrm>
                <a:off x="3178527" y="3156953"/>
                <a:ext cx="219691" cy="219691"/>
              </a:xfrm>
              <a:prstGeom prst="ellipse">
                <a:avLst/>
              </a:prstGeom>
              <a:solidFill>
                <a:schemeClr val="accent4">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106" name="Oval 105"/>
              <p:cNvSpPr/>
              <p:nvPr/>
            </p:nvSpPr>
            <p:spPr>
              <a:xfrm>
                <a:off x="2826356" y="4278160"/>
                <a:ext cx="219691" cy="219691"/>
              </a:xfrm>
              <a:prstGeom prst="ellipse">
                <a:avLst/>
              </a:prstGeom>
              <a:solidFill>
                <a:schemeClr val="accent2">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107" name="Oval 106"/>
              <p:cNvSpPr/>
              <p:nvPr/>
            </p:nvSpPr>
            <p:spPr>
              <a:xfrm>
                <a:off x="3361709" y="3974714"/>
                <a:ext cx="219691" cy="219691"/>
              </a:xfrm>
              <a:prstGeom prst="ellipse">
                <a:avLst/>
              </a:prstGeom>
              <a:solidFill>
                <a:srgbClr val="9BBB5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108" name="Straight Connector 107"/>
              <p:cNvCxnSpPr>
                <a:stCxn id="122" idx="1"/>
                <a:endCxn id="105" idx="2"/>
              </p:cNvCxnSpPr>
              <p:nvPr/>
            </p:nvCxnSpPr>
            <p:spPr>
              <a:xfrm flipV="1">
                <a:off x="2293624" y="3266799"/>
                <a:ext cx="884903" cy="593107"/>
              </a:xfrm>
              <a:prstGeom prst="line">
                <a:avLst/>
              </a:prstGeom>
              <a:effectLst/>
            </p:spPr>
            <p:style>
              <a:lnRef idx="2">
                <a:schemeClr val="dk1"/>
              </a:lnRef>
              <a:fillRef idx="0">
                <a:schemeClr val="dk1"/>
              </a:fillRef>
              <a:effectRef idx="1">
                <a:schemeClr val="dk1"/>
              </a:effectRef>
              <a:fontRef idx="minor">
                <a:schemeClr val="tx1"/>
              </a:fontRef>
            </p:style>
          </p:cxnSp>
          <p:cxnSp>
            <p:nvCxnSpPr>
              <p:cNvPr id="109" name="Straight Connector 108"/>
              <p:cNvCxnSpPr>
                <a:stCxn id="106" idx="6"/>
                <a:endCxn id="107" idx="2"/>
              </p:cNvCxnSpPr>
              <p:nvPr/>
            </p:nvCxnSpPr>
            <p:spPr>
              <a:xfrm flipV="1">
                <a:off x="3046047" y="4084560"/>
                <a:ext cx="315662" cy="303446"/>
              </a:xfrm>
              <a:prstGeom prst="line">
                <a:avLst/>
              </a:prstGeom>
              <a:effectLst/>
            </p:spPr>
            <p:style>
              <a:lnRef idx="2">
                <a:schemeClr val="dk1"/>
              </a:lnRef>
              <a:fillRef idx="0">
                <a:schemeClr val="dk1"/>
              </a:fillRef>
              <a:effectRef idx="1">
                <a:schemeClr val="dk1"/>
              </a:effectRef>
              <a:fontRef idx="minor">
                <a:schemeClr val="tx1"/>
              </a:fontRef>
            </p:style>
          </p:cxnSp>
        </p:grpSp>
        <p:sp>
          <p:nvSpPr>
            <p:cNvPr id="135" name="Rectangle 134"/>
            <p:cNvSpPr/>
            <p:nvPr/>
          </p:nvSpPr>
          <p:spPr>
            <a:xfrm>
              <a:off x="533400" y="1295400"/>
              <a:ext cx="3999271" cy="1429109"/>
            </a:xfrm>
            <a:prstGeom prst="rect">
              <a:avLst/>
            </a:prstGeom>
          </p:spPr>
          <p:txBody>
            <a:bodyPr wrap="square">
              <a:spAutoFit/>
            </a:bodyPr>
            <a:lstStyle/>
            <a:p>
              <a:pPr algn="ctr">
                <a:lnSpc>
                  <a:spcPct val="90000"/>
                </a:lnSpc>
              </a:pPr>
              <a:r>
                <a:rPr lang="en-US" sz="4000" dirty="0" smtClean="0">
                  <a:solidFill>
                    <a:schemeClr val="accent2"/>
                  </a:solidFill>
                  <a:latin typeface="Gill Sans Light"/>
                  <a:cs typeface="Gill Sans Light"/>
                </a:rPr>
                <a:t>New API</a:t>
              </a:r>
            </a:p>
            <a:p>
              <a:pPr algn="ctr">
                <a:lnSpc>
                  <a:spcPct val="90000"/>
                </a:lnSpc>
              </a:pPr>
              <a:r>
                <a:rPr lang="en-US" sz="2800" i="1" dirty="0" smtClean="0">
                  <a:latin typeface="Gill Sans Light"/>
                  <a:cs typeface="Gill Sans Light"/>
                </a:rPr>
                <a:t>Blurs the distinction between Tables and Graphs</a:t>
              </a:r>
            </a:p>
          </p:txBody>
        </p:sp>
      </p:grpSp>
      <p:grpSp>
        <p:nvGrpSpPr>
          <p:cNvPr id="12" name="Group 11"/>
          <p:cNvGrpSpPr/>
          <p:nvPr/>
        </p:nvGrpSpPr>
        <p:grpSpPr>
          <a:xfrm>
            <a:off x="4572001" y="1295400"/>
            <a:ext cx="4038600" cy="3440004"/>
            <a:chOff x="4572001" y="1295400"/>
            <a:chExt cx="4038600" cy="3440004"/>
          </a:xfrm>
        </p:grpSpPr>
        <p:grpSp>
          <p:nvGrpSpPr>
            <p:cNvPr id="7" name="Group 6"/>
            <p:cNvGrpSpPr/>
            <p:nvPr/>
          </p:nvGrpSpPr>
          <p:grpSpPr>
            <a:xfrm>
              <a:off x="5090739" y="2895600"/>
              <a:ext cx="3001125" cy="1839804"/>
              <a:chOff x="6096000" y="2630906"/>
              <a:chExt cx="3001125" cy="1839804"/>
            </a:xfrm>
          </p:grpSpPr>
          <p:pic>
            <p:nvPicPr>
              <p:cNvPr id="132" name="Picture 131"/>
              <p:cNvPicPr>
                <a:picLocks noChangeAspect="1"/>
              </p:cNvPicPr>
              <p:nvPr/>
            </p:nvPicPr>
            <p:blipFill>
              <a:blip r:embed="rId2"/>
              <a:stretch>
                <a:fillRect/>
              </a:stretch>
            </p:blipFill>
            <p:spPr>
              <a:xfrm>
                <a:off x="6400800" y="3606490"/>
                <a:ext cx="2362200" cy="864220"/>
              </a:xfrm>
              <a:prstGeom prst="rect">
                <a:avLst/>
              </a:prstGeom>
            </p:spPr>
          </p:pic>
          <p:pic>
            <p:nvPicPr>
              <p:cNvPr id="133" name="Picture 132" descr="ApacheGirap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714878"/>
                <a:ext cx="974667" cy="1173499"/>
              </a:xfrm>
              <a:prstGeom prst="rect">
                <a:avLst/>
              </a:prstGeom>
            </p:spPr>
          </p:pic>
          <p:pic>
            <p:nvPicPr>
              <p:cNvPr id="134" name="Picture 133"/>
              <p:cNvPicPr>
                <a:picLocks noChangeAspect="1"/>
              </p:cNvPicPr>
              <p:nvPr/>
            </p:nvPicPr>
            <p:blipFill rotWithShape="1">
              <a:blip r:embed="rId4"/>
              <a:srcRect l="4467" t="4266" r="29708" b="26840"/>
              <a:stretch/>
            </p:blipFill>
            <p:spPr>
              <a:xfrm>
                <a:off x="7389881" y="2630906"/>
                <a:ext cx="1707244" cy="897511"/>
              </a:xfrm>
              <a:prstGeom prst="rect">
                <a:avLst/>
              </a:prstGeom>
            </p:spPr>
          </p:pic>
        </p:grpSp>
        <p:sp>
          <p:nvSpPr>
            <p:cNvPr id="136" name="Rectangle 135"/>
            <p:cNvSpPr/>
            <p:nvPr/>
          </p:nvSpPr>
          <p:spPr>
            <a:xfrm>
              <a:off x="4572001" y="1295400"/>
              <a:ext cx="4038600" cy="1429109"/>
            </a:xfrm>
            <a:prstGeom prst="rect">
              <a:avLst/>
            </a:prstGeom>
          </p:spPr>
          <p:txBody>
            <a:bodyPr wrap="square">
              <a:spAutoFit/>
            </a:bodyPr>
            <a:lstStyle/>
            <a:p>
              <a:pPr algn="ctr">
                <a:lnSpc>
                  <a:spcPct val="90000"/>
                </a:lnSpc>
              </a:pPr>
              <a:r>
                <a:rPr lang="en-US" sz="4000" dirty="0" smtClean="0">
                  <a:solidFill>
                    <a:srgbClr val="C0504D"/>
                  </a:solidFill>
                  <a:latin typeface="Gill Sans Light"/>
                  <a:cs typeface="Gill Sans Light"/>
                </a:rPr>
                <a:t>New System</a:t>
              </a:r>
            </a:p>
            <a:p>
              <a:pPr algn="ctr">
                <a:lnSpc>
                  <a:spcPct val="90000"/>
                </a:lnSpc>
              </a:pPr>
              <a:r>
                <a:rPr lang="en-US" sz="2800" i="1" dirty="0" smtClean="0">
                  <a:latin typeface="Gill Sans Light"/>
                  <a:cs typeface="Gill Sans Light"/>
                </a:rPr>
                <a:t>Unifies Data-Parallel </a:t>
              </a:r>
              <a:br>
                <a:rPr lang="en-US" sz="2800" i="1" dirty="0" smtClean="0">
                  <a:latin typeface="Gill Sans Light"/>
                  <a:cs typeface="Gill Sans Light"/>
                </a:rPr>
              </a:br>
              <a:r>
                <a:rPr lang="en-US" sz="2800" i="1" dirty="0" smtClean="0">
                  <a:latin typeface="Gill Sans Light"/>
                  <a:cs typeface="Gill Sans Light"/>
                </a:rPr>
                <a:t>Graph-Parallel Systems</a:t>
              </a:r>
            </a:p>
          </p:txBody>
        </p:sp>
      </p:grpSp>
    </p:spTree>
    <p:extLst>
      <p:ext uri="{BB962C8B-B14F-4D97-AF65-F5344CB8AC3E}">
        <p14:creationId xmlns:p14="http://schemas.microsoft.com/office/powerpoint/2010/main" val="1614364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3" name="Group 172"/>
          <p:cNvGrpSpPr/>
          <p:nvPr/>
        </p:nvGrpSpPr>
        <p:grpSpPr>
          <a:xfrm>
            <a:off x="1425199" y="3192051"/>
            <a:ext cx="1309497" cy="1151349"/>
            <a:chOff x="5412017" y="3802047"/>
            <a:chExt cx="2869047" cy="2522553"/>
          </a:xfrm>
        </p:grpSpPr>
        <p:grpSp>
          <p:nvGrpSpPr>
            <p:cNvPr id="143" name="Group 142"/>
            <p:cNvGrpSpPr/>
            <p:nvPr/>
          </p:nvGrpSpPr>
          <p:grpSpPr>
            <a:xfrm>
              <a:off x="5412017" y="3802047"/>
              <a:ext cx="1752501" cy="2522553"/>
              <a:chOff x="5640617" y="3597015"/>
              <a:chExt cx="1752501" cy="2522553"/>
            </a:xfrm>
          </p:grpSpPr>
          <p:sp>
            <p:nvSpPr>
              <p:cNvPr id="171" name="Freeform 170"/>
              <p:cNvSpPr/>
              <p:nvPr/>
            </p:nvSpPr>
            <p:spPr>
              <a:xfrm>
                <a:off x="5640617" y="3597015"/>
                <a:ext cx="1752501" cy="2522553"/>
              </a:xfrm>
              <a:custGeom>
                <a:avLst/>
                <a:gdLst>
                  <a:gd name="connsiteX0" fmla="*/ 31632 w 1797847"/>
                  <a:gd name="connsiteY0" fmla="*/ 812586 h 2552203"/>
                  <a:gd name="connsiteX1" fmla="*/ 650368 w 1797847"/>
                  <a:gd name="connsiteY1" fmla="*/ 96119 h 2552203"/>
                  <a:gd name="connsiteX2" fmla="*/ 1073714 w 1797847"/>
                  <a:gd name="connsiteY2" fmla="*/ 52697 h 2552203"/>
                  <a:gd name="connsiteX3" fmla="*/ 1106279 w 1797847"/>
                  <a:gd name="connsiteY3" fmla="*/ 519486 h 2552203"/>
                  <a:gd name="connsiteX4" fmla="*/ 834904 w 1797847"/>
                  <a:gd name="connsiteY4" fmla="*/ 682320 h 2552203"/>
                  <a:gd name="connsiteX5" fmla="*/ 1214829 w 1797847"/>
                  <a:gd name="connsiteY5" fmla="*/ 671464 h 2552203"/>
                  <a:gd name="connsiteX6" fmla="*/ 1464495 w 1797847"/>
                  <a:gd name="connsiteY6" fmla="*/ 552053 h 2552203"/>
                  <a:gd name="connsiteX7" fmla="*/ 1735871 w 1797847"/>
                  <a:gd name="connsiteY7" fmla="*/ 725742 h 2552203"/>
                  <a:gd name="connsiteX8" fmla="*/ 1768436 w 1797847"/>
                  <a:gd name="connsiteY8" fmla="*/ 1094831 h 2552203"/>
                  <a:gd name="connsiteX9" fmla="*/ 1377655 w 1797847"/>
                  <a:gd name="connsiteY9" fmla="*/ 1235953 h 2552203"/>
                  <a:gd name="connsiteX10" fmla="*/ 1095424 w 1797847"/>
                  <a:gd name="connsiteY10" fmla="*/ 1116542 h 2552203"/>
                  <a:gd name="connsiteX11" fmla="*/ 552673 w 1797847"/>
                  <a:gd name="connsiteY11" fmla="*/ 1170820 h 2552203"/>
                  <a:gd name="connsiteX12" fmla="*/ 726353 w 1797847"/>
                  <a:gd name="connsiteY12" fmla="*/ 2093542 h 2552203"/>
                  <a:gd name="connsiteX13" fmla="*/ 672078 w 1797847"/>
                  <a:gd name="connsiteY13" fmla="*/ 2527765 h 2552203"/>
                  <a:gd name="connsiteX14" fmla="*/ 237877 w 1797847"/>
                  <a:gd name="connsiteY14" fmla="*/ 2462631 h 2552203"/>
                  <a:gd name="connsiteX15" fmla="*/ 107617 w 1797847"/>
                  <a:gd name="connsiteY15" fmla="*/ 2169531 h 2552203"/>
                  <a:gd name="connsiteX16" fmla="*/ 31632 w 1797847"/>
                  <a:gd name="connsiteY16" fmla="*/ 812586 h 2552203"/>
                  <a:gd name="connsiteX0" fmla="*/ 31632 w 1797847"/>
                  <a:gd name="connsiteY0" fmla="*/ 806135 h 2545752"/>
                  <a:gd name="connsiteX1" fmla="*/ 650368 w 1797847"/>
                  <a:gd name="connsiteY1" fmla="*/ 89668 h 2545752"/>
                  <a:gd name="connsiteX2" fmla="*/ 1073714 w 1797847"/>
                  <a:gd name="connsiteY2" fmla="*/ 46246 h 2545752"/>
                  <a:gd name="connsiteX3" fmla="*/ 1106279 w 1797847"/>
                  <a:gd name="connsiteY3" fmla="*/ 415335 h 2545752"/>
                  <a:gd name="connsiteX4" fmla="*/ 834904 w 1797847"/>
                  <a:gd name="connsiteY4" fmla="*/ 675869 h 2545752"/>
                  <a:gd name="connsiteX5" fmla="*/ 1214829 w 1797847"/>
                  <a:gd name="connsiteY5" fmla="*/ 665013 h 2545752"/>
                  <a:gd name="connsiteX6" fmla="*/ 1464495 w 1797847"/>
                  <a:gd name="connsiteY6" fmla="*/ 545602 h 2545752"/>
                  <a:gd name="connsiteX7" fmla="*/ 1735871 w 1797847"/>
                  <a:gd name="connsiteY7" fmla="*/ 719291 h 2545752"/>
                  <a:gd name="connsiteX8" fmla="*/ 1768436 w 1797847"/>
                  <a:gd name="connsiteY8" fmla="*/ 1088380 h 2545752"/>
                  <a:gd name="connsiteX9" fmla="*/ 1377655 w 1797847"/>
                  <a:gd name="connsiteY9" fmla="*/ 1229502 h 2545752"/>
                  <a:gd name="connsiteX10" fmla="*/ 1095424 w 1797847"/>
                  <a:gd name="connsiteY10" fmla="*/ 1110091 h 2545752"/>
                  <a:gd name="connsiteX11" fmla="*/ 552673 w 1797847"/>
                  <a:gd name="connsiteY11" fmla="*/ 1164369 h 2545752"/>
                  <a:gd name="connsiteX12" fmla="*/ 726353 w 1797847"/>
                  <a:gd name="connsiteY12" fmla="*/ 2087091 h 2545752"/>
                  <a:gd name="connsiteX13" fmla="*/ 672078 w 1797847"/>
                  <a:gd name="connsiteY13" fmla="*/ 2521314 h 2545752"/>
                  <a:gd name="connsiteX14" fmla="*/ 237877 w 1797847"/>
                  <a:gd name="connsiteY14" fmla="*/ 2456180 h 2545752"/>
                  <a:gd name="connsiteX15" fmla="*/ 107617 w 1797847"/>
                  <a:gd name="connsiteY15" fmla="*/ 2163080 h 2545752"/>
                  <a:gd name="connsiteX16" fmla="*/ 31632 w 1797847"/>
                  <a:gd name="connsiteY16" fmla="*/ 806135 h 2545752"/>
                  <a:gd name="connsiteX0" fmla="*/ 31632 w 1797847"/>
                  <a:gd name="connsiteY0" fmla="*/ 806135 h 2545752"/>
                  <a:gd name="connsiteX1" fmla="*/ 650368 w 1797847"/>
                  <a:gd name="connsiteY1" fmla="*/ 89668 h 2545752"/>
                  <a:gd name="connsiteX2" fmla="*/ 1073714 w 1797847"/>
                  <a:gd name="connsiteY2" fmla="*/ 46246 h 2545752"/>
                  <a:gd name="connsiteX3" fmla="*/ 1106279 w 1797847"/>
                  <a:gd name="connsiteY3" fmla="*/ 415335 h 2545752"/>
                  <a:gd name="connsiteX4" fmla="*/ 834904 w 1797847"/>
                  <a:gd name="connsiteY4" fmla="*/ 675869 h 2545752"/>
                  <a:gd name="connsiteX5" fmla="*/ 1464495 w 1797847"/>
                  <a:gd name="connsiteY5" fmla="*/ 545602 h 2545752"/>
                  <a:gd name="connsiteX6" fmla="*/ 1735871 w 1797847"/>
                  <a:gd name="connsiteY6" fmla="*/ 719291 h 2545752"/>
                  <a:gd name="connsiteX7" fmla="*/ 1768436 w 1797847"/>
                  <a:gd name="connsiteY7" fmla="*/ 1088380 h 2545752"/>
                  <a:gd name="connsiteX8" fmla="*/ 1377655 w 1797847"/>
                  <a:gd name="connsiteY8" fmla="*/ 1229502 h 2545752"/>
                  <a:gd name="connsiteX9" fmla="*/ 1095424 w 1797847"/>
                  <a:gd name="connsiteY9" fmla="*/ 1110091 h 2545752"/>
                  <a:gd name="connsiteX10" fmla="*/ 552673 w 1797847"/>
                  <a:gd name="connsiteY10" fmla="*/ 1164369 h 2545752"/>
                  <a:gd name="connsiteX11" fmla="*/ 726353 w 1797847"/>
                  <a:gd name="connsiteY11" fmla="*/ 2087091 h 2545752"/>
                  <a:gd name="connsiteX12" fmla="*/ 672078 w 1797847"/>
                  <a:gd name="connsiteY12" fmla="*/ 2521314 h 2545752"/>
                  <a:gd name="connsiteX13" fmla="*/ 237877 w 1797847"/>
                  <a:gd name="connsiteY13" fmla="*/ 2456180 h 2545752"/>
                  <a:gd name="connsiteX14" fmla="*/ 107617 w 1797847"/>
                  <a:gd name="connsiteY14" fmla="*/ 2163080 h 2545752"/>
                  <a:gd name="connsiteX15" fmla="*/ 31632 w 1797847"/>
                  <a:gd name="connsiteY15" fmla="*/ 806135 h 2545752"/>
                  <a:gd name="connsiteX0" fmla="*/ 31632 w 1797847"/>
                  <a:gd name="connsiteY0" fmla="*/ 806135 h 2545752"/>
                  <a:gd name="connsiteX1" fmla="*/ 650368 w 1797847"/>
                  <a:gd name="connsiteY1" fmla="*/ 89668 h 2545752"/>
                  <a:gd name="connsiteX2" fmla="*/ 1073714 w 1797847"/>
                  <a:gd name="connsiteY2" fmla="*/ 46246 h 2545752"/>
                  <a:gd name="connsiteX3" fmla="*/ 1106279 w 1797847"/>
                  <a:gd name="connsiteY3" fmla="*/ 415335 h 2545752"/>
                  <a:gd name="connsiteX4" fmla="*/ 900034 w 1797847"/>
                  <a:gd name="connsiteY4" fmla="*/ 697580 h 2545752"/>
                  <a:gd name="connsiteX5" fmla="*/ 1464495 w 1797847"/>
                  <a:gd name="connsiteY5" fmla="*/ 545602 h 2545752"/>
                  <a:gd name="connsiteX6" fmla="*/ 1735871 w 1797847"/>
                  <a:gd name="connsiteY6" fmla="*/ 719291 h 2545752"/>
                  <a:gd name="connsiteX7" fmla="*/ 1768436 w 1797847"/>
                  <a:gd name="connsiteY7" fmla="*/ 1088380 h 2545752"/>
                  <a:gd name="connsiteX8" fmla="*/ 1377655 w 1797847"/>
                  <a:gd name="connsiteY8" fmla="*/ 1229502 h 2545752"/>
                  <a:gd name="connsiteX9" fmla="*/ 1095424 w 1797847"/>
                  <a:gd name="connsiteY9" fmla="*/ 1110091 h 2545752"/>
                  <a:gd name="connsiteX10" fmla="*/ 552673 w 1797847"/>
                  <a:gd name="connsiteY10" fmla="*/ 1164369 h 2545752"/>
                  <a:gd name="connsiteX11" fmla="*/ 726353 w 1797847"/>
                  <a:gd name="connsiteY11" fmla="*/ 2087091 h 2545752"/>
                  <a:gd name="connsiteX12" fmla="*/ 672078 w 1797847"/>
                  <a:gd name="connsiteY12" fmla="*/ 2521314 h 2545752"/>
                  <a:gd name="connsiteX13" fmla="*/ 237877 w 1797847"/>
                  <a:gd name="connsiteY13" fmla="*/ 2456180 h 2545752"/>
                  <a:gd name="connsiteX14" fmla="*/ 107617 w 1797847"/>
                  <a:gd name="connsiteY14" fmla="*/ 2163080 h 2545752"/>
                  <a:gd name="connsiteX15" fmla="*/ 31632 w 1797847"/>
                  <a:gd name="connsiteY15" fmla="*/ 806135 h 2545752"/>
                  <a:gd name="connsiteX0" fmla="*/ 31632 w 1736862"/>
                  <a:gd name="connsiteY0" fmla="*/ 806135 h 2545752"/>
                  <a:gd name="connsiteX1" fmla="*/ 650368 w 1736862"/>
                  <a:gd name="connsiteY1" fmla="*/ 89668 h 2545752"/>
                  <a:gd name="connsiteX2" fmla="*/ 1073714 w 1736862"/>
                  <a:gd name="connsiteY2" fmla="*/ 46246 h 2545752"/>
                  <a:gd name="connsiteX3" fmla="*/ 1106279 w 1736862"/>
                  <a:gd name="connsiteY3" fmla="*/ 415335 h 2545752"/>
                  <a:gd name="connsiteX4" fmla="*/ 900034 w 1736862"/>
                  <a:gd name="connsiteY4" fmla="*/ 697580 h 2545752"/>
                  <a:gd name="connsiteX5" fmla="*/ 1464495 w 1736862"/>
                  <a:gd name="connsiteY5" fmla="*/ 545602 h 2545752"/>
                  <a:gd name="connsiteX6" fmla="*/ 1735871 w 1736862"/>
                  <a:gd name="connsiteY6" fmla="*/ 719291 h 2545752"/>
                  <a:gd name="connsiteX7" fmla="*/ 1377655 w 1736862"/>
                  <a:gd name="connsiteY7" fmla="*/ 1229502 h 2545752"/>
                  <a:gd name="connsiteX8" fmla="*/ 1095424 w 1736862"/>
                  <a:gd name="connsiteY8" fmla="*/ 1110091 h 2545752"/>
                  <a:gd name="connsiteX9" fmla="*/ 552673 w 1736862"/>
                  <a:gd name="connsiteY9" fmla="*/ 1164369 h 2545752"/>
                  <a:gd name="connsiteX10" fmla="*/ 726353 w 1736862"/>
                  <a:gd name="connsiteY10" fmla="*/ 2087091 h 2545752"/>
                  <a:gd name="connsiteX11" fmla="*/ 672078 w 1736862"/>
                  <a:gd name="connsiteY11" fmla="*/ 2521314 h 2545752"/>
                  <a:gd name="connsiteX12" fmla="*/ 237877 w 1736862"/>
                  <a:gd name="connsiteY12" fmla="*/ 2456180 h 2545752"/>
                  <a:gd name="connsiteX13" fmla="*/ 107617 w 1736862"/>
                  <a:gd name="connsiteY13" fmla="*/ 2163080 h 2545752"/>
                  <a:gd name="connsiteX14" fmla="*/ 31632 w 1736862"/>
                  <a:gd name="connsiteY14" fmla="*/ 806135 h 2545752"/>
                  <a:gd name="connsiteX0" fmla="*/ 31632 w 1769283"/>
                  <a:gd name="connsiteY0" fmla="*/ 806135 h 2545752"/>
                  <a:gd name="connsiteX1" fmla="*/ 650368 w 1769283"/>
                  <a:gd name="connsiteY1" fmla="*/ 89668 h 2545752"/>
                  <a:gd name="connsiteX2" fmla="*/ 1073714 w 1769283"/>
                  <a:gd name="connsiteY2" fmla="*/ 46246 h 2545752"/>
                  <a:gd name="connsiteX3" fmla="*/ 1106279 w 1769283"/>
                  <a:gd name="connsiteY3" fmla="*/ 415335 h 2545752"/>
                  <a:gd name="connsiteX4" fmla="*/ 900034 w 1769283"/>
                  <a:gd name="connsiteY4" fmla="*/ 697580 h 2545752"/>
                  <a:gd name="connsiteX5" fmla="*/ 1464495 w 1769283"/>
                  <a:gd name="connsiteY5" fmla="*/ 545602 h 2545752"/>
                  <a:gd name="connsiteX6" fmla="*/ 1768436 w 1769283"/>
                  <a:gd name="connsiteY6" fmla="*/ 903836 h 2545752"/>
                  <a:gd name="connsiteX7" fmla="*/ 1377655 w 1769283"/>
                  <a:gd name="connsiteY7" fmla="*/ 1229502 h 2545752"/>
                  <a:gd name="connsiteX8" fmla="*/ 1095424 w 1769283"/>
                  <a:gd name="connsiteY8" fmla="*/ 1110091 h 2545752"/>
                  <a:gd name="connsiteX9" fmla="*/ 552673 w 1769283"/>
                  <a:gd name="connsiteY9" fmla="*/ 1164369 h 2545752"/>
                  <a:gd name="connsiteX10" fmla="*/ 726353 w 1769283"/>
                  <a:gd name="connsiteY10" fmla="*/ 2087091 h 2545752"/>
                  <a:gd name="connsiteX11" fmla="*/ 672078 w 1769283"/>
                  <a:gd name="connsiteY11" fmla="*/ 2521314 h 2545752"/>
                  <a:gd name="connsiteX12" fmla="*/ 237877 w 1769283"/>
                  <a:gd name="connsiteY12" fmla="*/ 2456180 h 2545752"/>
                  <a:gd name="connsiteX13" fmla="*/ 107617 w 1769283"/>
                  <a:gd name="connsiteY13" fmla="*/ 2163080 h 2545752"/>
                  <a:gd name="connsiteX14" fmla="*/ 31632 w 1769283"/>
                  <a:gd name="connsiteY14" fmla="*/ 806135 h 2545752"/>
                  <a:gd name="connsiteX0" fmla="*/ 31632 w 1769283"/>
                  <a:gd name="connsiteY0" fmla="*/ 806135 h 2545752"/>
                  <a:gd name="connsiteX1" fmla="*/ 650368 w 1769283"/>
                  <a:gd name="connsiteY1" fmla="*/ 89668 h 2545752"/>
                  <a:gd name="connsiteX2" fmla="*/ 1073714 w 1769283"/>
                  <a:gd name="connsiteY2" fmla="*/ 46246 h 2545752"/>
                  <a:gd name="connsiteX3" fmla="*/ 1106279 w 1769283"/>
                  <a:gd name="connsiteY3" fmla="*/ 415335 h 2545752"/>
                  <a:gd name="connsiteX4" fmla="*/ 900034 w 1769283"/>
                  <a:gd name="connsiteY4" fmla="*/ 697580 h 2545752"/>
                  <a:gd name="connsiteX5" fmla="*/ 1464495 w 1769283"/>
                  <a:gd name="connsiteY5" fmla="*/ 545602 h 2545752"/>
                  <a:gd name="connsiteX6" fmla="*/ 1768436 w 1769283"/>
                  <a:gd name="connsiteY6" fmla="*/ 903836 h 2545752"/>
                  <a:gd name="connsiteX7" fmla="*/ 1377655 w 1769283"/>
                  <a:gd name="connsiteY7" fmla="*/ 1229502 h 2545752"/>
                  <a:gd name="connsiteX8" fmla="*/ 552673 w 1769283"/>
                  <a:gd name="connsiteY8" fmla="*/ 1164369 h 2545752"/>
                  <a:gd name="connsiteX9" fmla="*/ 726353 w 1769283"/>
                  <a:gd name="connsiteY9" fmla="*/ 2087091 h 2545752"/>
                  <a:gd name="connsiteX10" fmla="*/ 672078 w 1769283"/>
                  <a:gd name="connsiteY10" fmla="*/ 2521314 h 2545752"/>
                  <a:gd name="connsiteX11" fmla="*/ 237877 w 1769283"/>
                  <a:gd name="connsiteY11" fmla="*/ 2456180 h 2545752"/>
                  <a:gd name="connsiteX12" fmla="*/ 107617 w 1769283"/>
                  <a:gd name="connsiteY12" fmla="*/ 2163080 h 2545752"/>
                  <a:gd name="connsiteX13" fmla="*/ 31632 w 1769283"/>
                  <a:gd name="connsiteY13" fmla="*/ 806135 h 2545752"/>
                  <a:gd name="connsiteX0" fmla="*/ 16022 w 1753673"/>
                  <a:gd name="connsiteY0" fmla="*/ 806135 h 2545752"/>
                  <a:gd name="connsiteX1" fmla="*/ 634758 w 1753673"/>
                  <a:gd name="connsiteY1" fmla="*/ 89668 h 2545752"/>
                  <a:gd name="connsiteX2" fmla="*/ 1058104 w 1753673"/>
                  <a:gd name="connsiteY2" fmla="*/ 46246 h 2545752"/>
                  <a:gd name="connsiteX3" fmla="*/ 1090669 w 1753673"/>
                  <a:gd name="connsiteY3" fmla="*/ 415335 h 2545752"/>
                  <a:gd name="connsiteX4" fmla="*/ 884424 w 1753673"/>
                  <a:gd name="connsiteY4" fmla="*/ 697580 h 2545752"/>
                  <a:gd name="connsiteX5" fmla="*/ 1448885 w 1753673"/>
                  <a:gd name="connsiteY5" fmla="*/ 545602 h 2545752"/>
                  <a:gd name="connsiteX6" fmla="*/ 1752826 w 1753673"/>
                  <a:gd name="connsiteY6" fmla="*/ 903836 h 2545752"/>
                  <a:gd name="connsiteX7" fmla="*/ 1362045 w 1753673"/>
                  <a:gd name="connsiteY7" fmla="*/ 1229502 h 2545752"/>
                  <a:gd name="connsiteX8" fmla="*/ 537063 w 1753673"/>
                  <a:gd name="connsiteY8" fmla="*/ 1164369 h 2545752"/>
                  <a:gd name="connsiteX9" fmla="*/ 710743 w 1753673"/>
                  <a:gd name="connsiteY9" fmla="*/ 2087091 h 2545752"/>
                  <a:gd name="connsiteX10" fmla="*/ 656468 w 1753673"/>
                  <a:gd name="connsiteY10" fmla="*/ 2521314 h 2545752"/>
                  <a:gd name="connsiteX11" fmla="*/ 222267 w 1753673"/>
                  <a:gd name="connsiteY11" fmla="*/ 2456180 h 2545752"/>
                  <a:gd name="connsiteX12" fmla="*/ 16022 w 1753673"/>
                  <a:gd name="connsiteY12" fmla="*/ 806135 h 2545752"/>
                  <a:gd name="connsiteX0" fmla="*/ 22512 w 1760163"/>
                  <a:gd name="connsiteY0" fmla="*/ 806135 h 2536601"/>
                  <a:gd name="connsiteX1" fmla="*/ 641248 w 1760163"/>
                  <a:gd name="connsiteY1" fmla="*/ 89668 h 2536601"/>
                  <a:gd name="connsiteX2" fmla="*/ 1064594 w 1760163"/>
                  <a:gd name="connsiteY2" fmla="*/ 46246 h 2536601"/>
                  <a:gd name="connsiteX3" fmla="*/ 1097159 w 1760163"/>
                  <a:gd name="connsiteY3" fmla="*/ 415335 h 2536601"/>
                  <a:gd name="connsiteX4" fmla="*/ 890914 w 1760163"/>
                  <a:gd name="connsiteY4" fmla="*/ 697580 h 2536601"/>
                  <a:gd name="connsiteX5" fmla="*/ 1455375 w 1760163"/>
                  <a:gd name="connsiteY5" fmla="*/ 545602 h 2536601"/>
                  <a:gd name="connsiteX6" fmla="*/ 1759316 w 1760163"/>
                  <a:gd name="connsiteY6" fmla="*/ 903836 h 2536601"/>
                  <a:gd name="connsiteX7" fmla="*/ 1368535 w 1760163"/>
                  <a:gd name="connsiteY7" fmla="*/ 1229502 h 2536601"/>
                  <a:gd name="connsiteX8" fmla="*/ 543553 w 1760163"/>
                  <a:gd name="connsiteY8" fmla="*/ 1164369 h 2536601"/>
                  <a:gd name="connsiteX9" fmla="*/ 717233 w 1760163"/>
                  <a:gd name="connsiteY9" fmla="*/ 2087091 h 2536601"/>
                  <a:gd name="connsiteX10" fmla="*/ 662958 w 1760163"/>
                  <a:gd name="connsiteY10" fmla="*/ 2521314 h 2536601"/>
                  <a:gd name="connsiteX11" fmla="*/ 185337 w 1760163"/>
                  <a:gd name="connsiteY11" fmla="*/ 2412758 h 2536601"/>
                  <a:gd name="connsiteX12" fmla="*/ 22512 w 1760163"/>
                  <a:gd name="connsiteY12" fmla="*/ 806135 h 2536601"/>
                  <a:gd name="connsiteX0" fmla="*/ 22512 w 1760163"/>
                  <a:gd name="connsiteY0" fmla="*/ 806135 h 2517435"/>
                  <a:gd name="connsiteX1" fmla="*/ 641248 w 1760163"/>
                  <a:gd name="connsiteY1" fmla="*/ 89668 h 2517435"/>
                  <a:gd name="connsiteX2" fmla="*/ 1064594 w 1760163"/>
                  <a:gd name="connsiteY2" fmla="*/ 46246 h 2517435"/>
                  <a:gd name="connsiteX3" fmla="*/ 1097159 w 1760163"/>
                  <a:gd name="connsiteY3" fmla="*/ 415335 h 2517435"/>
                  <a:gd name="connsiteX4" fmla="*/ 890914 w 1760163"/>
                  <a:gd name="connsiteY4" fmla="*/ 697580 h 2517435"/>
                  <a:gd name="connsiteX5" fmla="*/ 1455375 w 1760163"/>
                  <a:gd name="connsiteY5" fmla="*/ 545602 h 2517435"/>
                  <a:gd name="connsiteX6" fmla="*/ 1759316 w 1760163"/>
                  <a:gd name="connsiteY6" fmla="*/ 903836 h 2517435"/>
                  <a:gd name="connsiteX7" fmla="*/ 1368535 w 1760163"/>
                  <a:gd name="connsiteY7" fmla="*/ 1229502 h 2517435"/>
                  <a:gd name="connsiteX8" fmla="*/ 543553 w 1760163"/>
                  <a:gd name="connsiteY8" fmla="*/ 1164369 h 2517435"/>
                  <a:gd name="connsiteX9" fmla="*/ 717233 w 1760163"/>
                  <a:gd name="connsiteY9" fmla="*/ 2087091 h 2517435"/>
                  <a:gd name="connsiteX10" fmla="*/ 619538 w 1760163"/>
                  <a:gd name="connsiteY10" fmla="*/ 2499603 h 2517435"/>
                  <a:gd name="connsiteX11" fmla="*/ 185337 w 1760163"/>
                  <a:gd name="connsiteY11" fmla="*/ 2412758 h 2517435"/>
                  <a:gd name="connsiteX12" fmla="*/ 22512 w 1760163"/>
                  <a:gd name="connsiteY12" fmla="*/ 806135 h 2517435"/>
                  <a:gd name="connsiteX0" fmla="*/ 30153 w 1767804"/>
                  <a:gd name="connsiteY0" fmla="*/ 806135 h 2540057"/>
                  <a:gd name="connsiteX1" fmla="*/ 648889 w 1767804"/>
                  <a:gd name="connsiteY1" fmla="*/ 89668 h 2540057"/>
                  <a:gd name="connsiteX2" fmla="*/ 1072235 w 1767804"/>
                  <a:gd name="connsiteY2" fmla="*/ 46246 h 2540057"/>
                  <a:gd name="connsiteX3" fmla="*/ 1104800 w 1767804"/>
                  <a:gd name="connsiteY3" fmla="*/ 415335 h 2540057"/>
                  <a:gd name="connsiteX4" fmla="*/ 898555 w 1767804"/>
                  <a:gd name="connsiteY4" fmla="*/ 697580 h 2540057"/>
                  <a:gd name="connsiteX5" fmla="*/ 1463016 w 1767804"/>
                  <a:gd name="connsiteY5" fmla="*/ 545602 h 2540057"/>
                  <a:gd name="connsiteX6" fmla="*/ 1766957 w 1767804"/>
                  <a:gd name="connsiteY6" fmla="*/ 903836 h 2540057"/>
                  <a:gd name="connsiteX7" fmla="*/ 1376176 w 1767804"/>
                  <a:gd name="connsiteY7" fmla="*/ 1229502 h 2540057"/>
                  <a:gd name="connsiteX8" fmla="*/ 551194 w 1767804"/>
                  <a:gd name="connsiteY8" fmla="*/ 1164369 h 2540057"/>
                  <a:gd name="connsiteX9" fmla="*/ 724874 w 1767804"/>
                  <a:gd name="connsiteY9" fmla="*/ 2087091 h 2540057"/>
                  <a:gd name="connsiteX10" fmla="*/ 627179 w 1767804"/>
                  <a:gd name="connsiteY10" fmla="*/ 2499603 h 2540057"/>
                  <a:gd name="connsiteX11" fmla="*/ 192978 w 1767804"/>
                  <a:gd name="connsiteY11" fmla="*/ 2412758 h 2540057"/>
                  <a:gd name="connsiteX12" fmla="*/ 106138 w 1767804"/>
                  <a:gd name="connsiteY12" fmla="*/ 1511747 h 2540057"/>
                  <a:gd name="connsiteX13" fmla="*/ 30153 w 1767804"/>
                  <a:gd name="connsiteY13" fmla="*/ 806135 h 2540057"/>
                  <a:gd name="connsiteX0" fmla="*/ 14850 w 1752501"/>
                  <a:gd name="connsiteY0" fmla="*/ 788631 h 2522553"/>
                  <a:gd name="connsiteX1" fmla="*/ 405631 w 1752501"/>
                  <a:gd name="connsiteY1" fmla="*/ 452109 h 2522553"/>
                  <a:gd name="connsiteX2" fmla="*/ 633586 w 1752501"/>
                  <a:gd name="connsiteY2" fmla="*/ 72164 h 2522553"/>
                  <a:gd name="connsiteX3" fmla="*/ 1056932 w 1752501"/>
                  <a:gd name="connsiteY3" fmla="*/ 28742 h 2522553"/>
                  <a:gd name="connsiteX4" fmla="*/ 1089497 w 1752501"/>
                  <a:gd name="connsiteY4" fmla="*/ 397831 h 2522553"/>
                  <a:gd name="connsiteX5" fmla="*/ 883252 w 1752501"/>
                  <a:gd name="connsiteY5" fmla="*/ 680076 h 2522553"/>
                  <a:gd name="connsiteX6" fmla="*/ 1447713 w 1752501"/>
                  <a:gd name="connsiteY6" fmla="*/ 528098 h 2522553"/>
                  <a:gd name="connsiteX7" fmla="*/ 1751654 w 1752501"/>
                  <a:gd name="connsiteY7" fmla="*/ 886332 h 2522553"/>
                  <a:gd name="connsiteX8" fmla="*/ 1360873 w 1752501"/>
                  <a:gd name="connsiteY8" fmla="*/ 1211998 h 2522553"/>
                  <a:gd name="connsiteX9" fmla="*/ 535891 w 1752501"/>
                  <a:gd name="connsiteY9" fmla="*/ 1146865 h 2522553"/>
                  <a:gd name="connsiteX10" fmla="*/ 709571 w 1752501"/>
                  <a:gd name="connsiteY10" fmla="*/ 2069587 h 2522553"/>
                  <a:gd name="connsiteX11" fmla="*/ 611876 w 1752501"/>
                  <a:gd name="connsiteY11" fmla="*/ 2482099 h 2522553"/>
                  <a:gd name="connsiteX12" fmla="*/ 177675 w 1752501"/>
                  <a:gd name="connsiteY12" fmla="*/ 2395254 h 2522553"/>
                  <a:gd name="connsiteX13" fmla="*/ 90835 w 1752501"/>
                  <a:gd name="connsiteY13" fmla="*/ 1494243 h 2522553"/>
                  <a:gd name="connsiteX14" fmla="*/ 14850 w 1752501"/>
                  <a:gd name="connsiteY14" fmla="*/ 788631 h 252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52501" h="2522553">
                    <a:moveTo>
                      <a:pt x="14850" y="788631"/>
                    </a:moveTo>
                    <a:cubicBezTo>
                      <a:pt x="67316" y="614942"/>
                      <a:pt x="302508" y="571520"/>
                      <a:pt x="405631" y="452109"/>
                    </a:cubicBezTo>
                    <a:cubicBezTo>
                      <a:pt x="508754" y="332698"/>
                      <a:pt x="525036" y="142725"/>
                      <a:pt x="633586" y="72164"/>
                    </a:cubicBezTo>
                    <a:cubicBezTo>
                      <a:pt x="742136" y="1603"/>
                      <a:pt x="980947" y="-25536"/>
                      <a:pt x="1056932" y="28742"/>
                    </a:cubicBezTo>
                    <a:cubicBezTo>
                      <a:pt x="1132917" y="83020"/>
                      <a:pt x="1118444" y="289275"/>
                      <a:pt x="1089497" y="397831"/>
                    </a:cubicBezTo>
                    <a:cubicBezTo>
                      <a:pt x="1060550" y="506387"/>
                      <a:pt x="823549" y="658365"/>
                      <a:pt x="883252" y="680076"/>
                    </a:cubicBezTo>
                    <a:cubicBezTo>
                      <a:pt x="942955" y="701787"/>
                      <a:pt x="1302979" y="493722"/>
                      <a:pt x="1447713" y="528098"/>
                    </a:cubicBezTo>
                    <a:cubicBezTo>
                      <a:pt x="1592447" y="562474"/>
                      <a:pt x="1766127" y="772349"/>
                      <a:pt x="1751654" y="886332"/>
                    </a:cubicBezTo>
                    <a:cubicBezTo>
                      <a:pt x="1737181" y="1000315"/>
                      <a:pt x="1563500" y="1168576"/>
                      <a:pt x="1360873" y="1211998"/>
                    </a:cubicBezTo>
                    <a:cubicBezTo>
                      <a:pt x="1158246" y="1255420"/>
                      <a:pt x="644441" y="1003934"/>
                      <a:pt x="535891" y="1146865"/>
                    </a:cubicBezTo>
                    <a:cubicBezTo>
                      <a:pt x="427341" y="1289797"/>
                      <a:pt x="696907" y="1847048"/>
                      <a:pt x="709571" y="2069587"/>
                    </a:cubicBezTo>
                    <a:cubicBezTo>
                      <a:pt x="722235" y="2292126"/>
                      <a:pt x="700525" y="2427821"/>
                      <a:pt x="611876" y="2482099"/>
                    </a:cubicBezTo>
                    <a:cubicBezTo>
                      <a:pt x="523227" y="2536377"/>
                      <a:pt x="280798" y="2559897"/>
                      <a:pt x="177675" y="2395254"/>
                    </a:cubicBezTo>
                    <a:cubicBezTo>
                      <a:pt x="74552" y="2230611"/>
                      <a:pt x="117972" y="1762013"/>
                      <a:pt x="90835" y="1494243"/>
                    </a:cubicBezTo>
                    <a:cubicBezTo>
                      <a:pt x="63698" y="1226473"/>
                      <a:pt x="-37616" y="962320"/>
                      <a:pt x="14850" y="788631"/>
                    </a:cubicBez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000">
                  <a:latin typeface="Gill Sans Light"/>
                  <a:cs typeface="Gill Sans Light"/>
                </a:endParaRPr>
              </a:p>
            </p:txBody>
          </p:sp>
          <p:sp>
            <p:nvSpPr>
              <p:cNvPr id="172" name="Oval 171"/>
              <p:cNvSpPr/>
              <p:nvPr/>
            </p:nvSpPr>
            <p:spPr>
              <a:xfrm>
                <a:off x="5671580" y="4212712"/>
                <a:ext cx="533400" cy="533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a:latin typeface="Gill Sans Light"/>
                  <a:cs typeface="Gill Sans Light"/>
                </a:endParaRPr>
              </a:p>
            </p:txBody>
          </p:sp>
        </p:grpSp>
        <p:grpSp>
          <p:nvGrpSpPr>
            <p:cNvPr id="144" name="Group 143"/>
            <p:cNvGrpSpPr/>
            <p:nvPr/>
          </p:nvGrpSpPr>
          <p:grpSpPr>
            <a:xfrm>
              <a:off x="5502763" y="4319232"/>
              <a:ext cx="2778301" cy="1997546"/>
              <a:chOff x="5731363" y="4114200"/>
              <a:chExt cx="2778301" cy="1997546"/>
            </a:xfrm>
          </p:grpSpPr>
          <p:sp>
            <p:nvSpPr>
              <p:cNvPr id="169" name="Freeform 168"/>
              <p:cNvSpPr/>
              <p:nvPr/>
            </p:nvSpPr>
            <p:spPr>
              <a:xfrm>
                <a:off x="5731363" y="4114200"/>
                <a:ext cx="2778301" cy="1997546"/>
              </a:xfrm>
              <a:custGeom>
                <a:avLst/>
                <a:gdLst>
                  <a:gd name="connsiteX0" fmla="*/ 1395586 w 2902853"/>
                  <a:gd name="connsiteY0" fmla="*/ 2051860 h 2051860"/>
                  <a:gd name="connsiteX1" fmla="*/ 1156775 w 2902853"/>
                  <a:gd name="connsiteY1" fmla="*/ 1921593 h 2051860"/>
                  <a:gd name="connsiteX2" fmla="*/ 559749 w 2902853"/>
                  <a:gd name="connsiteY2" fmla="*/ 1986727 h 2051860"/>
                  <a:gd name="connsiteX3" fmla="*/ 168968 w 2902853"/>
                  <a:gd name="connsiteY3" fmla="*/ 2019293 h 2051860"/>
                  <a:gd name="connsiteX4" fmla="*/ 6143 w 2902853"/>
                  <a:gd name="connsiteY4" fmla="*/ 1693627 h 2051860"/>
                  <a:gd name="connsiteX5" fmla="*/ 364359 w 2902853"/>
                  <a:gd name="connsiteY5" fmla="*/ 1411382 h 2051860"/>
                  <a:gd name="connsiteX6" fmla="*/ 809415 w 2902853"/>
                  <a:gd name="connsiteY6" fmla="*/ 1509082 h 2051860"/>
                  <a:gd name="connsiteX7" fmla="*/ 1211051 w 2902853"/>
                  <a:gd name="connsiteY7" fmla="*/ 1454804 h 2051860"/>
                  <a:gd name="connsiteX8" fmla="*/ 1297891 w 2902853"/>
                  <a:gd name="connsiteY8" fmla="*/ 1053149 h 2051860"/>
                  <a:gd name="connsiteX9" fmla="*/ 1145920 w 2902853"/>
                  <a:gd name="connsiteY9" fmla="*/ 618926 h 2051860"/>
                  <a:gd name="connsiteX10" fmla="*/ 1069935 w 2902853"/>
                  <a:gd name="connsiteY10" fmla="*/ 336682 h 2051860"/>
                  <a:gd name="connsiteX11" fmla="*/ 1439006 w 2902853"/>
                  <a:gd name="connsiteY11" fmla="*/ 159 h 2051860"/>
                  <a:gd name="connsiteX12" fmla="*/ 1742947 w 2902853"/>
                  <a:gd name="connsiteY12" fmla="*/ 380104 h 2051860"/>
                  <a:gd name="connsiteX13" fmla="*/ 1612686 w 2902853"/>
                  <a:gd name="connsiteY13" fmla="*/ 792615 h 2051860"/>
                  <a:gd name="connsiteX14" fmla="*/ 1547556 w 2902853"/>
                  <a:gd name="connsiteY14" fmla="*/ 1335393 h 2051860"/>
                  <a:gd name="connsiteX15" fmla="*/ 2242278 w 2902853"/>
                  <a:gd name="connsiteY15" fmla="*/ 608071 h 2051860"/>
                  <a:gd name="connsiteX16" fmla="*/ 2318263 w 2902853"/>
                  <a:gd name="connsiteY16" fmla="*/ 152137 h 2051860"/>
                  <a:gd name="connsiteX17" fmla="*/ 2850159 w 2902853"/>
                  <a:gd name="connsiteY17" fmla="*/ 152137 h 2051860"/>
                  <a:gd name="connsiteX18" fmla="*/ 2839304 w 2902853"/>
                  <a:gd name="connsiteY18" fmla="*/ 694915 h 2051860"/>
                  <a:gd name="connsiteX19" fmla="*/ 2459378 w 2902853"/>
                  <a:gd name="connsiteY19" fmla="*/ 836037 h 2051860"/>
                  <a:gd name="connsiteX20" fmla="*/ 1851497 w 2902853"/>
                  <a:gd name="connsiteY20" fmla="*/ 1476515 h 2051860"/>
                  <a:gd name="connsiteX21" fmla="*/ 2459378 w 2902853"/>
                  <a:gd name="connsiteY21" fmla="*/ 1367960 h 2051860"/>
                  <a:gd name="connsiteX22" fmla="*/ 2730754 w 2902853"/>
                  <a:gd name="connsiteY22" fmla="*/ 1639349 h 2051860"/>
                  <a:gd name="connsiteX23" fmla="*/ 2578783 w 2902853"/>
                  <a:gd name="connsiteY23" fmla="*/ 2019293 h 2051860"/>
                  <a:gd name="connsiteX24" fmla="*/ 1992612 w 2902853"/>
                  <a:gd name="connsiteY24" fmla="*/ 1943305 h 2051860"/>
                  <a:gd name="connsiteX25" fmla="*/ 1471571 w 2902853"/>
                  <a:gd name="connsiteY25" fmla="*/ 2051860 h 2051860"/>
                  <a:gd name="connsiteX0" fmla="*/ 1395586 w 2902853"/>
                  <a:gd name="connsiteY0" fmla="*/ 2051860 h 2051860"/>
                  <a:gd name="connsiteX1" fmla="*/ 1156775 w 2902853"/>
                  <a:gd name="connsiteY1" fmla="*/ 1921593 h 2051860"/>
                  <a:gd name="connsiteX2" fmla="*/ 559749 w 2902853"/>
                  <a:gd name="connsiteY2" fmla="*/ 1986727 h 2051860"/>
                  <a:gd name="connsiteX3" fmla="*/ 168968 w 2902853"/>
                  <a:gd name="connsiteY3" fmla="*/ 2019293 h 2051860"/>
                  <a:gd name="connsiteX4" fmla="*/ 6143 w 2902853"/>
                  <a:gd name="connsiteY4" fmla="*/ 1693627 h 2051860"/>
                  <a:gd name="connsiteX5" fmla="*/ 364359 w 2902853"/>
                  <a:gd name="connsiteY5" fmla="*/ 1411382 h 2051860"/>
                  <a:gd name="connsiteX6" fmla="*/ 809415 w 2902853"/>
                  <a:gd name="connsiteY6" fmla="*/ 1509082 h 2051860"/>
                  <a:gd name="connsiteX7" fmla="*/ 1211051 w 2902853"/>
                  <a:gd name="connsiteY7" fmla="*/ 1454804 h 2051860"/>
                  <a:gd name="connsiteX8" fmla="*/ 1297891 w 2902853"/>
                  <a:gd name="connsiteY8" fmla="*/ 1053149 h 2051860"/>
                  <a:gd name="connsiteX9" fmla="*/ 1145920 w 2902853"/>
                  <a:gd name="connsiteY9" fmla="*/ 618926 h 2051860"/>
                  <a:gd name="connsiteX10" fmla="*/ 1069935 w 2902853"/>
                  <a:gd name="connsiteY10" fmla="*/ 336682 h 2051860"/>
                  <a:gd name="connsiteX11" fmla="*/ 1439006 w 2902853"/>
                  <a:gd name="connsiteY11" fmla="*/ 159 h 2051860"/>
                  <a:gd name="connsiteX12" fmla="*/ 1742947 w 2902853"/>
                  <a:gd name="connsiteY12" fmla="*/ 380104 h 2051860"/>
                  <a:gd name="connsiteX13" fmla="*/ 1612686 w 2902853"/>
                  <a:gd name="connsiteY13" fmla="*/ 792615 h 2051860"/>
                  <a:gd name="connsiteX14" fmla="*/ 1547556 w 2902853"/>
                  <a:gd name="connsiteY14" fmla="*/ 1335393 h 2051860"/>
                  <a:gd name="connsiteX15" fmla="*/ 2242278 w 2902853"/>
                  <a:gd name="connsiteY15" fmla="*/ 608071 h 2051860"/>
                  <a:gd name="connsiteX16" fmla="*/ 2318263 w 2902853"/>
                  <a:gd name="connsiteY16" fmla="*/ 152137 h 2051860"/>
                  <a:gd name="connsiteX17" fmla="*/ 2850159 w 2902853"/>
                  <a:gd name="connsiteY17" fmla="*/ 152137 h 2051860"/>
                  <a:gd name="connsiteX18" fmla="*/ 2839304 w 2902853"/>
                  <a:gd name="connsiteY18" fmla="*/ 694915 h 2051860"/>
                  <a:gd name="connsiteX19" fmla="*/ 2459378 w 2902853"/>
                  <a:gd name="connsiteY19" fmla="*/ 836037 h 2051860"/>
                  <a:gd name="connsiteX20" fmla="*/ 1851497 w 2902853"/>
                  <a:gd name="connsiteY20" fmla="*/ 1476515 h 2051860"/>
                  <a:gd name="connsiteX21" fmla="*/ 2459378 w 2902853"/>
                  <a:gd name="connsiteY21" fmla="*/ 1367960 h 2051860"/>
                  <a:gd name="connsiteX22" fmla="*/ 2730754 w 2902853"/>
                  <a:gd name="connsiteY22" fmla="*/ 1639349 h 2051860"/>
                  <a:gd name="connsiteX23" fmla="*/ 2578783 w 2902853"/>
                  <a:gd name="connsiteY23" fmla="*/ 2019293 h 2051860"/>
                  <a:gd name="connsiteX24" fmla="*/ 1992612 w 2902853"/>
                  <a:gd name="connsiteY24" fmla="*/ 1943305 h 2051860"/>
                  <a:gd name="connsiteX25" fmla="*/ 1471571 w 2902853"/>
                  <a:gd name="connsiteY25" fmla="*/ 2051860 h 2051860"/>
                  <a:gd name="connsiteX26" fmla="*/ 1395586 w 2902853"/>
                  <a:gd name="connsiteY26" fmla="*/ 2051860 h 2051860"/>
                  <a:gd name="connsiteX0" fmla="*/ 1395586 w 2902853"/>
                  <a:gd name="connsiteY0" fmla="*/ 2051860 h 2051860"/>
                  <a:gd name="connsiteX1" fmla="*/ 1156775 w 2902853"/>
                  <a:gd name="connsiteY1" fmla="*/ 1921593 h 2051860"/>
                  <a:gd name="connsiteX2" fmla="*/ 559749 w 2902853"/>
                  <a:gd name="connsiteY2" fmla="*/ 1986727 h 2051860"/>
                  <a:gd name="connsiteX3" fmla="*/ 168968 w 2902853"/>
                  <a:gd name="connsiteY3" fmla="*/ 2019293 h 2051860"/>
                  <a:gd name="connsiteX4" fmla="*/ 6143 w 2902853"/>
                  <a:gd name="connsiteY4" fmla="*/ 1693627 h 2051860"/>
                  <a:gd name="connsiteX5" fmla="*/ 364359 w 2902853"/>
                  <a:gd name="connsiteY5" fmla="*/ 1411382 h 2051860"/>
                  <a:gd name="connsiteX6" fmla="*/ 809415 w 2902853"/>
                  <a:gd name="connsiteY6" fmla="*/ 1509082 h 2051860"/>
                  <a:gd name="connsiteX7" fmla="*/ 1211051 w 2902853"/>
                  <a:gd name="connsiteY7" fmla="*/ 1454804 h 2051860"/>
                  <a:gd name="connsiteX8" fmla="*/ 1297891 w 2902853"/>
                  <a:gd name="connsiteY8" fmla="*/ 1053149 h 2051860"/>
                  <a:gd name="connsiteX9" fmla="*/ 1145920 w 2902853"/>
                  <a:gd name="connsiteY9" fmla="*/ 618926 h 2051860"/>
                  <a:gd name="connsiteX10" fmla="*/ 1069935 w 2902853"/>
                  <a:gd name="connsiteY10" fmla="*/ 336682 h 2051860"/>
                  <a:gd name="connsiteX11" fmla="*/ 1439006 w 2902853"/>
                  <a:gd name="connsiteY11" fmla="*/ 159 h 2051860"/>
                  <a:gd name="connsiteX12" fmla="*/ 1742947 w 2902853"/>
                  <a:gd name="connsiteY12" fmla="*/ 380104 h 2051860"/>
                  <a:gd name="connsiteX13" fmla="*/ 1612686 w 2902853"/>
                  <a:gd name="connsiteY13" fmla="*/ 792615 h 2051860"/>
                  <a:gd name="connsiteX14" fmla="*/ 1547556 w 2902853"/>
                  <a:gd name="connsiteY14" fmla="*/ 1335393 h 2051860"/>
                  <a:gd name="connsiteX15" fmla="*/ 2242278 w 2902853"/>
                  <a:gd name="connsiteY15" fmla="*/ 608071 h 2051860"/>
                  <a:gd name="connsiteX16" fmla="*/ 2318263 w 2902853"/>
                  <a:gd name="connsiteY16" fmla="*/ 152137 h 2051860"/>
                  <a:gd name="connsiteX17" fmla="*/ 2850159 w 2902853"/>
                  <a:gd name="connsiteY17" fmla="*/ 152137 h 2051860"/>
                  <a:gd name="connsiteX18" fmla="*/ 2839304 w 2902853"/>
                  <a:gd name="connsiteY18" fmla="*/ 694915 h 2051860"/>
                  <a:gd name="connsiteX19" fmla="*/ 2459378 w 2902853"/>
                  <a:gd name="connsiteY19" fmla="*/ 836037 h 2051860"/>
                  <a:gd name="connsiteX20" fmla="*/ 1851497 w 2902853"/>
                  <a:gd name="connsiteY20" fmla="*/ 1476515 h 2051860"/>
                  <a:gd name="connsiteX21" fmla="*/ 2459378 w 2902853"/>
                  <a:gd name="connsiteY21" fmla="*/ 1367960 h 2051860"/>
                  <a:gd name="connsiteX22" fmla="*/ 2730754 w 2902853"/>
                  <a:gd name="connsiteY22" fmla="*/ 1639349 h 2051860"/>
                  <a:gd name="connsiteX23" fmla="*/ 2578783 w 2902853"/>
                  <a:gd name="connsiteY23" fmla="*/ 2019293 h 2051860"/>
                  <a:gd name="connsiteX24" fmla="*/ 1992612 w 2902853"/>
                  <a:gd name="connsiteY24" fmla="*/ 1943305 h 2051860"/>
                  <a:gd name="connsiteX25" fmla="*/ 1677817 w 2902853"/>
                  <a:gd name="connsiteY25" fmla="*/ 2041004 h 2051860"/>
                  <a:gd name="connsiteX26" fmla="*/ 1395586 w 2902853"/>
                  <a:gd name="connsiteY26" fmla="*/ 2051860 h 2051860"/>
                  <a:gd name="connsiteX0" fmla="*/ 1395586 w 2902853"/>
                  <a:gd name="connsiteY0" fmla="*/ 2051860 h 2051949"/>
                  <a:gd name="connsiteX1" fmla="*/ 1156775 w 2902853"/>
                  <a:gd name="connsiteY1" fmla="*/ 1921593 h 2051949"/>
                  <a:gd name="connsiteX2" fmla="*/ 559749 w 2902853"/>
                  <a:gd name="connsiteY2" fmla="*/ 1986727 h 2051949"/>
                  <a:gd name="connsiteX3" fmla="*/ 168968 w 2902853"/>
                  <a:gd name="connsiteY3" fmla="*/ 2019293 h 2051949"/>
                  <a:gd name="connsiteX4" fmla="*/ 6143 w 2902853"/>
                  <a:gd name="connsiteY4" fmla="*/ 1693627 h 2051949"/>
                  <a:gd name="connsiteX5" fmla="*/ 364359 w 2902853"/>
                  <a:gd name="connsiteY5" fmla="*/ 1411382 h 2051949"/>
                  <a:gd name="connsiteX6" fmla="*/ 809415 w 2902853"/>
                  <a:gd name="connsiteY6" fmla="*/ 1509082 h 2051949"/>
                  <a:gd name="connsiteX7" fmla="*/ 1211051 w 2902853"/>
                  <a:gd name="connsiteY7" fmla="*/ 1454804 h 2051949"/>
                  <a:gd name="connsiteX8" fmla="*/ 1297891 w 2902853"/>
                  <a:gd name="connsiteY8" fmla="*/ 1053149 h 2051949"/>
                  <a:gd name="connsiteX9" fmla="*/ 1145920 w 2902853"/>
                  <a:gd name="connsiteY9" fmla="*/ 618926 h 2051949"/>
                  <a:gd name="connsiteX10" fmla="*/ 1069935 w 2902853"/>
                  <a:gd name="connsiteY10" fmla="*/ 336682 h 2051949"/>
                  <a:gd name="connsiteX11" fmla="*/ 1439006 w 2902853"/>
                  <a:gd name="connsiteY11" fmla="*/ 159 h 2051949"/>
                  <a:gd name="connsiteX12" fmla="*/ 1742947 w 2902853"/>
                  <a:gd name="connsiteY12" fmla="*/ 380104 h 2051949"/>
                  <a:gd name="connsiteX13" fmla="*/ 1612686 w 2902853"/>
                  <a:gd name="connsiteY13" fmla="*/ 792615 h 2051949"/>
                  <a:gd name="connsiteX14" fmla="*/ 1547556 w 2902853"/>
                  <a:gd name="connsiteY14" fmla="*/ 1335393 h 2051949"/>
                  <a:gd name="connsiteX15" fmla="*/ 2242278 w 2902853"/>
                  <a:gd name="connsiteY15" fmla="*/ 608071 h 2051949"/>
                  <a:gd name="connsiteX16" fmla="*/ 2318263 w 2902853"/>
                  <a:gd name="connsiteY16" fmla="*/ 152137 h 2051949"/>
                  <a:gd name="connsiteX17" fmla="*/ 2850159 w 2902853"/>
                  <a:gd name="connsiteY17" fmla="*/ 152137 h 2051949"/>
                  <a:gd name="connsiteX18" fmla="*/ 2839304 w 2902853"/>
                  <a:gd name="connsiteY18" fmla="*/ 694915 h 2051949"/>
                  <a:gd name="connsiteX19" fmla="*/ 2459378 w 2902853"/>
                  <a:gd name="connsiteY19" fmla="*/ 836037 h 2051949"/>
                  <a:gd name="connsiteX20" fmla="*/ 1851497 w 2902853"/>
                  <a:gd name="connsiteY20" fmla="*/ 1476515 h 2051949"/>
                  <a:gd name="connsiteX21" fmla="*/ 2459378 w 2902853"/>
                  <a:gd name="connsiteY21" fmla="*/ 1367960 h 2051949"/>
                  <a:gd name="connsiteX22" fmla="*/ 2730754 w 2902853"/>
                  <a:gd name="connsiteY22" fmla="*/ 1639349 h 2051949"/>
                  <a:gd name="connsiteX23" fmla="*/ 2578783 w 2902853"/>
                  <a:gd name="connsiteY23" fmla="*/ 2019293 h 2051949"/>
                  <a:gd name="connsiteX24" fmla="*/ 1992612 w 2902853"/>
                  <a:gd name="connsiteY24" fmla="*/ 1943305 h 2051949"/>
                  <a:gd name="connsiteX25" fmla="*/ 1395586 w 2902853"/>
                  <a:gd name="connsiteY25" fmla="*/ 2051860 h 2051949"/>
                  <a:gd name="connsiteX0" fmla="*/ 1395586 w 2902853"/>
                  <a:gd name="connsiteY0" fmla="*/ 2051860 h 2051949"/>
                  <a:gd name="connsiteX1" fmla="*/ 1156775 w 2902853"/>
                  <a:gd name="connsiteY1" fmla="*/ 1921593 h 2051949"/>
                  <a:gd name="connsiteX2" fmla="*/ 559749 w 2902853"/>
                  <a:gd name="connsiteY2" fmla="*/ 1986727 h 2051949"/>
                  <a:gd name="connsiteX3" fmla="*/ 168968 w 2902853"/>
                  <a:gd name="connsiteY3" fmla="*/ 2019293 h 2051949"/>
                  <a:gd name="connsiteX4" fmla="*/ 6143 w 2902853"/>
                  <a:gd name="connsiteY4" fmla="*/ 1693627 h 2051949"/>
                  <a:gd name="connsiteX5" fmla="*/ 364359 w 2902853"/>
                  <a:gd name="connsiteY5" fmla="*/ 1411382 h 2051949"/>
                  <a:gd name="connsiteX6" fmla="*/ 809415 w 2902853"/>
                  <a:gd name="connsiteY6" fmla="*/ 1509082 h 2051949"/>
                  <a:gd name="connsiteX7" fmla="*/ 1211051 w 2902853"/>
                  <a:gd name="connsiteY7" fmla="*/ 1454804 h 2051949"/>
                  <a:gd name="connsiteX8" fmla="*/ 1297891 w 2902853"/>
                  <a:gd name="connsiteY8" fmla="*/ 1053149 h 2051949"/>
                  <a:gd name="connsiteX9" fmla="*/ 1145920 w 2902853"/>
                  <a:gd name="connsiteY9" fmla="*/ 618926 h 2051949"/>
                  <a:gd name="connsiteX10" fmla="*/ 1069935 w 2902853"/>
                  <a:gd name="connsiteY10" fmla="*/ 336682 h 2051949"/>
                  <a:gd name="connsiteX11" fmla="*/ 1439006 w 2902853"/>
                  <a:gd name="connsiteY11" fmla="*/ 159 h 2051949"/>
                  <a:gd name="connsiteX12" fmla="*/ 1742947 w 2902853"/>
                  <a:gd name="connsiteY12" fmla="*/ 380104 h 2051949"/>
                  <a:gd name="connsiteX13" fmla="*/ 1612686 w 2902853"/>
                  <a:gd name="connsiteY13" fmla="*/ 792615 h 2051949"/>
                  <a:gd name="connsiteX14" fmla="*/ 1547556 w 2902853"/>
                  <a:gd name="connsiteY14" fmla="*/ 1335393 h 2051949"/>
                  <a:gd name="connsiteX15" fmla="*/ 2242278 w 2902853"/>
                  <a:gd name="connsiteY15" fmla="*/ 608071 h 2051949"/>
                  <a:gd name="connsiteX16" fmla="*/ 2318263 w 2902853"/>
                  <a:gd name="connsiteY16" fmla="*/ 152137 h 2051949"/>
                  <a:gd name="connsiteX17" fmla="*/ 2850159 w 2902853"/>
                  <a:gd name="connsiteY17" fmla="*/ 152137 h 2051949"/>
                  <a:gd name="connsiteX18" fmla="*/ 2839304 w 2902853"/>
                  <a:gd name="connsiteY18" fmla="*/ 694915 h 2051949"/>
                  <a:gd name="connsiteX19" fmla="*/ 2459378 w 2902853"/>
                  <a:gd name="connsiteY19" fmla="*/ 836037 h 2051949"/>
                  <a:gd name="connsiteX20" fmla="*/ 1851497 w 2902853"/>
                  <a:gd name="connsiteY20" fmla="*/ 1476515 h 2051949"/>
                  <a:gd name="connsiteX21" fmla="*/ 2459378 w 2902853"/>
                  <a:gd name="connsiteY21" fmla="*/ 1367960 h 2051949"/>
                  <a:gd name="connsiteX22" fmla="*/ 2730754 w 2902853"/>
                  <a:gd name="connsiteY22" fmla="*/ 1639349 h 2051949"/>
                  <a:gd name="connsiteX23" fmla="*/ 2578783 w 2902853"/>
                  <a:gd name="connsiteY23" fmla="*/ 2019293 h 2051949"/>
                  <a:gd name="connsiteX24" fmla="*/ 1732092 w 2902853"/>
                  <a:gd name="connsiteY24" fmla="*/ 1943305 h 2051949"/>
                  <a:gd name="connsiteX25" fmla="*/ 1395586 w 2902853"/>
                  <a:gd name="connsiteY25" fmla="*/ 2051860 h 2051949"/>
                  <a:gd name="connsiteX0" fmla="*/ 1482426 w 2902853"/>
                  <a:gd name="connsiteY0" fmla="*/ 2073571 h 2073648"/>
                  <a:gd name="connsiteX1" fmla="*/ 1156775 w 2902853"/>
                  <a:gd name="connsiteY1" fmla="*/ 1921593 h 2073648"/>
                  <a:gd name="connsiteX2" fmla="*/ 559749 w 2902853"/>
                  <a:gd name="connsiteY2" fmla="*/ 1986727 h 2073648"/>
                  <a:gd name="connsiteX3" fmla="*/ 168968 w 2902853"/>
                  <a:gd name="connsiteY3" fmla="*/ 2019293 h 2073648"/>
                  <a:gd name="connsiteX4" fmla="*/ 6143 w 2902853"/>
                  <a:gd name="connsiteY4" fmla="*/ 1693627 h 2073648"/>
                  <a:gd name="connsiteX5" fmla="*/ 364359 w 2902853"/>
                  <a:gd name="connsiteY5" fmla="*/ 1411382 h 2073648"/>
                  <a:gd name="connsiteX6" fmla="*/ 809415 w 2902853"/>
                  <a:gd name="connsiteY6" fmla="*/ 1509082 h 2073648"/>
                  <a:gd name="connsiteX7" fmla="*/ 1211051 w 2902853"/>
                  <a:gd name="connsiteY7" fmla="*/ 1454804 h 2073648"/>
                  <a:gd name="connsiteX8" fmla="*/ 1297891 w 2902853"/>
                  <a:gd name="connsiteY8" fmla="*/ 1053149 h 2073648"/>
                  <a:gd name="connsiteX9" fmla="*/ 1145920 w 2902853"/>
                  <a:gd name="connsiteY9" fmla="*/ 618926 h 2073648"/>
                  <a:gd name="connsiteX10" fmla="*/ 1069935 w 2902853"/>
                  <a:gd name="connsiteY10" fmla="*/ 336682 h 2073648"/>
                  <a:gd name="connsiteX11" fmla="*/ 1439006 w 2902853"/>
                  <a:gd name="connsiteY11" fmla="*/ 159 h 2073648"/>
                  <a:gd name="connsiteX12" fmla="*/ 1742947 w 2902853"/>
                  <a:gd name="connsiteY12" fmla="*/ 380104 h 2073648"/>
                  <a:gd name="connsiteX13" fmla="*/ 1612686 w 2902853"/>
                  <a:gd name="connsiteY13" fmla="*/ 792615 h 2073648"/>
                  <a:gd name="connsiteX14" fmla="*/ 1547556 w 2902853"/>
                  <a:gd name="connsiteY14" fmla="*/ 1335393 h 2073648"/>
                  <a:gd name="connsiteX15" fmla="*/ 2242278 w 2902853"/>
                  <a:gd name="connsiteY15" fmla="*/ 608071 h 2073648"/>
                  <a:gd name="connsiteX16" fmla="*/ 2318263 w 2902853"/>
                  <a:gd name="connsiteY16" fmla="*/ 152137 h 2073648"/>
                  <a:gd name="connsiteX17" fmla="*/ 2850159 w 2902853"/>
                  <a:gd name="connsiteY17" fmla="*/ 152137 h 2073648"/>
                  <a:gd name="connsiteX18" fmla="*/ 2839304 w 2902853"/>
                  <a:gd name="connsiteY18" fmla="*/ 694915 h 2073648"/>
                  <a:gd name="connsiteX19" fmla="*/ 2459378 w 2902853"/>
                  <a:gd name="connsiteY19" fmla="*/ 836037 h 2073648"/>
                  <a:gd name="connsiteX20" fmla="*/ 1851497 w 2902853"/>
                  <a:gd name="connsiteY20" fmla="*/ 1476515 h 2073648"/>
                  <a:gd name="connsiteX21" fmla="*/ 2459378 w 2902853"/>
                  <a:gd name="connsiteY21" fmla="*/ 1367960 h 2073648"/>
                  <a:gd name="connsiteX22" fmla="*/ 2730754 w 2902853"/>
                  <a:gd name="connsiteY22" fmla="*/ 1639349 h 2073648"/>
                  <a:gd name="connsiteX23" fmla="*/ 2578783 w 2902853"/>
                  <a:gd name="connsiteY23" fmla="*/ 2019293 h 2073648"/>
                  <a:gd name="connsiteX24" fmla="*/ 1732092 w 2902853"/>
                  <a:gd name="connsiteY24" fmla="*/ 1943305 h 2073648"/>
                  <a:gd name="connsiteX25" fmla="*/ 1482426 w 2902853"/>
                  <a:gd name="connsiteY25" fmla="*/ 2073571 h 2073648"/>
                  <a:gd name="connsiteX0" fmla="*/ 1482426 w 2902853"/>
                  <a:gd name="connsiteY0" fmla="*/ 2073571 h 2073648"/>
                  <a:gd name="connsiteX1" fmla="*/ 1069935 w 2902853"/>
                  <a:gd name="connsiteY1" fmla="*/ 1954159 h 2073648"/>
                  <a:gd name="connsiteX2" fmla="*/ 559749 w 2902853"/>
                  <a:gd name="connsiteY2" fmla="*/ 1986727 h 2073648"/>
                  <a:gd name="connsiteX3" fmla="*/ 168968 w 2902853"/>
                  <a:gd name="connsiteY3" fmla="*/ 2019293 h 2073648"/>
                  <a:gd name="connsiteX4" fmla="*/ 6143 w 2902853"/>
                  <a:gd name="connsiteY4" fmla="*/ 1693627 h 2073648"/>
                  <a:gd name="connsiteX5" fmla="*/ 364359 w 2902853"/>
                  <a:gd name="connsiteY5" fmla="*/ 1411382 h 2073648"/>
                  <a:gd name="connsiteX6" fmla="*/ 809415 w 2902853"/>
                  <a:gd name="connsiteY6" fmla="*/ 1509082 h 2073648"/>
                  <a:gd name="connsiteX7" fmla="*/ 1211051 w 2902853"/>
                  <a:gd name="connsiteY7" fmla="*/ 1454804 h 2073648"/>
                  <a:gd name="connsiteX8" fmla="*/ 1297891 w 2902853"/>
                  <a:gd name="connsiteY8" fmla="*/ 1053149 h 2073648"/>
                  <a:gd name="connsiteX9" fmla="*/ 1145920 w 2902853"/>
                  <a:gd name="connsiteY9" fmla="*/ 618926 h 2073648"/>
                  <a:gd name="connsiteX10" fmla="*/ 1069935 w 2902853"/>
                  <a:gd name="connsiteY10" fmla="*/ 336682 h 2073648"/>
                  <a:gd name="connsiteX11" fmla="*/ 1439006 w 2902853"/>
                  <a:gd name="connsiteY11" fmla="*/ 159 h 2073648"/>
                  <a:gd name="connsiteX12" fmla="*/ 1742947 w 2902853"/>
                  <a:gd name="connsiteY12" fmla="*/ 380104 h 2073648"/>
                  <a:gd name="connsiteX13" fmla="*/ 1612686 w 2902853"/>
                  <a:gd name="connsiteY13" fmla="*/ 792615 h 2073648"/>
                  <a:gd name="connsiteX14" fmla="*/ 1547556 w 2902853"/>
                  <a:gd name="connsiteY14" fmla="*/ 1335393 h 2073648"/>
                  <a:gd name="connsiteX15" fmla="*/ 2242278 w 2902853"/>
                  <a:gd name="connsiteY15" fmla="*/ 608071 h 2073648"/>
                  <a:gd name="connsiteX16" fmla="*/ 2318263 w 2902853"/>
                  <a:gd name="connsiteY16" fmla="*/ 152137 h 2073648"/>
                  <a:gd name="connsiteX17" fmla="*/ 2850159 w 2902853"/>
                  <a:gd name="connsiteY17" fmla="*/ 152137 h 2073648"/>
                  <a:gd name="connsiteX18" fmla="*/ 2839304 w 2902853"/>
                  <a:gd name="connsiteY18" fmla="*/ 694915 h 2073648"/>
                  <a:gd name="connsiteX19" fmla="*/ 2459378 w 2902853"/>
                  <a:gd name="connsiteY19" fmla="*/ 836037 h 2073648"/>
                  <a:gd name="connsiteX20" fmla="*/ 1851497 w 2902853"/>
                  <a:gd name="connsiteY20" fmla="*/ 1476515 h 2073648"/>
                  <a:gd name="connsiteX21" fmla="*/ 2459378 w 2902853"/>
                  <a:gd name="connsiteY21" fmla="*/ 1367960 h 2073648"/>
                  <a:gd name="connsiteX22" fmla="*/ 2730754 w 2902853"/>
                  <a:gd name="connsiteY22" fmla="*/ 1639349 h 2073648"/>
                  <a:gd name="connsiteX23" fmla="*/ 2578783 w 2902853"/>
                  <a:gd name="connsiteY23" fmla="*/ 2019293 h 2073648"/>
                  <a:gd name="connsiteX24" fmla="*/ 1732092 w 2902853"/>
                  <a:gd name="connsiteY24" fmla="*/ 1943305 h 2073648"/>
                  <a:gd name="connsiteX25" fmla="*/ 1482426 w 2902853"/>
                  <a:gd name="connsiteY25" fmla="*/ 2073571 h 2073648"/>
                  <a:gd name="connsiteX0" fmla="*/ 1489514 w 2909941"/>
                  <a:gd name="connsiteY0" fmla="*/ 2073571 h 2073648"/>
                  <a:gd name="connsiteX1" fmla="*/ 1077023 w 2909941"/>
                  <a:gd name="connsiteY1" fmla="*/ 1954159 h 2073648"/>
                  <a:gd name="connsiteX2" fmla="*/ 176056 w 2909941"/>
                  <a:gd name="connsiteY2" fmla="*/ 2019293 h 2073648"/>
                  <a:gd name="connsiteX3" fmla="*/ 13231 w 2909941"/>
                  <a:gd name="connsiteY3" fmla="*/ 1693627 h 2073648"/>
                  <a:gd name="connsiteX4" fmla="*/ 371447 w 2909941"/>
                  <a:gd name="connsiteY4" fmla="*/ 1411382 h 2073648"/>
                  <a:gd name="connsiteX5" fmla="*/ 816503 w 2909941"/>
                  <a:gd name="connsiteY5" fmla="*/ 1509082 h 2073648"/>
                  <a:gd name="connsiteX6" fmla="*/ 1218139 w 2909941"/>
                  <a:gd name="connsiteY6" fmla="*/ 1454804 h 2073648"/>
                  <a:gd name="connsiteX7" fmla="*/ 1304979 w 2909941"/>
                  <a:gd name="connsiteY7" fmla="*/ 1053149 h 2073648"/>
                  <a:gd name="connsiteX8" fmla="*/ 1153008 w 2909941"/>
                  <a:gd name="connsiteY8" fmla="*/ 618926 h 2073648"/>
                  <a:gd name="connsiteX9" fmla="*/ 1077023 w 2909941"/>
                  <a:gd name="connsiteY9" fmla="*/ 336682 h 2073648"/>
                  <a:gd name="connsiteX10" fmla="*/ 1446094 w 2909941"/>
                  <a:gd name="connsiteY10" fmla="*/ 159 h 2073648"/>
                  <a:gd name="connsiteX11" fmla="*/ 1750035 w 2909941"/>
                  <a:gd name="connsiteY11" fmla="*/ 380104 h 2073648"/>
                  <a:gd name="connsiteX12" fmla="*/ 1619774 w 2909941"/>
                  <a:gd name="connsiteY12" fmla="*/ 792615 h 2073648"/>
                  <a:gd name="connsiteX13" fmla="*/ 1554644 w 2909941"/>
                  <a:gd name="connsiteY13" fmla="*/ 1335393 h 2073648"/>
                  <a:gd name="connsiteX14" fmla="*/ 2249366 w 2909941"/>
                  <a:gd name="connsiteY14" fmla="*/ 608071 h 2073648"/>
                  <a:gd name="connsiteX15" fmla="*/ 2325351 w 2909941"/>
                  <a:gd name="connsiteY15" fmla="*/ 152137 h 2073648"/>
                  <a:gd name="connsiteX16" fmla="*/ 2857247 w 2909941"/>
                  <a:gd name="connsiteY16" fmla="*/ 152137 h 2073648"/>
                  <a:gd name="connsiteX17" fmla="*/ 2846392 w 2909941"/>
                  <a:gd name="connsiteY17" fmla="*/ 694915 h 2073648"/>
                  <a:gd name="connsiteX18" fmla="*/ 2466466 w 2909941"/>
                  <a:gd name="connsiteY18" fmla="*/ 836037 h 2073648"/>
                  <a:gd name="connsiteX19" fmla="*/ 1858585 w 2909941"/>
                  <a:gd name="connsiteY19" fmla="*/ 1476515 h 2073648"/>
                  <a:gd name="connsiteX20" fmla="*/ 2466466 w 2909941"/>
                  <a:gd name="connsiteY20" fmla="*/ 1367960 h 2073648"/>
                  <a:gd name="connsiteX21" fmla="*/ 2737842 w 2909941"/>
                  <a:gd name="connsiteY21" fmla="*/ 1639349 h 2073648"/>
                  <a:gd name="connsiteX22" fmla="*/ 2585871 w 2909941"/>
                  <a:gd name="connsiteY22" fmla="*/ 2019293 h 2073648"/>
                  <a:gd name="connsiteX23" fmla="*/ 1739180 w 2909941"/>
                  <a:gd name="connsiteY23" fmla="*/ 1943305 h 2073648"/>
                  <a:gd name="connsiteX24" fmla="*/ 1489514 w 2909941"/>
                  <a:gd name="connsiteY24" fmla="*/ 2073571 h 2073648"/>
                  <a:gd name="connsiteX0" fmla="*/ 1476343 w 2896770"/>
                  <a:gd name="connsiteY0" fmla="*/ 2073571 h 2073648"/>
                  <a:gd name="connsiteX1" fmla="*/ 1063852 w 2896770"/>
                  <a:gd name="connsiteY1" fmla="*/ 1954159 h 2073648"/>
                  <a:gd name="connsiteX2" fmla="*/ 336566 w 2896770"/>
                  <a:gd name="connsiteY2" fmla="*/ 2008438 h 2073648"/>
                  <a:gd name="connsiteX3" fmla="*/ 60 w 2896770"/>
                  <a:gd name="connsiteY3" fmla="*/ 1693627 h 2073648"/>
                  <a:gd name="connsiteX4" fmla="*/ 358276 w 2896770"/>
                  <a:gd name="connsiteY4" fmla="*/ 1411382 h 2073648"/>
                  <a:gd name="connsiteX5" fmla="*/ 803332 w 2896770"/>
                  <a:gd name="connsiteY5" fmla="*/ 1509082 h 2073648"/>
                  <a:gd name="connsiteX6" fmla="*/ 1204968 w 2896770"/>
                  <a:gd name="connsiteY6" fmla="*/ 1454804 h 2073648"/>
                  <a:gd name="connsiteX7" fmla="*/ 1291808 w 2896770"/>
                  <a:gd name="connsiteY7" fmla="*/ 1053149 h 2073648"/>
                  <a:gd name="connsiteX8" fmla="*/ 1139837 w 2896770"/>
                  <a:gd name="connsiteY8" fmla="*/ 618926 h 2073648"/>
                  <a:gd name="connsiteX9" fmla="*/ 1063852 w 2896770"/>
                  <a:gd name="connsiteY9" fmla="*/ 336682 h 2073648"/>
                  <a:gd name="connsiteX10" fmla="*/ 1432923 w 2896770"/>
                  <a:gd name="connsiteY10" fmla="*/ 159 h 2073648"/>
                  <a:gd name="connsiteX11" fmla="*/ 1736864 w 2896770"/>
                  <a:gd name="connsiteY11" fmla="*/ 380104 h 2073648"/>
                  <a:gd name="connsiteX12" fmla="*/ 1606603 w 2896770"/>
                  <a:gd name="connsiteY12" fmla="*/ 792615 h 2073648"/>
                  <a:gd name="connsiteX13" fmla="*/ 1541473 w 2896770"/>
                  <a:gd name="connsiteY13" fmla="*/ 1335393 h 2073648"/>
                  <a:gd name="connsiteX14" fmla="*/ 2236195 w 2896770"/>
                  <a:gd name="connsiteY14" fmla="*/ 608071 h 2073648"/>
                  <a:gd name="connsiteX15" fmla="*/ 2312180 w 2896770"/>
                  <a:gd name="connsiteY15" fmla="*/ 152137 h 2073648"/>
                  <a:gd name="connsiteX16" fmla="*/ 2844076 w 2896770"/>
                  <a:gd name="connsiteY16" fmla="*/ 152137 h 2073648"/>
                  <a:gd name="connsiteX17" fmla="*/ 2833221 w 2896770"/>
                  <a:gd name="connsiteY17" fmla="*/ 694915 h 2073648"/>
                  <a:gd name="connsiteX18" fmla="*/ 2453295 w 2896770"/>
                  <a:gd name="connsiteY18" fmla="*/ 836037 h 2073648"/>
                  <a:gd name="connsiteX19" fmla="*/ 1845414 w 2896770"/>
                  <a:gd name="connsiteY19" fmla="*/ 1476515 h 2073648"/>
                  <a:gd name="connsiteX20" fmla="*/ 2453295 w 2896770"/>
                  <a:gd name="connsiteY20" fmla="*/ 1367960 h 2073648"/>
                  <a:gd name="connsiteX21" fmla="*/ 2724671 w 2896770"/>
                  <a:gd name="connsiteY21" fmla="*/ 1639349 h 2073648"/>
                  <a:gd name="connsiteX22" fmla="*/ 2572700 w 2896770"/>
                  <a:gd name="connsiteY22" fmla="*/ 2019293 h 2073648"/>
                  <a:gd name="connsiteX23" fmla="*/ 1726009 w 2896770"/>
                  <a:gd name="connsiteY23" fmla="*/ 1943305 h 2073648"/>
                  <a:gd name="connsiteX24" fmla="*/ 1476343 w 2896770"/>
                  <a:gd name="connsiteY24" fmla="*/ 2073571 h 2073648"/>
                  <a:gd name="connsiteX0" fmla="*/ 1400394 w 2820821"/>
                  <a:gd name="connsiteY0" fmla="*/ 2073571 h 2073648"/>
                  <a:gd name="connsiteX1" fmla="*/ 987903 w 2820821"/>
                  <a:gd name="connsiteY1" fmla="*/ 1954159 h 2073648"/>
                  <a:gd name="connsiteX2" fmla="*/ 260617 w 2820821"/>
                  <a:gd name="connsiteY2" fmla="*/ 2008438 h 2073648"/>
                  <a:gd name="connsiteX3" fmla="*/ 96 w 2820821"/>
                  <a:gd name="connsiteY3" fmla="*/ 1693627 h 2073648"/>
                  <a:gd name="connsiteX4" fmla="*/ 282327 w 2820821"/>
                  <a:gd name="connsiteY4" fmla="*/ 1411382 h 2073648"/>
                  <a:gd name="connsiteX5" fmla="*/ 727383 w 2820821"/>
                  <a:gd name="connsiteY5" fmla="*/ 1509082 h 2073648"/>
                  <a:gd name="connsiteX6" fmla="*/ 1129019 w 2820821"/>
                  <a:gd name="connsiteY6" fmla="*/ 1454804 h 2073648"/>
                  <a:gd name="connsiteX7" fmla="*/ 1215859 w 2820821"/>
                  <a:gd name="connsiteY7" fmla="*/ 1053149 h 2073648"/>
                  <a:gd name="connsiteX8" fmla="*/ 1063888 w 2820821"/>
                  <a:gd name="connsiteY8" fmla="*/ 618926 h 2073648"/>
                  <a:gd name="connsiteX9" fmla="*/ 987903 w 2820821"/>
                  <a:gd name="connsiteY9" fmla="*/ 336682 h 2073648"/>
                  <a:gd name="connsiteX10" fmla="*/ 1356974 w 2820821"/>
                  <a:gd name="connsiteY10" fmla="*/ 159 h 2073648"/>
                  <a:gd name="connsiteX11" fmla="*/ 1660915 w 2820821"/>
                  <a:gd name="connsiteY11" fmla="*/ 380104 h 2073648"/>
                  <a:gd name="connsiteX12" fmla="*/ 1530654 w 2820821"/>
                  <a:gd name="connsiteY12" fmla="*/ 792615 h 2073648"/>
                  <a:gd name="connsiteX13" fmla="*/ 1465524 w 2820821"/>
                  <a:gd name="connsiteY13" fmla="*/ 1335393 h 2073648"/>
                  <a:gd name="connsiteX14" fmla="*/ 2160246 w 2820821"/>
                  <a:gd name="connsiteY14" fmla="*/ 608071 h 2073648"/>
                  <a:gd name="connsiteX15" fmla="*/ 2236231 w 2820821"/>
                  <a:gd name="connsiteY15" fmla="*/ 152137 h 2073648"/>
                  <a:gd name="connsiteX16" fmla="*/ 2768127 w 2820821"/>
                  <a:gd name="connsiteY16" fmla="*/ 152137 h 2073648"/>
                  <a:gd name="connsiteX17" fmla="*/ 2757272 w 2820821"/>
                  <a:gd name="connsiteY17" fmla="*/ 694915 h 2073648"/>
                  <a:gd name="connsiteX18" fmla="*/ 2377346 w 2820821"/>
                  <a:gd name="connsiteY18" fmla="*/ 836037 h 2073648"/>
                  <a:gd name="connsiteX19" fmla="*/ 1769465 w 2820821"/>
                  <a:gd name="connsiteY19" fmla="*/ 1476515 h 2073648"/>
                  <a:gd name="connsiteX20" fmla="*/ 2377346 w 2820821"/>
                  <a:gd name="connsiteY20" fmla="*/ 1367960 h 2073648"/>
                  <a:gd name="connsiteX21" fmla="*/ 2648722 w 2820821"/>
                  <a:gd name="connsiteY21" fmla="*/ 1639349 h 2073648"/>
                  <a:gd name="connsiteX22" fmla="*/ 2496751 w 2820821"/>
                  <a:gd name="connsiteY22" fmla="*/ 2019293 h 2073648"/>
                  <a:gd name="connsiteX23" fmla="*/ 1650060 w 2820821"/>
                  <a:gd name="connsiteY23" fmla="*/ 1943305 h 2073648"/>
                  <a:gd name="connsiteX24" fmla="*/ 1400394 w 2820821"/>
                  <a:gd name="connsiteY24" fmla="*/ 2073571 h 2073648"/>
                  <a:gd name="connsiteX0" fmla="*/ 1400394 w 2820821"/>
                  <a:gd name="connsiteY0" fmla="*/ 2073637 h 2073714"/>
                  <a:gd name="connsiteX1" fmla="*/ 987903 w 2820821"/>
                  <a:gd name="connsiteY1" fmla="*/ 1954225 h 2073714"/>
                  <a:gd name="connsiteX2" fmla="*/ 260617 w 2820821"/>
                  <a:gd name="connsiteY2" fmla="*/ 2008504 h 2073714"/>
                  <a:gd name="connsiteX3" fmla="*/ 96 w 2820821"/>
                  <a:gd name="connsiteY3" fmla="*/ 1693693 h 2073714"/>
                  <a:gd name="connsiteX4" fmla="*/ 282327 w 2820821"/>
                  <a:gd name="connsiteY4" fmla="*/ 1411448 h 2073714"/>
                  <a:gd name="connsiteX5" fmla="*/ 727383 w 2820821"/>
                  <a:gd name="connsiteY5" fmla="*/ 1509148 h 2073714"/>
                  <a:gd name="connsiteX6" fmla="*/ 1129019 w 2820821"/>
                  <a:gd name="connsiteY6" fmla="*/ 1454870 h 2073714"/>
                  <a:gd name="connsiteX7" fmla="*/ 1215859 w 2820821"/>
                  <a:gd name="connsiteY7" fmla="*/ 1053215 h 2073714"/>
                  <a:gd name="connsiteX8" fmla="*/ 987903 w 2820821"/>
                  <a:gd name="connsiteY8" fmla="*/ 336748 h 2073714"/>
                  <a:gd name="connsiteX9" fmla="*/ 1356974 w 2820821"/>
                  <a:gd name="connsiteY9" fmla="*/ 225 h 2073714"/>
                  <a:gd name="connsiteX10" fmla="*/ 1660915 w 2820821"/>
                  <a:gd name="connsiteY10" fmla="*/ 380170 h 2073714"/>
                  <a:gd name="connsiteX11" fmla="*/ 1530654 w 2820821"/>
                  <a:gd name="connsiteY11" fmla="*/ 792681 h 2073714"/>
                  <a:gd name="connsiteX12" fmla="*/ 1465524 w 2820821"/>
                  <a:gd name="connsiteY12" fmla="*/ 1335459 h 2073714"/>
                  <a:gd name="connsiteX13" fmla="*/ 2160246 w 2820821"/>
                  <a:gd name="connsiteY13" fmla="*/ 608137 h 2073714"/>
                  <a:gd name="connsiteX14" fmla="*/ 2236231 w 2820821"/>
                  <a:gd name="connsiteY14" fmla="*/ 152203 h 2073714"/>
                  <a:gd name="connsiteX15" fmla="*/ 2768127 w 2820821"/>
                  <a:gd name="connsiteY15" fmla="*/ 152203 h 2073714"/>
                  <a:gd name="connsiteX16" fmla="*/ 2757272 w 2820821"/>
                  <a:gd name="connsiteY16" fmla="*/ 694981 h 2073714"/>
                  <a:gd name="connsiteX17" fmla="*/ 2377346 w 2820821"/>
                  <a:gd name="connsiteY17" fmla="*/ 836103 h 2073714"/>
                  <a:gd name="connsiteX18" fmla="*/ 1769465 w 2820821"/>
                  <a:gd name="connsiteY18" fmla="*/ 1476581 h 2073714"/>
                  <a:gd name="connsiteX19" fmla="*/ 2377346 w 2820821"/>
                  <a:gd name="connsiteY19" fmla="*/ 1368026 h 2073714"/>
                  <a:gd name="connsiteX20" fmla="*/ 2648722 w 2820821"/>
                  <a:gd name="connsiteY20" fmla="*/ 1639415 h 2073714"/>
                  <a:gd name="connsiteX21" fmla="*/ 2496751 w 2820821"/>
                  <a:gd name="connsiteY21" fmla="*/ 2019359 h 2073714"/>
                  <a:gd name="connsiteX22" fmla="*/ 1650060 w 2820821"/>
                  <a:gd name="connsiteY22" fmla="*/ 1943371 h 2073714"/>
                  <a:gd name="connsiteX23" fmla="*/ 1400394 w 2820821"/>
                  <a:gd name="connsiteY23" fmla="*/ 2073637 h 2073714"/>
                  <a:gd name="connsiteX0" fmla="*/ 1400394 w 2820821"/>
                  <a:gd name="connsiteY0" fmla="*/ 2073451 h 2073528"/>
                  <a:gd name="connsiteX1" fmla="*/ 987903 w 2820821"/>
                  <a:gd name="connsiteY1" fmla="*/ 1954039 h 2073528"/>
                  <a:gd name="connsiteX2" fmla="*/ 260617 w 2820821"/>
                  <a:gd name="connsiteY2" fmla="*/ 2008318 h 2073528"/>
                  <a:gd name="connsiteX3" fmla="*/ 96 w 2820821"/>
                  <a:gd name="connsiteY3" fmla="*/ 1693507 h 2073528"/>
                  <a:gd name="connsiteX4" fmla="*/ 282327 w 2820821"/>
                  <a:gd name="connsiteY4" fmla="*/ 1411262 h 2073528"/>
                  <a:gd name="connsiteX5" fmla="*/ 727383 w 2820821"/>
                  <a:gd name="connsiteY5" fmla="*/ 1508962 h 2073528"/>
                  <a:gd name="connsiteX6" fmla="*/ 1129019 w 2820821"/>
                  <a:gd name="connsiteY6" fmla="*/ 1454684 h 2073528"/>
                  <a:gd name="connsiteX7" fmla="*/ 1215859 w 2820821"/>
                  <a:gd name="connsiteY7" fmla="*/ 1053029 h 2073528"/>
                  <a:gd name="connsiteX8" fmla="*/ 987903 w 2820821"/>
                  <a:gd name="connsiteY8" fmla="*/ 401695 h 2073528"/>
                  <a:gd name="connsiteX9" fmla="*/ 1356974 w 2820821"/>
                  <a:gd name="connsiteY9" fmla="*/ 39 h 2073528"/>
                  <a:gd name="connsiteX10" fmla="*/ 1660915 w 2820821"/>
                  <a:gd name="connsiteY10" fmla="*/ 379984 h 2073528"/>
                  <a:gd name="connsiteX11" fmla="*/ 1530654 w 2820821"/>
                  <a:gd name="connsiteY11" fmla="*/ 792495 h 2073528"/>
                  <a:gd name="connsiteX12" fmla="*/ 1465524 w 2820821"/>
                  <a:gd name="connsiteY12" fmla="*/ 1335273 h 2073528"/>
                  <a:gd name="connsiteX13" fmla="*/ 2160246 w 2820821"/>
                  <a:gd name="connsiteY13" fmla="*/ 607951 h 2073528"/>
                  <a:gd name="connsiteX14" fmla="*/ 2236231 w 2820821"/>
                  <a:gd name="connsiteY14" fmla="*/ 152017 h 2073528"/>
                  <a:gd name="connsiteX15" fmla="*/ 2768127 w 2820821"/>
                  <a:gd name="connsiteY15" fmla="*/ 152017 h 2073528"/>
                  <a:gd name="connsiteX16" fmla="*/ 2757272 w 2820821"/>
                  <a:gd name="connsiteY16" fmla="*/ 694795 h 2073528"/>
                  <a:gd name="connsiteX17" fmla="*/ 2377346 w 2820821"/>
                  <a:gd name="connsiteY17" fmla="*/ 835917 h 2073528"/>
                  <a:gd name="connsiteX18" fmla="*/ 1769465 w 2820821"/>
                  <a:gd name="connsiteY18" fmla="*/ 1476395 h 2073528"/>
                  <a:gd name="connsiteX19" fmla="*/ 2377346 w 2820821"/>
                  <a:gd name="connsiteY19" fmla="*/ 1367840 h 2073528"/>
                  <a:gd name="connsiteX20" fmla="*/ 2648722 w 2820821"/>
                  <a:gd name="connsiteY20" fmla="*/ 1639229 h 2073528"/>
                  <a:gd name="connsiteX21" fmla="*/ 2496751 w 2820821"/>
                  <a:gd name="connsiteY21" fmla="*/ 2019173 h 2073528"/>
                  <a:gd name="connsiteX22" fmla="*/ 1650060 w 2820821"/>
                  <a:gd name="connsiteY22" fmla="*/ 1943185 h 2073528"/>
                  <a:gd name="connsiteX23" fmla="*/ 1400394 w 2820821"/>
                  <a:gd name="connsiteY23" fmla="*/ 2073451 h 2073528"/>
                  <a:gd name="connsiteX0" fmla="*/ 1400394 w 2820821"/>
                  <a:gd name="connsiteY0" fmla="*/ 1997475 h 1997552"/>
                  <a:gd name="connsiteX1" fmla="*/ 987903 w 2820821"/>
                  <a:gd name="connsiteY1" fmla="*/ 1878063 h 1997552"/>
                  <a:gd name="connsiteX2" fmla="*/ 260617 w 2820821"/>
                  <a:gd name="connsiteY2" fmla="*/ 1932342 h 1997552"/>
                  <a:gd name="connsiteX3" fmla="*/ 96 w 2820821"/>
                  <a:gd name="connsiteY3" fmla="*/ 1617531 h 1997552"/>
                  <a:gd name="connsiteX4" fmla="*/ 282327 w 2820821"/>
                  <a:gd name="connsiteY4" fmla="*/ 1335286 h 1997552"/>
                  <a:gd name="connsiteX5" fmla="*/ 727383 w 2820821"/>
                  <a:gd name="connsiteY5" fmla="*/ 1432986 h 1997552"/>
                  <a:gd name="connsiteX6" fmla="*/ 1129019 w 2820821"/>
                  <a:gd name="connsiteY6" fmla="*/ 1378708 h 1997552"/>
                  <a:gd name="connsiteX7" fmla="*/ 1215859 w 2820821"/>
                  <a:gd name="connsiteY7" fmla="*/ 977053 h 1997552"/>
                  <a:gd name="connsiteX8" fmla="*/ 987903 w 2820821"/>
                  <a:gd name="connsiteY8" fmla="*/ 325719 h 1997552"/>
                  <a:gd name="connsiteX9" fmla="*/ 1346119 w 2820821"/>
                  <a:gd name="connsiteY9" fmla="*/ 52 h 1997552"/>
                  <a:gd name="connsiteX10" fmla="*/ 1660915 w 2820821"/>
                  <a:gd name="connsiteY10" fmla="*/ 304008 h 1997552"/>
                  <a:gd name="connsiteX11" fmla="*/ 1530654 w 2820821"/>
                  <a:gd name="connsiteY11" fmla="*/ 716519 h 1997552"/>
                  <a:gd name="connsiteX12" fmla="*/ 1465524 w 2820821"/>
                  <a:gd name="connsiteY12" fmla="*/ 1259297 h 1997552"/>
                  <a:gd name="connsiteX13" fmla="*/ 2160246 w 2820821"/>
                  <a:gd name="connsiteY13" fmla="*/ 531975 h 1997552"/>
                  <a:gd name="connsiteX14" fmla="*/ 2236231 w 2820821"/>
                  <a:gd name="connsiteY14" fmla="*/ 76041 h 1997552"/>
                  <a:gd name="connsiteX15" fmla="*/ 2768127 w 2820821"/>
                  <a:gd name="connsiteY15" fmla="*/ 76041 h 1997552"/>
                  <a:gd name="connsiteX16" fmla="*/ 2757272 w 2820821"/>
                  <a:gd name="connsiteY16" fmla="*/ 618819 h 1997552"/>
                  <a:gd name="connsiteX17" fmla="*/ 2377346 w 2820821"/>
                  <a:gd name="connsiteY17" fmla="*/ 759941 h 1997552"/>
                  <a:gd name="connsiteX18" fmla="*/ 1769465 w 2820821"/>
                  <a:gd name="connsiteY18" fmla="*/ 1400419 h 1997552"/>
                  <a:gd name="connsiteX19" fmla="*/ 2377346 w 2820821"/>
                  <a:gd name="connsiteY19" fmla="*/ 1291864 h 1997552"/>
                  <a:gd name="connsiteX20" fmla="*/ 2648722 w 2820821"/>
                  <a:gd name="connsiteY20" fmla="*/ 1563253 h 1997552"/>
                  <a:gd name="connsiteX21" fmla="*/ 2496751 w 2820821"/>
                  <a:gd name="connsiteY21" fmla="*/ 1943197 h 1997552"/>
                  <a:gd name="connsiteX22" fmla="*/ 1650060 w 2820821"/>
                  <a:gd name="connsiteY22" fmla="*/ 1867209 h 1997552"/>
                  <a:gd name="connsiteX23" fmla="*/ 1400394 w 2820821"/>
                  <a:gd name="connsiteY23" fmla="*/ 1997475 h 1997552"/>
                  <a:gd name="connsiteX0" fmla="*/ 1400394 w 2820821"/>
                  <a:gd name="connsiteY0" fmla="*/ 1997646 h 1997723"/>
                  <a:gd name="connsiteX1" fmla="*/ 987903 w 2820821"/>
                  <a:gd name="connsiteY1" fmla="*/ 1878234 h 1997723"/>
                  <a:gd name="connsiteX2" fmla="*/ 260617 w 2820821"/>
                  <a:gd name="connsiteY2" fmla="*/ 1932513 h 1997723"/>
                  <a:gd name="connsiteX3" fmla="*/ 96 w 2820821"/>
                  <a:gd name="connsiteY3" fmla="*/ 1617702 h 1997723"/>
                  <a:gd name="connsiteX4" fmla="*/ 282327 w 2820821"/>
                  <a:gd name="connsiteY4" fmla="*/ 1335457 h 1997723"/>
                  <a:gd name="connsiteX5" fmla="*/ 727383 w 2820821"/>
                  <a:gd name="connsiteY5" fmla="*/ 1433157 h 1997723"/>
                  <a:gd name="connsiteX6" fmla="*/ 1129019 w 2820821"/>
                  <a:gd name="connsiteY6" fmla="*/ 1378879 h 1997723"/>
                  <a:gd name="connsiteX7" fmla="*/ 1215859 w 2820821"/>
                  <a:gd name="connsiteY7" fmla="*/ 977224 h 1997723"/>
                  <a:gd name="connsiteX8" fmla="*/ 987903 w 2820821"/>
                  <a:gd name="connsiteY8" fmla="*/ 325890 h 1997723"/>
                  <a:gd name="connsiteX9" fmla="*/ 1346119 w 2820821"/>
                  <a:gd name="connsiteY9" fmla="*/ 223 h 1997723"/>
                  <a:gd name="connsiteX10" fmla="*/ 1660915 w 2820821"/>
                  <a:gd name="connsiteY10" fmla="*/ 369312 h 1997723"/>
                  <a:gd name="connsiteX11" fmla="*/ 1530654 w 2820821"/>
                  <a:gd name="connsiteY11" fmla="*/ 716690 h 1997723"/>
                  <a:gd name="connsiteX12" fmla="*/ 1465524 w 2820821"/>
                  <a:gd name="connsiteY12" fmla="*/ 1259468 h 1997723"/>
                  <a:gd name="connsiteX13" fmla="*/ 2160246 w 2820821"/>
                  <a:gd name="connsiteY13" fmla="*/ 532146 h 1997723"/>
                  <a:gd name="connsiteX14" fmla="*/ 2236231 w 2820821"/>
                  <a:gd name="connsiteY14" fmla="*/ 76212 h 1997723"/>
                  <a:gd name="connsiteX15" fmla="*/ 2768127 w 2820821"/>
                  <a:gd name="connsiteY15" fmla="*/ 76212 h 1997723"/>
                  <a:gd name="connsiteX16" fmla="*/ 2757272 w 2820821"/>
                  <a:gd name="connsiteY16" fmla="*/ 618990 h 1997723"/>
                  <a:gd name="connsiteX17" fmla="*/ 2377346 w 2820821"/>
                  <a:gd name="connsiteY17" fmla="*/ 760112 h 1997723"/>
                  <a:gd name="connsiteX18" fmla="*/ 1769465 w 2820821"/>
                  <a:gd name="connsiteY18" fmla="*/ 1400590 h 1997723"/>
                  <a:gd name="connsiteX19" fmla="*/ 2377346 w 2820821"/>
                  <a:gd name="connsiteY19" fmla="*/ 1292035 h 1997723"/>
                  <a:gd name="connsiteX20" fmla="*/ 2648722 w 2820821"/>
                  <a:gd name="connsiteY20" fmla="*/ 1563424 h 1997723"/>
                  <a:gd name="connsiteX21" fmla="*/ 2496751 w 2820821"/>
                  <a:gd name="connsiteY21" fmla="*/ 1943368 h 1997723"/>
                  <a:gd name="connsiteX22" fmla="*/ 1650060 w 2820821"/>
                  <a:gd name="connsiteY22" fmla="*/ 1867380 h 1997723"/>
                  <a:gd name="connsiteX23" fmla="*/ 1400394 w 2820821"/>
                  <a:gd name="connsiteY23" fmla="*/ 1997646 h 1997723"/>
                  <a:gd name="connsiteX0" fmla="*/ 1400394 w 2820821"/>
                  <a:gd name="connsiteY0" fmla="*/ 1997481 h 1997558"/>
                  <a:gd name="connsiteX1" fmla="*/ 987903 w 2820821"/>
                  <a:gd name="connsiteY1" fmla="*/ 1878069 h 1997558"/>
                  <a:gd name="connsiteX2" fmla="*/ 260617 w 2820821"/>
                  <a:gd name="connsiteY2" fmla="*/ 1932348 h 1997558"/>
                  <a:gd name="connsiteX3" fmla="*/ 96 w 2820821"/>
                  <a:gd name="connsiteY3" fmla="*/ 1617537 h 1997558"/>
                  <a:gd name="connsiteX4" fmla="*/ 282327 w 2820821"/>
                  <a:gd name="connsiteY4" fmla="*/ 1335292 h 1997558"/>
                  <a:gd name="connsiteX5" fmla="*/ 727383 w 2820821"/>
                  <a:gd name="connsiteY5" fmla="*/ 1432992 h 1997558"/>
                  <a:gd name="connsiteX6" fmla="*/ 1129019 w 2820821"/>
                  <a:gd name="connsiteY6" fmla="*/ 1378714 h 1997558"/>
                  <a:gd name="connsiteX7" fmla="*/ 1215859 w 2820821"/>
                  <a:gd name="connsiteY7" fmla="*/ 977059 h 1997558"/>
                  <a:gd name="connsiteX8" fmla="*/ 987903 w 2820821"/>
                  <a:gd name="connsiteY8" fmla="*/ 325725 h 1997558"/>
                  <a:gd name="connsiteX9" fmla="*/ 1346119 w 2820821"/>
                  <a:gd name="connsiteY9" fmla="*/ 58 h 1997558"/>
                  <a:gd name="connsiteX10" fmla="*/ 1628350 w 2820821"/>
                  <a:gd name="connsiteY10" fmla="*/ 347436 h 1997558"/>
                  <a:gd name="connsiteX11" fmla="*/ 1530654 w 2820821"/>
                  <a:gd name="connsiteY11" fmla="*/ 716525 h 1997558"/>
                  <a:gd name="connsiteX12" fmla="*/ 1465524 w 2820821"/>
                  <a:gd name="connsiteY12" fmla="*/ 1259303 h 1997558"/>
                  <a:gd name="connsiteX13" fmla="*/ 2160246 w 2820821"/>
                  <a:gd name="connsiteY13" fmla="*/ 531981 h 1997558"/>
                  <a:gd name="connsiteX14" fmla="*/ 2236231 w 2820821"/>
                  <a:gd name="connsiteY14" fmla="*/ 76047 h 1997558"/>
                  <a:gd name="connsiteX15" fmla="*/ 2768127 w 2820821"/>
                  <a:gd name="connsiteY15" fmla="*/ 76047 h 1997558"/>
                  <a:gd name="connsiteX16" fmla="*/ 2757272 w 2820821"/>
                  <a:gd name="connsiteY16" fmla="*/ 618825 h 1997558"/>
                  <a:gd name="connsiteX17" fmla="*/ 2377346 w 2820821"/>
                  <a:gd name="connsiteY17" fmla="*/ 759947 h 1997558"/>
                  <a:gd name="connsiteX18" fmla="*/ 1769465 w 2820821"/>
                  <a:gd name="connsiteY18" fmla="*/ 1400425 h 1997558"/>
                  <a:gd name="connsiteX19" fmla="*/ 2377346 w 2820821"/>
                  <a:gd name="connsiteY19" fmla="*/ 1291870 h 1997558"/>
                  <a:gd name="connsiteX20" fmla="*/ 2648722 w 2820821"/>
                  <a:gd name="connsiteY20" fmla="*/ 1563259 h 1997558"/>
                  <a:gd name="connsiteX21" fmla="*/ 2496751 w 2820821"/>
                  <a:gd name="connsiteY21" fmla="*/ 1943203 h 1997558"/>
                  <a:gd name="connsiteX22" fmla="*/ 1650060 w 2820821"/>
                  <a:gd name="connsiteY22" fmla="*/ 1867215 h 1997558"/>
                  <a:gd name="connsiteX23" fmla="*/ 1400394 w 2820821"/>
                  <a:gd name="connsiteY23" fmla="*/ 1997481 h 1997558"/>
                  <a:gd name="connsiteX0" fmla="*/ 1400394 w 2820821"/>
                  <a:gd name="connsiteY0" fmla="*/ 1997481 h 1997558"/>
                  <a:gd name="connsiteX1" fmla="*/ 987903 w 2820821"/>
                  <a:gd name="connsiteY1" fmla="*/ 1878069 h 1997558"/>
                  <a:gd name="connsiteX2" fmla="*/ 260617 w 2820821"/>
                  <a:gd name="connsiteY2" fmla="*/ 1932348 h 1997558"/>
                  <a:gd name="connsiteX3" fmla="*/ 96 w 2820821"/>
                  <a:gd name="connsiteY3" fmla="*/ 1617537 h 1997558"/>
                  <a:gd name="connsiteX4" fmla="*/ 282327 w 2820821"/>
                  <a:gd name="connsiteY4" fmla="*/ 1335292 h 1997558"/>
                  <a:gd name="connsiteX5" fmla="*/ 727383 w 2820821"/>
                  <a:gd name="connsiteY5" fmla="*/ 1432992 h 1997558"/>
                  <a:gd name="connsiteX6" fmla="*/ 1129019 w 2820821"/>
                  <a:gd name="connsiteY6" fmla="*/ 1378714 h 1997558"/>
                  <a:gd name="connsiteX7" fmla="*/ 1215859 w 2820821"/>
                  <a:gd name="connsiteY7" fmla="*/ 977059 h 1997558"/>
                  <a:gd name="connsiteX8" fmla="*/ 987903 w 2820821"/>
                  <a:gd name="connsiteY8" fmla="*/ 325725 h 1997558"/>
                  <a:gd name="connsiteX9" fmla="*/ 1346119 w 2820821"/>
                  <a:gd name="connsiteY9" fmla="*/ 58 h 1997558"/>
                  <a:gd name="connsiteX10" fmla="*/ 1628350 w 2820821"/>
                  <a:gd name="connsiteY10" fmla="*/ 347436 h 1997558"/>
                  <a:gd name="connsiteX11" fmla="*/ 1465524 w 2820821"/>
                  <a:gd name="connsiteY11" fmla="*/ 1259303 h 1997558"/>
                  <a:gd name="connsiteX12" fmla="*/ 2160246 w 2820821"/>
                  <a:gd name="connsiteY12" fmla="*/ 531981 h 1997558"/>
                  <a:gd name="connsiteX13" fmla="*/ 2236231 w 2820821"/>
                  <a:gd name="connsiteY13" fmla="*/ 76047 h 1997558"/>
                  <a:gd name="connsiteX14" fmla="*/ 2768127 w 2820821"/>
                  <a:gd name="connsiteY14" fmla="*/ 76047 h 1997558"/>
                  <a:gd name="connsiteX15" fmla="*/ 2757272 w 2820821"/>
                  <a:gd name="connsiteY15" fmla="*/ 618825 h 1997558"/>
                  <a:gd name="connsiteX16" fmla="*/ 2377346 w 2820821"/>
                  <a:gd name="connsiteY16" fmla="*/ 759947 h 1997558"/>
                  <a:gd name="connsiteX17" fmla="*/ 1769465 w 2820821"/>
                  <a:gd name="connsiteY17" fmla="*/ 1400425 h 1997558"/>
                  <a:gd name="connsiteX18" fmla="*/ 2377346 w 2820821"/>
                  <a:gd name="connsiteY18" fmla="*/ 1291870 h 1997558"/>
                  <a:gd name="connsiteX19" fmla="*/ 2648722 w 2820821"/>
                  <a:gd name="connsiteY19" fmla="*/ 1563259 h 1997558"/>
                  <a:gd name="connsiteX20" fmla="*/ 2496751 w 2820821"/>
                  <a:gd name="connsiteY20" fmla="*/ 1943203 h 1997558"/>
                  <a:gd name="connsiteX21" fmla="*/ 1650060 w 2820821"/>
                  <a:gd name="connsiteY21" fmla="*/ 1867215 h 1997558"/>
                  <a:gd name="connsiteX22" fmla="*/ 1400394 w 2820821"/>
                  <a:gd name="connsiteY22" fmla="*/ 1997481 h 1997558"/>
                  <a:gd name="connsiteX0" fmla="*/ 1400394 w 2820821"/>
                  <a:gd name="connsiteY0" fmla="*/ 1997481 h 1997558"/>
                  <a:gd name="connsiteX1" fmla="*/ 987903 w 2820821"/>
                  <a:gd name="connsiteY1" fmla="*/ 1878069 h 1997558"/>
                  <a:gd name="connsiteX2" fmla="*/ 260617 w 2820821"/>
                  <a:gd name="connsiteY2" fmla="*/ 1932348 h 1997558"/>
                  <a:gd name="connsiteX3" fmla="*/ 96 w 2820821"/>
                  <a:gd name="connsiteY3" fmla="*/ 1617537 h 1997558"/>
                  <a:gd name="connsiteX4" fmla="*/ 282327 w 2820821"/>
                  <a:gd name="connsiteY4" fmla="*/ 1335292 h 1997558"/>
                  <a:gd name="connsiteX5" fmla="*/ 727383 w 2820821"/>
                  <a:gd name="connsiteY5" fmla="*/ 1432992 h 1997558"/>
                  <a:gd name="connsiteX6" fmla="*/ 1129019 w 2820821"/>
                  <a:gd name="connsiteY6" fmla="*/ 1378714 h 1997558"/>
                  <a:gd name="connsiteX7" fmla="*/ 1215859 w 2820821"/>
                  <a:gd name="connsiteY7" fmla="*/ 977059 h 1997558"/>
                  <a:gd name="connsiteX8" fmla="*/ 987903 w 2820821"/>
                  <a:gd name="connsiteY8" fmla="*/ 325725 h 1997558"/>
                  <a:gd name="connsiteX9" fmla="*/ 1346119 w 2820821"/>
                  <a:gd name="connsiteY9" fmla="*/ 58 h 1997558"/>
                  <a:gd name="connsiteX10" fmla="*/ 1628350 w 2820821"/>
                  <a:gd name="connsiteY10" fmla="*/ 347436 h 1997558"/>
                  <a:gd name="connsiteX11" fmla="*/ 1465524 w 2820821"/>
                  <a:gd name="connsiteY11" fmla="*/ 1259303 h 1997558"/>
                  <a:gd name="connsiteX12" fmla="*/ 2008275 w 2820821"/>
                  <a:gd name="connsiteY12" fmla="*/ 662247 h 1997558"/>
                  <a:gd name="connsiteX13" fmla="*/ 2236231 w 2820821"/>
                  <a:gd name="connsiteY13" fmla="*/ 76047 h 1997558"/>
                  <a:gd name="connsiteX14" fmla="*/ 2768127 w 2820821"/>
                  <a:gd name="connsiteY14" fmla="*/ 76047 h 1997558"/>
                  <a:gd name="connsiteX15" fmla="*/ 2757272 w 2820821"/>
                  <a:gd name="connsiteY15" fmla="*/ 618825 h 1997558"/>
                  <a:gd name="connsiteX16" fmla="*/ 2377346 w 2820821"/>
                  <a:gd name="connsiteY16" fmla="*/ 759947 h 1997558"/>
                  <a:gd name="connsiteX17" fmla="*/ 1769465 w 2820821"/>
                  <a:gd name="connsiteY17" fmla="*/ 1400425 h 1997558"/>
                  <a:gd name="connsiteX18" fmla="*/ 2377346 w 2820821"/>
                  <a:gd name="connsiteY18" fmla="*/ 1291870 h 1997558"/>
                  <a:gd name="connsiteX19" fmla="*/ 2648722 w 2820821"/>
                  <a:gd name="connsiteY19" fmla="*/ 1563259 h 1997558"/>
                  <a:gd name="connsiteX20" fmla="*/ 2496751 w 2820821"/>
                  <a:gd name="connsiteY20" fmla="*/ 1943203 h 1997558"/>
                  <a:gd name="connsiteX21" fmla="*/ 1650060 w 2820821"/>
                  <a:gd name="connsiteY21" fmla="*/ 1867215 h 1997558"/>
                  <a:gd name="connsiteX22" fmla="*/ 1400394 w 2820821"/>
                  <a:gd name="connsiteY22" fmla="*/ 1997481 h 1997558"/>
                  <a:gd name="connsiteX0" fmla="*/ 1400394 w 2825584"/>
                  <a:gd name="connsiteY0" fmla="*/ 1997481 h 1997558"/>
                  <a:gd name="connsiteX1" fmla="*/ 987903 w 2825584"/>
                  <a:gd name="connsiteY1" fmla="*/ 1878069 h 1997558"/>
                  <a:gd name="connsiteX2" fmla="*/ 260617 w 2825584"/>
                  <a:gd name="connsiteY2" fmla="*/ 1932348 h 1997558"/>
                  <a:gd name="connsiteX3" fmla="*/ 96 w 2825584"/>
                  <a:gd name="connsiteY3" fmla="*/ 1617537 h 1997558"/>
                  <a:gd name="connsiteX4" fmla="*/ 282327 w 2825584"/>
                  <a:gd name="connsiteY4" fmla="*/ 1335292 h 1997558"/>
                  <a:gd name="connsiteX5" fmla="*/ 727383 w 2825584"/>
                  <a:gd name="connsiteY5" fmla="*/ 1432992 h 1997558"/>
                  <a:gd name="connsiteX6" fmla="*/ 1129019 w 2825584"/>
                  <a:gd name="connsiteY6" fmla="*/ 1378714 h 1997558"/>
                  <a:gd name="connsiteX7" fmla="*/ 1215859 w 2825584"/>
                  <a:gd name="connsiteY7" fmla="*/ 977059 h 1997558"/>
                  <a:gd name="connsiteX8" fmla="*/ 987903 w 2825584"/>
                  <a:gd name="connsiteY8" fmla="*/ 325725 h 1997558"/>
                  <a:gd name="connsiteX9" fmla="*/ 1346119 w 2825584"/>
                  <a:gd name="connsiteY9" fmla="*/ 58 h 1997558"/>
                  <a:gd name="connsiteX10" fmla="*/ 1628350 w 2825584"/>
                  <a:gd name="connsiteY10" fmla="*/ 347436 h 1997558"/>
                  <a:gd name="connsiteX11" fmla="*/ 1465524 w 2825584"/>
                  <a:gd name="connsiteY11" fmla="*/ 1259303 h 1997558"/>
                  <a:gd name="connsiteX12" fmla="*/ 2008275 w 2825584"/>
                  <a:gd name="connsiteY12" fmla="*/ 662247 h 1997558"/>
                  <a:gd name="connsiteX13" fmla="*/ 2236231 w 2825584"/>
                  <a:gd name="connsiteY13" fmla="*/ 76047 h 1997558"/>
                  <a:gd name="connsiteX14" fmla="*/ 2768127 w 2825584"/>
                  <a:gd name="connsiteY14" fmla="*/ 76047 h 1997558"/>
                  <a:gd name="connsiteX15" fmla="*/ 2757272 w 2825584"/>
                  <a:gd name="connsiteY15" fmla="*/ 618825 h 1997558"/>
                  <a:gd name="connsiteX16" fmla="*/ 2290506 w 2825584"/>
                  <a:gd name="connsiteY16" fmla="*/ 879359 h 1997558"/>
                  <a:gd name="connsiteX17" fmla="*/ 1769465 w 2825584"/>
                  <a:gd name="connsiteY17" fmla="*/ 1400425 h 1997558"/>
                  <a:gd name="connsiteX18" fmla="*/ 2377346 w 2825584"/>
                  <a:gd name="connsiteY18" fmla="*/ 1291870 h 1997558"/>
                  <a:gd name="connsiteX19" fmla="*/ 2648722 w 2825584"/>
                  <a:gd name="connsiteY19" fmla="*/ 1563259 h 1997558"/>
                  <a:gd name="connsiteX20" fmla="*/ 2496751 w 2825584"/>
                  <a:gd name="connsiteY20" fmla="*/ 1943203 h 1997558"/>
                  <a:gd name="connsiteX21" fmla="*/ 1650060 w 2825584"/>
                  <a:gd name="connsiteY21" fmla="*/ 1867215 h 1997558"/>
                  <a:gd name="connsiteX22" fmla="*/ 1400394 w 2825584"/>
                  <a:gd name="connsiteY22" fmla="*/ 1997481 h 1997558"/>
                  <a:gd name="connsiteX0" fmla="*/ 1400394 w 2802192"/>
                  <a:gd name="connsiteY0" fmla="*/ 1997481 h 1997558"/>
                  <a:gd name="connsiteX1" fmla="*/ 987903 w 2802192"/>
                  <a:gd name="connsiteY1" fmla="*/ 1878069 h 1997558"/>
                  <a:gd name="connsiteX2" fmla="*/ 260617 w 2802192"/>
                  <a:gd name="connsiteY2" fmla="*/ 1932348 h 1997558"/>
                  <a:gd name="connsiteX3" fmla="*/ 96 w 2802192"/>
                  <a:gd name="connsiteY3" fmla="*/ 1617537 h 1997558"/>
                  <a:gd name="connsiteX4" fmla="*/ 282327 w 2802192"/>
                  <a:gd name="connsiteY4" fmla="*/ 1335292 h 1997558"/>
                  <a:gd name="connsiteX5" fmla="*/ 727383 w 2802192"/>
                  <a:gd name="connsiteY5" fmla="*/ 1432992 h 1997558"/>
                  <a:gd name="connsiteX6" fmla="*/ 1129019 w 2802192"/>
                  <a:gd name="connsiteY6" fmla="*/ 1378714 h 1997558"/>
                  <a:gd name="connsiteX7" fmla="*/ 1215859 w 2802192"/>
                  <a:gd name="connsiteY7" fmla="*/ 977059 h 1997558"/>
                  <a:gd name="connsiteX8" fmla="*/ 987903 w 2802192"/>
                  <a:gd name="connsiteY8" fmla="*/ 325725 h 1997558"/>
                  <a:gd name="connsiteX9" fmla="*/ 1346119 w 2802192"/>
                  <a:gd name="connsiteY9" fmla="*/ 58 h 1997558"/>
                  <a:gd name="connsiteX10" fmla="*/ 1628350 w 2802192"/>
                  <a:gd name="connsiteY10" fmla="*/ 347436 h 1997558"/>
                  <a:gd name="connsiteX11" fmla="*/ 1465524 w 2802192"/>
                  <a:gd name="connsiteY11" fmla="*/ 1259303 h 1997558"/>
                  <a:gd name="connsiteX12" fmla="*/ 2008275 w 2802192"/>
                  <a:gd name="connsiteY12" fmla="*/ 662247 h 1997558"/>
                  <a:gd name="connsiteX13" fmla="*/ 2236231 w 2802192"/>
                  <a:gd name="connsiteY13" fmla="*/ 76047 h 1997558"/>
                  <a:gd name="connsiteX14" fmla="*/ 2724707 w 2802192"/>
                  <a:gd name="connsiteY14" fmla="*/ 130325 h 1997558"/>
                  <a:gd name="connsiteX15" fmla="*/ 2757272 w 2802192"/>
                  <a:gd name="connsiteY15" fmla="*/ 618825 h 1997558"/>
                  <a:gd name="connsiteX16" fmla="*/ 2290506 w 2802192"/>
                  <a:gd name="connsiteY16" fmla="*/ 879359 h 1997558"/>
                  <a:gd name="connsiteX17" fmla="*/ 1769465 w 2802192"/>
                  <a:gd name="connsiteY17" fmla="*/ 1400425 h 1997558"/>
                  <a:gd name="connsiteX18" fmla="*/ 2377346 w 2802192"/>
                  <a:gd name="connsiteY18" fmla="*/ 1291870 h 1997558"/>
                  <a:gd name="connsiteX19" fmla="*/ 2648722 w 2802192"/>
                  <a:gd name="connsiteY19" fmla="*/ 1563259 h 1997558"/>
                  <a:gd name="connsiteX20" fmla="*/ 2496751 w 2802192"/>
                  <a:gd name="connsiteY20" fmla="*/ 1943203 h 1997558"/>
                  <a:gd name="connsiteX21" fmla="*/ 1650060 w 2802192"/>
                  <a:gd name="connsiteY21" fmla="*/ 1867215 h 1997558"/>
                  <a:gd name="connsiteX22" fmla="*/ 1400394 w 2802192"/>
                  <a:gd name="connsiteY22" fmla="*/ 1997481 h 1997558"/>
                  <a:gd name="connsiteX0" fmla="*/ 1400394 w 2782424"/>
                  <a:gd name="connsiteY0" fmla="*/ 1997481 h 1997558"/>
                  <a:gd name="connsiteX1" fmla="*/ 987903 w 2782424"/>
                  <a:gd name="connsiteY1" fmla="*/ 1878069 h 1997558"/>
                  <a:gd name="connsiteX2" fmla="*/ 260617 w 2782424"/>
                  <a:gd name="connsiteY2" fmla="*/ 1932348 h 1997558"/>
                  <a:gd name="connsiteX3" fmla="*/ 96 w 2782424"/>
                  <a:gd name="connsiteY3" fmla="*/ 1617537 h 1997558"/>
                  <a:gd name="connsiteX4" fmla="*/ 282327 w 2782424"/>
                  <a:gd name="connsiteY4" fmla="*/ 1335292 h 1997558"/>
                  <a:gd name="connsiteX5" fmla="*/ 727383 w 2782424"/>
                  <a:gd name="connsiteY5" fmla="*/ 1432992 h 1997558"/>
                  <a:gd name="connsiteX6" fmla="*/ 1129019 w 2782424"/>
                  <a:gd name="connsiteY6" fmla="*/ 1378714 h 1997558"/>
                  <a:gd name="connsiteX7" fmla="*/ 1215859 w 2782424"/>
                  <a:gd name="connsiteY7" fmla="*/ 977059 h 1997558"/>
                  <a:gd name="connsiteX8" fmla="*/ 987903 w 2782424"/>
                  <a:gd name="connsiteY8" fmla="*/ 325725 h 1997558"/>
                  <a:gd name="connsiteX9" fmla="*/ 1346119 w 2782424"/>
                  <a:gd name="connsiteY9" fmla="*/ 58 h 1997558"/>
                  <a:gd name="connsiteX10" fmla="*/ 1628350 w 2782424"/>
                  <a:gd name="connsiteY10" fmla="*/ 347436 h 1997558"/>
                  <a:gd name="connsiteX11" fmla="*/ 1465524 w 2782424"/>
                  <a:gd name="connsiteY11" fmla="*/ 1259303 h 1997558"/>
                  <a:gd name="connsiteX12" fmla="*/ 2008275 w 2782424"/>
                  <a:gd name="connsiteY12" fmla="*/ 662247 h 1997558"/>
                  <a:gd name="connsiteX13" fmla="*/ 2236231 w 2782424"/>
                  <a:gd name="connsiteY13" fmla="*/ 76047 h 1997558"/>
                  <a:gd name="connsiteX14" fmla="*/ 2724707 w 2782424"/>
                  <a:gd name="connsiteY14" fmla="*/ 130325 h 1997558"/>
                  <a:gd name="connsiteX15" fmla="*/ 2724707 w 2782424"/>
                  <a:gd name="connsiteY15" fmla="*/ 575403 h 1997558"/>
                  <a:gd name="connsiteX16" fmla="*/ 2290506 w 2782424"/>
                  <a:gd name="connsiteY16" fmla="*/ 879359 h 1997558"/>
                  <a:gd name="connsiteX17" fmla="*/ 1769465 w 2782424"/>
                  <a:gd name="connsiteY17" fmla="*/ 1400425 h 1997558"/>
                  <a:gd name="connsiteX18" fmla="*/ 2377346 w 2782424"/>
                  <a:gd name="connsiteY18" fmla="*/ 1291870 h 1997558"/>
                  <a:gd name="connsiteX19" fmla="*/ 2648722 w 2782424"/>
                  <a:gd name="connsiteY19" fmla="*/ 1563259 h 1997558"/>
                  <a:gd name="connsiteX20" fmla="*/ 2496751 w 2782424"/>
                  <a:gd name="connsiteY20" fmla="*/ 1943203 h 1997558"/>
                  <a:gd name="connsiteX21" fmla="*/ 1650060 w 2782424"/>
                  <a:gd name="connsiteY21" fmla="*/ 1867215 h 1997558"/>
                  <a:gd name="connsiteX22" fmla="*/ 1400394 w 2782424"/>
                  <a:gd name="connsiteY22" fmla="*/ 1997481 h 1997558"/>
                  <a:gd name="connsiteX0" fmla="*/ 1400394 w 2778306"/>
                  <a:gd name="connsiteY0" fmla="*/ 1997481 h 1997558"/>
                  <a:gd name="connsiteX1" fmla="*/ 987903 w 2778306"/>
                  <a:gd name="connsiteY1" fmla="*/ 1878069 h 1997558"/>
                  <a:gd name="connsiteX2" fmla="*/ 260617 w 2778306"/>
                  <a:gd name="connsiteY2" fmla="*/ 1932348 h 1997558"/>
                  <a:gd name="connsiteX3" fmla="*/ 96 w 2778306"/>
                  <a:gd name="connsiteY3" fmla="*/ 1617537 h 1997558"/>
                  <a:gd name="connsiteX4" fmla="*/ 282327 w 2778306"/>
                  <a:gd name="connsiteY4" fmla="*/ 1335292 h 1997558"/>
                  <a:gd name="connsiteX5" fmla="*/ 727383 w 2778306"/>
                  <a:gd name="connsiteY5" fmla="*/ 1432992 h 1997558"/>
                  <a:gd name="connsiteX6" fmla="*/ 1129019 w 2778306"/>
                  <a:gd name="connsiteY6" fmla="*/ 1378714 h 1997558"/>
                  <a:gd name="connsiteX7" fmla="*/ 1215859 w 2778306"/>
                  <a:gd name="connsiteY7" fmla="*/ 977059 h 1997558"/>
                  <a:gd name="connsiteX8" fmla="*/ 987903 w 2778306"/>
                  <a:gd name="connsiteY8" fmla="*/ 325725 h 1997558"/>
                  <a:gd name="connsiteX9" fmla="*/ 1346119 w 2778306"/>
                  <a:gd name="connsiteY9" fmla="*/ 58 h 1997558"/>
                  <a:gd name="connsiteX10" fmla="*/ 1628350 w 2778306"/>
                  <a:gd name="connsiteY10" fmla="*/ 347436 h 1997558"/>
                  <a:gd name="connsiteX11" fmla="*/ 1465524 w 2778306"/>
                  <a:gd name="connsiteY11" fmla="*/ 1259303 h 1997558"/>
                  <a:gd name="connsiteX12" fmla="*/ 2008275 w 2778306"/>
                  <a:gd name="connsiteY12" fmla="*/ 662247 h 1997558"/>
                  <a:gd name="connsiteX13" fmla="*/ 2301361 w 2778306"/>
                  <a:gd name="connsiteY13" fmla="*/ 152036 h 1997558"/>
                  <a:gd name="connsiteX14" fmla="*/ 2724707 w 2778306"/>
                  <a:gd name="connsiteY14" fmla="*/ 130325 h 1997558"/>
                  <a:gd name="connsiteX15" fmla="*/ 2724707 w 2778306"/>
                  <a:gd name="connsiteY15" fmla="*/ 575403 h 1997558"/>
                  <a:gd name="connsiteX16" fmla="*/ 2290506 w 2778306"/>
                  <a:gd name="connsiteY16" fmla="*/ 879359 h 1997558"/>
                  <a:gd name="connsiteX17" fmla="*/ 1769465 w 2778306"/>
                  <a:gd name="connsiteY17" fmla="*/ 1400425 h 1997558"/>
                  <a:gd name="connsiteX18" fmla="*/ 2377346 w 2778306"/>
                  <a:gd name="connsiteY18" fmla="*/ 1291870 h 1997558"/>
                  <a:gd name="connsiteX19" fmla="*/ 2648722 w 2778306"/>
                  <a:gd name="connsiteY19" fmla="*/ 1563259 h 1997558"/>
                  <a:gd name="connsiteX20" fmla="*/ 2496751 w 2778306"/>
                  <a:gd name="connsiteY20" fmla="*/ 1943203 h 1997558"/>
                  <a:gd name="connsiteX21" fmla="*/ 1650060 w 2778306"/>
                  <a:gd name="connsiteY21" fmla="*/ 1867215 h 1997558"/>
                  <a:gd name="connsiteX22" fmla="*/ 1400394 w 2778306"/>
                  <a:gd name="connsiteY22" fmla="*/ 1997481 h 1997558"/>
                  <a:gd name="connsiteX0" fmla="*/ 1400394 w 2778306"/>
                  <a:gd name="connsiteY0" fmla="*/ 1997481 h 1997558"/>
                  <a:gd name="connsiteX1" fmla="*/ 987903 w 2778306"/>
                  <a:gd name="connsiteY1" fmla="*/ 1878069 h 1997558"/>
                  <a:gd name="connsiteX2" fmla="*/ 260617 w 2778306"/>
                  <a:gd name="connsiteY2" fmla="*/ 1932348 h 1997558"/>
                  <a:gd name="connsiteX3" fmla="*/ 96 w 2778306"/>
                  <a:gd name="connsiteY3" fmla="*/ 1617537 h 1997558"/>
                  <a:gd name="connsiteX4" fmla="*/ 282327 w 2778306"/>
                  <a:gd name="connsiteY4" fmla="*/ 1335292 h 1997558"/>
                  <a:gd name="connsiteX5" fmla="*/ 727383 w 2778306"/>
                  <a:gd name="connsiteY5" fmla="*/ 1432992 h 1997558"/>
                  <a:gd name="connsiteX6" fmla="*/ 1129019 w 2778306"/>
                  <a:gd name="connsiteY6" fmla="*/ 1378714 h 1997558"/>
                  <a:gd name="connsiteX7" fmla="*/ 1215859 w 2778306"/>
                  <a:gd name="connsiteY7" fmla="*/ 977059 h 1997558"/>
                  <a:gd name="connsiteX8" fmla="*/ 987903 w 2778306"/>
                  <a:gd name="connsiteY8" fmla="*/ 325725 h 1997558"/>
                  <a:gd name="connsiteX9" fmla="*/ 1346119 w 2778306"/>
                  <a:gd name="connsiteY9" fmla="*/ 58 h 1997558"/>
                  <a:gd name="connsiteX10" fmla="*/ 1628350 w 2778306"/>
                  <a:gd name="connsiteY10" fmla="*/ 347436 h 1997558"/>
                  <a:gd name="connsiteX11" fmla="*/ 1465524 w 2778306"/>
                  <a:gd name="connsiteY11" fmla="*/ 1259303 h 1997558"/>
                  <a:gd name="connsiteX12" fmla="*/ 2008275 w 2778306"/>
                  <a:gd name="connsiteY12" fmla="*/ 662247 h 1997558"/>
                  <a:gd name="connsiteX13" fmla="*/ 2301361 w 2778306"/>
                  <a:gd name="connsiteY13" fmla="*/ 152036 h 1997558"/>
                  <a:gd name="connsiteX14" fmla="*/ 2724707 w 2778306"/>
                  <a:gd name="connsiteY14" fmla="*/ 130325 h 1997558"/>
                  <a:gd name="connsiteX15" fmla="*/ 2724707 w 2778306"/>
                  <a:gd name="connsiteY15" fmla="*/ 575403 h 1997558"/>
                  <a:gd name="connsiteX16" fmla="*/ 2290506 w 2778306"/>
                  <a:gd name="connsiteY16" fmla="*/ 879359 h 1997558"/>
                  <a:gd name="connsiteX17" fmla="*/ 1769465 w 2778306"/>
                  <a:gd name="connsiteY17" fmla="*/ 1400425 h 1997558"/>
                  <a:gd name="connsiteX18" fmla="*/ 2377346 w 2778306"/>
                  <a:gd name="connsiteY18" fmla="*/ 1291870 h 1997558"/>
                  <a:gd name="connsiteX19" fmla="*/ 2648722 w 2778306"/>
                  <a:gd name="connsiteY19" fmla="*/ 1563259 h 1997558"/>
                  <a:gd name="connsiteX20" fmla="*/ 2355636 w 2778306"/>
                  <a:gd name="connsiteY20" fmla="*/ 1943203 h 1997558"/>
                  <a:gd name="connsiteX21" fmla="*/ 1650060 w 2778306"/>
                  <a:gd name="connsiteY21" fmla="*/ 1867215 h 1997558"/>
                  <a:gd name="connsiteX22" fmla="*/ 1400394 w 2778306"/>
                  <a:gd name="connsiteY22" fmla="*/ 1997481 h 1997558"/>
                  <a:gd name="connsiteX0" fmla="*/ 1400394 w 2778306"/>
                  <a:gd name="connsiteY0" fmla="*/ 1997481 h 1997558"/>
                  <a:gd name="connsiteX1" fmla="*/ 987903 w 2778306"/>
                  <a:gd name="connsiteY1" fmla="*/ 1878069 h 1997558"/>
                  <a:gd name="connsiteX2" fmla="*/ 260617 w 2778306"/>
                  <a:gd name="connsiteY2" fmla="*/ 1932348 h 1997558"/>
                  <a:gd name="connsiteX3" fmla="*/ 96 w 2778306"/>
                  <a:gd name="connsiteY3" fmla="*/ 1617537 h 1997558"/>
                  <a:gd name="connsiteX4" fmla="*/ 282327 w 2778306"/>
                  <a:gd name="connsiteY4" fmla="*/ 1335292 h 1997558"/>
                  <a:gd name="connsiteX5" fmla="*/ 727383 w 2778306"/>
                  <a:gd name="connsiteY5" fmla="*/ 1432992 h 1997558"/>
                  <a:gd name="connsiteX6" fmla="*/ 1129019 w 2778306"/>
                  <a:gd name="connsiteY6" fmla="*/ 1378714 h 1997558"/>
                  <a:gd name="connsiteX7" fmla="*/ 1215859 w 2778306"/>
                  <a:gd name="connsiteY7" fmla="*/ 977059 h 1997558"/>
                  <a:gd name="connsiteX8" fmla="*/ 987903 w 2778306"/>
                  <a:gd name="connsiteY8" fmla="*/ 325725 h 1997558"/>
                  <a:gd name="connsiteX9" fmla="*/ 1346119 w 2778306"/>
                  <a:gd name="connsiteY9" fmla="*/ 58 h 1997558"/>
                  <a:gd name="connsiteX10" fmla="*/ 1628350 w 2778306"/>
                  <a:gd name="connsiteY10" fmla="*/ 347436 h 1997558"/>
                  <a:gd name="connsiteX11" fmla="*/ 1465524 w 2778306"/>
                  <a:gd name="connsiteY11" fmla="*/ 1259303 h 1997558"/>
                  <a:gd name="connsiteX12" fmla="*/ 2008275 w 2778306"/>
                  <a:gd name="connsiteY12" fmla="*/ 662247 h 1997558"/>
                  <a:gd name="connsiteX13" fmla="*/ 2301361 w 2778306"/>
                  <a:gd name="connsiteY13" fmla="*/ 152036 h 1997558"/>
                  <a:gd name="connsiteX14" fmla="*/ 2724707 w 2778306"/>
                  <a:gd name="connsiteY14" fmla="*/ 130325 h 1997558"/>
                  <a:gd name="connsiteX15" fmla="*/ 2724707 w 2778306"/>
                  <a:gd name="connsiteY15" fmla="*/ 575403 h 1997558"/>
                  <a:gd name="connsiteX16" fmla="*/ 2290506 w 2778306"/>
                  <a:gd name="connsiteY16" fmla="*/ 879359 h 1997558"/>
                  <a:gd name="connsiteX17" fmla="*/ 1769465 w 2778306"/>
                  <a:gd name="connsiteY17" fmla="*/ 1400425 h 1997558"/>
                  <a:gd name="connsiteX18" fmla="*/ 2344781 w 2778306"/>
                  <a:gd name="connsiteY18" fmla="*/ 1346148 h 1997558"/>
                  <a:gd name="connsiteX19" fmla="*/ 2648722 w 2778306"/>
                  <a:gd name="connsiteY19" fmla="*/ 1563259 h 1997558"/>
                  <a:gd name="connsiteX20" fmla="*/ 2355636 w 2778306"/>
                  <a:gd name="connsiteY20" fmla="*/ 1943203 h 1997558"/>
                  <a:gd name="connsiteX21" fmla="*/ 1650060 w 2778306"/>
                  <a:gd name="connsiteY21" fmla="*/ 1867215 h 1997558"/>
                  <a:gd name="connsiteX22" fmla="*/ 1400394 w 2778306"/>
                  <a:gd name="connsiteY22" fmla="*/ 1997481 h 1997558"/>
                  <a:gd name="connsiteX0" fmla="*/ 1400394 w 2778306"/>
                  <a:gd name="connsiteY0" fmla="*/ 1997481 h 1997558"/>
                  <a:gd name="connsiteX1" fmla="*/ 987903 w 2778306"/>
                  <a:gd name="connsiteY1" fmla="*/ 1878069 h 1997558"/>
                  <a:gd name="connsiteX2" fmla="*/ 260617 w 2778306"/>
                  <a:gd name="connsiteY2" fmla="*/ 1932348 h 1997558"/>
                  <a:gd name="connsiteX3" fmla="*/ 96 w 2778306"/>
                  <a:gd name="connsiteY3" fmla="*/ 1617537 h 1997558"/>
                  <a:gd name="connsiteX4" fmla="*/ 282327 w 2778306"/>
                  <a:gd name="connsiteY4" fmla="*/ 1335292 h 1997558"/>
                  <a:gd name="connsiteX5" fmla="*/ 727383 w 2778306"/>
                  <a:gd name="connsiteY5" fmla="*/ 1432992 h 1997558"/>
                  <a:gd name="connsiteX6" fmla="*/ 1129019 w 2778306"/>
                  <a:gd name="connsiteY6" fmla="*/ 1378714 h 1997558"/>
                  <a:gd name="connsiteX7" fmla="*/ 1215859 w 2778306"/>
                  <a:gd name="connsiteY7" fmla="*/ 977059 h 1997558"/>
                  <a:gd name="connsiteX8" fmla="*/ 987903 w 2778306"/>
                  <a:gd name="connsiteY8" fmla="*/ 325725 h 1997558"/>
                  <a:gd name="connsiteX9" fmla="*/ 1346119 w 2778306"/>
                  <a:gd name="connsiteY9" fmla="*/ 58 h 1997558"/>
                  <a:gd name="connsiteX10" fmla="*/ 1628350 w 2778306"/>
                  <a:gd name="connsiteY10" fmla="*/ 347436 h 1997558"/>
                  <a:gd name="connsiteX11" fmla="*/ 1465524 w 2778306"/>
                  <a:gd name="connsiteY11" fmla="*/ 1259303 h 1997558"/>
                  <a:gd name="connsiteX12" fmla="*/ 2008275 w 2778306"/>
                  <a:gd name="connsiteY12" fmla="*/ 662247 h 1997558"/>
                  <a:gd name="connsiteX13" fmla="*/ 2301361 w 2778306"/>
                  <a:gd name="connsiteY13" fmla="*/ 152036 h 1997558"/>
                  <a:gd name="connsiteX14" fmla="*/ 2724707 w 2778306"/>
                  <a:gd name="connsiteY14" fmla="*/ 130325 h 1997558"/>
                  <a:gd name="connsiteX15" fmla="*/ 2724707 w 2778306"/>
                  <a:gd name="connsiteY15" fmla="*/ 575403 h 1997558"/>
                  <a:gd name="connsiteX16" fmla="*/ 2290506 w 2778306"/>
                  <a:gd name="connsiteY16" fmla="*/ 879359 h 1997558"/>
                  <a:gd name="connsiteX17" fmla="*/ 1769465 w 2778306"/>
                  <a:gd name="connsiteY17" fmla="*/ 1400425 h 1997558"/>
                  <a:gd name="connsiteX18" fmla="*/ 2344781 w 2778306"/>
                  <a:gd name="connsiteY18" fmla="*/ 1346148 h 1997558"/>
                  <a:gd name="connsiteX19" fmla="*/ 2594447 w 2778306"/>
                  <a:gd name="connsiteY19" fmla="*/ 1639248 h 1997558"/>
                  <a:gd name="connsiteX20" fmla="*/ 2355636 w 2778306"/>
                  <a:gd name="connsiteY20" fmla="*/ 1943203 h 1997558"/>
                  <a:gd name="connsiteX21" fmla="*/ 1650060 w 2778306"/>
                  <a:gd name="connsiteY21" fmla="*/ 1867215 h 1997558"/>
                  <a:gd name="connsiteX22" fmla="*/ 1400394 w 2778306"/>
                  <a:gd name="connsiteY22" fmla="*/ 1997481 h 1997558"/>
                  <a:gd name="connsiteX0" fmla="*/ 1400394 w 2778306"/>
                  <a:gd name="connsiteY0" fmla="*/ 1997481 h 1997546"/>
                  <a:gd name="connsiteX1" fmla="*/ 987903 w 2778306"/>
                  <a:gd name="connsiteY1" fmla="*/ 1878069 h 1997546"/>
                  <a:gd name="connsiteX2" fmla="*/ 260617 w 2778306"/>
                  <a:gd name="connsiteY2" fmla="*/ 1932348 h 1997546"/>
                  <a:gd name="connsiteX3" fmla="*/ 96 w 2778306"/>
                  <a:gd name="connsiteY3" fmla="*/ 1617537 h 1997546"/>
                  <a:gd name="connsiteX4" fmla="*/ 282327 w 2778306"/>
                  <a:gd name="connsiteY4" fmla="*/ 1335292 h 1997546"/>
                  <a:gd name="connsiteX5" fmla="*/ 727383 w 2778306"/>
                  <a:gd name="connsiteY5" fmla="*/ 1432992 h 1997546"/>
                  <a:gd name="connsiteX6" fmla="*/ 1129019 w 2778306"/>
                  <a:gd name="connsiteY6" fmla="*/ 1378714 h 1997546"/>
                  <a:gd name="connsiteX7" fmla="*/ 1215859 w 2778306"/>
                  <a:gd name="connsiteY7" fmla="*/ 977059 h 1997546"/>
                  <a:gd name="connsiteX8" fmla="*/ 987903 w 2778306"/>
                  <a:gd name="connsiteY8" fmla="*/ 325725 h 1997546"/>
                  <a:gd name="connsiteX9" fmla="*/ 1346119 w 2778306"/>
                  <a:gd name="connsiteY9" fmla="*/ 58 h 1997546"/>
                  <a:gd name="connsiteX10" fmla="*/ 1628350 w 2778306"/>
                  <a:gd name="connsiteY10" fmla="*/ 347436 h 1997546"/>
                  <a:gd name="connsiteX11" fmla="*/ 1465524 w 2778306"/>
                  <a:gd name="connsiteY11" fmla="*/ 1259303 h 1997546"/>
                  <a:gd name="connsiteX12" fmla="*/ 2008275 w 2778306"/>
                  <a:gd name="connsiteY12" fmla="*/ 662247 h 1997546"/>
                  <a:gd name="connsiteX13" fmla="*/ 2301361 w 2778306"/>
                  <a:gd name="connsiteY13" fmla="*/ 152036 h 1997546"/>
                  <a:gd name="connsiteX14" fmla="*/ 2724707 w 2778306"/>
                  <a:gd name="connsiteY14" fmla="*/ 130325 h 1997546"/>
                  <a:gd name="connsiteX15" fmla="*/ 2724707 w 2778306"/>
                  <a:gd name="connsiteY15" fmla="*/ 575403 h 1997546"/>
                  <a:gd name="connsiteX16" fmla="*/ 2290506 w 2778306"/>
                  <a:gd name="connsiteY16" fmla="*/ 879359 h 1997546"/>
                  <a:gd name="connsiteX17" fmla="*/ 1769465 w 2778306"/>
                  <a:gd name="connsiteY17" fmla="*/ 1400425 h 1997546"/>
                  <a:gd name="connsiteX18" fmla="*/ 2344781 w 2778306"/>
                  <a:gd name="connsiteY18" fmla="*/ 1346148 h 1997546"/>
                  <a:gd name="connsiteX19" fmla="*/ 2594447 w 2778306"/>
                  <a:gd name="connsiteY19" fmla="*/ 1639248 h 1997546"/>
                  <a:gd name="connsiteX20" fmla="*/ 2355636 w 2778306"/>
                  <a:gd name="connsiteY20" fmla="*/ 1943203 h 1997546"/>
                  <a:gd name="connsiteX21" fmla="*/ 1758610 w 2778306"/>
                  <a:gd name="connsiteY21" fmla="*/ 1845504 h 1997546"/>
                  <a:gd name="connsiteX22" fmla="*/ 1400394 w 2778306"/>
                  <a:gd name="connsiteY22" fmla="*/ 1997481 h 1997546"/>
                  <a:gd name="connsiteX0" fmla="*/ 1400389 w 2778301"/>
                  <a:gd name="connsiteY0" fmla="*/ 1997481 h 1997546"/>
                  <a:gd name="connsiteX1" fmla="*/ 955333 w 2778301"/>
                  <a:gd name="connsiteY1" fmla="*/ 1845502 h 1997546"/>
                  <a:gd name="connsiteX2" fmla="*/ 260612 w 2778301"/>
                  <a:gd name="connsiteY2" fmla="*/ 1932348 h 1997546"/>
                  <a:gd name="connsiteX3" fmla="*/ 91 w 2778301"/>
                  <a:gd name="connsiteY3" fmla="*/ 1617537 h 1997546"/>
                  <a:gd name="connsiteX4" fmla="*/ 282322 w 2778301"/>
                  <a:gd name="connsiteY4" fmla="*/ 1335292 h 1997546"/>
                  <a:gd name="connsiteX5" fmla="*/ 727378 w 2778301"/>
                  <a:gd name="connsiteY5" fmla="*/ 1432992 h 1997546"/>
                  <a:gd name="connsiteX6" fmla="*/ 1129014 w 2778301"/>
                  <a:gd name="connsiteY6" fmla="*/ 1378714 h 1997546"/>
                  <a:gd name="connsiteX7" fmla="*/ 1215854 w 2778301"/>
                  <a:gd name="connsiteY7" fmla="*/ 977059 h 1997546"/>
                  <a:gd name="connsiteX8" fmla="*/ 987898 w 2778301"/>
                  <a:gd name="connsiteY8" fmla="*/ 325725 h 1997546"/>
                  <a:gd name="connsiteX9" fmla="*/ 1346114 w 2778301"/>
                  <a:gd name="connsiteY9" fmla="*/ 58 h 1997546"/>
                  <a:gd name="connsiteX10" fmla="*/ 1628345 w 2778301"/>
                  <a:gd name="connsiteY10" fmla="*/ 347436 h 1997546"/>
                  <a:gd name="connsiteX11" fmla="*/ 1465519 w 2778301"/>
                  <a:gd name="connsiteY11" fmla="*/ 1259303 h 1997546"/>
                  <a:gd name="connsiteX12" fmla="*/ 2008270 w 2778301"/>
                  <a:gd name="connsiteY12" fmla="*/ 662247 h 1997546"/>
                  <a:gd name="connsiteX13" fmla="*/ 2301356 w 2778301"/>
                  <a:gd name="connsiteY13" fmla="*/ 152036 h 1997546"/>
                  <a:gd name="connsiteX14" fmla="*/ 2724702 w 2778301"/>
                  <a:gd name="connsiteY14" fmla="*/ 130325 h 1997546"/>
                  <a:gd name="connsiteX15" fmla="*/ 2724702 w 2778301"/>
                  <a:gd name="connsiteY15" fmla="*/ 575403 h 1997546"/>
                  <a:gd name="connsiteX16" fmla="*/ 2290501 w 2778301"/>
                  <a:gd name="connsiteY16" fmla="*/ 879359 h 1997546"/>
                  <a:gd name="connsiteX17" fmla="*/ 1769460 w 2778301"/>
                  <a:gd name="connsiteY17" fmla="*/ 1400425 h 1997546"/>
                  <a:gd name="connsiteX18" fmla="*/ 2344776 w 2778301"/>
                  <a:gd name="connsiteY18" fmla="*/ 1346148 h 1997546"/>
                  <a:gd name="connsiteX19" fmla="*/ 2594442 w 2778301"/>
                  <a:gd name="connsiteY19" fmla="*/ 1639248 h 1997546"/>
                  <a:gd name="connsiteX20" fmla="*/ 2355631 w 2778301"/>
                  <a:gd name="connsiteY20" fmla="*/ 1943203 h 1997546"/>
                  <a:gd name="connsiteX21" fmla="*/ 1758605 w 2778301"/>
                  <a:gd name="connsiteY21" fmla="*/ 1845504 h 1997546"/>
                  <a:gd name="connsiteX22" fmla="*/ 1400389 w 2778301"/>
                  <a:gd name="connsiteY22" fmla="*/ 1997481 h 1997546"/>
                  <a:gd name="connsiteX0" fmla="*/ 1346114 w 2778301"/>
                  <a:gd name="connsiteY0" fmla="*/ 1997481 h 1997546"/>
                  <a:gd name="connsiteX1" fmla="*/ 955333 w 2778301"/>
                  <a:gd name="connsiteY1" fmla="*/ 1845502 h 1997546"/>
                  <a:gd name="connsiteX2" fmla="*/ 260612 w 2778301"/>
                  <a:gd name="connsiteY2" fmla="*/ 1932348 h 1997546"/>
                  <a:gd name="connsiteX3" fmla="*/ 91 w 2778301"/>
                  <a:gd name="connsiteY3" fmla="*/ 1617537 h 1997546"/>
                  <a:gd name="connsiteX4" fmla="*/ 282322 w 2778301"/>
                  <a:gd name="connsiteY4" fmla="*/ 1335292 h 1997546"/>
                  <a:gd name="connsiteX5" fmla="*/ 727378 w 2778301"/>
                  <a:gd name="connsiteY5" fmla="*/ 1432992 h 1997546"/>
                  <a:gd name="connsiteX6" fmla="*/ 1129014 w 2778301"/>
                  <a:gd name="connsiteY6" fmla="*/ 1378714 h 1997546"/>
                  <a:gd name="connsiteX7" fmla="*/ 1215854 w 2778301"/>
                  <a:gd name="connsiteY7" fmla="*/ 977059 h 1997546"/>
                  <a:gd name="connsiteX8" fmla="*/ 987898 w 2778301"/>
                  <a:gd name="connsiteY8" fmla="*/ 325725 h 1997546"/>
                  <a:gd name="connsiteX9" fmla="*/ 1346114 w 2778301"/>
                  <a:gd name="connsiteY9" fmla="*/ 58 h 1997546"/>
                  <a:gd name="connsiteX10" fmla="*/ 1628345 w 2778301"/>
                  <a:gd name="connsiteY10" fmla="*/ 347436 h 1997546"/>
                  <a:gd name="connsiteX11" fmla="*/ 1465519 w 2778301"/>
                  <a:gd name="connsiteY11" fmla="*/ 1259303 h 1997546"/>
                  <a:gd name="connsiteX12" fmla="*/ 2008270 w 2778301"/>
                  <a:gd name="connsiteY12" fmla="*/ 662247 h 1997546"/>
                  <a:gd name="connsiteX13" fmla="*/ 2301356 w 2778301"/>
                  <a:gd name="connsiteY13" fmla="*/ 152036 h 1997546"/>
                  <a:gd name="connsiteX14" fmla="*/ 2724702 w 2778301"/>
                  <a:gd name="connsiteY14" fmla="*/ 130325 h 1997546"/>
                  <a:gd name="connsiteX15" fmla="*/ 2724702 w 2778301"/>
                  <a:gd name="connsiteY15" fmla="*/ 575403 h 1997546"/>
                  <a:gd name="connsiteX16" fmla="*/ 2290501 w 2778301"/>
                  <a:gd name="connsiteY16" fmla="*/ 879359 h 1997546"/>
                  <a:gd name="connsiteX17" fmla="*/ 1769460 w 2778301"/>
                  <a:gd name="connsiteY17" fmla="*/ 1400425 h 1997546"/>
                  <a:gd name="connsiteX18" fmla="*/ 2344776 w 2778301"/>
                  <a:gd name="connsiteY18" fmla="*/ 1346148 h 1997546"/>
                  <a:gd name="connsiteX19" fmla="*/ 2594442 w 2778301"/>
                  <a:gd name="connsiteY19" fmla="*/ 1639248 h 1997546"/>
                  <a:gd name="connsiteX20" fmla="*/ 2355631 w 2778301"/>
                  <a:gd name="connsiteY20" fmla="*/ 1943203 h 1997546"/>
                  <a:gd name="connsiteX21" fmla="*/ 1758605 w 2778301"/>
                  <a:gd name="connsiteY21" fmla="*/ 1845504 h 1997546"/>
                  <a:gd name="connsiteX22" fmla="*/ 1346114 w 2778301"/>
                  <a:gd name="connsiteY22" fmla="*/ 1997481 h 199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778301" h="1997546">
                    <a:moveTo>
                      <a:pt x="1346114" y="1997481"/>
                    </a:moveTo>
                    <a:cubicBezTo>
                      <a:pt x="1206808" y="1993862"/>
                      <a:pt x="1136250" y="1856358"/>
                      <a:pt x="955333" y="1845502"/>
                    </a:cubicBezTo>
                    <a:cubicBezTo>
                      <a:pt x="774416" y="1834647"/>
                      <a:pt x="419819" y="1970342"/>
                      <a:pt x="260612" y="1932348"/>
                    </a:cubicBezTo>
                    <a:cubicBezTo>
                      <a:pt x="101405" y="1894354"/>
                      <a:pt x="-3527" y="1717046"/>
                      <a:pt x="91" y="1617537"/>
                    </a:cubicBezTo>
                    <a:cubicBezTo>
                      <a:pt x="3709" y="1518028"/>
                      <a:pt x="161108" y="1366049"/>
                      <a:pt x="282322" y="1335292"/>
                    </a:cubicBezTo>
                    <a:cubicBezTo>
                      <a:pt x="403536" y="1304535"/>
                      <a:pt x="586263" y="1425755"/>
                      <a:pt x="727378" y="1432992"/>
                    </a:cubicBezTo>
                    <a:cubicBezTo>
                      <a:pt x="868493" y="1440229"/>
                      <a:pt x="1047601" y="1454703"/>
                      <a:pt x="1129014" y="1378714"/>
                    </a:cubicBezTo>
                    <a:cubicBezTo>
                      <a:pt x="1210427" y="1302725"/>
                      <a:pt x="1239373" y="1152557"/>
                      <a:pt x="1215854" y="977059"/>
                    </a:cubicBezTo>
                    <a:cubicBezTo>
                      <a:pt x="1192335" y="801561"/>
                      <a:pt x="966188" y="488558"/>
                      <a:pt x="987898" y="325725"/>
                    </a:cubicBezTo>
                    <a:cubicBezTo>
                      <a:pt x="1009608" y="162892"/>
                      <a:pt x="1239373" y="-3560"/>
                      <a:pt x="1346114" y="58"/>
                    </a:cubicBezTo>
                    <a:cubicBezTo>
                      <a:pt x="1452855" y="3676"/>
                      <a:pt x="1608444" y="137562"/>
                      <a:pt x="1628345" y="347436"/>
                    </a:cubicBezTo>
                    <a:cubicBezTo>
                      <a:pt x="1648246" y="557310"/>
                      <a:pt x="1402198" y="1206835"/>
                      <a:pt x="1465519" y="1259303"/>
                    </a:cubicBezTo>
                    <a:cubicBezTo>
                      <a:pt x="1528840" y="1311771"/>
                      <a:pt x="1868964" y="846792"/>
                      <a:pt x="2008270" y="662247"/>
                    </a:cubicBezTo>
                    <a:cubicBezTo>
                      <a:pt x="2147576" y="477703"/>
                      <a:pt x="2181951" y="240690"/>
                      <a:pt x="2301356" y="152036"/>
                    </a:cubicBezTo>
                    <a:cubicBezTo>
                      <a:pt x="2420761" y="63382"/>
                      <a:pt x="2654144" y="59764"/>
                      <a:pt x="2724702" y="130325"/>
                    </a:cubicBezTo>
                    <a:cubicBezTo>
                      <a:pt x="2795260" y="200886"/>
                      <a:pt x="2797069" y="450564"/>
                      <a:pt x="2724702" y="575403"/>
                    </a:cubicBezTo>
                    <a:cubicBezTo>
                      <a:pt x="2652335" y="700242"/>
                      <a:pt x="2449708" y="741855"/>
                      <a:pt x="2290501" y="879359"/>
                    </a:cubicBezTo>
                    <a:cubicBezTo>
                      <a:pt x="2131294" y="1016863"/>
                      <a:pt x="1760414" y="1322627"/>
                      <a:pt x="1769460" y="1400425"/>
                    </a:cubicBezTo>
                    <a:cubicBezTo>
                      <a:pt x="1778506" y="1478223"/>
                      <a:pt x="2207279" y="1306344"/>
                      <a:pt x="2344776" y="1346148"/>
                    </a:cubicBezTo>
                    <a:cubicBezTo>
                      <a:pt x="2482273" y="1385952"/>
                      <a:pt x="2592633" y="1539739"/>
                      <a:pt x="2594442" y="1639248"/>
                    </a:cubicBezTo>
                    <a:cubicBezTo>
                      <a:pt x="2596251" y="1738757"/>
                      <a:pt x="2494937" y="1908827"/>
                      <a:pt x="2355631" y="1943203"/>
                    </a:cubicBezTo>
                    <a:cubicBezTo>
                      <a:pt x="2216325" y="1977579"/>
                      <a:pt x="1926858" y="1836458"/>
                      <a:pt x="1758605" y="1845504"/>
                    </a:cubicBezTo>
                    <a:cubicBezTo>
                      <a:pt x="1590352" y="1854550"/>
                      <a:pt x="1485420" y="2001100"/>
                      <a:pt x="1346114" y="1997481"/>
                    </a:cubicBez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000">
                  <a:latin typeface="Gill Sans Light"/>
                  <a:cs typeface="Gill Sans Light"/>
                </a:endParaRPr>
              </a:p>
            </p:txBody>
          </p:sp>
          <p:sp>
            <p:nvSpPr>
              <p:cNvPr id="170" name="Oval 169"/>
              <p:cNvSpPr/>
              <p:nvPr/>
            </p:nvSpPr>
            <p:spPr>
              <a:xfrm>
                <a:off x="6803725" y="5486400"/>
                <a:ext cx="533400" cy="533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a:latin typeface="Gill Sans Light"/>
                  <a:cs typeface="Gill Sans Light"/>
                </a:endParaRPr>
              </a:p>
            </p:txBody>
          </p:sp>
        </p:grpSp>
        <p:grpSp>
          <p:nvGrpSpPr>
            <p:cNvPr id="145" name="Group 144"/>
            <p:cNvGrpSpPr/>
            <p:nvPr/>
          </p:nvGrpSpPr>
          <p:grpSpPr>
            <a:xfrm>
              <a:off x="5524500" y="3877872"/>
              <a:ext cx="2689860" cy="2270760"/>
              <a:chOff x="5753100" y="3672840"/>
              <a:chExt cx="2689860" cy="2270760"/>
            </a:xfrm>
          </p:grpSpPr>
          <p:cxnSp>
            <p:nvCxnSpPr>
              <p:cNvPr id="150" name="Straight Connector 149"/>
              <p:cNvCxnSpPr>
                <a:stCxn id="162" idx="2"/>
                <a:endCxn id="163" idx="6"/>
              </p:cNvCxnSpPr>
              <p:nvPr/>
            </p:nvCxnSpPr>
            <p:spPr>
              <a:xfrm flipH="1">
                <a:off x="6118860" y="4472940"/>
                <a:ext cx="1958340" cy="0"/>
              </a:xfrm>
              <a:prstGeom prst="line">
                <a:avLst/>
              </a:prstGeom>
            </p:spPr>
            <p:style>
              <a:lnRef idx="3">
                <a:schemeClr val="dk1"/>
              </a:lnRef>
              <a:fillRef idx="0">
                <a:schemeClr val="dk1"/>
              </a:fillRef>
              <a:effectRef idx="2">
                <a:schemeClr val="dk1"/>
              </a:effectRef>
              <a:fontRef idx="minor">
                <a:schemeClr val="tx1"/>
              </a:fontRef>
            </p:style>
          </p:cxnSp>
          <p:cxnSp>
            <p:nvCxnSpPr>
              <p:cNvPr id="151" name="Straight Connector 150"/>
              <p:cNvCxnSpPr>
                <a:stCxn id="161" idx="4"/>
                <a:endCxn id="164" idx="0"/>
              </p:cNvCxnSpPr>
              <p:nvPr/>
            </p:nvCxnSpPr>
            <p:spPr>
              <a:xfrm>
                <a:off x="7063740" y="4655820"/>
                <a:ext cx="0" cy="922020"/>
              </a:xfrm>
              <a:prstGeom prst="line">
                <a:avLst/>
              </a:prstGeom>
            </p:spPr>
            <p:style>
              <a:lnRef idx="3">
                <a:schemeClr val="dk1"/>
              </a:lnRef>
              <a:fillRef idx="0">
                <a:schemeClr val="dk1"/>
              </a:fillRef>
              <a:effectRef idx="2">
                <a:schemeClr val="dk1"/>
              </a:effectRef>
              <a:fontRef idx="minor">
                <a:schemeClr val="tx1"/>
              </a:fontRef>
            </p:style>
          </p:cxnSp>
          <p:cxnSp>
            <p:nvCxnSpPr>
              <p:cNvPr id="152" name="Straight Connector 151"/>
              <p:cNvCxnSpPr>
                <a:stCxn id="161" idx="7"/>
                <a:endCxn id="165" idx="3"/>
              </p:cNvCxnSpPr>
              <p:nvPr/>
            </p:nvCxnSpPr>
            <p:spPr>
              <a:xfrm flipV="1">
                <a:off x="7193056" y="3985036"/>
                <a:ext cx="427168" cy="358588"/>
              </a:xfrm>
              <a:prstGeom prst="line">
                <a:avLst/>
              </a:prstGeom>
            </p:spPr>
            <p:style>
              <a:lnRef idx="3">
                <a:schemeClr val="dk1"/>
              </a:lnRef>
              <a:fillRef idx="0">
                <a:schemeClr val="dk1"/>
              </a:fillRef>
              <a:effectRef idx="2">
                <a:schemeClr val="dk1"/>
              </a:effectRef>
              <a:fontRef idx="minor">
                <a:schemeClr val="tx1"/>
              </a:fontRef>
            </p:style>
          </p:cxnSp>
          <p:cxnSp>
            <p:nvCxnSpPr>
              <p:cNvPr id="153" name="Straight Connector 152"/>
              <p:cNvCxnSpPr>
                <a:stCxn id="162" idx="1"/>
                <a:endCxn id="165" idx="5"/>
              </p:cNvCxnSpPr>
              <p:nvPr/>
            </p:nvCxnSpPr>
            <p:spPr>
              <a:xfrm flipH="1" flipV="1">
                <a:off x="7878856" y="3985036"/>
                <a:ext cx="251908" cy="358588"/>
              </a:xfrm>
              <a:prstGeom prst="line">
                <a:avLst/>
              </a:prstGeom>
            </p:spPr>
            <p:style>
              <a:lnRef idx="3">
                <a:schemeClr val="dk1"/>
              </a:lnRef>
              <a:fillRef idx="0">
                <a:schemeClr val="dk1"/>
              </a:fillRef>
              <a:effectRef idx="2">
                <a:schemeClr val="dk1"/>
              </a:effectRef>
              <a:fontRef idx="minor">
                <a:schemeClr val="tx1"/>
              </a:fontRef>
            </p:style>
          </p:cxnSp>
          <p:cxnSp>
            <p:nvCxnSpPr>
              <p:cNvPr id="154" name="Straight Connector 153"/>
              <p:cNvCxnSpPr>
                <a:stCxn id="161" idx="1"/>
                <a:endCxn id="166" idx="5"/>
              </p:cNvCxnSpPr>
              <p:nvPr/>
            </p:nvCxnSpPr>
            <p:spPr>
              <a:xfrm flipH="1" flipV="1">
                <a:off x="6598696" y="3992656"/>
                <a:ext cx="335728" cy="350968"/>
              </a:xfrm>
              <a:prstGeom prst="line">
                <a:avLst/>
              </a:prstGeom>
            </p:spPr>
            <p:style>
              <a:lnRef idx="3">
                <a:schemeClr val="dk1"/>
              </a:lnRef>
              <a:fillRef idx="0">
                <a:schemeClr val="dk1"/>
              </a:fillRef>
              <a:effectRef idx="2">
                <a:schemeClr val="dk1"/>
              </a:effectRef>
              <a:fontRef idx="minor">
                <a:schemeClr val="tx1"/>
              </a:fontRef>
            </p:style>
          </p:cxnSp>
          <p:cxnSp>
            <p:nvCxnSpPr>
              <p:cNvPr id="155" name="Straight Connector 154"/>
              <p:cNvCxnSpPr>
                <a:stCxn id="162" idx="3"/>
                <a:endCxn id="164" idx="7"/>
              </p:cNvCxnSpPr>
              <p:nvPr/>
            </p:nvCxnSpPr>
            <p:spPr>
              <a:xfrm flipH="1">
                <a:off x="7193056" y="4602256"/>
                <a:ext cx="937708" cy="1029148"/>
              </a:xfrm>
              <a:prstGeom prst="line">
                <a:avLst/>
              </a:prstGeom>
            </p:spPr>
            <p:style>
              <a:lnRef idx="3">
                <a:schemeClr val="dk1"/>
              </a:lnRef>
              <a:fillRef idx="0">
                <a:schemeClr val="dk1"/>
              </a:fillRef>
              <a:effectRef idx="2">
                <a:schemeClr val="dk1"/>
              </a:effectRef>
              <a:fontRef idx="minor">
                <a:schemeClr val="tx1"/>
              </a:fontRef>
            </p:style>
          </p:cxnSp>
          <p:cxnSp>
            <p:nvCxnSpPr>
              <p:cNvPr id="156" name="Straight Connector 155"/>
              <p:cNvCxnSpPr>
                <a:stCxn id="163" idx="7"/>
                <a:endCxn id="166" idx="3"/>
              </p:cNvCxnSpPr>
              <p:nvPr/>
            </p:nvCxnSpPr>
            <p:spPr>
              <a:xfrm flipV="1">
                <a:off x="6065296" y="3992656"/>
                <a:ext cx="274768" cy="350968"/>
              </a:xfrm>
              <a:prstGeom prst="line">
                <a:avLst/>
              </a:prstGeom>
            </p:spPr>
            <p:style>
              <a:lnRef idx="3">
                <a:schemeClr val="dk1"/>
              </a:lnRef>
              <a:fillRef idx="0">
                <a:schemeClr val="dk1"/>
              </a:fillRef>
              <a:effectRef idx="2">
                <a:schemeClr val="dk1"/>
              </a:effectRef>
              <a:fontRef idx="minor">
                <a:schemeClr val="tx1"/>
              </a:fontRef>
            </p:style>
          </p:cxnSp>
          <p:cxnSp>
            <p:nvCxnSpPr>
              <p:cNvPr id="157" name="Straight Connector 156"/>
              <p:cNvCxnSpPr>
                <a:stCxn id="167" idx="6"/>
                <a:endCxn id="164" idx="2"/>
              </p:cNvCxnSpPr>
              <p:nvPr/>
            </p:nvCxnSpPr>
            <p:spPr>
              <a:xfrm>
                <a:off x="6240780" y="5753100"/>
                <a:ext cx="640080" cy="7620"/>
              </a:xfrm>
              <a:prstGeom prst="line">
                <a:avLst/>
              </a:prstGeom>
            </p:spPr>
            <p:style>
              <a:lnRef idx="3">
                <a:schemeClr val="dk1"/>
              </a:lnRef>
              <a:fillRef idx="0">
                <a:schemeClr val="dk1"/>
              </a:fillRef>
              <a:effectRef idx="2">
                <a:schemeClr val="dk1"/>
              </a:effectRef>
              <a:fontRef idx="minor">
                <a:schemeClr val="tx1"/>
              </a:fontRef>
            </p:style>
          </p:cxnSp>
          <p:cxnSp>
            <p:nvCxnSpPr>
              <p:cNvPr id="158" name="Straight Connector 157"/>
              <p:cNvCxnSpPr>
                <a:stCxn id="167" idx="0"/>
                <a:endCxn id="163" idx="4"/>
              </p:cNvCxnSpPr>
              <p:nvPr/>
            </p:nvCxnSpPr>
            <p:spPr>
              <a:xfrm flipH="1" flipV="1">
                <a:off x="5935980" y="4655820"/>
                <a:ext cx="121920" cy="914400"/>
              </a:xfrm>
              <a:prstGeom prst="line">
                <a:avLst/>
              </a:prstGeom>
            </p:spPr>
            <p:style>
              <a:lnRef idx="3">
                <a:schemeClr val="dk1"/>
              </a:lnRef>
              <a:fillRef idx="0">
                <a:schemeClr val="dk1"/>
              </a:fillRef>
              <a:effectRef idx="2">
                <a:schemeClr val="dk1"/>
              </a:effectRef>
              <a:fontRef idx="minor">
                <a:schemeClr val="tx1"/>
              </a:fontRef>
            </p:style>
          </p:cxnSp>
          <p:cxnSp>
            <p:nvCxnSpPr>
              <p:cNvPr id="159" name="Straight Connector 158"/>
              <p:cNvCxnSpPr>
                <a:stCxn id="164" idx="6"/>
                <a:endCxn id="168" idx="2"/>
              </p:cNvCxnSpPr>
              <p:nvPr/>
            </p:nvCxnSpPr>
            <p:spPr>
              <a:xfrm flipV="1">
                <a:off x="7246620" y="5753100"/>
                <a:ext cx="609600" cy="7620"/>
              </a:xfrm>
              <a:prstGeom prst="line">
                <a:avLst/>
              </a:prstGeom>
            </p:spPr>
            <p:style>
              <a:lnRef idx="3">
                <a:schemeClr val="dk1"/>
              </a:lnRef>
              <a:fillRef idx="0">
                <a:schemeClr val="dk1"/>
              </a:fillRef>
              <a:effectRef idx="2">
                <a:schemeClr val="dk1"/>
              </a:effectRef>
              <a:fontRef idx="minor">
                <a:schemeClr val="tx1"/>
              </a:fontRef>
            </p:style>
          </p:cxnSp>
          <p:cxnSp>
            <p:nvCxnSpPr>
              <p:cNvPr id="160" name="Straight Connector 159"/>
              <p:cNvCxnSpPr>
                <a:stCxn id="168" idx="0"/>
                <a:endCxn id="162" idx="4"/>
              </p:cNvCxnSpPr>
              <p:nvPr/>
            </p:nvCxnSpPr>
            <p:spPr>
              <a:xfrm flipV="1">
                <a:off x="8039100" y="4655820"/>
                <a:ext cx="220980" cy="914400"/>
              </a:xfrm>
              <a:prstGeom prst="line">
                <a:avLst/>
              </a:prstGeom>
            </p:spPr>
            <p:style>
              <a:lnRef idx="3">
                <a:schemeClr val="dk1"/>
              </a:lnRef>
              <a:fillRef idx="0">
                <a:schemeClr val="dk1"/>
              </a:fillRef>
              <a:effectRef idx="2">
                <a:schemeClr val="dk1"/>
              </a:effectRef>
              <a:fontRef idx="minor">
                <a:schemeClr val="tx1"/>
              </a:fontRef>
            </p:style>
          </p:cxnSp>
          <p:sp>
            <p:nvSpPr>
              <p:cNvPr id="161" name="Oval 160"/>
              <p:cNvSpPr/>
              <p:nvPr/>
            </p:nvSpPr>
            <p:spPr>
              <a:xfrm>
                <a:off x="6880860" y="429006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62" name="Oval 161"/>
              <p:cNvSpPr/>
              <p:nvPr/>
            </p:nvSpPr>
            <p:spPr>
              <a:xfrm>
                <a:off x="8077200" y="429006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63" name="Oval 162"/>
              <p:cNvSpPr/>
              <p:nvPr/>
            </p:nvSpPr>
            <p:spPr>
              <a:xfrm>
                <a:off x="5753100" y="429006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64" name="Oval 163"/>
              <p:cNvSpPr/>
              <p:nvPr/>
            </p:nvSpPr>
            <p:spPr>
              <a:xfrm>
                <a:off x="6880860" y="557784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65" name="Oval 164"/>
              <p:cNvSpPr/>
              <p:nvPr/>
            </p:nvSpPr>
            <p:spPr>
              <a:xfrm>
                <a:off x="7566660" y="367284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66" name="Oval 165"/>
              <p:cNvSpPr/>
              <p:nvPr/>
            </p:nvSpPr>
            <p:spPr>
              <a:xfrm>
                <a:off x="6286500" y="368046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67" name="Oval 166"/>
              <p:cNvSpPr/>
              <p:nvPr/>
            </p:nvSpPr>
            <p:spPr>
              <a:xfrm>
                <a:off x="5875020" y="557022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68" name="Oval 167"/>
              <p:cNvSpPr/>
              <p:nvPr/>
            </p:nvSpPr>
            <p:spPr>
              <a:xfrm>
                <a:off x="7856220" y="557022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grpSp>
      </p:grpSp>
      <p:sp>
        <p:nvSpPr>
          <p:cNvPr id="174" name="TextBox 173"/>
          <p:cNvSpPr txBox="1"/>
          <p:nvPr/>
        </p:nvSpPr>
        <p:spPr>
          <a:xfrm>
            <a:off x="977193" y="2446597"/>
            <a:ext cx="2313153" cy="523220"/>
          </a:xfrm>
          <a:prstGeom prst="rect">
            <a:avLst/>
          </a:prstGeom>
          <a:noFill/>
        </p:spPr>
        <p:txBody>
          <a:bodyPr wrap="none" rtlCol="0">
            <a:spAutoFit/>
          </a:bodyPr>
          <a:lstStyle/>
          <a:p>
            <a:pPr algn="ctr"/>
            <a:r>
              <a:rPr lang="en-US" sz="2800" dirty="0" smtClean="0">
                <a:latin typeface="Gill Sans Light"/>
                <a:cs typeface="Gill Sans Light"/>
              </a:rPr>
              <a:t>Graph Systems</a:t>
            </a:r>
          </a:p>
        </p:txBody>
      </p:sp>
      <p:sp>
        <p:nvSpPr>
          <p:cNvPr id="176" name="Right Arrow 175"/>
          <p:cNvSpPr/>
          <p:nvPr/>
        </p:nvSpPr>
        <p:spPr>
          <a:xfrm>
            <a:off x="4419600" y="3064352"/>
            <a:ext cx="890014" cy="440848"/>
          </a:xfrm>
          <a:prstGeom prst="rightArrow">
            <a:avLst/>
          </a:prstGeom>
          <a:ln>
            <a:headEnd type="none" w="med" len="med"/>
            <a:tailEnd type="none"/>
          </a:ln>
        </p:spPr>
        <p:style>
          <a:lnRef idx="1">
            <a:schemeClr val="dk1"/>
          </a:lnRef>
          <a:fillRef idx="3">
            <a:schemeClr val="dk1"/>
          </a:fillRef>
          <a:effectRef idx="2">
            <a:schemeClr val="dk1"/>
          </a:effectRef>
          <a:fontRef idx="minor">
            <a:schemeClr val="lt1"/>
          </a:fontRef>
        </p:style>
        <p:txBody>
          <a:bodyPr rtlCol="0" anchor="ctr"/>
          <a:lstStyle/>
          <a:p>
            <a:pPr algn="ctr"/>
            <a:endParaRPr lang="en-US" sz="2000"/>
          </a:p>
        </p:txBody>
      </p:sp>
      <p:grpSp>
        <p:nvGrpSpPr>
          <p:cNvPr id="178" name="Group 177"/>
          <p:cNvGrpSpPr/>
          <p:nvPr/>
        </p:nvGrpSpPr>
        <p:grpSpPr>
          <a:xfrm>
            <a:off x="6455297" y="3137048"/>
            <a:ext cx="1393303" cy="1130152"/>
            <a:chOff x="1335233" y="2971800"/>
            <a:chExt cx="1972800" cy="1600200"/>
          </a:xfrm>
        </p:grpSpPr>
        <p:grpSp>
          <p:nvGrpSpPr>
            <p:cNvPr id="179" name="Group 178"/>
            <p:cNvGrpSpPr/>
            <p:nvPr/>
          </p:nvGrpSpPr>
          <p:grpSpPr>
            <a:xfrm>
              <a:off x="1335233" y="3050051"/>
              <a:ext cx="1273220" cy="1447800"/>
              <a:chOff x="6748405" y="2362200"/>
              <a:chExt cx="1273220" cy="1447800"/>
            </a:xfrm>
          </p:grpSpPr>
          <p:sp>
            <p:nvSpPr>
              <p:cNvPr id="192" name="Folded Corner 191"/>
              <p:cNvSpPr/>
              <p:nvPr/>
            </p:nvSpPr>
            <p:spPr>
              <a:xfrm>
                <a:off x="6749847" y="2362200"/>
                <a:ext cx="1271778" cy="1447800"/>
              </a:xfrm>
              <a:prstGeom prst="foldedCorner">
                <a:avLst>
                  <a:gd name="adj" fmla="val 1334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a:p>
            </p:txBody>
          </p:sp>
          <p:sp>
            <p:nvSpPr>
              <p:cNvPr id="193" name="Rectangle 192"/>
              <p:cNvSpPr/>
              <p:nvPr/>
            </p:nvSpPr>
            <p:spPr>
              <a:xfrm>
                <a:off x="6749848" y="2798119"/>
                <a:ext cx="331619"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194" name="Rectangle 193"/>
              <p:cNvSpPr/>
              <p:nvPr/>
            </p:nvSpPr>
            <p:spPr>
              <a:xfrm>
                <a:off x="7081467" y="2798119"/>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195" name="Rectangle 194"/>
              <p:cNvSpPr/>
              <p:nvPr/>
            </p:nvSpPr>
            <p:spPr>
              <a:xfrm>
                <a:off x="7394853" y="2798119"/>
                <a:ext cx="313386" cy="254951"/>
              </a:xfrm>
              <a:prstGeom prst="rect">
                <a:avLst/>
              </a:prstGeom>
              <a:solidFill>
                <a:srgbClr val="FF0000"/>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196" name="Rectangle 195"/>
              <p:cNvSpPr/>
              <p:nvPr/>
            </p:nvSpPr>
            <p:spPr>
              <a:xfrm>
                <a:off x="7708239" y="2798119"/>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197" name="Rectangle 196"/>
              <p:cNvSpPr/>
              <p:nvPr/>
            </p:nvSpPr>
            <p:spPr>
              <a:xfrm>
                <a:off x="6748405" y="2537530"/>
                <a:ext cx="331619"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198" name="Rectangle 197"/>
              <p:cNvSpPr/>
              <p:nvPr/>
            </p:nvSpPr>
            <p:spPr>
              <a:xfrm>
                <a:off x="7080024" y="2537530"/>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199" name="Rectangle 198"/>
              <p:cNvSpPr/>
              <p:nvPr/>
            </p:nvSpPr>
            <p:spPr>
              <a:xfrm>
                <a:off x="7393410" y="2537530"/>
                <a:ext cx="313386" cy="254951"/>
              </a:xfrm>
              <a:prstGeom prst="rect">
                <a:avLst/>
              </a:prstGeom>
              <a:solidFill>
                <a:schemeClr val="accent6"/>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200" name="Rectangle 199"/>
              <p:cNvSpPr/>
              <p:nvPr/>
            </p:nvSpPr>
            <p:spPr>
              <a:xfrm>
                <a:off x="7706796" y="2537530"/>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201" name="Rectangle 200"/>
              <p:cNvSpPr/>
              <p:nvPr/>
            </p:nvSpPr>
            <p:spPr>
              <a:xfrm>
                <a:off x="6748405" y="3044579"/>
                <a:ext cx="331619"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202" name="Rectangle 201"/>
              <p:cNvSpPr/>
              <p:nvPr/>
            </p:nvSpPr>
            <p:spPr>
              <a:xfrm>
                <a:off x="7080024" y="3044579"/>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203" name="Rectangle 202"/>
              <p:cNvSpPr/>
              <p:nvPr/>
            </p:nvSpPr>
            <p:spPr>
              <a:xfrm>
                <a:off x="7393410" y="3044579"/>
                <a:ext cx="313386" cy="254951"/>
              </a:xfrm>
              <a:prstGeom prst="rect">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204" name="Rectangle 203"/>
              <p:cNvSpPr/>
              <p:nvPr/>
            </p:nvSpPr>
            <p:spPr>
              <a:xfrm>
                <a:off x="7706796" y="3044579"/>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205" name="Rectangle 204"/>
              <p:cNvSpPr/>
              <p:nvPr/>
            </p:nvSpPr>
            <p:spPr>
              <a:xfrm>
                <a:off x="6749848" y="3291834"/>
                <a:ext cx="331619"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206" name="Rectangle 205"/>
              <p:cNvSpPr/>
              <p:nvPr/>
            </p:nvSpPr>
            <p:spPr>
              <a:xfrm>
                <a:off x="7081467" y="3291834"/>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207" name="Rectangle 206"/>
              <p:cNvSpPr/>
              <p:nvPr/>
            </p:nvSpPr>
            <p:spPr>
              <a:xfrm>
                <a:off x="7394853" y="3291834"/>
                <a:ext cx="313386" cy="254951"/>
              </a:xfrm>
              <a:prstGeom prst="rect">
                <a:avLst/>
              </a:prstGeom>
              <a:solidFill>
                <a:srgbClr val="FC9A99"/>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208" name="Rectangle 207"/>
              <p:cNvSpPr/>
              <p:nvPr/>
            </p:nvSpPr>
            <p:spPr>
              <a:xfrm>
                <a:off x="7708239" y="3291834"/>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209" name="Rectangle 208"/>
              <p:cNvSpPr/>
              <p:nvPr/>
            </p:nvSpPr>
            <p:spPr>
              <a:xfrm>
                <a:off x="6748405" y="3555049"/>
                <a:ext cx="331619"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210" name="Rectangle 209"/>
              <p:cNvSpPr/>
              <p:nvPr/>
            </p:nvSpPr>
            <p:spPr>
              <a:xfrm>
                <a:off x="7080024" y="3555049"/>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211" name="Rectangle 210"/>
              <p:cNvSpPr/>
              <p:nvPr/>
            </p:nvSpPr>
            <p:spPr>
              <a:xfrm>
                <a:off x="7393410" y="3555049"/>
                <a:ext cx="313386" cy="254951"/>
              </a:xfrm>
              <a:prstGeom prst="rect">
                <a:avLst/>
              </a:prstGeom>
              <a:solidFill>
                <a:schemeClr val="accent3"/>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212" name="Rectangle 211"/>
              <p:cNvSpPr/>
              <p:nvPr/>
            </p:nvSpPr>
            <p:spPr>
              <a:xfrm>
                <a:off x="6749849" y="2368737"/>
                <a:ext cx="1270334" cy="168793"/>
              </a:xfrm>
              <a:prstGeom prst="rect">
                <a:avLst/>
              </a:prstGeom>
              <a:solidFill>
                <a:schemeClr val="tx1">
                  <a:lumMod val="50000"/>
                  <a:lumOff val="50000"/>
                </a:schemeClr>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grpSp>
        <p:sp>
          <p:nvSpPr>
            <p:cNvPr id="180" name="Rectangle 179"/>
            <p:cNvSpPr/>
            <p:nvPr/>
          </p:nvSpPr>
          <p:spPr>
            <a:xfrm>
              <a:off x="2303162" y="2971800"/>
              <a:ext cx="457200" cy="1600200"/>
            </a:xfrm>
            <a:prstGeom prst="rect">
              <a:avLst/>
            </a:prstGeom>
            <a:gradFill flip="none" rotWithShape="1">
              <a:gsLst>
                <a:gs pos="0">
                  <a:schemeClr val="bg1">
                    <a:alpha val="82000"/>
                  </a:schemeClr>
                </a:gs>
                <a:gs pos="81000">
                  <a:schemeClr val="bg1"/>
                </a:gs>
              </a:gsLst>
              <a:lin ang="0" scaled="1"/>
              <a:tileRect/>
            </a:gra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cxnSp>
          <p:nvCxnSpPr>
            <p:cNvPr id="181" name="Straight Connector 180"/>
            <p:cNvCxnSpPr>
              <a:stCxn id="200" idx="1"/>
              <a:endCxn id="186" idx="1"/>
            </p:cNvCxnSpPr>
            <p:nvPr/>
          </p:nvCxnSpPr>
          <p:spPr>
            <a:xfrm>
              <a:off x="2293624" y="3352857"/>
              <a:ext cx="419170" cy="191791"/>
            </a:xfrm>
            <a:prstGeom prst="line">
              <a:avLst/>
            </a:prstGeom>
            <a:effectLst/>
          </p:spPr>
          <p:style>
            <a:lnRef idx="2">
              <a:schemeClr val="dk1"/>
            </a:lnRef>
            <a:fillRef idx="0">
              <a:schemeClr val="dk1"/>
            </a:fillRef>
            <a:effectRef idx="1">
              <a:schemeClr val="dk1"/>
            </a:effectRef>
            <a:fontRef idx="minor">
              <a:schemeClr val="tx1"/>
            </a:fontRef>
          </p:style>
        </p:cxnSp>
        <p:cxnSp>
          <p:nvCxnSpPr>
            <p:cNvPr id="182" name="Straight Connector 181"/>
            <p:cNvCxnSpPr>
              <a:stCxn id="187" idx="4"/>
              <a:endCxn id="186" idx="7"/>
            </p:cNvCxnSpPr>
            <p:nvPr/>
          </p:nvCxnSpPr>
          <p:spPr>
            <a:xfrm flipH="1">
              <a:off x="2868139" y="3286073"/>
              <a:ext cx="146867" cy="258575"/>
            </a:xfrm>
            <a:prstGeom prst="line">
              <a:avLst/>
            </a:prstGeom>
            <a:effectLst/>
          </p:spPr>
          <p:style>
            <a:lnRef idx="2">
              <a:schemeClr val="dk1"/>
            </a:lnRef>
            <a:fillRef idx="0">
              <a:schemeClr val="dk1"/>
            </a:fillRef>
            <a:effectRef idx="1">
              <a:schemeClr val="dk1"/>
            </a:effectRef>
            <a:fontRef idx="minor">
              <a:schemeClr val="tx1"/>
            </a:fontRef>
          </p:style>
        </p:cxnSp>
        <p:cxnSp>
          <p:nvCxnSpPr>
            <p:cNvPr id="183" name="Straight Connector 182"/>
            <p:cNvCxnSpPr>
              <a:stCxn id="189" idx="1"/>
              <a:endCxn id="186" idx="5"/>
            </p:cNvCxnSpPr>
            <p:nvPr/>
          </p:nvCxnSpPr>
          <p:spPr>
            <a:xfrm flipH="1" flipV="1">
              <a:off x="2868139" y="3699993"/>
              <a:ext cx="252376" cy="216323"/>
            </a:xfrm>
            <a:prstGeom prst="line">
              <a:avLst/>
            </a:prstGeom>
            <a:effectLst/>
          </p:spPr>
          <p:style>
            <a:lnRef idx="2">
              <a:schemeClr val="dk1"/>
            </a:lnRef>
            <a:fillRef idx="0">
              <a:schemeClr val="dk1"/>
            </a:fillRef>
            <a:effectRef idx="1">
              <a:schemeClr val="dk1"/>
            </a:effectRef>
            <a:fontRef idx="minor">
              <a:schemeClr val="tx1"/>
            </a:fontRef>
          </p:style>
        </p:cxnSp>
        <p:cxnSp>
          <p:nvCxnSpPr>
            <p:cNvPr id="184" name="Straight Connector 183"/>
            <p:cNvCxnSpPr>
              <a:stCxn id="207" idx="3"/>
              <a:endCxn id="188" idx="1"/>
            </p:cNvCxnSpPr>
            <p:nvPr/>
          </p:nvCxnSpPr>
          <p:spPr>
            <a:xfrm>
              <a:off x="2295067" y="4107161"/>
              <a:ext cx="290095" cy="112601"/>
            </a:xfrm>
            <a:prstGeom prst="line">
              <a:avLst/>
            </a:prstGeom>
            <a:effectLst/>
          </p:spPr>
          <p:style>
            <a:lnRef idx="2">
              <a:schemeClr val="dk1"/>
            </a:lnRef>
            <a:fillRef idx="0">
              <a:schemeClr val="dk1"/>
            </a:fillRef>
            <a:effectRef idx="1">
              <a:schemeClr val="dk1"/>
            </a:effectRef>
            <a:fontRef idx="minor">
              <a:schemeClr val="tx1"/>
            </a:fontRef>
          </p:style>
        </p:cxnSp>
        <p:cxnSp>
          <p:nvCxnSpPr>
            <p:cNvPr id="185" name="Straight Connector 184"/>
            <p:cNvCxnSpPr>
              <a:stCxn id="186" idx="3"/>
              <a:endCxn id="188" idx="0"/>
            </p:cNvCxnSpPr>
            <p:nvPr/>
          </p:nvCxnSpPr>
          <p:spPr>
            <a:xfrm flipH="1">
              <a:off x="2662835" y="3699993"/>
              <a:ext cx="49959" cy="487596"/>
            </a:xfrm>
            <a:prstGeom prst="line">
              <a:avLst/>
            </a:prstGeom>
            <a:effectLst/>
          </p:spPr>
          <p:style>
            <a:lnRef idx="2">
              <a:schemeClr val="dk1"/>
            </a:lnRef>
            <a:fillRef idx="0">
              <a:schemeClr val="dk1"/>
            </a:fillRef>
            <a:effectRef idx="1">
              <a:schemeClr val="dk1"/>
            </a:effectRef>
            <a:fontRef idx="minor">
              <a:schemeClr val="tx1"/>
            </a:fontRef>
          </p:style>
        </p:cxnSp>
        <p:sp>
          <p:nvSpPr>
            <p:cNvPr id="186" name="Oval 185"/>
            <p:cNvSpPr/>
            <p:nvPr/>
          </p:nvSpPr>
          <p:spPr>
            <a:xfrm>
              <a:off x="2680621" y="3512475"/>
              <a:ext cx="219691" cy="219691"/>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600">
                <a:solidFill>
                  <a:prstClr val="white"/>
                </a:solidFill>
                <a:latin typeface="Gill Sans Light"/>
                <a:cs typeface="Gill Sans Light"/>
              </a:endParaRPr>
            </a:p>
          </p:txBody>
        </p:sp>
        <p:sp>
          <p:nvSpPr>
            <p:cNvPr id="187" name="Oval 186"/>
            <p:cNvSpPr/>
            <p:nvPr/>
          </p:nvSpPr>
          <p:spPr>
            <a:xfrm>
              <a:off x="2905160" y="3066382"/>
              <a:ext cx="219691" cy="219691"/>
            </a:xfrm>
            <a:prstGeom prst="ellipse">
              <a:avLst/>
            </a:prstGeom>
            <a:solidFill>
              <a:schemeClr val="accent4">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600">
                <a:solidFill>
                  <a:prstClr val="white"/>
                </a:solidFill>
                <a:latin typeface="Gill Sans Light"/>
                <a:cs typeface="Gill Sans Light"/>
              </a:endParaRPr>
            </a:p>
          </p:txBody>
        </p:sp>
        <p:sp>
          <p:nvSpPr>
            <p:cNvPr id="188" name="Oval 187"/>
            <p:cNvSpPr/>
            <p:nvPr/>
          </p:nvSpPr>
          <p:spPr>
            <a:xfrm>
              <a:off x="2552989" y="4187589"/>
              <a:ext cx="219691" cy="219691"/>
            </a:xfrm>
            <a:prstGeom prst="ellipse">
              <a:avLst/>
            </a:prstGeom>
            <a:solidFill>
              <a:schemeClr val="accent2">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600">
                <a:solidFill>
                  <a:prstClr val="white"/>
                </a:solidFill>
                <a:latin typeface="Gill Sans Light"/>
                <a:cs typeface="Gill Sans Light"/>
              </a:endParaRPr>
            </a:p>
          </p:txBody>
        </p:sp>
        <p:sp>
          <p:nvSpPr>
            <p:cNvPr id="189" name="Oval 188"/>
            <p:cNvSpPr/>
            <p:nvPr/>
          </p:nvSpPr>
          <p:spPr>
            <a:xfrm>
              <a:off x="3088342" y="3884143"/>
              <a:ext cx="219691" cy="219691"/>
            </a:xfrm>
            <a:prstGeom prst="ellipse">
              <a:avLst/>
            </a:prstGeom>
            <a:solidFill>
              <a:srgbClr val="9BBB5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600">
                <a:solidFill>
                  <a:prstClr val="white"/>
                </a:solidFill>
                <a:latin typeface="Gill Sans Light"/>
                <a:cs typeface="Gill Sans Light"/>
              </a:endParaRPr>
            </a:p>
          </p:txBody>
        </p:sp>
        <p:cxnSp>
          <p:nvCxnSpPr>
            <p:cNvPr id="190" name="Straight Connector 189"/>
            <p:cNvCxnSpPr>
              <a:stCxn id="204" idx="1"/>
              <a:endCxn id="187" idx="2"/>
            </p:cNvCxnSpPr>
            <p:nvPr/>
          </p:nvCxnSpPr>
          <p:spPr>
            <a:xfrm flipV="1">
              <a:off x="2293624" y="3176228"/>
              <a:ext cx="611536" cy="683678"/>
            </a:xfrm>
            <a:prstGeom prst="line">
              <a:avLst/>
            </a:prstGeom>
            <a:effectLst/>
          </p:spPr>
          <p:style>
            <a:lnRef idx="2">
              <a:schemeClr val="dk1"/>
            </a:lnRef>
            <a:fillRef idx="0">
              <a:schemeClr val="dk1"/>
            </a:fillRef>
            <a:effectRef idx="1">
              <a:schemeClr val="dk1"/>
            </a:effectRef>
            <a:fontRef idx="minor">
              <a:schemeClr val="tx1"/>
            </a:fontRef>
          </p:style>
        </p:cxnSp>
        <p:cxnSp>
          <p:nvCxnSpPr>
            <p:cNvPr id="191" name="Straight Connector 190"/>
            <p:cNvCxnSpPr>
              <a:stCxn id="188" idx="6"/>
              <a:endCxn id="189" idx="2"/>
            </p:cNvCxnSpPr>
            <p:nvPr/>
          </p:nvCxnSpPr>
          <p:spPr>
            <a:xfrm flipV="1">
              <a:off x="2772680" y="3993989"/>
              <a:ext cx="315662" cy="303446"/>
            </a:xfrm>
            <a:prstGeom prst="line">
              <a:avLst/>
            </a:prstGeom>
            <a:effectLst/>
          </p:spPr>
          <p:style>
            <a:lnRef idx="2">
              <a:schemeClr val="dk1"/>
            </a:lnRef>
            <a:fillRef idx="0">
              <a:schemeClr val="dk1"/>
            </a:fillRef>
            <a:effectRef idx="1">
              <a:schemeClr val="dk1"/>
            </a:effectRef>
            <a:fontRef idx="minor">
              <a:schemeClr val="tx1"/>
            </a:fontRef>
          </p:style>
        </p:cxnSp>
      </p:grpSp>
      <p:sp>
        <p:nvSpPr>
          <p:cNvPr id="213" name="TextBox 212"/>
          <p:cNvSpPr txBox="1"/>
          <p:nvPr/>
        </p:nvSpPr>
        <p:spPr>
          <a:xfrm>
            <a:off x="6435946" y="2446597"/>
            <a:ext cx="1330788" cy="523220"/>
          </a:xfrm>
          <a:prstGeom prst="rect">
            <a:avLst/>
          </a:prstGeom>
          <a:noFill/>
        </p:spPr>
        <p:txBody>
          <a:bodyPr wrap="none" rtlCol="0">
            <a:spAutoFit/>
          </a:bodyPr>
          <a:lstStyle/>
          <a:p>
            <a:pPr algn="ctr"/>
            <a:r>
              <a:rPr lang="en-US" sz="2800" dirty="0" err="1" smtClean="0">
                <a:latin typeface="Gill Sans Light"/>
                <a:cs typeface="Gill Sans Light"/>
              </a:rPr>
              <a:t>GraphX</a:t>
            </a:r>
            <a:endParaRPr lang="en-US" sz="2800" dirty="0" smtClean="0">
              <a:latin typeface="Gill Sans Light"/>
              <a:cs typeface="Gill Sans Light"/>
            </a:endParaRPr>
          </a:p>
        </p:txBody>
      </p:sp>
      <p:sp>
        <p:nvSpPr>
          <p:cNvPr id="214" name="TextBox 213"/>
          <p:cNvSpPr txBox="1"/>
          <p:nvPr/>
        </p:nvSpPr>
        <p:spPr>
          <a:xfrm>
            <a:off x="269199" y="1676400"/>
            <a:ext cx="3657600" cy="584776"/>
          </a:xfrm>
          <a:prstGeom prst="rect">
            <a:avLst/>
          </a:prstGeom>
          <a:noFill/>
        </p:spPr>
        <p:txBody>
          <a:bodyPr wrap="square" rtlCol="0">
            <a:spAutoFit/>
          </a:bodyPr>
          <a:lstStyle/>
          <a:p>
            <a:pPr algn="ctr"/>
            <a:r>
              <a:rPr lang="en-US" sz="3200" dirty="0" smtClean="0">
                <a:latin typeface="Gill Sans Light"/>
                <a:cs typeface="Gill Sans Light"/>
              </a:rPr>
              <a:t>Specialized Systems</a:t>
            </a:r>
          </a:p>
        </p:txBody>
      </p:sp>
      <p:sp>
        <p:nvSpPr>
          <p:cNvPr id="215" name="TextBox 214"/>
          <p:cNvSpPr txBox="1"/>
          <p:nvPr/>
        </p:nvSpPr>
        <p:spPr>
          <a:xfrm>
            <a:off x="4845334" y="1676400"/>
            <a:ext cx="4146266" cy="584776"/>
          </a:xfrm>
          <a:prstGeom prst="rect">
            <a:avLst/>
          </a:prstGeom>
          <a:noFill/>
        </p:spPr>
        <p:txBody>
          <a:bodyPr wrap="square" rtlCol="0">
            <a:spAutoFit/>
          </a:bodyPr>
          <a:lstStyle/>
          <a:p>
            <a:pPr algn="ctr"/>
            <a:r>
              <a:rPr lang="en-US" sz="3200" dirty="0" smtClean="0">
                <a:latin typeface="Gill Sans Light"/>
                <a:cs typeface="Gill Sans Light"/>
              </a:rPr>
              <a:t>Integrated Frameworks</a:t>
            </a:r>
          </a:p>
        </p:txBody>
      </p:sp>
      <p:sp>
        <p:nvSpPr>
          <p:cNvPr id="217" name="Title 216"/>
          <p:cNvSpPr>
            <a:spLocks noGrp="1"/>
          </p:cNvSpPr>
          <p:nvPr>
            <p:ph type="title"/>
          </p:nvPr>
        </p:nvSpPr>
        <p:spPr>
          <a:xfrm>
            <a:off x="533400" y="533400"/>
            <a:ext cx="8229600" cy="838200"/>
          </a:xfrm>
        </p:spPr>
        <p:txBody>
          <a:bodyPr/>
          <a:lstStyle/>
          <a:p>
            <a:r>
              <a:rPr lang="en-US" dirty="0" smtClean="0"/>
              <a:t>What did we Learn?</a:t>
            </a:r>
            <a:endParaRPr lang="en-US" dirty="0"/>
          </a:p>
        </p:txBody>
      </p:sp>
    </p:spTree>
    <p:extLst>
      <p:ext uri="{BB962C8B-B14F-4D97-AF65-F5344CB8AC3E}">
        <p14:creationId xmlns:p14="http://schemas.microsoft.com/office/powerpoint/2010/main" val="3434731721"/>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3" name="Group 172"/>
          <p:cNvGrpSpPr/>
          <p:nvPr/>
        </p:nvGrpSpPr>
        <p:grpSpPr>
          <a:xfrm>
            <a:off x="1425199" y="3192051"/>
            <a:ext cx="1309497" cy="1151349"/>
            <a:chOff x="5412017" y="3802047"/>
            <a:chExt cx="2869047" cy="2522553"/>
          </a:xfrm>
        </p:grpSpPr>
        <p:grpSp>
          <p:nvGrpSpPr>
            <p:cNvPr id="143" name="Group 142"/>
            <p:cNvGrpSpPr/>
            <p:nvPr/>
          </p:nvGrpSpPr>
          <p:grpSpPr>
            <a:xfrm>
              <a:off x="5412017" y="3802047"/>
              <a:ext cx="1752501" cy="2522553"/>
              <a:chOff x="5640617" y="3597015"/>
              <a:chExt cx="1752501" cy="2522553"/>
            </a:xfrm>
          </p:grpSpPr>
          <p:sp>
            <p:nvSpPr>
              <p:cNvPr id="171" name="Freeform 170"/>
              <p:cNvSpPr/>
              <p:nvPr/>
            </p:nvSpPr>
            <p:spPr>
              <a:xfrm>
                <a:off x="5640617" y="3597015"/>
                <a:ext cx="1752501" cy="2522553"/>
              </a:xfrm>
              <a:custGeom>
                <a:avLst/>
                <a:gdLst>
                  <a:gd name="connsiteX0" fmla="*/ 31632 w 1797847"/>
                  <a:gd name="connsiteY0" fmla="*/ 812586 h 2552203"/>
                  <a:gd name="connsiteX1" fmla="*/ 650368 w 1797847"/>
                  <a:gd name="connsiteY1" fmla="*/ 96119 h 2552203"/>
                  <a:gd name="connsiteX2" fmla="*/ 1073714 w 1797847"/>
                  <a:gd name="connsiteY2" fmla="*/ 52697 h 2552203"/>
                  <a:gd name="connsiteX3" fmla="*/ 1106279 w 1797847"/>
                  <a:gd name="connsiteY3" fmla="*/ 519486 h 2552203"/>
                  <a:gd name="connsiteX4" fmla="*/ 834904 w 1797847"/>
                  <a:gd name="connsiteY4" fmla="*/ 682320 h 2552203"/>
                  <a:gd name="connsiteX5" fmla="*/ 1214829 w 1797847"/>
                  <a:gd name="connsiteY5" fmla="*/ 671464 h 2552203"/>
                  <a:gd name="connsiteX6" fmla="*/ 1464495 w 1797847"/>
                  <a:gd name="connsiteY6" fmla="*/ 552053 h 2552203"/>
                  <a:gd name="connsiteX7" fmla="*/ 1735871 w 1797847"/>
                  <a:gd name="connsiteY7" fmla="*/ 725742 h 2552203"/>
                  <a:gd name="connsiteX8" fmla="*/ 1768436 w 1797847"/>
                  <a:gd name="connsiteY8" fmla="*/ 1094831 h 2552203"/>
                  <a:gd name="connsiteX9" fmla="*/ 1377655 w 1797847"/>
                  <a:gd name="connsiteY9" fmla="*/ 1235953 h 2552203"/>
                  <a:gd name="connsiteX10" fmla="*/ 1095424 w 1797847"/>
                  <a:gd name="connsiteY10" fmla="*/ 1116542 h 2552203"/>
                  <a:gd name="connsiteX11" fmla="*/ 552673 w 1797847"/>
                  <a:gd name="connsiteY11" fmla="*/ 1170820 h 2552203"/>
                  <a:gd name="connsiteX12" fmla="*/ 726353 w 1797847"/>
                  <a:gd name="connsiteY12" fmla="*/ 2093542 h 2552203"/>
                  <a:gd name="connsiteX13" fmla="*/ 672078 w 1797847"/>
                  <a:gd name="connsiteY13" fmla="*/ 2527765 h 2552203"/>
                  <a:gd name="connsiteX14" fmla="*/ 237877 w 1797847"/>
                  <a:gd name="connsiteY14" fmla="*/ 2462631 h 2552203"/>
                  <a:gd name="connsiteX15" fmla="*/ 107617 w 1797847"/>
                  <a:gd name="connsiteY15" fmla="*/ 2169531 h 2552203"/>
                  <a:gd name="connsiteX16" fmla="*/ 31632 w 1797847"/>
                  <a:gd name="connsiteY16" fmla="*/ 812586 h 2552203"/>
                  <a:gd name="connsiteX0" fmla="*/ 31632 w 1797847"/>
                  <a:gd name="connsiteY0" fmla="*/ 806135 h 2545752"/>
                  <a:gd name="connsiteX1" fmla="*/ 650368 w 1797847"/>
                  <a:gd name="connsiteY1" fmla="*/ 89668 h 2545752"/>
                  <a:gd name="connsiteX2" fmla="*/ 1073714 w 1797847"/>
                  <a:gd name="connsiteY2" fmla="*/ 46246 h 2545752"/>
                  <a:gd name="connsiteX3" fmla="*/ 1106279 w 1797847"/>
                  <a:gd name="connsiteY3" fmla="*/ 415335 h 2545752"/>
                  <a:gd name="connsiteX4" fmla="*/ 834904 w 1797847"/>
                  <a:gd name="connsiteY4" fmla="*/ 675869 h 2545752"/>
                  <a:gd name="connsiteX5" fmla="*/ 1214829 w 1797847"/>
                  <a:gd name="connsiteY5" fmla="*/ 665013 h 2545752"/>
                  <a:gd name="connsiteX6" fmla="*/ 1464495 w 1797847"/>
                  <a:gd name="connsiteY6" fmla="*/ 545602 h 2545752"/>
                  <a:gd name="connsiteX7" fmla="*/ 1735871 w 1797847"/>
                  <a:gd name="connsiteY7" fmla="*/ 719291 h 2545752"/>
                  <a:gd name="connsiteX8" fmla="*/ 1768436 w 1797847"/>
                  <a:gd name="connsiteY8" fmla="*/ 1088380 h 2545752"/>
                  <a:gd name="connsiteX9" fmla="*/ 1377655 w 1797847"/>
                  <a:gd name="connsiteY9" fmla="*/ 1229502 h 2545752"/>
                  <a:gd name="connsiteX10" fmla="*/ 1095424 w 1797847"/>
                  <a:gd name="connsiteY10" fmla="*/ 1110091 h 2545752"/>
                  <a:gd name="connsiteX11" fmla="*/ 552673 w 1797847"/>
                  <a:gd name="connsiteY11" fmla="*/ 1164369 h 2545752"/>
                  <a:gd name="connsiteX12" fmla="*/ 726353 w 1797847"/>
                  <a:gd name="connsiteY12" fmla="*/ 2087091 h 2545752"/>
                  <a:gd name="connsiteX13" fmla="*/ 672078 w 1797847"/>
                  <a:gd name="connsiteY13" fmla="*/ 2521314 h 2545752"/>
                  <a:gd name="connsiteX14" fmla="*/ 237877 w 1797847"/>
                  <a:gd name="connsiteY14" fmla="*/ 2456180 h 2545752"/>
                  <a:gd name="connsiteX15" fmla="*/ 107617 w 1797847"/>
                  <a:gd name="connsiteY15" fmla="*/ 2163080 h 2545752"/>
                  <a:gd name="connsiteX16" fmla="*/ 31632 w 1797847"/>
                  <a:gd name="connsiteY16" fmla="*/ 806135 h 2545752"/>
                  <a:gd name="connsiteX0" fmla="*/ 31632 w 1797847"/>
                  <a:gd name="connsiteY0" fmla="*/ 806135 h 2545752"/>
                  <a:gd name="connsiteX1" fmla="*/ 650368 w 1797847"/>
                  <a:gd name="connsiteY1" fmla="*/ 89668 h 2545752"/>
                  <a:gd name="connsiteX2" fmla="*/ 1073714 w 1797847"/>
                  <a:gd name="connsiteY2" fmla="*/ 46246 h 2545752"/>
                  <a:gd name="connsiteX3" fmla="*/ 1106279 w 1797847"/>
                  <a:gd name="connsiteY3" fmla="*/ 415335 h 2545752"/>
                  <a:gd name="connsiteX4" fmla="*/ 834904 w 1797847"/>
                  <a:gd name="connsiteY4" fmla="*/ 675869 h 2545752"/>
                  <a:gd name="connsiteX5" fmla="*/ 1464495 w 1797847"/>
                  <a:gd name="connsiteY5" fmla="*/ 545602 h 2545752"/>
                  <a:gd name="connsiteX6" fmla="*/ 1735871 w 1797847"/>
                  <a:gd name="connsiteY6" fmla="*/ 719291 h 2545752"/>
                  <a:gd name="connsiteX7" fmla="*/ 1768436 w 1797847"/>
                  <a:gd name="connsiteY7" fmla="*/ 1088380 h 2545752"/>
                  <a:gd name="connsiteX8" fmla="*/ 1377655 w 1797847"/>
                  <a:gd name="connsiteY8" fmla="*/ 1229502 h 2545752"/>
                  <a:gd name="connsiteX9" fmla="*/ 1095424 w 1797847"/>
                  <a:gd name="connsiteY9" fmla="*/ 1110091 h 2545752"/>
                  <a:gd name="connsiteX10" fmla="*/ 552673 w 1797847"/>
                  <a:gd name="connsiteY10" fmla="*/ 1164369 h 2545752"/>
                  <a:gd name="connsiteX11" fmla="*/ 726353 w 1797847"/>
                  <a:gd name="connsiteY11" fmla="*/ 2087091 h 2545752"/>
                  <a:gd name="connsiteX12" fmla="*/ 672078 w 1797847"/>
                  <a:gd name="connsiteY12" fmla="*/ 2521314 h 2545752"/>
                  <a:gd name="connsiteX13" fmla="*/ 237877 w 1797847"/>
                  <a:gd name="connsiteY13" fmla="*/ 2456180 h 2545752"/>
                  <a:gd name="connsiteX14" fmla="*/ 107617 w 1797847"/>
                  <a:gd name="connsiteY14" fmla="*/ 2163080 h 2545752"/>
                  <a:gd name="connsiteX15" fmla="*/ 31632 w 1797847"/>
                  <a:gd name="connsiteY15" fmla="*/ 806135 h 2545752"/>
                  <a:gd name="connsiteX0" fmla="*/ 31632 w 1797847"/>
                  <a:gd name="connsiteY0" fmla="*/ 806135 h 2545752"/>
                  <a:gd name="connsiteX1" fmla="*/ 650368 w 1797847"/>
                  <a:gd name="connsiteY1" fmla="*/ 89668 h 2545752"/>
                  <a:gd name="connsiteX2" fmla="*/ 1073714 w 1797847"/>
                  <a:gd name="connsiteY2" fmla="*/ 46246 h 2545752"/>
                  <a:gd name="connsiteX3" fmla="*/ 1106279 w 1797847"/>
                  <a:gd name="connsiteY3" fmla="*/ 415335 h 2545752"/>
                  <a:gd name="connsiteX4" fmla="*/ 900034 w 1797847"/>
                  <a:gd name="connsiteY4" fmla="*/ 697580 h 2545752"/>
                  <a:gd name="connsiteX5" fmla="*/ 1464495 w 1797847"/>
                  <a:gd name="connsiteY5" fmla="*/ 545602 h 2545752"/>
                  <a:gd name="connsiteX6" fmla="*/ 1735871 w 1797847"/>
                  <a:gd name="connsiteY6" fmla="*/ 719291 h 2545752"/>
                  <a:gd name="connsiteX7" fmla="*/ 1768436 w 1797847"/>
                  <a:gd name="connsiteY7" fmla="*/ 1088380 h 2545752"/>
                  <a:gd name="connsiteX8" fmla="*/ 1377655 w 1797847"/>
                  <a:gd name="connsiteY8" fmla="*/ 1229502 h 2545752"/>
                  <a:gd name="connsiteX9" fmla="*/ 1095424 w 1797847"/>
                  <a:gd name="connsiteY9" fmla="*/ 1110091 h 2545752"/>
                  <a:gd name="connsiteX10" fmla="*/ 552673 w 1797847"/>
                  <a:gd name="connsiteY10" fmla="*/ 1164369 h 2545752"/>
                  <a:gd name="connsiteX11" fmla="*/ 726353 w 1797847"/>
                  <a:gd name="connsiteY11" fmla="*/ 2087091 h 2545752"/>
                  <a:gd name="connsiteX12" fmla="*/ 672078 w 1797847"/>
                  <a:gd name="connsiteY12" fmla="*/ 2521314 h 2545752"/>
                  <a:gd name="connsiteX13" fmla="*/ 237877 w 1797847"/>
                  <a:gd name="connsiteY13" fmla="*/ 2456180 h 2545752"/>
                  <a:gd name="connsiteX14" fmla="*/ 107617 w 1797847"/>
                  <a:gd name="connsiteY14" fmla="*/ 2163080 h 2545752"/>
                  <a:gd name="connsiteX15" fmla="*/ 31632 w 1797847"/>
                  <a:gd name="connsiteY15" fmla="*/ 806135 h 2545752"/>
                  <a:gd name="connsiteX0" fmla="*/ 31632 w 1736862"/>
                  <a:gd name="connsiteY0" fmla="*/ 806135 h 2545752"/>
                  <a:gd name="connsiteX1" fmla="*/ 650368 w 1736862"/>
                  <a:gd name="connsiteY1" fmla="*/ 89668 h 2545752"/>
                  <a:gd name="connsiteX2" fmla="*/ 1073714 w 1736862"/>
                  <a:gd name="connsiteY2" fmla="*/ 46246 h 2545752"/>
                  <a:gd name="connsiteX3" fmla="*/ 1106279 w 1736862"/>
                  <a:gd name="connsiteY3" fmla="*/ 415335 h 2545752"/>
                  <a:gd name="connsiteX4" fmla="*/ 900034 w 1736862"/>
                  <a:gd name="connsiteY4" fmla="*/ 697580 h 2545752"/>
                  <a:gd name="connsiteX5" fmla="*/ 1464495 w 1736862"/>
                  <a:gd name="connsiteY5" fmla="*/ 545602 h 2545752"/>
                  <a:gd name="connsiteX6" fmla="*/ 1735871 w 1736862"/>
                  <a:gd name="connsiteY6" fmla="*/ 719291 h 2545752"/>
                  <a:gd name="connsiteX7" fmla="*/ 1377655 w 1736862"/>
                  <a:gd name="connsiteY7" fmla="*/ 1229502 h 2545752"/>
                  <a:gd name="connsiteX8" fmla="*/ 1095424 w 1736862"/>
                  <a:gd name="connsiteY8" fmla="*/ 1110091 h 2545752"/>
                  <a:gd name="connsiteX9" fmla="*/ 552673 w 1736862"/>
                  <a:gd name="connsiteY9" fmla="*/ 1164369 h 2545752"/>
                  <a:gd name="connsiteX10" fmla="*/ 726353 w 1736862"/>
                  <a:gd name="connsiteY10" fmla="*/ 2087091 h 2545752"/>
                  <a:gd name="connsiteX11" fmla="*/ 672078 w 1736862"/>
                  <a:gd name="connsiteY11" fmla="*/ 2521314 h 2545752"/>
                  <a:gd name="connsiteX12" fmla="*/ 237877 w 1736862"/>
                  <a:gd name="connsiteY12" fmla="*/ 2456180 h 2545752"/>
                  <a:gd name="connsiteX13" fmla="*/ 107617 w 1736862"/>
                  <a:gd name="connsiteY13" fmla="*/ 2163080 h 2545752"/>
                  <a:gd name="connsiteX14" fmla="*/ 31632 w 1736862"/>
                  <a:gd name="connsiteY14" fmla="*/ 806135 h 2545752"/>
                  <a:gd name="connsiteX0" fmla="*/ 31632 w 1769283"/>
                  <a:gd name="connsiteY0" fmla="*/ 806135 h 2545752"/>
                  <a:gd name="connsiteX1" fmla="*/ 650368 w 1769283"/>
                  <a:gd name="connsiteY1" fmla="*/ 89668 h 2545752"/>
                  <a:gd name="connsiteX2" fmla="*/ 1073714 w 1769283"/>
                  <a:gd name="connsiteY2" fmla="*/ 46246 h 2545752"/>
                  <a:gd name="connsiteX3" fmla="*/ 1106279 w 1769283"/>
                  <a:gd name="connsiteY3" fmla="*/ 415335 h 2545752"/>
                  <a:gd name="connsiteX4" fmla="*/ 900034 w 1769283"/>
                  <a:gd name="connsiteY4" fmla="*/ 697580 h 2545752"/>
                  <a:gd name="connsiteX5" fmla="*/ 1464495 w 1769283"/>
                  <a:gd name="connsiteY5" fmla="*/ 545602 h 2545752"/>
                  <a:gd name="connsiteX6" fmla="*/ 1768436 w 1769283"/>
                  <a:gd name="connsiteY6" fmla="*/ 903836 h 2545752"/>
                  <a:gd name="connsiteX7" fmla="*/ 1377655 w 1769283"/>
                  <a:gd name="connsiteY7" fmla="*/ 1229502 h 2545752"/>
                  <a:gd name="connsiteX8" fmla="*/ 1095424 w 1769283"/>
                  <a:gd name="connsiteY8" fmla="*/ 1110091 h 2545752"/>
                  <a:gd name="connsiteX9" fmla="*/ 552673 w 1769283"/>
                  <a:gd name="connsiteY9" fmla="*/ 1164369 h 2545752"/>
                  <a:gd name="connsiteX10" fmla="*/ 726353 w 1769283"/>
                  <a:gd name="connsiteY10" fmla="*/ 2087091 h 2545752"/>
                  <a:gd name="connsiteX11" fmla="*/ 672078 w 1769283"/>
                  <a:gd name="connsiteY11" fmla="*/ 2521314 h 2545752"/>
                  <a:gd name="connsiteX12" fmla="*/ 237877 w 1769283"/>
                  <a:gd name="connsiteY12" fmla="*/ 2456180 h 2545752"/>
                  <a:gd name="connsiteX13" fmla="*/ 107617 w 1769283"/>
                  <a:gd name="connsiteY13" fmla="*/ 2163080 h 2545752"/>
                  <a:gd name="connsiteX14" fmla="*/ 31632 w 1769283"/>
                  <a:gd name="connsiteY14" fmla="*/ 806135 h 2545752"/>
                  <a:gd name="connsiteX0" fmla="*/ 31632 w 1769283"/>
                  <a:gd name="connsiteY0" fmla="*/ 806135 h 2545752"/>
                  <a:gd name="connsiteX1" fmla="*/ 650368 w 1769283"/>
                  <a:gd name="connsiteY1" fmla="*/ 89668 h 2545752"/>
                  <a:gd name="connsiteX2" fmla="*/ 1073714 w 1769283"/>
                  <a:gd name="connsiteY2" fmla="*/ 46246 h 2545752"/>
                  <a:gd name="connsiteX3" fmla="*/ 1106279 w 1769283"/>
                  <a:gd name="connsiteY3" fmla="*/ 415335 h 2545752"/>
                  <a:gd name="connsiteX4" fmla="*/ 900034 w 1769283"/>
                  <a:gd name="connsiteY4" fmla="*/ 697580 h 2545752"/>
                  <a:gd name="connsiteX5" fmla="*/ 1464495 w 1769283"/>
                  <a:gd name="connsiteY5" fmla="*/ 545602 h 2545752"/>
                  <a:gd name="connsiteX6" fmla="*/ 1768436 w 1769283"/>
                  <a:gd name="connsiteY6" fmla="*/ 903836 h 2545752"/>
                  <a:gd name="connsiteX7" fmla="*/ 1377655 w 1769283"/>
                  <a:gd name="connsiteY7" fmla="*/ 1229502 h 2545752"/>
                  <a:gd name="connsiteX8" fmla="*/ 552673 w 1769283"/>
                  <a:gd name="connsiteY8" fmla="*/ 1164369 h 2545752"/>
                  <a:gd name="connsiteX9" fmla="*/ 726353 w 1769283"/>
                  <a:gd name="connsiteY9" fmla="*/ 2087091 h 2545752"/>
                  <a:gd name="connsiteX10" fmla="*/ 672078 w 1769283"/>
                  <a:gd name="connsiteY10" fmla="*/ 2521314 h 2545752"/>
                  <a:gd name="connsiteX11" fmla="*/ 237877 w 1769283"/>
                  <a:gd name="connsiteY11" fmla="*/ 2456180 h 2545752"/>
                  <a:gd name="connsiteX12" fmla="*/ 107617 w 1769283"/>
                  <a:gd name="connsiteY12" fmla="*/ 2163080 h 2545752"/>
                  <a:gd name="connsiteX13" fmla="*/ 31632 w 1769283"/>
                  <a:gd name="connsiteY13" fmla="*/ 806135 h 2545752"/>
                  <a:gd name="connsiteX0" fmla="*/ 16022 w 1753673"/>
                  <a:gd name="connsiteY0" fmla="*/ 806135 h 2545752"/>
                  <a:gd name="connsiteX1" fmla="*/ 634758 w 1753673"/>
                  <a:gd name="connsiteY1" fmla="*/ 89668 h 2545752"/>
                  <a:gd name="connsiteX2" fmla="*/ 1058104 w 1753673"/>
                  <a:gd name="connsiteY2" fmla="*/ 46246 h 2545752"/>
                  <a:gd name="connsiteX3" fmla="*/ 1090669 w 1753673"/>
                  <a:gd name="connsiteY3" fmla="*/ 415335 h 2545752"/>
                  <a:gd name="connsiteX4" fmla="*/ 884424 w 1753673"/>
                  <a:gd name="connsiteY4" fmla="*/ 697580 h 2545752"/>
                  <a:gd name="connsiteX5" fmla="*/ 1448885 w 1753673"/>
                  <a:gd name="connsiteY5" fmla="*/ 545602 h 2545752"/>
                  <a:gd name="connsiteX6" fmla="*/ 1752826 w 1753673"/>
                  <a:gd name="connsiteY6" fmla="*/ 903836 h 2545752"/>
                  <a:gd name="connsiteX7" fmla="*/ 1362045 w 1753673"/>
                  <a:gd name="connsiteY7" fmla="*/ 1229502 h 2545752"/>
                  <a:gd name="connsiteX8" fmla="*/ 537063 w 1753673"/>
                  <a:gd name="connsiteY8" fmla="*/ 1164369 h 2545752"/>
                  <a:gd name="connsiteX9" fmla="*/ 710743 w 1753673"/>
                  <a:gd name="connsiteY9" fmla="*/ 2087091 h 2545752"/>
                  <a:gd name="connsiteX10" fmla="*/ 656468 w 1753673"/>
                  <a:gd name="connsiteY10" fmla="*/ 2521314 h 2545752"/>
                  <a:gd name="connsiteX11" fmla="*/ 222267 w 1753673"/>
                  <a:gd name="connsiteY11" fmla="*/ 2456180 h 2545752"/>
                  <a:gd name="connsiteX12" fmla="*/ 16022 w 1753673"/>
                  <a:gd name="connsiteY12" fmla="*/ 806135 h 2545752"/>
                  <a:gd name="connsiteX0" fmla="*/ 22512 w 1760163"/>
                  <a:gd name="connsiteY0" fmla="*/ 806135 h 2536601"/>
                  <a:gd name="connsiteX1" fmla="*/ 641248 w 1760163"/>
                  <a:gd name="connsiteY1" fmla="*/ 89668 h 2536601"/>
                  <a:gd name="connsiteX2" fmla="*/ 1064594 w 1760163"/>
                  <a:gd name="connsiteY2" fmla="*/ 46246 h 2536601"/>
                  <a:gd name="connsiteX3" fmla="*/ 1097159 w 1760163"/>
                  <a:gd name="connsiteY3" fmla="*/ 415335 h 2536601"/>
                  <a:gd name="connsiteX4" fmla="*/ 890914 w 1760163"/>
                  <a:gd name="connsiteY4" fmla="*/ 697580 h 2536601"/>
                  <a:gd name="connsiteX5" fmla="*/ 1455375 w 1760163"/>
                  <a:gd name="connsiteY5" fmla="*/ 545602 h 2536601"/>
                  <a:gd name="connsiteX6" fmla="*/ 1759316 w 1760163"/>
                  <a:gd name="connsiteY6" fmla="*/ 903836 h 2536601"/>
                  <a:gd name="connsiteX7" fmla="*/ 1368535 w 1760163"/>
                  <a:gd name="connsiteY7" fmla="*/ 1229502 h 2536601"/>
                  <a:gd name="connsiteX8" fmla="*/ 543553 w 1760163"/>
                  <a:gd name="connsiteY8" fmla="*/ 1164369 h 2536601"/>
                  <a:gd name="connsiteX9" fmla="*/ 717233 w 1760163"/>
                  <a:gd name="connsiteY9" fmla="*/ 2087091 h 2536601"/>
                  <a:gd name="connsiteX10" fmla="*/ 662958 w 1760163"/>
                  <a:gd name="connsiteY10" fmla="*/ 2521314 h 2536601"/>
                  <a:gd name="connsiteX11" fmla="*/ 185337 w 1760163"/>
                  <a:gd name="connsiteY11" fmla="*/ 2412758 h 2536601"/>
                  <a:gd name="connsiteX12" fmla="*/ 22512 w 1760163"/>
                  <a:gd name="connsiteY12" fmla="*/ 806135 h 2536601"/>
                  <a:gd name="connsiteX0" fmla="*/ 22512 w 1760163"/>
                  <a:gd name="connsiteY0" fmla="*/ 806135 h 2517435"/>
                  <a:gd name="connsiteX1" fmla="*/ 641248 w 1760163"/>
                  <a:gd name="connsiteY1" fmla="*/ 89668 h 2517435"/>
                  <a:gd name="connsiteX2" fmla="*/ 1064594 w 1760163"/>
                  <a:gd name="connsiteY2" fmla="*/ 46246 h 2517435"/>
                  <a:gd name="connsiteX3" fmla="*/ 1097159 w 1760163"/>
                  <a:gd name="connsiteY3" fmla="*/ 415335 h 2517435"/>
                  <a:gd name="connsiteX4" fmla="*/ 890914 w 1760163"/>
                  <a:gd name="connsiteY4" fmla="*/ 697580 h 2517435"/>
                  <a:gd name="connsiteX5" fmla="*/ 1455375 w 1760163"/>
                  <a:gd name="connsiteY5" fmla="*/ 545602 h 2517435"/>
                  <a:gd name="connsiteX6" fmla="*/ 1759316 w 1760163"/>
                  <a:gd name="connsiteY6" fmla="*/ 903836 h 2517435"/>
                  <a:gd name="connsiteX7" fmla="*/ 1368535 w 1760163"/>
                  <a:gd name="connsiteY7" fmla="*/ 1229502 h 2517435"/>
                  <a:gd name="connsiteX8" fmla="*/ 543553 w 1760163"/>
                  <a:gd name="connsiteY8" fmla="*/ 1164369 h 2517435"/>
                  <a:gd name="connsiteX9" fmla="*/ 717233 w 1760163"/>
                  <a:gd name="connsiteY9" fmla="*/ 2087091 h 2517435"/>
                  <a:gd name="connsiteX10" fmla="*/ 619538 w 1760163"/>
                  <a:gd name="connsiteY10" fmla="*/ 2499603 h 2517435"/>
                  <a:gd name="connsiteX11" fmla="*/ 185337 w 1760163"/>
                  <a:gd name="connsiteY11" fmla="*/ 2412758 h 2517435"/>
                  <a:gd name="connsiteX12" fmla="*/ 22512 w 1760163"/>
                  <a:gd name="connsiteY12" fmla="*/ 806135 h 2517435"/>
                  <a:gd name="connsiteX0" fmla="*/ 30153 w 1767804"/>
                  <a:gd name="connsiteY0" fmla="*/ 806135 h 2540057"/>
                  <a:gd name="connsiteX1" fmla="*/ 648889 w 1767804"/>
                  <a:gd name="connsiteY1" fmla="*/ 89668 h 2540057"/>
                  <a:gd name="connsiteX2" fmla="*/ 1072235 w 1767804"/>
                  <a:gd name="connsiteY2" fmla="*/ 46246 h 2540057"/>
                  <a:gd name="connsiteX3" fmla="*/ 1104800 w 1767804"/>
                  <a:gd name="connsiteY3" fmla="*/ 415335 h 2540057"/>
                  <a:gd name="connsiteX4" fmla="*/ 898555 w 1767804"/>
                  <a:gd name="connsiteY4" fmla="*/ 697580 h 2540057"/>
                  <a:gd name="connsiteX5" fmla="*/ 1463016 w 1767804"/>
                  <a:gd name="connsiteY5" fmla="*/ 545602 h 2540057"/>
                  <a:gd name="connsiteX6" fmla="*/ 1766957 w 1767804"/>
                  <a:gd name="connsiteY6" fmla="*/ 903836 h 2540057"/>
                  <a:gd name="connsiteX7" fmla="*/ 1376176 w 1767804"/>
                  <a:gd name="connsiteY7" fmla="*/ 1229502 h 2540057"/>
                  <a:gd name="connsiteX8" fmla="*/ 551194 w 1767804"/>
                  <a:gd name="connsiteY8" fmla="*/ 1164369 h 2540057"/>
                  <a:gd name="connsiteX9" fmla="*/ 724874 w 1767804"/>
                  <a:gd name="connsiteY9" fmla="*/ 2087091 h 2540057"/>
                  <a:gd name="connsiteX10" fmla="*/ 627179 w 1767804"/>
                  <a:gd name="connsiteY10" fmla="*/ 2499603 h 2540057"/>
                  <a:gd name="connsiteX11" fmla="*/ 192978 w 1767804"/>
                  <a:gd name="connsiteY11" fmla="*/ 2412758 h 2540057"/>
                  <a:gd name="connsiteX12" fmla="*/ 106138 w 1767804"/>
                  <a:gd name="connsiteY12" fmla="*/ 1511747 h 2540057"/>
                  <a:gd name="connsiteX13" fmla="*/ 30153 w 1767804"/>
                  <a:gd name="connsiteY13" fmla="*/ 806135 h 2540057"/>
                  <a:gd name="connsiteX0" fmla="*/ 14850 w 1752501"/>
                  <a:gd name="connsiteY0" fmla="*/ 788631 h 2522553"/>
                  <a:gd name="connsiteX1" fmla="*/ 405631 w 1752501"/>
                  <a:gd name="connsiteY1" fmla="*/ 452109 h 2522553"/>
                  <a:gd name="connsiteX2" fmla="*/ 633586 w 1752501"/>
                  <a:gd name="connsiteY2" fmla="*/ 72164 h 2522553"/>
                  <a:gd name="connsiteX3" fmla="*/ 1056932 w 1752501"/>
                  <a:gd name="connsiteY3" fmla="*/ 28742 h 2522553"/>
                  <a:gd name="connsiteX4" fmla="*/ 1089497 w 1752501"/>
                  <a:gd name="connsiteY4" fmla="*/ 397831 h 2522553"/>
                  <a:gd name="connsiteX5" fmla="*/ 883252 w 1752501"/>
                  <a:gd name="connsiteY5" fmla="*/ 680076 h 2522553"/>
                  <a:gd name="connsiteX6" fmla="*/ 1447713 w 1752501"/>
                  <a:gd name="connsiteY6" fmla="*/ 528098 h 2522553"/>
                  <a:gd name="connsiteX7" fmla="*/ 1751654 w 1752501"/>
                  <a:gd name="connsiteY7" fmla="*/ 886332 h 2522553"/>
                  <a:gd name="connsiteX8" fmla="*/ 1360873 w 1752501"/>
                  <a:gd name="connsiteY8" fmla="*/ 1211998 h 2522553"/>
                  <a:gd name="connsiteX9" fmla="*/ 535891 w 1752501"/>
                  <a:gd name="connsiteY9" fmla="*/ 1146865 h 2522553"/>
                  <a:gd name="connsiteX10" fmla="*/ 709571 w 1752501"/>
                  <a:gd name="connsiteY10" fmla="*/ 2069587 h 2522553"/>
                  <a:gd name="connsiteX11" fmla="*/ 611876 w 1752501"/>
                  <a:gd name="connsiteY11" fmla="*/ 2482099 h 2522553"/>
                  <a:gd name="connsiteX12" fmla="*/ 177675 w 1752501"/>
                  <a:gd name="connsiteY12" fmla="*/ 2395254 h 2522553"/>
                  <a:gd name="connsiteX13" fmla="*/ 90835 w 1752501"/>
                  <a:gd name="connsiteY13" fmla="*/ 1494243 h 2522553"/>
                  <a:gd name="connsiteX14" fmla="*/ 14850 w 1752501"/>
                  <a:gd name="connsiteY14" fmla="*/ 788631 h 252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52501" h="2522553">
                    <a:moveTo>
                      <a:pt x="14850" y="788631"/>
                    </a:moveTo>
                    <a:cubicBezTo>
                      <a:pt x="67316" y="614942"/>
                      <a:pt x="302508" y="571520"/>
                      <a:pt x="405631" y="452109"/>
                    </a:cubicBezTo>
                    <a:cubicBezTo>
                      <a:pt x="508754" y="332698"/>
                      <a:pt x="525036" y="142725"/>
                      <a:pt x="633586" y="72164"/>
                    </a:cubicBezTo>
                    <a:cubicBezTo>
                      <a:pt x="742136" y="1603"/>
                      <a:pt x="980947" y="-25536"/>
                      <a:pt x="1056932" y="28742"/>
                    </a:cubicBezTo>
                    <a:cubicBezTo>
                      <a:pt x="1132917" y="83020"/>
                      <a:pt x="1118444" y="289275"/>
                      <a:pt x="1089497" y="397831"/>
                    </a:cubicBezTo>
                    <a:cubicBezTo>
                      <a:pt x="1060550" y="506387"/>
                      <a:pt x="823549" y="658365"/>
                      <a:pt x="883252" y="680076"/>
                    </a:cubicBezTo>
                    <a:cubicBezTo>
                      <a:pt x="942955" y="701787"/>
                      <a:pt x="1302979" y="493722"/>
                      <a:pt x="1447713" y="528098"/>
                    </a:cubicBezTo>
                    <a:cubicBezTo>
                      <a:pt x="1592447" y="562474"/>
                      <a:pt x="1766127" y="772349"/>
                      <a:pt x="1751654" y="886332"/>
                    </a:cubicBezTo>
                    <a:cubicBezTo>
                      <a:pt x="1737181" y="1000315"/>
                      <a:pt x="1563500" y="1168576"/>
                      <a:pt x="1360873" y="1211998"/>
                    </a:cubicBezTo>
                    <a:cubicBezTo>
                      <a:pt x="1158246" y="1255420"/>
                      <a:pt x="644441" y="1003934"/>
                      <a:pt x="535891" y="1146865"/>
                    </a:cubicBezTo>
                    <a:cubicBezTo>
                      <a:pt x="427341" y="1289797"/>
                      <a:pt x="696907" y="1847048"/>
                      <a:pt x="709571" y="2069587"/>
                    </a:cubicBezTo>
                    <a:cubicBezTo>
                      <a:pt x="722235" y="2292126"/>
                      <a:pt x="700525" y="2427821"/>
                      <a:pt x="611876" y="2482099"/>
                    </a:cubicBezTo>
                    <a:cubicBezTo>
                      <a:pt x="523227" y="2536377"/>
                      <a:pt x="280798" y="2559897"/>
                      <a:pt x="177675" y="2395254"/>
                    </a:cubicBezTo>
                    <a:cubicBezTo>
                      <a:pt x="74552" y="2230611"/>
                      <a:pt x="117972" y="1762013"/>
                      <a:pt x="90835" y="1494243"/>
                    </a:cubicBezTo>
                    <a:cubicBezTo>
                      <a:pt x="63698" y="1226473"/>
                      <a:pt x="-37616" y="962320"/>
                      <a:pt x="14850" y="788631"/>
                    </a:cubicBez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000">
                  <a:latin typeface="Gill Sans Light"/>
                  <a:cs typeface="Gill Sans Light"/>
                </a:endParaRPr>
              </a:p>
            </p:txBody>
          </p:sp>
          <p:sp>
            <p:nvSpPr>
              <p:cNvPr id="172" name="Oval 171"/>
              <p:cNvSpPr/>
              <p:nvPr/>
            </p:nvSpPr>
            <p:spPr>
              <a:xfrm>
                <a:off x="5671580" y="4212712"/>
                <a:ext cx="533400" cy="533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a:latin typeface="Gill Sans Light"/>
                  <a:cs typeface="Gill Sans Light"/>
                </a:endParaRPr>
              </a:p>
            </p:txBody>
          </p:sp>
        </p:grpSp>
        <p:grpSp>
          <p:nvGrpSpPr>
            <p:cNvPr id="144" name="Group 143"/>
            <p:cNvGrpSpPr/>
            <p:nvPr/>
          </p:nvGrpSpPr>
          <p:grpSpPr>
            <a:xfrm>
              <a:off x="5502763" y="4319232"/>
              <a:ext cx="2778301" cy="1997546"/>
              <a:chOff x="5731363" y="4114200"/>
              <a:chExt cx="2778301" cy="1997546"/>
            </a:xfrm>
          </p:grpSpPr>
          <p:sp>
            <p:nvSpPr>
              <p:cNvPr id="169" name="Freeform 168"/>
              <p:cNvSpPr/>
              <p:nvPr/>
            </p:nvSpPr>
            <p:spPr>
              <a:xfrm>
                <a:off x="5731363" y="4114200"/>
                <a:ext cx="2778301" cy="1997546"/>
              </a:xfrm>
              <a:custGeom>
                <a:avLst/>
                <a:gdLst>
                  <a:gd name="connsiteX0" fmla="*/ 1395586 w 2902853"/>
                  <a:gd name="connsiteY0" fmla="*/ 2051860 h 2051860"/>
                  <a:gd name="connsiteX1" fmla="*/ 1156775 w 2902853"/>
                  <a:gd name="connsiteY1" fmla="*/ 1921593 h 2051860"/>
                  <a:gd name="connsiteX2" fmla="*/ 559749 w 2902853"/>
                  <a:gd name="connsiteY2" fmla="*/ 1986727 h 2051860"/>
                  <a:gd name="connsiteX3" fmla="*/ 168968 w 2902853"/>
                  <a:gd name="connsiteY3" fmla="*/ 2019293 h 2051860"/>
                  <a:gd name="connsiteX4" fmla="*/ 6143 w 2902853"/>
                  <a:gd name="connsiteY4" fmla="*/ 1693627 h 2051860"/>
                  <a:gd name="connsiteX5" fmla="*/ 364359 w 2902853"/>
                  <a:gd name="connsiteY5" fmla="*/ 1411382 h 2051860"/>
                  <a:gd name="connsiteX6" fmla="*/ 809415 w 2902853"/>
                  <a:gd name="connsiteY6" fmla="*/ 1509082 h 2051860"/>
                  <a:gd name="connsiteX7" fmla="*/ 1211051 w 2902853"/>
                  <a:gd name="connsiteY7" fmla="*/ 1454804 h 2051860"/>
                  <a:gd name="connsiteX8" fmla="*/ 1297891 w 2902853"/>
                  <a:gd name="connsiteY8" fmla="*/ 1053149 h 2051860"/>
                  <a:gd name="connsiteX9" fmla="*/ 1145920 w 2902853"/>
                  <a:gd name="connsiteY9" fmla="*/ 618926 h 2051860"/>
                  <a:gd name="connsiteX10" fmla="*/ 1069935 w 2902853"/>
                  <a:gd name="connsiteY10" fmla="*/ 336682 h 2051860"/>
                  <a:gd name="connsiteX11" fmla="*/ 1439006 w 2902853"/>
                  <a:gd name="connsiteY11" fmla="*/ 159 h 2051860"/>
                  <a:gd name="connsiteX12" fmla="*/ 1742947 w 2902853"/>
                  <a:gd name="connsiteY12" fmla="*/ 380104 h 2051860"/>
                  <a:gd name="connsiteX13" fmla="*/ 1612686 w 2902853"/>
                  <a:gd name="connsiteY13" fmla="*/ 792615 h 2051860"/>
                  <a:gd name="connsiteX14" fmla="*/ 1547556 w 2902853"/>
                  <a:gd name="connsiteY14" fmla="*/ 1335393 h 2051860"/>
                  <a:gd name="connsiteX15" fmla="*/ 2242278 w 2902853"/>
                  <a:gd name="connsiteY15" fmla="*/ 608071 h 2051860"/>
                  <a:gd name="connsiteX16" fmla="*/ 2318263 w 2902853"/>
                  <a:gd name="connsiteY16" fmla="*/ 152137 h 2051860"/>
                  <a:gd name="connsiteX17" fmla="*/ 2850159 w 2902853"/>
                  <a:gd name="connsiteY17" fmla="*/ 152137 h 2051860"/>
                  <a:gd name="connsiteX18" fmla="*/ 2839304 w 2902853"/>
                  <a:gd name="connsiteY18" fmla="*/ 694915 h 2051860"/>
                  <a:gd name="connsiteX19" fmla="*/ 2459378 w 2902853"/>
                  <a:gd name="connsiteY19" fmla="*/ 836037 h 2051860"/>
                  <a:gd name="connsiteX20" fmla="*/ 1851497 w 2902853"/>
                  <a:gd name="connsiteY20" fmla="*/ 1476515 h 2051860"/>
                  <a:gd name="connsiteX21" fmla="*/ 2459378 w 2902853"/>
                  <a:gd name="connsiteY21" fmla="*/ 1367960 h 2051860"/>
                  <a:gd name="connsiteX22" fmla="*/ 2730754 w 2902853"/>
                  <a:gd name="connsiteY22" fmla="*/ 1639349 h 2051860"/>
                  <a:gd name="connsiteX23" fmla="*/ 2578783 w 2902853"/>
                  <a:gd name="connsiteY23" fmla="*/ 2019293 h 2051860"/>
                  <a:gd name="connsiteX24" fmla="*/ 1992612 w 2902853"/>
                  <a:gd name="connsiteY24" fmla="*/ 1943305 h 2051860"/>
                  <a:gd name="connsiteX25" fmla="*/ 1471571 w 2902853"/>
                  <a:gd name="connsiteY25" fmla="*/ 2051860 h 2051860"/>
                  <a:gd name="connsiteX0" fmla="*/ 1395586 w 2902853"/>
                  <a:gd name="connsiteY0" fmla="*/ 2051860 h 2051860"/>
                  <a:gd name="connsiteX1" fmla="*/ 1156775 w 2902853"/>
                  <a:gd name="connsiteY1" fmla="*/ 1921593 h 2051860"/>
                  <a:gd name="connsiteX2" fmla="*/ 559749 w 2902853"/>
                  <a:gd name="connsiteY2" fmla="*/ 1986727 h 2051860"/>
                  <a:gd name="connsiteX3" fmla="*/ 168968 w 2902853"/>
                  <a:gd name="connsiteY3" fmla="*/ 2019293 h 2051860"/>
                  <a:gd name="connsiteX4" fmla="*/ 6143 w 2902853"/>
                  <a:gd name="connsiteY4" fmla="*/ 1693627 h 2051860"/>
                  <a:gd name="connsiteX5" fmla="*/ 364359 w 2902853"/>
                  <a:gd name="connsiteY5" fmla="*/ 1411382 h 2051860"/>
                  <a:gd name="connsiteX6" fmla="*/ 809415 w 2902853"/>
                  <a:gd name="connsiteY6" fmla="*/ 1509082 h 2051860"/>
                  <a:gd name="connsiteX7" fmla="*/ 1211051 w 2902853"/>
                  <a:gd name="connsiteY7" fmla="*/ 1454804 h 2051860"/>
                  <a:gd name="connsiteX8" fmla="*/ 1297891 w 2902853"/>
                  <a:gd name="connsiteY8" fmla="*/ 1053149 h 2051860"/>
                  <a:gd name="connsiteX9" fmla="*/ 1145920 w 2902853"/>
                  <a:gd name="connsiteY9" fmla="*/ 618926 h 2051860"/>
                  <a:gd name="connsiteX10" fmla="*/ 1069935 w 2902853"/>
                  <a:gd name="connsiteY10" fmla="*/ 336682 h 2051860"/>
                  <a:gd name="connsiteX11" fmla="*/ 1439006 w 2902853"/>
                  <a:gd name="connsiteY11" fmla="*/ 159 h 2051860"/>
                  <a:gd name="connsiteX12" fmla="*/ 1742947 w 2902853"/>
                  <a:gd name="connsiteY12" fmla="*/ 380104 h 2051860"/>
                  <a:gd name="connsiteX13" fmla="*/ 1612686 w 2902853"/>
                  <a:gd name="connsiteY13" fmla="*/ 792615 h 2051860"/>
                  <a:gd name="connsiteX14" fmla="*/ 1547556 w 2902853"/>
                  <a:gd name="connsiteY14" fmla="*/ 1335393 h 2051860"/>
                  <a:gd name="connsiteX15" fmla="*/ 2242278 w 2902853"/>
                  <a:gd name="connsiteY15" fmla="*/ 608071 h 2051860"/>
                  <a:gd name="connsiteX16" fmla="*/ 2318263 w 2902853"/>
                  <a:gd name="connsiteY16" fmla="*/ 152137 h 2051860"/>
                  <a:gd name="connsiteX17" fmla="*/ 2850159 w 2902853"/>
                  <a:gd name="connsiteY17" fmla="*/ 152137 h 2051860"/>
                  <a:gd name="connsiteX18" fmla="*/ 2839304 w 2902853"/>
                  <a:gd name="connsiteY18" fmla="*/ 694915 h 2051860"/>
                  <a:gd name="connsiteX19" fmla="*/ 2459378 w 2902853"/>
                  <a:gd name="connsiteY19" fmla="*/ 836037 h 2051860"/>
                  <a:gd name="connsiteX20" fmla="*/ 1851497 w 2902853"/>
                  <a:gd name="connsiteY20" fmla="*/ 1476515 h 2051860"/>
                  <a:gd name="connsiteX21" fmla="*/ 2459378 w 2902853"/>
                  <a:gd name="connsiteY21" fmla="*/ 1367960 h 2051860"/>
                  <a:gd name="connsiteX22" fmla="*/ 2730754 w 2902853"/>
                  <a:gd name="connsiteY22" fmla="*/ 1639349 h 2051860"/>
                  <a:gd name="connsiteX23" fmla="*/ 2578783 w 2902853"/>
                  <a:gd name="connsiteY23" fmla="*/ 2019293 h 2051860"/>
                  <a:gd name="connsiteX24" fmla="*/ 1992612 w 2902853"/>
                  <a:gd name="connsiteY24" fmla="*/ 1943305 h 2051860"/>
                  <a:gd name="connsiteX25" fmla="*/ 1471571 w 2902853"/>
                  <a:gd name="connsiteY25" fmla="*/ 2051860 h 2051860"/>
                  <a:gd name="connsiteX26" fmla="*/ 1395586 w 2902853"/>
                  <a:gd name="connsiteY26" fmla="*/ 2051860 h 2051860"/>
                  <a:gd name="connsiteX0" fmla="*/ 1395586 w 2902853"/>
                  <a:gd name="connsiteY0" fmla="*/ 2051860 h 2051860"/>
                  <a:gd name="connsiteX1" fmla="*/ 1156775 w 2902853"/>
                  <a:gd name="connsiteY1" fmla="*/ 1921593 h 2051860"/>
                  <a:gd name="connsiteX2" fmla="*/ 559749 w 2902853"/>
                  <a:gd name="connsiteY2" fmla="*/ 1986727 h 2051860"/>
                  <a:gd name="connsiteX3" fmla="*/ 168968 w 2902853"/>
                  <a:gd name="connsiteY3" fmla="*/ 2019293 h 2051860"/>
                  <a:gd name="connsiteX4" fmla="*/ 6143 w 2902853"/>
                  <a:gd name="connsiteY4" fmla="*/ 1693627 h 2051860"/>
                  <a:gd name="connsiteX5" fmla="*/ 364359 w 2902853"/>
                  <a:gd name="connsiteY5" fmla="*/ 1411382 h 2051860"/>
                  <a:gd name="connsiteX6" fmla="*/ 809415 w 2902853"/>
                  <a:gd name="connsiteY6" fmla="*/ 1509082 h 2051860"/>
                  <a:gd name="connsiteX7" fmla="*/ 1211051 w 2902853"/>
                  <a:gd name="connsiteY7" fmla="*/ 1454804 h 2051860"/>
                  <a:gd name="connsiteX8" fmla="*/ 1297891 w 2902853"/>
                  <a:gd name="connsiteY8" fmla="*/ 1053149 h 2051860"/>
                  <a:gd name="connsiteX9" fmla="*/ 1145920 w 2902853"/>
                  <a:gd name="connsiteY9" fmla="*/ 618926 h 2051860"/>
                  <a:gd name="connsiteX10" fmla="*/ 1069935 w 2902853"/>
                  <a:gd name="connsiteY10" fmla="*/ 336682 h 2051860"/>
                  <a:gd name="connsiteX11" fmla="*/ 1439006 w 2902853"/>
                  <a:gd name="connsiteY11" fmla="*/ 159 h 2051860"/>
                  <a:gd name="connsiteX12" fmla="*/ 1742947 w 2902853"/>
                  <a:gd name="connsiteY12" fmla="*/ 380104 h 2051860"/>
                  <a:gd name="connsiteX13" fmla="*/ 1612686 w 2902853"/>
                  <a:gd name="connsiteY13" fmla="*/ 792615 h 2051860"/>
                  <a:gd name="connsiteX14" fmla="*/ 1547556 w 2902853"/>
                  <a:gd name="connsiteY14" fmla="*/ 1335393 h 2051860"/>
                  <a:gd name="connsiteX15" fmla="*/ 2242278 w 2902853"/>
                  <a:gd name="connsiteY15" fmla="*/ 608071 h 2051860"/>
                  <a:gd name="connsiteX16" fmla="*/ 2318263 w 2902853"/>
                  <a:gd name="connsiteY16" fmla="*/ 152137 h 2051860"/>
                  <a:gd name="connsiteX17" fmla="*/ 2850159 w 2902853"/>
                  <a:gd name="connsiteY17" fmla="*/ 152137 h 2051860"/>
                  <a:gd name="connsiteX18" fmla="*/ 2839304 w 2902853"/>
                  <a:gd name="connsiteY18" fmla="*/ 694915 h 2051860"/>
                  <a:gd name="connsiteX19" fmla="*/ 2459378 w 2902853"/>
                  <a:gd name="connsiteY19" fmla="*/ 836037 h 2051860"/>
                  <a:gd name="connsiteX20" fmla="*/ 1851497 w 2902853"/>
                  <a:gd name="connsiteY20" fmla="*/ 1476515 h 2051860"/>
                  <a:gd name="connsiteX21" fmla="*/ 2459378 w 2902853"/>
                  <a:gd name="connsiteY21" fmla="*/ 1367960 h 2051860"/>
                  <a:gd name="connsiteX22" fmla="*/ 2730754 w 2902853"/>
                  <a:gd name="connsiteY22" fmla="*/ 1639349 h 2051860"/>
                  <a:gd name="connsiteX23" fmla="*/ 2578783 w 2902853"/>
                  <a:gd name="connsiteY23" fmla="*/ 2019293 h 2051860"/>
                  <a:gd name="connsiteX24" fmla="*/ 1992612 w 2902853"/>
                  <a:gd name="connsiteY24" fmla="*/ 1943305 h 2051860"/>
                  <a:gd name="connsiteX25" fmla="*/ 1677817 w 2902853"/>
                  <a:gd name="connsiteY25" fmla="*/ 2041004 h 2051860"/>
                  <a:gd name="connsiteX26" fmla="*/ 1395586 w 2902853"/>
                  <a:gd name="connsiteY26" fmla="*/ 2051860 h 2051860"/>
                  <a:gd name="connsiteX0" fmla="*/ 1395586 w 2902853"/>
                  <a:gd name="connsiteY0" fmla="*/ 2051860 h 2051949"/>
                  <a:gd name="connsiteX1" fmla="*/ 1156775 w 2902853"/>
                  <a:gd name="connsiteY1" fmla="*/ 1921593 h 2051949"/>
                  <a:gd name="connsiteX2" fmla="*/ 559749 w 2902853"/>
                  <a:gd name="connsiteY2" fmla="*/ 1986727 h 2051949"/>
                  <a:gd name="connsiteX3" fmla="*/ 168968 w 2902853"/>
                  <a:gd name="connsiteY3" fmla="*/ 2019293 h 2051949"/>
                  <a:gd name="connsiteX4" fmla="*/ 6143 w 2902853"/>
                  <a:gd name="connsiteY4" fmla="*/ 1693627 h 2051949"/>
                  <a:gd name="connsiteX5" fmla="*/ 364359 w 2902853"/>
                  <a:gd name="connsiteY5" fmla="*/ 1411382 h 2051949"/>
                  <a:gd name="connsiteX6" fmla="*/ 809415 w 2902853"/>
                  <a:gd name="connsiteY6" fmla="*/ 1509082 h 2051949"/>
                  <a:gd name="connsiteX7" fmla="*/ 1211051 w 2902853"/>
                  <a:gd name="connsiteY7" fmla="*/ 1454804 h 2051949"/>
                  <a:gd name="connsiteX8" fmla="*/ 1297891 w 2902853"/>
                  <a:gd name="connsiteY8" fmla="*/ 1053149 h 2051949"/>
                  <a:gd name="connsiteX9" fmla="*/ 1145920 w 2902853"/>
                  <a:gd name="connsiteY9" fmla="*/ 618926 h 2051949"/>
                  <a:gd name="connsiteX10" fmla="*/ 1069935 w 2902853"/>
                  <a:gd name="connsiteY10" fmla="*/ 336682 h 2051949"/>
                  <a:gd name="connsiteX11" fmla="*/ 1439006 w 2902853"/>
                  <a:gd name="connsiteY11" fmla="*/ 159 h 2051949"/>
                  <a:gd name="connsiteX12" fmla="*/ 1742947 w 2902853"/>
                  <a:gd name="connsiteY12" fmla="*/ 380104 h 2051949"/>
                  <a:gd name="connsiteX13" fmla="*/ 1612686 w 2902853"/>
                  <a:gd name="connsiteY13" fmla="*/ 792615 h 2051949"/>
                  <a:gd name="connsiteX14" fmla="*/ 1547556 w 2902853"/>
                  <a:gd name="connsiteY14" fmla="*/ 1335393 h 2051949"/>
                  <a:gd name="connsiteX15" fmla="*/ 2242278 w 2902853"/>
                  <a:gd name="connsiteY15" fmla="*/ 608071 h 2051949"/>
                  <a:gd name="connsiteX16" fmla="*/ 2318263 w 2902853"/>
                  <a:gd name="connsiteY16" fmla="*/ 152137 h 2051949"/>
                  <a:gd name="connsiteX17" fmla="*/ 2850159 w 2902853"/>
                  <a:gd name="connsiteY17" fmla="*/ 152137 h 2051949"/>
                  <a:gd name="connsiteX18" fmla="*/ 2839304 w 2902853"/>
                  <a:gd name="connsiteY18" fmla="*/ 694915 h 2051949"/>
                  <a:gd name="connsiteX19" fmla="*/ 2459378 w 2902853"/>
                  <a:gd name="connsiteY19" fmla="*/ 836037 h 2051949"/>
                  <a:gd name="connsiteX20" fmla="*/ 1851497 w 2902853"/>
                  <a:gd name="connsiteY20" fmla="*/ 1476515 h 2051949"/>
                  <a:gd name="connsiteX21" fmla="*/ 2459378 w 2902853"/>
                  <a:gd name="connsiteY21" fmla="*/ 1367960 h 2051949"/>
                  <a:gd name="connsiteX22" fmla="*/ 2730754 w 2902853"/>
                  <a:gd name="connsiteY22" fmla="*/ 1639349 h 2051949"/>
                  <a:gd name="connsiteX23" fmla="*/ 2578783 w 2902853"/>
                  <a:gd name="connsiteY23" fmla="*/ 2019293 h 2051949"/>
                  <a:gd name="connsiteX24" fmla="*/ 1992612 w 2902853"/>
                  <a:gd name="connsiteY24" fmla="*/ 1943305 h 2051949"/>
                  <a:gd name="connsiteX25" fmla="*/ 1395586 w 2902853"/>
                  <a:gd name="connsiteY25" fmla="*/ 2051860 h 2051949"/>
                  <a:gd name="connsiteX0" fmla="*/ 1395586 w 2902853"/>
                  <a:gd name="connsiteY0" fmla="*/ 2051860 h 2051949"/>
                  <a:gd name="connsiteX1" fmla="*/ 1156775 w 2902853"/>
                  <a:gd name="connsiteY1" fmla="*/ 1921593 h 2051949"/>
                  <a:gd name="connsiteX2" fmla="*/ 559749 w 2902853"/>
                  <a:gd name="connsiteY2" fmla="*/ 1986727 h 2051949"/>
                  <a:gd name="connsiteX3" fmla="*/ 168968 w 2902853"/>
                  <a:gd name="connsiteY3" fmla="*/ 2019293 h 2051949"/>
                  <a:gd name="connsiteX4" fmla="*/ 6143 w 2902853"/>
                  <a:gd name="connsiteY4" fmla="*/ 1693627 h 2051949"/>
                  <a:gd name="connsiteX5" fmla="*/ 364359 w 2902853"/>
                  <a:gd name="connsiteY5" fmla="*/ 1411382 h 2051949"/>
                  <a:gd name="connsiteX6" fmla="*/ 809415 w 2902853"/>
                  <a:gd name="connsiteY6" fmla="*/ 1509082 h 2051949"/>
                  <a:gd name="connsiteX7" fmla="*/ 1211051 w 2902853"/>
                  <a:gd name="connsiteY7" fmla="*/ 1454804 h 2051949"/>
                  <a:gd name="connsiteX8" fmla="*/ 1297891 w 2902853"/>
                  <a:gd name="connsiteY8" fmla="*/ 1053149 h 2051949"/>
                  <a:gd name="connsiteX9" fmla="*/ 1145920 w 2902853"/>
                  <a:gd name="connsiteY9" fmla="*/ 618926 h 2051949"/>
                  <a:gd name="connsiteX10" fmla="*/ 1069935 w 2902853"/>
                  <a:gd name="connsiteY10" fmla="*/ 336682 h 2051949"/>
                  <a:gd name="connsiteX11" fmla="*/ 1439006 w 2902853"/>
                  <a:gd name="connsiteY11" fmla="*/ 159 h 2051949"/>
                  <a:gd name="connsiteX12" fmla="*/ 1742947 w 2902853"/>
                  <a:gd name="connsiteY12" fmla="*/ 380104 h 2051949"/>
                  <a:gd name="connsiteX13" fmla="*/ 1612686 w 2902853"/>
                  <a:gd name="connsiteY13" fmla="*/ 792615 h 2051949"/>
                  <a:gd name="connsiteX14" fmla="*/ 1547556 w 2902853"/>
                  <a:gd name="connsiteY14" fmla="*/ 1335393 h 2051949"/>
                  <a:gd name="connsiteX15" fmla="*/ 2242278 w 2902853"/>
                  <a:gd name="connsiteY15" fmla="*/ 608071 h 2051949"/>
                  <a:gd name="connsiteX16" fmla="*/ 2318263 w 2902853"/>
                  <a:gd name="connsiteY16" fmla="*/ 152137 h 2051949"/>
                  <a:gd name="connsiteX17" fmla="*/ 2850159 w 2902853"/>
                  <a:gd name="connsiteY17" fmla="*/ 152137 h 2051949"/>
                  <a:gd name="connsiteX18" fmla="*/ 2839304 w 2902853"/>
                  <a:gd name="connsiteY18" fmla="*/ 694915 h 2051949"/>
                  <a:gd name="connsiteX19" fmla="*/ 2459378 w 2902853"/>
                  <a:gd name="connsiteY19" fmla="*/ 836037 h 2051949"/>
                  <a:gd name="connsiteX20" fmla="*/ 1851497 w 2902853"/>
                  <a:gd name="connsiteY20" fmla="*/ 1476515 h 2051949"/>
                  <a:gd name="connsiteX21" fmla="*/ 2459378 w 2902853"/>
                  <a:gd name="connsiteY21" fmla="*/ 1367960 h 2051949"/>
                  <a:gd name="connsiteX22" fmla="*/ 2730754 w 2902853"/>
                  <a:gd name="connsiteY22" fmla="*/ 1639349 h 2051949"/>
                  <a:gd name="connsiteX23" fmla="*/ 2578783 w 2902853"/>
                  <a:gd name="connsiteY23" fmla="*/ 2019293 h 2051949"/>
                  <a:gd name="connsiteX24" fmla="*/ 1732092 w 2902853"/>
                  <a:gd name="connsiteY24" fmla="*/ 1943305 h 2051949"/>
                  <a:gd name="connsiteX25" fmla="*/ 1395586 w 2902853"/>
                  <a:gd name="connsiteY25" fmla="*/ 2051860 h 2051949"/>
                  <a:gd name="connsiteX0" fmla="*/ 1482426 w 2902853"/>
                  <a:gd name="connsiteY0" fmla="*/ 2073571 h 2073648"/>
                  <a:gd name="connsiteX1" fmla="*/ 1156775 w 2902853"/>
                  <a:gd name="connsiteY1" fmla="*/ 1921593 h 2073648"/>
                  <a:gd name="connsiteX2" fmla="*/ 559749 w 2902853"/>
                  <a:gd name="connsiteY2" fmla="*/ 1986727 h 2073648"/>
                  <a:gd name="connsiteX3" fmla="*/ 168968 w 2902853"/>
                  <a:gd name="connsiteY3" fmla="*/ 2019293 h 2073648"/>
                  <a:gd name="connsiteX4" fmla="*/ 6143 w 2902853"/>
                  <a:gd name="connsiteY4" fmla="*/ 1693627 h 2073648"/>
                  <a:gd name="connsiteX5" fmla="*/ 364359 w 2902853"/>
                  <a:gd name="connsiteY5" fmla="*/ 1411382 h 2073648"/>
                  <a:gd name="connsiteX6" fmla="*/ 809415 w 2902853"/>
                  <a:gd name="connsiteY6" fmla="*/ 1509082 h 2073648"/>
                  <a:gd name="connsiteX7" fmla="*/ 1211051 w 2902853"/>
                  <a:gd name="connsiteY7" fmla="*/ 1454804 h 2073648"/>
                  <a:gd name="connsiteX8" fmla="*/ 1297891 w 2902853"/>
                  <a:gd name="connsiteY8" fmla="*/ 1053149 h 2073648"/>
                  <a:gd name="connsiteX9" fmla="*/ 1145920 w 2902853"/>
                  <a:gd name="connsiteY9" fmla="*/ 618926 h 2073648"/>
                  <a:gd name="connsiteX10" fmla="*/ 1069935 w 2902853"/>
                  <a:gd name="connsiteY10" fmla="*/ 336682 h 2073648"/>
                  <a:gd name="connsiteX11" fmla="*/ 1439006 w 2902853"/>
                  <a:gd name="connsiteY11" fmla="*/ 159 h 2073648"/>
                  <a:gd name="connsiteX12" fmla="*/ 1742947 w 2902853"/>
                  <a:gd name="connsiteY12" fmla="*/ 380104 h 2073648"/>
                  <a:gd name="connsiteX13" fmla="*/ 1612686 w 2902853"/>
                  <a:gd name="connsiteY13" fmla="*/ 792615 h 2073648"/>
                  <a:gd name="connsiteX14" fmla="*/ 1547556 w 2902853"/>
                  <a:gd name="connsiteY14" fmla="*/ 1335393 h 2073648"/>
                  <a:gd name="connsiteX15" fmla="*/ 2242278 w 2902853"/>
                  <a:gd name="connsiteY15" fmla="*/ 608071 h 2073648"/>
                  <a:gd name="connsiteX16" fmla="*/ 2318263 w 2902853"/>
                  <a:gd name="connsiteY16" fmla="*/ 152137 h 2073648"/>
                  <a:gd name="connsiteX17" fmla="*/ 2850159 w 2902853"/>
                  <a:gd name="connsiteY17" fmla="*/ 152137 h 2073648"/>
                  <a:gd name="connsiteX18" fmla="*/ 2839304 w 2902853"/>
                  <a:gd name="connsiteY18" fmla="*/ 694915 h 2073648"/>
                  <a:gd name="connsiteX19" fmla="*/ 2459378 w 2902853"/>
                  <a:gd name="connsiteY19" fmla="*/ 836037 h 2073648"/>
                  <a:gd name="connsiteX20" fmla="*/ 1851497 w 2902853"/>
                  <a:gd name="connsiteY20" fmla="*/ 1476515 h 2073648"/>
                  <a:gd name="connsiteX21" fmla="*/ 2459378 w 2902853"/>
                  <a:gd name="connsiteY21" fmla="*/ 1367960 h 2073648"/>
                  <a:gd name="connsiteX22" fmla="*/ 2730754 w 2902853"/>
                  <a:gd name="connsiteY22" fmla="*/ 1639349 h 2073648"/>
                  <a:gd name="connsiteX23" fmla="*/ 2578783 w 2902853"/>
                  <a:gd name="connsiteY23" fmla="*/ 2019293 h 2073648"/>
                  <a:gd name="connsiteX24" fmla="*/ 1732092 w 2902853"/>
                  <a:gd name="connsiteY24" fmla="*/ 1943305 h 2073648"/>
                  <a:gd name="connsiteX25" fmla="*/ 1482426 w 2902853"/>
                  <a:gd name="connsiteY25" fmla="*/ 2073571 h 2073648"/>
                  <a:gd name="connsiteX0" fmla="*/ 1482426 w 2902853"/>
                  <a:gd name="connsiteY0" fmla="*/ 2073571 h 2073648"/>
                  <a:gd name="connsiteX1" fmla="*/ 1069935 w 2902853"/>
                  <a:gd name="connsiteY1" fmla="*/ 1954159 h 2073648"/>
                  <a:gd name="connsiteX2" fmla="*/ 559749 w 2902853"/>
                  <a:gd name="connsiteY2" fmla="*/ 1986727 h 2073648"/>
                  <a:gd name="connsiteX3" fmla="*/ 168968 w 2902853"/>
                  <a:gd name="connsiteY3" fmla="*/ 2019293 h 2073648"/>
                  <a:gd name="connsiteX4" fmla="*/ 6143 w 2902853"/>
                  <a:gd name="connsiteY4" fmla="*/ 1693627 h 2073648"/>
                  <a:gd name="connsiteX5" fmla="*/ 364359 w 2902853"/>
                  <a:gd name="connsiteY5" fmla="*/ 1411382 h 2073648"/>
                  <a:gd name="connsiteX6" fmla="*/ 809415 w 2902853"/>
                  <a:gd name="connsiteY6" fmla="*/ 1509082 h 2073648"/>
                  <a:gd name="connsiteX7" fmla="*/ 1211051 w 2902853"/>
                  <a:gd name="connsiteY7" fmla="*/ 1454804 h 2073648"/>
                  <a:gd name="connsiteX8" fmla="*/ 1297891 w 2902853"/>
                  <a:gd name="connsiteY8" fmla="*/ 1053149 h 2073648"/>
                  <a:gd name="connsiteX9" fmla="*/ 1145920 w 2902853"/>
                  <a:gd name="connsiteY9" fmla="*/ 618926 h 2073648"/>
                  <a:gd name="connsiteX10" fmla="*/ 1069935 w 2902853"/>
                  <a:gd name="connsiteY10" fmla="*/ 336682 h 2073648"/>
                  <a:gd name="connsiteX11" fmla="*/ 1439006 w 2902853"/>
                  <a:gd name="connsiteY11" fmla="*/ 159 h 2073648"/>
                  <a:gd name="connsiteX12" fmla="*/ 1742947 w 2902853"/>
                  <a:gd name="connsiteY12" fmla="*/ 380104 h 2073648"/>
                  <a:gd name="connsiteX13" fmla="*/ 1612686 w 2902853"/>
                  <a:gd name="connsiteY13" fmla="*/ 792615 h 2073648"/>
                  <a:gd name="connsiteX14" fmla="*/ 1547556 w 2902853"/>
                  <a:gd name="connsiteY14" fmla="*/ 1335393 h 2073648"/>
                  <a:gd name="connsiteX15" fmla="*/ 2242278 w 2902853"/>
                  <a:gd name="connsiteY15" fmla="*/ 608071 h 2073648"/>
                  <a:gd name="connsiteX16" fmla="*/ 2318263 w 2902853"/>
                  <a:gd name="connsiteY16" fmla="*/ 152137 h 2073648"/>
                  <a:gd name="connsiteX17" fmla="*/ 2850159 w 2902853"/>
                  <a:gd name="connsiteY17" fmla="*/ 152137 h 2073648"/>
                  <a:gd name="connsiteX18" fmla="*/ 2839304 w 2902853"/>
                  <a:gd name="connsiteY18" fmla="*/ 694915 h 2073648"/>
                  <a:gd name="connsiteX19" fmla="*/ 2459378 w 2902853"/>
                  <a:gd name="connsiteY19" fmla="*/ 836037 h 2073648"/>
                  <a:gd name="connsiteX20" fmla="*/ 1851497 w 2902853"/>
                  <a:gd name="connsiteY20" fmla="*/ 1476515 h 2073648"/>
                  <a:gd name="connsiteX21" fmla="*/ 2459378 w 2902853"/>
                  <a:gd name="connsiteY21" fmla="*/ 1367960 h 2073648"/>
                  <a:gd name="connsiteX22" fmla="*/ 2730754 w 2902853"/>
                  <a:gd name="connsiteY22" fmla="*/ 1639349 h 2073648"/>
                  <a:gd name="connsiteX23" fmla="*/ 2578783 w 2902853"/>
                  <a:gd name="connsiteY23" fmla="*/ 2019293 h 2073648"/>
                  <a:gd name="connsiteX24" fmla="*/ 1732092 w 2902853"/>
                  <a:gd name="connsiteY24" fmla="*/ 1943305 h 2073648"/>
                  <a:gd name="connsiteX25" fmla="*/ 1482426 w 2902853"/>
                  <a:gd name="connsiteY25" fmla="*/ 2073571 h 2073648"/>
                  <a:gd name="connsiteX0" fmla="*/ 1489514 w 2909941"/>
                  <a:gd name="connsiteY0" fmla="*/ 2073571 h 2073648"/>
                  <a:gd name="connsiteX1" fmla="*/ 1077023 w 2909941"/>
                  <a:gd name="connsiteY1" fmla="*/ 1954159 h 2073648"/>
                  <a:gd name="connsiteX2" fmla="*/ 176056 w 2909941"/>
                  <a:gd name="connsiteY2" fmla="*/ 2019293 h 2073648"/>
                  <a:gd name="connsiteX3" fmla="*/ 13231 w 2909941"/>
                  <a:gd name="connsiteY3" fmla="*/ 1693627 h 2073648"/>
                  <a:gd name="connsiteX4" fmla="*/ 371447 w 2909941"/>
                  <a:gd name="connsiteY4" fmla="*/ 1411382 h 2073648"/>
                  <a:gd name="connsiteX5" fmla="*/ 816503 w 2909941"/>
                  <a:gd name="connsiteY5" fmla="*/ 1509082 h 2073648"/>
                  <a:gd name="connsiteX6" fmla="*/ 1218139 w 2909941"/>
                  <a:gd name="connsiteY6" fmla="*/ 1454804 h 2073648"/>
                  <a:gd name="connsiteX7" fmla="*/ 1304979 w 2909941"/>
                  <a:gd name="connsiteY7" fmla="*/ 1053149 h 2073648"/>
                  <a:gd name="connsiteX8" fmla="*/ 1153008 w 2909941"/>
                  <a:gd name="connsiteY8" fmla="*/ 618926 h 2073648"/>
                  <a:gd name="connsiteX9" fmla="*/ 1077023 w 2909941"/>
                  <a:gd name="connsiteY9" fmla="*/ 336682 h 2073648"/>
                  <a:gd name="connsiteX10" fmla="*/ 1446094 w 2909941"/>
                  <a:gd name="connsiteY10" fmla="*/ 159 h 2073648"/>
                  <a:gd name="connsiteX11" fmla="*/ 1750035 w 2909941"/>
                  <a:gd name="connsiteY11" fmla="*/ 380104 h 2073648"/>
                  <a:gd name="connsiteX12" fmla="*/ 1619774 w 2909941"/>
                  <a:gd name="connsiteY12" fmla="*/ 792615 h 2073648"/>
                  <a:gd name="connsiteX13" fmla="*/ 1554644 w 2909941"/>
                  <a:gd name="connsiteY13" fmla="*/ 1335393 h 2073648"/>
                  <a:gd name="connsiteX14" fmla="*/ 2249366 w 2909941"/>
                  <a:gd name="connsiteY14" fmla="*/ 608071 h 2073648"/>
                  <a:gd name="connsiteX15" fmla="*/ 2325351 w 2909941"/>
                  <a:gd name="connsiteY15" fmla="*/ 152137 h 2073648"/>
                  <a:gd name="connsiteX16" fmla="*/ 2857247 w 2909941"/>
                  <a:gd name="connsiteY16" fmla="*/ 152137 h 2073648"/>
                  <a:gd name="connsiteX17" fmla="*/ 2846392 w 2909941"/>
                  <a:gd name="connsiteY17" fmla="*/ 694915 h 2073648"/>
                  <a:gd name="connsiteX18" fmla="*/ 2466466 w 2909941"/>
                  <a:gd name="connsiteY18" fmla="*/ 836037 h 2073648"/>
                  <a:gd name="connsiteX19" fmla="*/ 1858585 w 2909941"/>
                  <a:gd name="connsiteY19" fmla="*/ 1476515 h 2073648"/>
                  <a:gd name="connsiteX20" fmla="*/ 2466466 w 2909941"/>
                  <a:gd name="connsiteY20" fmla="*/ 1367960 h 2073648"/>
                  <a:gd name="connsiteX21" fmla="*/ 2737842 w 2909941"/>
                  <a:gd name="connsiteY21" fmla="*/ 1639349 h 2073648"/>
                  <a:gd name="connsiteX22" fmla="*/ 2585871 w 2909941"/>
                  <a:gd name="connsiteY22" fmla="*/ 2019293 h 2073648"/>
                  <a:gd name="connsiteX23" fmla="*/ 1739180 w 2909941"/>
                  <a:gd name="connsiteY23" fmla="*/ 1943305 h 2073648"/>
                  <a:gd name="connsiteX24" fmla="*/ 1489514 w 2909941"/>
                  <a:gd name="connsiteY24" fmla="*/ 2073571 h 2073648"/>
                  <a:gd name="connsiteX0" fmla="*/ 1476343 w 2896770"/>
                  <a:gd name="connsiteY0" fmla="*/ 2073571 h 2073648"/>
                  <a:gd name="connsiteX1" fmla="*/ 1063852 w 2896770"/>
                  <a:gd name="connsiteY1" fmla="*/ 1954159 h 2073648"/>
                  <a:gd name="connsiteX2" fmla="*/ 336566 w 2896770"/>
                  <a:gd name="connsiteY2" fmla="*/ 2008438 h 2073648"/>
                  <a:gd name="connsiteX3" fmla="*/ 60 w 2896770"/>
                  <a:gd name="connsiteY3" fmla="*/ 1693627 h 2073648"/>
                  <a:gd name="connsiteX4" fmla="*/ 358276 w 2896770"/>
                  <a:gd name="connsiteY4" fmla="*/ 1411382 h 2073648"/>
                  <a:gd name="connsiteX5" fmla="*/ 803332 w 2896770"/>
                  <a:gd name="connsiteY5" fmla="*/ 1509082 h 2073648"/>
                  <a:gd name="connsiteX6" fmla="*/ 1204968 w 2896770"/>
                  <a:gd name="connsiteY6" fmla="*/ 1454804 h 2073648"/>
                  <a:gd name="connsiteX7" fmla="*/ 1291808 w 2896770"/>
                  <a:gd name="connsiteY7" fmla="*/ 1053149 h 2073648"/>
                  <a:gd name="connsiteX8" fmla="*/ 1139837 w 2896770"/>
                  <a:gd name="connsiteY8" fmla="*/ 618926 h 2073648"/>
                  <a:gd name="connsiteX9" fmla="*/ 1063852 w 2896770"/>
                  <a:gd name="connsiteY9" fmla="*/ 336682 h 2073648"/>
                  <a:gd name="connsiteX10" fmla="*/ 1432923 w 2896770"/>
                  <a:gd name="connsiteY10" fmla="*/ 159 h 2073648"/>
                  <a:gd name="connsiteX11" fmla="*/ 1736864 w 2896770"/>
                  <a:gd name="connsiteY11" fmla="*/ 380104 h 2073648"/>
                  <a:gd name="connsiteX12" fmla="*/ 1606603 w 2896770"/>
                  <a:gd name="connsiteY12" fmla="*/ 792615 h 2073648"/>
                  <a:gd name="connsiteX13" fmla="*/ 1541473 w 2896770"/>
                  <a:gd name="connsiteY13" fmla="*/ 1335393 h 2073648"/>
                  <a:gd name="connsiteX14" fmla="*/ 2236195 w 2896770"/>
                  <a:gd name="connsiteY14" fmla="*/ 608071 h 2073648"/>
                  <a:gd name="connsiteX15" fmla="*/ 2312180 w 2896770"/>
                  <a:gd name="connsiteY15" fmla="*/ 152137 h 2073648"/>
                  <a:gd name="connsiteX16" fmla="*/ 2844076 w 2896770"/>
                  <a:gd name="connsiteY16" fmla="*/ 152137 h 2073648"/>
                  <a:gd name="connsiteX17" fmla="*/ 2833221 w 2896770"/>
                  <a:gd name="connsiteY17" fmla="*/ 694915 h 2073648"/>
                  <a:gd name="connsiteX18" fmla="*/ 2453295 w 2896770"/>
                  <a:gd name="connsiteY18" fmla="*/ 836037 h 2073648"/>
                  <a:gd name="connsiteX19" fmla="*/ 1845414 w 2896770"/>
                  <a:gd name="connsiteY19" fmla="*/ 1476515 h 2073648"/>
                  <a:gd name="connsiteX20" fmla="*/ 2453295 w 2896770"/>
                  <a:gd name="connsiteY20" fmla="*/ 1367960 h 2073648"/>
                  <a:gd name="connsiteX21" fmla="*/ 2724671 w 2896770"/>
                  <a:gd name="connsiteY21" fmla="*/ 1639349 h 2073648"/>
                  <a:gd name="connsiteX22" fmla="*/ 2572700 w 2896770"/>
                  <a:gd name="connsiteY22" fmla="*/ 2019293 h 2073648"/>
                  <a:gd name="connsiteX23" fmla="*/ 1726009 w 2896770"/>
                  <a:gd name="connsiteY23" fmla="*/ 1943305 h 2073648"/>
                  <a:gd name="connsiteX24" fmla="*/ 1476343 w 2896770"/>
                  <a:gd name="connsiteY24" fmla="*/ 2073571 h 2073648"/>
                  <a:gd name="connsiteX0" fmla="*/ 1400394 w 2820821"/>
                  <a:gd name="connsiteY0" fmla="*/ 2073571 h 2073648"/>
                  <a:gd name="connsiteX1" fmla="*/ 987903 w 2820821"/>
                  <a:gd name="connsiteY1" fmla="*/ 1954159 h 2073648"/>
                  <a:gd name="connsiteX2" fmla="*/ 260617 w 2820821"/>
                  <a:gd name="connsiteY2" fmla="*/ 2008438 h 2073648"/>
                  <a:gd name="connsiteX3" fmla="*/ 96 w 2820821"/>
                  <a:gd name="connsiteY3" fmla="*/ 1693627 h 2073648"/>
                  <a:gd name="connsiteX4" fmla="*/ 282327 w 2820821"/>
                  <a:gd name="connsiteY4" fmla="*/ 1411382 h 2073648"/>
                  <a:gd name="connsiteX5" fmla="*/ 727383 w 2820821"/>
                  <a:gd name="connsiteY5" fmla="*/ 1509082 h 2073648"/>
                  <a:gd name="connsiteX6" fmla="*/ 1129019 w 2820821"/>
                  <a:gd name="connsiteY6" fmla="*/ 1454804 h 2073648"/>
                  <a:gd name="connsiteX7" fmla="*/ 1215859 w 2820821"/>
                  <a:gd name="connsiteY7" fmla="*/ 1053149 h 2073648"/>
                  <a:gd name="connsiteX8" fmla="*/ 1063888 w 2820821"/>
                  <a:gd name="connsiteY8" fmla="*/ 618926 h 2073648"/>
                  <a:gd name="connsiteX9" fmla="*/ 987903 w 2820821"/>
                  <a:gd name="connsiteY9" fmla="*/ 336682 h 2073648"/>
                  <a:gd name="connsiteX10" fmla="*/ 1356974 w 2820821"/>
                  <a:gd name="connsiteY10" fmla="*/ 159 h 2073648"/>
                  <a:gd name="connsiteX11" fmla="*/ 1660915 w 2820821"/>
                  <a:gd name="connsiteY11" fmla="*/ 380104 h 2073648"/>
                  <a:gd name="connsiteX12" fmla="*/ 1530654 w 2820821"/>
                  <a:gd name="connsiteY12" fmla="*/ 792615 h 2073648"/>
                  <a:gd name="connsiteX13" fmla="*/ 1465524 w 2820821"/>
                  <a:gd name="connsiteY13" fmla="*/ 1335393 h 2073648"/>
                  <a:gd name="connsiteX14" fmla="*/ 2160246 w 2820821"/>
                  <a:gd name="connsiteY14" fmla="*/ 608071 h 2073648"/>
                  <a:gd name="connsiteX15" fmla="*/ 2236231 w 2820821"/>
                  <a:gd name="connsiteY15" fmla="*/ 152137 h 2073648"/>
                  <a:gd name="connsiteX16" fmla="*/ 2768127 w 2820821"/>
                  <a:gd name="connsiteY16" fmla="*/ 152137 h 2073648"/>
                  <a:gd name="connsiteX17" fmla="*/ 2757272 w 2820821"/>
                  <a:gd name="connsiteY17" fmla="*/ 694915 h 2073648"/>
                  <a:gd name="connsiteX18" fmla="*/ 2377346 w 2820821"/>
                  <a:gd name="connsiteY18" fmla="*/ 836037 h 2073648"/>
                  <a:gd name="connsiteX19" fmla="*/ 1769465 w 2820821"/>
                  <a:gd name="connsiteY19" fmla="*/ 1476515 h 2073648"/>
                  <a:gd name="connsiteX20" fmla="*/ 2377346 w 2820821"/>
                  <a:gd name="connsiteY20" fmla="*/ 1367960 h 2073648"/>
                  <a:gd name="connsiteX21" fmla="*/ 2648722 w 2820821"/>
                  <a:gd name="connsiteY21" fmla="*/ 1639349 h 2073648"/>
                  <a:gd name="connsiteX22" fmla="*/ 2496751 w 2820821"/>
                  <a:gd name="connsiteY22" fmla="*/ 2019293 h 2073648"/>
                  <a:gd name="connsiteX23" fmla="*/ 1650060 w 2820821"/>
                  <a:gd name="connsiteY23" fmla="*/ 1943305 h 2073648"/>
                  <a:gd name="connsiteX24" fmla="*/ 1400394 w 2820821"/>
                  <a:gd name="connsiteY24" fmla="*/ 2073571 h 2073648"/>
                  <a:gd name="connsiteX0" fmla="*/ 1400394 w 2820821"/>
                  <a:gd name="connsiteY0" fmla="*/ 2073637 h 2073714"/>
                  <a:gd name="connsiteX1" fmla="*/ 987903 w 2820821"/>
                  <a:gd name="connsiteY1" fmla="*/ 1954225 h 2073714"/>
                  <a:gd name="connsiteX2" fmla="*/ 260617 w 2820821"/>
                  <a:gd name="connsiteY2" fmla="*/ 2008504 h 2073714"/>
                  <a:gd name="connsiteX3" fmla="*/ 96 w 2820821"/>
                  <a:gd name="connsiteY3" fmla="*/ 1693693 h 2073714"/>
                  <a:gd name="connsiteX4" fmla="*/ 282327 w 2820821"/>
                  <a:gd name="connsiteY4" fmla="*/ 1411448 h 2073714"/>
                  <a:gd name="connsiteX5" fmla="*/ 727383 w 2820821"/>
                  <a:gd name="connsiteY5" fmla="*/ 1509148 h 2073714"/>
                  <a:gd name="connsiteX6" fmla="*/ 1129019 w 2820821"/>
                  <a:gd name="connsiteY6" fmla="*/ 1454870 h 2073714"/>
                  <a:gd name="connsiteX7" fmla="*/ 1215859 w 2820821"/>
                  <a:gd name="connsiteY7" fmla="*/ 1053215 h 2073714"/>
                  <a:gd name="connsiteX8" fmla="*/ 987903 w 2820821"/>
                  <a:gd name="connsiteY8" fmla="*/ 336748 h 2073714"/>
                  <a:gd name="connsiteX9" fmla="*/ 1356974 w 2820821"/>
                  <a:gd name="connsiteY9" fmla="*/ 225 h 2073714"/>
                  <a:gd name="connsiteX10" fmla="*/ 1660915 w 2820821"/>
                  <a:gd name="connsiteY10" fmla="*/ 380170 h 2073714"/>
                  <a:gd name="connsiteX11" fmla="*/ 1530654 w 2820821"/>
                  <a:gd name="connsiteY11" fmla="*/ 792681 h 2073714"/>
                  <a:gd name="connsiteX12" fmla="*/ 1465524 w 2820821"/>
                  <a:gd name="connsiteY12" fmla="*/ 1335459 h 2073714"/>
                  <a:gd name="connsiteX13" fmla="*/ 2160246 w 2820821"/>
                  <a:gd name="connsiteY13" fmla="*/ 608137 h 2073714"/>
                  <a:gd name="connsiteX14" fmla="*/ 2236231 w 2820821"/>
                  <a:gd name="connsiteY14" fmla="*/ 152203 h 2073714"/>
                  <a:gd name="connsiteX15" fmla="*/ 2768127 w 2820821"/>
                  <a:gd name="connsiteY15" fmla="*/ 152203 h 2073714"/>
                  <a:gd name="connsiteX16" fmla="*/ 2757272 w 2820821"/>
                  <a:gd name="connsiteY16" fmla="*/ 694981 h 2073714"/>
                  <a:gd name="connsiteX17" fmla="*/ 2377346 w 2820821"/>
                  <a:gd name="connsiteY17" fmla="*/ 836103 h 2073714"/>
                  <a:gd name="connsiteX18" fmla="*/ 1769465 w 2820821"/>
                  <a:gd name="connsiteY18" fmla="*/ 1476581 h 2073714"/>
                  <a:gd name="connsiteX19" fmla="*/ 2377346 w 2820821"/>
                  <a:gd name="connsiteY19" fmla="*/ 1368026 h 2073714"/>
                  <a:gd name="connsiteX20" fmla="*/ 2648722 w 2820821"/>
                  <a:gd name="connsiteY20" fmla="*/ 1639415 h 2073714"/>
                  <a:gd name="connsiteX21" fmla="*/ 2496751 w 2820821"/>
                  <a:gd name="connsiteY21" fmla="*/ 2019359 h 2073714"/>
                  <a:gd name="connsiteX22" fmla="*/ 1650060 w 2820821"/>
                  <a:gd name="connsiteY22" fmla="*/ 1943371 h 2073714"/>
                  <a:gd name="connsiteX23" fmla="*/ 1400394 w 2820821"/>
                  <a:gd name="connsiteY23" fmla="*/ 2073637 h 2073714"/>
                  <a:gd name="connsiteX0" fmla="*/ 1400394 w 2820821"/>
                  <a:gd name="connsiteY0" fmla="*/ 2073451 h 2073528"/>
                  <a:gd name="connsiteX1" fmla="*/ 987903 w 2820821"/>
                  <a:gd name="connsiteY1" fmla="*/ 1954039 h 2073528"/>
                  <a:gd name="connsiteX2" fmla="*/ 260617 w 2820821"/>
                  <a:gd name="connsiteY2" fmla="*/ 2008318 h 2073528"/>
                  <a:gd name="connsiteX3" fmla="*/ 96 w 2820821"/>
                  <a:gd name="connsiteY3" fmla="*/ 1693507 h 2073528"/>
                  <a:gd name="connsiteX4" fmla="*/ 282327 w 2820821"/>
                  <a:gd name="connsiteY4" fmla="*/ 1411262 h 2073528"/>
                  <a:gd name="connsiteX5" fmla="*/ 727383 w 2820821"/>
                  <a:gd name="connsiteY5" fmla="*/ 1508962 h 2073528"/>
                  <a:gd name="connsiteX6" fmla="*/ 1129019 w 2820821"/>
                  <a:gd name="connsiteY6" fmla="*/ 1454684 h 2073528"/>
                  <a:gd name="connsiteX7" fmla="*/ 1215859 w 2820821"/>
                  <a:gd name="connsiteY7" fmla="*/ 1053029 h 2073528"/>
                  <a:gd name="connsiteX8" fmla="*/ 987903 w 2820821"/>
                  <a:gd name="connsiteY8" fmla="*/ 401695 h 2073528"/>
                  <a:gd name="connsiteX9" fmla="*/ 1356974 w 2820821"/>
                  <a:gd name="connsiteY9" fmla="*/ 39 h 2073528"/>
                  <a:gd name="connsiteX10" fmla="*/ 1660915 w 2820821"/>
                  <a:gd name="connsiteY10" fmla="*/ 379984 h 2073528"/>
                  <a:gd name="connsiteX11" fmla="*/ 1530654 w 2820821"/>
                  <a:gd name="connsiteY11" fmla="*/ 792495 h 2073528"/>
                  <a:gd name="connsiteX12" fmla="*/ 1465524 w 2820821"/>
                  <a:gd name="connsiteY12" fmla="*/ 1335273 h 2073528"/>
                  <a:gd name="connsiteX13" fmla="*/ 2160246 w 2820821"/>
                  <a:gd name="connsiteY13" fmla="*/ 607951 h 2073528"/>
                  <a:gd name="connsiteX14" fmla="*/ 2236231 w 2820821"/>
                  <a:gd name="connsiteY14" fmla="*/ 152017 h 2073528"/>
                  <a:gd name="connsiteX15" fmla="*/ 2768127 w 2820821"/>
                  <a:gd name="connsiteY15" fmla="*/ 152017 h 2073528"/>
                  <a:gd name="connsiteX16" fmla="*/ 2757272 w 2820821"/>
                  <a:gd name="connsiteY16" fmla="*/ 694795 h 2073528"/>
                  <a:gd name="connsiteX17" fmla="*/ 2377346 w 2820821"/>
                  <a:gd name="connsiteY17" fmla="*/ 835917 h 2073528"/>
                  <a:gd name="connsiteX18" fmla="*/ 1769465 w 2820821"/>
                  <a:gd name="connsiteY18" fmla="*/ 1476395 h 2073528"/>
                  <a:gd name="connsiteX19" fmla="*/ 2377346 w 2820821"/>
                  <a:gd name="connsiteY19" fmla="*/ 1367840 h 2073528"/>
                  <a:gd name="connsiteX20" fmla="*/ 2648722 w 2820821"/>
                  <a:gd name="connsiteY20" fmla="*/ 1639229 h 2073528"/>
                  <a:gd name="connsiteX21" fmla="*/ 2496751 w 2820821"/>
                  <a:gd name="connsiteY21" fmla="*/ 2019173 h 2073528"/>
                  <a:gd name="connsiteX22" fmla="*/ 1650060 w 2820821"/>
                  <a:gd name="connsiteY22" fmla="*/ 1943185 h 2073528"/>
                  <a:gd name="connsiteX23" fmla="*/ 1400394 w 2820821"/>
                  <a:gd name="connsiteY23" fmla="*/ 2073451 h 2073528"/>
                  <a:gd name="connsiteX0" fmla="*/ 1400394 w 2820821"/>
                  <a:gd name="connsiteY0" fmla="*/ 1997475 h 1997552"/>
                  <a:gd name="connsiteX1" fmla="*/ 987903 w 2820821"/>
                  <a:gd name="connsiteY1" fmla="*/ 1878063 h 1997552"/>
                  <a:gd name="connsiteX2" fmla="*/ 260617 w 2820821"/>
                  <a:gd name="connsiteY2" fmla="*/ 1932342 h 1997552"/>
                  <a:gd name="connsiteX3" fmla="*/ 96 w 2820821"/>
                  <a:gd name="connsiteY3" fmla="*/ 1617531 h 1997552"/>
                  <a:gd name="connsiteX4" fmla="*/ 282327 w 2820821"/>
                  <a:gd name="connsiteY4" fmla="*/ 1335286 h 1997552"/>
                  <a:gd name="connsiteX5" fmla="*/ 727383 w 2820821"/>
                  <a:gd name="connsiteY5" fmla="*/ 1432986 h 1997552"/>
                  <a:gd name="connsiteX6" fmla="*/ 1129019 w 2820821"/>
                  <a:gd name="connsiteY6" fmla="*/ 1378708 h 1997552"/>
                  <a:gd name="connsiteX7" fmla="*/ 1215859 w 2820821"/>
                  <a:gd name="connsiteY7" fmla="*/ 977053 h 1997552"/>
                  <a:gd name="connsiteX8" fmla="*/ 987903 w 2820821"/>
                  <a:gd name="connsiteY8" fmla="*/ 325719 h 1997552"/>
                  <a:gd name="connsiteX9" fmla="*/ 1346119 w 2820821"/>
                  <a:gd name="connsiteY9" fmla="*/ 52 h 1997552"/>
                  <a:gd name="connsiteX10" fmla="*/ 1660915 w 2820821"/>
                  <a:gd name="connsiteY10" fmla="*/ 304008 h 1997552"/>
                  <a:gd name="connsiteX11" fmla="*/ 1530654 w 2820821"/>
                  <a:gd name="connsiteY11" fmla="*/ 716519 h 1997552"/>
                  <a:gd name="connsiteX12" fmla="*/ 1465524 w 2820821"/>
                  <a:gd name="connsiteY12" fmla="*/ 1259297 h 1997552"/>
                  <a:gd name="connsiteX13" fmla="*/ 2160246 w 2820821"/>
                  <a:gd name="connsiteY13" fmla="*/ 531975 h 1997552"/>
                  <a:gd name="connsiteX14" fmla="*/ 2236231 w 2820821"/>
                  <a:gd name="connsiteY14" fmla="*/ 76041 h 1997552"/>
                  <a:gd name="connsiteX15" fmla="*/ 2768127 w 2820821"/>
                  <a:gd name="connsiteY15" fmla="*/ 76041 h 1997552"/>
                  <a:gd name="connsiteX16" fmla="*/ 2757272 w 2820821"/>
                  <a:gd name="connsiteY16" fmla="*/ 618819 h 1997552"/>
                  <a:gd name="connsiteX17" fmla="*/ 2377346 w 2820821"/>
                  <a:gd name="connsiteY17" fmla="*/ 759941 h 1997552"/>
                  <a:gd name="connsiteX18" fmla="*/ 1769465 w 2820821"/>
                  <a:gd name="connsiteY18" fmla="*/ 1400419 h 1997552"/>
                  <a:gd name="connsiteX19" fmla="*/ 2377346 w 2820821"/>
                  <a:gd name="connsiteY19" fmla="*/ 1291864 h 1997552"/>
                  <a:gd name="connsiteX20" fmla="*/ 2648722 w 2820821"/>
                  <a:gd name="connsiteY20" fmla="*/ 1563253 h 1997552"/>
                  <a:gd name="connsiteX21" fmla="*/ 2496751 w 2820821"/>
                  <a:gd name="connsiteY21" fmla="*/ 1943197 h 1997552"/>
                  <a:gd name="connsiteX22" fmla="*/ 1650060 w 2820821"/>
                  <a:gd name="connsiteY22" fmla="*/ 1867209 h 1997552"/>
                  <a:gd name="connsiteX23" fmla="*/ 1400394 w 2820821"/>
                  <a:gd name="connsiteY23" fmla="*/ 1997475 h 1997552"/>
                  <a:gd name="connsiteX0" fmla="*/ 1400394 w 2820821"/>
                  <a:gd name="connsiteY0" fmla="*/ 1997646 h 1997723"/>
                  <a:gd name="connsiteX1" fmla="*/ 987903 w 2820821"/>
                  <a:gd name="connsiteY1" fmla="*/ 1878234 h 1997723"/>
                  <a:gd name="connsiteX2" fmla="*/ 260617 w 2820821"/>
                  <a:gd name="connsiteY2" fmla="*/ 1932513 h 1997723"/>
                  <a:gd name="connsiteX3" fmla="*/ 96 w 2820821"/>
                  <a:gd name="connsiteY3" fmla="*/ 1617702 h 1997723"/>
                  <a:gd name="connsiteX4" fmla="*/ 282327 w 2820821"/>
                  <a:gd name="connsiteY4" fmla="*/ 1335457 h 1997723"/>
                  <a:gd name="connsiteX5" fmla="*/ 727383 w 2820821"/>
                  <a:gd name="connsiteY5" fmla="*/ 1433157 h 1997723"/>
                  <a:gd name="connsiteX6" fmla="*/ 1129019 w 2820821"/>
                  <a:gd name="connsiteY6" fmla="*/ 1378879 h 1997723"/>
                  <a:gd name="connsiteX7" fmla="*/ 1215859 w 2820821"/>
                  <a:gd name="connsiteY7" fmla="*/ 977224 h 1997723"/>
                  <a:gd name="connsiteX8" fmla="*/ 987903 w 2820821"/>
                  <a:gd name="connsiteY8" fmla="*/ 325890 h 1997723"/>
                  <a:gd name="connsiteX9" fmla="*/ 1346119 w 2820821"/>
                  <a:gd name="connsiteY9" fmla="*/ 223 h 1997723"/>
                  <a:gd name="connsiteX10" fmla="*/ 1660915 w 2820821"/>
                  <a:gd name="connsiteY10" fmla="*/ 369312 h 1997723"/>
                  <a:gd name="connsiteX11" fmla="*/ 1530654 w 2820821"/>
                  <a:gd name="connsiteY11" fmla="*/ 716690 h 1997723"/>
                  <a:gd name="connsiteX12" fmla="*/ 1465524 w 2820821"/>
                  <a:gd name="connsiteY12" fmla="*/ 1259468 h 1997723"/>
                  <a:gd name="connsiteX13" fmla="*/ 2160246 w 2820821"/>
                  <a:gd name="connsiteY13" fmla="*/ 532146 h 1997723"/>
                  <a:gd name="connsiteX14" fmla="*/ 2236231 w 2820821"/>
                  <a:gd name="connsiteY14" fmla="*/ 76212 h 1997723"/>
                  <a:gd name="connsiteX15" fmla="*/ 2768127 w 2820821"/>
                  <a:gd name="connsiteY15" fmla="*/ 76212 h 1997723"/>
                  <a:gd name="connsiteX16" fmla="*/ 2757272 w 2820821"/>
                  <a:gd name="connsiteY16" fmla="*/ 618990 h 1997723"/>
                  <a:gd name="connsiteX17" fmla="*/ 2377346 w 2820821"/>
                  <a:gd name="connsiteY17" fmla="*/ 760112 h 1997723"/>
                  <a:gd name="connsiteX18" fmla="*/ 1769465 w 2820821"/>
                  <a:gd name="connsiteY18" fmla="*/ 1400590 h 1997723"/>
                  <a:gd name="connsiteX19" fmla="*/ 2377346 w 2820821"/>
                  <a:gd name="connsiteY19" fmla="*/ 1292035 h 1997723"/>
                  <a:gd name="connsiteX20" fmla="*/ 2648722 w 2820821"/>
                  <a:gd name="connsiteY20" fmla="*/ 1563424 h 1997723"/>
                  <a:gd name="connsiteX21" fmla="*/ 2496751 w 2820821"/>
                  <a:gd name="connsiteY21" fmla="*/ 1943368 h 1997723"/>
                  <a:gd name="connsiteX22" fmla="*/ 1650060 w 2820821"/>
                  <a:gd name="connsiteY22" fmla="*/ 1867380 h 1997723"/>
                  <a:gd name="connsiteX23" fmla="*/ 1400394 w 2820821"/>
                  <a:gd name="connsiteY23" fmla="*/ 1997646 h 1997723"/>
                  <a:gd name="connsiteX0" fmla="*/ 1400394 w 2820821"/>
                  <a:gd name="connsiteY0" fmla="*/ 1997481 h 1997558"/>
                  <a:gd name="connsiteX1" fmla="*/ 987903 w 2820821"/>
                  <a:gd name="connsiteY1" fmla="*/ 1878069 h 1997558"/>
                  <a:gd name="connsiteX2" fmla="*/ 260617 w 2820821"/>
                  <a:gd name="connsiteY2" fmla="*/ 1932348 h 1997558"/>
                  <a:gd name="connsiteX3" fmla="*/ 96 w 2820821"/>
                  <a:gd name="connsiteY3" fmla="*/ 1617537 h 1997558"/>
                  <a:gd name="connsiteX4" fmla="*/ 282327 w 2820821"/>
                  <a:gd name="connsiteY4" fmla="*/ 1335292 h 1997558"/>
                  <a:gd name="connsiteX5" fmla="*/ 727383 w 2820821"/>
                  <a:gd name="connsiteY5" fmla="*/ 1432992 h 1997558"/>
                  <a:gd name="connsiteX6" fmla="*/ 1129019 w 2820821"/>
                  <a:gd name="connsiteY6" fmla="*/ 1378714 h 1997558"/>
                  <a:gd name="connsiteX7" fmla="*/ 1215859 w 2820821"/>
                  <a:gd name="connsiteY7" fmla="*/ 977059 h 1997558"/>
                  <a:gd name="connsiteX8" fmla="*/ 987903 w 2820821"/>
                  <a:gd name="connsiteY8" fmla="*/ 325725 h 1997558"/>
                  <a:gd name="connsiteX9" fmla="*/ 1346119 w 2820821"/>
                  <a:gd name="connsiteY9" fmla="*/ 58 h 1997558"/>
                  <a:gd name="connsiteX10" fmla="*/ 1628350 w 2820821"/>
                  <a:gd name="connsiteY10" fmla="*/ 347436 h 1997558"/>
                  <a:gd name="connsiteX11" fmla="*/ 1530654 w 2820821"/>
                  <a:gd name="connsiteY11" fmla="*/ 716525 h 1997558"/>
                  <a:gd name="connsiteX12" fmla="*/ 1465524 w 2820821"/>
                  <a:gd name="connsiteY12" fmla="*/ 1259303 h 1997558"/>
                  <a:gd name="connsiteX13" fmla="*/ 2160246 w 2820821"/>
                  <a:gd name="connsiteY13" fmla="*/ 531981 h 1997558"/>
                  <a:gd name="connsiteX14" fmla="*/ 2236231 w 2820821"/>
                  <a:gd name="connsiteY14" fmla="*/ 76047 h 1997558"/>
                  <a:gd name="connsiteX15" fmla="*/ 2768127 w 2820821"/>
                  <a:gd name="connsiteY15" fmla="*/ 76047 h 1997558"/>
                  <a:gd name="connsiteX16" fmla="*/ 2757272 w 2820821"/>
                  <a:gd name="connsiteY16" fmla="*/ 618825 h 1997558"/>
                  <a:gd name="connsiteX17" fmla="*/ 2377346 w 2820821"/>
                  <a:gd name="connsiteY17" fmla="*/ 759947 h 1997558"/>
                  <a:gd name="connsiteX18" fmla="*/ 1769465 w 2820821"/>
                  <a:gd name="connsiteY18" fmla="*/ 1400425 h 1997558"/>
                  <a:gd name="connsiteX19" fmla="*/ 2377346 w 2820821"/>
                  <a:gd name="connsiteY19" fmla="*/ 1291870 h 1997558"/>
                  <a:gd name="connsiteX20" fmla="*/ 2648722 w 2820821"/>
                  <a:gd name="connsiteY20" fmla="*/ 1563259 h 1997558"/>
                  <a:gd name="connsiteX21" fmla="*/ 2496751 w 2820821"/>
                  <a:gd name="connsiteY21" fmla="*/ 1943203 h 1997558"/>
                  <a:gd name="connsiteX22" fmla="*/ 1650060 w 2820821"/>
                  <a:gd name="connsiteY22" fmla="*/ 1867215 h 1997558"/>
                  <a:gd name="connsiteX23" fmla="*/ 1400394 w 2820821"/>
                  <a:gd name="connsiteY23" fmla="*/ 1997481 h 1997558"/>
                  <a:gd name="connsiteX0" fmla="*/ 1400394 w 2820821"/>
                  <a:gd name="connsiteY0" fmla="*/ 1997481 h 1997558"/>
                  <a:gd name="connsiteX1" fmla="*/ 987903 w 2820821"/>
                  <a:gd name="connsiteY1" fmla="*/ 1878069 h 1997558"/>
                  <a:gd name="connsiteX2" fmla="*/ 260617 w 2820821"/>
                  <a:gd name="connsiteY2" fmla="*/ 1932348 h 1997558"/>
                  <a:gd name="connsiteX3" fmla="*/ 96 w 2820821"/>
                  <a:gd name="connsiteY3" fmla="*/ 1617537 h 1997558"/>
                  <a:gd name="connsiteX4" fmla="*/ 282327 w 2820821"/>
                  <a:gd name="connsiteY4" fmla="*/ 1335292 h 1997558"/>
                  <a:gd name="connsiteX5" fmla="*/ 727383 w 2820821"/>
                  <a:gd name="connsiteY5" fmla="*/ 1432992 h 1997558"/>
                  <a:gd name="connsiteX6" fmla="*/ 1129019 w 2820821"/>
                  <a:gd name="connsiteY6" fmla="*/ 1378714 h 1997558"/>
                  <a:gd name="connsiteX7" fmla="*/ 1215859 w 2820821"/>
                  <a:gd name="connsiteY7" fmla="*/ 977059 h 1997558"/>
                  <a:gd name="connsiteX8" fmla="*/ 987903 w 2820821"/>
                  <a:gd name="connsiteY8" fmla="*/ 325725 h 1997558"/>
                  <a:gd name="connsiteX9" fmla="*/ 1346119 w 2820821"/>
                  <a:gd name="connsiteY9" fmla="*/ 58 h 1997558"/>
                  <a:gd name="connsiteX10" fmla="*/ 1628350 w 2820821"/>
                  <a:gd name="connsiteY10" fmla="*/ 347436 h 1997558"/>
                  <a:gd name="connsiteX11" fmla="*/ 1465524 w 2820821"/>
                  <a:gd name="connsiteY11" fmla="*/ 1259303 h 1997558"/>
                  <a:gd name="connsiteX12" fmla="*/ 2160246 w 2820821"/>
                  <a:gd name="connsiteY12" fmla="*/ 531981 h 1997558"/>
                  <a:gd name="connsiteX13" fmla="*/ 2236231 w 2820821"/>
                  <a:gd name="connsiteY13" fmla="*/ 76047 h 1997558"/>
                  <a:gd name="connsiteX14" fmla="*/ 2768127 w 2820821"/>
                  <a:gd name="connsiteY14" fmla="*/ 76047 h 1997558"/>
                  <a:gd name="connsiteX15" fmla="*/ 2757272 w 2820821"/>
                  <a:gd name="connsiteY15" fmla="*/ 618825 h 1997558"/>
                  <a:gd name="connsiteX16" fmla="*/ 2377346 w 2820821"/>
                  <a:gd name="connsiteY16" fmla="*/ 759947 h 1997558"/>
                  <a:gd name="connsiteX17" fmla="*/ 1769465 w 2820821"/>
                  <a:gd name="connsiteY17" fmla="*/ 1400425 h 1997558"/>
                  <a:gd name="connsiteX18" fmla="*/ 2377346 w 2820821"/>
                  <a:gd name="connsiteY18" fmla="*/ 1291870 h 1997558"/>
                  <a:gd name="connsiteX19" fmla="*/ 2648722 w 2820821"/>
                  <a:gd name="connsiteY19" fmla="*/ 1563259 h 1997558"/>
                  <a:gd name="connsiteX20" fmla="*/ 2496751 w 2820821"/>
                  <a:gd name="connsiteY20" fmla="*/ 1943203 h 1997558"/>
                  <a:gd name="connsiteX21" fmla="*/ 1650060 w 2820821"/>
                  <a:gd name="connsiteY21" fmla="*/ 1867215 h 1997558"/>
                  <a:gd name="connsiteX22" fmla="*/ 1400394 w 2820821"/>
                  <a:gd name="connsiteY22" fmla="*/ 1997481 h 1997558"/>
                  <a:gd name="connsiteX0" fmla="*/ 1400394 w 2820821"/>
                  <a:gd name="connsiteY0" fmla="*/ 1997481 h 1997558"/>
                  <a:gd name="connsiteX1" fmla="*/ 987903 w 2820821"/>
                  <a:gd name="connsiteY1" fmla="*/ 1878069 h 1997558"/>
                  <a:gd name="connsiteX2" fmla="*/ 260617 w 2820821"/>
                  <a:gd name="connsiteY2" fmla="*/ 1932348 h 1997558"/>
                  <a:gd name="connsiteX3" fmla="*/ 96 w 2820821"/>
                  <a:gd name="connsiteY3" fmla="*/ 1617537 h 1997558"/>
                  <a:gd name="connsiteX4" fmla="*/ 282327 w 2820821"/>
                  <a:gd name="connsiteY4" fmla="*/ 1335292 h 1997558"/>
                  <a:gd name="connsiteX5" fmla="*/ 727383 w 2820821"/>
                  <a:gd name="connsiteY5" fmla="*/ 1432992 h 1997558"/>
                  <a:gd name="connsiteX6" fmla="*/ 1129019 w 2820821"/>
                  <a:gd name="connsiteY6" fmla="*/ 1378714 h 1997558"/>
                  <a:gd name="connsiteX7" fmla="*/ 1215859 w 2820821"/>
                  <a:gd name="connsiteY7" fmla="*/ 977059 h 1997558"/>
                  <a:gd name="connsiteX8" fmla="*/ 987903 w 2820821"/>
                  <a:gd name="connsiteY8" fmla="*/ 325725 h 1997558"/>
                  <a:gd name="connsiteX9" fmla="*/ 1346119 w 2820821"/>
                  <a:gd name="connsiteY9" fmla="*/ 58 h 1997558"/>
                  <a:gd name="connsiteX10" fmla="*/ 1628350 w 2820821"/>
                  <a:gd name="connsiteY10" fmla="*/ 347436 h 1997558"/>
                  <a:gd name="connsiteX11" fmla="*/ 1465524 w 2820821"/>
                  <a:gd name="connsiteY11" fmla="*/ 1259303 h 1997558"/>
                  <a:gd name="connsiteX12" fmla="*/ 2008275 w 2820821"/>
                  <a:gd name="connsiteY12" fmla="*/ 662247 h 1997558"/>
                  <a:gd name="connsiteX13" fmla="*/ 2236231 w 2820821"/>
                  <a:gd name="connsiteY13" fmla="*/ 76047 h 1997558"/>
                  <a:gd name="connsiteX14" fmla="*/ 2768127 w 2820821"/>
                  <a:gd name="connsiteY14" fmla="*/ 76047 h 1997558"/>
                  <a:gd name="connsiteX15" fmla="*/ 2757272 w 2820821"/>
                  <a:gd name="connsiteY15" fmla="*/ 618825 h 1997558"/>
                  <a:gd name="connsiteX16" fmla="*/ 2377346 w 2820821"/>
                  <a:gd name="connsiteY16" fmla="*/ 759947 h 1997558"/>
                  <a:gd name="connsiteX17" fmla="*/ 1769465 w 2820821"/>
                  <a:gd name="connsiteY17" fmla="*/ 1400425 h 1997558"/>
                  <a:gd name="connsiteX18" fmla="*/ 2377346 w 2820821"/>
                  <a:gd name="connsiteY18" fmla="*/ 1291870 h 1997558"/>
                  <a:gd name="connsiteX19" fmla="*/ 2648722 w 2820821"/>
                  <a:gd name="connsiteY19" fmla="*/ 1563259 h 1997558"/>
                  <a:gd name="connsiteX20" fmla="*/ 2496751 w 2820821"/>
                  <a:gd name="connsiteY20" fmla="*/ 1943203 h 1997558"/>
                  <a:gd name="connsiteX21" fmla="*/ 1650060 w 2820821"/>
                  <a:gd name="connsiteY21" fmla="*/ 1867215 h 1997558"/>
                  <a:gd name="connsiteX22" fmla="*/ 1400394 w 2820821"/>
                  <a:gd name="connsiteY22" fmla="*/ 1997481 h 1997558"/>
                  <a:gd name="connsiteX0" fmla="*/ 1400394 w 2825584"/>
                  <a:gd name="connsiteY0" fmla="*/ 1997481 h 1997558"/>
                  <a:gd name="connsiteX1" fmla="*/ 987903 w 2825584"/>
                  <a:gd name="connsiteY1" fmla="*/ 1878069 h 1997558"/>
                  <a:gd name="connsiteX2" fmla="*/ 260617 w 2825584"/>
                  <a:gd name="connsiteY2" fmla="*/ 1932348 h 1997558"/>
                  <a:gd name="connsiteX3" fmla="*/ 96 w 2825584"/>
                  <a:gd name="connsiteY3" fmla="*/ 1617537 h 1997558"/>
                  <a:gd name="connsiteX4" fmla="*/ 282327 w 2825584"/>
                  <a:gd name="connsiteY4" fmla="*/ 1335292 h 1997558"/>
                  <a:gd name="connsiteX5" fmla="*/ 727383 w 2825584"/>
                  <a:gd name="connsiteY5" fmla="*/ 1432992 h 1997558"/>
                  <a:gd name="connsiteX6" fmla="*/ 1129019 w 2825584"/>
                  <a:gd name="connsiteY6" fmla="*/ 1378714 h 1997558"/>
                  <a:gd name="connsiteX7" fmla="*/ 1215859 w 2825584"/>
                  <a:gd name="connsiteY7" fmla="*/ 977059 h 1997558"/>
                  <a:gd name="connsiteX8" fmla="*/ 987903 w 2825584"/>
                  <a:gd name="connsiteY8" fmla="*/ 325725 h 1997558"/>
                  <a:gd name="connsiteX9" fmla="*/ 1346119 w 2825584"/>
                  <a:gd name="connsiteY9" fmla="*/ 58 h 1997558"/>
                  <a:gd name="connsiteX10" fmla="*/ 1628350 w 2825584"/>
                  <a:gd name="connsiteY10" fmla="*/ 347436 h 1997558"/>
                  <a:gd name="connsiteX11" fmla="*/ 1465524 w 2825584"/>
                  <a:gd name="connsiteY11" fmla="*/ 1259303 h 1997558"/>
                  <a:gd name="connsiteX12" fmla="*/ 2008275 w 2825584"/>
                  <a:gd name="connsiteY12" fmla="*/ 662247 h 1997558"/>
                  <a:gd name="connsiteX13" fmla="*/ 2236231 w 2825584"/>
                  <a:gd name="connsiteY13" fmla="*/ 76047 h 1997558"/>
                  <a:gd name="connsiteX14" fmla="*/ 2768127 w 2825584"/>
                  <a:gd name="connsiteY14" fmla="*/ 76047 h 1997558"/>
                  <a:gd name="connsiteX15" fmla="*/ 2757272 w 2825584"/>
                  <a:gd name="connsiteY15" fmla="*/ 618825 h 1997558"/>
                  <a:gd name="connsiteX16" fmla="*/ 2290506 w 2825584"/>
                  <a:gd name="connsiteY16" fmla="*/ 879359 h 1997558"/>
                  <a:gd name="connsiteX17" fmla="*/ 1769465 w 2825584"/>
                  <a:gd name="connsiteY17" fmla="*/ 1400425 h 1997558"/>
                  <a:gd name="connsiteX18" fmla="*/ 2377346 w 2825584"/>
                  <a:gd name="connsiteY18" fmla="*/ 1291870 h 1997558"/>
                  <a:gd name="connsiteX19" fmla="*/ 2648722 w 2825584"/>
                  <a:gd name="connsiteY19" fmla="*/ 1563259 h 1997558"/>
                  <a:gd name="connsiteX20" fmla="*/ 2496751 w 2825584"/>
                  <a:gd name="connsiteY20" fmla="*/ 1943203 h 1997558"/>
                  <a:gd name="connsiteX21" fmla="*/ 1650060 w 2825584"/>
                  <a:gd name="connsiteY21" fmla="*/ 1867215 h 1997558"/>
                  <a:gd name="connsiteX22" fmla="*/ 1400394 w 2825584"/>
                  <a:gd name="connsiteY22" fmla="*/ 1997481 h 1997558"/>
                  <a:gd name="connsiteX0" fmla="*/ 1400394 w 2802192"/>
                  <a:gd name="connsiteY0" fmla="*/ 1997481 h 1997558"/>
                  <a:gd name="connsiteX1" fmla="*/ 987903 w 2802192"/>
                  <a:gd name="connsiteY1" fmla="*/ 1878069 h 1997558"/>
                  <a:gd name="connsiteX2" fmla="*/ 260617 w 2802192"/>
                  <a:gd name="connsiteY2" fmla="*/ 1932348 h 1997558"/>
                  <a:gd name="connsiteX3" fmla="*/ 96 w 2802192"/>
                  <a:gd name="connsiteY3" fmla="*/ 1617537 h 1997558"/>
                  <a:gd name="connsiteX4" fmla="*/ 282327 w 2802192"/>
                  <a:gd name="connsiteY4" fmla="*/ 1335292 h 1997558"/>
                  <a:gd name="connsiteX5" fmla="*/ 727383 w 2802192"/>
                  <a:gd name="connsiteY5" fmla="*/ 1432992 h 1997558"/>
                  <a:gd name="connsiteX6" fmla="*/ 1129019 w 2802192"/>
                  <a:gd name="connsiteY6" fmla="*/ 1378714 h 1997558"/>
                  <a:gd name="connsiteX7" fmla="*/ 1215859 w 2802192"/>
                  <a:gd name="connsiteY7" fmla="*/ 977059 h 1997558"/>
                  <a:gd name="connsiteX8" fmla="*/ 987903 w 2802192"/>
                  <a:gd name="connsiteY8" fmla="*/ 325725 h 1997558"/>
                  <a:gd name="connsiteX9" fmla="*/ 1346119 w 2802192"/>
                  <a:gd name="connsiteY9" fmla="*/ 58 h 1997558"/>
                  <a:gd name="connsiteX10" fmla="*/ 1628350 w 2802192"/>
                  <a:gd name="connsiteY10" fmla="*/ 347436 h 1997558"/>
                  <a:gd name="connsiteX11" fmla="*/ 1465524 w 2802192"/>
                  <a:gd name="connsiteY11" fmla="*/ 1259303 h 1997558"/>
                  <a:gd name="connsiteX12" fmla="*/ 2008275 w 2802192"/>
                  <a:gd name="connsiteY12" fmla="*/ 662247 h 1997558"/>
                  <a:gd name="connsiteX13" fmla="*/ 2236231 w 2802192"/>
                  <a:gd name="connsiteY13" fmla="*/ 76047 h 1997558"/>
                  <a:gd name="connsiteX14" fmla="*/ 2724707 w 2802192"/>
                  <a:gd name="connsiteY14" fmla="*/ 130325 h 1997558"/>
                  <a:gd name="connsiteX15" fmla="*/ 2757272 w 2802192"/>
                  <a:gd name="connsiteY15" fmla="*/ 618825 h 1997558"/>
                  <a:gd name="connsiteX16" fmla="*/ 2290506 w 2802192"/>
                  <a:gd name="connsiteY16" fmla="*/ 879359 h 1997558"/>
                  <a:gd name="connsiteX17" fmla="*/ 1769465 w 2802192"/>
                  <a:gd name="connsiteY17" fmla="*/ 1400425 h 1997558"/>
                  <a:gd name="connsiteX18" fmla="*/ 2377346 w 2802192"/>
                  <a:gd name="connsiteY18" fmla="*/ 1291870 h 1997558"/>
                  <a:gd name="connsiteX19" fmla="*/ 2648722 w 2802192"/>
                  <a:gd name="connsiteY19" fmla="*/ 1563259 h 1997558"/>
                  <a:gd name="connsiteX20" fmla="*/ 2496751 w 2802192"/>
                  <a:gd name="connsiteY20" fmla="*/ 1943203 h 1997558"/>
                  <a:gd name="connsiteX21" fmla="*/ 1650060 w 2802192"/>
                  <a:gd name="connsiteY21" fmla="*/ 1867215 h 1997558"/>
                  <a:gd name="connsiteX22" fmla="*/ 1400394 w 2802192"/>
                  <a:gd name="connsiteY22" fmla="*/ 1997481 h 1997558"/>
                  <a:gd name="connsiteX0" fmla="*/ 1400394 w 2782424"/>
                  <a:gd name="connsiteY0" fmla="*/ 1997481 h 1997558"/>
                  <a:gd name="connsiteX1" fmla="*/ 987903 w 2782424"/>
                  <a:gd name="connsiteY1" fmla="*/ 1878069 h 1997558"/>
                  <a:gd name="connsiteX2" fmla="*/ 260617 w 2782424"/>
                  <a:gd name="connsiteY2" fmla="*/ 1932348 h 1997558"/>
                  <a:gd name="connsiteX3" fmla="*/ 96 w 2782424"/>
                  <a:gd name="connsiteY3" fmla="*/ 1617537 h 1997558"/>
                  <a:gd name="connsiteX4" fmla="*/ 282327 w 2782424"/>
                  <a:gd name="connsiteY4" fmla="*/ 1335292 h 1997558"/>
                  <a:gd name="connsiteX5" fmla="*/ 727383 w 2782424"/>
                  <a:gd name="connsiteY5" fmla="*/ 1432992 h 1997558"/>
                  <a:gd name="connsiteX6" fmla="*/ 1129019 w 2782424"/>
                  <a:gd name="connsiteY6" fmla="*/ 1378714 h 1997558"/>
                  <a:gd name="connsiteX7" fmla="*/ 1215859 w 2782424"/>
                  <a:gd name="connsiteY7" fmla="*/ 977059 h 1997558"/>
                  <a:gd name="connsiteX8" fmla="*/ 987903 w 2782424"/>
                  <a:gd name="connsiteY8" fmla="*/ 325725 h 1997558"/>
                  <a:gd name="connsiteX9" fmla="*/ 1346119 w 2782424"/>
                  <a:gd name="connsiteY9" fmla="*/ 58 h 1997558"/>
                  <a:gd name="connsiteX10" fmla="*/ 1628350 w 2782424"/>
                  <a:gd name="connsiteY10" fmla="*/ 347436 h 1997558"/>
                  <a:gd name="connsiteX11" fmla="*/ 1465524 w 2782424"/>
                  <a:gd name="connsiteY11" fmla="*/ 1259303 h 1997558"/>
                  <a:gd name="connsiteX12" fmla="*/ 2008275 w 2782424"/>
                  <a:gd name="connsiteY12" fmla="*/ 662247 h 1997558"/>
                  <a:gd name="connsiteX13" fmla="*/ 2236231 w 2782424"/>
                  <a:gd name="connsiteY13" fmla="*/ 76047 h 1997558"/>
                  <a:gd name="connsiteX14" fmla="*/ 2724707 w 2782424"/>
                  <a:gd name="connsiteY14" fmla="*/ 130325 h 1997558"/>
                  <a:gd name="connsiteX15" fmla="*/ 2724707 w 2782424"/>
                  <a:gd name="connsiteY15" fmla="*/ 575403 h 1997558"/>
                  <a:gd name="connsiteX16" fmla="*/ 2290506 w 2782424"/>
                  <a:gd name="connsiteY16" fmla="*/ 879359 h 1997558"/>
                  <a:gd name="connsiteX17" fmla="*/ 1769465 w 2782424"/>
                  <a:gd name="connsiteY17" fmla="*/ 1400425 h 1997558"/>
                  <a:gd name="connsiteX18" fmla="*/ 2377346 w 2782424"/>
                  <a:gd name="connsiteY18" fmla="*/ 1291870 h 1997558"/>
                  <a:gd name="connsiteX19" fmla="*/ 2648722 w 2782424"/>
                  <a:gd name="connsiteY19" fmla="*/ 1563259 h 1997558"/>
                  <a:gd name="connsiteX20" fmla="*/ 2496751 w 2782424"/>
                  <a:gd name="connsiteY20" fmla="*/ 1943203 h 1997558"/>
                  <a:gd name="connsiteX21" fmla="*/ 1650060 w 2782424"/>
                  <a:gd name="connsiteY21" fmla="*/ 1867215 h 1997558"/>
                  <a:gd name="connsiteX22" fmla="*/ 1400394 w 2782424"/>
                  <a:gd name="connsiteY22" fmla="*/ 1997481 h 1997558"/>
                  <a:gd name="connsiteX0" fmla="*/ 1400394 w 2778306"/>
                  <a:gd name="connsiteY0" fmla="*/ 1997481 h 1997558"/>
                  <a:gd name="connsiteX1" fmla="*/ 987903 w 2778306"/>
                  <a:gd name="connsiteY1" fmla="*/ 1878069 h 1997558"/>
                  <a:gd name="connsiteX2" fmla="*/ 260617 w 2778306"/>
                  <a:gd name="connsiteY2" fmla="*/ 1932348 h 1997558"/>
                  <a:gd name="connsiteX3" fmla="*/ 96 w 2778306"/>
                  <a:gd name="connsiteY3" fmla="*/ 1617537 h 1997558"/>
                  <a:gd name="connsiteX4" fmla="*/ 282327 w 2778306"/>
                  <a:gd name="connsiteY4" fmla="*/ 1335292 h 1997558"/>
                  <a:gd name="connsiteX5" fmla="*/ 727383 w 2778306"/>
                  <a:gd name="connsiteY5" fmla="*/ 1432992 h 1997558"/>
                  <a:gd name="connsiteX6" fmla="*/ 1129019 w 2778306"/>
                  <a:gd name="connsiteY6" fmla="*/ 1378714 h 1997558"/>
                  <a:gd name="connsiteX7" fmla="*/ 1215859 w 2778306"/>
                  <a:gd name="connsiteY7" fmla="*/ 977059 h 1997558"/>
                  <a:gd name="connsiteX8" fmla="*/ 987903 w 2778306"/>
                  <a:gd name="connsiteY8" fmla="*/ 325725 h 1997558"/>
                  <a:gd name="connsiteX9" fmla="*/ 1346119 w 2778306"/>
                  <a:gd name="connsiteY9" fmla="*/ 58 h 1997558"/>
                  <a:gd name="connsiteX10" fmla="*/ 1628350 w 2778306"/>
                  <a:gd name="connsiteY10" fmla="*/ 347436 h 1997558"/>
                  <a:gd name="connsiteX11" fmla="*/ 1465524 w 2778306"/>
                  <a:gd name="connsiteY11" fmla="*/ 1259303 h 1997558"/>
                  <a:gd name="connsiteX12" fmla="*/ 2008275 w 2778306"/>
                  <a:gd name="connsiteY12" fmla="*/ 662247 h 1997558"/>
                  <a:gd name="connsiteX13" fmla="*/ 2301361 w 2778306"/>
                  <a:gd name="connsiteY13" fmla="*/ 152036 h 1997558"/>
                  <a:gd name="connsiteX14" fmla="*/ 2724707 w 2778306"/>
                  <a:gd name="connsiteY14" fmla="*/ 130325 h 1997558"/>
                  <a:gd name="connsiteX15" fmla="*/ 2724707 w 2778306"/>
                  <a:gd name="connsiteY15" fmla="*/ 575403 h 1997558"/>
                  <a:gd name="connsiteX16" fmla="*/ 2290506 w 2778306"/>
                  <a:gd name="connsiteY16" fmla="*/ 879359 h 1997558"/>
                  <a:gd name="connsiteX17" fmla="*/ 1769465 w 2778306"/>
                  <a:gd name="connsiteY17" fmla="*/ 1400425 h 1997558"/>
                  <a:gd name="connsiteX18" fmla="*/ 2377346 w 2778306"/>
                  <a:gd name="connsiteY18" fmla="*/ 1291870 h 1997558"/>
                  <a:gd name="connsiteX19" fmla="*/ 2648722 w 2778306"/>
                  <a:gd name="connsiteY19" fmla="*/ 1563259 h 1997558"/>
                  <a:gd name="connsiteX20" fmla="*/ 2496751 w 2778306"/>
                  <a:gd name="connsiteY20" fmla="*/ 1943203 h 1997558"/>
                  <a:gd name="connsiteX21" fmla="*/ 1650060 w 2778306"/>
                  <a:gd name="connsiteY21" fmla="*/ 1867215 h 1997558"/>
                  <a:gd name="connsiteX22" fmla="*/ 1400394 w 2778306"/>
                  <a:gd name="connsiteY22" fmla="*/ 1997481 h 1997558"/>
                  <a:gd name="connsiteX0" fmla="*/ 1400394 w 2778306"/>
                  <a:gd name="connsiteY0" fmla="*/ 1997481 h 1997558"/>
                  <a:gd name="connsiteX1" fmla="*/ 987903 w 2778306"/>
                  <a:gd name="connsiteY1" fmla="*/ 1878069 h 1997558"/>
                  <a:gd name="connsiteX2" fmla="*/ 260617 w 2778306"/>
                  <a:gd name="connsiteY2" fmla="*/ 1932348 h 1997558"/>
                  <a:gd name="connsiteX3" fmla="*/ 96 w 2778306"/>
                  <a:gd name="connsiteY3" fmla="*/ 1617537 h 1997558"/>
                  <a:gd name="connsiteX4" fmla="*/ 282327 w 2778306"/>
                  <a:gd name="connsiteY4" fmla="*/ 1335292 h 1997558"/>
                  <a:gd name="connsiteX5" fmla="*/ 727383 w 2778306"/>
                  <a:gd name="connsiteY5" fmla="*/ 1432992 h 1997558"/>
                  <a:gd name="connsiteX6" fmla="*/ 1129019 w 2778306"/>
                  <a:gd name="connsiteY6" fmla="*/ 1378714 h 1997558"/>
                  <a:gd name="connsiteX7" fmla="*/ 1215859 w 2778306"/>
                  <a:gd name="connsiteY7" fmla="*/ 977059 h 1997558"/>
                  <a:gd name="connsiteX8" fmla="*/ 987903 w 2778306"/>
                  <a:gd name="connsiteY8" fmla="*/ 325725 h 1997558"/>
                  <a:gd name="connsiteX9" fmla="*/ 1346119 w 2778306"/>
                  <a:gd name="connsiteY9" fmla="*/ 58 h 1997558"/>
                  <a:gd name="connsiteX10" fmla="*/ 1628350 w 2778306"/>
                  <a:gd name="connsiteY10" fmla="*/ 347436 h 1997558"/>
                  <a:gd name="connsiteX11" fmla="*/ 1465524 w 2778306"/>
                  <a:gd name="connsiteY11" fmla="*/ 1259303 h 1997558"/>
                  <a:gd name="connsiteX12" fmla="*/ 2008275 w 2778306"/>
                  <a:gd name="connsiteY12" fmla="*/ 662247 h 1997558"/>
                  <a:gd name="connsiteX13" fmla="*/ 2301361 w 2778306"/>
                  <a:gd name="connsiteY13" fmla="*/ 152036 h 1997558"/>
                  <a:gd name="connsiteX14" fmla="*/ 2724707 w 2778306"/>
                  <a:gd name="connsiteY14" fmla="*/ 130325 h 1997558"/>
                  <a:gd name="connsiteX15" fmla="*/ 2724707 w 2778306"/>
                  <a:gd name="connsiteY15" fmla="*/ 575403 h 1997558"/>
                  <a:gd name="connsiteX16" fmla="*/ 2290506 w 2778306"/>
                  <a:gd name="connsiteY16" fmla="*/ 879359 h 1997558"/>
                  <a:gd name="connsiteX17" fmla="*/ 1769465 w 2778306"/>
                  <a:gd name="connsiteY17" fmla="*/ 1400425 h 1997558"/>
                  <a:gd name="connsiteX18" fmla="*/ 2377346 w 2778306"/>
                  <a:gd name="connsiteY18" fmla="*/ 1291870 h 1997558"/>
                  <a:gd name="connsiteX19" fmla="*/ 2648722 w 2778306"/>
                  <a:gd name="connsiteY19" fmla="*/ 1563259 h 1997558"/>
                  <a:gd name="connsiteX20" fmla="*/ 2355636 w 2778306"/>
                  <a:gd name="connsiteY20" fmla="*/ 1943203 h 1997558"/>
                  <a:gd name="connsiteX21" fmla="*/ 1650060 w 2778306"/>
                  <a:gd name="connsiteY21" fmla="*/ 1867215 h 1997558"/>
                  <a:gd name="connsiteX22" fmla="*/ 1400394 w 2778306"/>
                  <a:gd name="connsiteY22" fmla="*/ 1997481 h 1997558"/>
                  <a:gd name="connsiteX0" fmla="*/ 1400394 w 2778306"/>
                  <a:gd name="connsiteY0" fmla="*/ 1997481 h 1997558"/>
                  <a:gd name="connsiteX1" fmla="*/ 987903 w 2778306"/>
                  <a:gd name="connsiteY1" fmla="*/ 1878069 h 1997558"/>
                  <a:gd name="connsiteX2" fmla="*/ 260617 w 2778306"/>
                  <a:gd name="connsiteY2" fmla="*/ 1932348 h 1997558"/>
                  <a:gd name="connsiteX3" fmla="*/ 96 w 2778306"/>
                  <a:gd name="connsiteY3" fmla="*/ 1617537 h 1997558"/>
                  <a:gd name="connsiteX4" fmla="*/ 282327 w 2778306"/>
                  <a:gd name="connsiteY4" fmla="*/ 1335292 h 1997558"/>
                  <a:gd name="connsiteX5" fmla="*/ 727383 w 2778306"/>
                  <a:gd name="connsiteY5" fmla="*/ 1432992 h 1997558"/>
                  <a:gd name="connsiteX6" fmla="*/ 1129019 w 2778306"/>
                  <a:gd name="connsiteY6" fmla="*/ 1378714 h 1997558"/>
                  <a:gd name="connsiteX7" fmla="*/ 1215859 w 2778306"/>
                  <a:gd name="connsiteY7" fmla="*/ 977059 h 1997558"/>
                  <a:gd name="connsiteX8" fmla="*/ 987903 w 2778306"/>
                  <a:gd name="connsiteY8" fmla="*/ 325725 h 1997558"/>
                  <a:gd name="connsiteX9" fmla="*/ 1346119 w 2778306"/>
                  <a:gd name="connsiteY9" fmla="*/ 58 h 1997558"/>
                  <a:gd name="connsiteX10" fmla="*/ 1628350 w 2778306"/>
                  <a:gd name="connsiteY10" fmla="*/ 347436 h 1997558"/>
                  <a:gd name="connsiteX11" fmla="*/ 1465524 w 2778306"/>
                  <a:gd name="connsiteY11" fmla="*/ 1259303 h 1997558"/>
                  <a:gd name="connsiteX12" fmla="*/ 2008275 w 2778306"/>
                  <a:gd name="connsiteY12" fmla="*/ 662247 h 1997558"/>
                  <a:gd name="connsiteX13" fmla="*/ 2301361 w 2778306"/>
                  <a:gd name="connsiteY13" fmla="*/ 152036 h 1997558"/>
                  <a:gd name="connsiteX14" fmla="*/ 2724707 w 2778306"/>
                  <a:gd name="connsiteY14" fmla="*/ 130325 h 1997558"/>
                  <a:gd name="connsiteX15" fmla="*/ 2724707 w 2778306"/>
                  <a:gd name="connsiteY15" fmla="*/ 575403 h 1997558"/>
                  <a:gd name="connsiteX16" fmla="*/ 2290506 w 2778306"/>
                  <a:gd name="connsiteY16" fmla="*/ 879359 h 1997558"/>
                  <a:gd name="connsiteX17" fmla="*/ 1769465 w 2778306"/>
                  <a:gd name="connsiteY17" fmla="*/ 1400425 h 1997558"/>
                  <a:gd name="connsiteX18" fmla="*/ 2344781 w 2778306"/>
                  <a:gd name="connsiteY18" fmla="*/ 1346148 h 1997558"/>
                  <a:gd name="connsiteX19" fmla="*/ 2648722 w 2778306"/>
                  <a:gd name="connsiteY19" fmla="*/ 1563259 h 1997558"/>
                  <a:gd name="connsiteX20" fmla="*/ 2355636 w 2778306"/>
                  <a:gd name="connsiteY20" fmla="*/ 1943203 h 1997558"/>
                  <a:gd name="connsiteX21" fmla="*/ 1650060 w 2778306"/>
                  <a:gd name="connsiteY21" fmla="*/ 1867215 h 1997558"/>
                  <a:gd name="connsiteX22" fmla="*/ 1400394 w 2778306"/>
                  <a:gd name="connsiteY22" fmla="*/ 1997481 h 1997558"/>
                  <a:gd name="connsiteX0" fmla="*/ 1400394 w 2778306"/>
                  <a:gd name="connsiteY0" fmla="*/ 1997481 h 1997558"/>
                  <a:gd name="connsiteX1" fmla="*/ 987903 w 2778306"/>
                  <a:gd name="connsiteY1" fmla="*/ 1878069 h 1997558"/>
                  <a:gd name="connsiteX2" fmla="*/ 260617 w 2778306"/>
                  <a:gd name="connsiteY2" fmla="*/ 1932348 h 1997558"/>
                  <a:gd name="connsiteX3" fmla="*/ 96 w 2778306"/>
                  <a:gd name="connsiteY3" fmla="*/ 1617537 h 1997558"/>
                  <a:gd name="connsiteX4" fmla="*/ 282327 w 2778306"/>
                  <a:gd name="connsiteY4" fmla="*/ 1335292 h 1997558"/>
                  <a:gd name="connsiteX5" fmla="*/ 727383 w 2778306"/>
                  <a:gd name="connsiteY5" fmla="*/ 1432992 h 1997558"/>
                  <a:gd name="connsiteX6" fmla="*/ 1129019 w 2778306"/>
                  <a:gd name="connsiteY6" fmla="*/ 1378714 h 1997558"/>
                  <a:gd name="connsiteX7" fmla="*/ 1215859 w 2778306"/>
                  <a:gd name="connsiteY7" fmla="*/ 977059 h 1997558"/>
                  <a:gd name="connsiteX8" fmla="*/ 987903 w 2778306"/>
                  <a:gd name="connsiteY8" fmla="*/ 325725 h 1997558"/>
                  <a:gd name="connsiteX9" fmla="*/ 1346119 w 2778306"/>
                  <a:gd name="connsiteY9" fmla="*/ 58 h 1997558"/>
                  <a:gd name="connsiteX10" fmla="*/ 1628350 w 2778306"/>
                  <a:gd name="connsiteY10" fmla="*/ 347436 h 1997558"/>
                  <a:gd name="connsiteX11" fmla="*/ 1465524 w 2778306"/>
                  <a:gd name="connsiteY11" fmla="*/ 1259303 h 1997558"/>
                  <a:gd name="connsiteX12" fmla="*/ 2008275 w 2778306"/>
                  <a:gd name="connsiteY12" fmla="*/ 662247 h 1997558"/>
                  <a:gd name="connsiteX13" fmla="*/ 2301361 w 2778306"/>
                  <a:gd name="connsiteY13" fmla="*/ 152036 h 1997558"/>
                  <a:gd name="connsiteX14" fmla="*/ 2724707 w 2778306"/>
                  <a:gd name="connsiteY14" fmla="*/ 130325 h 1997558"/>
                  <a:gd name="connsiteX15" fmla="*/ 2724707 w 2778306"/>
                  <a:gd name="connsiteY15" fmla="*/ 575403 h 1997558"/>
                  <a:gd name="connsiteX16" fmla="*/ 2290506 w 2778306"/>
                  <a:gd name="connsiteY16" fmla="*/ 879359 h 1997558"/>
                  <a:gd name="connsiteX17" fmla="*/ 1769465 w 2778306"/>
                  <a:gd name="connsiteY17" fmla="*/ 1400425 h 1997558"/>
                  <a:gd name="connsiteX18" fmla="*/ 2344781 w 2778306"/>
                  <a:gd name="connsiteY18" fmla="*/ 1346148 h 1997558"/>
                  <a:gd name="connsiteX19" fmla="*/ 2594447 w 2778306"/>
                  <a:gd name="connsiteY19" fmla="*/ 1639248 h 1997558"/>
                  <a:gd name="connsiteX20" fmla="*/ 2355636 w 2778306"/>
                  <a:gd name="connsiteY20" fmla="*/ 1943203 h 1997558"/>
                  <a:gd name="connsiteX21" fmla="*/ 1650060 w 2778306"/>
                  <a:gd name="connsiteY21" fmla="*/ 1867215 h 1997558"/>
                  <a:gd name="connsiteX22" fmla="*/ 1400394 w 2778306"/>
                  <a:gd name="connsiteY22" fmla="*/ 1997481 h 1997558"/>
                  <a:gd name="connsiteX0" fmla="*/ 1400394 w 2778306"/>
                  <a:gd name="connsiteY0" fmla="*/ 1997481 h 1997546"/>
                  <a:gd name="connsiteX1" fmla="*/ 987903 w 2778306"/>
                  <a:gd name="connsiteY1" fmla="*/ 1878069 h 1997546"/>
                  <a:gd name="connsiteX2" fmla="*/ 260617 w 2778306"/>
                  <a:gd name="connsiteY2" fmla="*/ 1932348 h 1997546"/>
                  <a:gd name="connsiteX3" fmla="*/ 96 w 2778306"/>
                  <a:gd name="connsiteY3" fmla="*/ 1617537 h 1997546"/>
                  <a:gd name="connsiteX4" fmla="*/ 282327 w 2778306"/>
                  <a:gd name="connsiteY4" fmla="*/ 1335292 h 1997546"/>
                  <a:gd name="connsiteX5" fmla="*/ 727383 w 2778306"/>
                  <a:gd name="connsiteY5" fmla="*/ 1432992 h 1997546"/>
                  <a:gd name="connsiteX6" fmla="*/ 1129019 w 2778306"/>
                  <a:gd name="connsiteY6" fmla="*/ 1378714 h 1997546"/>
                  <a:gd name="connsiteX7" fmla="*/ 1215859 w 2778306"/>
                  <a:gd name="connsiteY7" fmla="*/ 977059 h 1997546"/>
                  <a:gd name="connsiteX8" fmla="*/ 987903 w 2778306"/>
                  <a:gd name="connsiteY8" fmla="*/ 325725 h 1997546"/>
                  <a:gd name="connsiteX9" fmla="*/ 1346119 w 2778306"/>
                  <a:gd name="connsiteY9" fmla="*/ 58 h 1997546"/>
                  <a:gd name="connsiteX10" fmla="*/ 1628350 w 2778306"/>
                  <a:gd name="connsiteY10" fmla="*/ 347436 h 1997546"/>
                  <a:gd name="connsiteX11" fmla="*/ 1465524 w 2778306"/>
                  <a:gd name="connsiteY11" fmla="*/ 1259303 h 1997546"/>
                  <a:gd name="connsiteX12" fmla="*/ 2008275 w 2778306"/>
                  <a:gd name="connsiteY12" fmla="*/ 662247 h 1997546"/>
                  <a:gd name="connsiteX13" fmla="*/ 2301361 w 2778306"/>
                  <a:gd name="connsiteY13" fmla="*/ 152036 h 1997546"/>
                  <a:gd name="connsiteX14" fmla="*/ 2724707 w 2778306"/>
                  <a:gd name="connsiteY14" fmla="*/ 130325 h 1997546"/>
                  <a:gd name="connsiteX15" fmla="*/ 2724707 w 2778306"/>
                  <a:gd name="connsiteY15" fmla="*/ 575403 h 1997546"/>
                  <a:gd name="connsiteX16" fmla="*/ 2290506 w 2778306"/>
                  <a:gd name="connsiteY16" fmla="*/ 879359 h 1997546"/>
                  <a:gd name="connsiteX17" fmla="*/ 1769465 w 2778306"/>
                  <a:gd name="connsiteY17" fmla="*/ 1400425 h 1997546"/>
                  <a:gd name="connsiteX18" fmla="*/ 2344781 w 2778306"/>
                  <a:gd name="connsiteY18" fmla="*/ 1346148 h 1997546"/>
                  <a:gd name="connsiteX19" fmla="*/ 2594447 w 2778306"/>
                  <a:gd name="connsiteY19" fmla="*/ 1639248 h 1997546"/>
                  <a:gd name="connsiteX20" fmla="*/ 2355636 w 2778306"/>
                  <a:gd name="connsiteY20" fmla="*/ 1943203 h 1997546"/>
                  <a:gd name="connsiteX21" fmla="*/ 1758610 w 2778306"/>
                  <a:gd name="connsiteY21" fmla="*/ 1845504 h 1997546"/>
                  <a:gd name="connsiteX22" fmla="*/ 1400394 w 2778306"/>
                  <a:gd name="connsiteY22" fmla="*/ 1997481 h 1997546"/>
                  <a:gd name="connsiteX0" fmla="*/ 1400389 w 2778301"/>
                  <a:gd name="connsiteY0" fmla="*/ 1997481 h 1997546"/>
                  <a:gd name="connsiteX1" fmla="*/ 955333 w 2778301"/>
                  <a:gd name="connsiteY1" fmla="*/ 1845502 h 1997546"/>
                  <a:gd name="connsiteX2" fmla="*/ 260612 w 2778301"/>
                  <a:gd name="connsiteY2" fmla="*/ 1932348 h 1997546"/>
                  <a:gd name="connsiteX3" fmla="*/ 91 w 2778301"/>
                  <a:gd name="connsiteY3" fmla="*/ 1617537 h 1997546"/>
                  <a:gd name="connsiteX4" fmla="*/ 282322 w 2778301"/>
                  <a:gd name="connsiteY4" fmla="*/ 1335292 h 1997546"/>
                  <a:gd name="connsiteX5" fmla="*/ 727378 w 2778301"/>
                  <a:gd name="connsiteY5" fmla="*/ 1432992 h 1997546"/>
                  <a:gd name="connsiteX6" fmla="*/ 1129014 w 2778301"/>
                  <a:gd name="connsiteY6" fmla="*/ 1378714 h 1997546"/>
                  <a:gd name="connsiteX7" fmla="*/ 1215854 w 2778301"/>
                  <a:gd name="connsiteY7" fmla="*/ 977059 h 1997546"/>
                  <a:gd name="connsiteX8" fmla="*/ 987898 w 2778301"/>
                  <a:gd name="connsiteY8" fmla="*/ 325725 h 1997546"/>
                  <a:gd name="connsiteX9" fmla="*/ 1346114 w 2778301"/>
                  <a:gd name="connsiteY9" fmla="*/ 58 h 1997546"/>
                  <a:gd name="connsiteX10" fmla="*/ 1628345 w 2778301"/>
                  <a:gd name="connsiteY10" fmla="*/ 347436 h 1997546"/>
                  <a:gd name="connsiteX11" fmla="*/ 1465519 w 2778301"/>
                  <a:gd name="connsiteY11" fmla="*/ 1259303 h 1997546"/>
                  <a:gd name="connsiteX12" fmla="*/ 2008270 w 2778301"/>
                  <a:gd name="connsiteY12" fmla="*/ 662247 h 1997546"/>
                  <a:gd name="connsiteX13" fmla="*/ 2301356 w 2778301"/>
                  <a:gd name="connsiteY13" fmla="*/ 152036 h 1997546"/>
                  <a:gd name="connsiteX14" fmla="*/ 2724702 w 2778301"/>
                  <a:gd name="connsiteY14" fmla="*/ 130325 h 1997546"/>
                  <a:gd name="connsiteX15" fmla="*/ 2724702 w 2778301"/>
                  <a:gd name="connsiteY15" fmla="*/ 575403 h 1997546"/>
                  <a:gd name="connsiteX16" fmla="*/ 2290501 w 2778301"/>
                  <a:gd name="connsiteY16" fmla="*/ 879359 h 1997546"/>
                  <a:gd name="connsiteX17" fmla="*/ 1769460 w 2778301"/>
                  <a:gd name="connsiteY17" fmla="*/ 1400425 h 1997546"/>
                  <a:gd name="connsiteX18" fmla="*/ 2344776 w 2778301"/>
                  <a:gd name="connsiteY18" fmla="*/ 1346148 h 1997546"/>
                  <a:gd name="connsiteX19" fmla="*/ 2594442 w 2778301"/>
                  <a:gd name="connsiteY19" fmla="*/ 1639248 h 1997546"/>
                  <a:gd name="connsiteX20" fmla="*/ 2355631 w 2778301"/>
                  <a:gd name="connsiteY20" fmla="*/ 1943203 h 1997546"/>
                  <a:gd name="connsiteX21" fmla="*/ 1758605 w 2778301"/>
                  <a:gd name="connsiteY21" fmla="*/ 1845504 h 1997546"/>
                  <a:gd name="connsiteX22" fmla="*/ 1400389 w 2778301"/>
                  <a:gd name="connsiteY22" fmla="*/ 1997481 h 1997546"/>
                  <a:gd name="connsiteX0" fmla="*/ 1346114 w 2778301"/>
                  <a:gd name="connsiteY0" fmla="*/ 1997481 h 1997546"/>
                  <a:gd name="connsiteX1" fmla="*/ 955333 w 2778301"/>
                  <a:gd name="connsiteY1" fmla="*/ 1845502 h 1997546"/>
                  <a:gd name="connsiteX2" fmla="*/ 260612 w 2778301"/>
                  <a:gd name="connsiteY2" fmla="*/ 1932348 h 1997546"/>
                  <a:gd name="connsiteX3" fmla="*/ 91 w 2778301"/>
                  <a:gd name="connsiteY3" fmla="*/ 1617537 h 1997546"/>
                  <a:gd name="connsiteX4" fmla="*/ 282322 w 2778301"/>
                  <a:gd name="connsiteY4" fmla="*/ 1335292 h 1997546"/>
                  <a:gd name="connsiteX5" fmla="*/ 727378 w 2778301"/>
                  <a:gd name="connsiteY5" fmla="*/ 1432992 h 1997546"/>
                  <a:gd name="connsiteX6" fmla="*/ 1129014 w 2778301"/>
                  <a:gd name="connsiteY6" fmla="*/ 1378714 h 1997546"/>
                  <a:gd name="connsiteX7" fmla="*/ 1215854 w 2778301"/>
                  <a:gd name="connsiteY7" fmla="*/ 977059 h 1997546"/>
                  <a:gd name="connsiteX8" fmla="*/ 987898 w 2778301"/>
                  <a:gd name="connsiteY8" fmla="*/ 325725 h 1997546"/>
                  <a:gd name="connsiteX9" fmla="*/ 1346114 w 2778301"/>
                  <a:gd name="connsiteY9" fmla="*/ 58 h 1997546"/>
                  <a:gd name="connsiteX10" fmla="*/ 1628345 w 2778301"/>
                  <a:gd name="connsiteY10" fmla="*/ 347436 h 1997546"/>
                  <a:gd name="connsiteX11" fmla="*/ 1465519 w 2778301"/>
                  <a:gd name="connsiteY11" fmla="*/ 1259303 h 1997546"/>
                  <a:gd name="connsiteX12" fmla="*/ 2008270 w 2778301"/>
                  <a:gd name="connsiteY12" fmla="*/ 662247 h 1997546"/>
                  <a:gd name="connsiteX13" fmla="*/ 2301356 w 2778301"/>
                  <a:gd name="connsiteY13" fmla="*/ 152036 h 1997546"/>
                  <a:gd name="connsiteX14" fmla="*/ 2724702 w 2778301"/>
                  <a:gd name="connsiteY14" fmla="*/ 130325 h 1997546"/>
                  <a:gd name="connsiteX15" fmla="*/ 2724702 w 2778301"/>
                  <a:gd name="connsiteY15" fmla="*/ 575403 h 1997546"/>
                  <a:gd name="connsiteX16" fmla="*/ 2290501 w 2778301"/>
                  <a:gd name="connsiteY16" fmla="*/ 879359 h 1997546"/>
                  <a:gd name="connsiteX17" fmla="*/ 1769460 w 2778301"/>
                  <a:gd name="connsiteY17" fmla="*/ 1400425 h 1997546"/>
                  <a:gd name="connsiteX18" fmla="*/ 2344776 w 2778301"/>
                  <a:gd name="connsiteY18" fmla="*/ 1346148 h 1997546"/>
                  <a:gd name="connsiteX19" fmla="*/ 2594442 w 2778301"/>
                  <a:gd name="connsiteY19" fmla="*/ 1639248 h 1997546"/>
                  <a:gd name="connsiteX20" fmla="*/ 2355631 w 2778301"/>
                  <a:gd name="connsiteY20" fmla="*/ 1943203 h 1997546"/>
                  <a:gd name="connsiteX21" fmla="*/ 1758605 w 2778301"/>
                  <a:gd name="connsiteY21" fmla="*/ 1845504 h 1997546"/>
                  <a:gd name="connsiteX22" fmla="*/ 1346114 w 2778301"/>
                  <a:gd name="connsiteY22" fmla="*/ 1997481 h 199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778301" h="1997546">
                    <a:moveTo>
                      <a:pt x="1346114" y="1997481"/>
                    </a:moveTo>
                    <a:cubicBezTo>
                      <a:pt x="1206808" y="1993862"/>
                      <a:pt x="1136250" y="1856358"/>
                      <a:pt x="955333" y="1845502"/>
                    </a:cubicBezTo>
                    <a:cubicBezTo>
                      <a:pt x="774416" y="1834647"/>
                      <a:pt x="419819" y="1970342"/>
                      <a:pt x="260612" y="1932348"/>
                    </a:cubicBezTo>
                    <a:cubicBezTo>
                      <a:pt x="101405" y="1894354"/>
                      <a:pt x="-3527" y="1717046"/>
                      <a:pt x="91" y="1617537"/>
                    </a:cubicBezTo>
                    <a:cubicBezTo>
                      <a:pt x="3709" y="1518028"/>
                      <a:pt x="161108" y="1366049"/>
                      <a:pt x="282322" y="1335292"/>
                    </a:cubicBezTo>
                    <a:cubicBezTo>
                      <a:pt x="403536" y="1304535"/>
                      <a:pt x="586263" y="1425755"/>
                      <a:pt x="727378" y="1432992"/>
                    </a:cubicBezTo>
                    <a:cubicBezTo>
                      <a:pt x="868493" y="1440229"/>
                      <a:pt x="1047601" y="1454703"/>
                      <a:pt x="1129014" y="1378714"/>
                    </a:cubicBezTo>
                    <a:cubicBezTo>
                      <a:pt x="1210427" y="1302725"/>
                      <a:pt x="1239373" y="1152557"/>
                      <a:pt x="1215854" y="977059"/>
                    </a:cubicBezTo>
                    <a:cubicBezTo>
                      <a:pt x="1192335" y="801561"/>
                      <a:pt x="966188" y="488558"/>
                      <a:pt x="987898" y="325725"/>
                    </a:cubicBezTo>
                    <a:cubicBezTo>
                      <a:pt x="1009608" y="162892"/>
                      <a:pt x="1239373" y="-3560"/>
                      <a:pt x="1346114" y="58"/>
                    </a:cubicBezTo>
                    <a:cubicBezTo>
                      <a:pt x="1452855" y="3676"/>
                      <a:pt x="1608444" y="137562"/>
                      <a:pt x="1628345" y="347436"/>
                    </a:cubicBezTo>
                    <a:cubicBezTo>
                      <a:pt x="1648246" y="557310"/>
                      <a:pt x="1402198" y="1206835"/>
                      <a:pt x="1465519" y="1259303"/>
                    </a:cubicBezTo>
                    <a:cubicBezTo>
                      <a:pt x="1528840" y="1311771"/>
                      <a:pt x="1868964" y="846792"/>
                      <a:pt x="2008270" y="662247"/>
                    </a:cubicBezTo>
                    <a:cubicBezTo>
                      <a:pt x="2147576" y="477703"/>
                      <a:pt x="2181951" y="240690"/>
                      <a:pt x="2301356" y="152036"/>
                    </a:cubicBezTo>
                    <a:cubicBezTo>
                      <a:pt x="2420761" y="63382"/>
                      <a:pt x="2654144" y="59764"/>
                      <a:pt x="2724702" y="130325"/>
                    </a:cubicBezTo>
                    <a:cubicBezTo>
                      <a:pt x="2795260" y="200886"/>
                      <a:pt x="2797069" y="450564"/>
                      <a:pt x="2724702" y="575403"/>
                    </a:cubicBezTo>
                    <a:cubicBezTo>
                      <a:pt x="2652335" y="700242"/>
                      <a:pt x="2449708" y="741855"/>
                      <a:pt x="2290501" y="879359"/>
                    </a:cubicBezTo>
                    <a:cubicBezTo>
                      <a:pt x="2131294" y="1016863"/>
                      <a:pt x="1760414" y="1322627"/>
                      <a:pt x="1769460" y="1400425"/>
                    </a:cubicBezTo>
                    <a:cubicBezTo>
                      <a:pt x="1778506" y="1478223"/>
                      <a:pt x="2207279" y="1306344"/>
                      <a:pt x="2344776" y="1346148"/>
                    </a:cubicBezTo>
                    <a:cubicBezTo>
                      <a:pt x="2482273" y="1385952"/>
                      <a:pt x="2592633" y="1539739"/>
                      <a:pt x="2594442" y="1639248"/>
                    </a:cubicBezTo>
                    <a:cubicBezTo>
                      <a:pt x="2596251" y="1738757"/>
                      <a:pt x="2494937" y="1908827"/>
                      <a:pt x="2355631" y="1943203"/>
                    </a:cubicBezTo>
                    <a:cubicBezTo>
                      <a:pt x="2216325" y="1977579"/>
                      <a:pt x="1926858" y="1836458"/>
                      <a:pt x="1758605" y="1845504"/>
                    </a:cubicBezTo>
                    <a:cubicBezTo>
                      <a:pt x="1590352" y="1854550"/>
                      <a:pt x="1485420" y="2001100"/>
                      <a:pt x="1346114" y="1997481"/>
                    </a:cubicBez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000">
                  <a:latin typeface="Gill Sans Light"/>
                  <a:cs typeface="Gill Sans Light"/>
                </a:endParaRPr>
              </a:p>
            </p:txBody>
          </p:sp>
          <p:sp>
            <p:nvSpPr>
              <p:cNvPr id="170" name="Oval 169"/>
              <p:cNvSpPr/>
              <p:nvPr/>
            </p:nvSpPr>
            <p:spPr>
              <a:xfrm>
                <a:off x="6803725" y="5486400"/>
                <a:ext cx="533400" cy="533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a:latin typeface="Gill Sans Light"/>
                  <a:cs typeface="Gill Sans Light"/>
                </a:endParaRPr>
              </a:p>
            </p:txBody>
          </p:sp>
        </p:grpSp>
        <p:grpSp>
          <p:nvGrpSpPr>
            <p:cNvPr id="145" name="Group 144"/>
            <p:cNvGrpSpPr/>
            <p:nvPr/>
          </p:nvGrpSpPr>
          <p:grpSpPr>
            <a:xfrm>
              <a:off x="5524500" y="3877872"/>
              <a:ext cx="2689860" cy="2270760"/>
              <a:chOff x="5753100" y="3672840"/>
              <a:chExt cx="2689860" cy="2270760"/>
            </a:xfrm>
          </p:grpSpPr>
          <p:cxnSp>
            <p:nvCxnSpPr>
              <p:cNvPr id="150" name="Straight Connector 149"/>
              <p:cNvCxnSpPr>
                <a:stCxn id="162" idx="2"/>
                <a:endCxn id="163" idx="6"/>
              </p:cNvCxnSpPr>
              <p:nvPr/>
            </p:nvCxnSpPr>
            <p:spPr>
              <a:xfrm flipH="1">
                <a:off x="6118860" y="4472940"/>
                <a:ext cx="1958340" cy="0"/>
              </a:xfrm>
              <a:prstGeom prst="line">
                <a:avLst/>
              </a:prstGeom>
            </p:spPr>
            <p:style>
              <a:lnRef idx="3">
                <a:schemeClr val="dk1"/>
              </a:lnRef>
              <a:fillRef idx="0">
                <a:schemeClr val="dk1"/>
              </a:fillRef>
              <a:effectRef idx="2">
                <a:schemeClr val="dk1"/>
              </a:effectRef>
              <a:fontRef idx="minor">
                <a:schemeClr val="tx1"/>
              </a:fontRef>
            </p:style>
          </p:cxnSp>
          <p:cxnSp>
            <p:nvCxnSpPr>
              <p:cNvPr id="151" name="Straight Connector 150"/>
              <p:cNvCxnSpPr>
                <a:stCxn id="161" idx="4"/>
                <a:endCxn id="164" idx="0"/>
              </p:cNvCxnSpPr>
              <p:nvPr/>
            </p:nvCxnSpPr>
            <p:spPr>
              <a:xfrm>
                <a:off x="7063740" y="4655820"/>
                <a:ext cx="0" cy="922020"/>
              </a:xfrm>
              <a:prstGeom prst="line">
                <a:avLst/>
              </a:prstGeom>
            </p:spPr>
            <p:style>
              <a:lnRef idx="3">
                <a:schemeClr val="dk1"/>
              </a:lnRef>
              <a:fillRef idx="0">
                <a:schemeClr val="dk1"/>
              </a:fillRef>
              <a:effectRef idx="2">
                <a:schemeClr val="dk1"/>
              </a:effectRef>
              <a:fontRef idx="minor">
                <a:schemeClr val="tx1"/>
              </a:fontRef>
            </p:style>
          </p:cxnSp>
          <p:cxnSp>
            <p:nvCxnSpPr>
              <p:cNvPr id="152" name="Straight Connector 151"/>
              <p:cNvCxnSpPr>
                <a:stCxn id="161" idx="7"/>
                <a:endCxn id="165" idx="3"/>
              </p:cNvCxnSpPr>
              <p:nvPr/>
            </p:nvCxnSpPr>
            <p:spPr>
              <a:xfrm flipV="1">
                <a:off x="7193056" y="3985036"/>
                <a:ext cx="427168" cy="358588"/>
              </a:xfrm>
              <a:prstGeom prst="line">
                <a:avLst/>
              </a:prstGeom>
            </p:spPr>
            <p:style>
              <a:lnRef idx="3">
                <a:schemeClr val="dk1"/>
              </a:lnRef>
              <a:fillRef idx="0">
                <a:schemeClr val="dk1"/>
              </a:fillRef>
              <a:effectRef idx="2">
                <a:schemeClr val="dk1"/>
              </a:effectRef>
              <a:fontRef idx="minor">
                <a:schemeClr val="tx1"/>
              </a:fontRef>
            </p:style>
          </p:cxnSp>
          <p:cxnSp>
            <p:nvCxnSpPr>
              <p:cNvPr id="153" name="Straight Connector 152"/>
              <p:cNvCxnSpPr>
                <a:stCxn id="162" idx="1"/>
                <a:endCxn id="165" idx="5"/>
              </p:cNvCxnSpPr>
              <p:nvPr/>
            </p:nvCxnSpPr>
            <p:spPr>
              <a:xfrm flipH="1" flipV="1">
                <a:off x="7878856" y="3985036"/>
                <a:ext cx="251908" cy="358588"/>
              </a:xfrm>
              <a:prstGeom prst="line">
                <a:avLst/>
              </a:prstGeom>
            </p:spPr>
            <p:style>
              <a:lnRef idx="3">
                <a:schemeClr val="dk1"/>
              </a:lnRef>
              <a:fillRef idx="0">
                <a:schemeClr val="dk1"/>
              </a:fillRef>
              <a:effectRef idx="2">
                <a:schemeClr val="dk1"/>
              </a:effectRef>
              <a:fontRef idx="minor">
                <a:schemeClr val="tx1"/>
              </a:fontRef>
            </p:style>
          </p:cxnSp>
          <p:cxnSp>
            <p:nvCxnSpPr>
              <p:cNvPr id="154" name="Straight Connector 153"/>
              <p:cNvCxnSpPr>
                <a:stCxn id="161" idx="1"/>
                <a:endCxn id="166" idx="5"/>
              </p:cNvCxnSpPr>
              <p:nvPr/>
            </p:nvCxnSpPr>
            <p:spPr>
              <a:xfrm flipH="1" flipV="1">
                <a:off x="6598696" y="3992656"/>
                <a:ext cx="335728" cy="350968"/>
              </a:xfrm>
              <a:prstGeom prst="line">
                <a:avLst/>
              </a:prstGeom>
            </p:spPr>
            <p:style>
              <a:lnRef idx="3">
                <a:schemeClr val="dk1"/>
              </a:lnRef>
              <a:fillRef idx="0">
                <a:schemeClr val="dk1"/>
              </a:fillRef>
              <a:effectRef idx="2">
                <a:schemeClr val="dk1"/>
              </a:effectRef>
              <a:fontRef idx="minor">
                <a:schemeClr val="tx1"/>
              </a:fontRef>
            </p:style>
          </p:cxnSp>
          <p:cxnSp>
            <p:nvCxnSpPr>
              <p:cNvPr id="155" name="Straight Connector 154"/>
              <p:cNvCxnSpPr>
                <a:stCxn id="162" idx="3"/>
                <a:endCxn id="164" idx="7"/>
              </p:cNvCxnSpPr>
              <p:nvPr/>
            </p:nvCxnSpPr>
            <p:spPr>
              <a:xfrm flipH="1">
                <a:off x="7193056" y="4602256"/>
                <a:ext cx="937708" cy="1029148"/>
              </a:xfrm>
              <a:prstGeom prst="line">
                <a:avLst/>
              </a:prstGeom>
            </p:spPr>
            <p:style>
              <a:lnRef idx="3">
                <a:schemeClr val="dk1"/>
              </a:lnRef>
              <a:fillRef idx="0">
                <a:schemeClr val="dk1"/>
              </a:fillRef>
              <a:effectRef idx="2">
                <a:schemeClr val="dk1"/>
              </a:effectRef>
              <a:fontRef idx="minor">
                <a:schemeClr val="tx1"/>
              </a:fontRef>
            </p:style>
          </p:cxnSp>
          <p:cxnSp>
            <p:nvCxnSpPr>
              <p:cNvPr id="156" name="Straight Connector 155"/>
              <p:cNvCxnSpPr>
                <a:stCxn id="163" idx="7"/>
                <a:endCxn id="166" idx="3"/>
              </p:cNvCxnSpPr>
              <p:nvPr/>
            </p:nvCxnSpPr>
            <p:spPr>
              <a:xfrm flipV="1">
                <a:off x="6065296" y="3992656"/>
                <a:ext cx="274768" cy="350968"/>
              </a:xfrm>
              <a:prstGeom prst="line">
                <a:avLst/>
              </a:prstGeom>
            </p:spPr>
            <p:style>
              <a:lnRef idx="3">
                <a:schemeClr val="dk1"/>
              </a:lnRef>
              <a:fillRef idx="0">
                <a:schemeClr val="dk1"/>
              </a:fillRef>
              <a:effectRef idx="2">
                <a:schemeClr val="dk1"/>
              </a:effectRef>
              <a:fontRef idx="minor">
                <a:schemeClr val="tx1"/>
              </a:fontRef>
            </p:style>
          </p:cxnSp>
          <p:cxnSp>
            <p:nvCxnSpPr>
              <p:cNvPr id="157" name="Straight Connector 156"/>
              <p:cNvCxnSpPr>
                <a:stCxn id="167" idx="6"/>
                <a:endCxn id="164" idx="2"/>
              </p:cNvCxnSpPr>
              <p:nvPr/>
            </p:nvCxnSpPr>
            <p:spPr>
              <a:xfrm>
                <a:off x="6240780" y="5753100"/>
                <a:ext cx="640080" cy="7620"/>
              </a:xfrm>
              <a:prstGeom prst="line">
                <a:avLst/>
              </a:prstGeom>
            </p:spPr>
            <p:style>
              <a:lnRef idx="3">
                <a:schemeClr val="dk1"/>
              </a:lnRef>
              <a:fillRef idx="0">
                <a:schemeClr val="dk1"/>
              </a:fillRef>
              <a:effectRef idx="2">
                <a:schemeClr val="dk1"/>
              </a:effectRef>
              <a:fontRef idx="minor">
                <a:schemeClr val="tx1"/>
              </a:fontRef>
            </p:style>
          </p:cxnSp>
          <p:cxnSp>
            <p:nvCxnSpPr>
              <p:cNvPr id="158" name="Straight Connector 157"/>
              <p:cNvCxnSpPr>
                <a:stCxn id="167" idx="0"/>
                <a:endCxn id="163" idx="4"/>
              </p:cNvCxnSpPr>
              <p:nvPr/>
            </p:nvCxnSpPr>
            <p:spPr>
              <a:xfrm flipH="1" flipV="1">
                <a:off x="5935980" y="4655820"/>
                <a:ext cx="121920" cy="914400"/>
              </a:xfrm>
              <a:prstGeom prst="line">
                <a:avLst/>
              </a:prstGeom>
            </p:spPr>
            <p:style>
              <a:lnRef idx="3">
                <a:schemeClr val="dk1"/>
              </a:lnRef>
              <a:fillRef idx="0">
                <a:schemeClr val="dk1"/>
              </a:fillRef>
              <a:effectRef idx="2">
                <a:schemeClr val="dk1"/>
              </a:effectRef>
              <a:fontRef idx="minor">
                <a:schemeClr val="tx1"/>
              </a:fontRef>
            </p:style>
          </p:cxnSp>
          <p:cxnSp>
            <p:nvCxnSpPr>
              <p:cNvPr id="159" name="Straight Connector 158"/>
              <p:cNvCxnSpPr>
                <a:stCxn id="164" idx="6"/>
                <a:endCxn id="168" idx="2"/>
              </p:cNvCxnSpPr>
              <p:nvPr/>
            </p:nvCxnSpPr>
            <p:spPr>
              <a:xfrm flipV="1">
                <a:off x="7246620" y="5753100"/>
                <a:ext cx="609600" cy="7620"/>
              </a:xfrm>
              <a:prstGeom prst="line">
                <a:avLst/>
              </a:prstGeom>
            </p:spPr>
            <p:style>
              <a:lnRef idx="3">
                <a:schemeClr val="dk1"/>
              </a:lnRef>
              <a:fillRef idx="0">
                <a:schemeClr val="dk1"/>
              </a:fillRef>
              <a:effectRef idx="2">
                <a:schemeClr val="dk1"/>
              </a:effectRef>
              <a:fontRef idx="minor">
                <a:schemeClr val="tx1"/>
              </a:fontRef>
            </p:style>
          </p:cxnSp>
          <p:cxnSp>
            <p:nvCxnSpPr>
              <p:cNvPr id="160" name="Straight Connector 159"/>
              <p:cNvCxnSpPr>
                <a:stCxn id="168" idx="0"/>
                <a:endCxn id="162" idx="4"/>
              </p:cNvCxnSpPr>
              <p:nvPr/>
            </p:nvCxnSpPr>
            <p:spPr>
              <a:xfrm flipV="1">
                <a:off x="8039100" y="4655820"/>
                <a:ext cx="220980" cy="914400"/>
              </a:xfrm>
              <a:prstGeom prst="line">
                <a:avLst/>
              </a:prstGeom>
            </p:spPr>
            <p:style>
              <a:lnRef idx="3">
                <a:schemeClr val="dk1"/>
              </a:lnRef>
              <a:fillRef idx="0">
                <a:schemeClr val="dk1"/>
              </a:fillRef>
              <a:effectRef idx="2">
                <a:schemeClr val="dk1"/>
              </a:effectRef>
              <a:fontRef idx="minor">
                <a:schemeClr val="tx1"/>
              </a:fontRef>
            </p:style>
          </p:cxnSp>
          <p:sp>
            <p:nvSpPr>
              <p:cNvPr id="161" name="Oval 160"/>
              <p:cNvSpPr/>
              <p:nvPr/>
            </p:nvSpPr>
            <p:spPr>
              <a:xfrm>
                <a:off x="6880860" y="429006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62" name="Oval 161"/>
              <p:cNvSpPr/>
              <p:nvPr/>
            </p:nvSpPr>
            <p:spPr>
              <a:xfrm>
                <a:off x="8077200" y="429006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63" name="Oval 162"/>
              <p:cNvSpPr/>
              <p:nvPr/>
            </p:nvSpPr>
            <p:spPr>
              <a:xfrm>
                <a:off x="5753100" y="429006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64" name="Oval 163"/>
              <p:cNvSpPr/>
              <p:nvPr/>
            </p:nvSpPr>
            <p:spPr>
              <a:xfrm>
                <a:off x="6880860" y="557784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65" name="Oval 164"/>
              <p:cNvSpPr/>
              <p:nvPr/>
            </p:nvSpPr>
            <p:spPr>
              <a:xfrm>
                <a:off x="7566660" y="367284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66" name="Oval 165"/>
              <p:cNvSpPr/>
              <p:nvPr/>
            </p:nvSpPr>
            <p:spPr>
              <a:xfrm>
                <a:off x="6286500" y="368046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67" name="Oval 166"/>
              <p:cNvSpPr/>
              <p:nvPr/>
            </p:nvSpPr>
            <p:spPr>
              <a:xfrm>
                <a:off x="5875020" y="557022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68" name="Oval 167"/>
              <p:cNvSpPr/>
              <p:nvPr/>
            </p:nvSpPr>
            <p:spPr>
              <a:xfrm>
                <a:off x="7856220" y="557022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grpSp>
      </p:grpSp>
      <p:sp>
        <p:nvSpPr>
          <p:cNvPr id="174" name="TextBox 173"/>
          <p:cNvSpPr txBox="1"/>
          <p:nvPr/>
        </p:nvSpPr>
        <p:spPr>
          <a:xfrm>
            <a:off x="977193" y="2446597"/>
            <a:ext cx="2313153" cy="523220"/>
          </a:xfrm>
          <a:prstGeom prst="rect">
            <a:avLst/>
          </a:prstGeom>
          <a:noFill/>
        </p:spPr>
        <p:txBody>
          <a:bodyPr wrap="none" rtlCol="0">
            <a:spAutoFit/>
          </a:bodyPr>
          <a:lstStyle/>
          <a:p>
            <a:pPr algn="ctr"/>
            <a:r>
              <a:rPr lang="en-US" sz="2800" dirty="0" smtClean="0">
                <a:latin typeface="Gill Sans Light"/>
                <a:cs typeface="Gill Sans Light"/>
              </a:rPr>
              <a:t>Graph Systems</a:t>
            </a:r>
          </a:p>
        </p:txBody>
      </p:sp>
      <p:sp>
        <p:nvSpPr>
          <p:cNvPr id="176" name="Right Arrow 175"/>
          <p:cNvSpPr/>
          <p:nvPr/>
        </p:nvSpPr>
        <p:spPr>
          <a:xfrm>
            <a:off x="4419600" y="3064352"/>
            <a:ext cx="890014" cy="440848"/>
          </a:xfrm>
          <a:prstGeom prst="rightArrow">
            <a:avLst/>
          </a:prstGeom>
          <a:ln>
            <a:headEnd type="none" w="med" len="med"/>
            <a:tailEnd type="none"/>
          </a:ln>
        </p:spPr>
        <p:style>
          <a:lnRef idx="1">
            <a:schemeClr val="dk1"/>
          </a:lnRef>
          <a:fillRef idx="3">
            <a:schemeClr val="dk1"/>
          </a:fillRef>
          <a:effectRef idx="2">
            <a:schemeClr val="dk1"/>
          </a:effectRef>
          <a:fontRef idx="minor">
            <a:schemeClr val="lt1"/>
          </a:fontRef>
        </p:style>
        <p:txBody>
          <a:bodyPr rtlCol="0" anchor="ctr"/>
          <a:lstStyle/>
          <a:p>
            <a:pPr algn="ctr"/>
            <a:endParaRPr lang="en-US" sz="2000"/>
          </a:p>
        </p:txBody>
      </p:sp>
      <p:grpSp>
        <p:nvGrpSpPr>
          <p:cNvPr id="178" name="Group 177"/>
          <p:cNvGrpSpPr/>
          <p:nvPr/>
        </p:nvGrpSpPr>
        <p:grpSpPr>
          <a:xfrm>
            <a:off x="6455297" y="3137048"/>
            <a:ext cx="1393303" cy="1130152"/>
            <a:chOff x="1335233" y="2971800"/>
            <a:chExt cx="1972800" cy="1600200"/>
          </a:xfrm>
        </p:grpSpPr>
        <p:grpSp>
          <p:nvGrpSpPr>
            <p:cNvPr id="179" name="Group 178"/>
            <p:cNvGrpSpPr/>
            <p:nvPr/>
          </p:nvGrpSpPr>
          <p:grpSpPr>
            <a:xfrm>
              <a:off x="1335233" y="3050051"/>
              <a:ext cx="1273220" cy="1447800"/>
              <a:chOff x="6748405" y="2362200"/>
              <a:chExt cx="1273220" cy="1447800"/>
            </a:xfrm>
          </p:grpSpPr>
          <p:sp>
            <p:nvSpPr>
              <p:cNvPr id="192" name="Folded Corner 191"/>
              <p:cNvSpPr/>
              <p:nvPr/>
            </p:nvSpPr>
            <p:spPr>
              <a:xfrm>
                <a:off x="6749847" y="2362200"/>
                <a:ext cx="1271778" cy="1447800"/>
              </a:xfrm>
              <a:prstGeom prst="foldedCorner">
                <a:avLst>
                  <a:gd name="adj" fmla="val 1334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a:p>
            </p:txBody>
          </p:sp>
          <p:sp>
            <p:nvSpPr>
              <p:cNvPr id="193" name="Rectangle 192"/>
              <p:cNvSpPr/>
              <p:nvPr/>
            </p:nvSpPr>
            <p:spPr>
              <a:xfrm>
                <a:off x="6749848" y="2798119"/>
                <a:ext cx="331619"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194" name="Rectangle 193"/>
              <p:cNvSpPr/>
              <p:nvPr/>
            </p:nvSpPr>
            <p:spPr>
              <a:xfrm>
                <a:off x="7081467" y="2798119"/>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195" name="Rectangle 194"/>
              <p:cNvSpPr/>
              <p:nvPr/>
            </p:nvSpPr>
            <p:spPr>
              <a:xfrm>
                <a:off x="7394853" y="2798119"/>
                <a:ext cx="313386" cy="254951"/>
              </a:xfrm>
              <a:prstGeom prst="rect">
                <a:avLst/>
              </a:prstGeom>
              <a:solidFill>
                <a:srgbClr val="FF0000"/>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196" name="Rectangle 195"/>
              <p:cNvSpPr/>
              <p:nvPr/>
            </p:nvSpPr>
            <p:spPr>
              <a:xfrm>
                <a:off x="7708239" y="2798119"/>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197" name="Rectangle 196"/>
              <p:cNvSpPr/>
              <p:nvPr/>
            </p:nvSpPr>
            <p:spPr>
              <a:xfrm>
                <a:off x="6748405" y="2537530"/>
                <a:ext cx="331619"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198" name="Rectangle 197"/>
              <p:cNvSpPr/>
              <p:nvPr/>
            </p:nvSpPr>
            <p:spPr>
              <a:xfrm>
                <a:off x="7080024" y="2537530"/>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199" name="Rectangle 198"/>
              <p:cNvSpPr/>
              <p:nvPr/>
            </p:nvSpPr>
            <p:spPr>
              <a:xfrm>
                <a:off x="7393410" y="2537530"/>
                <a:ext cx="313386" cy="254951"/>
              </a:xfrm>
              <a:prstGeom prst="rect">
                <a:avLst/>
              </a:prstGeom>
              <a:solidFill>
                <a:schemeClr val="accent6"/>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200" name="Rectangle 199"/>
              <p:cNvSpPr/>
              <p:nvPr/>
            </p:nvSpPr>
            <p:spPr>
              <a:xfrm>
                <a:off x="7706796" y="2537530"/>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201" name="Rectangle 200"/>
              <p:cNvSpPr/>
              <p:nvPr/>
            </p:nvSpPr>
            <p:spPr>
              <a:xfrm>
                <a:off x="6748405" y="3044579"/>
                <a:ext cx="331619"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202" name="Rectangle 201"/>
              <p:cNvSpPr/>
              <p:nvPr/>
            </p:nvSpPr>
            <p:spPr>
              <a:xfrm>
                <a:off x="7080024" y="3044579"/>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203" name="Rectangle 202"/>
              <p:cNvSpPr/>
              <p:nvPr/>
            </p:nvSpPr>
            <p:spPr>
              <a:xfrm>
                <a:off x="7393410" y="3044579"/>
                <a:ext cx="313386" cy="254951"/>
              </a:xfrm>
              <a:prstGeom prst="rect">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204" name="Rectangle 203"/>
              <p:cNvSpPr/>
              <p:nvPr/>
            </p:nvSpPr>
            <p:spPr>
              <a:xfrm>
                <a:off x="7706796" y="3044579"/>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205" name="Rectangle 204"/>
              <p:cNvSpPr/>
              <p:nvPr/>
            </p:nvSpPr>
            <p:spPr>
              <a:xfrm>
                <a:off x="6749848" y="3291834"/>
                <a:ext cx="331619"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206" name="Rectangle 205"/>
              <p:cNvSpPr/>
              <p:nvPr/>
            </p:nvSpPr>
            <p:spPr>
              <a:xfrm>
                <a:off x="7081467" y="3291834"/>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207" name="Rectangle 206"/>
              <p:cNvSpPr/>
              <p:nvPr/>
            </p:nvSpPr>
            <p:spPr>
              <a:xfrm>
                <a:off x="7394853" y="3291834"/>
                <a:ext cx="313386" cy="254951"/>
              </a:xfrm>
              <a:prstGeom prst="rect">
                <a:avLst/>
              </a:prstGeom>
              <a:solidFill>
                <a:srgbClr val="FC9A99"/>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208" name="Rectangle 207"/>
              <p:cNvSpPr/>
              <p:nvPr/>
            </p:nvSpPr>
            <p:spPr>
              <a:xfrm>
                <a:off x="7708239" y="3291834"/>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209" name="Rectangle 208"/>
              <p:cNvSpPr/>
              <p:nvPr/>
            </p:nvSpPr>
            <p:spPr>
              <a:xfrm>
                <a:off x="6748405" y="3555049"/>
                <a:ext cx="331619"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210" name="Rectangle 209"/>
              <p:cNvSpPr/>
              <p:nvPr/>
            </p:nvSpPr>
            <p:spPr>
              <a:xfrm>
                <a:off x="7080024" y="3555049"/>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211" name="Rectangle 210"/>
              <p:cNvSpPr/>
              <p:nvPr/>
            </p:nvSpPr>
            <p:spPr>
              <a:xfrm>
                <a:off x="7393410" y="3555049"/>
                <a:ext cx="313386" cy="254951"/>
              </a:xfrm>
              <a:prstGeom prst="rect">
                <a:avLst/>
              </a:prstGeom>
              <a:solidFill>
                <a:schemeClr val="accent3"/>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212" name="Rectangle 211"/>
              <p:cNvSpPr/>
              <p:nvPr/>
            </p:nvSpPr>
            <p:spPr>
              <a:xfrm>
                <a:off x="6749849" y="2368737"/>
                <a:ext cx="1270334" cy="168793"/>
              </a:xfrm>
              <a:prstGeom prst="rect">
                <a:avLst/>
              </a:prstGeom>
              <a:solidFill>
                <a:schemeClr val="tx1">
                  <a:lumMod val="50000"/>
                  <a:lumOff val="50000"/>
                </a:schemeClr>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grpSp>
        <p:sp>
          <p:nvSpPr>
            <p:cNvPr id="180" name="Rectangle 179"/>
            <p:cNvSpPr/>
            <p:nvPr/>
          </p:nvSpPr>
          <p:spPr>
            <a:xfrm>
              <a:off x="2303162" y="2971800"/>
              <a:ext cx="457200" cy="1600200"/>
            </a:xfrm>
            <a:prstGeom prst="rect">
              <a:avLst/>
            </a:prstGeom>
            <a:gradFill flip="none" rotWithShape="1">
              <a:gsLst>
                <a:gs pos="0">
                  <a:schemeClr val="bg1">
                    <a:alpha val="82000"/>
                  </a:schemeClr>
                </a:gs>
                <a:gs pos="81000">
                  <a:schemeClr val="bg1"/>
                </a:gs>
              </a:gsLst>
              <a:lin ang="0" scaled="1"/>
              <a:tileRect/>
            </a:gra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cxnSp>
          <p:nvCxnSpPr>
            <p:cNvPr id="181" name="Straight Connector 180"/>
            <p:cNvCxnSpPr>
              <a:stCxn id="200" idx="1"/>
              <a:endCxn id="186" idx="1"/>
            </p:cNvCxnSpPr>
            <p:nvPr/>
          </p:nvCxnSpPr>
          <p:spPr>
            <a:xfrm>
              <a:off x="2293624" y="3352857"/>
              <a:ext cx="419170" cy="191791"/>
            </a:xfrm>
            <a:prstGeom prst="line">
              <a:avLst/>
            </a:prstGeom>
            <a:effectLst/>
          </p:spPr>
          <p:style>
            <a:lnRef idx="2">
              <a:schemeClr val="dk1"/>
            </a:lnRef>
            <a:fillRef idx="0">
              <a:schemeClr val="dk1"/>
            </a:fillRef>
            <a:effectRef idx="1">
              <a:schemeClr val="dk1"/>
            </a:effectRef>
            <a:fontRef idx="minor">
              <a:schemeClr val="tx1"/>
            </a:fontRef>
          </p:style>
        </p:cxnSp>
        <p:cxnSp>
          <p:nvCxnSpPr>
            <p:cNvPr id="182" name="Straight Connector 181"/>
            <p:cNvCxnSpPr>
              <a:stCxn id="187" idx="4"/>
              <a:endCxn id="186" idx="7"/>
            </p:cNvCxnSpPr>
            <p:nvPr/>
          </p:nvCxnSpPr>
          <p:spPr>
            <a:xfrm flipH="1">
              <a:off x="2868139" y="3286073"/>
              <a:ext cx="146867" cy="258575"/>
            </a:xfrm>
            <a:prstGeom prst="line">
              <a:avLst/>
            </a:prstGeom>
            <a:effectLst/>
          </p:spPr>
          <p:style>
            <a:lnRef idx="2">
              <a:schemeClr val="dk1"/>
            </a:lnRef>
            <a:fillRef idx="0">
              <a:schemeClr val="dk1"/>
            </a:fillRef>
            <a:effectRef idx="1">
              <a:schemeClr val="dk1"/>
            </a:effectRef>
            <a:fontRef idx="minor">
              <a:schemeClr val="tx1"/>
            </a:fontRef>
          </p:style>
        </p:cxnSp>
        <p:cxnSp>
          <p:nvCxnSpPr>
            <p:cNvPr id="183" name="Straight Connector 182"/>
            <p:cNvCxnSpPr>
              <a:stCxn id="189" idx="1"/>
              <a:endCxn id="186" idx="5"/>
            </p:cNvCxnSpPr>
            <p:nvPr/>
          </p:nvCxnSpPr>
          <p:spPr>
            <a:xfrm flipH="1" flipV="1">
              <a:off x="2868139" y="3699993"/>
              <a:ext cx="252376" cy="216323"/>
            </a:xfrm>
            <a:prstGeom prst="line">
              <a:avLst/>
            </a:prstGeom>
            <a:effectLst/>
          </p:spPr>
          <p:style>
            <a:lnRef idx="2">
              <a:schemeClr val="dk1"/>
            </a:lnRef>
            <a:fillRef idx="0">
              <a:schemeClr val="dk1"/>
            </a:fillRef>
            <a:effectRef idx="1">
              <a:schemeClr val="dk1"/>
            </a:effectRef>
            <a:fontRef idx="minor">
              <a:schemeClr val="tx1"/>
            </a:fontRef>
          </p:style>
        </p:cxnSp>
        <p:cxnSp>
          <p:nvCxnSpPr>
            <p:cNvPr id="184" name="Straight Connector 183"/>
            <p:cNvCxnSpPr>
              <a:stCxn id="207" idx="3"/>
              <a:endCxn id="188" idx="1"/>
            </p:cNvCxnSpPr>
            <p:nvPr/>
          </p:nvCxnSpPr>
          <p:spPr>
            <a:xfrm>
              <a:off x="2295067" y="4107161"/>
              <a:ext cx="290095" cy="112601"/>
            </a:xfrm>
            <a:prstGeom prst="line">
              <a:avLst/>
            </a:prstGeom>
            <a:effectLst/>
          </p:spPr>
          <p:style>
            <a:lnRef idx="2">
              <a:schemeClr val="dk1"/>
            </a:lnRef>
            <a:fillRef idx="0">
              <a:schemeClr val="dk1"/>
            </a:fillRef>
            <a:effectRef idx="1">
              <a:schemeClr val="dk1"/>
            </a:effectRef>
            <a:fontRef idx="minor">
              <a:schemeClr val="tx1"/>
            </a:fontRef>
          </p:style>
        </p:cxnSp>
        <p:cxnSp>
          <p:nvCxnSpPr>
            <p:cNvPr id="185" name="Straight Connector 184"/>
            <p:cNvCxnSpPr>
              <a:stCxn id="186" idx="3"/>
              <a:endCxn id="188" idx="0"/>
            </p:cNvCxnSpPr>
            <p:nvPr/>
          </p:nvCxnSpPr>
          <p:spPr>
            <a:xfrm flipH="1">
              <a:off x="2662835" y="3699993"/>
              <a:ext cx="49959" cy="487596"/>
            </a:xfrm>
            <a:prstGeom prst="line">
              <a:avLst/>
            </a:prstGeom>
            <a:effectLst/>
          </p:spPr>
          <p:style>
            <a:lnRef idx="2">
              <a:schemeClr val="dk1"/>
            </a:lnRef>
            <a:fillRef idx="0">
              <a:schemeClr val="dk1"/>
            </a:fillRef>
            <a:effectRef idx="1">
              <a:schemeClr val="dk1"/>
            </a:effectRef>
            <a:fontRef idx="minor">
              <a:schemeClr val="tx1"/>
            </a:fontRef>
          </p:style>
        </p:cxnSp>
        <p:sp>
          <p:nvSpPr>
            <p:cNvPr id="186" name="Oval 185"/>
            <p:cNvSpPr/>
            <p:nvPr/>
          </p:nvSpPr>
          <p:spPr>
            <a:xfrm>
              <a:off x="2680621" y="3512475"/>
              <a:ext cx="219691" cy="219691"/>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600">
                <a:solidFill>
                  <a:prstClr val="white"/>
                </a:solidFill>
                <a:latin typeface="Gill Sans Light"/>
                <a:cs typeface="Gill Sans Light"/>
              </a:endParaRPr>
            </a:p>
          </p:txBody>
        </p:sp>
        <p:sp>
          <p:nvSpPr>
            <p:cNvPr id="187" name="Oval 186"/>
            <p:cNvSpPr/>
            <p:nvPr/>
          </p:nvSpPr>
          <p:spPr>
            <a:xfrm>
              <a:off x="2905160" y="3066382"/>
              <a:ext cx="219691" cy="219691"/>
            </a:xfrm>
            <a:prstGeom prst="ellipse">
              <a:avLst/>
            </a:prstGeom>
            <a:solidFill>
              <a:schemeClr val="accent4">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600">
                <a:solidFill>
                  <a:prstClr val="white"/>
                </a:solidFill>
                <a:latin typeface="Gill Sans Light"/>
                <a:cs typeface="Gill Sans Light"/>
              </a:endParaRPr>
            </a:p>
          </p:txBody>
        </p:sp>
        <p:sp>
          <p:nvSpPr>
            <p:cNvPr id="188" name="Oval 187"/>
            <p:cNvSpPr/>
            <p:nvPr/>
          </p:nvSpPr>
          <p:spPr>
            <a:xfrm>
              <a:off x="2552989" y="4187589"/>
              <a:ext cx="219691" cy="219691"/>
            </a:xfrm>
            <a:prstGeom prst="ellipse">
              <a:avLst/>
            </a:prstGeom>
            <a:solidFill>
              <a:schemeClr val="accent2">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600">
                <a:solidFill>
                  <a:prstClr val="white"/>
                </a:solidFill>
                <a:latin typeface="Gill Sans Light"/>
                <a:cs typeface="Gill Sans Light"/>
              </a:endParaRPr>
            </a:p>
          </p:txBody>
        </p:sp>
        <p:sp>
          <p:nvSpPr>
            <p:cNvPr id="189" name="Oval 188"/>
            <p:cNvSpPr/>
            <p:nvPr/>
          </p:nvSpPr>
          <p:spPr>
            <a:xfrm>
              <a:off x="3088342" y="3884143"/>
              <a:ext cx="219691" cy="219691"/>
            </a:xfrm>
            <a:prstGeom prst="ellipse">
              <a:avLst/>
            </a:prstGeom>
            <a:solidFill>
              <a:srgbClr val="9BBB5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600">
                <a:solidFill>
                  <a:prstClr val="white"/>
                </a:solidFill>
                <a:latin typeface="Gill Sans Light"/>
                <a:cs typeface="Gill Sans Light"/>
              </a:endParaRPr>
            </a:p>
          </p:txBody>
        </p:sp>
        <p:cxnSp>
          <p:nvCxnSpPr>
            <p:cNvPr id="190" name="Straight Connector 189"/>
            <p:cNvCxnSpPr>
              <a:stCxn id="204" idx="1"/>
              <a:endCxn id="187" idx="2"/>
            </p:cNvCxnSpPr>
            <p:nvPr/>
          </p:nvCxnSpPr>
          <p:spPr>
            <a:xfrm flipV="1">
              <a:off x="2293624" y="3176228"/>
              <a:ext cx="611536" cy="683678"/>
            </a:xfrm>
            <a:prstGeom prst="line">
              <a:avLst/>
            </a:prstGeom>
            <a:effectLst/>
          </p:spPr>
          <p:style>
            <a:lnRef idx="2">
              <a:schemeClr val="dk1"/>
            </a:lnRef>
            <a:fillRef idx="0">
              <a:schemeClr val="dk1"/>
            </a:fillRef>
            <a:effectRef idx="1">
              <a:schemeClr val="dk1"/>
            </a:effectRef>
            <a:fontRef idx="minor">
              <a:schemeClr val="tx1"/>
            </a:fontRef>
          </p:style>
        </p:cxnSp>
        <p:cxnSp>
          <p:nvCxnSpPr>
            <p:cNvPr id="191" name="Straight Connector 190"/>
            <p:cNvCxnSpPr>
              <a:stCxn id="188" idx="6"/>
              <a:endCxn id="189" idx="2"/>
            </p:cNvCxnSpPr>
            <p:nvPr/>
          </p:nvCxnSpPr>
          <p:spPr>
            <a:xfrm flipV="1">
              <a:off x="2772680" y="3993989"/>
              <a:ext cx="315662" cy="303446"/>
            </a:xfrm>
            <a:prstGeom prst="line">
              <a:avLst/>
            </a:prstGeom>
            <a:effectLst/>
          </p:spPr>
          <p:style>
            <a:lnRef idx="2">
              <a:schemeClr val="dk1"/>
            </a:lnRef>
            <a:fillRef idx="0">
              <a:schemeClr val="dk1"/>
            </a:fillRef>
            <a:effectRef idx="1">
              <a:schemeClr val="dk1"/>
            </a:effectRef>
            <a:fontRef idx="minor">
              <a:schemeClr val="tx1"/>
            </a:fontRef>
          </p:style>
        </p:cxnSp>
      </p:grpSp>
      <p:sp>
        <p:nvSpPr>
          <p:cNvPr id="213" name="TextBox 212"/>
          <p:cNvSpPr txBox="1"/>
          <p:nvPr/>
        </p:nvSpPr>
        <p:spPr>
          <a:xfrm>
            <a:off x="6435946" y="2446597"/>
            <a:ext cx="1330788" cy="523220"/>
          </a:xfrm>
          <a:prstGeom prst="rect">
            <a:avLst/>
          </a:prstGeom>
          <a:noFill/>
        </p:spPr>
        <p:txBody>
          <a:bodyPr wrap="none" rtlCol="0">
            <a:spAutoFit/>
          </a:bodyPr>
          <a:lstStyle/>
          <a:p>
            <a:pPr algn="ctr"/>
            <a:r>
              <a:rPr lang="en-US" sz="2800" dirty="0" err="1" smtClean="0">
                <a:latin typeface="Gill Sans Light"/>
                <a:cs typeface="Gill Sans Light"/>
              </a:rPr>
              <a:t>GraphX</a:t>
            </a:r>
            <a:endParaRPr lang="en-US" sz="2800" dirty="0" smtClean="0">
              <a:latin typeface="Gill Sans Light"/>
              <a:cs typeface="Gill Sans Light"/>
            </a:endParaRPr>
          </a:p>
        </p:txBody>
      </p:sp>
      <p:sp>
        <p:nvSpPr>
          <p:cNvPr id="214" name="TextBox 213"/>
          <p:cNvSpPr txBox="1"/>
          <p:nvPr/>
        </p:nvSpPr>
        <p:spPr>
          <a:xfrm>
            <a:off x="269199" y="1676400"/>
            <a:ext cx="3657600" cy="584776"/>
          </a:xfrm>
          <a:prstGeom prst="rect">
            <a:avLst/>
          </a:prstGeom>
          <a:noFill/>
        </p:spPr>
        <p:txBody>
          <a:bodyPr wrap="square" rtlCol="0">
            <a:spAutoFit/>
          </a:bodyPr>
          <a:lstStyle/>
          <a:p>
            <a:pPr algn="ctr"/>
            <a:r>
              <a:rPr lang="en-US" sz="3200" dirty="0" smtClean="0">
                <a:latin typeface="Gill Sans Light"/>
                <a:cs typeface="Gill Sans Light"/>
              </a:rPr>
              <a:t>Specialized Systems</a:t>
            </a:r>
          </a:p>
        </p:txBody>
      </p:sp>
      <p:sp>
        <p:nvSpPr>
          <p:cNvPr id="215" name="TextBox 214"/>
          <p:cNvSpPr txBox="1"/>
          <p:nvPr/>
        </p:nvSpPr>
        <p:spPr>
          <a:xfrm>
            <a:off x="4845334" y="1676400"/>
            <a:ext cx="4146266" cy="584776"/>
          </a:xfrm>
          <a:prstGeom prst="rect">
            <a:avLst/>
          </a:prstGeom>
          <a:noFill/>
        </p:spPr>
        <p:txBody>
          <a:bodyPr wrap="square" rtlCol="0">
            <a:spAutoFit/>
          </a:bodyPr>
          <a:lstStyle/>
          <a:p>
            <a:pPr algn="ctr"/>
            <a:r>
              <a:rPr lang="en-US" sz="3200" dirty="0" smtClean="0">
                <a:latin typeface="Gill Sans Light"/>
                <a:cs typeface="Gill Sans Light"/>
              </a:rPr>
              <a:t>Integrated Frameworks</a:t>
            </a:r>
          </a:p>
        </p:txBody>
      </p:sp>
      <p:grpSp>
        <p:nvGrpSpPr>
          <p:cNvPr id="6" name="Group 5"/>
          <p:cNvGrpSpPr/>
          <p:nvPr/>
        </p:nvGrpSpPr>
        <p:grpSpPr>
          <a:xfrm>
            <a:off x="838200" y="4724647"/>
            <a:ext cx="6325704" cy="1523753"/>
            <a:chOff x="838200" y="4724647"/>
            <a:chExt cx="6325704" cy="1523753"/>
          </a:xfrm>
        </p:grpSpPr>
        <p:grpSp>
          <p:nvGrpSpPr>
            <p:cNvPr id="3" name="Group 2"/>
            <p:cNvGrpSpPr/>
            <p:nvPr/>
          </p:nvGrpSpPr>
          <p:grpSpPr>
            <a:xfrm>
              <a:off x="838200" y="4724647"/>
              <a:ext cx="4471414" cy="1484725"/>
              <a:chOff x="838200" y="4724647"/>
              <a:chExt cx="4471414" cy="1484725"/>
            </a:xfrm>
          </p:grpSpPr>
          <p:grpSp>
            <p:nvGrpSpPr>
              <p:cNvPr id="2" name="Group 1"/>
              <p:cNvGrpSpPr/>
              <p:nvPr/>
            </p:nvGrpSpPr>
            <p:grpSpPr>
              <a:xfrm>
                <a:off x="838200" y="4724647"/>
                <a:ext cx="2672526" cy="1484725"/>
                <a:chOff x="838200" y="4724647"/>
                <a:chExt cx="2672526" cy="1484725"/>
              </a:xfrm>
            </p:grpSpPr>
            <p:grpSp>
              <p:nvGrpSpPr>
                <p:cNvPr id="43" name="Group 42"/>
                <p:cNvGrpSpPr/>
                <p:nvPr/>
              </p:nvGrpSpPr>
              <p:grpSpPr>
                <a:xfrm>
                  <a:off x="1085795" y="5276671"/>
                  <a:ext cx="2081057" cy="932701"/>
                  <a:chOff x="961417" y="1240840"/>
                  <a:chExt cx="3862145" cy="1730960"/>
                </a:xfrm>
              </p:grpSpPr>
              <p:grpSp>
                <p:nvGrpSpPr>
                  <p:cNvPr id="15" name="Group 14"/>
                  <p:cNvGrpSpPr/>
                  <p:nvPr/>
                </p:nvGrpSpPr>
                <p:grpSpPr>
                  <a:xfrm>
                    <a:off x="961417" y="2367379"/>
                    <a:ext cx="3862145" cy="604421"/>
                    <a:chOff x="961417" y="2193339"/>
                    <a:chExt cx="3862145" cy="604421"/>
                  </a:xfrm>
                </p:grpSpPr>
                <p:sp>
                  <p:nvSpPr>
                    <p:cNvPr id="5" name="Rectangle 4"/>
                    <p:cNvSpPr/>
                    <p:nvPr/>
                  </p:nvSpPr>
                  <p:spPr>
                    <a:xfrm>
                      <a:off x="961417" y="2193339"/>
                      <a:ext cx="784962" cy="604421"/>
                    </a:xfrm>
                    <a:prstGeom prst="rect">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000"/>
                    </a:p>
                  </p:txBody>
                </p:sp>
                <p:sp>
                  <p:nvSpPr>
                    <p:cNvPr id="10" name="Rectangle 9"/>
                    <p:cNvSpPr/>
                    <p:nvPr/>
                  </p:nvSpPr>
                  <p:spPr>
                    <a:xfrm>
                      <a:off x="1987145" y="2193339"/>
                      <a:ext cx="784962" cy="604421"/>
                    </a:xfrm>
                    <a:prstGeom prst="rect">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000"/>
                    </a:p>
                  </p:txBody>
                </p:sp>
                <p:sp>
                  <p:nvSpPr>
                    <p:cNvPr id="11" name="Rectangle 10"/>
                    <p:cNvSpPr/>
                    <p:nvPr/>
                  </p:nvSpPr>
                  <p:spPr>
                    <a:xfrm>
                      <a:off x="3012873" y="2193339"/>
                      <a:ext cx="784962" cy="604421"/>
                    </a:xfrm>
                    <a:prstGeom prst="rect">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000"/>
                    </a:p>
                  </p:txBody>
                </p:sp>
                <p:sp>
                  <p:nvSpPr>
                    <p:cNvPr id="12" name="Rectangle 11"/>
                    <p:cNvSpPr/>
                    <p:nvPr/>
                  </p:nvSpPr>
                  <p:spPr>
                    <a:xfrm>
                      <a:off x="4038600" y="2193339"/>
                      <a:ext cx="784962" cy="604421"/>
                    </a:xfrm>
                    <a:prstGeom prst="rect">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000"/>
                    </a:p>
                  </p:txBody>
                </p:sp>
              </p:grpSp>
              <p:grpSp>
                <p:nvGrpSpPr>
                  <p:cNvPr id="42" name="Group 41"/>
                  <p:cNvGrpSpPr/>
                  <p:nvPr/>
                </p:nvGrpSpPr>
                <p:grpSpPr>
                  <a:xfrm>
                    <a:off x="1600200" y="1240840"/>
                    <a:ext cx="2590800" cy="968960"/>
                    <a:chOff x="1600200" y="1240840"/>
                    <a:chExt cx="2590800" cy="968960"/>
                  </a:xfrm>
                </p:grpSpPr>
                <p:grpSp>
                  <p:nvGrpSpPr>
                    <p:cNvPr id="30" name="Group 29"/>
                    <p:cNvGrpSpPr/>
                    <p:nvPr/>
                  </p:nvGrpSpPr>
                  <p:grpSpPr>
                    <a:xfrm>
                      <a:off x="1600200" y="1240840"/>
                      <a:ext cx="609600" cy="968960"/>
                      <a:chOff x="1600200" y="1240840"/>
                      <a:chExt cx="609600" cy="968960"/>
                    </a:xfrm>
                  </p:grpSpPr>
                  <p:sp>
                    <p:nvSpPr>
                      <p:cNvPr id="4" name="Oval 3"/>
                      <p:cNvSpPr/>
                      <p:nvPr/>
                    </p:nvSpPr>
                    <p:spPr>
                      <a:xfrm>
                        <a:off x="1721588" y="1240840"/>
                        <a:ext cx="381000" cy="381000"/>
                      </a:xfrm>
                      <a:prstGeom prst="ellipse">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a:p>
                    </p:txBody>
                  </p:sp>
                  <p:cxnSp>
                    <p:nvCxnSpPr>
                      <p:cNvPr id="17" name="Straight Arrow Connector 16"/>
                      <p:cNvCxnSpPr>
                        <a:endCxn id="4" idx="3"/>
                      </p:cNvCxnSpPr>
                      <p:nvPr/>
                    </p:nvCxnSpPr>
                    <p:spPr>
                      <a:xfrm flipV="1">
                        <a:off x="1600200" y="1566044"/>
                        <a:ext cx="177184" cy="49135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4" idx="4"/>
                      </p:cNvCxnSpPr>
                      <p:nvPr/>
                    </p:nvCxnSpPr>
                    <p:spPr>
                      <a:xfrm flipV="1">
                        <a:off x="1912088" y="1621840"/>
                        <a:ext cx="0" cy="5879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endCxn id="4" idx="5"/>
                      </p:cNvCxnSpPr>
                      <p:nvPr/>
                    </p:nvCxnSpPr>
                    <p:spPr>
                      <a:xfrm flipH="1" flipV="1">
                        <a:off x="2046792" y="1566044"/>
                        <a:ext cx="163008" cy="49135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nvGrpSpPr>
                    <p:cNvPr id="31" name="Group 30"/>
                    <p:cNvGrpSpPr/>
                    <p:nvPr/>
                  </p:nvGrpSpPr>
                  <p:grpSpPr>
                    <a:xfrm>
                      <a:off x="2590800" y="1240840"/>
                      <a:ext cx="609600" cy="968960"/>
                      <a:chOff x="1600200" y="1240840"/>
                      <a:chExt cx="609600" cy="968960"/>
                    </a:xfrm>
                  </p:grpSpPr>
                  <p:sp>
                    <p:nvSpPr>
                      <p:cNvPr id="32" name="Oval 31"/>
                      <p:cNvSpPr/>
                      <p:nvPr/>
                    </p:nvSpPr>
                    <p:spPr>
                      <a:xfrm>
                        <a:off x="1721588" y="1240840"/>
                        <a:ext cx="381000" cy="381000"/>
                      </a:xfrm>
                      <a:prstGeom prst="ellipse">
                        <a:avLst/>
                      </a:prstGeom>
                      <a:ln>
                        <a:headEnd type="none" w="med" len="med"/>
                        <a:tailEnd type="none"/>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2000"/>
                      </a:p>
                    </p:txBody>
                  </p:sp>
                  <p:cxnSp>
                    <p:nvCxnSpPr>
                      <p:cNvPr id="33" name="Straight Arrow Connector 32"/>
                      <p:cNvCxnSpPr>
                        <a:endCxn id="32" idx="3"/>
                      </p:cNvCxnSpPr>
                      <p:nvPr/>
                    </p:nvCxnSpPr>
                    <p:spPr>
                      <a:xfrm flipV="1">
                        <a:off x="1600200" y="1566044"/>
                        <a:ext cx="177184" cy="49135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endCxn id="32" idx="4"/>
                      </p:cNvCxnSpPr>
                      <p:nvPr/>
                    </p:nvCxnSpPr>
                    <p:spPr>
                      <a:xfrm flipV="1">
                        <a:off x="1912088" y="1621840"/>
                        <a:ext cx="0" cy="5879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endCxn id="32" idx="5"/>
                      </p:cNvCxnSpPr>
                      <p:nvPr/>
                    </p:nvCxnSpPr>
                    <p:spPr>
                      <a:xfrm flipH="1" flipV="1">
                        <a:off x="2046792" y="1566044"/>
                        <a:ext cx="163008" cy="49135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nvGrpSpPr>
                    <p:cNvPr id="36" name="Group 35"/>
                    <p:cNvGrpSpPr/>
                    <p:nvPr/>
                  </p:nvGrpSpPr>
                  <p:grpSpPr>
                    <a:xfrm>
                      <a:off x="3581400" y="1240840"/>
                      <a:ext cx="609600" cy="968960"/>
                      <a:chOff x="1600200" y="1240840"/>
                      <a:chExt cx="609600" cy="968960"/>
                    </a:xfrm>
                  </p:grpSpPr>
                  <p:sp>
                    <p:nvSpPr>
                      <p:cNvPr id="37" name="Oval 36"/>
                      <p:cNvSpPr/>
                      <p:nvPr/>
                    </p:nvSpPr>
                    <p:spPr>
                      <a:xfrm>
                        <a:off x="1721588" y="1240840"/>
                        <a:ext cx="381000" cy="381000"/>
                      </a:xfrm>
                      <a:prstGeom prst="ellipse">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cxnSp>
                    <p:nvCxnSpPr>
                      <p:cNvPr id="38" name="Straight Arrow Connector 37"/>
                      <p:cNvCxnSpPr>
                        <a:endCxn id="37" idx="3"/>
                      </p:cNvCxnSpPr>
                      <p:nvPr/>
                    </p:nvCxnSpPr>
                    <p:spPr>
                      <a:xfrm flipV="1">
                        <a:off x="1600200" y="1566044"/>
                        <a:ext cx="177184" cy="49135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endCxn id="37" idx="4"/>
                      </p:cNvCxnSpPr>
                      <p:nvPr/>
                    </p:nvCxnSpPr>
                    <p:spPr>
                      <a:xfrm flipV="1">
                        <a:off x="1912088" y="1621840"/>
                        <a:ext cx="0" cy="5879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endCxn id="37" idx="5"/>
                      </p:cNvCxnSpPr>
                      <p:nvPr/>
                    </p:nvCxnSpPr>
                    <p:spPr>
                      <a:xfrm flipH="1" flipV="1">
                        <a:off x="2046792" y="1566044"/>
                        <a:ext cx="163008" cy="49135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grpSp>
            <p:sp>
              <p:nvSpPr>
                <p:cNvPr id="44" name="TextBox 43"/>
                <p:cNvSpPr txBox="1"/>
                <p:nvPr/>
              </p:nvSpPr>
              <p:spPr>
                <a:xfrm>
                  <a:off x="838200" y="4724647"/>
                  <a:ext cx="2672526" cy="523220"/>
                </a:xfrm>
                <a:prstGeom prst="rect">
                  <a:avLst/>
                </a:prstGeom>
                <a:noFill/>
              </p:spPr>
              <p:txBody>
                <a:bodyPr wrap="none" rtlCol="0">
                  <a:spAutoFit/>
                </a:bodyPr>
                <a:lstStyle/>
                <a:p>
                  <a:pPr algn="ctr"/>
                  <a:r>
                    <a:rPr lang="en-US" sz="2800" dirty="0" smtClean="0">
                      <a:latin typeface="Gill Sans Light"/>
                      <a:cs typeface="Gill Sans Light"/>
                    </a:rPr>
                    <a:t>Parameter Server</a:t>
                  </a:r>
                </a:p>
              </p:txBody>
            </p:sp>
          </p:grpSp>
          <p:sp>
            <p:nvSpPr>
              <p:cNvPr id="177" name="Right Arrow 176"/>
              <p:cNvSpPr/>
              <p:nvPr/>
            </p:nvSpPr>
            <p:spPr>
              <a:xfrm>
                <a:off x="4419600" y="5445423"/>
                <a:ext cx="890014" cy="440848"/>
              </a:xfrm>
              <a:prstGeom prst="rightArrow">
                <a:avLst/>
              </a:prstGeom>
              <a:ln>
                <a:headEnd type="none" w="med" len="med"/>
                <a:tailEnd type="none"/>
              </a:ln>
            </p:spPr>
            <p:style>
              <a:lnRef idx="1">
                <a:schemeClr val="dk1"/>
              </a:lnRef>
              <a:fillRef idx="3">
                <a:schemeClr val="dk1"/>
              </a:fillRef>
              <a:effectRef idx="2">
                <a:schemeClr val="dk1"/>
              </a:effectRef>
              <a:fontRef idx="minor">
                <a:schemeClr val="lt1"/>
              </a:fontRef>
            </p:style>
            <p:txBody>
              <a:bodyPr rtlCol="0" anchor="ctr"/>
              <a:lstStyle/>
              <a:p>
                <a:pPr algn="ctr"/>
                <a:endParaRPr lang="en-US" sz="2000"/>
              </a:p>
            </p:txBody>
          </p:sp>
        </p:grpSp>
        <p:sp>
          <p:nvSpPr>
            <p:cNvPr id="216" name="TextBox 215"/>
            <p:cNvSpPr txBox="1"/>
            <p:nvPr/>
          </p:nvSpPr>
          <p:spPr>
            <a:xfrm>
              <a:off x="6720002" y="5048071"/>
              <a:ext cx="443902" cy="1200329"/>
            </a:xfrm>
            <a:prstGeom prst="rect">
              <a:avLst/>
            </a:prstGeom>
            <a:noFill/>
          </p:spPr>
          <p:txBody>
            <a:bodyPr wrap="none" rtlCol="0">
              <a:spAutoFit/>
            </a:bodyPr>
            <a:lstStyle/>
            <a:p>
              <a:pPr algn="ctr"/>
              <a:r>
                <a:rPr lang="en-US" sz="7200" dirty="0" smtClean="0">
                  <a:latin typeface="Gill Sans Light"/>
                  <a:cs typeface="Gill Sans Light"/>
                </a:rPr>
                <a:t>?</a:t>
              </a:r>
            </a:p>
          </p:txBody>
        </p:sp>
      </p:grpSp>
      <p:sp>
        <p:nvSpPr>
          <p:cNvPr id="217" name="Title 216"/>
          <p:cNvSpPr>
            <a:spLocks noGrp="1"/>
          </p:cNvSpPr>
          <p:nvPr>
            <p:ph type="title"/>
          </p:nvPr>
        </p:nvSpPr>
        <p:spPr>
          <a:xfrm>
            <a:off x="533400" y="533400"/>
            <a:ext cx="8229600" cy="838200"/>
          </a:xfrm>
        </p:spPr>
        <p:txBody>
          <a:bodyPr/>
          <a:lstStyle/>
          <a:p>
            <a:r>
              <a:rPr lang="en-US" dirty="0" smtClean="0"/>
              <a:t>Future Work</a:t>
            </a:r>
            <a:endParaRPr lang="en-US" dirty="0"/>
          </a:p>
        </p:txBody>
      </p:sp>
    </p:spTree>
    <p:extLst>
      <p:ext uri="{BB962C8B-B14F-4D97-AF65-F5344CB8AC3E}">
        <p14:creationId xmlns:p14="http://schemas.microsoft.com/office/powerpoint/2010/main" val="3771322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3" name="Group 172"/>
          <p:cNvGrpSpPr/>
          <p:nvPr/>
        </p:nvGrpSpPr>
        <p:grpSpPr>
          <a:xfrm>
            <a:off x="1425199" y="3192051"/>
            <a:ext cx="1309497" cy="1151349"/>
            <a:chOff x="5412017" y="3802047"/>
            <a:chExt cx="2869047" cy="2522553"/>
          </a:xfrm>
        </p:grpSpPr>
        <p:grpSp>
          <p:nvGrpSpPr>
            <p:cNvPr id="143" name="Group 142"/>
            <p:cNvGrpSpPr/>
            <p:nvPr/>
          </p:nvGrpSpPr>
          <p:grpSpPr>
            <a:xfrm>
              <a:off x="5412017" y="3802047"/>
              <a:ext cx="1752501" cy="2522553"/>
              <a:chOff x="5640617" y="3597015"/>
              <a:chExt cx="1752501" cy="2522553"/>
            </a:xfrm>
          </p:grpSpPr>
          <p:sp>
            <p:nvSpPr>
              <p:cNvPr id="171" name="Freeform 170"/>
              <p:cNvSpPr/>
              <p:nvPr/>
            </p:nvSpPr>
            <p:spPr>
              <a:xfrm>
                <a:off x="5640617" y="3597015"/>
                <a:ext cx="1752501" cy="2522553"/>
              </a:xfrm>
              <a:custGeom>
                <a:avLst/>
                <a:gdLst>
                  <a:gd name="connsiteX0" fmla="*/ 31632 w 1797847"/>
                  <a:gd name="connsiteY0" fmla="*/ 812586 h 2552203"/>
                  <a:gd name="connsiteX1" fmla="*/ 650368 w 1797847"/>
                  <a:gd name="connsiteY1" fmla="*/ 96119 h 2552203"/>
                  <a:gd name="connsiteX2" fmla="*/ 1073714 w 1797847"/>
                  <a:gd name="connsiteY2" fmla="*/ 52697 h 2552203"/>
                  <a:gd name="connsiteX3" fmla="*/ 1106279 w 1797847"/>
                  <a:gd name="connsiteY3" fmla="*/ 519486 h 2552203"/>
                  <a:gd name="connsiteX4" fmla="*/ 834904 w 1797847"/>
                  <a:gd name="connsiteY4" fmla="*/ 682320 h 2552203"/>
                  <a:gd name="connsiteX5" fmla="*/ 1214829 w 1797847"/>
                  <a:gd name="connsiteY5" fmla="*/ 671464 h 2552203"/>
                  <a:gd name="connsiteX6" fmla="*/ 1464495 w 1797847"/>
                  <a:gd name="connsiteY6" fmla="*/ 552053 h 2552203"/>
                  <a:gd name="connsiteX7" fmla="*/ 1735871 w 1797847"/>
                  <a:gd name="connsiteY7" fmla="*/ 725742 h 2552203"/>
                  <a:gd name="connsiteX8" fmla="*/ 1768436 w 1797847"/>
                  <a:gd name="connsiteY8" fmla="*/ 1094831 h 2552203"/>
                  <a:gd name="connsiteX9" fmla="*/ 1377655 w 1797847"/>
                  <a:gd name="connsiteY9" fmla="*/ 1235953 h 2552203"/>
                  <a:gd name="connsiteX10" fmla="*/ 1095424 w 1797847"/>
                  <a:gd name="connsiteY10" fmla="*/ 1116542 h 2552203"/>
                  <a:gd name="connsiteX11" fmla="*/ 552673 w 1797847"/>
                  <a:gd name="connsiteY11" fmla="*/ 1170820 h 2552203"/>
                  <a:gd name="connsiteX12" fmla="*/ 726353 w 1797847"/>
                  <a:gd name="connsiteY12" fmla="*/ 2093542 h 2552203"/>
                  <a:gd name="connsiteX13" fmla="*/ 672078 w 1797847"/>
                  <a:gd name="connsiteY13" fmla="*/ 2527765 h 2552203"/>
                  <a:gd name="connsiteX14" fmla="*/ 237877 w 1797847"/>
                  <a:gd name="connsiteY14" fmla="*/ 2462631 h 2552203"/>
                  <a:gd name="connsiteX15" fmla="*/ 107617 w 1797847"/>
                  <a:gd name="connsiteY15" fmla="*/ 2169531 h 2552203"/>
                  <a:gd name="connsiteX16" fmla="*/ 31632 w 1797847"/>
                  <a:gd name="connsiteY16" fmla="*/ 812586 h 2552203"/>
                  <a:gd name="connsiteX0" fmla="*/ 31632 w 1797847"/>
                  <a:gd name="connsiteY0" fmla="*/ 806135 h 2545752"/>
                  <a:gd name="connsiteX1" fmla="*/ 650368 w 1797847"/>
                  <a:gd name="connsiteY1" fmla="*/ 89668 h 2545752"/>
                  <a:gd name="connsiteX2" fmla="*/ 1073714 w 1797847"/>
                  <a:gd name="connsiteY2" fmla="*/ 46246 h 2545752"/>
                  <a:gd name="connsiteX3" fmla="*/ 1106279 w 1797847"/>
                  <a:gd name="connsiteY3" fmla="*/ 415335 h 2545752"/>
                  <a:gd name="connsiteX4" fmla="*/ 834904 w 1797847"/>
                  <a:gd name="connsiteY4" fmla="*/ 675869 h 2545752"/>
                  <a:gd name="connsiteX5" fmla="*/ 1214829 w 1797847"/>
                  <a:gd name="connsiteY5" fmla="*/ 665013 h 2545752"/>
                  <a:gd name="connsiteX6" fmla="*/ 1464495 w 1797847"/>
                  <a:gd name="connsiteY6" fmla="*/ 545602 h 2545752"/>
                  <a:gd name="connsiteX7" fmla="*/ 1735871 w 1797847"/>
                  <a:gd name="connsiteY7" fmla="*/ 719291 h 2545752"/>
                  <a:gd name="connsiteX8" fmla="*/ 1768436 w 1797847"/>
                  <a:gd name="connsiteY8" fmla="*/ 1088380 h 2545752"/>
                  <a:gd name="connsiteX9" fmla="*/ 1377655 w 1797847"/>
                  <a:gd name="connsiteY9" fmla="*/ 1229502 h 2545752"/>
                  <a:gd name="connsiteX10" fmla="*/ 1095424 w 1797847"/>
                  <a:gd name="connsiteY10" fmla="*/ 1110091 h 2545752"/>
                  <a:gd name="connsiteX11" fmla="*/ 552673 w 1797847"/>
                  <a:gd name="connsiteY11" fmla="*/ 1164369 h 2545752"/>
                  <a:gd name="connsiteX12" fmla="*/ 726353 w 1797847"/>
                  <a:gd name="connsiteY12" fmla="*/ 2087091 h 2545752"/>
                  <a:gd name="connsiteX13" fmla="*/ 672078 w 1797847"/>
                  <a:gd name="connsiteY13" fmla="*/ 2521314 h 2545752"/>
                  <a:gd name="connsiteX14" fmla="*/ 237877 w 1797847"/>
                  <a:gd name="connsiteY14" fmla="*/ 2456180 h 2545752"/>
                  <a:gd name="connsiteX15" fmla="*/ 107617 w 1797847"/>
                  <a:gd name="connsiteY15" fmla="*/ 2163080 h 2545752"/>
                  <a:gd name="connsiteX16" fmla="*/ 31632 w 1797847"/>
                  <a:gd name="connsiteY16" fmla="*/ 806135 h 2545752"/>
                  <a:gd name="connsiteX0" fmla="*/ 31632 w 1797847"/>
                  <a:gd name="connsiteY0" fmla="*/ 806135 h 2545752"/>
                  <a:gd name="connsiteX1" fmla="*/ 650368 w 1797847"/>
                  <a:gd name="connsiteY1" fmla="*/ 89668 h 2545752"/>
                  <a:gd name="connsiteX2" fmla="*/ 1073714 w 1797847"/>
                  <a:gd name="connsiteY2" fmla="*/ 46246 h 2545752"/>
                  <a:gd name="connsiteX3" fmla="*/ 1106279 w 1797847"/>
                  <a:gd name="connsiteY3" fmla="*/ 415335 h 2545752"/>
                  <a:gd name="connsiteX4" fmla="*/ 834904 w 1797847"/>
                  <a:gd name="connsiteY4" fmla="*/ 675869 h 2545752"/>
                  <a:gd name="connsiteX5" fmla="*/ 1464495 w 1797847"/>
                  <a:gd name="connsiteY5" fmla="*/ 545602 h 2545752"/>
                  <a:gd name="connsiteX6" fmla="*/ 1735871 w 1797847"/>
                  <a:gd name="connsiteY6" fmla="*/ 719291 h 2545752"/>
                  <a:gd name="connsiteX7" fmla="*/ 1768436 w 1797847"/>
                  <a:gd name="connsiteY7" fmla="*/ 1088380 h 2545752"/>
                  <a:gd name="connsiteX8" fmla="*/ 1377655 w 1797847"/>
                  <a:gd name="connsiteY8" fmla="*/ 1229502 h 2545752"/>
                  <a:gd name="connsiteX9" fmla="*/ 1095424 w 1797847"/>
                  <a:gd name="connsiteY9" fmla="*/ 1110091 h 2545752"/>
                  <a:gd name="connsiteX10" fmla="*/ 552673 w 1797847"/>
                  <a:gd name="connsiteY10" fmla="*/ 1164369 h 2545752"/>
                  <a:gd name="connsiteX11" fmla="*/ 726353 w 1797847"/>
                  <a:gd name="connsiteY11" fmla="*/ 2087091 h 2545752"/>
                  <a:gd name="connsiteX12" fmla="*/ 672078 w 1797847"/>
                  <a:gd name="connsiteY12" fmla="*/ 2521314 h 2545752"/>
                  <a:gd name="connsiteX13" fmla="*/ 237877 w 1797847"/>
                  <a:gd name="connsiteY13" fmla="*/ 2456180 h 2545752"/>
                  <a:gd name="connsiteX14" fmla="*/ 107617 w 1797847"/>
                  <a:gd name="connsiteY14" fmla="*/ 2163080 h 2545752"/>
                  <a:gd name="connsiteX15" fmla="*/ 31632 w 1797847"/>
                  <a:gd name="connsiteY15" fmla="*/ 806135 h 2545752"/>
                  <a:gd name="connsiteX0" fmla="*/ 31632 w 1797847"/>
                  <a:gd name="connsiteY0" fmla="*/ 806135 h 2545752"/>
                  <a:gd name="connsiteX1" fmla="*/ 650368 w 1797847"/>
                  <a:gd name="connsiteY1" fmla="*/ 89668 h 2545752"/>
                  <a:gd name="connsiteX2" fmla="*/ 1073714 w 1797847"/>
                  <a:gd name="connsiteY2" fmla="*/ 46246 h 2545752"/>
                  <a:gd name="connsiteX3" fmla="*/ 1106279 w 1797847"/>
                  <a:gd name="connsiteY3" fmla="*/ 415335 h 2545752"/>
                  <a:gd name="connsiteX4" fmla="*/ 900034 w 1797847"/>
                  <a:gd name="connsiteY4" fmla="*/ 697580 h 2545752"/>
                  <a:gd name="connsiteX5" fmla="*/ 1464495 w 1797847"/>
                  <a:gd name="connsiteY5" fmla="*/ 545602 h 2545752"/>
                  <a:gd name="connsiteX6" fmla="*/ 1735871 w 1797847"/>
                  <a:gd name="connsiteY6" fmla="*/ 719291 h 2545752"/>
                  <a:gd name="connsiteX7" fmla="*/ 1768436 w 1797847"/>
                  <a:gd name="connsiteY7" fmla="*/ 1088380 h 2545752"/>
                  <a:gd name="connsiteX8" fmla="*/ 1377655 w 1797847"/>
                  <a:gd name="connsiteY8" fmla="*/ 1229502 h 2545752"/>
                  <a:gd name="connsiteX9" fmla="*/ 1095424 w 1797847"/>
                  <a:gd name="connsiteY9" fmla="*/ 1110091 h 2545752"/>
                  <a:gd name="connsiteX10" fmla="*/ 552673 w 1797847"/>
                  <a:gd name="connsiteY10" fmla="*/ 1164369 h 2545752"/>
                  <a:gd name="connsiteX11" fmla="*/ 726353 w 1797847"/>
                  <a:gd name="connsiteY11" fmla="*/ 2087091 h 2545752"/>
                  <a:gd name="connsiteX12" fmla="*/ 672078 w 1797847"/>
                  <a:gd name="connsiteY12" fmla="*/ 2521314 h 2545752"/>
                  <a:gd name="connsiteX13" fmla="*/ 237877 w 1797847"/>
                  <a:gd name="connsiteY13" fmla="*/ 2456180 h 2545752"/>
                  <a:gd name="connsiteX14" fmla="*/ 107617 w 1797847"/>
                  <a:gd name="connsiteY14" fmla="*/ 2163080 h 2545752"/>
                  <a:gd name="connsiteX15" fmla="*/ 31632 w 1797847"/>
                  <a:gd name="connsiteY15" fmla="*/ 806135 h 2545752"/>
                  <a:gd name="connsiteX0" fmla="*/ 31632 w 1736862"/>
                  <a:gd name="connsiteY0" fmla="*/ 806135 h 2545752"/>
                  <a:gd name="connsiteX1" fmla="*/ 650368 w 1736862"/>
                  <a:gd name="connsiteY1" fmla="*/ 89668 h 2545752"/>
                  <a:gd name="connsiteX2" fmla="*/ 1073714 w 1736862"/>
                  <a:gd name="connsiteY2" fmla="*/ 46246 h 2545752"/>
                  <a:gd name="connsiteX3" fmla="*/ 1106279 w 1736862"/>
                  <a:gd name="connsiteY3" fmla="*/ 415335 h 2545752"/>
                  <a:gd name="connsiteX4" fmla="*/ 900034 w 1736862"/>
                  <a:gd name="connsiteY4" fmla="*/ 697580 h 2545752"/>
                  <a:gd name="connsiteX5" fmla="*/ 1464495 w 1736862"/>
                  <a:gd name="connsiteY5" fmla="*/ 545602 h 2545752"/>
                  <a:gd name="connsiteX6" fmla="*/ 1735871 w 1736862"/>
                  <a:gd name="connsiteY6" fmla="*/ 719291 h 2545752"/>
                  <a:gd name="connsiteX7" fmla="*/ 1377655 w 1736862"/>
                  <a:gd name="connsiteY7" fmla="*/ 1229502 h 2545752"/>
                  <a:gd name="connsiteX8" fmla="*/ 1095424 w 1736862"/>
                  <a:gd name="connsiteY8" fmla="*/ 1110091 h 2545752"/>
                  <a:gd name="connsiteX9" fmla="*/ 552673 w 1736862"/>
                  <a:gd name="connsiteY9" fmla="*/ 1164369 h 2545752"/>
                  <a:gd name="connsiteX10" fmla="*/ 726353 w 1736862"/>
                  <a:gd name="connsiteY10" fmla="*/ 2087091 h 2545752"/>
                  <a:gd name="connsiteX11" fmla="*/ 672078 w 1736862"/>
                  <a:gd name="connsiteY11" fmla="*/ 2521314 h 2545752"/>
                  <a:gd name="connsiteX12" fmla="*/ 237877 w 1736862"/>
                  <a:gd name="connsiteY12" fmla="*/ 2456180 h 2545752"/>
                  <a:gd name="connsiteX13" fmla="*/ 107617 w 1736862"/>
                  <a:gd name="connsiteY13" fmla="*/ 2163080 h 2545752"/>
                  <a:gd name="connsiteX14" fmla="*/ 31632 w 1736862"/>
                  <a:gd name="connsiteY14" fmla="*/ 806135 h 2545752"/>
                  <a:gd name="connsiteX0" fmla="*/ 31632 w 1769283"/>
                  <a:gd name="connsiteY0" fmla="*/ 806135 h 2545752"/>
                  <a:gd name="connsiteX1" fmla="*/ 650368 w 1769283"/>
                  <a:gd name="connsiteY1" fmla="*/ 89668 h 2545752"/>
                  <a:gd name="connsiteX2" fmla="*/ 1073714 w 1769283"/>
                  <a:gd name="connsiteY2" fmla="*/ 46246 h 2545752"/>
                  <a:gd name="connsiteX3" fmla="*/ 1106279 w 1769283"/>
                  <a:gd name="connsiteY3" fmla="*/ 415335 h 2545752"/>
                  <a:gd name="connsiteX4" fmla="*/ 900034 w 1769283"/>
                  <a:gd name="connsiteY4" fmla="*/ 697580 h 2545752"/>
                  <a:gd name="connsiteX5" fmla="*/ 1464495 w 1769283"/>
                  <a:gd name="connsiteY5" fmla="*/ 545602 h 2545752"/>
                  <a:gd name="connsiteX6" fmla="*/ 1768436 w 1769283"/>
                  <a:gd name="connsiteY6" fmla="*/ 903836 h 2545752"/>
                  <a:gd name="connsiteX7" fmla="*/ 1377655 w 1769283"/>
                  <a:gd name="connsiteY7" fmla="*/ 1229502 h 2545752"/>
                  <a:gd name="connsiteX8" fmla="*/ 1095424 w 1769283"/>
                  <a:gd name="connsiteY8" fmla="*/ 1110091 h 2545752"/>
                  <a:gd name="connsiteX9" fmla="*/ 552673 w 1769283"/>
                  <a:gd name="connsiteY9" fmla="*/ 1164369 h 2545752"/>
                  <a:gd name="connsiteX10" fmla="*/ 726353 w 1769283"/>
                  <a:gd name="connsiteY10" fmla="*/ 2087091 h 2545752"/>
                  <a:gd name="connsiteX11" fmla="*/ 672078 w 1769283"/>
                  <a:gd name="connsiteY11" fmla="*/ 2521314 h 2545752"/>
                  <a:gd name="connsiteX12" fmla="*/ 237877 w 1769283"/>
                  <a:gd name="connsiteY12" fmla="*/ 2456180 h 2545752"/>
                  <a:gd name="connsiteX13" fmla="*/ 107617 w 1769283"/>
                  <a:gd name="connsiteY13" fmla="*/ 2163080 h 2545752"/>
                  <a:gd name="connsiteX14" fmla="*/ 31632 w 1769283"/>
                  <a:gd name="connsiteY14" fmla="*/ 806135 h 2545752"/>
                  <a:gd name="connsiteX0" fmla="*/ 31632 w 1769283"/>
                  <a:gd name="connsiteY0" fmla="*/ 806135 h 2545752"/>
                  <a:gd name="connsiteX1" fmla="*/ 650368 w 1769283"/>
                  <a:gd name="connsiteY1" fmla="*/ 89668 h 2545752"/>
                  <a:gd name="connsiteX2" fmla="*/ 1073714 w 1769283"/>
                  <a:gd name="connsiteY2" fmla="*/ 46246 h 2545752"/>
                  <a:gd name="connsiteX3" fmla="*/ 1106279 w 1769283"/>
                  <a:gd name="connsiteY3" fmla="*/ 415335 h 2545752"/>
                  <a:gd name="connsiteX4" fmla="*/ 900034 w 1769283"/>
                  <a:gd name="connsiteY4" fmla="*/ 697580 h 2545752"/>
                  <a:gd name="connsiteX5" fmla="*/ 1464495 w 1769283"/>
                  <a:gd name="connsiteY5" fmla="*/ 545602 h 2545752"/>
                  <a:gd name="connsiteX6" fmla="*/ 1768436 w 1769283"/>
                  <a:gd name="connsiteY6" fmla="*/ 903836 h 2545752"/>
                  <a:gd name="connsiteX7" fmla="*/ 1377655 w 1769283"/>
                  <a:gd name="connsiteY7" fmla="*/ 1229502 h 2545752"/>
                  <a:gd name="connsiteX8" fmla="*/ 552673 w 1769283"/>
                  <a:gd name="connsiteY8" fmla="*/ 1164369 h 2545752"/>
                  <a:gd name="connsiteX9" fmla="*/ 726353 w 1769283"/>
                  <a:gd name="connsiteY9" fmla="*/ 2087091 h 2545752"/>
                  <a:gd name="connsiteX10" fmla="*/ 672078 w 1769283"/>
                  <a:gd name="connsiteY10" fmla="*/ 2521314 h 2545752"/>
                  <a:gd name="connsiteX11" fmla="*/ 237877 w 1769283"/>
                  <a:gd name="connsiteY11" fmla="*/ 2456180 h 2545752"/>
                  <a:gd name="connsiteX12" fmla="*/ 107617 w 1769283"/>
                  <a:gd name="connsiteY12" fmla="*/ 2163080 h 2545752"/>
                  <a:gd name="connsiteX13" fmla="*/ 31632 w 1769283"/>
                  <a:gd name="connsiteY13" fmla="*/ 806135 h 2545752"/>
                  <a:gd name="connsiteX0" fmla="*/ 16022 w 1753673"/>
                  <a:gd name="connsiteY0" fmla="*/ 806135 h 2545752"/>
                  <a:gd name="connsiteX1" fmla="*/ 634758 w 1753673"/>
                  <a:gd name="connsiteY1" fmla="*/ 89668 h 2545752"/>
                  <a:gd name="connsiteX2" fmla="*/ 1058104 w 1753673"/>
                  <a:gd name="connsiteY2" fmla="*/ 46246 h 2545752"/>
                  <a:gd name="connsiteX3" fmla="*/ 1090669 w 1753673"/>
                  <a:gd name="connsiteY3" fmla="*/ 415335 h 2545752"/>
                  <a:gd name="connsiteX4" fmla="*/ 884424 w 1753673"/>
                  <a:gd name="connsiteY4" fmla="*/ 697580 h 2545752"/>
                  <a:gd name="connsiteX5" fmla="*/ 1448885 w 1753673"/>
                  <a:gd name="connsiteY5" fmla="*/ 545602 h 2545752"/>
                  <a:gd name="connsiteX6" fmla="*/ 1752826 w 1753673"/>
                  <a:gd name="connsiteY6" fmla="*/ 903836 h 2545752"/>
                  <a:gd name="connsiteX7" fmla="*/ 1362045 w 1753673"/>
                  <a:gd name="connsiteY7" fmla="*/ 1229502 h 2545752"/>
                  <a:gd name="connsiteX8" fmla="*/ 537063 w 1753673"/>
                  <a:gd name="connsiteY8" fmla="*/ 1164369 h 2545752"/>
                  <a:gd name="connsiteX9" fmla="*/ 710743 w 1753673"/>
                  <a:gd name="connsiteY9" fmla="*/ 2087091 h 2545752"/>
                  <a:gd name="connsiteX10" fmla="*/ 656468 w 1753673"/>
                  <a:gd name="connsiteY10" fmla="*/ 2521314 h 2545752"/>
                  <a:gd name="connsiteX11" fmla="*/ 222267 w 1753673"/>
                  <a:gd name="connsiteY11" fmla="*/ 2456180 h 2545752"/>
                  <a:gd name="connsiteX12" fmla="*/ 16022 w 1753673"/>
                  <a:gd name="connsiteY12" fmla="*/ 806135 h 2545752"/>
                  <a:gd name="connsiteX0" fmla="*/ 22512 w 1760163"/>
                  <a:gd name="connsiteY0" fmla="*/ 806135 h 2536601"/>
                  <a:gd name="connsiteX1" fmla="*/ 641248 w 1760163"/>
                  <a:gd name="connsiteY1" fmla="*/ 89668 h 2536601"/>
                  <a:gd name="connsiteX2" fmla="*/ 1064594 w 1760163"/>
                  <a:gd name="connsiteY2" fmla="*/ 46246 h 2536601"/>
                  <a:gd name="connsiteX3" fmla="*/ 1097159 w 1760163"/>
                  <a:gd name="connsiteY3" fmla="*/ 415335 h 2536601"/>
                  <a:gd name="connsiteX4" fmla="*/ 890914 w 1760163"/>
                  <a:gd name="connsiteY4" fmla="*/ 697580 h 2536601"/>
                  <a:gd name="connsiteX5" fmla="*/ 1455375 w 1760163"/>
                  <a:gd name="connsiteY5" fmla="*/ 545602 h 2536601"/>
                  <a:gd name="connsiteX6" fmla="*/ 1759316 w 1760163"/>
                  <a:gd name="connsiteY6" fmla="*/ 903836 h 2536601"/>
                  <a:gd name="connsiteX7" fmla="*/ 1368535 w 1760163"/>
                  <a:gd name="connsiteY7" fmla="*/ 1229502 h 2536601"/>
                  <a:gd name="connsiteX8" fmla="*/ 543553 w 1760163"/>
                  <a:gd name="connsiteY8" fmla="*/ 1164369 h 2536601"/>
                  <a:gd name="connsiteX9" fmla="*/ 717233 w 1760163"/>
                  <a:gd name="connsiteY9" fmla="*/ 2087091 h 2536601"/>
                  <a:gd name="connsiteX10" fmla="*/ 662958 w 1760163"/>
                  <a:gd name="connsiteY10" fmla="*/ 2521314 h 2536601"/>
                  <a:gd name="connsiteX11" fmla="*/ 185337 w 1760163"/>
                  <a:gd name="connsiteY11" fmla="*/ 2412758 h 2536601"/>
                  <a:gd name="connsiteX12" fmla="*/ 22512 w 1760163"/>
                  <a:gd name="connsiteY12" fmla="*/ 806135 h 2536601"/>
                  <a:gd name="connsiteX0" fmla="*/ 22512 w 1760163"/>
                  <a:gd name="connsiteY0" fmla="*/ 806135 h 2517435"/>
                  <a:gd name="connsiteX1" fmla="*/ 641248 w 1760163"/>
                  <a:gd name="connsiteY1" fmla="*/ 89668 h 2517435"/>
                  <a:gd name="connsiteX2" fmla="*/ 1064594 w 1760163"/>
                  <a:gd name="connsiteY2" fmla="*/ 46246 h 2517435"/>
                  <a:gd name="connsiteX3" fmla="*/ 1097159 w 1760163"/>
                  <a:gd name="connsiteY3" fmla="*/ 415335 h 2517435"/>
                  <a:gd name="connsiteX4" fmla="*/ 890914 w 1760163"/>
                  <a:gd name="connsiteY4" fmla="*/ 697580 h 2517435"/>
                  <a:gd name="connsiteX5" fmla="*/ 1455375 w 1760163"/>
                  <a:gd name="connsiteY5" fmla="*/ 545602 h 2517435"/>
                  <a:gd name="connsiteX6" fmla="*/ 1759316 w 1760163"/>
                  <a:gd name="connsiteY6" fmla="*/ 903836 h 2517435"/>
                  <a:gd name="connsiteX7" fmla="*/ 1368535 w 1760163"/>
                  <a:gd name="connsiteY7" fmla="*/ 1229502 h 2517435"/>
                  <a:gd name="connsiteX8" fmla="*/ 543553 w 1760163"/>
                  <a:gd name="connsiteY8" fmla="*/ 1164369 h 2517435"/>
                  <a:gd name="connsiteX9" fmla="*/ 717233 w 1760163"/>
                  <a:gd name="connsiteY9" fmla="*/ 2087091 h 2517435"/>
                  <a:gd name="connsiteX10" fmla="*/ 619538 w 1760163"/>
                  <a:gd name="connsiteY10" fmla="*/ 2499603 h 2517435"/>
                  <a:gd name="connsiteX11" fmla="*/ 185337 w 1760163"/>
                  <a:gd name="connsiteY11" fmla="*/ 2412758 h 2517435"/>
                  <a:gd name="connsiteX12" fmla="*/ 22512 w 1760163"/>
                  <a:gd name="connsiteY12" fmla="*/ 806135 h 2517435"/>
                  <a:gd name="connsiteX0" fmla="*/ 30153 w 1767804"/>
                  <a:gd name="connsiteY0" fmla="*/ 806135 h 2540057"/>
                  <a:gd name="connsiteX1" fmla="*/ 648889 w 1767804"/>
                  <a:gd name="connsiteY1" fmla="*/ 89668 h 2540057"/>
                  <a:gd name="connsiteX2" fmla="*/ 1072235 w 1767804"/>
                  <a:gd name="connsiteY2" fmla="*/ 46246 h 2540057"/>
                  <a:gd name="connsiteX3" fmla="*/ 1104800 w 1767804"/>
                  <a:gd name="connsiteY3" fmla="*/ 415335 h 2540057"/>
                  <a:gd name="connsiteX4" fmla="*/ 898555 w 1767804"/>
                  <a:gd name="connsiteY4" fmla="*/ 697580 h 2540057"/>
                  <a:gd name="connsiteX5" fmla="*/ 1463016 w 1767804"/>
                  <a:gd name="connsiteY5" fmla="*/ 545602 h 2540057"/>
                  <a:gd name="connsiteX6" fmla="*/ 1766957 w 1767804"/>
                  <a:gd name="connsiteY6" fmla="*/ 903836 h 2540057"/>
                  <a:gd name="connsiteX7" fmla="*/ 1376176 w 1767804"/>
                  <a:gd name="connsiteY7" fmla="*/ 1229502 h 2540057"/>
                  <a:gd name="connsiteX8" fmla="*/ 551194 w 1767804"/>
                  <a:gd name="connsiteY8" fmla="*/ 1164369 h 2540057"/>
                  <a:gd name="connsiteX9" fmla="*/ 724874 w 1767804"/>
                  <a:gd name="connsiteY9" fmla="*/ 2087091 h 2540057"/>
                  <a:gd name="connsiteX10" fmla="*/ 627179 w 1767804"/>
                  <a:gd name="connsiteY10" fmla="*/ 2499603 h 2540057"/>
                  <a:gd name="connsiteX11" fmla="*/ 192978 w 1767804"/>
                  <a:gd name="connsiteY11" fmla="*/ 2412758 h 2540057"/>
                  <a:gd name="connsiteX12" fmla="*/ 106138 w 1767804"/>
                  <a:gd name="connsiteY12" fmla="*/ 1511747 h 2540057"/>
                  <a:gd name="connsiteX13" fmla="*/ 30153 w 1767804"/>
                  <a:gd name="connsiteY13" fmla="*/ 806135 h 2540057"/>
                  <a:gd name="connsiteX0" fmla="*/ 14850 w 1752501"/>
                  <a:gd name="connsiteY0" fmla="*/ 788631 h 2522553"/>
                  <a:gd name="connsiteX1" fmla="*/ 405631 w 1752501"/>
                  <a:gd name="connsiteY1" fmla="*/ 452109 h 2522553"/>
                  <a:gd name="connsiteX2" fmla="*/ 633586 w 1752501"/>
                  <a:gd name="connsiteY2" fmla="*/ 72164 h 2522553"/>
                  <a:gd name="connsiteX3" fmla="*/ 1056932 w 1752501"/>
                  <a:gd name="connsiteY3" fmla="*/ 28742 h 2522553"/>
                  <a:gd name="connsiteX4" fmla="*/ 1089497 w 1752501"/>
                  <a:gd name="connsiteY4" fmla="*/ 397831 h 2522553"/>
                  <a:gd name="connsiteX5" fmla="*/ 883252 w 1752501"/>
                  <a:gd name="connsiteY5" fmla="*/ 680076 h 2522553"/>
                  <a:gd name="connsiteX6" fmla="*/ 1447713 w 1752501"/>
                  <a:gd name="connsiteY6" fmla="*/ 528098 h 2522553"/>
                  <a:gd name="connsiteX7" fmla="*/ 1751654 w 1752501"/>
                  <a:gd name="connsiteY7" fmla="*/ 886332 h 2522553"/>
                  <a:gd name="connsiteX8" fmla="*/ 1360873 w 1752501"/>
                  <a:gd name="connsiteY8" fmla="*/ 1211998 h 2522553"/>
                  <a:gd name="connsiteX9" fmla="*/ 535891 w 1752501"/>
                  <a:gd name="connsiteY9" fmla="*/ 1146865 h 2522553"/>
                  <a:gd name="connsiteX10" fmla="*/ 709571 w 1752501"/>
                  <a:gd name="connsiteY10" fmla="*/ 2069587 h 2522553"/>
                  <a:gd name="connsiteX11" fmla="*/ 611876 w 1752501"/>
                  <a:gd name="connsiteY11" fmla="*/ 2482099 h 2522553"/>
                  <a:gd name="connsiteX12" fmla="*/ 177675 w 1752501"/>
                  <a:gd name="connsiteY12" fmla="*/ 2395254 h 2522553"/>
                  <a:gd name="connsiteX13" fmla="*/ 90835 w 1752501"/>
                  <a:gd name="connsiteY13" fmla="*/ 1494243 h 2522553"/>
                  <a:gd name="connsiteX14" fmla="*/ 14850 w 1752501"/>
                  <a:gd name="connsiteY14" fmla="*/ 788631 h 252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52501" h="2522553">
                    <a:moveTo>
                      <a:pt x="14850" y="788631"/>
                    </a:moveTo>
                    <a:cubicBezTo>
                      <a:pt x="67316" y="614942"/>
                      <a:pt x="302508" y="571520"/>
                      <a:pt x="405631" y="452109"/>
                    </a:cubicBezTo>
                    <a:cubicBezTo>
                      <a:pt x="508754" y="332698"/>
                      <a:pt x="525036" y="142725"/>
                      <a:pt x="633586" y="72164"/>
                    </a:cubicBezTo>
                    <a:cubicBezTo>
                      <a:pt x="742136" y="1603"/>
                      <a:pt x="980947" y="-25536"/>
                      <a:pt x="1056932" y="28742"/>
                    </a:cubicBezTo>
                    <a:cubicBezTo>
                      <a:pt x="1132917" y="83020"/>
                      <a:pt x="1118444" y="289275"/>
                      <a:pt x="1089497" y="397831"/>
                    </a:cubicBezTo>
                    <a:cubicBezTo>
                      <a:pt x="1060550" y="506387"/>
                      <a:pt x="823549" y="658365"/>
                      <a:pt x="883252" y="680076"/>
                    </a:cubicBezTo>
                    <a:cubicBezTo>
                      <a:pt x="942955" y="701787"/>
                      <a:pt x="1302979" y="493722"/>
                      <a:pt x="1447713" y="528098"/>
                    </a:cubicBezTo>
                    <a:cubicBezTo>
                      <a:pt x="1592447" y="562474"/>
                      <a:pt x="1766127" y="772349"/>
                      <a:pt x="1751654" y="886332"/>
                    </a:cubicBezTo>
                    <a:cubicBezTo>
                      <a:pt x="1737181" y="1000315"/>
                      <a:pt x="1563500" y="1168576"/>
                      <a:pt x="1360873" y="1211998"/>
                    </a:cubicBezTo>
                    <a:cubicBezTo>
                      <a:pt x="1158246" y="1255420"/>
                      <a:pt x="644441" y="1003934"/>
                      <a:pt x="535891" y="1146865"/>
                    </a:cubicBezTo>
                    <a:cubicBezTo>
                      <a:pt x="427341" y="1289797"/>
                      <a:pt x="696907" y="1847048"/>
                      <a:pt x="709571" y="2069587"/>
                    </a:cubicBezTo>
                    <a:cubicBezTo>
                      <a:pt x="722235" y="2292126"/>
                      <a:pt x="700525" y="2427821"/>
                      <a:pt x="611876" y="2482099"/>
                    </a:cubicBezTo>
                    <a:cubicBezTo>
                      <a:pt x="523227" y="2536377"/>
                      <a:pt x="280798" y="2559897"/>
                      <a:pt x="177675" y="2395254"/>
                    </a:cubicBezTo>
                    <a:cubicBezTo>
                      <a:pt x="74552" y="2230611"/>
                      <a:pt x="117972" y="1762013"/>
                      <a:pt x="90835" y="1494243"/>
                    </a:cubicBezTo>
                    <a:cubicBezTo>
                      <a:pt x="63698" y="1226473"/>
                      <a:pt x="-37616" y="962320"/>
                      <a:pt x="14850" y="788631"/>
                    </a:cubicBez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000">
                  <a:latin typeface="Gill Sans Light"/>
                  <a:cs typeface="Gill Sans Light"/>
                </a:endParaRPr>
              </a:p>
            </p:txBody>
          </p:sp>
          <p:sp>
            <p:nvSpPr>
              <p:cNvPr id="172" name="Oval 171"/>
              <p:cNvSpPr/>
              <p:nvPr/>
            </p:nvSpPr>
            <p:spPr>
              <a:xfrm>
                <a:off x="5671580" y="4212712"/>
                <a:ext cx="533400" cy="533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a:latin typeface="Gill Sans Light"/>
                  <a:cs typeface="Gill Sans Light"/>
                </a:endParaRPr>
              </a:p>
            </p:txBody>
          </p:sp>
        </p:grpSp>
        <p:grpSp>
          <p:nvGrpSpPr>
            <p:cNvPr id="144" name="Group 143"/>
            <p:cNvGrpSpPr/>
            <p:nvPr/>
          </p:nvGrpSpPr>
          <p:grpSpPr>
            <a:xfrm>
              <a:off x="5502763" y="4319232"/>
              <a:ext cx="2778301" cy="1997546"/>
              <a:chOff x="5731363" y="4114200"/>
              <a:chExt cx="2778301" cy="1997546"/>
            </a:xfrm>
          </p:grpSpPr>
          <p:sp>
            <p:nvSpPr>
              <p:cNvPr id="169" name="Freeform 168"/>
              <p:cNvSpPr/>
              <p:nvPr/>
            </p:nvSpPr>
            <p:spPr>
              <a:xfrm>
                <a:off x="5731363" y="4114200"/>
                <a:ext cx="2778301" cy="1997546"/>
              </a:xfrm>
              <a:custGeom>
                <a:avLst/>
                <a:gdLst>
                  <a:gd name="connsiteX0" fmla="*/ 1395586 w 2902853"/>
                  <a:gd name="connsiteY0" fmla="*/ 2051860 h 2051860"/>
                  <a:gd name="connsiteX1" fmla="*/ 1156775 w 2902853"/>
                  <a:gd name="connsiteY1" fmla="*/ 1921593 h 2051860"/>
                  <a:gd name="connsiteX2" fmla="*/ 559749 w 2902853"/>
                  <a:gd name="connsiteY2" fmla="*/ 1986727 h 2051860"/>
                  <a:gd name="connsiteX3" fmla="*/ 168968 w 2902853"/>
                  <a:gd name="connsiteY3" fmla="*/ 2019293 h 2051860"/>
                  <a:gd name="connsiteX4" fmla="*/ 6143 w 2902853"/>
                  <a:gd name="connsiteY4" fmla="*/ 1693627 h 2051860"/>
                  <a:gd name="connsiteX5" fmla="*/ 364359 w 2902853"/>
                  <a:gd name="connsiteY5" fmla="*/ 1411382 h 2051860"/>
                  <a:gd name="connsiteX6" fmla="*/ 809415 w 2902853"/>
                  <a:gd name="connsiteY6" fmla="*/ 1509082 h 2051860"/>
                  <a:gd name="connsiteX7" fmla="*/ 1211051 w 2902853"/>
                  <a:gd name="connsiteY7" fmla="*/ 1454804 h 2051860"/>
                  <a:gd name="connsiteX8" fmla="*/ 1297891 w 2902853"/>
                  <a:gd name="connsiteY8" fmla="*/ 1053149 h 2051860"/>
                  <a:gd name="connsiteX9" fmla="*/ 1145920 w 2902853"/>
                  <a:gd name="connsiteY9" fmla="*/ 618926 h 2051860"/>
                  <a:gd name="connsiteX10" fmla="*/ 1069935 w 2902853"/>
                  <a:gd name="connsiteY10" fmla="*/ 336682 h 2051860"/>
                  <a:gd name="connsiteX11" fmla="*/ 1439006 w 2902853"/>
                  <a:gd name="connsiteY11" fmla="*/ 159 h 2051860"/>
                  <a:gd name="connsiteX12" fmla="*/ 1742947 w 2902853"/>
                  <a:gd name="connsiteY12" fmla="*/ 380104 h 2051860"/>
                  <a:gd name="connsiteX13" fmla="*/ 1612686 w 2902853"/>
                  <a:gd name="connsiteY13" fmla="*/ 792615 h 2051860"/>
                  <a:gd name="connsiteX14" fmla="*/ 1547556 w 2902853"/>
                  <a:gd name="connsiteY14" fmla="*/ 1335393 h 2051860"/>
                  <a:gd name="connsiteX15" fmla="*/ 2242278 w 2902853"/>
                  <a:gd name="connsiteY15" fmla="*/ 608071 h 2051860"/>
                  <a:gd name="connsiteX16" fmla="*/ 2318263 w 2902853"/>
                  <a:gd name="connsiteY16" fmla="*/ 152137 h 2051860"/>
                  <a:gd name="connsiteX17" fmla="*/ 2850159 w 2902853"/>
                  <a:gd name="connsiteY17" fmla="*/ 152137 h 2051860"/>
                  <a:gd name="connsiteX18" fmla="*/ 2839304 w 2902853"/>
                  <a:gd name="connsiteY18" fmla="*/ 694915 h 2051860"/>
                  <a:gd name="connsiteX19" fmla="*/ 2459378 w 2902853"/>
                  <a:gd name="connsiteY19" fmla="*/ 836037 h 2051860"/>
                  <a:gd name="connsiteX20" fmla="*/ 1851497 w 2902853"/>
                  <a:gd name="connsiteY20" fmla="*/ 1476515 h 2051860"/>
                  <a:gd name="connsiteX21" fmla="*/ 2459378 w 2902853"/>
                  <a:gd name="connsiteY21" fmla="*/ 1367960 h 2051860"/>
                  <a:gd name="connsiteX22" fmla="*/ 2730754 w 2902853"/>
                  <a:gd name="connsiteY22" fmla="*/ 1639349 h 2051860"/>
                  <a:gd name="connsiteX23" fmla="*/ 2578783 w 2902853"/>
                  <a:gd name="connsiteY23" fmla="*/ 2019293 h 2051860"/>
                  <a:gd name="connsiteX24" fmla="*/ 1992612 w 2902853"/>
                  <a:gd name="connsiteY24" fmla="*/ 1943305 h 2051860"/>
                  <a:gd name="connsiteX25" fmla="*/ 1471571 w 2902853"/>
                  <a:gd name="connsiteY25" fmla="*/ 2051860 h 2051860"/>
                  <a:gd name="connsiteX0" fmla="*/ 1395586 w 2902853"/>
                  <a:gd name="connsiteY0" fmla="*/ 2051860 h 2051860"/>
                  <a:gd name="connsiteX1" fmla="*/ 1156775 w 2902853"/>
                  <a:gd name="connsiteY1" fmla="*/ 1921593 h 2051860"/>
                  <a:gd name="connsiteX2" fmla="*/ 559749 w 2902853"/>
                  <a:gd name="connsiteY2" fmla="*/ 1986727 h 2051860"/>
                  <a:gd name="connsiteX3" fmla="*/ 168968 w 2902853"/>
                  <a:gd name="connsiteY3" fmla="*/ 2019293 h 2051860"/>
                  <a:gd name="connsiteX4" fmla="*/ 6143 w 2902853"/>
                  <a:gd name="connsiteY4" fmla="*/ 1693627 h 2051860"/>
                  <a:gd name="connsiteX5" fmla="*/ 364359 w 2902853"/>
                  <a:gd name="connsiteY5" fmla="*/ 1411382 h 2051860"/>
                  <a:gd name="connsiteX6" fmla="*/ 809415 w 2902853"/>
                  <a:gd name="connsiteY6" fmla="*/ 1509082 h 2051860"/>
                  <a:gd name="connsiteX7" fmla="*/ 1211051 w 2902853"/>
                  <a:gd name="connsiteY7" fmla="*/ 1454804 h 2051860"/>
                  <a:gd name="connsiteX8" fmla="*/ 1297891 w 2902853"/>
                  <a:gd name="connsiteY8" fmla="*/ 1053149 h 2051860"/>
                  <a:gd name="connsiteX9" fmla="*/ 1145920 w 2902853"/>
                  <a:gd name="connsiteY9" fmla="*/ 618926 h 2051860"/>
                  <a:gd name="connsiteX10" fmla="*/ 1069935 w 2902853"/>
                  <a:gd name="connsiteY10" fmla="*/ 336682 h 2051860"/>
                  <a:gd name="connsiteX11" fmla="*/ 1439006 w 2902853"/>
                  <a:gd name="connsiteY11" fmla="*/ 159 h 2051860"/>
                  <a:gd name="connsiteX12" fmla="*/ 1742947 w 2902853"/>
                  <a:gd name="connsiteY12" fmla="*/ 380104 h 2051860"/>
                  <a:gd name="connsiteX13" fmla="*/ 1612686 w 2902853"/>
                  <a:gd name="connsiteY13" fmla="*/ 792615 h 2051860"/>
                  <a:gd name="connsiteX14" fmla="*/ 1547556 w 2902853"/>
                  <a:gd name="connsiteY14" fmla="*/ 1335393 h 2051860"/>
                  <a:gd name="connsiteX15" fmla="*/ 2242278 w 2902853"/>
                  <a:gd name="connsiteY15" fmla="*/ 608071 h 2051860"/>
                  <a:gd name="connsiteX16" fmla="*/ 2318263 w 2902853"/>
                  <a:gd name="connsiteY16" fmla="*/ 152137 h 2051860"/>
                  <a:gd name="connsiteX17" fmla="*/ 2850159 w 2902853"/>
                  <a:gd name="connsiteY17" fmla="*/ 152137 h 2051860"/>
                  <a:gd name="connsiteX18" fmla="*/ 2839304 w 2902853"/>
                  <a:gd name="connsiteY18" fmla="*/ 694915 h 2051860"/>
                  <a:gd name="connsiteX19" fmla="*/ 2459378 w 2902853"/>
                  <a:gd name="connsiteY19" fmla="*/ 836037 h 2051860"/>
                  <a:gd name="connsiteX20" fmla="*/ 1851497 w 2902853"/>
                  <a:gd name="connsiteY20" fmla="*/ 1476515 h 2051860"/>
                  <a:gd name="connsiteX21" fmla="*/ 2459378 w 2902853"/>
                  <a:gd name="connsiteY21" fmla="*/ 1367960 h 2051860"/>
                  <a:gd name="connsiteX22" fmla="*/ 2730754 w 2902853"/>
                  <a:gd name="connsiteY22" fmla="*/ 1639349 h 2051860"/>
                  <a:gd name="connsiteX23" fmla="*/ 2578783 w 2902853"/>
                  <a:gd name="connsiteY23" fmla="*/ 2019293 h 2051860"/>
                  <a:gd name="connsiteX24" fmla="*/ 1992612 w 2902853"/>
                  <a:gd name="connsiteY24" fmla="*/ 1943305 h 2051860"/>
                  <a:gd name="connsiteX25" fmla="*/ 1471571 w 2902853"/>
                  <a:gd name="connsiteY25" fmla="*/ 2051860 h 2051860"/>
                  <a:gd name="connsiteX26" fmla="*/ 1395586 w 2902853"/>
                  <a:gd name="connsiteY26" fmla="*/ 2051860 h 2051860"/>
                  <a:gd name="connsiteX0" fmla="*/ 1395586 w 2902853"/>
                  <a:gd name="connsiteY0" fmla="*/ 2051860 h 2051860"/>
                  <a:gd name="connsiteX1" fmla="*/ 1156775 w 2902853"/>
                  <a:gd name="connsiteY1" fmla="*/ 1921593 h 2051860"/>
                  <a:gd name="connsiteX2" fmla="*/ 559749 w 2902853"/>
                  <a:gd name="connsiteY2" fmla="*/ 1986727 h 2051860"/>
                  <a:gd name="connsiteX3" fmla="*/ 168968 w 2902853"/>
                  <a:gd name="connsiteY3" fmla="*/ 2019293 h 2051860"/>
                  <a:gd name="connsiteX4" fmla="*/ 6143 w 2902853"/>
                  <a:gd name="connsiteY4" fmla="*/ 1693627 h 2051860"/>
                  <a:gd name="connsiteX5" fmla="*/ 364359 w 2902853"/>
                  <a:gd name="connsiteY5" fmla="*/ 1411382 h 2051860"/>
                  <a:gd name="connsiteX6" fmla="*/ 809415 w 2902853"/>
                  <a:gd name="connsiteY6" fmla="*/ 1509082 h 2051860"/>
                  <a:gd name="connsiteX7" fmla="*/ 1211051 w 2902853"/>
                  <a:gd name="connsiteY7" fmla="*/ 1454804 h 2051860"/>
                  <a:gd name="connsiteX8" fmla="*/ 1297891 w 2902853"/>
                  <a:gd name="connsiteY8" fmla="*/ 1053149 h 2051860"/>
                  <a:gd name="connsiteX9" fmla="*/ 1145920 w 2902853"/>
                  <a:gd name="connsiteY9" fmla="*/ 618926 h 2051860"/>
                  <a:gd name="connsiteX10" fmla="*/ 1069935 w 2902853"/>
                  <a:gd name="connsiteY10" fmla="*/ 336682 h 2051860"/>
                  <a:gd name="connsiteX11" fmla="*/ 1439006 w 2902853"/>
                  <a:gd name="connsiteY11" fmla="*/ 159 h 2051860"/>
                  <a:gd name="connsiteX12" fmla="*/ 1742947 w 2902853"/>
                  <a:gd name="connsiteY12" fmla="*/ 380104 h 2051860"/>
                  <a:gd name="connsiteX13" fmla="*/ 1612686 w 2902853"/>
                  <a:gd name="connsiteY13" fmla="*/ 792615 h 2051860"/>
                  <a:gd name="connsiteX14" fmla="*/ 1547556 w 2902853"/>
                  <a:gd name="connsiteY14" fmla="*/ 1335393 h 2051860"/>
                  <a:gd name="connsiteX15" fmla="*/ 2242278 w 2902853"/>
                  <a:gd name="connsiteY15" fmla="*/ 608071 h 2051860"/>
                  <a:gd name="connsiteX16" fmla="*/ 2318263 w 2902853"/>
                  <a:gd name="connsiteY16" fmla="*/ 152137 h 2051860"/>
                  <a:gd name="connsiteX17" fmla="*/ 2850159 w 2902853"/>
                  <a:gd name="connsiteY17" fmla="*/ 152137 h 2051860"/>
                  <a:gd name="connsiteX18" fmla="*/ 2839304 w 2902853"/>
                  <a:gd name="connsiteY18" fmla="*/ 694915 h 2051860"/>
                  <a:gd name="connsiteX19" fmla="*/ 2459378 w 2902853"/>
                  <a:gd name="connsiteY19" fmla="*/ 836037 h 2051860"/>
                  <a:gd name="connsiteX20" fmla="*/ 1851497 w 2902853"/>
                  <a:gd name="connsiteY20" fmla="*/ 1476515 h 2051860"/>
                  <a:gd name="connsiteX21" fmla="*/ 2459378 w 2902853"/>
                  <a:gd name="connsiteY21" fmla="*/ 1367960 h 2051860"/>
                  <a:gd name="connsiteX22" fmla="*/ 2730754 w 2902853"/>
                  <a:gd name="connsiteY22" fmla="*/ 1639349 h 2051860"/>
                  <a:gd name="connsiteX23" fmla="*/ 2578783 w 2902853"/>
                  <a:gd name="connsiteY23" fmla="*/ 2019293 h 2051860"/>
                  <a:gd name="connsiteX24" fmla="*/ 1992612 w 2902853"/>
                  <a:gd name="connsiteY24" fmla="*/ 1943305 h 2051860"/>
                  <a:gd name="connsiteX25" fmla="*/ 1677817 w 2902853"/>
                  <a:gd name="connsiteY25" fmla="*/ 2041004 h 2051860"/>
                  <a:gd name="connsiteX26" fmla="*/ 1395586 w 2902853"/>
                  <a:gd name="connsiteY26" fmla="*/ 2051860 h 2051860"/>
                  <a:gd name="connsiteX0" fmla="*/ 1395586 w 2902853"/>
                  <a:gd name="connsiteY0" fmla="*/ 2051860 h 2051949"/>
                  <a:gd name="connsiteX1" fmla="*/ 1156775 w 2902853"/>
                  <a:gd name="connsiteY1" fmla="*/ 1921593 h 2051949"/>
                  <a:gd name="connsiteX2" fmla="*/ 559749 w 2902853"/>
                  <a:gd name="connsiteY2" fmla="*/ 1986727 h 2051949"/>
                  <a:gd name="connsiteX3" fmla="*/ 168968 w 2902853"/>
                  <a:gd name="connsiteY3" fmla="*/ 2019293 h 2051949"/>
                  <a:gd name="connsiteX4" fmla="*/ 6143 w 2902853"/>
                  <a:gd name="connsiteY4" fmla="*/ 1693627 h 2051949"/>
                  <a:gd name="connsiteX5" fmla="*/ 364359 w 2902853"/>
                  <a:gd name="connsiteY5" fmla="*/ 1411382 h 2051949"/>
                  <a:gd name="connsiteX6" fmla="*/ 809415 w 2902853"/>
                  <a:gd name="connsiteY6" fmla="*/ 1509082 h 2051949"/>
                  <a:gd name="connsiteX7" fmla="*/ 1211051 w 2902853"/>
                  <a:gd name="connsiteY7" fmla="*/ 1454804 h 2051949"/>
                  <a:gd name="connsiteX8" fmla="*/ 1297891 w 2902853"/>
                  <a:gd name="connsiteY8" fmla="*/ 1053149 h 2051949"/>
                  <a:gd name="connsiteX9" fmla="*/ 1145920 w 2902853"/>
                  <a:gd name="connsiteY9" fmla="*/ 618926 h 2051949"/>
                  <a:gd name="connsiteX10" fmla="*/ 1069935 w 2902853"/>
                  <a:gd name="connsiteY10" fmla="*/ 336682 h 2051949"/>
                  <a:gd name="connsiteX11" fmla="*/ 1439006 w 2902853"/>
                  <a:gd name="connsiteY11" fmla="*/ 159 h 2051949"/>
                  <a:gd name="connsiteX12" fmla="*/ 1742947 w 2902853"/>
                  <a:gd name="connsiteY12" fmla="*/ 380104 h 2051949"/>
                  <a:gd name="connsiteX13" fmla="*/ 1612686 w 2902853"/>
                  <a:gd name="connsiteY13" fmla="*/ 792615 h 2051949"/>
                  <a:gd name="connsiteX14" fmla="*/ 1547556 w 2902853"/>
                  <a:gd name="connsiteY14" fmla="*/ 1335393 h 2051949"/>
                  <a:gd name="connsiteX15" fmla="*/ 2242278 w 2902853"/>
                  <a:gd name="connsiteY15" fmla="*/ 608071 h 2051949"/>
                  <a:gd name="connsiteX16" fmla="*/ 2318263 w 2902853"/>
                  <a:gd name="connsiteY16" fmla="*/ 152137 h 2051949"/>
                  <a:gd name="connsiteX17" fmla="*/ 2850159 w 2902853"/>
                  <a:gd name="connsiteY17" fmla="*/ 152137 h 2051949"/>
                  <a:gd name="connsiteX18" fmla="*/ 2839304 w 2902853"/>
                  <a:gd name="connsiteY18" fmla="*/ 694915 h 2051949"/>
                  <a:gd name="connsiteX19" fmla="*/ 2459378 w 2902853"/>
                  <a:gd name="connsiteY19" fmla="*/ 836037 h 2051949"/>
                  <a:gd name="connsiteX20" fmla="*/ 1851497 w 2902853"/>
                  <a:gd name="connsiteY20" fmla="*/ 1476515 h 2051949"/>
                  <a:gd name="connsiteX21" fmla="*/ 2459378 w 2902853"/>
                  <a:gd name="connsiteY21" fmla="*/ 1367960 h 2051949"/>
                  <a:gd name="connsiteX22" fmla="*/ 2730754 w 2902853"/>
                  <a:gd name="connsiteY22" fmla="*/ 1639349 h 2051949"/>
                  <a:gd name="connsiteX23" fmla="*/ 2578783 w 2902853"/>
                  <a:gd name="connsiteY23" fmla="*/ 2019293 h 2051949"/>
                  <a:gd name="connsiteX24" fmla="*/ 1992612 w 2902853"/>
                  <a:gd name="connsiteY24" fmla="*/ 1943305 h 2051949"/>
                  <a:gd name="connsiteX25" fmla="*/ 1395586 w 2902853"/>
                  <a:gd name="connsiteY25" fmla="*/ 2051860 h 2051949"/>
                  <a:gd name="connsiteX0" fmla="*/ 1395586 w 2902853"/>
                  <a:gd name="connsiteY0" fmla="*/ 2051860 h 2051949"/>
                  <a:gd name="connsiteX1" fmla="*/ 1156775 w 2902853"/>
                  <a:gd name="connsiteY1" fmla="*/ 1921593 h 2051949"/>
                  <a:gd name="connsiteX2" fmla="*/ 559749 w 2902853"/>
                  <a:gd name="connsiteY2" fmla="*/ 1986727 h 2051949"/>
                  <a:gd name="connsiteX3" fmla="*/ 168968 w 2902853"/>
                  <a:gd name="connsiteY3" fmla="*/ 2019293 h 2051949"/>
                  <a:gd name="connsiteX4" fmla="*/ 6143 w 2902853"/>
                  <a:gd name="connsiteY4" fmla="*/ 1693627 h 2051949"/>
                  <a:gd name="connsiteX5" fmla="*/ 364359 w 2902853"/>
                  <a:gd name="connsiteY5" fmla="*/ 1411382 h 2051949"/>
                  <a:gd name="connsiteX6" fmla="*/ 809415 w 2902853"/>
                  <a:gd name="connsiteY6" fmla="*/ 1509082 h 2051949"/>
                  <a:gd name="connsiteX7" fmla="*/ 1211051 w 2902853"/>
                  <a:gd name="connsiteY7" fmla="*/ 1454804 h 2051949"/>
                  <a:gd name="connsiteX8" fmla="*/ 1297891 w 2902853"/>
                  <a:gd name="connsiteY8" fmla="*/ 1053149 h 2051949"/>
                  <a:gd name="connsiteX9" fmla="*/ 1145920 w 2902853"/>
                  <a:gd name="connsiteY9" fmla="*/ 618926 h 2051949"/>
                  <a:gd name="connsiteX10" fmla="*/ 1069935 w 2902853"/>
                  <a:gd name="connsiteY10" fmla="*/ 336682 h 2051949"/>
                  <a:gd name="connsiteX11" fmla="*/ 1439006 w 2902853"/>
                  <a:gd name="connsiteY11" fmla="*/ 159 h 2051949"/>
                  <a:gd name="connsiteX12" fmla="*/ 1742947 w 2902853"/>
                  <a:gd name="connsiteY12" fmla="*/ 380104 h 2051949"/>
                  <a:gd name="connsiteX13" fmla="*/ 1612686 w 2902853"/>
                  <a:gd name="connsiteY13" fmla="*/ 792615 h 2051949"/>
                  <a:gd name="connsiteX14" fmla="*/ 1547556 w 2902853"/>
                  <a:gd name="connsiteY14" fmla="*/ 1335393 h 2051949"/>
                  <a:gd name="connsiteX15" fmla="*/ 2242278 w 2902853"/>
                  <a:gd name="connsiteY15" fmla="*/ 608071 h 2051949"/>
                  <a:gd name="connsiteX16" fmla="*/ 2318263 w 2902853"/>
                  <a:gd name="connsiteY16" fmla="*/ 152137 h 2051949"/>
                  <a:gd name="connsiteX17" fmla="*/ 2850159 w 2902853"/>
                  <a:gd name="connsiteY17" fmla="*/ 152137 h 2051949"/>
                  <a:gd name="connsiteX18" fmla="*/ 2839304 w 2902853"/>
                  <a:gd name="connsiteY18" fmla="*/ 694915 h 2051949"/>
                  <a:gd name="connsiteX19" fmla="*/ 2459378 w 2902853"/>
                  <a:gd name="connsiteY19" fmla="*/ 836037 h 2051949"/>
                  <a:gd name="connsiteX20" fmla="*/ 1851497 w 2902853"/>
                  <a:gd name="connsiteY20" fmla="*/ 1476515 h 2051949"/>
                  <a:gd name="connsiteX21" fmla="*/ 2459378 w 2902853"/>
                  <a:gd name="connsiteY21" fmla="*/ 1367960 h 2051949"/>
                  <a:gd name="connsiteX22" fmla="*/ 2730754 w 2902853"/>
                  <a:gd name="connsiteY22" fmla="*/ 1639349 h 2051949"/>
                  <a:gd name="connsiteX23" fmla="*/ 2578783 w 2902853"/>
                  <a:gd name="connsiteY23" fmla="*/ 2019293 h 2051949"/>
                  <a:gd name="connsiteX24" fmla="*/ 1732092 w 2902853"/>
                  <a:gd name="connsiteY24" fmla="*/ 1943305 h 2051949"/>
                  <a:gd name="connsiteX25" fmla="*/ 1395586 w 2902853"/>
                  <a:gd name="connsiteY25" fmla="*/ 2051860 h 2051949"/>
                  <a:gd name="connsiteX0" fmla="*/ 1482426 w 2902853"/>
                  <a:gd name="connsiteY0" fmla="*/ 2073571 h 2073648"/>
                  <a:gd name="connsiteX1" fmla="*/ 1156775 w 2902853"/>
                  <a:gd name="connsiteY1" fmla="*/ 1921593 h 2073648"/>
                  <a:gd name="connsiteX2" fmla="*/ 559749 w 2902853"/>
                  <a:gd name="connsiteY2" fmla="*/ 1986727 h 2073648"/>
                  <a:gd name="connsiteX3" fmla="*/ 168968 w 2902853"/>
                  <a:gd name="connsiteY3" fmla="*/ 2019293 h 2073648"/>
                  <a:gd name="connsiteX4" fmla="*/ 6143 w 2902853"/>
                  <a:gd name="connsiteY4" fmla="*/ 1693627 h 2073648"/>
                  <a:gd name="connsiteX5" fmla="*/ 364359 w 2902853"/>
                  <a:gd name="connsiteY5" fmla="*/ 1411382 h 2073648"/>
                  <a:gd name="connsiteX6" fmla="*/ 809415 w 2902853"/>
                  <a:gd name="connsiteY6" fmla="*/ 1509082 h 2073648"/>
                  <a:gd name="connsiteX7" fmla="*/ 1211051 w 2902853"/>
                  <a:gd name="connsiteY7" fmla="*/ 1454804 h 2073648"/>
                  <a:gd name="connsiteX8" fmla="*/ 1297891 w 2902853"/>
                  <a:gd name="connsiteY8" fmla="*/ 1053149 h 2073648"/>
                  <a:gd name="connsiteX9" fmla="*/ 1145920 w 2902853"/>
                  <a:gd name="connsiteY9" fmla="*/ 618926 h 2073648"/>
                  <a:gd name="connsiteX10" fmla="*/ 1069935 w 2902853"/>
                  <a:gd name="connsiteY10" fmla="*/ 336682 h 2073648"/>
                  <a:gd name="connsiteX11" fmla="*/ 1439006 w 2902853"/>
                  <a:gd name="connsiteY11" fmla="*/ 159 h 2073648"/>
                  <a:gd name="connsiteX12" fmla="*/ 1742947 w 2902853"/>
                  <a:gd name="connsiteY12" fmla="*/ 380104 h 2073648"/>
                  <a:gd name="connsiteX13" fmla="*/ 1612686 w 2902853"/>
                  <a:gd name="connsiteY13" fmla="*/ 792615 h 2073648"/>
                  <a:gd name="connsiteX14" fmla="*/ 1547556 w 2902853"/>
                  <a:gd name="connsiteY14" fmla="*/ 1335393 h 2073648"/>
                  <a:gd name="connsiteX15" fmla="*/ 2242278 w 2902853"/>
                  <a:gd name="connsiteY15" fmla="*/ 608071 h 2073648"/>
                  <a:gd name="connsiteX16" fmla="*/ 2318263 w 2902853"/>
                  <a:gd name="connsiteY16" fmla="*/ 152137 h 2073648"/>
                  <a:gd name="connsiteX17" fmla="*/ 2850159 w 2902853"/>
                  <a:gd name="connsiteY17" fmla="*/ 152137 h 2073648"/>
                  <a:gd name="connsiteX18" fmla="*/ 2839304 w 2902853"/>
                  <a:gd name="connsiteY18" fmla="*/ 694915 h 2073648"/>
                  <a:gd name="connsiteX19" fmla="*/ 2459378 w 2902853"/>
                  <a:gd name="connsiteY19" fmla="*/ 836037 h 2073648"/>
                  <a:gd name="connsiteX20" fmla="*/ 1851497 w 2902853"/>
                  <a:gd name="connsiteY20" fmla="*/ 1476515 h 2073648"/>
                  <a:gd name="connsiteX21" fmla="*/ 2459378 w 2902853"/>
                  <a:gd name="connsiteY21" fmla="*/ 1367960 h 2073648"/>
                  <a:gd name="connsiteX22" fmla="*/ 2730754 w 2902853"/>
                  <a:gd name="connsiteY22" fmla="*/ 1639349 h 2073648"/>
                  <a:gd name="connsiteX23" fmla="*/ 2578783 w 2902853"/>
                  <a:gd name="connsiteY23" fmla="*/ 2019293 h 2073648"/>
                  <a:gd name="connsiteX24" fmla="*/ 1732092 w 2902853"/>
                  <a:gd name="connsiteY24" fmla="*/ 1943305 h 2073648"/>
                  <a:gd name="connsiteX25" fmla="*/ 1482426 w 2902853"/>
                  <a:gd name="connsiteY25" fmla="*/ 2073571 h 2073648"/>
                  <a:gd name="connsiteX0" fmla="*/ 1482426 w 2902853"/>
                  <a:gd name="connsiteY0" fmla="*/ 2073571 h 2073648"/>
                  <a:gd name="connsiteX1" fmla="*/ 1069935 w 2902853"/>
                  <a:gd name="connsiteY1" fmla="*/ 1954159 h 2073648"/>
                  <a:gd name="connsiteX2" fmla="*/ 559749 w 2902853"/>
                  <a:gd name="connsiteY2" fmla="*/ 1986727 h 2073648"/>
                  <a:gd name="connsiteX3" fmla="*/ 168968 w 2902853"/>
                  <a:gd name="connsiteY3" fmla="*/ 2019293 h 2073648"/>
                  <a:gd name="connsiteX4" fmla="*/ 6143 w 2902853"/>
                  <a:gd name="connsiteY4" fmla="*/ 1693627 h 2073648"/>
                  <a:gd name="connsiteX5" fmla="*/ 364359 w 2902853"/>
                  <a:gd name="connsiteY5" fmla="*/ 1411382 h 2073648"/>
                  <a:gd name="connsiteX6" fmla="*/ 809415 w 2902853"/>
                  <a:gd name="connsiteY6" fmla="*/ 1509082 h 2073648"/>
                  <a:gd name="connsiteX7" fmla="*/ 1211051 w 2902853"/>
                  <a:gd name="connsiteY7" fmla="*/ 1454804 h 2073648"/>
                  <a:gd name="connsiteX8" fmla="*/ 1297891 w 2902853"/>
                  <a:gd name="connsiteY8" fmla="*/ 1053149 h 2073648"/>
                  <a:gd name="connsiteX9" fmla="*/ 1145920 w 2902853"/>
                  <a:gd name="connsiteY9" fmla="*/ 618926 h 2073648"/>
                  <a:gd name="connsiteX10" fmla="*/ 1069935 w 2902853"/>
                  <a:gd name="connsiteY10" fmla="*/ 336682 h 2073648"/>
                  <a:gd name="connsiteX11" fmla="*/ 1439006 w 2902853"/>
                  <a:gd name="connsiteY11" fmla="*/ 159 h 2073648"/>
                  <a:gd name="connsiteX12" fmla="*/ 1742947 w 2902853"/>
                  <a:gd name="connsiteY12" fmla="*/ 380104 h 2073648"/>
                  <a:gd name="connsiteX13" fmla="*/ 1612686 w 2902853"/>
                  <a:gd name="connsiteY13" fmla="*/ 792615 h 2073648"/>
                  <a:gd name="connsiteX14" fmla="*/ 1547556 w 2902853"/>
                  <a:gd name="connsiteY14" fmla="*/ 1335393 h 2073648"/>
                  <a:gd name="connsiteX15" fmla="*/ 2242278 w 2902853"/>
                  <a:gd name="connsiteY15" fmla="*/ 608071 h 2073648"/>
                  <a:gd name="connsiteX16" fmla="*/ 2318263 w 2902853"/>
                  <a:gd name="connsiteY16" fmla="*/ 152137 h 2073648"/>
                  <a:gd name="connsiteX17" fmla="*/ 2850159 w 2902853"/>
                  <a:gd name="connsiteY17" fmla="*/ 152137 h 2073648"/>
                  <a:gd name="connsiteX18" fmla="*/ 2839304 w 2902853"/>
                  <a:gd name="connsiteY18" fmla="*/ 694915 h 2073648"/>
                  <a:gd name="connsiteX19" fmla="*/ 2459378 w 2902853"/>
                  <a:gd name="connsiteY19" fmla="*/ 836037 h 2073648"/>
                  <a:gd name="connsiteX20" fmla="*/ 1851497 w 2902853"/>
                  <a:gd name="connsiteY20" fmla="*/ 1476515 h 2073648"/>
                  <a:gd name="connsiteX21" fmla="*/ 2459378 w 2902853"/>
                  <a:gd name="connsiteY21" fmla="*/ 1367960 h 2073648"/>
                  <a:gd name="connsiteX22" fmla="*/ 2730754 w 2902853"/>
                  <a:gd name="connsiteY22" fmla="*/ 1639349 h 2073648"/>
                  <a:gd name="connsiteX23" fmla="*/ 2578783 w 2902853"/>
                  <a:gd name="connsiteY23" fmla="*/ 2019293 h 2073648"/>
                  <a:gd name="connsiteX24" fmla="*/ 1732092 w 2902853"/>
                  <a:gd name="connsiteY24" fmla="*/ 1943305 h 2073648"/>
                  <a:gd name="connsiteX25" fmla="*/ 1482426 w 2902853"/>
                  <a:gd name="connsiteY25" fmla="*/ 2073571 h 2073648"/>
                  <a:gd name="connsiteX0" fmla="*/ 1489514 w 2909941"/>
                  <a:gd name="connsiteY0" fmla="*/ 2073571 h 2073648"/>
                  <a:gd name="connsiteX1" fmla="*/ 1077023 w 2909941"/>
                  <a:gd name="connsiteY1" fmla="*/ 1954159 h 2073648"/>
                  <a:gd name="connsiteX2" fmla="*/ 176056 w 2909941"/>
                  <a:gd name="connsiteY2" fmla="*/ 2019293 h 2073648"/>
                  <a:gd name="connsiteX3" fmla="*/ 13231 w 2909941"/>
                  <a:gd name="connsiteY3" fmla="*/ 1693627 h 2073648"/>
                  <a:gd name="connsiteX4" fmla="*/ 371447 w 2909941"/>
                  <a:gd name="connsiteY4" fmla="*/ 1411382 h 2073648"/>
                  <a:gd name="connsiteX5" fmla="*/ 816503 w 2909941"/>
                  <a:gd name="connsiteY5" fmla="*/ 1509082 h 2073648"/>
                  <a:gd name="connsiteX6" fmla="*/ 1218139 w 2909941"/>
                  <a:gd name="connsiteY6" fmla="*/ 1454804 h 2073648"/>
                  <a:gd name="connsiteX7" fmla="*/ 1304979 w 2909941"/>
                  <a:gd name="connsiteY7" fmla="*/ 1053149 h 2073648"/>
                  <a:gd name="connsiteX8" fmla="*/ 1153008 w 2909941"/>
                  <a:gd name="connsiteY8" fmla="*/ 618926 h 2073648"/>
                  <a:gd name="connsiteX9" fmla="*/ 1077023 w 2909941"/>
                  <a:gd name="connsiteY9" fmla="*/ 336682 h 2073648"/>
                  <a:gd name="connsiteX10" fmla="*/ 1446094 w 2909941"/>
                  <a:gd name="connsiteY10" fmla="*/ 159 h 2073648"/>
                  <a:gd name="connsiteX11" fmla="*/ 1750035 w 2909941"/>
                  <a:gd name="connsiteY11" fmla="*/ 380104 h 2073648"/>
                  <a:gd name="connsiteX12" fmla="*/ 1619774 w 2909941"/>
                  <a:gd name="connsiteY12" fmla="*/ 792615 h 2073648"/>
                  <a:gd name="connsiteX13" fmla="*/ 1554644 w 2909941"/>
                  <a:gd name="connsiteY13" fmla="*/ 1335393 h 2073648"/>
                  <a:gd name="connsiteX14" fmla="*/ 2249366 w 2909941"/>
                  <a:gd name="connsiteY14" fmla="*/ 608071 h 2073648"/>
                  <a:gd name="connsiteX15" fmla="*/ 2325351 w 2909941"/>
                  <a:gd name="connsiteY15" fmla="*/ 152137 h 2073648"/>
                  <a:gd name="connsiteX16" fmla="*/ 2857247 w 2909941"/>
                  <a:gd name="connsiteY16" fmla="*/ 152137 h 2073648"/>
                  <a:gd name="connsiteX17" fmla="*/ 2846392 w 2909941"/>
                  <a:gd name="connsiteY17" fmla="*/ 694915 h 2073648"/>
                  <a:gd name="connsiteX18" fmla="*/ 2466466 w 2909941"/>
                  <a:gd name="connsiteY18" fmla="*/ 836037 h 2073648"/>
                  <a:gd name="connsiteX19" fmla="*/ 1858585 w 2909941"/>
                  <a:gd name="connsiteY19" fmla="*/ 1476515 h 2073648"/>
                  <a:gd name="connsiteX20" fmla="*/ 2466466 w 2909941"/>
                  <a:gd name="connsiteY20" fmla="*/ 1367960 h 2073648"/>
                  <a:gd name="connsiteX21" fmla="*/ 2737842 w 2909941"/>
                  <a:gd name="connsiteY21" fmla="*/ 1639349 h 2073648"/>
                  <a:gd name="connsiteX22" fmla="*/ 2585871 w 2909941"/>
                  <a:gd name="connsiteY22" fmla="*/ 2019293 h 2073648"/>
                  <a:gd name="connsiteX23" fmla="*/ 1739180 w 2909941"/>
                  <a:gd name="connsiteY23" fmla="*/ 1943305 h 2073648"/>
                  <a:gd name="connsiteX24" fmla="*/ 1489514 w 2909941"/>
                  <a:gd name="connsiteY24" fmla="*/ 2073571 h 2073648"/>
                  <a:gd name="connsiteX0" fmla="*/ 1476343 w 2896770"/>
                  <a:gd name="connsiteY0" fmla="*/ 2073571 h 2073648"/>
                  <a:gd name="connsiteX1" fmla="*/ 1063852 w 2896770"/>
                  <a:gd name="connsiteY1" fmla="*/ 1954159 h 2073648"/>
                  <a:gd name="connsiteX2" fmla="*/ 336566 w 2896770"/>
                  <a:gd name="connsiteY2" fmla="*/ 2008438 h 2073648"/>
                  <a:gd name="connsiteX3" fmla="*/ 60 w 2896770"/>
                  <a:gd name="connsiteY3" fmla="*/ 1693627 h 2073648"/>
                  <a:gd name="connsiteX4" fmla="*/ 358276 w 2896770"/>
                  <a:gd name="connsiteY4" fmla="*/ 1411382 h 2073648"/>
                  <a:gd name="connsiteX5" fmla="*/ 803332 w 2896770"/>
                  <a:gd name="connsiteY5" fmla="*/ 1509082 h 2073648"/>
                  <a:gd name="connsiteX6" fmla="*/ 1204968 w 2896770"/>
                  <a:gd name="connsiteY6" fmla="*/ 1454804 h 2073648"/>
                  <a:gd name="connsiteX7" fmla="*/ 1291808 w 2896770"/>
                  <a:gd name="connsiteY7" fmla="*/ 1053149 h 2073648"/>
                  <a:gd name="connsiteX8" fmla="*/ 1139837 w 2896770"/>
                  <a:gd name="connsiteY8" fmla="*/ 618926 h 2073648"/>
                  <a:gd name="connsiteX9" fmla="*/ 1063852 w 2896770"/>
                  <a:gd name="connsiteY9" fmla="*/ 336682 h 2073648"/>
                  <a:gd name="connsiteX10" fmla="*/ 1432923 w 2896770"/>
                  <a:gd name="connsiteY10" fmla="*/ 159 h 2073648"/>
                  <a:gd name="connsiteX11" fmla="*/ 1736864 w 2896770"/>
                  <a:gd name="connsiteY11" fmla="*/ 380104 h 2073648"/>
                  <a:gd name="connsiteX12" fmla="*/ 1606603 w 2896770"/>
                  <a:gd name="connsiteY12" fmla="*/ 792615 h 2073648"/>
                  <a:gd name="connsiteX13" fmla="*/ 1541473 w 2896770"/>
                  <a:gd name="connsiteY13" fmla="*/ 1335393 h 2073648"/>
                  <a:gd name="connsiteX14" fmla="*/ 2236195 w 2896770"/>
                  <a:gd name="connsiteY14" fmla="*/ 608071 h 2073648"/>
                  <a:gd name="connsiteX15" fmla="*/ 2312180 w 2896770"/>
                  <a:gd name="connsiteY15" fmla="*/ 152137 h 2073648"/>
                  <a:gd name="connsiteX16" fmla="*/ 2844076 w 2896770"/>
                  <a:gd name="connsiteY16" fmla="*/ 152137 h 2073648"/>
                  <a:gd name="connsiteX17" fmla="*/ 2833221 w 2896770"/>
                  <a:gd name="connsiteY17" fmla="*/ 694915 h 2073648"/>
                  <a:gd name="connsiteX18" fmla="*/ 2453295 w 2896770"/>
                  <a:gd name="connsiteY18" fmla="*/ 836037 h 2073648"/>
                  <a:gd name="connsiteX19" fmla="*/ 1845414 w 2896770"/>
                  <a:gd name="connsiteY19" fmla="*/ 1476515 h 2073648"/>
                  <a:gd name="connsiteX20" fmla="*/ 2453295 w 2896770"/>
                  <a:gd name="connsiteY20" fmla="*/ 1367960 h 2073648"/>
                  <a:gd name="connsiteX21" fmla="*/ 2724671 w 2896770"/>
                  <a:gd name="connsiteY21" fmla="*/ 1639349 h 2073648"/>
                  <a:gd name="connsiteX22" fmla="*/ 2572700 w 2896770"/>
                  <a:gd name="connsiteY22" fmla="*/ 2019293 h 2073648"/>
                  <a:gd name="connsiteX23" fmla="*/ 1726009 w 2896770"/>
                  <a:gd name="connsiteY23" fmla="*/ 1943305 h 2073648"/>
                  <a:gd name="connsiteX24" fmla="*/ 1476343 w 2896770"/>
                  <a:gd name="connsiteY24" fmla="*/ 2073571 h 2073648"/>
                  <a:gd name="connsiteX0" fmla="*/ 1400394 w 2820821"/>
                  <a:gd name="connsiteY0" fmla="*/ 2073571 h 2073648"/>
                  <a:gd name="connsiteX1" fmla="*/ 987903 w 2820821"/>
                  <a:gd name="connsiteY1" fmla="*/ 1954159 h 2073648"/>
                  <a:gd name="connsiteX2" fmla="*/ 260617 w 2820821"/>
                  <a:gd name="connsiteY2" fmla="*/ 2008438 h 2073648"/>
                  <a:gd name="connsiteX3" fmla="*/ 96 w 2820821"/>
                  <a:gd name="connsiteY3" fmla="*/ 1693627 h 2073648"/>
                  <a:gd name="connsiteX4" fmla="*/ 282327 w 2820821"/>
                  <a:gd name="connsiteY4" fmla="*/ 1411382 h 2073648"/>
                  <a:gd name="connsiteX5" fmla="*/ 727383 w 2820821"/>
                  <a:gd name="connsiteY5" fmla="*/ 1509082 h 2073648"/>
                  <a:gd name="connsiteX6" fmla="*/ 1129019 w 2820821"/>
                  <a:gd name="connsiteY6" fmla="*/ 1454804 h 2073648"/>
                  <a:gd name="connsiteX7" fmla="*/ 1215859 w 2820821"/>
                  <a:gd name="connsiteY7" fmla="*/ 1053149 h 2073648"/>
                  <a:gd name="connsiteX8" fmla="*/ 1063888 w 2820821"/>
                  <a:gd name="connsiteY8" fmla="*/ 618926 h 2073648"/>
                  <a:gd name="connsiteX9" fmla="*/ 987903 w 2820821"/>
                  <a:gd name="connsiteY9" fmla="*/ 336682 h 2073648"/>
                  <a:gd name="connsiteX10" fmla="*/ 1356974 w 2820821"/>
                  <a:gd name="connsiteY10" fmla="*/ 159 h 2073648"/>
                  <a:gd name="connsiteX11" fmla="*/ 1660915 w 2820821"/>
                  <a:gd name="connsiteY11" fmla="*/ 380104 h 2073648"/>
                  <a:gd name="connsiteX12" fmla="*/ 1530654 w 2820821"/>
                  <a:gd name="connsiteY12" fmla="*/ 792615 h 2073648"/>
                  <a:gd name="connsiteX13" fmla="*/ 1465524 w 2820821"/>
                  <a:gd name="connsiteY13" fmla="*/ 1335393 h 2073648"/>
                  <a:gd name="connsiteX14" fmla="*/ 2160246 w 2820821"/>
                  <a:gd name="connsiteY14" fmla="*/ 608071 h 2073648"/>
                  <a:gd name="connsiteX15" fmla="*/ 2236231 w 2820821"/>
                  <a:gd name="connsiteY15" fmla="*/ 152137 h 2073648"/>
                  <a:gd name="connsiteX16" fmla="*/ 2768127 w 2820821"/>
                  <a:gd name="connsiteY16" fmla="*/ 152137 h 2073648"/>
                  <a:gd name="connsiteX17" fmla="*/ 2757272 w 2820821"/>
                  <a:gd name="connsiteY17" fmla="*/ 694915 h 2073648"/>
                  <a:gd name="connsiteX18" fmla="*/ 2377346 w 2820821"/>
                  <a:gd name="connsiteY18" fmla="*/ 836037 h 2073648"/>
                  <a:gd name="connsiteX19" fmla="*/ 1769465 w 2820821"/>
                  <a:gd name="connsiteY19" fmla="*/ 1476515 h 2073648"/>
                  <a:gd name="connsiteX20" fmla="*/ 2377346 w 2820821"/>
                  <a:gd name="connsiteY20" fmla="*/ 1367960 h 2073648"/>
                  <a:gd name="connsiteX21" fmla="*/ 2648722 w 2820821"/>
                  <a:gd name="connsiteY21" fmla="*/ 1639349 h 2073648"/>
                  <a:gd name="connsiteX22" fmla="*/ 2496751 w 2820821"/>
                  <a:gd name="connsiteY22" fmla="*/ 2019293 h 2073648"/>
                  <a:gd name="connsiteX23" fmla="*/ 1650060 w 2820821"/>
                  <a:gd name="connsiteY23" fmla="*/ 1943305 h 2073648"/>
                  <a:gd name="connsiteX24" fmla="*/ 1400394 w 2820821"/>
                  <a:gd name="connsiteY24" fmla="*/ 2073571 h 2073648"/>
                  <a:gd name="connsiteX0" fmla="*/ 1400394 w 2820821"/>
                  <a:gd name="connsiteY0" fmla="*/ 2073637 h 2073714"/>
                  <a:gd name="connsiteX1" fmla="*/ 987903 w 2820821"/>
                  <a:gd name="connsiteY1" fmla="*/ 1954225 h 2073714"/>
                  <a:gd name="connsiteX2" fmla="*/ 260617 w 2820821"/>
                  <a:gd name="connsiteY2" fmla="*/ 2008504 h 2073714"/>
                  <a:gd name="connsiteX3" fmla="*/ 96 w 2820821"/>
                  <a:gd name="connsiteY3" fmla="*/ 1693693 h 2073714"/>
                  <a:gd name="connsiteX4" fmla="*/ 282327 w 2820821"/>
                  <a:gd name="connsiteY4" fmla="*/ 1411448 h 2073714"/>
                  <a:gd name="connsiteX5" fmla="*/ 727383 w 2820821"/>
                  <a:gd name="connsiteY5" fmla="*/ 1509148 h 2073714"/>
                  <a:gd name="connsiteX6" fmla="*/ 1129019 w 2820821"/>
                  <a:gd name="connsiteY6" fmla="*/ 1454870 h 2073714"/>
                  <a:gd name="connsiteX7" fmla="*/ 1215859 w 2820821"/>
                  <a:gd name="connsiteY7" fmla="*/ 1053215 h 2073714"/>
                  <a:gd name="connsiteX8" fmla="*/ 987903 w 2820821"/>
                  <a:gd name="connsiteY8" fmla="*/ 336748 h 2073714"/>
                  <a:gd name="connsiteX9" fmla="*/ 1356974 w 2820821"/>
                  <a:gd name="connsiteY9" fmla="*/ 225 h 2073714"/>
                  <a:gd name="connsiteX10" fmla="*/ 1660915 w 2820821"/>
                  <a:gd name="connsiteY10" fmla="*/ 380170 h 2073714"/>
                  <a:gd name="connsiteX11" fmla="*/ 1530654 w 2820821"/>
                  <a:gd name="connsiteY11" fmla="*/ 792681 h 2073714"/>
                  <a:gd name="connsiteX12" fmla="*/ 1465524 w 2820821"/>
                  <a:gd name="connsiteY12" fmla="*/ 1335459 h 2073714"/>
                  <a:gd name="connsiteX13" fmla="*/ 2160246 w 2820821"/>
                  <a:gd name="connsiteY13" fmla="*/ 608137 h 2073714"/>
                  <a:gd name="connsiteX14" fmla="*/ 2236231 w 2820821"/>
                  <a:gd name="connsiteY14" fmla="*/ 152203 h 2073714"/>
                  <a:gd name="connsiteX15" fmla="*/ 2768127 w 2820821"/>
                  <a:gd name="connsiteY15" fmla="*/ 152203 h 2073714"/>
                  <a:gd name="connsiteX16" fmla="*/ 2757272 w 2820821"/>
                  <a:gd name="connsiteY16" fmla="*/ 694981 h 2073714"/>
                  <a:gd name="connsiteX17" fmla="*/ 2377346 w 2820821"/>
                  <a:gd name="connsiteY17" fmla="*/ 836103 h 2073714"/>
                  <a:gd name="connsiteX18" fmla="*/ 1769465 w 2820821"/>
                  <a:gd name="connsiteY18" fmla="*/ 1476581 h 2073714"/>
                  <a:gd name="connsiteX19" fmla="*/ 2377346 w 2820821"/>
                  <a:gd name="connsiteY19" fmla="*/ 1368026 h 2073714"/>
                  <a:gd name="connsiteX20" fmla="*/ 2648722 w 2820821"/>
                  <a:gd name="connsiteY20" fmla="*/ 1639415 h 2073714"/>
                  <a:gd name="connsiteX21" fmla="*/ 2496751 w 2820821"/>
                  <a:gd name="connsiteY21" fmla="*/ 2019359 h 2073714"/>
                  <a:gd name="connsiteX22" fmla="*/ 1650060 w 2820821"/>
                  <a:gd name="connsiteY22" fmla="*/ 1943371 h 2073714"/>
                  <a:gd name="connsiteX23" fmla="*/ 1400394 w 2820821"/>
                  <a:gd name="connsiteY23" fmla="*/ 2073637 h 2073714"/>
                  <a:gd name="connsiteX0" fmla="*/ 1400394 w 2820821"/>
                  <a:gd name="connsiteY0" fmla="*/ 2073451 h 2073528"/>
                  <a:gd name="connsiteX1" fmla="*/ 987903 w 2820821"/>
                  <a:gd name="connsiteY1" fmla="*/ 1954039 h 2073528"/>
                  <a:gd name="connsiteX2" fmla="*/ 260617 w 2820821"/>
                  <a:gd name="connsiteY2" fmla="*/ 2008318 h 2073528"/>
                  <a:gd name="connsiteX3" fmla="*/ 96 w 2820821"/>
                  <a:gd name="connsiteY3" fmla="*/ 1693507 h 2073528"/>
                  <a:gd name="connsiteX4" fmla="*/ 282327 w 2820821"/>
                  <a:gd name="connsiteY4" fmla="*/ 1411262 h 2073528"/>
                  <a:gd name="connsiteX5" fmla="*/ 727383 w 2820821"/>
                  <a:gd name="connsiteY5" fmla="*/ 1508962 h 2073528"/>
                  <a:gd name="connsiteX6" fmla="*/ 1129019 w 2820821"/>
                  <a:gd name="connsiteY6" fmla="*/ 1454684 h 2073528"/>
                  <a:gd name="connsiteX7" fmla="*/ 1215859 w 2820821"/>
                  <a:gd name="connsiteY7" fmla="*/ 1053029 h 2073528"/>
                  <a:gd name="connsiteX8" fmla="*/ 987903 w 2820821"/>
                  <a:gd name="connsiteY8" fmla="*/ 401695 h 2073528"/>
                  <a:gd name="connsiteX9" fmla="*/ 1356974 w 2820821"/>
                  <a:gd name="connsiteY9" fmla="*/ 39 h 2073528"/>
                  <a:gd name="connsiteX10" fmla="*/ 1660915 w 2820821"/>
                  <a:gd name="connsiteY10" fmla="*/ 379984 h 2073528"/>
                  <a:gd name="connsiteX11" fmla="*/ 1530654 w 2820821"/>
                  <a:gd name="connsiteY11" fmla="*/ 792495 h 2073528"/>
                  <a:gd name="connsiteX12" fmla="*/ 1465524 w 2820821"/>
                  <a:gd name="connsiteY12" fmla="*/ 1335273 h 2073528"/>
                  <a:gd name="connsiteX13" fmla="*/ 2160246 w 2820821"/>
                  <a:gd name="connsiteY13" fmla="*/ 607951 h 2073528"/>
                  <a:gd name="connsiteX14" fmla="*/ 2236231 w 2820821"/>
                  <a:gd name="connsiteY14" fmla="*/ 152017 h 2073528"/>
                  <a:gd name="connsiteX15" fmla="*/ 2768127 w 2820821"/>
                  <a:gd name="connsiteY15" fmla="*/ 152017 h 2073528"/>
                  <a:gd name="connsiteX16" fmla="*/ 2757272 w 2820821"/>
                  <a:gd name="connsiteY16" fmla="*/ 694795 h 2073528"/>
                  <a:gd name="connsiteX17" fmla="*/ 2377346 w 2820821"/>
                  <a:gd name="connsiteY17" fmla="*/ 835917 h 2073528"/>
                  <a:gd name="connsiteX18" fmla="*/ 1769465 w 2820821"/>
                  <a:gd name="connsiteY18" fmla="*/ 1476395 h 2073528"/>
                  <a:gd name="connsiteX19" fmla="*/ 2377346 w 2820821"/>
                  <a:gd name="connsiteY19" fmla="*/ 1367840 h 2073528"/>
                  <a:gd name="connsiteX20" fmla="*/ 2648722 w 2820821"/>
                  <a:gd name="connsiteY20" fmla="*/ 1639229 h 2073528"/>
                  <a:gd name="connsiteX21" fmla="*/ 2496751 w 2820821"/>
                  <a:gd name="connsiteY21" fmla="*/ 2019173 h 2073528"/>
                  <a:gd name="connsiteX22" fmla="*/ 1650060 w 2820821"/>
                  <a:gd name="connsiteY22" fmla="*/ 1943185 h 2073528"/>
                  <a:gd name="connsiteX23" fmla="*/ 1400394 w 2820821"/>
                  <a:gd name="connsiteY23" fmla="*/ 2073451 h 2073528"/>
                  <a:gd name="connsiteX0" fmla="*/ 1400394 w 2820821"/>
                  <a:gd name="connsiteY0" fmla="*/ 1997475 h 1997552"/>
                  <a:gd name="connsiteX1" fmla="*/ 987903 w 2820821"/>
                  <a:gd name="connsiteY1" fmla="*/ 1878063 h 1997552"/>
                  <a:gd name="connsiteX2" fmla="*/ 260617 w 2820821"/>
                  <a:gd name="connsiteY2" fmla="*/ 1932342 h 1997552"/>
                  <a:gd name="connsiteX3" fmla="*/ 96 w 2820821"/>
                  <a:gd name="connsiteY3" fmla="*/ 1617531 h 1997552"/>
                  <a:gd name="connsiteX4" fmla="*/ 282327 w 2820821"/>
                  <a:gd name="connsiteY4" fmla="*/ 1335286 h 1997552"/>
                  <a:gd name="connsiteX5" fmla="*/ 727383 w 2820821"/>
                  <a:gd name="connsiteY5" fmla="*/ 1432986 h 1997552"/>
                  <a:gd name="connsiteX6" fmla="*/ 1129019 w 2820821"/>
                  <a:gd name="connsiteY6" fmla="*/ 1378708 h 1997552"/>
                  <a:gd name="connsiteX7" fmla="*/ 1215859 w 2820821"/>
                  <a:gd name="connsiteY7" fmla="*/ 977053 h 1997552"/>
                  <a:gd name="connsiteX8" fmla="*/ 987903 w 2820821"/>
                  <a:gd name="connsiteY8" fmla="*/ 325719 h 1997552"/>
                  <a:gd name="connsiteX9" fmla="*/ 1346119 w 2820821"/>
                  <a:gd name="connsiteY9" fmla="*/ 52 h 1997552"/>
                  <a:gd name="connsiteX10" fmla="*/ 1660915 w 2820821"/>
                  <a:gd name="connsiteY10" fmla="*/ 304008 h 1997552"/>
                  <a:gd name="connsiteX11" fmla="*/ 1530654 w 2820821"/>
                  <a:gd name="connsiteY11" fmla="*/ 716519 h 1997552"/>
                  <a:gd name="connsiteX12" fmla="*/ 1465524 w 2820821"/>
                  <a:gd name="connsiteY12" fmla="*/ 1259297 h 1997552"/>
                  <a:gd name="connsiteX13" fmla="*/ 2160246 w 2820821"/>
                  <a:gd name="connsiteY13" fmla="*/ 531975 h 1997552"/>
                  <a:gd name="connsiteX14" fmla="*/ 2236231 w 2820821"/>
                  <a:gd name="connsiteY14" fmla="*/ 76041 h 1997552"/>
                  <a:gd name="connsiteX15" fmla="*/ 2768127 w 2820821"/>
                  <a:gd name="connsiteY15" fmla="*/ 76041 h 1997552"/>
                  <a:gd name="connsiteX16" fmla="*/ 2757272 w 2820821"/>
                  <a:gd name="connsiteY16" fmla="*/ 618819 h 1997552"/>
                  <a:gd name="connsiteX17" fmla="*/ 2377346 w 2820821"/>
                  <a:gd name="connsiteY17" fmla="*/ 759941 h 1997552"/>
                  <a:gd name="connsiteX18" fmla="*/ 1769465 w 2820821"/>
                  <a:gd name="connsiteY18" fmla="*/ 1400419 h 1997552"/>
                  <a:gd name="connsiteX19" fmla="*/ 2377346 w 2820821"/>
                  <a:gd name="connsiteY19" fmla="*/ 1291864 h 1997552"/>
                  <a:gd name="connsiteX20" fmla="*/ 2648722 w 2820821"/>
                  <a:gd name="connsiteY20" fmla="*/ 1563253 h 1997552"/>
                  <a:gd name="connsiteX21" fmla="*/ 2496751 w 2820821"/>
                  <a:gd name="connsiteY21" fmla="*/ 1943197 h 1997552"/>
                  <a:gd name="connsiteX22" fmla="*/ 1650060 w 2820821"/>
                  <a:gd name="connsiteY22" fmla="*/ 1867209 h 1997552"/>
                  <a:gd name="connsiteX23" fmla="*/ 1400394 w 2820821"/>
                  <a:gd name="connsiteY23" fmla="*/ 1997475 h 1997552"/>
                  <a:gd name="connsiteX0" fmla="*/ 1400394 w 2820821"/>
                  <a:gd name="connsiteY0" fmla="*/ 1997646 h 1997723"/>
                  <a:gd name="connsiteX1" fmla="*/ 987903 w 2820821"/>
                  <a:gd name="connsiteY1" fmla="*/ 1878234 h 1997723"/>
                  <a:gd name="connsiteX2" fmla="*/ 260617 w 2820821"/>
                  <a:gd name="connsiteY2" fmla="*/ 1932513 h 1997723"/>
                  <a:gd name="connsiteX3" fmla="*/ 96 w 2820821"/>
                  <a:gd name="connsiteY3" fmla="*/ 1617702 h 1997723"/>
                  <a:gd name="connsiteX4" fmla="*/ 282327 w 2820821"/>
                  <a:gd name="connsiteY4" fmla="*/ 1335457 h 1997723"/>
                  <a:gd name="connsiteX5" fmla="*/ 727383 w 2820821"/>
                  <a:gd name="connsiteY5" fmla="*/ 1433157 h 1997723"/>
                  <a:gd name="connsiteX6" fmla="*/ 1129019 w 2820821"/>
                  <a:gd name="connsiteY6" fmla="*/ 1378879 h 1997723"/>
                  <a:gd name="connsiteX7" fmla="*/ 1215859 w 2820821"/>
                  <a:gd name="connsiteY7" fmla="*/ 977224 h 1997723"/>
                  <a:gd name="connsiteX8" fmla="*/ 987903 w 2820821"/>
                  <a:gd name="connsiteY8" fmla="*/ 325890 h 1997723"/>
                  <a:gd name="connsiteX9" fmla="*/ 1346119 w 2820821"/>
                  <a:gd name="connsiteY9" fmla="*/ 223 h 1997723"/>
                  <a:gd name="connsiteX10" fmla="*/ 1660915 w 2820821"/>
                  <a:gd name="connsiteY10" fmla="*/ 369312 h 1997723"/>
                  <a:gd name="connsiteX11" fmla="*/ 1530654 w 2820821"/>
                  <a:gd name="connsiteY11" fmla="*/ 716690 h 1997723"/>
                  <a:gd name="connsiteX12" fmla="*/ 1465524 w 2820821"/>
                  <a:gd name="connsiteY12" fmla="*/ 1259468 h 1997723"/>
                  <a:gd name="connsiteX13" fmla="*/ 2160246 w 2820821"/>
                  <a:gd name="connsiteY13" fmla="*/ 532146 h 1997723"/>
                  <a:gd name="connsiteX14" fmla="*/ 2236231 w 2820821"/>
                  <a:gd name="connsiteY14" fmla="*/ 76212 h 1997723"/>
                  <a:gd name="connsiteX15" fmla="*/ 2768127 w 2820821"/>
                  <a:gd name="connsiteY15" fmla="*/ 76212 h 1997723"/>
                  <a:gd name="connsiteX16" fmla="*/ 2757272 w 2820821"/>
                  <a:gd name="connsiteY16" fmla="*/ 618990 h 1997723"/>
                  <a:gd name="connsiteX17" fmla="*/ 2377346 w 2820821"/>
                  <a:gd name="connsiteY17" fmla="*/ 760112 h 1997723"/>
                  <a:gd name="connsiteX18" fmla="*/ 1769465 w 2820821"/>
                  <a:gd name="connsiteY18" fmla="*/ 1400590 h 1997723"/>
                  <a:gd name="connsiteX19" fmla="*/ 2377346 w 2820821"/>
                  <a:gd name="connsiteY19" fmla="*/ 1292035 h 1997723"/>
                  <a:gd name="connsiteX20" fmla="*/ 2648722 w 2820821"/>
                  <a:gd name="connsiteY20" fmla="*/ 1563424 h 1997723"/>
                  <a:gd name="connsiteX21" fmla="*/ 2496751 w 2820821"/>
                  <a:gd name="connsiteY21" fmla="*/ 1943368 h 1997723"/>
                  <a:gd name="connsiteX22" fmla="*/ 1650060 w 2820821"/>
                  <a:gd name="connsiteY22" fmla="*/ 1867380 h 1997723"/>
                  <a:gd name="connsiteX23" fmla="*/ 1400394 w 2820821"/>
                  <a:gd name="connsiteY23" fmla="*/ 1997646 h 1997723"/>
                  <a:gd name="connsiteX0" fmla="*/ 1400394 w 2820821"/>
                  <a:gd name="connsiteY0" fmla="*/ 1997481 h 1997558"/>
                  <a:gd name="connsiteX1" fmla="*/ 987903 w 2820821"/>
                  <a:gd name="connsiteY1" fmla="*/ 1878069 h 1997558"/>
                  <a:gd name="connsiteX2" fmla="*/ 260617 w 2820821"/>
                  <a:gd name="connsiteY2" fmla="*/ 1932348 h 1997558"/>
                  <a:gd name="connsiteX3" fmla="*/ 96 w 2820821"/>
                  <a:gd name="connsiteY3" fmla="*/ 1617537 h 1997558"/>
                  <a:gd name="connsiteX4" fmla="*/ 282327 w 2820821"/>
                  <a:gd name="connsiteY4" fmla="*/ 1335292 h 1997558"/>
                  <a:gd name="connsiteX5" fmla="*/ 727383 w 2820821"/>
                  <a:gd name="connsiteY5" fmla="*/ 1432992 h 1997558"/>
                  <a:gd name="connsiteX6" fmla="*/ 1129019 w 2820821"/>
                  <a:gd name="connsiteY6" fmla="*/ 1378714 h 1997558"/>
                  <a:gd name="connsiteX7" fmla="*/ 1215859 w 2820821"/>
                  <a:gd name="connsiteY7" fmla="*/ 977059 h 1997558"/>
                  <a:gd name="connsiteX8" fmla="*/ 987903 w 2820821"/>
                  <a:gd name="connsiteY8" fmla="*/ 325725 h 1997558"/>
                  <a:gd name="connsiteX9" fmla="*/ 1346119 w 2820821"/>
                  <a:gd name="connsiteY9" fmla="*/ 58 h 1997558"/>
                  <a:gd name="connsiteX10" fmla="*/ 1628350 w 2820821"/>
                  <a:gd name="connsiteY10" fmla="*/ 347436 h 1997558"/>
                  <a:gd name="connsiteX11" fmla="*/ 1530654 w 2820821"/>
                  <a:gd name="connsiteY11" fmla="*/ 716525 h 1997558"/>
                  <a:gd name="connsiteX12" fmla="*/ 1465524 w 2820821"/>
                  <a:gd name="connsiteY12" fmla="*/ 1259303 h 1997558"/>
                  <a:gd name="connsiteX13" fmla="*/ 2160246 w 2820821"/>
                  <a:gd name="connsiteY13" fmla="*/ 531981 h 1997558"/>
                  <a:gd name="connsiteX14" fmla="*/ 2236231 w 2820821"/>
                  <a:gd name="connsiteY14" fmla="*/ 76047 h 1997558"/>
                  <a:gd name="connsiteX15" fmla="*/ 2768127 w 2820821"/>
                  <a:gd name="connsiteY15" fmla="*/ 76047 h 1997558"/>
                  <a:gd name="connsiteX16" fmla="*/ 2757272 w 2820821"/>
                  <a:gd name="connsiteY16" fmla="*/ 618825 h 1997558"/>
                  <a:gd name="connsiteX17" fmla="*/ 2377346 w 2820821"/>
                  <a:gd name="connsiteY17" fmla="*/ 759947 h 1997558"/>
                  <a:gd name="connsiteX18" fmla="*/ 1769465 w 2820821"/>
                  <a:gd name="connsiteY18" fmla="*/ 1400425 h 1997558"/>
                  <a:gd name="connsiteX19" fmla="*/ 2377346 w 2820821"/>
                  <a:gd name="connsiteY19" fmla="*/ 1291870 h 1997558"/>
                  <a:gd name="connsiteX20" fmla="*/ 2648722 w 2820821"/>
                  <a:gd name="connsiteY20" fmla="*/ 1563259 h 1997558"/>
                  <a:gd name="connsiteX21" fmla="*/ 2496751 w 2820821"/>
                  <a:gd name="connsiteY21" fmla="*/ 1943203 h 1997558"/>
                  <a:gd name="connsiteX22" fmla="*/ 1650060 w 2820821"/>
                  <a:gd name="connsiteY22" fmla="*/ 1867215 h 1997558"/>
                  <a:gd name="connsiteX23" fmla="*/ 1400394 w 2820821"/>
                  <a:gd name="connsiteY23" fmla="*/ 1997481 h 1997558"/>
                  <a:gd name="connsiteX0" fmla="*/ 1400394 w 2820821"/>
                  <a:gd name="connsiteY0" fmla="*/ 1997481 h 1997558"/>
                  <a:gd name="connsiteX1" fmla="*/ 987903 w 2820821"/>
                  <a:gd name="connsiteY1" fmla="*/ 1878069 h 1997558"/>
                  <a:gd name="connsiteX2" fmla="*/ 260617 w 2820821"/>
                  <a:gd name="connsiteY2" fmla="*/ 1932348 h 1997558"/>
                  <a:gd name="connsiteX3" fmla="*/ 96 w 2820821"/>
                  <a:gd name="connsiteY3" fmla="*/ 1617537 h 1997558"/>
                  <a:gd name="connsiteX4" fmla="*/ 282327 w 2820821"/>
                  <a:gd name="connsiteY4" fmla="*/ 1335292 h 1997558"/>
                  <a:gd name="connsiteX5" fmla="*/ 727383 w 2820821"/>
                  <a:gd name="connsiteY5" fmla="*/ 1432992 h 1997558"/>
                  <a:gd name="connsiteX6" fmla="*/ 1129019 w 2820821"/>
                  <a:gd name="connsiteY6" fmla="*/ 1378714 h 1997558"/>
                  <a:gd name="connsiteX7" fmla="*/ 1215859 w 2820821"/>
                  <a:gd name="connsiteY7" fmla="*/ 977059 h 1997558"/>
                  <a:gd name="connsiteX8" fmla="*/ 987903 w 2820821"/>
                  <a:gd name="connsiteY8" fmla="*/ 325725 h 1997558"/>
                  <a:gd name="connsiteX9" fmla="*/ 1346119 w 2820821"/>
                  <a:gd name="connsiteY9" fmla="*/ 58 h 1997558"/>
                  <a:gd name="connsiteX10" fmla="*/ 1628350 w 2820821"/>
                  <a:gd name="connsiteY10" fmla="*/ 347436 h 1997558"/>
                  <a:gd name="connsiteX11" fmla="*/ 1465524 w 2820821"/>
                  <a:gd name="connsiteY11" fmla="*/ 1259303 h 1997558"/>
                  <a:gd name="connsiteX12" fmla="*/ 2160246 w 2820821"/>
                  <a:gd name="connsiteY12" fmla="*/ 531981 h 1997558"/>
                  <a:gd name="connsiteX13" fmla="*/ 2236231 w 2820821"/>
                  <a:gd name="connsiteY13" fmla="*/ 76047 h 1997558"/>
                  <a:gd name="connsiteX14" fmla="*/ 2768127 w 2820821"/>
                  <a:gd name="connsiteY14" fmla="*/ 76047 h 1997558"/>
                  <a:gd name="connsiteX15" fmla="*/ 2757272 w 2820821"/>
                  <a:gd name="connsiteY15" fmla="*/ 618825 h 1997558"/>
                  <a:gd name="connsiteX16" fmla="*/ 2377346 w 2820821"/>
                  <a:gd name="connsiteY16" fmla="*/ 759947 h 1997558"/>
                  <a:gd name="connsiteX17" fmla="*/ 1769465 w 2820821"/>
                  <a:gd name="connsiteY17" fmla="*/ 1400425 h 1997558"/>
                  <a:gd name="connsiteX18" fmla="*/ 2377346 w 2820821"/>
                  <a:gd name="connsiteY18" fmla="*/ 1291870 h 1997558"/>
                  <a:gd name="connsiteX19" fmla="*/ 2648722 w 2820821"/>
                  <a:gd name="connsiteY19" fmla="*/ 1563259 h 1997558"/>
                  <a:gd name="connsiteX20" fmla="*/ 2496751 w 2820821"/>
                  <a:gd name="connsiteY20" fmla="*/ 1943203 h 1997558"/>
                  <a:gd name="connsiteX21" fmla="*/ 1650060 w 2820821"/>
                  <a:gd name="connsiteY21" fmla="*/ 1867215 h 1997558"/>
                  <a:gd name="connsiteX22" fmla="*/ 1400394 w 2820821"/>
                  <a:gd name="connsiteY22" fmla="*/ 1997481 h 1997558"/>
                  <a:gd name="connsiteX0" fmla="*/ 1400394 w 2820821"/>
                  <a:gd name="connsiteY0" fmla="*/ 1997481 h 1997558"/>
                  <a:gd name="connsiteX1" fmla="*/ 987903 w 2820821"/>
                  <a:gd name="connsiteY1" fmla="*/ 1878069 h 1997558"/>
                  <a:gd name="connsiteX2" fmla="*/ 260617 w 2820821"/>
                  <a:gd name="connsiteY2" fmla="*/ 1932348 h 1997558"/>
                  <a:gd name="connsiteX3" fmla="*/ 96 w 2820821"/>
                  <a:gd name="connsiteY3" fmla="*/ 1617537 h 1997558"/>
                  <a:gd name="connsiteX4" fmla="*/ 282327 w 2820821"/>
                  <a:gd name="connsiteY4" fmla="*/ 1335292 h 1997558"/>
                  <a:gd name="connsiteX5" fmla="*/ 727383 w 2820821"/>
                  <a:gd name="connsiteY5" fmla="*/ 1432992 h 1997558"/>
                  <a:gd name="connsiteX6" fmla="*/ 1129019 w 2820821"/>
                  <a:gd name="connsiteY6" fmla="*/ 1378714 h 1997558"/>
                  <a:gd name="connsiteX7" fmla="*/ 1215859 w 2820821"/>
                  <a:gd name="connsiteY7" fmla="*/ 977059 h 1997558"/>
                  <a:gd name="connsiteX8" fmla="*/ 987903 w 2820821"/>
                  <a:gd name="connsiteY8" fmla="*/ 325725 h 1997558"/>
                  <a:gd name="connsiteX9" fmla="*/ 1346119 w 2820821"/>
                  <a:gd name="connsiteY9" fmla="*/ 58 h 1997558"/>
                  <a:gd name="connsiteX10" fmla="*/ 1628350 w 2820821"/>
                  <a:gd name="connsiteY10" fmla="*/ 347436 h 1997558"/>
                  <a:gd name="connsiteX11" fmla="*/ 1465524 w 2820821"/>
                  <a:gd name="connsiteY11" fmla="*/ 1259303 h 1997558"/>
                  <a:gd name="connsiteX12" fmla="*/ 2008275 w 2820821"/>
                  <a:gd name="connsiteY12" fmla="*/ 662247 h 1997558"/>
                  <a:gd name="connsiteX13" fmla="*/ 2236231 w 2820821"/>
                  <a:gd name="connsiteY13" fmla="*/ 76047 h 1997558"/>
                  <a:gd name="connsiteX14" fmla="*/ 2768127 w 2820821"/>
                  <a:gd name="connsiteY14" fmla="*/ 76047 h 1997558"/>
                  <a:gd name="connsiteX15" fmla="*/ 2757272 w 2820821"/>
                  <a:gd name="connsiteY15" fmla="*/ 618825 h 1997558"/>
                  <a:gd name="connsiteX16" fmla="*/ 2377346 w 2820821"/>
                  <a:gd name="connsiteY16" fmla="*/ 759947 h 1997558"/>
                  <a:gd name="connsiteX17" fmla="*/ 1769465 w 2820821"/>
                  <a:gd name="connsiteY17" fmla="*/ 1400425 h 1997558"/>
                  <a:gd name="connsiteX18" fmla="*/ 2377346 w 2820821"/>
                  <a:gd name="connsiteY18" fmla="*/ 1291870 h 1997558"/>
                  <a:gd name="connsiteX19" fmla="*/ 2648722 w 2820821"/>
                  <a:gd name="connsiteY19" fmla="*/ 1563259 h 1997558"/>
                  <a:gd name="connsiteX20" fmla="*/ 2496751 w 2820821"/>
                  <a:gd name="connsiteY20" fmla="*/ 1943203 h 1997558"/>
                  <a:gd name="connsiteX21" fmla="*/ 1650060 w 2820821"/>
                  <a:gd name="connsiteY21" fmla="*/ 1867215 h 1997558"/>
                  <a:gd name="connsiteX22" fmla="*/ 1400394 w 2820821"/>
                  <a:gd name="connsiteY22" fmla="*/ 1997481 h 1997558"/>
                  <a:gd name="connsiteX0" fmla="*/ 1400394 w 2825584"/>
                  <a:gd name="connsiteY0" fmla="*/ 1997481 h 1997558"/>
                  <a:gd name="connsiteX1" fmla="*/ 987903 w 2825584"/>
                  <a:gd name="connsiteY1" fmla="*/ 1878069 h 1997558"/>
                  <a:gd name="connsiteX2" fmla="*/ 260617 w 2825584"/>
                  <a:gd name="connsiteY2" fmla="*/ 1932348 h 1997558"/>
                  <a:gd name="connsiteX3" fmla="*/ 96 w 2825584"/>
                  <a:gd name="connsiteY3" fmla="*/ 1617537 h 1997558"/>
                  <a:gd name="connsiteX4" fmla="*/ 282327 w 2825584"/>
                  <a:gd name="connsiteY4" fmla="*/ 1335292 h 1997558"/>
                  <a:gd name="connsiteX5" fmla="*/ 727383 w 2825584"/>
                  <a:gd name="connsiteY5" fmla="*/ 1432992 h 1997558"/>
                  <a:gd name="connsiteX6" fmla="*/ 1129019 w 2825584"/>
                  <a:gd name="connsiteY6" fmla="*/ 1378714 h 1997558"/>
                  <a:gd name="connsiteX7" fmla="*/ 1215859 w 2825584"/>
                  <a:gd name="connsiteY7" fmla="*/ 977059 h 1997558"/>
                  <a:gd name="connsiteX8" fmla="*/ 987903 w 2825584"/>
                  <a:gd name="connsiteY8" fmla="*/ 325725 h 1997558"/>
                  <a:gd name="connsiteX9" fmla="*/ 1346119 w 2825584"/>
                  <a:gd name="connsiteY9" fmla="*/ 58 h 1997558"/>
                  <a:gd name="connsiteX10" fmla="*/ 1628350 w 2825584"/>
                  <a:gd name="connsiteY10" fmla="*/ 347436 h 1997558"/>
                  <a:gd name="connsiteX11" fmla="*/ 1465524 w 2825584"/>
                  <a:gd name="connsiteY11" fmla="*/ 1259303 h 1997558"/>
                  <a:gd name="connsiteX12" fmla="*/ 2008275 w 2825584"/>
                  <a:gd name="connsiteY12" fmla="*/ 662247 h 1997558"/>
                  <a:gd name="connsiteX13" fmla="*/ 2236231 w 2825584"/>
                  <a:gd name="connsiteY13" fmla="*/ 76047 h 1997558"/>
                  <a:gd name="connsiteX14" fmla="*/ 2768127 w 2825584"/>
                  <a:gd name="connsiteY14" fmla="*/ 76047 h 1997558"/>
                  <a:gd name="connsiteX15" fmla="*/ 2757272 w 2825584"/>
                  <a:gd name="connsiteY15" fmla="*/ 618825 h 1997558"/>
                  <a:gd name="connsiteX16" fmla="*/ 2290506 w 2825584"/>
                  <a:gd name="connsiteY16" fmla="*/ 879359 h 1997558"/>
                  <a:gd name="connsiteX17" fmla="*/ 1769465 w 2825584"/>
                  <a:gd name="connsiteY17" fmla="*/ 1400425 h 1997558"/>
                  <a:gd name="connsiteX18" fmla="*/ 2377346 w 2825584"/>
                  <a:gd name="connsiteY18" fmla="*/ 1291870 h 1997558"/>
                  <a:gd name="connsiteX19" fmla="*/ 2648722 w 2825584"/>
                  <a:gd name="connsiteY19" fmla="*/ 1563259 h 1997558"/>
                  <a:gd name="connsiteX20" fmla="*/ 2496751 w 2825584"/>
                  <a:gd name="connsiteY20" fmla="*/ 1943203 h 1997558"/>
                  <a:gd name="connsiteX21" fmla="*/ 1650060 w 2825584"/>
                  <a:gd name="connsiteY21" fmla="*/ 1867215 h 1997558"/>
                  <a:gd name="connsiteX22" fmla="*/ 1400394 w 2825584"/>
                  <a:gd name="connsiteY22" fmla="*/ 1997481 h 1997558"/>
                  <a:gd name="connsiteX0" fmla="*/ 1400394 w 2802192"/>
                  <a:gd name="connsiteY0" fmla="*/ 1997481 h 1997558"/>
                  <a:gd name="connsiteX1" fmla="*/ 987903 w 2802192"/>
                  <a:gd name="connsiteY1" fmla="*/ 1878069 h 1997558"/>
                  <a:gd name="connsiteX2" fmla="*/ 260617 w 2802192"/>
                  <a:gd name="connsiteY2" fmla="*/ 1932348 h 1997558"/>
                  <a:gd name="connsiteX3" fmla="*/ 96 w 2802192"/>
                  <a:gd name="connsiteY3" fmla="*/ 1617537 h 1997558"/>
                  <a:gd name="connsiteX4" fmla="*/ 282327 w 2802192"/>
                  <a:gd name="connsiteY4" fmla="*/ 1335292 h 1997558"/>
                  <a:gd name="connsiteX5" fmla="*/ 727383 w 2802192"/>
                  <a:gd name="connsiteY5" fmla="*/ 1432992 h 1997558"/>
                  <a:gd name="connsiteX6" fmla="*/ 1129019 w 2802192"/>
                  <a:gd name="connsiteY6" fmla="*/ 1378714 h 1997558"/>
                  <a:gd name="connsiteX7" fmla="*/ 1215859 w 2802192"/>
                  <a:gd name="connsiteY7" fmla="*/ 977059 h 1997558"/>
                  <a:gd name="connsiteX8" fmla="*/ 987903 w 2802192"/>
                  <a:gd name="connsiteY8" fmla="*/ 325725 h 1997558"/>
                  <a:gd name="connsiteX9" fmla="*/ 1346119 w 2802192"/>
                  <a:gd name="connsiteY9" fmla="*/ 58 h 1997558"/>
                  <a:gd name="connsiteX10" fmla="*/ 1628350 w 2802192"/>
                  <a:gd name="connsiteY10" fmla="*/ 347436 h 1997558"/>
                  <a:gd name="connsiteX11" fmla="*/ 1465524 w 2802192"/>
                  <a:gd name="connsiteY11" fmla="*/ 1259303 h 1997558"/>
                  <a:gd name="connsiteX12" fmla="*/ 2008275 w 2802192"/>
                  <a:gd name="connsiteY12" fmla="*/ 662247 h 1997558"/>
                  <a:gd name="connsiteX13" fmla="*/ 2236231 w 2802192"/>
                  <a:gd name="connsiteY13" fmla="*/ 76047 h 1997558"/>
                  <a:gd name="connsiteX14" fmla="*/ 2724707 w 2802192"/>
                  <a:gd name="connsiteY14" fmla="*/ 130325 h 1997558"/>
                  <a:gd name="connsiteX15" fmla="*/ 2757272 w 2802192"/>
                  <a:gd name="connsiteY15" fmla="*/ 618825 h 1997558"/>
                  <a:gd name="connsiteX16" fmla="*/ 2290506 w 2802192"/>
                  <a:gd name="connsiteY16" fmla="*/ 879359 h 1997558"/>
                  <a:gd name="connsiteX17" fmla="*/ 1769465 w 2802192"/>
                  <a:gd name="connsiteY17" fmla="*/ 1400425 h 1997558"/>
                  <a:gd name="connsiteX18" fmla="*/ 2377346 w 2802192"/>
                  <a:gd name="connsiteY18" fmla="*/ 1291870 h 1997558"/>
                  <a:gd name="connsiteX19" fmla="*/ 2648722 w 2802192"/>
                  <a:gd name="connsiteY19" fmla="*/ 1563259 h 1997558"/>
                  <a:gd name="connsiteX20" fmla="*/ 2496751 w 2802192"/>
                  <a:gd name="connsiteY20" fmla="*/ 1943203 h 1997558"/>
                  <a:gd name="connsiteX21" fmla="*/ 1650060 w 2802192"/>
                  <a:gd name="connsiteY21" fmla="*/ 1867215 h 1997558"/>
                  <a:gd name="connsiteX22" fmla="*/ 1400394 w 2802192"/>
                  <a:gd name="connsiteY22" fmla="*/ 1997481 h 1997558"/>
                  <a:gd name="connsiteX0" fmla="*/ 1400394 w 2782424"/>
                  <a:gd name="connsiteY0" fmla="*/ 1997481 h 1997558"/>
                  <a:gd name="connsiteX1" fmla="*/ 987903 w 2782424"/>
                  <a:gd name="connsiteY1" fmla="*/ 1878069 h 1997558"/>
                  <a:gd name="connsiteX2" fmla="*/ 260617 w 2782424"/>
                  <a:gd name="connsiteY2" fmla="*/ 1932348 h 1997558"/>
                  <a:gd name="connsiteX3" fmla="*/ 96 w 2782424"/>
                  <a:gd name="connsiteY3" fmla="*/ 1617537 h 1997558"/>
                  <a:gd name="connsiteX4" fmla="*/ 282327 w 2782424"/>
                  <a:gd name="connsiteY4" fmla="*/ 1335292 h 1997558"/>
                  <a:gd name="connsiteX5" fmla="*/ 727383 w 2782424"/>
                  <a:gd name="connsiteY5" fmla="*/ 1432992 h 1997558"/>
                  <a:gd name="connsiteX6" fmla="*/ 1129019 w 2782424"/>
                  <a:gd name="connsiteY6" fmla="*/ 1378714 h 1997558"/>
                  <a:gd name="connsiteX7" fmla="*/ 1215859 w 2782424"/>
                  <a:gd name="connsiteY7" fmla="*/ 977059 h 1997558"/>
                  <a:gd name="connsiteX8" fmla="*/ 987903 w 2782424"/>
                  <a:gd name="connsiteY8" fmla="*/ 325725 h 1997558"/>
                  <a:gd name="connsiteX9" fmla="*/ 1346119 w 2782424"/>
                  <a:gd name="connsiteY9" fmla="*/ 58 h 1997558"/>
                  <a:gd name="connsiteX10" fmla="*/ 1628350 w 2782424"/>
                  <a:gd name="connsiteY10" fmla="*/ 347436 h 1997558"/>
                  <a:gd name="connsiteX11" fmla="*/ 1465524 w 2782424"/>
                  <a:gd name="connsiteY11" fmla="*/ 1259303 h 1997558"/>
                  <a:gd name="connsiteX12" fmla="*/ 2008275 w 2782424"/>
                  <a:gd name="connsiteY12" fmla="*/ 662247 h 1997558"/>
                  <a:gd name="connsiteX13" fmla="*/ 2236231 w 2782424"/>
                  <a:gd name="connsiteY13" fmla="*/ 76047 h 1997558"/>
                  <a:gd name="connsiteX14" fmla="*/ 2724707 w 2782424"/>
                  <a:gd name="connsiteY14" fmla="*/ 130325 h 1997558"/>
                  <a:gd name="connsiteX15" fmla="*/ 2724707 w 2782424"/>
                  <a:gd name="connsiteY15" fmla="*/ 575403 h 1997558"/>
                  <a:gd name="connsiteX16" fmla="*/ 2290506 w 2782424"/>
                  <a:gd name="connsiteY16" fmla="*/ 879359 h 1997558"/>
                  <a:gd name="connsiteX17" fmla="*/ 1769465 w 2782424"/>
                  <a:gd name="connsiteY17" fmla="*/ 1400425 h 1997558"/>
                  <a:gd name="connsiteX18" fmla="*/ 2377346 w 2782424"/>
                  <a:gd name="connsiteY18" fmla="*/ 1291870 h 1997558"/>
                  <a:gd name="connsiteX19" fmla="*/ 2648722 w 2782424"/>
                  <a:gd name="connsiteY19" fmla="*/ 1563259 h 1997558"/>
                  <a:gd name="connsiteX20" fmla="*/ 2496751 w 2782424"/>
                  <a:gd name="connsiteY20" fmla="*/ 1943203 h 1997558"/>
                  <a:gd name="connsiteX21" fmla="*/ 1650060 w 2782424"/>
                  <a:gd name="connsiteY21" fmla="*/ 1867215 h 1997558"/>
                  <a:gd name="connsiteX22" fmla="*/ 1400394 w 2782424"/>
                  <a:gd name="connsiteY22" fmla="*/ 1997481 h 1997558"/>
                  <a:gd name="connsiteX0" fmla="*/ 1400394 w 2778306"/>
                  <a:gd name="connsiteY0" fmla="*/ 1997481 h 1997558"/>
                  <a:gd name="connsiteX1" fmla="*/ 987903 w 2778306"/>
                  <a:gd name="connsiteY1" fmla="*/ 1878069 h 1997558"/>
                  <a:gd name="connsiteX2" fmla="*/ 260617 w 2778306"/>
                  <a:gd name="connsiteY2" fmla="*/ 1932348 h 1997558"/>
                  <a:gd name="connsiteX3" fmla="*/ 96 w 2778306"/>
                  <a:gd name="connsiteY3" fmla="*/ 1617537 h 1997558"/>
                  <a:gd name="connsiteX4" fmla="*/ 282327 w 2778306"/>
                  <a:gd name="connsiteY4" fmla="*/ 1335292 h 1997558"/>
                  <a:gd name="connsiteX5" fmla="*/ 727383 w 2778306"/>
                  <a:gd name="connsiteY5" fmla="*/ 1432992 h 1997558"/>
                  <a:gd name="connsiteX6" fmla="*/ 1129019 w 2778306"/>
                  <a:gd name="connsiteY6" fmla="*/ 1378714 h 1997558"/>
                  <a:gd name="connsiteX7" fmla="*/ 1215859 w 2778306"/>
                  <a:gd name="connsiteY7" fmla="*/ 977059 h 1997558"/>
                  <a:gd name="connsiteX8" fmla="*/ 987903 w 2778306"/>
                  <a:gd name="connsiteY8" fmla="*/ 325725 h 1997558"/>
                  <a:gd name="connsiteX9" fmla="*/ 1346119 w 2778306"/>
                  <a:gd name="connsiteY9" fmla="*/ 58 h 1997558"/>
                  <a:gd name="connsiteX10" fmla="*/ 1628350 w 2778306"/>
                  <a:gd name="connsiteY10" fmla="*/ 347436 h 1997558"/>
                  <a:gd name="connsiteX11" fmla="*/ 1465524 w 2778306"/>
                  <a:gd name="connsiteY11" fmla="*/ 1259303 h 1997558"/>
                  <a:gd name="connsiteX12" fmla="*/ 2008275 w 2778306"/>
                  <a:gd name="connsiteY12" fmla="*/ 662247 h 1997558"/>
                  <a:gd name="connsiteX13" fmla="*/ 2301361 w 2778306"/>
                  <a:gd name="connsiteY13" fmla="*/ 152036 h 1997558"/>
                  <a:gd name="connsiteX14" fmla="*/ 2724707 w 2778306"/>
                  <a:gd name="connsiteY14" fmla="*/ 130325 h 1997558"/>
                  <a:gd name="connsiteX15" fmla="*/ 2724707 w 2778306"/>
                  <a:gd name="connsiteY15" fmla="*/ 575403 h 1997558"/>
                  <a:gd name="connsiteX16" fmla="*/ 2290506 w 2778306"/>
                  <a:gd name="connsiteY16" fmla="*/ 879359 h 1997558"/>
                  <a:gd name="connsiteX17" fmla="*/ 1769465 w 2778306"/>
                  <a:gd name="connsiteY17" fmla="*/ 1400425 h 1997558"/>
                  <a:gd name="connsiteX18" fmla="*/ 2377346 w 2778306"/>
                  <a:gd name="connsiteY18" fmla="*/ 1291870 h 1997558"/>
                  <a:gd name="connsiteX19" fmla="*/ 2648722 w 2778306"/>
                  <a:gd name="connsiteY19" fmla="*/ 1563259 h 1997558"/>
                  <a:gd name="connsiteX20" fmla="*/ 2496751 w 2778306"/>
                  <a:gd name="connsiteY20" fmla="*/ 1943203 h 1997558"/>
                  <a:gd name="connsiteX21" fmla="*/ 1650060 w 2778306"/>
                  <a:gd name="connsiteY21" fmla="*/ 1867215 h 1997558"/>
                  <a:gd name="connsiteX22" fmla="*/ 1400394 w 2778306"/>
                  <a:gd name="connsiteY22" fmla="*/ 1997481 h 1997558"/>
                  <a:gd name="connsiteX0" fmla="*/ 1400394 w 2778306"/>
                  <a:gd name="connsiteY0" fmla="*/ 1997481 h 1997558"/>
                  <a:gd name="connsiteX1" fmla="*/ 987903 w 2778306"/>
                  <a:gd name="connsiteY1" fmla="*/ 1878069 h 1997558"/>
                  <a:gd name="connsiteX2" fmla="*/ 260617 w 2778306"/>
                  <a:gd name="connsiteY2" fmla="*/ 1932348 h 1997558"/>
                  <a:gd name="connsiteX3" fmla="*/ 96 w 2778306"/>
                  <a:gd name="connsiteY3" fmla="*/ 1617537 h 1997558"/>
                  <a:gd name="connsiteX4" fmla="*/ 282327 w 2778306"/>
                  <a:gd name="connsiteY4" fmla="*/ 1335292 h 1997558"/>
                  <a:gd name="connsiteX5" fmla="*/ 727383 w 2778306"/>
                  <a:gd name="connsiteY5" fmla="*/ 1432992 h 1997558"/>
                  <a:gd name="connsiteX6" fmla="*/ 1129019 w 2778306"/>
                  <a:gd name="connsiteY6" fmla="*/ 1378714 h 1997558"/>
                  <a:gd name="connsiteX7" fmla="*/ 1215859 w 2778306"/>
                  <a:gd name="connsiteY7" fmla="*/ 977059 h 1997558"/>
                  <a:gd name="connsiteX8" fmla="*/ 987903 w 2778306"/>
                  <a:gd name="connsiteY8" fmla="*/ 325725 h 1997558"/>
                  <a:gd name="connsiteX9" fmla="*/ 1346119 w 2778306"/>
                  <a:gd name="connsiteY9" fmla="*/ 58 h 1997558"/>
                  <a:gd name="connsiteX10" fmla="*/ 1628350 w 2778306"/>
                  <a:gd name="connsiteY10" fmla="*/ 347436 h 1997558"/>
                  <a:gd name="connsiteX11" fmla="*/ 1465524 w 2778306"/>
                  <a:gd name="connsiteY11" fmla="*/ 1259303 h 1997558"/>
                  <a:gd name="connsiteX12" fmla="*/ 2008275 w 2778306"/>
                  <a:gd name="connsiteY12" fmla="*/ 662247 h 1997558"/>
                  <a:gd name="connsiteX13" fmla="*/ 2301361 w 2778306"/>
                  <a:gd name="connsiteY13" fmla="*/ 152036 h 1997558"/>
                  <a:gd name="connsiteX14" fmla="*/ 2724707 w 2778306"/>
                  <a:gd name="connsiteY14" fmla="*/ 130325 h 1997558"/>
                  <a:gd name="connsiteX15" fmla="*/ 2724707 w 2778306"/>
                  <a:gd name="connsiteY15" fmla="*/ 575403 h 1997558"/>
                  <a:gd name="connsiteX16" fmla="*/ 2290506 w 2778306"/>
                  <a:gd name="connsiteY16" fmla="*/ 879359 h 1997558"/>
                  <a:gd name="connsiteX17" fmla="*/ 1769465 w 2778306"/>
                  <a:gd name="connsiteY17" fmla="*/ 1400425 h 1997558"/>
                  <a:gd name="connsiteX18" fmla="*/ 2377346 w 2778306"/>
                  <a:gd name="connsiteY18" fmla="*/ 1291870 h 1997558"/>
                  <a:gd name="connsiteX19" fmla="*/ 2648722 w 2778306"/>
                  <a:gd name="connsiteY19" fmla="*/ 1563259 h 1997558"/>
                  <a:gd name="connsiteX20" fmla="*/ 2355636 w 2778306"/>
                  <a:gd name="connsiteY20" fmla="*/ 1943203 h 1997558"/>
                  <a:gd name="connsiteX21" fmla="*/ 1650060 w 2778306"/>
                  <a:gd name="connsiteY21" fmla="*/ 1867215 h 1997558"/>
                  <a:gd name="connsiteX22" fmla="*/ 1400394 w 2778306"/>
                  <a:gd name="connsiteY22" fmla="*/ 1997481 h 1997558"/>
                  <a:gd name="connsiteX0" fmla="*/ 1400394 w 2778306"/>
                  <a:gd name="connsiteY0" fmla="*/ 1997481 h 1997558"/>
                  <a:gd name="connsiteX1" fmla="*/ 987903 w 2778306"/>
                  <a:gd name="connsiteY1" fmla="*/ 1878069 h 1997558"/>
                  <a:gd name="connsiteX2" fmla="*/ 260617 w 2778306"/>
                  <a:gd name="connsiteY2" fmla="*/ 1932348 h 1997558"/>
                  <a:gd name="connsiteX3" fmla="*/ 96 w 2778306"/>
                  <a:gd name="connsiteY3" fmla="*/ 1617537 h 1997558"/>
                  <a:gd name="connsiteX4" fmla="*/ 282327 w 2778306"/>
                  <a:gd name="connsiteY4" fmla="*/ 1335292 h 1997558"/>
                  <a:gd name="connsiteX5" fmla="*/ 727383 w 2778306"/>
                  <a:gd name="connsiteY5" fmla="*/ 1432992 h 1997558"/>
                  <a:gd name="connsiteX6" fmla="*/ 1129019 w 2778306"/>
                  <a:gd name="connsiteY6" fmla="*/ 1378714 h 1997558"/>
                  <a:gd name="connsiteX7" fmla="*/ 1215859 w 2778306"/>
                  <a:gd name="connsiteY7" fmla="*/ 977059 h 1997558"/>
                  <a:gd name="connsiteX8" fmla="*/ 987903 w 2778306"/>
                  <a:gd name="connsiteY8" fmla="*/ 325725 h 1997558"/>
                  <a:gd name="connsiteX9" fmla="*/ 1346119 w 2778306"/>
                  <a:gd name="connsiteY9" fmla="*/ 58 h 1997558"/>
                  <a:gd name="connsiteX10" fmla="*/ 1628350 w 2778306"/>
                  <a:gd name="connsiteY10" fmla="*/ 347436 h 1997558"/>
                  <a:gd name="connsiteX11" fmla="*/ 1465524 w 2778306"/>
                  <a:gd name="connsiteY11" fmla="*/ 1259303 h 1997558"/>
                  <a:gd name="connsiteX12" fmla="*/ 2008275 w 2778306"/>
                  <a:gd name="connsiteY12" fmla="*/ 662247 h 1997558"/>
                  <a:gd name="connsiteX13" fmla="*/ 2301361 w 2778306"/>
                  <a:gd name="connsiteY13" fmla="*/ 152036 h 1997558"/>
                  <a:gd name="connsiteX14" fmla="*/ 2724707 w 2778306"/>
                  <a:gd name="connsiteY14" fmla="*/ 130325 h 1997558"/>
                  <a:gd name="connsiteX15" fmla="*/ 2724707 w 2778306"/>
                  <a:gd name="connsiteY15" fmla="*/ 575403 h 1997558"/>
                  <a:gd name="connsiteX16" fmla="*/ 2290506 w 2778306"/>
                  <a:gd name="connsiteY16" fmla="*/ 879359 h 1997558"/>
                  <a:gd name="connsiteX17" fmla="*/ 1769465 w 2778306"/>
                  <a:gd name="connsiteY17" fmla="*/ 1400425 h 1997558"/>
                  <a:gd name="connsiteX18" fmla="*/ 2344781 w 2778306"/>
                  <a:gd name="connsiteY18" fmla="*/ 1346148 h 1997558"/>
                  <a:gd name="connsiteX19" fmla="*/ 2648722 w 2778306"/>
                  <a:gd name="connsiteY19" fmla="*/ 1563259 h 1997558"/>
                  <a:gd name="connsiteX20" fmla="*/ 2355636 w 2778306"/>
                  <a:gd name="connsiteY20" fmla="*/ 1943203 h 1997558"/>
                  <a:gd name="connsiteX21" fmla="*/ 1650060 w 2778306"/>
                  <a:gd name="connsiteY21" fmla="*/ 1867215 h 1997558"/>
                  <a:gd name="connsiteX22" fmla="*/ 1400394 w 2778306"/>
                  <a:gd name="connsiteY22" fmla="*/ 1997481 h 1997558"/>
                  <a:gd name="connsiteX0" fmla="*/ 1400394 w 2778306"/>
                  <a:gd name="connsiteY0" fmla="*/ 1997481 h 1997558"/>
                  <a:gd name="connsiteX1" fmla="*/ 987903 w 2778306"/>
                  <a:gd name="connsiteY1" fmla="*/ 1878069 h 1997558"/>
                  <a:gd name="connsiteX2" fmla="*/ 260617 w 2778306"/>
                  <a:gd name="connsiteY2" fmla="*/ 1932348 h 1997558"/>
                  <a:gd name="connsiteX3" fmla="*/ 96 w 2778306"/>
                  <a:gd name="connsiteY3" fmla="*/ 1617537 h 1997558"/>
                  <a:gd name="connsiteX4" fmla="*/ 282327 w 2778306"/>
                  <a:gd name="connsiteY4" fmla="*/ 1335292 h 1997558"/>
                  <a:gd name="connsiteX5" fmla="*/ 727383 w 2778306"/>
                  <a:gd name="connsiteY5" fmla="*/ 1432992 h 1997558"/>
                  <a:gd name="connsiteX6" fmla="*/ 1129019 w 2778306"/>
                  <a:gd name="connsiteY6" fmla="*/ 1378714 h 1997558"/>
                  <a:gd name="connsiteX7" fmla="*/ 1215859 w 2778306"/>
                  <a:gd name="connsiteY7" fmla="*/ 977059 h 1997558"/>
                  <a:gd name="connsiteX8" fmla="*/ 987903 w 2778306"/>
                  <a:gd name="connsiteY8" fmla="*/ 325725 h 1997558"/>
                  <a:gd name="connsiteX9" fmla="*/ 1346119 w 2778306"/>
                  <a:gd name="connsiteY9" fmla="*/ 58 h 1997558"/>
                  <a:gd name="connsiteX10" fmla="*/ 1628350 w 2778306"/>
                  <a:gd name="connsiteY10" fmla="*/ 347436 h 1997558"/>
                  <a:gd name="connsiteX11" fmla="*/ 1465524 w 2778306"/>
                  <a:gd name="connsiteY11" fmla="*/ 1259303 h 1997558"/>
                  <a:gd name="connsiteX12" fmla="*/ 2008275 w 2778306"/>
                  <a:gd name="connsiteY12" fmla="*/ 662247 h 1997558"/>
                  <a:gd name="connsiteX13" fmla="*/ 2301361 w 2778306"/>
                  <a:gd name="connsiteY13" fmla="*/ 152036 h 1997558"/>
                  <a:gd name="connsiteX14" fmla="*/ 2724707 w 2778306"/>
                  <a:gd name="connsiteY14" fmla="*/ 130325 h 1997558"/>
                  <a:gd name="connsiteX15" fmla="*/ 2724707 w 2778306"/>
                  <a:gd name="connsiteY15" fmla="*/ 575403 h 1997558"/>
                  <a:gd name="connsiteX16" fmla="*/ 2290506 w 2778306"/>
                  <a:gd name="connsiteY16" fmla="*/ 879359 h 1997558"/>
                  <a:gd name="connsiteX17" fmla="*/ 1769465 w 2778306"/>
                  <a:gd name="connsiteY17" fmla="*/ 1400425 h 1997558"/>
                  <a:gd name="connsiteX18" fmla="*/ 2344781 w 2778306"/>
                  <a:gd name="connsiteY18" fmla="*/ 1346148 h 1997558"/>
                  <a:gd name="connsiteX19" fmla="*/ 2594447 w 2778306"/>
                  <a:gd name="connsiteY19" fmla="*/ 1639248 h 1997558"/>
                  <a:gd name="connsiteX20" fmla="*/ 2355636 w 2778306"/>
                  <a:gd name="connsiteY20" fmla="*/ 1943203 h 1997558"/>
                  <a:gd name="connsiteX21" fmla="*/ 1650060 w 2778306"/>
                  <a:gd name="connsiteY21" fmla="*/ 1867215 h 1997558"/>
                  <a:gd name="connsiteX22" fmla="*/ 1400394 w 2778306"/>
                  <a:gd name="connsiteY22" fmla="*/ 1997481 h 1997558"/>
                  <a:gd name="connsiteX0" fmla="*/ 1400394 w 2778306"/>
                  <a:gd name="connsiteY0" fmla="*/ 1997481 h 1997546"/>
                  <a:gd name="connsiteX1" fmla="*/ 987903 w 2778306"/>
                  <a:gd name="connsiteY1" fmla="*/ 1878069 h 1997546"/>
                  <a:gd name="connsiteX2" fmla="*/ 260617 w 2778306"/>
                  <a:gd name="connsiteY2" fmla="*/ 1932348 h 1997546"/>
                  <a:gd name="connsiteX3" fmla="*/ 96 w 2778306"/>
                  <a:gd name="connsiteY3" fmla="*/ 1617537 h 1997546"/>
                  <a:gd name="connsiteX4" fmla="*/ 282327 w 2778306"/>
                  <a:gd name="connsiteY4" fmla="*/ 1335292 h 1997546"/>
                  <a:gd name="connsiteX5" fmla="*/ 727383 w 2778306"/>
                  <a:gd name="connsiteY5" fmla="*/ 1432992 h 1997546"/>
                  <a:gd name="connsiteX6" fmla="*/ 1129019 w 2778306"/>
                  <a:gd name="connsiteY6" fmla="*/ 1378714 h 1997546"/>
                  <a:gd name="connsiteX7" fmla="*/ 1215859 w 2778306"/>
                  <a:gd name="connsiteY7" fmla="*/ 977059 h 1997546"/>
                  <a:gd name="connsiteX8" fmla="*/ 987903 w 2778306"/>
                  <a:gd name="connsiteY8" fmla="*/ 325725 h 1997546"/>
                  <a:gd name="connsiteX9" fmla="*/ 1346119 w 2778306"/>
                  <a:gd name="connsiteY9" fmla="*/ 58 h 1997546"/>
                  <a:gd name="connsiteX10" fmla="*/ 1628350 w 2778306"/>
                  <a:gd name="connsiteY10" fmla="*/ 347436 h 1997546"/>
                  <a:gd name="connsiteX11" fmla="*/ 1465524 w 2778306"/>
                  <a:gd name="connsiteY11" fmla="*/ 1259303 h 1997546"/>
                  <a:gd name="connsiteX12" fmla="*/ 2008275 w 2778306"/>
                  <a:gd name="connsiteY12" fmla="*/ 662247 h 1997546"/>
                  <a:gd name="connsiteX13" fmla="*/ 2301361 w 2778306"/>
                  <a:gd name="connsiteY13" fmla="*/ 152036 h 1997546"/>
                  <a:gd name="connsiteX14" fmla="*/ 2724707 w 2778306"/>
                  <a:gd name="connsiteY14" fmla="*/ 130325 h 1997546"/>
                  <a:gd name="connsiteX15" fmla="*/ 2724707 w 2778306"/>
                  <a:gd name="connsiteY15" fmla="*/ 575403 h 1997546"/>
                  <a:gd name="connsiteX16" fmla="*/ 2290506 w 2778306"/>
                  <a:gd name="connsiteY16" fmla="*/ 879359 h 1997546"/>
                  <a:gd name="connsiteX17" fmla="*/ 1769465 w 2778306"/>
                  <a:gd name="connsiteY17" fmla="*/ 1400425 h 1997546"/>
                  <a:gd name="connsiteX18" fmla="*/ 2344781 w 2778306"/>
                  <a:gd name="connsiteY18" fmla="*/ 1346148 h 1997546"/>
                  <a:gd name="connsiteX19" fmla="*/ 2594447 w 2778306"/>
                  <a:gd name="connsiteY19" fmla="*/ 1639248 h 1997546"/>
                  <a:gd name="connsiteX20" fmla="*/ 2355636 w 2778306"/>
                  <a:gd name="connsiteY20" fmla="*/ 1943203 h 1997546"/>
                  <a:gd name="connsiteX21" fmla="*/ 1758610 w 2778306"/>
                  <a:gd name="connsiteY21" fmla="*/ 1845504 h 1997546"/>
                  <a:gd name="connsiteX22" fmla="*/ 1400394 w 2778306"/>
                  <a:gd name="connsiteY22" fmla="*/ 1997481 h 1997546"/>
                  <a:gd name="connsiteX0" fmla="*/ 1400389 w 2778301"/>
                  <a:gd name="connsiteY0" fmla="*/ 1997481 h 1997546"/>
                  <a:gd name="connsiteX1" fmla="*/ 955333 w 2778301"/>
                  <a:gd name="connsiteY1" fmla="*/ 1845502 h 1997546"/>
                  <a:gd name="connsiteX2" fmla="*/ 260612 w 2778301"/>
                  <a:gd name="connsiteY2" fmla="*/ 1932348 h 1997546"/>
                  <a:gd name="connsiteX3" fmla="*/ 91 w 2778301"/>
                  <a:gd name="connsiteY3" fmla="*/ 1617537 h 1997546"/>
                  <a:gd name="connsiteX4" fmla="*/ 282322 w 2778301"/>
                  <a:gd name="connsiteY4" fmla="*/ 1335292 h 1997546"/>
                  <a:gd name="connsiteX5" fmla="*/ 727378 w 2778301"/>
                  <a:gd name="connsiteY5" fmla="*/ 1432992 h 1997546"/>
                  <a:gd name="connsiteX6" fmla="*/ 1129014 w 2778301"/>
                  <a:gd name="connsiteY6" fmla="*/ 1378714 h 1997546"/>
                  <a:gd name="connsiteX7" fmla="*/ 1215854 w 2778301"/>
                  <a:gd name="connsiteY7" fmla="*/ 977059 h 1997546"/>
                  <a:gd name="connsiteX8" fmla="*/ 987898 w 2778301"/>
                  <a:gd name="connsiteY8" fmla="*/ 325725 h 1997546"/>
                  <a:gd name="connsiteX9" fmla="*/ 1346114 w 2778301"/>
                  <a:gd name="connsiteY9" fmla="*/ 58 h 1997546"/>
                  <a:gd name="connsiteX10" fmla="*/ 1628345 w 2778301"/>
                  <a:gd name="connsiteY10" fmla="*/ 347436 h 1997546"/>
                  <a:gd name="connsiteX11" fmla="*/ 1465519 w 2778301"/>
                  <a:gd name="connsiteY11" fmla="*/ 1259303 h 1997546"/>
                  <a:gd name="connsiteX12" fmla="*/ 2008270 w 2778301"/>
                  <a:gd name="connsiteY12" fmla="*/ 662247 h 1997546"/>
                  <a:gd name="connsiteX13" fmla="*/ 2301356 w 2778301"/>
                  <a:gd name="connsiteY13" fmla="*/ 152036 h 1997546"/>
                  <a:gd name="connsiteX14" fmla="*/ 2724702 w 2778301"/>
                  <a:gd name="connsiteY14" fmla="*/ 130325 h 1997546"/>
                  <a:gd name="connsiteX15" fmla="*/ 2724702 w 2778301"/>
                  <a:gd name="connsiteY15" fmla="*/ 575403 h 1997546"/>
                  <a:gd name="connsiteX16" fmla="*/ 2290501 w 2778301"/>
                  <a:gd name="connsiteY16" fmla="*/ 879359 h 1997546"/>
                  <a:gd name="connsiteX17" fmla="*/ 1769460 w 2778301"/>
                  <a:gd name="connsiteY17" fmla="*/ 1400425 h 1997546"/>
                  <a:gd name="connsiteX18" fmla="*/ 2344776 w 2778301"/>
                  <a:gd name="connsiteY18" fmla="*/ 1346148 h 1997546"/>
                  <a:gd name="connsiteX19" fmla="*/ 2594442 w 2778301"/>
                  <a:gd name="connsiteY19" fmla="*/ 1639248 h 1997546"/>
                  <a:gd name="connsiteX20" fmla="*/ 2355631 w 2778301"/>
                  <a:gd name="connsiteY20" fmla="*/ 1943203 h 1997546"/>
                  <a:gd name="connsiteX21" fmla="*/ 1758605 w 2778301"/>
                  <a:gd name="connsiteY21" fmla="*/ 1845504 h 1997546"/>
                  <a:gd name="connsiteX22" fmla="*/ 1400389 w 2778301"/>
                  <a:gd name="connsiteY22" fmla="*/ 1997481 h 1997546"/>
                  <a:gd name="connsiteX0" fmla="*/ 1346114 w 2778301"/>
                  <a:gd name="connsiteY0" fmla="*/ 1997481 h 1997546"/>
                  <a:gd name="connsiteX1" fmla="*/ 955333 w 2778301"/>
                  <a:gd name="connsiteY1" fmla="*/ 1845502 h 1997546"/>
                  <a:gd name="connsiteX2" fmla="*/ 260612 w 2778301"/>
                  <a:gd name="connsiteY2" fmla="*/ 1932348 h 1997546"/>
                  <a:gd name="connsiteX3" fmla="*/ 91 w 2778301"/>
                  <a:gd name="connsiteY3" fmla="*/ 1617537 h 1997546"/>
                  <a:gd name="connsiteX4" fmla="*/ 282322 w 2778301"/>
                  <a:gd name="connsiteY4" fmla="*/ 1335292 h 1997546"/>
                  <a:gd name="connsiteX5" fmla="*/ 727378 w 2778301"/>
                  <a:gd name="connsiteY5" fmla="*/ 1432992 h 1997546"/>
                  <a:gd name="connsiteX6" fmla="*/ 1129014 w 2778301"/>
                  <a:gd name="connsiteY6" fmla="*/ 1378714 h 1997546"/>
                  <a:gd name="connsiteX7" fmla="*/ 1215854 w 2778301"/>
                  <a:gd name="connsiteY7" fmla="*/ 977059 h 1997546"/>
                  <a:gd name="connsiteX8" fmla="*/ 987898 w 2778301"/>
                  <a:gd name="connsiteY8" fmla="*/ 325725 h 1997546"/>
                  <a:gd name="connsiteX9" fmla="*/ 1346114 w 2778301"/>
                  <a:gd name="connsiteY9" fmla="*/ 58 h 1997546"/>
                  <a:gd name="connsiteX10" fmla="*/ 1628345 w 2778301"/>
                  <a:gd name="connsiteY10" fmla="*/ 347436 h 1997546"/>
                  <a:gd name="connsiteX11" fmla="*/ 1465519 w 2778301"/>
                  <a:gd name="connsiteY11" fmla="*/ 1259303 h 1997546"/>
                  <a:gd name="connsiteX12" fmla="*/ 2008270 w 2778301"/>
                  <a:gd name="connsiteY12" fmla="*/ 662247 h 1997546"/>
                  <a:gd name="connsiteX13" fmla="*/ 2301356 w 2778301"/>
                  <a:gd name="connsiteY13" fmla="*/ 152036 h 1997546"/>
                  <a:gd name="connsiteX14" fmla="*/ 2724702 w 2778301"/>
                  <a:gd name="connsiteY14" fmla="*/ 130325 h 1997546"/>
                  <a:gd name="connsiteX15" fmla="*/ 2724702 w 2778301"/>
                  <a:gd name="connsiteY15" fmla="*/ 575403 h 1997546"/>
                  <a:gd name="connsiteX16" fmla="*/ 2290501 w 2778301"/>
                  <a:gd name="connsiteY16" fmla="*/ 879359 h 1997546"/>
                  <a:gd name="connsiteX17" fmla="*/ 1769460 w 2778301"/>
                  <a:gd name="connsiteY17" fmla="*/ 1400425 h 1997546"/>
                  <a:gd name="connsiteX18" fmla="*/ 2344776 w 2778301"/>
                  <a:gd name="connsiteY18" fmla="*/ 1346148 h 1997546"/>
                  <a:gd name="connsiteX19" fmla="*/ 2594442 w 2778301"/>
                  <a:gd name="connsiteY19" fmla="*/ 1639248 h 1997546"/>
                  <a:gd name="connsiteX20" fmla="*/ 2355631 w 2778301"/>
                  <a:gd name="connsiteY20" fmla="*/ 1943203 h 1997546"/>
                  <a:gd name="connsiteX21" fmla="*/ 1758605 w 2778301"/>
                  <a:gd name="connsiteY21" fmla="*/ 1845504 h 1997546"/>
                  <a:gd name="connsiteX22" fmla="*/ 1346114 w 2778301"/>
                  <a:gd name="connsiteY22" fmla="*/ 1997481 h 199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778301" h="1997546">
                    <a:moveTo>
                      <a:pt x="1346114" y="1997481"/>
                    </a:moveTo>
                    <a:cubicBezTo>
                      <a:pt x="1206808" y="1993862"/>
                      <a:pt x="1136250" y="1856358"/>
                      <a:pt x="955333" y="1845502"/>
                    </a:cubicBezTo>
                    <a:cubicBezTo>
                      <a:pt x="774416" y="1834647"/>
                      <a:pt x="419819" y="1970342"/>
                      <a:pt x="260612" y="1932348"/>
                    </a:cubicBezTo>
                    <a:cubicBezTo>
                      <a:pt x="101405" y="1894354"/>
                      <a:pt x="-3527" y="1717046"/>
                      <a:pt x="91" y="1617537"/>
                    </a:cubicBezTo>
                    <a:cubicBezTo>
                      <a:pt x="3709" y="1518028"/>
                      <a:pt x="161108" y="1366049"/>
                      <a:pt x="282322" y="1335292"/>
                    </a:cubicBezTo>
                    <a:cubicBezTo>
                      <a:pt x="403536" y="1304535"/>
                      <a:pt x="586263" y="1425755"/>
                      <a:pt x="727378" y="1432992"/>
                    </a:cubicBezTo>
                    <a:cubicBezTo>
                      <a:pt x="868493" y="1440229"/>
                      <a:pt x="1047601" y="1454703"/>
                      <a:pt x="1129014" y="1378714"/>
                    </a:cubicBezTo>
                    <a:cubicBezTo>
                      <a:pt x="1210427" y="1302725"/>
                      <a:pt x="1239373" y="1152557"/>
                      <a:pt x="1215854" y="977059"/>
                    </a:cubicBezTo>
                    <a:cubicBezTo>
                      <a:pt x="1192335" y="801561"/>
                      <a:pt x="966188" y="488558"/>
                      <a:pt x="987898" y="325725"/>
                    </a:cubicBezTo>
                    <a:cubicBezTo>
                      <a:pt x="1009608" y="162892"/>
                      <a:pt x="1239373" y="-3560"/>
                      <a:pt x="1346114" y="58"/>
                    </a:cubicBezTo>
                    <a:cubicBezTo>
                      <a:pt x="1452855" y="3676"/>
                      <a:pt x="1608444" y="137562"/>
                      <a:pt x="1628345" y="347436"/>
                    </a:cubicBezTo>
                    <a:cubicBezTo>
                      <a:pt x="1648246" y="557310"/>
                      <a:pt x="1402198" y="1206835"/>
                      <a:pt x="1465519" y="1259303"/>
                    </a:cubicBezTo>
                    <a:cubicBezTo>
                      <a:pt x="1528840" y="1311771"/>
                      <a:pt x="1868964" y="846792"/>
                      <a:pt x="2008270" y="662247"/>
                    </a:cubicBezTo>
                    <a:cubicBezTo>
                      <a:pt x="2147576" y="477703"/>
                      <a:pt x="2181951" y="240690"/>
                      <a:pt x="2301356" y="152036"/>
                    </a:cubicBezTo>
                    <a:cubicBezTo>
                      <a:pt x="2420761" y="63382"/>
                      <a:pt x="2654144" y="59764"/>
                      <a:pt x="2724702" y="130325"/>
                    </a:cubicBezTo>
                    <a:cubicBezTo>
                      <a:pt x="2795260" y="200886"/>
                      <a:pt x="2797069" y="450564"/>
                      <a:pt x="2724702" y="575403"/>
                    </a:cubicBezTo>
                    <a:cubicBezTo>
                      <a:pt x="2652335" y="700242"/>
                      <a:pt x="2449708" y="741855"/>
                      <a:pt x="2290501" y="879359"/>
                    </a:cubicBezTo>
                    <a:cubicBezTo>
                      <a:pt x="2131294" y="1016863"/>
                      <a:pt x="1760414" y="1322627"/>
                      <a:pt x="1769460" y="1400425"/>
                    </a:cubicBezTo>
                    <a:cubicBezTo>
                      <a:pt x="1778506" y="1478223"/>
                      <a:pt x="2207279" y="1306344"/>
                      <a:pt x="2344776" y="1346148"/>
                    </a:cubicBezTo>
                    <a:cubicBezTo>
                      <a:pt x="2482273" y="1385952"/>
                      <a:pt x="2592633" y="1539739"/>
                      <a:pt x="2594442" y="1639248"/>
                    </a:cubicBezTo>
                    <a:cubicBezTo>
                      <a:pt x="2596251" y="1738757"/>
                      <a:pt x="2494937" y="1908827"/>
                      <a:pt x="2355631" y="1943203"/>
                    </a:cubicBezTo>
                    <a:cubicBezTo>
                      <a:pt x="2216325" y="1977579"/>
                      <a:pt x="1926858" y="1836458"/>
                      <a:pt x="1758605" y="1845504"/>
                    </a:cubicBezTo>
                    <a:cubicBezTo>
                      <a:pt x="1590352" y="1854550"/>
                      <a:pt x="1485420" y="2001100"/>
                      <a:pt x="1346114" y="1997481"/>
                    </a:cubicBez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000">
                  <a:latin typeface="Gill Sans Light"/>
                  <a:cs typeface="Gill Sans Light"/>
                </a:endParaRPr>
              </a:p>
            </p:txBody>
          </p:sp>
          <p:sp>
            <p:nvSpPr>
              <p:cNvPr id="170" name="Oval 169"/>
              <p:cNvSpPr/>
              <p:nvPr/>
            </p:nvSpPr>
            <p:spPr>
              <a:xfrm>
                <a:off x="6803725" y="5486400"/>
                <a:ext cx="533400" cy="533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a:latin typeface="Gill Sans Light"/>
                  <a:cs typeface="Gill Sans Light"/>
                </a:endParaRPr>
              </a:p>
            </p:txBody>
          </p:sp>
        </p:grpSp>
        <p:grpSp>
          <p:nvGrpSpPr>
            <p:cNvPr id="145" name="Group 144"/>
            <p:cNvGrpSpPr/>
            <p:nvPr/>
          </p:nvGrpSpPr>
          <p:grpSpPr>
            <a:xfrm>
              <a:off x="5524500" y="3877872"/>
              <a:ext cx="2689860" cy="2270760"/>
              <a:chOff x="5753100" y="3672840"/>
              <a:chExt cx="2689860" cy="2270760"/>
            </a:xfrm>
          </p:grpSpPr>
          <p:cxnSp>
            <p:nvCxnSpPr>
              <p:cNvPr id="150" name="Straight Connector 149"/>
              <p:cNvCxnSpPr>
                <a:stCxn id="162" idx="2"/>
                <a:endCxn id="163" idx="6"/>
              </p:cNvCxnSpPr>
              <p:nvPr/>
            </p:nvCxnSpPr>
            <p:spPr>
              <a:xfrm flipH="1">
                <a:off x="6118860" y="4472940"/>
                <a:ext cx="1958340" cy="0"/>
              </a:xfrm>
              <a:prstGeom prst="line">
                <a:avLst/>
              </a:prstGeom>
            </p:spPr>
            <p:style>
              <a:lnRef idx="3">
                <a:schemeClr val="dk1"/>
              </a:lnRef>
              <a:fillRef idx="0">
                <a:schemeClr val="dk1"/>
              </a:fillRef>
              <a:effectRef idx="2">
                <a:schemeClr val="dk1"/>
              </a:effectRef>
              <a:fontRef idx="minor">
                <a:schemeClr val="tx1"/>
              </a:fontRef>
            </p:style>
          </p:cxnSp>
          <p:cxnSp>
            <p:nvCxnSpPr>
              <p:cNvPr id="151" name="Straight Connector 150"/>
              <p:cNvCxnSpPr>
                <a:stCxn id="161" idx="4"/>
                <a:endCxn id="164" idx="0"/>
              </p:cNvCxnSpPr>
              <p:nvPr/>
            </p:nvCxnSpPr>
            <p:spPr>
              <a:xfrm>
                <a:off x="7063740" y="4655820"/>
                <a:ext cx="0" cy="922020"/>
              </a:xfrm>
              <a:prstGeom prst="line">
                <a:avLst/>
              </a:prstGeom>
            </p:spPr>
            <p:style>
              <a:lnRef idx="3">
                <a:schemeClr val="dk1"/>
              </a:lnRef>
              <a:fillRef idx="0">
                <a:schemeClr val="dk1"/>
              </a:fillRef>
              <a:effectRef idx="2">
                <a:schemeClr val="dk1"/>
              </a:effectRef>
              <a:fontRef idx="minor">
                <a:schemeClr val="tx1"/>
              </a:fontRef>
            </p:style>
          </p:cxnSp>
          <p:cxnSp>
            <p:nvCxnSpPr>
              <p:cNvPr id="152" name="Straight Connector 151"/>
              <p:cNvCxnSpPr>
                <a:stCxn id="161" idx="7"/>
                <a:endCxn id="165" idx="3"/>
              </p:cNvCxnSpPr>
              <p:nvPr/>
            </p:nvCxnSpPr>
            <p:spPr>
              <a:xfrm flipV="1">
                <a:off x="7193056" y="3985036"/>
                <a:ext cx="427168" cy="358588"/>
              </a:xfrm>
              <a:prstGeom prst="line">
                <a:avLst/>
              </a:prstGeom>
            </p:spPr>
            <p:style>
              <a:lnRef idx="3">
                <a:schemeClr val="dk1"/>
              </a:lnRef>
              <a:fillRef idx="0">
                <a:schemeClr val="dk1"/>
              </a:fillRef>
              <a:effectRef idx="2">
                <a:schemeClr val="dk1"/>
              </a:effectRef>
              <a:fontRef idx="minor">
                <a:schemeClr val="tx1"/>
              </a:fontRef>
            </p:style>
          </p:cxnSp>
          <p:cxnSp>
            <p:nvCxnSpPr>
              <p:cNvPr id="153" name="Straight Connector 152"/>
              <p:cNvCxnSpPr>
                <a:stCxn id="162" idx="1"/>
                <a:endCxn id="165" idx="5"/>
              </p:cNvCxnSpPr>
              <p:nvPr/>
            </p:nvCxnSpPr>
            <p:spPr>
              <a:xfrm flipH="1" flipV="1">
                <a:off x="7878856" y="3985036"/>
                <a:ext cx="251908" cy="358588"/>
              </a:xfrm>
              <a:prstGeom prst="line">
                <a:avLst/>
              </a:prstGeom>
            </p:spPr>
            <p:style>
              <a:lnRef idx="3">
                <a:schemeClr val="dk1"/>
              </a:lnRef>
              <a:fillRef idx="0">
                <a:schemeClr val="dk1"/>
              </a:fillRef>
              <a:effectRef idx="2">
                <a:schemeClr val="dk1"/>
              </a:effectRef>
              <a:fontRef idx="minor">
                <a:schemeClr val="tx1"/>
              </a:fontRef>
            </p:style>
          </p:cxnSp>
          <p:cxnSp>
            <p:nvCxnSpPr>
              <p:cNvPr id="154" name="Straight Connector 153"/>
              <p:cNvCxnSpPr>
                <a:stCxn id="161" idx="1"/>
                <a:endCxn id="166" idx="5"/>
              </p:cNvCxnSpPr>
              <p:nvPr/>
            </p:nvCxnSpPr>
            <p:spPr>
              <a:xfrm flipH="1" flipV="1">
                <a:off x="6598696" y="3992656"/>
                <a:ext cx="335728" cy="350968"/>
              </a:xfrm>
              <a:prstGeom prst="line">
                <a:avLst/>
              </a:prstGeom>
            </p:spPr>
            <p:style>
              <a:lnRef idx="3">
                <a:schemeClr val="dk1"/>
              </a:lnRef>
              <a:fillRef idx="0">
                <a:schemeClr val="dk1"/>
              </a:fillRef>
              <a:effectRef idx="2">
                <a:schemeClr val="dk1"/>
              </a:effectRef>
              <a:fontRef idx="minor">
                <a:schemeClr val="tx1"/>
              </a:fontRef>
            </p:style>
          </p:cxnSp>
          <p:cxnSp>
            <p:nvCxnSpPr>
              <p:cNvPr id="155" name="Straight Connector 154"/>
              <p:cNvCxnSpPr>
                <a:stCxn id="162" idx="3"/>
                <a:endCxn id="164" idx="7"/>
              </p:cNvCxnSpPr>
              <p:nvPr/>
            </p:nvCxnSpPr>
            <p:spPr>
              <a:xfrm flipH="1">
                <a:off x="7193056" y="4602256"/>
                <a:ext cx="937708" cy="1029148"/>
              </a:xfrm>
              <a:prstGeom prst="line">
                <a:avLst/>
              </a:prstGeom>
            </p:spPr>
            <p:style>
              <a:lnRef idx="3">
                <a:schemeClr val="dk1"/>
              </a:lnRef>
              <a:fillRef idx="0">
                <a:schemeClr val="dk1"/>
              </a:fillRef>
              <a:effectRef idx="2">
                <a:schemeClr val="dk1"/>
              </a:effectRef>
              <a:fontRef idx="minor">
                <a:schemeClr val="tx1"/>
              </a:fontRef>
            </p:style>
          </p:cxnSp>
          <p:cxnSp>
            <p:nvCxnSpPr>
              <p:cNvPr id="156" name="Straight Connector 155"/>
              <p:cNvCxnSpPr>
                <a:stCxn id="163" idx="7"/>
                <a:endCxn id="166" idx="3"/>
              </p:cNvCxnSpPr>
              <p:nvPr/>
            </p:nvCxnSpPr>
            <p:spPr>
              <a:xfrm flipV="1">
                <a:off x="6065296" y="3992656"/>
                <a:ext cx="274768" cy="350968"/>
              </a:xfrm>
              <a:prstGeom prst="line">
                <a:avLst/>
              </a:prstGeom>
            </p:spPr>
            <p:style>
              <a:lnRef idx="3">
                <a:schemeClr val="dk1"/>
              </a:lnRef>
              <a:fillRef idx="0">
                <a:schemeClr val="dk1"/>
              </a:fillRef>
              <a:effectRef idx="2">
                <a:schemeClr val="dk1"/>
              </a:effectRef>
              <a:fontRef idx="minor">
                <a:schemeClr val="tx1"/>
              </a:fontRef>
            </p:style>
          </p:cxnSp>
          <p:cxnSp>
            <p:nvCxnSpPr>
              <p:cNvPr id="157" name="Straight Connector 156"/>
              <p:cNvCxnSpPr>
                <a:stCxn id="167" idx="6"/>
                <a:endCxn id="164" idx="2"/>
              </p:cNvCxnSpPr>
              <p:nvPr/>
            </p:nvCxnSpPr>
            <p:spPr>
              <a:xfrm>
                <a:off x="6240780" y="5753100"/>
                <a:ext cx="640080" cy="7620"/>
              </a:xfrm>
              <a:prstGeom prst="line">
                <a:avLst/>
              </a:prstGeom>
            </p:spPr>
            <p:style>
              <a:lnRef idx="3">
                <a:schemeClr val="dk1"/>
              </a:lnRef>
              <a:fillRef idx="0">
                <a:schemeClr val="dk1"/>
              </a:fillRef>
              <a:effectRef idx="2">
                <a:schemeClr val="dk1"/>
              </a:effectRef>
              <a:fontRef idx="minor">
                <a:schemeClr val="tx1"/>
              </a:fontRef>
            </p:style>
          </p:cxnSp>
          <p:cxnSp>
            <p:nvCxnSpPr>
              <p:cNvPr id="158" name="Straight Connector 157"/>
              <p:cNvCxnSpPr>
                <a:stCxn id="167" idx="0"/>
                <a:endCxn id="163" idx="4"/>
              </p:cNvCxnSpPr>
              <p:nvPr/>
            </p:nvCxnSpPr>
            <p:spPr>
              <a:xfrm flipH="1" flipV="1">
                <a:off x="5935980" y="4655820"/>
                <a:ext cx="121920" cy="914400"/>
              </a:xfrm>
              <a:prstGeom prst="line">
                <a:avLst/>
              </a:prstGeom>
            </p:spPr>
            <p:style>
              <a:lnRef idx="3">
                <a:schemeClr val="dk1"/>
              </a:lnRef>
              <a:fillRef idx="0">
                <a:schemeClr val="dk1"/>
              </a:fillRef>
              <a:effectRef idx="2">
                <a:schemeClr val="dk1"/>
              </a:effectRef>
              <a:fontRef idx="minor">
                <a:schemeClr val="tx1"/>
              </a:fontRef>
            </p:style>
          </p:cxnSp>
          <p:cxnSp>
            <p:nvCxnSpPr>
              <p:cNvPr id="159" name="Straight Connector 158"/>
              <p:cNvCxnSpPr>
                <a:stCxn id="164" idx="6"/>
                <a:endCxn id="168" idx="2"/>
              </p:cNvCxnSpPr>
              <p:nvPr/>
            </p:nvCxnSpPr>
            <p:spPr>
              <a:xfrm flipV="1">
                <a:off x="7246620" y="5753100"/>
                <a:ext cx="609600" cy="7620"/>
              </a:xfrm>
              <a:prstGeom prst="line">
                <a:avLst/>
              </a:prstGeom>
            </p:spPr>
            <p:style>
              <a:lnRef idx="3">
                <a:schemeClr val="dk1"/>
              </a:lnRef>
              <a:fillRef idx="0">
                <a:schemeClr val="dk1"/>
              </a:fillRef>
              <a:effectRef idx="2">
                <a:schemeClr val="dk1"/>
              </a:effectRef>
              <a:fontRef idx="minor">
                <a:schemeClr val="tx1"/>
              </a:fontRef>
            </p:style>
          </p:cxnSp>
          <p:cxnSp>
            <p:nvCxnSpPr>
              <p:cNvPr id="160" name="Straight Connector 159"/>
              <p:cNvCxnSpPr>
                <a:stCxn id="168" idx="0"/>
                <a:endCxn id="162" idx="4"/>
              </p:cNvCxnSpPr>
              <p:nvPr/>
            </p:nvCxnSpPr>
            <p:spPr>
              <a:xfrm flipV="1">
                <a:off x="8039100" y="4655820"/>
                <a:ext cx="220980" cy="914400"/>
              </a:xfrm>
              <a:prstGeom prst="line">
                <a:avLst/>
              </a:prstGeom>
            </p:spPr>
            <p:style>
              <a:lnRef idx="3">
                <a:schemeClr val="dk1"/>
              </a:lnRef>
              <a:fillRef idx="0">
                <a:schemeClr val="dk1"/>
              </a:fillRef>
              <a:effectRef idx="2">
                <a:schemeClr val="dk1"/>
              </a:effectRef>
              <a:fontRef idx="minor">
                <a:schemeClr val="tx1"/>
              </a:fontRef>
            </p:style>
          </p:cxnSp>
          <p:sp>
            <p:nvSpPr>
              <p:cNvPr id="161" name="Oval 160"/>
              <p:cNvSpPr/>
              <p:nvPr/>
            </p:nvSpPr>
            <p:spPr>
              <a:xfrm>
                <a:off x="6880860" y="429006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62" name="Oval 161"/>
              <p:cNvSpPr/>
              <p:nvPr/>
            </p:nvSpPr>
            <p:spPr>
              <a:xfrm>
                <a:off x="8077200" y="429006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63" name="Oval 162"/>
              <p:cNvSpPr/>
              <p:nvPr/>
            </p:nvSpPr>
            <p:spPr>
              <a:xfrm>
                <a:off x="5753100" y="429006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64" name="Oval 163"/>
              <p:cNvSpPr/>
              <p:nvPr/>
            </p:nvSpPr>
            <p:spPr>
              <a:xfrm>
                <a:off x="6880860" y="557784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65" name="Oval 164"/>
              <p:cNvSpPr/>
              <p:nvPr/>
            </p:nvSpPr>
            <p:spPr>
              <a:xfrm>
                <a:off x="7566660" y="367284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66" name="Oval 165"/>
              <p:cNvSpPr/>
              <p:nvPr/>
            </p:nvSpPr>
            <p:spPr>
              <a:xfrm>
                <a:off x="6286500" y="368046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67" name="Oval 166"/>
              <p:cNvSpPr/>
              <p:nvPr/>
            </p:nvSpPr>
            <p:spPr>
              <a:xfrm>
                <a:off x="5875020" y="557022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168" name="Oval 167"/>
              <p:cNvSpPr/>
              <p:nvPr/>
            </p:nvSpPr>
            <p:spPr>
              <a:xfrm>
                <a:off x="7856220" y="557022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grpSp>
      </p:grpSp>
      <p:sp>
        <p:nvSpPr>
          <p:cNvPr id="174" name="TextBox 173"/>
          <p:cNvSpPr txBox="1"/>
          <p:nvPr/>
        </p:nvSpPr>
        <p:spPr>
          <a:xfrm>
            <a:off x="977193" y="2446597"/>
            <a:ext cx="2313153" cy="523220"/>
          </a:xfrm>
          <a:prstGeom prst="rect">
            <a:avLst/>
          </a:prstGeom>
          <a:noFill/>
        </p:spPr>
        <p:txBody>
          <a:bodyPr wrap="none" rtlCol="0">
            <a:spAutoFit/>
          </a:bodyPr>
          <a:lstStyle/>
          <a:p>
            <a:pPr algn="ctr"/>
            <a:r>
              <a:rPr lang="en-US" sz="2800" dirty="0" smtClean="0">
                <a:latin typeface="Gill Sans Light"/>
                <a:cs typeface="Gill Sans Light"/>
              </a:rPr>
              <a:t>Graph Systems</a:t>
            </a:r>
          </a:p>
        </p:txBody>
      </p:sp>
      <p:sp>
        <p:nvSpPr>
          <p:cNvPr id="176" name="Right Arrow 175"/>
          <p:cNvSpPr/>
          <p:nvPr/>
        </p:nvSpPr>
        <p:spPr>
          <a:xfrm>
            <a:off x="4419600" y="3064352"/>
            <a:ext cx="890014" cy="440848"/>
          </a:xfrm>
          <a:prstGeom prst="rightArrow">
            <a:avLst/>
          </a:prstGeom>
          <a:ln>
            <a:headEnd type="none" w="med" len="med"/>
            <a:tailEnd type="none"/>
          </a:ln>
        </p:spPr>
        <p:style>
          <a:lnRef idx="1">
            <a:schemeClr val="dk1"/>
          </a:lnRef>
          <a:fillRef idx="3">
            <a:schemeClr val="dk1"/>
          </a:fillRef>
          <a:effectRef idx="2">
            <a:schemeClr val="dk1"/>
          </a:effectRef>
          <a:fontRef idx="minor">
            <a:schemeClr val="lt1"/>
          </a:fontRef>
        </p:style>
        <p:txBody>
          <a:bodyPr rtlCol="0" anchor="ctr"/>
          <a:lstStyle/>
          <a:p>
            <a:pPr algn="ctr"/>
            <a:endParaRPr lang="en-US" sz="2000"/>
          </a:p>
        </p:txBody>
      </p:sp>
      <p:grpSp>
        <p:nvGrpSpPr>
          <p:cNvPr id="178" name="Group 177"/>
          <p:cNvGrpSpPr/>
          <p:nvPr/>
        </p:nvGrpSpPr>
        <p:grpSpPr>
          <a:xfrm>
            <a:off x="6455297" y="3137048"/>
            <a:ext cx="1393303" cy="1130152"/>
            <a:chOff x="1335233" y="2971800"/>
            <a:chExt cx="1972800" cy="1600200"/>
          </a:xfrm>
        </p:grpSpPr>
        <p:grpSp>
          <p:nvGrpSpPr>
            <p:cNvPr id="179" name="Group 178"/>
            <p:cNvGrpSpPr/>
            <p:nvPr/>
          </p:nvGrpSpPr>
          <p:grpSpPr>
            <a:xfrm>
              <a:off x="1335233" y="3050051"/>
              <a:ext cx="1273220" cy="1447800"/>
              <a:chOff x="6748405" y="2362200"/>
              <a:chExt cx="1273220" cy="1447800"/>
            </a:xfrm>
          </p:grpSpPr>
          <p:sp>
            <p:nvSpPr>
              <p:cNvPr id="192" name="Folded Corner 191"/>
              <p:cNvSpPr/>
              <p:nvPr/>
            </p:nvSpPr>
            <p:spPr>
              <a:xfrm>
                <a:off x="6749847" y="2362200"/>
                <a:ext cx="1271778" cy="1447800"/>
              </a:xfrm>
              <a:prstGeom prst="foldedCorner">
                <a:avLst>
                  <a:gd name="adj" fmla="val 1334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a:p>
            </p:txBody>
          </p:sp>
          <p:sp>
            <p:nvSpPr>
              <p:cNvPr id="193" name="Rectangle 192"/>
              <p:cNvSpPr/>
              <p:nvPr/>
            </p:nvSpPr>
            <p:spPr>
              <a:xfrm>
                <a:off x="6749848" y="2798119"/>
                <a:ext cx="331619"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194" name="Rectangle 193"/>
              <p:cNvSpPr/>
              <p:nvPr/>
            </p:nvSpPr>
            <p:spPr>
              <a:xfrm>
                <a:off x="7081467" y="2798119"/>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195" name="Rectangle 194"/>
              <p:cNvSpPr/>
              <p:nvPr/>
            </p:nvSpPr>
            <p:spPr>
              <a:xfrm>
                <a:off x="7394853" y="2798119"/>
                <a:ext cx="313386" cy="254951"/>
              </a:xfrm>
              <a:prstGeom prst="rect">
                <a:avLst/>
              </a:prstGeom>
              <a:solidFill>
                <a:srgbClr val="FF0000"/>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196" name="Rectangle 195"/>
              <p:cNvSpPr/>
              <p:nvPr/>
            </p:nvSpPr>
            <p:spPr>
              <a:xfrm>
                <a:off x="7708239" y="2798119"/>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197" name="Rectangle 196"/>
              <p:cNvSpPr/>
              <p:nvPr/>
            </p:nvSpPr>
            <p:spPr>
              <a:xfrm>
                <a:off x="6748405" y="2537530"/>
                <a:ext cx="331619"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198" name="Rectangle 197"/>
              <p:cNvSpPr/>
              <p:nvPr/>
            </p:nvSpPr>
            <p:spPr>
              <a:xfrm>
                <a:off x="7080024" y="2537530"/>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199" name="Rectangle 198"/>
              <p:cNvSpPr/>
              <p:nvPr/>
            </p:nvSpPr>
            <p:spPr>
              <a:xfrm>
                <a:off x="7393410" y="2537530"/>
                <a:ext cx="313386" cy="254951"/>
              </a:xfrm>
              <a:prstGeom prst="rect">
                <a:avLst/>
              </a:prstGeom>
              <a:solidFill>
                <a:schemeClr val="accent6"/>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200" name="Rectangle 199"/>
              <p:cNvSpPr/>
              <p:nvPr/>
            </p:nvSpPr>
            <p:spPr>
              <a:xfrm>
                <a:off x="7706796" y="2537530"/>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201" name="Rectangle 200"/>
              <p:cNvSpPr/>
              <p:nvPr/>
            </p:nvSpPr>
            <p:spPr>
              <a:xfrm>
                <a:off x="6748405" y="3044579"/>
                <a:ext cx="331619"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202" name="Rectangle 201"/>
              <p:cNvSpPr/>
              <p:nvPr/>
            </p:nvSpPr>
            <p:spPr>
              <a:xfrm>
                <a:off x="7080024" y="3044579"/>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203" name="Rectangle 202"/>
              <p:cNvSpPr/>
              <p:nvPr/>
            </p:nvSpPr>
            <p:spPr>
              <a:xfrm>
                <a:off x="7393410" y="3044579"/>
                <a:ext cx="313386" cy="254951"/>
              </a:xfrm>
              <a:prstGeom prst="rect">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204" name="Rectangle 203"/>
              <p:cNvSpPr/>
              <p:nvPr/>
            </p:nvSpPr>
            <p:spPr>
              <a:xfrm>
                <a:off x="7706796" y="3044579"/>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205" name="Rectangle 204"/>
              <p:cNvSpPr/>
              <p:nvPr/>
            </p:nvSpPr>
            <p:spPr>
              <a:xfrm>
                <a:off x="6749848" y="3291834"/>
                <a:ext cx="331619"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206" name="Rectangle 205"/>
              <p:cNvSpPr/>
              <p:nvPr/>
            </p:nvSpPr>
            <p:spPr>
              <a:xfrm>
                <a:off x="7081467" y="3291834"/>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207" name="Rectangle 206"/>
              <p:cNvSpPr/>
              <p:nvPr/>
            </p:nvSpPr>
            <p:spPr>
              <a:xfrm>
                <a:off x="7394853" y="3291834"/>
                <a:ext cx="313386" cy="254951"/>
              </a:xfrm>
              <a:prstGeom prst="rect">
                <a:avLst/>
              </a:prstGeom>
              <a:solidFill>
                <a:srgbClr val="FC9A99"/>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208" name="Rectangle 207"/>
              <p:cNvSpPr/>
              <p:nvPr/>
            </p:nvSpPr>
            <p:spPr>
              <a:xfrm>
                <a:off x="7708239" y="3291834"/>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209" name="Rectangle 208"/>
              <p:cNvSpPr/>
              <p:nvPr/>
            </p:nvSpPr>
            <p:spPr>
              <a:xfrm>
                <a:off x="6748405" y="3555049"/>
                <a:ext cx="331619"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210" name="Rectangle 209"/>
              <p:cNvSpPr/>
              <p:nvPr/>
            </p:nvSpPr>
            <p:spPr>
              <a:xfrm>
                <a:off x="7080024" y="3555049"/>
                <a:ext cx="313386" cy="254951"/>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211" name="Rectangle 210"/>
              <p:cNvSpPr/>
              <p:nvPr/>
            </p:nvSpPr>
            <p:spPr>
              <a:xfrm>
                <a:off x="7393410" y="3555049"/>
                <a:ext cx="313386" cy="254951"/>
              </a:xfrm>
              <a:prstGeom prst="rect">
                <a:avLst/>
              </a:prstGeom>
              <a:solidFill>
                <a:schemeClr val="accent3"/>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212" name="Rectangle 211"/>
              <p:cNvSpPr/>
              <p:nvPr/>
            </p:nvSpPr>
            <p:spPr>
              <a:xfrm>
                <a:off x="6749849" y="2368737"/>
                <a:ext cx="1270334" cy="168793"/>
              </a:xfrm>
              <a:prstGeom prst="rect">
                <a:avLst/>
              </a:prstGeom>
              <a:solidFill>
                <a:schemeClr val="tx1">
                  <a:lumMod val="50000"/>
                  <a:lumOff val="50000"/>
                </a:schemeClr>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grpSp>
        <p:sp>
          <p:nvSpPr>
            <p:cNvPr id="180" name="Rectangle 179"/>
            <p:cNvSpPr/>
            <p:nvPr/>
          </p:nvSpPr>
          <p:spPr>
            <a:xfrm>
              <a:off x="2303162" y="2971800"/>
              <a:ext cx="457200" cy="1600200"/>
            </a:xfrm>
            <a:prstGeom prst="rect">
              <a:avLst/>
            </a:prstGeom>
            <a:gradFill flip="none" rotWithShape="1">
              <a:gsLst>
                <a:gs pos="0">
                  <a:schemeClr val="bg1">
                    <a:alpha val="82000"/>
                  </a:schemeClr>
                </a:gs>
                <a:gs pos="81000">
                  <a:schemeClr val="bg1"/>
                </a:gs>
              </a:gsLst>
              <a:lin ang="0" scaled="1"/>
              <a:tileRect/>
            </a:gra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cxnSp>
          <p:nvCxnSpPr>
            <p:cNvPr id="181" name="Straight Connector 180"/>
            <p:cNvCxnSpPr>
              <a:stCxn id="200" idx="1"/>
              <a:endCxn id="186" idx="1"/>
            </p:cNvCxnSpPr>
            <p:nvPr/>
          </p:nvCxnSpPr>
          <p:spPr>
            <a:xfrm>
              <a:off x="2293624" y="3352857"/>
              <a:ext cx="419170" cy="191791"/>
            </a:xfrm>
            <a:prstGeom prst="line">
              <a:avLst/>
            </a:prstGeom>
            <a:effectLst/>
          </p:spPr>
          <p:style>
            <a:lnRef idx="2">
              <a:schemeClr val="dk1"/>
            </a:lnRef>
            <a:fillRef idx="0">
              <a:schemeClr val="dk1"/>
            </a:fillRef>
            <a:effectRef idx="1">
              <a:schemeClr val="dk1"/>
            </a:effectRef>
            <a:fontRef idx="minor">
              <a:schemeClr val="tx1"/>
            </a:fontRef>
          </p:style>
        </p:cxnSp>
        <p:cxnSp>
          <p:nvCxnSpPr>
            <p:cNvPr id="182" name="Straight Connector 181"/>
            <p:cNvCxnSpPr>
              <a:stCxn id="187" idx="4"/>
              <a:endCxn id="186" idx="7"/>
            </p:cNvCxnSpPr>
            <p:nvPr/>
          </p:nvCxnSpPr>
          <p:spPr>
            <a:xfrm flipH="1">
              <a:off x="2868139" y="3286073"/>
              <a:ext cx="146867" cy="258575"/>
            </a:xfrm>
            <a:prstGeom prst="line">
              <a:avLst/>
            </a:prstGeom>
            <a:effectLst/>
          </p:spPr>
          <p:style>
            <a:lnRef idx="2">
              <a:schemeClr val="dk1"/>
            </a:lnRef>
            <a:fillRef idx="0">
              <a:schemeClr val="dk1"/>
            </a:fillRef>
            <a:effectRef idx="1">
              <a:schemeClr val="dk1"/>
            </a:effectRef>
            <a:fontRef idx="minor">
              <a:schemeClr val="tx1"/>
            </a:fontRef>
          </p:style>
        </p:cxnSp>
        <p:cxnSp>
          <p:nvCxnSpPr>
            <p:cNvPr id="183" name="Straight Connector 182"/>
            <p:cNvCxnSpPr>
              <a:stCxn id="189" idx="1"/>
              <a:endCxn id="186" idx="5"/>
            </p:cNvCxnSpPr>
            <p:nvPr/>
          </p:nvCxnSpPr>
          <p:spPr>
            <a:xfrm flipH="1" flipV="1">
              <a:off x="2868139" y="3699993"/>
              <a:ext cx="252376" cy="216323"/>
            </a:xfrm>
            <a:prstGeom prst="line">
              <a:avLst/>
            </a:prstGeom>
            <a:effectLst/>
          </p:spPr>
          <p:style>
            <a:lnRef idx="2">
              <a:schemeClr val="dk1"/>
            </a:lnRef>
            <a:fillRef idx="0">
              <a:schemeClr val="dk1"/>
            </a:fillRef>
            <a:effectRef idx="1">
              <a:schemeClr val="dk1"/>
            </a:effectRef>
            <a:fontRef idx="minor">
              <a:schemeClr val="tx1"/>
            </a:fontRef>
          </p:style>
        </p:cxnSp>
        <p:cxnSp>
          <p:nvCxnSpPr>
            <p:cNvPr id="184" name="Straight Connector 183"/>
            <p:cNvCxnSpPr>
              <a:stCxn id="207" idx="3"/>
              <a:endCxn id="188" idx="1"/>
            </p:cNvCxnSpPr>
            <p:nvPr/>
          </p:nvCxnSpPr>
          <p:spPr>
            <a:xfrm>
              <a:off x="2295067" y="4107161"/>
              <a:ext cx="290095" cy="112601"/>
            </a:xfrm>
            <a:prstGeom prst="line">
              <a:avLst/>
            </a:prstGeom>
            <a:effectLst/>
          </p:spPr>
          <p:style>
            <a:lnRef idx="2">
              <a:schemeClr val="dk1"/>
            </a:lnRef>
            <a:fillRef idx="0">
              <a:schemeClr val="dk1"/>
            </a:fillRef>
            <a:effectRef idx="1">
              <a:schemeClr val="dk1"/>
            </a:effectRef>
            <a:fontRef idx="minor">
              <a:schemeClr val="tx1"/>
            </a:fontRef>
          </p:style>
        </p:cxnSp>
        <p:cxnSp>
          <p:nvCxnSpPr>
            <p:cNvPr id="185" name="Straight Connector 184"/>
            <p:cNvCxnSpPr>
              <a:stCxn id="186" idx="3"/>
              <a:endCxn id="188" idx="0"/>
            </p:cNvCxnSpPr>
            <p:nvPr/>
          </p:nvCxnSpPr>
          <p:spPr>
            <a:xfrm flipH="1">
              <a:off x="2662835" y="3699993"/>
              <a:ext cx="49959" cy="487596"/>
            </a:xfrm>
            <a:prstGeom prst="line">
              <a:avLst/>
            </a:prstGeom>
            <a:effectLst/>
          </p:spPr>
          <p:style>
            <a:lnRef idx="2">
              <a:schemeClr val="dk1"/>
            </a:lnRef>
            <a:fillRef idx="0">
              <a:schemeClr val="dk1"/>
            </a:fillRef>
            <a:effectRef idx="1">
              <a:schemeClr val="dk1"/>
            </a:effectRef>
            <a:fontRef idx="minor">
              <a:schemeClr val="tx1"/>
            </a:fontRef>
          </p:style>
        </p:cxnSp>
        <p:sp>
          <p:nvSpPr>
            <p:cNvPr id="186" name="Oval 185"/>
            <p:cNvSpPr/>
            <p:nvPr/>
          </p:nvSpPr>
          <p:spPr>
            <a:xfrm>
              <a:off x="2680621" y="3512475"/>
              <a:ext cx="219691" cy="219691"/>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600">
                <a:solidFill>
                  <a:prstClr val="white"/>
                </a:solidFill>
                <a:latin typeface="Gill Sans Light"/>
                <a:cs typeface="Gill Sans Light"/>
              </a:endParaRPr>
            </a:p>
          </p:txBody>
        </p:sp>
        <p:sp>
          <p:nvSpPr>
            <p:cNvPr id="187" name="Oval 186"/>
            <p:cNvSpPr/>
            <p:nvPr/>
          </p:nvSpPr>
          <p:spPr>
            <a:xfrm>
              <a:off x="2905160" y="3066382"/>
              <a:ext cx="219691" cy="219691"/>
            </a:xfrm>
            <a:prstGeom prst="ellipse">
              <a:avLst/>
            </a:prstGeom>
            <a:solidFill>
              <a:schemeClr val="accent4">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600">
                <a:solidFill>
                  <a:prstClr val="white"/>
                </a:solidFill>
                <a:latin typeface="Gill Sans Light"/>
                <a:cs typeface="Gill Sans Light"/>
              </a:endParaRPr>
            </a:p>
          </p:txBody>
        </p:sp>
        <p:sp>
          <p:nvSpPr>
            <p:cNvPr id="188" name="Oval 187"/>
            <p:cNvSpPr/>
            <p:nvPr/>
          </p:nvSpPr>
          <p:spPr>
            <a:xfrm>
              <a:off x="2552989" y="4187589"/>
              <a:ext cx="219691" cy="219691"/>
            </a:xfrm>
            <a:prstGeom prst="ellipse">
              <a:avLst/>
            </a:prstGeom>
            <a:solidFill>
              <a:schemeClr val="accent2">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600">
                <a:solidFill>
                  <a:prstClr val="white"/>
                </a:solidFill>
                <a:latin typeface="Gill Sans Light"/>
                <a:cs typeface="Gill Sans Light"/>
              </a:endParaRPr>
            </a:p>
          </p:txBody>
        </p:sp>
        <p:sp>
          <p:nvSpPr>
            <p:cNvPr id="189" name="Oval 188"/>
            <p:cNvSpPr/>
            <p:nvPr/>
          </p:nvSpPr>
          <p:spPr>
            <a:xfrm>
              <a:off x="3088342" y="3884143"/>
              <a:ext cx="219691" cy="219691"/>
            </a:xfrm>
            <a:prstGeom prst="ellipse">
              <a:avLst/>
            </a:prstGeom>
            <a:solidFill>
              <a:srgbClr val="9BBB5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600">
                <a:solidFill>
                  <a:prstClr val="white"/>
                </a:solidFill>
                <a:latin typeface="Gill Sans Light"/>
                <a:cs typeface="Gill Sans Light"/>
              </a:endParaRPr>
            </a:p>
          </p:txBody>
        </p:sp>
        <p:cxnSp>
          <p:nvCxnSpPr>
            <p:cNvPr id="190" name="Straight Connector 189"/>
            <p:cNvCxnSpPr>
              <a:stCxn id="204" idx="1"/>
              <a:endCxn id="187" idx="2"/>
            </p:cNvCxnSpPr>
            <p:nvPr/>
          </p:nvCxnSpPr>
          <p:spPr>
            <a:xfrm flipV="1">
              <a:off x="2293624" y="3176228"/>
              <a:ext cx="611536" cy="683678"/>
            </a:xfrm>
            <a:prstGeom prst="line">
              <a:avLst/>
            </a:prstGeom>
            <a:effectLst/>
          </p:spPr>
          <p:style>
            <a:lnRef idx="2">
              <a:schemeClr val="dk1"/>
            </a:lnRef>
            <a:fillRef idx="0">
              <a:schemeClr val="dk1"/>
            </a:fillRef>
            <a:effectRef idx="1">
              <a:schemeClr val="dk1"/>
            </a:effectRef>
            <a:fontRef idx="minor">
              <a:schemeClr val="tx1"/>
            </a:fontRef>
          </p:style>
        </p:cxnSp>
        <p:cxnSp>
          <p:nvCxnSpPr>
            <p:cNvPr id="191" name="Straight Connector 190"/>
            <p:cNvCxnSpPr>
              <a:stCxn id="188" idx="6"/>
              <a:endCxn id="189" idx="2"/>
            </p:cNvCxnSpPr>
            <p:nvPr/>
          </p:nvCxnSpPr>
          <p:spPr>
            <a:xfrm flipV="1">
              <a:off x="2772680" y="3993989"/>
              <a:ext cx="315662" cy="303446"/>
            </a:xfrm>
            <a:prstGeom prst="line">
              <a:avLst/>
            </a:prstGeom>
            <a:effectLst/>
          </p:spPr>
          <p:style>
            <a:lnRef idx="2">
              <a:schemeClr val="dk1"/>
            </a:lnRef>
            <a:fillRef idx="0">
              <a:schemeClr val="dk1"/>
            </a:fillRef>
            <a:effectRef idx="1">
              <a:schemeClr val="dk1"/>
            </a:effectRef>
            <a:fontRef idx="minor">
              <a:schemeClr val="tx1"/>
            </a:fontRef>
          </p:style>
        </p:cxnSp>
      </p:grpSp>
      <p:sp>
        <p:nvSpPr>
          <p:cNvPr id="213" name="TextBox 212"/>
          <p:cNvSpPr txBox="1"/>
          <p:nvPr/>
        </p:nvSpPr>
        <p:spPr>
          <a:xfrm>
            <a:off x="6435946" y="2446597"/>
            <a:ext cx="1330788" cy="523220"/>
          </a:xfrm>
          <a:prstGeom prst="rect">
            <a:avLst/>
          </a:prstGeom>
          <a:noFill/>
        </p:spPr>
        <p:txBody>
          <a:bodyPr wrap="none" rtlCol="0">
            <a:spAutoFit/>
          </a:bodyPr>
          <a:lstStyle/>
          <a:p>
            <a:pPr algn="ctr"/>
            <a:r>
              <a:rPr lang="en-US" sz="2800" dirty="0" err="1" smtClean="0">
                <a:latin typeface="Gill Sans Light"/>
                <a:cs typeface="Gill Sans Light"/>
              </a:rPr>
              <a:t>GraphX</a:t>
            </a:r>
            <a:endParaRPr lang="en-US" sz="2800" dirty="0" smtClean="0">
              <a:latin typeface="Gill Sans Light"/>
              <a:cs typeface="Gill Sans Light"/>
            </a:endParaRPr>
          </a:p>
        </p:txBody>
      </p:sp>
      <p:sp>
        <p:nvSpPr>
          <p:cNvPr id="214" name="TextBox 213"/>
          <p:cNvSpPr txBox="1"/>
          <p:nvPr/>
        </p:nvSpPr>
        <p:spPr>
          <a:xfrm>
            <a:off x="269199" y="1676400"/>
            <a:ext cx="3657600" cy="584776"/>
          </a:xfrm>
          <a:prstGeom prst="rect">
            <a:avLst/>
          </a:prstGeom>
          <a:noFill/>
        </p:spPr>
        <p:txBody>
          <a:bodyPr wrap="square" rtlCol="0">
            <a:spAutoFit/>
          </a:bodyPr>
          <a:lstStyle/>
          <a:p>
            <a:pPr algn="ctr"/>
            <a:r>
              <a:rPr lang="en-US" sz="3200" dirty="0" smtClean="0">
                <a:latin typeface="Gill Sans Light"/>
                <a:cs typeface="Gill Sans Light"/>
              </a:rPr>
              <a:t>Specialized Systems</a:t>
            </a:r>
          </a:p>
        </p:txBody>
      </p:sp>
      <p:sp>
        <p:nvSpPr>
          <p:cNvPr id="215" name="TextBox 214"/>
          <p:cNvSpPr txBox="1"/>
          <p:nvPr/>
        </p:nvSpPr>
        <p:spPr>
          <a:xfrm>
            <a:off x="4845334" y="1676400"/>
            <a:ext cx="4146266" cy="584776"/>
          </a:xfrm>
          <a:prstGeom prst="rect">
            <a:avLst/>
          </a:prstGeom>
          <a:noFill/>
        </p:spPr>
        <p:txBody>
          <a:bodyPr wrap="square" rtlCol="0">
            <a:spAutoFit/>
          </a:bodyPr>
          <a:lstStyle/>
          <a:p>
            <a:pPr algn="ctr"/>
            <a:r>
              <a:rPr lang="en-US" sz="3200" dirty="0" smtClean="0">
                <a:latin typeface="Gill Sans Light"/>
                <a:cs typeface="Gill Sans Light"/>
              </a:rPr>
              <a:t>Integrated Frameworks</a:t>
            </a:r>
          </a:p>
        </p:txBody>
      </p:sp>
      <p:grpSp>
        <p:nvGrpSpPr>
          <p:cNvPr id="3" name="Group 2"/>
          <p:cNvGrpSpPr/>
          <p:nvPr/>
        </p:nvGrpSpPr>
        <p:grpSpPr>
          <a:xfrm>
            <a:off x="838200" y="4724647"/>
            <a:ext cx="4471414" cy="1484725"/>
            <a:chOff x="838200" y="4724647"/>
            <a:chExt cx="4471414" cy="1484725"/>
          </a:xfrm>
        </p:grpSpPr>
        <p:grpSp>
          <p:nvGrpSpPr>
            <p:cNvPr id="2" name="Group 1"/>
            <p:cNvGrpSpPr/>
            <p:nvPr/>
          </p:nvGrpSpPr>
          <p:grpSpPr>
            <a:xfrm>
              <a:off x="838200" y="4724647"/>
              <a:ext cx="2672526" cy="1484725"/>
              <a:chOff x="838200" y="4724647"/>
              <a:chExt cx="2672526" cy="1484725"/>
            </a:xfrm>
          </p:grpSpPr>
          <p:grpSp>
            <p:nvGrpSpPr>
              <p:cNvPr id="43" name="Group 42"/>
              <p:cNvGrpSpPr/>
              <p:nvPr/>
            </p:nvGrpSpPr>
            <p:grpSpPr>
              <a:xfrm>
                <a:off x="1085795" y="5276671"/>
                <a:ext cx="2081057" cy="932701"/>
                <a:chOff x="961417" y="1240840"/>
                <a:chExt cx="3862145" cy="1730960"/>
              </a:xfrm>
            </p:grpSpPr>
            <p:grpSp>
              <p:nvGrpSpPr>
                <p:cNvPr id="15" name="Group 14"/>
                <p:cNvGrpSpPr/>
                <p:nvPr/>
              </p:nvGrpSpPr>
              <p:grpSpPr>
                <a:xfrm>
                  <a:off x="961417" y="2367379"/>
                  <a:ext cx="3862145" cy="604421"/>
                  <a:chOff x="961417" y="2193339"/>
                  <a:chExt cx="3862145" cy="604421"/>
                </a:xfrm>
              </p:grpSpPr>
              <p:sp>
                <p:nvSpPr>
                  <p:cNvPr id="5" name="Rectangle 4"/>
                  <p:cNvSpPr/>
                  <p:nvPr/>
                </p:nvSpPr>
                <p:spPr>
                  <a:xfrm>
                    <a:off x="961417" y="2193339"/>
                    <a:ext cx="784962" cy="604421"/>
                  </a:xfrm>
                  <a:prstGeom prst="rect">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000"/>
                  </a:p>
                </p:txBody>
              </p:sp>
              <p:sp>
                <p:nvSpPr>
                  <p:cNvPr id="10" name="Rectangle 9"/>
                  <p:cNvSpPr/>
                  <p:nvPr/>
                </p:nvSpPr>
                <p:spPr>
                  <a:xfrm>
                    <a:off x="1987145" y="2193339"/>
                    <a:ext cx="784962" cy="604421"/>
                  </a:xfrm>
                  <a:prstGeom prst="rect">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000"/>
                  </a:p>
                </p:txBody>
              </p:sp>
              <p:sp>
                <p:nvSpPr>
                  <p:cNvPr id="11" name="Rectangle 10"/>
                  <p:cNvSpPr/>
                  <p:nvPr/>
                </p:nvSpPr>
                <p:spPr>
                  <a:xfrm>
                    <a:off x="3012873" y="2193339"/>
                    <a:ext cx="784962" cy="604421"/>
                  </a:xfrm>
                  <a:prstGeom prst="rect">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000"/>
                  </a:p>
                </p:txBody>
              </p:sp>
              <p:sp>
                <p:nvSpPr>
                  <p:cNvPr id="12" name="Rectangle 11"/>
                  <p:cNvSpPr/>
                  <p:nvPr/>
                </p:nvSpPr>
                <p:spPr>
                  <a:xfrm>
                    <a:off x="4038600" y="2193339"/>
                    <a:ext cx="784962" cy="604421"/>
                  </a:xfrm>
                  <a:prstGeom prst="rect">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000"/>
                  </a:p>
                </p:txBody>
              </p:sp>
            </p:grpSp>
            <p:grpSp>
              <p:nvGrpSpPr>
                <p:cNvPr id="42" name="Group 41"/>
                <p:cNvGrpSpPr/>
                <p:nvPr/>
              </p:nvGrpSpPr>
              <p:grpSpPr>
                <a:xfrm>
                  <a:off x="1600200" y="1240840"/>
                  <a:ext cx="2590800" cy="968960"/>
                  <a:chOff x="1600200" y="1240840"/>
                  <a:chExt cx="2590800" cy="968960"/>
                </a:xfrm>
              </p:grpSpPr>
              <p:grpSp>
                <p:nvGrpSpPr>
                  <p:cNvPr id="30" name="Group 29"/>
                  <p:cNvGrpSpPr/>
                  <p:nvPr/>
                </p:nvGrpSpPr>
                <p:grpSpPr>
                  <a:xfrm>
                    <a:off x="1600200" y="1240840"/>
                    <a:ext cx="609600" cy="968960"/>
                    <a:chOff x="1600200" y="1240840"/>
                    <a:chExt cx="609600" cy="968960"/>
                  </a:xfrm>
                </p:grpSpPr>
                <p:sp>
                  <p:nvSpPr>
                    <p:cNvPr id="4" name="Oval 3"/>
                    <p:cNvSpPr/>
                    <p:nvPr/>
                  </p:nvSpPr>
                  <p:spPr>
                    <a:xfrm>
                      <a:off x="1721588" y="1240840"/>
                      <a:ext cx="381000" cy="381000"/>
                    </a:xfrm>
                    <a:prstGeom prst="ellipse">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a:p>
                  </p:txBody>
                </p:sp>
                <p:cxnSp>
                  <p:nvCxnSpPr>
                    <p:cNvPr id="17" name="Straight Arrow Connector 16"/>
                    <p:cNvCxnSpPr>
                      <a:endCxn id="4" idx="3"/>
                    </p:cNvCxnSpPr>
                    <p:nvPr/>
                  </p:nvCxnSpPr>
                  <p:spPr>
                    <a:xfrm flipV="1">
                      <a:off x="1600200" y="1566044"/>
                      <a:ext cx="177184" cy="49135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4" idx="4"/>
                    </p:cNvCxnSpPr>
                    <p:nvPr/>
                  </p:nvCxnSpPr>
                  <p:spPr>
                    <a:xfrm flipV="1">
                      <a:off x="1912088" y="1621840"/>
                      <a:ext cx="0" cy="5879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endCxn id="4" idx="5"/>
                    </p:cNvCxnSpPr>
                    <p:nvPr/>
                  </p:nvCxnSpPr>
                  <p:spPr>
                    <a:xfrm flipH="1" flipV="1">
                      <a:off x="2046792" y="1566044"/>
                      <a:ext cx="163008" cy="49135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nvGrpSpPr>
                  <p:cNvPr id="31" name="Group 30"/>
                  <p:cNvGrpSpPr/>
                  <p:nvPr/>
                </p:nvGrpSpPr>
                <p:grpSpPr>
                  <a:xfrm>
                    <a:off x="2590800" y="1240840"/>
                    <a:ext cx="609600" cy="968960"/>
                    <a:chOff x="1600200" y="1240840"/>
                    <a:chExt cx="609600" cy="968960"/>
                  </a:xfrm>
                </p:grpSpPr>
                <p:sp>
                  <p:nvSpPr>
                    <p:cNvPr id="32" name="Oval 31"/>
                    <p:cNvSpPr/>
                    <p:nvPr/>
                  </p:nvSpPr>
                  <p:spPr>
                    <a:xfrm>
                      <a:off x="1721588" y="1240840"/>
                      <a:ext cx="381000" cy="381000"/>
                    </a:xfrm>
                    <a:prstGeom prst="ellipse">
                      <a:avLst/>
                    </a:prstGeom>
                    <a:ln>
                      <a:headEnd type="none" w="med" len="med"/>
                      <a:tailEnd type="none"/>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2000"/>
                    </a:p>
                  </p:txBody>
                </p:sp>
                <p:cxnSp>
                  <p:nvCxnSpPr>
                    <p:cNvPr id="33" name="Straight Arrow Connector 32"/>
                    <p:cNvCxnSpPr>
                      <a:endCxn id="32" idx="3"/>
                    </p:cNvCxnSpPr>
                    <p:nvPr/>
                  </p:nvCxnSpPr>
                  <p:spPr>
                    <a:xfrm flipV="1">
                      <a:off x="1600200" y="1566044"/>
                      <a:ext cx="177184" cy="49135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endCxn id="32" idx="4"/>
                    </p:cNvCxnSpPr>
                    <p:nvPr/>
                  </p:nvCxnSpPr>
                  <p:spPr>
                    <a:xfrm flipV="1">
                      <a:off x="1912088" y="1621840"/>
                      <a:ext cx="0" cy="5879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endCxn id="32" idx="5"/>
                    </p:cNvCxnSpPr>
                    <p:nvPr/>
                  </p:nvCxnSpPr>
                  <p:spPr>
                    <a:xfrm flipH="1" flipV="1">
                      <a:off x="2046792" y="1566044"/>
                      <a:ext cx="163008" cy="49135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nvGrpSpPr>
                  <p:cNvPr id="36" name="Group 35"/>
                  <p:cNvGrpSpPr/>
                  <p:nvPr/>
                </p:nvGrpSpPr>
                <p:grpSpPr>
                  <a:xfrm>
                    <a:off x="3581400" y="1240840"/>
                    <a:ext cx="609600" cy="968960"/>
                    <a:chOff x="1600200" y="1240840"/>
                    <a:chExt cx="609600" cy="968960"/>
                  </a:xfrm>
                </p:grpSpPr>
                <p:sp>
                  <p:nvSpPr>
                    <p:cNvPr id="37" name="Oval 36"/>
                    <p:cNvSpPr/>
                    <p:nvPr/>
                  </p:nvSpPr>
                  <p:spPr>
                    <a:xfrm>
                      <a:off x="1721588" y="1240840"/>
                      <a:ext cx="381000" cy="381000"/>
                    </a:xfrm>
                    <a:prstGeom prst="ellipse">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cxnSp>
                  <p:nvCxnSpPr>
                    <p:cNvPr id="38" name="Straight Arrow Connector 37"/>
                    <p:cNvCxnSpPr>
                      <a:endCxn id="37" idx="3"/>
                    </p:cNvCxnSpPr>
                    <p:nvPr/>
                  </p:nvCxnSpPr>
                  <p:spPr>
                    <a:xfrm flipV="1">
                      <a:off x="1600200" y="1566044"/>
                      <a:ext cx="177184" cy="49135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endCxn id="37" idx="4"/>
                    </p:cNvCxnSpPr>
                    <p:nvPr/>
                  </p:nvCxnSpPr>
                  <p:spPr>
                    <a:xfrm flipV="1">
                      <a:off x="1912088" y="1621840"/>
                      <a:ext cx="0" cy="5879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endCxn id="37" idx="5"/>
                    </p:cNvCxnSpPr>
                    <p:nvPr/>
                  </p:nvCxnSpPr>
                  <p:spPr>
                    <a:xfrm flipH="1" flipV="1">
                      <a:off x="2046792" y="1566044"/>
                      <a:ext cx="163008" cy="49135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grpSp>
          <p:sp>
            <p:nvSpPr>
              <p:cNvPr id="44" name="TextBox 43"/>
              <p:cNvSpPr txBox="1"/>
              <p:nvPr/>
            </p:nvSpPr>
            <p:spPr>
              <a:xfrm>
                <a:off x="838200" y="4724647"/>
                <a:ext cx="2672526" cy="523220"/>
              </a:xfrm>
              <a:prstGeom prst="rect">
                <a:avLst/>
              </a:prstGeom>
              <a:noFill/>
            </p:spPr>
            <p:txBody>
              <a:bodyPr wrap="none" rtlCol="0">
                <a:spAutoFit/>
              </a:bodyPr>
              <a:lstStyle/>
              <a:p>
                <a:pPr algn="ctr"/>
                <a:r>
                  <a:rPr lang="en-US" sz="2800" dirty="0" smtClean="0">
                    <a:latin typeface="Gill Sans Light"/>
                    <a:cs typeface="Gill Sans Light"/>
                  </a:rPr>
                  <a:t>Parameter Server</a:t>
                </a:r>
              </a:p>
            </p:txBody>
          </p:sp>
        </p:grpSp>
        <p:sp>
          <p:nvSpPr>
            <p:cNvPr id="177" name="Right Arrow 176"/>
            <p:cNvSpPr/>
            <p:nvPr/>
          </p:nvSpPr>
          <p:spPr>
            <a:xfrm>
              <a:off x="4419600" y="5445423"/>
              <a:ext cx="890014" cy="440848"/>
            </a:xfrm>
            <a:prstGeom prst="rightArrow">
              <a:avLst/>
            </a:prstGeom>
            <a:ln>
              <a:headEnd type="none" w="med" len="med"/>
              <a:tailEnd type="none"/>
            </a:ln>
          </p:spPr>
          <p:style>
            <a:lnRef idx="1">
              <a:schemeClr val="dk1"/>
            </a:lnRef>
            <a:fillRef idx="3">
              <a:schemeClr val="dk1"/>
            </a:fillRef>
            <a:effectRef idx="2">
              <a:schemeClr val="dk1"/>
            </a:effectRef>
            <a:fontRef idx="minor">
              <a:schemeClr val="lt1"/>
            </a:fontRef>
          </p:style>
          <p:txBody>
            <a:bodyPr rtlCol="0" anchor="ctr"/>
            <a:lstStyle/>
            <a:p>
              <a:pPr algn="ctr"/>
              <a:endParaRPr lang="en-US" sz="2000"/>
            </a:p>
          </p:txBody>
        </p:sp>
      </p:grpSp>
      <p:sp>
        <p:nvSpPr>
          <p:cNvPr id="217" name="Title 216"/>
          <p:cNvSpPr>
            <a:spLocks noGrp="1"/>
          </p:cNvSpPr>
          <p:nvPr>
            <p:ph type="title"/>
          </p:nvPr>
        </p:nvSpPr>
        <p:spPr>
          <a:xfrm>
            <a:off x="533400" y="533400"/>
            <a:ext cx="8229600" cy="838200"/>
          </a:xfrm>
        </p:spPr>
        <p:txBody>
          <a:bodyPr/>
          <a:lstStyle/>
          <a:p>
            <a:r>
              <a:rPr lang="en-US" dirty="0" smtClean="0"/>
              <a:t>Future Work</a:t>
            </a:r>
            <a:endParaRPr lang="en-US" dirty="0"/>
          </a:p>
        </p:txBody>
      </p:sp>
      <p:sp>
        <p:nvSpPr>
          <p:cNvPr id="7" name="TextBox 6"/>
          <p:cNvSpPr txBox="1"/>
          <p:nvPr/>
        </p:nvSpPr>
        <p:spPr>
          <a:xfrm>
            <a:off x="5854116" y="4820247"/>
            <a:ext cx="2382684" cy="1384995"/>
          </a:xfrm>
          <a:prstGeom prst="rect">
            <a:avLst/>
          </a:prstGeom>
          <a:noFill/>
        </p:spPr>
        <p:txBody>
          <a:bodyPr wrap="none" rtlCol="0">
            <a:spAutoFit/>
          </a:bodyPr>
          <a:lstStyle/>
          <a:p>
            <a:pPr algn="ctr"/>
            <a:r>
              <a:rPr lang="en-US" sz="3600" dirty="0" smtClean="0">
                <a:latin typeface="Gill Sans Light"/>
                <a:cs typeface="Gill Sans Light"/>
              </a:rPr>
              <a:t>Asynchrony</a:t>
            </a:r>
            <a:endParaRPr lang="en-US" dirty="0" smtClean="0">
              <a:latin typeface="Gill Sans Light"/>
              <a:cs typeface="Gill Sans Light"/>
            </a:endParaRPr>
          </a:p>
          <a:p>
            <a:pPr algn="ctr"/>
            <a:r>
              <a:rPr lang="en-US" dirty="0" smtClean="0">
                <a:latin typeface="Gill Sans Light"/>
                <a:cs typeface="Gill Sans Light"/>
              </a:rPr>
              <a:t>Non-deterministic</a:t>
            </a:r>
          </a:p>
          <a:p>
            <a:pPr algn="ctr"/>
            <a:r>
              <a:rPr lang="en-US" dirty="0" smtClean="0">
                <a:latin typeface="Gill Sans Light"/>
                <a:cs typeface="Gill Sans Light"/>
              </a:rPr>
              <a:t>Shared-State</a:t>
            </a:r>
          </a:p>
        </p:txBody>
      </p:sp>
    </p:spTree>
    <p:extLst>
      <p:ext uri="{BB962C8B-B14F-4D97-AF65-F5344CB8AC3E}">
        <p14:creationId xmlns:p14="http://schemas.microsoft.com/office/powerpoint/2010/main" val="3381942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sz="5400" dirty="0" smtClean="0"/>
              <a:t>Thank You</a:t>
            </a:r>
            <a:endParaRPr lang="en-US" sz="5400" dirty="0"/>
          </a:p>
        </p:txBody>
      </p:sp>
      <p:sp>
        <p:nvSpPr>
          <p:cNvPr id="3" name="TextBox 2"/>
          <p:cNvSpPr txBox="1"/>
          <p:nvPr/>
        </p:nvSpPr>
        <p:spPr>
          <a:xfrm>
            <a:off x="2267523" y="2808982"/>
            <a:ext cx="4608954" cy="1077218"/>
          </a:xfrm>
          <a:prstGeom prst="rect">
            <a:avLst/>
          </a:prstGeom>
          <a:noFill/>
        </p:spPr>
        <p:txBody>
          <a:bodyPr wrap="none" rtlCol="0">
            <a:spAutoFit/>
          </a:bodyPr>
          <a:lstStyle/>
          <a:p>
            <a:pPr algn="ctr"/>
            <a:r>
              <a:rPr lang="en-US" sz="3200" dirty="0">
                <a:latin typeface="Gill Sans Light"/>
                <a:cs typeface="Gill Sans Light"/>
                <a:hlinkClick r:id="rId2"/>
              </a:rPr>
              <a:t>jegonzal@eecs.berkeley.edu</a:t>
            </a:r>
            <a:endParaRPr lang="en-US" sz="3200" dirty="0">
              <a:latin typeface="Gill Sans Light"/>
              <a:cs typeface="Gill Sans Light"/>
            </a:endParaRPr>
          </a:p>
          <a:p>
            <a:pPr algn="ctr"/>
            <a:endParaRPr lang="en-US" sz="3200" dirty="0" smtClean="0">
              <a:latin typeface="Gill Sans Light"/>
              <a:cs typeface="Gill Sans Light"/>
              <a:hlinkClick r:id="rId3"/>
            </a:endParaRPr>
          </a:p>
        </p:txBody>
      </p:sp>
      <p:sp>
        <p:nvSpPr>
          <p:cNvPr id="4" name="Rectangle 3"/>
          <p:cNvSpPr/>
          <p:nvPr/>
        </p:nvSpPr>
        <p:spPr>
          <a:xfrm>
            <a:off x="228600" y="1923871"/>
            <a:ext cx="8686800" cy="1200329"/>
          </a:xfrm>
          <a:prstGeom prst="rect">
            <a:avLst/>
          </a:prstGeom>
        </p:spPr>
        <p:txBody>
          <a:bodyPr wrap="square">
            <a:spAutoFit/>
          </a:bodyPr>
          <a:lstStyle/>
          <a:p>
            <a:pPr algn="ctr"/>
            <a:r>
              <a:rPr lang="en-US" sz="3600" dirty="0" smtClean="0">
                <a:latin typeface="Gill Sans Light"/>
                <a:cs typeface="Gill Sans Light"/>
                <a:hlinkClick r:id="rId4"/>
              </a:rPr>
              <a:t>http://amplab.cs.berkeley.edu/projects/graphx/</a:t>
            </a:r>
            <a:endParaRPr lang="en-US" sz="3600" dirty="0" smtClean="0">
              <a:latin typeface="Gill Sans Light"/>
              <a:cs typeface="Gill Sans Light"/>
            </a:endParaRPr>
          </a:p>
          <a:p>
            <a:pPr algn="ctr"/>
            <a:endParaRPr lang="en-US" sz="3600" dirty="0">
              <a:latin typeface="Gill Sans Light"/>
              <a:cs typeface="Gill Sans Light"/>
            </a:endParaRPr>
          </a:p>
        </p:txBody>
      </p:sp>
      <p:pic>
        <p:nvPicPr>
          <p:cNvPr id="5" name="Picture 4"/>
          <p:cNvPicPr>
            <a:picLocks noChangeAspect="1"/>
          </p:cNvPicPr>
          <p:nvPr/>
        </p:nvPicPr>
        <p:blipFill rotWithShape="1">
          <a:blip r:embed="rId5"/>
          <a:srcRect l="5775" r="25283"/>
          <a:stretch/>
        </p:blipFill>
        <p:spPr>
          <a:xfrm>
            <a:off x="2158579" y="3962400"/>
            <a:ext cx="1514515" cy="1463040"/>
          </a:xfrm>
          <a:prstGeom prst="rect">
            <a:avLst/>
          </a:prstGeom>
        </p:spPr>
      </p:pic>
      <p:pic>
        <p:nvPicPr>
          <p:cNvPr id="6" name="Picture 5"/>
          <p:cNvPicPr>
            <a:picLocks noChangeAspect="1"/>
          </p:cNvPicPr>
          <p:nvPr/>
        </p:nvPicPr>
        <p:blipFill rotWithShape="1">
          <a:blip r:embed="rId6"/>
          <a:srcRect l="12646" r="7695"/>
          <a:stretch/>
        </p:blipFill>
        <p:spPr>
          <a:xfrm>
            <a:off x="4286747" y="3962400"/>
            <a:ext cx="1173260" cy="1463040"/>
          </a:xfrm>
          <a:prstGeom prst="rect">
            <a:avLst/>
          </a:prstGeom>
        </p:spPr>
      </p:pic>
      <p:pic>
        <p:nvPicPr>
          <p:cNvPr id="7" name="Picture 6"/>
          <p:cNvPicPr>
            <a:picLocks noChangeAspect="1"/>
          </p:cNvPicPr>
          <p:nvPr/>
        </p:nvPicPr>
        <p:blipFill>
          <a:blip r:embed="rId7"/>
          <a:stretch>
            <a:fillRect/>
          </a:stretch>
        </p:blipFill>
        <p:spPr>
          <a:xfrm>
            <a:off x="6073660" y="3962400"/>
            <a:ext cx="985114" cy="1463040"/>
          </a:xfrm>
          <a:prstGeom prst="rect">
            <a:avLst/>
          </a:prstGeom>
        </p:spPr>
      </p:pic>
      <p:pic>
        <p:nvPicPr>
          <p:cNvPr id="8" name="Picture 7"/>
          <p:cNvPicPr>
            <a:picLocks noChangeAspect="1"/>
          </p:cNvPicPr>
          <p:nvPr/>
        </p:nvPicPr>
        <p:blipFill>
          <a:blip r:embed="rId8"/>
          <a:stretch>
            <a:fillRect/>
          </a:stretch>
        </p:blipFill>
        <p:spPr>
          <a:xfrm>
            <a:off x="7672426" y="3962400"/>
            <a:ext cx="1014374" cy="1463040"/>
          </a:xfrm>
          <a:prstGeom prst="rect">
            <a:avLst/>
          </a:prstGeom>
        </p:spPr>
      </p:pic>
      <p:pic>
        <p:nvPicPr>
          <p:cNvPr id="9" name="Picture 8"/>
          <p:cNvPicPr>
            <a:picLocks noChangeAspect="1"/>
          </p:cNvPicPr>
          <p:nvPr/>
        </p:nvPicPr>
        <p:blipFill rotWithShape="1">
          <a:blip r:embed="rId9"/>
          <a:srcRect l="17355" r="6940"/>
          <a:stretch/>
        </p:blipFill>
        <p:spPr>
          <a:xfrm>
            <a:off x="332248" y="3962400"/>
            <a:ext cx="1212678" cy="1463040"/>
          </a:xfrm>
          <a:prstGeom prst="rect">
            <a:avLst/>
          </a:prstGeom>
        </p:spPr>
      </p:pic>
      <p:sp>
        <p:nvSpPr>
          <p:cNvPr id="10" name="TextBox 9"/>
          <p:cNvSpPr txBox="1"/>
          <p:nvPr/>
        </p:nvSpPr>
        <p:spPr>
          <a:xfrm>
            <a:off x="330916" y="5442374"/>
            <a:ext cx="1169310" cy="830997"/>
          </a:xfrm>
          <a:prstGeom prst="rect">
            <a:avLst/>
          </a:prstGeom>
          <a:noFill/>
        </p:spPr>
        <p:txBody>
          <a:bodyPr wrap="none" rtlCol="0">
            <a:spAutoFit/>
          </a:bodyPr>
          <a:lstStyle/>
          <a:p>
            <a:pPr algn="ctr" defTabSz="914400"/>
            <a:r>
              <a:rPr lang="en-US" dirty="0" err="1" smtClean="0">
                <a:solidFill>
                  <a:prstClr val="black"/>
                </a:solidFill>
                <a:latin typeface="Gill Sans Light"/>
                <a:cs typeface="Gill Sans Light"/>
              </a:rPr>
              <a:t>Reynold</a:t>
            </a:r>
            <a:endParaRPr lang="en-US" dirty="0" smtClean="0">
              <a:solidFill>
                <a:prstClr val="black"/>
              </a:solidFill>
              <a:latin typeface="Gill Sans Light"/>
              <a:cs typeface="Gill Sans Light"/>
            </a:endParaRPr>
          </a:p>
          <a:p>
            <a:pPr algn="ctr" defTabSz="914400"/>
            <a:r>
              <a:rPr lang="en-US" dirty="0" err="1" smtClean="0">
                <a:solidFill>
                  <a:prstClr val="black"/>
                </a:solidFill>
                <a:latin typeface="Gill Sans Light"/>
                <a:cs typeface="Gill Sans Light"/>
              </a:rPr>
              <a:t>Xin</a:t>
            </a:r>
            <a:endParaRPr lang="en-US" dirty="0">
              <a:solidFill>
                <a:prstClr val="black"/>
              </a:solidFill>
              <a:latin typeface="Gill Sans Light"/>
              <a:cs typeface="Gill Sans Light"/>
            </a:endParaRPr>
          </a:p>
        </p:txBody>
      </p:sp>
      <p:sp>
        <p:nvSpPr>
          <p:cNvPr id="11" name="TextBox 10"/>
          <p:cNvSpPr txBox="1"/>
          <p:nvPr/>
        </p:nvSpPr>
        <p:spPr>
          <a:xfrm>
            <a:off x="2414626" y="5442374"/>
            <a:ext cx="928459" cy="830997"/>
          </a:xfrm>
          <a:prstGeom prst="rect">
            <a:avLst/>
          </a:prstGeom>
          <a:noFill/>
        </p:spPr>
        <p:txBody>
          <a:bodyPr wrap="none" rtlCol="0">
            <a:spAutoFit/>
          </a:bodyPr>
          <a:lstStyle/>
          <a:p>
            <a:pPr algn="ctr" defTabSz="914400"/>
            <a:r>
              <a:rPr lang="en-US" dirty="0" err="1" smtClean="0">
                <a:solidFill>
                  <a:prstClr val="black"/>
                </a:solidFill>
                <a:latin typeface="Gill Sans Light"/>
                <a:cs typeface="Gill Sans Light"/>
              </a:rPr>
              <a:t>Ankur</a:t>
            </a:r>
            <a:endParaRPr lang="en-US" dirty="0" smtClean="0">
              <a:solidFill>
                <a:prstClr val="black"/>
              </a:solidFill>
              <a:latin typeface="Gill Sans Light"/>
              <a:cs typeface="Gill Sans Light"/>
            </a:endParaRPr>
          </a:p>
          <a:p>
            <a:pPr algn="ctr" defTabSz="914400"/>
            <a:r>
              <a:rPr lang="en-US" dirty="0" smtClean="0">
                <a:solidFill>
                  <a:prstClr val="black"/>
                </a:solidFill>
                <a:latin typeface="Gill Sans Light"/>
                <a:cs typeface="Gill Sans Light"/>
              </a:rPr>
              <a:t>Dave</a:t>
            </a:r>
            <a:endParaRPr lang="en-US" dirty="0">
              <a:solidFill>
                <a:prstClr val="black"/>
              </a:solidFill>
              <a:latin typeface="Gill Sans Light"/>
              <a:cs typeface="Gill Sans Light"/>
            </a:endParaRPr>
          </a:p>
        </p:txBody>
      </p:sp>
      <p:sp>
        <p:nvSpPr>
          <p:cNvPr id="12" name="TextBox 11"/>
          <p:cNvSpPr txBox="1"/>
          <p:nvPr/>
        </p:nvSpPr>
        <p:spPr>
          <a:xfrm>
            <a:off x="4170106" y="5442374"/>
            <a:ext cx="1521120" cy="830997"/>
          </a:xfrm>
          <a:prstGeom prst="rect">
            <a:avLst/>
          </a:prstGeom>
          <a:noFill/>
        </p:spPr>
        <p:txBody>
          <a:bodyPr wrap="none" rtlCol="0">
            <a:spAutoFit/>
          </a:bodyPr>
          <a:lstStyle/>
          <a:p>
            <a:pPr algn="ctr" defTabSz="914400"/>
            <a:r>
              <a:rPr lang="en-US" dirty="0" smtClean="0">
                <a:solidFill>
                  <a:prstClr val="black"/>
                </a:solidFill>
                <a:latin typeface="Gill Sans Light"/>
                <a:cs typeface="Gill Sans Light"/>
              </a:rPr>
              <a:t>Daniel</a:t>
            </a:r>
          </a:p>
          <a:p>
            <a:pPr algn="ctr" defTabSz="914400"/>
            <a:r>
              <a:rPr lang="en-US" dirty="0" err="1" smtClean="0">
                <a:solidFill>
                  <a:prstClr val="black"/>
                </a:solidFill>
                <a:latin typeface="Gill Sans Light"/>
                <a:cs typeface="Gill Sans Light"/>
              </a:rPr>
              <a:t>Crankshaw</a:t>
            </a:r>
            <a:endParaRPr lang="en-US" dirty="0">
              <a:solidFill>
                <a:prstClr val="black"/>
              </a:solidFill>
              <a:latin typeface="Gill Sans Light"/>
              <a:cs typeface="Gill Sans Light"/>
            </a:endParaRPr>
          </a:p>
        </p:txBody>
      </p:sp>
      <p:sp>
        <p:nvSpPr>
          <p:cNvPr id="13" name="TextBox 12"/>
          <p:cNvSpPr txBox="1"/>
          <p:nvPr/>
        </p:nvSpPr>
        <p:spPr>
          <a:xfrm>
            <a:off x="6029227" y="5442374"/>
            <a:ext cx="1109799" cy="830997"/>
          </a:xfrm>
          <a:prstGeom prst="rect">
            <a:avLst/>
          </a:prstGeom>
          <a:noFill/>
        </p:spPr>
        <p:txBody>
          <a:bodyPr wrap="none" rtlCol="0">
            <a:spAutoFit/>
          </a:bodyPr>
          <a:lstStyle/>
          <a:p>
            <a:pPr algn="ctr" defTabSz="914400"/>
            <a:r>
              <a:rPr lang="en-US" dirty="0" smtClean="0">
                <a:solidFill>
                  <a:prstClr val="black"/>
                </a:solidFill>
                <a:latin typeface="Gill Sans Light"/>
                <a:cs typeface="Gill Sans Light"/>
              </a:rPr>
              <a:t>Michael</a:t>
            </a:r>
          </a:p>
          <a:p>
            <a:pPr algn="ctr" defTabSz="914400"/>
            <a:r>
              <a:rPr lang="en-US" dirty="0" smtClean="0">
                <a:solidFill>
                  <a:prstClr val="black"/>
                </a:solidFill>
                <a:latin typeface="Gill Sans Light"/>
                <a:cs typeface="Gill Sans Light"/>
              </a:rPr>
              <a:t>Franklin</a:t>
            </a:r>
            <a:endParaRPr lang="en-US" dirty="0">
              <a:solidFill>
                <a:prstClr val="black"/>
              </a:solidFill>
              <a:latin typeface="Gill Sans Light"/>
              <a:cs typeface="Gill Sans Light"/>
            </a:endParaRPr>
          </a:p>
        </p:txBody>
      </p:sp>
      <p:sp>
        <p:nvSpPr>
          <p:cNvPr id="14" name="TextBox 13"/>
          <p:cNvSpPr txBox="1"/>
          <p:nvPr/>
        </p:nvSpPr>
        <p:spPr>
          <a:xfrm>
            <a:off x="7672426" y="5442374"/>
            <a:ext cx="906318" cy="830997"/>
          </a:xfrm>
          <a:prstGeom prst="rect">
            <a:avLst/>
          </a:prstGeom>
          <a:noFill/>
        </p:spPr>
        <p:txBody>
          <a:bodyPr wrap="none" rtlCol="0">
            <a:spAutoFit/>
          </a:bodyPr>
          <a:lstStyle/>
          <a:p>
            <a:pPr algn="ctr" defTabSz="914400"/>
            <a:r>
              <a:rPr lang="en-US" dirty="0" smtClean="0">
                <a:solidFill>
                  <a:prstClr val="black"/>
                </a:solidFill>
                <a:latin typeface="Gill Sans Light"/>
                <a:cs typeface="Gill Sans Light"/>
              </a:rPr>
              <a:t>Ion</a:t>
            </a:r>
          </a:p>
          <a:p>
            <a:pPr algn="ctr" defTabSz="914400"/>
            <a:r>
              <a:rPr lang="en-US" dirty="0" err="1" smtClean="0">
                <a:solidFill>
                  <a:prstClr val="black"/>
                </a:solidFill>
                <a:latin typeface="Gill Sans Light"/>
                <a:cs typeface="Gill Sans Light"/>
              </a:rPr>
              <a:t>Stoica</a:t>
            </a:r>
            <a:endParaRPr lang="en-US" dirty="0">
              <a:solidFill>
                <a:prstClr val="black"/>
              </a:solidFill>
              <a:latin typeface="Gill Sans Light"/>
              <a:cs typeface="Gill Sans Light"/>
            </a:endParaRPr>
          </a:p>
        </p:txBody>
      </p:sp>
    </p:spTree>
    <p:extLst>
      <p:ext uri="{BB962C8B-B14F-4D97-AF65-F5344CB8AC3E}">
        <p14:creationId xmlns:p14="http://schemas.microsoft.com/office/powerpoint/2010/main" val="3861053761"/>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Related Work</a:t>
            </a:r>
            <a:endParaRPr lang="en-US" dirty="0"/>
          </a:p>
        </p:txBody>
      </p:sp>
      <p:sp>
        <p:nvSpPr>
          <p:cNvPr id="3" name="Content Placeholder 2"/>
          <p:cNvSpPr>
            <a:spLocks noGrp="1"/>
          </p:cNvSpPr>
          <p:nvPr>
            <p:ph idx="1"/>
          </p:nvPr>
        </p:nvSpPr>
        <p:spPr>
          <a:xfrm>
            <a:off x="304800" y="1066800"/>
            <a:ext cx="8458200" cy="5200217"/>
          </a:xfrm>
        </p:spPr>
        <p:txBody>
          <a:bodyPr/>
          <a:lstStyle/>
          <a:p>
            <a:pPr marL="455613" indent="-455613"/>
            <a:r>
              <a:rPr lang="en-US" sz="2800" i="1" dirty="0" smtClean="0"/>
              <a:t>Specialized Graph</a:t>
            </a:r>
            <a:r>
              <a:rPr lang="en-US" sz="2800" i="1" dirty="0" smtClean="0"/>
              <a:t>-Processing Systems: </a:t>
            </a:r>
            <a:r>
              <a:rPr lang="en-US" sz="2800" dirty="0"/>
              <a:t> </a:t>
            </a:r>
            <a:r>
              <a:rPr lang="en-US" sz="2800" dirty="0" smtClean="0"/>
              <a:t/>
            </a:r>
            <a:br>
              <a:rPr lang="en-US" sz="2800" dirty="0" smtClean="0"/>
            </a:br>
            <a:r>
              <a:rPr lang="en-US" sz="2800" dirty="0" err="1" smtClean="0"/>
              <a:t>GraphLab</a:t>
            </a:r>
            <a:r>
              <a:rPr lang="en-US" sz="2800" dirty="0" smtClean="0"/>
              <a:t> [UAI’10], </a:t>
            </a:r>
            <a:r>
              <a:rPr lang="en-US" sz="2800" dirty="0" err="1" smtClean="0"/>
              <a:t>Pregel</a:t>
            </a:r>
            <a:r>
              <a:rPr lang="en-US" sz="2800" dirty="0" smtClean="0"/>
              <a:t> [SIGMOD’10], Signal-Collect [ISWC’10], Combinatorial </a:t>
            </a:r>
            <a:r>
              <a:rPr lang="en-US" sz="2800" dirty="0"/>
              <a:t>BLAS [IJHPCA’11], </a:t>
            </a:r>
            <a:r>
              <a:rPr lang="en-US" sz="2800" dirty="0" smtClean="0"/>
              <a:t> </a:t>
            </a:r>
            <a:r>
              <a:rPr lang="en-US" sz="2800" dirty="0" err="1" smtClean="0"/>
              <a:t>GraphChi</a:t>
            </a:r>
            <a:r>
              <a:rPr lang="en-US" sz="2800" dirty="0"/>
              <a:t> </a:t>
            </a:r>
            <a:r>
              <a:rPr lang="en-US" sz="2800" dirty="0" smtClean="0"/>
              <a:t>[OSDI’12], PowerGraph [OSDI’12], </a:t>
            </a:r>
            <a:br>
              <a:rPr lang="en-US" sz="2800" dirty="0" smtClean="0"/>
            </a:br>
            <a:r>
              <a:rPr lang="en-US" sz="2800" dirty="0" err="1" smtClean="0"/>
              <a:t>Ligra</a:t>
            </a:r>
            <a:r>
              <a:rPr lang="en-US" sz="2800" dirty="0" smtClean="0"/>
              <a:t> [PPoPP’13],  X-Stream [SOSP’13]</a:t>
            </a:r>
          </a:p>
          <a:p>
            <a:r>
              <a:rPr lang="en-US" sz="2800" i="1" dirty="0" smtClean="0"/>
              <a:t>Alternative to Dataflow framework:</a:t>
            </a:r>
            <a:br>
              <a:rPr lang="en-US" sz="2800" i="1" dirty="0" smtClean="0"/>
            </a:br>
            <a:r>
              <a:rPr lang="en-US" sz="2800" i="1" dirty="0" smtClean="0"/>
              <a:t>	</a:t>
            </a:r>
            <a:r>
              <a:rPr lang="en-US" sz="2800" i="1" dirty="0" smtClean="0"/>
              <a:t>Naiad [SOSP’13]: </a:t>
            </a:r>
            <a:r>
              <a:rPr lang="en-US" sz="2800" dirty="0" err="1" smtClean="0"/>
              <a:t>GraphLINQ</a:t>
            </a:r>
            <a:r>
              <a:rPr lang="en-US" sz="2800" dirty="0" smtClean="0"/>
              <a:t/>
            </a:r>
            <a:br>
              <a:rPr lang="en-US" sz="2800" dirty="0" smtClean="0"/>
            </a:br>
            <a:r>
              <a:rPr lang="en-US" sz="2800" dirty="0" smtClean="0"/>
              <a:t>	</a:t>
            </a:r>
            <a:r>
              <a:rPr lang="en-US" sz="2800" i="1" dirty="0" err="1" smtClean="0"/>
              <a:t>Hyracks</a:t>
            </a:r>
            <a:r>
              <a:rPr lang="en-US" sz="2800" dirty="0" smtClean="0"/>
              <a:t>: </a:t>
            </a:r>
            <a:r>
              <a:rPr lang="en-US" sz="2800" dirty="0" err="1" smtClean="0"/>
              <a:t>Pregelix</a:t>
            </a:r>
            <a:r>
              <a:rPr lang="en-US" sz="2800" dirty="0" smtClean="0"/>
              <a:t> [VLDB’15]</a:t>
            </a:r>
          </a:p>
          <a:p>
            <a:r>
              <a:rPr lang="en-US" sz="2800" dirty="0" smtClean="0"/>
              <a:t>Distributed Join Optimization:</a:t>
            </a:r>
            <a:br>
              <a:rPr lang="en-US" sz="2800" dirty="0" smtClean="0"/>
            </a:br>
            <a:r>
              <a:rPr lang="en-US" sz="2800" dirty="0" smtClean="0"/>
              <a:t>	Multicast Join [</a:t>
            </a:r>
            <a:r>
              <a:rPr lang="en-US" sz="2800" dirty="0" err="1" smtClean="0"/>
              <a:t>Afrati</a:t>
            </a:r>
            <a:r>
              <a:rPr lang="en-US" sz="2800" dirty="0" smtClean="0"/>
              <a:t> et al., EDBT’10]</a:t>
            </a:r>
            <a:r>
              <a:rPr lang="en-US" sz="2800" dirty="0"/>
              <a:t/>
            </a:r>
            <a:br>
              <a:rPr lang="en-US" sz="2800" dirty="0"/>
            </a:br>
            <a:r>
              <a:rPr lang="en-US" sz="2800" dirty="0" smtClean="0"/>
              <a:t>	Semi-Join in </a:t>
            </a:r>
            <a:r>
              <a:rPr lang="en-US" sz="2800" dirty="0" err="1" smtClean="0"/>
              <a:t>MapReduce</a:t>
            </a:r>
            <a:r>
              <a:rPr lang="en-US" sz="2800" dirty="0" smtClean="0"/>
              <a:t> [</a:t>
            </a:r>
            <a:r>
              <a:rPr lang="en-US" sz="2800" dirty="0" err="1" smtClean="0"/>
              <a:t>Blanas</a:t>
            </a:r>
            <a:r>
              <a:rPr lang="en-US" sz="2800" dirty="0" smtClean="0"/>
              <a:t> et al., SIGMOD’10]</a:t>
            </a:r>
          </a:p>
          <a:p>
            <a:endParaRPr lang="en-US" sz="2800" dirty="0" smtClean="0"/>
          </a:p>
        </p:txBody>
      </p:sp>
    </p:spTree>
    <p:extLst>
      <p:ext uri="{BB962C8B-B14F-4D97-AF65-F5344CB8AC3E}">
        <p14:creationId xmlns:p14="http://schemas.microsoft.com/office/powerpoint/2010/main" val="3087629735"/>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838200"/>
          </a:xfrm>
        </p:spPr>
        <p:txBody>
          <a:bodyPr/>
          <a:lstStyle/>
          <a:p>
            <a:r>
              <a:rPr lang="en-US" dirty="0" smtClean="0"/>
              <a:t>Edge Files Have Locality</a:t>
            </a:r>
            <a:endParaRPr lang="en-US" dirty="0"/>
          </a:p>
        </p:txBody>
      </p:sp>
      <p:graphicFrame>
        <p:nvGraphicFramePr>
          <p:cNvPr id="3" name="Chart 2"/>
          <p:cNvGraphicFramePr/>
          <p:nvPr>
            <p:extLst>
              <p:ext uri="{D42A27DB-BD31-4B8C-83A1-F6EECF244321}">
                <p14:modId xmlns:p14="http://schemas.microsoft.com/office/powerpoint/2010/main" val="79661486"/>
              </p:ext>
            </p:extLst>
          </p:nvPr>
        </p:nvGraphicFramePr>
        <p:xfrm>
          <a:off x="4267200" y="1981200"/>
          <a:ext cx="4419600" cy="41148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339855" y="2667000"/>
            <a:ext cx="3678906" cy="830997"/>
          </a:xfrm>
          <a:prstGeom prst="rect">
            <a:avLst/>
          </a:prstGeom>
          <a:noFill/>
        </p:spPr>
        <p:txBody>
          <a:bodyPr wrap="square" rtlCol="0">
            <a:spAutoFit/>
          </a:bodyPr>
          <a:lstStyle/>
          <a:p>
            <a:r>
              <a:rPr lang="en-US" dirty="0" err="1" smtClean="0">
                <a:latin typeface="Gill Sans Light"/>
                <a:cs typeface="Gill Sans Light"/>
              </a:rPr>
              <a:t>GraphLab</a:t>
            </a:r>
            <a:r>
              <a:rPr lang="en-US" dirty="0" smtClean="0">
                <a:latin typeface="Gill Sans Light"/>
                <a:cs typeface="Gill Sans Light"/>
              </a:rPr>
              <a:t> rebalances the</a:t>
            </a:r>
          </a:p>
          <a:p>
            <a:r>
              <a:rPr lang="en-US" dirty="0" smtClean="0">
                <a:latin typeface="Gill Sans Light"/>
                <a:cs typeface="Gill Sans Light"/>
              </a:rPr>
              <a:t>edge-files on-load.</a:t>
            </a:r>
          </a:p>
        </p:txBody>
      </p:sp>
      <p:sp>
        <p:nvSpPr>
          <p:cNvPr id="251" name="TextBox 250"/>
          <p:cNvSpPr txBox="1"/>
          <p:nvPr/>
        </p:nvSpPr>
        <p:spPr>
          <a:xfrm>
            <a:off x="339855" y="3733800"/>
            <a:ext cx="3678906" cy="1200328"/>
          </a:xfrm>
          <a:prstGeom prst="rect">
            <a:avLst/>
          </a:prstGeom>
          <a:noFill/>
        </p:spPr>
        <p:txBody>
          <a:bodyPr wrap="square" rtlCol="0">
            <a:spAutoFit/>
          </a:bodyPr>
          <a:lstStyle/>
          <a:p>
            <a:r>
              <a:rPr lang="en-US" dirty="0" err="1" smtClean="0">
                <a:latin typeface="Gill Sans Light"/>
                <a:cs typeface="Gill Sans Light"/>
              </a:rPr>
              <a:t>GraphX</a:t>
            </a:r>
            <a:r>
              <a:rPr lang="en-US" dirty="0" smtClean="0">
                <a:latin typeface="Gill Sans Light"/>
                <a:cs typeface="Gill Sans Light"/>
              </a:rPr>
              <a:t> preserves the on-disk layout through Spark.</a:t>
            </a:r>
          </a:p>
          <a:p>
            <a:r>
              <a:rPr lang="en-US" dirty="0" smtClean="0">
                <a:latin typeface="Gill Sans Light"/>
                <a:cs typeface="Gill Sans Light"/>
                <a:sym typeface="Wingdings"/>
              </a:rPr>
              <a:t>     Better Vertex-Cut</a:t>
            </a:r>
            <a:endParaRPr lang="en-US" dirty="0" smtClean="0">
              <a:latin typeface="Gill Sans Light"/>
              <a:cs typeface="Gill Sans Light"/>
            </a:endParaRPr>
          </a:p>
        </p:txBody>
      </p:sp>
      <p:sp>
        <p:nvSpPr>
          <p:cNvPr id="252" name="TextBox 251"/>
          <p:cNvSpPr txBox="1"/>
          <p:nvPr/>
        </p:nvSpPr>
        <p:spPr>
          <a:xfrm>
            <a:off x="4876800" y="1752600"/>
            <a:ext cx="3689644" cy="369332"/>
          </a:xfrm>
          <a:prstGeom prst="rect">
            <a:avLst/>
          </a:prstGeom>
          <a:noFill/>
        </p:spPr>
        <p:txBody>
          <a:bodyPr wrap="none" rtlCol="0">
            <a:spAutoFit/>
          </a:bodyPr>
          <a:lstStyle/>
          <a:p>
            <a:r>
              <a:rPr lang="en-US" sz="1800" dirty="0" smtClean="0">
                <a:latin typeface="Gill Sans Light"/>
                <a:cs typeface="Gill Sans Light"/>
              </a:rPr>
              <a:t>UK-Graph (106M Vertices, 3.7B Edges)</a:t>
            </a:r>
          </a:p>
        </p:txBody>
      </p:sp>
      <p:sp>
        <p:nvSpPr>
          <p:cNvPr id="253" name="TextBox 252"/>
          <p:cNvSpPr txBox="1"/>
          <p:nvPr/>
        </p:nvSpPr>
        <p:spPr>
          <a:xfrm rot="5400000">
            <a:off x="7805215" y="3668584"/>
            <a:ext cx="1915571" cy="369332"/>
          </a:xfrm>
          <a:prstGeom prst="rect">
            <a:avLst/>
          </a:prstGeom>
          <a:noFill/>
        </p:spPr>
        <p:txBody>
          <a:bodyPr wrap="none" rtlCol="0">
            <a:spAutoFit/>
          </a:bodyPr>
          <a:lstStyle/>
          <a:p>
            <a:r>
              <a:rPr lang="en-US" sz="1800" dirty="0" smtClean="0">
                <a:latin typeface="Gill Sans Light"/>
                <a:cs typeface="Gill Sans Light"/>
              </a:rPr>
              <a:t>Runtime (Seconds)</a:t>
            </a:r>
          </a:p>
        </p:txBody>
      </p:sp>
    </p:spTree>
    <p:extLst>
      <p:ext uri="{BB962C8B-B14F-4D97-AF65-F5344CB8AC3E}">
        <p14:creationId xmlns:p14="http://schemas.microsoft.com/office/powerpoint/2010/main" val="2489057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1"/>
                                        </p:tgtEl>
                                        <p:attrNameLst>
                                          <p:attrName>style.visibility</p:attrName>
                                        </p:attrNameLst>
                                      </p:cBhvr>
                                      <p:to>
                                        <p:strVal val="visible"/>
                                      </p:to>
                                    </p:set>
                                    <p:animEffect transition="in" filter="fade">
                                      <p:cBhvr>
                                        <p:cTn id="12" dur="500"/>
                                        <p:tgtEl>
                                          <p:spTgt spid="25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2"/>
                                        </p:tgtEl>
                                        <p:attrNameLst>
                                          <p:attrName>style.visibility</p:attrName>
                                        </p:attrNameLst>
                                      </p:cBhvr>
                                      <p:to>
                                        <p:strVal val="visible"/>
                                      </p:to>
                                    </p:set>
                                    <p:animEffect transition="in" filter="fade">
                                      <p:cBhvr>
                                        <p:cTn id="17" dur="500"/>
                                        <p:tgtEl>
                                          <p:spTgt spid="25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3"/>
                                        </p:tgtEl>
                                        <p:attrNameLst>
                                          <p:attrName>style.visibility</p:attrName>
                                        </p:attrNameLst>
                                      </p:cBhvr>
                                      <p:to>
                                        <p:strVal val="visible"/>
                                      </p:to>
                                    </p:set>
                                    <p:animEffect transition="in" filter="fade">
                                      <p:cBhvr>
                                        <p:cTn id="20" dur="500"/>
                                        <p:tgtEl>
                                          <p:spTgt spid="253"/>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
                                            <p:graphicEl>
                                              <a:chart seriesIdx="-3" categoryIdx="-3" bldStep="gridLegend"/>
                                            </p:graphicEl>
                                          </p:spTgt>
                                        </p:tgtEl>
                                        <p:attrNameLst>
                                          <p:attrName>style.visibility</p:attrName>
                                        </p:attrNameLst>
                                      </p:cBhvr>
                                      <p:to>
                                        <p:strVal val="visible"/>
                                      </p:to>
                                    </p:set>
                                    <p:animEffect transition="in" filter="wipe(down)">
                                      <p:cBhvr>
                                        <p:cTn id="23" dur="500"/>
                                        <p:tgtEl>
                                          <p:spTgt spid="3">
                                            <p:graphicEl>
                                              <a:chart seriesIdx="-3" categoryIdx="-3" bldStep="gridLegend"/>
                                            </p:graphic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graphicEl>
                                              <a:chart seriesIdx="-4" categoryIdx="0" bldStep="category"/>
                                            </p:graphicEl>
                                          </p:spTgt>
                                        </p:tgtEl>
                                        <p:attrNameLst>
                                          <p:attrName>style.visibility</p:attrName>
                                        </p:attrNameLst>
                                      </p:cBhvr>
                                      <p:to>
                                        <p:strVal val="visible"/>
                                      </p:to>
                                    </p:set>
                                    <p:animEffect transition="in" filter="wipe(down)">
                                      <p:cBhvr>
                                        <p:cTn id="26" dur="500"/>
                                        <p:tgtEl>
                                          <p:spTgt spid="3">
                                            <p:graphicEl>
                                              <a:chart seriesIdx="-4" categoryIdx="0" bldStep="category"/>
                                            </p:graphic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
                                            <p:graphicEl>
                                              <a:chart seriesIdx="-4" categoryIdx="2" bldStep="category"/>
                                            </p:graphicEl>
                                          </p:spTgt>
                                        </p:tgtEl>
                                        <p:attrNameLst>
                                          <p:attrName>style.visibility</p:attrName>
                                        </p:attrNameLst>
                                      </p:cBhvr>
                                      <p:to>
                                        <p:strVal val="visible"/>
                                      </p:to>
                                    </p:set>
                                    <p:animEffect transition="in" filter="wipe(down)">
                                      <p:cBhvr>
                                        <p:cTn id="29" dur="500"/>
                                        <p:tgtEl>
                                          <p:spTgt spid="3">
                                            <p:graphicEl>
                                              <a:chart seriesIdx="-4" categoryIdx="2" bldStep="category"/>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
                                            <p:graphicEl>
                                              <a:chart seriesIdx="-4" categoryIdx="1" bldStep="category"/>
                                            </p:graphicEl>
                                          </p:spTgt>
                                        </p:tgtEl>
                                        <p:attrNameLst>
                                          <p:attrName>style.visibility</p:attrName>
                                        </p:attrNameLst>
                                      </p:cBhvr>
                                      <p:to>
                                        <p:strVal val="visible"/>
                                      </p:to>
                                    </p:set>
                                    <p:animEffect transition="in" filter="wipe(down)">
                                      <p:cBhvr>
                                        <p:cTn id="34" dur="500"/>
                                        <p:tgtEl>
                                          <p:spTgt spid="3">
                                            <p:graphicEl>
                                              <a:chart seriesIdx="-4" categoryIdx="1"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Chart bld="category"/>
        </p:bldSub>
      </p:bldGraphic>
      <p:bldP spid="6" grpId="0"/>
      <p:bldP spid="251" grpId="0"/>
      <p:bldP spid="252" grpId="0"/>
      <p:bldP spid="25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a:t>
            </a:r>
            <a:endParaRPr lang="en-US" dirty="0"/>
          </a:p>
        </p:txBody>
      </p:sp>
      <p:graphicFrame>
        <p:nvGraphicFramePr>
          <p:cNvPr id="4" name="Chart 3"/>
          <p:cNvGraphicFramePr/>
          <p:nvPr>
            <p:extLst>
              <p:ext uri="{D42A27DB-BD31-4B8C-83A1-F6EECF244321}">
                <p14:modId xmlns:p14="http://schemas.microsoft.com/office/powerpoint/2010/main" val="2410829785"/>
              </p:ext>
            </p:extLst>
          </p:nvPr>
        </p:nvGraphicFramePr>
        <p:xfrm>
          <a:off x="762000" y="1219200"/>
          <a:ext cx="7848600" cy="51816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rot="1525734">
            <a:off x="2939157" y="3604914"/>
            <a:ext cx="1172116" cy="461665"/>
          </a:xfrm>
          <a:prstGeom prst="rect">
            <a:avLst/>
          </a:prstGeom>
          <a:noFill/>
        </p:spPr>
        <p:txBody>
          <a:bodyPr wrap="none" rtlCol="0">
            <a:spAutoFit/>
          </a:bodyPr>
          <a:lstStyle/>
          <a:p>
            <a:pPr algn="ctr"/>
            <a:r>
              <a:rPr lang="en-US" dirty="0" err="1" smtClean="0">
                <a:latin typeface="Gill Sans Light"/>
                <a:cs typeface="Gill Sans Light"/>
              </a:rPr>
              <a:t>GraphX</a:t>
            </a:r>
            <a:endParaRPr lang="en-US" dirty="0" smtClean="0">
              <a:latin typeface="Gill Sans Light"/>
              <a:cs typeface="Gill Sans Light"/>
            </a:endParaRPr>
          </a:p>
        </p:txBody>
      </p:sp>
      <p:sp>
        <p:nvSpPr>
          <p:cNvPr id="6" name="TextBox 5"/>
          <p:cNvSpPr txBox="1"/>
          <p:nvPr/>
        </p:nvSpPr>
        <p:spPr>
          <a:xfrm rot="362404">
            <a:off x="6527219" y="4854764"/>
            <a:ext cx="1806654" cy="461665"/>
          </a:xfrm>
          <a:prstGeom prst="rect">
            <a:avLst/>
          </a:prstGeom>
          <a:noFill/>
        </p:spPr>
        <p:txBody>
          <a:bodyPr wrap="none" rtlCol="0">
            <a:spAutoFit/>
          </a:bodyPr>
          <a:lstStyle/>
          <a:p>
            <a:pPr algn="ctr"/>
            <a:r>
              <a:rPr lang="en-US" dirty="0" smtClean="0">
                <a:latin typeface="Gill Sans Light"/>
                <a:cs typeface="Gill Sans Light"/>
              </a:rPr>
              <a:t>Linear Scaling</a:t>
            </a:r>
          </a:p>
        </p:txBody>
      </p:sp>
      <p:sp>
        <p:nvSpPr>
          <p:cNvPr id="7" name="TextBox 6"/>
          <p:cNvSpPr txBox="1"/>
          <p:nvPr/>
        </p:nvSpPr>
        <p:spPr>
          <a:xfrm>
            <a:off x="2695546" y="990600"/>
            <a:ext cx="3857654" cy="369332"/>
          </a:xfrm>
          <a:prstGeom prst="rect">
            <a:avLst/>
          </a:prstGeom>
          <a:noFill/>
        </p:spPr>
        <p:txBody>
          <a:bodyPr wrap="none" rtlCol="0">
            <a:spAutoFit/>
          </a:bodyPr>
          <a:lstStyle/>
          <a:p>
            <a:r>
              <a:rPr lang="en-US" sz="1800" dirty="0" smtClean="0">
                <a:latin typeface="Gill Sans Light"/>
                <a:cs typeface="Gill Sans Light"/>
              </a:rPr>
              <a:t>Twitter Graph (42M Vertices,1.5B Edges)</a:t>
            </a:r>
          </a:p>
        </p:txBody>
      </p:sp>
      <p:sp>
        <p:nvSpPr>
          <p:cNvPr id="3" name="TextBox 2"/>
          <p:cNvSpPr txBox="1"/>
          <p:nvPr/>
        </p:nvSpPr>
        <p:spPr>
          <a:xfrm>
            <a:off x="4800600" y="1447800"/>
            <a:ext cx="3505200" cy="830997"/>
          </a:xfrm>
          <a:prstGeom prst="rect">
            <a:avLst/>
          </a:prstGeom>
          <a:noFill/>
        </p:spPr>
        <p:txBody>
          <a:bodyPr wrap="square" rtlCol="0">
            <a:spAutoFit/>
          </a:bodyPr>
          <a:lstStyle/>
          <a:p>
            <a:pPr algn="r"/>
            <a:r>
              <a:rPr lang="en-US" dirty="0" smtClean="0">
                <a:latin typeface="Gill Sans Light"/>
                <a:cs typeface="Gill Sans Light"/>
              </a:rPr>
              <a:t>Scales slightly better than </a:t>
            </a:r>
            <a:br>
              <a:rPr lang="en-US" dirty="0" smtClean="0">
                <a:latin typeface="Gill Sans Light"/>
                <a:cs typeface="Gill Sans Light"/>
              </a:rPr>
            </a:br>
            <a:r>
              <a:rPr lang="en-US" dirty="0" smtClean="0">
                <a:latin typeface="Gill Sans Light"/>
                <a:cs typeface="Gill Sans Light"/>
              </a:rPr>
              <a:t>PowerGraph/</a:t>
            </a:r>
            <a:r>
              <a:rPr lang="en-US" dirty="0" err="1" smtClean="0">
                <a:latin typeface="Gill Sans Light"/>
                <a:cs typeface="Gill Sans Light"/>
              </a:rPr>
              <a:t>GraphLab</a:t>
            </a:r>
            <a:endParaRPr lang="en-US" dirty="0" smtClean="0">
              <a:latin typeface="Gill Sans Light"/>
              <a:cs typeface="Gill Sans Light"/>
            </a:endParaRPr>
          </a:p>
        </p:txBody>
      </p:sp>
      <p:sp>
        <p:nvSpPr>
          <p:cNvPr id="8" name="TextBox 7"/>
          <p:cNvSpPr txBox="1"/>
          <p:nvPr/>
        </p:nvSpPr>
        <p:spPr>
          <a:xfrm rot="16200000">
            <a:off x="-70474" y="3232140"/>
            <a:ext cx="1198315" cy="461665"/>
          </a:xfrm>
          <a:prstGeom prst="rect">
            <a:avLst/>
          </a:prstGeom>
          <a:noFill/>
        </p:spPr>
        <p:txBody>
          <a:bodyPr wrap="none" rtlCol="0">
            <a:spAutoFit/>
          </a:bodyPr>
          <a:lstStyle/>
          <a:p>
            <a:pPr algn="ctr"/>
            <a:r>
              <a:rPr lang="en-US" dirty="0" smtClean="0">
                <a:latin typeface="Gill Sans Light"/>
                <a:cs typeface="Gill Sans Light"/>
              </a:rPr>
              <a:t>Runtime</a:t>
            </a:r>
          </a:p>
        </p:txBody>
      </p:sp>
      <p:sp>
        <p:nvSpPr>
          <p:cNvPr id="9" name="TextBox 8"/>
          <p:cNvSpPr txBox="1"/>
          <p:nvPr/>
        </p:nvSpPr>
        <p:spPr>
          <a:xfrm>
            <a:off x="4133723" y="6324600"/>
            <a:ext cx="1611439" cy="461665"/>
          </a:xfrm>
          <a:prstGeom prst="rect">
            <a:avLst/>
          </a:prstGeom>
          <a:noFill/>
        </p:spPr>
        <p:txBody>
          <a:bodyPr wrap="none" rtlCol="0">
            <a:spAutoFit/>
          </a:bodyPr>
          <a:lstStyle/>
          <a:p>
            <a:pPr algn="ctr"/>
            <a:r>
              <a:rPr lang="en-US" dirty="0" smtClean="0">
                <a:latin typeface="Gill Sans Light"/>
                <a:cs typeface="Gill Sans Light"/>
              </a:rPr>
              <a:t>EC2-Nodes</a:t>
            </a:r>
          </a:p>
        </p:txBody>
      </p:sp>
    </p:spTree>
    <p:extLst>
      <p:ext uri="{BB962C8B-B14F-4D97-AF65-F5344CB8AC3E}">
        <p14:creationId xmlns:p14="http://schemas.microsoft.com/office/powerpoint/2010/main" val="2850178195"/>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lstStyle/>
          <a:p>
            <a:r>
              <a:rPr lang="en-US" dirty="0" smtClean="0"/>
              <a:t>Apache Spark Dataflow Platform</a:t>
            </a:r>
            <a:endParaRPr lang="en-US" dirty="0"/>
          </a:p>
        </p:txBody>
      </p:sp>
      <p:sp>
        <p:nvSpPr>
          <p:cNvPr id="3" name="Content Placeholder 2"/>
          <p:cNvSpPr>
            <a:spLocks noGrp="1"/>
          </p:cNvSpPr>
          <p:nvPr>
            <p:ph idx="1"/>
          </p:nvPr>
        </p:nvSpPr>
        <p:spPr>
          <a:xfrm>
            <a:off x="457200" y="1308361"/>
            <a:ext cx="8229600" cy="609600"/>
          </a:xfrm>
        </p:spPr>
        <p:txBody>
          <a:bodyPr/>
          <a:lstStyle/>
          <a:p>
            <a:r>
              <a:rPr lang="en-US" dirty="0" smtClean="0"/>
              <a:t>Resilient Distributed Datasets (RDD): </a:t>
            </a:r>
            <a:endParaRPr lang="en-US" dirty="0"/>
          </a:p>
        </p:txBody>
      </p:sp>
      <p:sp>
        <p:nvSpPr>
          <p:cNvPr id="4" name="TextBox 3"/>
          <p:cNvSpPr txBox="1"/>
          <p:nvPr/>
        </p:nvSpPr>
        <p:spPr>
          <a:xfrm>
            <a:off x="6070329" y="835967"/>
            <a:ext cx="2903359" cy="461665"/>
          </a:xfrm>
          <a:prstGeom prst="rect">
            <a:avLst/>
          </a:prstGeom>
          <a:noFill/>
        </p:spPr>
        <p:txBody>
          <a:bodyPr wrap="none" rtlCol="0">
            <a:spAutoFit/>
          </a:bodyPr>
          <a:lstStyle/>
          <a:p>
            <a:pPr algn="ctr"/>
            <a:r>
              <a:rPr lang="en-US" dirty="0" err="1" smtClean="0">
                <a:solidFill>
                  <a:schemeClr val="bg1">
                    <a:lumMod val="50000"/>
                  </a:schemeClr>
                </a:solidFill>
                <a:latin typeface="Gill Sans Light"/>
                <a:cs typeface="Gill Sans Light"/>
              </a:rPr>
              <a:t>Zaharia</a:t>
            </a:r>
            <a:r>
              <a:rPr lang="en-US" dirty="0" smtClean="0">
                <a:solidFill>
                  <a:schemeClr val="bg1">
                    <a:lumMod val="50000"/>
                  </a:schemeClr>
                </a:solidFill>
                <a:latin typeface="Gill Sans Light"/>
                <a:cs typeface="Gill Sans Light"/>
              </a:rPr>
              <a:t> et al., NSDI’12</a:t>
            </a:r>
          </a:p>
        </p:txBody>
      </p:sp>
      <p:sp>
        <p:nvSpPr>
          <p:cNvPr id="5" name="Can 4"/>
          <p:cNvSpPr/>
          <p:nvPr/>
        </p:nvSpPr>
        <p:spPr>
          <a:xfrm>
            <a:off x="228600" y="3149599"/>
            <a:ext cx="990600" cy="644236"/>
          </a:xfrm>
          <a:prstGeom prst="can">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Gill Sans Light"/>
                <a:cs typeface="Gill Sans Light"/>
              </a:rPr>
              <a:t>HDFS</a:t>
            </a:r>
            <a:endParaRPr lang="en-US" dirty="0">
              <a:latin typeface="Gill Sans Light"/>
              <a:cs typeface="Gill Sans Light"/>
            </a:endParaRPr>
          </a:p>
        </p:txBody>
      </p:sp>
      <p:sp>
        <p:nvSpPr>
          <p:cNvPr id="6" name="Can 5"/>
          <p:cNvSpPr/>
          <p:nvPr/>
        </p:nvSpPr>
        <p:spPr>
          <a:xfrm>
            <a:off x="228600" y="4294908"/>
            <a:ext cx="990600" cy="644236"/>
          </a:xfrm>
          <a:prstGeom prst="can">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latin typeface="Gill Sans Light"/>
                <a:cs typeface="Gill Sans Light"/>
              </a:rPr>
              <a:t>HDFS</a:t>
            </a:r>
            <a:endParaRPr lang="en-US" dirty="0">
              <a:latin typeface="Gill Sans Light"/>
              <a:cs typeface="Gill Sans Light"/>
            </a:endParaRPr>
          </a:p>
        </p:txBody>
      </p:sp>
      <p:grpSp>
        <p:nvGrpSpPr>
          <p:cNvPr id="231" name="Group 230"/>
          <p:cNvGrpSpPr/>
          <p:nvPr/>
        </p:nvGrpSpPr>
        <p:grpSpPr>
          <a:xfrm>
            <a:off x="3810000" y="2362199"/>
            <a:ext cx="2514600" cy="2971801"/>
            <a:chOff x="3810000" y="2057399"/>
            <a:chExt cx="2514600" cy="2971801"/>
          </a:xfrm>
        </p:grpSpPr>
        <p:sp>
          <p:nvSpPr>
            <p:cNvPr id="9" name="Right Arrow 8"/>
            <p:cNvSpPr/>
            <p:nvPr/>
          </p:nvSpPr>
          <p:spPr>
            <a:xfrm>
              <a:off x="3810000" y="2880590"/>
              <a:ext cx="990600" cy="572655"/>
            </a:xfrm>
            <a:prstGeom prst="rightArrow">
              <a:avLst>
                <a:gd name="adj1" fmla="val 58562"/>
                <a:gd name="adj2" fmla="val 50000"/>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tIns="0" bIns="91440" rtlCol="0" anchor="ctr"/>
            <a:lstStyle/>
            <a:p>
              <a:pPr algn="ctr"/>
              <a:r>
                <a:rPr lang="en-US" dirty="0" smtClean="0">
                  <a:latin typeface="Gill Sans Light"/>
                  <a:cs typeface="Gill Sans Light"/>
                </a:rPr>
                <a:t>Map</a:t>
              </a:r>
              <a:endParaRPr lang="en-US" dirty="0">
                <a:latin typeface="Gill Sans Light"/>
                <a:cs typeface="Gill Sans Light"/>
              </a:endParaRPr>
            </a:p>
          </p:txBody>
        </p:sp>
        <p:sp>
          <p:nvSpPr>
            <p:cNvPr id="10" name="Right Arrow 9"/>
            <p:cNvSpPr/>
            <p:nvPr/>
          </p:nvSpPr>
          <p:spPr>
            <a:xfrm>
              <a:off x="3810000" y="4025899"/>
              <a:ext cx="990600" cy="572655"/>
            </a:xfrm>
            <a:prstGeom prst="rightArrow">
              <a:avLst>
                <a:gd name="adj1" fmla="val 58562"/>
                <a:gd name="adj2" fmla="val 50000"/>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tIns="0" bIns="91440" rtlCol="0" anchor="ctr"/>
            <a:lstStyle/>
            <a:p>
              <a:pPr algn="ctr"/>
              <a:r>
                <a:rPr lang="en-US" dirty="0" smtClean="0">
                  <a:latin typeface="Gill Sans Light"/>
                  <a:cs typeface="Gill Sans Light"/>
                </a:rPr>
                <a:t>Map</a:t>
              </a:r>
              <a:endParaRPr lang="en-US" dirty="0">
                <a:latin typeface="Gill Sans Light"/>
                <a:cs typeface="Gill Sans Light"/>
              </a:endParaRPr>
            </a:p>
          </p:txBody>
        </p:sp>
        <p:grpSp>
          <p:nvGrpSpPr>
            <p:cNvPr id="229" name="Group 228"/>
            <p:cNvGrpSpPr/>
            <p:nvPr/>
          </p:nvGrpSpPr>
          <p:grpSpPr>
            <a:xfrm>
              <a:off x="4876800" y="2057399"/>
              <a:ext cx="1447800" cy="2971801"/>
              <a:chOff x="4876800" y="2057399"/>
              <a:chExt cx="1447800" cy="2971801"/>
            </a:xfrm>
          </p:grpSpPr>
          <p:grpSp>
            <p:nvGrpSpPr>
              <p:cNvPr id="13" name="Group 12"/>
              <p:cNvGrpSpPr/>
              <p:nvPr/>
            </p:nvGrpSpPr>
            <p:grpSpPr>
              <a:xfrm>
                <a:off x="4876800" y="2057399"/>
                <a:ext cx="1447800" cy="2971801"/>
                <a:chOff x="4191000" y="1138090"/>
                <a:chExt cx="1752600" cy="5567510"/>
              </a:xfrm>
            </p:grpSpPr>
            <p:sp>
              <p:nvSpPr>
                <p:cNvPr id="14" name="Rectangle 13"/>
                <p:cNvSpPr/>
                <p:nvPr/>
              </p:nvSpPr>
              <p:spPr>
                <a:xfrm>
                  <a:off x="4191000" y="1143000"/>
                  <a:ext cx="1752600" cy="5562600"/>
                </a:xfrm>
                <a:prstGeom prst="rect">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TextBox 14"/>
                <p:cNvSpPr txBox="1"/>
                <p:nvPr/>
              </p:nvSpPr>
              <p:spPr>
                <a:xfrm>
                  <a:off x="4191000" y="1138090"/>
                  <a:ext cx="1752600" cy="511095"/>
                </a:xfrm>
                <a:prstGeom prst="rect">
                  <a:avLst/>
                </a:prstGeom>
                <a:noFill/>
              </p:spPr>
              <p:txBody>
                <a:bodyPr wrap="square" rtlCol="0">
                  <a:spAutoFit/>
                </a:bodyPr>
                <a:lstStyle/>
                <a:p>
                  <a:pPr algn="ctr" defTabSz="914400" fontAlgn="auto">
                    <a:spcBef>
                      <a:spcPts val="0"/>
                    </a:spcBef>
                    <a:spcAft>
                      <a:spcPts val="0"/>
                    </a:spcAft>
                  </a:pPr>
                  <a:r>
                    <a:rPr lang="en-US" dirty="0" smtClean="0">
                      <a:solidFill>
                        <a:prstClr val="black"/>
                      </a:solidFill>
                      <a:latin typeface="Gill Sans Light"/>
                      <a:cs typeface="Gill Sans Light"/>
                    </a:rPr>
                    <a:t>RDD</a:t>
                  </a:r>
                  <a:endParaRPr lang="en-US" dirty="0">
                    <a:solidFill>
                      <a:prstClr val="black"/>
                    </a:solidFill>
                    <a:latin typeface="Gill Sans Light"/>
                    <a:cs typeface="Gill Sans Light"/>
                  </a:endParaRPr>
                </a:p>
              </p:txBody>
            </p:sp>
          </p:grpSp>
          <p:sp>
            <p:nvSpPr>
              <p:cNvPr id="16" name="Rounded Rectangle 15"/>
              <p:cNvSpPr/>
              <p:nvPr/>
            </p:nvSpPr>
            <p:spPr>
              <a:xfrm>
                <a:off x="5039212" y="2630055"/>
                <a:ext cx="1143000" cy="1073727"/>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Rounded Rectangle 16"/>
              <p:cNvSpPr/>
              <p:nvPr/>
            </p:nvSpPr>
            <p:spPr>
              <a:xfrm>
                <a:off x="5039212" y="3775364"/>
                <a:ext cx="1143000" cy="1073727"/>
              </a:xfrm>
              <a:prstGeom prst="roundRect">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41" name="Group 40"/>
              <p:cNvGrpSpPr/>
              <p:nvPr/>
            </p:nvGrpSpPr>
            <p:grpSpPr>
              <a:xfrm>
                <a:off x="5257800" y="2772937"/>
                <a:ext cx="685800" cy="826445"/>
                <a:chOff x="4953000" y="2971800"/>
                <a:chExt cx="685800" cy="879764"/>
              </a:xfrm>
              <a:solidFill>
                <a:schemeClr val="bg1">
                  <a:lumMod val="75000"/>
                </a:schemeClr>
              </a:solidFill>
            </p:grpSpPr>
            <p:grpSp>
              <p:nvGrpSpPr>
                <p:cNvPr id="24" name="Group 23"/>
                <p:cNvGrpSpPr/>
                <p:nvPr/>
              </p:nvGrpSpPr>
              <p:grpSpPr>
                <a:xfrm>
                  <a:off x="4953000" y="2971800"/>
                  <a:ext cx="685800" cy="124691"/>
                  <a:chOff x="4953000" y="2971800"/>
                  <a:chExt cx="685800" cy="152400"/>
                </a:xfrm>
                <a:grpFill/>
              </p:grpSpPr>
              <p:sp>
                <p:nvSpPr>
                  <p:cNvPr id="20" name="Rounded Rectangle 19"/>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ounded Rectangle 22"/>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5" name="Group 24"/>
                <p:cNvGrpSpPr/>
                <p:nvPr/>
              </p:nvGrpSpPr>
              <p:grpSpPr>
                <a:xfrm>
                  <a:off x="4953000" y="3158836"/>
                  <a:ext cx="685800" cy="124691"/>
                  <a:chOff x="4953000" y="2971800"/>
                  <a:chExt cx="685800" cy="152400"/>
                </a:xfrm>
                <a:grpFill/>
              </p:grpSpPr>
              <p:sp>
                <p:nvSpPr>
                  <p:cNvPr id="26" name="Rounded Rectangle 25"/>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Rounded Rectangle 26"/>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8" name="Group 27"/>
                <p:cNvGrpSpPr/>
                <p:nvPr/>
              </p:nvGrpSpPr>
              <p:grpSpPr>
                <a:xfrm>
                  <a:off x="4953000" y="3345873"/>
                  <a:ext cx="685800" cy="124691"/>
                  <a:chOff x="4953000" y="2971800"/>
                  <a:chExt cx="685800" cy="152400"/>
                </a:xfrm>
                <a:grpFill/>
              </p:grpSpPr>
              <p:sp>
                <p:nvSpPr>
                  <p:cNvPr id="29" name="Rounded Rectangle 28"/>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ounded Rectangle 29"/>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1" name="Group 30"/>
                <p:cNvGrpSpPr/>
                <p:nvPr/>
              </p:nvGrpSpPr>
              <p:grpSpPr>
                <a:xfrm>
                  <a:off x="4953000" y="3532909"/>
                  <a:ext cx="685800" cy="124691"/>
                  <a:chOff x="4953000" y="2971800"/>
                  <a:chExt cx="685800" cy="152400"/>
                </a:xfrm>
                <a:grpFill/>
              </p:grpSpPr>
              <p:sp>
                <p:nvSpPr>
                  <p:cNvPr id="32" name="Rounded Rectangle 31"/>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ounded Rectangle 32"/>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5" name="Group 34"/>
                <p:cNvGrpSpPr/>
                <p:nvPr/>
              </p:nvGrpSpPr>
              <p:grpSpPr>
                <a:xfrm>
                  <a:off x="4953000" y="3726873"/>
                  <a:ext cx="685800" cy="124691"/>
                  <a:chOff x="4953000" y="2971800"/>
                  <a:chExt cx="685800" cy="152400"/>
                </a:xfrm>
                <a:grpFill/>
              </p:grpSpPr>
              <p:sp>
                <p:nvSpPr>
                  <p:cNvPr id="36" name="Rounded Rectangle 35"/>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Rounded Rectangle 36"/>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grpSp>
            <p:nvGrpSpPr>
              <p:cNvPr id="42" name="Group 41"/>
              <p:cNvGrpSpPr/>
              <p:nvPr/>
            </p:nvGrpSpPr>
            <p:grpSpPr>
              <a:xfrm>
                <a:off x="5257800" y="3918527"/>
                <a:ext cx="685800" cy="826445"/>
                <a:chOff x="4953000" y="2971800"/>
                <a:chExt cx="685800" cy="879764"/>
              </a:xfrm>
              <a:solidFill>
                <a:schemeClr val="bg1">
                  <a:lumMod val="75000"/>
                </a:schemeClr>
              </a:solidFill>
            </p:grpSpPr>
            <p:grpSp>
              <p:nvGrpSpPr>
                <p:cNvPr id="43" name="Group 42"/>
                <p:cNvGrpSpPr/>
                <p:nvPr/>
              </p:nvGrpSpPr>
              <p:grpSpPr>
                <a:xfrm>
                  <a:off x="4953000" y="2971800"/>
                  <a:ext cx="685800" cy="124691"/>
                  <a:chOff x="4953000" y="2971800"/>
                  <a:chExt cx="685800" cy="152400"/>
                </a:xfrm>
                <a:grpFill/>
              </p:grpSpPr>
              <p:sp>
                <p:nvSpPr>
                  <p:cNvPr id="56" name="Rounded Rectangle 55"/>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Rounded Rectangle 56"/>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44" name="Group 43"/>
                <p:cNvGrpSpPr/>
                <p:nvPr/>
              </p:nvGrpSpPr>
              <p:grpSpPr>
                <a:xfrm>
                  <a:off x="4953000" y="3158836"/>
                  <a:ext cx="685800" cy="124691"/>
                  <a:chOff x="4953000" y="2971800"/>
                  <a:chExt cx="685800" cy="152400"/>
                </a:xfrm>
                <a:grpFill/>
              </p:grpSpPr>
              <p:sp>
                <p:nvSpPr>
                  <p:cNvPr id="54" name="Rounded Rectangle 53"/>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Rounded Rectangle 54"/>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45" name="Group 44"/>
                <p:cNvGrpSpPr/>
                <p:nvPr/>
              </p:nvGrpSpPr>
              <p:grpSpPr>
                <a:xfrm>
                  <a:off x="4953000" y="3345873"/>
                  <a:ext cx="685800" cy="124691"/>
                  <a:chOff x="4953000" y="2971800"/>
                  <a:chExt cx="685800" cy="152400"/>
                </a:xfrm>
                <a:grpFill/>
              </p:grpSpPr>
              <p:sp>
                <p:nvSpPr>
                  <p:cNvPr id="52" name="Rounded Rectangle 51"/>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Rounded Rectangle 52"/>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46" name="Group 45"/>
                <p:cNvGrpSpPr/>
                <p:nvPr/>
              </p:nvGrpSpPr>
              <p:grpSpPr>
                <a:xfrm>
                  <a:off x="4953000" y="3532909"/>
                  <a:ext cx="685800" cy="124691"/>
                  <a:chOff x="4953000" y="2971800"/>
                  <a:chExt cx="685800" cy="152400"/>
                </a:xfrm>
                <a:grpFill/>
              </p:grpSpPr>
              <p:sp>
                <p:nvSpPr>
                  <p:cNvPr id="50" name="Rounded Rectangle 49"/>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ounded Rectangle 50"/>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47" name="Group 46"/>
                <p:cNvGrpSpPr/>
                <p:nvPr/>
              </p:nvGrpSpPr>
              <p:grpSpPr>
                <a:xfrm>
                  <a:off x="4953000" y="3726873"/>
                  <a:ext cx="685800" cy="124691"/>
                  <a:chOff x="4953000" y="2971800"/>
                  <a:chExt cx="685800" cy="152400"/>
                </a:xfrm>
                <a:grpFill/>
              </p:grpSpPr>
              <p:sp>
                <p:nvSpPr>
                  <p:cNvPr id="48" name="Rounded Rectangle 47"/>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Rounded Rectangle 48"/>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grpSp>
      </p:grpSp>
      <p:grpSp>
        <p:nvGrpSpPr>
          <p:cNvPr id="233" name="Group 232"/>
          <p:cNvGrpSpPr/>
          <p:nvPr/>
        </p:nvGrpSpPr>
        <p:grpSpPr>
          <a:xfrm>
            <a:off x="6182212" y="2362199"/>
            <a:ext cx="2733188" cy="2971801"/>
            <a:chOff x="6182212" y="2057399"/>
            <a:chExt cx="2733188" cy="2971801"/>
          </a:xfrm>
        </p:grpSpPr>
        <p:grpSp>
          <p:nvGrpSpPr>
            <p:cNvPr id="232" name="Group 231"/>
            <p:cNvGrpSpPr/>
            <p:nvPr/>
          </p:nvGrpSpPr>
          <p:grpSpPr>
            <a:xfrm>
              <a:off x="7467600" y="2057399"/>
              <a:ext cx="1447800" cy="2971801"/>
              <a:chOff x="7467600" y="2057399"/>
              <a:chExt cx="1447800" cy="2971801"/>
            </a:xfrm>
          </p:grpSpPr>
          <p:grpSp>
            <p:nvGrpSpPr>
              <p:cNvPr id="74" name="Group 73"/>
              <p:cNvGrpSpPr/>
              <p:nvPr/>
            </p:nvGrpSpPr>
            <p:grpSpPr>
              <a:xfrm>
                <a:off x="7467600" y="2057399"/>
                <a:ext cx="1447800" cy="2971801"/>
                <a:chOff x="4191000" y="1138090"/>
                <a:chExt cx="1752600" cy="5567510"/>
              </a:xfrm>
            </p:grpSpPr>
            <p:sp>
              <p:nvSpPr>
                <p:cNvPr id="75" name="Rectangle 74"/>
                <p:cNvSpPr/>
                <p:nvPr/>
              </p:nvSpPr>
              <p:spPr>
                <a:xfrm>
                  <a:off x="4191000" y="1143000"/>
                  <a:ext cx="1752600" cy="5562600"/>
                </a:xfrm>
                <a:prstGeom prst="rect">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6" name="TextBox 75"/>
                <p:cNvSpPr txBox="1"/>
                <p:nvPr/>
              </p:nvSpPr>
              <p:spPr>
                <a:xfrm>
                  <a:off x="4191000" y="1138090"/>
                  <a:ext cx="1752600" cy="511095"/>
                </a:xfrm>
                <a:prstGeom prst="rect">
                  <a:avLst/>
                </a:prstGeom>
                <a:noFill/>
              </p:spPr>
              <p:txBody>
                <a:bodyPr wrap="square" rtlCol="0">
                  <a:spAutoFit/>
                </a:bodyPr>
                <a:lstStyle/>
                <a:p>
                  <a:pPr algn="ctr" defTabSz="914400" fontAlgn="auto">
                    <a:spcBef>
                      <a:spcPts val="0"/>
                    </a:spcBef>
                    <a:spcAft>
                      <a:spcPts val="0"/>
                    </a:spcAft>
                  </a:pPr>
                  <a:r>
                    <a:rPr lang="en-US" dirty="0" smtClean="0">
                      <a:solidFill>
                        <a:prstClr val="black"/>
                      </a:solidFill>
                      <a:latin typeface="Gill Sans Light"/>
                      <a:cs typeface="Gill Sans Light"/>
                    </a:rPr>
                    <a:t>RDD</a:t>
                  </a:r>
                  <a:endParaRPr lang="en-US" dirty="0">
                    <a:solidFill>
                      <a:prstClr val="black"/>
                    </a:solidFill>
                    <a:latin typeface="Gill Sans Light"/>
                    <a:cs typeface="Gill Sans Light"/>
                  </a:endParaRPr>
                </a:p>
              </p:txBody>
            </p:sp>
          </p:grpSp>
          <p:sp>
            <p:nvSpPr>
              <p:cNvPr id="77" name="Rounded Rectangle 76"/>
              <p:cNvSpPr/>
              <p:nvPr/>
            </p:nvSpPr>
            <p:spPr>
              <a:xfrm>
                <a:off x="7608221" y="2630055"/>
                <a:ext cx="1143000" cy="1073727"/>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8" name="Rounded Rectangle 77"/>
              <p:cNvSpPr/>
              <p:nvPr/>
            </p:nvSpPr>
            <p:spPr>
              <a:xfrm>
                <a:off x="7608221" y="3775364"/>
                <a:ext cx="1143000" cy="1073727"/>
              </a:xfrm>
              <a:prstGeom prst="roundRect">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81" name="Group 80"/>
              <p:cNvGrpSpPr/>
              <p:nvPr/>
            </p:nvGrpSpPr>
            <p:grpSpPr>
              <a:xfrm>
                <a:off x="7826809" y="2772937"/>
                <a:ext cx="685800" cy="117134"/>
                <a:chOff x="4953000" y="2971800"/>
                <a:chExt cx="685800" cy="152400"/>
              </a:xfrm>
              <a:solidFill>
                <a:schemeClr val="bg1">
                  <a:lumMod val="75000"/>
                </a:schemeClr>
              </a:solidFill>
            </p:grpSpPr>
            <p:sp>
              <p:nvSpPr>
                <p:cNvPr id="94" name="Rounded Rectangle 93"/>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5" name="Rounded Rectangle 94"/>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2" name="Group 81"/>
              <p:cNvGrpSpPr/>
              <p:nvPr/>
            </p:nvGrpSpPr>
            <p:grpSpPr>
              <a:xfrm>
                <a:off x="7826809" y="2948638"/>
                <a:ext cx="685800" cy="117134"/>
                <a:chOff x="4953000" y="2971800"/>
                <a:chExt cx="685800" cy="152400"/>
              </a:xfrm>
              <a:solidFill>
                <a:schemeClr val="bg1">
                  <a:lumMod val="75000"/>
                </a:schemeClr>
              </a:solidFill>
            </p:grpSpPr>
            <p:sp>
              <p:nvSpPr>
                <p:cNvPr id="92" name="Rounded Rectangle 91"/>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3" name="Rounded Rectangle 92"/>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97" name="Group 96"/>
              <p:cNvGrpSpPr/>
              <p:nvPr/>
            </p:nvGrpSpPr>
            <p:grpSpPr>
              <a:xfrm>
                <a:off x="7826809" y="3918527"/>
                <a:ext cx="685800" cy="117134"/>
                <a:chOff x="4953000" y="2971800"/>
                <a:chExt cx="685800" cy="152400"/>
              </a:xfrm>
              <a:solidFill>
                <a:schemeClr val="bg1">
                  <a:lumMod val="75000"/>
                </a:schemeClr>
              </a:solidFill>
            </p:grpSpPr>
            <p:sp>
              <p:nvSpPr>
                <p:cNvPr id="110" name="Rounded Rectangle 109"/>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1" name="Rounded Rectangle 110"/>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98" name="Group 97"/>
              <p:cNvGrpSpPr/>
              <p:nvPr/>
            </p:nvGrpSpPr>
            <p:grpSpPr>
              <a:xfrm>
                <a:off x="7826809" y="4094228"/>
                <a:ext cx="685800" cy="117134"/>
                <a:chOff x="4953000" y="2971800"/>
                <a:chExt cx="685800" cy="152400"/>
              </a:xfrm>
              <a:solidFill>
                <a:schemeClr val="bg1">
                  <a:lumMod val="75000"/>
                </a:schemeClr>
              </a:solidFill>
            </p:grpSpPr>
            <p:sp>
              <p:nvSpPr>
                <p:cNvPr id="108" name="Rounded Rectangle 107"/>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9" name="Rounded Rectangle 108"/>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99" name="Group 98"/>
              <p:cNvGrpSpPr/>
              <p:nvPr/>
            </p:nvGrpSpPr>
            <p:grpSpPr>
              <a:xfrm>
                <a:off x="7826809" y="4269929"/>
                <a:ext cx="685800" cy="117134"/>
                <a:chOff x="4953000" y="2971800"/>
                <a:chExt cx="685800" cy="152400"/>
              </a:xfrm>
              <a:solidFill>
                <a:schemeClr val="bg1">
                  <a:lumMod val="75000"/>
                </a:schemeClr>
              </a:solidFill>
            </p:grpSpPr>
            <p:sp>
              <p:nvSpPr>
                <p:cNvPr id="106" name="Rounded Rectangle 105"/>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7" name="Rounded Rectangle 106"/>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cxnSp>
          <p:nvCxnSpPr>
            <p:cNvPr id="129" name="Straight Arrow Connector 128"/>
            <p:cNvCxnSpPr>
              <a:stCxn id="16" idx="3"/>
              <a:endCxn id="77" idx="1"/>
            </p:cNvCxnSpPr>
            <p:nvPr/>
          </p:nvCxnSpPr>
          <p:spPr>
            <a:xfrm>
              <a:off x="6182212" y="3166919"/>
              <a:ext cx="1426009"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a:endCxn id="78" idx="1"/>
            </p:cNvCxnSpPr>
            <p:nvPr/>
          </p:nvCxnSpPr>
          <p:spPr>
            <a:xfrm>
              <a:off x="6182212" y="3166919"/>
              <a:ext cx="1426009" cy="1145309"/>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a:endCxn id="78" idx="1"/>
            </p:cNvCxnSpPr>
            <p:nvPr/>
          </p:nvCxnSpPr>
          <p:spPr>
            <a:xfrm>
              <a:off x="6182212" y="4312228"/>
              <a:ext cx="1426009"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a:stCxn id="17" idx="3"/>
              <a:endCxn id="77" idx="1"/>
            </p:cNvCxnSpPr>
            <p:nvPr/>
          </p:nvCxnSpPr>
          <p:spPr>
            <a:xfrm flipV="1">
              <a:off x="6182212" y="3166919"/>
              <a:ext cx="1426009" cy="1145309"/>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159" name="TextBox 158"/>
            <p:cNvSpPr txBox="1"/>
            <p:nvPr/>
          </p:nvSpPr>
          <p:spPr>
            <a:xfrm>
              <a:off x="6324600" y="2701636"/>
              <a:ext cx="1092066" cy="433685"/>
            </a:xfrm>
            <a:prstGeom prst="rect">
              <a:avLst/>
            </a:prstGeom>
            <a:noFill/>
          </p:spPr>
          <p:txBody>
            <a:bodyPr wrap="none" rtlCol="0">
              <a:spAutoFit/>
            </a:bodyPr>
            <a:lstStyle/>
            <a:p>
              <a:pPr algn="ctr"/>
              <a:r>
                <a:rPr lang="en-US" dirty="0" smtClean="0">
                  <a:latin typeface="Gill Sans Light"/>
                  <a:cs typeface="Gill Sans Light"/>
                </a:rPr>
                <a:t>Reduce</a:t>
              </a:r>
            </a:p>
          </p:txBody>
        </p:sp>
      </p:grpSp>
      <p:grpSp>
        <p:nvGrpSpPr>
          <p:cNvPr id="230" name="Group 229"/>
          <p:cNvGrpSpPr/>
          <p:nvPr/>
        </p:nvGrpSpPr>
        <p:grpSpPr>
          <a:xfrm>
            <a:off x="1371600" y="2362199"/>
            <a:ext cx="2362200" cy="2971801"/>
            <a:chOff x="1371600" y="2057399"/>
            <a:chExt cx="2362200" cy="2971801"/>
          </a:xfrm>
        </p:grpSpPr>
        <p:grpSp>
          <p:nvGrpSpPr>
            <p:cNvPr id="228" name="Group 227"/>
            <p:cNvGrpSpPr/>
            <p:nvPr/>
          </p:nvGrpSpPr>
          <p:grpSpPr>
            <a:xfrm>
              <a:off x="2286000" y="2057399"/>
              <a:ext cx="1447800" cy="2971801"/>
              <a:chOff x="2286000" y="2057399"/>
              <a:chExt cx="1447800" cy="2971801"/>
            </a:xfrm>
          </p:grpSpPr>
          <p:grpSp>
            <p:nvGrpSpPr>
              <p:cNvPr id="178" name="Group 177"/>
              <p:cNvGrpSpPr/>
              <p:nvPr/>
            </p:nvGrpSpPr>
            <p:grpSpPr>
              <a:xfrm>
                <a:off x="2286000" y="2057399"/>
                <a:ext cx="1447800" cy="2971801"/>
                <a:chOff x="4191000" y="1138090"/>
                <a:chExt cx="1752600" cy="5567510"/>
              </a:xfrm>
            </p:grpSpPr>
            <p:sp>
              <p:nvSpPr>
                <p:cNvPr id="179" name="Rectangle 178"/>
                <p:cNvSpPr/>
                <p:nvPr/>
              </p:nvSpPr>
              <p:spPr>
                <a:xfrm>
                  <a:off x="4191000" y="1143000"/>
                  <a:ext cx="1752600" cy="5562600"/>
                </a:xfrm>
                <a:prstGeom prst="rect">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0" name="TextBox 179"/>
                <p:cNvSpPr txBox="1"/>
                <p:nvPr/>
              </p:nvSpPr>
              <p:spPr>
                <a:xfrm>
                  <a:off x="4191000" y="1138090"/>
                  <a:ext cx="1752600" cy="511095"/>
                </a:xfrm>
                <a:prstGeom prst="rect">
                  <a:avLst/>
                </a:prstGeom>
                <a:noFill/>
              </p:spPr>
              <p:txBody>
                <a:bodyPr wrap="square" rtlCol="0">
                  <a:spAutoFit/>
                </a:bodyPr>
                <a:lstStyle/>
                <a:p>
                  <a:pPr algn="ctr" defTabSz="914400" fontAlgn="auto">
                    <a:spcBef>
                      <a:spcPts val="0"/>
                    </a:spcBef>
                    <a:spcAft>
                      <a:spcPts val="0"/>
                    </a:spcAft>
                  </a:pPr>
                  <a:r>
                    <a:rPr lang="en-US" dirty="0" smtClean="0">
                      <a:solidFill>
                        <a:prstClr val="black"/>
                      </a:solidFill>
                      <a:latin typeface="Gill Sans Light"/>
                      <a:cs typeface="Gill Sans Light"/>
                    </a:rPr>
                    <a:t>RDD</a:t>
                  </a:r>
                  <a:endParaRPr lang="en-US" dirty="0">
                    <a:solidFill>
                      <a:prstClr val="black"/>
                    </a:solidFill>
                    <a:latin typeface="Gill Sans Light"/>
                    <a:cs typeface="Gill Sans Light"/>
                  </a:endParaRPr>
                </a:p>
              </p:txBody>
            </p:sp>
          </p:grpSp>
          <p:sp>
            <p:nvSpPr>
              <p:cNvPr id="181" name="Rounded Rectangle 180"/>
              <p:cNvSpPr/>
              <p:nvPr/>
            </p:nvSpPr>
            <p:spPr>
              <a:xfrm>
                <a:off x="2448412" y="2630055"/>
                <a:ext cx="1143000" cy="1073727"/>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82" name="Rounded Rectangle 181"/>
              <p:cNvSpPr/>
              <p:nvPr/>
            </p:nvSpPr>
            <p:spPr>
              <a:xfrm>
                <a:off x="2448412" y="3775364"/>
                <a:ext cx="1143000" cy="1073727"/>
              </a:xfrm>
              <a:prstGeom prst="roundRect">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215" name="Group 214"/>
              <p:cNvGrpSpPr/>
              <p:nvPr/>
            </p:nvGrpSpPr>
            <p:grpSpPr>
              <a:xfrm>
                <a:off x="2667000" y="2772937"/>
                <a:ext cx="685800" cy="1972035"/>
                <a:chOff x="2590800" y="2772937"/>
                <a:chExt cx="533400" cy="1972035"/>
              </a:xfrm>
            </p:grpSpPr>
            <p:sp>
              <p:nvSpPr>
                <p:cNvPr id="197" name="Rounded Rectangle 196"/>
                <p:cNvSpPr/>
                <p:nvPr/>
              </p:nvSpPr>
              <p:spPr>
                <a:xfrm>
                  <a:off x="2590800" y="2772937"/>
                  <a:ext cx="533400" cy="117134"/>
                </a:xfrm>
                <a:prstGeom prst="roundRect">
                  <a:avLst/>
                </a:prstGeom>
                <a:solidFill>
                  <a:schemeClr val="bg1">
                    <a:lumMod val="75000"/>
                  </a:schemeClr>
                </a:solid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5" name="Rounded Rectangle 194"/>
                <p:cNvSpPr/>
                <p:nvPr/>
              </p:nvSpPr>
              <p:spPr>
                <a:xfrm>
                  <a:off x="2590800" y="2948637"/>
                  <a:ext cx="533400" cy="117134"/>
                </a:xfrm>
                <a:prstGeom prst="roundRect">
                  <a:avLst/>
                </a:prstGeom>
                <a:solidFill>
                  <a:schemeClr val="bg1">
                    <a:lumMod val="75000"/>
                  </a:schemeClr>
                </a:solid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3" name="Rounded Rectangle 192"/>
                <p:cNvSpPr/>
                <p:nvPr/>
              </p:nvSpPr>
              <p:spPr>
                <a:xfrm>
                  <a:off x="2590800" y="3124339"/>
                  <a:ext cx="533400" cy="117134"/>
                </a:xfrm>
                <a:prstGeom prst="roundRect">
                  <a:avLst/>
                </a:prstGeom>
                <a:solidFill>
                  <a:schemeClr val="bg1">
                    <a:lumMod val="75000"/>
                  </a:schemeClr>
                </a:solid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1" name="Rounded Rectangle 190"/>
                <p:cNvSpPr/>
                <p:nvPr/>
              </p:nvSpPr>
              <p:spPr>
                <a:xfrm>
                  <a:off x="2590800" y="3300039"/>
                  <a:ext cx="533400" cy="117134"/>
                </a:xfrm>
                <a:prstGeom prst="roundRect">
                  <a:avLst/>
                </a:prstGeom>
                <a:solidFill>
                  <a:schemeClr val="bg1">
                    <a:lumMod val="75000"/>
                  </a:schemeClr>
                </a:solid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9" name="Rounded Rectangle 188"/>
                <p:cNvSpPr/>
                <p:nvPr/>
              </p:nvSpPr>
              <p:spPr>
                <a:xfrm>
                  <a:off x="2590800" y="3482248"/>
                  <a:ext cx="533400" cy="117134"/>
                </a:xfrm>
                <a:prstGeom prst="roundRect">
                  <a:avLst/>
                </a:prstGeom>
                <a:solidFill>
                  <a:schemeClr val="bg1">
                    <a:lumMod val="75000"/>
                  </a:schemeClr>
                </a:solid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3" name="Rounded Rectangle 212"/>
                <p:cNvSpPr/>
                <p:nvPr/>
              </p:nvSpPr>
              <p:spPr>
                <a:xfrm>
                  <a:off x="2590800" y="3918527"/>
                  <a:ext cx="533400" cy="117134"/>
                </a:xfrm>
                <a:prstGeom prst="roundRect">
                  <a:avLst/>
                </a:prstGeom>
                <a:solidFill>
                  <a:schemeClr val="bg1">
                    <a:lumMod val="75000"/>
                  </a:schemeClr>
                </a:solid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1" name="Rounded Rectangle 210"/>
                <p:cNvSpPr/>
                <p:nvPr/>
              </p:nvSpPr>
              <p:spPr>
                <a:xfrm>
                  <a:off x="2590800" y="4094227"/>
                  <a:ext cx="533400" cy="117134"/>
                </a:xfrm>
                <a:prstGeom prst="roundRect">
                  <a:avLst/>
                </a:prstGeom>
                <a:solidFill>
                  <a:schemeClr val="bg1">
                    <a:lumMod val="75000"/>
                  </a:schemeClr>
                </a:solid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9" name="Rounded Rectangle 208"/>
                <p:cNvSpPr/>
                <p:nvPr/>
              </p:nvSpPr>
              <p:spPr>
                <a:xfrm>
                  <a:off x="2590800" y="4269929"/>
                  <a:ext cx="533400" cy="117134"/>
                </a:xfrm>
                <a:prstGeom prst="roundRect">
                  <a:avLst/>
                </a:prstGeom>
                <a:solidFill>
                  <a:schemeClr val="bg1">
                    <a:lumMod val="75000"/>
                  </a:schemeClr>
                </a:solid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7" name="Rounded Rectangle 206"/>
                <p:cNvSpPr/>
                <p:nvPr/>
              </p:nvSpPr>
              <p:spPr>
                <a:xfrm>
                  <a:off x="2590800" y="4445629"/>
                  <a:ext cx="533400" cy="117134"/>
                </a:xfrm>
                <a:prstGeom prst="roundRect">
                  <a:avLst/>
                </a:prstGeom>
                <a:solidFill>
                  <a:schemeClr val="bg1">
                    <a:lumMod val="75000"/>
                  </a:schemeClr>
                </a:solid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5" name="Rounded Rectangle 204"/>
                <p:cNvSpPr/>
                <p:nvPr/>
              </p:nvSpPr>
              <p:spPr>
                <a:xfrm>
                  <a:off x="2590800" y="4627838"/>
                  <a:ext cx="533400" cy="117134"/>
                </a:xfrm>
                <a:prstGeom prst="roundRect">
                  <a:avLst/>
                </a:prstGeom>
                <a:solidFill>
                  <a:schemeClr val="bg1">
                    <a:lumMod val="75000"/>
                  </a:schemeClr>
                </a:solid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216" name="Right Arrow 215"/>
            <p:cNvSpPr/>
            <p:nvPr/>
          </p:nvSpPr>
          <p:spPr>
            <a:xfrm>
              <a:off x="1371600" y="2880590"/>
              <a:ext cx="848212" cy="572655"/>
            </a:xfrm>
            <a:prstGeom prst="rightArrow">
              <a:avLst>
                <a:gd name="adj1" fmla="val 58562"/>
                <a:gd name="adj2" fmla="val 50000"/>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91440" rtlCol="0" anchor="ctr"/>
            <a:lstStyle/>
            <a:p>
              <a:pPr algn="ctr"/>
              <a:r>
                <a:rPr lang="en-US" dirty="0" smtClean="0">
                  <a:latin typeface="Gill Sans Light"/>
                  <a:cs typeface="Gill Sans Light"/>
                </a:rPr>
                <a:t>Load</a:t>
              </a:r>
              <a:endParaRPr lang="en-US" dirty="0">
                <a:latin typeface="Gill Sans Light"/>
                <a:cs typeface="Gill Sans Light"/>
              </a:endParaRPr>
            </a:p>
          </p:txBody>
        </p:sp>
        <p:sp>
          <p:nvSpPr>
            <p:cNvPr id="217" name="Right Arrow 216"/>
            <p:cNvSpPr/>
            <p:nvPr/>
          </p:nvSpPr>
          <p:spPr>
            <a:xfrm>
              <a:off x="1371600" y="4025899"/>
              <a:ext cx="848212" cy="572655"/>
            </a:xfrm>
            <a:prstGeom prst="rightArrow">
              <a:avLst>
                <a:gd name="adj1" fmla="val 58562"/>
                <a:gd name="adj2" fmla="val 50000"/>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91440" rtlCol="0" anchor="ctr"/>
            <a:lstStyle/>
            <a:p>
              <a:pPr algn="ctr"/>
              <a:r>
                <a:rPr lang="en-US" dirty="0" smtClean="0">
                  <a:latin typeface="Gill Sans Light"/>
                  <a:cs typeface="Gill Sans Light"/>
                </a:rPr>
                <a:t>Load</a:t>
              </a:r>
              <a:endParaRPr lang="en-US" dirty="0">
                <a:latin typeface="Gill Sans Light"/>
                <a:cs typeface="Gill Sans Light"/>
              </a:endParaRPr>
            </a:p>
          </p:txBody>
        </p:sp>
      </p:grpSp>
    </p:spTree>
    <p:extLst>
      <p:ext uri="{BB962C8B-B14F-4D97-AF65-F5344CB8AC3E}">
        <p14:creationId xmlns:p14="http://schemas.microsoft.com/office/powerpoint/2010/main" val="340769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wipe(left)">
                                      <p:cBhvr>
                                        <p:cTn id="7" dur="500"/>
                                        <p:tgtEl>
                                          <p:spTgt spid="2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1"/>
                                        </p:tgtEl>
                                        <p:attrNameLst>
                                          <p:attrName>style.visibility</p:attrName>
                                        </p:attrNameLst>
                                      </p:cBhvr>
                                      <p:to>
                                        <p:strVal val="visible"/>
                                      </p:to>
                                    </p:set>
                                    <p:animEffect transition="in" filter="wipe(left)">
                                      <p:cBhvr>
                                        <p:cTn id="12" dur="500"/>
                                        <p:tgtEl>
                                          <p:spTgt spid="2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33"/>
                                        </p:tgtEl>
                                        <p:attrNameLst>
                                          <p:attrName>style.visibility</p:attrName>
                                        </p:attrNameLst>
                                      </p:cBhvr>
                                      <p:to>
                                        <p:strVal val="visible"/>
                                      </p:to>
                                    </p:set>
                                    <p:animEffect transition="in" filter="wipe(left)">
                                      <p:cBhvr>
                                        <p:cTn id="17" dur="500"/>
                                        <p:tgtEl>
                                          <p:spTgt spid="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152400"/>
            <a:ext cx="8229600" cy="868362"/>
          </a:xfrm>
        </p:spPr>
        <p:txBody>
          <a:bodyPr>
            <a:normAutofit/>
          </a:bodyPr>
          <a:lstStyle/>
          <a:p>
            <a:r>
              <a:rPr lang="en-US" dirty="0" smtClean="0">
                <a:solidFill>
                  <a:srgbClr val="3366FF"/>
                </a:solidFill>
                <a:latin typeface="Gill Sans Light"/>
                <a:cs typeface="Gill Sans Light"/>
              </a:rPr>
              <a:t>Separate</a:t>
            </a:r>
            <a:r>
              <a:rPr lang="en-US" dirty="0" smtClean="0">
                <a:latin typeface="Gill Sans Light"/>
                <a:cs typeface="Gill Sans Light"/>
              </a:rPr>
              <a:t> Systems</a:t>
            </a:r>
            <a:endParaRPr lang="en-US" dirty="0">
              <a:latin typeface="Gill Sans Light"/>
              <a:cs typeface="Gill Sans Light"/>
            </a:endParaRPr>
          </a:p>
        </p:txBody>
      </p:sp>
      <p:cxnSp>
        <p:nvCxnSpPr>
          <p:cNvPr id="191" name="Straight Connector 190"/>
          <p:cNvCxnSpPr/>
          <p:nvPr/>
        </p:nvCxnSpPr>
        <p:spPr>
          <a:xfrm>
            <a:off x="4572000" y="1524000"/>
            <a:ext cx="0" cy="5087950"/>
          </a:xfrm>
          <a:prstGeom prst="line">
            <a:avLst/>
          </a:prstGeom>
          <a:ln w="38100" cmpd="sng">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grpSp>
        <p:nvGrpSpPr>
          <p:cNvPr id="56" name="Group 55"/>
          <p:cNvGrpSpPr/>
          <p:nvPr/>
        </p:nvGrpSpPr>
        <p:grpSpPr>
          <a:xfrm>
            <a:off x="5916467" y="3294769"/>
            <a:ext cx="1931834" cy="2057400"/>
            <a:chOff x="6490911" y="2293515"/>
            <a:chExt cx="1361000" cy="1449463"/>
          </a:xfrm>
        </p:grpSpPr>
        <p:cxnSp>
          <p:nvCxnSpPr>
            <p:cNvPr id="57" name="Straight Connector 56"/>
            <p:cNvCxnSpPr>
              <a:stCxn id="69" idx="5"/>
              <a:endCxn id="70" idx="1"/>
            </p:cNvCxnSpPr>
            <p:nvPr/>
          </p:nvCxnSpPr>
          <p:spPr>
            <a:xfrm>
              <a:off x="7160342" y="2912117"/>
              <a:ext cx="132322" cy="213848"/>
            </a:xfrm>
            <a:prstGeom prst="line">
              <a:avLst/>
            </a:prstGeom>
            <a:effectLst/>
          </p:spPr>
          <p:style>
            <a:lnRef idx="2">
              <a:schemeClr val="dk1"/>
            </a:lnRef>
            <a:fillRef idx="0">
              <a:schemeClr val="dk1"/>
            </a:fillRef>
            <a:effectRef idx="1">
              <a:schemeClr val="dk1"/>
            </a:effectRef>
            <a:fontRef idx="minor">
              <a:schemeClr val="tx1"/>
            </a:fontRef>
          </p:style>
        </p:cxnSp>
        <p:cxnSp>
          <p:nvCxnSpPr>
            <p:cNvPr id="59" name="Straight Connector 58"/>
            <p:cNvCxnSpPr>
              <a:stCxn id="71" idx="3"/>
              <a:endCxn id="70" idx="7"/>
            </p:cNvCxnSpPr>
            <p:nvPr/>
          </p:nvCxnSpPr>
          <p:spPr>
            <a:xfrm flipH="1">
              <a:off x="7453644" y="2961614"/>
              <a:ext cx="203949" cy="164351"/>
            </a:xfrm>
            <a:prstGeom prst="line">
              <a:avLst/>
            </a:prstGeom>
            <a:effectLst/>
          </p:spPr>
          <p:style>
            <a:lnRef idx="2">
              <a:schemeClr val="dk1"/>
            </a:lnRef>
            <a:fillRef idx="0">
              <a:schemeClr val="dk1"/>
            </a:fillRef>
            <a:effectRef idx="1">
              <a:schemeClr val="dk1"/>
            </a:effectRef>
            <a:fontRef idx="minor">
              <a:schemeClr val="tx1"/>
            </a:fontRef>
          </p:style>
        </p:cxnSp>
        <p:cxnSp>
          <p:nvCxnSpPr>
            <p:cNvPr id="62" name="Straight Connector 61"/>
            <p:cNvCxnSpPr>
              <a:stCxn id="73" idx="1"/>
              <a:endCxn id="70" idx="5"/>
            </p:cNvCxnSpPr>
            <p:nvPr/>
          </p:nvCxnSpPr>
          <p:spPr>
            <a:xfrm flipH="1" flipV="1">
              <a:off x="7453643" y="3286943"/>
              <a:ext cx="142686" cy="261716"/>
            </a:xfrm>
            <a:prstGeom prst="line">
              <a:avLst/>
            </a:prstGeom>
            <a:effectLst/>
          </p:spPr>
          <p:style>
            <a:lnRef idx="2">
              <a:schemeClr val="dk1"/>
            </a:lnRef>
            <a:fillRef idx="0">
              <a:schemeClr val="dk1"/>
            </a:fillRef>
            <a:effectRef idx="1">
              <a:schemeClr val="dk1"/>
            </a:effectRef>
            <a:fontRef idx="minor">
              <a:schemeClr val="tx1"/>
            </a:fontRef>
          </p:style>
        </p:cxnSp>
        <p:cxnSp>
          <p:nvCxnSpPr>
            <p:cNvPr id="64" name="Straight Connector 63"/>
            <p:cNvCxnSpPr>
              <a:stCxn id="68" idx="5"/>
              <a:endCxn id="72" idx="1"/>
            </p:cNvCxnSpPr>
            <p:nvPr/>
          </p:nvCxnSpPr>
          <p:spPr>
            <a:xfrm>
              <a:off x="6685229" y="3139774"/>
              <a:ext cx="275846" cy="357373"/>
            </a:xfrm>
            <a:prstGeom prst="line">
              <a:avLst/>
            </a:prstGeom>
            <a:effectLst/>
          </p:spPr>
          <p:style>
            <a:lnRef idx="2">
              <a:schemeClr val="dk1"/>
            </a:lnRef>
            <a:fillRef idx="0">
              <a:schemeClr val="dk1"/>
            </a:fillRef>
            <a:effectRef idx="1">
              <a:schemeClr val="dk1"/>
            </a:effectRef>
            <a:fontRef idx="minor">
              <a:schemeClr val="tx1"/>
            </a:fontRef>
          </p:style>
        </p:cxnSp>
        <p:cxnSp>
          <p:nvCxnSpPr>
            <p:cNvPr id="66" name="Straight Connector 65"/>
            <p:cNvCxnSpPr>
              <a:stCxn id="70" idx="3"/>
              <a:endCxn id="72" idx="7"/>
            </p:cNvCxnSpPr>
            <p:nvPr/>
          </p:nvCxnSpPr>
          <p:spPr>
            <a:xfrm flipH="1">
              <a:off x="7122053" y="3286943"/>
              <a:ext cx="170612" cy="210204"/>
            </a:xfrm>
            <a:prstGeom prst="line">
              <a:avLst/>
            </a:prstGeom>
            <a:effectLst/>
          </p:spPr>
          <p:style>
            <a:lnRef idx="2">
              <a:schemeClr val="dk1"/>
            </a:lnRef>
            <a:fillRef idx="0">
              <a:schemeClr val="dk1"/>
            </a:fillRef>
            <a:effectRef idx="1">
              <a:schemeClr val="dk1"/>
            </a:effectRef>
            <a:fontRef idx="minor">
              <a:schemeClr val="tx1"/>
            </a:fontRef>
          </p:style>
        </p:cxnSp>
        <p:sp>
          <p:nvSpPr>
            <p:cNvPr id="68" name="Oval 67"/>
            <p:cNvSpPr/>
            <p:nvPr/>
          </p:nvSpPr>
          <p:spPr>
            <a:xfrm>
              <a:off x="6490911" y="2945456"/>
              <a:ext cx="227658" cy="227658"/>
            </a:xfrm>
            <a:prstGeom prst="ellipse">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69" name="Oval 68"/>
            <p:cNvSpPr/>
            <p:nvPr/>
          </p:nvSpPr>
          <p:spPr>
            <a:xfrm>
              <a:off x="6966024" y="2717798"/>
              <a:ext cx="227658" cy="227658"/>
            </a:xfrm>
            <a:prstGeom prst="ellipse">
              <a:avLst/>
            </a:prstGeom>
            <a:solidFill>
              <a:schemeClr val="accent6">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0" name="Oval 69"/>
            <p:cNvSpPr/>
            <p:nvPr/>
          </p:nvSpPr>
          <p:spPr>
            <a:xfrm>
              <a:off x="7259325" y="3092625"/>
              <a:ext cx="227658" cy="227658"/>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1" name="Oval 70"/>
            <p:cNvSpPr/>
            <p:nvPr/>
          </p:nvSpPr>
          <p:spPr>
            <a:xfrm>
              <a:off x="7624253" y="2767295"/>
              <a:ext cx="227658" cy="227658"/>
            </a:xfrm>
            <a:prstGeom prst="ellipse">
              <a:avLst/>
            </a:prstGeom>
            <a:solidFill>
              <a:schemeClr val="accent4">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2" name="Oval 71"/>
            <p:cNvSpPr/>
            <p:nvPr/>
          </p:nvSpPr>
          <p:spPr>
            <a:xfrm>
              <a:off x="6927735" y="3463807"/>
              <a:ext cx="227658" cy="227658"/>
            </a:xfrm>
            <a:prstGeom prst="ellipse">
              <a:avLst/>
            </a:prstGeom>
            <a:solidFill>
              <a:schemeClr val="accent2">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3" name="Oval 72"/>
            <p:cNvSpPr/>
            <p:nvPr/>
          </p:nvSpPr>
          <p:spPr>
            <a:xfrm>
              <a:off x="7562990" y="3515320"/>
              <a:ext cx="227658" cy="227658"/>
            </a:xfrm>
            <a:prstGeom prst="ellipse">
              <a:avLst/>
            </a:prstGeom>
            <a:solidFill>
              <a:srgbClr val="9BBB5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4" name="Oval 73"/>
            <p:cNvSpPr/>
            <p:nvPr/>
          </p:nvSpPr>
          <p:spPr>
            <a:xfrm>
              <a:off x="6927735" y="2293515"/>
              <a:ext cx="227658" cy="227658"/>
            </a:xfrm>
            <a:prstGeom prst="ellipse">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75" name="Straight Connector 74"/>
            <p:cNvCxnSpPr>
              <a:stCxn id="74" idx="5"/>
              <a:endCxn id="71" idx="1"/>
            </p:cNvCxnSpPr>
            <p:nvPr/>
          </p:nvCxnSpPr>
          <p:spPr>
            <a:xfrm>
              <a:off x="7122053" y="2487833"/>
              <a:ext cx="535540" cy="312802"/>
            </a:xfrm>
            <a:prstGeom prst="line">
              <a:avLst/>
            </a:prstGeom>
            <a:effectLst/>
          </p:spPr>
          <p:style>
            <a:lnRef idx="2">
              <a:schemeClr val="dk1"/>
            </a:lnRef>
            <a:fillRef idx="0">
              <a:schemeClr val="dk1"/>
            </a:fillRef>
            <a:effectRef idx="1">
              <a:schemeClr val="dk1"/>
            </a:effectRef>
            <a:fontRef idx="minor">
              <a:schemeClr val="tx1"/>
            </a:fontRef>
          </p:style>
        </p:cxnSp>
        <p:cxnSp>
          <p:nvCxnSpPr>
            <p:cNvPr id="76" name="Straight Connector 75"/>
            <p:cNvCxnSpPr>
              <a:stCxn id="72" idx="6"/>
              <a:endCxn id="73" idx="2"/>
            </p:cNvCxnSpPr>
            <p:nvPr/>
          </p:nvCxnSpPr>
          <p:spPr>
            <a:xfrm>
              <a:off x="7155392" y="3577637"/>
              <a:ext cx="407597" cy="51513"/>
            </a:xfrm>
            <a:prstGeom prst="line">
              <a:avLst/>
            </a:prstGeom>
            <a:effectLst/>
          </p:spPr>
          <p:style>
            <a:lnRef idx="2">
              <a:schemeClr val="dk1"/>
            </a:lnRef>
            <a:fillRef idx="0">
              <a:schemeClr val="dk1"/>
            </a:fillRef>
            <a:effectRef idx="1">
              <a:schemeClr val="dk1"/>
            </a:effectRef>
            <a:fontRef idx="minor">
              <a:schemeClr val="tx1"/>
            </a:fontRef>
          </p:style>
        </p:cxnSp>
      </p:grpSp>
      <p:sp>
        <p:nvSpPr>
          <p:cNvPr id="102" name="TextBox 101"/>
          <p:cNvSpPr txBox="1"/>
          <p:nvPr/>
        </p:nvSpPr>
        <p:spPr>
          <a:xfrm>
            <a:off x="5693540" y="1600200"/>
            <a:ext cx="2383660" cy="1015663"/>
          </a:xfrm>
          <a:prstGeom prst="rect">
            <a:avLst/>
          </a:prstGeom>
          <a:noFill/>
        </p:spPr>
        <p:txBody>
          <a:bodyPr wrap="none" rtlCol="0">
            <a:spAutoFit/>
          </a:bodyPr>
          <a:lstStyle/>
          <a:p>
            <a:r>
              <a:rPr lang="en-US" sz="6000" dirty="0" smtClean="0">
                <a:latin typeface="Gill Sans Light"/>
                <a:cs typeface="Gill Sans Light"/>
              </a:rPr>
              <a:t>Graphs</a:t>
            </a:r>
          </a:p>
        </p:txBody>
      </p:sp>
      <p:sp>
        <p:nvSpPr>
          <p:cNvPr id="43" name="TextBox 42"/>
          <p:cNvSpPr txBox="1"/>
          <p:nvPr/>
        </p:nvSpPr>
        <p:spPr>
          <a:xfrm>
            <a:off x="0" y="1066800"/>
            <a:ext cx="4572000" cy="707886"/>
          </a:xfrm>
          <a:prstGeom prst="rect">
            <a:avLst/>
          </a:prstGeom>
          <a:noFill/>
        </p:spPr>
        <p:txBody>
          <a:bodyPr wrap="square" rtlCol="0">
            <a:spAutoFit/>
          </a:bodyPr>
          <a:lstStyle/>
          <a:p>
            <a:pPr algn="ctr"/>
            <a:r>
              <a:rPr lang="en-US" sz="4000" dirty="0" smtClean="0">
                <a:latin typeface="Gill Sans Light"/>
                <a:cs typeface="Gill Sans Light"/>
              </a:rPr>
              <a:t>Dataflow Systems</a:t>
            </a:r>
            <a:endParaRPr lang="en-US" sz="4000" dirty="0">
              <a:latin typeface="Gill Sans Light"/>
              <a:cs typeface="Gill Sans Light"/>
            </a:endParaRPr>
          </a:p>
        </p:txBody>
      </p:sp>
      <p:grpSp>
        <p:nvGrpSpPr>
          <p:cNvPr id="44" name="Group 43"/>
          <p:cNvGrpSpPr/>
          <p:nvPr/>
        </p:nvGrpSpPr>
        <p:grpSpPr>
          <a:xfrm>
            <a:off x="228600" y="1981200"/>
            <a:ext cx="4114800" cy="4495800"/>
            <a:chOff x="228600" y="1828800"/>
            <a:chExt cx="4114800" cy="4495800"/>
          </a:xfrm>
        </p:grpSpPr>
        <p:grpSp>
          <p:nvGrpSpPr>
            <p:cNvPr id="45" name="Group 44"/>
            <p:cNvGrpSpPr/>
            <p:nvPr/>
          </p:nvGrpSpPr>
          <p:grpSpPr>
            <a:xfrm>
              <a:off x="2525660" y="3886200"/>
              <a:ext cx="750939" cy="2057400"/>
              <a:chOff x="2743201" y="3048000"/>
              <a:chExt cx="609600" cy="2057400"/>
            </a:xfrm>
          </p:grpSpPr>
          <p:sp>
            <p:nvSpPr>
              <p:cNvPr id="63" name="Isosceles Triangle 62"/>
              <p:cNvSpPr/>
              <p:nvPr/>
            </p:nvSpPr>
            <p:spPr>
              <a:xfrm rot="5400000">
                <a:off x="2019301" y="3771900"/>
                <a:ext cx="2057400" cy="609600"/>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latin typeface="Gill Sans Light"/>
                  <a:cs typeface="Gill Sans Light"/>
                </a:endParaRPr>
              </a:p>
            </p:txBody>
          </p:sp>
          <p:sp>
            <p:nvSpPr>
              <p:cNvPr id="65" name="Plus 64"/>
              <p:cNvSpPr/>
              <p:nvPr/>
            </p:nvSpPr>
            <p:spPr>
              <a:xfrm>
                <a:off x="2884540" y="3962400"/>
                <a:ext cx="304800" cy="304800"/>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Gill Sans Light"/>
                  <a:cs typeface="Gill Sans Light"/>
                </a:endParaRPr>
              </a:p>
            </p:txBody>
          </p:sp>
        </p:grpSp>
        <p:sp>
          <p:nvSpPr>
            <p:cNvPr id="46" name="Rectangle 45"/>
            <p:cNvSpPr/>
            <p:nvPr/>
          </p:nvSpPr>
          <p:spPr>
            <a:xfrm>
              <a:off x="685800" y="3048000"/>
              <a:ext cx="1317523" cy="3276600"/>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2800" dirty="0" smtClean="0">
                  <a:latin typeface="Gill Sans Light"/>
                  <a:cs typeface="Gill Sans Light"/>
                </a:rPr>
                <a:t>Table</a:t>
              </a:r>
              <a:endParaRPr lang="en-US" sz="2800" dirty="0">
                <a:latin typeface="Gill Sans Light"/>
                <a:cs typeface="Gill Sans Light"/>
              </a:endParaRPr>
            </a:p>
          </p:txBody>
        </p:sp>
        <p:grpSp>
          <p:nvGrpSpPr>
            <p:cNvPr id="47" name="Group 46"/>
            <p:cNvGrpSpPr/>
            <p:nvPr/>
          </p:nvGrpSpPr>
          <p:grpSpPr>
            <a:xfrm>
              <a:off x="773061" y="3505200"/>
              <a:ext cx="1752600" cy="2819400"/>
              <a:chOff x="773061" y="2895600"/>
              <a:chExt cx="1752600" cy="2819400"/>
            </a:xfrm>
          </p:grpSpPr>
          <p:sp>
            <p:nvSpPr>
              <p:cNvPr id="55" name="Right Arrow 54"/>
              <p:cNvSpPr/>
              <p:nvPr/>
            </p:nvSpPr>
            <p:spPr>
              <a:xfrm>
                <a:off x="773061" y="2895600"/>
                <a:ext cx="1752600" cy="762000"/>
              </a:xfrm>
              <a:prstGeom prst="rightArrow">
                <a:avLst>
                  <a:gd name="adj1" fmla="val 70328"/>
                  <a:gd name="adj2"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Gill Sans Light"/>
                  <a:cs typeface="Gill Sans Light"/>
                </a:endParaRPr>
              </a:p>
            </p:txBody>
          </p:sp>
          <p:sp>
            <p:nvSpPr>
              <p:cNvPr id="58" name="Right Arrow 57"/>
              <p:cNvSpPr/>
              <p:nvPr/>
            </p:nvSpPr>
            <p:spPr>
              <a:xfrm>
                <a:off x="773061" y="3581400"/>
                <a:ext cx="1752600" cy="762000"/>
              </a:xfrm>
              <a:prstGeom prst="rightArrow">
                <a:avLst>
                  <a:gd name="adj1" fmla="val 70328"/>
                  <a:gd name="adj2"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Gill Sans Light"/>
                  <a:cs typeface="Gill Sans Light"/>
                </a:endParaRPr>
              </a:p>
            </p:txBody>
          </p:sp>
          <p:sp>
            <p:nvSpPr>
              <p:cNvPr id="60" name="Right Arrow 59"/>
              <p:cNvSpPr/>
              <p:nvPr/>
            </p:nvSpPr>
            <p:spPr>
              <a:xfrm>
                <a:off x="773061" y="4267200"/>
                <a:ext cx="1752600" cy="762000"/>
              </a:xfrm>
              <a:prstGeom prst="rightArrow">
                <a:avLst>
                  <a:gd name="adj1" fmla="val 70328"/>
                  <a:gd name="adj2"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Gill Sans Light"/>
                  <a:cs typeface="Gill Sans Light"/>
                </a:endParaRPr>
              </a:p>
            </p:txBody>
          </p:sp>
          <p:sp>
            <p:nvSpPr>
              <p:cNvPr id="61" name="Right Arrow 60"/>
              <p:cNvSpPr/>
              <p:nvPr/>
            </p:nvSpPr>
            <p:spPr>
              <a:xfrm>
                <a:off x="773061" y="4953000"/>
                <a:ext cx="1752600" cy="762000"/>
              </a:xfrm>
              <a:prstGeom prst="rightArrow">
                <a:avLst>
                  <a:gd name="adj1" fmla="val 70328"/>
                  <a:gd name="adj2"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Gill Sans Light"/>
                  <a:cs typeface="Gill Sans Light"/>
                </a:endParaRPr>
              </a:p>
            </p:txBody>
          </p:sp>
        </p:grpSp>
        <p:sp>
          <p:nvSpPr>
            <p:cNvPr id="48" name="Rounded Rectangle 47"/>
            <p:cNvSpPr/>
            <p:nvPr/>
          </p:nvSpPr>
          <p:spPr>
            <a:xfrm>
              <a:off x="3276600" y="4648200"/>
              <a:ext cx="1066800" cy="533400"/>
            </a:xfrm>
            <a:prstGeom prst="roundRect">
              <a:avLst/>
            </a:prstGeom>
          </p:spPr>
          <p:style>
            <a:lnRef idx="1">
              <a:schemeClr val="accent2"/>
            </a:lnRef>
            <a:fillRef idx="3">
              <a:schemeClr val="accent2"/>
            </a:fillRef>
            <a:effectRef idx="2">
              <a:schemeClr val="accent2"/>
            </a:effectRef>
            <a:fontRef idx="minor">
              <a:schemeClr val="lt1"/>
            </a:fontRef>
          </p:style>
          <p:txBody>
            <a:bodyPr tIns="0" bIns="45720" rtlCol="0" anchor="ctr"/>
            <a:lstStyle/>
            <a:p>
              <a:pPr algn="ctr"/>
              <a:r>
                <a:rPr lang="en-US" dirty="0" smtClean="0">
                  <a:latin typeface="Gill Sans Light"/>
                  <a:cs typeface="Gill Sans Light"/>
                </a:rPr>
                <a:t>Result</a:t>
              </a:r>
              <a:endParaRPr lang="en-US" dirty="0">
                <a:latin typeface="Gill Sans Light"/>
                <a:cs typeface="Gill Sans Light"/>
              </a:endParaRPr>
            </a:p>
          </p:txBody>
        </p:sp>
        <p:sp>
          <p:nvSpPr>
            <p:cNvPr id="49" name="Rounded Rectangle 48"/>
            <p:cNvSpPr/>
            <p:nvPr/>
          </p:nvSpPr>
          <p:spPr>
            <a:xfrm>
              <a:off x="849262" y="3733800"/>
              <a:ext cx="990599" cy="304800"/>
            </a:xfrm>
            <a:prstGeom prst="roundRect">
              <a:avLst/>
            </a:prstGeom>
          </p:spPr>
          <p:style>
            <a:lnRef idx="1">
              <a:schemeClr val="accent1"/>
            </a:lnRef>
            <a:fillRef idx="3">
              <a:schemeClr val="accent1"/>
            </a:fillRef>
            <a:effectRef idx="2">
              <a:schemeClr val="accent1"/>
            </a:effectRef>
            <a:fontRef idx="minor">
              <a:schemeClr val="lt1"/>
            </a:fontRef>
          </p:style>
          <p:txBody>
            <a:bodyPr tIns="0" bIns="45720" rtlCol="0" anchor="ctr"/>
            <a:lstStyle/>
            <a:p>
              <a:pPr algn="ctr"/>
              <a:r>
                <a:rPr lang="en-US" dirty="0" smtClean="0">
                  <a:latin typeface="Gill Sans Light"/>
                  <a:cs typeface="Gill Sans Light"/>
                </a:rPr>
                <a:t>Row</a:t>
              </a:r>
              <a:endParaRPr lang="en-US" dirty="0">
                <a:latin typeface="Gill Sans Light"/>
                <a:cs typeface="Gill Sans Light"/>
              </a:endParaRPr>
            </a:p>
          </p:txBody>
        </p:sp>
        <p:sp>
          <p:nvSpPr>
            <p:cNvPr id="50" name="Rounded Rectangle 49"/>
            <p:cNvSpPr/>
            <p:nvPr/>
          </p:nvSpPr>
          <p:spPr>
            <a:xfrm>
              <a:off x="849262" y="4419600"/>
              <a:ext cx="990599" cy="304800"/>
            </a:xfrm>
            <a:prstGeom prst="roundRect">
              <a:avLst/>
            </a:prstGeom>
          </p:spPr>
          <p:style>
            <a:lnRef idx="1">
              <a:schemeClr val="accent1"/>
            </a:lnRef>
            <a:fillRef idx="3">
              <a:schemeClr val="accent1"/>
            </a:fillRef>
            <a:effectRef idx="2">
              <a:schemeClr val="accent1"/>
            </a:effectRef>
            <a:fontRef idx="minor">
              <a:schemeClr val="lt1"/>
            </a:fontRef>
          </p:style>
          <p:txBody>
            <a:bodyPr tIns="0" bIns="45720" rtlCol="0" anchor="ctr"/>
            <a:lstStyle/>
            <a:p>
              <a:pPr algn="ctr"/>
              <a:r>
                <a:rPr lang="en-US" dirty="0" smtClean="0">
                  <a:latin typeface="Gill Sans Light"/>
                  <a:cs typeface="Gill Sans Light"/>
                </a:rPr>
                <a:t>Row</a:t>
              </a:r>
              <a:endParaRPr lang="en-US" dirty="0">
                <a:latin typeface="Gill Sans Light"/>
                <a:cs typeface="Gill Sans Light"/>
              </a:endParaRPr>
            </a:p>
          </p:txBody>
        </p:sp>
        <p:sp>
          <p:nvSpPr>
            <p:cNvPr id="51" name="Rounded Rectangle 50"/>
            <p:cNvSpPr/>
            <p:nvPr/>
          </p:nvSpPr>
          <p:spPr>
            <a:xfrm>
              <a:off x="849262" y="5105400"/>
              <a:ext cx="990599" cy="304800"/>
            </a:xfrm>
            <a:prstGeom prst="roundRect">
              <a:avLst/>
            </a:prstGeom>
          </p:spPr>
          <p:style>
            <a:lnRef idx="1">
              <a:schemeClr val="accent1"/>
            </a:lnRef>
            <a:fillRef idx="3">
              <a:schemeClr val="accent1"/>
            </a:fillRef>
            <a:effectRef idx="2">
              <a:schemeClr val="accent1"/>
            </a:effectRef>
            <a:fontRef idx="minor">
              <a:schemeClr val="lt1"/>
            </a:fontRef>
          </p:style>
          <p:txBody>
            <a:bodyPr tIns="0" bIns="45720" rtlCol="0" anchor="ctr"/>
            <a:lstStyle/>
            <a:p>
              <a:pPr algn="ctr"/>
              <a:r>
                <a:rPr lang="en-US" dirty="0" smtClean="0">
                  <a:latin typeface="Gill Sans Light"/>
                  <a:cs typeface="Gill Sans Light"/>
                </a:rPr>
                <a:t>Row</a:t>
              </a:r>
              <a:endParaRPr lang="en-US" dirty="0">
                <a:latin typeface="Gill Sans Light"/>
                <a:cs typeface="Gill Sans Light"/>
              </a:endParaRPr>
            </a:p>
          </p:txBody>
        </p:sp>
        <p:sp>
          <p:nvSpPr>
            <p:cNvPr id="52" name="Rounded Rectangle 51"/>
            <p:cNvSpPr/>
            <p:nvPr/>
          </p:nvSpPr>
          <p:spPr>
            <a:xfrm>
              <a:off x="849262" y="5791200"/>
              <a:ext cx="990599" cy="304800"/>
            </a:xfrm>
            <a:prstGeom prst="roundRect">
              <a:avLst/>
            </a:prstGeom>
          </p:spPr>
          <p:style>
            <a:lnRef idx="1">
              <a:schemeClr val="accent1"/>
            </a:lnRef>
            <a:fillRef idx="3">
              <a:schemeClr val="accent1"/>
            </a:fillRef>
            <a:effectRef idx="2">
              <a:schemeClr val="accent1"/>
            </a:effectRef>
            <a:fontRef idx="minor">
              <a:schemeClr val="lt1"/>
            </a:fontRef>
          </p:style>
          <p:txBody>
            <a:bodyPr tIns="0" bIns="45720" rtlCol="0" anchor="ctr"/>
            <a:lstStyle/>
            <a:p>
              <a:pPr algn="ctr"/>
              <a:r>
                <a:rPr lang="en-US" dirty="0" smtClean="0">
                  <a:latin typeface="Gill Sans Light"/>
                  <a:cs typeface="Gill Sans Light"/>
                </a:rPr>
                <a:t>Row</a:t>
              </a:r>
              <a:endParaRPr lang="en-US" dirty="0">
                <a:latin typeface="Gill Sans Light"/>
                <a:cs typeface="Gill Sans Light"/>
              </a:endParaRPr>
            </a:p>
          </p:txBody>
        </p:sp>
        <p:pic>
          <p:nvPicPr>
            <p:cNvPr id="53" name="Picture 52"/>
            <p:cNvPicPr>
              <a:picLocks noChangeAspect="1"/>
            </p:cNvPicPr>
            <p:nvPr/>
          </p:nvPicPr>
          <p:blipFill>
            <a:blip r:embed="rId3"/>
            <a:stretch>
              <a:fillRect/>
            </a:stretch>
          </p:blipFill>
          <p:spPr>
            <a:xfrm>
              <a:off x="228600" y="1828800"/>
              <a:ext cx="2471169" cy="584431"/>
            </a:xfrm>
            <a:prstGeom prst="rect">
              <a:avLst/>
            </a:prstGeom>
          </p:spPr>
        </p:pic>
        <p:pic>
          <p:nvPicPr>
            <p:cNvPr id="54" name="Picture 53"/>
            <p:cNvPicPr>
              <a:picLocks noChangeAspect="1"/>
            </p:cNvPicPr>
            <p:nvPr/>
          </p:nvPicPr>
          <p:blipFill rotWithShape="1">
            <a:blip r:embed="rId4"/>
            <a:srcRect l="4467" t="4266" r="29708" b="26840"/>
            <a:stretch/>
          </p:blipFill>
          <p:spPr>
            <a:xfrm>
              <a:off x="2590800" y="2074289"/>
              <a:ext cx="1707244" cy="897511"/>
            </a:xfrm>
            <a:prstGeom prst="rect">
              <a:avLst/>
            </a:prstGeom>
          </p:spPr>
        </p:pic>
      </p:grpSp>
    </p:spTree>
    <p:extLst>
      <p:ext uri="{BB962C8B-B14F-4D97-AF65-F5344CB8AC3E}">
        <p14:creationId xmlns:p14="http://schemas.microsoft.com/office/powerpoint/2010/main" val="3827161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lstStyle/>
          <a:p>
            <a:r>
              <a:rPr lang="en-US" dirty="0" smtClean="0"/>
              <a:t>Apache Spark Dataflow Platform</a:t>
            </a:r>
            <a:endParaRPr lang="en-US" dirty="0"/>
          </a:p>
        </p:txBody>
      </p:sp>
      <p:sp>
        <p:nvSpPr>
          <p:cNvPr id="3" name="Content Placeholder 2"/>
          <p:cNvSpPr>
            <a:spLocks noGrp="1"/>
          </p:cNvSpPr>
          <p:nvPr>
            <p:ph idx="1"/>
          </p:nvPr>
        </p:nvSpPr>
        <p:spPr>
          <a:xfrm>
            <a:off x="457200" y="1308361"/>
            <a:ext cx="8229600" cy="609600"/>
          </a:xfrm>
        </p:spPr>
        <p:txBody>
          <a:bodyPr/>
          <a:lstStyle/>
          <a:p>
            <a:r>
              <a:rPr lang="en-US" dirty="0" smtClean="0"/>
              <a:t>Resilient Distributed Datasets (RDD): </a:t>
            </a:r>
            <a:endParaRPr lang="en-US" dirty="0"/>
          </a:p>
        </p:txBody>
      </p:sp>
      <p:sp>
        <p:nvSpPr>
          <p:cNvPr id="4" name="TextBox 3"/>
          <p:cNvSpPr txBox="1"/>
          <p:nvPr/>
        </p:nvSpPr>
        <p:spPr>
          <a:xfrm>
            <a:off x="6070329" y="835967"/>
            <a:ext cx="2903359" cy="461665"/>
          </a:xfrm>
          <a:prstGeom prst="rect">
            <a:avLst/>
          </a:prstGeom>
          <a:noFill/>
        </p:spPr>
        <p:txBody>
          <a:bodyPr wrap="none" rtlCol="0">
            <a:spAutoFit/>
          </a:bodyPr>
          <a:lstStyle/>
          <a:p>
            <a:pPr algn="ctr"/>
            <a:r>
              <a:rPr lang="en-US" dirty="0" err="1" smtClean="0">
                <a:solidFill>
                  <a:schemeClr val="bg1">
                    <a:lumMod val="50000"/>
                  </a:schemeClr>
                </a:solidFill>
                <a:latin typeface="Gill Sans Light"/>
                <a:cs typeface="Gill Sans Light"/>
              </a:rPr>
              <a:t>Zaharia</a:t>
            </a:r>
            <a:r>
              <a:rPr lang="en-US" dirty="0" smtClean="0">
                <a:solidFill>
                  <a:schemeClr val="bg1">
                    <a:lumMod val="50000"/>
                  </a:schemeClr>
                </a:solidFill>
                <a:latin typeface="Gill Sans Light"/>
                <a:cs typeface="Gill Sans Light"/>
              </a:rPr>
              <a:t> et al., NSDI’12</a:t>
            </a:r>
          </a:p>
        </p:txBody>
      </p:sp>
      <p:sp>
        <p:nvSpPr>
          <p:cNvPr id="5" name="Can 4"/>
          <p:cNvSpPr/>
          <p:nvPr/>
        </p:nvSpPr>
        <p:spPr>
          <a:xfrm>
            <a:off x="228600" y="3158698"/>
            <a:ext cx="990600" cy="644236"/>
          </a:xfrm>
          <a:prstGeom prst="can">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Gill Sans Light"/>
                <a:cs typeface="Gill Sans Light"/>
              </a:rPr>
              <a:t>HDFS</a:t>
            </a:r>
            <a:endParaRPr lang="en-US" dirty="0">
              <a:latin typeface="Gill Sans Light"/>
              <a:cs typeface="Gill Sans Light"/>
            </a:endParaRPr>
          </a:p>
        </p:txBody>
      </p:sp>
      <p:sp>
        <p:nvSpPr>
          <p:cNvPr id="6" name="Can 5"/>
          <p:cNvSpPr/>
          <p:nvPr/>
        </p:nvSpPr>
        <p:spPr>
          <a:xfrm>
            <a:off x="228600" y="4304007"/>
            <a:ext cx="990600" cy="644236"/>
          </a:xfrm>
          <a:prstGeom prst="can">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latin typeface="Gill Sans Light"/>
                <a:cs typeface="Gill Sans Light"/>
              </a:rPr>
              <a:t>HDFS</a:t>
            </a:r>
            <a:endParaRPr lang="en-US" dirty="0">
              <a:latin typeface="Gill Sans Light"/>
              <a:cs typeface="Gill Sans Light"/>
            </a:endParaRPr>
          </a:p>
        </p:txBody>
      </p:sp>
      <p:grpSp>
        <p:nvGrpSpPr>
          <p:cNvPr id="231" name="Group 230"/>
          <p:cNvGrpSpPr/>
          <p:nvPr/>
        </p:nvGrpSpPr>
        <p:grpSpPr>
          <a:xfrm>
            <a:off x="3810000" y="2371298"/>
            <a:ext cx="2514600" cy="2971801"/>
            <a:chOff x="3810000" y="2057399"/>
            <a:chExt cx="2514600" cy="2971801"/>
          </a:xfrm>
        </p:grpSpPr>
        <p:sp>
          <p:nvSpPr>
            <p:cNvPr id="9" name="Right Arrow 8"/>
            <p:cNvSpPr/>
            <p:nvPr/>
          </p:nvSpPr>
          <p:spPr>
            <a:xfrm>
              <a:off x="3810000" y="2880590"/>
              <a:ext cx="990600" cy="572655"/>
            </a:xfrm>
            <a:prstGeom prst="rightArrow">
              <a:avLst>
                <a:gd name="adj1" fmla="val 58562"/>
                <a:gd name="adj2" fmla="val 50000"/>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tIns="0" bIns="91440" rtlCol="0" anchor="ctr"/>
            <a:lstStyle/>
            <a:p>
              <a:pPr algn="ctr"/>
              <a:r>
                <a:rPr lang="en-US" dirty="0" smtClean="0">
                  <a:latin typeface="Gill Sans Light"/>
                  <a:cs typeface="Gill Sans Light"/>
                </a:rPr>
                <a:t>Map</a:t>
              </a:r>
              <a:endParaRPr lang="en-US" dirty="0">
                <a:latin typeface="Gill Sans Light"/>
                <a:cs typeface="Gill Sans Light"/>
              </a:endParaRPr>
            </a:p>
          </p:txBody>
        </p:sp>
        <p:sp>
          <p:nvSpPr>
            <p:cNvPr id="10" name="Right Arrow 9"/>
            <p:cNvSpPr/>
            <p:nvPr/>
          </p:nvSpPr>
          <p:spPr>
            <a:xfrm>
              <a:off x="3810000" y="4025899"/>
              <a:ext cx="990600" cy="572655"/>
            </a:xfrm>
            <a:prstGeom prst="rightArrow">
              <a:avLst>
                <a:gd name="adj1" fmla="val 58562"/>
                <a:gd name="adj2" fmla="val 50000"/>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tIns="0" bIns="91440" rtlCol="0" anchor="ctr"/>
            <a:lstStyle/>
            <a:p>
              <a:pPr algn="ctr"/>
              <a:r>
                <a:rPr lang="en-US" dirty="0" smtClean="0">
                  <a:latin typeface="Gill Sans Light"/>
                  <a:cs typeface="Gill Sans Light"/>
                </a:rPr>
                <a:t>Map</a:t>
              </a:r>
              <a:endParaRPr lang="en-US" dirty="0">
                <a:latin typeface="Gill Sans Light"/>
                <a:cs typeface="Gill Sans Light"/>
              </a:endParaRPr>
            </a:p>
          </p:txBody>
        </p:sp>
        <p:grpSp>
          <p:nvGrpSpPr>
            <p:cNvPr id="229" name="Group 228"/>
            <p:cNvGrpSpPr/>
            <p:nvPr/>
          </p:nvGrpSpPr>
          <p:grpSpPr>
            <a:xfrm>
              <a:off x="4876800" y="2057399"/>
              <a:ext cx="1447800" cy="2971801"/>
              <a:chOff x="4876800" y="2057399"/>
              <a:chExt cx="1447800" cy="2971801"/>
            </a:xfrm>
          </p:grpSpPr>
          <p:grpSp>
            <p:nvGrpSpPr>
              <p:cNvPr id="13" name="Group 12"/>
              <p:cNvGrpSpPr/>
              <p:nvPr/>
            </p:nvGrpSpPr>
            <p:grpSpPr>
              <a:xfrm>
                <a:off x="4876800" y="2057399"/>
                <a:ext cx="1447800" cy="2971801"/>
                <a:chOff x="4191000" y="1138090"/>
                <a:chExt cx="1752600" cy="5567510"/>
              </a:xfrm>
            </p:grpSpPr>
            <p:sp>
              <p:nvSpPr>
                <p:cNvPr id="14" name="Rectangle 13"/>
                <p:cNvSpPr/>
                <p:nvPr/>
              </p:nvSpPr>
              <p:spPr>
                <a:xfrm>
                  <a:off x="4191000" y="1143000"/>
                  <a:ext cx="1752600" cy="5562600"/>
                </a:xfrm>
                <a:prstGeom prst="rect">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TextBox 14"/>
                <p:cNvSpPr txBox="1"/>
                <p:nvPr/>
              </p:nvSpPr>
              <p:spPr>
                <a:xfrm>
                  <a:off x="4191000" y="1138090"/>
                  <a:ext cx="1752600" cy="511095"/>
                </a:xfrm>
                <a:prstGeom prst="rect">
                  <a:avLst/>
                </a:prstGeom>
                <a:noFill/>
              </p:spPr>
              <p:txBody>
                <a:bodyPr wrap="square" rtlCol="0">
                  <a:spAutoFit/>
                </a:bodyPr>
                <a:lstStyle/>
                <a:p>
                  <a:pPr algn="ctr" defTabSz="914400" fontAlgn="auto">
                    <a:spcBef>
                      <a:spcPts val="0"/>
                    </a:spcBef>
                    <a:spcAft>
                      <a:spcPts val="0"/>
                    </a:spcAft>
                  </a:pPr>
                  <a:r>
                    <a:rPr lang="en-US" dirty="0" smtClean="0">
                      <a:solidFill>
                        <a:prstClr val="black"/>
                      </a:solidFill>
                      <a:latin typeface="Gill Sans Light"/>
                      <a:cs typeface="Gill Sans Light"/>
                    </a:rPr>
                    <a:t>RDD</a:t>
                  </a:r>
                  <a:endParaRPr lang="en-US" dirty="0">
                    <a:solidFill>
                      <a:prstClr val="black"/>
                    </a:solidFill>
                    <a:latin typeface="Gill Sans Light"/>
                    <a:cs typeface="Gill Sans Light"/>
                  </a:endParaRPr>
                </a:p>
              </p:txBody>
            </p:sp>
          </p:grpSp>
          <p:sp>
            <p:nvSpPr>
              <p:cNvPr id="16" name="Rounded Rectangle 15"/>
              <p:cNvSpPr/>
              <p:nvPr/>
            </p:nvSpPr>
            <p:spPr>
              <a:xfrm>
                <a:off x="5039212" y="2630055"/>
                <a:ext cx="1143000" cy="1073727"/>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Rounded Rectangle 16"/>
              <p:cNvSpPr/>
              <p:nvPr/>
            </p:nvSpPr>
            <p:spPr>
              <a:xfrm>
                <a:off x="5039212" y="3775364"/>
                <a:ext cx="1143000" cy="1073727"/>
              </a:xfrm>
              <a:prstGeom prst="roundRect">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41" name="Group 40"/>
              <p:cNvGrpSpPr/>
              <p:nvPr/>
            </p:nvGrpSpPr>
            <p:grpSpPr>
              <a:xfrm>
                <a:off x="5257800" y="2772937"/>
                <a:ext cx="685800" cy="826445"/>
                <a:chOff x="4953000" y="2971800"/>
                <a:chExt cx="685800" cy="879764"/>
              </a:xfrm>
              <a:solidFill>
                <a:schemeClr val="bg1">
                  <a:lumMod val="75000"/>
                </a:schemeClr>
              </a:solidFill>
            </p:grpSpPr>
            <p:grpSp>
              <p:nvGrpSpPr>
                <p:cNvPr id="24" name="Group 23"/>
                <p:cNvGrpSpPr/>
                <p:nvPr/>
              </p:nvGrpSpPr>
              <p:grpSpPr>
                <a:xfrm>
                  <a:off x="4953000" y="2971800"/>
                  <a:ext cx="685800" cy="124691"/>
                  <a:chOff x="4953000" y="2971800"/>
                  <a:chExt cx="685800" cy="152400"/>
                </a:xfrm>
                <a:grpFill/>
              </p:grpSpPr>
              <p:sp>
                <p:nvSpPr>
                  <p:cNvPr id="20" name="Rounded Rectangle 19"/>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ounded Rectangle 22"/>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5" name="Group 24"/>
                <p:cNvGrpSpPr/>
                <p:nvPr/>
              </p:nvGrpSpPr>
              <p:grpSpPr>
                <a:xfrm>
                  <a:off x="4953000" y="3158836"/>
                  <a:ext cx="685800" cy="124691"/>
                  <a:chOff x="4953000" y="2971800"/>
                  <a:chExt cx="685800" cy="152400"/>
                </a:xfrm>
                <a:grpFill/>
              </p:grpSpPr>
              <p:sp>
                <p:nvSpPr>
                  <p:cNvPr id="26" name="Rounded Rectangle 25"/>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Rounded Rectangle 26"/>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8" name="Group 27"/>
                <p:cNvGrpSpPr/>
                <p:nvPr/>
              </p:nvGrpSpPr>
              <p:grpSpPr>
                <a:xfrm>
                  <a:off x="4953000" y="3345873"/>
                  <a:ext cx="685800" cy="124691"/>
                  <a:chOff x="4953000" y="2971800"/>
                  <a:chExt cx="685800" cy="152400"/>
                </a:xfrm>
                <a:grpFill/>
              </p:grpSpPr>
              <p:sp>
                <p:nvSpPr>
                  <p:cNvPr id="29" name="Rounded Rectangle 28"/>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ounded Rectangle 29"/>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1" name="Group 30"/>
                <p:cNvGrpSpPr/>
                <p:nvPr/>
              </p:nvGrpSpPr>
              <p:grpSpPr>
                <a:xfrm>
                  <a:off x="4953000" y="3532909"/>
                  <a:ext cx="685800" cy="124691"/>
                  <a:chOff x="4953000" y="2971800"/>
                  <a:chExt cx="685800" cy="152400"/>
                </a:xfrm>
                <a:grpFill/>
              </p:grpSpPr>
              <p:sp>
                <p:nvSpPr>
                  <p:cNvPr id="32" name="Rounded Rectangle 31"/>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ounded Rectangle 32"/>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5" name="Group 34"/>
                <p:cNvGrpSpPr/>
                <p:nvPr/>
              </p:nvGrpSpPr>
              <p:grpSpPr>
                <a:xfrm>
                  <a:off x="4953000" y="3726873"/>
                  <a:ext cx="685800" cy="124691"/>
                  <a:chOff x="4953000" y="2971800"/>
                  <a:chExt cx="685800" cy="152400"/>
                </a:xfrm>
                <a:grpFill/>
              </p:grpSpPr>
              <p:sp>
                <p:nvSpPr>
                  <p:cNvPr id="36" name="Rounded Rectangle 35"/>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Rounded Rectangle 36"/>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grpSp>
            <p:nvGrpSpPr>
              <p:cNvPr id="42" name="Group 41"/>
              <p:cNvGrpSpPr/>
              <p:nvPr/>
            </p:nvGrpSpPr>
            <p:grpSpPr>
              <a:xfrm>
                <a:off x="5257800" y="3918527"/>
                <a:ext cx="685800" cy="826445"/>
                <a:chOff x="4953000" y="2971800"/>
                <a:chExt cx="685800" cy="879764"/>
              </a:xfrm>
              <a:solidFill>
                <a:schemeClr val="bg1">
                  <a:lumMod val="75000"/>
                </a:schemeClr>
              </a:solidFill>
            </p:grpSpPr>
            <p:grpSp>
              <p:nvGrpSpPr>
                <p:cNvPr id="43" name="Group 42"/>
                <p:cNvGrpSpPr/>
                <p:nvPr/>
              </p:nvGrpSpPr>
              <p:grpSpPr>
                <a:xfrm>
                  <a:off x="4953000" y="2971800"/>
                  <a:ext cx="685800" cy="124691"/>
                  <a:chOff x="4953000" y="2971800"/>
                  <a:chExt cx="685800" cy="152400"/>
                </a:xfrm>
                <a:grpFill/>
              </p:grpSpPr>
              <p:sp>
                <p:nvSpPr>
                  <p:cNvPr id="56" name="Rounded Rectangle 55"/>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Rounded Rectangle 56"/>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44" name="Group 43"/>
                <p:cNvGrpSpPr/>
                <p:nvPr/>
              </p:nvGrpSpPr>
              <p:grpSpPr>
                <a:xfrm>
                  <a:off x="4953000" y="3158836"/>
                  <a:ext cx="685800" cy="124691"/>
                  <a:chOff x="4953000" y="2971800"/>
                  <a:chExt cx="685800" cy="152400"/>
                </a:xfrm>
                <a:grpFill/>
              </p:grpSpPr>
              <p:sp>
                <p:nvSpPr>
                  <p:cNvPr id="54" name="Rounded Rectangle 53"/>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Rounded Rectangle 54"/>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45" name="Group 44"/>
                <p:cNvGrpSpPr/>
                <p:nvPr/>
              </p:nvGrpSpPr>
              <p:grpSpPr>
                <a:xfrm>
                  <a:off x="4953000" y="3345873"/>
                  <a:ext cx="685800" cy="124691"/>
                  <a:chOff x="4953000" y="2971800"/>
                  <a:chExt cx="685800" cy="152400"/>
                </a:xfrm>
                <a:grpFill/>
              </p:grpSpPr>
              <p:sp>
                <p:nvSpPr>
                  <p:cNvPr id="52" name="Rounded Rectangle 51"/>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Rounded Rectangle 52"/>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46" name="Group 45"/>
                <p:cNvGrpSpPr/>
                <p:nvPr/>
              </p:nvGrpSpPr>
              <p:grpSpPr>
                <a:xfrm>
                  <a:off x="4953000" y="3532909"/>
                  <a:ext cx="685800" cy="124691"/>
                  <a:chOff x="4953000" y="2971800"/>
                  <a:chExt cx="685800" cy="152400"/>
                </a:xfrm>
                <a:grpFill/>
              </p:grpSpPr>
              <p:sp>
                <p:nvSpPr>
                  <p:cNvPr id="50" name="Rounded Rectangle 49"/>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ounded Rectangle 50"/>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47" name="Group 46"/>
                <p:cNvGrpSpPr/>
                <p:nvPr/>
              </p:nvGrpSpPr>
              <p:grpSpPr>
                <a:xfrm>
                  <a:off x="4953000" y="3726873"/>
                  <a:ext cx="685800" cy="124691"/>
                  <a:chOff x="4953000" y="2971800"/>
                  <a:chExt cx="685800" cy="152400"/>
                </a:xfrm>
                <a:grpFill/>
              </p:grpSpPr>
              <p:sp>
                <p:nvSpPr>
                  <p:cNvPr id="48" name="Rounded Rectangle 47"/>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Rounded Rectangle 48"/>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grpSp>
      </p:grpSp>
      <p:grpSp>
        <p:nvGrpSpPr>
          <p:cNvPr id="232" name="Group 231"/>
          <p:cNvGrpSpPr/>
          <p:nvPr/>
        </p:nvGrpSpPr>
        <p:grpSpPr>
          <a:xfrm>
            <a:off x="7467600" y="2371298"/>
            <a:ext cx="1447800" cy="2971801"/>
            <a:chOff x="7467600" y="2057399"/>
            <a:chExt cx="1447800" cy="2971801"/>
          </a:xfrm>
        </p:grpSpPr>
        <p:grpSp>
          <p:nvGrpSpPr>
            <p:cNvPr id="74" name="Group 73"/>
            <p:cNvGrpSpPr/>
            <p:nvPr/>
          </p:nvGrpSpPr>
          <p:grpSpPr>
            <a:xfrm>
              <a:off x="7467600" y="2057399"/>
              <a:ext cx="1447800" cy="2971801"/>
              <a:chOff x="4191000" y="1138090"/>
              <a:chExt cx="1752600" cy="5567510"/>
            </a:xfrm>
          </p:grpSpPr>
          <p:sp>
            <p:nvSpPr>
              <p:cNvPr id="75" name="Rectangle 74"/>
              <p:cNvSpPr/>
              <p:nvPr/>
            </p:nvSpPr>
            <p:spPr>
              <a:xfrm>
                <a:off x="4191000" y="1143000"/>
                <a:ext cx="1752600" cy="5562600"/>
              </a:xfrm>
              <a:prstGeom prst="rect">
                <a:avLst/>
              </a:prstGeom>
              <a:ln>
                <a:headEnd type="none" w="med" len="med"/>
                <a:tailEnd type="none"/>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6" name="TextBox 75"/>
              <p:cNvSpPr txBox="1"/>
              <p:nvPr/>
            </p:nvSpPr>
            <p:spPr>
              <a:xfrm>
                <a:off x="4191000" y="1138090"/>
                <a:ext cx="1752600" cy="511095"/>
              </a:xfrm>
              <a:prstGeom prst="rect">
                <a:avLst/>
              </a:prstGeom>
              <a:noFill/>
            </p:spPr>
            <p:txBody>
              <a:bodyPr wrap="square" rtlCol="0">
                <a:spAutoFit/>
              </a:bodyPr>
              <a:lstStyle/>
              <a:p>
                <a:pPr algn="ctr" defTabSz="914400" fontAlgn="auto">
                  <a:spcBef>
                    <a:spcPts val="0"/>
                  </a:spcBef>
                  <a:spcAft>
                    <a:spcPts val="0"/>
                  </a:spcAft>
                </a:pPr>
                <a:r>
                  <a:rPr lang="en-US" dirty="0" smtClean="0">
                    <a:solidFill>
                      <a:prstClr val="black"/>
                    </a:solidFill>
                    <a:latin typeface="Gill Sans Light"/>
                    <a:cs typeface="Gill Sans Light"/>
                  </a:rPr>
                  <a:t>RDD</a:t>
                </a:r>
                <a:endParaRPr lang="en-US" dirty="0">
                  <a:solidFill>
                    <a:prstClr val="black"/>
                  </a:solidFill>
                  <a:latin typeface="Gill Sans Light"/>
                  <a:cs typeface="Gill Sans Light"/>
                </a:endParaRPr>
              </a:p>
            </p:txBody>
          </p:sp>
        </p:grpSp>
        <p:sp>
          <p:nvSpPr>
            <p:cNvPr id="77" name="Rounded Rectangle 76"/>
            <p:cNvSpPr/>
            <p:nvPr/>
          </p:nvSpPr>
          <p:spPr>
            <a:xfrm>
              <a:off x="7608221" y="2630055"/>
              <a:ext cx="1143000" cy="1073727"/>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8" name="Rounded Rectangle 77"/>
            <p:cNvSpPr/>
            <p:nvPr/>
          </p:nvSpPr>
          <p:spPr>
            <a:xfrm>
              <a:off x="7608221" y="3775364"/>
              <a:ext cx="1143000" cy="1073727"/>
            </a:xfrm>
            <a:prstGeom prst="roundRect">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81" name="Group 80"/>
            <p:cNvGrpSpPr/>
            <p:nvPr/>
          </p:nvGrpSpPr>
          <p:grpSpPr>
            <a:xfrm>
              <a:off x="7826809" y="2772937"/>
              <a:ext cx="685800" cy="117134"/>
              <a:chOff x="4953000" y="2971800"/>
              <a:chExt cx="685800" cy="152400"/>
            </a:xfrm>
            <a:solidFill>
              <a:schemeClr val="bg1">
                <a:lumMod val="75000"/>
              </a:schemeClr>
            </a:solidFill>
          </p:grpSpPr>
          <p:sp>
            <p:nvSpPr>
              <p:cNvPr id="94" name="Rounded Rectangle 93"/>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5" name="Rounded Rectangle 94"/>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2" name="Group 81"/>
            <p:cNvGrpSpPr/>
            <p:nvPr/>
          </p:nvGrpSpPr>
          <p:grpSpPr>
            <a:xfrm>
              <a:off x="7826809" y="2948638"/>
              <a:ext cx="685800" cy="117134"/>
              <a:chOff x="4953000" y="2971800"/>
              <a:chExt cx="685800" cy="152400"/>
            </a:xfrm>
            <a:solidFill>
              <a:schemeClr val="bg1">
                <a:lumMod val="75000"/>
              </a:schemeClr>
            </a:solidFill>
          </p:grpSpPr>
          <p:sp>
            <p:nvSpPr>
              <p:cNvPr id="92" name="Rounded Rectangle 91"/>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3" name="Rounded Rectangle 92"/>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97" name="Group 96"/>
            <p:cNvGrpSpPr/>
            <p:nvPr/>
          </p:nvGrpSpPr>
          <p:grpSpPr>
            <a:xfrm>
              <a:off x="7826809" y="3918527"/>
              <a:ext cx="685800" cy="117134"/>
              <a:chOff x="4953000" y="2971800"/>
              <a:chExt cx="685800" cy="152400"/>
            </a:xfrm>
            <a:solidFill>
              <a:schemeClr val="bg1">
                <a:lumMod val="75000"/>
              </a:schemeClr>
            </a:solidFill>
          </p:grpSpPr>
          <p:sp>
            <p:nvSpPr>
              <p:cNvPr id="110" name="Rounded Rectangle 109"/>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1" name="Rounded Rectangle 110"/>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98" name="Group 97"/>
            <p:cNvGrpSpPr/>
            <p:nvPr/>
          </p:nvGrpSpPr>
          <p:grpSpPr>
            <a:xfrm>
              <a:off x="7826809" y="4094228"/>
              <a:ext cx="685800" cy="117134"/>
              <a:chOff x="4953000" y="2971800"/>
              <a:chExt cx="685800" cy="152400"/>
            </a:xfrm>
            <a:solidFill>
              <a:schemeClr val="bg1">
                <a:lumMod val="75000"/>
              </a:schemeClr>
            </a:solidFill>
          </p:grpSpPr>
          <p:sp>
            <p:nvSpPr>
              <p:cNvPr id="108" name="Rounded Rectangle 107"/>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9" name="Rounded Rectangle 108"/>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99" name="Group 98"/>
            <p:cNvGrpSpPr/>
            <p:nvPr/>
          </p:nvGrpSpPr>
          <p:grpSpPr>
            <a:xfrm>
              <a:off x="7826809" y="4269929"/>
              <a:ext cx="685800" cy="117134"/>
              <a:chOff x="4953000" y="2971800"/>
              <a:chExt cx="685800" cy="152400"/>
            </a:xfrm>
            <a:solidFill>
              <a:schemeClr val="bg1">
                <a:lumMod val="75000"/>
              </a:schemeClr>
            </a:solidFill>
          </p:grpSpPr>
          <p:sp>
            <p:nvSpPr>
              <p:cNvPr id="106" name="Rounded Rectangle 105"/>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7" name="Rounded Rectangle 106"/>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cxnSp>
        <p:nvCxnSpPr>
          <p:cNvPr id="129" name="Straight Arrow Connector 128"/>
          <p:cNvCxnSpPr>
            <a:stCxn id="16" idx="3"/>
            <a:endCxn id="77" idx="1"/>
          </p:cNvCxnSpPr>
          <p:nvPr/>
        </p:nvCxnSpPr>
        <p:spPr>
          <a:xfrm>
            <a:off x="6182212" y="3480818"/>
            <a:ext cx="1426009"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a:stCxn id="16" idx="3"/>
            <a:endCxn id="78" idx="1"/>
          </p:cNvCxnSpPr>
          <p:nvPr/>
        </p:nvCxnSpPr>
        <p:spPr>
          <a:xfrm>
            <a:off x="6182212" y="3480818"/>
            <a:ext cx="1426009" cy="1145309"/>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a:stCxn id="17" idx="3"/>
            <a:endCxn id="78" idx="1"/>
          </p:cNvCxnSpPr>
          <p:nvPr/>
        </p:nvCxnSpPr>
        <p:spPr>
          <a:xfrm>
            <a:off x="6182212" y="4626127"/>
            <a:ext cx="1426009"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a:stCxn id="17" idx="3"/>
            <a:endCxn id="77" idx="1"/>
          </p:cNvCxnSpPr>
          <p:nvPr/>
        </p:nvCxnSpPr>
        <p:spPr>
          <a:xfrm flipV="1">
            <a:off x="6182212" y="3480818"/>
            <a:ext cx="1426009" cy="1145309"/>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159" name="TextBox 158"/>
          <p:cNvSpPr txBox="1"/>
          <p:nvPr/>
        </p:nvSpPr>
        <p:spPr>
          <a:xfrm>
            <a:off x="6324600" y="3015535"/>
            <a:ext cx="1092066" cy="433685"/>
          </a:xfrm>
          <a:prstGeom prst="rect">
            <a:avLst/>
          </a:prstGeom>
          <a:noFill/>
        </p:spPr>
        <p:txBody>
          <a:bodyPr wrap="none" rtlCol="0">
            <a:spAutoFit/>
          </a:bodyPr>
          <a:lstStyle/>
          <a:p>
            <a:pPr algn="ctr"/>
            <a:r>
              <a:rPr lang="en-US" dirty="0" smtClean="0">
                <a:latin typeface="Gill Sans Light"/>
                <a:cs typeface="Gill Sans Light"/>
              </a:rPr>
              <a:t>Reduce</a:t>
            </a:r>
          </a:p>
        </p:txBody>
      </p:sp>
      <p:sp>
        <p:nvSpPr>
          <p:cNvPr id="162" name="Content Placeholder 2"/>
          <p:cNvSpPr txBox="1">
            <a:spLocks/>
          </p:cNvSpPr>
          <p:nvPr/>
        </p:nvSpPr>
        <p:spPr bwMode="auto">
          <a:xfrm>
            <a:off x="457200" y="5715000"/>
            <a:ext cx="70104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defTabSz="457200" rtl="0" eaLnBrk="0" fontAlgn="base" hangingPunct="0">
              <a:spcBef>
                <a:spcPts val="2000"/>
              </a:spcBef>
              <a:spcAft>
                <a:spcPct val="0"/>
              </a:spcAft>
              <a:buNone/>
              <a:defRPr sz="3200" kern="1200">
                <a:solidFill>
                  <a:schemeClr val="tx1"/>
                </a:solidFill>
                <a:latin typeface="Gill Sans Light"/>
                <a:ea typeface="ＭＳ Ｐゴシック" pitchFamily="-65" charset="-128"/>
                <a:cs typeface="Gill Sans Light"/>
              </a:defRPr>
            </a:lvl1pPr>
            <a:lvl2pPr marL="457200" indent="-228600" algn="l" defTabSz="457200" rtl="0" eaLnBrk="0" fontAlgn="base" hangingPunct="0">
              <a:spcBef>
                <a:spcPct val="0"/>
              </a:spcBef>
              <a:spcAft>
                <a:spcPct val="0"/>
              </a:spcAft>
              <a:buSzPct val="100000"/>
              <a:buFont typeface="Lucida Grande" charset="0"/>
              <a:buChar char="»"/>
              <a:defRPr sz="2700" kern="1200">
                <a:solidFill>
                  <a:schemeClr val="tx1"/>
                </a:solidFill>
                <a:latin typeface="Gill Sans Light"/>
                <a:ea typeface="ＭＳ Ｐゴシック" pitchFamily="-65" charset="-128"/>
                <a:cs typeface="Gill Sans Light"/>
              </a:defRPr>
            </a:lvl2pPr>
            <a:lvl3pPr marL="777240" indent="-228600" algn="l" defTabSz="457200" rtl="0" eaLnBrk="0" fontAlgn="base" hangingPunct="0">
              <a:spcBef>
                <a:spcPct val="20000"/>
              </a:spcBef>
              <a:spcAft>
                <a:spcPct val="0"/>
              </a:spcAft>
              <a:buFont typeface="Arial" charset="0"/>
              <a:buChar char="•"/>
              <a:defRPr sz="2400" kern="1200">
                <a:solidFill>
                  <a:schemeClr val="tx1"/>
                </a:solidFill>
                <a:latin typeface="Gill Sans Light"/>
                <a:ea typeface="ＭＳ Ｐゴシック" pitchFamily="-65" charset="-128"/>
                <a:cs typeface="Gill Sans Light"/>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Gill Sans Light"/>
                <a:ea typeface="ＭＳ Ｐゴシック" pitchFamily="-65" charset="-128"/>
                <a:cs typeface="Gill Sans Light"/>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Gill Sans Light"/>
                <a:ea typeface="ＭＳ Ｐゴシック" pitchFamily="-65" charset="-128"/>
                <a:cs typeface="Gill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Optimized for iterative access to data.</a:t>
            </a:r>
            <a:endParaRPr lang="en-US" dirty="0"/>
          </a:p>
        </p:txBody>
      </p:sp>
      <p:grpSp>
        <p:nvGrpSpPr>
          <p:cNvPr id="230" name="Group 229"/>
          <p:cNvGrpSpPr/>
          <p:nvPr/>
        </p:nvGrpSpPr>
        <p:grpSpPr>
          <a:xfrm>
            <a:off x="1371600" y="2371298"/>
            <a:ext cx="2362200" cy="2971801"/>
            <a:chOff x="1371600" y="2057399"/>
            <a:chExt cx="2362200" cy="2971801"/>
          </a:xfrm>
        </p:grpSpPr>
        <p:grpSp>
          <p:nvGrpSpPr>
            <p:cNvPr id="228" name="Group 227"/>
            <p:cNvGrpSpPr/>
            <p:nvPr/>
          </p:nvGrpSpPr>
          <p:grpSpPr>
            <a:xfrm>
              <a:off x="2286000" y="2057399"/>
              <a:ext cx="1447800" cy="2971801"/>
              <a:chOff x="2286000" y="2057399"/>
              <a:chExt cx="1447800" cy="2971801"/>
            </a:xfrm>
          </p:grpSpPr>
          <p:grpSp>
            <p:nvGrpSpPr>
              <p:cNvPr id="178" name="Group 177"/>
              <p:cNvGrpSpPr/>
              <p:nvPr/>
            </p:nvGrpSpPr>
            <p:grpSpPr>
              <a:xfrm>
                <a:off x="2286000" y="2057399"/>
                <a:ext cx="1447800" cy="2971801"/>
                <a:chOff x="4191000" y="1138090"/>
                <a:chExt cx="1752600" cy="5567510"/>
              </a:xfrm>
            </p:grpSpPr>
            <p:sp>
              <p:nvSpPr>
                <p:cNvPr id="179" name="Rectangle 178"/>
                <p:cNvSpPr/>
                <p:nvPr/>
              </p:nvSpPr>
              <p:spPr>
                <a:xfrm>
                  <a:off x="4191000" y="1143000"/>
                  <a:ext cx="1752600" cy="5562600"/>
                </a:xfrm>
                <a:prstGeom prst="rect">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0" name="TextBox 179"/>
                <p:cNvSpPr txBox="1"/>
                <p:nvPr/>
              </p:nvSpPr>
              <p:spPr>
                <a:xfrm>
                  <a:off x="4191000" y="1138090"/>
                  <a:ext cx="1752600" cy="511095"/>
                </a:xfrm>
                <a:prstGeom prst="rect">
                  <a:avLst/>
                </a:prstGeom>
                <a:noFill/>
              </p:spPr>
              <p:txBody>
                <a:bodyPr wrap="square" rtlCol="0">
                  <a:spAutoFit/>
                </a:bodyPr>
                <a:lstStyle/>
                <a:p>
                  <a:pPr algn="ctr" defTabSz="914400" fontAlgn="auto">
                    <a:spcBef>
                      <a:spcPts val="0"/>
                    </a:spcBef>
                    <a:spcAft>
                      <a:spcPts val="0"/>
                    </a:spcAft>
                  </a:pPr>
                  <a:r>
                    <a:rPr lang="en-US" dirty="0" smtClean="0">
                      <a:solidFill>
                        <a:prstClr val="black"/>
                      </a:solidFill>
                      <a:latin typeface="Gill Sans Light"/>
                      <a:cs typeface="Gill Sans Light"/>
                    </a:rPr>
                    <a:t>RDD</a:t>
                  </a:r>
                  <a:endParaRPr lang="en-US" dirty="0">
                    <a:solidFill>
                      <a:prstClr val="black"/>
                    </a:solidFill>
                    <a:latin typeface="Gill Sans Light"/>
                    <a:cs typeface="Gill Sans Light"/>
                  </a:endParaRPr>
                </a:p>
              </p:txBody>
            </p:sp>
          </p:grpSp>
          <p:sp>
            <p:nvSpPr>
              <p:cNvPr id="181" name="Rounded Rectangle 180"/>
              <p:cNvSpPr/>
              <p:nvPr/>
            </p:nvSpPr>
            <p:spPr>
              <a:xfrm>
                <a:off x="2448412" y="2630055"/>
                <a:ext cx="1143000" cy="1073727"/>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82" name="Rounded Rectangle 181"/>
              <p:cNvSpPr/>
              <p:nvPr/>
            </p:nvSpPr>
            <p:spPr>
              <a:xfrm>
                <a:off x="2448412" y="3775364"/>
                <a:ext cx="1143000" cy="1073727"/>
              </a:xfrm>
              <a:prstGeom prst="roundRect">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215" name="Group 214"/>
              <p:cNvGrpSpPr/>
              <p:nvPr/>
            </p:nvGrpSpPr>
            <p:grpSpPr>
              <a:xfrm>
                <a:off x="2667000" y="2772937"/>
                <a:ext cx="685800" cy="1972035"/>
                <a:chOff x="2590800" y="2772937"/>
                <a:chExt cx="533400" cy="1972035"/>
              </a:xfrm>
            </p:grpSpPr>
            <p:sp>
              <p:nvSpPr>
                <p:cNvPr id="197" name="Rounded Rectangle 196"/>
                <p:cNvSpPr/>
                <p:nvPr/>
              </p:nvSpPr>
              <p:spPr>
                <a:xfrm>
                  <a:off x="2590800" y="2772937"/>
                  <a:ext cx="533400" cy="117134"/>
                </a:xfrm>
                <a:prstGeom prst="roundRect">
                  <a:avLst/>
                </a:prstGeom>
                <a:solidFill>
                  <a:schemeClr val="bg1">
                    <a:lumMod val="75000"/>
                  </a:schemeClr>
                </a:solid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5" name="Rounded Rectangle 194"/>
                <p:cNvSpPr/>
                <p:nvPr/>
              </p:nvSpPr>
              <p:spPr>
                <a:xfrm>
                  <a:off x="2590800" y="2948637"/>
                  <a:ext cx="533400" cy="117134"/>
                </a:xfrm>
                <a:prstGeom prst="roundRect">
                  <a:avLst/>
                </a:prstGeom>
                <a:solidFill>
                  <a:schemeClr val="bg1">
                    <a:lumMod val="75000"/>
                  </a:schemeClr>
                </a:solid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3" name="Rounded Rectangle 192"/>
                <p:cNvSpPr/>
                <p:nvPr/>
              </p:nvSpPr>
              <p:spPr>
                <a:xfrm>
                  <a:off x="2590800" y="3124339"/>
                  <a:ext cx="533400" cy="117134"/>
                </a:xfrm>
                <a:prstGeom prst="roundRect">
                  <a:avLst/>
                </a:prstGeom>
                <a:solidFill>
                  <a:schemeClr val="bg1">
                    <a:lumMod val="75000"/>
                  </a:schemeClr>
                </a:solid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1" name="Rounded Rectangle 190"/>
                <p:cNvSpPr/>
                <p:nvPr/>
              </p:nvSpPr>
              <p:spPr>
                <a:xfrm>
                  <a:off x="2590800" y="3300039"/>
                  <a:ext cx="533400" cy="117134"/>
                </a:xfrm>
                <a:prstGeom prst="roundRect">
                  <a:avLst/>
                </a:prstGeom>
                <a:solidFill>
                  <a:schemeClr val="bg1">
                    <a:lumMod val="75000"/>
                  </a:schemeClr>
                </a:solid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9" name="Rounded Rectangle 188"/>
                <p:cNvSpPr/>
                <p:nvPr/>
              </p:nvSpPr>
              <p:spPr>
                <a:xfrm>
                  <a:off x="2590800" y="3482248"/>
                  <a:ext cx="533400" cy="117134"/>
                </a:xfrm>
                <a:prstGeom prst="roundRect">
                  <a:avLst/>
                </a:prstGeom>
                <a:solidFill>
                  <a:schemeClr val="bg1">
                    <a:lumMod val="75000"/>
                  </a:schemeClr>
                </a:solid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3" name="Rounded Rectangle 212"/>
                <p:cNvSpPr/>
                <p:nvPr/>
              </p:nvSpPr>
              <p:spPr>
                <a:xfrm>
                  <a:off x="2590800" y="3918527"/>
                  <a:ext cx="533400" cy="117134"/>
                </a:xfrm>
                <a:prstGeom prst="roundRect">
                  <a:avLst/>
                </a:prstGeom>
                <a:solidFill>
                  <a:schemeClr val="bg1">
                    <a:lumMod val="75000"/>
                  </a:schemeClr>
                </a:solid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1" name="Rounded Rectangle 210"/>
                <p:cNvSpPr/>
                <p:nvPr/>
              </p:nvSpPr>
              <p:spPr>
                <a:xfrm>
                  <a:off x="2590800" y="4094227"/>
                  <a:ext cx="533400" cy="117134"/>
                </a:xfrm>
                <a:prstGeom prst="roundRect">
                  <a:avLst/>
                </a:prstGeom>
                <a:solidFill>
                  <a:schemeClr val="bg1">
                    <a:lumMod val="75000"/>
                  </a:schemeClr>
                </a:solid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9" name="Rounded Rectangle 208"/>
                <p:cNvSpPr/>
                <p:nvPr/>
              </p:nvSpPr>
              <p:spPr>
                <a:xfrm>
                  <a:off x="2590800" y="4269929"/>
                  <a:ext cx="533400" cy="117134"/>
                </a:xfrm>
                <a:prstGeom prst="roundRect">
                  <a:avLst/>
                </a:prstGeom>
                <a:solidFill>
                  <a:schemeClr val="bg1">
                    <a:lumMod val="75000"/>
                  </a:schemeClr>
                </a:solid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7" name="Rounded Rectangle 206"/>
                <p:cNvSpPr/>
                <p:nvPr/>
              </p:nvSpPr>
              <p:spPr>
                <a:xfrm>
                  <a:off x="2590800" y="4445629"/>
                  <a:ext cx="533400" cy="117134"/>
                </a:xfrm>
                <a:prstGeom prst="roundRect">
                  <a:avLst/>
                </a:prstGeom>
                <a:solidFill>
                  <a:schemeClr val="bg1">
                    <a:lumMod val="75000"/>
                  </a:schemeClr>
                </a:solid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5" name="Rounded Rectangle 204"/>
                <p:cNvSpPr/>
                <p:nvPr/>
              </p:nvSpPr>
              <p:spPr>
                <a:xfrm>
                  <a:off x="2590800" y="4627838"/>
                  <a:ext cx="533400" cy="117134"/>
                </a:xfrm>
                <a:prstGeom prst="roundRect">
                  <a:avLst/>
                </a:prstGeom>
                <a:solidFill>
                  <a:schemeClr val="bg1">
                    <a:lumMod val="75000"/>
                  </a:schemeClr>
                </a:solid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216" name="Right Arrow 215"/>
            <p:cNvSpPr/>
            <p:nvPr/>
          </p:nvSpPr>
          <p:spPr>
            <a:xfrm>
              <a:off x="1371600" y="2880590"/>
              <a:ext cx="848212" cy="572655"/>
            </a:xfrm>
            <a:prstGeom prst="rightArrow">
              <a:avLst>
                <a:gd name="adj1" fmla="val 58562"/>
                <a:gd name="adj2" fmla="val 50000"/>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91440" rtlCol="0" anchor="ctr"/>
            <a:lstStyle/>
            <a:p>
              <a:pPr algn="ctr"/>
              <a:r>
                <a:rPr lang="en-US" dirty="0" smtClean="0">
                  <a:latin typeface="Gill Sans Light"/>
                  <a:cs typeface="Gill Sans Light"/>
                </a:rPr>
                <a:t>Load</a:t>
              </a:r>
              <a:endParaRPr lang="en-US" dirty="0">
                <a:latin typeface="Gill Sans Light"/>
                <a:cs typeface="Gill Sans Light"/>
              </a:endParaRPr>
            </a:p>
          </p:txBody>
        </p:sp>
        <p:sp>
          <p:nvSpPr>
            <p:cNvPr id="217" name="Right Arrow 216"/>
            <p:cNvSpPr/>
            <p:nvPr/>
          </p:nvSpPr>
          <p:spPr>
            <a:xfrm>
              <a:off x="1371600" y="4025899"/>
              <a:ext cx="848212" cy="572655"/>
            </a:xfrm>
            <a:prstGeom prst="rightArrow">
              <a:avLst>
                <a:gd name="adj1" fmla="val 58562"/>
                <a:gd name="adj2" fmla="val 50000"/>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91440" rtlCol="0" anchor="ctr"/>
            <a:lstStyle/>
            <a:p>
              <a:pPr algn="ctr"/>
              <a:r>
                <a:rPr lang="en-US" dirty="0" smtClean="0">
                  <a:latin typeface="Gill Sans Light"/>
                  <a:cs typeface="Gill Sans Light"/>
                </a:rPr>
                <a:t>Load</a:t>
              </a:r>
              <a:endParaRPr lang="en-US" dirty="0">
                <a:latin typeface="Gill Sans Light"/>
                <a:cs typeface="Gill Sans Light"/>
              </a:endParaRPr>
            </a:p>
          </p:txBody>
        </p:sp>
      </p:grpSp>
      <p:sp>
        <p:nvSpPr>
          <p:cNvPr id="226" name="TextBox 225"/>
          <p:cNvSpPr txBox="1"/>
          <p:nvPr/>
        </p:nvSpPr>
        <p:spPr>
          <a:xfrm>
            <a:off x="7608221" y="5329535"/>
            <a:ext cx="1130388" cy="461665"/>
          </a:xfrm>
          <a:prstGeom prst="rect">
            <a:avLst/>
          </a:prstGeom>
          <a:noFill/>
        </p:spPr>
        <p:txBody>
          <a:bodyPr wrap="none" rtlCol="0">
            <a:spAutoFit/>
          </a:bodyPr>
          <a:lstStyle/>
          <a:p>
            <a:pPr algn="ctr"/>
            <a:r>
              <a:rPr lang="en-US" dirty="0" smtClean="0">
                <a:latin typeface="Gill Sans Light"/>
                <a:cs typeface="Gill Sans Light"/>
              </a:rPr>
              <a:t>.cache()</a:t>
            </a:r>
          </a:p>
        </p:txBody>
      </p:sp>
      <p:sp>
        <p:nvSpPr>
          <p:cNvPr id="7" name="TextBox 6"/>
          <p:cNvSpPr txBox="1"/>
          <p:nvPr/>
        </p:nvSpPr>
        <p:spPr>
          <a:xfrm>
            <a:off x="7392327" y="1609299"/>
            <a:ext cx="1523073" cy="830997"/>
          </a:xfrm>
          <a:prstGeom prst="rect">
            <a:avLst/>
          </a:prstGeom>
          <a:noFill/>
        </p:spPr>
        <p:txBody>
          <a:bodyPr wrap="none" rtlCol="0">
            <a:spAutoFit/>
          </a:bodyPr>
          <a:lstStyle/>
          <a:p>
            <a:pPr algn="ctr"/>
            <a:r>
              <a:rPr lang="en-US" dirty="0" smtClean="0">
                <a:latin typeface="Gill Sans Light"/>
                <a:cs typeface="Gill Sans Light"/>
              </a:rPr>
              <a:t>Persist </a:t>
            </a:r>
          </a:p>
          <a:p>
            <a:pPr algn="ctr"/>
            <a:r>
              <a:rPr lang="en-US" dirty="0">
                <a:latin typeface="Gill Sans Light"/>
                <a:cs typeface="Gill Sans Light"/>
              </a:rPr>
              <a:t>i</a:t>
            </a:r>
            <a:r>
              <a:rPr lang="en-US" dirty="0" smtClean="0">
                <a:latin typeface="Gill Sans Light"/>
                <a:cs typeface="Gill Sans Light"/>
              </a:rPr>
              <a:t>n Memory</a:t>
            </a:r>
          </a:p>
        </p:txBody>
      </p:sp>
    </p:spTree>
    <p:extLst>
      <p:ext uri="{BB962C8B-B14F-4D97-AF65-F5344CB8AC3E}">
        <p14:creationId xmlns:p14="http://schemas.microsoft.com/office/powerpoint/2010/main" val="336915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838200"/>
          </a:xfrm>
        </p:spPr>
        <p:txBody>
          <a:bodyPr/>
          <a:lstStyle/>
          <a:p>
            <a:r>
              <a:rPr lang="en-US" dirty="0" smtClean="0"/>
              <a:t>PageRank Benchmark</a:t>
            </a:r>
            <a:endParaRPr lang="en-US" dirty="0"/>
          </a:p>
        </p:txBody>
      </p:sp>
      <p:sp>
        <p:nvSpPr>
          <p:cNvPr id="7" name="TextBox 6"/>
          <p:cNvSpPr txBox="1"/>
          <p:nvPr/>
        </p:nvSpPr>
        <p:spPr>
          <a:xfrm>
            <a:off x="2100461" y="5798403"/>
            <a:ext cx="5214739" cy="830997"/>
          </a:xfrm>
          <a:prstGeom prst="rect">
            <a:avLst/>
          </a:prstGeom>
          <a:noFill/>
        </p:spPr>
        <p:txBody>
          <a:bodyPr wrap="none" rtlCol="0">
            <a:spAutoFit/>
          </a:bodyPr>
          <a:lstStyle/>
          <a:p>
            <a:pPr algn="ctr"/>
            <a:r>
              <a:rPr lang="en-US" dirty="0" err="1" smtClean="0">
                <a:latin typeface="Gill Sans Light"/>
                <a:cs typeface="Gill Sans Light"/>
              </a:rPr>
              <a:t>GraphX</a:t>
            </a:r>
            <a:r>
              <a:rPr lang="en-US" dirty="0" smtClean="0">
                <a:latin typeface="Gill Sans Light"/>
                <a:cs typeface="Gill Sans Light"/>
              </a:rPr>
              <a:t> performs comparably to </a:t>
            </a:r>
            <a:br>
              <a:rPr lang="en-US" dirty="0" smtClean="0">
                <a:latin typeface="Gill Sans Light"/>
                <a:cs typeface="Gill Sans Light"/>
              </a:rPr>
            </a:br>
            <a:r>
              <a:rPr lang="en-US" dirty="0" smtClean="0">
                <a:latin typeface="Gill Sans Light"/>
                <a:cs typeface="Gill Sans Light"/>
              </a:rPr>
              <a:t>state-of-the-art graph processing systems.</a:t>
            </a:r>
          </a:p>
        </p:txBody>
      </p:sp>
      <p:sp>
        <p:nvSpPr>
          <p:cNvPr id="31" name="Rectangle 30"/>
          <p:cNvSpPr/>
          <p:nvPr/>
        </p:nvSpPr>
        <p:spPr>
          <a:xfrm>
            <a:off x="5410200" y="4114799"/>
            <a:ext cx="2590800" cy="441229"/>
          </a:xfrm>
          <a:prstGeom prst="rect">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2" name="Rectangle 31"/>
          <p:cNvSpPr/>
          <p:nvPr/>
        </p:nvSpPr>
        <p:spPr>
          <a:xfrm>
            <a:off x="1066800" y="4038600"/>
            <a:ext cx="2590800" cy="533400"/>
          </a:xfrm>
          <a:prstGeom prst="rect">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aphicFrame>
        <p:nvGraphicFramePr>
          <p:cNvPr id="33" name="Chart 32"/>
          <p:cNvGraphicFramePr/>
          <p:nvPr>
            <p:extLst>
              <p:ext uri="{D42A27DB-BD31-4B8C-83A1-F6EECF244321}">
                <p14:modId xmlns:p14="http://schemas.microsoft.com/office/powerpoint/2010/main" val="2442150207"/>
              </p:ext>
            </p:extLst>
          </p:nvPr>
        </p:nvGraphicFramePr>
        <p:xfrm>
          <a:off x="381000" y="1676400"/>
          <a:ext cx="4267200" cy="4038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4" name="Chart 33"/>
          <p:cNvGraphicFramePr/>
          <p:nvPr>
            <p:extLst>
              <p:ext uri="{D42A27DB-BD31-4B8C-83A1-F6EECF244321}">
                <p14:modId xmlns:p14="http://schemas.microsoft.com/office/powerpoint/2010/main" val="2240135463"/>
              </p:ext>
            </p:extLst>
          </p:nvPr>
        </p:nvGraphicFramePr>
        <p:xfrm>
          <a:off x="4724400" y="1676400"/>
          <a:ext cx="4267200" cy="4038600"/>
        </p:xfrm>
        <a:graphic>
          <a:graphicData uri="http://schemas.openxmlformats.org/drawingml/2006/chart">
            <c:chart xmlns:c="http://schemas.openxmlformats.org/drawingml/2006/chart" xmlns:r="http://schemas.openxmlformats.org/officeDocument/2006/relationships" r:id="rId3"/>
          </a:graphicData>
        </a:graphic>
      </p:graphicFrame>
      <p:sp>
        <p:nvSpPr>
          <p:cNvPr id="35" name="TextBox 34"/>
          <p:cNvSpPr txBox="1"/>
          <p:nvPr/>
        </p:nvSpPr>
        <p:spPr>
          <a:xfrm>
            <a:off x="866746" y="1307068"/>
            <a:ext cx="3857654" cy="369332"/>
          </a:xfrm>
          <a:prstGeom prst="rect">
            <a:avLst/>
          </a:prstGeom>
          <a:noFill/>
        </p:spPr>
        <p:txBody>
          <a:bodyPr wrap="none" rtlCol="0">
            <a:spAutoFit/>
          </a:bodyPr>
          <a:lstStyle/>
          <a:p>
            <a:r>
              <a:rPr lang="en-US" sz="1800" dirty="0" smtClean="0">
                <a:latin typeface="Gill Sans Light"/>
                <a:cs typeface="Gill Sans Light"/>
              </a:rPr>
              <a:t>Twitter Graph (42M Vertices,1.5B Edges)</a:t>
            </a:r>
          </a:p>
        </p:txBody>
      </p:sp>
      <p:sp>
        <p:nvSpPr>
          <p:cNvPr id="36" name="TextBox 35"/>
          <p:cNvSpPr txBox="1"/>
          <p:nvPr/>
        </p:nvSpPr>
        <p:spPr>
          <a:xfrm>
            <a:off x="5301956" y="1295400"/>
            <a:ext cx="3689644" cy="369332"/>
          </a:xfrm>
          <a:prstGeom prst="rect">
            <a:avLst/>
          </a:prstGeom>
          <a:noFill/>
        </p:spPr>
        <p:txBody>
          <a:bodyPr wrap="none" rtlCol="0">
            <a:spAutoFit/>
          </a:bodyPr>
          <a:lstStyle/>
          <a:p>
            <a:r>
              <a:rPr lang="en-US" sz="1800" dirty="0" smtClean="0">
                <a:latin typeface="Gill Sans Light"/>
                <a:cs typeface="Gill Sans Light"/>
              </a:rPr>
              <a:t>UK-Graph (106M Vertices, 3.7B Edges)</a:t>
            </a:r>
          </a:p>
        </p:txBody>
      </p:sp>
      <p:grpSp>
        <p:nvGrpSpPr>
          <p:cNvPr id="19" name="Group 18"/>
          <p:cNvGrpSpPr/>
          <p:nvPr/>
        </p:nvGrpSpPr>
        <p:grpSpPr>
          <a:xfrm>
            <a:off x="5410200" y="3483114"/>
            <a:ext cx="1828800" cy="1088886"/>
            <a:chOff x="5257800" y="3559314"/>
            <a:chExt cx="1828800" cy="1088886"/>
          </a:xfrm>
        </p:grpSpPr>
        <p:sp>
          <p:nvSpPr>
            <p:cNvPr id="13" name="Rectangle 12"/>
            <p:cNvSpPr/>
            <p:nvPr/>
          </p:nvSpPr>
          <p:spPr>
            <a:xfrm>
              <a:off x="5257800" y="4191000"/>
              <a:ext cx="1828800" cy="45720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TextBox 13"/>
            <p:cNvSpPr txBox="1"/>
            <p:nvPr/>
          </p:nvSpPr>
          <p:spPr>
            <a:xfrm>
              <a:off x="5995914" y="3559314"/>
              <a:ext cx="328686" cy="707886"/>
            </a:xfrm>
            <a:prstGeom prst="rect">
              <a:avLst/>
            </a:prstGeom>
            <a:noFill/>
          </p:spPr>
          <p:txBody>
            <a:bodyPr wrap="none" rtlCol="0">
              <a:spAutoFit/>
            </a:bodyPr>
            <a:lstStyle/>
            <a:p>
              <a:r>
                <a:rPr lang="en-US" sz="4000" dirty="0" smtClean="0">
                  <a:latin typeface="Gill Sans Light"/>
                  <a:cs typeface="Gill Sans Light"/>
                </a:rPr>
                <a:t>?</a:t>
              </a:r>
            </a:p>
          </p:txBody>
        </p:sp>
      </p:grpSp>
      <p:grpSp>
        <p:nvGrpSpPr>
          <p:cNvPr id="18" name="Group 17"/>
          <p:cNvGrpSpPr/>
          <p:nvPr/>
        </p:nvGrpSpPr>
        <p:grpSpPr>
          <a:xfrm>
            <a:off x="1066800" y="3400459"/>
            <a:ext cx="1752600" cy="1171541"/>
            <a:chOff x="914400" y="3476659"/>
            <a:chExt cx="1752600" cy="1171541"/>
          </a:xfrm>
        </p:grpSpPr>
        <p:sp>
          <p:nvSpPr>
            <p:cNvPr id="16" name="Rectangle 15"/>
            <p:cNvSpPr/>
            <p:nvPr/>
          </p:nvSpPr>
          <p:spPr>
            <a:xfrm>
              <a:off x="914400" y="4114800"/>
              <a:ext cx="1752600" cy="53340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1576314" y="3476659"/>
              <a:ext cx="571891" cy="707886"/>
            </a:xfrm>
            <a:prstGeom prst="rect">
              <a:avLst/>
            </a:prstGeom>
            <a:noFill/>
          </p:spPr>
          <p:txBody>
            <a:bodyPr wrap="none" rtlCol="0">
              <a:spAutoFit/>
            </a:bodyPr>
            <a:lstStyle/>
            <a:p>
              <a:r>
                <a:rPr lang="en-US" sz="4000" dirty="0" smtClean="0">
                  <a:latin typeface="Zapf Dingbats"/>
                  <a:ea typeface="Zapf Dingbats"/>
                  <a:cs typeface="Zapf Dingbats"/>
                  <a:sym typeface="Zapf Dingbats"/>
                </a:rPr>
                <a:t>✓</a:t>
              </a:r>
              <a:endParaRPr lang="en-US" sz="4000" dirty="0" smtClean="0">
                <a:latin typeface="Gill Sans Light"/>
                <a:cs typeface="Gill Sans Light"/>
              </a:endParaRPr>
            </a:p>
          </p:txBody>
        </p:sp>
      </p:grpSp>
      <p:sp>
        <p:nvSpPr>
          <p:cNvPr id="40" name="TextBox 39"/>
          <p:cNvSpPr txBox="1"/>
          <p:nvPr/>
        </p:nvSpPr>
        <p:spPr>
          <a:xfrm rot="16200000">
            <a:off x="-696919" y="2906720"/>
            <a:ext cx="1915571" cy="369332"/>
          </a:xfrm>
          <a:prstGeom prst="rect">
            <a:avLst/>
          </a:prstGeom>
          <a:noFill/>
        </p:spPr>
        <p:txBody>
          <a:bodyPr wrap="none" rtlCol="0">
            <a:spAutoFit/>
          </a:bodyPr>
          <a:lstStyle/>
          <a:p>
            <a:r>
              <a:rPr lang="en-US" sz="1800" dirty="0" smtClean="0">
                <a:latin typeface="Gill Sans Light"/>
                <a:cs typeface="Gill Sans Light"/>
              </a:rPr>
              <a:t>Runtime (Seconds)</a:t>
            </a:r>
          </a:p>
        </p:txBody>
      </p:sp>
      <p:sp>
        <p:nvSpPr>
          <p:cNvPr id="41" name="TextBox 40"/>
          <p:cNvSpPr txBox="1"/>
          <p:nvPr/>
        </p:nvSpPr>
        <p:spPr>
          <a:xfrm>
            <a:off x="2971800" y="914400"/>
            <a:ext cx="3631799" cy="307777"/>
          </a:xfrm>
          <a:prstGeom prst="rect">
            <a:avLst/>
          </a:prstGeom>
          <a:noFill/>
        </p:spPr>
        <p:txBody>
          <a:bodyPr wrap="none" rtlCol="0">
            <a:spAutoFit/>
          </a:bodyPr>
          <a:lstStyle/>
          <a:p>
            <a:r>
              <a:rPr lang="en-US" sz="1400" dirty="0" smtClean="0">
                <a:latin typeface="Gill Sans Light"/>
                <a:cs typeface="Gill Sans Light"/>
              </a:rPr>
              <a:t>EC2 Cluster of 16 x m2.4xLarge Nodes + 1GigE</a:t>
            </a:r>
          </a:p>
        </p:txBody>
      </p:sp>
      <p:grpSp>
        <p:nvGrpSpPr>
          <p:cNvPr id="20" name="Group 19"/>
          <p:cNvGrpSpPr/>
          <p:nvPr/>
        </p:nvGrpSpPr>
        <p:grpSpPr>
          <a:xfrm>
            <a:off x="1219200" y="3552859"/>
            <a:ext cx="1752600" cy="1171541"/>
            <a:chOff x="914400" y="3476659"/>
            <a:chExt cx="1752600" cy="1171541"/>
          </a:xfrm>
        </p:grpSpPr>
        <p:sp>
          <p:nvSpPr>
            <p:cNvPr id="21" name="Rectangle 20"/>
            <p:cNvSpPr/>
            <p:nvPr/>
          </p:nvSpPr>
          <p:spPr>
            <a:xfrm>
              <a:off x="914400" y="4114800"/>
              <a:ext cx="1752600" cy="53340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TextBox 21"/>
            <p:cNvSpPr txBox="1"/>
            <p:nvPr/>
          </p:nvSpPr>
          <p:spPr>
            <a:xfrm>
              <a:off x="1576314" y="3476659"/>
              <a:ext cx="328686" cy="707886"/>
            </a:xfrm>
            <a:prstGeom prst="rect">
              <a:avLst/>
            </a:prstGeom>
            <a:noFill/>
          </p:spPr>
          <p:txBody>
            <a:bodyPr wrap="none" rtlCol="0">
              <a:spAutoFit/>
            </a:bodyPr>
            <a:lstStyle/>
            <a:p>
              <a:r>
                <a:rPr lang="en-US" sz="4000" dirty="0" smtClean="0">
                  <a:latin typeface="Gill Sans Light"/>
                  <a:cs typeface="Gill Sans Light"/>
                </a:rPr>
                <a:t>?</a:t>
              </a:r>
            </a:p>
          </p:txBody>
        </p:sp>
      </p:grpSp>
    </p:spTree>
    <p:extLst>
      <p:ext uri="{BB962C8B-B14F-4D97-AF65-F5344CB8AC3E}">
        <p14:creationId xmlns:p14="http://schemas.microsoft.com/office/powerpoint/2010/main" val="36719427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838200"/>
          </a:xfrm>
        </p:spPr>
        <p:txBody>
          <a:bodyPr/>
          <a:lstStyle/>
          <a:p>
            <a:r>
              <a:rPr lang="en-US" dirty="0" smtClean="0"/>
              <a:t>Shared Memory Advantage</a:t>
            </a:r>
            <a:endParaRPr lang="en-US" dirty="0"/>
          </a:p>
        </p:txBody>
      </p:sp>
      <p:sp>
        <p:nvSpPr>
          <p:cNvPr id="9" name="TextBox 8"/>
          <p:cNvSpPr txBox="1"/>
          <p:nvPr/>
        </p:nvSpPr>
        <p:spPr>
          <a:xfrm>
            <a:off x="904592" y="1383268"/>
            <a:ext cx="2829208" cy="369332"/>
          </a:xfrm>
          <a:prstGeom prst="rect">
            <a:avLst/>
          </a:prstGeom>
          <a:noFill/>
        </p:spPr>
        <p:txBody>
          <a:bodyPr wrap="none" rtlCol="0">
            <a:spAutoFit/>
          </a:bodyPr>
          <a:lstStyle/>
          <a:p>
            <a:r>
              <a:rPr lang="en-US" sz="1800" dirty="0" smtClean="0">
                <a:latin typeface="Gill Sans Light"/>
                <a:cs typeface="Gill Sans Light"/>
              </a:rPr>
              <a:t>Spark Shared Nothing Model</a:t>
            </a:r>
          </a:p>
        </p:txBody>
      </p:sp>
      <p:grpSp>
        <p:nvGrpSpPr>
          <p:cNvPr id="19" name="Group 18"/>
          <p:cNvGrpSpPr/>
          <p:nvPr/>
        </p:nvGrpSpPr>
        <p:grpSpPr>
          <a:xfrm>
            <a:off x="685800" y="1752600"/>
            <a:ext cx="762000" cy="1219200"/>
            <a:chOff x="762000" y="2057400"/>
            <a:chExt cx="762000" cy="1219200"/>
          </a:xfrm>
        </p:grpSpPr>
        <p:sp>
          <p:nvSpPr>
            <p:cNvPr id="10" name="Rectangle 9"/>
            <p:cNvSpPr/>
            <p:nvPr/>
          </p:nvSpPr>
          <p:spPr>
            <a:xfrm>
              <a:off x="762000" y="2057400"/>
              <a:ext cx="762000" cy="121920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Rectangle 10"/>
            <p:cNvSpPr/>
            <p:nvPr/>
          </p:nvSpPr>
          <p:spPr>
            <a:xfrm>
              <a:off x="838200" y="2121932"/>
              <a:ext cx="609600" cy="533400"/>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smtClean="0">
                  <a:latin typeface="Gill Sans Light"/>
                  <a:cs typeface="Gill Sans Light"/>
                </a:rPr>
                <a:t>Core</a:t>
              </a:r>
              <a:endParaRPr lang="en-US" sz="1600" dirty="0">
                <a:latin typeface="Gill Sans Light"/>
                <a:cs typeface="Gill Sans Light"/>
              </a:endParaRPr>
            </a:p>
          </p:txBody>
        </p:sp>
        <p:grpSp>
          <p:nvGrpSpPr>
            <p:cNvPr id="13" name="Group 12"/>
            <p:cNvGrpSpPr/>
            <p:nvPr/>
          </p:nvGrpSpPr>
          <p:grpSpPr>
            <a:xfrm>
              <a:off x="872881" y="2744917"/>
              <a:ext cx="540238" cy="442267"/>
              <a:chOff x="216755" y="3057959"/>
              <a:chExt cx="649461" cy="531683"/>
            </a:xfrm>
          </p:grpSpPr>
          <p:cxnSp>
            <p:nvCxnSpPr>
              <p:cNvPr id="48" name="Straight Connector 47"/>
              <p:cNvCxnSpPr>
                <a:stCxn id="50" idx="2"/>
                <a:endCxn id="49" idx="6"/>
              </p:cNvCxnSpPr>
              <p:nvPr/>
            </p:nvCxnSpPr>
            <p:spPr>
              <a:xfrm flipH="1">
                <a:off x="385639" y="3415784"/>
                <a:ext cx="311693" cy="89416"/>
              </a:xfrm>
              <a:prstGeom prst="line">
                <a:avLst/>
              </a:prstGeom>
              <a:effectLst/>
            </p:spPr>
            <p:style>
              <a:lnRef idx="2">
                <a:schemeClr val="dk1"/>
              </a:lnRef>
              <a:fillRef idx="0">
                <a:schemeClr val="dk1"/>
              </a:fillRef>
              <a:effectRef idx="1">
                <a:schemeClr val="dk1"/>
              </a:effectRef>
              <a:fontRef idx="minor">
                <a:schemeClr val="tx1"/>
              </a:fontRef>
            </p:style>
          </p:cxnSp>
          <p:sp>
            <p:nvSpPr>
              <p:cNvPr id="49" name="Oval 48"/>
              <p:cNvSpPr/>
              <p:nvPr/>
            </p:nvSpPr>
            <p:spPr>
              <a:xfrm>
                <a:off x="216755" y="3420757"/>
                <a:ext cx="168884" cy="168885"/>
              </a:xfrm>
              <a:prstGeom prst="ellipse">
                <a:avLst/>
              </a:prstGeom>
              <a:solidFill>
                <a:schemeClr val="accent3">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50" name="Oval 49"/>
              <p:cNvSpPr/>
              <p:nvPr/>
            </p:nvSpPr>
            <p:spPr>
              <a:xfrm>
                <a:off x="697332" y="3331341"/>
                <a:ext cx="168884" cy="168885"/>
              </a:xfrm>
              <a:prstGeom prst="ellipse">
                <a:avLst/>
              </a:prstGeom>
              <a:solidFill>
                <a:srgbClr val="00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51" name="Oval 50"/>
              <p:cNvSpPr/>
              <p:nvPr/>
            </p:nvSpPr>
            <p:spPr>
              <a:xfrm>
                <a:off x="420228" y="3057959"/>
                <a:ext cx="168884" cy="168885"/>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52" name="Straight Connector 51"/>
              <p:cNvCxnSpPr>
                <a:stCxn id="51" idx="3"/>
                <a:endCxn id="49" idx="0"/>
              </p:cNvCxnSpPr>
              <p:nvPr/>
            </p:nvCxnSpPr>
            <p:spPr>
              <a:xfrm flipH="1">
                <a:off x="301197" y="3202111"/>
                <a:ext cx="143763" cy="218646"/>
              </a:xfrm>
              <a:prstGeom prst="line">
                <a:avLst/>
              </a:prstGeom>
              <a:effectLst/>
            </p:spPr>
            <p:style>
              <a:lnRef idx="2">
                <a:schemeClr val="dk1"/>
              </a:lnRef>
              <a:fillRef idx="0">
                <a:schemeClr val="dk1"/>
              </a:fillRef>
              <a:effectRef idx="1">
                <a:schemeClr val="dk1"/>
              </a:effectRef>
              <a:fontRef idx="minor">
                <a:schemeClr val="tx1"/>
              </a:fontRef>
            </p:style>
          </p:cxnSp>
        </p:grpSp>
      </p:grpSp>
      <p:grpSp>
        <p:nvGrpSpPr>
          <p:cNvPr id="60" name="Group 59"/>
          <p:cNvGrpSpPr/>
          <p:nvPr/>
        </p:nvGrpSpPr>
        <p:grpSpPr>
          <a:xfrm>
            <a:off x="1524000" y="1752600"/>
            <a:ext cx="762000" cy="1219200"/>
            <a:chOff x="762000" y="2057400"/>
            <a:chExt cx="762000" cy="1219200"/>
          </a:xfrm>
        </p:grpSpPr>
        <p:sp>
          <p:nvSpPr>
            <p:cNvPr id="61" name="Rectangle 60"/>
            <p:cNvSpPr/>
            <p:nvPr/>
          </p:nvSpPr>
          <p:spPr>
            <a:xfrm>
              <a:off x="762000" y="2057400"/>
              <a:ext cx="762000" cy="121920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2" name="Rectangle 61"/>
            <p:cNvSpPr/>
            <p:nvPr/>
          </p:nvSpPr>
          <p:spPr>
            <a:xfrm>
              <a:off x="838200" y="2121932"/>
              <a:ext cx="609600" cy="533400"/>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smtClean="0">
                  <a:latin typeface="Gill Sans Light"/>
                  <a:cs typeface="Gill Sans Light"/>
                </a:rPr>
                <a:t>Core</a:t>
              </a:r>
              <a:endParaRPr lang="en-US" sz="1600" dirty="0">
                <a:latin typeface="Gill Sans Light"/>
                <a:cs typeface="Gill Sans Light"/>
              </a:endParaRPr>
            </a:p>
          </p:txBody>
        </p:sp>
        <p:grpSp>
          <p:nvGrpSpPr>
            <p:cNvPr id="63" name="Group 62"/>
            <p:cNvGrpSpPr/>
            <p:nvPr/>
          </p:nvGrpSpPr>
          <p:grpSpPr>
            <a:xfrm>
              <a:off x="872881" y="2744917"/>
              <a:ext cx="540238" cy="442267"/>
              <a:chOff x="216755" y="3057959"/>
              <a:chExt cx="649461" cy="531683"/>
            </a:xfrm>
          </p:grpSpPr>
          <p:cxnSp>
            <p:nvCxnSpPr>
              <p:cNvPr id="64" name="Straight Connector 63"/>
              <p:cNvCxnSpPr>
                <a:stCxn id="77" idx="2"/>
                <a:endCxn id="65" idx="6"/>
              </p:cNvCxnSpPr>
              <p:nvPr/>
            </p:nvCxnSpPr>
            <p:spPr>
              <a:xfrm flipH="1">
                <a:off x="385639" y="3415784"/>
                <a:ext cx="311693" cy="89416"/>
              </a:xfrm>
              <a:prstGeom prst="line">
                <a:avLst/>
              </a:prstGeom>
              <a:effectLst/>
            </p:spPr>
            <p:style>
              <a:lnRef idx="2">
                <a:schemeClr val="dk1"/>
              </a:lnRef>
              <a:fillRef idx="0">
                <a:schemeClr val="dk1"/>
              </a:fillRef>
              <a:effectRef idx="1">
                <a:schemeClr val="dk1"/>
              </a:effectRef>
              <a:fontRef idx="minor">
                <a:schemeClr val="tx1"/>
              </a:fontRef>
            </p:style>
          </p:cxnSp>
          <p:sp>
            <p:nvSpPr>
              <p:cNvPr id="65" name="Oval 64"/>
              <p:cNvSpPr/>
              <p:nvPr/>
            </p:nvSpPr>
            <p:spPr>
              <a:xfrm>
                <a:off x="216755" y="3420757"/>
                <a:ext cx="168884" cy="168885"/>
              </a:xfrm>
              <a:prstGeom prst="ellipse">
                <a:avLst/>
              </a:prstGeom>
              <a:solidFill>
                <a:srgbClr val="FF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7" name="Oval 76"/>
              <p:cNvSpPr/>
              <p:nvPr/>
            </p:nvSpPr>
            <p:spPr>
              <a:xfrm>
                <a:off x="697332" y="3331341"/>
                <a:ext cx="168884" cy="168885"/>
              </a:xfrm>
              <a:prstGeom prst="ellipse">
                <a:avLst/>
              </a:prstGeom>
              <a:solidFill>
                <a:srgbClr val="00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9" name="Oval 78"/>
              <p:cNvSpPr/>
              <p:nvPr/>
            </p:nvSpPr>
            <p:spPr>
              <a:xfrm>
                <a:off x="420228" y="3057959"/>
                <a:ext cx="168884" cy="168885"/>
              </a:xfrm>
              <a:prstGeom prst="ellipse">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87" name="Straight Connector 86"/>
              <p:cNvCxnSpPr>
                <a:stCxn id="79" idx="3"/>
                <a:endCxn id="65" idx="0"/>
              </p:cNvCxnSpPr>
              <p:nvPr/>
            </p:nvCxnSpPr>
            <p:spPr>
              <a:xfrm flipH="1">
                <a:off x="301197" y="3202111"/>
                <a:ext cx="143763" cy="218646"/>
              </a:xfrm>
              <a:prstGeom prst="line">
                <a:avLst/>
              </a:prstGeom>
              <a:effectLst/>
            </p:spPr>
            <p:style>
              <a:lnRef idx="2">
                <a:schemeClr val="dk1"/>
              </a:lnRef>
              <a:fillRef idx="0">
                <a:schemeClr val="dk1"/>
              </a:fillRef>
              <a:effectRef idx="1">
                <a:schemeClr val="dk1"/>
              </a:effectRef>
              <a:fontRef idx="minor">
                <a:schemeClr val="tx1"/>
              </a:fontRef>
            </p:style>
          </p:cxnSp>
        </p:grpSp>
      </p:grpSp>
      <p:grpSp>
        <p:nvGrpSpPr>
          <p:cNvPr id="88" name="Group 87"/>
          <p:cNvGrpSpPr/>
          <p:nvPr/>
        </p:nvGrpSpPr>
        <p:grpSpPr>
          <a:xfrm>
            <a:off x="2362200" y="1752600"/>
            <a:ext cx="762000" cy="1219200"/>
            <a:chOff x="762000" y="2057400"/>
            <a:chExt cx="762000" cy="1219200"/>
          </a:xfrm>
        </p:grpSpPr>
        <p:sp>
          <p:nvSpPr>
            <p:cNvPr id="89" name="Rectangle 88"/>
            <p:cNvSpPr/>
            <p:nvPr/>
          </p:nvSpPr>
          <p:spPr>
            <a:xfrm>
              <a:off x="762000" y="2057400"/>
              <a:ext cx="762000" cy="121920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0" name="Rectangle 89"/>
            <p:cNvSpPr/>
            <p:nvPr/>
          </p:nvSpPr>
          <p:spPr>
            <a:xfrm>
              <a:off x="838200" y="2121932"/>
              <a:ext cx="609600" cy="533400"/>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smtClean="0">
                  <a:latin typeface="Gill Sans Light"/>
                  <a:cs typeface="Gill Sans Light"/>
                </a:rPr>
                <a:t>Core</a:t>
              </a:r>
              <a:endParaRPr lang="en-US" sz="1600" dirty="0">
                <a:latin typeface="Gill Sans Light"/>
                <a:cs typeface="Gill Sans Light"/>
              </a:endParaRPr>
            </a:p>
          </p:txBody>
        </p:sp>
        <p:grpSp>
          <p:nvGrpSpPr>
            <p:cNvPr id="91" name="Group 90"/>
            <p:cNvGrpSpPr/>
            <p:nvPr/>
          </p:nvGrpSpPr>
          <p:grpSpPr>
            <a:xfrm>
              <a:off x="872881" y="2744917"/>
              <a:ext cx="540238" cy="442267"/>
              <a:chOff x="216755" y="3057959"/>
              <a:chExt cx="649461" cy="531683"/>
            </a:xfrm>
          </p:grpSpPr>
          <p:cxnSp>
            <p:nvCxnSpPr>
              <p:cNvPr id="92" name="Straight Connector 91"/>
              <p:cNvCxnSpPr>
                <a:stCxn id="94" idx="2"/>
                <a:endCxn id="93" idx="6"/>
              </p:cNvCxnSpPr>
              <p:nvPr/>
            </p:nvCxnSpPr>
            <p:spPr>
              <a:xfrm flipH="1">
                <a:off x="385639" y="3415784"/>
                <a:ext cx="311693" cy="89416"/>
              </a:xfrm>
              <a:prstGeom prst="line">
                <a:avLst/>
              </a:prstGeom>
              <a:effectLst/>
            </p:spPr>
            <p:style>
              <a:lnRef idx="2">
                <a:schemeClr val="dk1"/>
              </a:lnRef>
              <a:fillRef idx="0">
                <a:schemeClr val="dk1"/>
              </a:fillRef>
              <a:effectRef idx="1">
                <a:schemeClr val="dk1"/>
              </a:effectRef>
              <a:fontRef idx="minor">
                <a:schemeClr val="tx1"/>
              </a:fontRef>
            </p:style>
          </p:cxnSp>
          <p:sp>
            <p:nvSpPr>
              <p:cNvPr id="93" name="Oval 92"/>
              <p:cNvSpPr/>
              <p:nvPr/>
            </p:nvSpPr>
            <p:spPr>
              <a:xfrm>
                <a:off x="216755" y="3420757"/>
                <a:ext cx="168884" cy="168885"/>
              </a:xfrm>
              <a:prstGeom prst="ellipse">
                <a:avLst/>
              </a:prstGeom>
              <a:solidFill>
                <a:schemeClr val="accent3">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94" name="Oval 93"/>
              <p:cNvSpPr/>
              <p:nvPr/>
            </p:nvSpPr>
            <p:spPr>
              <a:xfrm>
                <a:off x="697332" y="3331341"/>
                <a:ext cx="168884" cy="168885"/>
              </a:xfrm>
              <a:prstGeom prst="ellipse">
                <a:avLst/>
              </a:prstGeom>
              <a:solidFill>
                <a:srgbClr val="00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95" name="Oval 94"/>
              <p:cNvSpPr/>
              <p:nvPr/>
            </p:nvSpPr>
            <p:spPr>
              <a:xfrm>
                <a:off x="420228" y="3057959"/>
                <a:ext cx="168884" cy="168885"/>
              </a:xfrm>
              <a:prstGeom prst="ellipse">
                <a:avLst/>
              </a:prstGeom>
              <a:solidFill>
                <a:schemeClr val="accent6">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96" name="Straight Connector 95"/>
              <p:cNvCxnSpPr>
                <a:stCxn id="95" idx="5"/>
                <a:endCxn id="94" idx="1"/>
              </p:cNvCxnSpPr>
              <p:nvPr/>
            </p:nvCxnSpPr>
            <p:spPr>
              <a:xfrm>
                <a:off x="564380" y="3202112"/>
                <a:ext cx="157685" cy="153962"/>
              </a:xfrm>
              <a:prstGeom prst="line">
                <a:avLst/>
              </a:prstGeom>
              <a:effectLst/>
            </p:spPr>
            <p:style>
              <a:lnRef idx="2">
                <a:schemeClr val="dk1"/>
              </a:lnRef>
              <a:fillRef idx="0">
                <a:schemeClr val="dk1"/>
              </a:fillRef>
              <a:effectRef idx="1">
                <a:schemeClr val="dk1"/>
              </a:effectRef>
              <a:fontRef idx="minor">
                <a:schemeClr val="tx1"/>
              </a:fontRef>
            </p:style>
          </p:cxnSp>
        </p:grpSp>
      </p:grpSp>
      <p:grpSp>
        <p:nvGrpSpPr>
          <p:cNvPr id="97" name="Group 96"/>
          <p:cNvGrpSpPr/>
          <p:nvPr/>
        </p:nvGrpSpPr>
        <p:grpSpPr>
          <a:xfrm>
            <a:off x="3200400" y="1752600"/>
            <a:ext cx="762000" cy="1219200"/>
            <a:chOff x="762000" y="2057400"/>
            <a:chExt cx="762000" cy="1219200"/>
          </a:xfrm>
        </p:grpSpPr>
        <p:sp>
          <p:nvSpPr>
            <p:cNvPr id="98" name="Rectangle 97"/>
            <p:cNvSpPr/>
            <p:nvPr/>
          </p:nvSpPr>
          <p:spPr>
            <a:xfrm>
              <a:off x="762000" y="2057400"/>
              <a:ext cx="762000" cy="121920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9" name="Rectangle 98"/>
            <p:cNvSpPr/>
            <p:nvPr/>
          </p:nvSpPr>
          <p:spPr>
            <a:xfrm>
              <a:off x="838200" y="2121932"/>
              <a:ext cx="609600" cy="533400"/>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smtClean="0">
                  <a:latin typeface="Gill Sans Light"/>
                  <a:cs typeface="Gill Sans Light"/>
                </a:rPr>
                <a:t>Core</a:t>
              </a:r>
              <a:endParaRPr lang="en-US" sz="1600" dirty="0">
                <a:latin typeface="Gill Sans Light"/>
                <a:cs typeface="Gill Sans Light"/>
              </a:endParaRPr>
            </a:p>
          </p:txBody>
        </p:sp>
        <p:grpSp>
          <p:nvGrpSpPr>
            <p:cNvPr id="100" name="Group 99"/>
            <p:cNvGrpSpPr/>
            <p:nvPr/>
          </p:nvGrpSpPr>
          <p:grpSpPr>
            <a:xfrm>
              <a:off x="872881" y="2744917"/>
              <a:ext cx="540238" cy="442267"/>
              <a:chOff x="216755" y="3057959"/>
              <a:chExt cx="649461" cy="531683"/>
            </a:xfrm>
          </p:grpSpPr>
          <p:cxnSp>
            <p:nvCxnSpPr>
              <p:cNvPr id="101" name="Straight Connector 100"/>
              <p:cNvCxnSpPr>
                <a:stCxn id="103" idx="2"/>
                <a:endCxn id="102" idx="6"/>
              </p:cNvCxnSpPr>
              <p:nvPr/>
            </p:nvCxnSpPr>
            <p:spPr>
              <a:xfrm flipH="1">
                <a:off x="385639" y="3415784"/>
                <a:ext cx="311693" cy="89416"/>
              </a:xfrm>
              <a:prstGeom prst="line">
                <a:avLst/>
              </a:prstGeom>
              <a:effectLst/>
            </p:spPr>
            <p:style>
              <a:lnRef idx="2">
                <a:schemeClr val="dk1"/>
              </a:lnRef>
              <a:fillRef idx="0">
                <a:schemeClr val="dk1"/>
              </a:fillRef>
              <a:effectRef idx="1">
                <a:schemeClr val="dk1"/>
              </a:effectRef>
              <a:fontRef idx="minor">
                <a:schemeClr val="tx1"/>
              </a:fontRef>
            </p:style>
          </p:cxnSp>
          <p:sp>
            <p:nvSpPr>
              <p:cNvPr id="102" name="Oval 101"/>
              <p:cNvSpPr/>
              <p:nvPr/>
            </p:nvSpPr>
            <p:spPr>
              <a:xfrm>
                <a:off x="216755" y="3420757"/>
                <a:ext cx="168884" cy="168885"/>
              </a:xfrm>
              <a:prstGeom prst="ellipse">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103" name="Oval 102"/>
              <p:cNvSpPr/>
              <p:nvPr/>
            </p:nvSpPr>
            <p:spPr>
              <a:xfrm>
                <a:off x="697332" y="3331341"/>
                <a:ext cx="168884" cy="168885"/>
              </a:xfrm>
              <a:prstGeom prst="ellipse">
                <a:avLst/>
              </a:prstGeom>
              <a:solidFill>
                <a:srgbClr val="6666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104" name="Oval 103"/>
              <p:cNvSpPr/>
              <p:nvPr/>
            </p:nvSpPr>
            <p:spPr>
              <a:xfrm>
                <a:off x="420228" y="3057959"/>
                <a:ext cx="168884" cy="168885"/>
              </a:xfrm>
              <a:prstGeom prst="ellipse">
                <a:avLst/>
              </a:prstGeom>
              <a:solidFill>
                <a:srgbClr val="FF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105" name="Straight Connector 104"/>
              <p:cNvCxnSpPr>
                <a:stCxn id="104" idx="5"/>
                <a:endCxn id="103" idx="1"/>
              </p:cNvCxnSpPr>
              <p:nvPr/>
            </p:nvCxnSpPr>
            <p:spPr>
              <a:xfrm>
                <a:off x="564380" y="3202112"/>
                <a:ext cx="157685" cy="153962"/>
              </a:xfrm>
              <a:prstGeom prst="line">
                <a:avLst/>
              </a:prstGeom>
              <a:effectLst/>
            </p:spPr>
            <p:style>
              <a:lnRef idx="2">
                <a:schemeClr val="dk1"/>
              </a:lnRef>
              <a:fillRef idx="0">
                <a:schemeClr val="dk1"/>
              </a:fillRef>
              <a:effectRef idx="1">
                <a:schemeClr val="dk1"/>
              </a:effectRef>
              <a:fontRef idx="minor">
                <a:schemeClr val="tx1"/>
              </a:fontRef>
            </p:style>
          </p:cxnSp>
        </p:grpSp>
      </p:grpSp>
      <p:cxnSp>
        <p:nvCxnSpPr>
          <p:cNvPr id="106" name="Straight Connector 105"/>
          <p:cNvCxnSpPr>
            <a:stCxn id="95" idx="3"/>
            <a:endCxn id="93" idx="0"/>
          </p:cNvCxnSpPr>
          <p:nvPr/>
        </p:nvCxnSpPr>
        <p:spPr>
          <a:xfrm flipH="1">
            <a:off x="2543322" y="2560027"/>
            <a:ext cx="119586" cy="181874"/>
          </a:xfrm>
          <a:prstGeom prst="line">
            <a:avLst/>
          </a:prstGeom>
          <a:effectLst/>
        </p:spPr>
        <p:style>
          <a:lnRef idx="2">
            <a:schemeClr val="dk1"/>
          </a:lnRef>
          <a:fillRef idx="0">
            <a:schemeClr val="dk1"/>
          </a:fillRef>
          <a:effectRef idx="1">
            <a:schemeClr val="dk1"/>
          </a:effectRef>
          <a:fontRef idx="minor">
            <a:schemeClr val="tx1"/>
          </a:fontRef>
        </p:style>
      </p:cxnSp>
      <p:grpSp>
        <p:nvGrpSpPr>
          <p:cNvPr id="39" name="Group 38"/>
          <p:cNvGrpSpPr/>
          <p:nvPr/>
        </p:nvGrpSpPr>
        <p:grpSpPr>
          <a:xfrm>
            <a:off x="728102" y="3124200"/>
            <a:ext cx="2904984" cy="646331"/>
            <a:chOff x="770404" y="3276600"/>
            <a:chExt cx="2904984" cy="646331"/>
          </a:xfrm>
        </p:grpSpPr>
        <p:sp>
          <p:nvSpPr>
            <p:cNvPr id="30" name="Can 29"/>
            <p:cNvSpPr/>
            <p:nvPr/>
          </p:nvSpPr>
          <p:spPr>
            <a:xfrm>
              <a:off x="1603492" y="3409265"/>
              <a:ext cx="586837" cy="381000"/>
            </a:xfrm>
            <a:prstGeom prst="can">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7" name="Can 106"/>
            <p:cNvSpPr/>
            <p:nvPr/>
          </p:nvSpPr>
          <p:spPr>
            <a:xfrm>
              <a:off x="2346021" y="3409265"/>
              <a:ext cx="586837" cy="381000"/>
            </a:xfrm>
            <a:prstGeom prst="can">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8" name="Can 107"/>
            <p:cNvSpPr/>
            <p:nvPr/>
          </p:nvSpPr>
          <p:spPr>
            <a:xfrm>
              <a:off x="3088551" y="3409265"/>
              <a:ext cx="586837" cy="381000"/>
            </a:xfrm>
            <a:prstGeom prst="can">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TextBox 37"/>
            <p:cNvSpPr txBox="1"/>
            <p:nvPr/>
          </p:nvSpPr>
          <p:spPr>
            <a:xfrm>
              <a:off x="770404" y="3276600"/>
              <a:ext cx="795898" cy="646331"/>
            </a:xfrm>
            <a:prstGeom prst="rect">
              <a:avLst/>
            </a:prstGeom>
            <a:noFill/>
          </p:spPr>
          <p:txBody>
            <a:bodyPr wrap="none" rtlCol="0">
              <a:spAutoFit/>
            </a:bodyPr>
            <a:lstStyle/>
            <a:p>
              <a:pPr algn="r"/>
              <a:r>
                <a:rPr lang="en-US" sz="1800" dirty="0" smtClean="0">
                  <a:latin typeface="Gill Sans Light"/>
                  <a:cs typeface="Gill Sans Light"/>
                </a:rPr>
                <a:t>Shuffle</a:t>
              </a:r>
            </a:p>
            <a:p>
              <a:pPr algn="r"/>
              <a:r>
                <a:rPr lang="en-US" sz="1800" dirty="0" smtClean="0">
                  <a:latin typeface="Gill Sans Light"/>
                  <a:cs typeface="Gill Sans Light"/>
                </a:rPr>
                <a:t>Files</a:t>
              </a:r>
            </a:p>
          </p:txBody>
        </p:sp>
      </p:grpSp>
      <p:cxnSp>
        <p:nvCxnSpPr>
          <p:cNvPr id="41" name="Straight Arrow Connector 40"/>
          <p:cNvCxnSpPr>
            <a:stCxn id="10" idx="2"/>
            <a:endCxn id="30" idx="1"/>
          </p:cNvCxnSpPr>
          <p:nvPr/>
        </p:nvCxnSpPr>
        <p:spPr>
          <a:xfrm>
            <a:off x="1066800" y="2971800"/>
            <a:ext cx="787809" cy="285065"/>
          </a:xfrm>
          <a:prstGeom prst="straightConnector1">
            <a:avLst/>
          </a:prstGeom>
          <a:ln>
            <a:solidFill>
              <a:schemeClr val="tx1"/>
            </a:solidFill>
            <a:headEnd type="triangl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a:stCxn id="89" idx="2"/>
            <a:endCxn id="30" idx="1"/>
          </p:cNvCxnSpPr>
          <p:nvPr/>
        </p:nvCxnSpPr>
        <p:spPr>
          <a:xfrm flipH="1">
            <a:off x="1854609" y="2971800"/>
            <a:ext cx="888591" cy="285065"/>
          </a:xfrm>
          <a:prstGeom prst="straightConnector1">
            <a:avLst/>
          </a:prstGeom>
          <a:ln>
            <a:solidFill>
              <a:schemeClr val="tx1"/>
            </a:solidFill>
            <a:headEnd type="triangl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a:stCxn id="61" idx="2"/>
            <a:endCxn id="107" idx="1"/>
          </p:cNvCxnSpPr>
          <p:nvPr/>
        </p:nvCxnSpPr>
        <p:spPr>
          <a:xfrm>
            <a:off x="1905000" y="2971800"/>
            <a:ext cx="692138" cy="285065"/>
          </a:xfrm>
          <a:prstGeom prst="straightConnector1">
            <a:avLst/>
          </a:prstGeom>
          <a:ln>
            <a:solidFill>
              <a:schemeClr val="tx1"/>
            </a:solidFill>
            <a:headEnd type="triangl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a:stCxn id="98" idx="2"/>
            <a:endCxn id="108" idx="1"/>
          </p:cNvCxnSpPr>
          <p:nvPr/>
        </p:nvCxnSpPr>
        <p:spPr>
          <a:xfrm flipH="1">
            <a:off x="3339668" y="2971800"/>
            <a:ext cx="241732" cy="285065"/>
          </a:xfrm>
          <a:prstGeom prst="straightConnector1">
            <a:avLst/>
          </a:prstGeom>
          <a:ln>
            <a:solidFill>
              <a:schemeClr val="tx1"/>
            </a:solidFill>
            <a:headEnd type="triangl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stCxn id="98" idx="2"/>
            <a:endCxn id="107" idx="1"/>
          </p:cNvCxnSpPr>
          <p:nvPr/>
        </p:nvCxnSpPr>
        <p:spPr>
          <a:xfrm flipH="1">
            <a:off x="2597138" y="2971800"/>
            <a:ext cx="984262" cy="285065"/>
          </a:xfrm>
          <a:prstGeom prst="straightConnector1">
            <a:avLst/>
          </a:prstGeom>
          <a:ln>
            <a:solidFill>
              <a:schemeClr val="tx1"/>
            </a:solidFill>
            <a:headEnd type="triangl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a:stCxn id="89" idx="2"/>
            <a:endCxn id="108" idx="1"/>
          </p:cNvCxnSpPr>
          <p:nvPr/>
        </p:nvCxnSpPr>
        <p:spPr>
          <a:xfrm>
            <a:off x="2743200" y="2971800"/>
            <a:ext cx="596468" cy="285065"/>
          </a:xfrm>
          <a:prstGeom prst="straightConnector1">
            <a:avLst/>
          </a:prstGeom>
          <a:ln>
            <a:solidFill>
              <a:schemeClr val="tx1"/>
            </a:solidFill>
            <a:headEnd type="triangl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a:stCxn id="61" idx="2"/>
            <a:endCxn id="30" idx="1"/>
          </p:cNvCxnSpPr>
          <p:nvPr/>
        </p:nvCxnSpPr>
        <p:spPr>
          <a:xfrm flipH="1">
            <a:off x="1854609" y="2971800"/>
            <a:ext cx="50391" cy="285065"/>
          </a:xfrm>
          <a:prstGeom prst="straightConnector1">
            <a:avLst/>
          </a:prstGeom>
          <a:ln>
            <a:solidFill>
              <a:schemeClr val="tx1"/>
            </a:solidFill>
            <a:headEnd type="triangle" w="med" len="med"/>
            <a:tailEnd type="triangle"/>
          </a:ln>
          <a:effectLst/>
        </p:spPr>
        <p:style>
          <a:lnRef idx="2">
            <a:schemeClr val="accent1"/>
          </a:lnRef>
          <a:fillRef idx="0">
            <a:schemeClr val="accent1"/>
          </a:fillRef>
          <a:effectRef idx="1">
            <a:schemeClr val="accent1"/>
          </a:effectRef>
          <a:fontRef idx="minor">
            <a:schemeClr val="tx1"/>
          </a:fontRef>
        </p:style>
      </p:cxnSp>
      <p:grpSp>
        <p:nvGrpSpPr>
          <p:cNvPr id="116" name="Group 115"/>
          <p:cNvGrpSpPr/>
          <p:nvPr/>
        </p:nvGrpSpPr>
        <p:grpSpPr>
          <a:xfrm>
            <a:off x="457200" y="3810000"/>
            <a:ext cx="3657600" cy="2438400"/>
            <a:chOff x="457200" y="3810000"/>
            <a:chExt cx="3657600" cy="2438400"/>
          </a:xfrm>
        </p:grpSpPr>
        <p:grpSp>
          <p:nvGrpSpPr>
            <p:cNvPr id="139" name="Group 138"/>
            <p:cNvGrpSpPr/>
            <p:nvPr/>
          </p:nvGrpSpPr>
          <p:grpSpPr>
            <a:xfrm>
              <a:off x="685800" y="3906754"/>
              <a:ext cx="3352800" cy="2341646"/>
              <a:chOff x="609600" y="4287754"/>
              <a:chExt cx="3352800" cy="2341646"/>
            </a:xfrm>
          </p:grpSpPr>
          <p:sp>
            <p:nvSpPr>
              <p:cNvPr id="31" name="TextBox 30"/>
              <p:cNvSpPr txBox="1"/>
              <p:nvPr/>
            </p:nvSpPr>
            <p:spPr>
              <a:xfrm>
                <a:off x="957778" y="4287754"/>
                <a:ext cx="2623622" cy="369332"/>
              </a:xfrm>
              <a:prstGeom prst="rect">
                <a:avLst/>
              </a:prstGeom>
              <a:noFill/>
            </p:spPr>
            <p:txBody>
              <a:bodyPr wrap="none" rtlCol="0">
                <a:spAutoFit/>
              </a:bodyPr>
              <a:lstStyle/>
              <a:p>
                <a:r>
                  <a:rPr lang="en-US" sz="1800" dirty="0" err="1" smtClean="0">
                    <a:latin typeface="Gill Sans Light"/>
                    <a:cs typeface="Gill Sans Light"/>
                  </a:rPr>
                  <a:t>GraphLab</a:t>
                </a:r>
                <a:r>
                  <a:rPr lang="en-US" sz="1800" dirty="0" smtClean="0">
                    <a:latin typeface="Gill Sans Light"/>
                    <a:cs typeface="Gill Sans Light"/>
                  </a:rPr>
                  <a:t> Shared Memory</a:t>
                </a:r>
              </a:p>
            </p:txBody>
          </p:sp>
          <p:grpSp>
            <p:nvGrpSpPr>
              <p:cNvPr id="137" name="Group 136"/>
              <p:cNvGrpSpPr/>
              <p:nvPr/>
            </p:nvGrpSpPr>
            <p:grpSpPr>
              <a:xfrm>
                <a:off x="609600" y="4648200"/>
                <a:ext cx="3352800" cy="1981200"/>
                <a:chOff x="609600" y="4648200"/>
                <a:chExt cx="3352800" cy="1981200"/>
              </a:xfrm>
            </p:grpSpPr>
            <p:sp>
              <p:nvSpPr>
                <p:cNvPr id="32" name="Rectangle 31"/>
                <p:cNvSpPr/>
                <p:nvPr/>
              </p:nvSpPr>
              <p:spPr>
                <a:xfrm>
                  <a:off x="609600" y="4648200"/>
                  <a:ext cx="3352800" cy="198120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33" name="Group 32"/>
                <p:cNvGrpSpPr/>
                <p:nvPr/>
              </p:nvGrpSpPr>
              <p:grpSpPr>
                <a:xfrm>
                  <a:off x="838200" y="5943600"/>
                  <a:ext cx="2962430" cy="533400"/>
                  <a:chOff x="838200" y="2743200"/>
                  <a:chExt cx="2962430" cy="533400"/>
                </a:xfrm>
              </p:grpSpPr>
              <p:sp>
                <p:nvSpPr>
                  <p:cNvPr id="34" name="Rectangle 33"/>
                  <p:cNvSpPr/>
                  <p:nvPr/>
                </p:nvSpPr>
                <p:spPr>
                  <a:xfrm>
                    <a:off x="838200" y="2743200"/>
                    <a:ext cx="609600" cy="533400"/>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smtClean="0">
                        <a:latin typeface="Gill Sans Light"/>
                        <a:cs typeface="Gill Sans Light"/>
                      </a:rPr>
                      <a:t>Core</a:t>
                    </a:r>
                    <a:endParaRPr lang="en-US" sz="1600" dirty="0">
                      <a:latin typeface="Gill Sans Light"/>
                      <a:cs typeface="Gill Sans Light"/>
                    </a:endParaRPr>
                  </a:p>
                </p:txBody>
              </p:sp>
              <p:sp>
                <p:nvSpPr>
                  <p:cNvPr id="35" name="Rectangle 34"/>
                  <p:cNvSpPr/>
                  <p:nvPr/>
                </p:nvSpPr>
                <p:spPr>
                  <a:xfrm>
                    <a:off x="1622477" y="2743200"/>
                    <a:ext cx="609600" cy="533400"/>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smtClean="0">
                        <a:latin typeface="Gill Sans Light"/>
                        <a:cs typeface="Gill Sans Light"/>
                      </a:rPr>
                      <a:t>Core</a:t>
                    </a:r>
                    <a:endParaRPr lang="en-US" sz="1600" dirty="0">
                      <a:latin typeface="Gill Sans Light"/>
                      <a:cs typeface="Gill Sans Light"/>
                    </a:endParaRPr>
                  </a:p>
                </p:txBody>
              </p:sp>
              <p:sp>
                <p:nvSpPr>
                  <p:cNvPr id="36" name="Rectangle 35"/>
                  <p:cNvSpPr/>
                  <p:nvPr/>
                </p:nvSpPr>
                <p:spPr>
                  <a:xfrm>
                    <a:off x="2406754" y="2743200"/>
                    <a:ext cx="609600" cy="533400"/>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smtClean="0">
                        <a:latin typeface="Gill Sans Light"/>
                        <a:cs typeface="Gill Sans Light"/>
                      </a:rPr>
                      <a:t>Core</a:t>
                    </a:r>
                    <a:endParaRPr lang="en-US" sz="1600" dirty="0">
                      <a:latin typeface="Gill Sans Light"/>
                      <a:cs typeface="Gill Sans Light"/>
                    </a:endParaRPr>
                  </a:p>
                </p:txBody>
              </p:sp>
              <p:sp>
                <p:nvSpPr>
                  <p:cNvPr id="37" name="Rectangle 36"/>
                  <p:cNvSpPr/>
                  <p:nvPr/>
                </p:nvSpPr>
                <p:spPr>
                  <a:xfrm>
                    <a:off x="3191030" y="2743200"/>
                    <a:ext cx="609600" cy="533400"/>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smtClean="0">
                        <a:latin typeface="Gill Sans Light"/>
                        <a:cs typeface="Gill Sans Light"/>
                      </a:rPr>
                      <a:t>Core</a:t>
                    </a:r>
                    <a:endParaRPr lang="en-US" sz="1600" dirty="0">
                      <a:latin typeface="Gill Sans Light"/>
                      <a:cs typeface="Gill Sans Light"/>
                    </a:endParaRPr>
                  </a:p>
                </p:txBody>
              </p:sp>
            </p:grpSp>
            <p:grpSp>
              <p:nvGrpSpPr>
                <p:cNvPr id="135" name="Group 134"/>
                <p:cNvGrpSpPr/>
                <p:nvPr/>
              </p:nvGrpSpPr>
              <p:grpSpPr>
                <a:xfrm>
                  <a:off x="1889644" y="4826943"/>
                  <a:ext cx="1920356" cy="964257"/>
                  <a:chOff x="1355116" y="4669680"/>
                  <a:chExt cx="1920356" cy="964257"/>
                </a:xfrm>
              </p:grpSpPr>
              <p:cxnSp>
                <p:nvCxnSpPr>
                  <p:cNvPr id="66" name="Straight Connector 65"/>
                  <p:cNvCxnSpPr>
                    <a:stCxn id="73" idx="6"/>
                    <a:endCxn id="74" idx="1"/>
                  </p:cNvCxnSpPr>
                  <p:nvPr/>
                </p:nvCxnSpPr>
                <p:spPr>
                  <a:xfrm>
                    <a:off x="2138872" y="5111947"/>
                    <a:ext cx="469814" cy="84442"/>
                  </a:xfrm>
                  <a:prstGeom prst="line">
                    <a:avLst/>
                  </a:prstGeom>
                  <a:effectLst/>
                </p:spPr>
                <p:style>
                  <a:lnRef idx="2">
                    <a:schemeClr val="dk1"/>
                  </a:lnRef>
                  <a:fillRef idx="0">
                    <a:schemeClr val="dk1"/>
                  </a:fillRef>
                  <a:effectRef idx="1">
                    <a:schemeClr val="dk1"/>
                  </a:effectRef>
                  <a:fontRef idx="minor">
                    <a:schemeClr val="tx1"/>
                  </a:fontRef>
                </p:style>
              </p:cxnSp>
              <p:cxnSp>
                <p:nvCxnSpPr>
                  <p:cNvPr id="67" name="Straight Connector 66"/>
                  <p:cNvCxnSpPr>
                    <a:stCxn id="75" idx="3"/>
                    <a:endCxn id="74" idx="7"/>
                  </p:cNvCxnSpPr>
                  <p:nvPr/>
                </p:nvCxnSpPr>
                <p:spPr>
                  <a:xfrm flipH="1">
                    <a:off x="2728106" y="4966478"/>
                    <a:ext cx="403214" cy="229911"/>
                  </a:xfrm>
                  <a:prstGeom prst="line">
                    <a:avLst/>
                  </a:prstGeom>
                  <a:effectLst/>
                </p:spPr>
                <p:style>
                  <a:lnRef idx="2">
                    <a:schemeClr val="dk1"/>
                  </a:lnRef>
                  <a:fillRef idx="0">
                    <a:schemeClr val="dk1"/>
                  </a:fillRef>
                  <a:effectRef idx="1">
                    <a:schemeClr val="dk1"/>
                  </a:effectRef>
                  <a:fontRef idx="minor">
                    <a:schemeClr val="tx1"/>
                  </a:fontRef>
                </p:style>
              </p:cxnSp>
              <p:cxnSp>
                <p:nvCxnSpPr>
                  <p:cNvPr id="68" name="Straight Connector 67"/>
                  <p:cNvCxnSpPr>
                    <a:stCxn id="73" idx="4"/>
                    <a:endCxn id="76" idx="0"/>
                  </p:cNvCxnSpPr>
                  <p:nvPr/>
                </p:nvCxnSpPr>
                <p:spPr>
                  <a:xfrm flipH="1">
                    <a:off x="1948473" y="5196389"/>
                    <a:ext cx="105957" cy="268663"/>
                  </a:xfrm>
                  <a:prstGeom prst="line">
                    <a:avLst/>
                  </a:prstGeom>
                  <a:effectLst/>
                </p:spPr>
                <p:style>
                  <a:lnRef idx="2">
                    <a:schemeClr val="dk1"/>
                  </a:lnRef>
                  <a:fillRef idx="0">
                    <a:schemeClr val="dk1"/>
                  </a:fillRef>
                  <a:effectRef idx="1">
                    <a:schemeClr val="dk1"/>
                  </a:effectRef>
                  <a:fontRef idx="minor">
                    <a:schemeClr val="tx1"/>
                  </a:fontRef>
                </p:style>
              </p:cxnSp>
              <p:cxnSp>
                <p:nvCxnSpPr>
                  <p:cNvPr id="69" name="Straight Connector 68"/>
                  <p:cNvCxnSpPr>
                    <a:stCxn id="72" idx="5"/>
                    <a:endCxn id="76" idx="1"/>
                  </p:cNvCxnSpPr>
                  <p:nvPr/>
                </p:nvCxnSpPr>
                <p:spPr>
                  <a:xfrm>
                    <a:off x="1499268" y="5410198"/>
                    <a:ext cx="389495" cy="79587"/>
                  </a:xfrm>
                  <a:prstGeom prst="line">
                    <a:avLst/>
                  </a:prstGeom>
                  <a:effectLst/>
                </p:spPr>
                <p:style>
                  <a:lnRef idx="2">
                    <a:schemeClr val="dk1"/>
                  </a:lnRef>
                  <a:fillRef idx="0">
                    <a:schemeClr val="dk1"/>
                  </a:fillRef>
                  <a:effectRef idx="1">
                    <a:schemeClr val="dk1"/>
                  </a:effectRef>
                  <a:fontRef idx="minor">
                    <a:schemeClr val="tx1"/>
                  </a:fontRef>
                </p:style>
              </p:cxnSp>
              <p:cxnSp>
                <p:nvCxnSpPr>
                  <p:cNvPr id="70" name="Straight Connector 69"/>
                  <p:cNvCxnSpPr>
                    <a:stCxn id="73" idx="2"/>
                    <a:endCxn id="72" idx="7"/>
                  </p:cNvCxnSpPr>
                  <p:nvPr/>
                </p:nvCxnSpPr>
                <p:spPr>
                  <a:xfrm flipH="1">
                    <a:off x="1499268" y="5111947"/>
                    <a:ext cx="470720" cy="178832"/>
                  </a:xfrm>
                  <a:prstGeom prst="line">
                    <a:avLst/>
                  </a:prstGeom>
                  <a:effectLst/>
                </p:spPr>
                <p:style>
                  <a:lnRef idx="2">
                    <a:schemeClr val="dk1"/>
                  </a:lnRef>
                  <a:fillRef idx="0">
                    <a:schemeClr val="dk1"/>
                  </a:fillRef>
                  <a:effectRef idx="1">
                    <a:schemeClr val="dk1"/>
                  </a:effectRef>
                  <a:fontRef idx="minor">
                    <a:schemeClr val="tx1"/>
                  </a:fontRef>
                </p:style>
              </p:cxnSp>
              <p:cxnSp>
                <p:nvCxnSpPr>
                  <p:cNvPr id="71" name="Straight Connector 70"/>
                  <p:cNvCxnSpPr>
                    <a:stCxn id="74" idx="3"/>
                    <a:endCxn id="76" idx="7"/>
                  </p:cNvCxnSpPr>
                  <p:nvPr/>
                </p:nvCxnSpPr>
                <p:spPr>
                  <a:xfrm flipH="1">
                    <a:off x="2008183" y="5315808"/>
                    <a:ext cx="600503" cy="173977"/>
                  </a:xfrm>
                  <a:prstGeom prst="line">
                    <a:avLst/>
                  </a:prstGeom>
                  <a:effectLst/>
                </p:spPr>
                <p:style>
                  <a:lnRef idx="2">
                    <a:schemeClr val="dk1"/>
                  </a:lnRef>
                  <a:fillRef idx="0">
                    <a:schemeClr val="dk1"/>
                  </a:fillRef>
                  <a:effectRef idx="1">
                    <a:schemeClr val="dk1"/>
                  </a:effectRef>
                  <a:fontRef idx="minor">
                    <a:schemeClr val="tx1"/>
                  </a:fontRef>
                </p:style>
              </p:cxnSp>
              <p:sp>
                <p:nvSpPr>
                  <p:cNvPr id="72" name="Oval 71"/>
                  <p:cNvSpPr/>
                  <p:nvPr/>
                </p:nvSpPr>
                <p:spPr>
                  <a:xfrm>
                    <a:off x="1355116" y="5266046"/>
                    <a:ext cx="168884" cy="168885"/>
                  </a:xfrm>
                  <a:prstGeom prst="ellipse">
                    <a:avLst/>
                  </a:prstGeom>
                  <a:solidFill>
                    <a:schemeClr val="accent3">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3" name="Oval 72"/>
                  <p:cNvSpPr/>
                  <p:nvPr/>
                </p:nvSpPr>
                <p:spPr>
                  <a:xfrm>
                    <a:off x="1969988" y="5027504"/>
                    <a:ext cx="168884" cy="168885"/>
                  </a:xfrm>
                  <a:prstGeom prst="ellipse">
                    <a:avLst/>
                  </a:prstGeom>
                  <a:solidFill>
                    <a:srgbClr val="00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4" name="Oval 73"/>
                  <p:cNvSpPr/>
                  <p:nvPr/>
                </p:nvSpPr>
                <p:spPr>
                  <a:xfrm>
                    <a:off x="2583954" y="5171656"/>
                    <a:ext cx="168884" cy="168885"/>
                  </a:xfrm>
                  <a:prstGeom prst="ellipse">
                    <a:avLst/>
                  </a:prstGeom>
                  <a:solidFill>
                    <a:srgbClr val="FF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5" name="Oval 74"/>
                  <p:cNvSpPr/>
                  <p:nvPr/>
                </p:nvSpPr>
                <p:spPr>
                  <a:xfrm>
                    <a:off x="3106588" y="4822326"/>
                    <a:ext cx="168884" cy="168885"/>
                  </a:xfrm>
                  <a:prstGeom prst="ellipse">
                    <a:avLst/>
                  </a:prstGeom>
                  <a:solidFill>
                    <a:schemeClr val="accent6">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6" name="Oval 75"/>
                  <p:cNvSpPr/>
                  <p:nvPr/>
                </p:nvSpPr>
                <p:spPr>
                  <a:xfrm>
                    <a:off x="1864031" y="5465052"/>
                    <a:ext cx="168884" cy="168885"/>
                  </a:xfrm>
                  <a:prstGeom prst="ellipse">
                    <a:avLst/>
                  </a:prstGeom>
                  <a:solidFill>
                    <a:schemeClr val="accent6">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78" name="Straight Connector 77"/>
                  <p:cNvCxnSpPr>
                    <a:stCxn id="75" idx="2"/>
                    <a:endCxn id="73" idx="7"/>
                  </p:cNvCxnSpPr>
                  <p:nvPr/>
                </p:nvCxnSpPr>
                <p:spPr>
                  <a:xfrm flipH="1">
                    <a:off x="2114140" y="4906769"/>
                    <a:ext cx="992448" cy="145468"/>
                  </a:xfrm>
                  <a:prstGeom prst="line">
                    <a:avLst/>
                  </a:prstGeom>
                  <a:effectLst/>
                </p:spPr>
                <p:style>
                  <a:lnRef idx="2">
                    <a:schemeClr val="dk1"/>
                  </a:lnRef>
                  <a:fillRef idx="0">
                    <a:schemeClr val="dk1"/>
                  </a:fillRef>
                  <a:effectRef idx="1">
                    <a:schemeClr val="dk1"/>
                  </a:effectRef>
                  <a:fontRef idx="minor">
                    <a:schemeClr val="tx1"/>
                  </a:fontRef>
                </p:style>
              </p:cxnSp>
              <p:cxnSp>
                <p:nvCxnSpPr>
                  <p:cNvPr id="80" name="Straight Connector 79"/>
                  <p:cNvCxnSpPr>
                    <a:stCxn id="76" idx="6"/>
                    <a:endCxn id="81" idx="3"/>
                  </p:cNvCxnSpPr>
                  <p:nvPr/>
                </p:nvCxnSpPr>
                <p:spPr>
                  <a:xfrm flipV="1">
                    <a:off x="2032915" y="5497440"/>
                    <a:ext cx="999929" cy="52055"/>
                  </a:xfrm>
                  <a:prstGeom prst="line">
                    <a:avLst/>
                  </a:prstGeom>
                  <a:effectLst/>
                </p:spPr>
                <p:style>
                  <a:lnRef idx="2">
                    <a:schemeClr val="dk1"/>
                  </a:lnRef>
                  <a:fillRef idx="0">
                    <a:schemeClr val="dk1"/>
                  </a:fillRef>
                  <a:effectRef idx="1">
                    <a:schemeClr val="dk1"/>
                  </a:effectRef>
                  <a:fontRef idx="minor">
                    <a:schemeClr val="tx1"/>
                  </a:fontRef>
                </p:style>
              </p:cxnSp>
              <p:sp>
                <p:nvSpPr>
                  <p:cNvPr id="81" name="Oval 80"/>
                  <p:cNvSpPr/>
                  <p:nvPr/>
                </p:nvSpPr>
                <p:spPr>
                  <a:xfrm>
                    <a:off x="3008112" y="5353288"/>
                    <a:ext cx="168884" cy="168885"/>
                  </a:xfrm>
                  <a:prstGeom prst="ellipse">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82" name="Oval 81"/>
                  <p:cNvSpPr/>
                  <p:nvPr/>
                </p:nvSpPr>
                <p:spPr>
                  <a:xfrm>
                    <a:off x="1524000" y="4669680"/>
                    <a:ext cx="168884" cy="168885"/>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83" name="Straight Connector 82"/>
                  <p:cNvCxnSpPr>
                    <a:stCxn id="82" idx="6"/>
                    <a:endCxn id="75" idx="2"/>
                  </p:cNvCxnSpPr>
                  <p:nvPr/>
                </p:nvCxnSpPr>
                <p:spPr>
                  <a:xfrm>
                    <a:off x="1692884" y="4754123"/>
                    <a:ext cx="1413704" cy="152646"/>
                  </a:xfrm>
                  <a:prstGeom prst="line">
                    <a:avLst/>
                  </a:prstGeom>
                  <a:effectLst/>
                </p:spPr>
                <p:style>
                  <a:lnRef idx="2">
                    <a:schemeClr val="dk1"/>
                  </a:lnRef>
                  <a:fillRef idx="0">
                    <a:schemeClr val="dk1"/>
                  </a:fillRef>
                  <a:effectRef idx="1">
                    <a:schemeClr val="dk1"/>
                  </a:effectRef>
                  <a:fontRef idx="minor">
                    <a:schemeClr val="tx1"/>
                  </a:fontRef>
                </p:style>
              </p:cxnSp>
              <p:cxnSp>
                <p:nvCxnSpPr>
                  <p:cNvPr id="84" name="Straight Connector 83"/>
                  <p:cNvCxnSpPr>
                    <a:stCxn id="75" idx="4"/>
                    <a:endCxn id="81" idx="0"/>
                  </p:cNvCxnSpPr>
                  <p:nvPr/>
                </p:nvCxnSpPr>
                <p:spPr>
                  <a:xfrm flipH="1">
                    <a:off x="3092554" y="4991211"/>
                    <a:ext cx="98476" cy="362077"/>
                  </a:xfrm>
                  <a:prstGeom prst="line">
                    <a:avLst/>
                  </a:prstGeom>
                  <a:effectLst/>
                </p:spPr>
                <p:style>
                  <a:lnRef idx="2">
                    <a:schemeClr val="dk1"/>
                  </a:lnRef>
                  <a:fillRef idx="0">
                    <a:schemeClr val="dk1"/>
                  </a:fillRef>
                  <a:effectRef idx="1">
                    <a:schemeClr val="dk1"/>
                  </a:effectRef>
                  <a:fontRef idx="minor">
                    <a:schemeClr val="tx1"/>
                  </a:fontRef>
                </p:style>
              </p:cxnSp>
              <p:cxnSp>
                <p:nvCxnSpPr>
                  <p:cNvPr id="85" name="Straight Connector 84"/>
                  <p:cNvCxnSpPr>
                    <a:stCxn id="82" idx="3"/>
                    <a:endCxn id="72" idx="1"/>
                  </p:cNvCxnSpPr>
                  <p:nvPr/>
                </p:nvCxnSpPr>
                <p:spPr>
                  <a:xfrm flipH="1">
                    <a:off x="1379848" y="4813832"/>
                    <a:ext cx="168884" cy="476947"/>
                  </a:xfrm>
                  <a:prstGeom prst="line">
                    <a:avLst/>
                  </a:prstGeom>
                  <a:effectLst/>
                </p:spPr>
                <p:style>
                  <a:lnRef idx="2">
                    <a:schemeClr val="dk1"/>
                  </a:lnRef>
                  <a:fillRef idx="0">
                    <a:schemeClr val="dk1"/>
                  </a:fillRef>
                  <a:effectRef idx="1">
                    <a:schemeClr val="dk1"/>
                  </a:effectRef>
                  <a:fontRef idx="minor">
                    <a:schemeClr val="tx1"/>
                  </a:fontRef>
                </p:style>
              </p:cxnSp>
              <p:cxnSp>
                <p:nvCxnSpPr>
                  <p:cNvPr id="86" name="Straight Connector 85"/>
                  <p:cNvCxnSpPr>
                    <a:stCxn id="82" idx="5"/>
                    <a:endCxn id="73" idx="1"/>
                  </p:cNvCxnSpPr>
                  <p:nvPr/>
                </p:nvCxnSpPr>
                <p:spPr>
                  <a:xfrm>
                    <a:off x="1668152" y="4813832"/>
                    <a:ext cx="326568" cy="238405"/>
                  </a:xfrm>
                  <a:prstGeom prst="line">
                    <a:avLst/>
                  </a:prstGeom>
                  <a:effectLst/>
                </p:spPr>
                <p:style>
                  <a:lnRef idx="2">
                    <a:schemeClr val="dk1"/>
                  </a:lnRef>
                  <a:fillRef idx="0">
                    <a:schemeClr val="dk1"/>
                  </a:fillRef>
                  <a:effectRef idx="1">
                    <a:schemeClr val="dk1"/>
                  </a:effectRef>
                  <a:fontRef idx="minor">
                    <a:schemeClr val="tx1"/>
                  </a:fontRef>
                </p:style>
              </p:cxnSp>
            </p:grpSp>
            <p:sp>
              <p:nvSpPr>
                <p:cNvPr id="136" name="TextBox 135"/>
                <p:cNvSpPr txBox="1"/>
                <p:nvPr/>
              </p:nvSpPr>
              <p:spPr>
                <a:xfrm>
                  <a:off x="632441" y="4648200"/>
                  <a:ext cx="1227720" cy="1138773"/>
                </a:xfrm>
                <a:prstGeom prst="rect">
                  <a:avLst/>
                </a:prstGeom>
                <a:noFill/>
              </p:spPr>
              <p:txBody>
                <a:bodyPr wrap="none" rtlCol="0">
                  <a:spAutoFit/>
                </a:bodyPr>
                <a:lstStyle/>
                <a:p>
                  <a:r>
                    <a:rPr lang="en-US" sz="2000" dirty="0" smtClean="0">
                      <a:solidFill>
                        <a:srgbClr val="3366FF"/>
                      </a:solidFill>
                      <a:latin typeface="Gill Sans Light"/>
                      <a:cs typeface="Gill Sans Light"/>
                    </a:rPr>
                    <a:t>Shared</a:t>
                  </a:r>
                </a:p>
                <a:p>
                  <a:r>
                    <a:rPr lang="en-US" sz="1600" dirty="0" smtClean="0">
                      <a:latin typeface="Gill Sans Light"/>
                      <a:cs typeface="Gill Sans Light"/>
                    </a:rPr>
                    <a:t>De-serialized</a:t>
                  </a:r>
                </a:p>
                <a:p>
                  <a:r>
                    <a:rPr lang="en-US" sz="1600" dirty="0" smtClean="0">
                      <a:latin typeface="Gill Sans Light"/>
                      <a:cs typeface="Gill Sans Light"/>
                    </a:rPr>
                    <a:t>In-Memory</a:t>
                  </a:r>
                  <a:br>
                    <a:rPr lang="en-US" sz="1600" dirty="0" smtClean="0">
                      <a:latin typeface="Gill Sans Light"/>
                      <a:cs typeface="Gill Sans Light"/>
                    </a:rPr>
                  </a:br>
                  <a:r>
                    <a:rPr lang="en-US" sz="1600" dirty="0" smtClean="0">
                      <a:latin typeface="Gill Sans Light"/>
                      <a:cs typeface="Gill Sans Light"/>
                    </a:rPr>
                    <a:t>Graph</a:t>
                  </a:r>
                </a:p>
              </p:txBody>
            </p:sp>
          </p:grpSp>
        </p:grpSp>
        <p:cxnSp>
          <p:nvCxnSpPr>
            <p:cNvPr id="122" name="Straight Connector 121"/>
            <p:cNvCxnSpPr/>
            <p:nvPr/>
          </p:nvCxnSpPr>
          <p:spPr>
            <a:xfrm>
              <a:off x="457200" y="3810000"/>
              <a:ext cx="3657600" cy="0"/>
            </a:xfrm>
            <a:prstGeom prst="line">
              <a:avLst/>
            </a:prstGeom>
            <a:ln>
              <a:solidFill>
                <a:schemeClr val="bg1">
                  <a:lumMod val="50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21931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838200"/>
          </a:xfrm>
        </p:spPr>
        <p:txBody>
          <a:bodyPr/>
          <a:lstStyle/>
          <a:p>
            <a:r>
              <a:rPr lang="en-US" dirty="0"/>
              <a:t>Shared Memory Advantage</a:t>
            </a:r>
          </a:p>
        </p:txBody>
      </p:sp>
      <p:graphicFrame>
        <p:nvGraphicFramePr>
          <p:cNvPr id="3" name="Chart 2"/>
          <p:cNvGraphicFramePr/>
          <p:nvPr>
            <p:extLst>
              <p:ext uri="{D42A27DB-BD31-4B8C-83A1-F6EECF244321}">
                <p14:modId xmlns:p14="http://schemas.microsoft.com/office/powerpoint/2010/main" val="3346294150"/>
              </p:ext>
            </p:extLst>
          </p:nvPr>
        </p:nvGraphicFramePr>
        <p:xfrm>
          <a:off x="4267200" y="1981200"/>
          <a:ext cx="4419600" cy="4114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4752946" y="1611868"/>
            <a:ext cx="3857654" cy="369332"/>
          </a:xfrm>
          <a:prstGeom prst="rect">
            <a:avLst/>
          </a:prstGeom>
          <a:noFill/>
        </p:spPr>
        <p:txBody>
          <a:bodyPr wrap="none" rtlCol="0">
            <a:spAutoFit/>
          </a:bodyPr>
          <a:lstStyle/>
          <a:p>
            <a:r>
              <a:rPr lang="en-US" sz="1800" dirty="0" smtClean="0">
                <a:latin typeface="Gill Sans Light"/>
                <a:cs typeface="Gill Sans Light"/>
              </a:rPr>
              <a:t>Twitter Graph (42M Vertices,1.5B Edges)</a:t>
            </a:r>
          </a:p>
        </p:txBody>
      </p:sp>
      <p:sp>
        <p:nvSpPr>
          <p:cNvPr id="9" name="TextBox 8"/>
          <p:cNvSpPr txBox="1"/>
          <p:nvPr/>
        </p:nvSpPr>
        <p:spPr>
          <a:xfrm>
            <a:off x="904592" y="1383268"/>
            <a:ext cx="2829208" cy="369332"/>
          </a:xfrm>
          <a:prstGeom prst="rect">
            <a:avLst/>
          </a:prstGeom>
          <a:noFill/>
        </p:spPr>
        <p:txBody>
          <a:bodyPr wrap="none" rtlCol="0">
            <a:spAutoFit/>
          </a:bodyPr>
          <a:lstStyle/>
          <a:p>
            <a:r>
              <a:rPr lang="en-US" sz="1800" dirty="0" smtClean="0">
                <a:latin typeface="Gill Sans Light"/>
                <a:cs typeface="Gill Sans Light"/>
              </a:rPr>
              <a:t>Spark Shared Nothing Model</a:t>
            </a:r>
          </a:p>
        </p:txBody>
      </p:sp>
      <p:sp>
        <p:nvSpPr>
          <p:cNvPr id="31" name="TextBox 30"/>
          <p:cNvSpPr txBox="1"/>
          <p:nvPr/>
        </p:nvSpPr>
        <p:spPr>
          <a:xfrm>
            <a:off x="1262745" y="3969625"/>
            <a:ext cx="2013855" cy="369332"/>
          </a:xfrm>
          <a:prstGeom prst="rect">
            <a:avLst/>
          </a:prstGeom>
          <a:noFill/>
        </p:spPr>
        <p:txBody>
          <a:bodyPr wrap="none" rtlCol="0">
            <a:spAutoFit/>
          </a:bodyPr>
          <a:lstStyle/>
          <a:p>
            <a:pPr algn="ctr"/>
            <a:r>
              <a:rPr lang="en-US" sz="1800" dirty="0" err="1" smtClean="0">
                <a:latin typeface="Gill Sans Light"/>
                <a:cs typeface="Gill Sans Light"/>
              </a:rPr>
              <a:t>GraphLab</a:t>
            </a:r>
            <a:r>
              <a:rPr lang="en-US" sz="1800" dirty="0" smtClean="0">
                <a:latin typeface="Gill Sans Light"/>
                <a:cs typeface="Gill Sans Light"/>
              </a:rPr>
              <a:t> No SHM.</a:t>
            </a:r>
          </a:p>
        </p:txBody>
      </p:sp>
      <p:grpSp>
        <p:nvGrpSpPr>
          <p:cNvPr id="19" name="Group 18"/>
          <p:cNvGrpSpPr/>
          <p:nvPr/>
        </p:nvGrpSpPr>
        <p:grpSpPr>
          <a:xfrm>
            <a:off x="685800" y="1752600"/>
            <a:ext cx="762000" cy="1219200"/>
            <a:chOff x="762000" y="2057400"/>
            <a:chExt cx="762000" cy="1219200"/>
          </a:xfrm>
        </p:grpSpPr>
        <p:sp>
          <p:nvSpPr>
            <p:cNvPr id="10" name="Rectangle 9"/>
            <p:cNvSpPr/>
            <p:nvPr/>
          </p:nvSpPr>
          <p:spPr>
            <a:xfrm>
              <a:off x="762000" y="2057400"/>
              <a:ext cx="762000" cy="121920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Rectangle 10"/>
            <p:cNvSpPr/>
            <p:nvPr/>
          </p:nvSpPr>
          <p:spPr>
            <a:xfrm>
              <a:off x="838200" y="2121932"/>
              <a:ext cx="609600" cy="533400"/>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smtClean="0">
                  <a:latin typeface="Gill Sans Light"/>
                  <a:cs typeface="Gill Sans Light"/>
                </a:rPr>
                <a:t>Core</a:t>
              </a:r>
              <a:endParaRPr lang="en-US" sz="1600" dirty="0">
                <a:latin typeface="Gill Sans Light"/>
                <a:cs typeface="Gill Sans Light"/>
              </a:endParaRPr>
            </a:p>
          </p:txBody>
        </p:sp>
        <p:grpSp>
          <p:nvGrpSpPr>
            <p:cNvPr id="13" name="Group 12"/>
            <p:cNvGrpSpPr/>
            <p:nvPr/>
          </p:nvGrpSpPr>
          <p:grpSpPr>
            <a:xfrm>
              <a:off x="872881" y="2744917"/>
              <a:ext cx="540238" cy="442267"/>
              <a:chOff x="216755" y="3057959"/>
              <a:chExt cx="649461" cy="531683"/>
            </a:xfrm>
          </p:grpSpPr>
          <p:cxnSp>
            <p:nvCxnSpPr>
              <p:cNvPr id="48" name="Straight Connector 47"/>
              <p:cNvCxnSpPr>
                <a:stCxn id="50" idx="2"/>
                <a:endCxn id="49" idx="6"/>
              </p:cNvCxnSpPr>
              <p:nvPr/>
            </p:nvCxnSpPr>
            <p:spPr>
              <a:xfrm flipH="1">
                <a:off x="385639" y="3415784"/>
                <a:ext cx="311693" cy="89416"/>
              </a:xfrm>
              <a:prstGeom prst="line">
                <a:avLst/>
              </a:prstGeom>
              <a:effectLst/>
            </p:spPr>
            <p:style>
              <a:lnRef idx="2">
                <a:schemeClr val="dk1"/>
              </a:lnRef>
              <a:fillRef idx="0">
                <a:schemeClr val="dk1"/>
              </a:fillRef>
              <a:effectRef idx="1">
                <a:schemeClr val="dk1"/>
              </a:effectRef>
              <a:fontRef idx="minor">
                <a:schemeClr val="tx1"/>
              </a:fontRef>
            </p:style>
          </p:cxnSp>
          <p:sp>
            <p:nvSpPr>
              <p:cNvPr id="49" name="Oval 48"/>
              <p:cNvSpPr/>
              <p:nvPr/>
            </p:nvSpPr>
            <p:spPr>
              <a:xfrm>
                <a:off x="216755" y="3420757"/>
                <a:ext cx="168884" cy="168885"/>
              </a:xfrm>
              <a:prstGeom prst="ellipse">
                <a:avLst/>
              </a:prstGeom>
              <a:solidFill>
                <a:schemeClr val="accent3">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50" name="Oval 49"/>
              <p:cNvSpPr/>
              <p:nvPr/>
            </p:nvSpPr>
            <p:spPr>
              <a:xfrm>
                <a:off x="697332" y="3331341"/>
                <a:ext cx="168884" cy="168885"/>
              </a:xfrm>
              <a:prstGeom prst="ellipse">
                <a:avLst/>
              </a:prstGeom>
              <a:solidFill>
                <a:srgbClr val="00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51" name="Oval 50"/>
              <p:cNvSpPr/>
              <p:nvPr/>
            </p:nvSpPr>
            <p:spPr>
              <a:xfrm>
                <a:off x="420228" y="3057959"/>
                <a:ext cx="168884" cy="168885"/>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52" name="Straight Connector 51"/>
              <p:cNvCxnSpPr>
                <a:stCxn id="51" idx="3"/>
                <a:endCxn id="49" idx="0"/>
              </p:cNvCxnSpPr>
              <p:nvPr/>
            </p:nvCxnSpPr>
            <p:spPr>
              <a:xfrm flipH="1">
                <a:off x="301197" y="3202111"/>
                <a:ext cx="143763" cy="218646"/>
              </a:xfrm>
              <a:prstGeom prst="line">
                <a:avLst/>
              </a:prstGeom>
              <a:effectLst/>
            </p:spPr>
            <p:style>
              <a:lnRef idx="2">
                <a:schemeClr val="dk1"/>
              </a:lnRef>
              <a:fillRef idx="0">
                <a:schemeClr val="dk1"/>
              </a:fillRef>
              <a:effectRef idx="1">
                <a:schemeClr val="dk1"/>
              </a:effectRef>
              <a:fontRef idx="minor">
                <a:schemeClr val="tx1"/>
              </a:fontRef>
            </p:style>
          </p:cxnSp>
        </p:grpSp>
      </p:grpSp>
      <p:grpSp>
        <p:nvGrpSpPr>
          <p:cNvPr id="60" name="Group 59"/>
          <p:cNvGrpSpPr/>
          <p:nvPr/>
        </p:nvGrpSpPr>
        <p:grpSpPr>
          <a:xfrm>
            <a:off x="1524000" y="1752600"/>
            <a:ext cx="762000" cy="1219200"/>
            <a:chOff x="762000" y="2057400"/>
            <a:chExt cx="762000" cy="1219200"/>
          </a:xfrm>
        </p:grpSpPr>
        <p:sp>
          <p:nvSpPr>
            <p:cNvPr id="61" name="Rectangle 60"/>
            <p:cNvSpPr/>
            <p:nvPr/>
          </p:nvSpPr>
          <p:spPr>
            <a:xfrm>
              <a:off x="762000" y="2057400"/>
              <a:ext cx="762000" cy="121920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2" name="Rectangle 61"/>
            <p:cNvSpPr/>
            <p:nvPr/>
          </p:nvSpPr>
          <p:spPr>
            <a:xfrm>
              <a:off x="838200" y="2121932"/>
              <a:ext cx="609600" cy="533400"/>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smtClean="0">
                  <a:latin typeface="Gill Sans Light"/>
                  <a:cs typeface="Gill Sans Light"/>
                </a:rPr>
                <a:t>Core</a:t>
              </a:r>
              <a:endParaRPr lang="en-US" sz="1600" dirty="0">
                <a:latin typeface="Gill Sans Light"/>
                <a:cs typeface="Gill Sans Light"/>
              </a:endParaRPr>
            </a:p>
          </p:txBody>
        </p:sp>
        <p:grpSp>
          <p:nvGrpSpPr>
            <p:cNvPr id="63" name="Group 62"/>
            <p:cNvGrpSpPr/>
            <p:nvPr/>
          </p:nvGrpSpPr>
          <p:grpSpPr>
            <a:xfrm>
              <a:off x="872881" y="2744917"/>
              <a:ext cx="540238" cy="442267"/>
              <a:chOff x="216755" y="3057959"/>
              <a:chExt cx="649461" cy="531683"/>
            </a:xfrm>
          </p:grpSpPr>
          <p:cxnSp>
            <p:nvCxnSpPr>
              <p:cNvPr id="64" name="Straight Connector 63"/>
              <p:cNvCxnSpPr>
                <a:stCxn id="77" idx="2"/>
                <a:endCxn id="65" idx="6"/>
              </p:cNvCxnSpPr>
              <p:nvPr/>
            </p:nvCxnSpPr>
            <p:spPr>
              <a:xfrm flipH="1">
                <a:off x="385639" y="3415784"/>
                <a:ext cx="311693" cy="89416"/>
              </a:xfrm>
              <a:prstGeom prst="line">
                <a:avLst/>
              </a:prstGeom>
              <a:effectLst/>
            </p:spPr>
            <p:style>
              <a:lnRef idx="2">
                <a:schemeClr val="dk1"/>
              </a:lnRef>
              <a:fillRef idx="0">
                <a:schemeClr val="dk1"/>
              </a:fillRef>
              <a:effectRef idx="1">
                <a:schemeClr val="dk1"/>
              </a:effectRef>
              <a:fontRef idx="minor">
                <a:schemeClr val="tx1"/>
              </a:fontRef>
            </p:style>
          </p:cxnSp>
          <p:sp>
            <p:nvSpPr>
              <p:cNvPr id="65" name="Oval 64"/>
              <p:cNvSpPr/>
              <p:nvPr/>
            </p:nvSpPr>
            <p:spPr>
              <a:xfrm>
                <a:off x="216755" y="3420757"/>
                <a:ext cx="168884" cy="168885"/>
              </a:xfrm>
              <a:prstGeom prst="ellipse">
                <a:avLst/>
              </a:prstGeom>
              <a:solidFill>
                <a:srgbClr val="FF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7" name="Oval 76"/>
              <p:cNvSpPr/>
              <p:nvPr/>
            </p:nvSpPr>
            <p:spPr>
              <a:xfrm>
                <a:off x="697332" y="3331341"/>
                <a:ext cx="168884" cy="168885"/>
              </a:xfrm>
              <a:prstGeom prst="ellipse">
                <a:avLst/>
              </a:prstGeom>
              <a:solidFill>
                <a:srgbClr val="00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9" name="Oval 78"/>
              <p:cNvSpPr/>
              <p:nvPr/>
            </p:nvSpPr>
            <p:spPr>
              <a:xfrm>
                <a:off x="420228" y="3057959"/>
                <a:ext cx="168884" cy="168885"/>
              </a:xfrm>
              <a:prstGeom prst="ellipse">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87" name="Straight Connector 86"/>
              <p:cNvCxnSpPr>
                <a:stCxn id="79" idx="3"/>
                <a:endCxn id="65" idx="0"/>
              </p:cNvCxnSpPr>
              <p:nvPr/>
            </p:nvCxnSpPr>
            <p:spPr>
              <a:xfrm flipH="1">
                <a:off x="301197" y="3202111"/>
                <a:ext cx="143763" cy="218646"/>
              </a:xfrm>
              <a:prstGeom prst="line">
                <a:avLst/>
              </a:prstGeom>
              <a:effectLst/>
            </p:spPr>
            <p:style>
              <a:lnRef idx="2">
                <a:schemeClr val="dk1"/>
              </a:lnRef>
              <a:fillRef idx="0">
                <a:schemeClr val="dk1"/>
              </a:fillRef>
              <a:effectRef idx="1">
                <a:schemeClr val="dk1"/>
              </a:effectRef>
              <a:fontRef idx="minor">
                <a:schemeClr val="tx1"/>
              </a:fontRef>
            </p:style>
          </p:cxnSp>
        </p:grpSp>
      </p:grpSp>
      <p:grpSp>
        <p:nvGrpSpPr>
          <p:cNvPr id="88" name="Group 87"/>
          <p:cNvGrpSpPr/>
          <p:nvPr/>
        </p:nvGrpSpPr>
        <p:grpSpPr>
          <a:xfrm>
            <a:off x="2362200" y="1752600"/>
            <a:ext cx="762000" cy="1219200"/>
            <a:chOff x="762000" y="2057400"/>
            <a:chExt cx="762000" cy="1219200"/>
          </a:xfrm>
        </p:grpSpPr>
        <p:sp>
          <p:nvSpPr>
            <p:cNvPr id="89" name="Rectangle 88"/>
            <p:cNvSpPr/>
            <p:nvPr/>
          </p:nvSpPr>
          <p:spPr>
            <a:xfrm>
              <a:off x="762000" y="2057400"/>
              <a:ext cx="762000" cy="121920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0" name="Rectangle 89"/>
            <p:cNvSpPr/>
            <p:nvPr/>
          </p:nvSpPr>
          <p:spPr>
            <a:xfrm>
              <a:off x="838200" y="2121932"/>
              <a:ext cx="609600" cy="533400"/>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smtClean="0">
                  <a:latin typeface="Gill Sans Light"/>
                  <a:cs typeface="Gill Sans Light"/>
                </a:rPr>
                <a:t>Core</a:t>
              </a:r>
              <a:endParaRPr lang="en-US" sz="1600" dirty="0">
                <a:latin typeface="Gill Sans Light"/>
                <a:cs typeface="Gill Sans Light"/>
              </a:endParaRPr>
            </a:p>
          </p:txBody>
        </p:sp>
        <p:grpSp>
          <p:nvGrpSpPr>
            <p:cNvPr id="91" name="Group 90"/>
            <p:cNvGrpSpPr/>
            <p:nvPr/>
          </p:nvGrpSpPr>
          <p:grpSpPr>
            <a:xfrm>
              <a:off x="872881" y="2744917"/>
              <a:ext cx="540238" cy="442267"/>
              <a:chOff x="216755" y="3057959"/>
              <a:chExt cx="649461" cy="531683"/>
            </a:xfrm>
          </p:grpSpPr>
          <p:cxnSp>
            <p:nvCxnSpPr>
              <p:cNvPr id="92" name="Straight Connector 91"/>
              <p:cNvCxnSpPr>
                <a:stCxn id="94" idx="2"/>
                <a:endCxn id="93" idx="6"/>
              </p:cNvCxnSpPr>
              <p:nvPr/>
            </p:nvCxnSpPr>
            <p:spPr>
              <a:xfrm flipH="1">
                <a:off x="385639" y="3415784"/>
                <a:ext cx="311693" cy="89416"/>
              </a:xfrm>
              <a:prstGeom prst="line">
                <a:avLst/>
              </a:prstGeom>
              <a:effectLst/>
            </p:spPr>
            <p:style>
              <a:lnRef idx="2">
                <a:schemeClr val="dk1"/>
              </a:lnRef>
              <a:fillRef idx="0">
                <a:schemeClr val="dk1"/>
              </a:fillRef>
              <a:effectRef idx="1">
                <a:schemeClr val="dk1"/>
              </a:effectRef>
              <a:fontRef idx="minor">
                <a:schemeClr val="tx1"/>
              </a:fontRef>
            </p:style>
          </p:cxnSp>
          <p:sp>
            <p:nvSpPr>
              <p:cNvPr id="93" name="Oval 92"/>
              <p:cNvSpPr/>
              <p:nvPr/>
            </p:nvSpPr>
            <p:spPr>
              <a:xfrm>
                <a:off x="216755" y="3420757"/>
                <a:ext cx="168884" cy="168885"/>
              </a:xfrm>
              <a:prstGeom prst="ellipse">
                <a:avLst/>
              </a:prstGeom>
              <a:solidFill>
                <a:schemeClr val="accent3">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94" name="Oval 93"/>
              <p:cNvSpPr/>
              <p:nvPr/>
            </p:nvSpPr>
            <p:spPr>
              <a:xfrm>
                <a:off x="697332" y="3331341"/>
                <a:ext cx="168884" cy="168885"/>
              </a:xfrm>
              <a:prstGeom prst="ellipse">
                <a:avLst/>
              </a:prstGeom>
              <a:solidFill>
                <a:srgbClr val="00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95" name="Oval 94"/>
              <p:cNvSpPr/>
              <p:nvPr/>
            </p:nvSpPr>
            <p:spPr>
              <a:xfrm>
                <a:off x="420228" y="3057959"/>
                <a:ext cx="168884" cy="168885"/>
              </a:xfrm>
              <a:prstGeom prst="ellipse">
                <a:avLst/>
              </a:prstGeom>
              <a:solidFill>
                <a:schemeClr val="accent6">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96" name="Straight Connector 95"/>
              <p:cNvCxnSpPr>
                <a:stCxn id="95" idx="5"/>
                <a:endCxn id="94" idx="1"/>
              </p:cNvCxnSpPr>
              <p:nvPr/>
            </p:nvCxnSpPr>
            <p:spPr>
              <a:xfrm>
                <a:off x="564380" y="3202112"/>
                <a:ext cx="157685" cy="153962"/>
              </a:xfrm>
              <a:prstGeom prst="line">
                <a:avLst/>
              </a:prstGeom>
              <a:effectLst/>
            </p:spPr>
            <p:style>
              <a:lnRef idx="2">
                <a:schemeClr val="dk1"/>
              </a:lnRef>
              <a:fillRef idx="0">
                <a:schemeClr val="dk1"/>
              </a:fillRef>
              <a:effectRef idx="1">
                <a:schemeClr val="dk1"/>
              </a:effectRef>
              <a:fontRef idx="minor">
                <a:schemeClr val="tx1"/>
              </a:fontRef>
            </p:style>
          </p:cxnSp>
        </p:grpSp>
      </p:grpSp>
      <p:grpSp>
        <p:nvGrpSpPr>
          <p:cNvPr id="97" name="Group 96"/>
          <p:cNvGrpSpPr/>
          <p:nvPr/>
        </p:nvGrpSpPr>
        <p:grpSpPr>
          <a:xfrm>
            <a:off x="3200400" y="1752600"/>
            <a:ext cx="762000" cy="1219200"/>
            <a:chOff x="762000" y="2057400"/>
            <a:chExt cx="762000" cy="1219200"/>
          </a:xfrm>
        </p:grpSpPr>
        <p:sp>
          <p:nvSpPr>
            <p:cNvPr id="98" name="Rectangle 97"/>
            <p:cNvSpPr/>
            <p:nvPr/>
          </p:nvSpPr>
          <p:spPr>
            <a:xfrm>
              <a:off x="762000" y="2057400"/>
              <a:ext cx="762000" cy="121920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9" name="Rectangle 98"/>
            <p:cNvSpPr/>
            <p:nvPr/>
          </p:nvSpPr>
          <p:spPr>
            <a:xfrm>
              <a:off x="838200" y="2121932"/>
              <a:ext cx="609600" cy="533400"/>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smtClean="0">
                  <a:latin typeface="Gill Sans Light"/>
                  <a:cs typeface="Gill Sans Light"/>
                </a:rPr>
                <a:t>Core</a:t>
              </a:r>
              <a:endParaRPr lang="en-US" sz="1600" dirty="0">
                <a:latin typeface="Gill Sans Light"/>
                <a:cs typeface="Gill Sans Light"/>
              </a:endParaRPr>
            </a:p>
          </p:txBody>
        </p:sp>
        <p:grpSp>
          <p:nvGrpSpPr>
            <p:cNvPr id="100" name="Group 99"/>
            <p:cNvGrpSpPr/>
            <p:nvPr/>
          </p:nvGrpSpPr>
          <p:grpSpPr>
            <a:xfrm>
              <a:off x="872881" y="2744917"/>
              <a:ext cx="540238" cy="442267"/>
              <a:chOff x="216755" y="3057959"/>
              <a:chExt cx="649461" cy="531683"/>
            </a:xfrm>
          </p:grpSpPr>
          <p:cxnSp>
            <p:nvCxnSpPr>
              <p:cNvPr id="101" name="Straight Connector 100"/>
              <p:cNvCxnSpPr>
                <a:stCxn id="103" idx="2"/>
                <a:endCxn id="102" idx="6"/>
              </p:cNvCxnSpPr>
              <p:nvPr/>
            </p:nvCxnSpPr>
            <p:spPr>
              <a:xfrm flipH="1">
                <a:off x="385639" y="3415784"/>
                <a:ext cx="311693" cy="89416"/>
              </a:xfrm>
              <a:prstGeom prst="line">
                <a:avLst/>
              </a:prstGeom>
              <a:effectLst/>
            </p:spPr>
            <p:style>
              <a:lnRef idx="2">
                <a:schemeClr val="dk1"/>
              </a:lnRef>
              <a:fillRef idx="0">
                <a:schemeClr val="dk1"/>
              </a:fillRef>
              <a:effectRef idx="1">
                <a:schemeClr val="dk1"/>
              </a:effectRef>
              <a:fontRef idx="minor">
                <a:schemeClr val="tx1"/>
              </a:fontRef>
            </p:style>
          </p:cxnSp>
          <p:sp>
            <p:nvSpPr>
              <p:cNvPr id="102" name="Oval 101"/>
              <p:cNvSpPr/>
              <p:nvPr/>
            </p:nvSpPr>
            <p:spPr>
              <a:xfrm>
                <a:off x="216755" y="3420757"/>
                <a:ext cx="168884" cy="168885"/>
              </a:xfrm>
              <a:prstGeom prst="ellipse">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103" name="Oval 102"/>
              <p:cNvSpPr/>
              <p:nvPr/>
            </p:nvSpPr>
            <p:spPr>
              <a:xfrm>
                <a:off x="697332" y="3331341"/>
                <a:ext cx="168884" cy="168885"/>
              </a:xfrm>
              <a:prstGeom prst="ellipse">
                <a:avLst/>
              </a:prstGeom>
              <a:solidFill>
                <a:srgbClr val="6666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104" name="Oval 103"/>
              <p:cNvSpPr/>
              <p:nvPr/>
            </p:nvSpPr>
            <p:spPr>
              <a:xfrm>
                <a:off x="420228" y="3057959"/>
                <a:ext cx="168884" cy="168885"/>
              </a:xfrm>
              <a:prstGeom prst="ellipse">
                <a:avLst/>
              </a:prstGeom>
              <a:solidFill>
                <a:srgbClr val="FF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105" name="Straight Connector 104"/>
              <p:cNvCxnSpPr>
                <a:stCxn id="104" idx="5"/>
                <a:endCxn id="103" idx="1"/>
              </p:cNvCxnSpPr>
              <p:nvPr/>
            </p:nvCxnSpPr>
            <p:spPr>
              <a:xfrm>
                <a:off x="564380" y="3202112"/>
                <a:ext cx="157685" cy="153962"/>
              </a:xfrm>
              <a:prstGeom prst="line">
                <a:avLst/>
              </a:prstGeom>
              <a:effectLst/>
            </p:spPr>
            <p:style>
              <a:lnRef idx="2">
                <a:schemeClr val="dk1"/>
              </a:lnRef>
              <a:fillRef idx="0">
                <a:schemeClr val="dk1"/>
              </a:fillRef>
              <a:effectRef idx="1">
                <a:schemeClr val="dk1"/>
              </a:effectRef>
              <a:fontRef idx="minor">
                <a:schemeClr val="tx1"/>
              </a:fontRef>
            </p:style>
          </p:cxnSp>
        </p:grpSp>
      </p:grpSp>
      <p:cxnSp>
        <p:nvCxnSpPr>
          <p:cNvPr id="106" name="Straight Connector 105"/>
          <p:cNvCxnSpPr>
            <a:stCxn id="95" idx="3"/>
            <a:endCxn id="93" idx="0"/>
          </p:cNvCxnSpPr>
          <p:nvPr/>
        </p:nvCxnSpPr>
        <p:spPr>
          <a:xfrm flipH="1">
            <a:off x="2543322" y="2560027"/>
            <a:ext cx="119586" cy="181874"/>
          </a:xfrm>
          <a:prstGeom prst="line">
            <a:avLst/>
          </a:prstGeom>
          <a:effectLst/>
        </p:spPr>
        <p:style>
          <a:lnRef idx="2">
            <a:schemeClr val="dk1"/>
          </a:lnRef>
          <a:fillRef idx="0">
            <a:schemeClr val="dk1"/>
          </a:fillRef>
          <a:effectRef idx="1">
            <a:schemeClr val="dk1"/>
          </a:effectRef>
          <a:fontRef idx="minor">
            <a:schemeClr val="tx1"/>
          </a:fontRef>
        </p:style>
      </p:cxnSp>
      <p:grpSp>
        <p:nvGrpSpPr>
          <p:cNvPr id="39" name="Group 38"/>
          <p:cNvGrpSpPr/>
          <p:nvPr/>
        </p:nvGrpSpPr>
        <p:grpSpPr>
          <a:xfrm>
            <a:off x="728102" y="3124200"/>
            <a:ext cx="2904984" cy="646331"/>
            <a:chOff x="770404" y="3276600"/>
            <a:chExt cx="2904984" cy="646331"/>
          </a:xfrm>
        </p:grpSpPr>
        <p:sp>
          <p:nvSpPr>
            <p:cNvPr id="30" name="Can 29"/>
            <p:cNvSpPr/>
            <p:nvPr/>
          </p:nvSpPr>
          <p:spPr>
            <a:xfrm>
              <a:off x="1603492" y="3409265"/>
              <a:ext cx="586837" cy="381000"/>
            </a:xfrm>
            <a:prstGeom prst="can">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7" name="Can 106"/>
            <p:cNvSpPr/>
            <p:nvPr/>
          </p:nvSpPr>
          <p:spPr>
            <a:xfrm>
              <a:off x="2346021" y="3409265"/>
              <a:ext cx="586837" cy="381000"/>
            </a:xfrm>
            <a:prstGeom prst="can">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8" name="Can 107"/>
            <p:cNvSpPr/>
            <p:nvPr/>
          </p:nvSpPr>
          <p:spPr>
            <a:xfrm>
              <a:off x="3088551" y="3409265"/>
              <a:ext cx="586837" cy="381000"/>
            </a:xfrm>
            <a:prstGeom prst="can">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TextBox 37"/>
            <p:cNvSpPr txBox="1"/>
            <p:nvPr/>
          </p:nvSpPr>
          <p:spPr>
            <a:xfrm>
              <a:off x="770404" y="3276600"/>
              <a:ext cx="795898" cy="646331"/>
            </a:xfrm>
            <a:prstGeom prst="rect">
              <a:avLst/>
            </a:prstGeom>
            <a:noFill/>
          </p:spPr>
          <p:txBody>
            <a:bodyPr wrap="none" rtlCol="0">
              <a:spAutoFit/>
            </a:bodyPr>
            <a:lstStyle/>
            <a:p>
              <a:pPr algn="r"/>
              <a:r>
                <a:rPr lang="en-US" sz="1800" dirty="0" smtClean="0">
                  <a:latin typeface="Gill Sans Light"/>
                  <a:cs typeface="Gill Sans Light"/>
                </a:rPr>
                <a:t>Shuffle</a:t>
              </a:r>
            </a:p>
            <a:p>
              <a:pPr algn="r"/>
              <a:r>
                <a:rPr lang="en-US" sz="1800" dirty="0" smtClean="0">
                  <a:latin typeface="Gill Sans Light"/>
                  <a:cs typeface="Gill Sans Light"/>
                </a:rPr>
                <a:t>Files</a:t>
              </a:r>
            </a:p>
          </p:txBody>
        </p:sp>
      </p:grpSp>
      <p:cxnSp>
        <p:nvCxnSpPr>
          <p:cNvPr id="41" name="Straight Arrow Connector 40"/>
          <p:cNvCxnSpPr>
            <a:stCxn id="10" idx="2"/>
            <a:endCxn id="30" idx="1"/>
          </p:cNvCxnSpPr>
          <p:nvPr/>
        </p:nvCxnSpPr>
        <p:spPr>
          <a:xfrm>
            <a:off x="1066800" y="2971800"/>
            <a:ext cx="787809" cy="285065"/>
          </a:xfrm>
          <a:prstGeom prst="straightConnector1">
            <a:avLst/>
          </a:prstGeom>
          <a:ln>
            <a:solidFill>
              <a:schemeClr val="tx1"/>
            </a:solidFill>
            <a:headEnd type="triangl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a:stCxn id="89" idx="2"/>
            <a:endCxn id="30" idx="1"/>
          </p:cNvCxnSpPr>
          <p:nvPr/>
        </p:nvCxnSpPr>
        <p:spPr>
          <a:xfrm flipH="1">
            <a:off x="1854609" y="2971800"/>
            <a:ext cx="888591" cy="285065"/>
          </a:xfrm>
          <a:prstGeom prst="straightConnector1">
            <a:avLst/>
          </a:prstGeom>
          <a:ln>
            <a:solidFill>
              <a:schemeClr val="tx1"/>
            </a:solidFill>
            <a:headEnd type="triangl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a:stCxn id="61" idx="2"/>
            <a:endCxn id="107" idx="1"/>
          </p:cNvCxnSpPr>
          <p:nvPr/>
        </p:nvCxnSpPr>
        <p:spPr>
          <a:xfrm>
            <a:off x="1905000" y="2971800"/>
            <a:ext cx="692138" cy="285065"/>
          </a:xfrm>
          <a:prstGeom prst="straightConnector1">
            <a:avLst/>
          </a:prstGeom>
          <a:ln>
            <a:solidFill>
              <a:schemeClr val="tx1"/>
            </a:solidFill>
            <a:headEnd type="triangl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a:stCxn id="98" idx="2"/>
            <a:endCxn id="108" idx="1"/>
          </p:cNvCxnSpPr>
          <p:nvPr/>
        </p:nvCxnSpPr>
        <p:spPr>
          <a:xfrm flipH="1">
            <a:off x="3339668" y="2971800"/>
            <a:ext cx="241732" cy="285065"/>
          </a:xfrm>
          <a:prstGeom prst="straightConnector1">
            <a:avLst/>
          </a:prstGeom>
          <a:ln>
            <a:solidFill>
              <a:schemeClr val="tx1"/>
            </a:solidFill>
            <a:headEnd type="triangl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stCxn id="98" idx="2"/>
            <a:endCxn id="107" idx="1"/>
          </p:cNvCxnSpPr>
          <p:nvPr/>
        </p:nvCxnSpPr>
        <p:spPr>
          <a:xfrm flipH="1">
            <a:off x="2597138" y="2971800"/>
            <a:ext cx="984262" cy="285065"/>
          </a:xfrm>
          <a:prstGeom prst="straightConnector1">
            <a:avLst/>
          </a:prstGeom>
          <a:ln>
            <a:solidFill>
              <a:schemeClr val="tx1"/>
            </a:solidFill>
            <a:headEnd type="triangl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a:stCxn id="89" idx="2"/>
            <a:endCxn id="108" idx="1"/>
          </p:cNvCxnSpPr>
          <p:nvPr/>
        </p:nvCxnSpPr>
        <p:spPr>
          <a:xfrm>
            <a:off x="2743200" y="2971800"/>
            <a:ext cx="596468" cy="285065"/>
          </a:xfrm>
          <a:prstGeom prst="straightConnector1">
            <a:avLst/>
          </a:prstGeom>
          <a:ln>
            <a:solidFill>
              <a:schemeClr val="tx1"/>
            </a:solidFill>
            <a:headEnd type="triangl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a:stCxn id="61" idx="2"/>
            <a:endCxn id="30" idx="1"/>
          </p:cNvCxnSpPr>
          <p:nvPr/>
        </p:nvCxnSpPr>
        <p:spPr>
          <a:xfrm flipH="1">
            <a:off x="1854609" y="2971800"/>
            <a:ext cx="50391" cy="285065"/>
          </a:xfrm>
          <a:prstGeom prst="straightConnector1">
            <a:avLst/>
          </a:prstGeom>
          <a:ln>
            <a:solidFill>
              <a:schemeClr val="tx1"/>
            </a:solidFill>
            <a:headEnd type="triangle" w="med" len="med"/>
            <a:tailEnd type="triangle"/>
          </a:ln>
          <a:effectLst/>
        </p:spPr>
        <p:style>
          <a:lnRef idx="2">
            <a:schemeClr val="accent1"/>
          </a:lnRef>
          <a:fillRef idx="0">
            <a:schemeClr val="accent1"/>
          </a:fillRef>
          <a:effectRef idx="1">
            <a:schemeClr val="accent1"/>
          </a:effectRef>
          <a:fontRef idx="minor">
            <a:schemeClr val="tx1"/>
          </a:fontRef>
        </p:style>
      </p:cxnSp>
      <p:grpSp>
        <p:nvGrpSpPr>
          <p:cNvPr id="15" name="Group 14"/>
          <p:cNvGrpSpPr/>
          <p:nvPr/>
        </p:nvGrpSpPr>
        <p:grpSpPr>
          <a:xfrm>
            <a:off x="685800" y="5181600"/>
            <a:ext cx="3276600" cy="1219200"/>
            <a:chOff x="-2114533" y="3872871"/>
            <a:chExt cx="3276600" cy="1219200"/>
          </a:xfrm>
        </p:grpSpPr>
        <p:grpSp>
          <p:nvGrpSpPr>
            <p:cNvPr id="7" name="Group 6"/>
            <p:cNvGrpSpPr/>
            <p:nvPr/>
          </p:nvGrpSpPr>
          <p:grpSpPr>
            <a:xfrm>
              <a:off x="-2114533" y="3872871"/>
              <a:ext cx="762000" cy="1219200"/>
              <a:chOff x="-2114533" y="3872871"/>
              <a:chExt cx="762000" cy="1219200"/>
            </a:xfrm>
          </p:grpSpPr>
          <p:sp>
            <p:nvSpPr>
              <p:cNvPr id="115" name="Rectangle 114"/>
              <p:cNvSpPr/>
              <p:nvPr/>
            </p:nvSpPr>
            <p:spPr>
              <a:xfrm>
                <a:off x="-2114533" y="3872871"/>
                <a:ext cx="762000" cy="121920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6" name="Rectangle 115"/>
              <p:cNvSpPr/>
              <p:nvPr/>
            </p:nvSpPr>
            <p:spPr>
              <a:xfrm>
                <a:off x="-2038333" y="4495800"/>
                <a:ext cx="609600" cy="533400"/>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smtClean="0">
                    <a:latin typeface="Gill Sans Light"/>
                    <a:cs typeface="Gill Sans Light"/>
                  </a:rPr>
                  <a:t>Core</a:t>
                </a:r>
                <a:endParaRPr lang="en-US" sz="1600" dirty="0">
                  <a:latin typeface="Gill Sans Light"/>
                  <a:cs typeface="Gill Sans Light"/>
                </a:endParaRPr>
              </a:p>
            </p:txBody>
          </p:sp>
        </p:grpSp>
        <p:grpSp>
          <p:nvGrpSpPr>
            <p:cNvPr id="8" name="Group 7"/>
            <p:cNvGrpSpPr/>
            <p:nvPr/>
          </p:nvGrpSpPr>
          <p:grpSpPr>
            <a:xfrm>
              <a:off x="-1276333" y="3872871"/>
              <a:ext cx="762000" cy="1219200"/>
              <a:chOff x="-1276333" y="3872871"/>
              <a:chExt cx="762000" cy="1219200"/>
            </a:xfrm>
          </p:grpSpPr>
          <p:sp>
            <p:nvSpPr>
              <p:cNvPr id="125" name="Rectangle 124"/>
              <p:cNvSpPr/>
              <p:nvPr/>
            </p:nvSpPr>
            <p:spPr>
              <a:xfrm>
                <a:off x="-1276333" y="3872871"/>
                <a:ext cx="762000" cy="121920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6" name="Rectangle 125"/>
              <p:cNvSpPr/>
              <p:nvPr/>
            </p:nvSpPr>
            <p:spPr>
              <a:xfrm>
                <a:off x="-1200133" y="4495800"/>
                <a:ext cx="609600" cy="533400"/>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smtClean="0">
                    <a:latin typeface="Gill Sans Light"/>
                    <a:cs typeface="Gill Sans Light"/>
                  </a:rPr>
                  <a:t>Core</a:t>
                </a:r>
                <a:endParaRPr lang="en-US" sz="1600" dirty="0">
                  <a:latin typeface="Gill Sans Light"/>
                  <a:cs typeface="Gill Sans Light"/>
                </a:endParaRPr>
              </a:p>
            </p:txBody>
          </p:sp>
        </p:grpSp>
        <p:grpSp>
          <p:nvGrpSpPr>
            <p:cNvPr id="12" name="Group 11"/>
            <p:cNvGrpSpPr/>
            <p:nvPr/>
          </p:nvGrpSpPr>
          <p:grpSpPr>
            <a:xfrm>
              <a:off x="-438133" y="3872871"/>
              <a:ext cx="762000" cy="1219200"/>
              <a:chOff x="-438133" y="3872871"/>
              <a:chExt cx="762000" cy="1219200"/>
            </a:xfrm>
          </p:grpSpPr>
          <p:sp>
            <p:nvSpPr>
              <p:cNvPr id="134" name="Rectangle 133"/>
              <p:cNvSpPr/>
              <p:nvPr/>
            </p:nvSpPr>
            <p:spPr>
              <a:xfrm>
                <a:off x="-438133" y="3872871"/>
                <a:ext cx="762000" cy="121920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8" name="Rectangle 137"/>
              <p:cNvSpPr/>
              <p:nvPr/>
            </p:nvSpPr>
            <p:spPr>
              <a:xfrm>
                <a:off x="-361933" y="4495800"/>
                <a:ext cx="609600" cy="533400"/>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smtClean="0">
                    <a:latin typeface="Gill Sans Light"/>
                    <a:cs typeface="Gill Sans Light"/>
                  </a:rPr>
                  <a:t>Core</a:t>
                </a:r>
                <a:endParaRPr lang="en-US" sz="1600" dirty="0">
                  <a:latin typeface="Gill Sans Light"/>
                  <a:cs typeface="Gill Sans Light"/>
                </a:endParaRPr>
              </a:p>
            </p:txBody>
          </p:sp>
        </p:grpSp>
        <p:grpSp>
          <p:nvGrpSpPr>
            <p:cNvPr id="14" name="Group 13"/>
            <p:cNvGrpSpPr/>
            <p:nvPr/>
          </p:nvGrpSpPr>
          <p:grpSpPr>
            <a:xfrm>
              <a:off x="400067" y="3872871"/>
              <a:ext cx="762000" cy="1219200"/>
              <a:chOff x="400067" y="3872871"/>
              <a:chExt cx="762000" cy="1219200"/>
            </a:xfrm>
          </p:grpSpPr>
          <p:sp>
            <p:nvSpPr>
              <p:cNvPr id="147" name="Rectangle 146"/>
              <p:cNvSpPr/>
              <p:nvPr/>
            </p:nvSpPr>
            <p:spPr>
              <a:xfrm>
                <a:off x="400067" y="3872871"/>
                <a:ext cx="762000" cy="121920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8" name="Rectangle 147"/>
              <p:cNvSpPr/>
              <p:nvPr/>
            </p:nvSpPr>
            <p:spPr>
              <a:xfrm>
                <a:off x="476267" y="4495800"/>
                <a:ext cx="609600" cy="533400"/>
              </a:xfrm>
              <a:prstGeom prst="rect">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smtClean="0">
                    <a:latin typeface="Gill Sans Light"/>
                    <a:cs typeface="Gill Sans Light"/>
                  </a:rPr>
                  <a:t>Core</a:t>
                </a:r>
                <a:endParaRPr lang="en-US" sz="1600" dirty="0">
                  <a:latin typeface="Gill Sans Light"/>
                  <a:cs typeface="Gill Sans Light"/>
                </a:endParaRPr>
              </a:p>
            </p:txBody>
          </p:sp>
        </p:grpSp>
        <p:grpSp>
          <p:nvGrpSpPr>
            <p:cNvPr id="4" name="Group 3"/>
            <p:cNvGrpSpPr/>
            <p:nvPr/>
          </p:nvGrpSpPr>
          <p:grpSpPr>
            <a:xfrm>
              <a:off x="-2003652" y="3962400"/>
              <a:ext cx="3054838" cy="442267"/>
              <a:chOff x="-2003652" y="4560388"/>
              <a:chExt cx="3054838" cy="442267"/>
            </a:xfrm>
          </p:grpSpPr>
          <p:grpSp>
            <p:nvGrpSpPr>
              <p:cNvPr id="118" name="Group 117"/>
              <p:cNvGrpSpPr/>
              <p:nvPr/>
            </p:nvGrpSpPr>
            <p:grpSpPr>
              <a:xfrm>
                <a:off x="-2003652" y="4560388"/>
                <a:ext cx="540238" cy="442267"/>
                <a:chOff x="216755" y="3057959"/>
                <a:chExt cx="649461" cy="531683"/>
              </a:xfrm>
            </p:grpSpPr>
            <p:cxnSp>
              <p:nvCxnSpPr>
                <p:cNvPr id="119" name="Straight Connector 118"/>
                <p:cNvCxnSpPr>
                  <a:stCxn id="121" idx="2"/>
                  <a:endCxn id="120" idx="6"/>
                </p:cNvCxnSpPr>
                <p:nvPr/>
              </p:nvCxnSpPr>
              <p:spPr>
                <a:xfrm flipH="1">
                  <a:off x="385639" y="3415784"/>
                  <a:ext cx="311693" cy="89416"/>
                </a:xfrm>
                <a:prstGeom prst="line">
                  <a:avLst/>
                </a:prstGeom>
                <a:effectLst/>
              </p:spPr>
              <p:style>
                <a:lnRef idx="2">
                  <a:schemeClr val="dk1"/>
                </a:lnRef>
                <a:fillRef idx="0">
                  <a:schemeClr val="dk1"/>
                </a:fillRef>
                <a:effectRef idx="1">
                  <a:schemeClr val="dk1"/>
                </a:effectRef>
                <a:fontRef idx="minor">
                  <a:schemeClr val="tx1"/>
                </a:fontRef>
              </p:style>
            </p:cxnSp>
            <p:sp>
              <p:nvSpPr>
                <p:cNvPr id="120" name="Oval 119"/>
                <p:cNvSpPr/>
                <p:nvPr/>
              </p:nvSpPr>
              <p:spPr>
                <a:xfrm>
                  <a:off x="216755" y="3420757"/>
                  <a:ext cx="168884" cy="168885"/>
                </a:xfrm>
                <a:prstGeom prst="ellipse">
                  <a:avLst/>
                </a:prstGeom>
                <a:solidFill>
                  <a:schemeClr val="accent3">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121" name="Oval 120"/>
                <p:cNvSpPr/>
                <p:nvPr/>
              </p:nvSpPr>
              <p:spPr>
                <a:xfrm>
                  <a:off x="697332" y="3331341"/>
                  <a:ext cx="168884" cy="168885"/>
                </a:xfrm>
                <a:prstGeom prst="ellipse">
                  <a:avLst/>
                </a:prstGeom>
                <a:solidFill>
                  <a:srgbClr val="00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122" name="Oval 121"/>
                <p:cNvSpPr/>
                <p:nvPr/>
              </p:nvSpPr>
              <p:spPr>
                <a:xfrm>
                  <a:off x="420228" y="3057959"/>
                  <a:ext cx="168884" cy="168885"/>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123" name="Straight Connector 122"/>
                <p:cNvCxnSpPr>
                  <a:stCxn id="122" idx="3"/>
                  <a:endCxn id="120" idx="0"/>
                </p:cNvCxnSpPr>
                <p:nvPr/>
              </p:nvCxnSpPr>
              <p:spPr>
                <a:xfrm flipH="1">
                  <a:off x="301197" y="3202111"/>
                  <a:ext cx="143763" cy="218646"/>
                </a:xfrm>
                <a:prstGeom prst="line">
                  <a:avLst/>
                </a:prstGeom>
                <a:effectLst/>
              </p:spPr>
              <p:style>
                <a:lnRef idx="2">
                  <a:schemeClr val="dk1"/>
                </a:lnRef>
                <a:fillRef idx="0">
                  <a:schemeClr val="dk1"/>
                </a:fillRef>
                <a:effectRef idx="1">
                  <a:schemeClr val="dk1"/>
                </a:effectRef>
                <a:fontRef idx="minor">
                  <a:schemeClr val="tx1"/>
                </a:fontRef>
              </p:style>
            </p:cxnSp>
          </p:grpSp>
          <p:grpSp>
            <p:nvGrpSpPr>
              <p:cNvPr id="127" name="Group 126"/>
              <p:cNvGrpSpPr/>
              <p:nvPr/>
            </p:nvGrpSpPr>
            <p:grpSpPr>
              <a:xfrm>
                <a:off x="-1165452" y="4560388"/>
                <a:ext cx="540238" cy="442267"/>
                <a:chOff x="216755" y="3057959"/>
                <a:chExt cx="649461" cy="531683"/>
              </a:xfrm>
            </p:grpSpPr>
            <p:cxnSp>
              <p:nvCxnSpPr>
                <p:cNvPr id="128" name="Straight Connector 127"/>
                <p:cNvCxnSpPr>
                  <a:stCxn id="130" idx="2"/>
                  <a:endCxn id="129" idx="6"/>
                </p:cNvCxnSpPr>
                <p:nvPr/>
              </p:nvCxnSpPr>
              <p:spPr>
                <a:xfrm flipH="1">
                  <a:off x="385639" y="3415784"/>
                  <a:ext cx="311693" cy="89416"/>
                </a:xfrm>
                <a:prstGeom prst="line">
                  <a:avLst/>
                </a:prstGeom>
                <a:effectLst/>
              </p:spPr>
              <p:style>
                <a:lnRef idx="2">
                  <a:schemeClr val="dk1"/>
                </a:lnRef>
                <a:fillRef idx="0">
                  <a:schemeClr val="dk1"/>
                </a:fillRef>
                <a:effectRef idx="1">
                  <a:schemeClr val="dk1"/>
                </a:effectRef>
                <a:fontRef idx="minor">
                  <a:schemeClr val="tx1"/>
                </a:fontRef>
              </p:style>
            </p:cxnSp>
            <p:sp>
              <p:nvSpPr>
                <p:cNvPr id="129" name="Oval 128"/>
                <p:cNvSpPr/>
                <p:nvPr/>
              </p:nvSpPr>
              <p:spPr>
                <a:xfrm>
                  <a:off x="216755" y="3420757"/>
                  <a:ext cx="168884" cy="168885"/>
                </a:xfrm>
                <a:prstGeom prst="ellipse">
                  <a:avLst/>
                </a:prstGeom>
                <a:solidFill>
                  <a:srgbClr val="FF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130" name="Oval 129"/>
                <p:cNvSpPr/>
                <p:nvPr/>
              </p:nvSpPr>
              <p:spPr>
                <a:xfrm>
                  <a:off x="697332" y="3331341"/>
                  <a:ext cx="168884" cy="168885"/>
                </a:xfrm>
                <a:prstGeom prst="ellipse">
                  <a:avLst/>
                </a:prstGeom>
                <a:solidFill>
                  <a:srgbClr val="00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131" name="Oval 130"/>
                <p:cNvSpPr/>
                <p:nvPr/>
              </p:nvSpPr>
              <p:spPr>
                <a:xfrm>
                  <a:off x="420228" y="3057959"/>
                  <a:ext cx="168884" cy="168885"/>
                </a:xfrm>
                <a:prstGeom prst="ellipse">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132" name="Straight Connector 131"/>
                <p:cNvCxnSpPr>
                  <a:stCxn id="131" idx="3"/>
                  <a:endCxn id="129" idx="0"/>
                </p:cNvCxnSpPr>
                <p:nvPr/>
              </p:nvCxnSpPr>
              <p:spPr>
                <a:xfrm flipH="1">
                  <a:off x="301197" y="3202111"/>
                  <a:ext cx="143763" cy="218646"/>
                </a:xfrm>
                <a:prstGeom prst="line">
                  <a:avLst/>
                </a:prstGeom>
                <a:effectLst/>
              </p:spPr>
              <p:style>
                <a:lnRef idx="2">
                  <a:schemeClr val="dk1"/>
                </a:lnRef>
                <a:fillRef idx="0">
                  <a:schemeClr val="dk1"/>
                </a:fillRef>
                <a:effectRef idx="1">
                  <a:schemeClr val="dk1"/>
                </a:effectRef>
                <a:fontRef idx="minor">
                  <a:schemeClr val="tx1"/>
                </a:fontRef>
              </p:style>
            </p:cxnSp>
          </p:grpSp>
          <p:grpSp>
            <p:nvGrpSpPr>
              <p:cNvPr id="140" name="Group 139"/>
              <p:cNvGrpSpPr/>
              <p:nvPr/>
            </p:nvGrpSpPr>
            <p:grpSpPr>
              <a:xfrm>
                <a:off x="-327252" y="4560388"/>
                <a:ext cx="540238" cy="442267"/>
                <a:chOff x="216755" y="3057959"/>
                <a:chExt cx="649461" cy="531683"/>
              </a:xfrm>
            </p:grpSpPr>
            <p:cxnSp>
              <p:nvCxnSpPr>
                <p:cNvPr id="141" name="Straight Connector 140"/>
                <p:cNvCxnSpPr>
                  <a:stCxn id="143" idx="2"/>
                  <a:endCxn id="142" idx="6"/>
                </p:cNvCxnSpPr>
                <p:nvPr/>
              </p:nvCxnSpPr>
              <p:spPr>
                <a:xfrm flipH="1">
                  <a:off x="385639" y="3415784"/>
                  <a:ext cx="311693" cy="89416"/>
                </a:xfrm>
                <a:prstGeom prst="line">
                  <a:avLst/>
                </a:prstGeom>
                <a:effectLst/>
              </p:spPr>
              <p:style>
                <a:lnRef idx="2">
                  <a:schemeClr val="dk1"/>
                </a:lnRef>
                <a:fillRef idx="0">
                  <a:schemeClr val="dk1"/>
                </a:fillRef>
                <a:effectRef idx="1">
                  <a:schemeClr val="dk1"/>
                </a:effectRef>
                <a:fontRef idx="minor">
                  <a:schemeClr val="tx1"/>
                </a:fontRef>
              </p:style>
            </p:cxnSp>
            <p:sp>
              <p:nvSpPr>
                <p:cNvPr id="142" name="Oval 141"/>
                <p:cNvSpPr/>
                <p:nvPr/>
              </p:nvSpPr>
              <p:spPr>
                <a:xfrm>
                  <a:off x="216755" y="3420757"/>
                  <a:ext cx="168884" cy="168885"/>
                </a:xfrm>
                <a:prstGeom prst="ellipse">
                  <a:avLst/>
                </a:prstGeom>
                <a:solidFill>
                  <a:schemeClr val="accent3">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143" name="Oval 142"/>
                <p:cNvSpPr/>
                <p:nvPr/>
              </p:nvSpPr>
              <p:spPr>
                <a:xfrm>
                  <a:off x="697332" y="3331341"/>
                  <a:ext cx="168884" cy="168885"/>
                </a:xfrm>
                <a:prstGeom prst="ellipse">
                  <a:avLst/>
                </a:prstGeom>
                <a:solidFill>
                  <a:srgbClr val="00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144" name="Oval 143"/>
                <p:cNvSpPr/>
                <p:nvPr/>
              </p:nvSpPr>
              <p:spPr>
                <a:xfrm>
                  <a:off x="420228" y="3057959"/>
                  <a:ext cx="168884" cy="168885"/>
                </a:xfrm>
                <a:prstGeom prst="ellipse">
                  <a:avLst/>
                </a:prstGeom>
                <a:solidFill>
                  <a:schemeClr val="accent6">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145" name="Straight Connector 144"/>
                <p:cNvCxnSpPr>
                  <a:stCxn id="144" idx="5"/>
                  <a:endCxn id="143" idx="1"/>
                </p:cNvCxnSpPr>
                <p:nvPr/>
              </p:nvCxnSpPr>
              <p:spPr>
                <a:xfrm>
                  <a:off x="564380" y="3202112"/>
                  <a:ext cx="157685" cy="153962"/>
                </a:xfrm>
                <a:prstGeom prst="line">
                  <a:avLst/>
                </a:prstGeom>
                <a:effectLst/>
              </p:spPr>
              <p:style>
                <a:lnRef idx="2">
                  <a:schemeClr val="dk1"/>
                </a:lnRef>
                <a:fillRef idx="0">
                  <a:schemeClr val="dk1"/>
                </a:fillRef>
                <a:effectRef idx="1">
                  <a:schemeClr val="dk1"/>
                </a:effectRef>
                <a:fontRef idx="minor">
                  <a:schemeClr val="tx1"/>
                </a:fontRef>
              </p:style>
            </p:cxnSp>
          </p:grpSp>
          <p:grpSp>
            <p:nvGrpSpPr>
              <p:cNvPr id="149" name="Group 148"/>
              <p:cNvGrpSpPr/>
              <p:nvPr/>
            </p:nvGrpSpPr>
            <p:grpSpPr>
              <a:xfrm>
                <a:off x="510948" y="4560388"/>
                <a:ext cx="540238" cy="442267"/>
                <a:chOff x="216755" y="3057959"/>
                <a:chExt cx="649461" cy="531683"/>
              </a:xfrm>
            </p:grpSpPr>
            <p:cxnSp>
              <p:nvCxnSpPr>
                <p:cNvPr id="150" name="Straight Connector 149"/>
                <p:cNvCxnSpPr>
                  <a:stCxn id="152" idx="2"/>
                  <a:endCxn id="151" idx="6"/>
                </p:cNvCxnSpPr>
                <p:nvPr/>
              </p:nvCxnSpPr>
              <p:spPr>
                <a:xfrm flipH="1">
                  <a:off x="385639" y="3415784"/>
                  <a:ext cx="311693" cy="89416"/>
                </a:xfrm>
                <a:prstGeom prst="line">
                  <a:avLst/>
                </a:prstGeom>
                <a:effectLst/>
              </p:spPr>
              <p:style>
                <a:lnRef idx="2">
                  <a:schemeClr val="dk1"/>
                </a:lnRef>
                <a:fillRef idx="0">
                  <a:schemeClr val="dk1"/>
                </a:fillRef>
                <a:effectRef idx="1">
                  <a:schemeClr val="dk1"/>
                </a:effectRef>
                <a:fontRef idx="minor">
                  <a:schemeClr val="tx1"/>
                </a:fontRef>
              </p:style>
            </p:cxnSp>
            <p:sp>
              <p:nvSpPr>
                <p:cNvPr id="151" name="Oval 150"/>
                <p:cNvSpPr/>
                <p:nvPr/>
              </p:nvSpPr>
              <p:spPr>
                <a:xfrm>
                  <a:off x="216755" y="3420757"/>
                  <a:ext cx="168884" cy="168885"/>
                </a:xfrm>
                <a:prstGeom prst="ellipse">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152" name="Oval 151"/>
                <p:cNvSpPr/>
                <p:nvPr/>
              </p:nvSpPr>
              <p:spPr>
                <a:xfrm>
                  <a:off x="697332" y="3331341"/>
                  <a:ext cx="168884" cy="168885"/>
                </a:xfrm>
                <a:prstGeom prst="ellipse">
                  <a:avLst/>
                </a:prstGeom>
                <a:solidFill>
                  <a:srgbClr val="6666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153" name="Oval 152"/>
                <p:cNvSpPr/>
                <p:nvPr/>
              </p:nvSpPr>
              <p:spPr>
                <a:xfrm>
                  <a:off x="420228" y="3057959"/>
                  <a:ext cx="168884" cy="168885"/>
                </a:xfrm>
                <a:prstGeom prst="ellipse">
                  <a:avLst/>
                </a:prstGeom>
                <a:solidFill>
                  <a:srgbClr val="FF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154" name="Straight Connector 153"/>
                <p:cNvCxnSpPr>
                  <a:stCxn id="153" idx="5"/>
                  <a:endCxn id="152" idx="1"/>
                </p:cNvCxnSpPr>
                <p:nvPr/>
              </p:nvCxnSpPr>
              <p:spPr>
                <a:xfrm>
                  <a:off x="564380" y="3202112"/>
                  <a:ext cx="157685" cy="153962"/>
                </a:xfrm>
                <a:prstGeom prst="line">
                  <a:avLst/>
                </a:prstGeom>
                <a:effectLst/>
              </p:spPr>
              <p:style>
                <a:lnRef idx="2">
                  <a:schemeClr val="dk1"/>
                </a:lnRef>
                <a:fillRef idx="0">
                  <a:schemeClr val="dk1"/>
                </a:fillRef>
                <a:effectRef idx="1">
                  <a:schemeClr val="dk1"/>
                </a:effectRef>
                <a:fontRef idx="minor">
                  <a:schemeClr val="tx1"/>
                </a:fontRef>
              </p:style>
            </p:cxnSp>
          </p:grpSp>
          <p:cxnSp>
            <p:nvCxnSpPr>
              <p:cNvPr id="155" name="Straight Connector 154"/>
              <p:cNvCxnSpPr>
                <a:stCxn id="144" idx="3"/>
                <a:endCxn id="142" idx="0"/>
              </p:cNvCxnSpPr>
              <p:nvPr/>
            </p:nvCxnSpPr>
            <p:spPr>
              <a:xfrm flipH="1">
                <a:off x="-257011" y="4680298"/>
                <a:ext cx="119586" cy="181874"/>
              </a:xfrm>
              <a:prstGeom prst="line">
                <a:avLst/>
              </a:prstGeom>
              <a:effectLst/>
            </p:spPr>
            <p:style>
              <a:lnRef idx="2">
                <a:schemeClr val="dk1"/>
              </a:lnRef>
              <a:fillRef idx="0">
                <a:schemeClr val="dk1"/>
              </a:fillRef>
              <a:effectRef idx="1">
                <a:schemeClr val="dk1"/>
              </a:effectRef>
              <a:fontRef idx="minor">
                <a:schemeClr val="tx1"/>
              </a:fontRef>
            </p:style>
          </p:cxnSp>
        </p:grpSp>
      </p:grpSp>
      <p:sp>
        <p:nvSpPr>
          <p:cNvPr id="16" name="Rectangle 15"/>
          <p:cNvSpPr/>
          <p:nvPr/>
        </p:nvSpPr>
        <p:spPr>
          <a:xfrm>
            <a:off x="904592" y="4406271"/>
            <a:ext cx="2829208" cy="304800"/>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2000" dirty="0" smtClean="0">
                <a:latin typeface="Gill Sans Light"/>
                <a:cs typeface="Gill Sans Light"/>
              </a:rPr>
              <a:t>TCP/IP</a:t>
            </a:r>
            <a:endParaRPr lang="en-US" sz="2000" dirty="0">
              <a:latin typeface="Gill Sans Light"/>
              <a:cs typeface="Gill Sans Light"/>
            </a:endParaRPr>
          </a:p>
        </p:txBody>
      </p:sp>
      <p:cxnSp>
        <p:nvCxnSpPr>
          <p:cNvPr id="156" name="Straight Arrow Connector 155"/>
          <p:cNvCxnSpPr>
            <a:stCxn id="115" idx="0"/>
          </p:cNvCxnSpPr>
          <p:nvPr/>
        </p:nvCxnSpPr>
        <p:spPr>
          <a:xfrm flipV="1">
            <a:off x="1066800" y="4711071"/>
            <a:ext cx="270119" cy="470529"/>
          </a:xfrm>
          <a:prstGeom prst="straightConnector1">
            <a:avLst/>
          </a:prstGeom>
          <a:ln>
            <a:solidFill>
              <a:schemeClr val="tx1"/>
            </a:solidFill>
            <a:headEnd type="triangl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a:stCxn id="125" idx="0"/>
          </p:cNvCxnSpPr>
          <p:nvPr/>
        </p:nvCxnSpPr>
        <p:spPr>
          <a:xfrm flipH="1" flipV="1">
            <a:off x="1804135" y="4711071"/>
            <a:ext cx="100865" cy="470529"/>
          </a:xfrm>
          <a:prstGeom prst="straightConnector1">
            <a:avLst/>
          </a:prstGeom>
          <a:ln>
            <a:solidFill>
              <a:schemeClr val="tx1"/>
            </a:solidFill>
            <a:headEnd type="triangl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a:stCxn id="134" idx="0"/>
          </p:cNvCxnSpPr>
          <p:nvPr/>
        </p:nvCxnSpPr>
        <p:spPr>
          <a:xfrm flipV="1">
            <a:off x="2743200" y="4711071"/>
            <a:ext cx="129637" cy="470529"/>
          </a:xfrm>
          <a:prstGeom prst="straightConnector1">
            <a:avLst/>
          </a:prstGeom>
          <a:ln>
            <a:solidFill>
              <a:schemeClr val="tx1"/>
            </a:solidFill>
            <a:headEnd type="triangl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a:stCxn id="147" idx="0"/>
          </p:cNvCxnSpPr>
          <p:nvPr/>
        </p:nvCxnSpPr>
        <p:spPr>
          <a:xfrm flipH="1" flipV="1">
            <a:off x="3339668" y="4711071"/>
            <a:ext cx="241732" cy="470529"/>
          </a:xfrm>
          <a:prstGeom prst="straightConnector1">
            <a:avLst/>
          </a:prstGeom>
          <a:ln>
            <a:solidFill>
              <a:schemeClr val="tx1"/>
            </a:solidFill>
            <a:headEnd type="triangl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457200" y="3810000"/>
            <a:ext cx="3657600" cy="0"/>
          </a:xfrm>
          <a:prstGeom prst="line">
            <a:avLst/>
          </a:prstGeom>
          <a:ln>
            <a:solidFill>
              <a:schemeClr val="bg1">
                <a:lumMod val="50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161" name="TextBox 160"/>
          <p:cNvSpPr txBox="1"/>
          <p:nvPr/>
        </p:nvSpPr>
        <p:spPr>
          <a:xfrm rot="5400000">
            <a:off x="7805215" y="3668584"/>
            <a:ext cx="1915571" cy="369332"/>
          </a:xfrm>
          <a:prstGeom prst="rect">
            <a:avLst/>
          </a:prstGeom>
          <a:noFill/>
        </p:spPr>
        <p:txBody>
          <a:bodyPr wrap="none" rtlCol="0">
            <a:spAutoFit/>
          </a:bodyPr>
          <a:lstStyle/>
          <a:p>
            <a:r>
              <a:rPr lang="en-US" sz="1800" dirty="0" smtClean="0">
                <a:latin typeface="Gill Sans Light"/>
                <a:cs typeface="Gill Sans Light"/>
              </a:rPr>
              <a:t>Runtime (Seconds)</a:t>
            </a:r>
          </a:p>
        </p:txBody>
      </p:sp>
    </p:spTree>
    <p:extLst>
      <p:ext uri="{BB962C8B-B14F-4D97-AF65-F5344CB8AC3E}">
        <p14:creationId xmlns:p14="http://schemas.microsoft.com/office/powerpoint/2010/main" val="4035563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1"/>
                                        </p:tgtEl>
                                        <p:attrNameLst>
                                          <p:attrName>style.visibility</p:attrName>
                                        </p:attrNameLst>
                                      </p:cBhvr>
                                      <p:to>
                                        <p:strVal val="visible"/>
                                      </p:to>
                                    </p:set>
                                    <p:animEffect transition="in" filter="fade">
                                      <p:cBhvr>
                                        <p:cTn id="10" dur="500"/>
                                        <p:tgtEl>
                                          <p:spTgt spid="16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graphicEl>
                                              <a:chart seriesIdx="-3" categoryIdx="-3" bldStep="gridLegend"/>
                                            </p:graphicEl>
                                          </p:spTgt>
                                        </p:tgtEl>
                                        <p:attrNameLst>
                                          <p:attrName>style.visibility</p:attrName>
                                        </p:attrNameLst>
                                      </p:cBhvr>
                                      <p:to>
                                        <p:strVal val="visible"/>
                                      </p:to>
                                    </p:set>
                                    <p:animEffect transition="in" filter="wipe(down)">
                                      <p:cBhvr>
                                        <p:cTn id="13" dur="500"/>
                                        <p:tgtEl>
                                          <p:spTgt spid="3">
                                            <p:graphicEl>
                                              <a:chart seriesIdx="-3" categoryIdx="-3" bldStep="gridLegend"/>
                                            </p:graphic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graphicEl>
                                              <a:chart seriesIdx="-4" categoryIdx="0" bldStep="category"/>
                                            </p:graphicEl>
                                          </p:spTgt>
                                        </p:tgtEl>
                                        <p:attrNameLst>
                                          <p:attrName>style.visibility</p:attrName>
                                        </p:attrNameLst>
                                      </p:cBhvr>
                                      <p:to>
                                        <p:strVal val="visible"/>
                                      </p:to>
                                    </p:set>
                                    <p:animEffect transition="in" filter="wipe(down)">
                                      <p:cBhvr>
                                        <p:cTn id="16" dur="500"/>
                                        <p:tgtEl>
                                          <p:spTgt spid="3">
                                            <p:graphicEl>
                                              <a:chart seriesIdx="-4" categoryIdx="0" bldStep="category"/>
                                            </p:graphic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graphicEl>
                                              <a:chart seriesIdx="-4" categoryIdx="2" bldStep="category"/>
                                            </p:graphicEl>
                                          </p:spTgt>
                                        </p:tgtEl>
                                        <p:attrNameLst>
                                          <p:attrName>style.visibility</p:attrName>
                                        </p:attrNameLst>
                                      </p:cBhvr>
                                      <p:to>
                                        <p:strVal val="visible"/>
                                      </p:to>
                                    </p:set>
                                    <p:animEffect transition="in" filter="wipe(down)">
                                      <p:cBhvr>
                                        <p:cTn id="19" dur="500"/>
                                        <p:tgtEl>
                                          <p:spTgt spid="3">
                                            <p:graphicEl>
                                              <a:chart seriesIdx="-4" categoryIdx="2" bldStep="category"/>
                                            </p:graphic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graphicEl>
                                              <a:chart seriesIdx="-4" categoryIdx="1" bldStep="category"/>
                                            </p:graphicEl>
                                          </p:spTgt>
                                        </p:tgtEl>
                                        <p:attrNameLst>
                                          <p:attrName>style.visibility</p:attrName>
                                        </p:attrNameLst>
                                      </p:cBhvr>
                                      <p:to>
                                        <p:strVal val="visible"/>
                                      </p:to>
                                    </p:set>
                                    <p:animEffect transition="in" filter="wipe(down)">
                                      <p:cBhvr>
                                        <p:cTn id="24" dur="500"/>
                                        <p:tgtEl>
                                          <p:spTgt spid="3">
                                            <p:graphicEl>
                                              <a:chart seriesIdx="-4" categoryIdx="1"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Chart bld="category"/>
        </p:bldSub>
      </p:bldGraphic>
      <p:bldP spid="5" grpId="0"/>
      <p:bldP spid="16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838200"/>
          </a:xfrm>
        </p:spPr>
        <p:txBody>
          <a:bodyPr/>
          <a:lstStyle/>
          <a:p>
            <a:r>
              <a:rPr lang="en-US" dirty="0" smtClean="0"/>
              <a:t>PageRank Benchmark</a:t>
            </a:r>
            <a:endParaRPr lang="en-US" dirty="0"/>
          </a:p>
        </p:txBody>
      </p:sp>
      <p:graphicFrame>
        <p:nvGraphicFramePr>
          <p:cNvPr id="3" name="Chart 2"/>
          <p:cNvGraphicFramePr/>
          <p:nvPr>
            <p:extLst>
              <p:ext uri="{D42A27DB-BD31-4B8C-83A1-F6EECF244321}">
                <p14:modId xmlns:p14="http://schemas.microsoft.com/office/powerpoint/2010/main" val="1896509180"/>
              </p:ext>
            </p:extLst>
          </p:nvPr>
        </p:nvGraphicFramePr>
        <p:xfrm>
          <a:off x="228600" y="1676400"/>
          <a:ext cx="4419600" cy="4114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p:nvPr>
            <p:extLst>
              <p:ext uri="{D42A27DB-BD31-4B8C-83A1-F6EECF244321}">
                <p14:modId xmlns:p14="http://schemas.microsoft.com/office/powerpoint/2010/main" val="4096322638"/>
              </p:ext>
            </p:extLst>
          </p:nvPr>
        </p:nvGraphicFramePr>
        <p:xfrm>
          <a:off x="4572000" y="1676400"/>
          <a:ext cx="4419600" cy="41148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714346" y="1307068"/>
            <a:ext cx="3857654" cy="369332"/>
          </a:xfrm>
          <a:prstGeom prst="rect">
            <a:avLst/>
          </a:prstGeom>
          <a:noFill/>
        </p:spPr>
        <p:txBody>
          <a:bodyPr wrap="none" rtlCol="0">
            <a:spAutoFit/>
          </a:bodyPr>
          <a:lstStyle/>
          <a:p>
            <a:r>
              <a:rPr lang="en-US" sz="1800" dirty="0" smtClean="0">
                <a:latin typeface="Gill Sans Light"/>
                <a:cs typeface="Gill Sans Light"/>
              </a:rPr>
              <a:t>Twitter Graph (42M Vertices,1.5B Edges)</a:t>
            </a:r>
          </a:p>
        </p:txBody>
      </p:sp>
      <p:sp>
        <p:nvSpPr>
          <p:cNvPr id="6" name="TextBox 5"/>
          <p:cNvSpPr txBox="1"/>
          <p:nvPr/>
        </p:nvSpPr>
        <p:spPr>
          <a:xfrm>
            <a:off x="5149556" y="1295400"/>
            <a:ext cx="3689644" cy="369332"/>
          </a:xfrm>
          <a:prstGeom prst="rect">
            <a:avLst/>
          </a:prstGeom>
          <a:noFill/>
        </p:spPr>
        <p:txBody>
          <a:bodyPr wrap="none" rtlCol="0">
            <a:spAutoFit/>
          </a:bodyPr>
          <a:lstStyle/>
          <a:p>
            <a:r>
              <a:rPr lang="en-US" sz="1800" dirty="0" smtClean="0">
                <a:latin typeface="Gill Sans Light"/>
                <a:cs typeface="Gill Sans Light"/>
              </a:rPr>
              <a:t>UK-Graph (106M Vertices, 3.7B Edges)</a:t>
            </a:r>
          </a:p>
        </p:txBody>
      </p:sp>
      <p:sp>
        <p:nvSpPr>
          <p:cNvPr id="7" name="TextBox 6"/>
          <p:cNvSpPr txBox="1"/>
          <p:nvPr/>
        </p:nvSpPr>
        <p:spPr>
          <a:xfrm>
            <a:off x="2100461" y="5798403"/>
            <a:ext cx="5214739" cy="830997"/>
          </a:xfrm>
          <a:prstGeom prst="rect">
            <a:avLst/>
          </a:prstGeom>
          <a:noFill/>
        </p:spPr>
        <p:txBody>
          <a:bodyPr wrap="none" rtlCol="0">
            <a:spAutoFit/>
          </a:bodyPr>
          <a:lstStyle/>
          <a:p>
            <a:pPr algn="ctr"/>
            <a:r>
              <a:rPr lang="en-US" dirty="0" err="1" smtClean="0">
                <a:latin typeface="Gill Sans Light"/>
                <a:cs typeface="Gill Sans Light"/>
              </a:rPr>
              <a:t>GraphX</a:t>
            </a:r>
            <a:r>
              <a:rPr lang="en-US" dirty="0" smtClean="0">
                <a:latin typeface="Gill Sans Light"/>
                <a:cs typeface="Gill Sans Light"/>
              </a:rPr>
              <a:t> performs comparably to </a:t>
            </a:r>
            <a:br>
              <a:rPr lang="en-US" dirty="0" smtClean="0">
                <a:latin typeface="Gill Sans Light"/>
                <a:cs typeface="Gill Sans Light"/>
              </a:rPr>
            </a:br>
            <a:r>
              <a:rPr lang="en-US" dirty="0" smtClean="0">
                <a:latin typeface="Gill Sans Light"/>
                <a:cs typeface="Gill Sans Light"/>
              </a:rPr>
              <a:t>state-of-the-art graph processing systems.</a:t>
            </a:r>
          </a:p>
        </p:txBody>
      </p:sp>
    </p:spTree>
    <p:extLst>
      <p:ext uri="{BB962C8B-B14F-4D97-AF65-F5344CB8AC3E}">
        <p14:creationId xmlns:p14="http://schemas.microsoft.com/office/powerpoint/2010/main" val="1176355778"/>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5410200" y="4206971"/>
            <a:ext cx="1447800" cy="441229"/>
          </a:xfrm>
          <a:prstGeom prst="rect">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Gill Sans Light"/>
              <a:cs typeface="Gill Sans Light"/>
            </a:endParaRPr>
          </a:p>
        </p:txBody>
      </p:sp>
      <p:sp>
        <p:nvSpPr>
          <p:cNvPr id="9" name="Rectangle 8"/>
          <p:cNvSpPr/>
          <p:nvPr/>
        </p:nvSpPr>
        <p:spPr>
          <a:xfrm>
            <a:off x="1066800" y="4114800"/>
            <a:ext cx="2133600" cy="533400"/>
          </a:xfrm>
          <a:prstGeom prst="rect">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Gill Sans Light"/>
              <a:cs typeface="Gill Sans Light"/>
            </a:endParaRPr>
          </a:p>
        </p:txBody>
      </p:sp>
      <p:sp>
        <p:nvSpPr>
          <p:cNvPr id="2" name="Title 1"/>
          <p:cNvSpPr>
            <a:spLocks noGrp="1"/>
          </p:cNvSpPr>
          <p:nvPr>
            <p:ph type="title"/>
          </p:nvPr>
        </p:nvSpPr>
        <p:spPr>
          <a:xfrm>
            <a:off x="-76200" y="76200"/>
            <a:ext cx="9220200" cy="838200"/>
          </a:xfrm>
        </p:spPr>
        <p:txBody>
          <a:bodyPr/>
          <a:lstStyle/>
          <a:p>
            <a:r>
              <a:rPr lang="en-US" dirty="0" smtClean="0"/>
              <a:t>Connected Comp. Benchmark</a:t>
            </a:r>
            <a:endParaRPr lang="en-US" dirty="0"/>
          </a:p>
        </p:txBody>
      </p:sp>
      <p:graphicFrame>
        <p:nvGraphicFramePr>
          <p:cNvPr id="3" name="Chart 2"/>
          <p:cNvGraphicFramePr/>
          <p:nvPr>
            <p:extLst>
              <p:ext uri="{D42A27DB-BD31-4B8C-83A1-F6EECF244321}">
                <p14:modId xmlns:p14="http://schemas.microsoft.com/office/powerpoint/2010/main" val="1913660438"/>
              </p:ext>
            </p:extLst>
          </p:nvPr>
        </p:nvGraphicFramePr>
        <p:xfrm>
          <a:off x="381000" y="1676400"/>
          <a:ext cx="4419600" cy="4114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p:nvPr>
            <p:extLst>
              <p:ext uri="{D42A27DB-BD31-4B8C-83A1-F6EECF244321}">
                <p14:modId xmlns:p14="http://schemas.microsoft.com/office/powerpoint/2010/main" val="430479438"/>
              </p:ext>
            </p:extLst>
          </p:nvPr>
        </p:nvGraphicFramePr>
        <p:xfrm>
          <a:off x="4724400" y="1676400"/>
          <a:ext cx="4419600" cy="41148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866746" y="1307068"/>
            <a:ext cx="3857654" cy="369332"/>
          </a:xfrm>
          <a:prstGeom prst="rect">
            <a:avLst/>
          </a:prstGeom>
          <a:noFill/>
        </p:spPr>
        <p:txBody>
          <a:bodyPr wrap="none" rtlCol="0">
            <a:spAutoFit/>
          </a:bodyPr>
          <a:lstStyle/>
          <a:p>
            <a:r>
              <a:rPr lang="en-US" sz="1800" dirty="0" smtClean="0">
                <a:latin typeface="Gill Sans Light"/>
                <a:cs typeface="Gill Sans Light"/>
              </a:rPr>
              <a:t>Twitter Graph (42M Vertices,1.5B Edges)</a:t>
            </a:r>
          </a:p>
        </p:txBody>
      </p:sp>
      <p:sp>
        <p:nvSpPr>
          <p:cNvPr id="6" name="TextBox 5"/>
          <p:cNvSpPr txBox="1"/>
          <p:nvPr/>
        </p:nvSpPr>
        <p:spPr>
          <a:xfrm>
            <a:off x="5301956" y="1295400"/>
            <a:ext cx="3689644" cy="369332"/>
          </a:xfrm>
          <a:prstGeom prst="rect">
            <a:avLst/>
          </a:prstGeom>
          <a:noFill/>
        </p:spPr>
        <p:txBody>
          <a:bodyPr wrap="none" rtlCol="0">
            <a:spAutoFit/>
          </a:bodyPr>
          <a:lstStyle/>
          <a:p>
            <a:r>
              <a:rPr lang="en-US" sz="1800" dirty="0" smtClean="0">
                <a:latin typeface="Gill Sans Light"/>
                <a:cs typeface="Gill Sans Light"/>
              </a:rPr>
              <a:t>UK-Graph (106M Vertices, 3.7B Edges)</a:t>
            </a:r>
          </a:p>
        </p:txBody>
      </p:sp>
      <p:sp>
        <p:nvSpPr>
          <p:cNvPr id="7" name="TextBox 6"/>
          <p:cNvSpPr txBox="1"/>
          <p:nvPr/>
        </p:nvSpPr>
        <p:spPr>
          <a:xfrm>
            <a:off x="2100461" y="5798403"/>
            <a:ext cx="5214739" cy="830997"/>
          </a:xfrm>
          <a:prstGeom prst="rect">
            <a:avLst/>
          </a:prstGeom>
          <a:noFill/>
        </p:spPr>
        <p:txBody>
          <a:bodyPr wrap="none" rtlCol="0">
            <a:spAutoFit/>
          </a:bodyPr>
          <a:lstStyle/>
          <a:p>
            <a:pPr algn="ctr"/>
            <a:r>
              <a:rPr lang="en-US" dirty="0" err="1" smtClean="0">
                <a:latin typeface="Gill Sans Light"/>
                <a:cs typeface="Gill Sans Light"/>
              </a:rPr>
              <a:t>GraphX</a:t>
            </a:r>
            <a:r>
              <a:rPr lang="en-US" dirty="0" smtClean="0">
                <a:latin typeface="Gill Sans Light"/>
                <a:cs typeface="Gill Sans Light"/>
              </a:rPr>
              <a:t> performs comparably to </a:t>
            </a:r>
            <a:br>
              <a:rPr lang="en-US" dirty="0" smtClean="0">
                <a:latin typeface="Gill Sans Light"/>
                <a:cs typeface="Gill Sans Light"/>
              </a:rPr>
            </a:br>
            <a:r>
              <a:rPr lang="en-US" dirty="0" smtClean="0">
                <a:latin typeface="Gill Sans Light"/>
                <a:cs typeface="Gill Sans Light"/>
              </a:rPr>
              <a:t>state-of-the-art graph processing systems.</a:t>
            </a:r>
          </a:p>
        </p:txBody>
      </p:sp>
      <p:sp>
        <p:nvSpPr>
          <p:cNvPr id="8" name="TextBox 7"/>
          <p:cNvSpPr txBox="1"/>
          <p:nvPr/>
        </p:nvSpPr>
        <p:spPr>
          <a:xfrm rot="16200000">
            <a:off x="6425300" y="3649953"/>
            <a:ext cx="1505540" cy="338554"/>
          </a:xfrm>
          <a:prstGeom prst="rect">
            <a:avLst/>
          </a:prstGeom>
          <a:noFill/>
        </p:spPr>
        <p:txBody>
          <a:bodyPr wrap="none" rtlCol="0">
            <a:spAutoFit/>
          </a:bodyPr>
          <a:lstStyle/>
          <a:p>
            <a:r>
              <a:rPr lang="en-US" sz="1600" dirty="0" smtClean="0">
                <a:latin typeface="Gill Sans Light"/>
                <a:cs typeface="Gill Sans Light"/>
              </a:rPr>
              <a:t>Out-of-Memory</a:t>
            </a:r>
          </a:p>
        </p:txBody>
      </p:sp>
      <p:sp>
        <p:nvSpPr>
          <p:cNvPr id="10" name="TextBox 9"/>
          <p:cNvSpPr txBox="1"/>
          <p:nvPr/>
        </p:nvSpPr>
        <p:spPr>
          <a:xfrm>
            <a:off x="2971800" y="914400"/>
            <a:ext cx="3631799" cy="307777"/>
          </a:xfrm>
          <a:prstGeom prst="rect">
            <a:avLst/>
          </a:prstGeom>
          <a:noFill/>
        </p:spPr>
        <p:txBody>
          <a:bodyPr wrap="none" rtlCol="0">
            <a:spAutoFit/>
          </a:bodyPr>
          <a:lstStyle/>
          <a:p>
            <a:r>
              <a:rPr lang="en-US" sz="1400" dirty="0" smtClean="0">
                <a:latin typeface="Gill Sans Light"/>
                <a:cs typeface="Gill Sans Light"/>
              </a:rPr>
              <a:t>EC2 Cluster of 16 x m2.4xLarge Nodes + 1GigE</a:t>
            </a:r>
          </a:p>
        </p:txBody>
      </p:sp>
      <p:sp>
        <p:nvSpPr>
          <p:cNvPr id="11" name="TextBox 10"/>
          <p:cNvSpPr txBox="1"/>
          <p:nvPr/>
        </p:nvSpPr>
        <p:spPr>
          <a:xfrm rot="16200000">
            <a:off x="-696919" y="2984663"/>
            <a:ext cx="1915571" cy="369332"/>
          </a:xfrm>
          <a:prstGeom prst="rect">
            <a:avLst/>
          </a:prstGeom>
          <a:noFill/>
        </p:spPr>
        <p:txBody>
          <a:bodyPr wrap="none" rtlCol="0">
            <a:spAutoFit/>
          </a:bodyPr>
          <a:lstStyle/>
          <a:p>
            <a:r>
              <a:rPr lang="en-US" sz="1800" dirty="0" smtClean="0">
                <a:latin typeface="Gill Sans Light"/>
                <a:cs typeface="Gill Sans Light"/>
              </a:rPr>
              <a:t>Runtime (Seconds)</a:t>
            </a:r>
          </a:p>
        </p:txBody>
      </p:sp>
      <p:grpSp>
        <p:nvGrpSpPr>
          <p:cNvPr id="37" name="Group 36"/>
          <p:cNvGrpSpPr/>
          <p:nvPr/>
        </p:nvGrpSpPr>
        <p:grpSpPr>
          <a:xfrm>
            <a:off x="1646748" y="2438400"/>
            <a:ext cx="2163252" cy="1878904"/>
            <a:chOff x="1646748" y="2438400"/>
            <a:chExt cx="2163252" cy="1878904"/>
          </a:xfrm>
        </p:grpSpPr>
        <p:cxnSp>
          <p:nvCxnSpPr>
            <p:cNvPr id="15" name="Straight Connector 14"/>
            <p:cNvCxnSpPr/>
            <p:nvPr/>
          </p:nvCxnSpPr>
          <p:spPr>
            <a:xfrm>
              <a:off x="1948490" y="4317303"/>
              <a:ext cx="457200" cy="0"/>
            </a:xfrm>
            <a:prstGeom prst="line">
              <a:avLst/>
            </a:prstGeom>
            <a:ln>
              <a:solidFill>
                <a:srgbClr val="7F7F7F"/>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2166310" y="2667000"/>
              <a:ext cx="0" cy="1650304"/>
            </a:xfrm>
            <a:prstGeom prst="line">
              <a:avLst/>
            </a:prstGeom>
            <a:ln>
              <a:solidFill>
                <a:srgbClr val="7F7F7F"/>
              </a:solidFill>
              <a:prstDash val="sysDash"/>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1646748" y="2438400"/>
              <a:ext cx="410652" cy="369332"/>
            </a:xfrm>
            <a:prstGeom prst="rect">
              <a:avLst/>
            </a:prstGeom>
            <a:noFill/>
          </p:spPr>
          <p:txBody>
            <a:bodyPr wrap="none" rtlCol="0">
              <a:spAutoFit/>
            </a:bodyPr>
            <a:lstStyle/>
            <a:p>
              <a:r>
                <a:rPr lang="en-US" sz="1800" dirty="0" smtClean="0">
                  <a:latin typeface="Gill Sans Light"/>
                  <a:cs typeface="Gill Sans Light"/>
                </a:rPr>
                <a:t>8x</a:t>
              </a:r>
            </a:p>
          </p:txBody>
        </p:sp>
        <p:cxnSp>
          <p:nvCxnSpPr>
            <p:cNvPr id="23" name="Straight Connector 22"/>
            <p:cNvCxnSpPr/>
            <p:nvPr/>
          </p:nvCxnSpPr>
          <p:spPr>
            <a:xfrm>
              <a:off x="1981200" y="2667000"/>
              <a:ext cx="1828800" cy="0"/>
            </a:xfrm>
            <a:prstGeom prst="line">
              <a:avLst/>
            </a:prstGeom>
            <a:ln>
              <a:solidFill>
                <a:srgbClr val="7F7F7F"/>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5874732" y="1828800"/>
            <a:ext cx="2964468" cy="2523299"/>
            <a:chOff x="5874732" y="1828800"/>
            <a:chExt cx="2964468" cy="2523299"/>
          </a:xfrm>
        </p:grpSpPr>
        <p:cxnSp>
          <p:nvCxnSpPr>
            <p:cNvPr id="28" name="Straight Connector 27"/>
            <p:cNvCxnSpPr/>
            <p:nvPr/>
          </p:nvCxnSpPr>
          <p:spPr>
            <a:xfrm>
              <a:off x="6289808" y="2192402"/>
              <a:ext cx="2549392" cy="0"/>
            </a:xfrm>
            <a:prstGeom prst="line">
              <a:avLst/>
            </a:prstGeom>
            <a:ln>
              <a:solidFill>
                <a:srgbClr val="7F7F7F"/>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6289808" y="4352098"/>
              <a:ext cx="457200" cy="0"/>
            </a:xfrm>
            <a:prstGeom prst="line">
              <a:avLst/>
            </a:prstGeom>
            <a:ln>
              <a:solidFill>
                <a:srgbClr val="7F7F7F"/>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6507628" y="2192402"/>
              <a:ext cx="0" cy="2159697"/>
            </a:xfrm>
            <a:prstGeom prst="line">
              <a:avLst/>
            </a:prstGeom>
            <a:ln>
              <a:solidFill>
                <a:srgbClr val="7F7F7F"/>
              </a:solidFill>
              <a:prstDash val="sysDash"/>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5874732" y="1828800"/>
              <a:ext cx="526068" cy="369332"/>
            </a:xfrm>
            <a:prstGeom prst="rect">
              <a:avLst/>
            </a:prstGeom>
            <a:noFill/>
          </p:spPr>
          <p:txBody>
            <a:bodyPr wrap="none" rtlCol="0">
              <a:spAutoFit/>
            </a:bodyPr>
            <a:lstStyle/>
            <a:p>
              <a:r>
                <a:rPr lang="en-US" sz="1800" dirty="0" smtClean="0">
                  <a:latin typeface="Gill Sans Light"/>
                  <a:cs typeface="Gill Sans Light"/>
                </a:rPr>
                <a:t>10x</a:t>
              </a:r>
            </a:p>
          </p:txBody>
        </p:sp>
      </p:grpSp>
      <p:sp>
        <p:nvSpPr>
          <p:cNvPr id="24" name="TextBox 23"/>
          <p:cNvSpPr txBox="1"/>
          <p:nvPr/>
        </p:nvSpPr>
        <p:spPr>
          <a:xfrm rot="16200000">
            <a:off x="7188907" y="3649953"/>
            <a:ext cx="1505540" cy="338554"/>
          </a:xfrm>
          <a:prstGeom prst="rect">
            <a:avLst/>
          </a:prstGeom>
          <a:noFill/>
        </p:spPr>
        <p:txBody>
          <a:bodyPr wrap="none" rtlCol="0">
            <a:spAutoFit/>
          </a:bodyPr>
          <a:lstStyle/>
          <a:p>
            <a:r>
              <a:rPr lang="en-US" sz="1600" dirty="0" smtClean="0">
                <a:latin typeface="Gill Sans Light"/>
                <a:cs typeface="Gill Sans Light"/>
              </a:rPr>
              <a:t>Out-of-Memory</a:t>
            </a:r>
          </a:p>
        </p:txBody>
      </p:sp>
    </p:spTree>
    <p:extLst>
      <p:ext uri="{BB962C8B-B14F-4D97-AF65-F5344CB8AC3E}">
        <p14:creationId xmlns:p14="http://schemas.microsoft.com/office/powerpoint/2010/main" val="11713308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up)">
                                      <p:cBhvr>
                                        <p:cTn id="15" dur="500"/>
                                        <p:tgtEl>
                                          <p:spTgt spid="3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wipe(up)">
                                      <p:cBhvr>
                                        <p:cTn id="2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Fault-Tolerance</a:t>
            </a:r>
            <a:endParaRPr lang="en-US" dirty="0"/>
          </a:p>
        </p:txBody>
      </p:sp>
      <p:sp>
        <p:nvSpPr>
          <p:cNvPr id="3" name="Vertical Text Placeholder 2"/>
          <p:cNvSpPr>
            <a:spLocks noGrp="1"/>
          </p:cNvSpPr>
          <p:nvPr>
            <p:ph type="body" orient="vert" idx="1"/>
          </p:nvPr>
        </p:nvSpPr>
        <p:spPr>
          <a:xfrm>
            <a:off x="457200" y="1295400"/>
            <a:ext cx="8229600" cy="639762"/>
          </a:xfrm>
        </p:spPr>
        <p:txBody>
          <a:bodyPr/>
          <a:lstStyle/>
          <a:p>
            <a:r>
              <a:rPr lang="en-US" dirty="0" smtClean="0"/>
              <a:t>Leverage Spark Fault-Tolerance Mechanism</a:t>
            </a:r>
            <a:endParaRPr lang="en-US" dirty="0"/>
          </a:p>
        </p:txBody>
      </p:sp>
      <p:graphicFrame>
        <p:nvGraphicFramePr>
          <p:cNvPr id="5" name="Chart 4"/>
          <p:cNvGraphicFramePr/>
          <p:nvPr>
            <p:extLst>
              <p:ext uri="{D42A27DB-BD31-4B8C-83A1-F6EECF244321}">
                <p14:modId xmlns:p14="http://schemas.microsoft.com/office/powerpoint/2010/main" val="811461343"/>
              </p:ext>
            </p:extLst>
          </p:nvPr>
        </p:nvGraphicFramePr>
        <p:xfrm>
          <a:off x="1219200" y="2286000"/>
          <a:ext cx="6705600" cy="3962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50924310"/>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E79F60F-3EA1-45ED-A3FD-0857F7C98CFB}" type="slidenum">
              <a:rPr lang="en-US" smtClean="0">
                <a:solidFill>
                  <a:prstClr val="black">
                    <a:tint val="75000"/>
                  </a:prstClr>
                </a:solidFill>
                <a:latin typeface="Gill Sans Light"/>
                <a:cs typeface="Gill Sans Light"/>
              </a:rPr>
              <a:pPr/>
              <a:t>67</a:t>
            </a:fld>
            <a:endParaRPr lang="en-US" dirty="0">
              <a:solidFill>
                <a:prstClr val="black">
                  <a:tint val="75000"/>
                </a:prstClr>
              </a:solidFill>
              <a:latin typeface="Gill Sans Light"/>
              <a:cs typeface="Gill Sans Light"/>
            </a:endParaRPr>
          </a:p>
        </p:txBody>
      </p:sp>
      <p:sp>
        <p:nvSpPr>
          <p:cNvPr id="5" name="Title 4"/>
          <p:cNvSpPr>
            <a:spLocks noGrp="1"/>
          </p:cNvSpPr>
          <p:nvPr>
            <p:ph type="title" idx="4294967295"/>
          </p:nvPr>
        </p:nvSpPr>
        <p:spPr>
          <a:xfrm>
            <a:off x="0" y="152400"/>
            <a:ext cx="9144000" cy="1143000"/>
          </a:xfrm>
        </p:spPr>
        <p:txBody>
          <a:bodyPr>
            <a:noAutofit/>
          </a:bodyPr>
          <a:lstStyle/>
          <a:p>
            <a:r>
              <a:rPr lang="en-US" dirty="0" smtClean="0">
                <a:latin typeface="Gill Sans Light"/>
                <a:cs typeface="Gill Sans Light"/>
              </a:rPr>
              <a:t>Graph-Processing Systems</a:t>
            </a:r>
            <a:endParaRPr lang="en-US" dirty="0">
              <a:latin typeface="Gill Sans Light"/>
              <a:cs typeface="Gill Sans Light"/>
            </a:endParaRPr>
          </a:p>
        </p:txBody>
      </p:sp>
      <p:pic>
        <p:nvPicPr>
          <p:cNvPr id="6" name="Picture 5"/>
          <p:cNvPicPr>
            <a:picLocks noChangeAspect="1"/>
          </p:cNvPicPr>
          <p:nvPr/>
        </p:nvPicPr>
        <p:blipFill>
          <a:blip r:embed="rId3"/>
          <a:stretch>
            <a:fillRect/>
          </a:stretch>
        </p:blipFill>
        <p:spPr>
          <a:xfrm>
            <a:off x="228600" y="1524000"/>
            <a:ext cx="3352800" cy="1226634"/>
          </a:xfrm>
          <a:prstGeom prst="rect">
            <a:avLst/>
          </a:prstGeom>
        </p:spPr>
      </p:pic>
      <p:pic>
        <p:nvPicPr>
          <p:cNvPr id="7" name="Picture 6" descr="ApacheGirap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0" y="1295400"/>
            <a:ext cx="1600200" cy="1926640"/>
          </a:xfrm>
          <a:prstGeom prst="rect">
            <a:avLst/>
          </a:prstGeom>
        </p:spPr>
      </p:pic>
      <p:grpSp>
        <p:nvGrpSpPr>
          <p:cNvPr id="3" name="Group 2"/>
          <p:cNvGrpSpPr/>
          <p:nvPr/>
        </p:nvGrpSpPr>
        <p:grpSpPr>
          <a:xfrm>
            <a:off x="5867400" y="1734652"/>
            <a:ext cx="2408833" cy="1048137"/>
            <a:chOff x="549888" y="2002840"/>
            <a:chExt cx="2408833" cy="1048137"/>
          </a:xfrm>
        </p:grpSpPr>
        <p:sp>
          <p:nvSpPr>
            <p:cNvPr id="8" name="TextBox 7"/>
            <p:cNvSpPr txBox="1"/>
            <p:nvPr/>
          </p:nvSpPr>
          <p:spPr>
            <a:xfrm>
              <a:off x="549888" y="2002840"/>
              <a:ext cx="2408833" cy="1015663"/>
            </a:xfrm>
            <a:prstGeom prst="rect">
              <a:avLst/>
            </a:prstGeom>
            <a:noFill/>
          </p:spPr>
          <p:txBody>
            <a:bodyPr wrap="none" rtlCol="0">
              <a:spAutoFit/>
            </a:bodyPr>
            <a:lstStyle/>
            <a:p>
              <a:pPr algn="r"/>
              <a:r>
                <a:rPr lang="en-US" sz="6000" dirty="0" err="1" smtClean="0">
                  <a:ln>
                    <a:solidFill>
                      <a:schemeClr val="tx1">
                        <a:lumMod val="65000"/>
                        <a:lumOff val="35000"/>
                      </a:schemeClr>
                    </a:solidFill>
                  </a:ln>
                  <a:solidFill>
                    <a:srgbClr val="3366FF"/>
                  </a:solidFill>
                </a:rPr>
                <a:t>P</a:t>
              </a:r>
              <a:r>
                <a:rPr lang="en-US" sz="6000" dirty="0" err="1" smtClean="0">
                  <a:ln>
                    <a:solidFill>
                      <a:schemeClr val="tx1">
                        <a:lumMod val="65000"/>
                        <a:lumOff val="35000"/>
                      </a:schemeClr>
                    </a:solidFill>
                  </a:ln>
                  <a:solidFill>
                    <a:srgbClr val="FF0000"/>
                  </a:solidFill>
                </a:rPr>
                <a:t>r</a:t>
              </a:r>
              <a:r>
                <a:rPr lang="en-US" sz="6000" dirty="0" err="1" smtClean="0">
                  <a:ln>
                    <a:solidFill>
                      <a:schemeClr val="tx1">
                        <a:lumMod val="65000"/>
                        <a:lumOff val="35000"/>
                      </a:schemeClr>
                    </a:solidFill>
                  </a:ln>
                  <a:solidFill>
                    <a:srgbClr val="FADA2C"/>
                  </a:solidFill>
                </a:rPr>
                <a:t>e</a:t>
              </a:r>
              <a:r>
                <a:rPr lang="en-US" sz="6000" dirty="0" err="1" smtClean="0">
                  <a:ln>
                    <a:solidFill>
                      <a:schemeClr val="tx1">
                        <a:lumMod val="65000"/>
                        <a:lumOff val="35000"/>
                      </a:schemeClr>
                    </a:solidFill>
                  </a:ln>
                  <a:solidFill>
                    <a:srgbClr val="3366FF"/>
                  </a:solidFill>
                </a:rPr>
                <a:t>g</a:t>
              </a:r>
              <a:r>
                <a:rPr lang="en-US" sz="6000" dirty="0" err="1" smtClean="0">
                  <a:ln>
                    <a:solidFill>
                      <a:schemeClr val="tx1">
                        <a:lumMod val="65000"/>
                        <a:lumOff val="35000"/>
                      </a:schemeClr>
                    </a:solidFill>
                  </a:ln>
                  <a:solidFill>
                    <a:srgbClr val="FF0000"/>
                  </a:solidFill>
                </a:rPr>
                <a:t>e</a:t>
              </a:r>
              <a:r>
                <a:rPr lang="en-US" sz="6000" dirty="0" err="1" smtClean="0">
                  <a:ln>
                    <a:solidFill>
                      <a:schemeClr val="tx1">
                        <a:lumMod val="65000"/>
                        <a:lumOff val="35000"/>
                      </a:schemeClr>
                    </a:solidFill>
                  </a:ln>
                  <a:solidFill>
                    <a:srgbClr val="56B656"/>
                  </a:solidFill>
                </a:rPr>
                <a:t>l</a:t>
              </a:r>
              <a:endParaRPr lang="en-US" sz="6000" dirty="0">
                <a:solidFill>
                  <a:srgbClr val="800000"/>
                </a:solidFill>
              </a:endParaRPr>
            </a:p>
          </p:txBody>
        </p:sp>
        <p:sp>
          <p:nvSpPr>
            <p:cNvPr id="2" name="TextBox 1"/>
            <p:cNvSpPr txBox="1"/>
            <p:nvPr/>
          </p:nvSpPr>
          <p:spPr>
            <a:xfrm>
              <a:off x="2133600" y="2743200"/>
              <a:ext cx="623951" cy="307777"/>
            </a:xfrm>
            <a:prstGeom prst="rect">
              <a:avLst/>
            </a:prstGeom>
            <a:noFill/>
          </p:spPr>
          <p:txBody>
            <a:bodyPr wrap="none" rtlCol="0">
              <a:spAutoFit/>
            </a:bodyPr>
            <a:lstStyle/>
            <a:p>
              <a:r>
                <a:rPr lang="en-US" sz="1400" dirty="0" err="1" smtClean="0"/>
                <a:t>oogle</a:t>
              </a:r>
              <a:endParaRPr lang="en-US" sz="1400" dirty="0"/>
            </a:p>
          </p:txBody>
        </p:sp>
      </p:grpSp>
      <p:sp>
        <p:nvSpPr>
          <p:cNvPr id="9" name="TextBox 8"/>
          <p:cNvSpPr txBox="1"/>
          <p:nvPr/>
        </p:nvSpPr>
        <p:spPr>
          <a:xfrm>
            <a:off x="778548" y="5247382"/>
            <a:ext cx="7586905" cy="1077218"/>
          </a:xfrm>
          <a:prstGeom prst="rect">
            <a:avLst/>
          </a:prstGeom>
          <a:noFill/>
        </p:spPr>
        <p:txBody>
          <a:bodyPr wrap="square" rtlCol="0">
            <a:spAutoFit/>
          </a:bodyPr>
          <a:lstStyle/>
          <a:p>
            <a:pPr algn="ctr"/>
            <a:r>
              <a:rPr lang="en-US" sz="3200" i="1" dirty="0" smtClean="0">
                <a:latin typeface="Gill Sans Light"/>
                <a:cs typeface="Gill Sans Light"/>
              </a:rPr>
              <a:t>Expose </a:t>
            </a:r>
            <a:r>
              <a:rPr lang="en-US" sz="3200" i="1" dirty="0" smtClean="0">
                <a:solidFill>
                  <a:srgbClr val="3366FF"/>
                </a:solidFill>
                <a:latin typeface="Gill Sans Light"/>
                <a:cs typeface="Gill Sans Light"/>
              </a:rPr>
              <a:t>specialized API</a:t>
            </a:r>
            <a:r>
              <a:rPr lang="en-US" sz="3200" i="1" dirty="0" smtClean="0">
                <a:latin typeface="Gill Sans Light"/>
                <a:cs typeface="Gill Sans Light"/>
              </a:rPr>
              <a:t> to simplify graph programming.</a:t>
            </a:r>
            <a:endParaRPr lang="en-US" sz="3200" i="1" dirty="0">
              <a:latin typeface="Gill Sans Light"/>
              <a:cs typeface="Gill Sans Light"/>
            </a:endParaRPr>
          </a:p>
        </p:txBody>
      </p:sp>
      <p:grpSp>
        <p:nvGrpSpPr>
          <p:cNvPr id="20" name="Group 19"/>
          <p:cNvGrpSpPr/>
          <p:nvPr/>
        </p:nvGrpSpPr>
        <p:grpSpPr>
          <a:xfrm>
            <a:off x="1252953" y="3352800"/>
            <a:ext cx="6638094" cy="1071265"/>
            <a:chOff x="1390533" y="3581400"/>
            <a:chExt cx="6638094" cy="1071265"/>
          </a:xfrm>
        </p:grpSpPr>
        <p:sp>
          <p:nvSpPr>
            <p:cNvPr id="10" name="TextBox 9"/>
            <p:cNvSpPr txBox="1"/>
            <p:nvPr/>
          </p:nvSpPr>
          <p:spPr>
            <a:xfrm>
              <a:off x="3962400" y="3581400"/>
              <a:ext cx="1611439" cy="461665"/>
            </a:xfrm>
            <a:prstGeom prst="rect">
              <a:avLst/>
            </a:prstGeom>
            <a:noFill/>
          </p:spPr>
          <p:txBody>
            <a:bodyPr wrap="none" rtlCol="0">
              <a:spAutoFit/>
            </a:bodyPr>
            <a:lstStyle/>
            <a:p>
              <a:r>
                <a:rPr lang="en-US" dirty="0" err="1" smtClean="0">
                  <a:latin typeface="Gill Sans Light"/>
                  <a:cs typeface="Gill Sans Light"/>
                </a:rPr>
                <a:t>CombBLAS</a:t>
              </a:r>
              <a:endParaRPr lang="en-US" dirty="0">
                <a:latin typeface="Gill Sans Light"/>
                <a:cs typeface="Gill Sans Light"/>
              </a:endParaRPr>
            </a:p>
          </p:txBody>
        </p:sp>
        <p:sp>
          <p:nvSpPr>
            <p:cNvPr id="11" name="TextBox 10"/>
            <p:cNvSpPr txBox="1"/>
            <p:nvPr/>
          </p:nvSpPr>
          <p:spPr>
            <a:xfrm>
              <a:off x="6477000" y="4191000"/>
              <a:ext cx="1551627" cy="461665"/>
            </a:xfrm>
            <a:prstGeom prst="rect">
              <a:avLst/>
            </a:prstGeom>
            <a:noFill/>
          </p:spPr>
          <p:txBody>
            <a:bodyPr wrap="none" rtlCol="0">
              <a:spAutoFit/>
            </a:bodyPr>
            <a:lstStyle/>
            <a:p>
              <a:r>
                <a:rPr lang="en-US" dirty="0" err="1">
                  <a:latin typeface="Gill Sans Light"/>
                  <a:cs typeface="Gill Sans Light"/>
                </a:rPr>
                <a:t>Kineograph</a:t>
              </a:r>
              <a:endParaRPr lang="en-US" dirty="0">
                <a:latin typeface="Gill Sans Light"/>
                <a:cs typeface="Gill Sans Light"/>
              </a:endParaRPr>
            </a:p>
          </p:txBody>
        </p:sp>
        <p:sp>
          <p:nvSpPr>
            <p:cNvPr id="15" name="TextBox 14"/>
            <p:cNvSpPr txBox="1"/>
            <p:nvPr/>
          </p:nvSpPr>
          <p:spPr>
            <a:xfrm>
              <a:off x="6578515" y="3581400"/>
              <a:ext cx="1348596" cy="461665"/>
            </a:xfrm>
            <a:prstGeom prst="rect">
              <a:avLst/>
            </a:prstGeom>
            <a:noFill/>
          </p:spPr>
          <p:txBody>
            <a:bodyPr wrap="none" rtlCol="0">
              <a:spAutoFit/>
            </a:bodyPr>
            <a:lstStyle/>
            <a:p>
              <a:r>
                <a:rPr lang="en-US" dirty="0" smtClean="0">
                  <a:latin typeface="Gill Sans Light"/>
                  <a:cs typeface="Gill Sans Light"/>
                </a:rPr>
                <a:t>X-Stream</a:t>
              </a:r>
              <a:endParaRPr lang="en-US" dirty="0">
                <a:latin typeface="Gill Sans Light"/>
                <a:cs typeface="Gill Sans Light"/>
              </a:endParaRPr>
            </a:p>
          </p:txBody>
        </p:sp>
        <p:sp>
          <p:nvSpPr>
            <p:cNvPr id="16" name="TextBox 15"/>
            <p:cNvSpPr txBox="1"/>
            <p:nvPr/>
          </p:nvSpPr>
          <p:spPr>
            <a:xfrm>
              <a:off x="1390533" y="4191000"/>
              <a:ext cx="1372341" cy="461665"/>
            </a:xfrm>
            <a:prstGeom prst="rect">
              <a:avLst/>
            </a:prstGeom>
            <a:noFill/>
          </p:spPr>
          <p:txBody>
            <a:bodyPr wrap="none" rtlCol="0">
              <a:spAutoFit/>
            </a:bodyPr>
            <a:lstStyle/>
            <a:p>
              <a:r>
                <a:rPr lang="en-US" dirty="0" err="1" smtClean="0">
                  <a:latin typeface="Gill Sans Light"/>
                  <a:cs typeface="Gill Sans Light"/>
                </a:rPr>
                <a:t>GraphChi</a:t>
              </a:r>
              <a:endParaRPr lang="en-US" dirty="0">
                <a:latin typeface="Gill Sans Light"/>
                <a:cs typeface="Gill Sans Light"/>
              </a:endParaRPr>
            </a:p>
          </p:txBody>
        </p:sp>
        <p:sp>
          <p:nvSpPr>
            <p:cNvPr id="17" name="TextBox 16"/>
            <p:cNvSpPr txBox="1"/>
            <p:nvPr/>
          </p:nvSpPr>
          <p:spPr>
            <a:xfrm>
              <a:off x="1676400" y="3581400"/>
              <a:ext cx="761747" cy="461665"/>
            </a:xfrm>
            <a:prstGeom prst="rect">
              <a:avLst/>
            </a:prstGeom>
            <a:noFill/>
          </p:spPr>
          <p:txBody>
            <a:bodyPr wrap="none" rtlCol="0">
              <a:spAutoFit/>
            </a:bodyPr>
            <a:lstStyle/>
            <a:p>
              <a:r>
                <a:rPr lang="en-US" dirty="0" err="1" smtClean="0">
                  <a:latin typeface="Gill Sans Light"/>
                  <a:cs typeface="Gill Sans Light"/>
                </a:rPr>
                <a:t>Ligra</a:t>
              </a:r>
              <a:endParaRPr lang="en-US" dirty="0">
                <a:latin typeface="Gill Sans Light"/>
                <a:cs typeface="Gill Sans Light"/>
              </a:endParaRPr>
            </a:p>
          </p:txBody>
        </p:sp>
        <p:sp>
          <p:nvSpPr>
            <p:cNvPr id="19" name="TextBox 18"/>
            <p:cNvSpPr txBox="1"/>
            <p:nvPr/>
          </p:nvSpPr>
          <p:spPr>
            <a:xfrm>
              <a:off x="4414447" y="4191000"/>
              <a:ext cx="707345" cy="461665"/>
            </a:xfrm>
            <a:prstGeom prst="rect">
              <a:avLst/>
            </a:prstGeom>
            <a:noFill/>
          </p:spPr>
          <p:txBody>
            <a:bodyPr wrap="none" rtlCol="0">
              <a:spAutoFit/>
            </a:bodyPr>
            <a:lstStyle/>
            <a:p>
              <a:r>
                <a:rPr lang="en-US" dirty="0" smtClean="0">
                  <a:latin typeface="Gill Sans Light"/>
                  <a:cs typeface="Gill Sans Light"/>
                </a:rPr>
                <a:t>GPS</a:t>
              </a:r>
              <a:endParaRPr lang="en-US" dirty="0">
                <a:latin typeface="Gill Sans Light"/>
                <a:cs typeface="Gill Sans Light"/>
              </a:endParaRPr>
            </a:p>
          </p:txBody>
        </p:sp>
      </p:grpSp>
      <p:sp>
        <p:nvSpPr>
          <p:cNvPr id="22" name="TextBox 21"/>
          <p:cNvSpPr txBox="1"/>
          <p:nvPr/>
        </p:nvSpPr>
        <p:spPr>
          <a:xfrm>
            <a:off x="533400" y="4964668"/>
            <a:ext cx="1557600" cy="369332"/>
          </a:xfrm>
          <a:prstGeom prst="rect">
            <a:avLst/>
          </a:prstGeom>
          <a:noFill/>
        </p:spPr>
        <p:txBody>
          <a:bodyPr wrap="none" rtlCol="0">
            <a:spAutoFit/>
          </a:bodyPr>
          <a:lstStyle/>
          <a:p>
            <a:r>
              <a:rPr lang="en-US" sz="1800" i="1" dirty="0" smtClean="0">
                <a:latin typeface="Gill Sans Light"/>
                <a:cs typeface="Gill Sans Light"/>
              </a:rPr>
              <a:t>Representation</a:t>
            </a:r>
          </a:p>
        </p:txBody>
      </p:sp>
    </p:spTree>
    <p:extLst>
      <p:ext uri="{BB962C8B-B14F-4D97-AF65-F5344CB8AC3E}">
        <p14:creationId xmlns:p14="http://schemas.microsoft.com/office/powerpoint/2010/main" val="3495006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533400" y="3414832"/>
            <a:ext cx="5181600" cy="762000"/>
          </a:xfrm>
          <a:prstGeom prst="roundRect">
            <a:avLst>
              <a:gd name="adj" fmla="val 1103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7" name="Rounded Rectangle 26"/>
          <p:cNvSpPr/>
          <p:nvPr/>
        </p:nvSpPr>
        <p:spPr>
          <a:xfrm>
            <a:off x="533400" y="4329232"/>
            <a:ext cx="5181600" cy="990600"/>
          </a:xfrm>
          <a:prstGeom prst="roundRect">
            <a:avLst>
              <a:gd name="adj" fmla="val 1103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 name="Rounded Rectangle 2"/>
          <p:cNvSpPr/>
          <p:nvPr/>
        </p:nvSpPr>
        <p:spPr>
          <a:xfrm>
            <a:off x="533400" y="1967032"/>
            <a:ext cx="5181600" cy="1295400"/>
          </a:xfrm>
          <a:prstGeom prst="roundRect">
            <a:avLst>
              <a:gd name="adj" fmla="val 1103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457200" y="0"/>
            <a:ext cx="8229600" cy="1143000"/>
          </a:xfrm>
        </p:spPr>
        <p:txBody>
          <a:bodyPr/>
          <a:lstStyle/>
          <a:p>
            <a:r>
              <a:rPr lang="en-US" dirty="0" smtClean="0">
                <a:latin typeface="Gill Sans Light"/>
                <a:cs typeface="Gill Sans Light"/>
              </a:rPr>
              <a:t>Vertex-Program Abstraction</a:t>
            </a:r>
            <a:endParaRPr lang="en-US" dirty="0">
              <a:latin typeface="Gill Sans Light"/>
              <a:cs typeface="Gill Sans Light"/>
            </a:endParaRPr>
          </a:p>
        </p:txBody>
      </p:sp>
      <p:sp>
        <p:nvSpPr>
          <p:cNvPr id="89" name="Oval 88"/>
          <p:cNvSpPr/>
          <p:nvPr/>
        </p:nvSpPr>
        <p:spPr bwMode="auto">
          <a:xfrm>
            <a:off x="7690986" y="1862460"/>
            <a:ext cx="644548" cy="644548"/>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800" smtClean="0">
              <a:solidFill>
                <a:prstClr val="black"/>
              </a:solidFill>
              <a:latin typeface="Tahoma" pitchFamily="-64" charset="0"/>
            </a:endParaRPr>
          </a:p>
        </p:txBody>
      </p:sp>
      <p:cxnSp>
        <p:nvCxnSpPr>
          <p:cNvPr id="91" name="Straight Arrow Connector 90"/>
          <p:cNvCxnSpPr>
            <a:stCxn id="97" idx="6"/>
            <a:endCxn id="98" idx="2"/>
          </p:cNvCxnSpPr>
          <p:nvPr/>
        </p:nvCxnSpPr>
        <p:spPr bwMode="auto">
          <a:xfrm>
            <a:off x="6813697" y="2190132"/>
            <a:ext cx="1027832" cy="1493"/>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92" name="Straight Arrow Connector 91"/>
          <p:cNvCxnSpPr>
            <a:stCxn id="102" idx="0"/>
            <a:endCxn id="97" idx="3"/>
          </p:cNvCxnSpPr>
          <p:nvPr/>
        </p:nvCxnSpPr>
        <p:spPr bwMode="auto">
          <a:xfrm flipV="1">
            <a:off x="6279219" y="2320549"/>
            <a:ext cx="219620" cy="1003242"/>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93" name="Straight Arrow Connector 92"/>
          <p:cNvCxnSpPr>
            <a:stCxn id="104" idx="1"/>
            <a:endCxn id="98" idx="5"/>
          </p:cNvCxnSpPr>
          <p:nvPr/>
        </p:nvCxnSpPr>
        <p:spPr bwMode="auto">
          <a:xfrm rot="16200000" flipV="1">
            <a:off x="7849834" y="2627102"/>
            <a:ext cx="1057262" cy="444157"/>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94" name="Straight Arrow Connector 93"/>
          <p:cNvCxnSpPr>
            <a:stCxn id="103" idx="7"/>
            <a:endCxn id="98" idx="3"/>
          </p:cNvCxnSpPr>
          <p:nvPr/>
        </p:nvCxnSpPr>
        <p:spPr bwMode="auto">
          <a:xfrm rot="5400000" flipH="1" flipV="1">
            <a:off x="7151478" y="2633741"/>
            <a:ext cx="1057262" cy="430881"/>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95" name="Straight Arrow Connector 94"/>
          <p:cNvCxnSpPr>
            <a:stCxn id="103" idx="1"/>
            <a:endCxn id="97" idx="5"/>
          </p:cNvCxnSpPr>
          <p:nvPr/>
        </p:nvCxnSpPr>
        <p:spPr bwMode="auto">
          <a:xfrm rot="16200000" flipV="1">
            <a:off x="6453124" y="2627102"/>
            <a:ext cx="1057262" cy="444157"/>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sp>
        <p:nvSpPr>
          <p:cNvPr id="97" name="Oval 96"/>
          <p:cNvSpPr/>
          <p:nvPr/>
        </p:nvSpPr>
        <p:spPr bwMode="auto">
          <a:xfrm>
            <a:off x="6444819" y="2005693"/>
            <a:ext cx="368878" cy="3688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98" name="Oval 97"/>
          <p:cNvSpPr/>
          <p:nvPr/>
        </p:nvSpPr>
        <p:spPr bwMode="auto">
          <a:xfrm>
            <a:off x="7841529" y="2005693"/>
            <a:ext cx="368878" cy="3688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2400" dirty="0" err="1" smtClean="0">
                <a:solidFill>
                  <a:prstClr val="black"/>
                </a:solidFill>
                <a:latin typeface="Tahoma" pitchFamily="34" charset="0"/>
                <a:ea typeface="ＭＳ Ｐゴシック" pitchFamily="-111" charset="-128"/>
              </a:rPr>
              <a:t>i</a:t>
            </a:r>
            <a:endParaRPr lang="en-US" sz="2400" dirty="0" smtClean="0">
              <a:solidFill>
                <a:prstClr val="black"/>
              </a:solidFill>
              <a:latin typeface="Tahoma" pitchFamily="34" charset="0"/>
              <a:ea typeface="ＭＳ Ｐゴシック" pitchFamily="-111" charset="-128"/>
            </a:endParaRPr>
          </a:p>
        </p:txBody>
      </p:sp>
      <p:sp>
        <p:nvSpPr>
          <p:cNvPr id="100" name="Oval 99"/>
          <p:cNvSpPr/>
          <p:nvPr/>
        </p:nvSpPr>
        <p:spPr bwMode="auto">
          <a:xfrm>
            <a:off x="6444818" y="4507923"/>
            <a:ext cx="368878" cy="3688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01" name="Oval 100"/>
          <p:cNvSpPr/>
          <p:nvPr/>
        </p:nvSpPr>
        <p:spPr bwMode="auto">
          <a:xfrm>
            <a:off x="7841529" y="4507923"/>
            <a:ext cx="368878" cy="3688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02" name="Oval 4"/>
          <p:cNvSpPr/>
          <p:nvPr/>
        </p:nvSpPr>
        <p:spPr bwMode="auto">
          <a:xfrm>
            <a:off x="6094780" y="3323791"/>
            <a:ext cx="368878" cy="3688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03" name="Oval 102"/>
          <p:cNvSpPr/>
          <p:nvPr/>
        </p:nvSpPr>
        <p:spPr bwMode="auto">
          <a:xfrm>
            <a:off x="7149812" y="3323791"/>
            <a:ext cx="368878" cy="3688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04" name="Oval 103"/>
          <p:cNvSpPr/>
          <p:nvPr/>
        </p:nvSpPr>
        <p:spPr bwMode="auto">
          <a:xfrm>
            <a:off x="8546522" y="3323791"/>
            <a:ext cx="368878" cy="3688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cxnSp>
        <p:nvCxnSpPr>
          <p:cNvPr id="106" name="Straight Arrow Connector 105"/>
          <p:cNvCxnSpPr>
            <a:stCxn id="100" idx="6"/>
            <a:endCxn id="101" idx="2"/>
          </p:cNvCxnSpPr>
          <p:nvPr/>
        </p:nvCxnSpPr>
        <p:spPr bwMode="auto">
          <a:xfrm>
            <a:off x="6813696" y="4692362"/>
            <a:ext cx="1027833" cy="1346"/>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07" name="Straight Arrow Connector 106"/>
          <p:cNvCxnSpPr>
            <a:stCxn id="100" idx="1"/>
            <a:endCxn id="102" idx="4"/>
          </p:cNvCxnSpPr>
          <p:nvPr/>
        </p:nvCxnSpPr>
        <p:spPr bwMode="auto">
          <a:xfrm flipH="1" flipV="1">
            <a:off x="6279219" y="3692668"/>
            <a:ext cx="219620" cy="869275"/>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08" name="Straight Arrow Connector 107"/>
          <p:cNvCxnSpPr>
            <a:stCxn id="101" idx="7"/>
            <a:endCxn id="104" idx="3"/>
          </p:cNvCxnSpPr>
          <p:nvPr/>
        </p:nvCxnSpPr>
        <p:spPr bwMode="auto">
          <a:xfrm rot="5400000" flipH="1" flipV="1">
            <a:off x="7916817" y="3878218"/>
            <a:ext cx="923296" cy="444157"/>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09" name="Straight Arrow Connector 108"/>
          <p:cNvCxnSpPr>
            <a:stCxn id="101" idx="1"/>
            <a:endCxn id="103" idx="5"/>
          </p:cNvCxnSpPr>
          <p:nvPr/>
        </p:nvCxnSpPr>
        <p:spPr bwMode="auto">
          <a:xfrm rot="16200000" flipV="1">
            <a:off x="7218462" y="3884856"/>
            <a:ext cx="923296" cy="430881"/>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10" name="Straight Arrow Connector 109"/>
          <p:cNvCxnSpPr>
            <a:stCxn id="100" idx="7"/>
            <a:endCxn id="103" idx="3"/>
          </p:cNvCxnSpPr>
          <p:nvPr/>
        </p:nvCxnSpPr>
        <p:spPr bwMode="auto">
          <a:xfrm rot="5400000" flipH="1" flipV="1">
            <a:off x="6520106" y="3878217"/>
            <a:ext cx="923296" cy="444158"/>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sp>
        <p:nvSpPr>
          <p:cNvPr id="49" name="TextBox 48"/>
          <p:cNvSpPr txBox="1"/>
          <p:nvPr/>
        </p:nvSpPr>
        <p:spPr>
          <a:xfrm>
            <a:off x="304800" y="1524000"/>
            <a:ext cx="5638800" cy="3877985"/>
          </a:xfrm>
          <a:prstGeom prst="rect">
            <a:avLst/>
          </a:prstGeom>
          <a:noFill/>
          <a:effectLst/>
        </p:spPr>
        <p:style>
          <a:lnRef idx="2">
            <a:schemeClr val="dk1"/>
          </a:lnRef>
          <a:fillRef idx="1">
            <a:schemeClr val="lt1"/>
          </a:fillRef>
          <a:effectRef idx="0">
            <a:schemeClr val="dk1"/>
          </a:effectRef>
          <a:fontRef idx="minor">
            <a:schemeClr val="dk1"/>
          </a:fontRef>
        </p:style>
        <p:txBody>
          <a:bodyPr wrap="square" lIns="182880" tIns="91440" rIns="182880" bIns="91440" rtlCol="0">
            <a:spAutoFit/>
          </a:bodyPr>
          <a:lstStyle/>
          <a:p>
            <a:r>
              <a:rPr lang="en-US" sz="2000" b="1" dirty="0" err="1" smtClean="0">
                <a:solidFill>
                  <a:prstClr val="black"/>
                </a:solidFill>
                <a:latin typeface="Consolas"/>
                <a:cs typeface="Consolas"/>
              </a:rPr>
              <a:t>Pregel_PageRank</a:t>
            </a:r>
            <a:r>
              <a:rPr lang="en-US" sz="2000" dirty="0" smtClean="0">
                <a:solidFill>
                  <a:prstClr val="black"/>
                </a:solidFill>
                <a:latin typeface="Consolas"/>
                <a:cs typeface="Consolas"/>
              </a:rPr>
              <a:t>(</a:t>
            </a:r>
            <a:r>
              <a:rPr lang="en-US" sz="2000" dirty="0" err="1" smtClean="0">
                <a:solidFill>
                  <a:prstClr val="black"/>
                </a:solidFill>
                <a:latin typeface="Consolas"/>
                <a:cs typeface="Consolas"/>
              </a:rPr>
              <a:t>i</a:t>
            </a:r>
            <a:r>
              <a:rPr lang="en-US" sz="2000" dirty="0" smtClean="0">
                <a:solidFill>
                  <a:prstClr val="black"/>
                </a:solidFill>
                <a:latin typeface="Consolas"/>
                <a:cs typeface="Consolas"/>
              </a:rPr>
              <a:t>, </a:t>
            </a:r>
            <a:r>
              <a:rPr lang="en-US" sz="2000" b="1" dirty="0" smtClean="0">
                <a:solidFill>
                  <a:prstClr val="black"/>
                </a:solidFill>
                <a:latin typeface="Consolas"/>
                <a:cs typeface="Consolas"/>
              </a:rPr>
              <a:t>messages</a:t>
            </a:r>
            <a:r>
              <a:rPr lang="en-US" sz="2000" dirty="0" smtClean="0">
                <a:solidFill>
                  <a:prstClr val="black"/>
                </a:solidFill>
                <a:latin typeface="Consolas"/>
                <a:cs typeface="Consolas"/>
              </a:rPr>
              <a:t>) </a:t>
            </a:r>
            <a:r>
              <a:rPr lang="en-US" sz="2000" dirty="0">
                <a:solidFill>
                  <a:prstClr val="black"/>
                </a:solidFill>
                <a:latin typeface="Consolas"/>
                <a:cs typeface="Consolas"/>
              </a:rPr>
              <a:t>: </a:t>
            </a:r>
          </a:p>
          <a:p>
            <a:r>
              <a:rPr lang="en-US" sz="2000" dirty="0">
                <a:solidFill>
                  <a:prstClr val="black"/>
                </a:solidFill>
                <a:latin typeface="Consolas"/>
                <a:cs typeface="Consolas"/>
              </a:rPr>
              <a:t>  </a:t>
            </a:r>
            <a:r>
              <a:rPr lang="en-US" sz="2000" dirty="0">
                <a:solidFill>
                  <a:srgbClr val="008000"/>
                </a:solidFill>
                <a:latin typeface="Consolas"/>
                <a:cs typeface="Consolas"/>
              </a:rPr>
              <a:t>// Receive all the messages</a:t>
            </a:r>
          </a:p>
          <a:p>
            <a:r>
              <a:rPr lang="en-US" sz="2000" dirty="0" smtClean="0">
                <a:solidFill>
                  <a:prstClr val="black"/>
                </a:solidFill>
                <a:latin typeface="Consolas"/>
                <a:cs typeface="Consolas"/>
              </a:rPr>
              <a:t>  total </a:t>
            </a:r>
            <a:r>
              <a:rPr lang="en-US" sz="2000" dirty="0">
                <a:solidFill>
                  <a:prstClr val="black"/>
                </a:solidFill>
                <a:latin typeface="Consolas"/>
                <a:cs typeface="Consolas"/>
              </a:rPr>
              <a:t>= </a:t>
            </a:r>
            <a:r>
              <a:rPr lang="en-US" sz="2000" dirty="0" smtClean="0">
                <a:solidFill>
                  <a:prstClr val="black"/>
                </a:solidFill>
                <a:latin typeface="Consolas"/>
                <a:cs typeface="Consolas"/>
              </a:rPr>
              <a:t>0</a:t>
            </a:r>
          </a:p>
          <a:p>
            <a:r>
              <a:rPr lang="en-US" sz="2000" dirty="0">
                <a:solidFill>
                  <a:prstClr val="black"/>
                </a:solidFill>
                <a:latin typeface="Consolas"/>
                <a:cs typeface="Consolas"/>
              </a:rPr>
              <a:t> </a:t>
            </a:r>
            <a:r>
              <a:rPr lang="en-US" sz="2000" dirty="0" smtClean="0">
                <a:solidFill>
                  <a:prstClr val="black"/>
                </a:solidFill>
                <a:latin typeface="Consolas"/>
                <a:cs typeface="Consolas"/>
              </a:rPr>
              <a:t> </a:t>
            </a:r>
            <a:r>
              <a:rPr lang="en-US" sz="2000" i="1" dirty="0" err="1" smtClean="0">
                <a:solidFill>
                  <a:prstClr val="black"/>
                </a:solidFill>
                <a:latin typeface="Consolas"/>
                <a:cs typeface="Consolas"/>
              </a:rPr>
              <a:t>foreach</a:t>
            </a:r>
            <a:r>
              <a:rPr lang="en-US" sz="2000" dirty="0" smtClean="0">
                <a:solidFill>
                  <a:prstClr val="black"/>
                </a:solidFill>
                <a:latin typeface="Consolas"/>
                <a:cs typeface="Consolas"/>
              </a:rPr>
              <a:t>( </a:t>
            </a:r>
            <a:r>
              <a:rPr lang="en-US" sz="2000" dirty="0" err="1" smtClean="0">
                <a:solidFill>
                  <a:prstClr val="black"/>
                </a:solidFill>
                <a:latin typeface="Consolas"/>
                <a:cs typeface="Consolas"/>
              </a:rPr>
              <a:t>msg</a:t>
            </a:r>
            <a:r>
              <a:rPr lang="en-US" sz="2000" dirty="0" smtClean="0">
                <a:solidFill>
                  <a:prstClr val="black"/>
                </a:solidFill>
                <a:latin typeface="Consolas"/>
                <a:cs typeface="Consolas"/>
              </a:rPr>
              <a:t> in </a:t>
            </a:r>
            <a:r>
              <a:rPr lang="en-US" sz="2000" b="1" dirty="0" smtClean="0">
                <a:solidFill>
                  <a:prstClr val="black"/>
                </a:solidFill>
                <a:latin typeface="Consolas"/>
                <a:cs typeface="Consolas"/>
              </a:rPr>
              <a:t>messages</a:t>
            </a:r>
            <a:r>
              <a:rPr lang="en-US" sz="2000" dirty="0" smtClean="0">
                <a:solidFill>
                  <a:prstClr val="black"/>
                </a:solidFill>
                <a:latin typeface="Consolas"/>
                <a:cs typeface="Consolas"/>
              </a:rPr>
              <a:t>) :</a:t>
            </a:r>
          </a:p>
          <a:p>
            <a:r>
              <a:rPr lang="en-US" sz="2000" dirty="0">
                <a:solidFill>
                  <a:prstClr val="black"/>
                </a:solidFill>
                <a:latin typeface="Consolas"/>
                <a:cs typeface="Consolas"/>
              </a:rPr>
              <a:t> </a:t>
            </a:r>
            <a:r>
              <a:rPr lang="en-US" sz="2000" dirty="0" smtClean="0">
                <a:solidFill>
                  <a:prstClr val="black"/>
                </a:solidFill>
                <a:latin typeface="Consolas"/>
                <a:cs typeface="Consolas"/>
              </a:rPr>
              <a:t>   total = total + </a:t>
            </a:r>
            <a:r>
              <a:rPr lang="en-US" sz="2000" dirty="0" err="1" smtClean="0">
                <a:solidFill>
                  <a:prstClr val="black"/>
                </a:solidFill>
                <a:latin typeface="Consolas"/>
                <a:cs typeface="Consolas"/>
              </a:rPr>
              <a:t>msg</a:t>
            </a:r>
            <a:endParaRPr lang="en-US" sz="2000" dirty="0">
              <a:solidFill>
                <a:prstClr val="black"/>
              </a:solidFill>
              <a:latin typeface="Consolas"/>
              <a:cs typeface="Consolas"/>
            </a:endParaRPr>
          </a:p>
          <a:p>
            <a:endParaRPr lang="en-US" sz="2000" dirty="0">
              <a:solidFill>
                <a:prstClr val="black"/>
              </a:solidFill>
              <a:latin typeface="Consolas"/>
              <a:cs typeface="Consolas"/>
            </a:endParaRPr>
          </a:p>
          <a:p>
            <a:r>
              <a:rPr lang="en-US" sz="2000" dirty="0">
                <a:solidFill>
                  <a:prstClr val="black"/>
                </a:solidFill>
                <a:latin typeface="Consolas"/>
                <a:cs typeface="Consolas"/>
              </a:rPr>
              <a:t>  </a:t>
            </a:r>
            <a:r>
              <a:rPr lang="en-US" sz="2000" dirty="0">
                <a:solidFill>
                  <a:srgbClr val="008000"/>
                </a:solidFill>
                <a:latin typeface="Consolas"/>
                <a:cs typeface="Consolas"/>
              </a:rPr>
              <a:t>// Update the rank of this vertex</a:t>
            </a:r>
          </a:p>
          <a:p>
            <a:r>
              <a:rPr lang="en-US" sz="2000" dirty="0">
                <a:solidFill>
                  <a:prstClr val="black"/>
                </a:solidFill>
                <a:latin typeface="Consolas"/>
                <a:cs typeface="Consolas"/>
              </a:rPr>
              <a:t>  R[</a:t>
            </a:r>
            <a:r>
              <a:rPr lang="en-US" sz="2000" dirty="0" err="1">
                <a:solidFill>
                  <a:prstClr val="black"/>
                </a:solidFill>
                <a:latin typeface="Consolas"/>
                <a:cs typeface="Consolas"/>
              </a:rPr>
              <a:t>i</a:t>
            </a:r>
            <a:r>
              <a:rPr lang="en-US" sz="2000" dirty="0">
                <a:solidFill>
                  <a:prstClr val="black"/>
                </a:solidFill>
                <a:latin typeface="Consolas"/>
                <a:cs typeface="Consolas"/>
              </a:rPr>
              <a:t>] = </a:t>
            </a:r>
            <a:r>
              <a:rPr lang="en-US" sz="2000" dirty="0" smtClean="0">
                <a:solidFill>
                  <a:prstClr val="black"/>
                </a:solidFill>
                <a:latin typeface="Consolas"/>
                <a:cs typeface="Consolas"/>
              </a:rPr>
              <a:t>0.15 + total</a:t>
            </a:r>
            <a:endParaRPr lang="en-US" sz="2000" dirty="0">
              <a:solidFill>
                <a:prstClr val="black"/>
              </a:solidFill>
              <a:latin typeface="Consolas"/>
              <a:cs typeface="Consolas"/>
            </a:endParaRPr>
          </a:p>
          <a:p>
            <a:endParaRPr lang="en-US" sz="2000" dirty="0">
              <a:solidFill>
                <a:prstClr val="black"/>
              </a:solidFill>
              <a:latin typeface="Consolas"/>
              <a:cs typeface="Consolas"/>
            </a:endParaRPr>
          </a:p>
          <a:p>
            <a:r>
              <a:rPr lang="en-US" sz="2000" dirty="0">
                <a:solidFill>
                  <a:prstClr val="black"/>
                </a:solidFill>
                <a:latin typeface="Consolas"/>
                <a:cs typeface="Consolas"/>
              </a:rPr>
              <a:t>  </a:t>
            </a:r>
            <a:r>
              <a:rPr lang="en-US" sz="2000" dirty="0">
                <a:solidFill>
                  <a:srgbClr val="008000"/>
                </a:solidFill>
                <a:latin typeface="Consolas"/>
                <a:cs typeface="Consolas"/>
              </a:rPr>
              <a:t>// Send </a:t>
            </a:r>
            <a:r>
              <a:rPr lang="en-US" sz="2000" dirty="0" smtClean="0">
                <a:solidFill>
                  <a:srgbClr val="008000"/>
                </a:solidFill>
                <a:latin typeface="Consolas"/>
                <a:cs typeface="Consolas"/>
              </a:rPr>
              <a:t>new messages </a:t>
            </a:r>
            <a:r>
              <a:rPr lang="en-US" sz="2000" dirty="0">
                <a:solidFill>
                  <a:srgbClr val="008000"/>
                </a:solidFill>
                <a:latin typeface="Consolas"/>
                <a:cs typeface="Consolas"/>
              </a:rPr>
              <a:t>to neighbors</a:t>
            </a:r>
          </a:p>
          <a:p>
            <a:r>
              <a:rPr lang="en-US" sz="2000" dirty="0">
                <a:solidFill>
                  <a:prstClr val="black"/>
                </a:solidFill>
                <a:latin typeface="Consolas"/>
                <a:cs typeface="Consolas"/>
              </a:rPr>
              <a:t>  </a:t>
            </a:r>
            <a:r>
              <a:rPr lang="en-US" sz="2000" i="1" dirty="0" err="1">
                <a:solidFill>
                  <a:prstClr val="black"/>
                </a:solidFill>
                <a:latin typeface="Consolas"/>
                <a:cs typeface="Consolas"/>
              </a:rPr>
              <a:t>foreach</a:t>
            </a:r>
            <a:r>
              <a:rPr lang="en-US" sz="2000" dirty="0">
                <a:solidFill>
                  <a:prstClr val="black"/>
                </a:solidFill>
                <a:latin typeface="Consolas"/>
                <a:cs typeface="Consolas"/>
              </a:rPr>
              <a:t>(j in </a:t>
            </a:r>
            <a:r>
              <a:rPr lang="en-US" sz="2000" dirty="0" err="1">
                <a:solidFill>
                  <a:prstClr val="black"/>
                </a:solidFill>
                <a:latin typeface="Consolas"/>
                <a:cs typeface="Consolas"/>
              </a:rPr>
              <a:t>out_neighbors</a:t>
            </a:r>
            <a:r>
              <a:rPr lang="en-US" sz="2000" dirty="0">
                <a:solidFill>
                  <a:prstClr val="black"/>
                </a:solidFill>
                <a:latin typeface="Consolas"/>
                <a:cs typeface="Consolas"/>
              </a:rPr>
              <a:t>[</a:t>
            </a:r>
            <a:r>
              <a:rPr lang="en-US" sz="2000" dirty="0" err="1">
                <a:solidFill>
                  <a:prstClr val="black"/>
                </a:solidFill>
                <a:latin typeface="Consolas"/>
                <a:cs typeface="Consolas"/>
              </a:rPr>
              <a:t>i</a:t>
            </a:r>
            <a:r>
              <a:rPr lang="en-US" sz="2000" dirty="0">
                <a:solidFill>
                  <a:prstClr val="black"/>
                </a:solidFill>
                <a:latin typeface="Consolas"/>
                <a:cs typeface="Consolas"/>
              </a:rPr>
              <a:t>]) :</a:t>
            </a:r>
          </a:p>
          <a:p>
            <a:r>
              <a:rPr lang="en-US" sz="2000" dirty="0">
                <a:solidFill>
                  <a:prstClr val="black"/>
                </a:solidFill>
                <a:latin typeface="Consolas"/>
                <a:cs typeface="Consolas"/>
              </a:rPr>
              <a:t>    </a:t>
            </a:r>
            <a:r>
              <a:rPr lang="en-US" sz="2000" b="1" dirty="0" smtClean="0">
                <a:solidFill>
                  <a:prstClr val="black"/>
                </a:solidFill>
                <a:latin typeface="Consolas"/>
                <a:cs typeface="Consolas"/>
              </a:rPr>
              <a:t>Send  </a:t>
            </a:r>
            <a:r>
              <a:rPr lang="en-US" sz="2000" b="1" dirty="0" err="1" smtClean="0">
                <a:solidFill>
                  <a:prstClr val="black"/>
                </a:solidFill>
                <a:latin typeface="Consolas"/>
                <a:cs typeface="Consolas"/>
              </a:rPr>
              <a:t>msg</a:t>
            </a:r>
            <a:r>
              <a:rPr lang="en-US" sz="2000" b="1" dirty="0" smtClean="0">
                <a:solidFill>
                  <a:prstClr val="black"/>
                </a:solidFill>
                <a:latin typeface="Consolas"/>
                <a:cs typeface="Consolas"/>
              </a:rPr>
              <a:t>(</a:t>
            </a:r>
            <a:r>
              <a:rPr lang="en-US" sz="2000" dirty="0" smtClean="0">
                <a:solidFill>
                  <a:prstClr val="black"/>
                </a:solidFill>
                <a:latin typeface="Consolas"/>
                <a:cs typeface="Consolas"/>
              </a:rPr>
              <a:t>R</a:t>
            </a:r>
            <a:r>
              <a:rPr lang="en-US" sz="2000" dirty="0">
                <a:solidFill>
                  <a:prstClr val="black"/>
                </a:solidFill>
                <a:latin typeface="Consolas"/>
                <a:cs typeface="Consolas"/>
              </a:rPr>
              <a:t>[</a:t>
            </a:r>
            <a:r>
              <a:rPr lang="en-US" sz="2000" dirty="0" err="1">
                <a:solidFill>
                  <a:prstClr val="black"/>
                </a:solidFill>
                <a:latin typeface="Consolas"/>
                <a:cs typeface="Consolas"/>
              </a:rPr>
              <a:t>i</a:t>
            </a:r>
            <a:r>
              <a:rPr lang="en-US" sz="2000" dirty="0" smtClean="0">
                <a:solidFill>
                  <a:prstClr val="black"/>
                </a:solidFill>
                <a:latin typeface="Consolas"/>
                <a:cs typeface="Consolas"/>
              </a:rPr>
              <a:t>]</a:t>
            </a:r>
            <a:r>
              <a:rPr lang="en-US" sz="2000" b="1" dirty="0" smtClean="0">
                <a:solidFill>
                  <a:prstClr val="black"/>
                </a:solidFill>
                <a:latin typeface="Consolas"/>
                <a:cs typeface="Consolas"/>
              </a:rPr>
              <a:t>) to vertex j</a:t>
            </a:r>
            <a:endParaRPr lang="en-US" sz="2000" b="1" dirty="0">
              <a:solidFill>
                <a:prstClr val="black"/>
              </a:solidFill>
              <a:latin typeface="Consolas"/>
              <a:cs typeface="Consolas"/>
            </a:endParaRPr>
          </a:p>
        </p:txBody>
      </p:sp>
      <p:sp>
        <p:nvSpPr>
          <p:cNvPr id="4" name="Slide Number Placeholder 3"/>
          <p:cNvSpPr>
            <a:spLocks noGrp="1"/>
          </p:cNvSpPr>
          <p:nvPr>
            <p:ph type="sldNum" sz="quarter" idx="12"/>
          </p:nvPr>
        </p:nvSpPr>
        <p:spPr/>
        <p:txBody>
          <a:bodyPr/>
          <a:lstStyle/>
          <a:p>
            <a:fld id="{BE79F60F-3EA1-45ED-A3FD-0857F7C98CFB}" type="slidenum">
              <a:rPr lang="en-US" smtClean="0"/>
              <a:pPr/>
              <a:t>68</a:t>
            </a:fld>
            <a:endParaRPr lang="en-US"/>
          </a:p>
        </p:txBody>
      </p:sp>
      <p:grpSp>
        <p:nvGrpSpPr>
          <p:cNvPr id="5" name="Group 4"/>
          <p:cNvGrpSpPr/>
          <p:nvPr/>
        </p:nvGrpSpPr>
        <p:grpSpPr>
          <a:xfrm>
            <a:off x="6886828" y="1981200"/>
            <a:ext cx="1420706" cy="1305851"/>
            <a:chOff x="6705600" y="2286000"/>
            <a:chExt cx="1420706" cy="1305851"/>
          </a:xfrm>
        </p:grpSpPr>
        <p:grpSp>
          <p:nvGrpSpPr>
            <p:cNvPr id="30" name="Group 29"/>
            <p:cNvGrpSpPr/>
            <p:nvPr/>
          </p:nvGrpSpPr>
          <p:grpSpPr>
            <a:xfrm>
              <a:off x="6705600" y="2286000"/>
              <a:ext cx="838200" cy="190500"/>
              <a:chOff x="838200" y="4800600"/>
              <a:chExt cx="838200" cy="190500"/>
            </a:xfrm>
          </p:grpSpPr>
          <p:cxnSp>
            <p:nvCxnSpPr>
              <p:cNvPr id="42" name="Straight Arrow Connector 41"/>
              <p:cNvCxnSpPr/>
              <p:nvPr/>
            </p:nvCxnSpPr>
            <p:spPr bwMode="auto">
              <a:xfrm>
                <a:off x="1219200" y="4876800"/>
                <a:ext cx="457200" cy="1588"/>
              </a:xfrm>
              <a:prstGeom prst="straightConnector1">
                <a:avLst/>
              </a:prstGeom>
              <a:ln>
                <a:headEnd type="none" w="med" len="med"/>
                <a:tailEnd type="arrow"/>
              </a:ln>
              <a:effectLst/>
            </p:spPr>
            <p:style>
              <a:lnRef idx="3">
                <a:schemeClr val="dk1"/>
              </a:lnRef>
              <a:fillRef idx="0">
                <a:schemeClr val="dk1"/>
              </a:fillRef>
              <a:effectRef idx="2">
                <a:schemeClr val="dk1"/>
              </a:effectRef>
              <a:fontRef idx="minor">
                <a:schemeClr val="tx1"/>
              </a:fontRef>
            </p:style>
          </p:cxnSp>
          <p:grpSp>
            <p:nvGrpSpPr>
              <p:cNvPr id="43" name="Group 132"/>
              <p:cNvGrpSpPr/>
              <p:nvPr/>
            </p:nvGrpSpPr>
            <p:grpSpPr>
              <a:xfrm>
                <a:off x="838200" y="4800600"/>
                <a:ext cx="381000" cy="190500"/>
                <a:chOff x="762000" y="2971800"/>
                <a:chExt cx="838200" cy="381000"/>
              </a:xfrm>
            </p:grpSpPr>
            <p:sp>
              <p:nvSpPr>
                <p:cNvPr id="44" name="Rectangle 43"/>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800">
                    <a:solidFill>
                      <a:prstClr val="black"/>
                    </a:solidFill>
                    <a:latin typeface="Tahoma" pitchFamily="-64" charset="0"/>
                  </a:endParaRPr>
                </a:p>
              </p:txBody>
            </p:sp>
            <p:sp>
              <p:nvSpPr>
                <p:cNvPr id="45" name="Isosceles Triangle 44"/>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800">
                    <a:solidFill>
                      <a:prstClr val="black"/>
                    </a:solidFill>
                    <a:latin typeface="Tahoma" pitchFamily="-64" charset="0"/>
                  </a:endParaRPr>
                </a:p>
              </p:txBody>
            </p:sp>
          </p:grpSp>
        </p:grpSp>
        <p:grpSp>
          <p:nvGrpSpPr>
            <p:cNvPr id="31" name="Group 30"/>
            <p:cNvGrpSpPr/>
            <p:nvPr/>
          </p:nvGrpSpPr>
          <p:grpSpPr>
            <a:xfrm rot="17509780">
              <a:off x="6958118" y="2982894"/>
              <a:ext cx="838200" cy="190500"/>
              <a:chOff x="838200" y="4800600"/>
              <a:chExt cx="838200" cy="190500"/>
            </a:xfrm>
          </p:grpSpPr>
          <p:cxnSp>
            <p:nvCxnSpPr>
              <p:cNvPr id="38" name="Straight Arrow Connector 37"/>
              <p:cNvCxnSpPr/>
              <p:nvPr/>
            </p:nvCxnSpPr>
            <p:spPr bwMode="auto">
              <a:xfrm>
                <a:off x="1219200" y="4876800"/>
                <a:ext cx="457200" cy="1588"/>
              </a:xfrm>
              <a:prstGeom prst="straightConnector1">
                <a:avLst/>
              </a:prstGeom>
              <a:ln>
                <a:headEnd type="none" w="med" len="med"/>
                <a:tailEnd type="arrow"/>
              </a:ln>
              <a:effectLst/>
            </p:spPr>
            <p:style>
              <a:lnRef idx="3">
                <a:schemeClr val="dk1"/>
              </a:lnRef>
              <a:fillRef idx="0">
                <a:schemeClr val="dk1"/>
              </a:fillRef>
              <a:effectRef idx="2">
                <a:schemeClr val="dk1"/>
              </a:effectRef>
              <a:fontRef idx="minor">
                <a:schemeClr val="tx1"/>
              </a:fontRef>
            </p:style>
          </p:cxnSp>
          <p:grpSp>
            <p:nvGrpSpPr>
              <p:cNvPr id="39" name="Group 132"/>
              <p:cNvGrpSpPr/>
              <p:nvPr/>
            </p:nvGrpSpPr>
            <p:grpSpPr>
              <a:xfrm>
                <a:off x="838200" y="4800600"/>
                <a:ext cx="381000" cy="190500"/>
                <a:chOff x="762000" y="2971800"/>
                <a:chExt cx="838200" cy="381000"/>
              </a:xfrm>
            </p:grpSpPr>
            <p:sp>
              <p:nvSpPr>
                <p:cNvPr id="40" name="Rectangle 39"/>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800">
                    <a:solidFill>
                      <a:prstClr val="black"/>
                    </a:solidFill>
                    <a:latin typeface="Tahoma" pitchFamily="-64" charset="0"/>
                  </a:endParaRPr>
                </a:p>
              </p:txBody>
            </p:sp>
            <p:sp>
              <p:nvSpPr>
                <p:cNvPr id="41" name="Isosceles Triangle 40"/>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800">
                    <a:solidFill>
                      <a:prstClr val="black"/>
                    </a:solidFill>
                    <a:latin typeface="Tahoma" pitchFamily="-64" charset="0"/>
                  </a:endParaRPr>
                </a:p>
              </p:txBody>
            </p:sp>
          </p:grpSp>
        </p:grpSp>
        <p:grpSp>
          <p:nvGrpSpPr>
            <p:cNvPr id="32" name="Group 31"/>
            <p:cNvGrpSpPr/>
            <p:nvPr/>
          </p:nvGrpSpPr>
          <p:grpSpPr>
            <a:xfrm rot="14940104">
              <a:off x="7611956" y="3077501"/>
              <a:ext cx="838200" cy="190500"/>
              <a:chOff x="838200" y="4800600"/>
              <a:chExt cx="838200" cy="190500"/>
            </a:xfrm>
          </p:grpSpPr>
          <p:cxnSp>
            <p:nvCxnSpPr>
              <p:cNvPr id="33" name="Straight Arrow Connector 32"/>
              <p:cNvCxnSpPr/>
              <p:nvPr/>
            </p:nvCxnSpPr>
            <p:spPr bwMode="auto">
              <a:xfrm>
                <a:off x="1219200" y="4876800"/>
                <a:ext cx="457200" cy="1588"/>
              </a:xfrm>
              <a:prstGeom prst="straightConnector1">
                <a:avLst/>
              </a:prstGeom>
              <a:ln>
                <a:headEnd type="none" w="med" len="med"/>
                <a:tailEnd type="arrow"/>
              </a:ln>
              <a:effectLst/>
            </p:spPr>
            <p:style>
              <a:lnRef idx="3">
                <a:schemeClr val="dk1"/>
              </a:lnRef>
              <a:fillRef idx="0">
                <a:schemeClr val="dk1"/>
              </a:fillRef>
              <a:effectRef idx="2">
                <a:schemeClr val="dk1"/>
              </a:effectRef>
              <a:fontRef idx="minor">
                <a:schemeClr val="tx1"/>
              </a:fontRef>
            </p:style>
          </p:cxnSp>
          <p:grpSp>
            <p:nvGrpSpPr>
              <p:cNvPr id="35" name="Group 132"/>
              <p:cNvGrpSpPr/>
              <p:nvPr/>
            </p:nvGrpSpPr>
            <p:grpSpPr>
              <a:xfrm>
                <a:off x="838200" y="4800600"/>
                <a:ext cx="381000" cy="190500"/>
                <a:chOff x="762000" y="2971800"/>
                <a:chExt cx="838200" cy="381000"/>
              </a:xfrm>
            </p:grpSpPr>
            <p:sp>
              <p:nvSpPr>
                <p:cNvPr id="36" name="Rectangle 35"/>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800">
                    <a:solidFill>
                      <a:prstClr val="black"/>
                    </a:solidFill>
                    <a:latin typeface="Tahoma" pitchFamily="-64" charset="0"/>
                  </a:endParaRPr>
                </a:p>
              </p:txBody>
            </p:sp>
            <p:sp>
              <p:nvSpPr>
                <p:cNvPr id="37" name="Isosceles Triangle 36"/>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800">
                    <a:solidFill>
                      <a:prstClr val="black"/>
                    </a:solidFill>
                    <a:latin typeface="Tahoma" pitchFamily="-64" charset="0"/>
                  </a:endParaRPr>
                </a:p>
              </p:txBody>
            </p:sp>
          </p:grpSp>
        </p:grpSp>
      </p:grpSp>
      <p:grpSp>
        <p:nvGrpSpPr>
          <p:cNvPr id="6" name="Group 5"/>
          <p:cNvGrpSpPr/>
          <p:nvPr/>
        </p:nvGrpSpPr>
        <p:grpSpPr>
          <a:xfrm>
            <a:off x="6886828" y="2286000"/>
            <a:ext cx="1749545" cy="1138430"/>
            <a:chOff x="6705600" y="2590800"/>
            <a:chExt cx="1749545" cy="1138430"/>
          </a:xfrm>
        </p:grpSpPr>
        <p:grpSp>
          <p:nvGrpSpPr>
            <p:cNvPr id="65" name="Group 64"/>
            <p:cNvGrpSpPr/>
            <p:nvPr/>
          </p:nvGrpSpPr>
          <p:grpSpPr>
            <a:xfrm flipH="1">
              <a:off x="6705600" y="2590800"/>
              <a:ext cx="838200" cy="190500"/>
              <a:chOff x="838200" y="4800600"/>
              <a:chExt cx="838200" cy="190500"/>
            </a:xfrm>
          </p:grpSpPr>
          <p:cxnSp>
            <p:nvCxnSpPr>
              <p:cNvPr id="76" name="Straight Arrow Connector 75"/>
              <p:cNvCxnSpPr/>
              <p:nvPr/>
            </p:nvCxnSpPr>
            <p:spPr bwMode="auto">
              <a:xfrm>
                <a:off x="1219200" y="4876800"/>
                <a:ext cx="457200" cy="1588"/>
              </a:xfrm>
              <a:prstGeom prst="straightConnector1">
                <a:avLst/>
              </a:prstGeom>
              <a:ln>
                <a:headEnd type="none" w="med" len="med"/>
                <a:tailEnd type="arrow"/>
              </a:ln>
              <a:effectLst/>
            </p:spPr>
            <p:style>
              <a:lnRef idx="3">
                <a:schemeClr val="dk1"/>
              </a:lnRef>
              <a:fillRef idx="0">
                <a:schemeClr val="dk1"/>
              </a:fillRef>
              <a:effectRef idx="2">
                <a:schemeClr val="dk1"/>
              </a:effectRef>
              <a:fontRef idx="minor">
                <a:schemeClr val="tx1"/>
              </a:fontRef>
            </p:style>
          </p:cxnSp>
          <p:grpSp>
            <p:nvGrpSpPr>
              <p:cNvPr id="77" name="Group 132"/>
              <p:cNvGrpSpPr/>
              <p:nvPr/>
            </p:nvGrpSpPr>
            <p:grpSpPr>
              <a:xfrm>
                <a:off x="838200" y="4800600"/>
                <a:ext cx="381000" cy="190500"/>
                <a:chOff x="762000" y="2971800"/>
                <a:chExt cx="838200" cy="381000"/>
              </a:xfrm>
            </p:grpSpPr>
            <p:sp>
              <p:nvSpPr>
                <p:cNvPr id="78" name="Rectangle 77"/>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800">
                    <a:solidFill>
                      <a:prstClr val="black"/>
                    </a:solidFill>
                    <a:latin typeface="Tahoma" pitchFamily="-64" charset="0"/>
                  </a:endParaRPr>
                </a:p>
              </p:txBody>
            </p:sp>
            <p:sp>
              <p:nvSpPr>
                <p:cNvPr id="79" name="Isosceles Triangle 78"/>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800">
                    <a:solidFill>
                      <a:prstClr val="black"/>
                    </a:solidFill>
                    <a:latin typeface="Tahoma" pitchFamily="-64" charset="0"/>
                  </a:endParaRPr>
                </a:p>
              </p:txBody>
            </p:sp>
          </p:grpSp>
        </p:grpSp>
        <p:grpSp>
          <p:nvGrpSpPr>
            <p:cNvPr id="67" name="Group 66"/>
            <p:cNvGrpSpPr/>
            <p:nvPr/>
          </p:nvGrpSpPr>
          <p:grpSpPr>
            <a:xfrm rot="4027185">
              <a:off x="7940795" y="2994909"/>
              <a:ext cx="838200" cy="190500"/>
              <a:chOff x="838200" y="4800600"/>
              <a:chExt cx="838200" cy="190500"/>
            </a:xfrm>
          </p:grpSpPr>
          <p:cxnSp>
            <p:nvCxnSpPr>
              <p:cNvPr id="68" name="Straight Arrow Connector 67"/>
              <p:cNvCxnSpPr/>
              <p:nvPr/>
            </p:nvCxnSpPr>
            <p:spPr bwMode="auto">
              <a:xfrm>
                <a:off x="1219200" y="4876800"/>
                <a:ext cx="457200" cy="1588"/>
              </a:xfrm>
              <a:prstGeom prst="straightConnector1">
                <a:avLst/>
              </a:prstGeom>
              <a:ln>
                <a:headEnd type="none" w="med" len="med"/>
                <a:tailEnd type="arrow"/>
              </a:ln>
              <a:effectLst/>
            </p:spPr>
            <p:style>
              <a:lnRef idx="3">
                <a:schemeClr val="dk1"/>
              </a:lnRef>
              <a:fillRef idx="0">
                <a:schemeClr val="dk1"/>
              </a:fillRef>
              <a:effectRef idx="2">
                <a:schemeClr val="dk1"/>
              </a:effectRef>
              <a:fontRef idx="minor">
                <a:schemeClr val="tx1"/>
              </a:fontRef>
            </p:style>
          </p:cxnSp>
          <p:grpSp>
            <p:nvGrpSpPr>
              <p:cNvPr id="69" name="Group 132"/>
              <p:cNvGrpSpPr/>
              <p:nvPr/>
            </p:nvGrpSpPr>
            <p:grpSpPr>
              <a:xfrm>
                <a:off x="838200" y="4800600"/>
                <a:ext cx="381000" cy="190500"/>
                <a:chOff x="762000" y="2971800"/>
                <a:chExt cx="838200" cy="381000"/>
              </a:xfrm>
            </p:grpSpPr>
            <p:sp>
              <p:nvSpPr>
                <p:cNvPr id="70" name="Rectangle 69"/>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800">
                    <a:solidFill>
                      <a:prstClr val="black"/>
                    </a:solidFill>
                    <a:latin typeface="Tahoma" pitchFamily="-64" charset="0"/>
                  </a:endParaRPr>
                </a:p>
              </p:txBody>
            </p:sp>
            <p:sp>
              <p:nvSpPr>
                <p:cNvPr id="71" name="Isosceles Triangle 70"/>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800">
                    <a:solidFill>
                      <a:prstClr val="black"/>
                    </a:solidFill>
                    <a:latin typeface="Tahoma" pitchFamily="-64" charset="0"/>
                  </a:endParaRPr>
                </a:p>
              </p:txBody>
            </p:sp>
          </p:grpSp>
        </p:grpSp>
        <p:grpSp>
          <p:nvGrpSpPr>
            <p:cNvPr id="80" name="Group 79"/>
            <p:cNvGrpSpPr/>
            <p:nvPr/>
          </p:nvGrpSpPr>
          <p:grpSpPr>
            <a:xfrm rot="17445069" flipH="1">
              <a:off x="7177618" y="3214880"/>
              <a:ext cx="838200" cy="190500"/>
              <a:chOff x="838200" y="4800600"/>
              <a:chExt cx="838200" cy="190500"/>
            </a:xfrm>
          </p:grpSpPr>
          <p:cxnSp>
            <p:nvCxnSpPr>
              <p:cNvPr id="81" name="Straight Arrow Connector 80"/>
              <p:cNvCxnSpPr/>
              <p:nvPr/>
            </p:nvCxnSpPr>
            <p:spPr bwMode="auto">
              <a:xfrm>
                <a:off x="1219200" y="4876800"/>
                <a:ext cx="457200" cy="1588"/>
              </a:xfrm>
              <a:prstGeom prst="straightConnector1">
                <a:avLst/>
              </a:prstGeom>
              <a:ln>
                <a:headEnd type="none" w="med" len="med"/>
                <a:tailEnd type="arrow"/>
              </a:ln>
              <a:effectLst/>
            </p:spPr>
            <p:style>
              <a:lnRef idx="3">
                <a:schemeClr val="dk1"/>
              </a:lnRef>
              <a:fillRef idx="0">
                <a:schemeClr val="dk1"/>
              </a:fillRef>
              <a:effectRef idx="2">
                <a:schemeClr val="dk1"/>
              </a:effectRef>
              <a:fontRef idx="minor">
                <a:schemeClr val="tx1"/>
              </a:fontRef>
            </p:style>
          </p:cxnSp>
          <p:grpSp>
            <p:nvGrpSpPr>
              <p:cNvPr id="82" name="Group 132"/>
              <p:cNvGrpSpPr/>
              <p:nvPr/>
            </p:nvGrpSpPr>
            <p:grpSpPr>
              <a:xfrm>
                <a:off x="838200" y="4800600"/>
                <a:ext cx="381000" cy="190500"/>
                <a:chOff x="762000" y="2971800"/>
                <a:chExt cx="838200" cy="381000"/>
              </a:xfrm>
            </p:grpSpPr>
            <p:sp>
              <p:nvSpPr>
                <p:cNvPr id="83" name="Rectangle 82"/>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800">
                    <a:solidFill>
                      <a:prstClr val="black"/>
                    </a:solidFill>
                    <a:latin typeface="Tahoma" pitchFamily="-64" charset="0"/>
                  </a:endParaRPr>
                </a:p>
              </p:txBody>
            </p:sp>
            <p:sp>
              <p:nvSpPr>
                <p:cNvPr id="84" name="Isosceles Triangle 83"/>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800">
                    <a:solidFill>
                      <a:prstClr val="black"/>
                    </a:solidFill>
                    <a:latin typeface="Tahoma" pitchFamily="-64" charset="0"/>
                  </a:endParaRPr>
                </a:p>
              </p:txBody>
            </p:sp>
          </p:grpSp>
        </p:grpSp>
      </p:grpSp>
    </p:spTree>
    <p:extLst>
      <p:ext uri="{BB962C8B-B14F-4D97-AF65-F5344CB8AC3E}">
        <p14:creationId xmlns:p14="http://schemas.microsoft.com/office/powerpoint/2010/main" val="725497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7" grpId="0" animBg="1"/>
      <p:bldP spid="3" grpId="0" animBg="1"/>
      <p:bldP spid="3" grpId="1"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a:xfrm>
            <a:off x="457200" y="3801071"/>
            <a:ext cx="5257800" cy="762000"/>
          </a:xfrm>
          <a:prstGeom prst="roundRect">
            <a:avLst>
              <a:gd name="adj" fmla="val 11037"/>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914400" fontAlgn="auto">
              <a:spcBef>
                <a:spcPts val="0"/>
              </a:spcBef>
              <a:spcAft>
                <a:spcPts val="0"/>
              </a:spcAft>
            </a:pPr>
            <a:endParaRPr lang="en-US" sz="1800">
              <a:solidFill>
                <a:prstClr val="black"/>
              </a:solidFill>
              <a:latin typeface="Calibri"/>
            </a:endParaRPr>
          </a:p>
        </p:txBody>
      </p:sp>
      <p:sp>
        <p:nvSpPr>
          <p:cNvPr id="33" name="Rounded Rectangle 32"/>
          <p:cNvSpPr/>
          <p:nvPr/>
        </p:nvSpPr>
        <p:spPr>
          <a:xfrm>
            <a:off x="457200" y="2353271"/>
            <a:ext cx="5257800" cy="1295400"/>
          </a:xfrm>
          <a:prstGeom prst="roundRect">
            <a:avLst>
              <a:gd name="adj" fmla="val 11037"/>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914400" fontAlgn="auto">
              <a:spcBef>
                <a:spcPts val="0"/>
              </a:spcBef>
              <a:spcAft>
                <a:spcPts val="0"/>
              </a:spcAft>
            </a:pPr>
            <a:endParaRPr lang="en-US" sz="1800">
              <a:solidFill>
                <a:prstClr val="black"/>
              </a:solidFill>
              <a:latin typeface="Calibri"/>
            </a:endParaRPr>
          </a:p>
        </p:txBody>
      </p:sp>
      <p:sp>
        <p:nvSpPr>
          <p:cNvPr id="2" name="Title 1"/>
          <p:cNvSpPr>
            <a:spLocks noGrp="1"/>
          </p:cNvSpPr>
          <p:nvPr>
            <p:ph type="title"/>
          </p:nvPr>
        </p:nvSpPr>
        <p:spPr>
          <a:xfrm>
            <a:off x="0" y="76200"/>
            <a:ext cx="9144000" cy="1143000"/>
          </a:xfrm>
        </p:spPr>
        <p:txBody>
          <a:bodyPr>
            <a:noAutofit/>
          </a:bodyPr>
          <a:lstStyle/>
          <a:p>
            <a:r>
              <a:rPr lang="en-US" sz="4800" dirty="0" smtClean="0">
                <a:latin typeface="Gill Sans Light"/>
                <a:cs typeface="Gill Sans Light"/>
              </a:rPr>
              <a:t>The Vertex-Program Abstraction</a:t>
            </a:r>
            <a:endParaRPr lang="en-US" sz="4800" dirty="0">
              <a:latin typeface="Gill Sans Light"/>
              <a:cs typeface="Gill Sans Light"/>
            </a:endParaRPr>
          </a:p>
        </p:txBody>
      </p:sp>
      <p:sp>
        <p:nvSpPr>
          <p:cNvPr id="88" name="Freeform 87"/>
          <p:cNvSpPr/>
          <p:nvPr/>
        </p:nvSpPr>
        <p:spPr bwMode="auto">
          <a:xfrm>
            <a:off x="6110084" y="1865325"/>
            <a:ext cx="2957716" cy="2157334"/>
          </a:xfrm>
          <a:custGeom>
            <a:avLst/>
            <a:gdLst>
              <a:gd name="connsiteX0" fmla="*/ 1930400 w 3149600"/>
              <a:gd name="connsiteY0" fmla="*/ 159926 h 2455333"/>
              <a:gd name="connsiteX1" fmla="*/ 237067 w 3149600"/>
              <a:gd name="connsiteY1" fmla="*/ 193793 h 2455333"/>
              <a:gd name="connsiteX2" fmla="*/ 508000 w 3149600"/>
              <a:gd name="connsiteY2" fmla="*/ 1322682 h 2455333"/>
              <a:gd name="connsiteX3" fmla="*/ 993423 w 3149600"/>
              <a:gd name="connsiteY3" fmla="*/ 2304815 h 2455333"/>
              <a:gd name="connsiteX4" fmla="*/ 1569156 w 3149600"/>
              <a:gd name="connsiteY4" fmla="*/ 2225793 h 2455333"/>
              <a:gd name="connsiteX5" fmla="*/ 1919111 w 3149600"/>
              <a:gd name="connsiteY5" fmla="*/ 1175926 h 2455333"/>
              <a:gd name="connsiteX6" fmla="*/ 2291645 w 3149600"/>
              <a:gd name="connsiteY6" fmla="*/ 2135482 h 2455333"/>
              <a:gd name="connsiteX7" fmla="*/ 2889956 w 3149600"/>
              <a:gd name="connsiteY7" fmla="*/ 2304815 h 2455333"/>
              <a:gd name="connsiteX8" fmla="*/ 3081867 w 3149600"/>
              <a:gd name="connsiteY8" fmla="*/ 1841970 h 2455333"/>
              <a:gd name="connsiteX9" fmla="*/ 2483556 w 3149600"/>
              <a:gd name="connsiteY9" fmla="*/ 600193 h 2455333"/>
              <a:gd name="connsiteX10" fmla="*/ 1930400 w 3149600"/>
              <a:gd name="connsiteY10" fmla="*/ 159926 h 2455333"/>
              <a:gd name="connsiteX0" fmla="*/ 1969911 w 3155244"/>
              <a:gd name="connsiteY0" fmla="*/ 96426 h 2468033"/>
              <a:gd name="connsiteX1" fmla="*/ 242711 w 3155244"/>
              <a:gd name="connsiteY1" fmla="*/ 206493 h 2468033"/>
              <a:gd name="connsiteX2" fmla="*/ 513644 w 3155244"/>
              <a:gd name="connsiteY2" fmla="*/ 1335382 h 2468033"/>
              <a:gd name="connsiteX3" fmla="*/ 999067 w 3155244"/>
              <a:gd name="connsiteY3" fmla="*/ 2317515 h 2468033"/>
              <a:gd name="connsiteX4" fmla="*/ 1574800 w 3155244"/>
              <a:gd name="connsiteY4" fmla="*/ 2238493 h 2468033"/>
              <a:gd name="connsiteX5" fmla="*/ 1924755 w 3155244"/>
              <a:gd name="connsiteY5" fmla="*/ 1188626 h 2468033"/>
              <a:gd name="connsiteX6" fmla="*/ 2297289 w 3155244"/>
              <a:gd name="connsiteY6" fmla="*/ 2148182 h 2468033"/>
              <a:gd name="connsiteX7" fmla="*/ 2895600 w 3155244"/>
              <a:gd name="connsiteY7" fmla="*/ 2317515 h 2468033"/>
              <a:gd name="connsiteX8" fmla="*/ 3087511 w 3155244"/>
              <a:gd name="connsiteY8" fmla="*/ 1854670 h 2468033"/>
              <a:gd name="connsiteX9" fmla="*/ 2489200 w 3155244"/>
              <a:gd name="connsiteY9" fmla="*/ 612893 h 2468033"/>
              <a:gd name="connsiteX10" fmla="*/ 1969911 w 3155244"/>
              <a:gd name="connsiteY10" fmla="*/ 96426 h 2468033"/>
              <a:gd name="connsiteX0" fmla="*/ 1969911 w 3165592"/>
              <a:gd name="connsiteY0" fmla="*/ 96426 h 2468033"/>
              <a:gd name="connsiteX1" fmla="*/ 242711 w 3165592"/>
              <a:gd name="connsiteY1" fmla="*/ 206493 h 2468033"/>
              <a:gd name="connsiteX2" fmla="*/ 513644 w 3165592"/>
              <a:gd name="connsiteY2" fmla="*/ 1335382 h 2468033"/>
              <a:gd name="connsiteX3" fmla="*/ 999067 w 3165592"/>
              <a:gd name="connsiteY3" fmla="*/ 2317515 h 2468033"/>
              <a:gd name="connsiteX4" fmla="*/ 1574800 w 3165592"/>
              <a:gd name="connsiteY4" fmla="*/ 2238493 h 2468033"/>
              <a:gd name="connsiteX5" fmla="*/ 1924755 w 3165592"/>
              <a:gd name="connsiteY5" fmla="*/ 1188626 h 2468033"/>
              <a:gd name="connsiteX6" fmla="*/ 2297289 w 3165592"/>
              <a:gd name="connsiteY6" fmla="*/ 2148182 h 2468033"/>
              <a:gd name="connsiteX7" fmla="*/ 2895600 w 3165592"/>
              <a:gd name="connsiteY7" fmla="*/ 2317515 h 2468033"/>
              <a:gd name="connsiteX8" fmla="*/ 3087511 w 3165592"/>
              <a:gd name="connsiteY8" fmla="*/ 1854670 h 2468033"/>
              <a:gd name="connsiteX9" fmla="*/ 2427111 w 3165592"/>
              <a:gd name="connsiteY9" fmla="*/ 477426 h 2468033"/>
              <a:gd name="connsiteX10" fmla="*/ 1969911 w 3165592"/>
              <a:gd name="connsiteY10" fmla="*/ 96426 h 2468033"/>
              <a:gd name="connsiteX0" fmla="*/ 1881011 w 3152892"/>
              <a:gd name="connsiteY0" fmla="*/ 96426 h 2468033"/>
              <a:gd name="connsiteX1" fmla="*/ 230011 w 3152892"/>
              <a:gd name="connsiteY1" fmla="*/ 206493 h 2468033"/>
              <a:gd name="connsiteX2" fmla="*/ 500944 w 3152892"/>
              <a:gd name="connsiteY2" fmla="*/ 1335382 h 2468033"/>
              <a:gd name="connsiteX3" fmla="*/ 986367 w 3152892"/>
              <a:gd name="connsiteY3" fmla="*/ 2317515 h 2468033"/>
              <a:gd name="connsiteX4" fmla="*/ 1562100 w 3152892"/>
              <a:gd name="connsiteY4" fmla="*/ 2238493 h 2468033"/>
              <a:gd name="connsiteX5" fmla="*/ 1912055 w 3152892"/>
              <a:gd name="connsiteY5" fmla="*/ 1188626 h 2468033"/>
              <a:gd name="connsiteX6" fmla="*/ 2284589 w 3152892"/>
              <a:gd name="connsiteY6" fmla="*/ 2148182 h 2468033"/>
              <a:gd name="connsiteX7" fmla="*/ 2882900 w 3152892"/>
              <a:gd name="connsiteY7" fmla="*/ 2317515 h 2468033"/>
              <a:gd name="connsiteX8" fmla="*/ 3074811 w 3152892"/>
              <a:gd name="connsiteY8" fmla="*/ 1854670 h 2468033"/>
              <a:gd name="connsiteX9" fmla="*/ 2414411 w 3152892"/>
              <a:gd name="connsiteY9" fmla="*/ 477426 h 2468033"/>
              <a:gd name="connsiteX10" fmla="*/ 1881011 w 3152892"/>
              <a:gd name="connsiteY10" fmla="*/ 96426 h 2468033"/>
              <a:gd name="connsiteX0" fmla="*/ 1690511 w 2962392"/>
              <a:gd name="connsiteY0" fmla="*/ 83726 h 2455333"/>
              <a:gd name="connsiteX1" fmla="*/ 547511 w 2962392"/>
              <a:gd name="connsiteY1" fmla="*/ 159926 h 2455333"/>
              <a:gd name="connsiteX2" fmla="*/ 39511 w 2962392"/>
              <a:gd name="connsiteY2" fmla="*/ 193793 h 2455333"/>
              <a:gd name="connsiteX3" fmla="*/ 310444 w 2962392"/>
              <a:gd name="connsiteY3" fmla="*/ 1322682 h 2455333"/>
              <a:gd name="connsiteX4" fmla="*/ 795867 w 2962392"/>
              <a:gd name="connsiteY4" fmla="*/ 2304815 h 2455333"/>
              <a:gd name="connsiteX5" fmla="*/ 1371600 w 2962392"/>
              <a:gd name="connsiteY5" fmla="*/ 2225793 h 2455333"/>
              <a:gd name="connsiteX6" fmla="*/ 1721555 w 2962392"/>
              <a:gd name="connsiteY6" fmla="*/ 1175926 h 2455333"/>
              <a:gd name="connsiteX7" fmla="*/ 2094089 w 2962392"/>
              <a:gd name="connsiteY7" fmla="*/ 2135482 h 2455333"/>
              <a:gd name="connsiteX8" fmla="*/ 2692400 w 2962392"/>
              <a:gd name="connsiteY8" fmla="*/ 2304815 h 2455333"/>
              <a:gd name="connsiteX9" fmla="*/ 2884311 w 2962392"/>
              <a:gd name="connsiteY9" fmla="*/ 1841970 h 2455333"/>
              <a:gd name="connsiteX10" fmla="*/ 2223911 w 2962392"/>
              <a:gd name="connsiteY10" fmla="*/ 464726 h 2455333"/>
              <a:gd name="connsiteX11" fmla="*/ 1690511 w 2962392"/>
              <a:gd name="connsiteY11" fmla="*/ 83726 h 2455333"/>
              <a:gd name="connsiteX0" fmla="*/ 1690511 w 2962392"/>
              <a:gd name="connsiteY0" fmla="*/ 83726 h 2455333"/>
              <a:gd name="connsiteX1" fmla="*/ 547511 w 2962392"/>
              <a:gd name="connsiteY1" fmla="*/ 159926 h 2455333"/>
              <a:gd name="connsiteX2" fmla="*/ 39511 w 2962392"/>
              <a:gd name="connsiteY2" fmla="*/ 193793 h 2455333"/>
              <a:gd name="connsiteX3" fmla="*/ 310444 w 2962392"/>
              <a:gd name="connsiteY3" fmla="*/ 1322682 h 2455333"/>
              <a:gd name="connsiteX4" fmla="*/ 795867 w 2962392"/>
              <a:gd name="connsiteY4" fmla="*/ 2304815 h 2455333"/>
              <a:gd name="connsiteX5" fmla="*/ 1371600 w 2962392"/>
              <a:gd name="connsiteY5" fmla="*/ 2225793 h 2455333"/>
              <a:gd name="connsiteX6" fmla="*/ 1721555 w 2962392"/>
              <a:gd name="connsiteY6" fmla="*/ 1175926 h 2455333"/>
              <a:gd name="connsiteX7" fmla="*/ 2094089 w 2962392"/>
              <a:gd name="connsiteY7" fmla="*/ 2135482 h 2455333"/>
              <a:gd name="connsiteX8" fmla="*/ 2692400 w 2962392"/>
              <a:gd name="connsiteY8" fmla="*/ 2304815 h 2455333"/>
              <a:gd name="connsiteX9" fmla="*/ 2884311 w 2962392"/>
              <a:gd name="connsiteY9" fmla="*/ 1841970 h 2455333"/>
              <a:gd name="connsiteX10" fmla="*/ 2223911 w 2962392"/>
              <a:gd name="connsiteY10" fmla="*/ 464726 h 2455333"/>
              <a:gd name="connsiteX11" fmla="*/ 1690511 w 2962392"/>
              <a:gd name="connsiteY11" fmla="*/ 83726 h 2455333"/>
              <a:gd name="connsiteX0" fmla="*/ 1792111 w 3063992"/>
              <a:gd name="connsiteY0" fmla="*/ 50800 h 2422407"/>
              <a:gd name="connsiteX1" fmla="*/ 649111 w 3063992"/>
              <a:gd name="connsiteY1" fmla="*/ 127000 h 2422407"/>
              <a:gd name="connsiteX2" fmla="*/ 39511 w 3063992"/>
              <a:gd name="connsiteY2" fmla="*/ 279400 h 2422407"/>
              <a:gd name="connsiteX3" fmla="*/ 412044 w 3063992"/>
              <a:gd name="connsiteY3" fmla="*/ 1289756 h 2422407"/>
              <a:gd name="connsiteX4" fmla="*/ 897467 w 3063992"/>
              <a:gd name="connsiteY4" fmla="*/ 2271889 h 2422407"/>
              <a:gd name="connsiteX5" fmla="*/ 1473200 w 3063992"/>
              <a:gd name="connsiteY5" fmla="*/ 2192867 h 2422407"/>
              <a:gd name="connsiteX6" fmla="*/ 1823155 w 3063992"/>
              <a:gd name="connsiteY6" fmla="*/ 1143000 h 2422407"/>
              <a:gd name="connsiteX7" fmla="*/ 2195689 w 3063992"/>
              <a:gd name="connsiteY7" fmla="*/ 2102556 h 2422407"/>
              <a:gd name="connsiteX8" fmla="*/ 2794000 w 3063992"/>
              <a:gd name="connsiteY8" fmla="*/ 2271889 h 2422407"/>
              <a:gd name="connsiteX9" fmla="*/ 2985911 w 3063992"/>
              <a:gd name="connsiteY9" fmla="*/ 1809044 h 2422407"/>
              <a:gd name="connsiteX10" fmla="*/ 2325511 w 3063992"/>
              <a:gd name="connsiteY10" fmla="*/ 431800 h 2422407"/>
              <a:gd name="connsiteX11" fmla="*/ 1792111 w 3063992"/>
              <a:gd name="connsiteY11" fmla="*/ 50800 h 2422407"/>
              <a:gd name="connsiteX0" fmla="*/ 1715911 w 3063992"/>
              <a:gd name="connsiteY0" fmla="*/ 50800 h 2422407"/>
              <a:gd name="connsiteX1" fmla="*/ 649111 w 3063992"/>
              <a:gd name="connsiteY1" fmla="*/ 127000 h 2422407"/>
              <a:gd name="connsiteX2" fmla="*/ 39511 w 3063992"/>
              <a:gd name="connsiteY2" fmla="*/ 279400 h 2422407"/>
              <a:gd name="connsiteX3" fmla="*/ 412044 w 3063992"/>
              <a:gd name="connsiteY3" fmla="*/ 1289756 h 2422407"/>
              <a:gd name="connsiteX4" fmla="*/ 897467 w 3063992"/>
              <a:gd name="connsiteY4" fmla="*/ 2271889 h 2422407"/>
              <a:gd name="connsiteX5" fmla="*/ 1473200 w 3063992"/>
              <a:gd name="connsiteY5" fmla="*/ 2192867 h 2422407"/>
              <a:gd name="connsiteX6" fmla="*/ 1823155 w 3063992"/>
              <a:gd name="connsiteY6" fmla="*/ 1143000 h 2422407"/>
              <a:gd name="connsiteX7" fmla="*/ 2195689 w 3063992"/>
              <a:gd name="connsiteY7" fmla="*/ 2102556 h 2422407"/>
              <a:gd name="connsiteX8" fmla="*/ 2794000 w 3063992"/>
              <a:gd name="connsiteY8" fmla="*/ 2271889 h 2422407"/>
              <a:gd name="connsiteX9" fmla="*/ 2985911 w 3063992"/>
              <a:gd name="connsiteY9" fmla="*/ 1809044 h 2422407"/>
              <a:gd name="connsiteX10" fmla="*/ 2325511 w 3063992"/>
              <a:gd name="connsiteY10" fmla="*/ 431800 h 2422407"/>
              <a:gd name="connsiteX11" fmla="*/ 1715911 w 3063992"/>
              <a:gd name="connsiteY11" fmla="*/ 50800 h 2422407"/>
              <a:gd name="connsiteX0" fmla="*/ 1779411 w 3127492"/>
              <a:gd name="connsiteY0" fmla="*/ 38100 h 2409707"/>
              <a:gd name="connsiteX1" fmla="*/ 1093611 w 3127492"/>
              <a:gd name="connsiteY1" fmla="*/ 190500 h 2409707"/>
              <a:gd name="connsiteX2" fmla="*/ 103011 w 3127492"/>
              <a:gd name="connsiteY2" fmla="*/ 266700 h 2409707"/>
              <a:gd name="connsiteX3" fmla="*/ 475544 w 3127492"/>
              <a:gd name="connsiteY3" fmla="*/ 1277056 h 2409707"/>
              <a:gd name="connsiteX4" fmla="*/ 960967 w 3127492"/>
              <a:gd name="connsiteY4" fmla="*/ 2259189 h 2409707"/>
              <a:gd name="connsiteX5" fmla="*/ 1536700 w 3127492"/>
              <a:gd name="connsiteY5" fmla="*/ 2180167 h 2409707"/>
              <a:gd name="connsiteX6" fmla="*/ 1886655 w 3127492"/>
              <a:gd name="connsiteY6" fmla="*/ 1130300 h 2409707"/>
              <a:gd name="connsiteX7" fmla="*/ 2259189 w 3127492"/>
              <a:gd name="connsiteY7" fmla="*/ 2089856 h 2409707"/>
              <a:gd name="connsiteX8" fmla="*/ 2857500 w 3127492"/>
              <a:gd name="connsiteY8" fmla="*/ 2259189 h 2409707"/>
              <a:gd name="connsiteX9" fmla="*/ 3049411 w 3127492"/>
              <a:gd name="connsiteY9" fmla="*/ 1796344 h 2409707"/>
              <a:gd name="connsiteX10" fmla="*/ 2389011 w 3127492"/>
              <a:gd name="connsiteY10" fmla="*/ 419100 h 2409707"/>
              <a:gd name="connsiteX11" fmla="*/ 1779411 w 3127492"/>
              <a:gd name="connsiteY11" fmla="*/ 38100 h 2409707"/>
              <a:gd name="connsiteX0" fmla="*/ 1855611 w 3127492"/>
              <a:gd name="connsiteY0" fmla="*/ 38100 h 2333507"/>
              <a:gd name="connsiteX1" fmla="*/ 1093611 w 3127492"/>
              <a:gd name="connsiteY1" fmla="*/ 114300 h 2333507"/>
              <a:gd name="connsiteX2" fmla="*/ 103011 w 3127492"/>
              <a:gd name="connsiteY2" fmla="*/ 190500 h 2333507"/>
              <a:gd name="connsiteX3" fmla="*/ 475544 w 3127492"/>
              <a:gd name="connsiteY3" fmla="*/ 1200856 h 2333507"/>
              <a:gd name="connsiteX4" fmla="*/ 960967 w 3127492"/>
              <a:gd name="connsiteY4" fmla="*/ 2182989 h 2333507"/>
              <a:gd name="connsiteX5" fmla="*/ 1536700 w 3127492"/>
              <a:gd name="connsiteY5" fmla="*/ 2103967 h 2333507"/>
              <a:gd name="connsiteX6" fmla="*/ 1886655 w 3127492"/>
              <a:gd name="connsiteY6" fmla="*/ 1054100 h 2333507"/>
              <a:gd name="connsiteX7" fmla="*/ 2259189 w 3127492"/>
              <a:gd name="connsiteY7" fmla="*/ 2013656 h 2333507"/>
              <a:gd name="connsiteX8" fmla="*/ 2857500 w 3127492"/>
              <a:gd name="connsiteY8" fmla="*/ 2182989 h 2333507"/>
              <a:gd name="connsiteX9" fmla="*/ 3049411 w 3127492"/>
              <a:gd name="connsiteY9" fmla="*/ 1720144 h 2333507"/>
              <a:gd name="connsiteX10" fmla="*/ 2389011 w 3127492"/>
              <a:gd name="connsiteY10" fmla="*/ 342900 h 2333507"/>
              <a:gd name="connsiteX11" fmla="*/ 1855611 w 3127492"/>
              <a:gd name="connsiteY11" fmla="*/ 38100 h 2333507"/>
              <a:gd name="connsiteX0" fmla="*/ 1765300 w 3037181"/>
              <a:gd name="connsiteY0" fmla="*/ 38100 h 2374900"/>
              <a:gd name="connsiteX1" fmla="*/ 1003300 w 3037181"/>
              <a:gd name="connsiteY1" fmla="*/ 114300 h 2374900"/>
              <a:gd name="connsiteX2" fmla="*/ 12700 w 3037181"/>
              <a:gd name="connsiteY2" fmla="*/ 190500 h 2374900"/>
              <a:gd name="connsiteX3" fmla="*/ 1079500 w 3037181"/>
              <a:gd name="connsiteY3" fmla="*/ 952500 h 2374900"/>
              <a:gd name="connsiteX4" fmla="*/ 870656 w 3037181"/>
              <a:gd name="connsiteY4" fmla="*/ 2182989 h 2374900"/>
              <a:gd name="connsiteX5" fmla="*/ 1446389 w 3037181"/>
              <a:gd name="connsiteY5" fmla="*/ 2103967 h 2374900"/>
              <a:gd name="connsiteX6" fmla="*/ 1796344 w 3037181"/>
              <a:gd name="connsiteY6" fmla="*/ 1054100 h 2374900"/>
              <a:gd name="connsiteX7" fmla="*/ 2168878 w 3037181"/>
              <a:gd name="connsiteY7" fmla="*/ 2013656 h 2374900"/>
              <a:gd name="connsiteX8" fmla="*/ 2767189 w 3037181"/>
              <a:gd name="connsiteY8" fmla="*/ 2182989 h 2374900"/>
              <a:gd name="connsiteX9" fmla="*/ 2959100 w 3037181"/>
              <a:gd name="connsiteY9" fmla="*/ 1720144 h 2374900"/>
              <a:gd name="connsiteX10" fmla="*/ 2298700 w 3037181"/>
              <a:gd name="connsiteY10" fmla="*/ 342900 h 2374900"/>
              <a:gd name="connsiteX11" fmla="*/ 1765300 w 3037181"/>
              <a:gd name="connsiteY11" fmla="*/ 38100 h 2374900"/>
              <a:gd name="connsiteX0" fmla="*/ 1765300 w 3037181"/>
              <a:gd name="connsiteY0" fmla="*/ 38100 h 2239433"/>
              <a:gd name="connsiteX1" fmla="*/ 1003300 w 3037181"/>
              <a:gd name="connsiteY1" fmla="*/ 114300 h 2239433"/>
              <a:gd name="connsiteX2" fmla="*/ 12700 w 3037181"/>
              <a:gd name="connsiteY2" fmla="*/ 190500 h 2239433"/>
              <a:gd name="connsiteX3" fmla="*/ 1079500 w 3037181"/>
              <a:gd name="connsiteY3" fmla="*/ 952500 h 2239433"/>
              <a:gd name="connsiteX4" fmla="*/ 698500 w 3037181"/>
              <a:gd name="connsiteY4" fmla="*/ 1866899 h 2239433"/>
              <a:gd name="connsiteX5" fmla="*/ 1446389 w 3037181"/>
              <a:gd name="connsiteY5" fmla="*/ 2103967 h 2239433"/>
              <a:gd name="connsiteX6" fmla="*/ 1796344 w 3037181"/>
              <a:gd name="connsiteY6" fmla="*/ 1054100 h 2239433"/>
              <a:gd name="connsiteX7" fmla="*/ 2168878 w 3037181"/>
              <a:gd name="connsiteY7" fmla="*/ 2013656 h 2239433"/>
              <a:gd name="connsiteX8" fmla="*/ 2767189 w 3037181"/>
              <a:gd name="connsiteY8" fmla="*/ 2182989 h 2239433"/>
              <a:gd name="connsiteX9" fmla="*/ 2959100 w 3037181"/>
              <a:gd name="connsiteY9" fmla="*/ 1720144 h 2239433"/>
              <a:gd name="connsiteX10" fmla="*/ 2298700 w 3037181"/>
              <a:gd name="connsiteY10" fmla="*/ 342900 h 2239433"/>
              <a:gd name="connsiteX11" fmla="*/ 1765300 w 3037181"/>
              <a:gd name="connsiteY11" fmla="*/ 38100 h 2239433"/>
              <a:gd name="connsiteX0" fmla="*/ 1765300 w 3037181"/>
              <a:gd name="connsiteY0" fmla="*/ 38100 h 2231908"/>
              <a:gd name="connsiteX1" fmla="*/ 1003300 w 3037181"/>
              <a:gd name="connsiteY1" fmla="*/ 114300 h 2231908"/>
              <a:gd name="connsiteX2" fmla="*/ 12700 w 3037181"/>
              <a:gd name="connsiteY2" fmla="*/ 190500 h 2231908"/>
              <a:gd name="connsiteX3" fmla="*/ 1079500 w 3037181"/>
              <a:gd name="connsiteY3" fmla="*/ 952500 h 2231908"/>
              <a:gd name="connsiteX4" fmla="*/ 698500 w 3037181"/>
              <a:gd name="connsiteY4" fmla="*/ 1866899 h 2231908"/>
              <a:gd name="connsiteX5" fmla="*/ 1384300 w 3037181"/>
              <a:gd name="connsiteY5" fmla="*/ 2095500 h 2231908"/>
              <a:gd name="connsiteX6" fmla="*/ 1796344 w 3037181"/>
              <a:gd name="connsiteY6" fmla="*/ 1054100 h 2231908"/>
              <a:gd name="connsiteX7" fmla="*/ 2168878 w 3037181"/>
              <a:gd name="connsiteY7" fmla="*/ 2013656 h 2231908"/>
              <a:gd name="connsiteX8" fmla="*/ 2767189 w 3037181"/>
              <a:gd name="connsiteY8" fmla="*/ 2182989 h 2231908"/>
              <a:gd name="connsiteX9" fmla="*/ 2959100 w 3037181"/>
              <a:gd name="connsiteY9" fmla="*/ 1720144 h 2231908"/>
              <a:gd name="connsiteX10" fmla="*/ 2298700 w 3037181"/>
              <a:gd name="connsiteY10" fmla="*/ 342900 h 2231908"/>
              <a:gd name="connsiteX11" fmla="*/ 1765300 w 3037181"/>
              <a:gd name="connsiteY11" fmla="*/ 38100 h 2231908"/>
              <a:gd name="connsiteX0" fmla="*/ 1854200 w 3126081"/>
              <a:gd name="connsiteY0" fmla="*/ 38100 h 2231908"/>
              <a:gd name="connsiteX1" fmla="*/ 1092200 w 3126081"/>
              <a:gd name="connsiteY1" fmla="*/ 114300 h 2231908"/>
              <a:gd name="connsiteX2" fmla="*/ 101600 w 3126081"/>
              <a:gd name="connsiteY2" fmla="*/ 190500 h 2231908"/>
              <a:gd name="connsiteX3" fmla="*/ 177800 w 3126081"/>
              <a:gd name="connsiteY3" fmla="*/ 647700 h 2231908"/>
              <a:gd name="connsiteX4" fmla="*/ 1168400 w 3126081"/>
              <a:gd name="connsiteY4" fmla="*/ 952500 h 2231908"/>
              <a:gd name="connsiteX5" fmla="*/ 787400 w 3126081"/>
              <a:gd name="connsiteY5" fmla="*/ 1866899 h 2231908"/>
              <a:gd name="connsiteX6" fmla="*/ 1473200 w 3126081"/>
              <a:gd name="connsiteY6" fmla="*/ 2095500 h 2231908"/>
              <a:gd name="connsiteX7" fmla="*/ 1885244 w 3126081"/>
              <a:gd name="connsiteY7" fmla="*/ 1054100 h 2231908"/>
              <a:gd name="connsiteX8" fmla="*/ 2257778 w 3126081"/>
              <a:gd name="connsiteY8" fmla="*/ 2013656 h 2231908"/>
              <a:gd name="connsiteX9" fmla="*/ 2856089 w 3126081"/>
              <a:gd name="connsiteY9" fmla="*/ 2182989 h 2231908"/>
              <a:gd name="connsiteX10" fmla="*/ 3048000 w 3126081"/>
              <a:gd name="connsiteY10" fmla="*/ 1720144 h 2231908"/>
              <a:gd name="connsiteX11" fmla="*/ 2387600 w 3126081"/>
              <a:gd name="connsiteY11" fmla="*/ 342900 h 2231908"/>
              <a:gd name="connsiteX12" fmla="*/ 1854200 w 3126081"/>
              <a:gd name="connsiteY12" fmla="*/ 38100 h 2231908"/>
              <a:gd name="connsiteX0" fmla="*/ 1854200 w 3126081"/>
              <a:gd name="connsiteY0" fmla="*/ 38100 h 2231908"/>
              <a:gd name="connsiteX1" fmla="*/ 1092200 w 3126081"/>
              <a:gd name="connsiteY1" fmla="*/ 114300 h 2231908"/>
              <a:gd name="connsiteX2" fmla="*/ 101600 w 3126081"/>
              <a:gd name="connsiteY2" fmla="*/ 190500 h 2231908"/>
              <a:gd name="connsiteX3" fmla="*/ 177800 w 3126081"/>
              <a:gd name="connsiteY3" fmla="*/ 647700 h 2231908"/>
              <a:gd name="connsiteX4" fmla="*/ 1168400 w 3126081"/>
              <a:gd name="connsiteY4" fmla="*/ 952500 h 2231908"/>
              <a:gd name="connsiteX5" fmla="*/ 787400 w 3126081"/>
              <a:gd name="connsiteY5" fmla="*/ 1866899 h 2231908"/>
              <a:gd name="connsiteX6" fmla="*/ 1473200 w 3126081"/>
              <a:gd name="connsiteY6" fmla="*/ 2095500 h 2231908"/>
              <a:gd name="connsiteX7" fmla="*/ 1885244 w 3126081"/>
              <a:gd name="connsiteY7" fmla="*/ 1054100 h 2231908"/>
              <a:gd name="connsiteX8" fmla="*/ 2257778 w 3126081"/>
              <a:gd name="connsiteY8" fmla="*/ 2013656 h 2231908"/>
              <a:gd name="connsiteX9" fmla="*/ 2856089 w 3126081"/>
              <a:gd name="connsiteY9" fmla="*/ 2182989 h 2231908"/>
              <a:gd name="connsiteX10" fmla="*/ 3048000 w 3126081"/>
              <a:gd name="connsiteY10" fmla="*/ 1720144 h 2231908"/>
              <a:gd name="connsiteX11" fmla="*/ 2387600 w 3126081"/>
              <a:gd name="connsiteY11" fmla="*/ 342900 h 2231908"/>
              <a:gd name="connsiteX12" fmla="*/ 1854200 w 3126081"/>
              <a:gd name="connsiteY12" fmla="*/ 38100 h 2231908"/>
              <a:gd name="connsiteX0" fmla="*/ 1854200 w 3126081"/>
              <a:gd name="connsiteY0" fmla="*/ 51741 h 2245549"/>
              <a:gd name="connsiteX1" fmla="*/ 1092200 w 3126081"/>
              <a:gd name="connsiteY1" fmla="*/ 127941 h 2245549"/>
              <a:gd name="connsiteX2" fmla="*/ 101600 w 3126081"/>
              <a:gd name="connsiteY2" fmla="*/ 204141 h 2245549"/>
              <a:gd name="connsiteX3" fmla="*/ 177800 w 3126081"/>
              <a:gd name="connsiteY3" fmla="*/ 661341 h 2245549"/>
              <a:gd name="connsiteX4" fmla="*/ 1168400 w 3126081"/>
              <a:gd name="connsiteY4" fmla="*/ 966141 h 2245549"/>
              <a:gd name="connsiteX5" fmla="*/ 787400 w 3126081"/>
              <a:gd name="connsiteY5" fmla="*/ 1880540 h 2245549"/>
              <a:gd name="connsiteX6" fmla="*/ 1473200 w 3126081"/>
              <a:gd name="connsiteY6" fmla="*/ 2109141 h 2245549"/>
              <a:gd name="connsiteX7" fmla="*/ 1885244 w 3126081"/>
              <a:gd name="connsiteY7" fmla="*/ 1067741 h 2245549"/>
              <a:gd name="connsiteX8" fmla="*/ 2257778 w 3126081"/>
              <a:gd name="connsiteY8" fmla="*/ 2027297 h 2245549"/>
              <a:gd name="connsiteX9" fmla="*/ 2856089 w 3126081"/>
              <a:gd name="connsiteY9" fmla="*/ 2196630 h 2245549"/>
              <a:gd name="connsiteX10" fmla="*/ 3048000 w 3126081"/>
              <a:gd name="connsiteY10" fmla="*/ 1733785 h 2245549"/>
              <a:gd name="connsiteX11" fmla="*/ 2387600 w 3126081"/>
              <a:gd name="connsiteY11" fmla="*/ 280341 h 2245549"/>
              <a:gd name="connsiteX12" fmla="*/ 1854200 w 3126081"/>
              <a:gd name="connsiteY12" fmla="*/ 51741 h 2245549"/>
              <a:gd name="connsiteX0" fmla="*/ 1778000 w 3126081"/>
              <a:gd name="connsiteY0" fmla="*/ 25400 h 2295407"/>
              <a:gd name="connsiteX1" fmla="*/ 1092200 w 3126081"/>
              <a:gd name="connsiteY1" fmla="*/ 177799 h 2295407"/>
              <a:gd name="connsiteX2" fmla="*/ 101600 w 3126081"/>
              <a:gd name="connsiteY2" fmla="*/ 253999 h 2295407"/>
              <a:gd name="connsiteX3" fmla="*/ 177800 w 3126081"/>
              <a:gd name="connsiteY3" fmla="*/ 711199 h 2295407"/>
              <a:gd name="connsiteX4" fmla="*/ 1168400 w 3126081"/>
              <a:gd name="connsiteY4" fmla="*/ 1015999 h 2295407"/>
              <a:gd name="connsiteX5" fmla="*/ 787400 w 3126081"/>
              <a:gd name="connsiteY5" fmla="*/ 1930398 h 2295407"/>
              <a:gd name="connsiteX6" fmla="*/ 1473200 w 3126081"/>
              <a:gd name="connsiteY6" fmla="*/ 2158999 h 2295407"/>
              <a:gd name="connsiteX7" fmla="*/ 1885244 w 3126081"/>
              <a:gd name="connsiteY7" fmla="*/ 1117599 h 2295407"/>
              <a:gd name="connsiteX8" fmla="*/ 2257778 w 3126081"/>
              <a:gd name="connsiteY8" fmla="*/ 2077155 h 2295407"/>
              <a:gd name="connsiteX9" fmla="*/ 2856089 w 3126081"/>
              <a:gd name="connsiteY9" fmla="*/ 2246488 h 2295407"/>
              <a:gd name="connsiteX10" fmla="*/ 3048000 w 3126081"/>
              <a:gd name="connsiteY10" fmla="*/ 1783643 h 2295407"/>
              <a:gd name="connsiteX11" fmla="*/ 2387600 w 3126081"/>
              <a:gd name="connsiteY11" fmla="*/ 330199 h 2295407"/>
              <a:gd name="connsiteX12" fmla="*/ 1778000 w 3126081"/>
              <a:gd name="connsiteY12" fmla="*/ 25400 h 2295407"/>
              <a:gd name="connsiteX0" fmla="*/ 1778000 w 3126081"/>
              <a:gd name="connsiteY0" fmla="*/ 25400 h 2295407"/>
              <a:gd name="connsiteX1" fmla="*/ 1092200 w 3126081"/>
              <a:gd name="connsiteY1" fmla="*/ 177799 h 2295407"/>
              <a:gd name="connsiteX2" fmla="*/ 101600 w 3126081"/>
              <a:gd name="connsiteY2" fmla="*/ 253999 h 2295407"/>
              <a:gd name="connsiteX3" fmla="*/ 177800 w 3126081"/>
              <a:gd name="connsiteY3" fmla="*/ 711199 h 2295407"/>
              <a:gd name="connsiteX4" fmla="*/ 1168400 w 3126081"/>
              <a:gd name="connsiteY4" fmla="*/ 1015999 h 2295407"/>
              <a:gd name="connsiteX5" fmla="*/ 787400 w 3126081"/>
              <a:gd name="connsiteY5" fmla="*/ 1930398 h 2295407"/>
              <a:gd name="connsiteX6" fmla="*/ 1473200 w 3126081"/>
              <a:gd name="connsiteY6" fmla="*/ 2158999 h 2295407"/>
              <a:gd name="connsiteX7" fmla="*/ 1885244 w 3126081"/>
              <a:gd name="connsiteY7" fmla="*/ 1117599 h 2295407"/>
              <a:gd name="connsiteX8" fmla="*/ 2257778 w 3126081"/>
              <a:gd name="connsiteY8" fmla="*/ 2077155 h 2295407"/>
              <a:gd name="connsiteX9" fmla="*/ 2856089 w 3126081"/>
              <a:gd name="connsiteY9" fmla="*/ 2246488 h 2295407"/>
              <a:gd name="connsiteX10" fmla="*/ 3048000 w 3126081"/>
              <a:gd name="connsiteY10" fmla="*/ 1783643 h 2295407"/>
              <a:gd name="connsiteX11" fmla="*/ 2387600 w 3126081"/>
              <a:gd name="connsiteY11" fmla="*/ 330199 h 2295407"/>
              <a:gd name="connsiteX12" fmla="*/ 1778000 w 3126081"/>
              <a:gd name="connsiteY12" fmla="*/ 25400 h 2295407"/>
              <a:gd name="connsiteX0" fmla="*/ 1798931 w 3147012"/>
              <a:gd name="connsiteY0" fmla="*/ 25400 h 2295407"/>
              <a:gd name="connsiteX1" fmla="*/ 1113131 w 3147012"/>
              <a:gd name="connsiteY1" fmla="*/ 177799 h 2295407"/>
              <a:gd name="connsiteX2" fmla="*/ 122531 w 3147012"/>
              <a:gd name="connsiteY2" fmla="*/ 253999 h 2295407"/>
              <a:gd name="connsiteX3" fmla="*/ 198731 w 3147012"/>
              <a:gd name="connsiteY3" fmla="*/ 711199 h 2295407"/>
              <a:gd name="connsiteX4" fmla="*/ 1189331 w 3147012"/>
              <a:gd name="connsiteY4" fmla="*/ 1015999 h 2295407"/>
              <a:gd name="connsiteX5" fmla="*/ 808331 w 3147012"/>
              <a:gd name="connsiteY5" fmla="*/ 1930398 h 2295407"/>
              <a:gd name="connsiteX6" fmla="*/ 1494131 w 3147012"/>
              <a:gd name="connsiteY6" fmla="*/ 2158999 h 2295407"/>
              <a:gd name="connsiteX7" fmla="*/ 1906175 w 3147012"/>
              <a:gd name="connsiteY7" fmla="*/ 1117599 h 2295407"/>
              <a:gd name="connsiteX8" fmla="*/ 2278709 w 3147012"/>
              <a:gd name="connsiteY8" fmla="*/ 2077155 h 2295407"/>
              <a:gd name="connsiteX9" fmla="*/ 2877020 w 3147012"/>
              <a:gd name="connsiteY9" fmla="*/ 2246488 h 2295407"/>
              <a:gd name="connsiteX10" fmla="*/ 3068931 w 3147012"/>
              <a:gd name="connsiteY10" fmla="*/ 1783643 h 2295407"/>
              <a:gd name="connsiteX11" fmla="*/ 2408531 w 3147012"/>
              <a:gd name="connsiteY11" fmla="*/ 330199 h 2295407"/>
              <a:gd name="connsiteX12" fmla="*/ 1798931 w 3147012"/>
              <a:gd name="connsiteY12" fmla="*/ 25400 h 2295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7012" h="2295407">
                <a:moveTo>
                  <a:pt x="1798931" y="25400"/>
                </a:moveTo>
                <a:cubicBezTo>
                  <a:pt x="1583031" y="0"/>
                  <a:pt x="1467320" y="173566"/>
                  <a:pt x="1113131" y="177799"/>
                </a:cubicBezTo>
                <a:cubicBezTo>
                  <a:pt x="837964" y="196143"/>
                  <a:pt x="332081" y="76199"/>
                  <a:pt x="122531" y="253999"/>
                </a:cubicBezTo>
                <a:cubicBezTo>
                  <a:pt x="0" y="433210"/>
                  <a:pt x="20931" y="584199"/>
                  <a:pt x="198731" y="711199"/>
                </a:cubicBezTo>
                <a:cubicBezTo>
                  <a:pt x="376531" y="838199"/>
                  <a:pt x="1087731" y="812799"/>
                  <a:pt x="1189331" y="1015999"/>
                </a:cubicBezTo>
                <a:cubicBezTo>
                  <a:pt x="1290931" y="1219199"/>
                  <a:pt x="757531" y="1739898"/>
                  <a:pt x="808331" y="1930398"/>
                </a:cubicBezTo>
                <a:cubicBezTo>
                  <a:pt x="859131" y="2120898"/>
                  <a:pt x="1311157" y="2294465"/>
                  <a:pt x="1494131" y="2158999"/>
                </a:cubicBezTo>
                <a:cubicBezTo>
                  <a:pt x="1677105" y="2023533"/>
                  <a:pt x="1775412" y="1131240"/>
                  <a:pt x="1906175" y="1117599"/>
                </a:cubicBezTo>
                <a:cubicBezTo>
                  <a:pt x="2036938" y="1103958"/>
                  <a:pt x="2116902" y="1889007"/>
                  <a:pt x="2278709" y="2077155"/>
                </a:cubicBezTo>
                <a:cubicBezTo>
                  <a:pt x="2440516" y="2265303"/>
                  <a:pt x="2745316" y="2295407"/>
                  <a:pt x="2877020" y="2246488"/>
                </a:cubicBezTo>
                <a:cubicBezTo>
                  <a:pt x="3008724" y="2197569"/>
                  <a:pt x="3147012" y="2103024"/>
                  <a:pt x="3068931" y="1783643"/>
                </a:cubicBezTo>
                <a:cubicBezTo>
                  <a:pt x="2990850" y="1464262"/>
                  <a:pt x="2620198" y="623240"/>
                  <a:pt x="2408531" y="330199"/>
                </a:cubicBezTo>
                <a:cubicBezTo>
                  <a:pt x="2196864" y="37158"/>
                  <a:pt x="2014831" y="50800"/>
                  <a:pt x="1798931" y="25400"/>
                </a:cubicBezTo>
                <a:close/>
              </a:path>
            </a:pathLst>
          </a:cu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algn="ctr" defTabSz="914400"/>
            <a:endParaRPr lang="en-US" sz="2800" smtClean="0">
              <a:solidFill>
                <a:prstClr val="black"/>
              </a:solidFill>
              <a:latin typeface="Tahoma" pitchFamily="-64" charset="0"/>
            </a:endParaRPr>
          </a:p>
        </p:txBody>
      </p:sp>
      <p:sp>
        <p:nvSpPr>
          <p:cNvPr id="89" name="Oval 88"/>
          <p:cNvSpPr/>
          <p:nvPr/>
        </p:nvSpPr>
        <p:spPr bwMode="auto">
          <a:xfrm>
            <a:off x="7585958" y="1960813"/>
            <a:ext cx="644548" cy="644548"/>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defTabSz="914400"/>
            <a:endParaRPr lang="en-US" sz="2800" smtClean="0">
              <a:solidFill>
                <a:prstClr val="black"/>
              </a:solidFill>
              <a:latin typeface="Tahoma" pitchFamily="-64" charset="0"/>
            </a:endParaRPr>
          </a:p>
        </p:txBody>
      </p:sp>
      <p:sp>
        <p:nvSpPr>
          <p:cNvPr id="49" name="TextBox 48"/>
          <p:cNvSpPr txBox="1"/>
          <p:nvPr/>
        </p:nvSpPr>
        <p:spPr>
          <a:xfrm>
            <a:off x="152400" y="1910239"/>
            <a:ext cx="5791200" cy="2954655"/>
          </a:xfrm>
          <a:prstGeom prst="rect">
            <a:avLst/>
          </a:prstGeom>
          <a:noFill/>
          <a:effectLst/>
        </p:spPr>
        <p:style>
          <a:lnRef idx="2">
            <a:schemeClr val="dk1"/>
          </a:lnRef>
          <a:fillRef idx="1">
            <a:schemeClr val="lt1"/>
          </a:fillRef>
          <a:effectRef idx="0">
            <a:schemeClr val="dk1"/>
          </a:effectRef>
          <a:fontRef idx="minor">
            <a:schemeClr val="dk1"/>
          </a:fontRef>
        </p:style>
        <p:txBody>
          <a:bodyPr wrap="square" lIns="182880" tIns="91440" rIns="182880" bIns="91440" rtlCol="0">
            <a:spAutoFit/>
          </a:bodyPr>
          <a:lstStyle/>
          <a:p>
            <a:pPr defTabSz="914400" fontAlgn="auto">
              <a:spcBef>
                <a:spcPts val="0"/>
              </a:spcBef>
              <a:spcAft>
                <a:spcPts val="0"/>
              </a:spcAft>
            </a:pPr>
            <a:r>
              <a:rPr lang="en-US" sz="2000" b="1" dirty="0" err="1" smtClean="0">
                <a:solidFill>
                  <a:prstClr val="black"/>
                </a:solidFill>
                <a:latin typeface="Consolas"/>
                <a:cs typeface="Consolas"/>
              </a:rPr>
              <a:t>GraphLab_PageRank</a:t>
            </a:r>
            <a:r>
              <a:rPr lang="en-US" sz="2000" dirty="0" smtClean="0">
                <a:solidFill>
                  <a:prstClr val="black"/>
                </a:solidFill>
                <a:latin typeface="Consolas"/>
                <a:cs typeface="Consolas"/>
              </a:rPr>
              <a:t>(</a:t>
            </a:r>
            <a:r>
              <a:rPr lang="en-US" sz="2000" dirty="0" err="1" smtClean="0">
                <a:solidFill>
                  <a:prstClr val="black"/>
                </a:solidFill>
                <a:latin typeface="Consolas"/>
                <a:cs typeface="Consolas"/>
              </a:rPr>
              <a:t>i</a:t>
            </a:r>
            <a:r>
              <a:rPr lang="en-US" sz="2000" dirty="0" smtClean="0">
                <a:solidFill>
                  <a:prstClr val="black"/>
                </a:solidFill>
                <a:latin typeface="Consolas"/>
                <a:cs typeface="Consolas"/>
              </a:rPr>
              <a:t>) </a:t>
            </a:r>
            <a:endParaRPr lang="en-US" sz="2000" dirty="0">
              <a:solidFill>
                <a:prstClr val="black"/>
              </a:solidFill>
              <a:latin typeface="Consolas"/>
              <a:cs typeface="Consolas"/>
            </a:endParaRPr>
          </a:p>
          <a:p>
            <a:pPr defTabSz="914400" fontAlgn="auto">
              <a:spcBef>
                <a:spcPts val="0"/>
              </a:spcBef>
              <a:spcAft>
                <a:spcPts val="0"/>
              </a:spcAft>
            </a:pPr>
            <a:r>
              <a:rPr lang="en-US" sz="2000" dirty="0">
                <a:solidFill>
                  <a:prstClr val="black"/>
                </a:solidFill>
                <a:latin typeface="Consolas"/>
                <a:cs typeface="Consolas"/>
              </a:rPr>
              <a:t>  </a:t>
            </a:r>
            <a:r>
              <a:rPr lang="en-US" sz="2000" dirty="0">
                <a:solidFill>
                  <a:srgbClr val="008000"/>
                </a:solidFill>
                <a:latin typeface="Consolas"/>
                <a:cs typeface="Consolas"/>
              </a:rPr>
              <a:t>// Compute sum over neighbors</a:t>
            </a:r>
            <a:endParaRPr lang="en-US" sz="2000" baseline="-25000" dirty="0">
              <a:solidFill>
                <a:srgbClr val="008000"/>
              </a:solidFill>
              <a:latin typeface="Consolas"/>
              <a:cs typeface="Consolas"/>
            </a:endParaRPr>
          </a:p>
          <a:p>
            <a:pPr defTabSz="914400" fontAlgn="auto">
              <a:spcBef>
                <a:spcPts val="0"/>
              </a:spcBef>
              <a:spcAft>
                <a:spcPts val="0"/>
              </a:spcAft>
            </a:pPr>
            <a:r>
              <a:rPr lang="en-US" sz="2000" dirty="0" smtClean="0">
                <a:solidFill>
                  <a:prstClr val="black"/>
                </a:solidFill>
                <a:latin typeface="Consolas"/>
                <a:cs typeface="Consolas"/>
              </a:rPr>
              <a:t>  </a:t>
            </a:r>
            <a:r>
              <a:rPr lang="en-US" sz="2000" dirty="0">
                <a:solidFill>
                  <a:prstClr val="black"/>
                </a:solidFill>
                <a:latin typeface="Consolas"/>
                <a:cs typeface="Consolas"/>
              </a:rPr>
              <a:t>total = </a:t>
            </a:r>
            <a:r>
              <a:rPr lang="en-US" sz="2000" dirty="0" smtClean="0">
                <a:solidFill>
                  <a:prstClr val="black"/>
                </a:solidFill>
                <a:latin typeface="Consolas"/>
                <a:cs typeface="Consolas"/>
              </a:rPr>
              <a:t>0</a:t>
            </a:r>
          </a:p>
          <a:p>
            <a:pPr defTabSz="914400" fontAlgn="auto">
              <a:spcBef>
                <a:spcPts val="0"/>
              </a:spcBef>
              <a:spcAft>
                <a:spcPts val="0"/>
              </a:spcAft>
            </a:pPr>
            <a:r>
              <a:rPr lang="en-US" sz="2000" dirty="0" smtClean="0">
                <a:solidFill>
                  <a:prstClr val="black"/>
                </a:solidFill>
                <a:latin typeface="Consolas"/>
                <a:cs typeface="Consolas"/>
              </a:rPr>
              <a:t>  </a:t>
            </a:r>
            <a:r>
              <a:rPr lang="en-US" sz="2000" b="1" dirty="0" err="1" smtClean="0">
                <a:solidFill>
                  <a:prstClr val="black"/>
                </a:solidFill>
                <a:latin typeface="Consolas"/>
                <a:cs typeface="Consolas"/>
              </a:rPr>
              <a:t>foreach</a:t>
            </a:r>
            <a:r>
              <a:rPr lang="en-US" sz="2000" dirty="0" smtClean="0">
                <a:solidFill>
                  <a:prstClr val="black"/>
                </a:solidFill>
                <a:latin typeface="Consolas"/>
                <a:cs typeface="Consolas"/>
              </a:rPr>
              <a:t>( j </a:t>
            </a:r>
            <a:r>
              <a:rPr lang="en-US" sz="2000" b="1" dirty="0" smtClean="0">
                <a:solidFill>
                  <a:prstClr val="black"/>
                </a:solidFill>
                <a:latin typeface="Consolas"/>
                <a:cs typeface="Consolas"/>
              </a:rPr>
              <a:t>in</a:t>
            </a:r>
            <a:r>
              <a:rPr lang="en-US" sz="2000" dirty="0" smtClean="0">
                <a:solidFill>
                  <a:prstClr val="black"/>
                </a:solidFill>
                <a:latin typeface="Consolas"/>
                <a:cs typeface="Consolas"/>
              </a:rPr>
              <a:t> neighbors(</a:t>
            </a:r>
            <a:r>
              <a:rPr lang="en-US" sz="2000" dirty="0" err="1" smtClean="0">
                <a:solidFill>
                  <a:prstClr val="black"/>
                </a:solidFill>
                <a:latin typeface="Consolas"/>
                <a:cs typeface="Consolas"/>
              </a:rPr>
              <a:t>i</a:t>
            </a:r>
            <a:r>
              <a:rPr lang="en-US" sz="2000" dirty="0" smtClean="0">
                <a:solidFill>
                  <a:prstClr val="black"/>
                </a:solidFill>
                <a:latin typeface="Consolas"/>
                <a:cs typeface="Consolas"/>
              </a:rPr>
              <a:t>)): </a:t>
            </a:r>
          </a:p>
          <a:p>
            <a:pPr defTabSz="914400" fontAlgn="auto">
              <a:spcBef>
                <a:spcPts val="0"/>
              </a:spcBef>
              <a:spcAft>
                <a:spcPts val="0"/>
              </a:spcAft>
            </a:pPr>
            <a:r>
              <a:rPr lang="en-US" sz="2000" dirty="0" smtClean="0">
                <a:solidFill>
                  <a:prstClr val="black"/>
                </a:solidFill>
                <a:latin typeface="Consolas"/>
                <a:cs typeface="Consolas"/>
              </a:rPr>
              <a:t>    </a:t>
            </a:r>
            <a:r>
              <a:rPr lang="en-US" sz="2000" dirty="0">
                <a:solidFill>
                  <a:prstClr val="black"/>
                </a:solidFill>
                <a:latin typeface="Consolas"/>
                <a:cs typeface="Consolas"/>
              </a:rPr>
              <a:t>total </a:t>
            </a:r>
            <a:r>
              <a:rPr lang="en-US" sz="2000" dirty="0" smtClean="0">
                <a:solidFill>
                  <a:prstClr val="black"/>
                </a:solidFill>
                <a:latin typeface="Consolas"/>
                <a:cs typeface="Consolas"/>
              </a:rPr>
              <a:t>+= R[j] * </a:t>
            </a:r>
            <a:r>
              <a:rPr lang="en-US" sz="2000" dirty="0" err="1" smtClean="0">
                <a:solidFill>
                  <a:prstClr val="black"/>
                </a:solidFill>
                <a:latin typeface="Consolas"/>
                <a:cs typeface="Consolas"/>
              </a:rPr>
              <a:t>w</a:t>
            </a:r>
            <a:r>
              <a:rPr lang="en-US" sz="2000" baseline="-25000" dirty="0" err="1" smtClean="0">
                <a:solidFill>
                  <a:prstClr val="black"/>
                </a:solidFill>
                <a:latin typeface="Consolas"/>
                <a:cs typeface="Consolas"/>
              </a:rPr>
              <a:t>ji</a:t>
            </a:r>
            <a:endParaRPr lang="en-US" sz="2000" dirty="0">
              <a:solidFill>
                <a:srgbClr val="008000"/>
              </a:solidFill>
              <a:latin typeface="Consolas"/>
              <a:cs typeface="Consolas"/>
            </a:endParaRPr>
          </a:p>
          <a:p>
            <a:pPr defTabSz="914400" fontAlgn="auto">
              <a:spcBef>
                <a:spcPts val="0"/>
              </a:spcBef>
              <a:spcAft>
                <a:spcPts val="0"/>
              </a:spcAft>
            </a:pPr>
            <a:endParaRPr lang="en-US" sz="2000" dirty="0" smtClean="0">
              <a:solidFill>
                <a:srgbClr val="008000"/>
              </a:solidFill>
              <a:latin typeface="Consolas"/>
              <a:cs typeface="Consolas"/>
            </a:endParaRPr>
          </a:p>
          <a:p>
            <a:pPr defTabSz="914400" fontAlgn="auto">
              <a:spcBef>
                <a:spcPts val="0"/>
              </a:spcBef>
              <a:spcAft>
                <a:spcPts val="0"/>
              </a:spcAft>
            </a:pPr>
            <a:r>
              <a:rPr lang="en-US" sz="2000" dirty="0">
                <a:solidFill>
                  <a:srgbClr val="008000"/>
                </a:solidFill>
                <a:latin typeface="Consolas"/>
                <a:cs typeface="Consolas"/>
              </a:rPr>
              <a:t> </a:t>
            </a:r>
            <a:r>
              <a:rPr lang="en-US" sz="2000" dirty="0" smtClean="0">
                <a:solidFill>
                  <a:srgbClr val="008000"/>
                </a:solidFill>
                <a:latin typeface="Consolas"/>
                <a:cs typeface="Consolas"/>
              </a:rPr>
              <a:t> // Update the PageRank</a:t>
            </a:r>
            <a:endParaRPr lang="en-US" sz="2000" dirty="0" smtClean="0">
              <a:solidFill>
                <a:prstClr val="black"/>
              </a:solidFill>
              <a:latin typeface="Consolas"/>
              <a:cs typeface="Consolas"/>
            </a:endParaRPr>
          </a:p>
          <a:p>
            <a:pPr defTabSz="914400" fontAlgn="auto">
              <a:spcBef>
                <a:spcPts val="0"/>
              </a:spcBef>
              <a:spcAft>
                <a:spcPts val="0"/>
              </a:spcAft>
            </a:pPr>
            <a:r>
              <a:rPr lang="en-US" sz="2000" dirty="0" smtClean="0">
                <a:solidFill>
                  <a:prstClr val="black"/>
                </a:solidFill>
                <a:latin typeface="Consolas"/>
                <a:cs typeface="Consolas"/>
              </a:rPr>
              <a:t>  R[</a:t>
            </a:r>
            <a:r>
              <a:rPr lang="en-US" sz="2000" dirty="0" err="1" smtClean="0">
                <a:solidFill>
                  <a:prstClr val="black"/>
                </a:solidFill>
                <a:latin typeface="Consolas"/>
                <a:cs typeface="Consolas"/>
              </a:rPr>
              <a:t>i</a:t>
            </a:r>
            <a:r>
              <a:rPr lang="en-US" sz="2000" dirty="0" smtClean="0">
                <a:solidFill>
                  <a:prstClr val="black"/>
                </a:solidFill>
                <a:latin typeface="Consolas"/>
                <a:cs typeface="Consolas"/>
              </a:rPr>
              <a:t>] = 0.15 + total </a:t>
            </a:r>
            <a:endParaRPr lang="en-US" sz="2000" dirty="0">
              <a:solidFill>
                <a:prstClr val="black"/>
              </a:solidFill>
              <a:latin typeface="Consolas"/>
              <a:cs typeface="Consolas"/>
            </a:endParaRPr>
          </a:p>
          <a:p>
            <a:pPr defTabSz="914400" fontAlgn="auto">
              <a:spcBef>
                <a:spcPts val="0"/>
              </a:spcBef>
              <a:spcAft>
                <a:spcPts val="0"/>
              </a:spcAft>
            </a:pPr>
            <a:endParaRPr lang="en-US" sz="2000" i="1" dirty="0" smtClean="0">
              <a:solidFill>
                <a:prstClr val="black"/>
              </a:solidFill>
              <a:latin typeface="Consolas"/>
              <a:cs typeface="Consolas"/>
            </a:endParaRPr>
          </a:p>
        </p:txBody>
      </p:sp>
      <p:sp>
        <p:nvSpPr>
          <p:cNvPr id="4" name="Slide Number Placeholder 3"/>
          <p:cNvSpPr>
            <a:spLocks noGrp="1"/>
          </p:cNvSpPr>
          <p:nvPr>
            <p:ph type="sldNum" sz="quarter" idx="12"/>
          </p:nvPr>
        </p:nvSpPr>
        <p:spPr/>
        <p:txBody>
          <a:bodyPr/>
          <a:lstStyle/>
          <a:p>
            <a:fld id="{BE79F60F-3EA1-45ED-A3FD-0857F7C98CFB}" type="slidenum">
              <a:rPr lang="en-US" smtClean="0">
                <a:solidFill>
                  <a:prstClr val="black">
                    <a:tint val="75000"/>
                  </a:prstClr>
                </a:solidFill>
                <a:latin typeface="Calibri"/>
              </a:rPr>
              <a:pPr/>
              <a:t>69</a:t>
            </a:fld>
            <a:endParaRPr lang="en-US">
              <a:solidFill>
                <a:prstClr val="black">
                  <a:tint val="75000"/>
                </a:prstClr>
              </a:solidFill>
              <a:latin typeface="Calibri"/>
            </a:endParaRPr>
          </a:p>
        </p:txBody>
      </p:sp>
      <p:grpSp>
        <p:nvGrpSpPr>
          <p:cNvPr id="8" name="Group 7"/>
          <p:cNvGrpSpPr/>
          <p:nvPr/>
        </p:nvGrpSpPr>
        <p:grpSpPr>
          <a:xfrm>
            <a:off x="6496500" y="1752600"/>
            <a:ext cx="2261413" cy="1769710"/>
            <a:chOff x="6496500" y="1730447"/>
            <a:chExt cx="2261413" cy="1769710"/>
          </a:xfrm>
        </p:grpSpPr>
        <p:sp>
          <p:nvSpPr>
            <p:cNvPr id="6" name="TextBox 5"/>
            <p:cNvSpPr txBox="1"/>
            <p:nvPr/>
          </p:nvSpPr>
          <p:spPr>
            <a:xfrm>
              <a:off x="6496500" y="1730447"/>
              <a:ext cx="1236236" cy="400110"/>
            </a:xfrm>
            <a:prstGeom prst="rect">
              <a:avLst/>
            </a:prstGeom>
            <a:noFill/>
          </p:spPr>
          <p:txBody>
            <a:bodyPr wrap="none" rtlCol="0">
              <a:spAutoFit/>
            </a:bodyPr>
            <a:lstStyle/>
            <a:p>
              <a:pPr defTabSz="914400" fontAlgn="auto">
                <a:spcBef>
                  <a:spcPts val="0"/>
                </a:spcBef>
                <a:spcAft>
                  <a:spcPts val="0"/>
                </a:spcAft>
              </a:pPr>
              <a:r>
                <a:rPr lang="en-US" sz="2000" b="1" dirty="0" smtClean="0">
                  <a:solidFill>
                    <a:prstClr val="black"/>
                  </a:solidFill>
                  <a:latin typeface="Calibri"/>
                  <a:ea typeface="+mn-ea"/>
                  <a:cs typeface="+mn-cs"/>
                </a:rPr>
                <a:t>R[4] * w</a:t>
              </a:r>
              <a:r>
                <a:rPr lang="en-US" sz="2000" b="1" baseline="-25000" dirty="0" smtClean="0">
                  <a:solidFill>
                    <a:prstClr val="black"/>
                  </a:solidFill>
                  <a:latin typeface="Calibri"/>
                  <a:ea typeface="+mn-ea"/>
                  <a:cs typeface="+mn-cs"/>
                </a:rPr>
                <a:t>41</a:t>
              </a:r>
              <a:endParaRPr lang="en-US" sz="2000" b="1" baseline="-25000" dirty="0">
                <a:solidFill>
                  <a:prstClr val="black"/>
                </a:solidFill>
                <a:latin typeface="Calibri"/>
                <a:ea typeface="+mn-ea"/>
                <a:cs typeface="+mn-cs"/>
              </a:endParaRPr>
            </a:p>
          </p:txBody>
        </p:sp>
        <p:sp>
          <p:nvSpPr>
            <p:cNvPr id="35" name="TextBox 34"/>
            <p:cNvSpPr txBox="1"/>
            <p:nvPr/>
          </p:nvSpPr>
          <p:spPr>
            <a:xfrm rot="17505833">
              <a:off x="6658041" y="2681984"/>
              <a:ext cx="1236236" cy="400110"/>
            </a:xfrm>
            <a:prstGeom prst="rect">
              <a:avLst/>
            </a:prstGeom>
            <a:noFill/>
          </p:spPr>
          <p:txBody>
            <a:bodyPr wrap="none" rtlCol="0">
              <a:spAutoFit/>
            </a:bodyPr>
            <a:lstStyle/>
            <a:p>
              <a:pPr defTabSz="914400" fontAlgn="auto">
                <a:spcBef>
                  <a:spcPts val="0"/>
                </a:spcBef>
                <a:spcAft>
                  <a:spcPts val="0"/>
                </a:spcAft>
              </a:pPr>
              <a:r>
                <a:rPr lang="en-US" sz="2000" b="1" dirty="0" smtClean="0">
                  <a:solidFill>
                    <a:prstClr val="black"/>
                  </a:solidFill>
                  <a:latin typeface="Calibri"/>
                  <a:ea typeface="+mn-ea"/>
                  <a:cs typeface="+mn-cs"/>
                </a:rPr>
                <a:t>R[3] * w</a:t>
              </a:r>
              <a:r>
                <a:rPr lang="en-US" sz="2000" b="1" baseline="-25000" dirty="0" smtClean="0">
                  <a:solidFill>
                    <a:prstClr val="black"/>
                  </a:solidFill>
                  <a:latin typeface="Calibri"/>
                  <a:ea typeface="+mn-ea"/>
                  <a:cs typeface="+mn-cs"/>
                </a:rPr>
                <a:t>31</a:t>
              </a:r>
              <a:endParaRPr lang="en-US" sz="2000" b="1" baseline="-25000" dirty="0">
                <a:solidFill>
                  <a:prstClr val="black"/>
                </a:solidFill>
                <a:latin typeface="Calibri"/>
                <a:ea typeface="+mn-ea"/>
                <a:cs typeface="+mn-cs"/>
              </a:endParaRPr>
            </a:p>
          </p:txBody>
        </p:sp>
        <p:sp>
          <p:nvSpPr>
            <p:cNvPr id="36" name="TextBox 35"/>
            <p:cNvSpPr txBox="1"/>
            <p:nvPr/>
          </p:nvSpPr>
          <p:spPr>
            <a:xfrm rot="3967539">
              <a:off x="7939740" y="2633167"/>
              <a:ext cx="1236236" cy="400110"/>
            </a:xfrm>
            <a:prstGeom prst="rect">
              <a:avLst/>
            </a:prstGeom>
            <a:noFill/>
          </p:spPr>
          <p:txBody>
            <a:bodyPr wrap="none" rtlCol="0">
              <a:spAutoFit/>
            </a:bodyPr>
            <a:lstStyle/>
            <a:p>
              <a:pPr defTabSz="914400" fontAlgn="auto">
                <a:spcBef>
                  <a:spcPts val="0"/>
                </a:spcBef>
                <a:spcAft>
                  <a:spcPts val="0"/>
                </a:spcAft>
              </a:pPr>
              <a:r>
                <a:rPr lang="en-US" sz="2000" b="1" dirty="0" smtClean="0">
                  <a:solidFill>
                    <a:prstClr val="black"/>
                  </a:solidFill>
                  <a:latin typeface="Calibri"/>
                  <a:ea typeface="+mn-ea"/>
                  <a:cs typeface="+mn-cs"/>
                </a:rPr>
                <a:t>R[2] * w</a:t>
              </a:r>
              <a:r>
                <a:rPr lang="en-US" sz="2000" b="1" baseline="-25000" dirty="0" smtClean="0">
                  <a:solidFill>
                    <a:prstClr val="black"/>
                  </a:solidFill>
                  <a:latin typeface="Calibri"/>
                  <a:ea typeface="+mn-ea"/>
                  <a:cs typeface="+mn-cs"/>
                </a:rPr>
                <a:t>21</a:t>
              </a:r>
              <a:endParaRPr lang="en-US" sz="2000" b="1" baseline="-25000" dirty="0">
                <a:solidFill>
                  <a:prstClr val="black"/>
                </a:solidFill>
                <a:latin typeface="Calibri"/>
                <a:ea typeface="+mn-ea"/>
                <a:cs typeface="+mn-cs"/>
              </a:endParaRPr>
            </a:p>
          </p:txBody>
        </p:sp>
        <p:sp>
          <p:nvSpPr>
            <p:cNvPr id="7" name="TextBox 6"/>
            <p:cNvSpPr txBox="1"/>
            <p:nvPr/>
          </p:nvSpPr>
          <p:spPr>
            <a:xfrm>
              <a:off x="6869385" y="2196509"/>
              <a:ext cx="389850" cy="584776"/>
            </a:xfrm>
            <a:prstGeom prst="rect">
              <a:avLst/>
            </a:prstGeom>
            <a:noFill/>
          </p:spPr>
          <p:txBody>
            <a:bodyPr wrap="none" rtlCol="0">
              <a:spAutoFit/>
            </a:bodyPr>
            <a:lstStyle/>
            <a:p>
              <a:pPr defTabSz="914400" fontAlgn="auto">
                <a:spcBef>
                  <a:spcPts val="0"/>
                </a:spcBef>
                <a:spcAft>
                  <a:spcPts val="0"/>
                </a:spcAft>
              </a:pPr>
              <a:r>
                <a:rPr lang="en-US" sz="3200" b="1" dirty="0" smtClean="0">
                  <a:solidFill>
                    <a:prstClr val="black"/>
                  </a:solidFill>
                  <a:latin typeface="Calibri"/>
                  <a:ea typeface="+mn-ea"/>
                  <a:cs typeface="+mn-cs"/>
                </a:rPr>
                <a:t>+</a:t>
              </a:r>
              <a:endParaRPr lang="en-US" sz="3200" b="1" dirty="0">
                <a:solidFill>
                  <a:prstClr val="black"/>
                </a:solidFill>
                <a:latin typeface="Calibri"/>
                <a:ea typeface="+mn-ea"/>
                <a:cs typeface="+mn-cs"/>
              </a:endParaRPr>
            </a:p>
          </p:txBody>
        </p:sp>
        <p:sp>
          <p:nvSpPr>
            <p:cNvPr id="37" name="TextBox 36"/>
            <p:cNvSpPr txBox="1"/>
            <p:nvPr/>
          </p:nvSpPr>
          <p:spPr>
            <a:xfrm>
              <a:off x="7745162" y="2696608"/>
              <a:ext cx="389850" cy="584776"/>
            </a:xfrm>
            <a:prstGeom prst="rect">
              <a:avLst/>
            </a:prstGeom>
            <a:noFill/>
          </p:spPr>
          <p:txBody>
            <a:bodyPr wrap="none" rtlCol="0">
              <a:spAutoFit/>
            </a:bodyPr>
            <a:lstStyle/>
            <a:p>
              <a:pPr defTabSz="914400" fontAlgn="auto">
                <a:spcBef>
                  <a:spcPts val="0"/>
                </a:spcBef>
                <a:spcAft>
                  <a:spcPts val="0"/>
                </a:spcAft>
              </a:pPr>
              <a:r>
                <a:rPr lang="en-US" sz="3200" b="1" dirty="0" smtClean="0">
                  <a:solidFill>
                    <a:prstClr val="black"/>
                  </a:solidFill>
                  <a:latin typeface="Calibri"/>
                  <a:ea typeface="+mn-ea"/>
                  <a:cs typeface="+mn-cs"/>
                </a:rPr>
                <a:t>+</a:t>
              </a:r>
              <a:endParaRPr lang="en-US" sz="3200" b="1" dirty="0">
                <a:solidFill>
                  <a:prstClr val="black"/>
                </a:solidFill>
                <a:latin typeface="Calibri"/>
                <a:ea typeface="+mn-ea"/>
                <a:cs typeface="+mn-cs"/>
              </a:endParaRPr>
            </a:p>
          </p:txBody>
        </p:sp>
      </p:grpSp>
      <p:cxnSp>
        <p:nvCxnSpPr>
          <p:cNvPr id="91" name="Straight Arrow Connector 90"/>
          <p:cNvCxnSpPr>
            <a:stCxn id="97" idx="6"/>
            <a:endCxn id="98" idx="2"/>
          </p:cNvCxnSpPr>
          <p:nvPr/>
        </p:nvCxnSpPr>
        <p:spPr bwMode="auto">
          <a:xfrm>
            <a:off x="6708669" y="2288485"/>
            <a:ext cx="1027832" cy="1493"/>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92" name="Straight Arrow Connector 91"/>
          <p:cNvCxnSpPr>
            <a:stCxn id="102" idx="0"/>
            <a:endCxn id="97" idx="3"/>
          </p:cNvCxnSpPr>
          <p:nvPr/>
        </p:nvCxnSpPr>
        <p:spPr bwMode="auto">
          <a:xfrm flipV="1">
            <a:off x="6174191" y="2418902"/>
            <a:ext cx="219620" cy="1003242"/>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93" name="Straight Arrow Connector 92"/>
          <p:cNvCxnSpPr>
            <a:stCxn id="104" idx="1"/>
            <a:endCxn id="98" idx="5"/>
          </p:cNvCxnSpPr>
          <p:nvPr/>
        </p:nvCxnSpPr>
        <p:spPr bwMode="auto">
          <a:xfrm rot="16200000" flipV="1">
            <a:off x="7744806" y="2725455"/>
            <a:ext cx="1057262" cy="444157"/>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94" name="Straight Arrow Connector 93"/>
          <p:cNvCxnSpPr>
            <a:stCxn id="103" idx="7"/>
            <a:endCxn id="98" idx="3"/>
          </p:cNvCxnSpPr>
          <p:nvPr/>
        </p:nvCxnSpPr>
        <p:spPr bwMode="auto">
          <a:xfrm rot="5400000" flipH="1" flipV="1">
            <a:off x="7046450" y="2732094"/>
            <a:ext cx="1057262" cy="430881"/>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95" name="Straight Arrow Connector 94"/>
          <p:cNvCxnSpPr>
            <a:stCxn id="103" idx="1"/>
            <a:endCxn id="97" idx="5"/>
          </p:cNvCxnSpPr>
          <p:nvPr/>
        </p:nvCxnSpPr>
        <p:spPr bwMode="auto">
          <a:xfrm rot="16200000" flipV="1">
            <a:off x="6348096" y="2725455"/>
            <a:ext cx="1057262" cy="444157"/>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sp>
        <p:nvSpPr>
          <p:cNvPr id="97" name="Oval 96"/>
          <p:cNvSpPr/>
          <p:nvPr/>
        </p:nvSpPr>
        <p:spPr bwMode="auto">
          <a:xfrm>
            <a:off x="6339791" y="2104046"/>
            <a:ext cx="368878" cy="3688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defTabSz="914400"/>
            <a:r>
              <a:rPr lang="en-US" dirty="0" smtClean="0">
                <a:solidFill>
                  <a:prstClr val="black"/>
                </a:solidFill>
                <a:latin typeface="Tahoma" pitchFamily="34" charset="0"/>
                <a:ea typeface="ＭＳ Ｐゴシック" pitchFamily="-111" charset="-128"/>
              </a:rPr>
              <a:t>4</a:t>
            </a:r>
          </a:p>
        </p:txBody>
      </p:sp>
      <p:sp>
        <p:nvSpPr>
          <p:cNvPr id="98" name="Oval 97"/>
          <p:cNvSpPr/>
          <p:nvPr/>
        </p:nvSpPr>
        <p:spPr bwMode="auto">
          <a:xfrm>
            <a:off x="7736501" y="2104046"/>
            <a:ext cx="368878" cy="3688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defTabSz="914400"/>
            <a:r>
              <a:rPr lang="en-US" dirty="0" err="1">
                <a:solidFill>
                  <a:prstClr val="black"/>
                </a:solidFill>
                <a:latin typeface="Tahoma" pitchFamily="34" charset="0"/>
                <a:ea typeface="ＭＳ Ｐゴシック" pitchFamily="-111" charset="-128"/>
              </a:rPr>
              <a:t>1</a:t>
            </a:r>
            <a:endParaRPr lang="en-US" dirty="0" smtClean="0">
              <a:solidFill>
                <a:prstClr val="black"/>
              </a:solidFill>
              <a:latin typeface="Tahoma" pitchFamily="34" charset="0"/>
              <a:ea typeface="ＭＳ Ｐゴシック" pitchFamily="-111" charset="-128"/>
            </a:endParaRPr>
          </a:p>
        </p:txBody>
      </p:sp>
      <p:sp>
        <p:nvSpPr>
          <p:cNvPr id="100" name="Oval 99"/>
          <p:cNvSpPr/>
          <p:nvPr/>
        </p:nvSpPr>
        <p:spPr bwMode="auto">
          <a:xfrm>
            <a:off x="6339790" y="4606276"/>
            <a:ext cx="368878" cy="3688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defTabSz="914400"/>
            <a:endParaRPr lang="en-US" smtClean="0">
              <a:solidFill>
                <a:prstClr val="black"/>
              </a:solidFill>
              <a:latin typeface="Tahoma" pitchFamily="34" charset="0"/>
              <a:ea typeface="ＭＳ Ｐゴシック" pitchFamily="-111" charset="-128"/>
            </a:endParaRPr>
          </a:p>
        </p:txBody>
      </p:sp>
      <p:sp>
        <p:nvSpPr>
          <p:cNvPr id="101" name="Oval 100"/>
          <p:cNvSpPr/>
          <p:nvPr/>
        </p:nvSpPr>
        <p:spPr bwMode="auto">
          <a:xfrm>
            <a:off x="7736501" y="4606276"/>
            <a:ext cx="368878" cy="3688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defTabSz="914400"/>
            <a:endParaRPr lang="en-US" smtClean="0">
              <a:solidFill>
                <a:prstClr val="black"/>
              </a:solidFill>
              <a:latin typeface="Tahoma" pitchFamily="34" charset="0"/>
              <a:ea typeface="ＭＳ Ｐゴシック" pitchFamily="-111" charset="-128"/>
            </a:endParaRPr>
          </a:p>
        </p:txBody>
      </p:sp>
      <p:sp>
        <p:nvSpPr>
          <p:cNvPr id="102" name="Oval 4"/>
          <p:cNvSpPr/>
          <p:nvPr/>
        </p:nvSpPr>
        <p:spPr bwMode="auto">
          <a:xfrm>
            <a:off x="5989752" y="3422144"/>
            <a:ext cx="368878" cy="3688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defTabSz="914400"/>
            <a:endParaRPr lang="en-US" smtClean="0">
              <a:solidFill>
                <a:prstClr val="black"/>
              </a:solidFill>
              <a:latin typeface="Tahoma" pitchFamily="34" charset="0"/>
              <a:ea typeface="ＭＳ Ｐゴシック" pitchFamily="-111" charset="-128"/>
            </a:endParaRPr>
          </a:p>
        </p:txBody>
      </p:sp>
      <p:sp>
        <p:nvSpPr>
          <p:cNvPr id="103" name="Oval 102"/>
          <p:cNvSpPr/>
          <p:nvPr/>
        </p:nvSpPr>
        <p:spPr bwMode="auto">
          <a:xfrm>
            <a:off x="7044784" y="3422144"/>
            <a:ext cx="368878" cy="3688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defTabSz="914400"/>
            <a:r>
              <a:rPr lang="en-US" dirty="0" smtClean="0">
                <a:solidFill>
                  <a:prstClr val="black"/>
                </a:solidFill>
                <a:latin typeface="Tahoma" pitchFamily="34" charset="0"/>
                <a:ea typeface="ＭＳ Ｐゴシック" pitchFamily="-111" charset="-128"/>
              </a:rPr>
              <a:t>3</a:t>
            </a:r>
          </a:p>
        </p:txBody>
      </p:sp>
      <p:sp>
        <p:nvSpPr>
          <p:cNvPr id="104" name="Oval 103"/>
          <p:cNvSpPr/>
          <p:nvPr/>
        </p:nvSpPr>
        <p:spPr bwMode="auto">
          <a:xfrm>
            <a:off x="8441494" y="3422144"/>
            <a:ext cx="368878" cy="36887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defTabSz="914400"/>
            <a:r>
              <a:rPr lang="en-US" dirty="0" smtClean="0">
                <a:solidFill>
                  <a:prstClr val="black"/>
                </a:solidFill>
                <a:latin typeface="Tahoma" pitchFamily="34" charset="0"/>
                <a:ea typeface="ＭＳ Ｐゴシック" pitchFamily="-111" charset="-128"/>
              </a:rPr>
              <a:t>2</a:t>
            </a:r>
          </a:p>
        </p:txBody>
      </p:sp>
      <p:cxnSp>
        <p:nvCxnSpPr>
          <p:cNvPr id="106" name="Straight Arrow Connector 105"/>
          <p:cNvCxnSpPr>
            <a:stCxn id="100" idx="6"/>
            <a:endCxn id="101" idx="2"/>
          </p:cNvCxnSpPr>
          <p:nvPr/>
        </p:nvCxnSpPr>
        <p:spPr bwMode="auto">
          <a:xfrm>
            <a:off x="6708668" y="4790715"/>
            <a:ext cx="1027833" cy="1346"/>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07" name="Straight Arrow Connector 106"/>
          <p:cNvCxnSpPr>
            <a:stCxn id="100" idx="1"/>
            <a:endCxn id="102" idx="4"/>
          </p:cNvCxnSpPr>
          <p:nvPr/>
        </p:nvCxnSpPr>
        <p:spPr bwMode="auto">
          <a:xfrm flipH="1" flipV="1">
            <a:off x="6174191" y="3791021"/>
            <a:ext cx="219620" cy="869275"/>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08" name="Straight Arrow Connector 107"/>
          <p:cNvCxnSpPr>
            <a:stCxn id="101" idx="7"/>
            <a:endCxn id="104" idx="3"/>
          </p:cNvCxnSpPr>
          <p:nvPr/>
        </p:nvCxnSpPr>
        <p:spPr bwMode="auto">
          <a:xfrm rot="5400000" flipH="1" flipV="1">
            <a:off x="7811789" y="3976571"/>
            <a:ext cx="923296" cy="444157"/>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09" name="Straight Arrow Connector 108"/>
          <p:cNvCxnSpPr>
            <a:stCxn id="101" idx="1"/>
            <a:endCxn id="103" idx="5"/>
          </p:cNvCxnSpPr>
          <p:nvPr/>
        </p:nvCxnSpPr>
        <p:spPr bwMode="auto">
          <a:xfrm rot="16200000" flipV="1">
            <a:off x="7113434" y="3983209"/>
            <a:ext cx="923296" cy="430881"/>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10" name="Straight Arrow Connector 109"/>
          <p:cNvCxnSpPr>
            <a:stCxn id="100" idx="7"/>
            <a:endCxn id="103" idx="3"/>
          </p:cNvCxnSpPr>
          <p:nvPr/>
        </p:nvCxnSpPr>
        <p:spPr bwMode="auto">
          <a:xfrm rot="5400000" flipH="1" flipV="1">
            <a:off x="6415078" y="3976570"/>
            <a:ext cx="923296" cy="444158"/>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sp>
        <p:nvSpPr>
          <p:cNvPr id="5" name="TextBox 4"/>
          <p:cNvSpPr txBox="1"/>
          <p:nvPr/>
        </p:nvSpPr>
        <p:spPr>
          <a:xfrm>
            <a:off x="5460529" y="6365299"/>
            <a:ext cx="2817711" cy="369332"/>
          </a:xfrm>
          <a:prstGeom prst="rect">
            <a:avLst/>
          </a:prstGeom>
          <a:noFill/>
        </p:spPr>
        <p:txBody>
          <a:bodyPr wrap="none" rtlCol="0">
            <a:spAutoFit/>
          </a:bodyPr>
          <a:lstStyle/>
          <a:p>
            <a:r>
              <a:rPr lang="en-US" sz="1800" dirty="0" smtClean="0">
                <a:solidFill>
                  <a:schemeClr val="bg1">
                    <a:lumMod val="50000"/>
                  </a:schemeClr>
                </a:solidFill>
                <a:latin typeface="Gill Sans Light"/>
                <a:cs typeface="Gill Sans Light"/>
              </a:rPr>
              <a:t>Low, Gonzalez, et al. [UAI’10]</a:t>
            </a:r>
          </a:p>
        </p:txBody>
      </p:sp>
    </p:spTree>
    <p:custDataLst>
      <p:tags r:id="rId1"/>
    </p:custDataLst>
    <p:extLst>
      <p:ext uri="{BB962C8B-B14F-4D97-AF65-F5344CB8AC3E}">
        <p14:creationId xmlns:p14="http://schemas.microsoft.com/office/powerpoint/2010/main" val="3198655071"/>
      </p:ext>
    </p:extLst>
  </p:cSld>
  <p:clrMapOvr>
    <a:masterClrMapping/>
  </p:clrMapOvr>
  <mc:AlternateContent xmlns:mc="http://schemas.openxmlformats.org/markup-compatibility/2006" xmlns:p14="http://schemas.microsoft.com/office/powerpoint/2010/main">
    <mc:Choice Requires="p14">
      <p:transition spd="slow" p14:dur="2000" advTm="30870"/>
    </mc:Choice>
    <mc:Fallback xmlns="">
      <p:transition xmlns:p14="http://schemas.microsoft.com/office/powerpoint/2010/main" spd="slow" advTm="3087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21" presetClass="entr" presetSubtype="1" fill="hold"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wheel(1)">
                                      <p:cBhvr>
                                        <p:cTn id="9" dur="20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par>
                                <p:cTn id="14" presetID="1" presetClass="exit" presetSubtype="0" fill="hold" grpId="1" nodeType="withEffect">
                                  <p:stCondLst>
                                    <p:cond delay="0"/>
                                  </p:stCondLst>
                                  <p:childTnLst>
                                    <p:set>
                                      <p:cBhvr>
                                        <p:cTn id="15" dur="1" fill="hold">
                                          <p:stCondLst>
                                            <p:cond delay="0"/>
                                          </p:stCondLst>
                                        </p:cTn>
                                        <p:tgtEl>
                                          <p:spTgt spid="33"/>
                                        </p:tgtEl>
                                        <p:attrNameLst>
                                          <p:attrName>style.visibility</p:attrName>
                                        </p:attrNameLst>
                                      </p:cBhvr>
                                      <p:to>
                                        <p:strVal val="hidden"/>
                                      </p:to>
                                    </p:set>
                                  </p:childTnLst>
                                </p:cTn>
                              </p:par>
                              <p:par>
                                <p:cTn id="16" presetID="27" presetClass="emph" presetSubtype="0" fill="remove" grpId="0" nodeType="withEffect">
                                  <p:stCondLst>
                                    <p:cond delay="0"/>
                                  </p:stCondLst>
                                  <p:childTnLst>
                                    <p:animClr clrSpc="rgb" dir="cw">
                                      <p:cBhvr override="childStyle">
                                        <p:cTn id="17" dur="250" autoRev="1" fill="remove"/>
                                        <p:tgtEl>
                                          <p:spTgt spid="98"/>
                                        </p:tgtEl>
                                        <p:attrNameLst>
                                          <p:attrName>style.color</p:attrName>
                                        </p:attrNameLst>
                                      </p:cBhvr>
                                      <p:to>
                                        <a:schemeClr val="accent2"/>
                                      </p:to>
                                    </p:animClr>
                                    <p:animClr clrSpc="rgb" dir="cw">
                                      <p:cBhvr>
                                        <p:cTn id="18" dur="250" autoRev="1" fill="remove"/>
                                        <p:tgtEl>
                                          <p:spTgt spid="98"/>
                                        </p:tgtEl>
                                        <p:attrNameLst>
                                          <p:attrName>fillcolor</p:attrName>
                                        </p:attrNameLst>
                                      </p:cBhvr>
                                      <p:to>
                                        <a:schemeClr val="accent2"/>
                                      </p:to>
                                    </p:animClr>
                                    <p:set>
                                      <p:cBhvr>
                                        <p:cTn id="19" dur="250" autoRev="1" fill="remove"/>
                                        <p:tgtEl>
                                          <p:spTgt spid="98"/>
                                        </p:tgtEl>
                                        <p:attrNameLst>
                                          <p:attrName>fill.type</p:attrName>
                                        </p:attrNameLst>
                                      </p:cBhvr>
                                      <p:to>
                                        <p:strVal val="solid"/>
                                      </p:to>
                                    </p:set>
                                    <p:set>
                                      <p:cBhvr>
                                        <p:cTn id="20" dur="250" autoRev="1" fill="remove"/>
                                        <p:tgtEl>
                                          <p:spTgt spid="98"/>
                                        </p:tgtEl>
                                        <p:attrNameLst>
                                          <p:attrName>fill.on</p:attrName>
                                        </p:attrNameLst>
                                      </p:cBhvr>
                                      <p:to>
                                        <p:strVal val="true"/>
                                      </p:to>
                                    </p:set>
                                  </p:childTnLst>
                                </p:cTn>
                              </p:par>
                              <p:par>
                                <p:cTn id="21" presetID="1" presetClass="exit" presetSubtype="0" fill="hold" grpId="1" nodeType="withEffect">
                                  <p:stCondLst>
                                    <p:cond delay="0"/>
                                  </p:stCondLst>
                                  <p:childTnLst>
                                    <p:set>
                                      <p:cBhvr>
                                        <p:cTn id="22"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3" grpId="0" animBg="1"/>
      <p:bldP spid="33" grpId="1" animBg="1"/>
      <p:bldP spid="9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152400"/>
            <a:ext cx="8229600" cy="868362"/>
          </a:xfrm>
        </p:spPr>
        <p:txBody>
          <a:bodyPr>
            <a:normAutofit/>
          </a:bodyPr>
          <a:lstStyle/>
          <a:p>
            <a:r>
              <a:rPr lang="en-US" dirty="0" smtClean="0">
                <a:solidFill>
                  <a:srgbClr val="3366FF"/>
                </a:solidFill>
                <a:latin typeface="Gill Sans Light"/>
                <a:cs typeface="Gill Sans Light"/>
              </a:rPr>
              <a:t>Separate</a:t>
            </a:r>
            <a:r>
              <a:rPr lang="en-US" dirty="0" smtClean="0">
                <a:latin typeface="Gill Sans Light"/>
                <a:cs typeface="Gill Sans Light"/>
              </a:rPr>
              <a:t> Systems</a:t>
            </a:r>
            <a:endParaRPr lang="en-US" dirty="0">
              <a:latin typeface="Gill Sans Light"/>
              <a:cs typeface="Gill Sans Light"/>
            </a:endParaRPr>
          </a:p>
        </p:txBody>
      </p:sp>
      <p:sp>
        <p:nvSpPr>
          <p:cNvPr id="188" name="TextBox 187"/>
          <p:cNvSpPr txBox="1"/>
          <p:nvPr/>
        </p:nvSpPr>
        <p:spPr>
          <a:xfrm>
            <a:off x="0" y="1066800"/>
            <a:ext cx="4572000" cy="707886"/>
          </a:xfrm>
          <a:prstGeom prst="rect">
            <a:avLst/>
          </a:prstGeom>
          <a:noFill/>
        </p:spPr>
        <p:txBody>
          <a:bodyPr wrap="square" rtlCol="0">
            <a:spAutoFit/>
          </a:bodyPr>
          <a:lstStyle/>
          <a:p>
            <a:pPr algn="ctr"/>
            <a:r>
              <a:rPr lang="en-US" sz="4000" dirty="0" smtClean="0">
                <a:latin typeface="Gill Sans Light"/>
                <a:cs typeface="Gill Sans Light"/>
              </a:rPr>
              <a:t>Dataflow Systems</a:t>
            </a:r>
            <a:endParaRPr lang="en-US" sz="4000" dirty="0">
              <a:latin typeface="Gill Sans Light"/>
              <a:cs typeface="Gill Sans Light"/>
            </a:endParaRPr>
          </a:p>
        </p:txBody>
      </p:sp>
      <p:sp>
        <p:nvSpPr>
          <p:cNvPr id="189" name="TextBox 188"/>
          <p:cNvSpPr txBox="1"/>
          <p:nvPr/>
        </p:nvSpPr>
        <p:spPr>
          <a:xfrm>
            <a:off x="4572000" y="1066800"/>
            <a:ext cx="4571999" cy="707886"/>
          </a:xfrm>
          <a:prstGeom prst="rect">
            <a:avLst/>
          </a:prstGeom>
          <a:noFill/>
        </p:spPr>
        <p:txBody>
          <a:bodyPr wrap="square" rtlCol="0">
            <a:spAutoFit/>
          </a:bodyPr>
          <a:lstStyle/>
          <a:p>
            <a:pPr algn="ctr"/>
            <a:r>
              <a:rPr lang="en-US" sz="4000" dirty="0" smtClean="0">
                <a:latin typeface="Gill Sans Light"/>
                <a:cs typeface="Gill Sans Light"/>
              </a:rPr>
              <a:t>Graph Systems</a:t>
            </a:r>
            <a:endParaRPr lang="en-US" sz="4000" dirty="0">
              <a:latin typeface="Gill Sans Light"/>
              <a:cs typeface="Gill Sans Light"/>
            </a:endParaRPr>
          </a:p>
        </p:txBody>
      </p:sp>
      <p:cxnSp>
        <p:nvCxnSpPr>
          <p:cNvPr id="191" name="Straight Connector 190"/>
          <p:cNvCxnSpPr/>
          <p:nvPr/>
        </p:nvCxnSpPr>
        <p:spPr>
          <a:xfrm>
            <a:off x="4572000" y="1524000"/>
            <a:ext cx="0" cy="5087950"/>
          </a:xfrm>
          <a:prstGeom prst="line">
            <a:avLst/>
          </a:prstGeom>
          <a:ln w="38100" cmpd="sng">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grpSp>
        <p:nvGrpSpPr>
          <p:cNvPr id="10" name="Group 9"/>
          <p:cNvGrpSpPr/>
          <p:nvPr/>
        </p:nvGrpSpPr>
        <p:grpSpPr>
          <a:xfrm>
            <a:off x="4797190" y="2152721"/>
            <a:ext cx="4118210" cy="4324279"/>
            <a:chOff x="4797190" y="2000321"/>
            <a:chExt cx="4118210" cy="4324279"/>
          </a:xfrm>
        </p:grpSpPr>
        <p:sp>
          <p:nvSpPr>
            <p:cNvPr id="175" name="Rectangle 174"/>
            <p:cNvSpPr/>
            <p:nvPr/>
          </p:nvSpPr>
          <p:spPr>
            <a:xfrm>
              <a:off x="5334000" y="3048000"/>
              <a:ext cx="3048000" cy="3276600"/>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2800" dirty="0" smtClean="0">
                  <a:latin typeface="Gill Sans Light"/>
                  <a:cs typeface="Gill Sans Light"/>
                </a:rPr>
                <a:t>Dependency Graph</a:t>
              </a:r>
              <a:endParaRPr lang="en-US" sz="2800" dirty="0">
                <a:latin typeface="Gill Sans Light"/>
                <a:cs typeface="Gill Sans Light"/>
              </a:endParaRPr>
            </a:p>
          </p:txBody>
        </p:sp>
        <p:grpSp>
          <p:nvGrpSpPr>
            <p:cNvPr id="181" name="Group 180"/>
            <p:cNvGrpSpPr/>
            <p:nvPr/>
          </p:nvGrpSpPr>
          <p:grpSpPr>
            <a:xfrm>
              <a:off x="5412017" y="3649647"/>
              <a:ext cx="1752501" cy="2522553"/>
              <a:chOff x="5640617" y="3597015"/>
              <a:chExt cx="1752501" cy="2522553"/>
            </a:xfrm>
          </p:grpSpPr>
          <p:sp>
            <p:nvSpPr>
              <p:cNvPr id="177" name="Freeform 176"/>
              <p:cNvSpPr/>
              <p:nvPr/>
            </p:nvSpPr>
            <p:spPr>
              <a:xfrm>
                <a:off x="5640617" y="3597015"/>
                <a:ext cx="1752501" cy="2522553"/>
              </a:xfrm>
              <a:custGeom>
                <a:avLst/>
                <a:gdLst>
                  <a:gd name="connsiteX0" fmla="*/ 31632 w 1797847"/>
                  <a:gd name="connsiteY0" fmla="*/ 812586 h 2552203"/>
                  <a:gd name="connsiteX1" fmla="*/ 650368 w 1797847"/>
                  <a:gd name="connsiteY1" fmla="*/ 96119 h 2552203"/>
                  <a:gd name="connsiteX2" fmla="*/ 1073714 w 1797847"/>
                  <a:gd name="connsiteY2" fmla="*/ 52697 h 2552203"/>
                  <a:gd name="connsiteX3" fmla="*/ 1106279 w 1797847"/>
                  <a:gd name="connsiteY3" fmla="*/ 519486 h 2552203"/>
                  <a:gd name="connsiteX4" fmla="*/ 834904 w 1797847"/>
                  <a:gd name="connsiteY4" fmla="*/ 682320 h 2552203"/>
                  <a:gd name="connsiteX5" fmla="*/ 1214829 w 1797847"/>
                  <a:gd name="connsiteY5" fmla="*/ 671464 h 2552203"/>
                  <a:gd name="connsiteX6" fmla="*/ 1464495 w 1797847"/>
                  <a:gd name="connsiteY6" fmla="*/ 552053 h 2552203"/>
                  <a:gd name="connsiteX7" fmla="*/ 1735871 w 1797847"/>
                  <a:gd name="connsiteY7" fmla="*/ 725742 h 2552203"/>
                  <a:gd name="connsiteX8" fmla="*/ 1768436 w 1797847"/>
                  <a:gd name="connsiteY8" fmla="*/ 1094831 h 2552203"/>
                  <a:gd name="connsiteX9" fmla="*/ 1377655 w 1797847"/>
                  <a:gd name="connsiteY9" fmla="*/ 1235953 h 2552203"/>
                  <a:gd name="connsiteX10" fmla="*/ 1095424 w 1797847"/>
                  <a:gd name="connsiteY10" fmla="*/ 1116542 h 2552203"/>
                  <a:gd name="connsiteX11" fmla="*/ 552673 w 1797847"/>
                  <a:gd name="connsiteY11" fmla="*/ 1170820 h 2552203"/>
                  <a:gd name="connsiteX12" fmla="*/ 726353 w 1797847"/>
                  <a:gd name="connsiteY12" fmla="*/ 2093542 h 2552203"/>
                  <a:gd name="connsiteX13" fmla="*/ 672078 w 1797847"/>
                  <a:gd name="connsiteY13" fmla="*/ 2527765 h 2552203"/>
                  <a:gd name="connsiteX14" fmla="*/ 237877 w 1797847"/>
                  <a:gd name="connsiteY14" fmla="*/ 2462631 h 2552203"/>
                  <a:gd name="connsiteX15" fmla="*/ 107617 w 1797847"/>
                  <a:gd name="connsiteY15" fmla="*/ 2169531 h 2552203"/>
                  <a:gd name="connsiteX16" fmla="*/ 31632 w 1797847"/>
                  <a:gd name="connsiteY16" fmla="*/ 812586 h 2552203"/>
                  <a:gd name="connsiteX0" fmla="*/ 31632 w 1797847"/>
                  <a:gd name="connsiteY0" fmla="*/ 806135 h 2545752"/>
                  <a:gd name="connsiteX1" fmla="*/ 650368 w 1797847"/>
                  <a:gd name="connsiteY1" fmla="*/ 89668 h 2545752"/>
                  <a:gd name="connsiteX2" fmla="*/ 1073714 w 1797847"/>
                  <a:gd name="connsiteY2" fmla="*/ 46246 h 2545752"/>
                  <a:gd name="connsiteX3" fmla="*/ 1106279 w 1797847"/>
                  <a:gd name="connsiteY3" fmla="*/ 415335 h 2545752"/>
                  <a:gd name="connsiteX4" fmla="*/ 834904 w 1797847"/>
                  <a:gd name="connsiteY4" fmla="*/ 675869 h 2545752"/>
                  <a:gd name="connsiteX5" fmla="*/ 1214829 w 1797847"/>
                  <a:gd name="connsiteY5" fmla="*/ 665013 h 2545752"/>
                  <a:gd name="connsiteX6" fmla="*/ 1464495 w 1797847"/>
                  <a:gd name="connsiteY6" fmla="*/ 545602 h 2545752"/>
                  <a:gd name="connsiteX7" fmla="*/ 1735871 w 1797847"/>
                  <a:gd name="connsiteY7" fmla="*/ 719291 h 2545752"/>
                  <a:gd name="connsiteX8" fmla="*/ 1768436 w 1797847"/>
                  <a:gd name="connsiteY8" fmla="*/ 1088380 h 2545752"/>
                  <a:gd name="connsiteX9" fmla="*/ 1377655 w 1797847"/>
                  <a:gd name="connsiteY9" fmla="*/ 1229502 h 2545752"/>
                  <a:gd name="connsiteX10" fmla="*/ 1095424 w 1797847"/>
                  <a:gd name="connsiteY10" fmla="*/ 1110091 h 2545752"/>
                  <a:gd name="connsiteX11" fmla="*/ 552673 w 1797847"/>
                  <a:gd name="connsiteY11" fmla="*/ 1164369 h 2545752"/>
                  <a:gd name="connsiteX12" fmla="*/ 726353 w 1797847"/>
                  <a:gd name="connsiteY12" fmla="*/ 2087091 h 2545752"/>
                  <a:gd name="connsiteX13" fmla="*/ 672078 w 1797847"/>
                  <a:gd name="connsiteY13" fmla="*/ 2521314 h 2545752"/>
                  <a:gd name="connsiteX14" fmla="*/ 237877 w 1797847"/>
                  <a:gd name="connsiteY14" fmla="*/ 2456180 h 2545752"/>
                  <a:gd name="connsiteX15" fmla="*/ 107617 w 1797847"/>
                  <a:gd name="connsiteY15" fmla="*/ 2163080 h 2545752"/>
                  <a:gd name="connsiteX16" fmla="*/ 31632 w 1797847"/>
                  <a:gd name="connsiteY16" fmla="*/ 806135 h 2545752"/>
                  <a:gd name="connsiteX0" fmla="*/ 31632 w 1797847"/>
                  <a:gd name="connsiteY0" fmla="*/ 806135 h 2545752"/>
                  <a:gd name="connsiteX1" fmla="*/ 650368 w 1797847"/>
                  <a:gd name="connsiteY1" fmla="*/ 89668 h 2545752"/>
                  <a:gd name="connsiteX2" fmla="*/ 1073714 w 1797847"/>
                  <a:gd name="connsiteY2" fmla="*/ 46246 h 2545752"/>
                  <a:gd name="connsiteX3" fmla="*/ 1106279 w 1797847"/>
                  <a:gd name="connsiteY3" fmla="*/ 415335 h 2545752"/>
                  <a:gd name="connsiteX4" fmla="*/ 834904 w 1797847"/>
                  <a:gd name="connsiteY4" fmla="*/ 675869 h 2545752"/>
                  <a:gd name="connsiteX5" fmla="*/ 1464495 w 1797847"/>
                  <a:gd name="connsiteY5" fmla="*/ 545602 h 2545752"/>
                  <a:gd name="connsiteX6" fmla="*/ 1735871 w 1797847"/>
                  <a:gd name="connsiteY6" fmla="*/ 719291 h 2545752"/>
                  <a:gd name="connsiteX7" fmla="*/ 1768436 w 1797847"/>
                  <a:gd name="connsiteY7" fmla="*/ 1088380 h 2545752"/>
                  <a:gd name="connsiteX8" fmla="*/ 1377655 w 1797847"/>
                  <a:gd name="connsiteY8" fmla="*/ 1229502 h 2545752"/>
                  <a:gd name="connsiteX9" fmla="*/ 1095424 w 1797847"/>
                  <a:gd name="connsiteY9" fmla="*/ 1110091 h 2545752"/>
                  <a:gd name="connsiteX10" fmla="*/ 552673 w 1797847"/>
                  <a:gd name="connsiteY10" fmla="*/ 1164369 h 2545752"/>
                  <a:gd name="connsiteX11" fmla="*/ 726353 w 1797847"/>
                  <a:gd name="connsiteY11" fmla="*/ 2087091 h 2545752"/>
                  <a:gd name="connsiteX12" fmla="*/ 672078 w 1797847"/>
                  <a:gd name="connsiteY12" fmla="*/ 2521314 h 2545752"/>
                  <a:gd name="connsiteX13" fmla="*/ 237877 w 1797847"/>
                  <a:gd name="connsiteY13" fmla="*/ 2456180 h 2545752"/>
                  <a:gd name="connsiteX14" fmla="*/ 107617 w 1797847"/>
                  <a:gd name="connsiteY14" fmla="*/ 2163080 h 2545752"/>
                  <a:gd name="connsiteX15" fmla="*/ 31632 w 1797847"/>
                  <a:gd name="connsiteY15" fmla="*/ 806135 h 2545752"/>
                  <a:gd name="connsiteX0" fmla="*/ 31632 w 1797847"/>
                  <a:gd name="connsiteY0" fmla="*/ 806135 h 2545752"/>
                  <a:gd name="connsiteX1" fmla="*/ 650368 w 1797847"/>
                  <a:gd name="connsiteY1" fmla="*/ 89668 h 2545752"/>
                  <a:gd name="connsiteX2" fmla="*/ 1073714 w 1797847"/>
                  <a:gd name="connsiteY2" fmla="*/ 46246 h 2545752"/>
                  <a:gd name="connsiteX3" fmla="*/ 1106279 w 1797847"/>
                  <a:gd name="connsiteY3" fmla="*/ 415335 h 2545752"/>
                  <a:gd name="connsiteX4" fmla="*/ 900034 w 1797847"/>
                  <a:gd name="connsiteY4" fmla="*/ 697580 h 2545752"/>
                  <a:gd name="connsiteX5" fmla="*/ 1464495 w 1797847"/>
                  <a:gd name="connsiteY5" fmla="*/ 545602 h 2545752"/>
                  <a:gd name="connsiteX6" fmla="*/ 1735871 w 1797847"/>
                  <a:gd name="connsiteY6" fmla="*/ 719291 h 2545752"/>
                  <a:gd name="connsiteX7" fmla="*/ 1768436 w 1797847"/>
                  <a:gd name="connsiteY7" fmla="*/ 1088380 h 2545752"/>
                  <a:gd name="connsiteX8" fmla="*/ 1377655 w 1797847"/>
                  <a:gd name="connsiteY8" fmla="*/ 1229502 h 2545752"/>
                  <a:gd name="connsiteX9" fmla="*/ 1095424 w 1797847"/>
                  <a:gd name="connsiteY9" fmla="*/ 1110091 h 2545752"/>
                  <a:gd name="connsiteX10" fmla="*/ 552673 w 1797847"/>
                  <a:gd name="connsiteY10" fmla="*/ 1164369 h 2545752"/>
                  <a:gd name="connsiteX11" fmla="*/ 726353 w 1797847"/>
                  <a:gd name="connsiteY11" fmla="*/ 2087091 h 2545752"/>
                  <a:gd name="connsiteX12" fmla="*/ 672078 w 1797847"/>
                  <a:gd name="connsiteY12" fmla="*/ 2521314 h 2545752"/>
                  <a:gd name="connsiteX13" fmla="*/ 237877 w 1797847"/>
                  <a:gd name="connsiteY13" fmla="*/ 2456180 h 2545752"/>
                  <a:gd name="connsiteX14" fmla="*/ 107617 w 1797847"/>
                  <a:gd name="connsiteY14" fmla="*/ 2163080 h 2545752"/>
                  <a:gd name="connsiteX15" fmla="*/ 31632 w 1797847"/>
                  <a:gd name="connsiteY15" fmla="*/ 806135 h 2545752"/>
                  <a:gd name="connsiteX0" fmla="*/ 31632 w 1736862"/>
                  <a:gd name="connsiteY0" fmla="*/ 806135 h 2545752"/>
                  <a:gd name="connsiteX1" fmla="*/ 650368 w 1736862"/>
                  <a:gd name="connsiteY1" fmla="*/ 89668 h 2545752"/>
                  <a:gd name="connsiteX2" fmla="*/ 1073714 w 1736862"/>
                  <a:gd name="connsiteY2" fmla="*/ 46246 h 2545752"/>
                  <a:gd name="connsiteX3" fmla="*/ 1106279 w 1736862"/>
                  <a:gd name="connsiteY3" fmla="*/ 415335 h 2545752"/>
                  <a:gd name="connsiteX4" fmla="*/ 900034 w 1736862"/>
                  <a:gd name="connsiteY4" fmla="*/ 697580 h 2545752"/>
                  <a:gd name="connsiteX5" fmla="*/ 1464495 w 1736862"/>
                  <a:gd name="connsiteY5" fmla="*/ 545602 h 2545752"/>
                  <a:gd name="connsiteX6" fmla="*/ 1735871 w 1736862"/>
                  <a:gd name="connsiteY6" fmla="*/ 719291 h 2545752"/>
                  <a:gd name="connsiteX7" fmla="*/ 1377655 w 1736862"/>
                  <a:gd name="connsiteY7" fmla="*/ 1229502 h 2545752"/>
                  <a:gd name="connsiteX8" fmla="*/ 1095424 w 1736862"/>
                  <a:gd name="connsiteY8" fmla="*/ 1110091 h 2545752"/>
                  <a:gd name="connsiteX9" fmla="*/ 552673 w 1736862"/>
                  <a:gd name="connsiteY9" fmla="*/ 1164369 h 2545752"/>
                  <a:gd name="connsiteX10" fmla="*/ 726353 w 1736862"/>
                  <a:gd name="connsiteY10" fmla="*/ 2087091 h 2545752"/>
                  <a:gd name="connsiteX11" fmla="*/ 672078 w 1736862"/>
                  <a:gd name="connsiteY11" fmla="*/ 2521314 h 2545752"/>
                  <a:gd name="connsiteX12" fmla="*/ 237877 w 1736862"/>
                  <a:gd name="connsiteY12" fmla="*/ 2456180 h 2545752"/>
                  <a:gd name="connsiteX13" fmla="*/ 107617 w 1736862"/>
                  <a:gd name="connsiteY13" fmla="*/ 2163080 h 2545752"/>
                  <a:gd name="connsiteX14" fmla="*/ 31632 w 1736862"/>
                  <a:gd name="connsiteY14" fmla="*/ 806135 h 2545752"/>
                  <a:gd name="connsiteX0" fmla="*/ 31632 w 1769283"/>
                  <a:gd name="connsiteY0" fmla="*/ 806135 h 2545752"/>
                  <a:gd name="connsiteX1" fmla="*/ 650368 w 1769283"/>
                  <a:gd name="connsiteY1" fmla="*/ 89668 h 2545752"/>
                  <a:gd name="connsiteX2" fmla="*/ 1073714 w 1769283"/>
                  <a:gd name="connsiteY2" fmla="*/ 46246 h 2545752"/>
                  <a:gd name="connsiteX3" fmla="*/ 1106279 w 1769283"/>
                  <a:gd name="connsiteY3" fmla="*/ 415335 h 2545752"/>
                  <a:gd name="connsiteX4" fmla="*/ 900034 w 1769283"/>
                  <a:gd name="connsiteY4" fmla="*/ 697580 h 2545752"/>
                  <a:gd name="connsiteX5" fmla="*/ 1464495 w 1769283"/>
                  <a:gd name="connsiteY5" fmla="*/ 545602 h 2545752"/>
                  <a:gd name="connsiteX6" fmla="*/ 1768436 w 1769283"/>
                  <a:gd name="connsiteY6" fmla="*/ 903836 h 2545752"/>
                  <a:gd name="connsiteX7" fmla="*/ 1377655 w 1769283"/>
                  <a:gd name="connsiteY7" fmla="*/ 1229502 h 2545752"/>
                  <a:gd name="connsiteX8" fmla="*/ 1095424 w 1769283"/>
                  <a:gd name="connsiteY8" fmla="*/ 1110091 h 2545752"/>
                  <a:gd name="connsiteX9" fmla="*/ 552673 w 1769283"/>
                  <a:gd name="connsiteY9" fmla="*/ 1164369 h 2545752"/>
                  <a:gd name="connsiteX10" fmla="*/ 726353 w 1769283"/>
                  <a:gd name="connsiteY10" fmla="*/ 2087091 h 2545752"/>
                  <a:gd name="connsiteX11" fmla="*/ 672078 w 1769283"/>
                  <a:gd name="connsiteY11" fmla="*/ 2521314 h 2545752"/>
                  <a:gd name="connsiteX12" fmla="*/ 237877 w 1769283"/>
                  <a:gd name="connsiteY12" fmla="*/ 2456180 h 2545752"/>
                  <a:gd name="connsiteX13" fmla="*/ 107617 w 1769283"/>
                  <a:gd name="connsiteY13" fmla="*/ 2163080 h 2545752"/>
                  <a:gd name="connsiteX14" fmla="*/ 31632 w 1769283"/>
                  <a:gd name="connsiteY14" fmla="*/ 806135 h 2545752"/>
                  <a:gd name="connsiteX0" fmla="*/ 31632 w 1769283"/>
                  <a:gd name="connsiteY0" fmla="*/ 806135 h 2545752"/>
                  <a:gd name="connsiteX1" fmla="*/ 650368 w 1769283"/>
                  <a:gd name="connsiteY1" fmla="*/ 89668 h 2545752"/>
                  <a:gd name="connsiteX2" fmla="*/ 1073714 w 1769283"/>
                  <a:gd name="connsiteY2" fmla="*/ 46246 h 2545752"/>
                  <a:gd name="connsiteX3" fmla="*/ 1106279 w 1769283"/>
                  <a:gd name="connsiteY3" fmla="*/ 415335 h 2545752"/>
                  <a:gd name="connsiteX4" fmla="*/ 900034 w 1769283"/>
                  <a:gd name="connsiteY4" fmla="*/ 697580 h 2545752"/>
                  <a:gd name="connsiteX5" fmla="*/ 1464495 w 1769283"/>
                  <a:gd name="connsiteY5" fmla="*/ 545602 h 2545752"/>
                  <a:gd name="connsiteX6" fmla="*/ 1768436 w 1769283"/>
                  <a:gd name="connsiteY6" fmla="*/ 903836 h 2545752"/>
                  <a:gd name="connsiteX7" fmla="*/ 1377655 w 1769283"/>
                  <a:gd name="connsiteY7" fmla="*/ 1229502 h 2545752"/>
                  <a:gd name="connsiteX8" fmla="*/ 552673 w 1769283"/>
                  <a:gd name="connsiteY8" fmla="*/ 1164369 h 2545752"/>
                  <a:gd name="connsiteX9" fmla="*/ 726353 w 1769283"/>
                  <a:gd name="connsiteY9" fmla="*/ 2087091 h 2545752"/>
                  <a:gd name="connsiteX10" fmla="*/ 672078 w 1769283"/>
                  <a:gd name="connsiteY10" fmla="*/ 2521314 h 2545752"/>
                  <a:gd name="connsiteX11" fmla="*/ 237877 w 1769283"/>
                  <a:gd name="connsiteY11" fmla="*/ 2456180 h 2545752"/>
                  <a:gd name="connsiteX12" fmla="*/ 107617 w 1769283"/>
                  <a:gd name="connsiteY12" fmla="*/ 2163080 h 2545752"/>
                  <a:gd name="connsiteX13" fmla="*/ 31632 w 1769283"/>
                  <a:gd name="connsiteY13" fmla="*/ 806135 h 2545752"/>
                  <a:gd name="connsiteX0" fmla="*/ 16022 w 1753673"/>
                  <a:gd name="connsiteY0" fmla="*/ 806135 h 2545752"/>
                  <a:gd name="connsiteX1" fmla="*/ 634758 w 1753673"/>
                  <a:gd name="connsiteY1" fmla="*/ 89668 h 2545752"/>
                  <a:gd name="connsiteX2" fmla="*/ 1058104 w 1753673"/>
                  <a:gd name="connsiteY2" fmla="*/ 46246 h 2545752"/>
                  <a:gd name="connsiteX3" fmla="*/ 1090669 w 1753673"/>
                  <a:gd name="connsiteY3" fmla="*/ 415335 h 2545752"/>
                  <a:gd name="connsiteX4" fmla="*/ 884424 w 1753673"/>
                  <a:gd name="connsiteY4" fmla="*/ 697580 h 2545752"/>
                  <a:gd name="connsiteX5" fmla="*/ 1448885 w 1753673"/>
                  <a:gd name="connsiteY5" fmla="*/ 545602 h 2545752"/>
                  <a:gd name="connsiteX6" fmla="*/ 1752826 w 1753673"/>
                  <a:gd name="connsiteY6" fmla="*/ 903836 h 2545752"/>
                  <a:gd name="connsiteX7" fmla="*/ 1362045 w 1753673"/>
                  <a:gd name="connsiteY7" fmla="*/ 1229502 h 2545752"/>
                  <a:gd name="connsiteX8" fmla="*/ 537063 w 1753673"/>
                  <a:gd name="connsiteY8" fmla="*/ 1164369 h 2545752"/>
                  <a:gd name="connsiteX9" fmla="*/ 710743 w 1753673"/>
                  <a:gd name="connsiteY9" fmla="*/ 2087091 h 2545752"/>
                  <a:gd name="connsiteX10" fmla="*/ 656468 w 1753673"/>
                  <a:gd name="connsiteY10" fmla="*/ 2521314 h 2545752"/>
                  <a:gd name="connsiteX11" fmla="*/ 222267 w 1753673"/>
                  <a:gd name="connsiteY11" fmla="*/ 2456180 h 2545752"/>
                  <a:gd name="connsiteX12" fmla="*/ 16022 w 1753673"/>
                  <a:gd name="connsiteY12" fmla="*/ 806135 h 2545752"/>
                  <a:gd name="connsiteX0" fmla="*/ 22512 w 1760163"/>
                  <a:gd name="connsiteY0" fmla="*/ 806135 h 2536601"/>
                  <a:gd name="connsiteX1" fmla="*/ 641248 w 1760163"/>
                  <a:gd name="connsiteY1" fmla="*/ 89668 h 2536601"/>
                  <a:gd name="connsiteX2" fmla="*/ 1064594 w 1760163"/>
                  <a:gd name="connsiteY2" fmla="*/ 46246 h 2536601"/>
                  <a:gd name="connsiteX3" fmla="*/ 1097159 w 1760163"/>
                  <a:gd name="connsiteY3" fmla="*/ 415335 h 2536601"/>
                  <a:gd name="connsiteX4" fmla="*/ 890914 w 1760163"/>
                  <a:gd name="connsiteY4" fmla="*/ 697580 h 2536601"/>
                  <a:gd name="connsiteX5" fmla="*/ 1455375 w 1760163"/>
                  <a:gd name="connsiteY5" fmla="*/ 545602 h 2536601"/>
                  <a:gd name="connsiteX6" fmla="*/ 1759316 w 1760163"/>
                  <a:gd name="connsiteY6" fmla="*/ 903836 h 2536601"/>
                  <a:gd name="connsiteX7" fmla="*/ 1368535 w 1760163"/>
                  <a:gd name="connsiteY7" fmla="*/ 1229502 h 2536601"/>
                  <a:gd name="connsiteX8" fmla="*/ 543553 w 1760163"/>
                  <a:gd name="connsiteY8" fmla="*/ 1164369 h 2536601"/>
                  <a:gd name="connsiteX9" fmla="*/ 717233 w 1760163"/>
                  <a:gd name="connsiteY9" fmla="*/ 2087091 h 2536601"/>
                  <a:gd name="connsiteX10" fmla="*/ 662958 w 1760163"/>
                  <a:gd name="connsiteY10" fmla="*/ 2521314 h 2536601"/>
                  <a:gd name="connsiteX11" fmla="*/ 185337 w 1760163"/>
                  <a:gd name="connsiteY11" fmla="*/ 2412758 h 2536601"/>
                  <a:gd name="connsiteX12" fmla="*/ 22512 w 1760163"/>
                  <a:gd name="connsiteY12" fmla="*/ 806135 h 2536601"/>
                  <a:gd name="connsiteX0" fmla="*/ 22512 w 1760163"/>
                  <a:gd name="connsiteY0" fmla="*/ 806135 h 2517435"/>
                  <a:gd name="connsiteX1" fmla="*/ 641248 w 1760163"/>
                  <a:gd name="connsiteY1" fmla="*/ 89668 h 2517435"/>
                  <a:gd name="connsiteX2" fmla="*/ 1064594 w 1760163"/>
                  <a:gd name="connsiteY2" fmla="*/ 46246 h 2517435"/>
                  <a:gd name="connsiteX3" fmla="*/ 1097159 w 1760163"/>
                  <a:gd name="connsiteY3" fmla="*/ 415335 h 2517435"/>
                  <a:gd name="connsiteX4" fmla="*/ 890914 w 1760163"/>
                  <a:gd name="connsiteY4" fmla="*/ 697580 h 2517435"/>
                  <a:gd name="connsiteX5" fmla="*/ 1455375 w 1760163"/>
                  <a:gd name="connsiteY5" fmla="*/ 545602 h 2517435"/>
                  <a:gd name="connsiteX6" fmla="*/ 1759316 w 1760163"/>
                  <a:gd name="connsiteY6" fmla="*/ 903836 h 2517435"/>
                  <a:gd name="connsiteX7" fmla="*/ 1368535 w 1760163"/>
                  <a:gd name="connsiteY7" fmla="*/ 1229502 h 2517435"/>
                  <a:gd name="connsiteX8" fmla="*/ 543553 w 1760163"/>
                  <a:gd name="connsiteY8" fmla="*/ 1164369 h 2517435"/>
                  <a:gd name="connsiteX9" fmla="*/ 717233 w 1760163"/>
                  <a:gd name="connsiteY9" fmla="*/ 2087091 h 2517435"/>
                  <a:gd name="connsiteX10" fmla="*/ 619538 w 1760163"/>
                  <a:gd name="connsiteY10" fmla="*/ 2499603 h 2517435"/>
                  <a:gd name="connsiteX11" fmla="*/ 185337 w 1760163"/>
                  <a:gd name="connsiteY11" fmla="*/ 2412758 h 2517435"/>
                  <a:gd name="connsiteX12" fmla="*/ 22512 w 1760163"/>
                  <a:gd name="connsiteY12" fmla="*/ 806135 h 2517435"/>
                  <a:gd name="connsiteX0" fmla="*/ 30153 w 1767804"/>
                  <a:gd name="connsiteY0" fmla="*/ 806135 h 2540057"/>
                  <a:gd name="connsiteX1" fmla="*/ 648889 w 1767804"/>
                  <a:gd name="connsiteY1" fmla="*/ 89668 h 2540057"/>
                  <a:gd name="connsiteX2" fmla="*/ 1072235 w 1767804"/>
                  <a:gd name="connsiteY2" fmla="*/ 46246 h 2540057"/>
                  <a:gd name="connsiteX3" fmla="*/ 1104800 w 1767804"/>
                  <a:gd name="connsiteY3" fmla="*/ 415335 h 2540057"/>
                  <a:gd name="connsiteX4" fmla="*/ 898555 w 1767804"/>
                  <a:gd name="connsiteY4" fmla="*/ 697580 h 2540057"/>
                  <a:gd name="connsiteX5" fmla="*/ 1463016 w 1767804"/>
                  <a:gd name="connsiteY5" fmla="*/ 545602 h 2540057"/>
                  <a:gd name="connsiteX6" fmla="*/ 1766957 w 1767804"/>
                  <a:gd name="connsiteY6" fmla="*/ 903836 h 2540057"/>
                  <a:gd name="connsiteX7" fmla="*/ 1376176 w 1767804"/>
                  <a:gd name="connsiteY7" fmla="*/ 1229502 h 2540057"/>
                  <a:gd name="connsiteX8" fmla="*/ 551194 w 1767804"/>
                  <a:gd name="connsiteY8" fmla="*/ 1164369 h 2540057"/>
                  <a:gd name="connsiteX9" fmla="*/ 724874 w 1767804"/>
                  <a:gd name="connsiteY9" fmla="*/ 2087091 h 2540057"/>
                  <a:gd name="connsiteX10" fmla="*/ 627179 w 1767804"/>
                  <a:gd name="connsiteY10" fmla="*/ 2499603 h 2540057"/>
                  <a:gd name="connsiteX11" fmla="*/ 192978 w 1767804"/>
                  <a:gd name="connsiteY11" fmla="*/ 2412758 h 2540057"/>
                  <a:gd name="connsiteX12" fmla="*/ 106138 w 1767804"/>
                  <a:gd name="connsiteY12" fmla="*/ 1511747 h 2540057"/>
                  <a:gd name="connsiteX13" fmla="*/ 30153 w 1767804"/>
                  <a:gd name="connsiteY13" fmla="*/ 806135 h 2540057"/>
                  <a:gd name="connsiteX0" fmla="*/ 14850 w 1752501"/>
                  <a:gd name="connsiteY0" fmla="*/ 788631 h 2522553"/>
                  <a:gd name="connsiteX1" fmla="*/ 405631 w 1752501"/>
                  <a:gd name="connsiteY1" fmla="*/ 452109 h 2522553"/>
                  <a:gd name="connsiteX2" fmla="*/ 633586 w 1752501"/>
                  <a:gd name="connsiteY2" fmla="*/ 72164 h 2522553"/>
                  <a:gd name="connsiteX3" fmla="*/ 1056932 w 1752501"/>
                  <a:gd name="connsiteY3" fmla="*/ 28742 h 2522553"/>
                  <a:gd name="connsiteX4" fmla="*/ 1089497 w 1752501"/>
                  <a:gd name="connsiteY4" fmla="*/ 397831 h 2522553"/>
                  <a:gd name="connsiteX5" fmla="*/ 883252 w 1752501"/>
                  <a:gd name="connsiteY5" fmla="*/ 680076 h 2522553"/>
                  <a:gd name="connsiteX6" fmla="*/ 1447713 w 1752501"/>
                  <a:gd name="connsiteY6" fmla="*/ 528098 h 2522553"/>
                  <a:gd name="connsiteX7" fmla="*/ 1751654 w 1752501"/>
                  <a:gd name="connsiteY7" fmla="*/ 886332 h 2522553"/>
                  <a:gd name="connsiteX8" fmla="*/ 1360873 w 1752501"/>
                  <a:gd name="connsiteY8" fmla="*/ 1211998 h 2522553"/>
                  <a:gd name="connsiteX9" fmla="*/ 535891 w 1752501"/>
                  <a:gd name="connsiteY9" fmla="*/ 1146865 h 2522553"/>
                  <a:gd name="connsiteX10" fmla="*/ 709571 w 1752501"/>
                  <a:gd name="connsiteY10" fmla="*/ 2069587 h 2522553"/>
                  <a:gd name="connsiteX11" fmla="*/ 611876 w 1752501"/>
                  <a:gd name="connsiteY11" fmla="*/ 2482099 h 2522553"/>
                  <a:gd name="connsiteX12" fmla="*/ 177675 w 1752501"/>
                  <a:gd name="connsiteY12" fmla="*/ 2395254 h 2522553"/>
                  <a:gd name="connsiteX13" fmla="*/ 90835 w 1752501"/>
                  <a:gd name="connsiteY13" fmla="*/ 1494243 h 2522553"/>
                  <a:gd name="connsiteX14" fmla="*/ 14850 w 1752501"/>
                  <a:gd name="connsiteY14" fmla="*/ 788631 h 252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52501" h="2522553">
                    <a:moveTo>
                      <a:pt x="14850" y="788631"/>
                    </a:moveTo>
                    <a:cubicBezTo>
                      <a:pt x="67316" y="614942"/>
                      <a:pt x="302508" y="571520"/>
                      <a:pt x="405631" y="452109"/>
                    </a:cubicBezTo>
                    <a:cubicBezTo>
                      <a:pt x="508754" y="332698"/>
                      <a:pt x="525036" y="142725"/>
                      <a:pt x="633586" y="72164"/>
                    </a:cubicBezTo>
                    <a:cubicBezTo>
                      <a:pt x="742136" y="1603"/>
                      <a:pt x="980947" y="-25536"/>
                      <a:pt x="1056932" y="28742"/>
                    </a:cubicBezTo>
                    <a:cubicBezTo>
                      <a:pt x="1132917" y="83020"/>
                      <a:pt x="1118444" y="289275"/>
                      <a:pt x="1089497" y="397831"/>
                    </a:cubicBezTo>
                    <a:cubicBezTo>
                      <a:pt x="1060550" y="506387"/>
                      <a:pt x="823549" y="658365"/>
                      <a:pt x="883252" y="680076"/>
                    </a:cubicBezTo>
                    <a:cubicBezTo>
                      <a:pt x="942955" y="701787"/>
                      <a:pt x="1302979" y="493722"/>
                      <a:pt x="1447713" y="528098"/>
                    </a:cubicBezTo>
                    <a:cubicBezTo>
                      <a:pt x="1592447" y="562474"/>
                      <a:pt x="1766127" y="772349"/>
                      <a:pt x="1751654" y="886332"/>
                    </a:cubicBezTo>
                    <a:cubicBezTo>
                      <a:pt x="1737181" y="1000315"/>
                      <a:pt x="1563500" y="1168576"/>
                      <a:pt x="1360873" y="1211998"/>
                    </a:cubicBezTo>
                    <a:cubicBezTo>
                      <a:pt x="1158246" y="1255420"/>
                      <a:pt x="644441" y="1003934"/>
                      <a:pt x="535891" y="1146865"/>
                    </a:cubicBezTo>
                    <a:cubicBezTo>
                      <a:pt x="427341" y="1289797"/>
                      <a:pt x="696907" y="1847048"/>
                      <a:pt x="709571" y="2069587"/>
                    </a:cubicBezTo>
                    <a:cubicBezTo>
                      <a:pt x="722235" y="2292126"/>
                      <a:pt x="700525" y="2427821"/>
                      <a:pt x="611876" y="2482099"/>
                    </a:cubicBezTo>
                    <a:cubicBezTo>
                      <a:pt x="523227" y="2536377"/>
                      <a:pt x="280798" y="2559897"/>
                      <a:pt x="177675" y="2395254"/>
                    </a:cubicBezTo>
                    <a:cubicBezTo>
                      <a:pt x="74552" y="2230611"/>
                      <a:pt x="117972" y="1762013"/>
                      <a:pt x="90835" y="1494243"/>
                    </a:cubicBezTo>
                    <a:cubicBezTo>
                      <a:pt x="63698" y="1226473"/>
                      <a:pt x="-37616" y="962320"/>
                      <a:pt x="14850" y="788631"/>
                    </a:cubicBez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Gill Sans Light"/>
                  <a:cs typeface="Gill Sans Light"/>
                </a:endParaRPr>
              </a:p>
            </p:txBody>
          </p:sp>
          <p:sp>
            <p:nvSpPr>
              <p:cNvPr id="180" name="Oval 179"/>
              <p:cNvSpPr/>
              <p:nvPr/>
            </p:nvSpPr>
            <p:spPr>
              <a:xfrm>
                <a:off x="5671580" y="4212712"/>
                <a:ext cx="533400" cy="533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latin typeface="Gill Sans Light"/>
                  <a:cs typeface="Gill Sans Light"/>
                </a:endParaRPr>
              </a:p>
            </p:txBody>
          </p:sp>
        </p:grpSp>
        <p:grpSp>
          <p:nvGrpSpPr>
            <p:cNvPr id="187" name="Group 186"/>
            <p:cNvGrpSpPr/>
            <p:nvPr/>
          </p:nvGrpSpPr>
          <p:grpSpPr>
            <a:xfrm>
              <a:off x="5502763" y="4166832"/>
              <a:ext cx="2778301" cy="1997546"/>
              <a:chOff x="5731363" y="4114200"/>
              <a:chExt cx="2778301" cy="1997546"/>
            </a:xfrm>
          </p:grpSpPr>
          <p:sp>
            <p:nvSpPr>
              <p:cNvPr id="185" name="Freeform 184"/>
              <p:cNvSpPr/>
              <p:nvPr/>
            </p:nvSpPr>
            <p:spPr>
              <a:xfrm>
                <a:off x="5731363" y="4114200"/>
                <a:ext cx="2778301" cy="1997546"/>
              </a:xfrm>
              <a:custGeom>
                <a:avLst/>
                <a:gdLst>
                  <a:gd name="connsiteX0" fmla="*/ 1395586 w 2902853"/>
                  <a:gd name="connsiteY0" fmla="*/ 2051860 h 2051860"/>
                  <a:gd name="connsiteX1" fmla="*/ 1156775 w 2902853"/>
                  <a:gd name="connsiteY1" fmla="*/ 1921593 h 2051860"/>
                  <a:gd name="connsiteX2" fmla="*/ 559749 w 2902853"/>
                  <a:gd name="connsiteY2" fmla="*/ 1986727 h 2051860"/>
                  <a:gd name="connsiteX3" fmla="*/ 168968 w 2902853"/>
                  <a:gd name="connsiteY3" fmla="*/ 2019293 h 2051860"/>
                  <a:gd name="connsiteX4" fmla="*/ 6143 w 2902853"/>
                  <a:gd name="connsiteY4" fmla="*/ 1693627 h 2051860"/>
                  <a:gd name="connsiteX5" fmla="*/ 364359 w 2902853"/>
                  <a:gd name="connsiteY5" fmla="*/ 1411382 h 2051860"/>
                  <a:gd name="connsiteX6" fmla="*/ 809415 w 2902853"/>
                  <a:gd name="connsiteY6" fmla="*/ 1509082 h 2051860"/>
                  <a:gd name="connsiteX7" fmla="*/ 1211051 w 2902853"/>
                  <a:gd name="connsiteY7" fmla="*/ 1454804 h 2051860"/>
                  <a:gd name="connsiteX8" fmla="*/ 1297891 w 2902853"/>
                  <a:gd name="connsiteY8" fmla="*/ 1053149 h 2051860"/>
                  <a:gd name="connsiteX9" fmla="*/ 1145920 w 2902853"/>
                  <a:gd name="connsiteY9" fmla="*/ 618926 h 2051860"/>
                  <a:gd name="connsiteX10" fmla="*/ 1069935 w 2902853"/>
                  <a:gd name="connsiteY10" fmla="*/ 336682 h 2051860"/>
                  <a:gd name="connsiteX11" fmla="*/ 1439006 w 2902853"/>
                  <a:gd name="connsiteY11" fmla="*/ 159 h 2051860"/>
                  <a:gd name="connsiteX12" fmla="*/ 1742947 w 2902853"/>
                  <a:gd name="connsiteY12" fmla="*/ 380104 h 2051860"/>
                  <a:gd name="connsiteX13" fmla="*/ 1612686 w 2902853"/>
                  <a:gd name="connsiteY13" fmla="*/ 792615 h 2051860"/>
                  <a:gd name="connsiteX14" fmla="*/ 1547556 w 2902853"/>
                  <a:gd name="connsiteY14" fmla="*/ 1335393 h 2051860"/>
                  <a:gd name="connsiteX15" fmla="*/ 2242278 w 2902853"/>
                  <a:gd name="connsiteY15" fmla="*/ 608071 h 2051860"/>
                  <a:gd name="connsiteX16" fmla="*/ 2318263 w 2902853"/>
                  <a:gd name="connsiteY16" fmla="*/ 152137 h 2051860"/>
                  <a:gd name="connsiteX17" fmla="*/ 2850159 w 2902853"/>
                  <a:gd name="connsiteY17" fmla="*/ 152137 h 2051860"/>
                  <a:gd name="connsiteX18" fmla="*/ 2839304 w 2902853"/>
                  <a:gd name="connsiteY18" fmla="*/ 694915 h 2051860"/>
                  <a:gd name="connsiteX19" fmla="*/ 2459378 w 2902853"/>
                  <a:gd name="connsiteY19" fmla="*/ 836037 h 2051860"/>
                  <a:gd name="connsiteX20" fmla="*/ 1851497 w 2902853"/>
                  <a:gd name="connsiteY20" fmla="*/ 1476515 h 2051860"/>
                  <a:gd name="connsiteX21" fmla="*/ 2459378 w 2902853"/>
                  <a:gd name="connsiteY21" fmla="*/ 1367960 h 2051860"/>
                  <a:gd name="connsiteX22" fmla="*/ 2730754 w 2902853"/>
                  <a:gd name="connsiteY22" fmla="*/ 1639349 h 2051860"/>
                  <a:gd name="connsiteX23" fmla="*/ 2578783 w 2902853"/>
                  <a:gd name="connsiteY23" fmla="*/ 2019293 h 2051860"/>
                  <a:gd name="connsiteX24" fmla="*/ 1992612 w 2902853"/>
                  <a:gd name="connsiteY24" fmla="*/ 1943305 h 2051860"/>
                  <a:gd name="connsiteX25" fmla="*/ 1471571 w 2902853"/>
                  <a:gd name="connsiteY25" fmla="*/ 2051860 h 2051860"/>
                  <a:gd name="connsiteX0" fmla="*/ 1395586 w 2902853"/>
                  <a:gd name="connsiteY0" fmla="*/ 2051860 h 2051860"/>
                  <a:gd name="connsiteX1" fmla="*/ 1156775 w 2902853"/>
                  <a:gd name="connsiteY1" fmla="*/ 1921593 h 2051860"/>
                  <a:gd name="connsiteX2" fmla="*/ 559749 w 2902853"/>
                  <a:gd name="connsiteY2" fmla="*/ 1986727 h 2051860"/>
                  <a:gd name="connsiteX3" fmla="*/ 168968 w 2902853"/>
                  <a:gd name="connsiteY3" fmla="*/ 2019293 h 2051860"/>
                  <a:gd name="connsiteX4" fmla="*/ 6143 w 2902853"/>
                  <a:gd name="connsiteY4" fmla="*/ 1693627 h 2051860"/>
                  <a:gd name="connsiteX5" fmla="*/ 364359 w 2902853"/>
                  <a:gd name="connsiteY5" fmla="*/ 1411382 h 2051860"/>
                  <a:gd name="connsiteX6" fmla="*/ 809415 w 2902853"/>
                  <a:gd name="connsiteY6" fmla="*/ 1509082 h 2051860"/>
                  <a:gd name="connsiteX7" fmla="*/ 1211051 w 2902853"/>
                  <a:gd name="connsiteY7" fmla="*/ 1454804 h 2051860"/>
                  <a:gd name="connsiteX8" fmla="*/ 1297891 w 2902853"/>
                  <a:gd name="connsiteY8" fmla="*/ 1053149 h 2051860"/>
                  <a:gd name="connsiteX9" fmla="*/ 1145920 w 2902853"/>
                  <a:gd name="connsiteY9" fmla="*/ 618926 h 2051860"/>
                  <a:gd name="connsiteX10" fmla="*/ 1069935 w 2902853"/>
                  <a:gd name="connsiteY10" fmla="*/ 336682 h 2051860"/>
                  <a:gd name="connsiteX11" fmla="*/ 1439006 w 2902853"/>
                  <a:gd name="connsiteY11" fmla="*/ 159 h 2051860"/>
                  <a:gd name="connsiteX12" fmla="*/ 1742947 w 2902853"/>
                  <a:gd name="connsiteY12" fmla="*/ 380104 h 2051860"/>
                  <a:gd name="connsiteX13" fmla="*/ 1612686 w 2902853"/>
                  <a:gd name="connsiteY13" fmla="*/ 792615 h 2051860"/>
                  <a:gd name="connsiteX14" fmla="*/ 1547556 w 2902853"/>
                  <a:gd name="connsiteY14" fmla="*/ 1335393 h 2051860"/>
                  <a:gd name="connsiteX15" fmla="*/ 2242278 w 2902853"/>
                  <a:gd name="connsiteY15" fmla="*/ 608071 h 2051860"/>
                  <a:gd name="connsiteX16" fmla="*/ 2318263 w 2902853"/>
                  <a:gd name="connsiteY16" fmla="*/ 152137 h 2051860"/>
                  <a:gd name="connsiteX17" fmla="*/ 2850159 w 2902853"/>
                  <a:gd name="connsiteY17" fmla="*/ 152137 h 2051860"/>
                  <a:gd name="connsiteX18" fmla="*/ 2839304 w 2902853"/>
                  <a:gd name="connsiteY18" fmla="*/ 694915 h 2051860"/>
                  <a:gd name="connsiteX19" fmla="*/ 2459378 w 2902853"/>
                  <a:gd name="connsiteY19" fmla="*/ 836037 h 2051860"/>
                  <a:gd name="connsiteX20" fmla="*/ 1851497 w 2902853"/>
                  <a:gd name="connsiteY20" fmla="*/ 1476515 h 2051860"/>
                  <a:gd name="connsiteX21" fmla="*/ 2459378 w 2902853"/>
                  <a:gd name="connsiteY21" fmla="*/ 1367960 h 2051860"/>
                  <a:gd name="connsiteX22" fmla="*/ 2730754 w 2902853"/>
                  <a:gd name="connsiteY22" fmla="*/ 1639349 h 2051860"/>
                  <a:gd name="connsiteX23" fmla="*/ 2578783 w 2902853"/>
                  <a:gd name="connsiteY23" fmla="*/ 2019293 h 2051860"/>
                  <a:gd name="connsiteX24" fmla="*/ 1992612 w 2902853"/>
                  <a:gd name="connsiteY24" fmla="*/ 1943305 h 2051860"/>
                  <a:gd name="connsiteX25" fmla="*/ 1471571 w 2902853"/>
                  <a:gd name="connsiteY25" fmla="*/ 2051860 h 2051860"/>
                  <a:gd name="connsiteX26" fmla="*/ 1395586 w 2902853"/>
                  <a:gd name="connsiteY26" fmla="*/ 2051860 h 2051860"/>
                  <a:gd name="connsiteX0" fmla="*/ 1395586 w 2902853"/>
                  <a:gd name="connsiteY0" fmla="*/ 2051860 h 2051860"/>
                  <a:gd name="connsiteX1" fmla="*/ 1156775 w 2902853"/>
                  <a:gd name="connsiteY1" fmla="*/ 1921593 h 2051860"/>
                  <a:gd name="connsiteX2" fmla="*/ 559749 w 2902853"/>
                  <a:gd name="connsiteY2" fmla="*/ 1986727 h 2051860"/>
                  <a:gd name="connsiteX3" fmla="*/ 168968 w 2902853"/>
                  <a:gd name="connsiteY3" fmla="*/ 2019293 h 2051860"/>
                  <a:gd name="connsiteX4" fmla="*/ 6143 w 2902853"/>
                  <a:gd name="connsiteY4" fmla="*/ 1693627 h 2051860"/>
                  <a:gd name="connsiteX5" fmla="*/ 364359 w 2902853"/>
                  <a:gd name="connsiteY5" fmla="*/ 1411382 h 2051860"/>
                  <a:gd name="connsiteX6" fmla="*/ 809415 w 2902853"/>
                  <a:gd name="connsiteY6" fmla="*/ 1509082 h 2051860"/>
                  <a:gd name="connsiteX7" fmla="*/ 1211051 w 2902853"/>
                  <a:gd name="connsiteY7" fmla="*/ 1454804 h 2051860"/>
                  <a:gd name="connsiteX8" fmla="*/ 1297891 w 2902853"/>
                  <a:gd name="connsiteY8" fmla="*/ 1053149 h 2051860"/>
                  <a:gd name="connsiteX9" fmla="*/ 1145920 w 2902853"/>
                  <a:gd name="connsiteY9" fmla="*/ 618926 h 2051860"/>
                  <a:gd name="connsiteX10" fmla="*/ 1069935 w 2902853"/>
                  <a:gd name="connsiteY10" fmla="*/ 336682 h 2051860"/>
                  <a:gd name="connsiteX11" fmla="*/ 1439006 w 2902853"/>
                  <a:gd name="connsiteY11" fmla="*/ 159 h 2051860"/>
                  <a:gd name="connsiteX12" fmla="*/ 1742947 w 2902853"/>
                  <a:gd name="connsiteY12" fmla="*/ 380104 h 2051860"/>
                  <a:gd name="connsiteX13" fmla="*/ 1612686 w 2902853"/>
                  <a:gd name="connsiteY13" fmla="*/ 792615 h 2051860"/>
                  <a:gd name="connsiteX14" fmla="*/ 1547556 w 2902853"/>
                  <a:gd name="connsiteY14" fmla="*/ 1335393 h 2051860"/>
                  <a:gd name="connsiteX15" fmla="*/ 2242278 w 2902853"/>
                  <a:gd name="connsiteY15" fmla="*/ 608071 h 2051860"/>
                  <a:gd name="connsiteX16" fmla="*/ 2318263 w 2902853"/>
                  <a:gd name="connsiteY16" fmla="*/ 152137 h 2051860"/>
                  <a:gd name="connsiteX17" fmla="*/ 2850159 w 2902853"/>
                  <a:gd name="connsiteY17" fmla="*/ 152137 h 2051860"/>
                  <a:gd name="connsiteX18" fmla="*/ 2839304 w 2902853"/>
                  <a:gd name="connsiteY18" fmla="*/ 694915 h 2051860"/>
                  <a:gd name="connsiteX19" fmla="*/ 2459378 w 2902853"/>
                  <a:gd name="connsiteY19" fmla="*/ 836037 h 2051860"/>
                  <a:gd name="connsiteX20" fmla="*/ 1851497 w 2902853"/>
                  <a:gd name="connsiteY20" fmla="*/ 1476515 h 2051860"/>
                  <a:gd name="connsiteX21" fmla="*/ 2459378 w 2902853"/>
                  <a:gd name="connsiteY21" fmla="*/ 1367960 h 2051860"/>
                  <a:gd name="connsiteX22" fmla="*/ 2730754 w 2902853"/>
                  <a:gd name="connsiteY22" fmla="*/ 1639349 h 2051860"/>
                  <a:gd name="connsiteX23" fmla="*/ 2578783 w 2902853"/>
                  <a:gd name="connsiteY23" fmla="*/ 2019293 h 2051860"/>
                  <a:gd name="connsiteX24" fmla="*/ 1992612 w 2902853"/>
                  <a:gd name="connsiteY24" fmla="*/ 1943305 h 2051860"/>
                  <a:gd name="connsiteX25" fmla="*/ 1677817 w 2902853"/>
                  <a:gd name="connsiteY25" fmla="*/ 2041004 h 2051860"/>
                  <a:gd name="connsiteX26" fmla="*/ 1395586 w 2902853"/>
                  <a:gd name="connsiteY26" fmla="*/ 2051860 h 2051860"/>
                  <a:gd name="connsiteX0" fmla="*/ 1395586 w 2902853"/>
                  <a:gd name="connsiteY0" fmla="*/ 2051860 h 2051949"/>
                  <a:gd name="connsiteX1" fmla="*/ 1156775 w 2902853"/>
                  <a:gd name="connsiteY1" fmla="*/ 1921593 h 2051949"/>
                  <a:gd name="connsiteX2" fmla="*/ 559749 w 2902853"/>
                  <a:gd name="connsiteY2" fmla="*/ 1986727 h 2051949"/>
                  <a:gd name="connsiteX3" fmla="*/ 168968 w 2902853"/>
                  <a:gd name="connsiteY3" fmla="*/ 2019293 h 2051949"/>
                  <a:gd name="connsiteX4" fmla="*/ 6143 w 2902853"/>
                  <a:gd name="connsiteY4" fmla="*/ 1693627 h 2051949"/>
                  <a:gd name="connsiteX5" fmla="*/ 364359 w 2902853"/>
                  <a:gd name="connsiteY5" fmla="*/ 1411382 h 2051949"/>
                  <a:gd name="connsiteX6" fmla="*/ 809415 w 2902853"/>
                  <a:gd name="connsiteY6" fmla="*/ 1509082 h 2051949"/>
                  <a:gd name="connsiteX7" fmla="*/ 1211051 w 2902853"/>
                  <a:gd name="connsiteY7" fmla="*/ 1454804 h 2051949"/>
                  <a:gd name="connsiteX8" fmla="*/ 1297891 w 2902853"/>
                  <a:gd name="connsiteY8" fmla="*/ 1053149 h 2051949"/>
                  <a:gd name="connsiteX9" fmla="*/ 1145920 w 2902853"/>
                  <a:gd name="connsiteY9" fmla="*/ 618926 h 2051949"/>
                  <a:gd name="connsiteX10" fmla="*/ 1069935 w 2902853"/>
                  <a:gd name="connsiteY10" fmla="*/ 336682 h 2051949"/>
                  <a:gd name="connsiteX11" fmla="*/ 1439006 w 2902853"/>
                  <a:gd name="connsiteY11" fmla="*/ 159 h 2051949"/>
                  <a:gd name="connsiteX12" fmla="*/ 1742947 w 2902853"/>
                  <a:gd name="connsiteY12" fmla="*/ 380104 h 2051949"/>
                  <a:gd name="connsiteX13" fmla="*/ 1612686 w 2902853"/>
                  <a:gd name="connsiteY13" fmla="*/ 792615 h 2051949"/>
                  <a:gd name="connsiteX14" fmla="*/ 1547556 w 2902853"/>
                  <a:gd name="connsiteY14" fmla="*/ 1335393 h 2051949"/>
                  <a:gd name="connsiteX15" fmla="*/ 2242278 w 2902853"/>
                  <a:gd name="connsiteY15" fmla="*/ 608071 h 2051949"/>
                  <a:gd name="connsiteX16" fmla="*/ 2318263 w 2902853"/>
                  <a:gd name="connsiteY16" fmla="*/ 152137 h 2051949"/>
                  <a:gd name="connsiteX17" fmla="*/ 2850159 w 2902853"/>
                  <a:gd name="connsiteY17" fmla="*/ 152137 h 2051949"/>
                  <a:gd name="connsiteX18" fmla="*/ 2839304 w 2902853"/>
                  <a:gd name="connsiteY18" fmla="*/ 694915 h 2051949"/>
                  <a:gd name="connsiteX19" fmla="*/ 2459378 w 2902853"/>
                  <a:gd name="connsiteY19" fmla="*/ 836037 h 2051949"/>
                  <a:gd name="connsiteX20" fmla="*/ 1851497 w 2902853"/>
                  <a:gd name="connsiteY20" fmla="*/ 1476515 h 2051949"/>
                  <a:gd name="connsiteX21" fmla="*/ 2459378 w 2902853"/>
                  <a:gd name="connsiteY21" fmla="*/ 1367960 h 2051949"/>
                  <a:gd name="connsiteX22" fmla="*/ 2730754 w 2902853"/>
                  <a:gd name="connsiteY22" fmla="*/ 1639349 h 2051949"/>
                  <a:gd name="connsiteX23" fmla="*/ 2578783 w 2902853"/>
                  <a:gd name="connsiteY23" fmla="*/ 2019293 h 2051949"/>
                  <a:gd name="connsiteX24" fmla="*/ 1992612 w 2902853"/>
                  <a:gd name="connsiteY24" fmla="*/ 1943305 h 2051949"/>
                  <a:gd name="connsiteX25" fmla="*/ 1395586 w 2902853"/>
                  <a:gd name="connsiteY25" fmla="*/ 2051860 h 2051949"/>
                  <a:gd name="connsiteX0" fmla="*/ 1395586 w 2902853"/>
                  <a:gd name="connsiteY0" fmla="*/ 2051860 h 2051949"/>
                  <a:gd name="connsiteX1" fmla="*/ 1156775 w 2902853"/>
                  <a:gd name="connsiteY1" fmla="*/ 1921593 h 2051949"/>
                  <a:gd name="connsiteX2" fmla="*/ 559749 w 2902853"/>
                  <a:gd name="connsiteY2" fmla="*/ 1986727 h 2051949"/>
                  <a:gd name="connsiteX3" fmla="*/ 168968 w 2902853"/>
                  <a:gd name="connsiteY3" fmla="*/ 2019293 h 2051949"/>
                  <a:gd name="connsiteX4" fmla="*/ 6143 w 2902853"/>
                  <a:gd name="connsiteY4" fmla="*/ 1693627 h 2051949"/>
                  <a:gd name="connsiteX5" fmla="*/ 364359 w 2902853"/>
                  <a:gd name="connsiteY5" fmla="*/ 1411382 h 2051949"/>
                  <a:gd name="connsiteX6" fmla="*/ 809415 w 2902853"/>
                  <a:gd name="connsiteY6" fmla="*/ 1509082 h 2051949"/>
                  <a:gd name="connsiteX7" fmla="*/ 1211051 w 2902853"/>
                  <a:gd name="connsiteY7" fmla="*/ 1454804 h 2051949"/>
                  <a:gd name="connsiteX8" fmla="*/ 1297891 w 2902853"/>
                  <a:gd name="connsiteY8" fmla="*/ 1053149 h 2051949"/>
                  <a:gd name="connsiteX9" fmla="*/ 1145920 w 2902853"/>
                  <a:gd name="connsiteY9" fmla="*/ 618926 h 2051949"/>
                  <a:gd name="connsiteX10" fmla="*/ 1069935 w 2902853"/>
                  <a:gd name="connsiteY10" fmla="*/ 336682 h 2051949"/>
                  <a:gd name="connsiteX11" fmla="*/ 1439006 w 2902853"/>
                  <a:gd name="connsiteY11" fmla="*/ 159 h 2051949"/>
                  <a:gd name="connsiteX12" fmla="*/ 1742947 w 2902853"/>
                  <a:gd name="connsiteY12" fmla="*/ 380104 h 2051949"/>
                  <a:gd name="connsiteX13" fmla="*/ 1612686 w 2902853"/>
                  <a:gd name="connsiteY13" fmla="*/ 792615 h 2051949"/>
                  <a:gd name="connsiteX14" fmla="*/ 1547556 w 2902853"/>
                  <a:gd name="connsiteY14" fmla="*/ 1335393 h 2051949"/>
                  <a:gd name="connsiteX15" fmla="*/ 2242278 w 2902853"/>
                  <a:gd name="connsiteY15" fmla="*/ 608071 h 2051949"/>
                  <a:gd name="connsiteX16" fmla="*/ 2318263 w 2902853"/>
                  <a:gd name="connsiteY16" fmla="*/ 152137 h 2051949"/>
                  <a:gd name="connsiteX17" fmla="*/ 2850159 w 2902853"/>
                  <a:gd name="connsiteY17" fmla="*/ 152137 h 2051949"/>
                  <a:gd name="connsiteX18" fmla="*/ 2839304 w 2902853"/>
                  <a:gd name="connsiteY18" fmla="*/ 694915 h 2051949"/>
                  <a:gd name="connsiteX19" fmla="*/ 2459378 w 2902853"/>
                  <a:gd name="connsiteY19" fmla="*/ 836037 h 2051949"/>
                  <a:gd name="connsiteX20" fmla="*/ 1851497 w 2902853"/>
                  <a:gd name="connsiteY20" fmla="*/ 1476515 h 2051949"/>
                  <a:gd name="connsiteX21" fmla="*/ 2459378 w 2902853"/>
                  <a:gd name="connsiteY21" fmla="*/ 1367960 h 2051949"/>
                  <a:gd name="connsiteX22" fmla="*/ 2730754 w 2902853"/>
                  <a:gd name="connsiteY22" fmla="*/ 1639349 h 2051949"/>
                  <a:gd name="connsiteX23" fmla="*/ 2578783 w 2902853"/>
                  <a:gd name="connsiteY23" fmla="*/ 2019293 h 2051949"/>
                  <a:gd name="connsiteX24" fmla="*/ 1732092 w 2902853"/>
                  <a:gd name="connsiteY24" fmla="*/ 1943305 h 2051949"/>
                  <a:gd name="connsiteX25" fmla="*/ 1395586 w 2902853"/>
                  <a:gd name="connsiteY25" fmla="*/ 2051860 h 2051949"/>
                  <a:gd name="connsiteX0" fmla="*/ 1482426 w 2902853"/>
                  <a:gd name="connsiteY0" fmla="*/ 2073571 h 2073648"/>
                  <a:gd name="connsiteX1" fmla="*/ 1156775 w 2902853"/>
                  <a:gd name="connsiteY1" fmla="*/ 1921593 h 2073648"/>
                  <a:gd name="connsiteX2" fmla="*/ 559749 w 2902853"/>
                  <a:gd name="connsiteY2" fmla="*/ 1986727 h 2073648"/>
                  <a:gd name="connsiteX3" fmla="*/ 168968 w 2902853"/>
                  <a:gd name="connsiteY3" fmla="*/ 2019293 h 2073648"/>
                  <a:gd name="connsiteX4" fmla="*/ 6143 w 2902853"/>
                  <a:gd name="connsiteY4" fmla="*/ 1693627 h 2073648"/>
                  <a:gd name="connsiteX5" fmla="*/ 364359 w 2902853"/>
                  <a:gd name="connsiteY5" fmla="*/ 1411382 h 2073648"/>
                  <a:gd name="connsiteX6" fmla="*/ 809415 w 2902853"/>
                  <a:gd name="connsiteY6" fmla="*/ 1509082 h 2073648"/>
                  <a:gd name="connsiteX7" fmla="*/ 1211051 w 2902853"/>
                  <a:gd name="connsiteY7" fmla="*/ 1454804 h 2073648"/>
                  <a:gd name="connsiteX8" fmla="*/ 1297891 w 2902853"/>
                  <a:gd name="connsiteY8" fmla="*/ 1053149 h 2073648"/>
                  <a:gd name="connsiteX9" fmla="*/ 1145920 w 2902853"/>
                  <a:gd name="connsiteY9" fmla="*/ 618926 h 2073648"/>
                  <a:gd name="connsiteX10" fmla="*/ 1069935 w 2902853"/>
                  <a:gd name="connsiteY10" fmla="*/ 336682 h 2073648"/>
                  <a:gd name="connsiteX11" fmla="*/ 1439006 w 2902853"/>
                  <a:gd name="connsiteY11" fmla="*/ 159 h 2073648"/>
                  <a:gd name="connsiteX12" fmla="*/ 1742947 w 2902853"/>
                  <a:gd name="connsiteY12" fmla="*/ 380104 h 2073648"/>
                  <a:gd name="connsiteX13" fmla="*/ 1612686 w 2902853"/>
                  <a:gd name="connsiteY13" fmla="*/ 792615 h 2073648"/>
                  <a:gd name="connsiteX14" fmla="*/ 1547556 w 2902853"/>
                  <a:gd name="connsiteY14" fmla="*/ 1335393 h 2073648"/>
                  <a:gd name="connsiteX15" fmla="*/ 2242278 w 2902853"/>
                  <a:gd name="connsiteY15" fmla="*/ 608071 h 2073648"/>
                  <a:gd name="connsiteX16" fmla="*/ 2318263 w 2902853"/>
                  <a:gd name="connsiteY16" fmla="*/ 152137 h 2073648"/>
                  <a:gd name="connsiteX17" fmla="*/ 2850159 w 2902853"/>
                  <a:gd name="connsiteY17" fmla="*/ 152137 h 2073648"/>
                  <a:gd name="connsiteX18" fmla="*/ 2839304 w 2902853"/>
                  <a:gd name="connsiteY18" fmla="*/ 694915 h 2073648"/>
                  <a:gd name="connsiteX19" fmla="*/ 2459378 w 2902853"/>
                  <a:gd name="connsiteY19" fmla="*/ 836037 h 2073648"/>
                  <a:gd name="connsiteX20" fmla="*/ 1851497 w 2902853"/>
                  <a:gd name="connsiteY20" fmla="*/ 1476515 h 2073648"/>
                  <a:gd name="connsiteX21" fmla="*/ 2459378 w 2902853"/>
                  <a:gd name="connsiteY21" fmla="*/ 1367960 h 2073648"/>
                  <a:gd name="connsiteX22" fmla="*/ 2730754 w 2902853"/>
                  <a:gd name="connsiteY22" fmla="*/ 1639349 h 2073648"/>
                  <a:gd name="connsiteX23" fmla="*/ 2578783 w 2902853"/>
                  <a:gd name="connsiteY23" fmla="*/ 2019293 h 2073648"/>
                  <a:gd name="connsiteX24" fmla="*/ 1732092 w 2902853"/>
                  <a:gd name="connsiteY24" fmla="*/ 1943305 h 2073648"/>
                  <a:gd name="connsiteX25" fmla="*/ 1482426 w 2902853"/>
                  <a:gd name="connsiteY25" fmla="*/ 2073571 h 2073648"/>
                  <a:gd name="connsiteX0" fmla="*/ 1482426 w 2902853"/>
                  <a:gd name="connsiteY0" fmla="*/ 2073571 h 2073648"/>
                  <a:gd name="connsiteX1" fmla="*/ 1069935 w 2902853"/>
                  <a:gd name="connsiteY1" fmla="*/ 1954159 h 2073648"/>
                  <a:gd name="connsiteX2" fmla="*/ 559749 w 2902853"/>
                  <a:gd name="connsiteY2" fmla="*/ 1986727 h 2073648"/>
                  <a:gd name="connsiteX3" fmla="*/ 168968 w 2902853"/>
                  <a:gd name="connsiteY3" fmla="*/ 2019293 h 2073648"/>
                  <a:gd name="connsiteX4" fmla="*/ 6143 w 2902853"/>
                  <a:gd name="connsiteY4" fmla="*/ 1693627 h 2073648"/>
                  <a:gd name="connsiteX5" fmla="*/ 364359 w 2902853"/>
                  <a:gd name="connsiteY5" fmla="*/ 1411382 h 2073648"/>
                  <a:gd name="connsiteX6" fmla="*/ 809415 w 2902853"/>
                  <a:gd name="connsiteY6" fmla="*/ 1509082 h 2073648"/>
                  <a:gd name="connsiteX7" fmla="*/ 1211051 w 2902853"/>
                  <a:gd name="connsiteY7" fmla="*/ 1454804 h 2073648"/>
                  <a:gd name="connsiteX8" fmla="*/ 1297891 w 2902853"/>
                  <a:gd name="connsiteY8" fmla="*/ 1053149 h 2073648"/>
                  <a:gd name="connsiteX9" fmla="*/ 1145920 w 2902853"/>
                  <a:gd name="connsiteY9" fmla="*/ 618926 h 2073648"/>
                  <a:gd name="connsiteX10" fmla="*/ 1069935 w 2902853"/>
                  <a:gd name="connsiteY10" fmla="*/ 336682 h 2073648"/>
                  <a:gd name="connsiteX11" fmla="*/ 1439006 w 2902853"/>
                  <a:gd name="connsiteY11" fmla="*/ 159 h 2073648"/>
                  <a:gd name="connsiteX12" fmla="*/ 1742947 w 2902853"/>
                  <a:gd name="connsiteY12" fmla="*/ 380104 h 2073648"/>
                  <a:gd name="connsiteX13" fmla="*/ 1612686 w 2902853"/>
                  <a:gd name="connsiteY13" fmla="*/ 792615 h 2073648"/>
                  <a:gd name="connsiteX14" fmla="*/ 1547556 w 2902853"/>
                  <a:gd name="connsiteY14" fmla="*/ 1335393 h 2073648"/>
                  <a:gd name="connsiteX15" fmla="*/ 2242278 w 2902853"/>
                  <a:gd name="connsiteY15" fmla="*/ 608071 h 2073648"/>
                  <a:gd name="connsiteX16" fmla="*/ 2318263 w 2902853"/>
                  <a:gd name="connsiteY16" fmla="*/ 152137 h 2073648"/>
                  <a:gd name="connsiteX17" fmla="*/ 2850159 w 2902853"/>
                  <a:gd name="connsiteY17" fmla="*/ 152137 h 2073648"/>
                  <a:gd name="connsiteX18" fmla="*/ 2839304 w 2902853"/>
                  <a:gd name="connsiteY18" fmla="*/ 694915 h 2073648"/>
                  <a:gd name="connsiteX19" fmla="*/ 2459378 w 2902853"/>
                  <a:gd name="connsiteY19" fmla="*/ 836037 h 2073648"/>
                  <a:gd name="connsiteX20" fmla="*/ 1851497 w 2902853"/>
                  <a:gd name="connsiteY20" fmla="*/ 1476515 h 2073648"/>
                  <a:gd name="connsiteX21" fmla="*/ 2459378 w 2902853"/>
                  <a:gd name="connsiteY21" fmla="*/ 1367960 h 2073648"/>
                  <a:gd name="connsiteX22" fmla="*/ 2730754 w 2902853"/>
                  <a:gd name="connsiteY22" fmla="*/ 1639349 h 2073648"/>
                  <a:gd name="connsiteX23" fmla="*/ 2578783 w 2902853"/>
                  <a:gd name="connsiteY23" fmla="*/ 2019293 h 2073648"/>
                  <a:gd name="connsiteX24" fmla="*/ 1732092 w 2902853"/>
                  <a:gd name="connsiteY24" fmla="*/ 1943305 h 2073648"/>
                  <a:gd name="connsiteX25" fmla="*/ 1482426 w 2902853"/>
                  <a:gd name="connsiteY25" fmla="*/ 2073571 h 2073648"/>
                  <a:gd name="connsiteX0" fmla="*/ 1489514 w 2909941"/>
                  <a:gd name="connsiteY0" fmla="*/ 2073571 h 2073648"/>
                  <a:gd name="connsiteX1" fmla="*/ 1077023 w 2909941"/>
                  <a:gd name="connsiteY1" fmla="*/ 1954159 h 2073648"/>
                  <a:gd name="connsiteX2" fmla="*/ 176056 w 2909941"/>
                  <a:gd name="connsiteY2" fmla="*/ 2019293 h 2073648"/>
                  <a:gd name="connsiteX3" fmla="*/ 13231 w 2909941"/>
                  <a:gd name="connsiteY3" fmla="*/ 1693627 h 2073648"/>
                  <a:gd name="connsiteX4" fmla="*/ 371447 w 2909941"/>
                  <a:gd name="connsiteY4" fmla="*/ 1411382 h 2073648"/>
                  <a:gd name="connsiteX5" fmla="*/ 816503 w 2909941"/>
                  <a:gd name="connsiteY5" fmla="*/ 1509082 h 2073648"/>
                  <a:gd name="connsiteX6" fmla="*/ 1218139 w 2909941"/>
                  <a:gd name="connsiteY6" fmla="*/ 1454804 h 2073648"/>
                  <a:gd name="connsiteX7" fmla="*/ 1304979 w 2909941"/>
                  <a:gd name="connsiteY7" fmla="*/ 1053149 h 2073648"/>
                  <a:gd name="connsiteX8" fmla="*/ 1153008 w 2909941"/>
                  <a:gd name="connsiteY8" fmla="*/ 618926 h 2073648"/>
                  <a:gd name="connsiteX9" fmla="*/ 1077023 w 2909941"/>
                  <a:gd name="connsiteY9" fmla="*/ 336682 h 2073648"/>
                  <a:gd name="connsiteX10" fmla="*/ 1446094 w 2909941"/>
                  <a:gd name="connsiteY10" fmla="*/ 159 h 2073648"/>
                  <a:gd name="connsiteX11" fmla="*/ 1750035 w 2909941"/>
                  <a:gd name="connsiteY11" fmla="*/ 380104 h 2073648"/>
                  <a:gd name="connsiteX12" fmla="*/ 1619774 w 2909941"/>
                  <a:gd name="connsiteY12" fmla="*/ 792615 h 2073648"/>
                  <a:gd name="connsiteX13" fmla="*/ 1554644 w 2909941"/>
                  <a:gd name="connsiteY13" fmla="*/ 1335393 h 2073648"/>
                  <a:gd name="connsiteX14" fmla="*/ 2249366 w 2909941"/>
                  <a:gd name="connsiteY14" fmla="*/ 608071 h 2073648"/>
                  <a:gd name="connsiteX15" fmla="*/ 2325351 w 2909941"/>
                  <a:gd name="connsiteY15" fmla="*/ 152137 h 2073648"/>
                  <a:gd name="connsiteX16" fmla="*/ 2857247 w 2909941"/>
                  <a:gd name="connsiteY16" fmla="*/ 152137 h 2073648"/>
                  <a:gd name="connsiteX17" fmla="*/ 2846392 w 2909941"/>
                  <a:gd name="connsiteY17" fmla="*/ 694915 h 2073648"/>
                  <a:gd name="connsiteX18" fmla="*/ 2466466 w 2909941"/>
                  <a:gd name="connsiteY18" fmla="*/ 836037 h 2073648"/>
                  <a:gd name="connsiteX19" fmla="*/ 1858585 w 2909941"/>
                  <a:gd name="connsiteY19" fmla="*/ 1476515 h 2073648"/>
                  <a:gd name="connsiteX20" fmla="*/ 2466466 w 2909941"/>
                  <a:gd name="connsiteY20" fmla="*/ 1367960 h 2073648"/>
                  <a:gd name="connsiteX21" fmla="*/ 2737842 w 2909941"/>
                  <a:gd name="connsiteY21" fmla="*/ 1639349 h 2073648"/>
                  <a:gd name="connsiteX22" fmla="*/ 2585871 w 2909941"/>
                  <a:gd name="connsiteY22" fmla="*/ 2019293 h 2073648"/>
                  <a:gd name="connsiteX23" fmla="*/ 1739180 w 2909941"/>
                  <a:gd name="connsiteY23" fmla="*/ 1943305 h 2073648"/>
                  <a:gd name="connsiteX24" fmla="*/ 1489514 w 2909941"/>
                  <a:gd name="connsiteY24" fmla="*/ 2073571 h 2073648"/>
                  <a:gd name="connsiteX0" fmla="*/ 1476343 w 2896770"/>
                  <a:gd name="connsiteY0" fmla="*/ 2073571 h 2073648"/>
                  <a:gd name="connsiteX1" fmla="*/ 1063852 w 2896770"/>
                  <a:gd name="connsiteY1" fmla="*/ 1954159 h 2073648"/>
                  <a:gd name="connsiteX2" fmla="*/ 336566 w 2896770"/>
                  <a:gd name="connsiteY2" fmla="*/ 2008438 h 2073648"/>
                  <a:gd name="connsiteX3" fmla="*/ 60 w 2896770"/>
                  <a:gd name="connsiteY3" fmla="*/ 1693627 h 2073648"/>
                  <a:gd name="connsiteX4" fmla="*/ 358276 w 2896770"/>
                  <a:gd name="connsiteY4" fmla="*/ 1411382 h 2073648"/>
                  <a:gd name="connsiteX5" fmla="*/ 803332 w 2896770"/>
                  <a:gd name="connsiteY5" fmla="*/ 1509082 h 2073648"/>
                  <a:gd name="connsiteX6" fmla="*/ 1204968 w 2896770"/>
                  <a:gd name="connsiteY6" fmla="*/ 1454804 h 2073648"/>
                  <a:gd name="connsiteX7" fmla="*/ 1291808 w 2896770"/>
                  <a:gd name="connsiteY7" fmla="*/ 1053149 h 2073648"/>
                  <a:gd name="connsiteX8" fmla="*/ 1139837 w 2896770"/>
                  <a:gd name="connsiteY8" fmla="*/ 618926 h 2073648"/>
                  <a:gd name="connsiteX9" fmla="*/ 1063852 w 2896770"/>
                  <a:gd name="connsiteY9" fmla="*/ 336682 h 2073648"/>
                  <a:gd name="connsiteX10" fmla="*/ 1432923 w 2896770"/>
                  <a:gd name="connsiteY10" fmla="*/ 159 h 2073648"/>
                  <a:gd name="connsiteX11" fmla="*/ 1736864 w 2896770"/>
                  <a:gd name="connsiteY11" fmla="*/ 380104 h 2073648"/>
                  <a:gd name="connsiteX12" fmla="*/ 1606603 w 2896770"/>
                  <a:gd name="connsiteY12" fmla="*/ 792615 h 2073648"/>
                  <a:gd name="connsiteX13" fmla="*/ 1541473 w 2896770"/>
                  <a:gd name="connsiteY13" fmla="*/ 1335393 h 2073648"/>
                  <a:gd name="connsiteX14" fmla="*/ 2236195 w 2896770"/>
                  <a:gd name="connsiteY14" fmla="*/ 608071 h 2073648"/>
                  <a:gd name="connsiteX15" fmla="*/ 2312180 w 2896770"/>
                  <a:gd name="connsiteY15" fmla="*/ 152137 h 2073648"/>
                  <a:gd name="connsiteX16" fmla="*/ 2844076 w 2896770"/>
                  <a:gd name="connsiteY16" fmla="*/ 152137 h 2073648"/>
                  <a:gd name="connsiteX17" fmla="*/ 2833221 w 2896770"/>
                  <a:gd name="connsiteY17" fmla="*/ 694915 h 2073648"/>
                  <a:gd name="connsiteX18" fmla="*/ 2453295 w 2896770"/>
                  <a:gd name="connsiteY18" fmla="*/ 836037 h 2073648"/>
                  <a:gd name="connsiteX19" fmla="*/ 1845414 w 2896770"/>
                  <a:gd name="connsiteY19" fmla="*/ 1476515 h 2073648"/>
                  <a:gd name="connsiteX20" fmla="*/ 2453295 w 2896770"/>
                  <a:gd name="connsiteY20" fmla="*/ 1367960 h 2073648"/>
                  <a:gd name="connsiteX21" fmla="*/ 2724671 w 2896770"/>
                  <a:gd name="connsiteY21" fmla="*/ 1639349 h 2073648"/>
                  <a:gd name="connsiteX22" fmla="*/ 2572700 w 2896770"/>
                  <a:gd name="connsiteY22" fmla="*/ 2019293 h 2073648"/>
                  <a:gd name="connsiteX23" fmla="*/ 1726009 w 2896770"/>
                  <a:gd name="connsiteY23" fmla="*/ 1943305 h 2073648"/>
                  <a:gd name="connsiteX24" fmla="*/ 1476343 w 2896770"/>
                  <a:gd name="connsiteY24" fmla="*/ 2073571 h 2073648"/>
                  <a:gd name="connsiteX0" fmla="*/ 1400394 w 2820821"/>
                  <a:gd name="connsiteY0" fmla="*/ 2073571 h 2073648"/>
                  <a:gd name="connsiteX1" fmla="*/ 987903 w 2820821"/>
                  <a:gd name="connsiteY1" fmla="*/ 1954159 h 2073648"/>
                  <a:gd name="connsiteX2" fmla="*/ 260617 w 2820821"/>
                  <a:gd name="connsiteY2" fmla="*/ 2008438 h 2073648"/>
                  <a:gd name="connsiteX3" fmla="*/ 96 w 2820821"/>
                  <a:gd name="connsiteY3" fmla="*/ 1693627 h 2073648"/>
                  <a:gd name="connsiteX4" fmla="*/ 282327 w 2820821"/>
                  <a:gd name="connsiteY4" fmla="*/ 1411382 h 2073648"/>
                  <a:gd name="connsiteX5" fmla="*/ 727383 w 2820821"/>
                  <a:gd name="connsiteY5" fmla="*/ 1509082 h 2073648"/>
                  <a:gd name="connsiteX6" fmla="*/ 1129019 w 2820821"/>
                  <a:gd name="connsiteY6" fmla="*/ 1454804 h 2073648"/>
                  <a:gd name="connsiteX7" fmla="*/ 1215859 w 2820821"/>
                  <a:gd name="connsiteY7" fmla="*/ 1053149 h 2073648"/>
                  <a:gd name="connsiteX8" fmla="*/ 1063888 w 2820821"/>
                  <a:gd name="connsiteY8" fmla="*/ 618926 h 2073648"/>
                  <a:gd name="connsiteX9" fmla="*/ 987903 w 2820821"/>
                  <a:gd name="connsiteY9" fmla="*/ 336682 h 2073648"/>
                  <a:gd name="connsiteX10" fmla="*/ 1356974 w 2820821"/>
                  <a:gd name="connsiteY10" fmla="*/ 159 h 2073648"/>
                  <a:gd name="connsiteX11" fmla="*/ 1660915 w 2820821"/>
                  <a:gd name="connsiteY11" fmla="*/ 380104 h 2073648"/>
                  <a:gd name="connsiteX12" fmla="*/ 1530654 w 2820821"/>
                  <a:gd name="connsiteY12" fmla="*/ 792615 h 2073648"/>
                  <a:gd name="connsiteX13" fmla="*/ 1465524 w 2820821"/>
                  <a:gd name="connsiteY13" fmla="*/ 1335393 h 2073648"/>
                  <a:gd name="connsiteX14" fmla="*/ 2160246 w 2820821"/>
                  <a:gd name="connsiteY14" fmla="*/ 608071 h 2073648"/>
                  <a:gd name="connsiteX15" fmla="*/ 2236231 w 2820821"/>
                  <a:gd name="connsiteY15" fmla="*/ 152137 h 2073648"/>
                  <a:gd name="connsiteX16" fmla="*/ 2768127 w 2820821"/>
                  <a:gd name="connsiteY16" fmla="*/ 152137 h 2073648"/>
                  <a:gd name="connsiteX17" fmla="*/ 2757272 w 2820821"/>
                  <a:gd name="connsiteY17" fmla="*/ 694915 h 2073648"/>
                  <a:gd name="connsiteX18" fmla="*/ 2377346 w 2820821"/>
                  <a:gd name="connsiteY18" fmla="*/ 836037 h 2073648"/>
                  <a:gd name="connsiteX19" fmla="*/ 1769465 w 2820821"/>
                  <a:gd name="connsiteY19" fmla="*/ 1476515 h 2073648"/>
                  <a:gd name="connsiteX20" fmla="*/ 2377346 w 2820821"/>
                  <a:gd name="connsiteY20" fmla="*/ 1367960 h 2073648"/>
                  <a:gd name="connsiteX21" fmla="*/ 2648722 w 2820821"/>
                  <a:gd name="connsiteY21" fmla="*/ 1639349 h 2073648"/>
                  <a:gd name="connsiteX22" fmla="*/ 2496751 w 2820821"/>
                  <a:gd name="connsiteY22" fmla="*/ 2019293 h 2073648"/>
                  <a:gd name="connsiteX23" fmla="*/ 1650060 w 2820821"/>
                  <a:gd name="connsiteY23" fmla="*/ 1943305 h 2073648"/>
                  <a:gd name="connsiteX24" fmla="*/ 1400394 w 2820821"/>
                  <a:gd name="connsiteY24" fmla="*/ 2073571 h 2073648"/>
                  <a:gd name="connsiteX0" fmla="*/ 1400394 w 2820821"/>
                  <a:gd name="connsiteY0" fmla="*/ 2073637 h 2073714"/>
                  <a:gd name="connsiteX1" fmla="*/ 987903 w 2820821"/>
                  <a:gd name="connsiteY1" fmla="*/ 1954225 h 2073714"/>
                  <a:gd name="connsiteX2" fmla="*/ 260617 w 2820821"/>
                  <a:gd name="connsiteY2" fmla="*/ 2008504 h 2073714"/>
                  <a:gd name="connsiteX3" fmla="*/ 96 w 2820821"/>
                  <a:gd name="connsiteY3" fmla="*/ 1693693 h 2073714"/>
                  <a:gd name="connsiteX4" fmla="*/ 282327 w 2820821"/>
                  <a:gd name="connsiteY4" fmla="*/ 1411448 h 2073714"/>
                  <a:gd name="connsiteX5" fmla="*/ 727383 w 2820821"/>
                  <a:gd name="connsiteY5" fmla="*/ 1509148 h 2073714"/>
                  <a:gd name="connsiteX6" fmla="*/ 1129019 w 2820821"/>
                  <a:gd name="connsiteY6" fmla="*/ 1454870 h 2073714"/>
                  <a:gd name="connsiteX7" fmla="*/ 1215859 w 2820821"/>
                  <a:gd name="connsiteY7" fmla="*/ 1053215 h 2073714"/>
                  <a:gd name="connsiteX8" fmla="*/ 987903 w 2820821"/>
                  <a:gd name="connsiteY8" fmla="*/ 336748 h 2073714"/>
                  <a:gd name="connsiteX9" fmla="*/ 1356974 w 2820821"/>
                  <a:gd name="connsiteY9" fmla="*/ 225 h 2073714"/>
                  <a:gd name="connsiteX10" fmla="*/ 1660915 w 2820821"/>
                  <a:gd name="connsiteY10" fmla="*/ 380170 h 2073714"/>
                  <a:gd name="connsiteX11" fmla="*/ 1530654 w 2820821"/>
                  <a:gd name="connsiteY11" fmla="*/ 792681 h 2073714"/>
                  <a:gd name="connsiteX12" fmla="*/ 1465524 w 2820821"/>
                  <a:gd name="connsiteY12" fmla="*/ 1335459 h 2073714"/>
                  <a:gd name="connsiteX13" fmla="*/ 2160246 w 2820821"/>
                  <a:gd name="connsiteY13" fmla="*/ 608137 h 2073714"/>
                  <a:gd name="connsiteX14" fmla="*/ 2236231 w 2820821"/>
                  <a:gd name="connsiteY14" fmla="*/ 152203 h 2073714"/>
                  <a:gd name="connsiteX15" fmla="*/ 2768127 w 2820821"/>
                  <a:gd name="connsiteY15" fmla="*/ 152203 h 2073714"/>
                  <a:gd name="connsiteX16" fmla="*/ 2757272 w 2820821"/>
                  <a:gd name="connsiteY16" fmla="*/ 694981 h 2073714"/>
                  <a:gd name="connsiteX17" fmla="*/ 2377346 w 2820821"/>
                  <a:gd name="connsiteY17" fmla="*/ 836103 h 2073714"/>
                  <a:gd name="connsiteX18" fmla="*/ 1769465 w 2820821"/>
                  <a:gd name="connsiteY18" fmla="*/ 1476581 h 2073714"/>
                  <a:gd name="connsiteX19" fmla="*/ 2377346 w 2820821"/>
                  <a:gd name="connsiteY19" fmla="*/ 1368026 h 2073714"/>
                  <a:gd name="connsiteX20" fmla="*/ 2648722 w 2820821"/>
                  <a:gd name="connsiteY20" fmla="*/ 1639415 h 2073714"/>
                  <a:gd name="connsiteX21" fmla="*/ 2496751 w 2820821"/>
                  <a:gd name="connsiteY21" fmla="*/ 2019359 h 2073714"/>
                  <a:gd name="connsiteX22" fmla="*/ 1650060 w 2820821"/>
                  <a:gd name="connsiteY22" fmla="*/ 1943371 h 2073714"/>
                  <a:gd name="connsiteX23" fmla="*/ 1400394 w 2820821"/>
                  <a:gd name="connsiteY23" fmla="*/ 2073637 h 2073714"/>
                  <a:gd name="connsiteX0" fmla="*/ 1400394 w 2820821"/>
                  <a:gd name="connsiteY0" fmla="*/ 2073451 h 2073528"/>
                  <a:gd name="connsiteX1" fmla="*/ 987903 w 2820821"/>
                  <a:gd name="connsiteY1" fmla="*/ 1954039 h 2073528"/>
                  <a:gd name="connsiteX2" fmla="*/ 260617 w 2820821"/>
                  <a:gd name="connsiteY2" fmla="*/ 2008318 h 2073528"/>
                  <a:gd name="connsiteX3" fmla="*/ 96 w 2820821"/>
                  <a:gd name="connsiteY3" fmla="*/ 1693507 h 2073528"/>
                  <a:gd name="connsiteX4" fmla="*/ 282327 w 2820821"/>
                  <a:gd name="connsiteY4" fmla="*/ 1411262 h 2073528"/>
                  <a:gd name="connsiteX5" fmla="*/ 727383 w 2820821"/>
                  <a:gd name="connsiteY5" fmla="*/ 1508962 h 2073528"/>
                  <a:gd name="connsiteX6" fmla="*/ 1129019 w 2820821"/>
                  <a:gd name="connsiteY6" fmla="*/ 1454684 h 2073528"/>
                  <a:gd name="connsiteX7" fmla="*/ 1215859 w 2820821"/>
                  <a:gd name="connsiteY7" fmla="*/ 1053029 h 2073528"/>
                  <a:gd name="connsiteX8" fmla="*/ 987903 w 2820821"/>
                  <a:gd name="connsiteY8" fmla="*/ 401695 h 2073528"/>
                  <a:gd name="connsiteX9" fmla="*/ 1356974 w 2820821"/>
                  <a:gd name="connsiteY9" fmla="*/ 39 h 2073528"/>
                  <a:gd name="connsiteX10" fmla="*/ 1660915 w 2820821"/>
                  <a:gd name="connsiteY10" fmla="*/ 379984 h 2073528"/>
                  <a:gd name="connsiteX11" fmla="*/ 1530654 w 2820821"/>
                  <a:gd name="connsiteY11" fmla="*/ 792495 h 2073528"/>
                  <a:gd name="connsiteX12" fmla="*/ 1465524 w 2820821"/>
                  <a:gd name="connsiteY12" fmla="*/ 1335273 h 2073528"/>
                  <a:gd name="connsiteX13" fmla="*/ 2160246 w 2820821"/>
                  <a:gd name="connsiteY13" fmla="*/ 607951 h 2073528"/>
                  <a:gd name="connsiteX14" fmla="*/ 2236231 w 2820821"/>
                  <a:gd name="connsiteY14" fmla="*/ 152017 h 2073528"/>
                  <a:gd name="connsiteX15" fmla="*/ 2768127 w 2820821"/>
                  <a:gd name="connsiteY15" fmla="*/ 152017 h 2073528"/>
                  <a:gd name="connsiteX16" fmla="*/ 2757272 w 2820821"/>
                  <a:gd name="connsiteY16" fmla="*/ 694795 h 2073528"/>
                  <a:gd name="connsiteX17" fmla="*/ 2377346 w 2820821"/>
                  <a:gd name="connsiteY17" fmla="*/ 835917 h 2073528"/>
                  <a:gd name="connsiteX18" fmla="*/ 1769465 w 2820821"/>
                  <a:gd name="connsiteY18" fmla="*/ 1476395 h 2073528"/>
                  <a:gd name="connsiteX19" fmla="*/ 2377346 w 2820821"/>
                  <a:gd name="connsiteY19" fmla="*/ 1367840 h 2073528"/>
                  <a:gd name="connsiteX20" fmla="*/ 2648722 w 2820821"/>
                  <a:gd name="connsiteY20" fmla="*/ 1639229 h 2073528"/>
                  <a:gd name="connsiteX21" fmla="*/ 2496751 w 2820821"/>
                  <a:gd name="connsiteY21" fmla="*/ 2019173 h 2073528"/>
                  <a:gd name="connsiteX22" fmla="*/ 1650060 w 2820821"/>
                  <a:gd name="connsiteY22" fmla="*/ 1943185 h 2073528"/>
                  <a:gd name="connsiteX23" fmla="*/ 1400394 w 2820821"/>
                  <a:gd name="connsiteY23" fmla="*/ 2073451 h 2073528"/>
                  <a:gd name="connsiteX0" fmla="*/ 1400394 w 2820821"/>
                  <a:gd name="connsiteY0" fmla="*/ 1997475 h 1997552"/>
                  <a:gd name="connsiteX1" fmla="*/ 987903 w 2820821"/>
                  <a:gd name="connsiteY1" fmla="*/ 1878063 h 1997552"/>
                  <a:gd name="connsiteX2" fmla="*/ 260617 w 2820821"/>
                  <a:gd name="connsiteY2" fmla="*/ 1932342 h 1997552"/>
                  <a:gd name="connsiteX3" fmla="*/ 96 w 2820821"/>
                  <a:gd name="connsiteY3" fmla="*/ 1617531 h 1997552"/>
                  <a:gd name="connsiteX4" fmla="*/ 282327 w 2820821"/>
                  <a:gd name="connsiteY4" fmla="*/ 1335286 h 1997552"/>
                  <a:gd name="connsiteX5" fmla="*/ 727383 w 2820821"/>
                  <a:gd name="connsiteY5" fmla="*/ 1432986 h 1997552"/>
                  <a:gd name="connsiteX6" fmla="*/ 1129019 w 2820821"/>
                  <a:gd name="connsiteY6" fmla="*/ 1378708 h 1997552"/>
                  <a:gd name="connsiteX7" fmla="*/ 1215859 w 2820821"/>
                  <a:gd name="connsiteY7" fmla="*/ 977053 h 1997552"/>
                  <a:gd name="connsiteX8" fmla="*/ 987903 w 2820821"/>
                  <a:gd name="connsiteY8" fmla="*/ 325719 h 1997552"/>
                  <a:gd name="connsiteX9" fmla="*/ 1346119 w 2820821"/>
                  <a:gd name="connsiteY9" fmla="*/ 52 h 1997552"/>
                  <a:gd name="connsiteX10" fmla="*/ 1660915 w 2820821"/>
                  <a:gd name="connsiteY10" fmla="*/ 304008 h 1997552"/>
                  <a:gd name="connsiteX11" fmla="*/ 1530654 w 2820821"/>
                  <a:gd name="connsiteY11" fmla="*/ 716519 h 1997552"/>
                  <a:gd name="connsiteX12" fmla="*/ 1465524 w 2820821"/>
                  <a:gd name="connsiteY12" fmla="*/ 1259297 h 1997552"/>
                  <a:gd name="connsiteX13" fmla="*/ 2160246 w 2820821"/>
                  <a:gd name="connsiteY13" fmla="*/ 531975 h 1997552"/>
                  <a:gd name="connsiteX14" fmla="*/ 2236231 w 2820821"/>
                  <a:gd name="connsiteY14" fmla="*/ 76041 h 1997552"/>
                  <a:gd name="connsiteX15" fmla="*/ 2768127 w 2820821"/>
                  <a:gd name="connsiteY15" fmla="*/ 76041 h 1997552"/>
                  <a:gd name="connsiteX16" fmla="*/ 2757272 w 2820821"/>
                  <a:gd name="connsiteY16" fmla="*/ 618819 h 1997552"/>
                  <a:gd name="connsiteX17" fmla="*/ 2377346 w 2820821"/>
                  <a:gd name="connsiteY17" fmla="*/ 759941 h 1997552"/>
                  <a:gd name="connsiteX18" fmla="*/ 1769465 w 2820821"/>
                  <a:gd name="connsiteY18" fmla="*/ 1400419 h 1997552"/>
                  <a:gd name="connsiteX19" fmla="*/ 2377346 w 2820821"/>
                  <a:gd name="connsiteY19" fmla="*/ 1291864 h 1997552"/>
                  <a:gd name="connsiteX20" fmla="*/ 2648722 w 2820821"/>
                  <a:gd name="connsiteY20" fmla="*/ 1563253 h 1997552"/>
                  <a:gd name="connsiteX21" fmla="*/ 2496751 w 2820821"/>
                  <a:gd name="connsiteY21" fmla="*/ 1943197 h 1997552"/>
                  <a:gd name="connsiteX22" fmla="*/ 1650060 w 2820821"/>
                  <a:gd name="connsiteY22" fmla="*/ 1867209 h 1997552"/>
                  <a:gd name="connsiteX23" fmla="*/ 1400394 w 2820821"/>
                  <a:gd name="connsiteY23" fmla="*/ 1997475 h 1997552"/>
                  <a:gd name="connsiteX0" fmla="*/ 1400394 w 2820821"/>
                  <a:gd name="connsiteY0" fmla="*/ 1997646 h 1997723"/>
                  <a:gd name="connsiteX1" fmla="*/ 987903 w 2820821"/>
                  <a:gd name="connsiteY1" fmla="*/ 1878234 h 1997723"/>
                  <a:gd name="connsiteX2" fmla="*/ 260617 w 2820821"/>
                  <a:gd name="connsiteY2" fmla="*/ 1932513 h 1997723"/>
                  <a:gd name="connsiteX3" fmla="*/ 96 w 2820821"/>
                  <a:gd name="connsiteY3" fmla="*/ 1617702 h 1997723"/>
                  <a:gd name="connsiteX4" fmla="*/ 282327 w 2820821"/>
                  <a:gd name="connsiteY4" fmla="*/ 1335457 h 1997723"/>
                  <a:gd name="connsiteX5" fmla="*/ 727383 w 2820821"/>
                  <a:gd name="connsiteY5" fmla="*/ 1433157 h 1997723"/>
                  <a:gd name="connsiteX6" fmla="*/ 1129019 w 2820821"/>
                  <a:gd name="connsiteY6" fmla="*/ 1378879 h 1997723"/>
                  <a:gd name="connsiteX7" fmla="*/ 1215859 w 2820821"/>
                  <a:gd name="connsiteY7" fmla="*/ 977224 h 1997723"/>
                  <a:gd name="connsiteX8" fmla="*/ 987903 w 2820821"/>
                  <a:gd name="connsiteY8" fmla="*/ 325890 h 1997723"/>
                  <a:gd name="connsiteX9" fmla="*/ 1346119 w 2820821"/>
                  <a:gd name="connsiteY9" fmla="*/ 223 h 1997723"/>
                  <a:gd name="connsiteX10" fmla="*/ 1660915 w 2820821"/>
                  <a:gd name="connsiteY10" fmla="*/ 369312 h 1997723"/>
                  <a:gd name="connsiteX11" fmla="*/ 1530654 w 2820821"/>
                  <a:gd name="connsiteY11" fmla="*/ 716690 h 1997723"/>
                  <a:gd name="connsiteX12" fmla="*/ 1465524 w 2820821"/>
                  <a:gd name="connsiteY12" fmla="*/ 1259468 h 1997723"/>
                  <a:gd name="connsiteX13" fmla="*/ 2160246 w 2820821"/>
                  <a:gd name="connsiteY13" fmla="*/ 532146 h 1997723"/>
                  <a:gd name="connsiteX14" fmla="*/ 2236231 w 2820821"/>
                  <a:gd name="connsiteY14" fmla="*/ 76212 h 1997723"/>
                  <a:gd name="connsiteX15" fmla="*/ 2768127 w 2820821"/>
                  <a:gd name="connsiteY15" fmla="*/ 76212 h 1997723"/>
                  <a:gd name="connsiteX16" fmla="*/ 2757272 w 2820821"/>
                  <a:gd name="connsiteY16" fmla="*/ 618990 h 1997723"/>
                  <a:gd name="connsiteX17" fmla="*/ 2377346 w 2820821"/>
                  <a:gd name="connsiteY17" fmla="*/ 760112 h 1997723"/>
                  <a:gd name="connsiteX18" fmla="*/ 1769465 w 2820821"/>
                  <a:gd name="connsiteY18" fmla="*/ 1400590 h 1997723"/>
                  <a:gd name="connsiteX19" fmla="*/ 2377346 w 2820821"/>
                  <a:gd name="connsiteY19" fmla="*/ 1292035 h 1997723"/>
                  <a:gd name="connsiteX20" fmla="*/ 2648722 w 2820821"/>
                  <a:gd name="connsiteY20" fmla="*/ 1563424 h 1997723"/>
                  <a:gd name="connsiteX21" fmla="*/ 2496751 w 2820821"/>
                  <a:gd name="connsiteY21" fmla="*/ 1943368 h 1997723"/>
                  <a:gd name="connsiteX22" fmla="*/ 1650060 w 2820821"/>
                  <a:gd name="connsiteY22" fmla="*/ 1867380 h 1997723"/>
                  <a:gd name="connsiteX23" fmla="*/ 1400394 w 2820821"/>
                  <a:gd name="connsiteY23" fmla="*/ 1997646 h 1997723"/>
                  <a:gd name="connsiteX0" fmla="*/ 1400394 w 2820821"/>
                  <a:gd name="connsiteY0" fmla="*/ 1997481 h 1997558"/>
                  <a:gd name="connsiteX1" fmla="*/ 987903 w 2820821"/>
                  <a:gd name="connsiteY1" fmla="*/ 1878069 h 1997558"/>
                  <a:gd name="connsiteX2" fmla="*/ 260617 w 2820821"/>
                  <a:gd name="connsiteY2" fmla="*/ 1932348 h 1997558"/>
                  <a:gd name="connsiteX3" fmla="*/ 96 w 2820821"/>
                  <a:gd name="connsiteY3" fmla="*/ 1617537 h 1997558"/>
                  <a:gd name="connsiteX4" fmla="*/ 282327 w 2820821"/>
                  <a:gd name="connsiteY4" fmla="*/ 1335292 h 1997558"/>
                  <a:gd name="connsiteX5" fmla="*/ 727383 w 2820821"/>
                  <a:gd name="connsiteY5" fmla="*/ 1432992 h 1997558"/>
                  <a:gd name="connsiteX6" fmla="*/ 1129019 w 2820821"/>
                  <a:gd name="connsiteY6" fmla="*/ 1378714 h 1997558"/>
                  <a:gd name="connsiteX7" fmla="*/ 1215859 w 2820821"/>
                  <a:gd name="connsiteY7" fmla="*/ 977059 h 1997558"/>
                  <a:gd name="connsiteX8" fmla="*/ 987903 w 2820821"/>
                  <a:gd name="connsiteY8" fmla="*/ 325725 h 1997558"/>
                  <a:gd name="connsiteX9" fmla="*/ 1346119 w 2820821"/>
                  <a:gd name="connsiteY9" fmla="*/ 58 h 1997558"/>
                  <a:gd name="connsiteX10" fmla="*/ 1628350 w 2820821"/>
                  <a:gd name="connsiteY10" fmla="*/ 347436 h 1997558"/>
                  <a:gd name="connsiteX11" fmla="*/ 1530654 w 2820821"/>
                  <a:gd name="connsiteY11" fmla="*/ 716525 h 1997558"/>
                  <a:gd name="connsiteX12" fmla="*/ 1465524 w 2820821"/>
                  <a:gd name="connsiteY12" fmla="*/ 1259303 h 1997558"/>
                  <a:gd name="connsiteX13" fmla="*/ 2160246 w 2820821"/>
                  <a:gd name="connsiteY13" fmla="*/ 531981 h 1997558"/>
                  <a:gd name="connsiteX14" fmla="*/ 2236231 w 2820821"/>
                  <a:gd name="connsiteY14" fmla="*/ 76047 h 1997558"/>
                  <a:gd name="connsiteX15" fmla="*/ 2768127 w 2820821"/>
                  <a:gd name="connsiteY15" fmla="*/ 76047 h 1997558"/>
                  <a:gd name="connsiteX16" fmla="*/ 2757272 w 2820821"/>
                  <a:gd name="connsiteY16" fmla="*/ 618825 h 1997558"/>
                  <a:gd name="connsiteX17" fmla="*/ 2377346 w 2820821"/>
                  <a:gd name="connsiteY17" fmla="*/ 759947 h 1997558"/>
                  <a:gd name="connsiteX18" fmla="*/ 1769465 w 2820821"/>
                  <a:gd name="connsiteY18" fmla="*/ 1400425 h 1997558"/>
                  <a:gd name="connsiteX19" fmla="*/ 2377346 w 2820821"/>
                  <a:gd name="connsiteY19" fmla="*/ 1291870 h 1997558"/>
                  <a:gd name="connsiteX20" fmla="*/ 2648722 w 2820821"/>
                  <a:gd name="connsiteY20" fmla="*/ 1563259 h 1997558"/>
                  <a:gd name="connsiteX21" fmla="*/ 2496751 w 2820821"/>
                  <a:gd name="connsiteY21" fmla="*/ 1943203 h 1997558"/>
                  <a:gd name="connsiteX22" fmla="*/ 1650060 w 2820821"/>
                  <a:gd name="connsiteY22" fmla="*/ 1867215 h 1997558"/>
                  <a:gd name="connsiteX23" fmla="*/ 1400394 w 2820821"/>
                  <a:gd name="connsiteY23" fmla="*/ 1997481 h 1997558"/>
                  <a:gd name="connsiteX0" fmla="*/ 1400394 w 2820821"/>
                  <a:gd name="connsiteY0" fmla="*/ 1997481 h 1997558"/>
                  <a:gd name="connsiteX1" fmla="*/ 987903 w 2820821"/>
                  <a:gd name="connsiteY1" fmla="*/ 1878069 h 1997558"/>
                  <a:gd name="connsiteX2" fmla="*/ 260617 w 2820821"/>
                  <a:gd name="connsiteY2" fmla="*/ 1932348 h 1997558"/>
                  <a:gd name="connsiteX3" fmla="*/ 96 w 2820821"/>
                  <a:gd name="connsiteY3" fmla="*/ 1617537 h 1997558"/>
                  <a:gd name="connsiteX4" fmla="*/ 282327 w 2820821"/>
                  <a:gd name="connsiteY4" fmla="*/ 1335292 h 1997558"/>
                  <a:gd name="connsiteX5" fmla="*/ 727383 w 2820821"/>
                  <a:gd name="connsiteY5" fmla="*/ 1432992 h 1997558"/>
                  <a:gd name="connsiteX6" fmla="*/ 1129019 w 2820821"/>
                  <a:gd name="connsiteY6" fmla="*/ 1378714 h 1997558"/>
                  <a:gd name="connsiteX7" fmla="*/ 1215859 w 2820821"/>
                  <a:gd name="connsiteY7" fmla="*/ 977059 h 1997558"/>
                  <a:gd name="connsiteX8" fmla="*/ 987903 w 2820821"/>
                  <a:gd name="connsiteY8" fmla="*/ 325725 h 1997558"/>
                  <a:gd name="connsiteX9" fmla="*/ 1346119 w 2820821"/>
                  <a:gd name="connsiteY9" fmla="*/ 58 h 1997558"/>
                  <a:gd name="connsiteX10" fmla="*/ 1628350 w 2820821"/>
                  <a:gd name="connsiteY10" fmla="*/ 347436 h 1997558"/>
                  <a:gd name="connsiteX11" fmla="*/ 1465524 w 2820821"/>
                  <a:gd name="connsiteY11" fmla="*/ 1259303 h 1997558"/>
                  <a:gd name="connsiteX12" fmla="*/ 2160246 w 2820821"/>
                  <a:gd name="connsiteY12" fmla="*/ 531981 h 1997558"/>
                  <a:gd name="connsiteX13" fmla="*/ 2236231 w 2820821"/>
                  <a:gd name="connsiteY13" fmla="*/ 76047 h 1997558"/>
                  <a:gd name="connsiteX14" fmla="*/ 2768127 w 2820821"/>
                  <a:gd name="connsiteY14" fmla="*/ 76047 h 1997558"/>
                  <a:gd name="connsiteX15" fmla="*/ 2757272 w 2820821"/>
                  <a:gd name="connsiteY15" fmla="*/ 618825 h 1997558"/>
                  <a:gd name="connsiteX16" fmla="*/ 2377346 w 2820821"/>
                  <a:gd name="connsiteY16" fmla="*/ 759947 h 1997558"/>
                  <a:gd name="connsiteX17" fmla="*/ 1769465 w 2820821"/>
                  <a:gd name="connsiteY17" fmla="*/ 1400425 h 1997558"/>
                  <a:gd name="connsiteX18" fmla="*/ 2377346 w 2820821"/>
                  <a:gd name="connsiteY18" fmla="*/ 1291870 h 1997558"/>
                  <a:gd name="connsiteX19" fmla="*/ 2648722 w 2820821"/>
                  <a:gd name="connsiteY19" fmla="*/ 1563259 h 1997558"/>
                  <a:gd name="connsiteX20" fmla="*/ 2496751 w 2820821"/>
                  <a:gd name="connsiteY20" fmla="*/ 1943203 h 1997558"/>
                  <a:gd name="connsiteX21" fmla="*/ 1650060 w 2820821"/>
                  <a:gd name="connsiteY21" fmla="*/ 1867215 h 1997558"/>
                  <a:gd name="connsiteX22" fmla="*/ 1400394 w 2820821"/>
                  <a:gd name="connsiteY22" fmla="*/ 1997481 h 1997558"/>
                  <a:gd name="connsiteX0" fmla="*/ 1400394 w 2820821"/>
                  <a:gd name="connsiteY0" fmla="*/ 1997481 h 1997558"/>
                  <a:gd name="connsiteX1" fmla="*/ 987903 w 2820821"/>
                  <a:gd name="connsiteY1" fmla="*/ 1878069 h 1997558"/>
                  <a:gd name="connsiteX2" fmla="*/ 260617 w 2820821"/>
                  <a:gd name="connsiteY2" fmla="*/ 1932348 h 1997558"/>
                  <a:gd name="connsiteX3" fmla="*/ 96 w 2820821"/>
                  <a:gd name="connsiteY3" fmla="*/ 1617537 h 1997558"/>
                  <a:gd name="connsiteX4" fmla="*/ 282327 w 2820821"/>
                  <a:gd name="connsiteY4" fmla="*/ 1335292 h 1997558"/>
                  <a:gd name="connsiteX5" fmla="*/ 727383 w 2820821"/>
                  <a:gd name="connsiteY5" fmla="*/ 1432992 h 1997558"/>
                  <a:gd name="connsiteX6" fmla="*/ 1129019 w 2820821"/>
                  <a:gd name="connsiteY6" fmla="*/ 1378714 h 1997558"/>
                  <a:gd name="connsiteX7" fmla="*/ 1215859 w 2820821"/>
                  <a:gd name="connsiteY7" fmla="*/ 977059 h 1997558"/>
                  <a:gd name="connsiteX8" fmla="*/ 987903 w 2820821"/>
                  <a:gd name="connsiteY8" fmla="*/ 325725 h 1997558"/>
                  <a:gd name="connsiteX9" fmla="*/ 1346119 w 2820821"/>
                  <a:gd name="connsiteY9" fmla="*/ 58 h 1997558"/>
                  <a:gd name="connsiteX10" fmla="*/ 1628350 w 2820821"/>
                  <a:gd name="connsiteY10" fmla="*/ 347436 h 1997558"/>
                  <a:gd name="connsiteX11" fmla="*/ 1465524 w 2820821"/>
                  <a:gd name="connsiteY11" fmla="*/ 1259303 h 1997558"/>
                  <a:gd name="connsiteX12" fmla="*/ 2008275 w 2820821"/>
                  <a:gd name="connsiteY12" fmla="*/ 662247 h 1997558"/>
                  <a:gd name="connsiteX13" fmla="*/ 2236231 w 2820821"/>
                  <a:gd name="connsiteY13" fmla="*/ 76047 h 1997558"/>
                  <a:gd name="connsiteX14" fmla="*/ 2768127 w 2820821"/>
                  <a:gd name="connsiteY14" fmla="*/ 76047 h 1997558"/>
                  <a:gd name="connsiteX15" fmla="*/ 2757272 w 2820821"/>
                  <a:gd name="connsiteY15" fmla="*/ 618825 h 1997558"/>
                  <a:gd name="connsiteX16" fmla="*/ 2377346 w 2820821"/>
                  <a:gd name="connsiteY16" fmla="*/ 759947 h 1997558"/>
                  <a:gd name="connsiteX17" fmla="*/ 1769465 w 2820821"/>
                  <a:gd name="connsiteY17" fmla="*/ 1400425 h 1997558"/>
                  <a:gd name="connsiteX18" fmla="*/ 2377346 w 2820821"/>
                  <a:gd name="connsiteY18" fmla="*/ 1291870 h 1997558"/>
                  <a:gd name="connsiteX19" fmla="*/ 2648722 w 2820821"/>
                  <a:gd name="connsiteY19" fmla="*/ 1563259 h 1997558"/>
                  <a:gd name="connsiteX20" fmla="*/ 2496751 w 2820821"/>
                  <a:gd name="connsiteY20" fmla="*/ 1943203 h 1997558"/>
                  <a:gd name="connsiteX21" fmla="*/ 1650060 w 2820821"/>
                  <a:gd name="connsiteY21" fmla="*/ 1867215 h 1997558"/>
                  <a:gd name="connsiteX22" fmla="*/ 1400394 w 2820821"/>
                  <a:gd name="connsiteY22" fmla="*/ 1997481 h 1997558"/>
                  <a:gd name="connsiteX0" fmla="*/ 1400394 w 2825584"/>
                  <a:gd name="connsiteY0" fmla="*/ 1997481 h 1997558"/>
                  <a:gd name="connsiteX1" fmla="*/ 987903 w 2825584"/>
                  <a:gd name="connsiteY1" fmla="*/ 1878069 h 1997558"/>
                  <a:gd name="connsiteX2" fmla="*/ 260617 w 2825584"/>
                  <a:gd name="connsiteY2" fmla="*/ 1932348 h 1997558"/>
                  <a:gd name="connsiteX3" fmla="*/ 96 w 2825584"/>
                  <a:gd name="connsiteY3" fmla="*/ 1617537 h 1997558"/>
                  <a:gd name="connsiteX4" fmla="*/ 282327 w 2825584"/>
                  <a:gd name="connsiteY4" fmla="*/ 1335292 h 1997558"/>
                  <a:gd name="connsiteX5" fmla="*/ 727383 w 2825584"/>
                  <a:gd name="connsiteY5" fmla="*/ 1432992 h 1997558"/>
                  <a:gd name="connsiteX6" fmla="*/ 1129019 w 2825584"/>
                  <a:gd name="connsiteY6" fmla="*/ 1378714 h 1997558"/>
                  <a:gd name="connsiteX7" fmla="*/ 1215859 w 2825584"/>
                  <a:gd name="connsiteY7" fmla="*/ 977059 h 1997558"/>
                  <a:gd name="connsiteX8" fmla="*/ 987903 w 2825584"/>
                  <a:gd name="connsiteY8" fmla="*/ 325725 h 1997558"/>
                  <a:gd name="connsiteX9" fmla="*/ 1346119 w 2825584"/>
                  <a:gd name="connsiteY9" fmla="*/ 58 h 1997558"/>
                  <a:gd name="connsiteX10" fmla="*/ 1628350 w 2825584"/>
                  <a:gd name="connsiteY10" fmla="*/ 347436 h 1997558"/>
                  <a:gd name="connsiteX11" fmla="*/ 1465524 w 2825584"/>
                  <a:gd name="connsiteY11" fmla="*/ 1259303 h 1997558"/>
                  <a:gd name="connsiteX12" fmla="*/ 2008275 w 2825584"/>
                  <a:gd name="connsiteY12" fmla="*/ 662247 h 1997558"/>
                  <a:gd name="connsiteX13" fmla="*/ 2236231 w 2825584"/>
                  <a:gd name="connsiteY13" fmla="*/ 76047 h 1997558"/>
                  <a:gd name="connsiteX14" fmla="*/ 2768127 w 2825584"/>
                  <a:gd name="connsiteY14" fmla="*/ 76047 h 1997558"/>
                  <a:gd name="connsiteX15" fmla="*/ 2757272 w 2825584"/>
                  <a:gd name="connsiteY15" fmla="*/ 618825 h 1997558"/>
                  <a:gd name="connsiteX16" fmla="*/ 2290506 w 2825584"/>
                  <a:gd name="connsiteY16" fmla="*/ 879359 h 1997558"/>
                  <a:gd name="connsiteX17" fmla="*/ 1769465 w 2825584"/>
                  <a:gd name="connsiteY17" fmla="*/ 1400425 h 1997558"/>
                  <a:gd name="connsiteX18" fmla="*/ 2377346 w 2825584"/>
                  <a:gd name="connsiteY18" fmla="*/ 1291870 h 1997558"/>
                  <a:gd name="connsiteX19" fmla="*/ 2648722 w 2825584"/>
                  <a:gd name="connsiteY19" fmla="*/ 1563259 h 1997558"/>
                  <a:gd name="connsiteX20" fmla="*/ 2496751 w 2825584"/>
                  <a:gd name="connsiteY20" fmla="*/ 1943203 h 1997558"/>
                  <a:gd name="connsiteX21" fmla="*/ 1650060 w 2825584"/>
                  <a:gd name="connsiteY21" fmla="*/ 1867215 h 1997558"/>
                  <a:gd name="connsiteX22" fmla="*/ 1400394 w 2825584"/>
                  <a:gd name="connsiteY22" fmla="*/ 1997481 h 1997558"/>
                  <a:gd name="connsiteX0" fmla="*/ 1400394 w 2802192"/>
                  <a:gd name="connsiteY0" fmla="*/ 1997481 h 1997558"/>
                  <a:gd name="connsiteX1" fmla="*/ 987903 w 2802192"/>
                  <a:gd name="connsiteY1" fmla="*/ 1878069 h 1997558"/>
                  <a:gd name="connsiteX2" fmla="*/ 260617 w 2802192"/>
                  <a:gd name="connsiteY2" fmla="*/ 1932348 h 1997558"/>
                  <a:gd name="connsiteX3" fmla="*/ 96 w 2802192"/>
                  <a:gd name="connsiteY3" fmla="*/ 1617537 h 1997558"/>
                  <a:gd name="connsiteX4" fmla="*/ 282327 w 2802192"/>
                  <a:gd name="connsiteY4" fmla="*/ 1335292 h 1997558"/>
                  <a:gd name="connsiteX5" fmla="*/ 727383 w 2802192"/>
                  <a:gd name="connsiteY5" fmla="*/ 1432992 h 1997558"/>
                  <a:gd name="connsiteX6" fmla="*/ 1129019 w 2802192"/>
                  <a:gd name="connsiteY6" fmla="*/ 1378714 h 1997558"/>
                  <a:gd name="connsiteX7" fmla="*/ 1215859 w 2802192"/>
                  <a:gd name="connsiteY7" fmla="*/ 977059 h 1997558"/>
                  <a:gd name="connsiteX8" fmla="*/ 987903 w 2802192"/>
                  <a:gd name="connsiteY8" fmla="*/ 325725 h 1997558"/>
                  <a:gd name="connsiteX9" fmla="*/ 1346119 w 2802192"/>
                  <a:gd name="connsiteY9" fmla="*/ 58 h 1997558"/>
                  <a:gd name="connsiteX10" fmla="*/ 1628350 w 2802192"/>
                  <a:gd name="connsiteY10" fmla="*/ 347436 h 1997558"/>
                  <a:gd name="connsiteX11" fmla="*/ 1465524 w 2802192"/>
                  <a:gd name="connsiteY11" fmla="*/ 1259303 h 1997558"/>
                  <a:gd name="connsiteX12" fmla="*/ 2008275 w 2802192"/>
                  <a:gd name="connsiteY12" fmla="*/ 662247 h 1997558"/>
                  <a:gd name="connsiteX13" fmla="*/ 2236231 w 2802192"/>
                  <a:gd name="connsiteY13" fmla="*/ 76047 h 1997558"/>
                  <a:gd name="connsiteX14" fmla="*/ 2724707 w 2802192"/>
                  <a:gd name="connsiteY14" fmla="*/ 130325 h 1997558"/>
                  <a:gd name="connsiteX15" fmla="*/ 2757272 w 2802192"/>
                  <a:gd name="connsiteY15" fmla="*/ 618825 h 1997558"/>
                  <a:gd name="connsiteX16" fmla="*/ 2290506 w 2802192"/>
                  <a:gd name="connsiteY16" fmla="*/ 879359 h 1997558"/>
                  <a:gd name="connsiteX17" fmla="*/ 1769465 w 2802192"/>
                  <a:gd name="connsiteY17" fmla="*/ 1400425 h 1997558"/>
                  <a:gd name="connsiteX18" fmla="*/ 2377346 w 2802192"/>
                  <a:gd name="connsiteY18" fmla="*/ 1291870 h 1997558"/>
                  <a:gd name="connsiteX19" fmla="*/ 2648722 w 2802192"/>
                  <a:gd name="connsiteY19" fmla="*/ 1563259 h 1997558"/>
                  <a:gd name="connsiteX20" fmla="*/ 2496751 w 2802192"/>
                  <a:gd name="connsiteY20" fmla="*/ 1943203 h 1997558"/>
                  <a:gd name="connsiteX21" fmla="*/ 1650060 w 2802192"/>
                  <a:gd name="connsiteY21" fmla="*/ 1867215 h 1997558"/>
                  <a:gd name="connsiteX22" fmla="*/ 1400394 w 2802192"/>
                  <a:gd name="connsiteY22" fmla="*/ 1997481 h 1997558"/>
                  <a:gd name="connsiteX0" fmla="*/ 1400394 w 2782424"/>
                  <a:gd name="connsiteY0" fmla="*/ 1997481 h 1997558"/>
                  <a:gd name="connsiteX1" fmla="*/ 987903 w 2782424"/>
                  <a:gd name="connsiteY1" fmla="*/ 1878069 h 1997558"/>
                  <a:gd name="connsiteX2" fmla="*/ 260617 w 2782424"/>
                  <a:gd name="connsiteY2" fmla="*/ 1932348 h 1997558"/>
                  <a:gd name="connsiteX3" fmla="*/ 96 w 2782424"/>
                  <a:gd name="connsiteY3" fmla="*/ 1617537 h 1997558"/>
                  <a:gd name="connsiteX4" fmla="*/ 282327 w 2782424"/>
                  <a:gd name="connsiteY4" fmla="*/ 1335292 h 1997558"/>
                  <a:gd name="connsiteX5" fmla="*/ 727383 w 2782424"/>
                  <a:gd name="connsiteY5" fmla="*/ 1432992 h 1997558"/>
                  <a:gd name="connsiteX6" fmla="*/ 1129019 w 2782424"/>
                  <a:gd name="connsiteY6" fmla="*/ 1378714 h 1997558"/>
                  <a:gd name="connsiteX7" fmla="*/ 1215859 w 2782424"/>
                  <a:gd name="connsiteY7" fmla="*/ 977059 h 1997558"/>
                  <a:gd name="connsiteX8" fmla="*/ 987903 w 2782424"/>
                  <a:gd name="connsiteY8" fmla="*/ 325725 h 1997558"/>
                  <a:gd name="connsiteX9" fmla="*/ 1346119 w 2782424"/>
                  <a:gd name="connsiteY9" fmla="*/ 58 h 1997558"/>
                  <a:gd name="connsiteX10" fmla="*/ 1628350 w 2782424"/>
                  <a:gd name="connsiteY10" fmla="*/ 347436 h 1997558"/>
                  <a:gd name="connsiteX11" fmla="*/ 1465524 w 2782424"/>
                  <a:gd name="connsiteY11" fmla="*/ 1259303 h 1997558"/>
                  <a:gd name="connsiteX12" fmla="*/ 2008275 w 2782424"/>
                  <a:gd name="connsiteY12" fmla="*/ 662247 h 1997558"/>
                  <a:gd name="connsiteX13" fmla="*/ 2236231 w 2782424"/>
                  <a:gd name="connsiteY13" fmla="*/ 76047 h 1997558"/>
                  <a:gd name="connsiteX14" fmla="*/ 2724707 w 2782424"/>
                  <a:gd name="connsiteY14" fmla="*/ 130325 h 1997558"/>
                  <a:gd name="connsiteX15" fmla="*/ 2724707 w 2782424"/>
                  <a:gd name="connsiteY15" fmla="*/ 575403 h 1997558"/>
                  <a:gd name="connsiteX16" fmla="*/ 2290506 w 2782424"/>
                  <a:gd name="connsiteY16" fmla="*/ 879359 h 1997558"/>
                  <a:gd name="connsiteX17" fmla="*/ 1769465 w 2782424"/>
                  <a:gd name="connsiteY17" fmla="*/ 1400425 h 1997558"/>
                  <a:gd name="connsiteX18" fmla="*/ 2377346 w 2782424"/>
                  <a:gd name="connsiteY18" fmla="*/ 1291870 h 1997558"/>
                  <a:gd name="connsiteX19" fmla="*/ 2648722 w 2782424"/>
                  <a:gd name="connsiteY19" fmla="*/ 1563259 h 1997558"/>
                  <a:gd name="connsiteX20" fmla="*/ 2496751 w 2782424"/>
                  <a:gd name="connsiteY20" fmla="*/ 1943203 h 1997558"/>
                  <a:gd name="connsiteX21" fmla="*/ 1650060 w 2782424"/>
                  <a:gd name="connsiteY21" fmla="*/ 1867215 h 1997558"/>
                  <a:gd name="connsiteX22" fmla="*/ 1400394 w 2782424"/>
                  <a:gd name="connsiteY22" fmla="*/ 1997481 h 1997558"/>
                  <a:gd name="connsiteX0" fmla="*/ 1400394 w 2778306"/>
                  <a:gd name="connsiteY0" fmla="*/ 1997481 h 1997558"/>
                  <a:gd name="connsiteX1" fmla="*/ 987903 w 2778306"/>
                  <a:gd name="connsiteY1" fmla="*/ 1878069 h 1997558"/>
                  <a:gd name="connsiteX2" fmla="*/ 260617 w 2778306"/>
                  <a:gd name="connsiteY2" fmla="*/ 1932348 h 1997558"/>
                  <a:gd name="connsiteX3" fmla="*/ 96 w 2778306"/>
                  <a:gd name="connsiteY3" fmla="*/ 1617537 h 1997558"/>
                  <a:gd name="connsiteX4" fmla="*/ 282327 w 2778306"/>
                  <a:gd name="connsiteY4" fmla="*/ 1335292 h 1997558"/>
                  <a:gd name="connsiteX5" fmla="*/ 727383 w 2778306"/>
                  <a:gd name="connsiteY5" fmla="*/ 1432992 h 1997558"/>
                  <a:gd name="connsiteX6" fmla="*/ 1129019 w 2778306"/>
                  <a:gd name="connsiteY6" fmla="*/ 1378714 h 1997558"/>
                  <a:gd name="connsiteX7" fmla="*/ 1215859 w 2778306"/>
                  <a:gd name="connsiteY7" fmla="*/ 977059 h 1997558"/>
                  <a:gd name="connsiteX8" fmla="*/ 987903 w 2778306"/>
                  <a:gd name="connsiteY8" fmla="*/ 325725 h 1997558"/>
                  <a:gd name="connsiteX9" fmla="*/ 1346119 w 2778306"/>
                  <a:gd name="connsiteY9" fmla="*/ 58 h 1997558"/>
                  <a:gd name="connsiteX10" fmla="*/ 1628350 w 2778306"/>
                  <a:gd name="connsiteY10" fmla="*/ 347436 h 1997558"/>
                  <a:gd name="connsiteX11" fmla="*/ 1465524 w 2778306"/>
                  <a:gd name="connsiteY11" fmla="*/ 1259303 h 1997558"/>
                  <a:gd name="connsiteX12" fmla="*/ 2008275 w 2778306"/>
                  <a:gd name="connsiteY12" fmla="*/ 662247 h 1997558"/>
                  <a:gd name="connsiteX13" fmla="*/ 2301361 w 2778306"/>
                  <a:gd name="connsiteY13" fmla="*/ 152036 h 1997558"/>
                  <a:gd name="connsiteX14" fmla="*/ 2724707 w 2778306"/>
                  <a:gd name="connsiteY14" fmla="*/ 130325 h 1997558"/>
                  <a:gd name="connsiteX15" fmla="*/ 2724707 w 2778306"/>
                  <a:gd name="connsiteY15" fmla="*/ 575403 h 1997558"/>
                  <a:gd name="connsiteX16" fmla="*/ 2290506 w 2778306"/>
                  <a:gd name="connsiteY16" fmla="*/ 879359 h 1997558"/>
                  <a:gd name="connsiteX17" fmla="*/ 1769465 w 2778306"/>
                  <a:gd name="connsiteY17" fmla="*/ 1400425 h 1997558"/>
                  <a:gd name="connsiteX18" fmla="*/ 2377346 w 2778306"/>
                  <a:gd name="connsiteY18" fmla="*/ 1291870 h 1997558"/>
                  <a:gd name="connsiteX19" fmla="*/ 2648722 w 2778306"/>
                  <a:gd name="connsiteY19" fmla="*/ 1563259 h 1997558"/>
                  <a:gd name="connsiteX20" fmla="*/ 2496751 w 2778306"/>
                  <a:gd name="connsiteY20" fmla="*/ 1943203 h 1997558"/>
                  <a:gd name="connsiteX21" fmla="*/ 1650060 w 2778306"/>
                  <a:gd name="connsiteY21" fmla="*/ 1867215 h 1997558"/>
                  <a:gd name="connsiteX22" fmla="*/ 1400394 w 2778306"/>
                  <a:gd name="connsiteY22" fmla="*/ 1997481 h 1997558"/>
                  <a:gd name="connsiteX0" fmla="*/ 1400394 w 2778306"/>
                  <a:gd name="connsiteY0" fmla="*/ 1997481 h 1997558"/>
                  <a:gd name="connsiteX1" fmla="*/ 987903 w 2778306"/>
                  <a:gd name="connsiteY1" fmla="*/ 1878069 h 1997558"/>
                  <a:gd name="connsiteX2" fmla="*/ 260617 w 2778306"/>
                  <a:gd name="connsiteY2" fmla="*/ 1932348 h 1997558"/>
                  <a:gd name="connsiteX3" fmla="*/ 96 w 2778306"/>
                  <a:gd name="connsiteY3" fmla="*/ 1617537 h 1997558"/>
                  <a:gd name="connsiteX4" fmla="*/ 282327 w 2778306"/>
                  <a:gd name="connsiteY4" fmla="*/ 1335292 h 1997558"/>
                  <a:gd name="connsiteX5" fmla="*/ 727383 w 2778306"/>
                  <a:gd name="connsiteY5" fmla="*/ 1432992 h 1997558"/>
                  <a:gd name="connsiteX6" fmla="*/ 1129019 w 2778306"/>
                  <a:gd name="connsiteY6" fmla="*/ 1378714 h 1997558"/>
                  <a:gd name="connsiteX7" fmla="*/ 1215859 w 2778306"/>
                  <a:gd name="connsiteY7" fmla="*/ 977059 h 1997558"/>
                  <a:gd name="connsiteX8" fmla="*/ 987903 w 2778306"/>
                  <a:gd name="connsiteY8" fmla="*/ 325725 h 1997558"/>
                  <a:gd name="connsiteX9" fmla="*/ 1346119 w 2778306"/>
                  <a:gd name="connsiteY9" fmla="*/ 58 h 1997558"/>
                  <a:gd name="connsiteX10" fmla="*/ 1628350 w 2778306"/>
                  <a:gd name="connsiteY10" fmla="*/ 347436 h 1997558"/>
                  <a:gd name="connsiteX11" fmla="*/ 1465524 w 2778306"/>
                  <a:gd name="connsiteY11" fmla="*/ 1259303 h 1997558"/>
                  <a:gd name="connsiteX12" fmla="*/ 2008275 w 2778306"/>
                  <a:gd name="connsiteY12" fmla="*/ 662247 h 1997558"/>
                  <a:gd name="connsiteX13" fmla="*/ 2301361 w 2778306"/>
                  <a:gd name="connsiteY13" fmla="*/ 152036 h 1997558"/>
                  <a:gd name="connsiteX14" fmla="*/ 2724707 w 2778306"/>
                  <a:gd name="connsiteY14" fmla="*/ 130325 h 1997558"/>
                  <a:gd name="connsiteX15" fmla="*/ 2724707 w 2778306"/>
                  <a:gd name="connsiteY15" fmla="*/ 575403 h 1997558"/>
                  <a:gd name="connsiteX16" fmla="*/ 2290506 w 2778306"/>
                  <a:gd name="connsiteY16" fmla="*/ 879359 h 1997558"/>
                  <a:gd name="connsiteX17" fmla="*/ 1769465 w 2778306"/>
                  <a:gd name="connsiteY17" fmla="*/ 1400425 h 1997558"/>
                  <a:gd name="connsiteX18" fmla="*/ 2377346 w 2778306"/>
                  <a:gd name="connsiteY18" fmla="*/ 1291870 h 1997558"/>
                  <a:gd name="connsiteX19" fmla="*/ 2648722 w 2778306"/>
                  <a:gd name="connsiteY19" fmla="*/ 1563259 h 1997558"/>
                  <a:gd name="connsiteX20" fmla="*/ 2355636 w 2778306"/>
                  <a:gd name="connsiteY20" fmla="*/ 1943203 h 1997558"/>
                  <a:gd name="connsiteX21" fmla="*/ 1650060 w 2778306"/>
                  <a:gd name="connsiteY21" fmla="*/ 1867215 h 1997558"/>
                  <a:gd name="connsiteX22" fmla="*/ 1400394 w 2778306"/>
                  <a:gd name="connsiteY22" fmla="*/ 1997481 h 1997558"/>
                  <a:gd name="connsiteX0" fmla="*/ 1400394 w 2778306"/>
                  <a:gd name="connsiteY0" fmla="*/ 1997481 h 1997558"/>
                  <a:gd name="connsiteX1" fmla="*/ 987903 w 2778306"/>
                  <a:gd name="connsiteY1" fmla="*/ 1878069 h 1997558"/>
                  <a:gd name="connsiteX2" fmla="*/ 260617 w 2778306"/>
                  <a:gd name="connsiteY2" fmla="*/ 1932348 h 1997558"/>
                  <a:gd name="connsiteX3" fmla="*/ 96 w 2778306"/>
                  <a:gd name="connsiteY3" fmla="*/ 1617537 h 1997558"/>
                  <a:gd name="connsiteX4" fmla="*/ 282327 w 2778306"/>
                  <a:gd name="connsiteY4" fmla="*/ 1335292 h 1997558"/>
                  <a:gd name="connsiteX5" fmla="*/ 727383 w 2778306"/>
                  <a:gd name="connsiteY5" fmla="*/ 1432992 h 1997558"/>
                  <a:gd name="connsiteX6" fmla="*/ 1129019 w 2778306"/>
                  <a:gd name="connsiteY6" fmla="*/ 1378714 h 1997558"/>
                  <a:gd name="connsiteX7" fmla="*/ 1215859 w 2778306"/>
                  <a:gd name="connsiteY7" fmla="*/ 977059 h 1997558"/>
                  <a:gd name="connsiteX8" fmla="*/ 987903 w 2778306"/>
                  <a:gd name="connsiteY8" fmla="*/ 325725 h 1997558"/>
                  <a:gd name="connsiteX9" fmla="*/ 1346119 w 2778306"/>
                  <a:gd name="connsiteY9" fmla="*/ 58 h 1997558"/>
                  <a:gd name="connsiteX10" fmla="*/ 1628350 w 2778306"/>
                  <a:gd name="connsiteY10" fmla="*/ 347436 h 1997558"/>
                  <a:gd name="connsiteX11" fmla="*/ 1465524 w 2778306"/>
                  <a:gd name="connsiteY11" fmla="*/ 1259303 h 1997558"/>
                  <a:gd name="connsiteX12" fmla="*/ 2008275 w 2778306"/>
                  <a:gd name="connsiteY12" fmla="*/ 662247 h 1997558"/>
                  <a:gd name="connsiteX13" fmla="*/ 2301361 w 2778306"/>
                  <a:gd name="connsiteY13" fmla="*/ 152036 h 1997558"/>
                  <a:gd name="connsiteX14" fmla="*/ 2724707 w 2778306"/>
                  <a:gd name="connsiteY14" fmla="*/ 130325 h 1997558"/>
                  <a:gd name="connsiteX15" fmla="*/ 2724707 w 2778306"/>
                  <a:gd name="connsiteY15" fmla="*/ 575403 h 1997558"/>
                  <a:gd name="connsiteX16" fmla="*/ 2290506 w 2778306"/>
                  <a:gd name="connsiteY16" fmla="*/ 879359 h 1997558"/>
                  <a:gd name="connsiteX17" fmla="*/ 1769465 w 2778306"/>
                  <a:gd name="connsiteY17" fmla="*/ 1400425 h 1997558"/>
                  <a:gd name="connsiteX18" fmla="*/ 2344781 w 2778306"/>
                  <a:gd name="connsiteY18" fmla="*/ 1346148 h 1997558"/>
                  <a:gd name="connsiteX19" fmla="*/ 2648722 w 2778306"/>
                  <a:gd name="connsiteY19" fmla="*/ 1563259 h 1997558"/>
                  <a:gd name="connsiteX20" fmla="*/ 2355636 w 2778306"/>
                  <a:gd name="connsiteY20" fmla="*/ 1943203 h 1997558"/>
                  <a:gd name="connsiteX21" fmla="*/ 1650060 w 2778306"/>
                  <a:gd name="connsiteY21" fmla="*/ 1867215 h 1997558"/>
                  <a:gd name="connsiteX22" fmla="*/ 1400394 w 2778306"/>
                  <a:gd name="connsiteY22" fmla="*/ 1997481 h 1997558"/>
                  <a:gd name="connsiteX0" fmla="*/ 1400394 w 2778306"/>
                  <a:gd name="connsiteY0" fmla="*/ 1997481 h 1997558"/>
                  <a:gd name="connsiteX1" fmla="*/ 987903 w 2778306"/>
                  <a:gd name="connsiteY1" fmla="*/ 1878069 h 1997558"/>
                  <a:gd name="connsiteX2" fmla="*/ 260617 w 2778306"/>
                  <a:gd name="connsiteY2" fmla="*/ 1932348 h 1997558"/>
                  <a:gd name="connsiteX3" fmla="*/ 96 w 2778306"/>
                  <a:gd name="connsiteY3" fmla="*/ 1617537 h 1997558"/>
                  <a:gd name="connsiteX4" fmla="*/ 282327 w 2778306"/>
                  <a:gd name="connsiteY4" fmla="*/ 1335292 h 1997558"/>
                  <a:gd name="connsiteX5" fmla="*/ 727383 w 2778306"/>
                  <a:gd name="connsiteY5" fmla="*/ 1432992 h 1997558"/>
                  <a:gd name="connsiteX6" fmla="*/ 1129019 w 2778306"/>
                  <a:gd name="connsiteY6" fmla="*/ 1378714 h 1997558"/>
                  <a:gd name="connsiteX7" fmla="*/ 1215859 w 2778306"/>
                  <a:gd name="connsiteY7" fmla="*/ 977059 h 1997558"/>
                  <a:gd name="connsiteX8" fmla="*/ 987903 w 2778306"/>
                  <a:gd name="connsiteY8" fmla="*/ 325725 h 1997558"/>
                  <a:gd name="connsiteX9" fmla="*/ 1346119 w 2778306"/>
                  <a:gd name="connsiteY9" fmla="*/ 58 h 1997558"/>
                  <a:gd name="connsiteX10" fmla="*/ 1628350 w 2778306"/>
                  <a:gd name="connsiteY10" fmla="*/ 347436 h 1997558"/>
                  <a:gd name="connsiteX11" fmla="*/ 1465524 w 2778306"/>
                  <a:gd name="connsiteY11" fmla="*/ 1259303 h 1997558"/>
                  <a:gd name="connsiteX12" fmla="*/ 2008275 w 2778306"/>
                  <a:gd name="connsiteY12" fmla="*/ 662247 h 1997558"/>
                  <a:gd name="connsiteX13" fmla="*/ 2301361 w 2778306"/>
                  <a:gd name="connsiteY13" fmla="*/ 152036 h 1997558"/>
                  <a:gd name="connsiteX14" fmla="*/ 2724707 w 2778306"/>
                  <a:gd name="connsiteY14" fmla="*/ 130325 h 1997558"/>
                  <a:gd name="connsiteX15" fmla="*/ 2724707 w 2778306"/>
                  <a:gd name="connsiteY15" fmla="*/ 575403 h 1997558"/>
                  <a:gd name="connsiteX16" fmla="*/ 2290506 w 2778306"/>
                  <a:gd name="connsiteY16" fmla="*/ 879359 h 1997558"/>
                  <a:gd name="connsiteX17" fmla="*/ 1769465 w 2778306"/>
                  <a:gd name="connsiteY17" fmla="*/ 1400425 h 1997558"/>
                  <a:gd name="connsiteX18" fmla="*/ 2344781 w 2778306"/>
                  <a:gd name="connsiteY18" fmla="*/ 1346148 h 1997558"/>
                  <a:gd name="connsiteX19" fmla="*/ 2594447 w 2778306"/>
                  <a:gd name="connsiteY19" fmla="*/ 1639248 h 1997558"/>
                  <a:gd name="connsiteX20" fmla="*/ 2355636 w 2778306"/>
                  <a:gd name="connsiteY20" fmla="*/ 1943203 h 1997558"/>
                  <a:gd name="connsiteX21" fmla="*/ 1650060 w 2778306"/>
                  <a:gd name="connsiteY21" fmla="*/ 1867215 h 1997558"/>
                  <a:gd name="connsiteX22" fmla="*/ 1400394 w 2778306"/>
                  <a:gd name="connsiteY22" fmla="*/ 1997481 h 1997558"/>
                  <a:gd name="connsiteX0" fmla="*/ 1400394 w 2778306"/>
                  <a:gd name="connsiteY0" fmla="*/ 1997481 h 1997546"/>
                  <a:gd name="connsiteX1" fmla="*/ 987903 w 2778306"/>
                  <a:gd name="connsiteY1" fmla="*/ 1878069 h 1997546"/>
                  <a:gd name="connsiteX2" fmla="*/ 260617 w 2778306"/>
                  <a:gd name="connsiteY2" fmla="*/ 1932348 h 1997546"/>
                  <a:gd name="connsiteX3" fmla="*/ 96 w 2778306"/>
                  <a:gd name="connsiteY3" fmla="*/ 1617537 h 1997546"/>
                  <a:gd name="connsiteX4" fmla="*/ 282327 w 2778306"/>
                  <a:gd name="connsiteY4" fmla="*/ 1335292 h 1997546"/>
                  <a:gd name="connsiteX5" fmla="*/ 727383 w 2778306"/>
                  <a:gd name="connsiteY5" fmla="*/ 1432992 h 1997546"/>
                  <a:gd name="connsiteX6" fmla="*/ 1129019 w 2778306"/>
                  <a:gd name="connsiteY6" fmla="*/ 1378714 h 1997546"/>
                  <a:gd name="connsiteX7" fmla="*/ 1215859 w 2778306"/>
                  <a:gd name="connsiteY7" fmla="*/ 977059 h 1997546"/>
                  <a:gd name="connsiteX8" fmla="*/ 987903 w 2778306"/>
                  <a:gd name="connsiteY8" fmla="*/ 325725 h 1997546"/>
                  <a:gd name="connsiteX9" fmla="*/ 1346119 w 2778306"/>
                  <a:gd name="connsiteY9" fmla="*/ 58 h 1997546"/>
                  <a:gd name="connsiteX10" fmla="*/ 1628350 w 2778306"/>
                  <a:gd name="connsiteY10" fmla="*/ 347436 h 1997546"/>
                  <a:gd name="connsiteX11" fmla="*/ 1465524 w 2778306"/>
                  <a:gd name="connsiteY11" fmla="*/ 1259303 h 1997546"/>
                  <a:gd name="connsiteX12" fmla="*/ 2008275 w 2778306"/>
                  <a:gd name="connsiteY12" fmla="*/ 662247 h 1997546"/>
                  <a:gd name="connsiteX13" fmla="*/ 2301361 w 2778306"/>
                  <a:gd name="connsiteY13" fmla="*/ 152036 h 1997546"/>
                  <a:gd name="connsiteX14" fmla="*/ 2724707 w 2778306"/>
                  <a:gd name="connsiteY14" fmla="*/ 130325 h 1997546"/>
                  <a:gd name="connsiteX15" fmla="*/ 2724707 w 2778306"/>
                  <a:gd name="connsiteY15" fmla="*/ 575403 h 1997546"/>
                  <a:gd name="connsiteX16" fmla="*/ 2290506 w 2778306"/>
                  <a:gd name="connsiteY16" fmla="*/ 879359 h 1997546"/>
                  <a:gd name="connsiteX17" fmla="*/ 1769465 w 2778306"/>
                  <a:gd name="connsiteY17" fmla="*/ 1400425 h 1997546"/>
                  <a:gd name="connsiteX18" fmla="*/ 2344781 w 2778306"/>
                  <a:gd name="connsiteY18" fmla="*/ 1346148 h 1997546"/>
                  <a:gd name="connsiteX19" fmla="*/ 2594447 w 2778306"/>
                  <a:gd name="connsiteY19" fmla="*/ 1639248 h 1997546"/>
                  <a:gd name="connsiteX20" fmla="*/ 2355636 w 2778306"/>
                  <a:gd name="connsiteY20" fmla="*/ 1943203 h 1997546"/>
                  <a:gd name="connsiteX21" fmla="*/ 1758610 w 2778306"/>
                  <a:gd name="connsiteY21" fmla="*/ 1845504 h 1997546"/>
                  <a:gd name="connsiteX22" fmla="*/ 1400394 w 2778306"/>
                  <a:gd name="connsiteY22" fmla="*/ 1997481 h 1997546"/>
                  <a:gd name="connsiteX0" fmla="*/ 1400389 w 2778301"/>
                  <a:gd name="connsiteY0" fmla="*/ 1997481 h 1997546"/>
                  <a:gd name="connsiteX1" fmla="*/ 955333 w 2778301"/>
                  <a:gd name="connsiteY1" fmla="*/ 1845502 h 1997546"/>
                  <a:gd name="connsiteX2" fmla="*/ 260612 w 2778301"/>
                  <a:gd name="connsiteY2" fmla="*/ 1932348 h 1997546"/>
                  <a:gd name="connsiteX3" fmla="*/ 91 w 2778301"/>
                  <a:gd name="connsiteY3" fmla="*/ 1617537 h 1997546"/>
                  <a:gd name="connsiteX4" fmla="*/ 282322 w 2778301"/>
                  <a:gd name="connsiteY4" fmla="*/ 1335292 h 1997546"/>
                  <a:gd name="connsiteX5" fmla="*/ 727378 w 2778301"/>
                  <a:gd name="connsiteY5" fmla="*/ 1432992 h 1997546"/>
                  <a:gd name="connsiteX6" fmla="*/ 1129014 w 2778301"/>
                  <a:gd name="connsiteY6" fmla="*/ 1378714 h 1997546"/>
                  <a:gd name="connsiteX7" fmla="*/ 1215854 w 2778301"/>
                  <a:gd name="connsiteY7" fmla="*/ 977059 h 1997546"/>
                  <a:gd name="connsiteX8" fmla="*/ 987898 w 2778301"/>
                  <a:gd name="connsiteY8" fmla="*/ 325725 h 1997546"/>
                  <a:gd name="connsiteX9" fmla="*/ 1346114 w 2778301"/>
                  <a:gd name="connsiteY9" fmla="*/ 58 h 1997546"/>
                  <a:gd name="connsiteX10" fmla="*/ 1628345 w 2778301"/>
                  <a:gd name="connsiteY10" fmla="*/ 347436 h 1997546"/>
                  <a:gd name="connsiteX11" fmla="*/ 1465519 w 2778301"/>
                  <a:gd name="connsiteY11" fmla="*/ 1259303 h 1997546"/>
                  <a:gd name="connsiteX12" fmla="*/ 2008270 w 2778301"/>
                  <a:gd name="connsiteY12" fmla="*/ 662247 h 1997546"/>
                  <a:gd name="connsiteX13" fmla="*/ 2301356 w 2778301"/>
                  <a:gd name="connsiteY13" fmla="*/ 152036 h 1997546"/>
                  <a:gd name="connsiteX14" fmla="*/ 2724702 w 2778301"/>
                  <a:gd name="connsiteY14" fmla="*/ 130325 h 1997546"/>
                  <a:gd name="connsiteX15" fmla="*/ 2724702 w 2778301"/>
                  <a:gd name="connsiteY15" fmla="*/ 575403 h 1997546"/>
                  <a:gd name="connsiteX16" fmla="*/ 2290501 w 2778301"/>
                  <a:gd name="connsiteY16" fmla="*/ 879359 h 1997546"/>
                  <a:gd name="connsiteX17" fmla="*/ 1769460 w 2778301"/>
                  <a:gd name="connsiteY17" fmla="*/ 1400425 h 1997546"/>
                  <a:gd name="connsiteX18" fmla="*/ 2344776 w 2778301"/>
                  <a:gd name="connsiteY18" fmla="*/ 1346148 h 1997546"/>
                  <a:gd name="connsiteX19" fmla="*/ 2594442 w 2778301"/>
                  <a:gd name="connsiteY19" fmla="*/ 1639248 h 1997546"/>
                  <a:gd name="connsiteX20" fmla="*/ 2355631 w 2778301"/>
                  <a:gd name="connsiteY20" fmla="*/ 1943203 h 1997546"/>
                  <a:gd name="connsiteX21" fmla="*/ 1758605 w 2778301"/>
                  <a:gd name="connsiteY21" fmla="*/ 1845504 h 1997546"/>
                  <a:gd name="connsiteX22" fmla="*/ 1400389 w 2778301"/>
                  <a:gd name="connsiteY22" fmla="*/ 1997481 h 1997546"/>
                  <a:gd name="connsiteX0" fmla="*/ 1346114 w 2778301"/>
                  <a:gd name="connsiteY0" fmla="*/ 1997481 h 1997546"/>
                  <a:gd name="connsiteX1" fmla="*/ 955333 w 2778301"/>
                  <a:gd name="connsiteY1" fmla="*/ 1845502 h 1997546"/>
                  <a:gd name="connsiteX2" fmla="*/ 260612 w 2778301"/>
                  <a:gd name="connsiteY2" fmla="*/ 1932348 h 1997546"/>
                  <a:gd name="connsiteX3" fmla="*/ 91 w 2778301"/>
                  <a:gd name="connsiteY3" fmla="*/ 1617537 h 1997546"/>
                  <a:gd name="connsiteX4" fmla="*/ 282322 w 2778301"/>
                  <a:gd name="connsiteY4" fmla="*/ 1335292 h 1997546"/>
                  <a:gd name="connsiteX5" fmla="*/ 727378 w 2778301"/>
                  <a:gd name="connsiteY5" fmla="*/ 1432992 h 1997546"/>
                  <a:gd name="connsiteX6" fmla="*/ 1129014 w 2778301"/>
                  <a:gd name="connsiteY6" fmla="*/ 1378714 h 1997546"/>
                  <a:gd name="connsiteX7" fmla="*/ 1215854 w 2778301"/>
                  <a:gd name="connsiteY7" fmla="*/ 977059 h 1997546"/>
                  <a:gd name="connsiteX8" fmla="*/ 987898 w 2778301"/>
                  <a:gd name="connsiteY8" fmla="*/ 325725 h 1997546"/>
                  <a:gd name="connsiteX9" fmla="*/ 1346114 w 2778301"/>
                  <a:gd name="connsiteY9" fmla="*/ 58 h 1997546"/>
                  <a:gd name="connsiteX10" fmla="*/ 1628345 w 2778301"/>
                  <a:gd name="connsiteY10" fmla="*/ 347436 h 1997546"/>
                  <a:gd name="connsiteX11" fmla="*/ 1465519 w 2778301"/>
                  <a:gd name="connsiteY11" fmla="*/ 1259303 h 1997546"/>
                  <a:gd name="connsiteX12" fmla="*/ 2008270 w 2778301"/>
                  <a:gd name="connsiteY12" fmla="*/ 662247 h 1997546"/>
                  <a:gd name="connsiteX13" fmla="*/ 2301356 w 2778301"/>
                  <a:gd name="connsiteY13" fmla="*/ 152036 h 1997546"/>
                  <a:gd name="connsiteX14" fmla="*/ 2724702 w 2778301"/>
                  <a:gd name="connsiteY14" fmla="*/ 130325 h 1997546"/>
                  <a:gd name="connsiteX15" fmla="*/ 2724702 w 2778301"/>
                  <a:gd name="connsiteY15" fmla="*/ 575403 h 1997546"/>
                  <a:gd name="connsiteX16" fmla="*/ 2290501 w 2778301"/>
                  <a:gd name="connsiteY16" fmla="*/ 879359 h 1997546"/>
                  <a:gd name="connsiteX17" fmla="*/ 1769460 w 2778301"/>
                  <a:gd name="connsiteY17" fmla="*/ 1400425 h 1997546"/>
                  <a:gd name="connsiteX18" fmla="*/ 2344776 w 2778301"/>
                  <a:gd name="connsiteY18" fmla="*/ 1346148 h 1997546"/>
                  <a:gd name="connsiteX19" fmla="*/ 2594442 w 2778301"/>
                  <a:gd name="connsiteY19" fmla="*/ 1639248 h 1997546"/>
                  <a:gd name="connsiteX20" fmla="*/ 2355631 w 2778301"/>
                  <a:gd name="connsiteY20" fmla="*/ 1943203 h 1997546"/>
                  <a:gd name="connsiteX21" fmla="*/ 1758605 w 2778301"/>
                  <a:gd name="connsiteY21" fmla="*/ 1845504 h 1997546"/>
                  <a:gd name="connsiteX22" fmla="*/ 1346114 w 2778301"/>
                  <a:gd name="connsiteY22" fmla="*/ 1997481 h 199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778301" h="1997546">
                    <a:moveTo>
                      <a:pt x="1346114" y="1997481"/>
                    </a:moveTo>
                    <a:cubicBezTo>
                      <a:pt x="1206808" y="1993862"/>
                      <a:pt x="1136250" y="1856358"/>
                      <a:pt x="955333" y="1845502"/>
                    </a:cubicBezTo>
                    <a:cubicBezTo>
                      <a:pt x="774416" y="1834647"/>
                      <a:pt x="419819" y="1970342"/>
                      <a:pt x="260612" y="1932348"/>
                    </a:cubicBezTo>
                    <a:cubicBezTo>
                      <a:pt x="101405" y="1894354"/>
                      <a:pt x="-3527" y="1717046"/>
                      <a:pt x="91" y="1617537"/>
                    </a:cubicBezTo>
                    <a:cubicBezTo>
                      <a:pt x="3709" y="1518028"/>
                      <a:pt x="161108" y="1366049"/>
                      <a:pt x="282322" y="1335292"/>
                    </a:cubicBezTo>
                    <a:cubicBezTo>
                      <a:pt x="403536" y="1304535"/>
                      <a:pt x="586263" y="1425755"/>
                      <a:pt x="727378" y="1432992"/>
                    </a:cubicBezTo>
                    <a:cubicBezTo>
                      <a:pt x="868493" y="1440229"/>
                      <a:pt x="1047601" y="1454703"/>
                      <a:pt x="1129014" y="1378714"/>
                    </a:cubicBezTo>
                    <a:cubicBezTo>
                      <a:pt x="1210427" y="1302725"/>
                      <a:pt x="1239373" y="1152557"/>
                      <a:pt x="1215854" y="977059"/>
                    </a:cubicBezTo>
                    <a:cubicBezTo>
                      <a:pt x="1192335" y="801561"/>
                      <a:pt x="966188" y="488558"/>
                      <a:pt x="987898" y="325725"/>
                    </a:cubicBezTo>
                    <a:cubicBezTo>
                      <a:pt x="1009608" y="162892"/>
                      <a:pt x="1239373" y="-3560"/>
                      <a:pt x="1346114" y="58"/>
                    </a:cubicBezTo>
                    <a:cubicBezTo>
                      <a:pt x="1452855" y="3676"/>
                      <a:pt x="1608444" y="137562"/>
                      <a:pt x="1628345" y="347436"/>
                    </a:cubicBezTo>
                    <a:cubicBezTo>
                      <a:pt x="1648246" y="557310"/>
                      <a:pt x="1402198" y="1206835"/>
                      <a:pt x="1465519" y="1259303"/>
                    </a:cubicBezTo>
                    <a:cubicBezTo>
                      <a:pt x="1528840" y="1311771"/>
                      <a:pt x="1868964" y="846792"/>
                      <a:pt x="2008270" y="662247"/>
                    </a:cubicBezTo>
                    <a:cubicBezTo>
                      <a:pt x="2147576" y="477703"/>
                      <a:pt x="2181951" y="240690"/>
                      <a:pt x="2301356" y="152036"/>
                    </a:cubicBezTo>
                    <a:cubicBezTo>
                      <a:pt x="2420761" y="63382"/>
                      <a:pt x="2654144" y="59764"/>
                      <a:pt x="2724702" y="130325"/>
                    </a:cubicBezTo>
                    <a:cubicBezTo>
                      <a:pt x="2795260" y="200886"/>
                      <a:pt x="2797069" y="450564"/>
                      <a:pt x="2724702" y="575403"/>
                    </a:cubicBezTo>
                    <a:cubicBezTo>
                      <a:pt x="2652335" y="700242"/>
                      <a:pt x="2449708" y="741855"/>
                      <a:pt x="2290501" y="879359"/>
                    </a:cubicBezTo>
                    <a:cubicBezTo>
                      <a:pt x="2131294" y="1016863"/>
                      <a:pt x="1760414" y="1322627"/>
                      <a:pt x="1769460" y="1400425"/>
                    </a:cubicBezTo>
                    <a:cubicBezTo>
                      <a:pt x="1778506" y="1478223"/>
                      <a:pt x="2207279" y="1306344"/>
                      <a:pt x="2344776" y="1346148"/>
                    </a:cubicBezTo>
                    <a:cubicBezTo>
                      <a:pt x="2482273" y="1385952"/>
                      <a:pt x="2592633" y="1539739"/>
                      <a:pt x="2594442" y="1639248"/>
                    </a:cubicBezTo>
                    <a:cubicBezTo>
                      <a:pt x="2596251" y="1738757"/>
                      <a:pt x="2494937" y="1908827"/>
                      <a:pt x="2355631" y="1943203"/>
                    </a:cubicBezTo>
                    <a:cubicBezTo>
                      <a:pt x="2216325" y="1977579"/>
                      <a:pt x="1926858" y="1836458"/>
                      <a:pt x="1758605" y="1845504"/>
                    </a:cubicBezTo>
                    <a:cubicBezTo>
                      <a:pt x="1590352" y="1854550"/>
                      <a:pt x="1485420" y="2001100"/>
                      <a:pt x="1346114" y="1997481"/>
                    </a:cubicBez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Gill Sans Light"/>
                  <a:cs typeface="Gill Sans Light"/>
                </a:endParaRPr>
              </a:p>
            </p:txBody>
          </p:sp>
          <p:sp>
            <p:nvSpPr>
              <p:cNvPr id="186" name="Oval 185"/>
              <p:cNvSpPr/>
              <p:nvPr/>
            </p:nvSpPr>
            <p:spPr>
              <a:xfrm>
                <a:off x="6803725" y="5486400"/>
                <a:ext cx="533400" cy="533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latin typeface="Gill Sans Light"/>
                  <a:cs typeface="Gill Sans Light"/>
                </a:endParaRPr>
              </a:p>
            </p:txBody>
          </p:sp>
        </p:grpSp>
        <p:grpSp>
          <p:nvGrpSpPr>
            <p:cNvPr id="179" name="Group 178"/>
            <p:cNvGrpSpPr/>
            <p:nvPr/>
          </p:nvGrpSpPr>
          <p:grpSpPr>
            <a:xfrm>
              <a:off x="5524500" y="3725472"/>
              <a:ext cx="2689860" cy="2270760"/>
              <a:chOff x="5753100" y="3672840"/>
              <a:chExt cx="2689860" cy="2270760"/>
            </a:xfrm>
          </p:grpSpPr>
          <p:cxnSp>
            <p:nvCxnSpPr>
              <p:cNvPr id="55" name="Straight Connector 54"/>
              <p:cNvCxnSpPr>
                <a:stCxn id="42" idx="2"/>
                <a:endCxn id="47" idx="6"/>
              </p:cNvCxnSpPr>
              <p:nvPr/>
            </p:nvCxnSpPr>
            <p:spPr>
              <a:xfrm flipH="1">
                <a:off x="6118860" y="4472940"/>
                <a:ext cx="1958340" cy="0"/>
              </a:xfrm>
              <a:prstGeom prst="line">
                <a:avLst/>
              </a:prstGeom>
            </p:spPr>
            <p:style>
              <a:lnRef idx="3">
                <a:schemeClr val="dk1"/>
              </a:lnRef>
              <a:fillRef idx="0">
                <a:schemeClr val="dk1"/>
              </a:fillRef>
              <a:effectRef idx="2">
                <a:schemeClr val="dk1"/>
              </a:effectRef>
              <a:fontRef idx="minor">
                <a:schemeClr val="tx1"/>
              </a:fontRef>
            </p:style>
          </p:cxnSp>
          <p:cxnSp>
            <p:nvCxnSpPr>
              <p:cNvPr id="67" name="Straight Connector 66"/>
              <p:cNvCxnSpPr>
                <a:stCxn id="40" idx="4"/>
                <a:endCxn id="51" idx="0"/>
              </p:cNvCxnSpPr>
              <p:nvPr/>
            </p:nvCxnSpPr>
            <p:spPr>
              <a:xfrm>
                <a:off x="7063740" y="4655820"/>
                <a:ext cx="0" cy="922020"/>
              </a:xfrm>
              <a:prstGeom prst="line">
                <a:avLst/>
              </a:prstGeom>
            </p:spPr>
            <p:style>
              <a:lnRef idx="3">
                <a:schemeClr val="dk1"/>
              </a:lnRef>
              <a:fillRef idx="0">
                <a:schemeClr val="dk1"/>
              </a:fillRef>
              <a:effectRef idx="2">
                <a:schemeClr val="dk1"/>
              </a:effectRef>
              <a:fontRef idx="minor">
                <a:schemeClr val="tx1"/>
              </a:fontRef>
            </p:style>
          </p:cxnSp>
          <p:cxnSp>
            <p:nvCxnSpPr>
              <p:cNvPr id="60" name="Straight Connector 59"/>
              <p:cNvCxnSpPr>
                <a:stCxn id="40" idx="7"/>
                <a:endCxn id="52" idx="3"/>
              </p:cNvCxnSpPr>
              <p:nvPr/>
            </p:nvCxnSpPr>
            <p:spPr>
              <a:xfrm flipV="1">
                <a:off x="7193056" y="3985036"/>
                <a:ext cx="427168" cy="358588"/>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p:cNvCxnSpPr>
                <a:stCxn id="42" idx="1"/>
                <a:endCxn id="52" idx="5"/>
              </p:cNvCxnSpPr>
              <p:nvPr/>
            </p:nvCxnSpPr>
            <p:spPr>
              <a:xfrm flipH="1" flipV="1">
                <a:off x="7878856" y="3985036"/>
                <a:ext cx="251908" cy="358588"/>
              </a:xfrm>
              <a:prstGeom prst="line">
                <a:avLst/>
              </a:prstGeom>
            </p:spPr>
            <p:style>
              <a:lnRef idx="3">
                <a:schemeClr val="dk1"/>
              </a:lnRef>
              <a:fillRef idx="0">
                <a:schemeClr val="dk1"/>
              </a:fillRef>
              <a:effectRef idx="2">
                <a:schemeClr val="dk1"/>
              </a:effectRef>
              <a:fontRef idx="minor">
                <a:schemeClr val="tx1"/>
              </a:fontRef>
            </p:style>
          </p:cxnSp>
          <p:cxnSp>
            <p:nvCxnSpPr>
              <p:cNvPr id="63" name="Straight Connector 62"/>
              <p:cNvCxnSpPr>
                <a:stCxn id="40" idx="1"/>
                <a:endCxn id="54" idx="5"/>
              </p:cNvCxnSpPr>
              <p:nvPr/>
            </p:nvCxnSpPr>
            <p:spPr>
              <a:xfrm flipH="1" flipV="1">
                <a:off x="6598696" y="3992656"/>
                <a:ext cx="335728" cy="350968"/>
              </a:xfrm>
              <a:prstGeom prst="line">
                <a:avLst/>
              </a:prstGeom>
            </p:spPr>
            <p:style>
              <a:lnRef idx="3">
                <a:schemeClr val="dk1"/>
              </a:lnRef>
              <a:fillRef idx="0">
                <a:schemeClr val="dk1"/>
              </a:fillRef>
              <a:effectRef idx="2">
                <a:schemeClr val="dk1"/>
              </a:effectRef>
              <a:fontRef idx="minor">
                <a:schemeClr val="tx1"/>
              </a:fontRef>
            </p:style>
          </p:cxnSp>
          <p:cxnSp>
            <p:nvCxnSpPr>
              <p:cNvPr id="65" name="Straight Connector 64"/>
              <p:cNvCxnSpPr>
                <a:stCxn id="42" idx="3"/>
                <a:endCxn id="51" idx="7"/>
              </p:cNvCxnSpPr>
              <p:nvPr/>
            </p:nvCxnSpPr>
            <p:spPr>
              <a:xfrm flipH="1">
                <a:off x="7193056" y="4602256"/>
                <a:ext cx="937708" cy="1029148"/>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p:cNvCxnSpPr>
                <a:stCxn id="47" idx="7"/>
                <a:endCxn id="54" idx="3"/>
              </p:cNvCxnSpPr>
              <p:nvPr/>
            </p:nvCxnSpPr>
            <p:spPr>
              <a:xfrm flipV="1">
                <a:off x="6065296" y="3992656"/>
                <a:ext cx="274768" cy="350968"/>
              </a:xfrm>
              <a:prstGeom prst="line">
                <a:avLst/>
              </a:prstGeom>
            </p:spPr>
            <p:style>
              <a:lnRef idx="3">
                <a:schemeClr val="dk1"/>
              </a:lnRef>
              <a:fillRef idx="0">
                <a:schemeClr val="dk1"/>
              </a:fillRef>
              <a:effectRef idx="2">
                <a:schemeClr val="dk1"/>
              </a:effectRef>
              <a:fontRef idx="minor">
                <a:schemeClr val="tx1"/>
              </a:fontRef>
            </p:style>
          </p:cxnSp>
          <p:cxnSp>
            <p:nvCxnSpPr>
              <p:cNvPr id="85" name="Straight Connector 84"/>
              <p:cNvCxnSpPr>
                <a:stCxn id="58" idx="6"/>
                <a:endCxn id="51" idx="2"/>
              </p:cNvCxnSpPr>
              <p:nvPr/>
            </p:nvCxnSpPr>
            <p:spPr>
              <a:xfrm>
                <a:off x="6240780" y="5753100"/>
                <a:ext cx="640080" cy="7620"/>
              </a:xfrm>
              <a:prstGeom prst="line">
                <a:avLst/>
              </a:prstGeom>
            </p:spPr>
            <p:style>
              <a:lnRef idx="3">
                <a:schemeClr val="dk1"/>
              </a:lnRef>
              <a:fillRef idx="0">
                <a:schemeClr val="dk1"/>
              </a:fillRef>
              <a:effectRef idx="2">
                <a:schemeClr val="dk1"/>
              </a:effectRef>
              <a:fontRef idx="minor">
                <a:schemeClr val="tx1"/>
              </a:fontRef>
            </p:style>
          </p:cxnSp>
          <p:cxnSp>
            <p:nvCxnSpPr>
              <p:cNvPr id="89" name="Straight Connector 88"/>
              <p:cNvCxnSpPr>
                <a:stCxn id="58" idx="0"/>
                <a:endCxn id="47" idx="4"/>
              </p:cNvCxnSpPr>
              <p:nvPr/>
            </p:nvCxnSpPr>
            <p:spPr>
              <a:xfrm flipH="1" flipV="1">
                <a:off x="5935980" y="4655820"/>
                <a:ext cx="121920" cy="914400"/>
              </a:xfrm>
              <a:prstGeom prst="line">
                <a:avLst/>
              </a:prstGeom>
            </p:spPr>
            <p:style>
              <a:lnRef idx="3">
                <a:schemeClr val="dk1"/>
              </a:lnRef>
              <a:fillRef idx="0">
                <a:schemeClr val="dk1"/>
              </a:fillRef>
              <a:effectRef idx="2">
                <a:schemeClr val="dk1"/>
              </a:effectRef>
              <a:fontRef idx="minor">
                <a:schemeClr val="tx1"/>
              </a:fontRef>
            </p:style>
          </p:cxnSp>
          <p:cxnSp>
            <p:nvCxnSpPr>
              <p:cNvPr id="147" name="Straight Connector 146"/>
              <p:cNvCxnSpPr>
                <a:stCxn id="51" idx="6"/>
                <a:endCxn id="143" idx="2"/>
              </p:cNvCxnSpPr>
              <p:nvPr/>
            </p:nvCxnSpPr>
            <p:spPr>
              <a:xfrm flipV="1">
                <a:off x="7246620" y="5753100"/>
                <a:ext cx="609600" cy="7620"/>
              </a:xfrm>
              <a:prstGeom prst="line">
                <a:avLst/>
              </a:prstGeom>
            </p:spPr>
            <p:style>
              <a:lnRef idx="3">
                <a:schemeClr val="dk1"/>
              </a:lnRef>
              <a:fillRef idx="0">
                <a:schemeClr val="dk1"/>
              </a:fillRef>
              <a:effectRef idx="2">
                <a:schemeClr val="dk1"/>
              </a:effectRef>
              <a:fontRef idx="minor">
                <a:schemeClr val="tx1"/>
              </a:fontRef>
            </p:style>
          </p:cxnSp>
          <p:cxnSp>
            <p:nvCxnSpPr>
              <p:cNvPr id="150" name="Straight Connector 149"/>
              <p:cNvCxnSpPr>
                <a:stCxn id="143" idx="0"/>
                <a:endCxn id="42" idx="4"/>
              </p:cNvCxnSpPr>
              <p:nvPr/>
            </p:nvCxnSpPr>
            <p:spPr>
              <a:xfrm flipV="1">
                <a:off x="8039100" y="4655820"/>
                <a:ext cx="220980" cy="914400"/>
              </a:xfrm>
              <a:prstGeom prst="line">
                <a:avLst/>
              </a:prstGeom>
            </p:spPr>
            <p:style>
              <a:lnRef idx="3">
                <a:schemeClr val="dk1"/>
              </a:lnRef>
              <a:fillRef idx="0">
                <a:schemeClr val="dk1"/>
              </a:fillRef>
              <a:effectRef idx="2">
                <a:schemeClr val="dk1"/>
              </a:effectRef>
              <a:fontRef idx="minor">
                <a:schemeClr val="tx1"/>
              </a:fontRef>
            </p:style>
          </p:cxnSp>
          <p:sp>
            <p:nvSpPr>
              <p:cNvPr id="40" name="Oval 39"/>
              <p:cNvSpPr/>
              <p:nvPr/>
            </p:nvSpPr>
            <p:spPr>
              <a:xfrm>
                <a:off x="6880860" y="429006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Light"/>
                  <a:cs typeface="Gill Sans Light"/>
                </a:endParaRPr>
              </a:p>
            </p:txBody>
          </p:sp>
          <p:sp>
            <p:nvSpPr>
              <p:cNvPr id="42" name="Oval 41"/>
              <p:cNvSpPr/>
              <p:nvPr/>
            </p:nvSpPr>
            <p:spPr>
              <a:xfrm>
                <a:off x="8077200" y="429006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Light"/>
                  <a:cs typeface="Gill Sans Light"/>
                </a:endParaRPr>
              </a:p>
            </p:txBody>
          </p:sp>
          <p:sp>
            <p:nvSpPr>
              <p:cNvPr id="47" name="Oval 46"/>
              <p:cNvSpPr/>
              <p:nvPr/>
            </p:nvSpPr>
            <p:spPr>
              <a:xfrm>
                <a:off x="5753100" y="429006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Light"/>
                  <a:cs typeface="Gill Sans Light"/>
                </a:endParaRPr>
              </a:p>
            </p:txBody>
          </p:sp>
          <p:sp>
            <p:nvSpPr>
              <p:cNvPr id="51" name="Oval 50"/>
              <p:cNvSpPr/>
              <p:nvPr/>
            </p:nvSpPr>
            <p:spPr>
              <a:xfrm>
                <a:off x="6880860" y="557784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Light"/>
                  <a:cs typeface="Gill Sans Light"/>
                </a:endParaRPr>
              </a:p>
            </p:txBody>
          </p:sp>
          <p:sp>
            <p:nvSpPr>
              <p:cNvPr id="52" name="Oval 51"/>
              <p:cNvSpPr/>
              <p:nvPr/>
            </p:nvSpPr>
            <p:spPr>
              <a:xfrm>
                <a:off x="7566660" y="367284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Light"/>
                  <a:cs typeface="Gill Sans Light"/>
                </a:endParaRPr>
              </a:p>
            </p:txBody>
          </p:sp>
          <p:sp>
            <p:nvSpPr>
              <p:cNvPr id="54" name="Oval 53"/>
              <p:cNvSpPr/>
              <p:nvPr/>
            </p:nvSpPr>
            <p:spPr>
              <a:xfrm>
                <a:off x="6286500" y="368046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Light"/>
                  <a:cs typeface="Gill Sans Light"/>
                </a:endParaRPr>
              </a:p>
            </p:txBody>
          </p:sp>
          <p:sp>
            <p:nvSpPr>
              <p:cNvPr id="58" name="Oval 57"/>
              <p:cNvSpPr/>
              <p:nvPr/>
            </p:nvSpPr>
            <p:spPr>
              <a:xfrm>
                <a:off x="5875020" y="557022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Light"/>
                  <a:cs typeface="Gill Sans Light"/>
                </a:endParaRPr>
              </a:p>
            </p:txBody>
          </p:sp>
          <p:sp>
            <p:nvSpPr>
              <p:cNvPr id="143" name="Oval 142"/>
              <p:cNvSpPr/>
              <p:nvPr/>
            </p:nvSpPr>
            <p:spPr>
              <a:xfrm>
                <a:off x="7856220" y="5570220"/>
                <a:ext cx="365760" cy="3657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Light"/>
                  <a:cs typeface="Gill Sans Light"/>
                </a:endParaRPr>
              </a:p>
            </p:txBody>
          </p:sp>
        </p:grpSp>
        <p:grpSp>
          <p:nvGrpSpPr>
            <p:cNvPr id="5" name="Group 4"/>
            <p:cNvGrpSpPr/>
            <p:nvPr/>
          </p:nvGrpSpPr>
          <p:grpSpPr>
            <a:xfrm>
              <a:off x="4797190" y="2000321"/>
              <a:ext cx="4118210" cy="895279"/>
              <a:chOff x="4644790" y="5650480"/>
              <a:chExt cx="4118210" cy="895279"/>
            </a:xfrm>
          </p:grpSpPr>
          <p:pic>
            <p:nvPicPr>
              <p:cNvPr id="203" name="Picture 202"/>
              <p:cNvPicPr>
                <a:picLocks noChangeAspect="1"/>
              </p:cNvPicPr>
              <p:nvPr/>
            </p:nvPicPr>
            <p:blipFill>
              <a:blip r:embed="rId3"/>
              <a:stretch>
                <a:fillRect/>
              </a:stretch>
            </p:blipFill>
            <p:spPr>
              <a:xfrm>
                <a:off x="5737860" y="5650480"/>
                <a:ext cx="2348701" cy="801394"/>
              </a:xfrm>
              <a:prstGeom prst="rect">
                <a:avLst/>
              </a:prstGeom>
            </p:spPr>
          </p:pic>
          <p:sp>
            <p:nvSpPr>
              <p:cNvPr id="50" name="TextBox 49"/>
              <p:cNvSpPr txBox="1"/>
              <p:nvPr/>
            </p:nvSpPr>
            <p:spPr>
              <a:xfrm>
                <a:off x="4644790" y="5911304"/>
                <a:ext cx="1222610" cy="523220"/>
              </a:xfrm>
              <a:prstGeom prst="rect">
                <a:avLst/>
              </a:prstGeom>
              <a:noFill/>
            </p:spPr>
            <p:txBody>
              <a:bodyPr wrap="none" rtlCol="0">
                <a:spAutoFit/>
              </a:bodyPr>
              <a:lstStyle/>
              <a:p>
                <a:pPr algn="r"/>
                <a:r>
                  <a:rPr lang="en-US" sz="2800" dirty="0" err="1" smtClean="0">
                    <a:ln>
                      <a:solidFill>
                        <a:schemeClr val="tx1">
                          <a:lumMod val="65000"/>
                          <a:lumOff val="35000"/>
                        </a:schemeClr>
                      </a:solidFill>
                    </a:ln>
                    <a:solidFill>
                      <a:srgbClr val="3366FF"/>
                    </a:solidFill>
                  </a:rPr>
                  <a:t>P</a:t>
                </a:r>
                <a:r>
                  <a:rPr lang="en-US" sz="2800" dirty="0" err="1" smtClean="0">
                    <a:ln>
                      <a:solidFill>
                        <a:schemeClr val="tx1">
                          <a:lumMod val="65000"/>
                          <a:lumOff val="35000"/>
                        </a:schemeClr>
                      </a:solidFill>
                    </a:ln>
                    <a:solidFill>
                      <a:srgbClr val="FF0000"/>
                    </a:solidFill>
                  </a:rPr>
                  <a:t>r</a:t>
                </a:r>
                <a:r>
                  <a:rPr lang="en-US" sz="2800" dirty="0" err="1" smtClean="0">
                    <a:ln>
                      <a:solidFill>
                        <a:schemeClr val="tx1">
                          <a:lumMod val="65000"/>
                          <a:lumOff val="35000"/>
                        </a:schemeClr>
                      </a:solidFill>
                    </a:ln>
                    <a:solidFill>
                      <a:srgbClr val="FADA2C"/>
                    </a:solidFill>
                  </a:rPr>
                  <a:t>e</a:t>
                </a:r>
                <a:r>
                  <a:rPr lang="en-US" sz="2800" dirty="0" err="1" smtClean="0">
                    <a:ln>
                      <a:solidFill>
                        <a:schemeClr val="tx1">
                          <a:lumMod val="65000"/>
                          <a:lumOff val="35000"/>
                        </a:schemeClr>
                      </a:solidFill>
                    </a:ln>
                    <a:solidFill>
                      <a:srgbClr val="3366FF"/>
                    </a:solidFill>
                  </a:rPr>
                  <a:t>g</a:t>
                </a:r>
                <a:r>
                  <a:rPr lang="en-US" sz="2800" dirty="0" err="1" smtClean="0">
                    <a:ln>
                      <a:solidFill>
                        <a:schemeClr val="tx1">
                          <a:lumMod val="65000"/>
                          <a:lumOff val="35000"/>
                        </a:schemeClr>
                      </a:solidFill>
                    </a:ln>
                    <a:solidFill>
                      <a:srgbClr val="FF0000"/>
                    </a:solidFill>
                  </a:rPr>
                  <a:t>e</a:t>
                </a:r>
                <a:r>
                  <a:rPr lang="en-US" sz="2800" dirty="0" err="1" smtClean="0">
                    <a:ln>
                      <a:solidFill>
                        <a:schemeClr val="tx1">
                          <a:lumMod val="65000"/>
                          <a:lumOff val="35000"/>
                        </a:schemeClr>
                      </a:solidFill>
                    </a:ln>
                    <a:solidFill>
                      <a:srgbClr val="56B656"/>
                    </a:solidFill>
                  </a:rPr>
                  <a:t>l</a:t>
                </a:r>
                <a:endParaRPr lang="en-US" sz="3600" dirty="0">
                  <a:solidFill>
                    <a:srgbClr val="800000"/>
                  </a:solidFill>
                </a:endParaRPr>
              </a:p>
            </p:txBody>
          </p:sp>
          <p:pic>
            <p:nvPicPr>
              <p:cNvPr id="53" name="Picture 52" descr="ApacheGirap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2623" y="5654345"/>
                <a:ext cx="740377" cy="891414"/>
              </a:xfrm>
              <a:prstGeom prst="rect">
                <a:avLst/>
              </a:prstGeom>
            </p:spPr>
          </p:pic>
        </p:grpSp>
      </p:grpSp>
      <p:grpSp>
        <p:nvGrpSpPr>
          <p:cNvPr id="6" name="Group 5"/>
          <p:cNvGrpSpPr/>
          <p:nvPr/>
        </p:nvGrpSpPr>
        <p:grpSpPr>
          <a:xfrm>
            <a:off x="228600" y="1981200"/>
            <a:ext cx="4114800" cy="4495800"/>
            <a:chOff x="228600" y="1828800"/>
            <a:chExt cx="4114800" cy="4495800"/>
          </a:xfrm>
        </p:grpSpPr>
        <p:grpSp>
          <p:nvGrpSpPr>
            <p:cNvPr id="48" name="Group 47"/>
            <p:cNvGrpSpPr/>
            <p:nvPr/>
          </p:nvGrpSpPr>
          <p:grpSpPr>
            <a:xfrm>
              <a:off x="2525660" y="3886200"/>
              <a:ext cx="750939" cy="2057400"/>
              <a:chOff x="2743201" y="3048000"/>
              <a:chExt cx="609600" cy="2057400"/>
            </a:xfrm>
          </p:grpSpPr>
          <p:sp>
            <p:nvSpPr>
              <p:cNvPr id="36" name="Isosceles Triangle 35"/>
              <p:cNvSpPr/>
              <p:nvPr/>
            </p:nvSpPr>
            <p:spPr>
              <a:xfrm rot="5400000">
                <a:off x="2019301" y="3771900"/>
                <a:ext cx="2057400" cy="609600"/>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latin typeface="Gill Sans Light"/>
                  <a:cs typeface="Gill Sans Light"/>
                </a:endParaRPr>
              </a:p>
            </p:txBody>
          </p:sp>
          <p:sp>
            <p:nvSpPr>
              <p:cNvPr id="37" name="Plus 36"/>
              <p:cNvSpPr/>
              <p:nvPr/>
            </p:nvSpPr>
            <p:spPr>
              <a:xfrm>
                <a:off x="2884540" y="3962400"/>
                <a:ext cx="304800" cy="304800"/>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Gill Sans Light"/>
                  <a:cs typeface="Gill Sans Light"/>
                </a:endParaRPr>
              </a:p>
            </p:txBody>
          </p:sp>
        </p:grpSp>
        <p:sp>
          <p:nvSpPr>
            <p:cNvPr id="15" name="Rectangle 14"/>
            <p:cNvSpPr/>
            <p:nvPr/>
          </p:nvSpPr>
          <p:spPr>
            <a:xfrm>
              <a:off x="685800" y="3048000"/>
              <a:ext cx="1317523" cy="3276600"/>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2800" dirty="0" smtClean="0">
                  <a:latin typeface="Gill Sans Light"/>
                  <a:cs typeface="Gill Sans Light"/>
                </a:rPr>
                <a:t>Table</a:t>
              </a:r>
              <a:endParaRPr lang="en-US" sz="2800" dirty="0">
                <a:latin typeface="Gill Sans Light"/>
                <a:cs typeface="Gill Sans Light"/>
              </a:endParaRPr>
            </a:p>
          </p:txBody>
        </p:sp>
        <p:grpSp>
          <p:nvGrpSpPr>
            <p:cNvPr id="193" name="Group 192"/>
            <p:cNvGrpSpPr/>
            <p:nvPr/>
          </p:nvGrpSpPr>
          <p:grpSpPr>
            <a:xfrm>
              <a:off x="773061" y="3505200"/>
              <a:ext cx="1752600" cy="2819400"/>
              <a:chOff x="773061" y="2895600"/>
              <a:chExt cx="1752600" cy="2819400"/>
            </a:xfrm>
          </p:grpSpPr>
          <p:sp>
            <p:nvSpPr>
              <p:cNvPr id="29" name="Right Arrow 28"/>
              <p:cNvSpPr/>
              <p:nvPr/>
            </p:nvSpPr>
            <p:spPr>
              <a:xfrm>
                <a:off x="773061" y="2895600"/>
                <a:ext cx="1752600" cy="762000"/>
              </a:xfrm>
              <a:prstGeom prst="rightArrow">
                <a:avLst>
                  <a:gd name="adj1" fmla="val 70328"/>
                  <a:gd name="adj2"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Gill Sans Light"/>
                  <a:cs typeface="Gill Sans Light"/>
                </a:endParaRPr>
              </a:p>
            </p:txBody>
          </p:sp>
          <p:sp>
            <p:nvSpPr>
              <p:cNvPr id="32" name="Right Arrow 31"/>
              <p:cNvSpPr/>
              <p:nvPr/>
            </p:nvSpPr>
            <p:spPr>
              <a:xfrm>
                <a:off x="773061" y="3581400"/>
                <a:ext cx="1752600" cy="762000"/>
              </a:xfrm>
              <a:prstGeom prst="rightArrow">
                <a:avLst>
                  <a:gd name="adj1" fmla="val 70328"/>
                  <a:gd name="adj2"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Gill Sans Light"/>
                  <a:cs typeface="Gill Sans Light"/>
                </a:endParaRPr>
              </a:p>
            </p:txBody>
          </p:sp>
          <p:sp>
            <p:nvSpPr>
              <p:cNvPr id="33" name="Right Arrow 32"/>
              <p:cNvSpPr/>
              <p:nvPr/>
            </p:nvSpPr>
            <p:spPr>
              <a:xfrm>
                <a:off x="773061" y="4267200"/>
                <a:ext cx="1752600" cy="762000"/>
              </a:xfrm>
              <a:prstGeom prst="rightArrow">
                <a:avLst>
                  <a:gd name="adj1" fmla="val 70328"/>
                  <a:gd name="adj2"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Gill Sans Light"/>
                  <a:cs typeface="Gill Sans Light"/>
                </a:endParaRPr>
              </a:p>
            </p:txBody>
          </p:sp>
          <p:sp>
            <p:nvSpPr>
              <p:cNvPr id="34" name="Right Arrow 33"/>
              <p:cNvSpPr/>
              <p:nvPr/>
            </p:nvSpPr>
            <p:spPr>
              <a:xfrm>
                <a:off x="773061" y="4953000"/>
                <a:ext cx="1752600" cy="762000"/>
              </a:xfrm>
              <a:prstGeom prst="rightArrow">
                <a:avLst>
                  <a:gd name="adj1" fmla="val 70328"/>
                  <a:gd name="adj2"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Gill Sans Light"/>
                  <a:cs typeface="Gill Sans Light"/>
                </a:endParaRPr>
              </a:p>
            </p:txBody>
          </p:sp>
        </p:grpSp>
        <p:sp>
          <p:nvSpPr>
            <p:cNvPr id="39" name="Rounded Rectangle 38"/>
            <p:cNvSpPr/>
            <p:nvPr/>
          </p:nvSpPr>
          <p:spPr>
            <a:xfrm>
              <a:off x="3276600" y="4648200"/>
              <a:ext cx="1066800" cy="533400"/>
            </a:xfrm>
            <a:prstGeom prst="roundRect">
              <a:avLst/>
            </a:prstGeom>
          </p:spPr>
          <p:style>
            <a:lnRef idx="1">
              <a:schemeClr val="accent2"/>
            </a:lnRef>
            <a:fillRef idx="3">
              <a:schemeClr val="accent2"/>
            </a:fillRef>
            <a:effectRef idx="2">
              <a:schemeClr val="accent2"/>
            </a:effectRef>
            <a:fontRef idx="minor">
              <a:schemeClr val="lt1"/>
            </a:fontRef>
          </p:style>
          <p:txBody>
            <a:bodyPr tIns="0" bIns="45720" rtlCol="0" anchor="ctr"/>
            <a:lstStyle/>
            <a:p>
              <a:pPr algn="ctr"/>
              <a:r>
                <a:rPr lang="en-US" dirty="0" smtClean="0">
                  <a:latin typeface="Gill Sans Light"/>
                  <a:cs typeface="Gill Sans Light"/>
                </a:rPr>
                <a:t>Result</a:t>
              </a:r>
              <a:endParaRPr lang="en-US" dirty="0">
                <a:latin typeface="Gill Sans Light"/>
                <a:cs typeface="Gill Sans Light"/>
              </a:endParaRPr>
            </a:p>
          </p:txBody>
        </p:sp>
        <p:sp>
          <p:nvSpPr>
            <p:cNvPr id="9" name="Rounded Rectangle 8"/>
            <p:cNvSpPr/>
            <p:nvPr/>
          </p:nvSpPr>
          <p:spPr>
            <a:xfrm>
              <a:off x="849262" y="3733800"/>
              <a:ext cx="990599" cy="304800"/>
            </a:xfrm>
            <a:prstGeom prst="roundRect">
              <a:avLst/>
            </a:prstGeom>
          </p:spPr>
          <p:style>
            <a:lnRef idx="1">
              <a:schemeClr val="accent1"/>
            </a:lnRef>
            <a:fillRef idx="3">
              <a:schemeClr val="accent1"/>
            </a:fillRef>
            <a:effectRef idx="2">
              <a:schemeClr val="accent1"/>
            </a:effectRef>
            <a:fontRef idx="minor">
              <a:schemeClr val="lt1"/>
            </a:fontRef>
          </p:style>
          <p:txBody>
            <a:bodyPr tIns="0" bIns="45720" rtlCol="0" anchor="ctr"/>
            <a:lstStyle/>
            <a:p>
              <a:pPr algn="ctr"/>
              <a:r>
                <a:rPr lang="en-US" dirty="0" smtClean="0">
                  <a:latin typeface="Gill Sans Light"/>
                  <a:cs typeface="Gill Sans Light"/>
                </a:rPr>
                <a:t>Row</a:t>
              </a:r>
              <a:endParaRPr lang="en-US" dirty="0">
                <a:latin typeface="Gill Sans Light"/>
                <a:cs typeface="Gill Sans Light"/>
              </a:endParaRPr>
            </a:p>
          </p:txBody>
        </p:sp>
        <p:sp>
          <p:nvSpPr>
            <p:cNvPr id="17" name="Rounded Rectangle 16"/>
            <p:cNvSpPr/>
            <p:nvPr/>
          </p:nvSpPr>
          <p:spPr>
            <a:xfrm>
              <a:off x="849262" y="4419600"/>
              <a:ext cx="990599" cy="304800"/>
            </a:xfrm>
            <a:prstGeom prst="roundRect">
              <a:avLst/>
            </a:prstGeom>
          </p:spPr>
          <p:style>
            <a:lnRef idx="1">
              <a:schemeClr val="accent1"/>
            </a:lnRef>
            <a:fillRef idx="3">
              <a:schemeClr val="accent1"/>
            </a:fillRef>
            <a:effectRef idx="2">
              <a:schemeClr val="accent1"/>
            </a:effectRef>
            <a:fontRef idx="minor">
              <a:schemeClr val="lt1"/>
            </a:fontRef>
          </p:style>
          <p:txBody>
            <a:bodyPr tIns="0" bIns="45720" rtlCol="0" anchor="ctr"/>
            <a:lstStyle/>
            <a:p>
              <a:pPr algn="ctr"/>
              <a:r>
                <a:rPr lang="en-US" dirty="0" smtClean="0">
                  <a:latin typeface="Gill Sans Light"/>
                  <a:cs typeface="Gill Sans Light"/>
                </a:rPr>
                <a:t>Row</a:t>
              </a:r>
              <a:endParaRPr lang="en-US" dirty="0">
                <a:latin typeface="Gill Sans Light"/>
                <a:cs typeface="Gill Sans Light"/>
              </a:endParaRPr>
            </a:p>
          </p:txBody>
        </p:sp>
        <p:sp>
          <p:nvSpPr>
            <p:cNvPr id="18" name="Rounded Rectangle 17"/>
            <p:cNvSpPr/>
            <p:nvPr/>
          </p:nvSpPr>
          <p:spPr>
            <a:xfrm>
              <a:off x="849262" y="5105400"/>
              <a:ext cx="990599" cy="304800"/>
            </a:xfrm>
            <a:prstGeom prst="roundRect">
              <a:avLst/>
            </a:prstGeom>
          </p:spPr>
          <p:style>
            <a:lnRef idx="1">
              <a:schemeClr val="accent1"/>
            </a:lnRef>
            <a:fillRef idx="3">
              <a:schemeClr val="accent1"/>
            </a:fillRef>
            <a:effectRef idx="2">
              <a:schemeClr val="accent1"/>
            </a:effectRef>
            <a:fontRef idx="minor">
              <a:schemeClr val="lt1"/>
            </a:fontRef>
          </p:style>
          <p:txBody>
            <a:bodyPr tIns="0" bIns="45720" rtlCol="0" anchor="ctr"/>
            <a:lstStyle/>
            <a:p>
              <a:pPr algn="ctr"/>
              <a:r>
                <a:rPr lang="en-US" dirty="0" smtClean="0">
                  <a:latin typeface="Gill Sans Light"/>
                  <a:cs typeface="Gill Sans Light"/>
                </a:rPr>
                <a:t>Row</a:t>
              </a:r>
              <a:endParaRPr lang="en-US" dirty="0">
                <a:latin typeface="Gill Sans Light"/>
                <a:cs typeface="Gill Sans Light"/>
              </a:endParaRPr>
            </a:p>
          </p:txBody>
        </p:sp>
        <p:sp>
          <p:nvSpPr>
            <p:cNvPr id="19" name="Rounded Rectangle 18"/>
            <p:cNvSpPr/>
            <p:nvPr/>
          </p:nvSpPr>
          <p:spPr>
            <a:xfrm>
              <a:off x="849262" y="5791200"/>
              <a:ext cx="990599" cy="304800"/>
            </a:xfrm>
            <a:prstGeom prst="roundRect">
              <a:avLst/>
            </a:prstGeom>
          </p:spPr>
          <p:style>
            <a:lnRef idx="1">
              <a:schemeClr val="accent1"/>
            </a:lnRef>
            <a:fillRef idx="3">
              <a:schemeClr val="accent1"/>
            </a:fillRef>
            <a:effectRef idx="2">
              <a:schemeClr val="accent1"/>
            </a:effectRef>
            <a:fontRef idx="minor">
              <a:schemeClr val="lt1"/>
            </a:fontRef>
          </p:style>
          <p:txBody>
            <a:bodyPr tIns="0" bIns="45720" rtlCol="0" anchor="ctr"/>
            <a:lstStyle/>
            <a:p>
              <a:pPr algn="ctr"/>
              <a:r>
                <a:rPr lang="en-US" dirty="0" smtClean="0">
                  <a:latin typeface="Gill Sans Light"/>
                  <a:cs typeface="Gill Sans Light"/>
                </a:rPr>
                <a:t>Row</a:t>
              </a:r>
              <a:endParaRPr lang="en-US" dirty="0">
                <a:latin typeface="Gill Sans Light"/>
                <a:cs typeface="Gill Sans Light"/>
              </a:endParaRPr>
            </a:p>
          </p:txBody>
        </p:sp>
        <p:pic>
          <p:nvPicPr>
            <p:cNvPr id="2" name="Picture 1"/>
            <p:cNvPicPr>
              <a:picLocks noChangeAspect="1"/>
            </p:cNvPicPr>
            <p:nvPr/>
          </p:nvPicPr>
          <p:blipFill>
            <a:blip r:embed="rId5"/>
            <a:stretch>
              <a:fillRect/>
            </a:stretch>
          </p:blipFill>
          <p:spPr>
            <a:xfrm>
              <a:off x="228600" y="1828800"/>
              <a:ext cx="2471169" cy="584431"/>
            </a:xfrm>
            <a:prstGeom prst="rect">
              <a:avLst/>
            </a:prstGeom>
          </p:spPr>
        </p:pic>
        <p:pic>
          <p:nvPicPr>
            <p:cNvPr id="4" name="Picture 3"/>
            <p:cNvPicPr>
              <a:picLocks noChangeAspect="1"/>
            </p:cNvPicPr>
            <p:nvPr/>
          </p:nvPicPr>
          <p:blipFill rotWithShape="1">
            <a:blip r:embed="rId6"/>
            <a:srcRect l="4467" t="4266" r="29708" b="26840"/>
            <a:stretch/>
          </p:blipFill>
          <p:spPr>
            <a:xfrm>
              <a:off x="2590800" y="2074289"/>
              <a:ext cx="1707244" cy="897511"/>
            </a:xfrm>
            <a:prstGeom prst="rect">
              <a:avLst/>
            </a:prstGeom>
          </p:spPr>
        </p:pic>
      </p:grpSp>
    </p:spTree>
    <p:extLst>
      <p:ext uri="{BB962C8B-B14F-4D97-AF65-F5344CB8AC3E}">
        <p14:creationId xmlns:p14="http://schemas.microsoft.com/office/powerpoint/2010/main" val="1707255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Arrow Connector 38"/>
          <p:cNvCxnSpPr>
            <a:stCxn id="4" idx="6"/>
            <a:endCxn id="7" idx="2"/>
          </p:cNvCxnSpPr>
          <p:nvPr/>
        </p:nvCxnSpPr>
        <p:spPr>
          <a:xfrm>
            <a:off x="6210300" y="2171700"/>
            <a:ext cx="19431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3" name="Oval 2"/>
          <p:cNvSpPr/>
          <p:nvPr/>
        </p:nvSpPr>
        <p:spPr>
          <a:xfrm>
            <a:off x="6934200" y="5791200"/>
            <a:ext cx="533400" cy="53340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smtClean="0"/>
              <a:t>F</a:t>
            </a:r>
            <a:endParaRPr lang="en-US" dirty="0"/>
          </a:p>
        </p:txBody>
      </p:sp>
      <p:sp>
        <p:nvSpPr>
          <p:cNvPr id="8" name="Oval 7"/>
          <p:cNvSpPr/>
          <p:nvPr/>
        </p:nvSpPr>
        <p:spPr>
          <a:xfrm>
            <a:off x="8153400" y="4495800"/>
            <a:ext cx="533400" cy="53340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smtClean="0"/>
              <a:t>E</a:t>
            </a:r>
            <a:endParaRPr lang="en-US" dirty="0"/>
          </a:p>
        </p:txBody>
      </p:sp>
      <p:cxnSp>
        <p:nvCxnSpPr>
          <p:cNvPr id="14" name="Straight Arrow Connector 13"/>
          <p:cNvCxnSpPr>
            <a:stCxn id="5" idx="0"/>
            <a:endCxn id="4" idx="4"/>
          </p:cNvCxnSpPr>
          <p:nvPr/>
        </p:nvCxnSpPr>
        <p:spPr>
          <a:xfrm flipV="1">
            <a:off x="5943600" y="2438400"/>
            <a:ext cx="0" cy="205740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8" idx="0"/>
            <a:endCxn id="7" idx="4"/>
          </p:cNvCxnSpPr>
          <p:nvPr/>
        </p:nvCxnSpPr>
        <p:spPr>
          <a:xfrm flipV="1">
            <a:off x="8420100" y="2438400"/>
            <a:ext cx="0" cy="205740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6" idx="4"/>
            <a:endCxn id="3" idx="0"/>
          </p:cNvCxnSpPr>
          <p:nvPr/>
        </p:nvCxnSpPr>
        <p:spPr>
          <a:xfrm>
            <a:off x="7200900" y="3734052"/>
            <a:ext cx="0" cy="2057148"/>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3" idx="1"/>
            <a:endCxn id="5" idx="5"/>
          </p:cNvCxnSpPr>
          <p:nvPr/>
        </p:nvCxnSpPr>
        <p:spPr>
          <a:xfrm flipH="1" flipV="1">
            <a:off x="6132185" y="4951085"/>
            <a:ext cx="880130" cy="91823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3" idx="7"/>
            <a:endCxn id="8" idx="3"/>
          </p:cNvCxnSpPr>
          <p:nvPr/>
        </p:nvCxnSpPr>
        <p:spPr>
          <a:xfrm flipV="1">
            <a:off x="7389485" y="4951085"/>
            <a:ext cx="842030" cy="91823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57200" y="304800"/>
            <a:ext cx="8229600" cy="1143000"/>
          </a:xfrm>
        </p:spPr>
        <p:txBody>
          <a:bodyPr/>
          <a:lstStyle/>
          <a:p>
            <a:r>
              <a:rPr lang="en-US" dirty="0" smtClean="0"/>
              <a:t>Example: Oldest Follower</a:t>
            </a:r>
            <a:endParaRPr lang="en-US" dirty="0"/>
          </a:p>
        </p:txBody>
      </p:sp>
      <p:sp>
        <p:nvSpPr>
          <p:cNvPr id="5" name="Oval 4"/>
          <p:cNvSpPr/>
          <p:nvPr/>
        </p:nvSpPr>
        <p:spPr>
          <a:xfrm>
            <a:off x="5676900" y="4495800"/>
            <a:ext cx="533400" cy="53340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smtClean="0"/>
              <a:t>D</a:t>
            </a:r>
            <a:endParaRPr lang="en-US" dirty="0"/>
          </a:p>
        </p:txBody>
      </p:sp>
      <p:sp>
        <p:nvSpPr>
          <p:cNvPr id="4" name="Oval 3"/>
          <p:cNvSpPr/>
          <p:nvPr/>
        </p:nvSpPr>
        <p:spPr>
          <a:xfrm>
            <a:off x="5676900" y="1905000"/>
            <a:ext cx="533400" cy="53340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smtClean="0"/>
              <a:t>B</a:t>
            </a:r>
            <a:endParaRPr lang="en-US" dirty="0"/>
          </a:p>
        </p:txBody>
      </p:sp>
      <p:sp>
        <p:nvSpPr>
          <p:cNvPr id="6" name="Oval 5"/>
          <p:cNvSpPr/>
          <p:nvPr/>
        </p:nvSpPr>
        <p:spPr>
          <a:xfrm>
            <a:off x="6934200" y="3200652"/>
            <a:ext cx="533400" cy="53340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smtClean="0"/>
              <a:t>A</a:t>
            </a:r>
            <a:endParaRPr lang="en-US" dirty="0"/>
          </a:p>
        </p:txBody>
      </p:sp>
      <p:sp>
        <p:nvSpPr>
          <p:cNvPr id="7" name="Oval 6"/>
          <p:cNvSpPr/>
          <p:nvPr/>
        </p:nvSpPr>
        <p:spPr>
          <a:xfrm>
            <a:off x="8153400" y="1905000"/>
            <a:ext cx="533400" cy="53340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smtClean="0"/>
              <a:t>C</a:t>
            </a:r>
            <a:endParaRPr lang="en-US" dirty="0"/>
          </a:p>
        </p:txBody>
      </p:sp>
      <p:cxnSp>
        <p:nvCxnSpPr>
          <p:cNvPr id="10" name="Straight Arrow Connector 9"/>
          <p:cNvCxnSpPr>
            <a:stCxn id="4" idx="5"/>
            <a:endCxn id="6" idx="1"/>
          </p:cNvCxnSpPr>
          <p:nvPr/>
        </p:nvCxnSpPr>
        <p:spPr>
          <a:xfrm>
            <a:off x="6132185" y="2360285"/>
            <a:ext cx="880130" cy="918482"/>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7" idx="3"/>
            <a:endCxn id="6" idx="7"/>
          </p:cNvCxnSpPr>
          <p:nvPr/>
        </p:nvCxnSpPr>
        <p:spPr>
          <a:xfrm flipH="1">
            <a:off x="7389485" y="2360285"/>
            <a:ext cx="842030" cy="918482"/>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42" name="Vertical Text Placeholder 41"/>
          <p:cNvSpPr>
            <a:spLocks noGrp="1"/>
          </p:cNvSpPr>
          <p:nvPr>
            <p:ph type="body" orient="vert" idx="1"/>
          </p:nvPr>
        </p:nvSpPr>
        <p:spPr>
          <a:xfrm>
            <a:off x="304799" y="1951038"/>
            <a:ext cx="5827385" cy="4288117"/>
          </a:xfrm>
        </p:spPr>
        <p:txBody>
          <a:bodyPr/>
          <a:lstStyle/>
          <a:p>
            <a:r>
              <a:rPr lang="en-US" i="1" dirty="0" smtClean="0"/>
              <a:t>Calculate the number of older followers for each user?</a:t>
            </a:r>
          </a:p>
          <a:p>
            <a:r>
              <a:rPr lang="en-US" sz="2000" dirty="0" err="1" smtClean="0">
                <a:latin typeface="Lucida Console"/>
                <a:cs typeface="Lucida Console"/>
              </a:rPr>
              <a:t>val</a:t>
            </a:r>
            <a:r>
              <a:rPr lang="en-US" sz="2000" dirty="0" smtClean="0">
                <a:latin typeface="Lucida Console"/>
                <a:cs typeface="Lucida Console"/>
              </a:rPr>
              <a:t> </a:t>
            </a:r>
            <a:r>
              <a:rPr lang="en-US" sz="2000" dirty="0" err="1" smtClean="0">
                <a:latin typeface="Lucida Console"/>
                <a:cs typeface="Lucida Console"/>
              </a:rPr>
              <a:t>olderFollowerAge</a:t>
            </a:r>
            <a:r>
              <a:rPr lang="en-US" sz="2000" dirty="0" smtClean="0">
                <a:latin typeface="Lucida Console"/>
                <a:cs typeface="Lucida Console"/>
              </a:rPr>
              <a:t> = graph</a:t>
            </a:r>
            <a:br>
              <a:rPr lang="en-US" sz="2000" dirty="0" smtClean="0">
                <a:latin typeface="Lucida Console"/>
                <a:cs typeface="Lucida Console"/>
              </a:rPr>
            </a:br>
            <a:r>
              <a:rPr lang="en-US" sz="2000" dirty="0" smtClean="0">
                <a:latin typeface="Lucida Console"/>
                <a:cs typeface="Lucida Console"/>
              </a:rPr>
              <a:t>  .</a:t>
            </a:r>
            <a:r>
              <a:rPr lang="en-US" sz="2000" b="1" i="1" dirty="0" err="1" smtClean="0">
                <a:latin typeface="Lucida Console"/>
                <a:cs typeface="Lucida Console"/>
              </a:rPr>
              <a:t>mrTriplets</a:t>
            </a:r>
            <a:r>
              <a:rPr lang="en-US" sz="2000" dirty="0" smtClean="0">
                <a:latin typeface="Lucida Console"/>
                <a:cs typeface="Lucida Console"/>
              </a:rPr>
              <a:t>(</a:t>
            </a:r>
            <a:br>
              <a:rPr lang="en-US" sz="2000" dirty="0" smtClean="0">
                <a:latin typeface="Lucida Console"/>
                <a:cs typeface="Lucida Console"/>
              </a:rPr>
            </a:br>
            <a:r>
              <a:rPr lang="en-US" sz="2000" dirty="0" smtClean="0">
                <a:latin typeface="Lucida Console"/>
                <a:cs typeface="Lucida Console"/>
              </a:rPr>
              <a:t>    e =&gt; </a:t>
            </a:r>
            <a:r>
              <a:rPr lang="en-US" sz="2000" i="1" dirty="0" smtClean="0">
                <a:solidFill>
                  <a:schemeClr val="accent6">
                    <a:lumMod val="75000"/>
                  </a:schemeClr>
                </a:solidFill>
                <a:latin typeface="Lucida Console"/>
                <a:cs typeface="Lucida Console"/>
              </a:rPr>
              <a:t>// Map</a:t>
            </a:r>
            <a:r>
              <a:rPr lang="en-US" sz="2400" dirty="0" smtClean="0">
                <a:latin typeface="Lucida Console"/>
                <a:cs typeface="Lucida Console"/>
              </a:rPr>
              <a:t> </a:t>
            </a:r>
            <a:r>
              <a:rPr lang="en-US" sz="2000" dirty="0" smtClean="0">
                <a:latin typeface="Lucida Console"/>
                <a:cs typeface="Lucida Console"/>
              </a:rPr>
              <a:t/>
            </a:r>
            <a:br>
              <a:rPr lang="en-US" sz="2000" dirty="0" smtClean="0">
                <a:latin typeface="Lucida Console"/>
                <a:cs typeface="Lucida Console"/>
              </a:rPr>
            </a:br>
            <a:r>
              <a:rPr lang="en-US" sz="2000" dirty="0" smtClean="0">
                <a:latin typeface="Lucida Console"/>
                <a:cs typeface="Lucida Console"/>
              </a:rPr>
              <a:t>     if(</a:t>
            </a:r>
            <a:r>
              <a:rPr lang="en-US" sz="2000" dirty="0" err="1" smtClean="0">
                <a:latin typeface="Lucida Console"/>
                <a:cs typeface="Lucida Console"/>
              </a:rPr>
              <a:t>e.src.age</a:t>
            </a:r>
            <a:r>
              <a:rPr lang="en-US" sz="2000" dirty="0" smtClean="0">
                <a:latin typeface="Lucida Console"/>
                <a:cs typeface="Lucida Console"/>
              </a:rPr>
              <a:t> &gt; </a:t>
            </a:r>
            <a:r>
              <a:rPr lang="en-US" sz="2000" dirty="0" err="1" smtClean="0">
                <a:latin typeface="Lucida Console"/>
                <a:cs typeface="Lucida Console"/>
              </a:rPr>
              <a:t>e.dst.age</a:t>
            </a:r>
            <a:r>
              <a:rPr lang="en-US" sz="2000" dirty="0" smtClean="0">
                <a:latin typeface="Lucida Console"/>
                <a:cs typeface="Lucida Console"/>
              </a:rPr>
              <a:t>) {</a:t>
            </a:r>
            <a:br>
              <a:rPr lang="en-US" sz="2000" dirty="0" smtClean="0">
                <a:latin typeface="Lucida Console"/>
                <a:cs typeface="Lucida Console"/>
              </a:rPr>
            </a:br>
            <a:r>
              <a:rPr lang="en-US" sz="2000" dirty="0" smtClean="0">
                <a:latin typeface="Lucida Console"/>
                <a:cs typeface="Lucida Console"/>
              </a:rPr>
              <a:t>       (</a:t>
            </a:r>
            <a:r>
              <a:rPr lang="en-US" sz="2000" dirty="0" err="1" smtClean="0">
                <a:latin typeface="Lucida Console"/>
                <a:cs typeface="Lucida Console"/>
              </a:rPr>
              <a:t>e.srcId</a:t>
            </a:r>
            <a:r>
              <a:rPr lang="en-US" sz="2000" dirty="0" smtClean="0">
                <a:latin typeface="Lucida Console"/>
                <a:cs typeface="Lucida Console"/>
              </a:rPr>
              <a:t>, 1)</a:t>
            </a:r>
            <a:br>
              <a:rPr lang="en-US" sz="2000" dirty="0" smtClean="0">
                <a:latin typeface="Lucida Console"/>
                <a:cs typeface="Lucida Console"/>
              </a:rPr>
            </a:br>
            <a:r>
              <a:rPr lang="en-US" sz="2000" dirty="0" smtClean="0">
                <a:latin typeface="Lucida Console"/>
                <a:cs typeface="Lucida Console"/>
              </a:rPr>
              <a:t>     else { Empty }</a:t>
            </a:r>
            <a:br>
              <a:rPr lang="en-US" sz="2000" dirty="0" smtClean="0">
                <a:latin typeface="Lucida Console"/>
                <a:cs typeface="Lucida Console"/>
              </a:rPr>
            </a:br>
            <a:r>
              <a:rPr lang="en-US" sz="2000" dirty="0" smtClean="0">
                <a:latin typeface="Lucida Console"/>
                <a:cs typeface="Lucida Console"/>
              </a:rPr>
              <a:t>    ,</a:t>
            </a:r>
            <a:br>
              <a:rPr lang="en-US" sz="2000" dirty="0" smtClean="0">
                <a:latin typeface="Lucida Console"/>
                <a:cs typeface="Lucida Console"/>
              </a:rPr>
            </a:br>
            <a:r>
              <a:rPr lang="en-US" sz="2000" dirty="0" smtClean="0">
                <a:latin typeface="Lucida Console"/>
                <a:cs typeface="Lucida Console"/>
              </a:rPr>
              <a:t>    (</a:t>
            </a:r>
            <a:r>
              <a:rPr lang="en-US" sz="2000" dirty="0" err="1" smtClean="0">
                <a:latin typeface="Lucida Console"/>
                <a:cs typeface="Lucida Console"/>
              </a:rPr>
              <a:t>a,b</a:t>
            </a:r>
            <a:r>
              <a:rPr lang="en-US" sz="2000" dirty="0" smtClean="0">
                <a:latin typeface="Lucida Console"/>
                <a:cs typeface="Lucida Console"/>
              </a:rPr>
              <a:t>) =&gt; a</a:t>
            </a:r>
            <a:r>
              <a:rPr lang="en-US" sz="2000" dirty="0">
                <a:latin typeface="Lucida Console"/>
                <a:cs typeface="Lucida Console"/>
              </a:rPr>
              <a:t> </a:t>
            </a:r>
            <a:r>
              <a:rPr lang="en-US" sz="2000" dirty="0" smtClean="0">
                <a:latin typeface="Lucida Console"/>
                <a:cs typeface="Lucida Console"/>
              </a:rPr>
              <a:t>+ b </a:t>
            </a:r>
            <a:r>
              <a:rPr lang="en-US" sz="1800" i="1" dirty="0" smtClean="0">
                <a:solidFill>
                  <a:schemeClr val="accent6">
                    <a:lumMod val="75000"/>
                  </a:schemeClr>
                </a:solidFill>
                <a:latin typeface="Lucida Console"/>
                <a:cs typeface="Lucida Console"/>
              </a:rPr>
              <a:t>// Reduce</a:t>
            </a:r>
            <a:r>
              <a:rPr lang="en-US" sz="2000" dirty="0" smtClean="0">
                <a:latin typeface="Lucida Console"/>
                <a:cs typeface="Lucida Console"/>
              </a:rPr>
              <a:t> </a:t>
            </a:r>
            <a:br>
              <a:rPr lang="en-US" sz="2000" dirty="0" smtClean="0">
                <a:latin typeface="Lucida Console"/>
                <a:cs typeface="Lucida Console"/>
              </a:rPr>
            </a:br>
            <a:r>
              <a:rPr lang="en-US" sz="2000" dirty="0" smtClean="0">
                <a:latin typeface="Lucida Console"/>
                <a:cs typeface="Lucida Console"/>
              </a:rPr>
              <a:t>  )</a:t>
            </a:r>
            <a:br>
              <a:rPr lang="en-US" sz="2000" dirty="0" smtClean="0">
                <a:latin typeface="Lucida Console"/>
                <a:cs typeface="Lucida Console"/>
              </a:rPr>
            </a:br>
            <a:r>
              <a:rPr lang="en-US" sz="2000" dirty="0" smtClean="0">
                <a:latin typeface="Lucida Console"/>
                <a:cs typeface="Lucida Console"/>
              </a:rPr>
              <a:t>  .</a:t>
            </a:r>
            <a:r>
              <a:rPr lang="en-US" sz="2000" b="1" i="1" dirty="0" smtClean="0">
                <a:latin typeface="Lucida Console"/>
                <a:cs typeface="Lucida Console"/>
              </a:rPr>
              <a:t>vertices</a:t>
            </a:r>
          </a:p>
          <a:p>
            <a:endParaRPr lang="en-US" sz="2400" dirty="0" smtClean="0">
              <a:latin typeface="Lucida Console"/>
              <a:cs typeface="Lucida Console"/>
            </a:endParaRPr>
          </a:p>
        </p:txBody>
      </p:sp>
      <p:sp>
        <p:nvSpPr>
          <p:cNvPr id="9" name="TextBox 8"/>
          <p:cNvSpPr txBox="1"/>
          <p:nvPr/>
        </p:nvSpPr>
        <p:spPr>
          <a:xfrm>
            <a:off x="5486400" y="1600200"/>
            <a:ext cx="415498" cy="369332"/>
          </a:xfrm>
          <a:prstGeom prst="rect">
            <a:avLst/>
          </a:prstGeom>
          <a:noFill/>
        </p:spPr>
        <p:txBody>
          <a:bodyPr wrap="none" rtlCol="0">
            <a:spAutoFit/>
          </a:bodyPr>
          <a:lstStyle/>
          <a:p>
            <a:r>
              <a:rPr lang="en-US" sz="1800" dirty="0" smtClean="0">
                <a:latin typeface="Gill Sans Light"/>
                <a:cs typeface="Gill Sans Light"/>
              </a:rPr>
              <a:t>23</a:t>
            </a:r>
          </a:p>
        </p:txBody>
      </p:sp>
      <p:sp>
        <p:nvSpPr>
          <p:cNvPr id="45" name="TextBox 44"/>
          <p:cNvSpPr txBox="1"/>
          <p:nvPr/>
        </p:nvSpPr>
        <p:spPr>
          <a:xfrm>
            <a:off x="7966502" y="1600200"/>
            <a:ext cx="415498" cy="369332"/>
          </a:xfrm>
          <a:prstGeom prst="rect">
            <a:avLst/>
          </a:prstGeom>
          <a:noFill/>
        </p:spPr>
        <p:txBody>
          <a:bodyPr wrap="none" rtlCol="0">
            <a:spAutoFit/>
          </a:bodyPr>
          <a:lstStyle/>
          <a:p>
            <a:r>
              <a:rPr lang="en-US" sz="1800" dirty="0" smtClean="0">
                <a:latin typeface="Gill Sans Light"/>
                <a:cs typeface="Gill Sans Light"/>
              </a:rPr>
              <a:t>42</a:t>
            </a:r>
          </a:p>
        </p:txBody>
      </p:sp>
      <p:sp>
        <p:nvSpPr>
          <p:cNvPr id="46" name="TextBox 45"/>
          <p:cNvSpPr txBox="1"/>
          <p:nvPr/>
        </p:nvSpPr>
        <p:spPr>
          <a:xfrm>
            <a:off x="7010400" y="2819400"/>
            <a:ext cx="415498" cy="369332"/>
          </a:xfrm>
          <a:prstGeom prst="rect">
            <a:avLst/>
          </a:prstGeom>
          <a:noFill/>
        </p:spPr>
        <p:txBody>
          <a:bodyPr wrap="none" rtlCol="0">
            <a:spAutoFit/>
          </a:bodyPr>
          <a:lstStyle/>
          <a:p>
            <a:r>
              <a:rPr lang="en-US" sz="1800" dirty="0" smtClean="0">
                <a:latin typeface="Gill Sans Light"/>
                <a:cs typeface="Gill Sans Light"/>
              </a:rPr>
              <a:t>30</a:t>
            </a:r>
          </a:p>
        </p:txBody>
      </p:sp>
      <p:sp>
        <p:nvSpPr>
          <p:cNvPr id="47" name="TextBox 46"/>
          <p:cNvSpPr txBox="1"/>
          <p:nvPr/>
        </p:nvSpPr>
        <p:spPr>
          <a:xfrm>
            <a:off x="6172200" y="4572000"/>
            <a:ext cx="415498" cy="369332"/>
          </a:xfrm>
          <a:prstGeom prst="rect">
            <a:avLst/>
          </a:prstGeom>
          <a:noFill/>
        </p:spPr>
        <p:txBody>
          <a:bodyPr wrap="none" rtlCol="0">
            <a:spAutoFit/>
          </a:bodyPr>
          <a:lstStyle/>
          <a:p>
            <a:r>
              <a:rPr lang="en-US" sz="1800" dirty="0" smtClean="0">
                <a:latin typeface="Gill Sans Light"/>
                <a:cs typeface="Gill Sans Light"/>
              </a:rPr>
              <a:t>19</a:t>
            </a:r>
          </a:p>
        </p:txBody>
      </p:sp>
      <p:sp>
        <p:nvSpPr>
          <p:cNvPr id="48" name="TextBox 47"/>
          <p:cNvSpPr txBox="1"/>
          <p:nvPr/>
        </p:nvSpPr>
        <p:spPr>
          <a:xfrm>
            <a:off x="8652302" y="4572000"/>
            <a:ext cx="415498" cy="369332"/>
          </a:xfrm>
          <a:prstGeom prst="rect">
            <a:avLst/>
          </a:prstGeom>
          <a:noFill/>
        </p:spPr>
        <p:txBody>
          <a:bodyPr wrap="none" rtlCol="0">
            <a:spAutoFit/>
          </a:bodyPr>
          <a:lstStyle/>
          <a:p>
            <a:r>
              <a:rPr lang="en-US" sz="1800" dirty="0" smtClean="0">
                <a:latin typeface="Gill Sans Light"/>
                <a:cs typeface="Gill Sans Light"/>
              </a:rPr>
              <a:t>75</a:t>
            </a:r>
          </a:p>
        </p:txBody>
      </p:sp>
      <p:sp>
        <p:nvSpPr>
          <p:cNvPr id="52" name="TextBox 51"/>
          <p:cNvSpPr txBox="1"/>
          <p:nvPr/>
        </p:nvSpPr>
        <p:spPr>
          <a:xfrm>
            <a:off x="7391400" y="6031468"/>
            <a:ext cx="415498" cy="369332"/>
          </a:xfrm>
          <a:prstGeom prst="rect">
            <a:avLst/>
          </a:prstGeom>
          <a:noFill/>
        </p:spPr>
        <p:txBody>
          <a:bodyPr wrap="none" rtlCol="0">
            <a:spAutoFit/>
          </a:bodyPr>
          <a:lstStyle/>
          <a:p>
            <a:r>
              <a:rPr lang="en-US" sz="1800" dirty="0" smtClean="0">
                <a:latin typeface="Gill Sans Light"/>
                <a:cs typeface="Gill Sans Light"/>
              </a:rPr>
              <a:t>16</a:t>
            </a:r>
          </a:p>
        </p:txBody>
      </p:sp>
      <p:sp>
        <p:nvSpPr>
          <p:cNvPr id="12" name="Slide Number Placeholder 11"/>
          <p:cNvSpPr>
            <a:spLocks noGrp="1"/>
          </p:cNvSpPr>
          <p:nvPr>
            <p:ph type="sldNum" sz="quarter" idx="12"/>
          </p:nvPr>
        </p:nvSpPr>
        <p:spPr/>
        <p:txBody>
          <a:bodyPr/>
          <a:lstStyle/>
          <a:p>
            <a:pPr>
              <a:defRPr/>
            </a:pPr>
            <a:fld id="{BE32440E-5BFE-874C-9227-F4E32884346A}" type="slidenum">
              <a:rPr lang="en-US" smtClean="0"/>
              <a:pPr>
                <a:defRPr/>
              </a:pPr>
              <a:t>70</a:t>
            </a:fld>
            <a:endParaRPr lang="en-US"/>
          </a:p>
        </p:txBody>
      </p:sp>
    </p:spTree>
    <p:extLst>
      <p:ext uri="{BB962C8B-B14F-4D97-AF65-F5344CB8AC3E}">
        <p14:creationId xmlns:p14="http://schemas.microsoft.com/office/powerpoint/2010/main" val="3880771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i="1" dirty="0" smtClean="0">
                <a:latin typeface="Gill Sans Light"/>
                <a:cs typeface="Gill Sans Light"/>
              </a:rPr>
              <a:t>Enhanced </a:t>
            </a:r>
            <a:r>
              <a:rPr lang="en-US" dirty="0" err="1" smtClean="0">
                <a:latin typeface="Gill Sans Light"/>
                <a:cs typeface="Gill Sans Light"/>
              </a:rPr>
              <a:t>Pregel</a:t>
            </a:r>
            <a:r>
              <a:rPr lang="en-US" dirty="0" smtClean="0">
                <a:latin typeface="Gill Sans Light"/>
                <a:cs typeface="Gill Sans Light"/>
              </a:rPr>
              <a:t> </a:t>
            </a:r>
            <a:r>
              <a:rPr lang="en-US" dirty="0" smtClean="0"/>
              <a:t>in </a:t>
            </a:r>
            <a:r>
              <a:rPr lang="en-US" dirty="0" err="1" smtClean="0"/>
              <a:t>GraphX</a:t>
            </a:r>
            <a:endParaRPr lang="en-US" dirty="0">
              <a:latin typeface="Gill Sans Light"/>
              <a:cs typeface="Gill Sans Light"/>
            </a:endParaRPr>
          </a:p>
        </p:txBody>
      </p:sp>
      <p:sp>
        <p:nvSpPr>
          <p:cNvPr id="4" name="Slide Number Placeholder 3"/>
          <p:cNvSpPr>
            <a:spLocks noGrp="1"/>
          </p:cNvSpPr>
          <p:nvPr>
            <p:ph type="sldNum" sz="quarter" idx="12"/>
          </p:nvPr>
        </p:nvSpPr>
        <p:spPr/>
        <p:txBody>
          <a:bodyPr/>
          <a:lstStyle/>
          <a:p>
            <a:fld id="{BE79F60F-3EA1-45ED-A3FD-0857F7C98CFB}" type="slidenum">
              <a:rPr lang="en-US" smtClean="0"/>
              <a:pPr/>
              <a:t>71</a:t>
            </a:fld>
            <a:endParaRPr lang="en-US"/>
          </a:p>
        </p:txBody>
      </p:sp>
      <p:sp>
        <p:nvSpPr>
          <p:cNvPr id="7" name="Rectangle 6"/>
          <p:cNvSpPr/>
          <p:nvPr/>
        </p:nvSpPr>
        <p:spPr>
          <a:xfrm>
            <a:off x="457200" y="1447800"/>
            <a:ext cx="5867400" cy="400110"/>
          </a:xfrm>
          <a:prstGeom prst="rect">
            <a:avLst/>
          </a:prstGeom>
        </p:spPr>
        <p:txBody>
          <a:bodyPr wrap="square">
            <a:spAutoFit/>
          </a:bodyPr>
          <a:lstStyle/>
          <a:p>
            <a:r>
              <a:rPr lang="en-US" sz="2000" b="1" dirty="0" err="1" smtClean="0">
                <a:solidFill>
                  <a:prstClr val="black"/>
                </a:solidFill>
                <a:latin typeface="Menlo Regular"/>
                <a:cs typeface="Menlo Regular"/>
              </a:rPr>
              <a:t>pregelPR</a:t>
            </a:r>
            <a:r>
              <a:rPr lang="en-US" sz="2000" dirty="0" smtClean="0">
                <a:solidFill>
                  <a:prstClr val="black"/>
                </a:solidFill>
                <a:latin typeface="Menlo Regular"/>
                <a:cs typeface="Menlo Regular"/>
              </a:rPr>
              <a:t>(</a:t>
            </a:r>
            <a:r>
              <a:rPr lang="en-US" sz="2000" dirty="0" err="1" smtClean="0">
                <a:solidFill>
                  <a:prstClr val="black"/>
                </a:solidFill>
                <a:latin typeface="Menlo Regular"/>
                <a:cs typeface="Menlo Regular"/>
              </a:rPr>
              <a:t>i</a:t>
            </a:r>
            <a:r>
              <a:rPr lang="en-US" sz="2000" dirty="0" smtClean="0">
                <a:solidFill>
                  <a:prstClr val="black"/>
                </a:solidFill>
                <a:latin typeface="Menlo Regular"/>
                <a:cs typeface="Menlo Regular"/>
              </a:rPr>
              <a:t>, </a:t>
            </a:r>
            <a:r>
              <a:rPr lang="en-US" sz="2000" dirty="0" err="1" smtClean="0">
                <a:solidFill>
                  <a:prstClr val="black"/>
                </a:solidFill>
                <a:latin typeface="Menlo Regular"/>
                <a:cs typeface="Menlo Regular"/>
              </a:rPr>
              <a:t>messageList</a:t>
            </a:r>
            <a:r>
              <a:rPr lang="en-US" sz="2000" dirty="0" smtClean="0">
                <a:solidFill>
                  <a:prstClr val="black"/>
                </a:solidFill>
                <a:latin typeface="Menlo Regular"/>
                <a:cs typeface="Menlo Regular"/>
              </a:rPr>
              <a:t> ): </a:t>
            </a:r>
            <a:endParaRPr lang="en-US" sz="2000" dirty="0">
              <a:solidFill>
                <a:prstClr val="black"/>
              </a:solidFill>
              <a:latin typeface="Menlo Regular"/>
              <a:cs typeface="Menlo Regular"/>
            </a:endParaRPr>
          </a:p>
        </p:txBody>
      </p:sp>
      <p:sp>
        <p:nvSpPr>
          <p:cNvPr id="8" name="Rectangle 7"/>
          <p:cNvSpPr/>
          <p:nvPr/>
        </p:nvSpPr>
        <p:spPr>
          <a:xfrm>
            <a:off x="853772" y="1905000"/>
            <a:ext cx="6400800" cy="1323439"/>
          </a:xfrm>
          <a:prstGeom prst="rect">
            <a:avLst/>
          </a:prstGeom>
        </p:spPr>
        <p:txBody>
          <a:bodyPr wrap="square">
            <a:spAutoFit/>
          </a:bodyPr>
          <a:lstStyle/>
          <a:p>
            <a:r>
              <a:rPr lang="en-US" sz="2000" dirty="0">
                <a:solidFill>
                  <a:srgbClr val="008000"/>
                </a:solidFill>
                <a:latin typeface="Menlo Regular"/>
                <a:cs typeface="Menlo Regular"/>
              </a:rPr>
              <a:t>// Receive all the </a:t>
            </a:r>
            <a:r>
              <a:rPr lang="en-US" sz="2000" dirty="0" smtClean="0">
                <a:solidFill>
                  <a:srgbClr val="008000"/>
                </a:solidFill>
                <a:latin typeface="Menlo Regular"/>
                <a:cs typeface="Menlo Regular"/>
              </a:rPr>
              <a:t>messages</a:t>
            </a:r>
          </a:p>
          <a:p>
            <a:r>
              <a:rPr lang="en-US" sz="2000" dirty="0" smtClean="0">
                <a:solidFill>
                  <a:prstClr val="black"/>
                </a:solidFill>
                <a:latin typeface="Menlo Regular"/>
                <a:cs typeface="Menlo Regular"/>
              </a:rPr>
              <a:t>total </a:t>
            </a:r>
            <a:r>
              <a:rPr lang="en-US" sz="2000" dirty="0">
                <a:solidFill>
                  <a:prstClr val="black"/>
                </a:solidFill>
                <a:latin typeface="Menlo Regular"/>
                <a:cs typeface="Menlo Regular"/>
              </a:rPr>
              <a:t>= 0</a:t>
            </a:r>
          </a:p>
          <a:p>
            <a:r>
              <a:rPr lang="en-US" sz="2000" i="1" dirty="0" err="1" smtClean="0">
                <a:solidFill>
                  <a:prstClr val="black"/>
                </a:solidFill>
                <a:latin typeface="Menlo Regular"/>
                <a:cs typeface="Menlo Regular"/>
              </a:rPr>
              <a:t>foreach</a:t>
            </a:r>
            <a:r>
              <a:rPr lang="en-US" sz="2000" dirty="0">
                <a:solidFill>
                  <a:prstClr val="black"/>
                </a:solidFill>
                <a:latin typeface="Menlo Regular"/>
                <a:cs typeface="Menlo Regular"/>
              </a:rPr>
              <a:t>( </a:t>
            </a:r>
            <a:r>
              <a:rPr lang="en-US" sz="2000" dirty="0" err="1">
                <a:solidFill>
                  <a:prstClr val="black"/>
                </a:solidFill>
                <a:latin typeface="Menlo Regular"/>
                <a:cs typeface="Menlo Regular"/>
              </a:rPr>
              <a:t>msg</a:t>
            </a:r>
            <a:r>
              <a:rPr lang="en-US" sz="2000" dirty="0">
                <a:solidFill>
                  <a:prstClr val="black"/>
                </a:solidFill>
                <a:latin typeface="Menlo Regular"/>
                <a:cs typeface="Menlo Regular"/>
              </a:rPr>
              <a:t> in </a:t>
            </a:r>
            <a:r>
              <a:rPr lang="en-US" sz="2000" dirty="0" err="1" smtClean="0">
                <a:solidFill>
                  <a:prstClr val="black"/>
                </a:solidFill>
                <a:latin typeface="Menlo Regular"/>
                <a:cs typeface="Menlo Regular"/>
              </a:rPr>
              <a:t>messageList</a:t>
            </a:r>
            <a:r>
              <a:rPr lang="en-US" sz="2000" dirty="0" smtClean="0">
                <a:solidFill>
                  <a:prstClr val="black"/>
                </a:solidFill>
                <a:latin typeface="Menlo Regular"/>
                <a:cs typeface="Menlo Regular"/>
              </a:rPr>
              <a:t>) </a:t>
            </a:r>
            <a:r>
              <a:rPr lang="en-US" sz="2000" dirty="0">
                <a:solidFill>
                  <a:prstClr val="black"/>
                </a:solidFill>
                <a:latin typeface="Menlo Regular"/>
                <a:cs typeface="Menlo Regular"/>
              </a:rPr>
              <a:t>:</a:t>
            </a:r>
          </a:p>
          <a:p>
            <a:r>
              <a:rPr lang="en-US" sz="2000" dirty="0">
                <a:solidFill>
                  <a:prstClr val="black"/>
                </a:solidFill>
                <a:latin typeface="Menlo Regular"/>
                <a:cs typeface="Menlo Regular"/>
              </a:rPr>
              <a:t>  </a:t>
            </a:r>
            <a:r>
              <a:rPr lang="en-US" sz="2000" dirty="0" smtClean="0">
                <a:solidFill>
                  <a:prstClr val="black"/>
                </a:solidFill>
                <a:latin typeface="Menlo Regular"/>
                <a:cs typeface="Menlo Regular"/>
              </a:rPr>
              <a:t>total </a:t>
            </a:r>
            <a:r>
              <a:rPr lang="en-US" sz="2000" dirty="0">
                <a:solidFill>
                  <a:prstClr val="black"/>
                </a:solidFill>
                <a:latin typeface="Menlo Regular"/>
                <a:cs typeface="Menlo Regular"/>
              </a:rPr>
              <a:t>= total + </a:t>
            </a:r>
            <a:r>
              <a:rPr lang="en-US" sz="2000" dirty="0" err="1">
                <a:solidFill>
                  <a:prstClr val="black"/>
                </a:solidFill>
                <a:latin typeface="Menlo Regular"/>
                <a:cs typeface="Menlo Regular"/>
              </a:rPr>
              <a:t>msg</a:t>
            </a:r>
            <a:endParaRPr lang="en-US" sz="2000" dirty="0">
              <a:solidFill>
                <a:prstClr val="black"/>
              </a:solidFill>
              <a:latin typeface="Menlo Regular"/>
              <a:cs typeface="Menlo Regular"/>
            </a:endParaRPr>
          </a:p>
        </p:txBody>
      </p:sp>
      <p:sp>
        <p:nvSpPr>
          <p:cNvPr id="10" name="Rectangle 9"/>
          <p:cNvSpPr/>
          <p:nvPr/>
        </p:nvSpPr>
        <p:spPr>
          <a:xfrm>
            <a:off x="853772" y="3474660"/>
            <a:ext cx="5851828" cy="707886"/>
          </a:xfrm>
          <a:prstGeom prst="rect">
            <a:avLst/>
          </a:prstGeom>
        </p:spPr>
        <p:txBody>
          <a:bodyPr wrap="square">
            <a:spAutoFit/>
          </a:bodyPr>
          <a:lstStyle/>
          <a:p>
            <a:r>
              <a:rPr lang="en-US" sz="2000" dirty="0">
                <a:solidFill>
                  <a:srgbClr val="008000"/>
                </a:solidFill>
                <a:latin typeface="Menlo Regular"/>
                <a:cs typeface="Menlo Regular"/>
              </a:rPr>
              <a:t>// Update the rank of this vertex</a:t>
            </a:r>
          </a:p>
          <a:p>
            <a:r>
              <a:rPr lang="en-US" sz="2000" dirty="0" smtClean="0">
                <a:solidFill>
                  <a:prstClr val="black"/>
                </a:solidFill>
                <a:latin typeface="Menlo Regular"/>
                <a:cs typeface="Menlo Regular"/>
              </a:rPr>
              <a:t>R</a:t>
            </a:r>
            <a:r>
              <a:rPr lang="en-US" sz="2000" dirty="0">
                <a:solidFill>
                  <a:prstClr val="black"/>
                </a:solidFill>
                <a:latin typeface="Menlo Regular"/>
                <a:cs typeface="Menlo Regular"/>
              </a:rPr>
              <a:t>[</a:t>
            </a:r>
            <a:r>
              <a:rPr lang="en-US" sz="2000" dirty="0" err="1">
                <a:solidFill>
                  <a:prstClr val="black"/>
                </a:solidFill>
                <a:latin typeface="Menlo Regular"/>
                <a:cs typeface="Menlo Regular"/>
              </a:rPr>
              <a:t>i</a:t>
            </a:r>
            <a:r>
              <a:rPr lang="en-US" sz="2000" dirty="0">
                <a:solidFill>
                  <a:prstClr val="black"/>
                </a:solidFill>
                <a:latin typeface="Menlo Regular"/>
                <a:cs typeface="Menlo Regular"/>
              </a:rPr>
              <a:t>] = 0.15 + total</a:t>
            </a:r>
          </a:p>
        </p:txBody>
      </p:sp>
      <p:sp>
        <p:nvSpPr>
          <p:cNvPr id="11" name="Rectangle 10"/>
          <p:cNvSpPr/>
          <p:nvPr/>
        </p:nvSpPr>
        <p:spPr>
          <a:xfrm>
            <a:off x="853772" y="4419600"/>
            <a:ext cx="5928028" cy="1015663"/>
          </a:xfrm>
          <a:prstGeom prst="rect">
            <a:avLst/>
          </a:prstGeom>
        </p:spPr>
        <p:txBody>
          <a:bodyPr wrap="square">
            <a:spAutoFit/>
          </a:bodyPr>
          <a:lstStyle/>
          <a:p>
            <a:r>
              <a:rPr lang="en-US" sz="2000" dirty="0">
                <a:solidFill>
                  <a:srgbClr val="008000"/>
                </a:solidFill>
                <a:latin typeface="Menlo Regular"/>
                <a:cs typeface="Menlo Regular"/>
              </a:rPr>
              <a:t>// Send new messages </a:t>
            </a:r>
            <a:r>
              <a:rPr lang="en-US" sz="2000" dirty="0" smtClean="0">
                <a:solidFill>
                  <a:srgbClr val="008000"/>
                </a:solidFill>
                <a:latin typeface="Menlo Regular"/>
                <a:cs typeface="Menlo Regular"/>
              </a:rPr>
              <a:t>to neighbors</a:t>
            </a:r>
            <a:endParaRPr lang="en-US" sz="2000" dirty="0">
              <a:solidFill>
                <a:srgbClr val="008000"/>
              </a:solidFill>
              <a:latin typeface="Menlo Regular"/>
              <a:cs typeface="Menlo Regular"/>
            </a:endParaRPr>
          </a:p>
          <a:p>
            <a:r>
              <a:rPr lang="en-US" sz="2000" i="1" dirty="0" err="1" smtClean="0">
                <a:solidFill>
                  <a:prstClr val="black"/>
                </a:solidFill>
                <a:latin typeface="Menlo Regular"/>
                <a:cs typeface="Menlo Regular"/>
              </a:rPr>
              <a:t>foreach</a:t>
            </a:r>
            <a:r>
              <a:rPr lang="en-US" sz="2000" dirty="0">
                <a:solidFill>
                  <a:prstClr val="black"/>
                </a:solidFill>
                <a:latin typeface="Menlo Regular"/>
                <a:cs typeface="Menlo Regular"/>
              </a:rPr>
              <a:t>(j in </a:t>
            </a:r>
            <a:r>
              <a:rPr lang="en-US" sz="2000" dirty="0" err="1">
                <a:solidFill>
                  <a:prstClr val="black"/>
                </a:solidFill>
                <a:latin typeface="Menlo Regular"/>
                <a:cs typeface="Menlo Regular"/>
              </a:rPr>
              <a:t>out_neighbors</a:t>
            </a:r>
            <a:r>
              <a:rPr lang="en-US" sz="2000" dirty="0">
                <a:solidFill>
                  <a:prstClr val="black"/>
                </a:solidFill>
                <a:latin typeface="Menlo Regular"/>
                <a:cs typeface="Menlo Regular"/>
              </a:rPr>
              <a:t>[</a:t>
            </a:r>
            <a:r>
              <a:rPr lang="en-US" sz="2000" dirty="0" err="1">
                <a:solidFill>
                  <a:prstClr val="black"/>
                </a:solidFill>
                <a:latin typeface="Menlo Regular"/>
                <a:cs typeface="Menlo Regular"/>
              </a:rPr>
              <a:t>i</a:t>
            </a:r>
            <a:r>
              <a:rPr lang="en-US" sz="2000" dirty="0">
                <a:solidFill>
                  <a:prstClr val="black"/>
                </a:solidFill>
                <a:latin typeface="Menlo Regular"/>
                <a:cs typeface="Menlo Regular"/>
              </a:rPr>
              <a:t>]) :</a:t>
            </a:r>
          </a:p>
          <a:p>
            <a:r>
              <a:rPr lang="en-US" sz="2000" dirty="0" smtClean="0">
                <a:solidFill>
                  <a:prstClr val="black"/>
                </a:solidFill>
                <a:latin typeface="Menlo Regular"/>
                <a:cs typeface="Menlo Regular"/>
              </a:rPr>
              <a:t>  </a:t>
            </a:r>
            <a:r>
              <a:rPr lang="en-US" sz="2000" dirty="0">
                <a:solidFill>
                  <a:prstClr val="black"/>
                </a:solidFill>
                <a:latin typeface="Menlo Regular"/>
                <a:cs typeface="Menlo Regular"/>
              </a:rPr>
              <a:t>Send </a:t>
            </a:r>
            <a:r>
              <a:rPr lang="en-US" sz="2000" dirty="0" err="1">
                <a:solidFill>
                  <a:prstClr val="black"/>
                </a:solidFill>
                <a:latin typeface="Menlo Regular"/>
                <a:cs typeface="Menlo Regular"/>
              </a:rPr>
              <a:t>msg</a:t>
            </a:r>
            <a:r>
              <a:rPr lang="en-US" sz="2000" dirty="0">
                <a:solidFill>
                  <a:prstClr val="black"/>
                </a:solidFill>
                <a:latin typeface="Menlo Regular"/>
                <a:cs typeface="Menlo Regular"/>
              </a:rPr>
              <a:t>(R[</a:t>
            </a:r>
            <a:r>
              <a:rPr lang="en-US" sz="2000" dirty="0" err="1">
                <a:solidFill>
                  <a:prstClr val="black"/>
                </a:solidFill>
                <a:latin typeface="Menlo Regular"/>
                <a:cs typeface="Menlo Regular"/>
              </a:rPr>
              <a:t>i</a:t>
            </a:r>
            <a:r>
              <a:rPr lang="en-US" sz="2000" dirty="0">
                <a:solidFill>
                  <a:prstClr val="black"/>
                </a:solidFill>
                <a:latin typeface="Menlo Regular"/>
                <a:cs typeface="Menlo Regular"/>
              </a:rPr>
              <a:t>]/E[</a:t>
            </a:r>
            <a:r>
              <a:rPr lang="en-US" sz="2000" dirty="0" err="1">
                <a:solidFill>
                  <a:prstClr val="black"/>
                </a:solidFill>
                <a:latin typeface="Menlo Regular"/>
                <a:cs typeface="Menlo Regular"/>
              </a:rPr>
              <a:t>i,j</a:t>
            </a:r>
            <a:r>
              <a:rPr lang="en-US" sz="2000" dirty="0">
                <a:solidFill>
                  <a:prstClr val="black"/>
                </a:solidFill>
                <a:latin typeface="Menlo Regular"/>
                <a:cs typeface="Menlo Regular"/>
              </a:rPr>
              <a:t>]) to </a:t>
            </a:r>
            <a:r>
              <a:rPr lang="en-US" sz="2000" dirty="0" smtClean="0">
                <a:solidFill>
                  <a:prstClr val="black"/>
                </a:solidFill>
                <a:latin typeface="Menlo Regular"/>
                <a:cs typeface="Menlo Regular"/>
              </a:rPr>
              <a:t>vertex</a:t>
            </a:r>
            <a:endParaRPr lang="en-US" sz="2000" b="1" dirty="0">
              <a:solidFill>
                <a:prstClr val="black"/>
              </a:solidFill>
              <a:latin typeface="Menlo Regular"/>
              <a:cs typeface="Menlo Regular"/>
            </a:endParaRPr>
          </a:p>
        </p:txBody>
      </p:sp>
      <p:sp>
        <p:nvSpPr>
          <p:cNvPr id="12" name="Rounded Rectangular Callout 11"/>
          <p:cNvSpPr/>
          <p:nvPr/>
        </p:nvSpPr>
        <p:spPr>
          <a:xfrm>
            <a:off x="5638800" y="1219200"/>
            <a:ext cx="3048000" cy="762000"/>
          </a:xfrm>
          <a:prstGeom prst="wedgeRoundRectCallout">
            <a:avLst>
              <a:gd name="adj1" fmla="val -89731"/>
              <a:gd name="adj2" fmla="val 5859"/>
              <a:gd name="adj3" fmla="val 16667"/>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Require Message Combiners</a:t>
            </a:r>
            <a:endParaRPr lang="en-US" dirty="0"/>
          </a:p>
        </p:txBody>
      </p:sp>
      <p:sp>
        <p:nvSpPr>
          <p:cNvPr id="14" name="Rounded Rectangle 13"/>
          <p:cNvSpPr/>
          <p:nvPr/>
        </p:nvSpPr>
        <p:spPr>
          <a:xfrm>
            <a:off x="2362200" y="1447800"/>
            <a:ext cx="1828800" cy="457200"/>
          </a:xfrm>
          <a:prstGeom prst="round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err="1">
                <a:solidFill>
                  <a:prstClr val="black"/>
                </a:solidFill>
                <a:latin typeface="Menlo Regular"/>
                <a:cs typeface="Menlo Regular"/>
              </a:rPr>
              <a:t>messageSum</a:t>
            </a:r>
            <a:endParaRPr lang="en-US" sz="2000" dirty="0"/>
          </a:p>
        </p:txBody>
      </p:sp>
      <p:sp>
        <p:nvSpPr>
          <p:cNvPr id="72" name="Rounded Rectangle 71"/>
          <p:cNvSpPr/>
          <p:nvPr/>
        </p:nvSpPr>
        <p:spPr>
          <a:xfrm>
            <a:off x="3048000" y="2325458"/>
            <a:ext cx="1828800" cy="366442"/>
          </a:xfrm>
          <a:prstGeom prst="round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err="1">
                <a:solidFill>
                  <a:prstClr val="black"/>
                </a:solidFill>
                <a:latin typeface="Menlo Regular"/>
                <a:cs typeface="Menlo Regular"/>
              </a:rPr>
              <a:t>messageSum</a:t>
            </a:r>
            <a:endParaRPr lang="en-US" sz="2000" dirty="0"/>
          </a:p>
        </p:txBody>
      </p:sp>
      <p:sp>
        <p:nvSpPr>
          <p:cNvPr id="73" name="Rounded Rectangular Callout 72"/>
          <p:cNvSpPr/>
          <p:nvPr/>
        </p:nvSpPr>
        <p:spPr>
          <a:xfrm>
            <a:off x="6172200" y="4010561"/>
            <a:ext cx="2819400" cy="1706940"/>
          </a:xfrm>
          <a:prstGeom prst="wedgeRoundRectCallout">
            <a:avLst>
              <a:gd name="adj1" fmla="val -51459"/>
              <a:gd name="adj2" fmla="val -82153"/>
              <a:gd name="adj3" fmla="val 16667"/>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Remove Message Computation</a:t>
            </a:r>
            <a:br>
              <a:rPr lang="en-US" dirty="0" smtClean="0"/>
            </a:br>
            <a:r>
              <a:rPr lang="en-US" dirty="0" smtClean="0"/>
              <a:t>from the</a:t>
            </a:r>
          </a:p>
          <a:p>
            <a:pPr algn="ctr"/>
            <a:r>
              <a:rPr lang="en-US" dirty="0" smtClean="0"/>
              <a:t>Vertex Program</a:t>
            </a:r>
            <a:endParaRPr lang="en-US" dirty="0"/>
          </a:p>
        </p:txBody>
      </p:sp>
      <p:sp>
        <p:nvSpPr>
          <p:cNvPr id="74" name="Rectangle 73"/>
          <p:cNvSpPr/>
          <p:nvPr/>
        </p:nvSpPr>
        <p:spPr>
          <a:xfrm>
            <a:off x="457200" y="4495800"/>
            <a:ext cx="5867400" cy="1323439"/>
          </a:xfrm>
          <a:prstGeom prst="rect">
            <a:avLst/>
          </a:prstGeom>
        </p:spPr>
        <p:txBody>
          <a:bodyPr wrap="square">
            <a:spAutoFit/>
          </a:bodyPr>
          <a:lstStyle/>
          <a:p>
            <a:r>
              <a:rPr lang="en-US" sz="2000" b="1" dirty="0" err="1" smtClean="0">
                <a:solidFill>
                  <a:prstClr val="black"/>
                </a:solidFill>
                <a:latin typeface="Menlo Regular"/>
                <a:cs typeface="Menlo Regular"/>
              </a:rPr>
              <a:t>sendMsg</a:t>
            </a:r>
            <a:r>
              <a:rPr lang="en-US" sz="2000" dirty="0" smtClean="0">
                <a:solidFill>
                  <a:prstClr val="black"/>
                </a:solidFill>
                <a:latin typeface="Menlo Regular"/>
                <a:cs typeface="Menlo Regular"/>
              </a:rPr>
              <a:t>(</a:t>
            </a:r>
            <a:r>
              <a:rPr lang="en-US" sz="2000" dirty="0" err="1" smtClean="0">
                <a:solidFill>
                  <a:prstClr val="black"/>
                </a:solidFill>
                <a:latin typeface="Menlo Regular"/>
                <a:cs typeface="Menlo Regular"/>
              </a:rPr>
              <a:t>i</a:t>
            </a:r>
            <a:r>
              <a:rPr lang="en-US" sz="2000" dirty="0" err="1" smtClean="0">
                <a:solidFill>
                  <a:prstClr val="black"/>
                </a:solidFill>
                <a:latin typeface="Menlo Regular"/>
                <a:cs typeface="Menlo Regular"/>
                <a:sym typeface="Wingdings"/>
              </a:rPr>
              <a:t></a:t>
            </a:r>
            <a:r>
              <a:rPr lang="en-US" sz="2000" dirty="0" err="1" smtClean="0">
                <a:solidFill>
                  <a:prstClr val="black"/>
                </a:solidFill>
                <a:latin typeface="Menlo Regular"/>
                <a:cs typeface="Menlo Regular"/>
              </a:rPr>
              <a:t>j</a:t>
            </a:r>
            <a:r>
              <a:rPr lang="en-US" sz="2000" dirty="0" smtClean="0">
                <a:solidFill>
                  <a:prstClr val="black"/>
                </a:solidFill>
                <a:latin typeface="Menlo Regular"/>
                <a:cs typeface="Menlo Regular"/>
              </a:rPr>
              <a:t>, R[</a:t>
            </a:r>
            <a:r>
              <a:rPr lang="en-US" sz="2000" dirty="0" err="1" smtClean="0">
                <a:solidFill>
                  <a:prstClr val="black"/>
                </a:solidFill>
                <a:latin typeface="Menlo Regular"/>
                <a:cs typeface="Menlo Regular"/>
              </a:rPr>
              <a:t>i</a:t>
            </a:r>
            <a:r>
              <a:rPr lang="en-US" sz="2000" dirty="0" smtClean="0">
                <a:solidFill>
                  <a:prstClr val="black"/>
                </a:solidFill>
                <a:latin typeface="Menlo Regular"/>
                <a:cs typeface="Menlo Regular"/>
              </a:rPr>
              <a:t>], R[j], E[</a:t>
            </a:r>
            <a:r>
              <a:rPr lang="en-US" sz="2000" dirty="0" err="1" smtClean="0">
                <a:solidFill>
                  <a:prstClr val="black"/>
                </a:solidFill>
                <a:latin typeface="Menlo Regular"/>
                <a:cs typeface="Menlo Regular"/>
              </a:rPr>
              <a:t>i,j</a:t>
            </a:r>
            <a:r>
              <a:rPr lang="en-US" sz="2000" dirty="0" smtClean="0">
                <a:solidFill>
                  <a:prstClr val="black"/>
                </a:solidFill>
                <a:latin typeface="Menlo Regular"/>
                <a:cs typeface="Menlo Regular"/>
              </a:rPr>
              <a:t>]):</a:t>
            </a:r>
          </a:p>
          <a:p>
            <a:r>
              <a:rPr lang="en-US" sz="2000" dirty="0">
                <a:solidFill>
                  <a:prstClr val="black"/>
                </a:solidFill>
                <a:latin typeface="Menlo Regular"/>
                <a:cs typeface="Menlo Regular"/>
              </a:rPr>
              <a:t> </a:t>
            </a:r>
            <a:r>
              <a:rPr lang="en-US" sz="2000" dirty="0" smtClean="0">
                <a:solidFill>
                  <a:prstClr val="black"/>
                </a:solidFill>
                <a:latin typeface="Menlo Regular"/>
                <a:cs typeface="Menlo Regular"/>
              </a:rPr>
              <a:t> </a:t>
            </a:r>
            <a:r>
              <a:rPr lang="en-US" sz="2000" dirty="0">
                <a:solidFill>
                  <a:srgbClr val="008000"/>
                </a:solidFill>
                <a:latin typeface="Menlo Regular"/>
                <a:cs typeface="Menlo Regular"/>
              </a:rPr>
              <a:t>// </a:t>
            </a:r>
            <a:r>
              <a:rPr lang="en-US" sz="2000" dirty="0" smtClean="0">
                <a:solidFill>
                  <a:srgbClr val="008000"/>
                </a:solidFill>
                <a:latin typeface="Menlo Regular"/>
                <a:cs typeface="Menlo Regular"/>
              </a:rPr>
              <a:t>Compute single message</a:t>
            </a:r>
          </a:p>
          <a:p>
            <a:r>
              <a:rPr lang="en-US" sz="2000" dirty="0" smtClean="0">
                <a:solidFill>
                  <a:prstClr val="black"/>
                </a:solidFill>
                <a:latin typeface="Menlo Regular"/>
                <a:cs typeface="Menlo Regular"/>
              </a:rPr>
              <a:t>  return </a:t>
            </a:r>
            <a:r>
              <a:rPr lang="en-US" sz="2000" dirty="0" err="1">
                <a:solidFill>
                  <a:prstClr val="black"/>
                </a:solidFill>
                <a:latin typeface="Menlo Regular"/>
                <a:cs typeface="Menlo Regular"/>
              </a:rPr>
              <a:t>msg</a:t>
            </a:r>
            <a:r>
              <a:rPr lang="en-US" sz="2000" dirty="0">
                <a:solidFill>
                  <a:prstClr val="black"/>
                </a:solidFill>
                <a:latin typeface="Menlo Regular"/>
                <a:cs typeface="Menlo Regular"/>
              </a:rPr>
              <a:t>(R[</a:t>
            </a:r>
            <a:r>
              <a:rPr lang="en-US" sz="2000" dirty="0" err="1">
                <a:solidFill>
                  <a:prstClr val="black"/>
                </a:solidFill>
                <a:latin typeface="Menlo Regular"/>
                <a:cs typeface="Menlo Regular"/>
              </a:rPr>
              <a:t>i</a:t>
            </a:r>
            <a:r>
              <a:rPr lang="en-US" sz="2000" dirty="0">
                <a:solidFill>
                  <a:prstClr val="black"/>
                </a:solidFill>
                <a:latin typeface="Menlo Regular"/>
                <a:cs typeface="Menlo Regular"/>
              </a:rPr>
              <a:t>]/E[</a:t>
            </a:r>
            <a:r>
              <a:rPr lang="en-US" sz="2000" dirty="0" err="1">
                <a:solidFill>
                  <a:prstClr val="black"/>
                </a:solidFill>
                <a:latin typeface="Menlo Regular"/>
                <a:cs typeface="Menlo Regular"/>
              </a:rPr>
              <a:t>i,j</a:t>
            </a:r>
            <a:r>
              <a:rPr lang="en-US" sz="2000" dirty="0">
                <a:solidFill>
                  <a:prstClr val="black"/>
                </a:solidFill>
                <a:latin typeface="Menlo Regular"/>
                <a:cs typeface="Menlo Regular"/>
              </a:rPr>
              <a:t>])</a:t>
            </a:r>
            <a:endParaRPr lang="en-US" sz="2000" dirty="0" smtClean="0">
              <a:solidFill>
                <a:prstClr val="black"/>
              </a:solidFill>
              <a:latin typeface="Menlo Regular"/>
              <a:cs typeface="Menlo Regular"/>
            </a:endParaRPr>
          </a:p>
          <a:p>
            <a:r>
              <a:rPr lang="en-US" sz="2000" dirty="0">
                <a:solidFill>
                  <a:prstClr val="black"/>
                </a:solidFill>
                <a:latin typeface="Menlo Regular"/>
                <a:cs typeface="Menlo Regular"/>
              </a:rPr>
              <a:t> </a:t>
            </a:r>
            <a:r>
              <a:rPr lang="en-US" sz="2000" dirty="0" smtClean="0">
                <a:solidFill>
                  <a:prstClr val="black"/>
                </a:solidFill>
                <a:latin typeface="Menlo Regular"/>
                <a:cs typeface="Menlo Regular"/>
              </a:rPr>
              <a:t>  </a:t>
            </a:r>
            <a:endParaRPr lang="en-US" sz="2000" dirty="0">
              <a:solidFill>
                <a:prstClr val="black"/>
              </a:solidFill>
              <a:latin typeface="Menlo Regular"/>
              <a:cs typeface="Menlo Regular"/>
            </a:endParaRPr>
          </a:p>
        </p:txBody>
      </p:sp>
      <p:sp>
        <p:nvSpPr>
          <p:cNvPr id="75" name="Rectangle 74"/>
          <p:cNvSpPr/>
          <p:nvPr/>
        </p:nvSpPr>
        <p:spPr>
          <a:xfrm>
            <a:off x="457200" y="4010561"/>
            <a:ext cx="5867400" cy="1323439"/>
          </a:xfrm>
          <a:prstGeom prst="rect">
            <a:avLst/>
          </a:prstGeom>
        </p:spPr>
        <p:txBody>
          <a:bodyPr wrap="square">
            <a:spAutoFit/>
          </a:bodyPr>
          <a:lstStyle/>
          <a:p>
            <a:r>
              <a:rPr lang="en-US" sz="2000" b="1" dirty="0" err="1" smtClean="0">
                <a:solidFill>
                  <a:prstClr val="black"/>
                </a:solidFill>
                <a:latin typeface="Menlo Regular"/>
                <a:cs typeface="Menlo Regular"/>
              </a:rPr>
              <a:t>combineMsg</a:t>
            </a:r>
            <a:r>
              <a:rPr lang="en-US" sz="2000" dirty="0" smtClean="0">
                <a:solidFill>
                  <a:prstClr val="black"/>
                </a:solidFill>
                <a:latin typeface="Menlo Regular"/>
                <a:cs typeface="Menlo Regular"/>
              </a:rPr>
              <a:t>(a, b):</a:t>
            </a:r>
          </a:p>
          <a:p>
            <a:r>
              <a:rPr lang="en-US" sz="2000" dirty="0">
                <a:solidFill>
                  <a:prstClr val="black"/>
                </a:solidFill>
                <a:latin typeface="Menlo Regular"/>
                <a:cs typeface="Menlo Regular"/>
              </a:rPr>
              <a:t> </a:t>
            </a:r>
            <a:r>
              <a:rPr lang="en-US" sz="2000" dirty="0" smtClean="0">
                <a:solidFill>
                  <a:prstClr val="black"/>
                </a:solidFill>
                <a:latin typeface="Menlo Regular"/>
                <a:cs typeface="Menlo Regular"/>
              </a:rPr>
              <a:t> </a:t>
            </a:r>
            <a:r>
              <a:rPr lang="en-US" sz="2000" dirty="0">
                <a:solidFill>
                  <a:srgbClr val="008000"/>
                </a:solidFill>
                <a:latin typeface="Menlo Regular"/>
                <a:cs typeface="Menlo Regular"/>
              </a:rPr>
              <a:t>// </a:t>
            </a:r>
            <a:r>
              <a:rPr lang="en-US" sz="2000" dirty="0" smtClean="0">
                <a:solidFill>
                  <a:srgbClr val="008000"/>
                </a:solidFill>
                <a:latin typeface="Menlo Regular"/>
                <a:cs typeface="Menlo Regular"/>
              </a:rPr>
              <a:t>Compute sum of two messages</a:t>
            </a:r>
          </a:p>
          <a:p>
            <a:r>
              <a:rPr lang="en-US" sz="2000" dirty="0" smtClean="0">
                <a:solidFill>
                  <a:prstClr val="black"/>
                </a:solidFill>
                <a:latin typeface="Menlo Regular"/>
                <a:cs typeface="Menlo Regular"/>
              </a:rPr>
              <a:t>  return a + b</a:t>
            </a:r>
          </a:p>
          <a:p>
            <a:r>
              <a:rPr lang="en-US" sz="2000" dirty="0">
                <a:solidFill>
                  <a:prstClr val="black"/>
                </a:solidFill>
                <a:latin typeface="Menlo Regular"/>
                <a:cs typeface="Menlo Regular"/>
              </a:rPr>
              <a:t> </a:t>
            </a:r>
            <a:r>
              <a:rPr lang="en-US" sz="2000" dirty="0" smtClean="0">
                <a:solidFill>
                  <a:prstClr val="black"/>
                </a:solidFill>
                <a:latin typeface="Menlo Regular"/>
                <a:cs typeface="Menlo Regular"/>
              </a:rPr>
              <a:t>  </a:t>
            </a:r>
            <a:endParaRPr lang="en-US" sz="2000" dirty="0">
              <a:solidFill>
                <a:prstClr val="black"/>
              </a:solidFill>
              <a:latin typeface="Menlo Regular"/>
              <a:cs typeface="Menlo Regular"/>
            </a:endParaRPr>
          </a:p>
        </p:txBody>
      </p:sp>
    </p:spTree>
    <p:extLst>
      <p:ext uri="{BB962C8B-B14F-4D97-AF65-F5344CB8AC3E}">
        <p14:creationId xmlns:p14="http://schemas.microsoft.com/office/powerpoint/2010/main" val="716624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p:tgtEl>
                                          <p:spTgt spid="14"/>
                                        </p:tgtEl>
                                        <p:attrNameLst>
                                          <p:attrName>ppt_y</p:attrName>
                                        </p:attrNameLst>
                                      </p:cBhvr>
                                      <p:tavLst>
                                        <p:tav tm="0">
                                          <p:val>
                                            <p:strVal val="#ppt_y-#ppt_h*1.125000"/>
                                          </p:val>
                                        </p:tav>
                                        <p:tav tm="100000">
                                          <p:val>
                                            <p:strVal val="#ppt_y"/>
                                          </p:val>
                                        </p:tav>
                                      </p:tavLst>
                                    </p:anim>
                                    <p:animEffect transition="in" filter="wipe(down)">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mph" presetSubtype="2" fill="hold" grpId="0" nodeType="clickEffect">
                                  <p:stCondLst>
                                    <p:cond delay="0"/>
                                  </p:stCondLst>
                                  <p:childTnLst>
                                    <p:animClr clrSpc="rgb" dir="cw">
                                      <p:cBhvr>
                                        <p:cTn id="17" dur="2000" fill="hold"/>
                                        <p:tgtEl>
                                          <p:spTgt spid="8"/>
                                        </p:tgtEl>
                                        <p:attrNameLst>
                                          <p:attrName>fillcolor</p:attrName>
                                        </p:attrNameLst>
                                      </p:cBhvr>
                                      <p:to>
                                        <a:srgbClr val="F78C8E"/>
                                      </p:to>
                                    </p:animClr>
                                    <p:set>
                                      <p:cBhvr>
                                        <p:cTn id="18" dur="2000" fill="hold"/>
                                        <p:tgtEl>
                                          <p:spTgt spid="8"/>
                                        </p:tgtEl>
                                        <p:attrNameLst>
                                          <p:attrName>fill.type</p:attrName>
                                        </p:attrNameLst>
                                      </p:cBhvr>
                                      <p:to>
                                        <p:strVal val="solid"/>
                                      </p:to>
                                    </p:set>
                                    <p:set>
                                      <p:cBhvr>
                                        <p:cTn id="19" dur="2000" fill="hold"/>
                                        <p:tgtEl>
                                          <p:spTgt spid="8"/>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47" presetClass="exit" presetSubtype="0" fill="hold" grpId="1" nodeType="clickEffect">
                                  <p:stCondLst>
                                    <p:cond delay="0"/>
                                  </p:stCondLst>
                                  <p:childTnLst>
                                    <p:animEffect transition="out" filter="fade">
                                      <p:cBhvr>
                                        <p:cTn id="23" dur="1000"/>
                                        <p:tgtEl>
                                          <p:spTgt spid="8"/>
                                        </p:tgtEl>
                                      </p:cBhvr>
                                    </p:animEffect>
                                    <p:anim calcmode="lin" valueType="num">
                                      <p:cBhvr>
                                        <p:cTn id="24" dur="1000"/>
                                        <p:tgtEl>
                                          <p:spTgt spid="8"/>
                                        </p:tgtEl>
                                        <p:attrNameLst>
                                          <p:attrName>ppt_x</p:attrName>
                                        </p:attrNameLst>
                                      </p:cBhvr>
                                      <p:tavLst>
                                        <p:tav tm="0">
                                          <p:val>
                                            <p:strVal val="ppt_x"/>
                                          </p:val>
                                        </p:tav>
                                        <p:tav tm="100000">
                                          <p:val>
                                            <p:strVal val="ppt_x"/>
                                          </p:val>
                                        </p:tav>
                                      </p:tavLst>
                                    </p:anim>
                                    <p:anim calcmode="lin" valueType="num">
                                      <p:cBhvr>
                                        <p:cTn id="25" dur="1000"/>
                                        <p:tgtEl>
                                          <p:spTgt spid="8"/>
                                        </p:tgtEl>
                                        <p:attrNameLst>
                                          <p:attrName>ppt_y</p:attrName>
                                        </p:attrNameLst>
                                      </p:cBhvr>
                                      <p:tavLst>
                                        <p:tav tm="0">
                                          <p:val>
                                            <p:strVal val="ppt_y"/>
                                          </p:val>
                                        </p:tav>
                                        <p:tav tm="100000">
                                          <p:val>
                                            <p:strVal val="ppt_y-.1"/>
                                          </p:val>
                                        </p:tav>
                                      </p:tavLst>
                                    </p:anim>
                                    <p:set>
                                      <p:cBhvr>
                                        <p:cTn id="26" dur="1" fill="hold">
                                          <p:stCondLst>
                                            <p:cond delay="999"/>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0" nodeType="clickEffect">
                                  <p:stCondLst>
                                    <p:cond delay="0"/>
                                  </p:stCondLst>
                                  <p:childTnLst>
                                    <p:animMotion origin="layout" path="M 0 0 L 0 -0.22228 " pathEditMode="relative" ptsTypes="AA">
                                      <p:cBhvr>
                                        <p:cTn id="30" dur="2000" fill="hold"/>
                                        <p:tgtEl>
                                          <p:spTgt spid="10"/>
                                        </p:tgtEl>
                                        <p:attrNameLst>
                                          <p:attrName>ppt_x</p:attrName>
                                          <p:attrName>ppt_y</p:attrName>
                                        </p:attrNameLst>
                                      </p:cBhvr>
                                    </p:animMotion>
                                  </p:childTnLst>
                                </p:cTn>
                              </p:par>
                              <p:par>
                                <p:cTn id="31" presetID="0" presetClass="path" presetSubtype="0" accel="50000" decel="50000" fill="hold" grpId="0" nodeType="withEffect">
                                  <p:stCondLst>
                                    <p:cond delay="0"/>
                                  </p:stCondLst>
                                  <p:childTnLst>
                                    <p:animMotion origin="layout" path="M 0 0 L 0 -0.22228 " pathEditMode="relative" ptsTypes="AA">
                                      <p:cBhvr>
                                        <p:cTn id="32" dur="2000" fill="hold"/>
                                        <p:tgtEl>
                                          <p:spTgt spid="11"/>
                                        </p:tgtEl>
                                        <p:attrNameLst>
                                          <p:attrName>ppt_x</p:attrName>
                                          <p:attrName>ppt_y</p:attrName>
                                        </p:attrNameLst>
                                      </p:cBhvr>
                                    </p:animMotion>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75"/>
                                        </p:tgtEl>
                                        <p:attrNameLst>
                                          <p:attrName>style.visibility</p:attrName>
                                        </p:attrNameLst>
                                      </p:cBhvr>
                                      <p:to>
                                        <p:strVal val="visible"/>
                                      </p:to>
                                    </p:set>
                                    <p:animEffect transition="in" filter="fade">
                                      <p:cBhvr>
                                        <p:cTn id="36" dur="500"/>
                                        <p:tgtEl>
                                          <p:spTgt spid="75"/>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1" fill="hold" grpId="0" nodeType="clickEffect">
                                  <p:stCondLst>
                                    <p:cond delay="0"/>
                                  </p:stCondLst>
                                  <p:childTnLst>
                                    <p:set>
                                      <p:cBhvr>
                                        <p:cTn id="40" dur="1" fill="hold">
                                          <p:stCondLst>
                                            <p:cond delay="0"/>
                                          </p:stCondLst>
                                        </p:cTn>
                                        <p:tgtEl>
                                          <p:spTgt spid="72"/>
                                        </p:tgtEl>
                                        <p:attrNameLst>
                                          <p:attrName>style.visibility</p:attrName>
                                        </p:attrNameLst>
                                      </p:cBhvr>
                                      <p:to>
                                        <p:strVal val="visible"/>
                                      </p:to>
                                    </p:set>
                                    <p:anim calcmode="lin" valueType="num">
                                      <p:cBhvr additive="base">
                                        <p:cTn id="41" dur="500"/>
                                        <p:tgtEl>
                                          <p:spTgt spid="72"/>
                                        </p:tgtEl>
                                        <p:attrNameLst>
                                          <p:attrName>ppt_y</p:attrName>
                                        </p:attrNameLst>
                                      </p:cBhvr>
                                      <p:tavLst>
                                        <p:tav tm="0">
                                          <p:val>
                                            <p:strVal val="#ppt_y-#ppt_h*1.125000"/>
                                          </p:val>
                                        </p:tav>
                                        <p:tav tm="100000">
                                          <p:val>
                                            <p:strVal val="#ppt_y"/>
                                          </p:val>
                                        </p:tav>
                                      </p:tavLst>
                                    </p:anim>
                                    <p:animEffect transition="in" filter="wipe(down)">
                                      <p:cBhvr>
                                        <p:cTn id="42" dur="500"/>
                                        <p:tgtEl>
                                          <p:spTgt spid="72"/>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2000" fill="hold"/>
                                        <p:tgtEl>
                                          <p:spTgt spid="11"/>
                                        </p:tgtEl>
                                        <p:attrNameLst>
                                          <p:attrName>fillcolor</p:attrName>
                                        </p:attrNameLst>
                                      </p:cBhvr>
                                      <p:to>
                                        <a:srgbClr val="F78C8E"/>
                                      </p:to>
                                    </p:animClr>
                                    <p:set>
                                      <p:cBhvr>
                                        <p:cTn id="47" dur="2000" fill="hold"/>
                                        <p:tgtEl>
                                          <p:spTgt spid="11"/>
                                        </p:tgtEl>
                                        <p:attrNameLst>
                                          <p:attrName>fill.type</p:attrName>
                                        </p:attrNameLst>
                                      </p:cBhvr>
                                      <p:to>
                                        <p:strVal val="solid"/>
                                      </p:to>
                                    </p:set>
                                    <p:set>
                                      <p:cBhvr>
                                        <p:cTn id="48" dur="2000" fill="hold"/>
                                        <p:tgtEl>
                                          <p:spTgt spid="11"/>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73"/>
                                        </p:tgtEl>
                                        <p:attrNameLst>
                                          <p:attrName>style.visibility</p:attrName>
                                        </p:attrNameLst>
                                      </p:cBhvr>
                                      <p:to>
                                        <p:strVal val="visible"/>
                                      </p:to>
                                    </p:set>
                                    <p:animEffect transition="in" filter="fade">
                                      <p:cBhvr>
                                        <p:cTn id="53" dur="500"/>
                                        <p:tgtEl>
                                          <p:spTgt spid="73"/>
                                        </p:tgtEl>
                                      </p:cBhvr>
                                    </p:animEffect>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grpId="1" nodeType="clickEffect">
                                  <p:stCondLst>
                                    <p:cond delay="0"/>
                                  </p:stCondLst>
                                  <p:childTnLst>
                                    <p:animMotion origin="layout" path="M 2.0479E-7 -0.22227 L -0.06751 0.00024 " pathEditMode="relative" rAng="0" ptsTypes="AA">
                                      <p:cBhvr>
                                        <p:cTn id="57" dur="2000" fill="hold"/>
                                        <p:tgtEl>
                                          <p:spTgt spid="11"/>
                                        </p:tgtEl>
                                        <p:attrNameLst>
                                          <p:attrName>ppt_x</p:attrName>
                                          <p:attrName>ppt_y</p:attrName>
                                        </p:attrNameLst>
                                      </p:cBhvr>
                                      <p:rCtr x="-3384" y="11114"/>
                                    </p:animMotion>
                                  </p:childTnLst>
                                </p:cTn>
                              </p:par>
                              <p:par>
                                <p:cTn id="58" presetID="53" presetClass="exit" presetSubtype="32" fill="hold" grpId="2" nodeType="withEffect">
                                  <p:stCondLst>
                                    <p:cond delay="1000"/>
                                  </p:stCondLst>
                                  <p:childTnLst>
                                    <p:anim calcmode="lin" valueType="num">
                                      <p:cBhvr>
                                        <p:cTn id="59" dur="1000"/>
                                        <p:tgtEl>
                                          <p:spTgt spid="11"/>
                                        </p:tgtEl>
                                        <p:attrNameLst>
                                          <p:attrName>ppt_w</p:attrName>
                                        </p:attrNameLst>
                                      </p:cBhvr>
                                      <p:tavLst>
                                        <p:tav tm="0">
                                          <p:val>
                                            <p:strVal val="ppt_w"/>
                                          </p:val>
                                        </p:tav>
                                        <p:tav tm="100000">
                                          <p:val>
                                            <p:fltVal val="0"/>
                                          </p:val>
                                        </p:tav>
                                      </p:tavLst>
                                    </p:anim>
                                    <p:anim calcmode="lin" valueType="num">
                                      <p:cBhvr>
                                        <p:cTn id="60" dur="1000"/>
                                        <p:tgtEl>
                                          <p:spTgt spid="11"/>
                                        </p:tgtEl>
                                        <p:attrNameLst>
                                          <p:attrName>ppt_h</p:attrName>
                                        </p:attrNameLst>
                                      </p:cBhvr>
                                      <p:tavLst>
                                        <p:tav tm="0">
                                          <p:val>
                                            <p:strVal val="ppt_h"/>
                                          </p:val>
                                        </p:tav>
                                        <p:tav tm="100000">
                                          <p:val>
                                            <p:fltVal val="0"/>
                                          </p:val>
                                        </p:tav>
                                      </p:tavLst>
                                    </p:anim>
                                    <p:animEffect transition="out" filter="fade">
                                      <p:cBhvr>
                                        <p:cTn id="61" dur="1000"/>
                                        <p:tgtEl>
                                          <p:spTgt spid="11"/>
                                        </p:tgtEl>
                                      </p:cBhvr>
                                    </p:animEffect>
                                    <p:set>
                                      <p:cBhvr>
                                        <p:cTn id="62" dur="1" fill="hold">
                                          <p:stCondLst>
                                            <p:cond delay="999"/>
                                          </p:stCondLst>
                                        </p:cTn>
                                        <p:tgtEl>
                                          <p:spTgt spid="11"/>
                                        </p:tgtEl>
                                        <p:attrNameLst>
                                          <p:attrName>style.visibility</p:attrName>
                                        </p:attrNameLst>
                                      </p:cBhvr>
                                      <p:to>
                                        <p:strVal val="hidden"/>
                                      </p:to>
                                    </p:set>
                                  </p:childTnLst>
                                </p:cTn>
                              </p:par>
                              <p:par>
                                <p:cTn id="63" presetID="10" presetClass="entr" presetSubtype="0" fill="hold" grpId="0" nodeType="withEffect">
                                  <p:stCondLst>
                                    <p:cond delay="1500"/>
                                  </p:stCondLst>
                                  <p:childTnLst>
                                    <p:set>
                                      <p:cBhvr>
                                        <p:cTn id="64" dur="1" fill="hold">
                                          <p:stCondLst>
                                            <p:cond delay="0"/>
                                          </p:stCondLst>
                                        </p:cTn>
                                        <p:tgtEl>
                                          <p:spTgt spid="74"/>
                                        </p:tgtEl>
                                        <p:attrNameLst>
                                          <p:attrName>style.visibility</p:attrName>
                                        </p:attrNameLst>
                                      </p:cBhvr>
                                      <p:to>
                                        <p:strVal val="visible"/>
                                      </p:to>
                                    </p:set>
                                    <p:animEffect transition="in" filter="fade">
                                      <p:cBhvr>
                                        <p:cTn id="65" dur="500"/>
                                        <p:tgtEl>
                                          <p:spTgt spid="74"/>
                                        </p:tgtEl>
                                      </p:cBhvr>
                                    </p:animEffect>
                                  </p:childTnLst>
                                </p:cTn>
                              </p:par>
                              <p:par>
                                <p:cTn id="66" presetID="0" presetClass="path" presetSubtype="0" accel="50000" decel="50000" fill="hold" grpId="1" nodeType="withEffect">
                                  <p:stCondLst>
                                    <p:cond delay="0"/>
                                  </p:stCondLst>
                                  <p:childTnLst>
                                    <p:animMotion origin="layout" path="M 0 0 L 0 -0.15768 " pathEditMode="relative" ptsTypes="AA">
                                      <p:cBhvr>
                                        <p:cTn id="67" dur="2000" fill="hold"/>
                                        <p:tgtEl>
                                          <p:spTgt spid="7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0" grpId="0"/>
      <p:bldP spid="11" grpId="0"/>
      <p:bldP spid="11" grpId="1"/>
      <p:bldP spid="11" grpId="2"/>
      <p:bldP spid="12" grpId="0" animBg="1"/>
      <p:bldP spid="14" grpId="0" animBg="1"/>
      <p:bldP spid="72" grpId="0" animBg="1"/>
      <p:bldP spid="73" grpId="0" animBg="1"/>
      <p:bldP spid="74" grpId="0"/>
      <p:bldP spid="75" grpId="0"/>
      <p:bldP spid="75" grpId="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838200" y="5867400"/>
            <a:ext cx="4419600" cy="457200"/>
          </a:xfrm>
          <a:prstGeom prst="roundRect">
            <a:avLst/>
          </a:prstGeom>
          <a:ln>
            <a:headEnd type="none" w="med" len="med"/>
            <a:tailEnd type="none"/>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8" name="Rounded Rectangle 17"/>
          <p:cNvSpPr/>
          <p:nvPr/>
        </p:nvSpPr>
        <p:spPr>
          <a:xfrm>
            <a:off x="838200" y="5410200"/>
            <a:ext cx="6934200" cy="457200"/>
          </a:xfrm>
          <a:prstGeom prst="roundRect">
            <a:avLst/>
          </a:prstGeom>
          <a:ln>
            <a:headEnd type="none" w="med" len="med"/>
            <a:tailEnd type="none"/>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7" name="Rounded Rectangle 16"/>
          <p:cNvSpPr/>
          <p:nvPr/>
        </p:nvSpPr>
        <p:spPr>
          <a:xfrm>
            <a:off x="838200" y="4953000"/>
            <a:ext cx="6096000" cy="457200"/>
          </a:xfrm>
          <a:prstGeom prst="roundRect">
            <a:avLst/>
          </a:prstGeom>
          <a:ln>
            <a:headEnd type="none" w="med" len="med"/>
            <a:tailEnd type="none"/>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 name="Rounded Rectangle 4"/>
          <p:cNvSpPr/>
          <p:nvPr/>
        </p:nvSpPr>
        <p:spPr>
          <a:xfrm>
            <a:off x="2819400" y="4495800"/>
            <a:ext cx="4800600" cy="457200"/>
          </a:xfrm>
          <a:prstGeom prst="roundRect">
            <a:avLst/>
          </a:prstGeom>
          <a:ln>
            <a:headEnd type="none" w="med" len="med"/>
            <a:tailEnd type="none"/>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457200" y="228600"/>
            <a:ext cx="8229600" cy="1143000"/>
          </a:xfrm>
        </p:spPr>
        <p:txBody>
          <a:bodyPr/>
          <a:lstStyle/>
          <a:p>
            <a:r>
              <a:rPr lang="en-US" dirty="0" smtClean="0">
                <a:latin typeface="Gill Sans Light"/>
                <a:cs typeface="Gill Sans Light"/>
              </a:rPr>
              <a:t>PageRank in </a:t>
            </a:r>
            <a:r>
              <a:rPr lang="en-US" dirty="0" err="1" smtClean="0"/>
              <a:t>GraphX</a:t>
            </a:r>
            <a:endParaRPr lang="en-US" dirty="0">
              <a:latin typeface="Gill Sans Light"/>
              <a:cs typeface="Gill Sans Light"/>
            </a:endParaRPr>
          </a:p>
        </p:txBody>
      </p:sp>
      <p:sp>
        <p:nvSpPr>
          <p:cNvPr id="4" name="Slide Number Placeholder 3"/>
          <p:cNvSpPr>
            <a:spLocks noGrp="1"/>
          </p:cNvSpPr>
          <p:nvPr>
            <p:ph type="sldNum" sz="quarter" idx="12"/>
          </p:nvPr>
        </p:nvSpPr>
        <p:spPr/>
        <p:txBody>
          <a:bodyPr/>
          <a:lstStyle/>
          <a:p>
            <a:fld id="{BE79F60F-3EA1-45ED-A3FD-0857F7C98CFB}" type="slidenum">
              <a:rPr lang="en-US" smtClean="0"/>
              <a:pPr/>
              <a:t>72</a:t>
            </a:fld>
            <a:endParaRPr lang="en-US"/>
          </a:p>
        </p:txBody>
      </p:sp>
      <p:sp>
        <p:nvSpPr>
          <p:cNvPr id="3" name="Rectangle 2"/>
          <p:cNvSpPr/>
          <p:nvPr/>
        </p:nvSpPr>
        <p:spPr>
          <a:xfrm>
            <a:off x="171489" y="1769507"/>
            <a:ext cx="8839200" cy="4555093"/>
          </a:xfrm>
          <a:prstGeom prst="rect">
            <a:avLst/>
          </a:prstGeom>
        </p:spPr>
        <p:txBody>
          <a:bodyPr wrap="square">
            <a:spAutoFit/>
          </a:bodyPr>
          <a:lstStyle/>
          <a:p>
            <a:pPr>
              <a:spcBef>
                <a:spcPts val="600"/>
              </a:spcBef>
              <a:spcAft>
                <a:spcPts val="600"/>
              </a:spcAft>
            </a:pPr>
            <a:r>
              <a:rPr lang="en-US" sz="2000" dirty="0" smtClean="0">
                <a:solidFill>
                  <a:srgbClr val="008000"/>
                </a:solidFill>
                <a:latin typeface="Menlo Regular"/>
                <a:cs typeface="Menlo Regular"/>
              </a:rPr>
              <a:t>// Load and initialize the graph</a:t>
            </a:r>
          </a:p>
          <a:p>
            <a:pPr>
              <a:spcBef>
                <a:spcPts val="600"/>
              </a:spcBef>
              <a:spcAft>
                <a:spcPts val="600"/>
              </a:spcAft>
            </a:pPr>
            <a:r>
              <a:rPr lang="en-US" sz="2000" b="1" dirty="0" err="1" smtClean="0">
                <a:solidFill>
                  <a:prstClr val="black"/>
                </a:solidFill>
                <a:latin typeface="Menlo Regular"/>
                <a:cs typeface="Menlo Regular"/>
              </a:rPr>
              <a:t>val</a:t>
            </a:r>
            <a:r>
              <a:rPr lang="en-US" sz="2000" dirty="0" smtClean="0">
                <a:solidFill>
                  <a:prstClr val="black"/>
                </a:solidFill>
                <a:latin typeface="Menlo Regular"/>
                <a:cs typeface="Menlo Regular"/>
              </a:rPr>
              <a:t> graph = </a:t>
            </a:r>
            <a:r>
              <a:rPr lang="en-US" sz="2000" dirty="0" err="1" smtClean="0">
                <a:solidFill>
                  <a:prstClr val="black"/>
                </a:solidFill>
                <a:latin typeface="Menlo Regular"/>
                <a:cs typeface="Menlo Regular"/>
              </a:rPr>
              <a:t>GraphBuilder.</a:t>
            </a:r>
            <a:r>
              <a:rPr lang="en-US" sz="2000" dirty="0" err="1" smtClean="0">
                <a:solidFill>
                  <a:srgbClr val="000000"/>
                </a:solidFill>
                <a:latin typeface="Menlo Regular"/>
                <a:cs typeface="Menlo Regular"/>
              </a:rPr>
              <a:t>text</a:t>
            </a:r>
            <a:r>
              <a:rPr lang="en-US" sz="2000" dirty="0" smtClean="0">
                <a:solidFill>
                  <a:prstClr val="black"/>
                </a:solidFill>
                <a:latin typeface="Menlo Regular"/>
                <a:cs typeface="Menlo Regular"/>
              </a:rPr>
              <a:t>(</a:t>
            </a:r>
            <a:r>
              <a:rPr lang="en-US" sz="2000" i="1" dirty="0" smtClean="0">
                <a:solidFill>
                  <a:prstClr val="black"/>
                </a:solidFill>
                <a:latin typeface="Menlo Regular"/>
                <a:cs typeface="Menlo Regular"/>
              </a:rPr>
              <a:t>“</a:t>
            </a:r>
            <a:r>
              <a:rPr lang="en-US" sz="2000" i="1" dirty="0" err="1" smtClean="0">
                <a:solidFill>
                  <a:prstClr val="black"/>
                </a:solidFill>
                <a:latin typeface="Menlo Regular"/>
                <a:cs typeface="Menlo Regular"/>
              </a:rPr>
              <a:t>hdfs</a:t>
            </a:r>
            <a:r>
              <a:rPr lang="en-US" sz="2000" i="1" dirty="0" smtClean="0">
                <a:solidFill>
                  <a:prstClr val="black"/>
                </a:solidFill>
                <a:latin typeface="Menlo Regular"/>
                <a:cs typeface="Menlo Regular"/>
              </a:rPr>
              <a:t>://</a:t>
            </a:r>
            <a:r>
              <a:rPr lang="en-US" sz="2000" i="1" dirty="0" err="1" smtClean="0">
                <a:solidFill>
                  <a:prstClr val="black"/>
                </a:solidFill>
                <a:latin typeface="Menlo Regular"/>
                <a:cs typeface="Menlo Regular"/>
              </a:rPr>
              <a:t>web.txt</a:t>
            </a:r>
            <a:r>
              <a:rPr lang="en-US" sz="2000" i="1" dirty="0" smtClean="0">
                <a:solidFill>
                  <a:prstClr val="black"/>
                </a:solidFill>
                <a:latin typeface="Menlo Regular"/>
                <a:cs typeface="Menlo Regular"/>
              </a:rPr>
              <a:t>”</a:t>
            </a:r>
            <a:r>
              <a:rPr lang="en-US" sz="2000" dirty="0" smtClean="0">
                <a:solidFill>
                  <a:prstClr val="black"/>
                </a:solidFill>
                <a:latin typeface="Menlo Regular"/>
                <a:cs typeface="Menlo Regular"/>
              </a:rPr>
              <a:t>)</a:t>
            </a:r>
          </a:p>
          <a:p>
            <a:pPr>
              <a:spcBef>
                <a:spcPts val="600"/>
              </a:spcBef>
              <a:spcAft>
                <a:spcPts val="600"/>
              </a:spcAft>
            </a:pPr>
            <a:r>
              <a:rPr lang="en-US" sz="2000" b="1" dirty="0" err="1">
                <a:solidFill>
                  <a:prstClr val="black"/>
                </a:solidFill>
                <a:latin typeface="Menlo Regular"/>
                <a:cs typeface="Menlo Regular"/>
              </a:rPr>
              <a:t>v</a:t>
            </a:r>
            <a:r>
              <a:rPr lang="en-US" sz="2000" b="1" dirty="0" err="1" smtClean="0">
                <a:solidFill>
                  <a:prstClr val="black"/>
                </a:solidFill>
                <a:latin typeface="Menlo Regular"/>
                <a:cs typeface="Menlo Regular"/>
              </a:rPr>
              <a:t>al</a:t>
            </a:r>
            <a:r>
              <a:rPr lang="en-US" sz="2000" dirty="0" smtClean="0">
                <a:solidFill>
                  <a:prstClr val="black"/>
                </a:solidFill>
                <a:latin typeface="Menlo Regular"/>
                <a:cs typeface="Menlo Regular"/>
              </a:rPr>
              <a:t> </a:t>
            </a:r>
            <a:r>
              <a:rPr lang="en-US" sz="2000" dirty="0" err="1" smtClean="0">
                <a:solidFill>
                  <a:prstClr val="black"/>
                </a:solidFill>
                <a:latin typeface="Menlo Regular"/>
                <a:cs typeface="Menlo Regular"/>
              </a:rPr>
              <a:t>prGraph</a:t>
            </a:r>
            <a:r>
              <a:rPr lang="en-US" sz="2000" dirty="0" smtClean="0">
                <a:solidFill>
                  <a:prstClr val="black"/>
                </a:solidFill>
                <a:latin typeface="Menlo Regular"/>
                <a:cs typeface="Menlo Regular"/>
              </a:rPr>
              <a:t> = </a:t>
            </a:r>
            <a:r>
              <a:rPr lang="en-US" sz="2000" dirty="0" err="1" smtClean="0">
                <a:solidFill>
                  <a:prstClr val="black"/>
                </a:solidFill>
                <a:latin typeface="Menlo Regular"/>
                <a:cs typeface="Menlo Regular"/>
              </a:rPr>
              <a:t>graph.</a:t>
            </a:r>
            <a:r>
              <a:rPr lang="en-US" sz="2000" dirty="0" err="1" smtClean="0">
                <a:latin typeface="Menlo Regular"/>
                <a:cs typeface="Menlo Regular"/>
              </a:rPr>
              <a:t>joinVertices</a:t>
            </a:r>
            <a:r>
              <a:rPr lang="en-US" sz="2000" dirty="0" smtClean="0">
                <a:solidFill>
                  <a:prstClr val="black"/>
                </a:solidFill>
                <a:latin typeface="Menlo Regular"/>
                <a:cs typeface="Menlo Regular"/>
              </a:rPr>
              <a:t>(</a:t>
            </a:r>
            <a:r>
              <a:rPr lang="en-US" sz="2000" dirty="0" err="1" smtClean="0">
                <a:solidFill>
                  <a:prstClr val="black"/>
                </a:solidFill>
                <a:latin typeface="Menlo Regular"/>
                <a:cs typeface="Menlo Regular"/>
              </a:rPr>
              <a:t>graph.outDegrees</a:t>
            </a:r>
            <a:r>
              <a:rPr lang="en-US" sz="2000" dirty="0" smtClean="0">
                <a:solidFill>
                  <a:prstClr val="black"/>
                </a:solidFill>
                <a:latin typeface="Menlo Regular"/>
                <a:cs typeface="Menlo Regular"/>
              </a:rPr>
              <a:t>)</a:t>
            </a:r>
          </a:p>
          <a:p>
            <a:pPr>
              <a:spcBef>
                <a:spcPts val="600"/>
              </a:spcBef>
              <a:spcAft>
                <a:spcPts val="600"/>
              </a:spcAft>
            </a:pPr>
            <a:endParaRPr lang="en-US" sz="2000" dirty="0" smtClean="0">
              <a:solidFill>
                <a:prstClr val="black"/>
              </a:solidFill>
              <a:latin typeface="Menlo Regular"/>
              <a:cs typeface="Menlo Regular"/>
            </a:endParaRPr>
          </a:p>
          <a:p>
            <a:pPr>
              <a:spcBef>
                <a:spcPts val="600"/>
              </a:spcBef>
              <a:spcAft>
                <a:spcPts val="600"/>
              </a:spcAft>
            </a:pPr>
            <a:r>
              <a:rPr lang="en-US" sz="2000" dirty="0" smtClean="0">
                <a:solidFill>
                  <a:srgbClr val="008000"/>
                </a:solidFill>
                <a:latin typeface="Menlo Regular"/>
                <a:cs typeface="Menlo Regular"/>
              </a:rPr>
              <a:t>// Implement and Run PageRank</a:t>
            </a:r>
          </a:p>
          <a:p>
            <a:pPr>
              <a:spcBef>
                <a:spcPts val="600"/>
              </a:spcBef>
              <a:spcAft>
                <a:spcPts val="600"/>
              </a:spcAft>
            </a:pPr>
            <a:r>
              <a:rPr lang="en-US" sz="2000" b="1" dirty="0" err="1" smtClean="0">
                <a:solidFill>
                  <a:prstClr val="black"/>
                </a:solidFill>
                <a:latin typeface="Menlo Regular"/>
                <a:cs typeface="Menlo Regular"/>
              </a:rPr>
              <a:t>val</a:t>
            </a:r>
            <a:r>
              <a:rPr lang="en-US" sz="2000" dirty="0" smtClean="0">
                <a:solidFill>
                  <a:prstClr val="black"/>
                </a:solidFill>
                <a:latin typeface="Menlo Regular"/>
                <a:cs typeface="Menlo Regular"/>
              </a:rPr>
              <a:t> </a:t>
            </a:r>
            <a:r>
              <a:rPr lang="en-US" sz="2000" dirty="0" err="1" smtClean="0">
                <a:solidFill>
                  <a:prstClr val="black"/>
                </a:solidFill>
                <a:latin typeface="Menlo Regular"/>
                <a:cs typeface="Menlo Regular"/>
              </a:rPr>
              <a:t>pageRank</a:t>
            </a:r>
            <a:r>
              <a:rPr lang="en-US" sz="2000" dirty="0" smtClean="0">
                <a:solidFill>
                  <a:prstClr val="black"/>
                </a:solidFill>
                <a:latin typeface="Menlo Regular"/>
                <a:cs typeface="Menlo Regular"/>
              </a:rPr>
              <a:t> = </a:t>
            </a:r>
          </a:p>
          <a:p>
            <a:pPr>
              <a:spcBef>
                <a:spcPts val="600"/>
              </a:spcBef>
              <a:spcAft>
                <a:spcPts val="600"/>
              </a:spcAft>
            </a:pPr>
            <a:r>
              <a:rPr lang="en-US" sz="2000" dirty="0" smtClean="0">
                <a:solidFill>
                  <a:prstClr val="black"/>
                </a:solidFill>
                <a:latin typeface="Menlo Regular"/>
                <a:cs typeface="Menlo Regular"/>
              </a:rPr>
              <a:t>  </a:t>
            </a:r>
            <a:r>
              <a:rPr lang="en-US" sz="2000" dirty="0" err="1" smtClean="0">
                <a:solidFill>
                  <a:prstClr val="black"/>
                </a:solidFill>
                <a:latin typeface="Menlo Regular"/>
                <a:cs typeface="Menlo Regular"/>
              </a:rPr>
              <a:t>prGraph.</a:t>
            </a:r>
            <a:r>
              <a:rPr lang="en-US" sz="2000" dirty="0" err="1" smtClean="0">
                <a:solidFill>
                  <a:srgbClr val="3366FF"/>
                </a:solidFill>
                <a:latin typeface="Menlo Regular"/>
                <a:cs typeface="Menlo Regular"/>
              </a:rPr>
              <a:t>pregel</a:t>
            </a:r>
            <a:r>
              <a:rPr lang="en-US" sz="2000" b="1" dirty="0" smtClean="0">
                <a:solidFill>
                  <a:prstClr val="black"/>
                </a:solidFill>
                <a:latin typeface="Menlo Regular"/>
                <a:cs typeface="Menlo Regular"/>
              </a:rPr>
              <a:t>(</a:t>
            </a:r>
            <a:r>
              <a:rPr lang="en-US" sz="2000" dirty="0" err="1" smtClean="0">
                <a:solidFill>
                  <a:prstClr val="black"/>
                </a:solidFill>
                <a:latin typeface="Menlo Regular"/>
                <a:cs typeface="Menlo Regular"/>
              </a:rPr>
              <a:t>initialMessage</a:t>
            </a:r>
            <a:r>
              <a:rPr lang="en-US" sz="2000" dirty="0" smtClean="0">
                <a:solidFill>
                  <a:prstClr val="black"/>
                </a:solidFill>
                <a:latin typeface="Menlo Regular"/>
                <a:cs typeface="Menlo Regular"/>
              </a:rPr>
              <a:t> = 0.0, </a:t>
            </a:r>
            <a:r>
              <a:rPr lang="en-US" sz="2000" dirty="0" err="1" smtClean="0">
                <a:solidFill>
                  <a:prstClr val="black"/>
                </a:solidFill>
                <a:latin typeface="Menlo Regular"/>
                <a:cs typeface="Menlo Regular"/>
              </a:rPr>
              <a:t>iter</a:t>
            </a:r>
            <a:r>
              <a:rPr lang="en-US" sz="2000" dirty="0">
                <a:solidFill>
                  <a:prstClr val="black"/>
                </a:solidFill>
                <a:latin typeface="Menlo Regular"/>
                <a:cs typeface="Menlo Regular"/>
              </a:rPr>
              <a:t> </a:t>
            </a:r>
            <a:r>
              <a:rPr lang="en-US" sz="2000" dirty="0" smtClean="0">
                <a:solidFill>
                  <a:prstClr val="black"/>
                </a:solidFill>
                <a:latin typeface="Menlo Regular"/>
                <a:cs typeface="Menlo Regular"/>
              </a:rPr>
              <a:t>= 10</a:t>
            </a:r>
            <a:r>
              <a:rPr lang="en-US" sz="2000" b="1" dirty="0" smtClean="0">
                <a:solidFill>
                  <a:prstClr val="black"/>
                </a:solidFill>
                <a:latin typeface="Menlo Regular"/>
                <a:cs typeface="Menlo Regular"/>
              </a:rPr>
              <a:t>)(</a:t>
            </a:r>
          </a:p>
          <a:p>
            <a:pPr>
              <a:spcBef>
                <a:spcPts val="600"/>
              </a:spcBef>
              <a:spcAft>
                <a:spcPts val="600"/>
              </a:spcAft>
            </a:pPr>
            <a:r>
              <a:rPr lang="en-US" sz="2000" dirty="0">
                <a:solidFill>
                  <a:prstClr val="black"/>
                </a:solidFill>
                <a:latin typeface="Menlo Regular"/>
                <a:cs typeface="Menlo Regular"/>
              </a:rPr>
              <a:t> </a:t>
            </a:r>
            <a:r>
              <a:rPr lang="en-US" sz="2000" dirty="0" smtClean="0">
                <a:solidFill>
                  <a:prstClr val="black"/>
                </a:solidFill>
                <a:latin typeface="Menlo Regular"/>
                <a:cs typeface="Menlo Regular"/>
              </a:rPr>
              <a:t>   (</a:t>
            </a:r>
            <a:r>
              <a:rPr lang="en-US" sz="2000" dirty="0" err="1" smtClean="0">
                <a:solidFill>
                  <a:prstClr val="black"/>
                </a:solidFill>
                <a:latin typeface="Menlo Regular"/>
                <a:cs typeface="Menlo Regular"/>
              </a:rPr>
              <a:t>oldV</a:t>
            </a:r>
            <a:r>
              <a:rPr lang="en-US" sz="2000" dirty="0" smtClean="0">
                <a:solidFill>
                  <a:prstClr val="black"/>
                </a:solidFill>
                <a:latin typeface="Menlo Regular"/>
                <a:cs typeface="Menlo Regular"/>
              </a:rPr>
              <a:t>, </a:t>
            </a:r>
            <a:r>
              <a:rPr lang="en-US" sz="2000" dirty="0" err="1" smtClean="0">
                <a:solidFill>
                  <a:prstClr val="black"/>
                </a:solidFill>
                <a:latin typeface="Menlo Regular"/>
                <a:cs typeface="Menlo Regular"/>
              </a:rPr>
              <a:t>msgSum</a:t>
            </a:r>
            <a:r>
              <a:rPr lang="en-US" sz="2000" dirty="0" smtClean="0">
                <a:solidFill>
                  <a:prstClr val="black"/>
                </a:solidFill>
                <a:latin typeface="Menlo Regular"/>
                <a:cs typeface="Menlo Regular"/>
              </a:rPr>
              <a:t>) </a:t>
            </a:r>
            <a:r>
              <a:rPr lang="en-US" sz="2000" b="1" dirty="0" smtClean="0">
                <a:solidFill>
                  <a:prstClr val="black"/>
                </a:solidFill>
                <a:latin typeface="Menlo Regular"/>
                <a:cs typeface="Menlo Regular"/>
              </a:rPr>
              <a:t>=&gt;</a:t>
            </a:r>
            <a:r>
              <a:rPr lang="en-US" sz="2000" dirty="0" smtClean="0">
                <a:solidFill>
                  <a:prstClr val="black"/>
                </a:solidFill>
                <a:latin typeface="Menlo Regular"/>
                <a:cs typeface="Menlo Regular"/>
              </a:rPr>
              <a:t> 0.15 + 0.85 * </a:t>
            </a:r>
            <a:r>
              <a:rPr lang="en-US" sz="2000" dirty="0" err="1" smtClean="0">
                <a:solidFill>
                  <a:prstClr val="black"/>
                </a:solidFill>
                <a:latin typeface="Menlo Regular"/>
                <a:cs typeface="Menlo Regular"/>
              </a:rPr>
              <a:t>msgSum</a:t>
            </a:r>
            <a:r>
              <a:rPr lang="en-US" sz="2000" dirty="0" smtClean="0">
                <a:solidFill>
                  <a:prstClr val="black"/>
                </a:solidFill>
                <a:latin typeface="Menlo Regular"/>
                <a:cs typeface="Menlo Regular"/>
              </a:rPr>
              <a:t>,</a:t>
            </a:r>
          </a:p>
          <a:p>
            <a:pPr>
              <a:spcBef>
                <a:spcPts val="600"/>
              </a:spcBef>
              <a:spcAft>
                <a:spcPts val="600"/>
              </a:spcAft>
            </a:pPr>
            <a:r>
              <a:rPr lang="en-US" sz="2000" dirty="0">
                <a:solidFill>
                  <a:prstClr val="black"/>
                </a:solidFill>
                <a:latin typeface="Menlo Regular"/>
                <a:cs typeface="Menlo Regular"/>
              </a:rPr>
              <a:t> </a:t>
            </a:r>
            <a:r>
              <a:rPr lang="en-US" sz="2000" dirty="0" smtClean="0">
                <a:solidFill>
                  <a:prstClr val="black"/>
                </a:solidFill>
                <a:latin typeface="Menlo Regular"/>
                <a:cs typeface="Menlo Regular"/>
              </a:rPr>
              <a:t>   triplet =&gt; </a:t>
            </a:r>
            <a:r>
              <a:rPr lang="en-US" sz="2000" dirty="0" err="1" smtClean="0">
                <a:solidFill>
                  <a:prstClr val="black"/>
                </a:solidFill>
                <a:latin typeface="Menlo Regular"/>
                <a:cs typeface="Menlo Regular"/>
              </a:rPr>
              <a:t>triplet.src.pr</a:t>
            </a:r>
            <a:r>
              <a:rPr lang="en-US" sz="2000" dirty="0" smtClean="0">
                <a:solidFill>
                  <a:prstClr val="black"/>
                </a:solidFill>
                <a:latin typeface="Menlo Regular"/>
                <a:cs typeface="Menlo Regular"/>
              </a:rPr>
              <a:t> / </a:t>
            </a:r>
            <a:r>
              <a:rPr lang="en-US" sz="2000" dirty="0" err="1" smtClean="0">
                <a:solidFill>
                  <a:prstClr val="black"/>
                </a:solidFill>
                <a:latin typeface="Menlo Regular"/>
                <a:cs typeface="Menlo Regular"/>
              </a:rPr>
              <a:t>triplet.src.deg</a:t>
            </a:r>
            <a:r>
              <a:rPr lang="en-US" sz="2000" dirty="0" smtClean="0">
                <a:solidFill>
                  <a:prstClr val="black"/>
                </a:solidFill>
                <a:latin typeface="Menlo Regular"/>
                <a:cs typeface="Menlo Regular"/>
              </a:rPr>
              <a:t>,</a:t>
            </a:r>
          </a:p>
          <a:p>
            <a:pPr>
              <a:spcBef>
                <a:spcPts val="600"/>
              </a:spcBef>
              <a:spcAft>
                <a:spcPts val="600"/>
              </a:spcAft>
            </a:pPr>
            <a:r>
              <a:rPr lang="en-US" sz="2000" dirty="0">
                <a:solidFill>
                  <a:prstClr val="black"/>
                </a:solidFill>
                <a:latin typeface="Menlo Regular"/>
                <a:cs typeface="Menlo Regular"/>
              </a:rPr>
              <a:t> </a:t>
            </a:r>
            <a:r>
              <a:rPr lang="en-US" sz="2000" dirty="0" smtClean="0">
                <a:solidFill>
                  <a:prstClr val="black"/>
                </a:solidFill>
                <a:latin typeface="Menlo Regular"/>
                <a:cs typeface="Menlo Regular"/>
              </a:rPr>
              <a:t>   (</a:t>
            </a:r>
            <a:r>
              <a:rPr lang="en-US" sz="2000" dirty="0" err="1" smtClean="0">
                <a:solidFill>
                  <a:prstClr val="black"/>
                </a:solidFill>
                <a:latin typeface="Menlo Regular"/>
                <a:cs typeface="Menlo Regular"/>
              </a:rPr>
              <a:t>msgA</a:t>
            </a:r>
            <a:r>
              <a:rPr lang="en-US" sz="2000" dirty="0" smtClean="0">
                <a:solidFill>
                  <a:prstClr val="black"/>
                </a:solidFill>
                <a:latin typeface="Menlo Regular"/>
                <a:cs typeface="Menlo Regular"/>
              </a:rPr>
              <a:t>, </a:t>
            </a:r>
            <a:r>
              <a:rPr lang="en-US" sz="2000" dirty="0" err="1" smtClean="0">
                <a:solidFill>
                  <a:prstClr val="black"/>
                </a:solidFill>
                <a:latin typeface="Menlo Regular"/>
                <a:cs typeface="Menlo Regular"/>
              </a:rPr>
              <a:t>msgB</a:t>
            </a:r>
            <a:r>
              <a:rPr lang="en-US" sz="2000" dirty="0" smtClean="0">
                <a:solidFill>
                  <a:prstClr val="black"/>
                </a:solidFill>
                <a:latin typeface="Menlo Regular"/>
                <a:cs typeface="Menlo Regular"/>
              </a:rPr>
              <a:t>) </a:t>
            </a:r>
            <a:r>
              <a:rPr lang="en-US" sz="2000" b="1" dirty="0" smtClean="0">
                <a:solidFill>
                  <a:prstClr val="black"/>
                </a:solidFill>
                <a:latin typeface="Menlo Regular"/>
                <a:cs typeface="Menlo Regular"/>
              </a:rPr>
              <a:t>=&gt;</a:t>
            </a:r>
            <a:r>
              <a:rPr lang="en-US" sz="2000" dirty="0" smtClean="0">
                <a:solidFill>
                  <a:prstClr val="black"/>
                </a:solidFill>
                <a:latin typeface="Menlo Regular"/>
                <a:cs typeface="Menlo Regular"/>
              </a:rPr>
              <a:t> </a:t>
            </a:r>
            <a:r>
              <a:rPr lang="en-US" sz="2000" dirty="0" err="1" smtClean="0">
                <a:solidFill>
                  <a:prstClr val="black"/>
                </a:solidFill>
                <a:latin typeface="Menlo Regular"/>
                <a:cs typeface="Menlo Regular"/>
              </a:rPr>
              <a:t>msgA</a:t>
            </a:r>
            <a:r>
              <a:rPr lang="en-US" sz="2000" dirty="0" smtClean="0">
                <a:solidFill>
                  <a:prstClr val="black"/>
                </a:solidFill>
                <a:latin typeface="Menlo Regular"/>
                <a:cs typeface="Menlo Regular"/>
              </a:rPr>
              <a:t> + </a:t>
            </a:r>
            <a:r>
              <a:rPr lang="en-US" sz="2000" dirty="0" err="1" smtClean="0">
                <a:solidFill>
                  <a:prstClr val="black"/>
                </a:solidFill>
                <a:latin typeface="Menlo Regular"/>
                <a:cs typeface="Menlo Regular"/>
              </a:rPr>
              <a:t>msgB</a:t>
            </a:r>
            <a:r>
              <a:rPr lang="en-US" sz="2000" b="1" dirty="0" smtClean="0">
                <a:solidFill>
                  <a:prstClr val="black"/>
                </a:solidFill>
                <a:latin typeface="Menlo Regular"/>
                <a:cs typeface="Menlo Regular"/>
              </a:rPr>
              <a:t>)</a:t>
            </a:r>
          </a:p>
        </p:txBody>
      </p:sp>
    </p:spTree>
    <p:extLst>
      <p:ext uri="{BB962C8B-B14F-4D97-AF65-F5344CB8AC3E}">
        <p14:creationId xmlns:p14="http://schemas.microsoft.com/office/powerpoint/2010/main" val="3395798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5"/>
                                        </p:tgtEl>
                                        <p:attrNameLst>
                                          <p:attrName>style.visibility</p:attrName>
                                        </p:attrNameLst>
                                      </p:cBhvr>
                                      <p:to>
                                        <p:strVal val="hidden"/>
                                      </p:to>
                                    </p:set>
                                  </p:childTnLst>
                                </p:cTn>
                              </p:par>
                              <p:par>
                                <p:cTn id="43" presetID="10"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17"/>
                                        </p:tgtEl>
                                        <p:attrNameLst>
                                          <p:attrName>style.visibility</p:attrName>
                                        </p:attrNameLst>
                                      </p:cBhvr>
                                      <p:to>
                                        <p:strVal val="hidden"/>
                                      </p:to>
                                    </p:set>
                                  </p:childTnLst>
                                </p:cTn>
                              </p:par>
                              <p:par>
                                <p:cTn id="50" presetID="10"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18"/>
                                        </p:tgtEl>
                                        <p:attrNameLst>
                                          <p:attrName>style.visibility</p:attrName>
                                        </p:attrNameLst>
                                      </p:cBhvr>
                                      <p:to>
                                        <p:strVal val="hidden"/>
                                      </p:to>
                                    </p:set>
                                  </p:childTnLst>
                                </p:cTn>
                              </p:par>
                              <p:par>
                                <p:cTn id="57" presetID="10"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18" grpId="0" animBg="1"/>
      <p:bldP spid="18" grpId="1" animBg="1"/>
      <p:bldP spid="17" grpId="0" animBg="1"/>
      <p:bldP spid="17" grpId="1" animBg="1"/>
      <p:bldP spid="5" grpId="0" animBg="1"/>
      <p:bldP spid="5" grpId="1"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Example Analytics Pipeline</a:t>
            </a:r>
            <a:endParaRPr lang="en-US" dirty="0"/>
          </a:p>
        </p:txBody>
      </p:sp>
      <p:sp>
        <p:nvSpPr>
          <p:cNvPr id="3" name="Content Placeholder 2"/>
          <p:cNvSpPr>
            <a:spLocks noGrp="1"/>
          </p:cNvSpPr>
          <p:nvPr>
            <p:ph idx="1"/>
          </p:nvPr>
        </p:nvSpPr>
        <p:spPr>
          <a:xfrm>
            <a:off x="304800" y="1524000"/>
            <a:ext cx="8686800" cy="4221162"/>
          </a:xfrm>
        </p:spPr>
        <p:txBody>
          <a:bodyPr/>
          <a:lstStyle/>
          <a:p>
            <a:pPr>
              <a:spcBef>
                <a:spcPts val="600"/>
              </a:spcBef>
              <a:spcAft>
                <a:spcPts val="600"/>
              </a:spcAft>
            </a:pPr>
            <a:r>
              <a:rPr lang="en-US" sz="1800" dirty="0" smtClean="0">
                <a:solidFill>
                  <a:srgbClr val="008000"/>
                </a:solidFill>
                <a:latin typeface="Menlo Regular"/>
                <a:cs typeface="Menlo Regular"/>
              </a:rPr>
              <a:t>// Load raw data tables</a:t>
            </a:r>
          </a:p>
          <a:p>
            <a:pPr>
              <a:spcBef>
                <a:spcPts val="600"/>
              </a:spcBef>
              <a:spcAft>
                <a:spcPts val="600"/>
              </a:spcAft>
            </a:pPr>
            <a:r>
              <a:rPr lang="en-US" sz="1800" b="1" dirty="0" err="1" smtClean="0">
                <a:latin typeface="Menlo Regular"/>
                <a:cs typeface="Menlo Regular"/>
              </a:rPr>
              <a:t>val</a:t>
            </a:r>
            <a:r>
              <a:rPr lang="en-US" sz="1800" dirty="0" smtClean="0">
                <a:latin typeface="Menlo Regular"/>
                <a:cs typeface="Menlo Regular"/>
              </a:rPr>
              <a:t> articles = </a:t>
            </a:r>
            <a:r>
              <a:rPr lang="en-US" sz="1800" dirty="0" err="1" smtClean="0">
                <a:latin typeface="Menlo Regular"/>
                <a:cs typeface="Menlo Regular"/>
              </a:rPr>
              <a:t>sc.</a:t>
            </a:r>
            <a:r>
              <a:rPr lang="en-US" sz="1800" dirty="0" err="1" smtClean="0">
                <a:solidFill>
                  <a:schemeClr val="tx2"/>
                </a:solidFill>
                <a:latin typeface="Menlo Regular"/>
                <a:cs typeface="Menlo Regular"/>
              </a:rPr>
              <a:t>textFile</a:t>
            </a:r>
            <a:r>
              <a:rPr lang="en-US" sz="1800" dirty="0" smtClean="0">
                <a:latin typeface="Menlo Regular"/>
                <a:cs typeface="Menlo Regular"/>
              </a:rPr>
              <a:t>(</a:t>
            </a:r>
            <a:r>
              <a:rPr lang="en-US" sz="1800" i="1" dirty="0" smtClean="0">
                <a:latin typeface="Menlo Regular"/>
                <a:cs typeface="Menlo Regular"/>
              </a:rPr>
              <a:t>“</a:t>
            </a:r>
            <a:r>
              <a:rPr lang="en-US" sz="1800" i="1" dirty="0" err="1" smtClean="0">
                <a:latin typeface="Menlo Regular"/>
                <a:cs typeface="Menlo Regular"/>
              </a:rPr>
              <a:t>hdfs</a:t>
            </a:r>
            <a:r>
              <a:rPr lang="en-US" sz="1800" i="1" dirty="0" smtClean="0">
                <a:latin typeface="Menlo Regular"/>
                <a:cs typeface="Menlo Regular"/>
              </a:rPr>
              <a:t>://</a:t>
            </a:r>
            <a:r>
              <a:rPr lang="en-US" sz="1800" i="1" dirty="0" err="1" smtClean="0">
                <a:latin typeface="Menlo Regular"/>
                <a:cs typeface="Menlo Regular"/>
              </a:rPr>
              <a:t>wiki.xml</a:t>
            </a:r>
            <a:r>
              <a:rPr lang="en-US" sz="1800" i="1" dirty="0" smtClean="0">
                <a:latin typeface="Menlo Regular"/>
                <a:cs typeface="Menlo Regular"/>
              </a:rPr>
              <a:t>”</a:t>
            </a:r>
            <a:r>
              <a:rPr lang="en-US" sz="1800" dirty="0" smtClean="0">
                <a:latin typeface="Menlo Regular"/>
                <a:cs typeface="Menlo Regular"/>
              </a:rPr>
              <a:t>).</a:t>
            </a:r>
            <a:r>
              <a:rPr lang="en-US" sz="1800" dirty="0">
                <a:solidFill>
                  <a:schemeClr val="tx2"/>
                </a:solidFill>
                <a:latin typeface="Menlo Regular"/>
                <a:cs typeface="Menlo Regular"/>
              </a:rPr>
              <a:t>map</a:t>
            </a:r>
            <a:r>
              <a:rPr lang="en-US" sz="1800" dirty="0" smtClean="0">
                <a:latin typeface="Menlo Regular"/>
                <a:cs typeface="Menlo Regular"/>
              </a:rPr>
              <a:t>(</a:t>
            </a:r>
            <a:r>
              <a:rPr lang="en-US" sz="1800" dirty="0" err="1" smtClean="0">
                <a:latin typeface="Menlo Regular"/>
                <a:cs typeface="Menlo Regular"/>
              </a:rPr>
              <a:t>xmlParser</a:t>
            </a:r>
            <a:r>
              <a:rPr lang="en-US" sz="1800" dirty="0" smtClean="0">
                <a:latin typeface="Menlo Regular"/>
                <a:cs typeface="Menlo Regular"/>
              </a:rPr>
              <a:t>)</a:t>
            </a:r>
          </a:p>
          <a:p>
            <a:pPr>
              <a:spcBef>
                <a:spcPts val="600"/>
              </a:spcBef>
              <a:spcAft>
                <a:spcPts val="600"/>
              </a:spcAft>
            </a:pPr>
            <a:r>
              <a:rPr lang="en-US" sz="1800" b="1" dirty="0" err="1">
                <a:latin typeface="Menlo Regular"/>
                <a:cs typeface="Menlo Regular"/>
              </a:rPr>
              <a:t>v</a:t>
            </a:r>
            <a:r>
              <a:rPr lang="en-US" sz="1800" b="1" dirty="0" err="1" smtClean="0">
                <a:latin typeface="Menlo Regular"/>
                <a:cs typeface="Menlo Regular"/>
              </a:rPr>
              <a:t>al</a:t>
            </a:r>
            <a:r>
              <a:rPr lang="en-US" sz="1800" dirty="0" smtClean="0">
                <a:latin typeface="Menlo Regular"/>
                <a:cs typeface="Menlo Regular"/>
              </a:rPr>
              <a:t> links = </a:t>
            </a:r>
            <a:r>
              <a:rPr lang="en-US" sz="1800" dirty="0" err="1" smtClean="0">
                <a:latin typeface="Menlo Regular"/>
                <a:cs typeface="Menlo Regular"/>
              </a:rPr>
              <a:t>articles.flat</a:t>
            </a:r>
            <a:r>
              <a:rPr lang="en-US" sz="1800" dirty="0" err="1" smtClean="0">
                <a:solidFill>
                  <a:srgbClr val="1F497D"/>
                </a:solidFill>
                <a:latin typeface="Menlo Regular"/>
                <a:cs typeface="Menlo Regular"/>
              </a:rPr>
              <a:t>Map</a:t>
            </a:r>
            <a:r>
              <a:rPr lang="en-US" sz="1800" dirty="0" smtClean="0">
                <a:latin typeface="Menlo Regular"/>
                <a:cs typeface="Menlo Regular"/>
              </a:rPr>
              <a:t>(article =&gt; </a:t>
            </a:r>
            <a:r>
              <a:rPr lang="en-US" sz="1800" dirty="0" err="1" smtClean="0">
                <a:latin typeface="Menlo Regular"/>
                <a:cs typeface="Menlo Regular"/>
              </a:rPr>
              <a:t>article.outLinks</a:t>
            </a:r>
            <a:r>
              <a:rPr lang="en-US" sz="1800" dirty="0" smtClean="0">
                <a:latin typeface="Menlo Regular"/>
                <a:cs typeface="Menlo Regular"/>
              </a:rPr>
              <a:t>)</a:t>
            </a:r>
          </a:p>
          <a:p>
            <a:pPr>
              <a:spcBef>
                <a:spcPts val="600"/>
              </a:spcBef>
              <a:spcAft>
                <a:spcPts val="600"/>
              </a:spcAft>
            </a:pPr>
            <a:r>
              <a:rPr lang="en-US" sz="1800" dirty="0">
                <a:solidFill>
                  <a:srgbClr val="008000"/>
                </a:solidFill>
                <a:latin typeface="Menlo Regular"/>
                <a:cs typeface="Menlo Regular"/>
              </a:rPr>
              <a:t>// </a:t>
            </a:r>
            <a:r>
              <a:rPr lang="en-US" sz="1800" dirty="0" smtClean="0">
                <a:solidFill>
                  <a:srgbClr val="008000"/>
                </a:solidFill>
                <a:latin typeface="Menlo Regular"/>
                <a:cs typeface="Menlo Regular"/>
              </a:rPr>
              <a:t>Build the graph from tables</a:t>
            </a:r>
          </a:p>
          <a:p>
            <a:pPr>
              <a:spcBef>
                <a:spcPts val="600"/>
              </a:spcBef>
              <a:spcAft>
                <a:spcPts val="600"/>
              </a:spcAft>
            </a:pPr>
            <a:r>
              <a:rPr lang="en-US" sz="1800" b="1" dirty="0" err="1">
                <a:latin typeface="Menlo Regular"/>
                <a:cs typeface="Menlo Regular"/>
              </a:rPr>
              <a:t>v</a:t>
            </a:r>
            <a:r>
              <a:rPr lang="en-US" sz="1800" b="1" dirty="0" err="1" smtClean="0">
                <a:latin typeface="Menlo Regular"/>
                <a:cs typeface="Menlo Regular"/>
              </a:rPr>
              <a:t>al</a:t>
            </a:r>
            <a:r>
              <a:rPr lang="en-US" sz="1800" dirty="0" smtClean="0">
                <a:latin typeface="Menlo Regular"/>
                <a:cs typeface="Menlo Regular"/>
              </a:rPr>
              <a:t> graph = new </a:t>
            </a:r>
            <a:r>
              <a:rPr lang="en-US" sz="1800" dirty="0" smtClean="0">
                <a:solidFill>
                  <a:srgbClr val="0000FF"/>
                </a:solidFill>
                <a:latin typeface="Menlo Regular"/>
                <a:cs typeface="Menlo Regular"/>
              </a:rPr>
              <a:t>Graph</a:t>
            </a:r>
            <a:r>
              <a:rPr lang="en-US" sz="1800" dirty="0" smtClean="0">
                <a:latin typeface="Menlo Regular"/>
                <a:cs typeface="Menlo Regular"/>
              </a:rPr>
              <a:t>(articles, links)</a:t>
            </a:r>
          </a:p>
          <a:p>
            <a:pPr>
              <a:spcBef>
                <a:spcPts val="600"/>
              </a:spcBef>
              <a:spcAft>
                <a:spcPts val="600"/>
              </a:spcAft>
            </a:pPr>
            <a:r>
              <a:rPr lang="en-US" sz="1800" dirty="0" smtClean="0">
                <a:solidFill>
                  <a:srgbClr val="008000"/>
                </a:solidFill>
                <a:latin typeface="Menlo Regular"/>
                <a:cs typeface="Menlo Regular"/>
              </a:rPr>
              <a:t>/</a:t>
            </a:r>
            <a:r>
              <a:rPr lang="en-US" sz="1800" dirty="0">
                <a:solidFill>
                  <a:srgbClr val="008000"/>
                </a:solidFill>
                <a:latin typeface="Menlo Regular"/>
                <a:cs typeface="Menlo Regular"/>
              </a:rPr>
              <a:t>/ </a:t>
            </a:r>
            <a:r>
              <a:rPr lang="en-US" sz="1800" dirty="0" smtClean="0">
                <a:solidFill>
                  <a:srgbClr val="008000"/>
                </a:solidFill>
                <a:latin typeface="Menlo Regular"/>
                <a:cs typeface="Menlo Regular"/>
              </a:rPr>
              <a:t>Run PageRank Algorithm</a:t>
            </a:r>
          </a:p>
          <a:p>
            <a:pPr>
              <a:spcBef>
                <a:spcPts val="600"/>
              </a:spcBef>
              <a:spcAft>
                <a:spcPts val="600"/>
              </a:spcAft>
            </a:pPr>
            <a:r>
              <a:rPr lang="en-US" sz="1800" b="1" dirty="0" err="1" smtClean="0">
                <a:latin typeface="Menlo Regular"/>
                <a:cs typeface="Menlo Regular"/>
              </a:rPr>
              <a:t>val</a:t>
            </a:r>
            <a:r>
              <a:rPr lang="en-US" sz="1800" dirty="0" smtClean="0">
                <a:latin typeface="Menlo Regular"/>
                <a:cs typeface="Menlo Regular"/>
              </a:rPr>
              <a:t> </a:t>
            </a:r>
            <a:r>
              <a:rPr lang="en-US" sz="1800" dirty="0" err="1" smtClean="0">
                <a:latin typeface="Menlo Regular"/>
                <a:cs typeface="Menlo Regular"/>
              </a:rPr>
              <a:t>pr</a:t>
            </a:r>
            <a:r>
              <a:rPr lang="en-US" sz="1800" dirty="0" smtClean="0">
                <a:latin typeface="Menlo Regular"/>
                <a:cs typeface="Menlo Regular"/>
              </a:rPr>
              <a:t> = </a:t>
            </a:r>
            <a:r>
              <a:rPr lang="en-US" sz="1800" dirty="0" err="1" smtClean="0">
                <a:latin typeface="Menlo Regular"/>
                <a:cs typeface="Menlo Regular"/>
              </a:rPr>
              <a:t>graph.</a:t>
            </a:r>
            <a:r>
              <a:rPr lang="en-US" sz="1800" dirty="0" err="1" smtClean="0">
                <a:solidFill>
                  <a:srgbClr val="1F497D"/>
                </a:solidFill>
                <a:latin typeface="Menlo Regular"/>
                <a:cs typeface="Menlo Regular"/>
              </a:rPr>
              <a:t>PageRank</a:t>
            </a:r>
            <a:r>
              <a:rPr lang="en-US" sz="1800" dirty="0" smtClean="0">
                <a:latin typeface="Menlo Regular"/>
                <a:cs typeface="Menlo Regular"/>
              </a:rPr>
              <a:t>(</a:t>
            </a:r>
            <a:r>
              <a:rPr lang="en-US" sz="1800" dirty="0" err="1" smtClean="0">
                <a:latin typeface="Menlo Regular"/>
                <a:cs typeface="Menlo Regular"/>
              </a:rPr>
              <a:t>tol</a:t>
            </a:r>
            <a:r>
              <a:rPr lang="en-US" sz="1800" dirty="0" smtClean="0">
                <a:latin typeface="Menlo Regular"/>
                <a:cs typeface="Menlo Regular"/>
              </a:rPr>
              <a:t> = 1.0e-5)</a:t>
            </a:r>
          </a:p>
          <a:p>
            <a:pPr>
              <a:spcBef>
                <a:spcPts val="600"/>
              </a:spcBef>
              <a:spcAft>
                <a:spcPts val="600"/>
              </a:spcAft>
            </a:pPr>
            <a:r>
              <a:rPr lang="en-US" sz="1800" dirty="0">
                <a:solidFill>
                  <a:srgbClr val="008000"/>
                </a:solidFill>
                <a:latin typeface="Menlo Regular"/>
                <a:cs typeface="Menlo Regular"/>
              </a:rPr>
              <a:t>// </a:t>
            </a:r>
            <a:r>
              <a:rPr lang="en-US" sz="1800" dirty="0" smtClean="0">
                <a:solidFill>
                  <a:srgbClr val="008000"/>
                </a:solidFill>
                <a:latin typeface="Menlo Regular"/>
                <a:cs typeface="Menlo Regular"/>
              </a:rPr>
              <a:t>Extract and print the top 20 articles</a:t>
            </a:r>
          </a:p>
          <a:p>
            <a:pPr>
              <a:spcBef>
                <a:spcPts val="600"/>
              </a:spcBef>
              <a:spcAft>
                <a:spcPts val="600"/>
              </a:spcAft>
            </a:pPr>
            <a:r>
              <a:rPr lang="en-US" sz="1800" b="1" dirty="0" err="1" smtClean="0">
                <a:latin typeface="Menlo Regular"/>
                <a:cs typeface="Menlo Regular"/>
              </a:rPr>
              <a:t>val</a:t>
            </a:r>
            <a:r>
              <a:rPr lang="en-US" sz="1800" dirty="0" smtClean="0">
                <a:latin typeface="Menlo Regular"/>
                <a:cs typeface="Menlo Regular"/>
              </a:rPr>
              <a:t> </a:t>
            </a:r>
            <a:r>
              <a:rPr lang="en-US" sz="1800" dirty="0" err="1" smtClean="0">
                <a:latin typeface="Menlo Regular"/>
                <a:cs typeface="Menlo Regular"/>
              </a:rPr>
              <a:t>topArticles</a:t>
            </a:r>
            <a:r>
              <a:rPr lang="en-US" sz="1800" dirty="0" smtClean="0">
                <a:latin typeface="Menlo Regular"/>
                <a:cs typeface="Menlo Regular"/>
              </a:rPr>
              <a:t> = </a:t>
            </a:r>
            <a:r>
              <a:rPr lang="en-US" sz="1800" dirty="0" err="1" smtClean="0">
                <a:latin typeface="Menlo Regular"/>
                <a:cs typeface="Menlo Regular"/>
              </a:rPr>
              <a:t>articles.</a:t>
            </a:r>
            <a:r>
              <a:rPr lang="en-US" sz="1800" dirty="0" err="1" smtClean="0">
                <a:solidFill>
                  <a:srgbClr val="1F497D"/>
                </a:solidFill>
                <a:latin typeface="Menlo Regular"/>
                <a:cs typeface="Menlo Regular"/>
              </a:rPr>
              <a:t>join</a:t>
            </a:r>
            <a:r>
              <a:rPr lang="en-US" sz="1800" dirty="0" smtClean="0">
                <a:latin typeface="Menlo Regular"/>
                <a:cs typeface="Menlo Regular"/>
              </a:rPr>
              <a:t>(</a:t>
            </a:r>
            <a:r>
              <a:rPr lang="en-US" sz="1800" dirty="0" err="1" smtClean="0">
                <a:latin typeface="Menlo Regular"/>
                <a:cs typeface="Menlo Regular"/>
              </a:rPr>
              <a:t>pr</a:t>
            </a:r>
            <a:r>
              <a:rPr lang="en-US" sz="1800" dirty="0" smtClean="0">
                <a:latin typeface="Menlo Regular"/>
                <a:cs typeface="Menlo Regular"/>
              </a:rPr>
              <a:t>).</a:t>
            </a:r>
            <a:r>
              <a:rPr lang="en-US" sz="1800" dirty="0" smtClean="0">
                <a:solidFill>
                  <a:srgbClr val="1F497D"/>
                </a:solidFill>
                <a:latin typeface="Menlo Regular"/>
                <a:cs typeface="Menlo Regular"/>
              </a:rPr>
              <a:t>top</a:t>
            </a:r>
            <a:r>
              <a:rPr lang="en-US" sz="1800" dirty="0" smtClean="0">
                <a:latin typeface="Menlo Regular"/>
                <a:cs typeface="Menlo Regular"/>
              </a:rPr>
              <a:t>(20).</a:t>
            </a:r>
            <a:r>
              <a:rPr lang="en-US" sz="1800" dirty="0" smtClean="0">
                <a:solidFill>
                  <a:srgbClr val="1F497D"/>
                </a:solidFill>
                <a:latin typeface="Menlo Regular"/>
                <a:cs typeface="Menlo Regular"/>
              </a:rPr>
              <a:t>collect</a:t>
            </a:r>
          </a:p>
          <a:p>
            <a:pPr>
              <a:spcBef>
                <a:spcPts val="600"/>
              </a:spcBef>
              <a:spcAft>
                <a:spcPts val="600"/>
              </a:spcAft>
            </a:pPr>
            <a:r>
              <a:rPr lang="en-US" sz="1800" b="1" dirty="0">
                <a:latin typeface="Menlo Regular"/>
                <a:cs typeface="Menlo Regular"/>
              </a:rPr>
              <a:t>for</a:t>
            </a:r>
            <a:r>
              <a:rPr lang="en-US" sz="1800" dirty="0" smtClean="0">
                <a:latin typeface="Menlo Regular"/>
                <a:cs typeface="Menlo Regular"/>
              </a:rPr>
              <a:t> ((article, </a:t>
            </a:r>
            <a:r>
              <a:rPr lang="en-US" sz="1800" dirty="0" err="1" smtClean="0">
                <a:latin typeface="Menlo Regular"/>
                <a:cs typeface="Menlo Regular"/>
              </a:rPr>
              <a:t>pageRank</a:t>
            </a:r>
            <a:r>
              <a:rPr lang="en-US" sz="1800" dirty="0" smtClean="0">
                <a:latin typeface="Menlo Regular"/>
                <a:cs typeface="Menlo Regular"/>
              </a:rPr>
              <a:t>) &lt;- </a:t>
            </a:r>
            <a:r>
              <a:rPr lang="en-US" sz="1800" dirty="0" err="1" smtClean="0">
                <a:latin typeface="Menlo Regular"/>
                <a:cs typeface="Menlo Regular"/>
              </a:rPr>
              <a:t>topArticles</a:t>
            </a:r>
            <a:r>
              <a:rPr lang="en-US" sz="1800" dirty="0" smtClean="0">
                <a:latin typeface="Menlo Regular"/>
                <a:cs typeface="Menlo Regular"/>
              </a:rPr>
              <a:t>) {</a:t>
            </a:r>
            <a:br>
              <a:rPr lang="en-US" sz="1800" dirty="0" smtClean="0">
                <a:latin typeface="Menlo Regular"/>
                <a:cs typeface="Menlo Regular"/>
              </a:rPr>
            </a:br>
            <a:r>
              <a:rPr lang="en-US" sz="1800" dirty="0" smtClean="0">
                <a:latin typeface="Menlo Regular"/>
                <a:cs typeface="Menlo Regular"/>
              </a:rPr>
              <a:t>  </a:t>
            </a:r>
            <a:r>
              <a:rPr lang="en-US" sz="1800" dirty="0" err="1" smtClean="0">
                <a:latin typeface="Menlo Regular"/>
                <a:cs typeface="Menlo Regular"/>
              </a:rPr>
              <a:t>println</a:t>
            </a:r>
            <a:r>
              <a:rPr lang="en-US" sz="1800" dirty="0" smtClean="0">
                <a:latin typeface="Menlo Regular"/>
                <a:cs typeface="Menlo Regular"/>
              </a:rPr>
              <a:t>(</a:t>
            </a:r>
            <a:r>
              <a:rPr lang="en-US" sz="1800" dirty="0" err="1" smtClean="0">
                <a:latin typeface="Menlo Regular"/>
                <a:cs typeface="Menlo Regular"/>
              </a:rPr>
              <a:t>article.title</a:t>
            </a:r>
            <a:r>
              <a:rPr lang="en-US" sz="1800" dirty="0" smtClean="0">
                <a:latin typeface="Menlo Regular"/>
                <a:cs typeface="Menlo Regular"/>
              </a:rPr>
              <a:t> </a:t>
            </a:r>
            <a:r>
              <a:rPr lang="en-US" sz="1800" b="1" dirty="0" smtClean="0">
                <a:latin typeface="Menlo Regular"/>
                <a:cs typeface="Menlo Regular"/>
              </a:rPr>
              <a:t>+</a:t>
            </a:r>
            <a:r>
              <a:rPr lang="en-US" sz="1800" dirty="0" smtClean="0">
                <a:latin typeface="Menlo Regular"/>
                <a:cs typeface="Menlo Regular"/>
              </a:rPr>
              <a:t> </a:t>
            </a:r>
            <a:r>
              <a:rPr lang="en-US" sz="1800" i="1" dirty="0" smtClean="0">
                <a:latin typeface="Menlo Regular"/>
                <a:cs typeface="Menlo Regular"/>
              </a:rPr>
              <a:t>‘\t’</a:t>
            </a:r>
            <a:r>
              <a:rPr lang="en-US" sz="1800" dirty="0" smtClean="0">
                <a:latin typeface="Menlo Regular"/>
                <a:cs typeface="Menlo Regular"/>
              </a:rPr>
              <a:t> </a:t>
            </a:r>
            <a:r>
              <a:rPr lang="en-US" sz="1800" b="1" dirty="0" smtClean="0">
                <a:latin typeface="Menlo Regular"/>
                <a:cs typeface="Menlo Regular"/>
              </a:rPr>
              <a:t>+</a:t>
            </a:r>
            <a:r>
              <a:rPr lang="en-US" sz="1800" dirty="0" smtClean="0">
                <a:latin typeface="Menlo Regular"/>
                <a:cs typeface="Menlo Regular"/>
              </a:rPr>
              <a:t> </a:t>
            </a:r>
            <a:r>
              <a:rPr lang="en-US" sz="1800" dirty="0" err="1" smtClean="0">
                <a:latin typeface="Menlo Regular"/>
                <a:cs typeface="Menlo Regular"/>
              </a:rPr>
              <a:t>pageRank</a:t>
            </a:r>
            <a:r>
              <a:rPr lang="en-US" sz="1800" dirty="0" smtClean="0">
                <a:latin typeface="Menlo Regular"/>
                <a:cs typeface="Menlo Regular"/>
              </a:rPr>
              <a:t>)</a:t>
            </a:r>
            <a:br>
              <a:rPr lang="en-US" sz="1800" dirty="0" smtClean="0">
                <a:latin typeface="Menlo Regular"/>
                <a:cs typeface="Menlo Regular"/>
              </a:rPr>
            </a:br>
            <a:r>
              <a:rPr lang="en-US" sz="1800" dirty="0" smtClean="0">
                <a:latin typeface="Menlo Regular"/>
                <a:cs typeface="Menlo Regular"/>
              </a:rPr>
              <a:t>}</a:t>
            </a:r>
          </a:p>
        </p:txBody>
      </p:sp>
    </p:spTree>
    <p:extLst>
      <p:ext uri="{BB962C8B-B14F-4D97-AF65-F5344CB8AC3E}">
        <p14:creationId xmlns:p14="http://schemas.microsoft.com/office/powerpoint/2010/main" val="971678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lstStyle/>
          <a:p>
            <a:r>
              <a:rPr lang="en-US" dirty="0" smtClean="0"/>
              <a:t>Apache Spark Dataflow Platform</a:t>
            </a:r>
            <a:endParaRPr lang="en-US" dirty="0"/>
          </a:p>
        </p:txBody>
      </p:sp>
      <p:sp>
        <p:nvSpPr>
          <p:cNvPr id="3" name="Content Placeholder 2"/>
          <p:cNvSpPr>
            <a:spLocks noGrp="1"/>
          </p:cNvSpPr>
          <p:nvPr>
            <p:ph idx="1"/>
          </p:nvPr>
        </p:nvSpPr>
        <p:spPr>
          <a:xfrm>
            <a:off x="457200" y="1308361"/>
            <a:ext cx="8229600" cy="609600"/>
          </a:xfrm>
        </p:spPr>
        <p:txBody>
          <a:bodyPr/>
          <a:lstStyle/>
          <a:p>
            <a:r>
              <a:rPr lang="en-US" dirty="0" smtClean="0"/>
              <a:t>Resilient Distributed Datasets (RDD): </a:t>
            </a:r>
            <a:endParaRPr lang="en-US" dirty="0"/>
          </a:p>
        </p:txBody>
      </p:sp>
      <p:sp>
        <p:nvSpPr>
          <p:cNvPr id="4" name="TextBox 3"/>
          <p:cNvSpPr txBox="1"/>
          <p:nvPr/>
        </p:nvSpPr>
        <p:spPr>
          <a:xfrm>
            <a:off x="6070329" y="835967"/>
            <a:ext cx="2903359" cy="461665"/>
          </a:xfrm>
          <a:prstGeom prst="rect">
            <a:avLst/>
          </a:prstGeom>
          <a:noFill/>
        </p:spPr>
        <p:txBody>
          <a:bodyPr wrap="none" rtlCol="0">
            <a:spAutoFit/>
          </a:bodyPr>
          <a:lstStyle/>
          <a:p>
            <a:pPr algn="ctr"/>
            <a:r>
              <a:rPr lang="en-US" dirty="0" err="1" smtClean="0">
                <a:solidFill>
                  <a:schemeClr val="bg1">
                    <a:lumMod val="50000"/>
                  </a:schemeClr>
                </a:solidFill>
                <a:latin typeface="Gill Sans Light"/>
                <a:cs typeface="Gill Sans Light"/>
              </a:rPr>
              <a:t>Zaharia</a:t>
            </a:r>
            <a:r>
              <a:rPr lang="en-US" dirty="0" smtClean="0">
                <a:solidFill>
                  <a:schemeClr val="bg1">
                    <a:lumMod val="50000"/>
                  </a:schemeClr>
                </a:solidFill>
                <a:latin typeface="Gill Sans Light"/>
                <a:cs typeface="Gill Sans Light"/>
              </a:rPr>
              <a:t> et al., NSDI’12</a:t>
            </a:r>
          </a:p>
        </p:txBody>
      </p:sp>
      <p:sp>
        <p:nvSpPr>
          <p:cNvPr id="5" name="Can 4"/>
          <p:cNvSpPr/>
          <p:nvPr/>
        </p:nvSpPr>
        <p:spPr>
          <a:xfrm>
            <a:off x="228600" y="2844799"/>
            <a:ext cx="990600" cy="644236"/>
          </a:xfrm>
          <a:prstGeom prst="can">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Gill Sans Light"/>
                <a:cs typeface="Gill Sans Light"/>
              </a:rPr>
              <a:t>HDFS</a:t>
            </a:r>
            <a:endParaRPr lang="en-US" dirty="0">
              <a:latin typeface="Gill Sans Light"/>
              <a:cs typeface="Gill Sans Light"/>
            </a:endParaRPr>
          </a:p>
        </p:txBody>
      </p:sp>
      <p:sp>
        <p:nvSpPr>
          <p:cNvPr id="6" name="Can 5"/>
          <p:cNvSpPr/>
          <p:nvPr/>
        </p:nvSpPr>
        <p:spPr>
          <a:xfrm>
            <a:off x="228600" y="3990108"/>
            <a:ext cx="990600" cy="644236"/>
          </a:xfrm>
          <a:prstGeom prst="can">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latin typeface="Gill Sans Light"/>
                <a:cs typeface="Gill Sans Light"/>
              </a:rPr>
              <a:t>HDFS</a:t>
            </a:r>
            <a:endParaRPr lang="en-US" dirty="0">
              <a:latin typeface="Gill Sans Light"/>
              <a:cs typeface="Gill Sans Light"/>
            </a:endParaRPr>
          </a:p>
        </p:txBody>
      </p:sp>
      <p:grpSp>
        <p:nvGrpSpPr>
          <p:cNvPr id="231" name="Group 230"/>
          <p:cNvGrpSpPr/>
          <p:nvPr/>
        </p:nvGrpSpPr>
        <p:grpSpPr>
          <a:xfrm>
            <a:off x="3810000" y="2057399"/>
            <a:ext cx="2514600" cy="2971801"/>
            <a:chOff x="3810000" y="2057399"/>
            <a:chExt cx="2514600" cy="2971801"/>
          </a:xfrm>
        </p:grpSpPr>
        <p:sp>
          <p:nvSpPr>
            <p:cNvPr id="9" name="Right Arrow 8"/>
            <p:cNvSpPr/>
            <p:nvPr/>
          </p:nvSpPr>
          <p:spPr>
            <a:xfrm>
              <a:off x="3810000" y="2880590"/>
              <a:ext cx="990600" cy="572655"/>
            </a:xfrm>
            <a:prstGeom prst="rightArrow">
              <a:avLst>
                <a:gd name="adj1" fmla="val 58562"/>
                <a:gd name="adj2" fmla="val 50000"/>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tIns="0" bIns="91440" rtlCol="0" anchor="ctr"/>
            <a:lstStyle/>
            <a:p>
              <a:pPr algn="ctr"/>
              <a:r>
                <a:rPr lang="en-US" dirty="0" smtClean="0">
                  <a:latin typeface="Gill Sans Light"/>
                  <a:cs typeface="Gill Sans Light"/>
                </a:rPr>
                <a:t>Map</a:t>
              </a:r>
              <a:endParaRPr lang="en-US" dirty="0">
                <a:latin typeface="Gill Sans Light"/>
                <a:cs typeface="Gill Sans Light"/>
              </a:endParaRPr>
            </a:p>
          </p:txBody>
        </p:sp>
        <p:sp>
          <p:nvSpPr>
            <p:cNvPr id="10" name="Right Arrow 9"/>
            <p:cNvSpPr/>
            <p:nvPr/>
          </p:nvSpPr>
          <p:spPr>
            <a:xfrm>
              <a:off x="3810000" y="4025899"/>
              <a:ext cx="990600" cy="572655"/>
            </a:xfrm>
            <a:prstGeom prst="rightArrow">
              <a:avLst>
                <a:gd name="adj1" fmla="val 58562"/>
                <a:gd name="adj2" fmla="val 50000"/>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tIns="0" bIns="91440" rtlCol="0" anchor="ctr"/>
            <a:lstStyle/>
            <a:p>
              <a:pPr algn="ctr"/>
              <a:r>
                <a:rPr lang="en-US" dirty="0" smtClean="0">
                  <a:latin typeface="Gill Sans Light"/>
                  <a:cs typeface="Gill Sans Light"/>
                </a:rPr>
                <a:t>Map</a:t>
              </a:r>
              <a:endParaRPr lang="en-US" dirty="0">
                <a:latin typeface="Gill Sans Light"/>
                <a:cs typeface="Gill Sans Light"/>
              </a:endParaRPr>
            </a:p>
          </p:txBody>
        </p:sp>
        <p:grpSp>
          <p:nvGrpSpPr>
            <p:cNvPr id="229" name="Group 228"/>
            <p:cNvGrpSpPr/>
            <p:nvPr/>
          </p:nvGrpSpPr>
          <p:grpSpPr>
            <a:xfrm>
              <a:off x="4876800" y="2057399"/>
              <a:ext cx="1447800" cy="2971801"/>
              <a:chOff x="4876800" y="2057399"/>
              <a:chExt cx="1447800" cy="2971801"/>
            </a:xfrm>
          </p:grpSpPr>
          <p:grpSp>
            <p:nvGrpSpPr>
              <p:cNvPr id="13" name="Group 12"/>
              <p:cNvGrpSpPr/>
              <p:nvPr/>
            </p:nvGrpSpPr>
            <p:grpSpPr>
              <a:xfrm>
                <a:off x="4876800" y="2057399"/>
                <a:ext cx="1447800" cy="2971801"/>
                <a:chOff x="4191000" y="1138090"/>
                <a:chExt cx="1752600" cy="5567510"/>
              </a:xfrm>
            </p:grpSpPr>
            <p:sp>
              <p:nvSpPr>
                <p:cNvPr id="14" name="Rectangle 13"/>
                <p:cNvSpPr/>
                <p:nvPr/>
              </p:nvSpPr>
              <p:spPr>
                <a:xfrm>
                  <a:off x="4191000" y="1143000"/>
                  <a:ext cx="1752600" cy="5562600"/>
                </a:xfrm>
                <a:prstGeom prst="rect">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TextBox 14"/>
                <p:cNvSpPr txBox="1"/>
                <p:nvPr/>
              </p:nvSpPr>
              <p:spPr>
                <a:xfrm>
                  <a:off x="4191000" y="1138090"/>
                  <a:ext cx="1752600" cy="511095"/>
                </a:xfrm>
                <a:prstGeom prst="rect">
                  <a:avLst/>
                </a:prstGeom>
                <a:noFill/>
              </p:spPr>
              <p:txBody>
                <a:bodyPr wrap="square" rtlCol="0">
                  <a:spAutoFit/>
                </a:bodyPr>
                <a:lstStyle/>
                <a:p>
                  <a:pPr algn="ctr" defTabSz="914400" fontAlgn="auto">
                    <a:spcBef>
                      <a:spcPts val="0"/>
                    </a:spcBef>
                    <a:spcAft>
                      <a:spcPts val="0"/>
                    </a:spcAft>
                  </a:pPr>
                  <a:r>
                    <a:rPr lang="en-US" dirty="0" smtClean="0">
                      <a:solidFill>
                        <a:prstClr val="black"/>
                      </a:solidFill>
                      <a:latin typeface="Gill Sans Light"/>
                      <a:cs typeface="Gill Sans Light"/>
                    </a:rPr>
                    <a:t>RDD</a:t>
                  </a:r>
                  <a:endParaRPr lang="en-US" dirty="0">
                    <a:solidFill>
                      <a:prstClr val="black"/>
                    </a:solidFill>
                    <a:latin typeface="Gill Sans Light"/>
                    <a:cs typeface="Gill Sans Light"/>
                  </a:endParaRPr>
                </a:p>
              </p:txBody>
            </p:sp>
          </p:grpSp>
          <p:sp>
            <p:nvSpPr>
              <p:cNvPr id="16" name="Rounded Rectangle 15"/>
              <p:cNvSpPr/>
              <p:nvPr/>
            </p:nvSpPr>
            <p:spPr>
              <a:xfrm>
                <a:off x="5039212" y="2630055"/>
                <a:ext cx="1143000" cy="1073727"/>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Rounded Rectangle 16"/>
              <p:cNvSpPr/>
              <p:nvPr/>
            </p:nvSpPr>
            <p:spPr>
              <a:xfrm>
                <a:off x="5039212" y="3775364"/>
                <a:ext cx="1143000" cy="1073727"/>
              </a:xfrm>
              <a:prstGeom prst="roundRect">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41" name="Group 40"/>
              <p:cNvGrpSpPr/>
              <p:nvPr/>
            </p:nvGrpSpPr>
            <p:grpSpPr>
              <a:xfrm>
                <a:off x="5257800" y="2772937"/>
                <a:ext cx="685800" cy="826445"/>
                <a:chOff x="4953000" y="2971800"/>
                <a:chExt cx="685800" cy="879764"/>
              </a:xfrm>
              <a:solidFill>
                <a:schemeClr val="bg1">
                  <a:lumMod val="75000"/>
                </a:schemeClr>
              </a:solidFill>
            </p:grpSpPr>
            <p:grpSp>
              <p:nvGrpSpPr>
                <p:cNvPr id="24" name="Group 23"/>
                <p:cNvGrpSpPr/>
                <p:nvPr/>
              </p:nvGrpSpPr>
              <p:grpSpPr>
                <a:xfrm>
                  <a:off x="4953000" y="2971800"/>
                  <a:ext cx="685800" cy="124691"/>
                  <a:chOff x="4953000" y="2971800"/>
                  <a:chExt cx="685800" cy="152400"/>
                </a:xfrm>
                <a:grpFill/>
              </p:grpSpPr>
              <p:sp>
                <p:nvSpPr>
                  <p:cNvPr id="20" name="Rounded Rectangle 19"/>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ounded Rectangle 22"/>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5" name="Group 24"/>
                <p:cNvGrpSpPr/>
                <p:nvPr/>
              </p:nvGrpSpPr>
              <p:grpSpPr>
                <a:xfrm>
                  <a:off x="4953000" y="3158836"/>
                  <a:ext cx="685800" cy="124691"/>
                  <a:chOff x="4953000" y="2971800"/>
                  <a:chExt cx="685800" cy="152400"/>
                </a:xfrm>
                <a:grpFill/>
              </p:grpSpPr>
              <p:sp>
                <p:nvSpPr>
                  <p:cNvPr id="26" name="Rounded Rectangle 25"/>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Rounded Rectangle 26"/>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8" name="Group 27"/>
                <p:cNvGrpSpPr/>
                <p:nvPr/>
              </p:nvGrpSpPr>
              <p:grpSpPr>
                <a:xfrm>
                  <a:off x="4953000" y="3345873"/>
                  <a:ext cx="685800" cy="124691"/>
                  <a:chOff x="4953000" y="2971800"/>
                  <a:chExt cx="685800" cy="152400"/>
                </a:xfrm>
                <a:grpFill/>
              </p:grpSpPr>
              <p:sp>
                <p:nvSpPr>
                  <p:cNvPr id="29" name="Rounded Rectangle 28"/>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ounded Rectangle 29"/>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1" name="Group 30"/>
                <p:cNvGrpSpPr/>
                <p:nvPr/>
              </p:nvGrpSpPr>
              <p:grpSpPr>
                <a:xfrm>
                  <a:off x="4953000" y="3532909"/>
                  <a:ext cx="685800" cy="124691"/>
                  <a:chOff x="4953000" y="2971800"/>
                  <a:chExt cx="685800" cy="152400"/>
                </a:xfrm>
                <a:grpFill/>
              </p:grpSpPr>
              <p:sp>
                <p:nvSpPr>
                  <p:cNvPr id="32" name="Rounded Rectangle 31"/>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ounded Rectangle 32"/>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5" name="Group 34"/>
                <p:cNvGrpSpPr/>
                <p:nvPr/>
              </p:nvGrpSpPr>
              <p:grpSpPr>
                <a:xfrm>
                  <a:off x="4953000" y="3726873"/>
                  <a:ext cx="685800" cy="124691"/>
                  <a:chOff x="4953000" y="2971800"/>
                  <a:chExt cx="685800" cy="152400"/>
                </a:xfrm>
                <a:grpFill/>
              </p:grpSpPr>
              <p:sp>
                <p:nvSpPr>
                  <p:cNvPr id="36" name="Rounded Rectangle 35"/>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Rounded Rectangle 36"/>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grpSp>
            <p:nvGrpSpPr>
              <p:cNvPr id="42" name="Group 41"/>
              <p:cNvGrpSpPr/>
              <p:nvPr/>
            </p:nvGrpSpPr>
            <p:grpSpPr>
              <a:xfrm>
                <a:off x="5257800" y="3918527"/>
                <a:ext cx="685800" cy="826445"/>
                <a:chOff x="4953000" y="2971800"/>
                <a:chExt cx="685800" cy="879764"/>
              </a:xfrm>
              <a:solidFill>
                <a:schemeClr val="bg1">
                  <a:lumMod val="75000"/>
                </a:schemeClr>
              </a:solidFill>
            </p:grpSpPr>
            <p:grpSp>
              <p:nvGrpSpPr>
                <p:cNvPr id="43" name="Group 42"/>
                <p:cNvGrpSpPr/>
                <p:nvPr/>
              </p:nvGrpSpPr>
              <p:grpSpPr>
                <a:xfrm>
                  <a:off x="4953000" y="2971800"/>
                  <a:ext cx="685800" cy="124691"/>
                  <a:chOff x="4953000" y="2971800"/>
                  <a:chExt cx="685800" cy="152400"/>
                </a:xfrm>
                <a:grpFill/>
              </p:grpSpPr>
              <p:sp>
                <p:nvSpPr>
                  <p:cNvPr id="56" name="Rounded Rectangle 55"/>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Rounded Rectangle 56"/>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44" name="Group 43"/>
                <p:cNvGrpSpPr/>
                <p:nvPr/>
              </p:nvGrpSpPr>
              <p:grpSpPr>
                <a:xfrm>
                  <a:off x="4953000" y="3158836"/>
                  <a:ext cx="685800" cy="124691"/>
                  <a:chOff x="4953000" y="2971800"/>
                  <a:chExt cx="685800" cy="152400"/>
                </a:xfrm>
                <a:grpFill/>
              </p:grpSpPr>
              <p:sp>
                <p:nvSpPr>
                  <p:cNvPr id="54" name="Rounded Rectangle 53"/>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Rounded Rectangle 54"/>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45" name="Group 44"/>
                <p:cNvGrpSpPr/>
                <p:nvPr/>
              </p:nvGrpSpPr>
              <p:grpSpPr>
                <a:xfrm>
                  <a:off x="4953000" y="3345873"/>
                  <a:ext cx="685800" cy="124691"/>
                  <a:chOff x="4953000" y="2971800"/>
                  <a:chExt cx="685800" cy="152400"/>
                </a:xfrm>
                <a:grpFill/>
              </p:grpSpPr>
              <p:sp>
                <p:nvSpPr>
                  <p:cNvPr id="52" name="Rounded Rectangle 51"/>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Rounded Rectangle 52"/>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46" name="Group 45"/>
                <p:cNvGrpSpPr/>
                <p:nvPr/>
              </p:nvGrpSpPr>
              <p:grpSpPr>
                <a:xfrm>
                  <a:off x="4953000" y="3532909"/>
                  <a:ext cx="685800" cy="124691"/>
                  <a:chOff x="4953000" y="2971800"/>
                  <a:chExt cx="685800" cy="152400"/>
                </a:xfrm>
                <a:grpFill/>
              </p:grpSpPr>
              <p:sp>
                <p:nvSpPr>
                  <p:cNvPr id="50" name="Rounded Rectangle 49"/>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ounded Rectangle 50"/>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47" name="Group 46"/>
                <p:cNvGrpSpPr/>
                <p:nvPr/>
              </p:nvGrpSpPr>
              <p:grpSpPr>
                <a:xfrm>
                  <a:off x="4953000" y="3726873"/>
                  <a:ext cx="685800" cy="124691"/>
                  <a:chOff x="4953000" y="2971800"/>
                  <a:chExt cx="685800" cy="152400"/>
                </a:xfrm>
                <a:grpFill/>
              </p:grpSpPr>
              <p:sp>
                <p:nvSpPr>
                  <p:cNvPr id="48" name="Rounded Rectangle 47"/>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Rounded Rectangle 48"/>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grpSp>
      </p:grpSp>
      <p:grpSp>
        <p:nvGrpSpPr>
          <p:cNvPr id="232" name="Group 231"/>
          <p:cNvGrpSpPr/>
          <p:nvPr/>
        </p:nvGrpSpPr>
        <p:grpSpPr>
          <a:xfrm>
            <a:off x="7467600" y="2057399"/>
            <a:ext cx="1447800" cy="2971801"/>
            <a:chOff x="7467600" y="2057399"/>
            <a:chExt cx="1447800" cy="2971801"/>
          </a:xfrm>
        </p:grpSpPr>
        <p:grpSp>
          <p:nvGrpSpPr>
            <p:cNvPr id="74" name="Group 73"/>
            <p:cNvGrpSpPr/>
            <p:nvPr/>
          </p:nvGrpSpPr>
          <p:grpSpPr>
            <a:xfrm>
              <a:off x="7467600" y="2057399"/>
              <a:ext cx="1447800" cy="2971801"/>
              <a:chOff x="4191000" y="1138090"/>
              <a:chExt cx="1752600" cy="5567510"/>
            </a:xfrm>
          </p:grpSpPr>
          <p:sp>
            <p:nvSpPr>
              <p:cNvPr id="75" name="Rectangle 74"/>
              <p:cNvSpPr/>
              <p:nvPr/>
            </p:nvSpPr>
            <p:spPr>
              <a:xfrm>
                <a:off x="4191000" y="1143000"/>
                <a:ext cx="1752600" cy="5562600"/>
              </a:xfrm>
              <a:prstGeom prst="rect">
                <a:avLst/>
              </a:prstGeom>
              <a:ln>
                <a:headEnd type="none" w="med" len="med"/>
                <a:tailEnd type="none"/>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6" name="TextBox 75"/>
              <p:cNvSpPr txBox="1"/>
              <p:nvPr/>
            </p:nvSpPr>
            <p:spPr>
              <a:xfrm>
                <a:off x="4191000" y="1138090"/>
                <a:ext cx="1752600" cy="511095"/>
              </a:xfrm>
              <a:prstGeom prst="rect">
                <a:avLst/>
              </a:prstGeom>
              <a:noFill/>
            </p:spPr>
            <p:txBody>
              <a:bodyPr wrap="square" rtlCol="0">
                <a:spAutoFit/>
              </a:bodyPr>
              <a:lstStyle/>
              <a:p>
                <a:pPr algn="ctr" defTabSz="914400" fontAlgn="auto">
                  <a:spcBef>
                    <a:spcPts val="0"/>
                  </a:spcBef>
                  <a:spcAft>
                    <a:spcPts val="0"/>
                  </a:spcAft>
                </a:pPr>
                <a:r>
                  <a:rPr lang="en-US" dirty="0" smtClean="0">
                    <a:solidFill>
                      <a:prstClr val="black"/>
                    </a:solidFill>
                    <a:latin typeface="Gill Sans Light"/>
                    <a:cs typeface="Gill Sans Light"/>
                  </a:rPr>
                  <a:t>RDD</a:t>
                </a:r>
                <a:endParaRPr lang="en-US" dirty="0">
                  <a:solidFill>
                    <a:prstClr val="black"/>
                  </a:solidFill>
                  <a:latin typeface="Gill Sans Light"/>
                  <a:cs typeface="Gill Sans Light"/>
                </a:endParaRPr>
              </a:p>
            </p:txBody>
          </p:sp>
        </p:grpSp>
        <p:sp>
          <p:nvSpPr>
            <p:cNvPr id="77" name="Rounded Rectangle 76"/>
            <p:cNvSpPr/>
            <p:nvPr/>
          </p:nvSpPr>
          <p:spPr>
            <a:xfrm>
              <a:off x="7608221" y="2630055"/>
              <a:ext cx="1143000" cy="1073727"/>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8" name="Rounded Rectangle 77"/>
            <p:cNvSpPr/>
            <p:nvPr/>
          </p:nvSpPr>
          <p:spPr>
            <a:xfrm>
              <a:off x="7608221" y="3775364"/>
              <a:ext cx="1143000" cy="1073727"/>
            </a:xfrm>
            <a:prstGeom prst="roundRect">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81" name="Group 80"/>
            <p:cNvGrpSpPr/>
            <p:nvPr/>
          </p:nvGrpSpPr>
          <p:grpSpPr>
            <a:xfrm>
              <a:off x="7826809" y="2772937"/>
              <a:ext cx="685800" cy="117134"/>
              <a:chOff x="4953000" y="2971800"/>
              <a:chExt cx="685800" cy="152400"/>
            </a:xfrm>
            <a:solidFill>
              <a:schemeClr val="bg1">
                <a:lumMod val="75000"/>
              </a:schemeClr>
            </a:solidFill>
          </p:grpSpPr>
          <p:sp>
            <p:nvSpPr>
              <p:cNvPr id="94" name="Rounded Rectangle 93"/>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5" name="Rounded Rectangle 94"/>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2" name="Group 81"/>
            <p:cNvGrpSpPr/>
            <p:nvPr/>
          </p:nvGrpSpPr>
          <p:grpSpPr>
            <a:xfrm>
              <a:off x="7826809" y="2948638"/>
              <a:ext cx="685800" cy="117134"/>
              <a:chOff x="4953000" y="2971800"/>
              <a:chExt cx="685800" cy="152400"/>
            </a:xfrm>
            <a:solidFill>
              <a:schemeClr val="bg1">
                <a:lumMod val="75000"/>
              </a:schemeClr>
            </a:solidFill>
          </p:grpSpPr>
          <p:sp>
            <p:nvSpPr>
              <p:cNvPr id="92" name="Rounded Rectangle 91"/>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3" name="Rounded Rectangle 92"/>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97" name="Group 96"/>
            <p:cNvGrpSpPr/>
            <p:nvPr/>
          </p:nvGrpSpPr>
          <p:grpSpPr>
            <a:xfrm>
              <a:off x="7826809" y="3918527"/>
              <a:ext cx="685800" cy="117134"/>
              <a:chOff x="4953000" y="2971800"/>
              <a:chExt cx="685800" cy="152400"/>
            </a:xfrm>
            <a:solidFill>
              <a:schemeClr val="bg1">
                <a:lumMod val="75000"/>
              </a:schemeClr>
            </a:solidFill>
          </p:grpSpPr>
          <p:sp>
            <p:nvSpPr>
              <p:cNvPr id="110" name="Rounded Rectangle 109"/>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1" name="Rounded Rectangle 110"/>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98" name="Group 97"/>
            <p:cNvGrpSpPr/>
            <p:nvPr/>
          </p:nvGrpSpPr>
          <p:grpSpPr>
            <a:xfrm>
              <a:off x="7826809" y="4094228"/>
              <a:ext cx="685800" cy="117134"/>
              <a:chOff x="4953000" y="2971800"/>
              <a:chExt cx="685800" cy="152400"/>
            </a:xfrm>
            <a:solidFill>
              <a:schemeClr val="bg1">
                <a:lumMod val="75000"/>
              </a:schemeClr>
            </a:solidFill>
          </p:grpSpPr>
          <p:sp>
            <p:nvSpPr>
              <p:cNvPr id="108" name="Rounded Rectangle 107"/>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9" name="Rounded Rectangle 108"/>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99" name="Group 98"/>
            <p:cNvGrpSpPr/>
            <p:nvPr/>
          </p:nvGrpSpPr>
          <p:grpSpPr>
            <a:xfrm>
              <a:off x="7826809" y="4269929"/>
              <a:ext cx="685800" cy="117134"/>
              <a:chOff x="4953000" y="2971800"/>
              <a:chExt cx="685800" cy="152400"/>
            </a:xfrm>
            <a:solidFill>
              <a:schemeClr val="bg1">
                <a:lumMod val="75000"/>
              </a:schemeClr>
            </a:solidFill>
          </p:grpSpPr>
          <p:sp>
            <p:nvSpPr>
              <p:cNvPr id="106" name="Rounded Rectangle 105"/>
              <p:cNvSpPr/>
              <p:nvPr/>
            </p:nvSpPr>
            <p:spPr>
              <a:xfrm>
                <a:off x="5105400" y="2971800"/>
                <a:ext cx="5334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7" name="Rounded Rectangle 106"/>
              <p:cNvSpPr/>
              <p:nvPr/>
            </p:nvSpPr>
            <p:spPr>
              <a:xfrm>
                <a:off x="4953000" y="2971800"/>
                <a:ext cx="76200" cy="152400"/>
              </a:xfrm>
              <a:prstGeom prst="roundRect">
                <a:avLst/>
              </a:prstGeom>
              <a:grp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cxnSp>
        <p:nvCxnSpPr>
          <p:cNvPr id="129" name="Straight Arrow Connector 128"/>
          <p:cNvCxnSpPr>
            <a:stCxn id="16" idx="3"/>
            <a:endCxn id="77" idx="1"/>
          </p:cNvCxnSpPr>
          <p:nvPr/>
        </p:nvCxnSpPr>
        <p:spPr>
          <a:xfrm>
            <a:off x="6182212" y="3166919"/>
            <a:ext cx="1426009"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a:stCxn id="16" idx="3"/>
            <a:endCxn id="78" idx="1"/>
          </p:cNvCxnSpPr>
          <p:nvPr/>
        </p:nvCxnSpPr>
        <p:spPr>
          <a:xfrm>
            <a:off x="6182212" y="3166919"/>
            <a:ext cx="1426009" cy="1145309"/>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a:stCxn id="17" idx="3"/>
            <a:endCxn id="78" idx="1"/>
          </p:cNvCxnSpPr>
          <p:nvPr/>
        </p:nvCxnSpPr>
        <p:spPr>
          <a:xfrm>
            <a:off x="6182212" y="4312228"/>
            <a:ext cx="1426009"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a:stCxn id="17" idx="3"/>
            <a:endCxn id="77" idx="1"/>
          </p:cNvCxnSpPr>
          <p:nvPr/>
        </p:nvCxnSpPr>
        <p:spPr>
          <a:xfrm flipV="1">
            <a:off x="6182212" y="3166919"/>
            <a:ext cx="1426009" cy="1145309"/>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159" name="TextBox 158"/>
          <p:cNvSpPr txBox="1"/>
          <p:nvPr/>
        </p:nvSpPr>
        <p:spPr>
          <a:xfrm>
            <a:off x="6324600" y="2701636"/>
            <a:ext cx="1092066" cy="433685"/>
          </a:xfrm>
          <a:prstGeom prst="rect">
            <a:avLst/>
          </a:prstGeom>
          <a:noFill/>
        </p:spPr>
        <p:txBody>
          <a:bodyPr wrap="none" rtlCol="0">
            <a:spAutoFit/>
          </a:bodyPr>
          <a:lstStyle/>
          <a:p>
            <a:pPr algn="ctr"/>
            <a:r>
              <a:rPr lang="en-US" dirty="0" smtClean="0">
                <a:latin typeface="Gill Sans Light"/>
                <a:cs typeface="Gill Sans Light"/>
              </a:rPr>
              <a:t>Reduce</a:t>
            </a:r>
          </a:p>
        </p:txBody>
      </p:sp>
      <p:sp>
        <p:nvSpPr>
          <p:cNvPr id="162" name="Content Placeholder 2"/>
          <p:cNvSpPr txBox="1">
            <a:spLocks/>
          </p:cNvSpPr>
          <p:nvPr/>
        </p:nvSpPr>
        <p:spPr bwMode="auto">
          <a:xfrm>
            <a:off x="457200" y="5106628"/>
            <a:ext cx="59436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defTabSz="457200" rtl="0" eaLnBrk="0" fontAlgn="base" hangingPunct="0">
              <a:spcBef>
                <a:spcPts val="2000"/>
              </a:spcBef>
              <a:spcAft>
                <a:spcPct val="0"/>
              </a:spcAft>
              <a:buNone/>
              <a:defRPr sz="3200" kern="1200">
                <a:solidFill>
                  <a:schemeClr val="tx1"/>
                </a:solidFill>
                <a:latin typeface="Gill Sans Light"/>
                <a:ea typeface="ＭＳ Ｐゴシック" pitchFamily="-65" charset="-128"/>
                <a:cs typeface="Gill Sans Light"/>
              </a:defRPr>
            </a:lvl1pPr>
            <a:lvl2pPr marL="457200" indent="-228600" algn="l" defTabSz="457200" rtl="0" eaLnBrk="0" fontAlgn="base" hangingPunct="0">
              <a:spcBef>
                <a:spcPct val="0"/>
              </a:spcBef>
              <a:spcAft>
                <a:spcPct val="0"/>
              </a:spcAft>
              <a:buSzPct val="100000"/>
              <a:buFont typeface="Lucida Grande" charset="0"/>
              <a:buChar char="»"/>
              <a:defRPr sz="2700" kern="1200">
                <a:solidFill>
                  <a:schemeClr val="tx1"/>
                </a:solidFill>
                <a:latin typeface="Gill Sans Light"/>
                <a:ea typeface="ＭＳ Ｐゴシック" pitchFamily="-65" charset="-128"/>
                <a:cs typeface="Gill Sans Light"/>
              </a:defRPr>
            </a:lvl2pPr>
            <a:lvl3pPr marL="777240" indent="-228600" algn="l" defTabSz="457200" rtl="0" eaLnBrk="0" fontAlgn="base" hangingPunct="0">
              <a:spcBef>
                <a:spcPct val="20000"/>
              </a:spcBef>
              <a:spcAft>
                <a:spcPct val="0"/>
              </a:spcAft>
              <a:buFont typeface="Arial" charset="0"/>
              <a:buChar char="•"/>
              <a:defRPr sz="2400" kern="1200">
                <a:solidFill>
                  <a:schemeClr val="tx1"/>
                </a:solidFill>
                <a:latin typeface="Gill Sans Light"/>
                <a:ea typeface="ＭＳ Ｐゴシック" pitchFamily="-65" charset="-128"/>
                <a:cs typeface="Gill Sans Light"/>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Gill Sans Light"/>
                <a:ea typeface="ＭＳ Ｐゴシック" pitchFamily="-65" charset="-128"/>
                <a:cs typeface="Gill Sans Light"/>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Gill Sans Light"/>
                <a:ea typeface="ＭＳ Ｐゴシック" pitchFamily="-65" charset="-128"/>
                <a:cs typeface="Gill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Lineage:</a:t>
            </a:r>
            <a:endParaRPr lang="en-US" dirty="0"/>
          </a:p>
        </p:txBody>
      </p:sp>
      <p:grpSp>
        <p:nvGrpSpPr>
          <p:cNvPr id="230" name="Group 229"/>
          <p:cNvGrpSpPr/>
          <p:nvPr/>
        </p:nvGrpSpPr>
        <p:grpSpPr>
          <a:xfrm>
            <a:off x="1371600" y="2057399"/>
            <a:ext cx="2362200" cy="2971801"/>
            <a:chOff x="1371600" y="2057399"/>
            <a:chExt cx="2362200" cy="2971801"/>
          </a:xfrm>
        </p:grpSpPr>
        <p:grpSp>
          <p:nvGrpSpPr>
            <p:cNvPr id="228" name="Group 227"/>
            <p:cNvGrpSpPr/>
            <p:nvPr/>
          </p:nvGrpSpPr>
          <p:grpSpPr>
            <a:xfrm>
              <a:off x="2286000" y="2057399"/>
              <a:ext cx="1447800" cy="2971801"/>
              <a:chOff x="2286000" y="2057399"/>
              <a:chExt cx="1447800" cy="2971801"/>
            </a:xfrm>
          </p:grpSpPr>
          <p:grpSp>
            <p:nvGrpSpPr>
              <p:cNvPr id="178" name="Group 177"/>
              <p:cNvGrpSpPr/>
              <p:nvPr/>
            </p:nvGrpSpPr>
            <p:grpSpPr>
              <a:xfrm>
                <a:off x="2286000" y="2057399"/>
                <a:ext cx="1447800" cy="2971801"/>
                <a:chOff x="4191000" y="1138090"/>
                <a:chExt cx="1752600" cy="5567510"/>
              </a:xfrm>
            </p:grpSpPr>
            <p:sp>
              <p:nvSpPr>
                <p:cNvPr id="179" name="Rectangle 178"/>
                <p:cNvSpPr/>
                <p:nvPr/>
              </p:nvSpPr>
              <p:spPr>
                <a:xfrm>
                  <a:off x="4191000" y="1143000"/>
                  <a:ext cx="1752600" cy="5562600"/>
                </a:xfrm>
                <a:prstGeom prst="rect">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0" name="TextBox 179"/>
                <p:cNvSpPr txBox="1"/>
                <p:nvPr/>
              </p:nvSpPr>
              <p:spPr>
                <a:xfrm>
                  <a:off x="4191000" y="1138090"/>
                  <a:ext cx="1752600" cy="511095"/>
                </a:xfrm>
                <a:prstGeom prst="rect">
                  <a:avLst/>
                </a:prstGeom>
                <a:noFill/>
              </p:spPr>
              <p:txBody>
                <a:bodyPr wrap="square" rtlCol="0">
                  <a:spAutoFit/>
                </a:bodyPr>
                <a:lstStyle/>
                <a:p>
                  <a:pPr algn="ctr" defTabSz="914400" fontAlgn="auto">
                    <a:spcBef>
                      <a:spcPts val="0"/>
                    </a:spcBef>
                    <a:spcAft>
                      <a:spcPts val="0"/>
                    </a:spcAft>
                  </a:pPr>
                  <a:r>
                    <a:rPr lang="en-US" dirty="0" smtClean="0">
                      <a:solidFill>
                        <a:prstClr val="black"/>
                      </a:solidFill>
                      <a:latin typeface="Gill Sans Light"/>
                      <a:cs typeface="Gill Sans Light"/>
                    </a:rPr>
                    <a:t>RDD</a:t>
                  </a:r>
                  <a:endParaRPr lang="en-US" dirty="0">
                    <a:solidFill>
                      <a:prstClr val="black"/>
                    </a:solidFill>
                    <a:latin typeface="Gill Sans Light"/>
                    <a:cs typeface="Gill Sans Light"/>
                  </a:endParaRPr>
                </a:p>
              </p:txBody>
            </p:sp>
          </p:grpSp>
          <p:sp>
            <p:nvSpPr>
              <p:cNvPr id="181" name="Rounded Rectangle 180"/>
              <p:cNvSpPr/>
              <p:nvPr/>
            </p:nvSpPr>
            <p:spPr>
              <a:xfrm>
                <a:off x="2448412" y="2630055"/>
                <a:ext cx="1143000" cy="1073727"/>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82" name="Rounded Rectangle 181"/>
              <p:cNvSpPr/>
              <p:nvPr/>
            </p:nvSpPr>
            <p:spPr>
              <a:xfrm>
                <a:off x="2448412" y="3775364"/>
                <a:ext cx="1143000" cy="1073727"/>
              </a:xfrm>
              <a:prstGeom prst="roundRect">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215" name="Group 214"/>
              <p:cNvGrpSpPr/>
              <p:nvPr/>
            </p:nvGrpSpPr>
            <p:grpSpPr>
              <a:xfrm>
                <a:off x="2667000" y="2772937"/>
                <a:ext cx="685800" cy="1972035"/>
                <a:chOff x="2590800" y="2772937"/>
                <a:chExt cx="533400" cy="1972035"/>
              </a:xfrm>
            </p:grpSpPr>
            <p:sp>
              <p:nvSpPr>
                <p:cNvPr id="197" name="Rounded Rectangle 196"/>
                <p:cNvSpPr/>
                <p:nvPr/>
              </p:nvSpPr>
              <p:spPr>
                <a:xfrm>
                  <a:off x="2590800" y="2772937"/>
                  <a:ext cx="533400" cy="117134"/>
                </a:xfrm>
                <a:prstGeom prst="roundRect">
                  <a:avLst/>
                </a:prstGeom>
                <a:solidFill>
                  <a:schemeClr val="bg1">
                    <a:lumMod val="75000"/>
                  </a:schemeClr>
                </a:solid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5" name="Rounded Rectangle 194"/>
                <p:cNvSpPr/>
                <p:nvPr/>
              </p:nvSpPr>
              <p:spPr>
                <a:xfrm>
                  <a:off x="2590800" y="2948637"/>
                  <a:ext cx="533400" cy="117134"/>
                </a:xfrm>
                <a:prstGeom prst="roundRect">
                  <a:avLst/>
                </a:prstGeom>
                <a:solidFill>
                  <a:schemeClr val="bg1">
                    <a:lumMod val="75000"/>
                  </a:schemeClr>
                </a:solid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3" name="Rounded Rectangle 192"/>
                <p:cNvSpPr/>
                <p:nvPr/>
              </p:nvSpPr>
              <p:spPr>
                <a:xfrm>
                  <a:off x="2590800" y="3124339"/>
                  <a:ext cx="533400" cy="117134"/>
                </a:xfrm>
                <a:prstGeom prst="roundRect">
                  <a:avLst/>
                </a:prstGeom>
                <a:solidFill>
                  <a:schemeClr val="bg1">
                    <a:lumMod val="75000"/>
                  </a:schemeClr>
                </a:solid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1" name="Rounded Rectangle 190"/>
                <p:cNvSpPr/>
                <p:nvPr/>
              </p:nvSpPr>
              <p:spPr>
                <a:xfrm>
                  <a:off x="2590800" y="3300039"/>
                  <a:ext cx="533400" cy="117134"/>
                </a:xfrm>
                <a:prstGeom prst="roundRect">
                  <a:avLst/>
                </a:prstGeom>
                <a:solidFill>
                  <a:schemeClr val="bg1">
                    <a:lumMod val="75000"/>
                  </a:schemeClr>
                </a:solid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9" name="Rounded Rectangle 188"/>
                <p:cNvSpPr/>
                <p:nvPr/>
              </p:nvSpPr>
              <p:spPr>
                <a:xfrm>
                  <a:off x="2590800" y="3482248"/>
                  <a:ext cx="533400" cy="117134"/>
                </a:xfrm>
                <a:prstGeom prst="roundRect">
                  <a:avLst/>
                </a:prstGeom>
                <a:solidFill>
                  <a:schemeClr val="bg1">
                    <a:lumMod val="75000"/>
                  </a:schemeClr>
                </a:solid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3" name="Rounded Rectangle 212"/>
                <p:cNvSpPr/>
                <p:nvPr/>
              </p:nvSpPr>
              <p:spPr>
                <a:xfrm>
                  <a:off x="2590800" y="3918527"/>
                  <a:ext cx="533400" cy="117134"/>
                </a:xfrm>
                <a:prstGeom prst="roundRect">
                  <a:avLst/>
                </a:prstGeom>
                <a:solidFill>
                  <a:schemeClr val="bg1">
                    <a:lumMod val="75000"/>
                  </a:schemeClr>
                </a:solid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1" name="Rounded Rectangle 210"/>
                <p:cNvSpPr/>
                <p:nvPr/>
              </p:nvSpPr>
              <p:spPr>
                <a:xfrm>
                  <a:off x="2590800" y="4094227"/>
                  <a:ext cx="533400" cy="117134"/>
                </a:xfrm>
                <a:prstGeom prst="roundRect">
                  <a:avLst/>
                </a:prstGeom>
                <a:solidFill>
                  <a:schemeClr val="bg1">
                    <a:lumMod val="75000"/>
                  </a:schemeClr>
                </a:solid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9" name="Rounded Rectangle 208"/>
                <p:cNvSpPr/>
                <p:nvPr/>
              </p:nvSpPr>
              <p:spPr>
                <a:xfrm>
                  <a:off x="2590800" y="4269929"/>
                  <a:ext cx="533400" cy="117134"/>
                </a:xfrm>
                <a:prstGeom prst="roundRect">
                  <a:avLst/>
                </a:prstGeom>
                <a:solidFill>
                  <a:schemeClr val="bg1">
                    <a:lumMod val="75000"/>
                  </a:schemeClr>
                </a:solid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7" name="Rounded Rectangle 206"/>
                <p:cNvSpPr/>
                <p:nvPr/>
              </p:nvSpPr>
              <p:spPr>
                <a:xfrm>
                  <a:off x="2590800" y="4445629"/>
                  <a:ext cx="533400" cy="117134"/>
                </a:xfrm>
                <a:prstGeom prst="roundRect">
                  <a:avLst/>
                </a:prstGeom>
                <a:solidFill>
                  <a:schemeClr val="bg1">
                    <a:lumMod val="75000"/>
                  </a:schemeClr>
                </a:solid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5" name="Rounded Rectangle 204"/>
                <p:cNvSpPr/>
                <p:nvPr/>
              </p:nvSpPr>
              <p:spPr>
                <a:xfrm>
                  <a:off x="2590800" y="4627838"/>
                  <a:ext cx="533400" cy="117134"/>
                </a:xfrm>
                <a:prstGeom prst="roundRect">
                  <a:avLst/>
                </a:prstGeom>
                <a:solidFill>
                  <a:schemeClr val="bg1">
                    <a:lumMod val="75000"/>
                  </a:schemeClr>
                </a:solidFill>
                <a:ln>
                  <a:headEnd type="none" w="med" len="med"/>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216" name="Right Arrow 215"/>
            <p:cNvSpPr/>
            <p:nvPr/>
          </p:nvSpPr>
          <p:spPr>
            <a:xfrm>
              <a:off x="1371600" y="2880590"/>
              <a:ext cx="848212" cy="572655"/>
            </a:xfrm>
            <a:prstGeom prst="rightArrow">
              <a:avLst>
                <a:gd name="adj1" fmla="val 58562"/>
                <a:gd name="adj2" fmla="val 50000"/>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91440" rtlCol="0" anchor="ctr"/>
            <a:lstStyle/>
            <a:p>
              <a:pPr algn="ctr"/>
              <a:r>
                <a:rPr lang="en-US" dirty="0" smtClean="0">
                  <a:latin typeface="Gill Sans Light"/>
                  <a:cs typeface="Gill Sans Light"/>
                </a:rPr>
                <a:t>Load</a:t>
              </a:r>
              <a:endParaRPr lang="en-US" dirty="0">
                <a:latin typeface="Gill Sans Light"/>
                <a:cs typeface="Gill Sans Light"/>
              </a:endParaRPr>
            </a:p>
          </p:txBody>
        </p:sp>
        <p:sp>
          <p:nvSpPr>
            <p:cNvPr id="217" name="Right Arrow 216"/>
            <p:cNvSpPr/>
            <p:nvPr/>
          </p:nvSpPr>
          <p:spPr>
            <a:xfrm>
              <a:off x="1371600" y="4025899"/>
              <a:ext cx="848212" cy="572655"/>
            </a:xfrm>
            <a:prstGeom prst="rightArrow">
              <a:avLst>
                <a:gd name="adj1" fmla="val 58562"/>
                <a:gd name="adj2" fmla="val 50000"/>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91440" rtlCol="0" anchor="ctr"/>
            <a:lstStyle/>
            <a:p>
              <a:pPr algn="ctr"/>
              <a:r>
                <a:rPr lang="en-US" dirty="0" smtClean="0">
                  <a:latin typeface="Gill Sans Light"/>
                  <a:cs typeface="Gill Sans Light"/>
                </a:rPr>
                <a:t>Load</a:t>
              </a:r>
              <a:endParaRPr lang="en-US" dirty="0">
                <a:latin typeface="Gill Sans Light"/>
                <a:cs typeface="Gill Sans Light"/>
              </a:endParaRPr>
            </a:p>
          </p:txBody>
        </p:sp>
      </p:grpSp>
      <p:grpSp>
        <p:nvGrpSpPr>
          <p:cNvPr id="8" name="Group 7"/>
          <p:cNvGrpSpPr/>
          <p:nvPr/>
        </p:nvGrpSpPr>
        <p:grpSpPr>
          <a:xfrm>
            <a:off x="381000" y="5766732"/>
            <a:ext cx="8247667" cy="789546"/>
            <a:chOff x="381000" y="5766732"/>
            <a:chExt cx="8247667" cy="789546"/>
          </a:xfrm>
        </p:grpSpPr>
        <p:sp>
          <p:nvSpPr>
            <p:cNvPr id="163" name="Can 162"/>
            <p:cNvSpPr/>
            <p:nvPr/>
          </p:nvSpPr>
          <p:spPr>
            <a:xfrm>
              <a:off x="381000" y="5888796"/>
              <a:ext cx="990600" cy="644236"/>
            </a:xfrm>
            <a:prstGeom prst="can">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latin typeface="Gill Sans Light"/>
                  <a:cs typeface="Gill Sans Light"/>
                </a:rPr>
                <a:t>HDFS</a:t>
              </a:r>
              <a:endParaRPr lang="en-US" dirty="0">
                <a:latin typeface="Gill Sans Light"/>
                <a:cs typeface="Gill Sans Light"/>
              </a:endParaRPr>
            </a:p>
          </p:txBody>
        </p:sp>
        <p:sp>
          <p:nvSpPr>
            <p:cNvPr id="164" name="Rectangle 163"/>
            <p:cNvSpPr/>
            <p:nvPr/>
          </p:nvSpPr>
          <p:spPr>
            <a:xfrm>
              <a:off x="4765138" y="5868628"/>
              <a:ext cx="1196529" cy="684572"/>
            </a:xfrm>
            <a:prstGeom prst="rect">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Gill Sans Light"/>
                  <a:cs typeface="Gill Sans Light"/>
                </a:rPr>
                <a:t>RDD</a:t>
              </a:r>
              <a:endParaRPr lang="en-US" dirty="0">
                <a:latin typeface="Gill Sans Light"/>
                <a:cs typeface="Gill Sans Light"/>
              </a:endParaRPr>
            </a:p>
          </p:txBody>
        </p:sp>
        <p:sp>
          <p:nvSpPr>
            <p:cNvPr id="165" name="Rectangle 164"/>
            <p:cNvSpPr/>
            <p:nvPr/>
          </p:nvSpPr>
          <p:spPr>
            <a:xfrm>
              <a:off x="7432138" y="5868628"/>
              <a:ext cx="1196529" cy="684572"/>
            </a:xfrm>
            <a:prstGeom prst="rect">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Gill Sans Light"/>
                  <a:cs typeface="Gill Sans Light"/>
                </a:rPr>
                <a:t>RDD</a:t>
              </a:r>
              <a:endParaRPr lang="en-US" dirty="0">
                <a:latin typeface="Gill Sans Light"/>
                <a:cs typeface="Gill Sans Light"/>
              </a:endParaRPr>
            </a:p>
          </p:txBody>
        </p:sp>
        <p:cxnSp>
          <p:nvCxnSpPr>
            <p:cNvPr id="167" name="Straight Arrow Connector 166"/>
            <p:cNvCxnSpPr>
              <a:stCxn id="218" idx="3"/>
              <a:endCxn id="164" idx="1"/>
            </p:cNvCxnSpPr>
            <p:nvPr/>
          </p:nvCxnSpPr>
          <p:spPr>
            <a:xfrm flipV="1">
              <a:off x="3711129" y="6210914"/>
              <a:ext cx="1054009" cy="3078"/>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64" idx="3"/>
              <a:endCxn id="165" idx="1"/>
            </p:cNvCxnSpPr>
            <p:nvPr/>
          </p:nvCxnSpPr>
          <p:spPr>
            <a:xfrm>
              <a:off x="5961667" y="6210914"/>
              <a:ext cx="1470471"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171" name="TextBox 170"/>
            <p:cNvSpPr txBox="1"/>
            <p:nvPr/>
          </p:nvSpPr>
          <p:spPr>
            <a:xfrm>
              <a:off x="6096000" y="5794712"/>
              <a:ext cx="1092066" cy="433685"/>
            </a:xfrm>
            <a:prstGeom prst="rect">
              <a:avLst/>
            </a:prstGeom>
            <a:noFill/>
          </p:spPr>
          <p:txBody>
            <a:bodyPr wrap="none" rtlCol="0">
              <a:spAutoFit/>
            </a:bodyPr>
            <a:lstStyle/>
            <a:p>
              <a:pPr algn="ctr"/>
              <a:r>
                <a:rPr lang="en-US" dirty="0" smtClean="0">
                  <a:latin typeface="Gill Sans Light"/>
                  <a:cs typeface="Gill Sans Light"/>
                </a:rPr>
                <a:t>Reduce</a:t>
              </a:r>
            </a:p>
          </p:txBody>
        </p:sp>
        <p:sp>
          <p:nvSpPr>
            <p:cNvPr id="172" name="TextBox 171"/>
            <p:cNvSpPr txBox="1"/>
            <p:nvPr/>
          </p:nvSpPr>
          <p:spPr>
            <a:xfrm>
              <a:off x="3858794" y="5766732"/>
              <a:ext cx="713206" cy="461665"/>
            </a:xfrm>
            <a:prstGeom prst="rect">
              <a:avLst/>
            </a:prstGeom>
            <a:noFill/>
          </p:spPr>
          <p:txBody>
            <a:bodyPr wrap="none" rtlCol="0">
              <a:spAutoFit/>
            </a:bodyPr>
            <a:lstStyle/>
            <a:p>
              <a:pPr algn="ctr"/>
              <a:r>
                <a:rPr lang="en-US" dirty="0" smtClean="0">
                  <a:latin typeface="Gill Sans Light"/>
                  <a:cs typeface="Gill Sans Light"/>
                </a:rPr>
                <a:t>Map</a:t>
              </a:r>
            </a:p>
          </p:txBody>
        </p:sp>
        <p:sp>
          <p:nvSpPr>
            <p:cNvPr id="218" name="Rectangle 217"/>
            <p:cNvSpPr/>
            <p:nvPr/>
          </p:nvSpPr>
          <p:spPr>
            <a:xfrm>
              <a:off x="2514600" y="5871706"/>
              <a:ext cx="1196529" cy="684572"/>
            </a:xfrm>
            <a:prstGeom prst="rect">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Gill Sans Light"/>
                  <a:cs typeface="Gill Sans Light"/>
                </a:rPr>
                <a:t>RDD</a:t>
              </a:r>
              <a:endParaRPr lang="en-US" dirty="0">
                <a:latin typeface="Gill Sans Light"/>
                <a:cs typeface="Gill Sans Light"/>
              </a:endParaRPr>
            </a:p>
          </p:txBody>
        </p:sp>
        <p:cxnSp>
          <p:nvCxnSpPr>
            <p:cNvPr id="221" name="Straight Arrow Connector 220"/>
            <p:cNvCxnSpPr>
              <a:stCxn id="163" idx="4"/>
              <a:endCxn id="218" idx="1"/>
            </p:cNvCxnSpPr>
            <p:nvPr/>
          </p:nvCxnSpPr>
          <p:spPr>
            <a:xfrm>
              <a:off x="1371600" y="6210914"/>
              <a:ext cx="1143000" cy="3078"/>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225" name="TextBox 224"/>
            <p:cNvSpPr txBox="1"/>
            <p:nvPr/>
          </p:nvSpPr>
          <p:spPr>
            <a:xfrm>
              <a:off x="1537328" y="5766732"/>
              <a:ext cx="784139" cy="461665"/>
            </a:xfrm>
            <a:prstGeom prst="rect">
              <a:avLst/>
            </a:prstGeom>
            <a:noFill/>
          </p:spPr>
          <p:txBody>
            <a:bodyPr wrap="none" rtlCol="0">
              <a:spAutoFit/>
            </a:bodyPr>
            <a:lstStyle/>
            <a:p>
              <a:pPr algn="ctr"/>
              <a:r>
                <a:rPr lang="en-US" dirty="0" smtClean="0">
                  <a:latin typeface="Gill Sans Light"/>
                  <a:cs typeface="Gill Sans Light"/>
                </a:rPr>
                <a:t>Load</a:t>
              </a:r>
            </a:p>
          </p:txBody>
        </p:sp>
      </p:grpSp>
      <p:sp>
        <p:nvSpPr>
          <p:cNvPr id="226" name="TextBox 225"/>
          <p:cNvSpPr txBox="1"/>
          <p:nvPr/>
        </p:nvSpPr>
        <p:spPr>
          <a:xfrm>
            <a:off x="7608221" y="5015636"/>
            <a:ext cx="1130388" cy="461665"/>
          </a:xfrm>
          <a:prstGeom prst="rect">
            <a:avLst/>
          </a:prstGeom>
          <a:noFill/>
        </p:spPr>
        <p:txBody>
          <a:bodyPr wrap="none" rtlCol="0">
            <a:spAutoFit/>
          </a:bodyPr>
          <a:lstStyle/>
          <a:p>
            <a:pPr algn="ctr"/>
            <a:r>
              <a:rPr lang="en-US" dirty="0" smtClean="0">
                <a:latin typeface="Gill Sans Light"/>
                <a:cs typeface="Gill Sans Light"/>
              </a:rPr>
              <a:t>.cache()</a:t>
            </a:r>
          </a:p>
        </p:txBody>
      </p:sp>
      <p:sp>
        <p:nvSpPr>
          <p:cNvPr id="7" name="TextBox 6"/>
          <p:cNvSpPr txBox="1"/>
          <p:nvPr/>
        </p:nvSpPr>
        <p:spPr>
          <a:xfrm>
            <a:off x="7392327" y="1295400"/>
            <a:ext cx="1523073" cy="830997"/>
          </a:xfrm>
          <a:prstGeom prst="rect">
            <a:avLst/>
          </a:prstGeom>
          <a:noFill/>
        </p:spPr>
        <p:txBody>
          <a:bodyPr wrap="none" rtlCol="0">
            <a:spAutoFit/>
          </a:bodyPr>
          <a:lstStyle/>
          <a:p>
            <a:pPr algn="ctr"/>
            <a:r>
              <a:rPr lang="en-US" dirty="0" smtClean="0">
                <a:latin typeface="Gill Sans Light"/>
                <a:cs typeface="Gill Sans Light"/>
              </a:rPr>
              <a:t>Persist </a:t>
            </a:r>
          </a:p>
          <a:p>
            <a:pPr algn="ctr"/>
            <a:r>
              <a:rPr lang="en-US" dirty="0">
                <a:latin typeface="Gill Sans Light"/>
                <a:cs typeface="Gill Sans Light"/>
              </a:rPr>
              <a:t>i</a:t>
            </a:r>
            <a:r>
              <a:rPr lang="en-US" dirty="0" smtClean="0">
                <a:latin typeface="Gill Sans Light"/>
                <a:cs typeface="Gill Sans Light"/>
              </a:rPr>
              <a:t>n Memory</a:t>
            </a:r>
          </a:p>
        </p:txBody>
      </p:sp>
    </p:spTree>
    <p:extLst>
      <p:ext uri="{BB962C8B-B14F-4D97-AF65-F5344CB8AC3E}">
        <p14:creationId xmlns:p14="http://schemas.microsoft.com/office/powerpoint/2010/main" val="3898196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fade">
                                      <p:cBhvr>
                                        <p:cTn id="7" dur="500"/>
                                        <p:tgtEl>
                                          <p:spTgt spid="1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0" y="381000"/>
            <a:ext cx="9144000" cy="1143000"/>
          </a:xfrm>
        </p:spPr>
        <p:txBody>
          <a:bodyPr>
            <a:noAutofit/>
          </a:bodyPr>
          <a:lstStyle/>
          <a:p>
            <a:r>
              <a:rPr lang="en-US" dirty="0" smtClean="0">
                <a:latin typeface="Gill Sans Light"/>
                <a:cs typeface="Gill Sans Light"/>
              </a:rPr>
              <a:t>Difficult to Use</a:t>
            </a:r>
            <a:endParaRPr lang="en-US" dirty="0">
              <a:latin typeface="Gill Sans Light"/>
              <a:cs typeface="Gill Sans Light"/>
            </a:endParaRPr>
          </a:p>
        </p:txBody>
      </p:sp>
      <p:sp>
        <p:nvSpPr>
          <p:cNvPr id="5" name="Content Placeholder 4"/>
          <p:cNvSpPr>
            <a:spLocks noGrp="1"/>
          </p:cNvSpPr>
          <p:nvPr>
            <p:ph idx="1"/>
          </p:nvPr>
        </p:nvSpPr>
        <p:spPr>
          <a:xfrm>
            <a:off x="457200" y="1733983"/>
            <a:ext cx="8229600" cy="4221162"/>
          </a:xfrm>
        </p:spPr>
        <p:txBody>
          <a:bodyPr>
            <a:noAutofit/>
          </a:bodyPr>
          <a:lstStyle/>
          <a:p>
            <a:pPr marL="0" indent="0" algn="ctr">
              <a:buNone/>
            </a:pPr>
            <a:r>
              <a:rPr lang="en-US" sz="3600" dirty="0">
                <a:latin typeface="Gill Sans Light"/>
                <a:cs typeface="Gill Sans Light"/>
              </a:rPr>
              <a:t>Users must </a:t>
            </a:r>
            <a:r>
              <a:rPr lang="en-US" sz="3600" b="1" i="1" dirty="0">
                <a:solidFill>
                  <a:srgbClr val="3366FF"/>
                </a:solidFill>
                <a:latin typeface="Gill Sans Light"/>
                <a:cs typeface="Gill Sans Light"/>
              </a:rPr>
              <a:t>Learn</a:t>
            </a:r>
            <a:r>
              <a:rPr lang="en-US" sz="3600" dirty="0">
                <a:latin typeface="Gill Sans Light"/>
                <a:cs typeface="Gill Sans Light"/>
              </a:rPr>
              <a:t>, </a:t>
            </a:r>
            <a:r>
              <a:rPr lang="en-US" sz="3600" b="1" i="1" dirty="0">
                <a:solidFill>
                  <a:srgbClr val="3366FF"/>
                </a:solidFill>
                <a:latin typeface="Gill Sans Light"/>
                <a:cs typeface="Gill Sans Light"/>
              </a:rPr>
              <a:t>Deploy</a:t>
            </a:r>
            <a:r>
              <a:rPr lang="en-US" sz="3600" dirty="0">
                <a:latin typeface="Gill Sans Light"/>
                <a:cs typeface="Gill Sans Light"/>
              </a:rPr>
              <a:t>, and </a:t>
            </a:r>
            <a:r>
              <a:rPr lang="en-US" sz="3600" b="1" i="1" dirty="0">
                <a:solidFill>
                  <a:srgbClr val="3366FF"/>
                </a:solidFill>
                <a:latin typeface="Gill Sans Light"/>
                <a:cs typeface="Gill Sans Light"/>
              </a:rPr>
              <a:t>Manage</a:t>
            </a:r>
            <a:r>
              <a:rPr lang="en-US" sz="3600" dirty="0">
                <a:solidFill>
                  <a:srgbClr val="FF0000"/>
                </a:solidFill>
                <a:latin typeface="Gill Sans Light"/>
                <a:cs typeface="Gill Sans Light"/>
              </a:rPr>
              <a:t> </a:t>
            </a:r>
            <a:r>
              <a:rPr lang="en-US" sz="3600" dirty="0" smtClean="0">
                <a:latin typeface="Gill Sans Light"/>
                <a:cs typeface="Gill Sans Light"/>
              </a:rPr>
              <a:t>multiple systems</a:t>
            </a:r>
          </a:p>
          <a:p>
            <a:pPr marL="0" indent="0" algn="ctr">
              <a:buNone/>
            </a:pPr>
            <a:endParaRPr lang="en-US" sz="3600" dirty="0">
              <a:latin typeface="Gill Sans Light"/>
              <a:cs typeface="Gill Sans Light"/>
            </a:endParaRPr>
          </a:p>
          <a:p>
            <a:pPr marL="0" indent="0" algn="ctr">
              <a:buNone/>
            </a:pPr>
            <a:endParaRPr lang="en-US" sz="3600" dirty="0" smtClean="0">
              <a:latin typeface="Gill Sans Light"/>
              <a:cs typeface="Gill Sans Light"/>
            </a:endParaRPr>
          </a:p>
          <a:p>
            <a:pPr marL="0" indent="0" algn="ctr">
              <a:buNone/>
            </a:pPr>
            <a:r>
              <a:rPr lang="en-US" sz="3600" dirty="0" smtClean="0">
                <a:latin typeface="Gill Sans Light"/>
                <a:cs typeface="Gill Sans Light"/>
              </a:rPr>
              <a:t>Leads to brittle and often </a:t>
            </a:r>
            <a:br>
              <a:rPr lang="en-US" sz="3600" dirty="0" smtClean="0">
                <a:latin typeface="Gill Sans Light"/>
                <a:cs typeface="Gill Sans Light"/>
              </a:rPr>
            </a:br>
            <a:r>
              <a:rPr lang="en-US" sz="3600" dirty="0" smtClean="0">
                <a:latin typeface="Gill Sans Light"/>
                <a:cs typeface="Gill Sans Light"/>
              </a:rPr>
              <a:t>complex interfaces</a:t>
            </a:r>
            <a:endParaRPr lang="en-US" sz="3600" dirty="0">
              <a:latin typeface="Gill Sans Light"/>
              <a:cs typeface="Gill Sans Light"/>
            </a:endParaRPr>
          </a:p>
          <a:p>
            <a:pPr marL="0" indent="0" algn="ctr">
              <a:buNone/>
            </a:pPr>
            <a:endParaRPr lang="en-US" sz="3600" dirty="0"/>
          </a:p>
        </p:txBody>
      </p:sp>
      <p:sp>
        <p:nvSpPr>
          <p:cNvPr id="2" name="Slide Number Placeholder 1"/>
          <p:cNvSpPr>
            <a:spLocks noGrp="1"/>
          </p:cNvSpPr>
          <p:nvPr>
            <p:ph type="sldNum" sz="quarter" idx="12"/>
          </p:nvPr>
        </p:nvSpPr>
        <p:spPr/>
        <p:txBody>
          <a:bodyPr/>
          <a:lstStyle/>
          <a:p>
            <a:fld id="{BE79F60F-3EA1-45ED-A3FD-0857F7C98CFB}" type="slidenum">
              <a:rPr lang="en-US" smtClean="0">
                <a:solidFill>
                  <a:prstClr val="black">
                    <a:tint val="75000"/>
                  </a:prstClr>
                </a:solidFill>
                <a:latin typeface="Calibri"/>
              </a:rPr>
              <a:pPr/>
              <a:t>8</a:t>
            </a:fld>
            <a:endParaRPr lang="en-US" dirty="0">
              <a:solidFill>
                <a:prstClr val="black">
                  <a:tint val="75000"/>
                </a:prstClr>
              </a:solidFill>
              <a:latin typeface="Calibri"/>
            </a:endParaRPr>
          </a:p>
        </p:txBody>
      </p:sp>
      <p:grpSp>
        <p:nvGrpSpPr>
          <p:cNvPr id="7" name="Group 6"/>
          <p:cNvGrpSpPr/>
          <p:nvPr/>
        </p:nvGrpSpPr>
        <p:grpSpPr>
          <a:xfrm>
            <a:off x="685800" y="3129379"/>
            <a:ext cx="7848601" cy="1225566"/>
            <a:chOff x="533400" y="2306555"/>
            <a:chExt cx="7848601" cy="1225566"/>
          </a:xfrm>
        </p:grpSpPr>
        <p:pic>
          <p:nvPicPr>
            <p:cNvPr id="101" name="Picture 100"/>
            <p:cNvPicPr>
              <a:picLocks noChangeAspect="1"/>
            </p:cNvPicPr>
            <p:nvPr/>
          </p:nvPicPr>
          <p:blipFill>
            <a:blip r:embed="rId3"/>
            <a:stretch>
              <a:fillRect/>
            </a:stretch>
          </p:blipFill>
          <p:spPr>
            <a:xfrm>
              <a:off x="1719655" y="2306555"/>
              <a:ext cx="1015278" cy="974667"/>
            </a:xfrm>
            <a:prstGeom prst="rect">
              <a:avLst/>
            </a:prstGeom>
          </p:spPr>
        </p:pic>
        <p:pic>
          <p:nvPicPr>
            <p:cNvPr id="113" name="Picture 112"/>
            <p:cNvPicPr>
              <a:picLocks noChangeAspect="1"/>
            </p:cNvPicPr>
            <p:nvPr/>
          </p:nvPicPr>
          <p:blipFill>
            <a:blip r:embed="rId4"/>
            <a:stretch>
              <a:fillRect/>
            </a:stretch>
          </p:blipFill>
          <p:spPr>
            <a:xfrm>
              <a:off x="533400" y="2308299"/>
              <a:ext cx="985270" cy="995222"/>
            </a:xfrm>
            <a:prstGeom prst="rect">
              <a:avLst/>
            </a:prstGeom>
          </p:spPr>
        </p:pic>
        <p:pic>
          <p:nvPicPr>
            <p:cNvPr id="3" name="Picture 2"/>
            <p:cNvPicPr>
              <a:picLocks noChangeAspect="1"/>
            </p:cNvPicPr>
            <p:nvPr/>
          </p:nvPicPr>
          <p:blipFill>
            <a:blip r:embed="rId5"/>
            <a:stretch>
              <a:fillRect/>
            </a:stretch>
          </p:blipFill>
          <p:spPr>
            <a:xfrm>
              <a:off x="6019801" y="2412380"/>
              <a:ext cx="2362200" cy="864220"/>
            </a:xfrm>
            <a:prstGeom prst="rect">
              <a:avLst/>
            </a:prstGeom>
          </p:spPr>
        </p:pic>
        <p:pic>
          <p:nvPicPr>
            <p:cNvPr id="115" name="Picture 114" descr="ApacheGiraph.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44147" y="2358622"/>
              <a:ext cx="974667" cy="1173499"/>
            </a:xfrm>
            <a:prstGeom prst="rect">
              <a:avLst/>
            </a:prstGeom>
          </p:spPr>
        </p:pic>
        <p:pic>
          <p:nvPicPr>
            <p:cNvPr id="13" name="Picture 12"/>
            <p:cNvPicPr>
              <a:picLocks noChangeAspect="1"/>
            </p:cNvPicPr>
            <p:nvPr/>
          </p:nvPicPr>
          <p:blipFill rotWithShape="1">
            <a:blip r:embed="rId7"/>
            <a:srcRect l="4467" t="4266" r="29708" b="26840"/>
            <a:stretch/>
          </p:blipFill>
          <p:spPr>
            <a:xfrm>
              <a:off x="2935918" y="2379089"/>
              <a:ext cx="1707244" cy="897511"/>
            </a:xfrm>
            <a:prstGeom prst="rect">
              <a:avLst/>
            </a:prstGeom>
          </p:spPr>
        </p:pic>
      </p:grpSp>
    </p:spTree>
    <p:extLst>
      <p:ext uri="{BB962C8B-B14F-4D97-AF65-F5344CB8AC3E}">
        <p14:creationId xmlns:p14="http://schemas.microsoft.com/office/powerpoint/2010/main" val="30951248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76200"/>
            <a:ext cx="8229600" cy="1143000"/>
          </a:xfrm>
        </p:spPr>
        <p:txBody>
          <a:bodyPr>
            <a:normAutofit/>
          </a:bodyPr>
          <a:lstStyle/>
          <a:p>
            <a:r>
              <a:rPr lang="en-US" sz="5400" dirty="0" smtClean="0">
                <a:latin typeface="Gill Sans Light"/>
                <a:cs typeface="Gill Sans Light"/>
              </a:rPr>
              <a:t>Inefficient</a:t>
            </a:r>
            <a:endParaRPr lang="en-US" sz="5400" dirty="0">
              <a:latin typeface="Gill Sans Light"/>
              <a:cs typeface="Gill Sans Light"/>
            </a:endParaRPr>
          </a:p>
        </p:txBody>
      </p:sp>
      <p:sp>
        <p:nvSpPr>
          <p:cNvPr id="2" name="Slide Number Placeholder 1"/>
          <p:cNvSpPr>
            <a:spLocks noGrp="1"/>
          </p:cNvSpPr>
          <p:nvPr>
            <p:ph type="sldNum" sz="quarter" idx="12"/>
          </p:nvPr>
        </p:nvSpPr>
        <p:spPr>
          <a:xfrm>
            <a:off x="7010400" y="6553200"/>
            <a:ext cx="2133600" cy="365125"/>
          </a:xfrm>
        </p:spPr>
        <p:txBody>
          <a:bodyPr/>
          <a:lstStyle/>
          <a:p>
            <a:fld id="{BE79F60F-3EA1-45ED-A3FD-0857F7C98CFB}" type="slidenum">
              <a:rPr lang="en-US" smtClean="0">
                <a:solidFill>
                  <a:prstClr val="black">
                    <a:tint val="75000"/>
                  </a:prstClr>
                </a:solidFill>
                <a:latin typeface="Calibri"/>
              </a:rPr>
              <a:pPr/>
              <a:t>9</a:t>
            </a:fld>
            <a:endParaRPr lang="en-US" dirty="0">
              <a:solidFill>
                <a:prstClr val="black">
                  <a:tint val="75000"/>
                </a:prstClr>
              </a:solidFill>
              <a:latin typeface="Calibri"/>
            </a:endParaRPr>
          </a:p>
        </p:txBody>
      </p:sp>
      <p:sp>
        <p:nvSpPr>
          <p:cNvPr id="146" name="Title 8"/>
          <p:cNvSpPr txBox="1">
            <a:spLocks/>
          </p:cNvSpPr>
          <p:nvPr/>
        </p:nvSpPr>
        <p:spPr>
          <a:xfrm>
            <a:off x="0" y="1173818"/>
            <a:ext cx="91440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latin typeface="Gill Sans Light"/>
                <a:cs typeface="Gill Sans Light"/>
              </a:rPr>
              <a:t>Extensive </a:t>
            </a:r>
            <a:r>
              <a:rPr lang="en-US" sz="3200" dirty="0" smtClean="0">
                <a:solidFill>
                  <a:srgbClr val="3366FF"/>
                </a:solidFill>
                <a:latin typeface="Gill Sans Light"/>
                <a:cs typeface="Gill Sans Light"/>
              </a:rPr>
              <a:t>data </a:t>
            </a:r>
            <a:r>
              <a:rPr lang="en-US" sz="3200" dirty="0">
                <a:solidFill>
                  <a:srgbClr val="3366FF"/>
                </a:solidFill>
                <a:latin typeface="Gill Sans Light"/>
                <a:cs typeface="Gill Sans Light"/>
              </a:rPr>
              <a:t>m</a:t>
            </a:r>
            <a:r>
              <a:rPr lang="en-US" sz="3200" dirty="0" smtClean="0">
                <a:solidFill>
                  <a:srgbClr val="3366FF"/>
                </a:solidFill>
                <a:latin typeface="Gill Sans Light"/>
                <a:cs typeface="Gill Sans Light"/>
              </a:rPr>
              <a:t>ovement </a:t>
            </a:r>
            <a:r>
              <a:rPr lang="en-US" sz="3200" dirty="0" smtClean="0">
                <a:latin typeface="Gill Sans Light"/>
                <a:cs typeface="Gill Sans Light"/>
              </a:rPr>
              <a:t>and </a:t>
            </a:r>
            <a:r>
              <a:rPr lang="en-US" sz="3200" dirty="0">
                <a:solidFill>
                  <a:srgbClr val="3366FF"/>
                </a:solidFill>
                <a:latin typeface="Gill Sans Light"/>
                <a:cs typeface="Gill Sans Light"/>
              </a:rPr>
              <a:t>d</a:t>
            </a:r>
            <a:r>
              <a:rPr lang="en-US" sz="3200" dirty="0" smtClean="0">
                <a:solidFill>
                  <a:srgbClr val="3366FF"/>
                </a:solidFill>
                <a:latin typeface="Gill Sans Light"/>
                <a:cs typeface="Gill Sans Light"/>
              </a:rPr>
              <a:t>uplication</a:t>
            </a:r>
            <a:r>
              <a:rPr lang="en-US" sz="3200" dirty="0" smtClean="0">
                <a:latin typeface="Gill Sans Light"/>
                <a:cs typeface="Gill Sans Light"/>
              </a:rPr>
              <a:t> across </a:t>
            </a:r>
            <a:br>
              <a:rPr lang="en-US" sz="3200" dirty="0" smtClean="0">
                <a:latin typeface="Gill Sans Light"/>
                <a:cs typeface="Gill Sans Light"/>
              </a:rPr>
            </a:br>
            <a:r>
              <a:rPr lang="en-US" sz="3200" dirty="0" smtClean="0">
                <a:latin typeface="Gill Sans Light"/>
                <a:cs typeface="Gill Sans Light"/>
              </a:rPr>
              <a:t>the network and file </a:t>
            </a:r>
            <a:r>
              <a:rPr lang="en-US" sz="3200" dirty="0">
                <a:latin typeface="Gill Sans Light"/>
                <a:cs typeface="Gill Sans Light"/>
              </a:rPr>
              <a:t>s</a:t>
            </a:r>
            <a:r>
              <a:rPr lang="en-US" sz="3200" dirty="0" smtClean="0">
                <a:latin typeface="Gill Sans Light"/>
                <a:cs typeface="Gill Sans Light"/>
              </a:rPr>
              <a:t>ystem</a:t>
            </a:r>
            <a:endParaRPr lang="en-US" sz="3200" dirty="0">
              <a:latin typeface="Gill Sans Light"/>
              <a:cs typeface="Gill Sans Light"/>
            </a:endParaRPr>
          </a:p>
        </p:txBody>
      </p:sp>
      <p:grpSp>
        <p:nvGrpSpPr>
          <p:cNvPr id="13" name="Group 12"/>
          <p:cNvGrpSpPr/>
          <p:nvPr/>
        </p:nvGrpSpPr>
        <p:grpSpPr>
          <a:xfrm>
            <a:off x="473541" y="2601487"/>
            <a:ext cx="8289459" cy="2580113"/>
            <a:chOff x="473541" y="2525287"/>
            <a:chExt cx="8289459" cy="2580113"/>
          </a:xfrm>
        </p:grpSpPr>
        <p:grpSp>
          <p:nvGrpSpPr>
            <p:cNvPr id="6" name="Group 5"/>
            <p:cNvGrpSpPr/>
            <p:nvPr/>
          </p:nvGrpSpPr>
          <p:grpSpPr>
            <a:xfrm>
              <a:off x="473541" y="2678640"/>
              <a:ext cx="978006" cy="978006"/>
              <a:chOff x="473540" y="2519906"/>
              <a:chExt cx="1166725" cy="1166725"/>
            </a:xfrm>
          </p:grpSpPr>
          <p:sp>
            <p:nvSpPr>
              <p:cNvPr id="32" name="Folded Corner 31"/>
              <p:cNvSpPr/>
              <p:nvPr/>
            </p:nvSpPr>
            <p:spPr>
              <a:xfrm>
                <a:off x="473540" y="2519906"/>
                <a:ext cx="939159" cy="939159"/>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Helvetica"/>
                    <a:cs typeface="Helvetica"/>
                  </a:rPr>
                  <a:t>&lt; / &gt;</a:t>
                </a:r>
                <a:endParaRPr lang="en-US" sz="2000" dirty="0">
                  <a:latin typeface="Helvetica"/>
                  <a:cs typeface="Helvetica"/>
                </a:endParaRPr>
              </a:p>
            </p:txBody>
          </p:sp>
          <p:sp>
            <p:nvSpPr>
              <p:cNvPr id="33" name="Folded Corner 32"/>
              <p:cNvSpPr/>
              <p:nvPr/>
            </p:nvSpPr>
            <p:spPr>
              <a:xfrm>
                <a:off x="587323" y="2633689"/>
                <a:ext cx="939159" cy="939159"/>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Helvetica"/>
                    <a:cs typeface="Helvetica"/>
                  </a:rPr>
                  <a:t>&lt; / &gt;</a:t>
                </a:r>
                <a:endParaRPr lang="en-US" sz="2000" dirty="0">
                  <a:latin typeface="Helvetica"/>
                  <a:cs typeface="Helvetica"/>
                </a:endParaRPr>
              </a:p>
            </p:txBody>
          </p:sp>
          <p:sp>
            <p:nvSpPr>
              <p:cNvPr id="34" name="Folded Corner 33"/>
              <p:cNvSpPr/>
              <p:nvPr/>
            </p:nvSpPr>
            <p:spPr>
              <a:xfrm>
                <a:off x="701106" y="2747472"/>
                <a:ext cx="939159" cy="939159"/>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Helvetica"/>
                    <a:cs typeface="Helvetica"/>
                  </a:rPr>
                  <a:t>&lt; / &gt;</a:t>
                </a:r>
                <a:endParaRPr lang="en-US" sz="2000" dirty="0">
                  <a:latin typeface="Helvetica"/>
                  <a:cs typeface="Helvetica"/>
                </a:endParaRPr>
              </a:p>
            </p:txBody>
          </p:sp>
          <p:sp>
            <p:nvSpPr>
              <p:cNvPr id="35" name="Rectangle 34"/>
              <p:cNvSpPr/>
              <p:nvPr/>
            </p:nvSpPr>
            <p:spPr>
              <a:xfrm>
                <a:off x="701105" y="3385784"/>
                <a:ext cx="711594" cy="2918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latin typeface="Helvetica"/>
                    <a:cs typeface="Helvetica"/>
                  </a:rPr>
                  <a:t>XML</a:t>
                </a:r>
                <a:endParaRPr lang="en-US" sz="1200" dirty="0">
                  <a:latin typeface="Helvetica"/>
                  <a:cs typeface="Helvetica"/>
                </a:endParaRPr>
              </a:p>
            </p:txBody>
          </p:sp>
        </p:grpSp>
        <p:grpSp>
          <p:nvGrpSpPr>
            <p:cNvPr id="62" name="Group 61"/>
            <p:cNvGrpSpPr/>
            <p:nvPr/>
          </p:nvGrpSpPr>
          <p:grpSpPr>
            <a:xfrm>
              <a:off x="4034670" y="2525287"/>
              <a:ext cx="1009637" cy="1284713"/>
              <a:chOff x="6490911" y="2213026"/>
              <a:chExt cx="1361000" cy="1731805"/>
            </a:xfrm>
          </p:grpSpPr>
          <p:cxnSp>
            <p:nvCxnSpPr>
              <p:cNvPr id="63" name="Straight Connector 62"/>
              <p:cNvCxnSpPr>
                <a:stCxn id="69" idx="5"/>
                <a:endCxn id="70" idx="1"/>
              </p:cNvCxnSpPr>
              <p:nvPr/>
            </p:nvCxnSpPr>
            <p:spPr>
              <a:xfrm>
                <a:off x="7160342" y="2912117"/>
                <a:ext cx="132322" cy="213848"/>
              </a:xfrm>
              <a:prstGeom prst="line">
                <a:avLst/>
              </a:prstGeom>
              <a:effectLst/>
            </p:spPr>
            <p:style>
              <a:lnRef idx="2">
                <a:schemeClr val="dk1"/>
              </a:lnRef>
              <a:fillRef idx="0">
                <a:schemeClr val="dk1"/>
              </a:fillRef>
              <a:effectRef idx="1">
                <a:schemeClr val="dk1"/>
              </a:effectRef>
              <a:fontRef idx="minor">
                <a:schemeClr val="tx1"/>
              </a:fontRef>
            </p:style>
          </p:cxnSp>
          <p:cxnSp>
            <p:nvCxnSpPr>
              <p:cNvPr id="64" name="Straight Connector 63"/>
              <p:cNvCxnSpPr>
                <a:stCxn id="71" idx="3"/>
                <a:endCxn id="70" idx="7"/>
              </p:cNvCxnSpPr>
              <p:nvPr/>
            </p:nvCxnSpPr>
            <p:spPr>
              <a:xfrm flipH="1">
                <a:off x="7453644" y="2961614"/>
                <a:ext cx="203949" cy="164351"/>
              </a:xfrm>
              <a:prstGeom prst="line">
                <a:avLst/>
              </a:prstGeom>
              <a:effectLst/>
            </p:spPr>
            <p:style>
              <a:lnRef idx="2">
                <a:schemeClr val="dk1"/>
              </a:lnRef>
              <a:fillRef idx="0">
                <a:schemeClr val="dk1"/>
              </a:fillRef>
              <a:effectRef idx="1">
                <a:schemeClr val="dk1"/>
              </a:effectRef>
              <a:fontRef idx="minor">
                <a:schemeClr val="tx1"/>
              </a:fontRef>
            </p:style>
          </p:cxnSp>
          <p:cxnSp>
            <p:nvCxnSpPr>
              <p:cNvPr id="65" name="Straight Connector 64"/>
              <p:cNvCxnSpPr>
                <a:stCxn id="73" idx="1"/>
                <a:endCxn id="70" idx="5"/>
              </p:cNvCxnSpPr>
              <p:nvPr/>
            </p:nvCxnSpPr>
            <p:spPr>
              <a:xfrm flipH="1" flipV="1">
                <a:off x="7453643" y="3286943"/>
                <a:ext cx="123461" cy="463570"/>
              </a:xfrm>
              <a:prstGeom prst="line">
                <a:avLst/>
              </a:prstGeom>
              <a:effectLst/>
            </p:spPr>
            <p:style>
              <a:lnRef idx="2">
                <a:schemeClr val="dk1"/>
              </a:lnRef>
              <a:fillRef idx="0">
                <a:schemeClr val="dk1"/>
              </a:fillRef>
              <a:effectRef idx="1">
                <a:schemeClr val="dk1"/>
              </a:effectRef>
              <a:fontRef idx="minor">
                <a:schemeClr val="tx1"/>
              </a:fontRef>
            </p:style>
          </p:cxnSp>
          <p:cxnSp>
            <p:nvCxnSpPr>
              <p:cNvPr id="66" name="Straight Connector 65"/>
              <p:cNvCxnSpPr>
                <a:stCxn id="68" idx="5"/>
                <a:endCxn id="72" idx="1"/>
              </p:cNvCxnSpPr>
              <p:nvPr/>
            </p:nvCxnSpPr>
            <p:spPr>
              <a:xfrm>
                <a:off x="6685229" y="3139774"/>
                <a:ext cx="275846" cy="357373"/>
              </a:xfrm>
              <a:prstGeom prst="line">
                <a:avLst/>
              </a:prstGeom>
              <a:effectLst/>
            </p:spPr>
            <p:style>
              <a:lnRef idx="2">
                <a:schemeClr val="dk1"/>
              </a:lnRef>
              <a:fillRef idx="0">
                <a:schemeClr val="dk1"/>
              </a:fillRef>
              <a:effectRef idx="1">
                <a:schemeClr val="dk1"/>
              </a:effectRef>
              <a:fontRef idx="minor">
                <a:schemeClr val="tx1"/>
              </a:fontRef>
            </p:style>
          </p:cxnSp>
          <p:cxnSp>
            <p:nvCxnSpPr>
              <p:cNvPr id="67" name="Straight Connector 66"/>
              <p:cNvCxnSpPr>
                <a:stCxn id="70" idx="3"/>
                <a:endCxn id="72" idx="7"/>
              </p:cNvCxnSpPr>
              <p:nvPr/>
            </p:nvCxnSpPr>
            <p:spPr>
              <a:xfrm flipH="1">
                <a:off x="7122053" y="3286943"/>
                <a:ext cx="170612" cy="210204"/>
              </a:xfrm>
              <a:prstGeom prst="line">
                <a:avLst/>
              </a:prstGeom>
              <a:effectLst/>
            </p:spPr>
            <p:style>
              <a:lnRef idx="2">
                <a:schemeClr val="dk1"/>
              </a:lnRef>
              <a:fillRef idx="0">
                <a:schemeClr val="dk1"/>
              </a:fillRef>
              <a:effectRef idx="1">
                <a:schemeClr val="dk1"/>
              </a:effectRef>
              <a:fontRef idx="minor">
                <a:schemeClr val="tx1"/>
              </a:fontRef>
            </p:style>
          </p:cxnSp>
          <p:sp>
            <p:nvSpPr>
              <p:cNvPr id="68" name="Oval 67"/>
              <p:cNvSpPr/>
              <p:nvPr/>
            </p:nvSpPr>
            <p:spPr>
              <a:xfrm>
                <a:off x="6490911" y="2945456"/>
                <a:ext cx="227658" cy="2276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69" name="Oval 68"/>
              <p:cNvSpPr/>
              <p:nvPr/>
            </p:nvSpPr>
            <p:spPr>
              <a:xfrm>
                <a:off x="6966024" y="2717798"/>
                <a:ext cx="227658" cy="2276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0" name="Oval 69"/>
              <p:cNvSpPr/>
              <p:nvPr/>
            </p:nvSpPr>
            <p:spPr>
              <a:xfrm>
                <a:off x="7259325" y="3092625"/>
                <a:ext cx="227658" cy="2276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1" name="Oval 70"/>
              <p:cNvSpPr/>
              <p:nvPr/>
            </p:nvSpPr>
            <p:spPr>
              <a:xfrm>
                <a:off x="7624253" y="2767295"/>
                <a:ext cx="227658" cy="2276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2" name="Oval 71"/>
              <p:cNvSpPr/>
              <p:nvPr/>
            </p:nvSpPr>
            <p:spPr>
              <a:xfrm>
                <a:off x="6927735" y="3463807"/>
                <a:ext cx="227658" cy="2276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3" name="Oval 72"/>
              <p:cNvSpPr/>
              <p:nvPr/>
            </p:nvSpPr>
            <p:spPr>
              <a:xfrm>
                <a:off x="7543764" y="3717173"/>
                <a:ext cx="227658" cy="2276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74" name="Oval 73"/>
              <p:cNvSpPr/>
              <p:nvPr/>
            </p:nvSpPr>
            <p:spPr>
              <a:xfrm>
                <a:off x="7160342" y="2213026"/>
                <a:ext cx="227658" cy="2276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75" name="Straight Connector 74"/>
              <p:cNvCxnSpPr>
                <a:stCxn id="74" idx="5"/>
                <a:endCxn id="71" idx="1"/>
              </p:cNvCxnSpPr>
              <p:nvPr/>
            </p:nvCxnSpPr>
            <p:spPr>
              <a:xfrm>
                <a:off x="7354660" y="2407344"/>
                <a:ext cx="302933" cy="393291"/>
              </a:xfrm>
              <a:prstGeom prst="line">
                <a:avLst/>
              </a:prstGeom>
              <a:effectLst/>
            </p:spPr>
            <p:style>
              <a:lnRef idx="2">
                <a:schemeClr val="dk1"/>
              </a:lnRef>
              <a:fillRef idx="0">
                <a:schemeClr val="dk1"/>
              </a:fillRef>
              <a:effectRef idx="1">
                <a:schemeClr val="dk1"/>
              </a:effectRef>
              <a:fontRef idx="minor">
                <a:schemeClr val="tx1"/>
              </a:fontRef>
            </p:style>
          </p:cxnSp>
          <p:cxnSp>
            <p:nvCxnSpPr>
              <p:cNvPr id="76" name="Straight Connector 75"/>
              <p:cNvCxnSpPr>
                <a:stCxn id="72" idx="6"/>
                <a:endCxn id="73" idx="2"/>
              </p:cNvCxnSpPr>
              <p:nvPr/>
            </p:nvCxnSpPr>
            <p:spPr>
              <a:xfrm>
                <a:off x="7155393" y="3577636"/>
                <a:ext cx="388371" cy="253366"/>
              </a:xfrm>
              <a:prstGeom prst="line">
                <a:avLst/>
              </a:prstGeom>
              <a:effectLst/>
            </p:spPr>
            <p:style>
              <a:lnRef idx="2">
                <a:schemeClr val="dk1"/>
              </a:lnRef>
              <a:fillRef idx="0">
                <a:schemeClr val="dk1"/>
              </a:fillRef>
              <a:effectRef idx="1">
                <a:schemeClr val="dk1"/>
              </a:effectRef>
              <a:fontRef idx="minor">
                <a:schemeClr val="tx1"/>
              </a:fontRef>
            </p:style>
          </p:cxnSp>
        </p:grpSp>
        <p:grpSp>
          <p:nvGrpSpPr>
            <p:cNvPr id="77" name="Group 76"/>
            <p:cNvGrpSpPr/>
            <p:nvPr/>
          </p:nvGrpSpPr>
          <p:grpSpPr>
            <a:xfrm>
              <a:off x="5988580" y="2525287"/>
              <a:ext cx="1009637" cy="1284713"/>
              <a:chOff x="6490911" y="2213026"/>
              <a:chExt cx="1361000" cy="1731805"/>
            </a:xfrm>
          </p:grpSpPr>
          <p:cxnSp>
            <p:nvCxnSpPr>
              <p:cNvPr id="78" name="Straight Connector 77"/>
              <p:cNvCxnSpPr>
                <a:stCxn id="84" idx="5"/>
                <a:endCxn id="85" idx="1"/>
              </p:cNvCxnSpPr>
              <p:nvPr/>
            </p:nvCxnSpPr>
            <p:spPr>
              <a:xfrm>
                <a:off x="7160342" y="2912117"/>
                <a:ext cx="132322" cy="213848"/>
              </a:xfrm>
              <a:prstGeom prst="line">
                <a:avLst/>
              </a:prstGeom>
              <a:effectLst/>
            </p:spPr>
            <p:style>
              <a:lnRef idx="2">
                <a:schemeClr val="dk1"/>
              </a:lnRef>
              <a:fillRef idx="0">
                <a:schemeClr val="dk1"/>
              </a:fillRef>
              <a:effectRef idx="1">
                <a:schemeClr val="dk1"/>
              </a:effectRef>
              <a:fontRef idx="minor">
                <a:schemeClr val="tx1"/>
              </a:fontRef>
            </p:style>
          </p:cxnSp>
          <p:cxnSp>
            <p:nvCxnSpPr>
              <p:cNvPr id="79" name="Straight Connector 78"/>
              <p:cNvCxnSpPr>
                <a:stCxn id="86" idx="3"/>
                <a:endCxn id="85" idx="7"/>
              </p:cNvCxnSpPr>
              <p:nvPr/>
            </p:nvCxnSpPr>
            <p:spPr>
              <a:xfrm flipH="1">
                <a:off x="7453644" y="2961614"/>
                <a:ext cx="203949" cy="164351"/>
              </a:xfrm>
              <a:prstGeom prst="line">
                <a:avLst/>
              </a:prstGeom>
              <a:effectLst/>
            </p:spPr>
            <p:style>
              <a:lnRef idx="2">
                <a:schemeClr val="dk1"/>
              </a:lnRef>
              <a:fillRef idx="0">
                <a:schemeClr val="dk1"/>
              </a:fillRef>
              <a:effectRef idx="1">
                <a:schemeClr val="dk1"/>
              </a:effectRef>
              <a:fontRef idx="minor">
                <a:schemeClr val="tx1"/>
              </a:fontRef>
            </p:style>
          </p:cxnSp>
          <p:cxnSp>
            <p:nvCxnSpPr>
              <p:cNvPr id="80" name="Straight Connector 79"/>
              <p:cNvCxnSpPr>
                <a:stCxn id="88" idx="1"/>
                <a:endCxn id="85" idx="5"/>
              </p:cNvCxnSpPr>
              <p:nvPr/>
            </p:nvCxnSpPr>
            <p:spPr>
              <a:xfrm flipH="1" flipV="1">
                <a:off x="7453643" y="3286943"/>
                <a:ext cx="123461" cy="463570"/>
              </a:xfrm>
              <a:prstGeom prst="line">
                <a:avLst/>
              </a:prstGeom>
              <a:effectLst/>
            </p:spPr>
            <p:style>
              <a:lnRef idx="2">
                <a:schemeClr val="dk1"/>
              </a:lnRef>
              <a:fillRef idx="0">
                <a:schemeClr val="dk1"/>
              </a:fillRef>
              <a:effectRef idx="1">
                <a:schemeClr val="dk1"/>
              </a:effectRef>
              <a:fontRef idx="minor">
                <a:schemeClr val="tx1"/>
              </a:fontRef>
            </p:style>
          </p:cxnSp>
          <p:cxnSp>
            <p:nvCxnSpPr>
              <p:cNvPr id="81" name="Straight Connector 80"/>
              <p:cNvCxnSpPr>
                <a:stCxn id="83" idx="5"/>
                <a:endCxn id="87" idx="1"/>
              </p:cNvCxnSpPr>
              <p:nvPr/>
            </p:nvCxnSpPr>
            <p:spPr>
              <a:xfrm>
                <a:off x="6685229" y="3139774"/>
                <a:ext cx="275846" cy="357373"/>
              </a:xfrm>
              <a:prstGeom prst="line">
                <a:avLst/>
              </a:prstGeom>
              <a:effectLst/>
            </p:spPr>
            <p:style>
              <a:lnRef idx="2">
                <a:schemeClr val="dk1"/>
              </a:lnRef>
              <a:fillRef idx="0">
                <a:schemeClr val="dk1"/>
              </a:fillRef>
              <a:effectRef idx="1">
                <a:schemeClr val="dk1"/>
              </a:effectRef>
              <a:fontRef idx="minor">
                <a:schemeClr val="tx1"/>
              </a:fontRef>
            </p:style>
          </p:cxnSp>
          <p:cxnSp>
            <p:nvCxnSpPr>
              <p:cNvPr id="82" name="Straight Connector 81"/>
              <p:cNvCxnSpPr>
                <a:stCxn id="85" idx="3"/>
                <a:endCxn id="87" idx="7"/>
              </p:cNvCxnSpPr>
              <p:nvPr/>
            </p:nvCxnSpPr>
            <p:spPr>
              <a:xfrm flipH="1">
                <a:off x="7122053" y="3286943"/>
                <a:ext cx="170612" cy="210204"/>
              </a:xfrm>
              <a:prstGeom prst="line">
                <a:avLst/>
              </a:prstGeom>
              <a:effectLst/>
            </p:spPr>
            <p:style>
              <a:lnRef idx="2">
                <a:schemeClr val="dk1"/>
              </a:lnRef>
              <a:fillRef idx="0">
                <a:schemeClr val="dk1"/>
              </a:fillRef>
              <a:effectRef idx="1">
                <a:schemeClr val="dk1"/>
              </a:effectRef>
              <a:fontRef idx="minor">
                <a:schemeClr val="tx1"/>
              </a:fontRef>
            </p:style>
          </p:cxnSp>
          <p:sp>
            <p:nvSpPr>
              <p:cNvPr id="83" name="Oval 82"/>
              <p:cNvSpPr/>
              <p:nvPr/>
            </p:nvSpPr>
            <p:spPr>
              <a:xfrm>
                <a:off x="6490911" y="2945456"/>
                <a:ext cx="227658" cy="227658"/>
              </a:xfrm>
              <a:prstGeom prst="ellipse">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84" name="Oval 83"/>
              <p:cNvSpPr/>
              <p:nvPr/>
            </p:nvSpPr>
            <p:spPr>
              <a:xfrm>
                <a:off x="6966024" y="2717798"/>
                <a:ext cx="227658" cy="227658"/>
              </a:xfrm>
              <a:prstGeom prst="ellipse">
                <a:avLst/>
              </a:prstGeom>
              <a:solidFill>
                <a:schemeClr val="accent6">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85" name="Oval 84"/>
              <p:cNvSpPr/>
              <p:nvPr/>
            </p:nvSpPr>
            <p:spPr>
              <a:xfrm>
                <a:off x="7259325" y="3092625"/>
                <a:ext cx="227658" cy="227658"/>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86" name="Oval 85"/>
              <p:cNvSpPr/>
              <p:nvPr/>
            </p:nvSpPr>
            <p:spPr>
              <a:xfrm>
                <a:off x="7624253" y="2767295"/>
                <a:ext cx="227658" cy="227658"/>
              </a:xfrm>
              <a:prstGeom prst="ellipse">
                <a:avLst/>
              </a:prstGeom>
              <a:solidFill>
                <a:schemeClr val="accent4">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87" name="Oval 86"/>
              <p:cNvSpPr/>
              <p:nvPr/>
            </p:nvSpPr>
            <p:spPr>
              <a:xfrm>
                <a:off x="6927735" y="3463807"/>
                <a:ext cx="227658" cy="227658"/>
              </a:xfrm>
              <a:prstGeom prst="ellipse">
                <a:avLst/>
              </a:prstGeom>
              <a:solidFill>
                <a:schemeClr val="accent2">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88" name="Oval 87"/>
              <p:cNvSpPr/>
              <p:nvPr/>
            </p:nvSpPr>
            <p:spPr>
              <a:xfrm>
                <a:off x="7543764" y="3717173"/>
                <a:ext cx="227658" cy="227658"/>
              </a:xfrm>
              <a:prstGeom prst="ellipse">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89" name="Oval 88"/>
              <p:cNvSpPr/>
              <p:nvPr/>
            </p:nvSpPr>
            <p:spPr>
              <a:xfrm>
                <a:off x="7160342" y="2213026"/>
                <a:ext cx="227658" cy="227658"/>
              </a:xfrm>
              <a:prstGeom prst="ellipse">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90" name="Straight Connector 89"/>
              <p:cNvCxnSpPr>
                <a:stCxn id="89" idx="5"/>
                <a:endCxn id="86" idx="1"/>
              </p:cNvCxnSpPr>
              <p:nvPr/>
            </p:nvCxnSpPr>
            <p:spPr>
              <a:xfrm>
                <a:off x="7354660" y="2407344"/>
                <a:ext cx="302933" cy="393291"/>
              </a:xfrm>
              <a:prstGeom prst="line">
                <a:avLst/>
              </a:prstGeom>
              <a:effectLst/>
            </p:spPr>
            <p:style>
              <a:lnRef idx="2">
                <a:schemeClr val="dk1"/>
              </a:lnRef>
              <a:fillRef idx="0">
                <a:schemeClr val="dk1"/>
              </a:fillRef>
              <a:effectRef idx="1">
                <a:schemeClr val="dk1"/>
              </a:effectRef>
              <a:fontRef idx="minor">
                <a:schemeClr val="tx1"/>
              </a:fontRef>
            </p:style>
          </p:cxnSp>
          <p:cxnSp>
            <p:nvCxnSpPr>
              <p:cNvPr id="91" name="Straight Connector 90"/>
              <p:cNvCxnSpPr>
                <a:stCxn id="87" idx="6"/>
                <a:endCxn id="88" idx="2"/>
              </p:cNvCxnSpPr>
              <p:nvPr/>
            </p:nvCxnSpPr>
            <p:spPr>
              <a:xfrm>
                <a:off x="7155393" y="3577636"/>
                <a:ext cx="388371" cy="253366"/>
              </a:xfrm>
              <a:prstGeom prst="line">
                <a:avLst/>
              </a:prstGeom>
              <a:effectLst/>
            </p:spPr>
            <p:style>
              <a:lnRef idx="2">
                <a:schemeClr val="dk1"/>
              </a:lnRef>
              <a:fillRef idx="0">
                <a:schemeClr val="dk1"/>
              </a:fillRef>
              <a:effectRef idx="1">
                <a:schemeClr val="dk1"/>
              </a:effectRef>
              <a:fontRef idx="minor">
                <a:schemeClr val="tx1"/>
              </a:fontRef>
            </p:style>
          </p:cxnSp>
        </p:grpSp>
        <p:grpSp>
          <p:nvGrpSpPr>
            <p:cNvPr id="120" name="Group 119"/>
            <p:cNvGrpSpPr/>
            <p:nvPr/>
          </p:nvGrpSpPr>
          <p:grpSpPr>
            <a:xfrm>
              <a:off x="2133600" y="2525287"/>
              <a:ext cx="1036376" cy="1284713"/>
              <a:chOff x="2013099" y="2147633"/>
              <a:chExt cx="1339701" cy="1660721"/>
            </a:xfrm>
          </p:grpSpPr>
          <p:cxnSp>
            <p:nvCxnSpPr>
              <p:cNvPr id="39" name="Straight Connector 38"/>
              <p:cNvCxnSpPr>
                <a:stCxn id="53" idx="5"/>
                <a:endCxn id="54" idx="1"/>
              </p:cNvCxnSpPr>
              <p:nvPr/>
            </p:nvCxnSpPr>
            <p:spPr>
              <a:xfrm>
                <a:off x="2655052" y="2818029"/>
                <a:ext cx="126891" cy="205070"/>
              </a:xfrm>
              <a:prstGeom prst="line">
                <a:avLst/>
              </a:prstGeom>
              <a:effectLst/>
            </p:spPr>
            <p:style>
              <a:lnRef idx="2">
                <a:schemeClr val="dk1"/>
              </a:lnRef>
              <a:fillRef idx="0">
                <a:schemeClr val="dk1"/>
              </a:fillRef>
              <a:effectRef idx="1">
                <a:schemeClr val="dk1"/>
              </a:effectRef>
              <a:fontRef idx="minor">
                <a:schemeClr val="tx1"/>
              </a:fontRef>
            </p:style>
          </p:cxnSp>
          <p:cxnSp>
            <p:nvCxnSpPr>
              <p:cNvPr id="40" name="Straight Connector 39"/>
              <p:cNvCxnSpPr>
                <a:stCxn id="55" idx="3"/>
                <a:endCxn id="54" idx="7"/>
              </p:cNvCxnSpPr>
              <p:nvPr/>
            </p:nvCxnSpPr>
            <p:spPr>
              <a:xfrm flipH="1">
                <a:off x="2936315" y="2865494"/>
                <a:ext cx="195578" cy="157605"/>
              </a:xfrm>
              <a:prstGeom prst="line">
                <a:avLst/>
              </a:prstGeom>
              <a:effectLst/>
            </p:spPr>
            <p:style>
              <a:lnRef idx="2">
                <a:schemeClr val="dk1"/>
              </a:lnRef>
              <a:fillRef idx="0">
                <a:schemeClr val="dk1"/>
              </a:fillRef>
              <a:effectRef idx="1">
                <a:schemeClr val="dk1"/>
              </a:effectRef>
              <a:fontRef idx="minor">
                <a:schemeClr val="tx1"/>
              </a:fontRef>
            </p:style>
          </p:cxnSp>
          <p:cxnSp>
            <p:nvCxnSpPr>
              <p:cNvPr id="41" name="Straight Connector 40"/>
              <p:cNvCxnSpPr>
                <a:stCxn id="57" idx="1"/>
                <a:endCxn id="54" idx="5"/>
              </p:cNvCxnSpPr>
              <p:nvPr/>
            </p:nvCxnSpPr>
            <p:spPr>
              <a:xfrm flipH="1" flipV="1">
                <a:off x="2936314" y="3177470"/>
                <a:ext cx="118393" cy="444542"/>
              </a:xfrm>
              <a:prstGeom prst="line">
                <a:avLst/>
              </a:prstGeom>
              <a:effectLst/>
            </p:spPr>
            <p:style>
              <a:lnRef idx="2">
                <a:schemeClr val="dk1"/>
              </a:lnRef>
              <a:fillRef idx="0">
                <a:schemeClr val="dk1"/>
              </a:fillRef>
              <a:effectRef idx="1">
                <a:schemeClr val="dk1"/>
              </a:effectRef>
              <a:fontRef idx="minor">
                <a:schemeClr val="tx1"/>
              </a:fontRef>
            </p:style>
          </p:cxnSp>
          <p:cxnSp>
            <p:nvCxnSpPr>
              <p:cNvPr id="42" name="Straight Connector 41"/>
              <p:cNvCxnSpPr>
                <a:stCxn id="53" idx="4"/>
                <a:endCxn id="56" idx="0"/>
              </p:cNvCxnSpPr>
              <p:nvPr/>
            </p:nvCxnSpPr>
            <p:spPr>
              <a:xfrm flipH="1">
                <a:off x="2541151" y="2850000"/>
                <a:ext cx="36716" cy="497074"/>
              </a:xfrm>
              <a:prstGeom prst="line">
                <a:avLst/>
              </a:prstGeom>
              <a:effectLst/>
            </p:spPr>
            <p:style>
              <a:lnRef idx="2">
                <a:schemeClr val="dk1"/>
              </a:lnRef>
              <a:fillRef idx="0">
                <a:schemeClr val="dk1"/>
              </a:fillRef>
              <a:effectRef idx="1">
                <a:schemeClr val="dk1"/>
              </a:effectRef>
              <a:fontRef idx="minor">
                <a:schemeClr val="tx1"/>
              </a:fontRef>
            </p:style>
          </p:cxnSp>
          <p:cxnSp>
            <p:nvCxnSpPr>
              <p:cNvPr id="43" name="Straight Connector 42"/>
              <p:cNvCxnSpPr>
                <a:stCxn id="52" idx="5"/>
                <a:endCxn id="56" idx="1"/>
              </p:cNvCxnSpPr>
              <p:nvPr/>
            </p:nvCxnSpPr>
            <p:spPr>
              <a:xfrm>
                <a:off x="2199441" y="3036342"/>
                <a:ext cx="264524" cy="342704"/>
              </a:xfrm>
              <a:prstGeom prst="line">
                <a:avLst/>
              </a:prstGeom>
              <a:effectLst/>
            </p:spPr>
            <p:style>
              <a:lnRef idx="2">
                <a:schemeClr val="dk1"/>
              </a:lnRef>
              <a:fillRef idx="0">
                <a:schemeClr val="dk1"/>
              </a:fillRef>
              <a:effectRef idx="1">
                <a:schemeClr val="dk1"/>
              </a:effectRef>
              <a:fontRef idx="minor">
                <a:schemeClr val="tx1"/>
              </a:fontRef>
            </p:style>
          </p:cxnSp>
          <p:cxnSp>
            <p:nvCxnSpPr>
              <p:cNvPr id="50" name="Straight Connector 49"/>
              <p:cNvCxnSpPr>
                <a:stCxn id="53" idx="2"/>
                <a:endCxn id="52" idx="7"/>
              </p:cNvCxnSpPr>
              <p:nvPr/>
            </p:nvCxnSpPr>
            <p:spPr>
              <a:xfrm flipH="1">
                <a:off x="2199442" y="2740843"/>
                <a:ext cx="269268" cy="141128"/>
              </a:xfrm>
              <a:prstGeom prst="line">
                <a:avLst/>
              </a:prstGeom>
              <a:effectLst/>
            </p:spPr>
            <p:style>
              <a:lnRef idx="2">
                <a:schemeClr val="dk1"/>
              </a:lnRef>
              <a:fillRef idx="0">
                <a:schemeClr val="dk1"/>
              </a:fillRef>
              <a:effectRef idx="1">
                <a:schemeClr val="dk1"/>
              </a:effectRef>
              <a:fontRef idx="minor">
                <a:schemeClr val="tx1"/>
              </a:fontRef>
            </p:style>
          </p:cxnSp>
          <p:cxnSp>
            <p:nvCxnSpPr>
              <p:cNvPr id="51" name="Straight Connector 50"/>
              <p:cNvCxnSpPr>
                <a:stCxn id="54" idx="3"/>
                <a:endCxn id="56" idx="7"/>
              </p:cNvCxnSpPr>
              <p:nvPr/>
            </p:nvCxnSpPr>
            <p:spPr>
              <a:xfrm flipH="1">
                <a:off x="2618335" y="3177470"/>
                <a:ext cx="163609" cy="201576"/>
              </a:xfrm>
              <a:prstGeom prst="line">
                <a:avLst/>
              </a:prstGeom>
              <a:effectLst/>
            </p:spPr>
            <p:style>
              <a:lnRef idx="2">
                <a:schemeClr val="dk1"/>
              </a:lnRef>
              <a:fillRef idx="0">
                <a:schemeClr val="dk1"/>
              </a:fillRef>
              <a:effectRef idx="1">
                <a:schemeClr val="dk1"/>
              </a:effectRef>
              <a:fontRef idx="minor">
                <a:schemeClr val="tx1"/>
              </a:fontRef>
            </p:style>
          </p:cxnSp>
          <p:sp>
            <p:nvSpPr>
              <p:cNvPr id="52" name="Oval 51"/>
              <p:cNvSpPr/>
              <p:nvPr/>
            </p:nvSpPr>
            <p:spPr>
              <a:xfrm>
                <a:off x="2013099" y="2850000"/>
                <a:ext cx="218313" cy="2183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53" name="Oval 52"/>
              <p:cNvSpPr/>
              <p:nvPr/>
            </p:nvSpPr>
            <p:spPr>
              <a:xfrm>
                <a:off x="2468710" y="2631686"/>
                <a:ext cx="218313" cy="2183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54" name="Oval 53"/>
              <p:cNvSpPr/>
              <p:nvPr/>
            </p:nvSpPr>
            <p:spPr>
              <a:xfrm>
                <a:off x="2749972" y="2991128"/>
                <a:ext cx="218313" cy="218314"/>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55" name="Oval 54"/>
              <p:cNvSpPr/>
              <p:nvPr/>
            </p:nvSpPr>
            <p:spPr>
              <a:xfrm>
                <a:off x="3099922" y="2679151"/>
                <a:ext cx="218313" cy="2183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56" name="Oval 55"/>
              <p:cNvSpPr/>
              <p:nvPr/>
            </p:nvSpPr>
            <p:spPr>
              <a:xfrm>
                <a:off x="2431993" y="3347074"/>
                <a:ext cx="218313" cy="2183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57" name="Oval 56"/>
              <p:cNvSpPr/>
              <p:nvPr/>
            </p:nvSpPr>
            <p:spPr>
              <a:xfrm>
                <a:off x="3022736" y="3590040"/>
                <a:ext cx="218313" cy="218314"/>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58" name="Oval 57"/>
              <p:cNvSpPr/>
              <p:nvPr/>
            </p:nvSpPr>
            <p:spPr>
              <a:xfrm>
                <a:off x="2655052" y="2147633"/>
                <a:ext cx="218313" cy="218314"/>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59" name="Straight Connector 58"/>
              <p:cNvCxnSpPr>
                <a:stCxn id="58" idx="3"/>
                <a:endCxn id="53" idx="0"/>
              </p:cNvCxnSpPr>
              <p:nvPr/>
            </p:nvCxnSpPr>
            <p:spPr>
              <a:xfrm flipH="1">
                <a:off x="2577867" y="2333975"/>
                <a:ext cx="109157" cy="297711"/>
              </a:xfrm>
              <a:prstGeom prst="line">
                <a:avLst/>
              </a:prstGeom>
              <a:effectLst/>
            </p:spPr>
            <p:style>
              <a:lnRef idx="2">
                <a:schemeClr val="dk1"/>
              </a:lnRef>
              <a:fillRef idx="0">
                <a:schemeClr val="dk1"/>
              </a:fillRef>
              <a:effectRef idx="1">
                <a:schemeClr val="dk1"/>
              </a:effectRef>
              <a:fontRef idx="minor">
                <a:schemeClr val="tx1"/>
              </a:fontRef>
            </p:style>
          </p:cxnSp>
          <p:cxnSp>
            <p:nvCxnSpPr>
              <p:cNvPr id="60" name="Straight Connector 59"/>
              <p:cNvCxnSpPr>
                <a:stCxn id="58" idx="5"/>
                <a:endCxn id="55" idx="1"/>
              </p:cNvCxnSpPr>
              <p:nvPr/>
            </p:nvCxnSpPr>
            <p:spPr>
              <a:xfrm>
                <a:off x="2841394" y="2333975"/>
                <a:ext cx="290499" cy="377148"/>
              </a:xfrm>
              <a:prstGeom prst="line">
                <a:avLst/>
              </a:prstGeom>
              <a:effectLst/>
            </p:spPr>
            <p:style>
              <a:lnRef idx="2">
                <a:schemeClr val="dk1"/>
              </a:lnRef>
              <a:fillRef idx="0">
                <a:schemeClr val="dk1"/>
              </a:fillRef>
              <a:effectRef idx="1">
                <a:schemeClr val="dk1"/>
              </a:effectRef>
              <a:fontRef idx="minor">
                <a:schemeClr val="tx1"/>
              </a:fontRef>
            </p:style>
          </p:cxnSp>
          <p:cxnSp>
            <p:nvCxnSpPr>
              <p:cNvPr id="61" name="Straight Connector 60"/>
              <p:cNvCxnSpPr>
                <a:stCxn id="56" idx="6"/>
                <a:endCxn id="57" idx="2"/>
              </p:cNvCxnSpPr>
              <p:nvPr/>
            </p:nvCxnSpPr>
            <p:spPr>
              <a:xfrm>
                <a:off x="2650306" y="3456231"/>
                <a:ext cx="372430" cy="242966"/>
              </a:xfrm>
              <a:prstGeom prst="line">
                <a:avLst/>
              </a:prstGeom>
              <a:effectLst/>
            </p:spPr>
            <p:style>
              <a:lnRef idx="2">
                <a:schemeClr val="dk1"/>
              </a:lnRef>
              <a:fillRef idx="0">
                <a:schemeClr val="dk1"/>
              </a:fillRef>
              <a:effectRef idx="1">
                <a:schemeClr val="dk1"/>
              </a:effectRef>
              <a:fontRef idx="minor">
                <a:schemeClr val="tx1"/>
              </a:fontRef>
            </p:style>
          </p:cxnSp>
          <p:sp>
            <p:nvSpPr>
              <p:cNvPr id="97" name="Oval 96"/>
              <p:cNvSpPr/>
              <p:nvPr/>
            </p:nvSpPr>
            <p:spPr>
              <a:xfrm>
                <a:off x="3134487" y="3096666"/>
                <a:ext cx="218313" cy="2183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sp>
            <p:nvSpPr>
              <p:cNvPr id="98" name="Oval 97"/>
              <p:cNvSpPr/>
              <p:nvPr/>
            </p:nvSpPr>
            <p:spPr>
              <a:xfrm>
                <a:off x="2122255" y="2224818"/>
                <a:ext cx="218313" cy="2183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Gill Sans Light"/>
                  <a:cs typeface="Gill Sans Light"/>
                </a:endParaRPr>
              </a:p>
            </p:txBody>
          </p:sp>
          <p:cxnSp>
            <p:nvCxnSpPr>
              <p:cNvPr id="99" name="Straight Connector 98"/>
              <p:cNvCxnSpPr>
                <a:stCxn id="98" idx="6"/>
                <a:endCxn id="55" idx="2"/>
              </p:cNvCxnSpPr>
              <p:nvPr/>
            </p:nvCxnSpPr>
            <p:spPr>
              <a:xfrm>
                <a:off x="2340568" y="2333975"/>
                <a:ext cx="759354" cy="454333"/>
              </a:xfrm>
              <a:prstGeom prst="line">
                <a:avLst/>
              </a:prstGeom>
              <a:effectLst/>
            </p:spPr>
            <p:style>
              <a:lnRef idx="2">
                <a:schemeClr val="dk1"/>
              </a:lnRef>
              <a:fillRef idx="0">
                <a:schemeClr val="dk1"/>
              </a:fillRef>
              <a:effectRef idx="1">
                <a:schemeClr val="dk1"/>
              </a:effectRef>
              <a:fontRef idx="minor">
                <a:schemeClr val="tx1"/>
              </a:fontRef>
            </p:style>
          </p:cxnSp>
          <p:cxnSp>
            <p:nvCxnSpPr>
              <p:cNvPr id="100" name="Straight Connector 99"/>
              <p:cNvCxnSpPr>
                <a:stCxn id="55" idx="4"/>
                <a:endCxn id="97" idx="0"/>
              </p:cNvCxnSpPr>
              <p:nvPr/>
            </p:nvCxnSpPr>
            <p:spPr>
              <a:xfrm>
                <a:off x="3209079" y="2897465"/>
                <a:ext cx="34565" cy="199201"/>
              </a:xfrm>
              <a:prstGeom prst="line">
                <a:avLst/>
              </a:prstGeom>
              <a:effectLst/>
            </p:spPr>
            <p:style>
              <a:lnRef idx="2">
                <a:schemeClr val="dk1"/>
              </a:lnRef>
              <a:fillRef idx="0">
                <a:schemeClr val="dk1"/>
              </a:fillRef>
              <a:effectRef idx="1">
                <a:schemeClr val="dk1"/>
              </a:effectRef>
              <a:fontRef idx="minor">
                <a:schemeClr val="tx1"/>
              </a:fontRef>
            </p:style>
          </p:cxnSp>
          <p:cxnSp>
            <p:nvCxnSpPr>
              <p:cNvPr id="102" name="Straight Connector 101"/>
              <p:cNvCxnSpPr>
                <a:stCxn id="98" idx="3"/>
                <a:endCxn id="52" idx="1"/>
              </p:cNvCxnSpPr>
              <p:nvPr/>
            </p:nvCxnSpPr>
            <p:spPr>
              <a:xfrm flipH="1">
                <a:off x="2045070" y="2411161"/>
                <a:ext cx="109156" cy="470810"/>
              </a:xfrm>
              <a:prstGeom prst="line">
                <a:avLst/>
              </a:prstGeom>
              <a:effectLst/>
            </p:spPr>
            <p:style>
              <a:lnRef idx="2">
                <a:schemeClr val="dk1"/>
              </a:lnRef>
              <a:fillRef idx="0">
                <a:schemeClr val="dk1"/>
              </a:fillRef>
              <a:effectRef idx="1">
                <a:schemeClr val="dk1"/>
              </a:effectRef>
              <a:fontRef idx="minor">
                <a:schemeClr val="tx1"/>
              </a:fontRef>
            </p:style>
          </p:cxnSp>
          <p:cxnSp>
            <p:nvCxnSpPr>
              <p:cNvPr id="103" name="Straight Connector 102"/>
              <p:cNvCxnSpPr>
                <a:stCxn id="98" idx="5"/>
                <a:endCxn id="53" idx="1"/>
              </p:cNvCxnSpPr>
              <p:nvPr/>
            </p:nvCxnSpPr>
            <p:spPr>
              <a:xfrm>
                <a:off x="2308597" y="2411161"/>
                <a:ext cx="192084" cy="252496"/>
              </a:xfrm>
              <a:prstGeom prst="line">
                <a:avLst/>
              </a:prstGeom>
              <a:effectLst/>
            </p:spPr>
            <p:style>
              <a:lnRef idx="2">
                <a:schemeClr val="dk1"/>
              </a:lnRef>
              <a:fillRef idx="0">
                <a:schemeClr val="dk1"/>
              </a:fillRef>
              <a:effectRef idx="1">
                <a:schemeClr val="dk1"/>
              </a:effectRef>
              <a:fontRef idx="minor">
                <a:schemeClr val="tx1"/>
              </a:fontRef>
            </p:style>
          </p:cxnSp>
        </p:grpSp>
        <p:grpSp>
          <p:nvGrpSpPr>
            <p:cNvPr id="105" name="Group 104"/>
            <p:cNvGrpSpPr/>
            <p:nvPr/>
          </p:nvGrpSpPr>
          <p:grpSpPr>
            <a:xfrm>
              <a:off x="7828556" y="2626247"/>
              <a:ext cx="858244" cy="1082792"/>
              <a:chOff x="4673759" y="4955940"/>
              <a:chExt cx="1563771" cy="1565259"/>
            </a:xfrm>
          </p:grpSpPr>
          <p:sp>
            <p:nvSpPr>
              <p:cNvPr id="106" name="Folded Corner 105"/>
              <p:cNvSpPr/>
              <p:nvPr/>
            </p:nvSpPr>
            <p:spPr>
              <a:xfrm>
                <a:off x="4673759" y="4957428"/>
                <a:ext cx="1563771" cy="1563771"/>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07" name="Straight Connector 106"/>
              <p:cNvCxnSpPr/>
              <p:nvPr/>
            </p:nvCxnSpPr>
            <p:spPr>
              <a:xfrm>
                <a:off x="4673759" y="5519259"/>
                <a:ext cx="1563771"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a:off x="4673759" y="5821083"/>
                <a:ext cx="1563771"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4673759" y="6122907"/>
                <a:ext cx="1563771"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0" name="Rectangle 109"/>
              <p:cNvSpPr/>
              <p:nvPr/>
            </p:nvSpPr>
            <p:spPr>
              <a:xfrm>
                <a:off x="4673759" y="4955940"/>
                <a:ext cx="1563771" cy="336207"/>
              </a:xfrm>
              <a:prstGeom prst="rect">
                <a:avLst/>
              </a:prstGeom>
              <a:solidFill>
                <a:schemeClr val="bg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11" name="Straight Connector 110"/>
              <p:cNvCxnSpPr/>
              <p:nvPr/>
            </p:nvCxnSpPr>
            <p:spPr>
              <a:xfrm flipV="1">
                <a:off x="5167336" y="4957428"/>
                <a:ext cx="0" cy="156377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5755521" y="4957428"/>
                <a:ext cx="0" cy="156377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pic>
          <p:nvPicPr>
            <p:cNvPr id="114" name="Picture 113"/>
            <p:cNvPicPr>
              <a:picLocks noChangeAspect="1"/>
            </p:cNvPicPr>
            <p:nvPr/>
          </p:nvPicPr>
          <p:blipFill>
            <a:blip r:embed="rId3">
              <a:clrChange>
                <a:clrFrom>
                  <a:srgbClr val="FFFFFF"/>
                </a:clrFrom>
                <a:clrTo>
                  <a:srgbClr val="FFFFFF">
                    <a:alpha val="0"/>
                  </a:srgbClr>
                </a:clrTo>
              </a:clrChange>
            </a:blip>
            <a:stretch>
              <a:fillRect/>
            </a:stretch>
          </p:blipFill>
          <p:spPr>
            <a:xfrm>
              <a:off x="4073210" y="3765859"/>
              <a:ext cx="797265" cy="805318"/>
            </a:xfrm>
            <a:prstGeom prst="rect">
              <a:avLst/>
            </a:prstGeom>
          </p:spPr>
        </p:pic>
        <p:pic>
          <p:nvPicPr>
            <p:cNvPr id="121" name="Picture 120"/>
            <p:cNvPicPr>
              <a:picLocks noChangeAspect="1"/>
            </p:cNvPicPr>
            <p:nvPr/>
          </p:nvPicPr>
          <p:blipFill>
            <a:blip r:embed="rId4"/>
            <a:stretch>
              <a:fillRect/>
            </a:stretch>
          </p:blipFill>
          <p:spPr>
            <a:xfrm>
              <a:off x="5749610" y="3908320"/>
              <a:ext cx="1422417" cy="520397"/>
            </a:xfrm>
            <a:prstGeom prst="rect">
              <a:avLst/>
            </a:prstGeom>
          </p:spPr>
        </p:pic>
        <p:pic>
          <p:nvPicPr>
            <p:cNvPr id="125" name="Picture 124"/>
            <p:cNvPicPr>
              <a:picLocks noChangeAspect="1"/>
            </p:cNvPicPr>
            <p:nvPr/>
          </p:nvPicPr>
          <p:blipFill>
            <a:blip r:embed="rId3">
              <a:clrChange>
                <a:clrFrom>
                  <a:srgbClr val="FFFFFF"/>
                </a:clrFrom>
                <a:clrTo>
                  <a:srgbClr val="FFFFFF">
                    <a:alpha val="0"/>
                  </a:srgbClr>
                </a:clrTo>
              </a:clrChange>
            </a:blip>
            <a:stretch>
              <a:fillRect/>
            </a:stretch>
          </p:blipFill>
          <p:spPr>
            <a:xfrm>
              <a:off x="2092010" y="3765859"/>
              <a:ext cx="797265" cy="805318"/>
            </a:xfrm>
            <a:prstGeom prst="rect">
              <a:avLst/>
            </a:prstGeom>
          </p:spPr>
        </p:pic>
        <p:pic>
          <p:nvPicPr>
            <p:cNvPr id="127" name="Picture 126"/>
            <p:cNvPicPr>
              <a:picLocks noChangeAspect="1"/>
            </p:cNvPicPr>
            <p:nvPr/>
          </p:nvPicPr>
          <p:blipFill>
            <a:blip r:embed="rId5">
              <a:clrChange>
                <a:clrFrom>
                  <a:srgbClr val="FFFFFF"/>
                </a:clrFrom>
                <a:clrTo>
                  <a:srgbClr val="FFFFFF">
                    <a:alpha val="0"/>
                  </a:srgbClr>
                </a:clrTo>
              </a:clrChange>
            </a:blip>
            <a:stretch>
              <a:fillRect/>
            </a:stretch>
          </p:blipFill>
          <p:spPr>
            <a:xfrm>
              <a:off x="7925727" y="3766627"/>
              <a:ext cx="837273" cy="803782"/>
            </a:xfrm>
            <a:prstGeom prst="rect">
              <a:avLst/>
            </a:prstGeom>
          </p:spPr>
        </p:pic>
        <p:grpSp>
          <p:nvGrpSpPr>
            <p:cNvPr id="3" name="Group 2"/>
            <p:cNvGrpSpPr/>
            <p:nvPr/>
          </p:nvGrpSpPr>
          <p:grpSpPr>
            <a:xfrm>
              <a:off x="1066800" y="4263003"/>
              <a:ext cx="983819" cy="842397"/>
              <a:chOff x="1225981" y="3196203"/>
              <a:chExt cx="983819" cy="842397"/>
            </a:xfrm>
          </p:grpSpPr>
          <p:sp>
            <p:nvSpPr>
              <p:cNvPr id="101" name="Can 100"/>
              <p:cNvSpPr/>
              <p:nvPr/>
            </p:nvSpPr>
            <p:spPr>
              <a:xfrm>
                <a:off x="1225981" y="3505200"/>
                <a:ext cx="983819" cy="533400"/>
              </a:xfrm>
              <a:prstGeom prst="can">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HDFS</a:t>
                </a:r>
                <a:endParaRPr lang="en-US" dirty="0"/>
              </a:p>
            </p:txBody>
          </p:sp>
          <p:sp>
            <p:nvSpPr>
              <p:cNvPr id="115" name="Bent Arrow 114"/>
              <p:cNvSpPr/>
              <p:nvPr/>
            </p:nvSpPr>
            <p:spPr>
              <a:xfrm>
                <a:off x="1781982" y="3196203"/>
                <a:ext cx="358399" cy="380999"/>
              </a:xfrm>
              <a:prstGeom prst="bentArrow">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grpSp>
        <p:grpSp>
          <p:nvGrpSpPr>
            <p:cNvPr id="4" name="Group 3"/>
            <p:cNvGrpSpPr/>
            <p:nvPr/>
          </p:nvGrpSpPr>
          <p:grpSpPr>
            <a:xfrm>
              <a:off x="3006410" y="4263003"/>
              <a:ext cx="983819" cy="842397"/>
              <a:chOff x="2852532" y="3196203"/>
              <a:chExt cx="983819" cy="842397"/>
            </a:xfrm>
          </p:grpSpPr>
          <p:sp>
            <p:nvSpPr>
              <p:cNvPr id="116" name="Can 115"/>
              <p:cNvSpPr/>
              <p:nvPr/>
            </p:nvSpPr>
            <p:spPr>
              <a:xfrm>
                <a:off x="2852532" y="3505200"/>
                <a:ext cx="983819" cy="533400"/>
              </a:xfrm>
              <a:prstGeom prst="can">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HDFS</a:t>
                </a:r>
                <a:endParaRPr lang="en-US" dirty="0"/>
              </a:p>
            </p:txBody>
          </p:sp>
          <p:sp>
            <p:nvSpPr>
              <p:cNvPr id="118" name="Bent Arrow 117"/>
              <p:cNvSpPr/>
              <p:nvPr/>
            </p:nvSpPr>
            <p:spPr>
              <a:xfrm rot="5400000">
                <a:off x="2952769" y="3207503"/>
                <a:ext cx="358399" cy="380999"/>
              </a:xfrm>
              <a:prstGeom prst="bentArrow">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9" name="Bent Arrow 118"/>
              <p:cNvSpPr/>
              <p:nvPr/>
            </p:nvSpPr>
            <p:spPr>
              <a:xfrm>
                <a:off x="3408533" y="3196203"/>
                <a:ext cx="358399" cy="380999"/>
              </a:xfrm>
              <a:prstGeom prst="bentArrow">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grpSp>
        <p:grpSp>
          <p:nvGrpSpPr>
            <p:cNvPr id="5" name="Group 4"/>
            <p:cNvGrpSpPr/>
            <p:nvPr/>
          </p:nvGrpSpPr>
          <p:grpSpPr>
            <a:xfrm>
              <a:off x="4835210" y="4263003"/>
              <a:ext cx="983819" cy="842397"/>
              <a:chOff x="4495800" y="3244412"/>
              <a:chExt cx="983819" cy="842397"/>
            </a:xfrm>
          </p:grpSpPr>
          <p:sp>
            <p:nvSpPr>
              <p:cNvPr id="122" name="Can 121"/>
              <p:cNvSpPr/>
              <p:nvPr/>
            </p:nvSpPr>
            <p:spPr>
              <a:xfrm>
                <a:off x="4495800" y="3553409"/>
                <a:ext cx="983819" cy="533400"/>
              </a:xfrm>
              <a:prstGeom prst="can">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HDFS</a:t>
                </a:r>
                <a:endParaRPr lang="en-US" dirty="0"/>
              </a:p>
            </p:txBody>
          </p:sp>
          <p:sp>
            <p:nvSpPr>
              <p:cNvPr id="124" name="Bent Arrow 123"/>
              <p:cNvSpPr/>
              <p:nvPr/>
            </p:nvSpPr>
            <p:spPr>
              <a:xfrm rot="5400000">
                <a:off x="4596037" y="3255712"/>
                <a:ext cx="358399" cy="380999"/>
              </a:xfrm>
              <a:prstGeom prst="bentArrow">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26" name="Bent Arrow 125"/>
              <p:cNvSpPr/>
              <p:nvPr/>
            </p:nvSpPr>
            <p:spPr>
              <a:xfrm>
                <a:off x="5051801" y="3244412"/>
                <a:ext cx="358399" cy="380999"/>
              </a:xfrm>
              <a:prstGeom prst="bentArrow">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grpSp>
        <p:grpSp>
          <p:nvGrpSpPr>
            <p:cNvPr id="7" name="Group 6"/>
            <p:cNvGrpSpPr/>
            <p:nvPr/>
          </p:nvGrpSpPr>
          <p:grpSpPr>
            <a:xfrm>
              <a:off x="7093381" y="4263003"/>
              <a:ext cx="983819" cy="842397"/>
              <a:chOff x="5934174" y="3333279"/>
              <a:chExt cx="983819" cy="842397"/>
            </a:xfrm>
          </p:grpSpPr>
          <p:sp>
            <p:nvSpPr>
              <p:cNvPr id="128" name="Can 127"/>
              <p:cNvSpPr/>
              <p:nvPr/>
            </p:nvSpPr>
            <p:spPr>
              <a:xfrm>
                <a:off x="5934174" y="3642276"/>
                <a:ext cx="983819" cy="533400"/>
              </a:xfrm>
              <a:prstGeom prst="can">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HDFS</a:t>
                </a:r>
                <a:endParaRPr lang="en-US" dirty="0"/>
              </a:p>
            </p:txBody>
          </p:sp>
          <p:sp>
            <p:nvSpPr>
              <p:cNvPr id="129" name="Bent Arrow 128"/>
              <p:cNvSpPr/>
              <p:nvPr/>
            </p:nvSpPr>
            <p:spPr>
              <a:xfrm rot="5400000">
                <a:off x="6034411" y="3344579"/>
                <a:ext cx="358399" cy="380999"/>
              </a:xfrm>
              <a:prstGeom prst="bentArrow">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0" name="Bent Arrow 129"/>
              <p:cNvSpPr/>
              <p:nvPr/>
            </p:nvSpPr>
            <p:spPr>
              <a:xfrm>
                <a:off x="6490175" y="3333279"/>
                <a:ext cx="358399" cy="380999"/>
              </a:xfrm>
              <a:prstGeom prst="bentArrow">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grpSp>
        <p:cxnSp>
          <p:nvCxnSpPr>
            <p:cNvPr id="131" name="Straight Arrow Connector 130"/>
            <p:cNvCxnSpPr/>
            <p:nvPr/>
          </p:nvCxnSpPr>
          <p:spPr>
            <a:xfrm>
              <a:off x="1600200" y="3167643"/>
              <a:ext cx="3810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3429000" y="3167643"/>
              <a:ext cx="3810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5334000" y="3167643"/>
              <a:ext cx="3810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7222887" y="3167643"/>
              <a:ext cx="3810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sp>
        <p:nvSpPr>
          <p:cNvPr id="149" name="Title 8"/>
          <p:cNvSpPr txBox="1">
            <a:spLocks/>
          </p:cNvSpPr>
          <p:nvPr/>
        </p:nvSpPr>
        <p:spPr>
          <a:xfrm>
            <a:off x="0" y="5410200"/>
            <a:ext cx="91440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latin typeface="Gill Sans Light"/>
                <a:cs typeface="Gill Sans Light"/>
              </a:rPr>
              <a:t>Limited reuse internal data-structures </a:t>
            </a:r>
            <a:br>
              <a:rPr lang="en-US" sz="3200" dirty="0" smtClean="0">
                <a:latin typeface="Gill Sans Light"/>
                <a:cs typeface="Gill Sans Light"/>
              </a:rPr>
            </a:br>
            <a:r>
              <a:rPr lang="en-US" sz="3200" dirty="0" smtClean="0">
                <a:latin typeface="Gill Sans Light"/>
                <a:cs typeface="Gill Sans Light"/>
              </a:rPr>
              <a:t>across stages</a:t>
            </a:r>
            <a:endParaRPr lang="en-US" sz="3200" dirty="0">
              <a:latin typeface="Gill Sans Light"/>
              <a:cs typeface="Gill Sans Light"/>
            </a:endParaRPr>
          </a:p>
        </p:txBody>
      </p:sp>
    </p:spTree>
    <p:extLst>
      <p:ext uri="{BB962C8B-B14F-4D97-AF65-F5344CB8AC3E}">
        <p14:creationId xmlns:p14="http://schemas.microsoft.com/office/powerpoint/2010/main" val="992078671"/>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7.8|7.7|4.2"/>
</p:tagLst>
</file>

<file path=ppt/theme/theme1.xml><?xml version="1.0" encoding="utf-8"?>
<a:theme xmlns:a="http://schemas.openxmlformats.org/drawingml/2006/main" name="Office Theme">
  <a:themeElements>
    <a:clrScheme name="Custom 1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80FF"/>
      </a:hlink>
      <a:folHlink>
        <a:srgbClr val="800080"/>
      </a:folHlink>
    </a:clrScheme>
    <a:fontScheme name="Exhibit">
      <a:majorFont>
        <a:latin typeface="Corbel"/>
        <a:ea typeface=""/>
        <a:cs typeface=""/>
        <a:font script="Jpan" typeface="メイリオ"/>
      </a:majorFont>
      <a:minorFont>
        <a:latin typeface="Corbel"/>
        <a:ea typeface=""/>
        <a:cs typeface=""/>
        <a:font script="Jpan" typeface="メイリオ"/>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headEnd type="none" w="med" len="med"/>
          <a:tailEnd type="none"/>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a:solidFill>
            <a:schemeClr val="tx1"/>
          </a:solidFill>
          <a:headEnd type="none" w="med" len="med"/>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ctr">
          <a:defRPr dirty="0" smtClean="0">
            <a:latin typeface="Gill Sans Light"/>
            <a:cs typeface="Gill Sans Ligh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116709</TotalTime>
  <Words>3660</Words>
  <Application>Microsoft Macintosh PowerPoint</Application>
  <PresentationFormat>On-screen Show (4:3)</PresentationFormat>
  <Paragraphs>1236</Paragraphs>
  <Slides>74</Slides>
  <Notes>51</Notes>
  <HiddenSlides>2</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Office Theme</vt:lpstr>
      <vt:lpstr>GraphX: Graph Processing in a  Distributed Dataflow Framework </vt:lpstr>
      <vt:lpstr>Modern Analytics</vt:lpstr>
      <vt:lpstr>Tables</vt:lpstr>
      <vt:lpstr>Graphs</vt:lpstr>
      <vt:lpstr>Separate Systems</vt:lpstr>
      <vt:lpstr>Separate Systems</vt:lpstr>
      <vt:lpstr>Separate Systems</vt:lpstr>
      <vt:lpstr>Difficult to Use</vt:lpstr>
      <vt:lpstr>Inefficient</vt:lpstr>
      <vt:lpstr>GraphX Unifies Computation on  Tables and Graphs</vt:lpstr>
      <vt:lpstr>Separate Systems</vt:lpstr>
      <vt:lpstr>Separate Systems</vt:lpstr>
      <vt:lpstr>PowerPoint Presentation</vt:lpstr>
      <vt:lpstr>Key Question</vt:lpstr>
      <vt:lpstr>Key Question</vt:lpstr>
      <vt:lpstr>PowerPoint Presentation</vt:lpstr>
      <vt:lpstr>Example Computation: PageRank</vt:lpstr>
      <vt:lpstr>PowerPoint Presentation</vt:lpstr>
      <vt:lpstr>PowerPoint Presentation</vt:lpstr>
      <vt:lpstr>PowerPoint Presentation</vt:lpstr>
      <vt:lpstr>PowerPoint Presentation</vt:lpstr>
      <vt:lpstr>Many Graph-Parallel Algorithms</vt:lpstr>
      <vt:lpstr>PowerPoint Presentation</vt:lpstr>
      <vt:lpstr>Graph System Optimizations</vt:lpstr>
      <vt:lpstr>PowerPoint Presentation</vt:lpstr>
      <vt:lpstr>Property Graph Data Model</vt:lpstr>
      <vt:lpstr>Encoding Property Graphs as Tables</vt:lpstr>
      <vt:lpstr>Separate Properties and Structure</vt:lpstr>
      <vt:lpstr>Table Operators</vt:lpstr>
      <vt:lpstr>Graph Operators (Scala)</vt:lpstr>
      <vt:lpstr>Graph Operators (Scala)</vt:lpstr>
      <vt:lpstr>Triplets Join Vertices and Edges</vt:lpstr>
      <vt:lpstr>Map-Reduce Triplets</vt:lpstr>
      <vt:lpstr>Using these basic GraphX operators  we implemented Pregel and GraphLab  in under 50 lines of code!</vt:lpstr>
      <vt:lpstr>The GraphX Stack (Lines of Code)</vt:lpstr>
      <vt:lpstr>PowerPoint Presentation</vt:lpstr>
      <vt:lpstr>Join Site Selection using Routing Tables</vt:lpstr>
      <vt:lpstr>Caching for Iterative mrTriplets</vt:lpstr>
      <vt:lpstr>PowerPoint Presentation</vt:lpstr>
      <vt:lpstr>PowerPoint Presentation</vt:lpstr>
      <vt:lpstr>Reduction in Communication Due to Cached Updates</vt:lpstr>
      <vt:lpstr>Benefit of Indexing Active Vertices</vt:lpstr>
      <vt:lpstr>Join Elimination</vt:lpstr>
      <vt:lpstr>Additional Optimizations</vt:lpstr>
      <vt:lpstr>System Comparison</vt:lpstr>
      <vt:lpstr>PageRank Benchmark</vt:lpstr>
      <vt:lpstr>Connected Comp. Benchmark</vt:lpstr>
      <vt:lpstr>Graphs are just one stage….            What about a pipeline?</vt:lpstr>
      <vt:lpstr>A Small Pipeline in GraphX</vt:lpstr>
      <vt:lpstr>Adoption and Impact</vt:lpstr>
      <vt:lpstr>GraphX  Unified Tables and Graphs</vt:lpstr>
      <vt:lpstr>What did we Learn?</vt:lpstr>
      <vt:lpstr>Future Work</vt:lpstr>
      <vt:lpstr>Future Work</vt:lpstr>
      <vt:lpstr>Thank You</vt:lpstr>
      <vt:lpstr>Related Work</vt:lpstr>
      <vt:lpstr>Edge Files Have Locality</vt:lpstr>
      <vt:lpstr>Scalability</vt:lpstr>
      <vt:lpstr>Apache Spark Dataflow Platform</vt:lpstr>
      <vt:lpstr>Apache Spark Dataflow Platform</vt:lpstr>
      <vt:lpstr>PageRank Benchmark</vt:lpstr>
      <vt:lpstr>Shared Memory Advantage</vt:lpstr>
      <vt:lpstr>Shared Memory Advantage</vt:lpstr>
      <vt:lpstr>PageRank Benchmark</vt:lpstr>
      <vt:lpstr>Connected Comp. Benchmark</vt:lpstr>
      <vt:lpstr>Fault-Tolerance</vt:lpstr>
      <vt:lpstr>Graph-Processing Systems</vt:lpstr>
      <vt:lpstr>Vertex-Program Abstraction</vt:lpstr>
      <vt:lpstr>The Vertex-Program Abstraction</vt:lpstr>
      <vt:lpstr>Example: Oldest Follower</vt:lpstr>
      <vt:lpstr>Enhanced Pregel in GraphX</vt:lpstr>
      <vt:lpstr>PageRank in GraphX</vt:lpstr>
      <vt:lpstr>Example Analytics Pipeline</vt:lpstr>
      <vt:lpstr>Apache Spark Dataflow Platform</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Andy Konwinski</dc:creator>
  <cp:lastModifiedBy>Joseph Gonzalez</cp:lastModifiedBy>
  <cp:revision>6341</cp:revision>
  <cp:lastPrinted>2013-02-11T05:20:40Z</cp:lastPrinted>
  <dcterms:created xsi:type="dcterms:W3CDTF">2010-06-28T20:28:41Z</dcterms:created>
  <dcterms:modified xsi:type="dcterms:W3CDTF">2014-10-08T16:00:57Z</dcterms:modified>
</cp:coreProperties>
</file>