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47"/>
  </p:notesMasterIdLst>
  <p:sldIdLst>
    <p:sldId id="327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9" r:id="rId20"/>
    <p:sldId id="326" r:id="rId21"/>
    <p:sldId id="306" r:id="rId22"/>
    <p:sldId id="262" r:id="rId23"/>
    <p:sldId id="288" r:id="rId24"/>
    <p:sldId id="273" r:id="rId25"/>
    <p:sldId id="289" r:id="rId26"/>
    <p:sldId id="290" r:id="rId27"/>
    <p:sldId id="291" r:id="rId28"/>
    <p:sldId id="292" r:id="rId29"/>
    <p:sldId id="304" r:id="rId30"/>
    <p:sldId id="295" r:id="rId31"/>
    <p:sldId id="298" r:id="rId32"/>
    <p:sldId id="297" r:id="rId33"/>
    <p:sldId id="299" r:id="rId34"/>
    <p:sldId id="301" r:id="rId35"/>
    <p:sldId id="300" r:id="rId36"/>
    <p:sldId id="280" r:id="rId37"/>
    <p:sldId id="328" r:id="rId38"/>
    <p:sldId id="305" r:id="rId39"/>
    <p:sldId id="283" r:id="rId40"/>
    <p:sldId id="282" r:id="rId41"/>
    <p:sldId id="302" r:id="rId42"/>
    <p:sldId id="303" r:id="rId43"/>
    <p:sldId id="281" r:id="rId44"/>
    <p:sldId id="284" r:id="rId45"/>
    <p:sldId id="28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7" autoAdjust="0"/>
    <p:restoredTop sz="73384" autoAdjust="0"/>
  </p:normalViewPr>
  <p:slideViewPr>
    <p:cSldViewPr snapToGrid="0" snapToObjects="1">
      <p:cViewPr varScale="1">
        <p:scale>
          <a:sx n="43" d="100"/>
          <a:sy n="43" d="100"/>
        </p:scale>
        <p:origin x="-1216" y="-112"/>
      </p:cViewPr>
      <p:guideLst>
        <p:guide orient="horz" pos="2974"/>
        <p:guide orient="horz" pos="3156"/>
        <p:guide orient="horz" pos="1488"/>
        <p:guide orient="horz" pos="3626"/>
        <p:guide orient="horz" pos="1613"/>
        <p:guide orient="horz" pos="1736"/>
        <p:guide orient="horz" pos="3298"/>
        <p:guide orient="horz" pos="1868"/>
        <p:guide orient="horz" pos="2003"/>
        <p:guide orient="horz" pos="2327"/>
        <p:guide orient="horz" pos="2651"/>
        <p:guide pos="3313"/>
        <p:guide pos="1391"/>
        <p:guide pos="3023"/>
        <p:guide pos="2737"/>
        <p:guide pos="2162"/>
        <p:guide pos="4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4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C9745-B082-F748-B65B-9D03730845BE}" type="datetimeFigureOut">
              <a:rPr lang="en-US" smtClean="0"/>
              <a:t>2/6/15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6B23-6BE9-594F-939D-32AFC5D66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0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700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700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700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700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700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700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700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700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Today,</a:t>
            </a:r>
            <a:r>
              <a:rPr lang="en-US" baseline="0" dirty="0" smtClean="0"/>
              <a:t> talk about </a:t>
            </a:r>
            <a:r>
              <a:rPr lang="en-US" baseline="0" dirty="0" err="1" smtClean="0"/>
              <a:t>submodular</a:t>
            </a:r>
            <a:r>
              <a:rPr lang="en-US" baseline="0" dirty="0" smtClean="0"/>
              <a:t> maximization.</a:t>
            </a:r>
          </a:p>
          <a:p>
            <a:r>
              <a:rPr lang="en-US" baseline="0" dirty="0" smtClean="0"/>
              <a:t>But doing so in a scalable way while preserving optimal approximation.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6B23-6BE9-594F-939D-32AFC5D666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60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6D4DB-620B-FC44-9C7F-6AD219915A30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21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4718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(10/20/14 15:53) -----</a:t>
            </a:r>
          </a:p>
          <a:p>
            <a:r>
              <a:rPr lang="en-US" dirty="0"/>
              <a:t>Monotone -- positive marginal gains</a:t>
            </a:r>
          </a:p>
          <a:p>
            <a:endParaRPr lang="en-US" dirty="0"/>
          </a:p>
          <a:p>
            <a:r>
              <a:rPr lang="en-US" dirty="0"/>
              <a:t>Greedy is sequential, depends on what we have seen</a:t>
            </a:r>
          </a:p>
          <a:p>
            <a:r>
              <a:rPr lang="en-US" dirty="0"/>
              <a:t>Parallelization is non-trivial</a:t>
            </a:r>
          </a:p>
          <a:p>
            <a:r>
              <a:rPr lang="en-US" dirty="0"/>
              <a:t>People have done parallel</a:t>
            </a:r>
          </a:p>
          <a:p>
            <a:endParaRPr lang="en-US" dirty="0"/>
          </a:p>
          <a:p>
            <a:r>
              <a:rPr lang="en-US" dirty="0"/>
              <a:t>Non-monotone is important, for example if you have costs</a:t>
            </a:r>
          </a:p>
          <a:p>
            <a:r>
              <a:rPr lang="en-US" dirty="0"/>
              <a:t>What about the parallel setting?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6B23-6BE9-594F-939D-32AFC5D666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40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700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Maintain</a:t>
            </a:r>
            <a:r>
              <a:rPr lang="en-US" baseline="0" dirty="0" smtClean="0"/>
              <a:t> set A, initialized to empty.</a:t>
            </a:r>
          </a:p>
          <a:p>
            <a:r>
              <a:rPr lang="en-US" baseline="0" dirty="0" smtClean="0"/>
              <a:t>Double greedy </a:t>
            </a:r>
            <a:r>
              <a:rPr lang="en-US" baseline="0" dirty="0" smtClean="0">
                <a:sym typeface="Wingdings"/>
              </a:rPr>
              <a:t> maintain additional set B, initialized to the full set.</a:t>
            </a:r>
          </a:p>
          <a:p>
            <a:r>
              <a:rPr lang="en-US" baseline="0" dirty="0" smtClean="0">
                <a:sym typeface="Wingdings"/>
              </a:rPr>
              <a:t>Sequentially process each element, greedily decide to either add each element to A or remove it from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6B23-6BE9-594F-939D-32AFC5D666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4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6B23-6BE9-594F-939D-32AFC5D666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79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Specifically,</a:t>
            </a:r>
            <a:r>
              <a:rPr lang="en-US" baseline="0" dirty="0" smtClean="0"/>
              <a:t> for each element, compute the marginal gains for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Adding to A</a:t>
            </a:r>
          </a:p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Removing from 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Random decision to either add u to A,</a:t>
            </a:r>
            <a:r>
              <a:rPr lang="en-US" baseline="0" dirty="0" smtClean="0"/>
              <a:t> or to remove u from B</a:t>
            </a:r>
          </a:p>
          <a:p>
            <a:r>
              <a:rPr lang="en-US" baseline="0" dirty="0" smtClean="0"/>
              <a:t>Preference proportional to the marginal gains of each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draw a random number, and if falls in the red region, we add the element to 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6B23-6BE9-594F-939D-32AFC5D666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43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A5D326-B3DA-4141-945F-B4E0FE1110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54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(10/20/14 16:14) -----</a:t>
            </a:r>
          </a:p>
          <a:p>
            <a:r>
              <a:rPr lang="en-US"/>
              <a:t>Remove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6B23-6BE9-594F-939D-32AFC5D6669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7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Algorithms developed</a:t>
            </a:r>
            <a:r>
              <a:rPr lang="en-US" baseline="0" dirty="0" smtClean="0"/>
              <a:t> in the context of broader research that</a:t>
            </a:r>
          </a:p>
          <a:p>
            <a:r>
              <a:rPr lang="en-US" baseline="0" dirty="0" smtClean="0"/>
              <a:t>looks into applying concurrency control to sequential algorithms</a:t>
            </a:r>
          </a:p>
          <a:p>
            <a:r>
              <a:rPr lang="en-US" baseline="0" dirty="0" smtClean="0"/>
              <a:t>guarantees an equivalent outcome</a:t>
            </a:r>
          </a:p>
          <a:p>
            <a:r>
              <a:rPr lang="en-US" dirty="0" smtClean="0"/>
              <a:t>and </a:t>
            </a:r>
            <a:r>
              <a:rPr lang="en-US" smtClean="0"/>
              <a:t>provides scalability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46B23-6BE9-594F-939D-32AFC5D6669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70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70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6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820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7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820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7820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00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C13BD2-33CE-2247-B1DF-5673D676CF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0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569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32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422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28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1588"/>
            <a:ext cx="9339263" cy="12192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23000" dir="5400000" rotWithShape="0">
              <a:srgbClr val="000000">
                <a:alpha val="17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latin typeface="Gill Sans Ligh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7369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7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066800"/>
          </a:xfrm>
        </p:spPr>
        <p:txBody>
          <a:bodyPr anchor="t"/>
          <a:lstStyle>
            <a:lvl1pPr>
              <a:defRPr sz="9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2517775"/>
            <a:ext cx="6400800" cy="682625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557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0"/>
            <a:ext cx="82296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38D69-7854-5743-8814-6FD6FB500D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4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8055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E1F212-E36A-6C44-B33E-311474828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22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E3AE0-77FC-6A46-AAD7-7484B6419E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075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E49AE-0C71-C547-B6A5-EC281CCE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07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8E1-AD50-B54D-AB38-8CD397ACE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237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838200"/>
          </a:xfrm>
        </p:spPr>
        <p:txBody>
          <a:bodyPr/>
          <a:lstStyle>
            <a:lvl1pPr>
              <a:defRPr sz="5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64161-BD14-6B44-8A5D-DA5F390B3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68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83E74-89E2-C64C-9005-6CEB91907F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0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9F4B6-8681-E04D-9255-0297A3D323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07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3C13E-E4C7-D24A-8B56-ECE664E03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60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2440E-5BFE-874C-9227-F4E3288434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227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463FC-7912-AC48-B1D7-F0AD74BF4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214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63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20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295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631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367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63C75-A9BD-A741-BD4C-48EACA83A8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8B1-D0BC-EE43-A770-C68E4970ED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28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5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63C75-A9BD-A741-BD4C-48EACA83A80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2/6/15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B98B1-D0BC-EE43-A770-C68E4970ED3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9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6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ill Sans Light"/>
          <a:ea typeface="+mj-ea"/>
          <a:cs typeface="Gill Sans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09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951038"/>
            <a:ext cx="8229600" cy="42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Gill Sans Ligh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EC0E81C-C778-DC40-90D0-8BC73B380437}" type="slidenum">
              <a:rPr lang="en-US" smtClean="0">
                <a:ea typeface="ＭＳ Ｐゴシック" charset="-128"/>
                <a:cs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8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5000" b="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6000" b="1">
          <a:solidFill>
            <a:schemeClr val="tx1"/>
          </a:solidFill>
          <a:latin typeface="Corbel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0" indent="0" algn="l" defTabSz="457200" rtl="0" eaLnBrk="0" fontAlgn="base" hangingPunct="0">
        <a:spcBef>
          <a:spcPts val="2000"/>
        </a:spcBef>
        <a:spcAft>
          <a:spcPct val="0"/>
        </a:spcAft>
        <a:buNone/>
        <a:defRPr sz="32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1pPr>
      <a:lvl2pPr marL="457200" indent="-228600" algn="l" defTabSz="457200" rtl="0" eaLnBrk="0" fontAlgn="base" hangingPunct="0">
        <a:spcBef>
          <a:spcPct val="0"/>
        </a:spcBef>
        <a:spcAft>
          <a:spcPct val="0"/>
        </a:spcAft>
        <a:buSzPct val="100000"/>
        <a:buFont typeface="Lucida Grande" charset="0"/>
        <a:buChar char="»"/>
        <a:defRPr sz="27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2pPr>
      <a:lvl3pPr marL="77724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Gill Sans Light"/>
          <a:ea typeface="ＭＳ Ｐゴシック" pitchFamily="-65" charset="-128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3.emf"/><Relationship Id="rId7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emf"/><Relationship Id="rId12" Type="http://schemas.openxmlformats.org/officeDocument/2006/relationships/image" Target="../media/image21.png"/><Relationship Id="rId13" Type="http://schemas.openxmlformats.org/officeDocument/2006/relationships/image" Target="../media/image22.jp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18.emf"/><Relationship Id="rId10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image" Target="../media/image26.emf"/><Relationship Id="rId6" Type="http://schemas.openxmlformats.org/officeDocument/2006/relationships/image" Target="../media/image27.emf"/><Relationship Id="rId7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4" Type="http://schemas.openxmlformats.org/officeDocument/2006/relationships/image" Target="../media/image31.emf"/><Relationship Id="rId5" Type="http://schemas.openxmlformats.org/officeDocument/2006/relationships/image" Target="../media/image32.emf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9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emf"/><Relationship Id="rId3" Type="http://schemas.openxmlformats.org/officeDocument/2006/relationships/image" Target="../media/image3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62" y="478232"/>
            <a:ext cx="8470147" cy="3088640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solidFill>
                  <a:srgbClr val="3366FF"/>
                </a:solidFill>
              </a:rPr>
              <a:t>Optimistic Concurrency Control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in the Design and Analysis</a:t>
            </a:r>
            <a:br>
              <a:rPr lang="en-US" sz="4800" dirty="0" smtClean="0"/>
            </a:br>
            <a:r>
              <a:rPr lang="en-US" sz="4800" dirty="0" smtClean="0"/>
              <a:t>of </a:t>
            </a:r>
            <a:r>
              <a:rPr lang="en-US" sz="4800" dirty="0" smtClean="0">
                <a:solidFill>
                  <a:schemeClr val="accent6"/>
                </a:solidFill>
              </a:rPr>
              <a:t>Parallel Learning Algorithms</a:t>
            </a:r>
            <a:endParaRPr lang="en-US" sz="48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98298" y="3809889"/>
            <a:ext cx="4772377" cy="1752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Joseph E. Gonzalez</a:t>
            </a:r>
          </a:p>
          <a:p>
            <a:pPr marL="0" indent="0">
              <a:buNone/>
            </a:pPr>
            <a:r>
              <a:rPr lang="en-US" dirty="0" smtClean="0"/>
              <a:t>Postdoc, UC Berkeley AMPLab</a:t>
            </a:r>
          </a:p>
          <a:p>
            <a:pPr marL="0" indent="0">
              <a:buNone/>
            </a:pPr>
            <a:r>
              <a:rPr lang="en-US" dirty="0" smtClean="0"/>
              <a:t>Co-founder, </a:t>
            </a:r>
            <a:r>
              <a:rPr lang="en-US" dirty="0" err="1" smtClean="0"/>
              <a:t>GraphLab</a:t>
            </a:r>
            <a:r>
              <a:rPr lang="en-US" dirty="0" smtClean="0"/>
              <a:t> Inc.</a:t>
            </a:r>
          </a:p>
          <a:p>
            <a:pPr marL="0" indent="0">
              <a:buNone/>
            </a:pPr>
            <a:r>
              <a:rPr lang="en-US" dirty="0" err="1" smtClean="0"/>
              <a:t>jegonzal@eecs.berkeley.edu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Berkeley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3320" y="3735476"/>
            <a:ext cx="1247858" cy="11858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5051084"/>
            <a:ext cx="2040906" cy="6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39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439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97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547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123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699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27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785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34268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45166" y="1641587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971438" y="1646653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00926" y="1641587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966991" y="1646653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67456" y="320991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67456" y="411480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68872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68872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49923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53322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755097" y="3948040"/>
            <a:ext cx="3131745" cy="333520"/>
            <a:chOff x="2755097" y="3948040"/>
            <a:chExt cx="3131745" cy="333520"/>
          </a:xfrm>
        </p:grpSpPr>
        <p:sp>
          <p:nvSpPr>
            <p:cNvPr id="7" name="Oval 6"/>
            <p:cNvSpPr/>
            <p:nvPr/>
          </p:nvSpPr>
          <p:spPr>
            <a:xfrm>
              <a:off x="2755097" y="3948040"/>
              <a:ext cx="333520" cy="33352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553322" y="3948040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149923" y="3948040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0730" y="30099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Data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896" y="1485537"/>
            <a:ext cx="76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Gill Sans Light"/>
                <a:cs typeface="Gill Sans Light"/>
              </a:rPr>
              <a:t>Model</a:t>
            </a:r>
          </a:p>
          <a:p>
            <a:pPr algn="r"/>
            <a:r>
              <a:rPr lang="en-US" dirty="0" smtClean="0">
                <a:latin typeface="Gill Sans Light"/>
                <a:cs typeface="Gill Sans Light"/>
              </a:rPr>
              <a:t>State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59131" y="28956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Processor 1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59131" y="38100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Processor 2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806239" y="1943395"/>
            <a:ext cx="3403210" cy="1099755"/>
            <a:chOff x="436866" y="1943395"/>
            <a:chExt cx="3403210" cy="1099755"/>
          </a:xfrm>
        </p:grpSpPr>
        <p:cxnSp>
          <p:nvCxnSpPr>
            <p:cNvPr id="22" name="Straight Connector 21"/>
            <p:cNvCxnSpPr>
              <a:endCxn id="69" idx="2"/>
            </p:cNvCxnSpPr>
            <p:nvPr/>
          </p:nvCxnSpPr>
          <p:spPr>
            <a:xfrm flipH="1" flipV="1">
              <a:off x="436866" y="1949451"/>
              <a:ext cx="1115618" cy="1093699"/>
            </a:xfrm>
            <a:prstGeom prst="line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552484" y="1943395"/>
              <a:ext cx="2287592" cy="109975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2661999" y="1943393"/>
            <a:ext cx="2566065" cy="2004647"/>
            <a:chOff x="1292626" y="1937335"/>
            <a:chExt cx="2566065" cy="2004647"/>
          </a:xfrm>
        </p:grpSpPr>
        <p:cxnSp>
          <p:nvCxnSpPr>
            <p:cNvPr id="47" name="Straight Arrow Connector 46"/>
            <p:cNvCxnSpPr>
              <a:stCxn id="7" idx="0"/>
              <a:endCxn id="70" idx="2"/>
            </p:cNvCxnSpPr>
            <p:nvPr/>
          </p:nvCxnSpPr>
          <p:spPr>
            <a:xfrm flipH="1" flipV="1">
              <a:off x="1292626" y="1943393"/>
              <a:ext cx="259858" cy="199858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17" idx="2"/>
            </p:cNvCxnSpPr>
            <p:nvPr/>
          </p:nvCxnSpPr>
          <p:spPr>
            <a:xfrm flipV="1">
              <a:off x="1553699" y="1937335"/>
              <a:ext cx="2304992" cy="200464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5035356" y="1882159"/>
            <a:ext cx="787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8000" b="1" dirty="0">
              <a:solidFill>
                <a:srgbClr val="FF0000"/>
              </a:solidFill>
              <a:latin typeface="Gill Sans MT"/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2660784" y="1943393"/>
            <a:ext cx="2567280" cy="2004647"/>
            <a:chOff x="1210210" y="1784935"/>
            <a:chExt cx="2567280" cy="2004647"/>
          </a:xfrm>
        </p:grpSpPr>
        <p:cxnSp>
          <p:nvCxnSpPr>
            <p:cNvPr id="68" name="Straight Arrow Connector 67"/>
            <p:cNvCxnSpPr>
              <a:endCxn id="14" idx="2"/>
            </p:cNvCxnSpPr>
            <p:nvPr/>
          </p:nvCxnSpPr>
          <p:spPr>
            <a:xfrm flipH="1" flipV="1">
              <a:off x="1210210" y="1784935"/>
              <a:ext cx="1045634" cy="200464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2255844" y="1796059"/>
              <a:ext cx="1521646" cy="1993523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2755097" y="3043150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379" y="2895600"/>
            <a:ext cx="487680" cy="48768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379" y="2888055"/>
            <a:ext cx="487680" cy="48768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232" y="3768785"/>
            <a:ext cx="487680" cy="48768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232" y="3761012"/>
            <a:ext cx="487680" cy="48768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0" y="526798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Enforce serialization of computation that could conflict.</a:t>
            </a:r>
          </a:p>
        </p:txBody>
      </p: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sz="4800" dirty="0" smtClean="0"/>
              <a:t>Mutual Exclusion Through Locking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11099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1525E-6 3.8547E-6 L -0.03353 -0.2938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5" y="-1469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9265E-6 3.09579E-6 L 0.23989 -0.2070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5" y="-1036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7452E-6 3.16057E-6 L -0.11464 -0.16659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2" y="-832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7452E-6 3.16057E-6 L 0.23971 -0.1665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85" y="-8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7629E-6 -2.04072E-6 L 0.08459 -2.04072E-6 " pathEditMode="relative" ptsTypes="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decel="100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decel="100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88 -0.20708 L 0.25499 -0.2876 " pathEditMode="relative" ptsTypes="AA">
                                      <p:cBhvr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decel="100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decel="100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0" grpId="0" animBg="1"/>
      <p:bldP spid="72" grpId="0" animBg="1"/>
      <p:bldP spid="54" grpId="0"/>
      <p:bldP spid="5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439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97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547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123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699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27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785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34268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45166" y="1641587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00926" y="1641587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23966" y="1641587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35483" y="1641587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67456" y="320991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67456" y="411480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68872" y="3043150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68872" y="3948040"/>
            <a:ext cx="333520" cy="333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55097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755097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49923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53322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3322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49923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730" y="30099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896" y="1485537"/>
            <a:ext cx="76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Model</a:t>
            </a:r>
          </a:p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Optimistic Concurrency Control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59131" y="28956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59131" y="38100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2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535632" y="1943393"/>
            <a:ext cx="4548192" cy="1099757"/>
            <a:chOff x="1535632" y="1943393"/>
            <a:chExt cx="4548192" cy="1099757"/>
          </a:xfrm>
        </p:grpSpPr>
        <p:cxnSp>
          <p:nvCxnSpPr>
            <p:cNvPr id="22" name="Straight Connector 21"/>
            <p:cNvCxnSpPr>
              <a:stCxn id="4" idx="0"/>
              <a:endCxn id="13" idx="2"/>
            </p:cNvCxnSpPr>
            <p:nvPr/>
          </p:nvCxnSpPr>
          <p:spPr>
            <a:xfrm flipV="1">
              <a:off x="1535632" y="1943393"/>
              <a:ext cx="269392" cy="1099757"/>
            </a:xfrm>
            <a:prstGeom prst="line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" idx="0"/>
              <a:endCxn id="18" idx="2"/>
            </p:cNvCxnSpPr>
            <p:nvPr/>
          </p:nvCxnSpPr>
          <p:spPr>
            <a:xfrm flipV="1">
              <a:off x="1535632" y="1943393"/>
              <a:ext cx="4548192" cy="109975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35632" y="1943393"/>
            <a:ext cx="6259709" cy="2004647"/>
            <a:chOff x="1535632" y="1943393"/>
            <a:chExt cx="6259709" cy="2004647"/>
          </a:xfrm>
        </p:grpSpPr>
        <p:cxnSp>
          <p:nvCxnSpPr>
            <p:cNvPr id="47" name="Straight Arrow Connector 46"/>
            <p:cNvCxnSpPr>
              <a:stCxn id="5" idx="0"/>
              <a:endCxn id="14" idx="2"/>
            </p:cNvCxnSpPr>
            <p:nvPr/>
          </p:nvCxnSpPr>
          <p:spPr>
            <a:xfrm flipV="1">
              <a:off x="1535632" y="1943393"/>
              <a:ext cx="1125152" cy="200464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" idx="0"/>
              <a:endCxn id="20" idx="2"/>
            </p:cNvCxnSpPr>
            <p:nvPr/>
          </p:nvCxnSpPr>
          <p:spPr>
            <a:xfrm flipV="1">
              <a:off x="1535632" y="1943393"/>
              <a:ext cx="6259709" cy="200464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0" y="514553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Gill Sans Light"/>
                <a:cs typeface="Gill Sans Light"/>
              </a:rPr>
              <a:t>Allow computation to proceed without blocking.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29000" y="6273224"/>
            <a:ext cx="57556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Kung &amp; Robinson. </a:t>
            </a:r>
            <a:r>
              <a:rPr lang="en-US" sz="1600" i="1" dirty="0">
                <a:solidFill>
                  <a:prstClr val="black"/>
                </a:solidFill>
                <a:latin typeface="Gill Sans Light"/>
                <a:cs typeface="Gill Sans Light"/>
              </a:rPr>
              <a:t>On optimistic methods for concurrency control.</a:t>
            </a:r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 </a:t>
            </a:r>
            <a:b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</a:br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ACM Transactions on Database Systems 1981</a:t>
            </a:r>
          </a:p>
        </p:txBody>
      </p:sp>
    </p:spTree>
    <p:extLst>
      <p:ext uri="{BB962C8B-B14F-4D97-AF65-F5344CB8AC3E}">
        <p14:creationId xmlns:p14="http://schemas.microsoft.com/office/powerpoint/2010/main" val="362271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439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97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547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123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699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27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785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34268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45166" y="1641587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00926" y="1641587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966991" y="1641587"/>
            <a:ext cx="522146" cy="312042"/>
            <a:chOff x="4966991" y="1641587"/>
            <a:chExt cx="522146" cy="312042"/>
          </a:xfrm>
        </p:grpSpPr>
        <p:sp>
          <p:nvSpPr>
            <p:cNvPr id="71" name="Rectangle 70"/>
            <p:cNvSpPr/>
            <p:nvPr/>
          </p:nvSpPr>
          <p:spPr>
            <a:xfrm>
              <a:off x="4966991" y="1641587"/>
              <a:ext cx="261073" cy="3078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228064" y="1645765"/>
              <a:ext cx="261073" cy="3078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1167456" y="320991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67456" y="411480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68872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68872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49923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53322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3322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49923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730" y="30099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896" y="1485537"/>
            <a:ext cx="76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Model</a:t>
            </a:r>
          </a:p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Optimistic Concurrency Control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59131" y="28956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59131" y="38100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2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1805024" y="1943393"/>
            <a:ext cx="3292504" cy="1099757"/>
            <a:chOff x="1725901" y="1959991"/>
            <a:chExt cx="3292504" cy="1099757"/>
          </a:xfrm>
        </p:grpSpPr>
        <p:cxnSp>
          <p:nvCxnSpPr>
            <p:cNvPr id="22" name="Straight Connector 21"/>
            <p:cNvCxnSpPr>
              <a:stCxn id="6" idx="0"/>
              <a:endCxn id="13" idx="2"/>
            </p:cNvCxnSpPr>
            <p:nvPr/>
          </p:nvCxnSpPr>
          <p:spPr>
            <a:xfrm flipH="1" flipV="1">
              <a:off x="1725901" y="1959991"/>
              <a:ext cx="1116833" cy="1099757"/>
            </a:xfrm>
            <a:prstGeom prst="line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6" idx="0"/>
              <a:endCxn id="71" idx="2"/>
            </p:cNvCxnSpPr>
            <p:nvPr/>
          </p:nvCxnSpPr>
          <p:spPr>
            <a:xfrm flipV="1">
              <a:off x="2842734" y="1966049"/>
              <a:ext cx="2175671" cy="109369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2755097" y="3043150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660784" y="1943393"/>
            <a:ext cx="2673216" cy="2004647"/>
            <a:chOff x="2660784" y="1943393"/>
            <a:chExt cx="2673216" cy="2004647"/>
          </a:xfrm>
        </p:grpSpPr>
        <p:cxnSp>
          <p:nvCxnSpPr>
            <p:cNvPr id="47" name="Straight Arrow Connector 46"/>
            <p:cNvCxnSpPr>
              <a:stCxn id="7" idx="0"/>
              <a:endCxn id="14" idx="2"/>
            </p:cNvCxnSpPr>
            <p:nvPr/>
          </p:nvCxnSpPr>
          <p:spPr>
            <a:xfrm flipH="1" flipV="1">
              <a:off x="2660784" y="1943393"/>
              <a:ext cx="261073" cy="200464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7" idx="0"/>
            </p:cNvCxnSpPr>
            <p:nvPr/>
          </p:nvCxnSpPr>
          <p:spPr>
            <a:xfrm flipV="1">
              <a:off x="2921857" y="1953629"/>
              <a:ext cx="2412143" cy="199441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Oval 6"/>
          <p:cNvSpPr/>
          <p:nvPr/>
        </p:nvSpPr>
        <p:spPr>
          <a:xfrm>
            <a:off x="2755097" y="3948040"/>
            <a:ext cx="333520" cy="333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41591" y="1672235"/>
            <a:ext cx="5693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Gill Sans MT"/>
              </a:rPr>
              <a:t>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69450" y="1600200"/>
            <a:ext cx="10527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US" sz="8000" b="1" dirty="0">
              <a:solidFill>
                <a:srgbClr val="FF0000"/>
              </a:solidFill>
              <a:latin typeface="Gill Sans M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0" y="514553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Gill Sans Light"/>
                <a:cs typeface="Gill Sans Light"/>
              </a:rPr>
              <a:t>Validate potential conflicts.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791200" y="2297668"/>
            <a:ext cx="154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Valid outcome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429000" y="6273224"/>
            <a:ext cx="57556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Kung &amp; Robinson. </a:t>
            </a:r>
            <a:r>
              <a:rPr lang="en-US" sz="1600" i="1" dirty="0">
                <a:solidFill>
                  <a:prstClr val="black"/>
                </a:solidFill>
                <a:latin typeface="Gill Sans Light"/>
                <a:cs typeface="Gill Sans Light"/>
              </a:rPr>
              <a:t>On optimistic methods for concurrency control.</a:t>
            </a:r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 </a:t>
            </a:r>
            <a:b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</a:br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ACM Transactions on Database Systems 1981</a:t>
            </a:r>
          </a:p>
        </p:txBody>
      </p:sp>
    </p:spTree>
    <p:extLst>
      <p:ext uri="{BB962C8B-B14F-4D97-AF65-F5344CB8AC3E}">
        <p14:creationId xmlns:p14="http://schemas.microsoft.com/office/powerpoint/2010/main" val="40830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51" grpId="0"/>
      <p:bldP spid="51" grpId="1"/>
      <p:bldP spid="52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439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97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547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123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699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27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785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34268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255471" y="1641587"/>
            <a:ext cx="522146" cy="312042"/>
            <a:chOff x="4966991" y="1641587"/>
            <a:chExt cx="522146" cy="312042"/>
          </a:xfrm>
        </p:grpSpPr>
        <p:sp>
          <p:nvSpPr>
            <p:cNvPr id="71" name="Rectangle 70"/>
            <p:cNvSpPr/>
            <p:nvPr/>
          </p:nvSpPr>
          <p:spPr>
            <a:xfrm>
              <a:off x="4966991" y="1641587"/>
              <a:ext cx="261073" cy="3078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228064" y="1645765"/>
              <a:ext cx="261073" cy="3078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1167456" y="320991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67456" y="411480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68872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68872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53322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3322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730" y="30099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896" y="1485537"/>
            <a:ext cx="76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Model</a:t>
            </a:r>
          </a:p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Optimistic Concurrency Control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59131" y="28956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59131" y="38100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2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516544" y="1943393"/>
            <a:ext cx="3423040" cy="1099757"/>
            <a:chOff x="3437421" y="1959991"/>
            <a:chExt cx="3423040" cy="1099757"/>
          </a:xfrm>
        </p:grpSpPr>
        <p:cxnSp>
          <p:nvCxnSpPr>
            <p:cNvPr id="22" name="Straight Connector 21"/>
            <p:cNvCxnSpPr>
              <a:stCxn id="8" idx="0"/>
              <a:endCxn id="15" idx="2"/>
            </p:cNvCxnSpPr>
            <p:nvPr/>
          </p:nvCxnSpPr>
          <p:spPr>
            <a:xfrm flipH="1" flipV="1">
              <a:off x="3437421" y="1959991"/>
              <a:ext cx="800139" cy="1099757"/>
            </a:xfrm>
            <a:prstGeom prst="line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8" idx="0"/>
              <a:endCxn id="19" idx="2"/>
            </p:cNvCxnSpPr>
            <p:nvPr/>
          </p:nvCxnSpPr>
          <p:spPr>
            <a:xfrm flipV="1">
              <a:off x="4237560" y="1959991"/>
              <a:ext cx="2622901" cy="109975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2755097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516544" y="1943393"/>
            <a:ext cx="3423040" cy="2004647"/>
            <a:chOff x="3516544" y="1943393"/>
            <a:chExt cx="3423040" cy="2004647"/>
          </a:xfrm>
        </p:grpSpPr>
        <p:cxnSp>
          <p:nvCxnSpPr>
            <p:cNvPr id="47" name="Straight Arrow Connector 46"/>
            <p:cNvCxnSpPr>
              <a:stCxn id="11" idx="0"/>
              <a:endCxn id="15" idx="2"/>
            </p:cNvCxnSpPr>
            <p:nvPr/>
          </p:nvCxnSpPr>
          <p:spPr>
            <a:xfrm flipH="1" flipV="1">
              <a:off x="3516544" y="1943393"/>
              <a:ext cx="800139" cy="200464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1" idx="0"/>
              <a:endCxn id="19" idx="2"/>
            </p:cNvCxnSpPr>
            <p:nvPr/>
          </p:nvCxnSpPr>
          <p:spPr>
            <a:xfrm flipV="1">
              <a:off x="4316683" y="1943393"/>
              <a:ext cx="2622901" cy="200464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Oval 6"/>
          <p:cNvSpPr/>
          <p:nvPr/>
        </p:nvSpPr>
        <p:spPr>
          <a:xfrm>
            <a:off x="2755097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97813" y="1143000"/>
            <a:ext cx="5693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Gill Sans MT"/>
              </a:rPr>
              <a:t>?</a:t>
            </a:r>
          </a:p>
        </p:txBody>
      </p:sp>
      <p:sp>
        <p:nvSpPr>
          <p:cNvPr id="8" name="Oval 7"/>
          <p:cNvSpPr/>
          <p:nvPr/>
        </p:nvSpPr>
        <p:spPr>
          <a:xfrm>
            <a:off x="4149923" y="3043150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49923" y="3948040"/>
            <a:ext cx="333520" cy="333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678511" y="1642144"/>
            <a:ext cx="522146" cy="312042"/>
            <a:chOff x="4966991" y="1641587"/>
            <a:chExt cx="522146" cy="312042"/>
          </a:xfrm>
        </p:grpSpPr>
        <p:sp>
          <p:nvSpPr>
            <p:cNvPr id="49" name="Rectangle 48"/>
            <p:cNvSpPr/>
            <p:nvPr/>
          </p:nvSpPr>
          <p:spPr>
            <a:xfrm>
              <a:off x="4966991" y="1641587"/>
              <a:ext cx="261073" cy="3078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28064" y="1645765"/>
              <a:ext cx="261073" cy="3078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074437" y="1143000"/>
            <a:ext cx="5693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Gill Sans MT"/>
              </a:rPr>
              <a:t>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56005" y="1127531"/>
            <a:ext cx="787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8000" b="1" dirty="0">
              <a:solidFill>
                <a:srgbClr val="FF0000"/>
              </a:solidFill>
              <a:latin typeface="Gill Sans M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39584" y="1180542"/>
            <a:ext cx="787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8000" b="1" dirty="0">
              <a:solidFill>
                <a:srgbClr val="FF0000"/>
              </a:solidFill>
              <a:latin typeface="Gill Sans M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0" y="514553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Gill Sans Light"/>
                <a:cs typeface="Gill Sans Light"/>
              </a:rPr>
              <a:t>Validate potential conflicts.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16683" y="1113208"/>
            <a:ext cx="219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  <a:cs typeface="Gill Sans Light"/>
              </a:rPr>
              <a:t>Invalid Outcome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9000" y="6273224"/>
            <a:ext cx="57556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Kung &amp; Robinson. </a:t>
            </a:r>
            <a:r>
              <a:rPr lang="en-US" sz="1600" i="1" dirty="0">
                <a:solidFill>
                  <a:prstClr val="black"/>
                </a:solidFill>
                <a:latin typeface="Gill Sans Light"/>
                <a:cs typeface="Gill Sans Light"/>
              </a:rPr>
              <a:t>On optimistic methods for concurrency control.</a:t>
            </a:r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 </a:t>
            </a:r>
            <a:b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</a:br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ACM Transactions on Database Systems 1981</a:t>
            </a:r>
          </a:p>
        </p:txBody>
      </p:sp>
    </p:spTree>
    <p:extLst>
      <p:ext uri="{BB962C8B-B14F-4D97-AF65-F5344CB8AC3E}">
        <p14:creationId xmlns:p14="http://schemas.microsoft.com/office/powerpoint/2010/main" val="73150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1" grpId="1"/>
      <p:bldP spid="54" grpId="0"/>
      <p:bldP spid="54" grpId="1"/>
      <p:bldP spid="55" grpId="0"/>
      <p:bldP spid="56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439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97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547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123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699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27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785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34268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255471" y="1641587"/>
            <a:ext cx="522146" cy="312042"/>
            <a:chOff x="4966991" y="1641587"/>
            <a:chExt cx="522146" cy="312042"/>
          </a:xfrm>
        </p:grpSpPr>
        <p:sp>
          <p:nvSpPr>
            <p:cNvPr id="71" name="Rectangle 70"/>
            <p:cNvSpPr/>
            <p:nvPr/>
          </p:nvSpPr>
          <p:spPr>
            <a:xfrm>
              <a:off x="4966991" y="1641587"/>
              <a:ext cx="261073" cy="3078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228064" y="1645765"/>
              <a:ext cx="261073" cy="3078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1167456" y="320991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67456" y="411480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68872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68872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53322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3322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730" y="30099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896" y="1485537"/>
            <a:ext cx="76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Model</a:t>
            </a:r>
          </a:p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Optimistic Concurrency Control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59131" y="28956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59131" y="38100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2</a:t>
            </a:r>
          </a:p>
        </p:txBody>
      </p:sp>
      <p:sp>
        <p:nvSpPr>
          <p:cNvPr id="6" name="Oval 5"/>
          <p:cNvSpPr/>
          <p:nvPr/>
        </p:nvSpPr>
        <p:spPr>
          <a:xfrm>
            <a:off x="2755097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755097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678511" y="1642144"/>
            <a:ext cx="522146" cy="312042"/>
            <a:chOff x="4966991" y="1641587"/>
            <a:chExt cx="522146" cy="312042"/>
          </a:xfrm>
        </p:grpSpPr>
        <p:sp>
          <p:nvSpPr>
            <p:cNvPr id="49" name="Rectangle 48"/>
            <p:cNvSpPr/>
            <p:nvPr/>
          </p:nvSpPr>
          <p:spPr>
            <a:xfrm>
              <a:off x="4966991" y="1641587"/>
              <a:ext cx="261073" cy="3078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28064" y="1645765"/>
              <a:ext cx="261073" cy="3078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239032" y="1635995"/>
            <a:ext cx="574361" cy="338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652404" y="1635995"/>
            <a:ext cx="574361" cy="338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516544" y="1943393"/>
            <a:ext cx="3423040" cy="1099757"/>
            <a:chOff x="3437421" y="1959991"/>
            <a:chExt cx="3423040" cy="1099757"/>
          </a:xfrm>
        </p:grpSpPr>
        <p:cxnSp>
          <p:nvCxnSpPr>
            <p:cNvPr id="22" name="Straight Connector 21"/>
            <p:cNvCxnSpPr>
              <a:stCxn id="8" idx="0"/>
              <a:endCxn id="15" idx="2"/>
            </p:cNvCxnSpPr>
            <p:nvPr/>
          </p:nvCxnSpPr>
          <p:spPr>
            <a:xfrm flipH="1" flipV="1">
              <a:off x="3437421" y="1959991"/>
              <a:ext cx="800139" cy="1099757"/>
            </a:xfrm>
            <a:prstGeom prst="line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8" idx="0"/>
              <a:endCxn id="19" idx="2"/>
            </p:cNvCxnSpPr>
            <p:nvPr/>
          </p:nvCxnSpPr>
          <p:spPr>
            <a:xfrm flipV="1">
              <a:off x="4237560" y="1959991"/>
              <a:ext cx="2622901" cy="109975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516544" y="1943393"/>
            <a:ext cx="3423040" cy="2004647"/>
            <a:chOff x="3516544" y="1943393"/>
            <a:chExt cx="3423040" cy="2004647"/>
          </a:xfrm>
        </p:grpSpPr>
        <p:cxnSp>
          <p:nvCxnSpPr>
            <p:cNvPr id="47" name="Straight Arrow Connector 46"/>
            <p:cNvCxnSpPr>
              <a:stCxn id="11" idx="0"/>
              <a:endCxn id="15" idx="2"/>
            </p:cNvCxnSpPr>
            <p:nvPr/>
          </p:nvCxnSpPr>
          <p:spPr>
            <a:xfrm flipH="1" flipV="1">
              <a:off x="3516544" y="1943393"/>
              <a:ext cx="800139" cy="200464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1" idx="0"/>
              <a:endCxn id="19" idx="2"/>
            </p:cNvCxnSpPr>
            <p:nvPr/>
          </p:nvCxnSpPr>
          <p:spPr>
            <a:xfrm flipV="1">
              <a:off x="4316683" y="1943393"/>
              <a:ext cx="2622901" cy="200464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Oval 7"/>
          <p:cNvSpPr/>
          <p:nvPr/>
        </p:nvSpPr>
        <p:spPr>
          <a:xfrm>
            <a:off x="4149923" y="3043150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49923" y="3948040"/>
            <a:ext cx="333520" cy="333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0" y="514553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Gill Sans Light"/>
                <a:cs typeface="Gill Sans Light"/>
              </a:rPr>
              <a:t>Take a compensating action.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56005" y="1127531"/>
            <a:ext cx="787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8000" b="1" dirty="0">
              <a:solidFill>
                <a:srgbClr val="FF0000"/>
              </a:solidFill>
              <a:latin typeface="Gill Sans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9584" y="1180542"/>
            <a:ext cx="787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8000" b="1" dirty="0">
              <a:solidFill>
                <a:srgbClr val="FF0000"/>
              </a:solidFill>
              <a:latin typeface="Gill Sans M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114800" y="1113208"/>
            <a:ext cx="232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BBB59"/>
                </a:solidFill>
                <a:latin typeface="Gill Sans Light"/>
                <a:cs typeface="Gill Sans Light"/>
              </a:rPr>
              <a:t>Amend the Value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29000" y="6273224"/>
            <a:ext cx="57556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Kung &amp; Robinson. </a:t>
            </a:r>
            <a:r>
              <a:rPr lang="en-US" sz="1600" i="1" dirty="0">
                <a:solidFill>
                  <a:prstClr val="black"/>
                </a:solidFill>
                <a:latin typeface="Gill Sans Light"/>
                <a:cs typeface="Gill Sans Light"/>
              </a:rPr>
              <a:t>On optimistic methods for concurrency control.</a:t>
            </a:r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 </a:t>
            </a:r>
            <a:b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</a:br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ACM Transactions on Database Systems 1981</a:t>
            </a:r>
          </a:p>
        </p:txBody>
      </p:sp>
    </p:spTree>
    <p:extLst>
      <p:ext uri="{BB962C8B-B14F-4D97-AF65-F5344CB8AC3E}">
        <p14:creationId xmlns:p14="http://schemas.microsoft.com/office/powerpoint/2010/main" val="3740735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55" grpId="0"/>
      <p:bldP spid="43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439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97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547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123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699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27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785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34268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3255471" y="1641587"/>
            <a:ext cx="522146" cy="312042"/>
            <a:chOff x="4966991" y="1641587"/>
            <a:chExt cx="522146" cy="312042"/>
          </a:xfrm>
        </p:grpSpPr>
        <p:sp>
          <p:nvSpPr>
            <p:cNvPr id="71" name="Rectangle 70"/>
            <p:cNvSpPr/>
            <p:nvPr/>
          </p:nvSpPr>
          <p:spPr>
            <a:xfrm>
              <a:off x="4966991" y="1641587"/>
              <a:ext cx="261073" cy="3078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228064" y="1645765"/>
              <a:ext cx="261073" cy="3078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1167456" y="320991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67456" y="411480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68872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68872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53322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3322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730" y="30099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896" y="1485537"/>
            <a:ext cx="76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Model</a:t>
            </a:r>
          </a:p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Optimistic Concurrency Control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59131" y="28956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59131" y="38100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2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516544" y="1943393"/>
            <a:ext cx="3423040" cy="1099757"/>
            <a:chOff x="3437421" y="1959991"/>
            <a:chExt cx="3423040" cy="1099757"/>
          </a:xfrm>
        </p:grpSpPr>
        <p:cxnSp>
          <p:nvCxnSpPr>
            <p:cNvPr id="22" name="Straight Connector 21"/>
            <p:cNvCxnSpPr>
              <a:stCxn id="8" idx="0"/>
              <a:endCxn id="15" idx="2"/>
            </p:cNvCxnSpPr>
            <p:nvPr/>
          </p:nvCxnSpPr>
          <p:spPr>
            <a:xfrm flipH="1" flipV="1">
              <a:off x="3437421" y="1959991"/>
              <a:ext cx="800139" cy="1099757"/>
            </a:xfrm>
            <a:prstGeom prst="line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8" idx="0"/>
              <a:endCxn id="19" idx="2"/>
            </p:cNvCxnSpPr>
            <p:nvPr/>
          </p:nvCxnSpPr>
          <p:spPr>
            <a:xfrm flipV="1">
              <a:off x="4237560" y="1959991"/>
              <a:ext cx="2622901" cy="109975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2755097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516544" y="1943393"/>
            <a:ext cx="3423040" cy="2004647"/>
            <a:chOff x="3516544" y="1943393"/>
            <a:chExt cx="3423040" cy="2004647"/>
          </a:xfrm>
        </p:grpSpPr>
        <p:cxnSp>
          <p:nvCxnSpPr>
            <p:cNvPr id="47" name="Straight Arrow Connector 46"/>
            <p:cNvCxnSpPr>
              <a:stCxn id="11" idx="0"/>
              <a:endCxn id="15" idx="2"/>
            </p:cNvCxnSpPr>
            <p:nvPr/>
          </p:nvCxnSpPr>
          <p:spPr>
            <a:xfrm flipH="1" flipV="1">
              <a:off x="3516544" y="1943393"/>
              <a:ext cx="800139" cy="200464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1" idx="0"/>
              <a:endCxn id="19" idx="2"/>
            </p:cNvCxnSpPr>
            <p:nvPr/>
          </p:nvCxnSpPr>
          <p:spPr>
            <a:xfrm flipV="1">
              <a:off x="4316683" y="1943393"/>
              <a:ext cx="2622901" cy="200464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" name="Oval 6"/>
          <p:cNvSpPr/>
          <p:nvPr/>
        </p:nvSpPr>
        <p:spPr>
          <a:xfrm>
            <a:off x="2755097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49923" y="3043150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49923" y="3948040"/>
            <a:ext cx="333520" cy="333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678511" y="1642144"/>
            <a:ext cx="522146" cy="312042"/>
            <a:chOff x="4966991" y="1641587"/>
            <a:chExt cx="522146" cy="312042"/>
          </a:xfrm>
        </p:grpSpPr>
        <p:sp>
          <p:nvSpPr>
            <p:cNvPr id="49" name="Rectangle 48"/>
            <p:cNvSpPr/>
            <p:nvPr/>
          </p:nvSpPr>
          <p:spPr>
            <a:xfrm>
              <a:off x="4966991" y="1641587"/>
              <a:ext cx="261073" cy="30786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228064" y="1645765"/>
              <a:ext cx="261073" cy="30786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3556005" y="1127531"/>
            <a:ext cx="787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8000" b="1" dirty="0">
              <a:solidFill>
                <a:srgbClr val="FF0000"/>
              </a:solidFill>
              <a:latin typeface="Gill Sans M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939584" y="1180542"/>
            <a:ext cx="787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8000" b="1" dirty="0">
              <a:solidFill>
                <a:srgbClr val="FF0000"/>
              </a:solidFill>
              <a:latin typeface="Gill Sans M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0" y="514553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Gill Sans Light"/>
                <a:cs typeface="Gill Sans Light"/>
              </a:rPr>
              <a:t>Validate potential conflicts.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316683" y="1113208"/>
            <a:ext cx="219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  <a:cs typeface="Gill Sans Light"/>
              </a:rPr>
              <a:t>Invalid Outcome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29000" y="6273224"/>
            <a:ext cx="57556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Kung &amp; Robinson. </a:t>
            </a:r>
            <a:r>
              <a:rPr lang="en-US" sz="1600" i="1" dirty="0">
                <a:solidFill>
                  <a:prstClr val="black"/>
                </a:solidFill>
                <a:latin typeface="Gill Sans Light"/>
                <a:cs typeface="Gill Sans Light"/>
              </a:rPr>
              <a:t>On optimistic methods for concurrency control.</a:t>
            </a:r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 </a:t>
            </a:r>
            <a:b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</a:br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ACM Transactions on Database Systems 1981</a:t>
            </a:r>
          </a:p>
        </p:txBody>
      </p:sp>
    </p:spTree>
    <p:extLst>
      <p:ext uri="{BB962C8B-B14F-4D97-AF65-F5344CB8AC3E}">
        <p14:creationId xmlns:p14="http://schemas.microsoft.com/office/powerpoint/2010/main" val="264224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439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97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547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123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699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27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785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34268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255472" y="1645765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67456" y="320991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67456" y="411480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68872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68872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3322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730" y="30099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896" y="1485537"/>
            <a:ext cx="76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Model</a:t>
            </a:r>
          </a:p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Optimistic Concurrency Control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59131" y="28956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59131" y="38100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2</a:t>
            </a:r>
          </a:p>
        </p:txBody>
      </p:sp>
      <p:sp>
        <p:nvSpPr>
          <p:cNvPr id="6" name="Oval 5"/>
          <p:cNvSpPr/>
          <p:nvPr/>
        </p:nvSpPr>
        <p:spPr>
          <a:xfrm>
            <a:off x="2755097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755097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678512" y="1646322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56005" y="1127531"/>
            <a:ext cx="787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8000" b="1" dirty="0">
              <a:solidFill>
                <a:srgbClr val="FF0000"/>
              </a:solidFill>
              <a:latin typeface="Gill Sans M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39584" y="1180542"/>
            <a:ext cx="7873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8000" b="1" dirty="0">
              <a:solidFill>
                <a:srgbClr val="FF0000"/>
              </a:solidFill>
              <a:latin typeface="Gill Sans M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3516544" y="1943393"/>
            <a:ext cx="3423040" cy="1099757"/>
            <a:chOff x="3437421" y="1959991"/>
            <a:chExt cx="3423040" cy="1099757"/>
          </a:xfrm>
        </p:grpSpPr>
        <p:cxnSp>
          <p:nvCxnSpPr>
            <p:cNvPr id="22" name="Straight Connector 21"/>
            <p:cNvCxnSpPr>
              <a:stCxn id="8" idx="0"/>
              <a:endCxn id="15" idx="2"/>
            </p:cNvCxnSpPr>
            <p:nvPr/>
          </p:nvCxnSpPr>
          <p:spPr>
            <a:xfrm flipH="1" flipV="1">
              <a:off x="3437421" y="1959991"/>
              <a:ext cx="800139" cy="1099757"/>
            </a:xfrm>
            <a:prstGeom prst="line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8" idx="0"/>
              <a:endCxn id="19" idx="2"/>
            </p:cNvCxnSpPr>
            <p:nvPr/>
          </p:nvCxnSpPr>
          <p:spPr>
            <a:xfrm flipV="1">
              <a:off x="4237560" y="1959991"/>
              <a:ext cx="2622901" cy="109975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149923" y="3043150"/>
            <a:ext cx="1736919" cy="333520"/>
            <a:chOff x="4149923" y="3043150"/>
            <a:chExt cx="1736919" cy="333520"/>
          </a:xfrm>
        </p:grpSpPr>
        <p:sp>
          <p:nvSpPr>
            <p:cNvPr id="9" name="Oval 8"/>
            <p:cNvSpPr/>
            <p:nvPr/>
          </p:nvSpPr>
          <p:spPr>
            <a:xfrm>
              <a:off x="5553322" y="3043150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149923" y="3043150"/>
              <a:ext cx="333520" cy="33352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4149923" y="3948040"/>
            <a:ext cx="333520" cy="333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255471" y="1641587"/>
            <a:ext cx="261073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678511" y="1642144"/>
            <a:ext cx="261073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55472" y="1646322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78511" y="1646322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516544" y="1943393"/>
            <a:ext cx="3423040" cy="2004647"/>
            <a:chOff x="3516544" y="1943393"/>
            <a:chExt cx="3423040" cy="2004647"/>
          </a:xfrm>
        </p:grpSpPr>
        <p:cxnSp>
          <p:nvCxnSpPr>
            <p:cNvPr id="47" name="Straight Arrow Connector 46"/>
            <p:cNvCxnSpPr>
              <a:stCxn id="11" idx="0"/>
              <a:endCxn id="15" idx="2"/>
            </p:cNvCxnSpPr>
            <p:nvPr/>
          </p:nvCxnSpPr>
          <p:spPr>
            <a:xfrm flipH="1" flipV="1">
              <a:off x="3516544" y="1943393"/>
              <a:ext cx="800139" cy="200464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11" idx="0"/>
              <a:endCxn id="19" idx="2"/>
            </p:cNvCxnSpPr>
            <p:nvPr/>
          </p:nvCxnSpPr>
          <p:spPr>
            <a:xfrm flipV="1">
              <a:off x="4316683" y="1943393"/>
              <a:ext cx="2622901" cy="200464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663560" y="1943393"/>
            <a:ext cx="3423040" cy="1028791"/>
            <a:chOff x="2778643" y="2030958"/>
            <a:chExt cx="3423040" cy="1028791"/>
          </a:xfrm>
        </p:grpSpPr>
        <p:cxnSp>
          <p:nvCxnSpPr>
            <p:cNvPr id="52" name="Straight Connector 51"/>
            <p:cNvCxnSpPr>
              <a:endCxn id="15" idx="2"/>
            </p:cNvCxnSpPr>
            <p:nvPr/>
          </p:nvCxnSpPr>
          <p:spPr>
            <a:xfrm flipH="1" flipV="1">
              <a:off x="2778643" y="2030958"/>
              <a:ext cx="1458918" cy="1028791"/>
            </a:xfrm>
            <a:prstGeom prst="line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4237560" y="2041751"/>
              <a:ext cx="1964123" cy="101799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267200" y="1113208"/>
            <a:ext cx="24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BBB59"/>
                </a:solidFill>
                <a:latin typeface="Gill Sans Light"/>
                <a:cs typeface="Gill Sans Light"/>
              </a:rPr>
              <a:t>Rollback and Redo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0" y="5145535"/>
            <a:ext cx="914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Gill Sans Light"/>
                <a:cs typeface="Gill Sans Light"/>
              </a:rPr>
              <a:t>Take a compensating action.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29000" y="6273224"/>
            <a:ext cx="57556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Kung &amp; Robinson. </a:t>
            </a:r>
            <a:r>
              <a:rPr lang="en-US" sz="1600" i="1" dirty="0">
                <a:solidFill>
                  <a:prstClr val="black"/>
                </a:solidFill>
                <a:latin typeface="Gill Sans Light"/>
                <a:cs typeface="Gill Sans Light"/>
              </a:rPr>
              <a:t>On optimistic methods for concurrency control.</a:t>
            </a:r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 </a:t>
            </a:r>
            <a:b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</a:br>
            <a:r>
              <a:rPr lang="en-US" sz="1600" dirty="0">
                <a:solidFill>
                  <a:prstClr val="black"/>
                </a:solidFill>
                <a:latin typeface="Gill Sans Light"/>
                <a:cs typeface="Gill Sans Light"/>
              </a:rPr>
              <a:t>ACM Transactions on Database Systems 1981</a:t>
            </a:r>
          </a:p>
        </p:txBody>
      </p:sp>
    </p:spTree>
    <p:extLst>
      <p:ext uri="{BB962C8B-B14F-4D97-AF65-F5344CB8AC3E}">
        <p14:creationId xmlns:p14="http://schemas.microsoft.com/office/powerpoint/2010/main" val="207720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6543E-7 1.03656E-6 L 0.09293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8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43" grpId="0"/>
      <p:bldP spid="71" grpId="0" animBg="1"/>
      <p:bldP spid="49" grpId="0" animBg="1"/>
      <p:bldP spid="56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439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97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123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699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27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34268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67456" y="320991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67456" y="411480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68872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68872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3322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730" y="30099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Data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32896" y="1485537"/>
            <a:ext cx="76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Model</a:t>
            </a:r>
          </a:p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>
            <a:normAutofit fontScale="90000"/>
          </a:bodyPr>
          <a:lstStyle/>
          <a:p>
            <a:r>
              <a:rPr lang="en-US" sz="5000" dirty="0"/>
              <a:t>Optimistic Concurrency Control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59131" y="28956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59131" y="38100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2</a:t>
            </a:r>
          </a:p>
        </p:txBody>
      </p:sp>
      <p:sp>
        <p:nvSpPr>
          <p:cNvPr id="6" name="Oval 5"/>
          <p:cNvSpPr/>
          <p:nvPr/>
        </p:nvSpPr>
        <p:spPr>
          <a:xfrm>
            <a:off x="2755097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755097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986868" y="3034683"/>
            <a:ext cx="1736919" cy="333520"/>
            <a:chOff x="4149923" y="3043150"/>
            <a:chExt cx="1736919" cy="333520"/>
          </a:xfrm>
        </p:grpSpPr>
        <p:sp>
          <p:nvSpPr>
            <p:cNvPr id="9" name="Oval 8"/>
            <p:cNvSpPr/>
            <p:nvPr/>
          </p:nvSpPr>
          <p:spPr>
            <a:xfrm>
              <a:off x="5553322" y="3043150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149923" y="3043150"/>
              <a:ext cx="333520" cy="33352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11" name="Oval 10"/>
          <p:cNvSpPr/>
          <p:nvPr/>
        </p:nvSpPr>
        <p:spPr>
          <a:xfrm>
            <a:off x="4149923" y="3948040"/>
            <a:ext cx="333520" cy="333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55472" y="1635529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78511" y="1635529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3663560" y="1943393"/>
            <a:ext cx="3423040" cy="1028791"/>
            <a:chOff x="2778643" y="2030958"/>
            <a:chExt cx="3423040" cy="1028791"/>
          </a:xfrm>
        </p:grpSpPr>
        <p:cxnSp>
          <p:nvCxnSpPr>
            <p:cNvPr id="52" name="Straight Connector 51"/>
            <p:cNvCxnSpPr/>
            <p:nvPr/>
          </p:nvCxnSpPr>
          <p:spPr>
            <a:xfrm flipH="1" flipV="1">
              <a:off x="2778643" y="2030958"/>
              <a:ext cx="1458918" cy="1028791"/>
            </a:xfrm>
            <a:prstGeom prst="line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4237560" y="2041751"/>
              <a:ext cx="1964123" cy="1017998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267200" y="1113208"/>
            <a:ext cx="2449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9BBB59"/>
                </a:solidFill>
                <a:latin typeface="Gill Sans Light"/>
                <a:cs typeface="Gill Sans Light"/>
              </a:rPr>
              <a:t>Rollback and Redo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0383" y="4526578"/>
            <a:ext cx="4578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3366FF"/>
                </a:solidFill>
                <a:latin typeface="Gill Sans Light"/>
                <a:cs typeface="Gill Sans Light"/>
              </a:rPr>
              <a:t>Non-Blocking </a:t>
            </a:r>
            <a:r>
              <a:rPr lang="en-US" sz="2800" dirty="0">
                <a:solidFill>
                  <a:prstClr val="black"/>
                </a:solidFill>
                <a:latin typeface="Gill Sans Light"/>
                <a:cs typeface="Gill Sans Light"/>
              </a:rPr>
              <a:t>Computation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36045" y="5456199"/>
            <a:ext cx="4383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3366FF"/>
                </a:solidFill>
                <a:latin typeface="Gill Sans Light"/>
                <a:cs typeface="Gill Sans Light"/>
              </a:rPr>
              <a:t>Validation:</a:t>
            </a:r>
            <a:r>
              <a:rPr lang="en-US" sz="2800" dirty="0">
                <a:solidFill>
                  <a:prstClr val="black"/>
                </a:solidFill>
                <a:latin typeface="Gill Sans Light"/>
                <a:cs typeface="Gill Sans Light"/>
              </a:rPr>
              <a:t> </a:t>
            </a:r>
            <a:r>
              <a:rPr lang="en-US" sz="2800" i="1" dirty="0">
                <a:solidFill>
                  <a:prstClr val="black"/>
                </a:solidFill>
                <a:latin typeface="Gill Sans Light"/>
                <a:cs typeface="Gill Sans Light"/>
              </a:rPr>
              <a:t>Identify Errors</a:t>
            </a:r>
          </a:p>
          <a:p>
            <a:pPr algn="r"/>
            <a:r>
              <a:rPr lang="en-US" sz="2800" dirty="0">
                <a:solidFill>
                  <a:srgbClr val="3366FF"/>
                </a:solidFill>
                <a:latin typeface="Gill Sans Light"/>
                <a:cs typeface="Gill Sans Light"/>
              </a:rPr>
              <a:t>Resolution: </a:t>
            </a:r>
            <a:r>
              <a:rPr lang="en-US" sz="2800" i="1" dirty="0">
                <a:solidFill>
                  <a:prstClr val="black"/>
                </a:solidFill>
                <a:latin typeface="Gill Sans Light"/>
                <a:cs typeface="Gill Sans Light"/>
              </a:rPr>
              <a:t>Correct Errors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862327" y="4495800"/>
            <a:ext cx="3053073" cy="584776"/>
            <a:chOff x="5709927" y="4746821"/>
            <a:chExt cx="3053073" cy="584776"/>
          </a:xfrm>
        </p:grpSpPr>
        <p:sp>
          <p:nvSpPr>
            <p:cNvPr id="66" name="TextBox 65"/>
            <p:cNvSpPr txBox="1"/>
            <p:nvPr/>
          </p:nvSpPr>
          <p:spPr>
            <a:xfrm>
              <a:off x="6481205" y="4746821"/>
              <a:ext cx="228179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Concurrency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5709927" y="4891899"/>
              <a:ext cx="695078" cy="294620"/>
            </a:xfrm>
            <a:prstGeom prst="rightArrow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orbel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783761" y="5536289"/>
            <a:ext cx="2997988" cy="793927"/>
            <a:chOff x="5631361" y="5634910"/>
            <a:chExt cx="2997988" cy="793927"/>
          </a:xfrm>
        </p:grpSpPr>
        <p:grpSp>
          <p:nvGrpSpPr>
            <p:cNvPr id="32" name="Group 31"/>
            <p:cNvGrpSpPr/>
            <p:nvPr/>
          </p:nvGrpSpPr>
          <p:grpSpPr>
            <a:xfrm>
              <a:off x="5631361" y="5634910"/>
              <a:ext cx="773644" cy="793927"/>
              <a:chOff x="5489137" y="5715000"/>
              <a:chExt cx="773644" cy="793927"/>
            </a:xfrm>
          </p:grpSpPr>
          <p:sp>
            <p:nvSpPr>
              <p:cNvPr id="31" name="Right Brace 30"/>
              <p:cNvSpPr/>
              <p:nvPr/>
            </p:nvSpPr>
            <p:spPr>
              <a:xfrm>
                <a:off x="5489137" y="5715000"/>
                <a:ext cx="333614" cy="793927"/>
              </a:xfrm>
              <a:prstGeom prst="rightBrace">
                <a:avLst/>
              </a:prstGeom>
              <a:ln>
                <a:headEnd type="none" w="med" len="med"/>
                <a:tailEnd type="non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68" name="Right Arrow 67"/>
              <p:cNvSpPr/>
              <p:nvPr/>
            </p:nvSpPr>
            <p:spPr>
              <a:xfrm>
                <a:off x="5796303" y="5964653"/>
                <a:ext cx="466478" cy="294620"/>
              </a:xfrm>
              <a:prstGeom prst="rightArrow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orbel"/>
                </a:endParaRPr>
              </a:p>
            </p:txBody>
          </p:sp>
        </p:grpSp>
        <p:sp>
          <p:nvSpPr>
            <p:cNvPr id="69" name="TextBox 68"/>
            <p:cNvSpPr txBox="1"/>
            <p:nvPr/>
          </p:nvSpPr>
          <p:spPr>
            <a:xfrm>
              <a:off x="6481205" y="5739485"/>
              <a:ext cx="214814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Correctness</a:t>
              </a:r>
              <a:endParaRPr lang="en-US" sz="3200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00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69020"/>
            <a:ext cx="9144000" cy="190694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Optimistic Concurrency Control </a:t>
            </a:r>
            <a:br>
              <a:rPr lang="en-US" sz="4400" dirty="0" smtClean="0"/>
            </a:br>
            <a:r>
              <a:rPr lang="en-US" sz="4400" dirty="0" smtClean="0"/>
              <a:t>for Machine Learning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683E74-89E2-C64C-9005-6CEB91907F0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4499432" y="2224128"/>
            <a:ext cx="4415968" cy="3276600"/>
            <a:chOff x="4499432" y="1219200"/>
            <a:chExt cx="4415968" cy="3276600"/>
          </a:xfrm>
        </p:grpSpPr>
        <p:sp>
          <p:nvSpPr>
            <p:cNvPr id="107" name="TextBox 106"/>
            <p:cNvSpPr txBox="1"/>
            <p:nvPr/>
          </p:nvSpPr>
          <p:spPr>
            <a:xfrm>
              <a:off x="4499432" y="1219200"/>
              <a:ext cx="4415968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 smtClean="0">
                  <a:latin typeface="Gill Sans Light"/>
                  <a:cs typeface="Gill Sans Light"/>
                </a:rPr>
                <a:t>Submodular</a:t>
              </a:r>
              <a:r>
                <a:rPr lang="en-US" sz="2800" dirty="0" smtClean="0">
                  <a:latin typeface="Gill Sans Light"/>
                  <a:cs typeface="Gill Sans Light"/>
                </a:rPr>
                <a:t> Optimization</a:t>
              </a:r>
              <a:br>
                <a:rPr lang="en-US" sz="2800" dirty="0" smtClean="0">
                  <a:latin typeface="Gill Sans Light"/>
                  <a:cs typeface="Gill Sans Light"/>
                </a:rPr>
              </a:br>
              <a:r>
                <a:rPr lang="en-US" sz="2000" dirty="0">
                  <a:latin typeface="Gill Sans Light"/>
                  <a:cs typeface="Gill Sans Light"/>
                </a:rPr>
                <a:t>D</a:t>
              </a:r>
              <a:r>
                <a:rPr lang="en-US" sz="2000" dirty="0" smtClean="0">
                  <a:latin typeface="Gill Sans Light"/>
                  <a:cs typeface="Gill Sans Light"/>
                </a:rPr>
                <a:t>ouble Greedy </a:t>
              </a:r>
              <a:r>
                <a:rPr lang="en-US" sz="2000" dirty="0" err="1" smtClean="0">
                  <a:latin typeface="Gill Sans Light"/>
                  <a:cs typeface="Gill Sans Light"/>
                </a:rPr>
                <a:t>Submodular</a:t>
              </a:r>
              <a:r>
                <a:rPr lang="en-US" sz="2000" dirty="0" smtClean="0">
                  <a:latin typeface="Gill Sans Light"/>
                  <a:cs typeface="Gill Sans Light"/>
                </a:rPr>
                <a:t> Maximization</a:t>
              </a:r>
            </a:p>
            <a:p>
              <a:pPr algn="ctr"/>
              <a:r>
                <a:rPr lang="en-US" sz="2000" dirty="0" smtClean="0">
                  <a:latin typeface="Gill Sans Light"/>
                  <a:cs typeface="Gill Sans Light"/>
                </a:rPr>
                <a:t>[NIPS’14]</a:t>
              </a: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4898156" y="2575786"/>
              <a:ext cx="3483844" cy="1920014"/>
              <a:chOff x="4977650" y="3961883"/>
              <a:chExt cx="3637537" cy="2004717"/>
            </a:xfrm>
          </p:grpSpPr>
          <p:pic>
            <p:nvPicPr>
              <p:cNvPr id="109" name="Picture 108" descr="map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800132" y="3139402"/>
                <a:ext cx="1992573" cy="3637536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sp>
            <p:nvSpPr>
              <p:cNvPr id="110" name="Rectangle 109"/>
              <p:cNvSpPr/>
              <p:nvPr/>
            </p:nvSpPr>
            <p:spPr>
              <a:xfrm>
                <a:off x="4977650" y="3961884"/>
                <a:ext cx="3637536" cy="1992574"/>
              </a:xfrm>
              <a:prstGeom prst="rect">
                <a:avLst/>
              </a:prstGeom>
              <a:solidFill>
                <a:schemeClr val="bg1">
                  <a:alpha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5515103" y="4106233"/>
                <a:ext cx="1261992" cy="1219438"/>
              </a:xfrm>
              <a:prstGeom prst="ellipse">
                <a:avLst/>
              </a:prstGeom>
              <a:solidFill>
                <a:srgbClr val="3366FF">
                  <a:alpha val="45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pic>
            <p:nvPicPr>
              <p:cNvPr id="113" name="Picture 112" descr="LS019486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3600" y="4527211"/>
                <a:ext cx="536397" cy="372707"/>
              </a:xfrm>
              <a:prstGeom prst="rect">
                <a:avLst/>
              </a:prstGeom>
            </p:spPr>
          </p:pic>
          <p:sp>
            <p:nvSpPr>
              <p:cNvPr id="115" name="Oval 114"/>
              <p:cNvSpPr/>
              <p:nvPr/>
            </p:nvSpPr>
            <p:spPr>
              <a:xfrm>
                <a:off x="5997526" y="3973323"/>
                <a:ext cx="1261992" cy="1219438"/>
              </a:xfrm>
              <a:prstGeom prst="ellipse">
                <a:avLst/>
              </a:prstGeom>
              <a:solidFill>
                <a:srgbClr val="3366FF">
                  <a:alpha val="45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pic>
            <p:nvPicPr>
              <p:cNvPr id="116" name="Picture 115" descr="LS019486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16024" y="4394301"/>
                <a:ext cx="536397" cy="372707"/>
              </a:xfrm>
              <a:prstGeom prst="rect">
                <a:avLst/>
              </a:prstGeom>
            </p:spPr>
          </p:pic>
          <p:sp>
            <p:nvSpPr>
              <p:cNvPr id="118" name="Oval 117"/>
              <p:cNvSpPr/>
              <p:nvPr/>
            </p:nvSpPr>
            <p:spPr>
              <a:xfrm>
                <a:off x="7103534" y="4747162"/>
                <a:ext cx="1261992" cy="1219438"/>
              </a:xfrm>
              <a:prstGeom prst="ellipse">
                <a:avLst/>
              </a:prstGeom>
              <a:solidFill>
                <a:srgbClr val="3366FF">
                  <a:alpha val="45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pic>
            <p:nvPicPr>
              <p:cNvPr id="119" name="Picture 118" descr="LS019486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22034" y="5168143"/>
                <a:ext cx="536397" cy="372707"/>
              </a:xfrm>
              <a:prstGeom prst="rect">
                <a:avLst/>
              </a:prstGeom>
            </p:spPr>
          </p:pic>
        </p:grpSp>
      </p:grpSp>
      <p:grpSp>
        <p:nvGrpSpPr>
          <p:cNvPr id="229" name="Group 228"/>
          <p:cNvGrpSpPr/>
          <p:nvPr/>
        </p:nvGrpSpPr>
        <p:grpSpPr>
          <a:xfrm>
            <a:off x="304800" y="2224128"/>
            <a:ext cx="3984559" cy="3276600"/>
            <a:chOff x="304800" y="1219200"/>
            <a:chExt cx="3984559" cy="3276600"/>
          </a:xfrm>
        </p:grpSpPr>
        <p:sp>
          <p:nvSpPr>
            <p:cNvPr id="106" name="TextBox 105"/>
            <p:cNvSpPr txBox="1"/>
            <p:nvPr/>
          </p:nvSpPr>
          <p:spPr>
            <a:xfrm>
              <a:off x="304800" y="1219200"/>
              <a:ext cx="3984559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smtClean="0">
                  <a:latin typeface="Gill Sans Light"/>
                  <a:cs typeface="Gill Sans Light"/>
                </a:rPr>
                <a:t>Non-parametric Clustering</a:t>
              </a:r>
              <a:r>
                <a:rPr lang="en-US" sz="2000" dirty="0" smtClean="0">
                  <a:latin typeface="Gill Sans Light"/>
                  <a:cs typeface="Gill Sans Light"/>
                </a:rPr>
                <a:t/>
              </a:r>
              <a:br>
                <a:rPr lang="en-US" sz="2000" dirty="0" smtClean="0">
                  <a:latin typeface="Gill Sans Light"/>
                  <a:cs typeface="Gill Sans Light"/>
                </a:rPr>
              </a:br>
              <a:r>
                <a:rPr lang="en-US" sz="2000" dirty="0" smtClean="0">
                  <a:latin typeface="Gill Sans Light"/>
                  <a:cs typeface="Gill Sans Light"/>
                </a:rPr>
                <a:t>Distributed DP-Means</a:t>
              </a:r>
            </a:p>
            <a:p>
              <a:pPr algn="ctr"/>
              <a:r>
                <a:rPr lang="en-US" sz="2000" dirty="0" smtClean="0">
                  <a:latin typeface="Gill Sans Light"/>
                  <a:cs typeface="Gill Sans Light"/>
                </a:rPr>
                <a:t>[NIPS’13]</a:t>
              </a:r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685800" y="2511301"/>
              <a:ext cx="3162578" cy="1984499"/>
              <a:chOff x="685800" y="2282701"/>
              <a:chExt cx="3162578" cy="1984499"/>
            </a:xfrm>
          </p:grpSpPr>
          <p:sp>
            <p:nvSpPr>
              <p:cNvPr id="206" name="Oval 205"/>
              <p:cNvSpPr/>
              <p:nvPr/>
            </p:nvSpPr>
            <p:spPr>
              <a:xfrm>
                <a:off x="1381273" y="3056579"/>
                <a:ext cx="952778" cy="952778"/>
              </a:xfrm>
              <a:prstGeom prst="ellipse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85800" y="2895600"/>
                <a:ext cx="952778" cy="952778"/>
              </a:xfrm>
              <a:prstGeom prst="ellipse">
                <a:avLst/>
              </a:prstGeom>
              <a:solidFill>
                <a:schemeClr val="accent1">
                  <a:alpha val="71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2895600" y="3314422"/>
                <a:ext cx="952778" cy="952778"/>
              </a:xfrm>
              <a:prstGeom prst="ellipse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203838" y="2282701"/>
                <a:ext cx="952778" cy="952778"/>
              </a:xfrm>
              <a:prstGeom prst="ellipse">
                <a:avLst/>
              </a:prstGeom>
              <a:ln>
                <a:headEnd type="none" w="med" len="med"/>
                <a:tailEnd type="none"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3" name="Oval 122"/>
              <p:cNvSpPr/>
              <p:nvPr/>
            </p:nvSpPr>
            <p:spPr>
              <a:xfrm>
                <a:off x="1162189" y="3119923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/>
              <p:cNvSpPr/>
              <p:nvPr/>
            </p:nvSpPr>
            <p:spPr>
              <a:xfrm>
                <a:off x="3181958" y="3596586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/>
              <p:cNvSpPr/>
              <p:nvPr/>
            </p:nvSpPr>
            <p:spPr>
              <a:xfrm>
                <a:off x="3276974" y="3691602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3340317" y="3438226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/>
              <p:cNvSpPr/>
              <p:nvPr/>
            </p:nvSpPr>
            <p:spPr>
              <a:xfrm>
                <a:off x="3150286" y="3786618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/>
              <p:cNvSpPr/>
              <p:nvPr/>
            </p:nvSpPr>
            <p:spPr>
              <a:xfrm>
                <a:off x="3498677" y="3596586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276974" y="3786618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3245302" y="3944977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3340317" y="3628258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/>
              <p:cNvSpPr/>
              <p:nvPr/>
            </p:nvSpPr>
            <p:spPr>
              <a:xfrm>
                <a:off x="3530349" y="3881633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/>
              <p:cNvSpPr/>
              <p:nvPr/>
            </p:nvSpPr>
            <p:spPr>
              <a:xfrm>
                <a:off x="3150286" y="3944977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2991926" y="3723274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3403661" y="4103337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3403661" y="3881633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3498677" y="3723274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/>
              <p:cNvSpPr/>
              <p:nvPr/>
            </p:nvSpPr>
            <p:spPr>
              <a:xfrm>
                <a:off x="3308645" y="3881633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3498677" y="4008321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3435333" y="3786618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/>
              <p:cNvSpPr/>
              <p:nvPr/>
            </p:nvSpPr>
            <p:spPr>
              <a:xfrm>
                <a:off x="1035502" y="3056579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/>
              <p:cNvSpPr/>
              <p:nvPr/>
            </p:nvSpPr>
            <p:spPr>
              <a:xfrm>
                <a:off x="1130518" y="3246611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288877" y="3056579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003830" y="3341626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845470" y="3155525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1098846" y="3499986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/>
              <p:cNvSpPr/>
              <p:nvPr/>
            </p:nvSpPr>
            <p:spPr>
              <a:xfrm>
                <a:off x="1320549" y="3167018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1067174" y="3377493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1383893" y="3436642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1003830" y="3499986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845470" y="3404970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1151441" y="3666503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/>
              <p:cNvSpPr/>
              <p:nvPr/>
            </p:nvSpPr>
            <p:spPr>
              <a:xfrm>
                <a:off x="1288877" y="3278283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1162189" y="3436642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156"/>
              <p:cNvSpPr/>
              <p:nvPr/>
            </p:nvSpPr>
            <p:spPr>
              <a:xfrm>
                <a:off x="1278386" y="3563330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383893" y="3341626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940486" y="3658346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2552230" y="2727419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2647246" y="2822435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2615574" y="2664075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2520558" y="2917450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Oval 164"/>
              <p:cNvSpPr/>
              <p:nvPr/>
            </p:nvSpPr>
            <p:spPr>
              <a:xfrm>
                <a:off x="2710589" y="2727419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2647246" y="2917450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2615574" y="3075810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773933" y="2822435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710589" y="2885778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2900621" y="3012466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393870" y="3044138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2425542" y="2759091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2868949" y="2537387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531871" y="2824218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552230" y="2980794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595215" y="2885778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2837277" y="2695747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2330526" y="2537387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763956" y="3309955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Oval 180"/>
              <p:cNvSpPr/>
              <p:nvPr/>
            </p:nvSpPr>
            <p:spPr>
              <a:xfrm>
                <a:off x="1953988" y="3468315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2049003" y="3214939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32284" y="3563331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2144019" y="3468315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922316" y="3531659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1827300" y="3721690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1922316" y="3404971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1922316" y="3309955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>
                <a:off x="2207363" y="3658346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1751493" y="3692198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/>
              <p:cNvSpPr/>
              <p:nvPr/>
            </p:nvSpPr>
            <p:spPr>
              <a:xfrm>
                <a:off x="1985659" y="3880050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1985659" y="3721690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2017331" y="3499987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1890644" y="3658346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2080675" y="3848378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2080675" y="3658346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/>
              <p:cNvSpPr/>
              <p:nvPr/>
            </p:nvSpPr>
            <p:spPr>
              <a:xfrm>
                <a:off x="1700612" y="3848378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1668940" y="3468315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1599960" y="3724530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1127897" y="3340052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3337698" y="3758875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1823370" y="3501032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2645935" y="2727154"/>
                <a:ext cx="63344" cy="63344"/>
              </a:xfrm>
              <a:prstGeom prst="ellipse">
                <a:avLst/>
              </a:prstGeom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1111181" y="3320982"/>
                <a:ext cx="102016" cy="102016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3320981" y="3739805"/>
                <a:ext cx="102016" cy="102016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806654" y="3481961"/>
                <a:ext cx="102016" cy="102016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629219" y="2708083"/>
                <a:ext cx="102016" cy="102016"/>
              </a:xfrm>
              <a:prstGeom prst="ellipse">
                <a:avLst/>
              </a:prstGeom>
              <a:solidFill>
                <a:srgbClr val="C0504D"/>
              </a:solidFill>
              <a:ln>
                <a:noFill/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17" name="Straight Connector 216"/>
          <p:cNvCxnSpPr/>
          <p:nvPr/>
        </p:nvCxnSpPr>
        <p:spPr>
          <a:xfrm>
            <a:off x="4440766" y="2681328"/>
            <a:ext cx="0" cy="2819400"/>
          </a:xfrm>
          <a:prstGeom prst="line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7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45476"/>
            <a:ext cx="9144000" cy="2753359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3366FF"/>
                </a:solidFill>
              </a:rPr>
              <a:t>Optimistic Concurrency Control</a:t>
            </a:r>
            <a:br>
              <a:rPr lang="en-US" sz="4800" dirty="0" smtClean="0">
                <a:solidFill>
                  <a:srgbClr val="3366FF"/>
                </a:solidFill>
              </a:rPr>
            </a:br>
            <a:r>
              <a:rPr lang="en-US" sz="4800" dirty="0" smtClean="0"/>
              <a:t>for </a:t>
            </a: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800" dirty="0" err="1" smtClean="0">
                <a:solidFill>
                  <a:schemeClr val="accent6">
                    <a:lumMod val="75000"/>
                  </a:schemeClr>
                </a:solidFill>
              </a:rPr>
              <a:t>Submodular</a:t>
            </a:r>
            <a:r>
              <a:rPr lang="en-US" sz="4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800" dirty="0" err="1">
                <a:solidFill>
                  <a:schemeClr val="accent6">
                    <a:lumMod val="75000"/>
                  </a:schemeClr>
                </a:solidFill>
              </a:rPr>
              <a:t>Maxmization</a:t>
            </a:r>
            <a:endParaRPr 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881" y="5435199"/>
            <a:ext cx="8670238" cy="46411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3366FF"/>
                </a:solidFill>
              </a:rPr>
              <a:t>Xinghao Pan</a:t>
            </a:r>
            <a:r>
              <a:rPr lang="en-US" sz="2000" dirty="0" smtClean="0"/>
              <a:t>,  Stefanie </a:t>
            </a:r>
            <a:r>
              <a:rPr lang="en-US" sz="2000" dirty="0" err="1" smtClean="0"/>
              <a:t>Jegelka</a:t>
            </a:r>
            <a:r>
              <a:rPr lang="en-US" sz="2000" dirty="0" smtClean="0"/>
              <a:t>,  Joseph Gonzalez,  Joseph Bradley,  Michael I. Jordan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6881" y="4047946"/>
            <a:ext cx="8670237" cy="1313130"/>
            <a:chOff x="755802" y="3837639"/>
            <a:chExt cx="7620360" cy="115412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802" y="3837639"/>
              <a:ext cx="1154123" cy="11541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7738" y="3837640"/>
              <a:ext cx="985656" cy="115412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06747" y="3837639"/>
              <a:ext cx="769415" cy="115412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53279" y="3837639"/>
              <a:ext cx="983628" cy="115412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80261" y="3837639"/>
              <a:ext cx="1154123" cy="1154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3536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167456" y="3045809"/>
            <a:ext cx="7582047" cy="333520"/>
            <a:chOff x="1167456" y="3045809"/>
            <a:chExt cx="7582047" cy="333520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1167456" y="3212569"/>
              <a:ext cx="75820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167456" y="3212569"/>
              <a:ext cx="75820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368872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2314345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59818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205291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150764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7041710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7987180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096237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0730" y="30099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439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97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547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123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699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27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785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34268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896" y="1485537"/>
            <a:ext cx="76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Model</a:t>
            </a:r>
          </a:p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r>
              <a:rPr lang="en-US" dirty="0" smtClean="0"/>
              <a:t>Serial Inference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535632" y="1943393"/>
            <a:ext cx="1980912" cy="1151259"/>
            <a:chOff x="1535632" y="1943393"/>
            <a:chExt cx="1980912" cy="1151259"/>
          </a:xfrm>
        </p:grpSpPr>
        <p:cxnSp>
          <p:nvCxnSpPr>
            <p:cNvPr id="22" name="Straight Arrow Connector 21"/>
            <p:cNvCxnSpPr>
              <a:stCxn id="4" idx="0"/>
              <a:endCxn id="13" idx="2"/>
            </p:cNvCxnSpPr>
            <p:nvPr/>
          </p:nvCxnSpPr>
          <p:spPr>
            <a:xfrm flipV="1">
              <a:off x="1535632" y="1943393"/>
              <a:ext cx="269392" cy="110241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4" idx="7"/>
              <a:endCxn id="15" idx="2"/>
            </p:cNvCxnSpPr>
            <p:nvPr/>
          </p:nvCxnSpPr>
          <p:spPr>
            <a:xfrm flipV="1">
              <a:off x="1653549" y="1943393"/>
              <a:ext cx="1862995" cy="115125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0" name="Oval 29"/>
          <p:cNvSpPr/>
          <p:nvPr/>
        </p:nvSpPr>
        <p:spPr>
          <a:xfrm>
            <a:off x="1365653" y="3045809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548298" y="1633997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59818" y="1633997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476601" y="1941861"/>
            <a:ext cx="3607223" cy="1152791"/>
            <a:chOff x="1569249" y="1941861"/>
            <a:chExt cx="3607223" cy="1152791"/>
          </a:xfrm>
        </p:grpSpPr>
        <p:cxnSp>
          <p:nvCxnSpPr>
            <p:cNvPr id="36" name="Straight Arrow Connector 35"/>
            <p:cNvCxnSpPr>
              <a:stCxn id="38" idx="0"/>
              <a:endCxn id="39" idx="2"/>
            </p:cNvCxnSpPr>
            <p:nvPr/>
          </p:nvCxnSpPr>
          <p:spPr>
            <a:xfrm flipV="1">
              <a:off x="1569249" y="1943393"/>
              <a:ext cx="171264" cy="110241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8" idx="7"/>
              <a:endCxn id="40" idx="2"/>
            </p:cNvCxnSpPr>
            <p:nvPr/>
          </p:nvCxnSpPr>
          <p:spPr>
            <a:xfrm flipV="1">
              <a:off x="1687166" y="1941861"/>
              <a:ext cx="3489306" cy="115279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8" name="Oval 37"/>
          <p:cNvSpPr/>
          <p:nvPr/>
        </p:nvSpPr>
        <p:spPr>
          <a:xfrm>
            <a:off x="2309841" y="3045809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386792" y="1635529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822751" y="1633997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805024" y="1941861"/>
            <a:ext cx="2562243" cy="1152791"/>
            <a:chOff x="484199" y="-381946"/>
            <a:chExt cx="2562243" cy="1152791"/>
          </a:xfrm>
        </p:grpSpPr>
        <p:cxnSp>
          <p:nvCxnSpPr>
            <p:cNvPr id="48" name="Straight Arrow Connector 47"/>
            <p:cNvCxnSpPr>
              <a:stCxn id="50" idx="1"/>
              <a:endCxn id="51" idx="2"/>
            </p:cNvCxnSpPr>
            <p:nvPr/>
          </p:nvCxnSpPr>
          <p:spPr>
            <a:xfrm flipH="1" flipV="1">
              <a:off x="484199" y="-381946"/>
              <a:ext cx="1499290" cy="115279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0" idx="7"/>
              <a:endCxn id="52" idx="2"/>
            </p:cNvCxnSpPr>
            <p:nvPr/>
          </p:nvCxnSpPr>
          <p:spPr>
            <a:xfrm flipV="1">
              <a:off x="2219323" y="-381946"/>
              <a:ext cx="827119" cy="115279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0" name="Oval 49"/>
          <p:cNvSpPr/>
          <p:nvPr/>
        </p:nvSpPr>
        <p:spPr>
          <a:xfrm>
            <a:off x="3255471" y="3045809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543951" y="1633997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106194" y="1633997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5374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Submodular</a:t>
            </a:r>
            <a:r>
              <a:rPr lang="en-US" dirty="0"/>
              <a:t> Set Functions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28813" y="3169490"/>
            <a:ext cx="8086374" cy="469900"/>
            <a:chOff x="674511" y="3583398"/>
            <a:chExt cx="8086374" cy="469900"/>
          </a:xfrm>
        </p:grpSpPr>
        <p:pic>
          <p:nvPicPr>
            <p:cNvPr id="32" name="Picture 3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511" y="3583398"/>
              <a:ext cx="3327400" cy="469900"/>
            </a:xfrm>
            <a:prstGeom prst="rect">
              <a:avLst/>
            </a:prstGeom>
          </p:spPr>
        </p:pic>
        <p:pic>
          <p:nvPicPr>
            <p:cNvPr id="33" name="Picture 3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1785" y="3583398"/>
              <a:ext cx="4229100" cy="469900"/>
            </a:xfrm>
            <a:prstGeom prst="rect">
              <a:avLst/>
            </a:prstGeom>
          </p:spPr>
        </p:pic>
      </p:grpSp>
      <p:grpSp>
        <p:nvGrpSpPr>
          <p:cNvPr id="41" name="Group 40"/>
          <p:cNvGrpSpPr/>
          <p:nvPr/>
        </p:nvGrpSpPr>
        <p:grpSpPr>
          <a:xfrm>
            <a:off x="4977650" y="3961883"/>
            <a:ext cx="3637537" cy="1992575"/>
            <a:chOff x="4977650" y="4319349"/>
            <a:chExt cx="3637537" cy="1992575"/>
          </a:xfrm>
        </p:grpSpPr>
        <p:pic>
          <p:nvPicPr>
            <p:cNvPr id="24" name="Picture 23" descr="map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00132" y="3496868"/>
              <a:ext cx="1992573" cy="3637536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25" name="Rectangle 24"/>
            <p:cNvSpPr/>
            <p:nvPr/>
          </p:nvSpPr>
          <p:spPr>
            <a:xfrm>
              <a:off x="4977650" y="4319350"/>
              <a:ext cx="3637536" cy="199257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15103" y="4106233"/>
            <a:ext cx="1261992" cy="1219438"/>
            <a:chOff x="5677063" y="4698601"/>
            <a:chExt cx="856931" cy="828035"/>
          </a:xfrm>
        </p:grpSpPr>
        <p:sp>
          <p:nvSpPr>
            <p:cNvPr id="26" name="Oval 25"/>
            <p:cNvSpPr/>
            <p:nvPr/>
          </p:nvSpPr>
          <p:spPr>
            <a:xfrm>
              <a:off x="5677063" y="4698601"/>
              <a:ext cx="856931" cy="828035"/>
            </a:xfrm>
            <a:prstGeom prst="ellipse">
              <a:avLst/>
            </a:prstGeom>
            <a:solidFill>
              <a:srgbClr val="3366FF">
                <a:alpha val="4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pic>
          <p:nvPicPr>
            <p:cNvPr id="27" name="Picture 26" descr="LS019486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1235" y="4984458"/>
              <a:ext cx="364230" cy="253079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5997526" y="3973323"/>
            <a:ext cx="1261992" cy="1219438"/>
            <a:chOff x="6159486" y="4565691"/>
            <a:chExt cx="856931" cy="828035"/>
          </a:xfrm>
        </p:grpSpPr>
        <p:sp>
          <p:nvSpPr>
            <p:cNvPr id="28" name="Oval 27"/>
            <p:cNvSpPr/>
            <p:nvPr/>
          </p:nvSpPr>
          <p:spPr>
            <a:xfrm>
              <a:off x="6159486" y="4565691"/>
              <a:ext cx="856931" cy="828035"/>
            </a:xfrm>
            <a:prstGeom prst="ellipse">
              <a:avLst/>
            </a:prstGeom>
            <a:solidFill>
              <a:srgbClr val="3366FF">
                <a:alpha val="4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pic>
          <p:nvPicPr>
            <p:cNvPr id="29" name="Picture 28" descr="LS019486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659" y="4851548"/>
              <a:ext cx="364230" cy="253079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7103534" y="4747162"/>
            <a:ext cx="1261992" cy="1219438"/>
            <a:chOff x="7265494" y="5339530"/>
            <a:chExt cx="856931" cy="828035"/>
          </a:xfrm>
        </p:grpSpPr>
        <p:sp>
          <p:nvSpPr>
            <p:cNvPr id="30" name="Oval 29"/>
            <p:cNvSpPr/>
            <p:nvPr/>
          </p:nvSpPr>
          <p:spPr>
            <a:xfrm>
              <a:off x="7265494" y="5339530"/>
              <a:ext cx="856931" cy="828035"/>
            </a:xfrm>
            <a:prstGeom prst="ellipse">
              <a:avLst/>
            </a:prstGeom>
            <a:solidFill>
              <a:srgbClr val="3366FF">
                <a:alpha val="4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pic>
          <p:nvPicPr>
            <p:cNvPr id="31" name="Picture 30" descr="LS019486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668" y="5625389"/>
              <a:ext cx="364230" cy="253079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528813" y="3974025"/>
            <a:ext cx="3637537" cy="1992575"/>
            <a:chOff x="4977650" y="4319349"/>
            <a:chExt cx="3637537" cy="1992575"/>
          </a:xfrm>
        </p:grpSpPr>
        <p:pic>
          <p:nvPicPr>
            <p:cNvPr id="43" name="Picture 42" descr="map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800132" y="3496868"/>
              <a:ext cx="1992573" cy="3637536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44" name="Rectangle 43"/>
            <p:cNvSpPr/>
            <p:nvPr/>
          </p:nvSpPr>
          <p:spPr>
            <a:xfrm>
              <a:off x="4977650" y="4319350"/>
              <a:ext cx="3637536" cy="1992574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48689" y="3985465"/>
            <a:ext cx="1261992" cy="1219438"/>
            <a:chOff x="6159486" y="4565691"/>
            <a:chExt cx="856931" cy="828035"/>
          </a:xfrm>
        </p:grpSpPr>
        <p:sp>
          <p:nvSpPr>
            <p:cNvPr id="49" name="Oval 48"/>
            <p:cNvSpPr/>
            <p:nvPr/>
          </p:nvSpPr>
          <p:spPr>
            <a:xfrm>
              <a:off x="6159486" y="4565691"/>
              <a:ext cx="856931" cy="828035"/>
            </a:xfrm>
            <a:prstGeom prst="ellipse">
              <a:avLst/>
            </a:prstGeom>
            <a:solidFill>
              <a:srgbClr val="3366FF">
                <a:alpha val="4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pic>
          <p:nvPicPr>
            <p:cNvPr id="50" name="Picture 49" descr="LS019486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659" y="4851548"/>
              <a:ext cx="364230" cy="253079"/>
            </a:xfrm>
            <a:prstGeom prst="rect">
              <a:avLst/>
            </a:prstGeom>
          </p:spPr>
        </p:pic>
      </p:grpSp>
      <p:grpSp>
        <p:nvGrpSpPr>
          <p:cNvPr id="51" name="Group 50"/>
          <p:cNvGrpSpPr/>
          <p:nvPr/>
        </p:nvGrpSpPr>
        <p:grpSpPr>
          <a:xfrm>
            <a:off x="2654697" y="4759304"/>
            <a:ext cx="1261992" cy="1219438"/>
            <a:chOff x="7265494" y="5339530"/>
            <a:chExt cx="856931" cy="828035"/>
          </a:xfrm>
        </p:grpSpPr>
        <p:sp>
          <p:nvSpPr>
            <p:cNvPr id="52" name="Oval 51"/>
            <p:cNvSpPr/>
            <p:nvPr/>
          </p:nvSpPr>
          <p:spPr>
            <a:xfrm>
              <a:off x="7265494" y="5339530"/>
              <a:ext cx="856931" cy="828035"/>
            </a:xfrm>
            <a:prstGeom prst="ellipse">
              <a:avLst/>
            </a:prstGeom>
            <a:solidFill>
              <a:srgbClr val="3366FF">
                <a:alpha val="45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pic>
          <p:nvPicPr>
            <p:cNvPr id="53" name="Picture 52" descr="LS019486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9668" y="5625389"/>
              <a:ext cx="364230" cy="253079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521728" y="2483971"/>
            <a:ext cx="6464150" cy="461665"/>
            <a:chOff x="293748" y="1827072"/>
            <a:chExt cx="6464150" cy="461665"/>
          </a:xfrm>
        </p:grpSpPr>
        <p:grpSp>
          <p:nvGrpSpPr>
            <p:cNvPr id="56" name="Group 55"/>
            <p:cNvGrpSpPr/>
            <p:nvPr/>
          </p:nvGrpSpPr>
          <p:grpSpPr>
            <a:xfrm>
              <a:off x="293748" y="1827072"/>
              <a:ext cx="6464150" cy="461665"/>
              <a:chOff x="293748" y="1827072"/>
              <a:chExt cx="6464150" cy="461665"/>
            </a:xfrm>
          </p:grpSpPr>
          <p:pic>
            <p:nvPicPr>
              <p:cNvPr id="58" name="Picture 57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21298" y="1905665"/>
                <a:ext cx="736600" cy="317500"/>
              </a:xfrm>
              <a:prstGeom prst="rect">
                <a:avLst/>
              </a:prstGeom>
            </p:spPr>
          </p:pic>
          <p:sp>
            <p:nvSpPr>
              <p:cNvPr id="59" name="TextBox 58"/>
              <p:cNvSpPr txBox="1"/>
              <p:nvPr/>
            </p:nvSpPr>
            <p:spPr>
              <a:xfrm>
                <a:off x="293748" y="1827072"/>
                <a:ext cx="57275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solidFill>
                      <a:prstClr val="black"/>
                    </a:solidFill>
                    <a:latin typeface="Times New Roman"/>
                    <a:cs typeface="Times New Roman"/>
                  </a:rPr>
                  <a:t>F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/>
                    <a:cs typeface="Times New Roman"/>
                  </a:rPr>
                  <a:t>: 2</a:t>
                </a:r>
                <a:r>
                  <a:rPr lang="en-US" sz="2400" baseline="30000" dirty="0" smtClean="0">
                    <a:solidFill>
                      <a:prstClr val="black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/>
                    <a:cs typeface="Times New Roman"/>
                  </a:rPr>
                  <a:t> → R</a:t>
                </a:r>
                <a:r>
                  <a:rPr lang="en-US" sz="2400" dirty="0" smtClean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, such that for </a:t>
                </a:r>
                <a:r>
                  <a:rPr lang="en-US" sz="2400" dirty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all                     and</a:t>
                </a:r>
              </a:p>
            </p:txBody>
          </p:sp>
        </p:grpSp>
        <p:pic>
          <p:nvPicPr>
            <p:cNvPr id="57" name="Picture 56" descr="latex-image-1.pdf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5838" y="1930549"/>
              <a:ext cx="1485900" cy="266700"/>
            </a:xfrm>
            <a:prstGeom prst="rect">
              <a:avLst/>
            </a:prstGeom>
          </p:spPr>
        </p:pic>
      </p:grpSp>
      <p:sp>
        <p:nvSpPr>
          <p:cNvPr id="60" name="TextBox 59"/>
          <p:cNvSpPr txBox="1"/>
          <p:nvPr/>
        </p:nvSpPr>
        <p:spPr>
          <a:xfrm>
            <a:off x="1722502" y="1600113"/>
            <a:ext cx="569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Gill Sans Light"/>
                <a:cs typeface="Gill Sans Light"/>
              </a:rPr>
              <a:t>Diminishing Returns Property</a:t>
            </a:r>
          </a:p>
        </p:txBody>
      </p:sp>
    </p:spTree>
    <p:extLst>
      <p:ext uri="{BB962C8B-B14F-4D97-AF65-F5344CB8AC3E}">
        <p14:creationId xmlns:p14="http://schemas.microsoft.com/office/powerpoint/2010/main" val="238962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014"/>
            <a:ext cx="8229600" cy="1143000"/>
          </a:xfrm>
        </p:spPr>
        <p:txBody>
          <a:bodyPr/>
          <a:lstStyle/>
          <a:p>
            <a:r>
              <a:rPr lang="en-US" dirty="0" err="1" smtClean="0">
                <a:latin typeface="Gill Sans Light"/>
                <a:cs typeface="Gill Sans Light"/>
              </a:rPr>
              <a:t>Submodular</a:t>
            </a:r>
            <a:r>
              <a:rPr lang="en-US" dirty="0" smtClean="0">
                <a:latin typeface="Gill Sans Light"/>
                <a:cs typeface="Gill Sans Light"/>
              </a:rPr>
              <a:t> Examples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957174" y="4021406"/>
            <a:ext cx="3614966" cy="2539630"/>
            <a:chOff x="4655289" y="4243872"/>
            <a:chExt cx="3614966" cy="2539630"/>
          </a:xfrm>
        </p:grpSpPr>
        <p:grpSp>
          <p:nvGrpSpPr>
            <p:cNvPr id="24" name="Group 23"/>
            <p:cNvGrpSpPr/>
            <p:nvPr/>
          </p:nvGrpSpPr>
          <p:grpSpPr>
            <a:xfrm>
              <a:off x="5079680" y="4746103"/>
              <a:ext cx="2766185" cy="2037399"/>
              <a:chOff x="4639045" y="4746103"/>
              <a:chExt cx="2766185" cy="2037399"/>
            </a:xfrm>
          </p:grpSpPr>
          <p:pic>
            <p:nvPicPr>
              <p:cNvPr id="38" name="Picture 37" descr="graphpart1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39045" y="4850281"/>
                <a:ext cx="1720371" cy="1726365"/>
              </a:xfrm>
              <a:prstGeom prst="rect">
                <a:avLst/>
              </a:prstGeom>
            </p:spPr>
          </p:pic>
          <p:grpSp>
            <p:nvGrpSpPr>
              <p:cNvPr id="46" name="Group 45"/>
              <p:cNvGrpSpPr/>
              <p:nvPr/>
            </p:nvGrpSpPr>
            <p:grpSpPr>
              <a:xfrm>
                <a:off x="5499230" y="4746103"/>
                <a:ext cx="1906000" cy="2037399"/>
                <a:chOff x="6707154" y="1137979"/>
                <a:chExt cx="2186005" cy="2336708"/>
              </a:xfrm>
            </p:grpSpPr>
            <p:sp>
              <p:nvSpPr>
                <p:cNvPr id="47" name="TextBox 46"/>
                <p:cNvSpPr txBox="1"/>
                <p:nvPr/>
              </p:nvSpPr>
              <p:spPr>
                <a:xfrm>
                  <a:off x="7102923" y="1137979"/>
                  <a:ext cx="179023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clustering</a:t>
                  </a:r>
                </a:p>
                <a:p>
                  <a:r>
                    <a:rPr lang="en-US" dirty="0">
                      <a:solidFill>
                        <a:prstClr val="black"/>
                      </a:solidFill>
                      <a:latin typeface="Gill Sans Light"/>
                      <a:cs typeface="Gill Sans Light"/>
                    </a:rPr>
                    <a:t>graph partitioning</a:t>
                  </a:r>
                </a:p>
              </p:txBody>
            </p:sp>
            <p:pic>
              <p:nvPicPr>
                <p:cNvPr id="48" name="Picture 47" descr="latex-image-1.pdf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07154" y="2904255"/>
                  <a:ext cx="1966169" cy="570432"/>
                </a:xfrm>
                <a:prstGeom prst="rect">
                  <a:avLst/>
                </a:prstGeom>
              </p:spPr>
            </p:pic>
          </p:grpSp>
          <p:sp>
            <p:nvSpPr>
              <p:cNvPr id="49" name="TextBox 48"/>
              <p:cNvSpPr txBox="1"/>
              <p:nvPr/>
            </p:nvSpPr>
            <p:spPr>
              <a:xfrm>
                <a:off x="6255175" y="5588208"/>
                <a:ext cx="1082348" cy="40011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8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8000"/>
                    </a:solidFill>
                    <a:latin typeface="Gill Sans Light"/>
                    <a:cs typeface="Gill Sans Light"/>
                  </a:rPr>
                  <a:t>Max </a:t>
                </a:r>
                <a:r>
                  <a:rPr lang="en-US" sz="2000" b="1" dirty="0" smtClean="0">
                    <a:solidFill>
                      <a:srgbClr val="008000"/>
                    </a:solidFill>
                    <a:latin typeface="Gill Sans Light"/>
                    <a:cs typeface="Gill Sans Light"/>
                  </a:rPr>
                  <a:t>Cut</a:t>
                </a:r>
                <a:endParaRPr lang="en-US" sz="2000" b="1" dirty="0">
                  <a:solidFill>
                    <a:srgbClr val="008000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523681" y="5193972"/>
                <a:ext cx="3330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>
                    <a:solidFill>
                      <a:srgbClr val="CC0000"/>
                    </a:solidFill>
                    <a:latin typeface="Gill Sans Light"/>
                    <a:cs typeface="Gill Sans Light"/>
                  </a:rPr>
                  <a:t>S</a:t>
                </a:r>
                <a:endParaRPr lang="en-US" sz="2000" i="1" dirty="0">
                  <a:solidFill>
                    <a:srgbClr val="C0504D"/>
                  </a:solidFill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4655289" y="4243872"/>
              <a:ext cx="3614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504D">
                      <a:lumMod val="50000"/>
                    </a:srgbClr>
                  </a:solidFill>
                  <a:latin typeface="Gill Sans"/>
                  <a:cs typeface="Gill Sans"/>
                </a:rPr>
                <a:t>Graph Algorithms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86368" y="926039"/>
            <a:ext cx="2701207" cy="3066769"/>
            <a:chOff x="6006491" y="922960"/>
            <a:chExt cx="2701207" cy="3066769"/>
          </a:xfrm>
        </p:grpSpPr>
        <p:grpSp>
          <p:nvGrpSpPr>
            <p:cNvPr id="3" name="Group 2"/>
            <p:cNvGrpSpPr/>
            <p:nvPr/>
          </p:nvGrpSpPr>
          <p:grpSpPr>
            <a:xfrm>
              <a:off x="6087758" y="922960"/>
              <a:ext cx="2538672" cy="3066769"/>
              <a:chOff x="281462" y="517359"/>
              <a:chExt cx="3401984" cy="4109668"/>
            </a:xfrm>
          </p:grpSpPr>
          <p:pic>
            <p:nvPicPr>
              <p:cNvPr id="17" name="Picture 16" descr="latex-image-1.pdf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462" y="3748387"/>
                <a:ext cx="1843039" cy="260316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750509" y="517359"/>
                <a:ext cx="2386051" cy="3549307"/>
                <a:chOff x="5613399" y="156682"/>
                <a:chExt cx="2386051" cy="3549307"/>
              </a:xfrm>
            </p:grpSpPr>
            <p:pic>
              <p:nvPicPr>
                <p:cNvPr id="27" name="Picture 26" descr="map.pdf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33484" y="156682"/>
                  <a:ext cx="1944244" cy="3549307"/>
                </a:xfrm>
                <a:prstGeom prst="rect">
                  <a:avLst/>
                </a:prstGeom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</p:pic>
            <p:grpSp>
              <p:nvGrpSpPr>
                <p:cNvPr id="28" name="Group 27"/>
                <p:cNvGrpSpPr/>
                <p:nvPr/>
              </p:nvGrpSpPr>
              <p:grpSpPr>
                <a:xfrm>
                  <a:off x="5613399" y="1329267"/>
                  <a:ext cx="836147" cy="807952"/>
                  <a:chOff x="5613406" y="1236137"/>
                  <a:chExt cx="939803" cy="901085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5613406" y="1236137"/>
                    <a:ext cx="939803" cy="901085"/>
                  </a:xfrm>
                  <a:prstGeom prst="ellipse">
                    <a:avLst/>
                  </a:prstGeom>
                  <a:solidFill>
                    <a:srgbClr val="3366FF">
                      <a:alpha val="45000"/>
                    </a:srgb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pic>
                <p:nvPicPr>
                  <p:cNvPr id="22" name="Picture 21" descr="LS019486.png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25061" y="1547213"/>
                    <a:ext cx="399454" cy="2754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6224915" y="1199581"/>
                  <a:ext cx="836147" cy="807952"/>
                  <a:chOff x="5613406" y="1236137"/>
                  <a:chExt cx="939803" cy="901085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5613406" y="1236137"/>
                    <a:ext cx="939803" cy="901085"/>
                  </a:xfrm>
                  <a:prstGeom prst="ellipse">
                    <a:avLst/>
                  </a:prstGeom>
                  <a:solidFill>
                    <a:srgbClr val="3366FF">
                      <a:alpha val="45000"/>
                    </a:srgb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pic>
                <p:nvPicPr>
                  <p:cNvPr id="31" name="Picture 30" descr="LS019486.png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25061" y="1547213"/>
                    <a:ext cx="399454" cy="27540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7163303" y="1954651"/>
                  <a:ext cx="836147" cy="807952"/>
                  <a:chOff x="5613406" y="1236137"/>
                  <a:chExt cx="939803" cy="901085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5613406" y="1236137"/>
                    <a:ext cx="939803" cy="901085"/>
                  </a:xfrm>
                  <a:prstGeom prst="ellipse">
                    <a:avLst/>
                  </a:prstGeom>
                  <a:solidFill>
                    <a:srgbClr val="3366FF">
                      <a:alpha val="45000"/>
                    </a:srgb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Gill Sans Light"/>
                      <a:cs typeface="Gill Sans Light"/>
                    </a:endParaRPr>
                  </a:p>
                </p:txBody>
              </p:sp>
              <p:pic>
                <p:nvPicPr>
                  <p:cNvPr id="34" name="Picture 33" descr="LS019486.png"/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25061" y="1547213"/>
                    <a:ext cx="399454" cy="275405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37" name="Picture 36" descr="latex-image-1.pdf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017" y="3364952"/>
                <a:ext cx="2882900" cy="266700"/>
              </a:xfrm>
              <a:prstGeom prst="rect">
                <a:avLst/>
              </a:prstGeom>
            </p:spPr>
          </p:pic>
          <p:pic>
            <p:nvPicPr>
              <p:cNvPr id="39" name="Picture 38" descr="latex-image-1.pdf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2035" y="4113003"/>
                <a:ext cx="2641600" cy="215900"/>
              </a:xfrm>
              <a:prstGeom prst="rect">
                <a:avLst/>
              </a:prstGeom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1966059" y="4350028"/>
                <a:ext cx="17173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(Krause &amp; </a:t>
                </a:r>
                <a:r>
                  <a:rPr lang="en-US" sz="1200" i="1" dirty="0" err="1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Guestrin</a:t>
                </a:r>
                <a:r>
                  <a:rPr lang="en-US" sz="1200" i="1" dirty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 2005)</a:t>
                </a: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6006491" y="927003"/>
              <a:ext cx="2701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504D">
                      <a:lumMod val="50000"/>
                    </a:srgbClr>
                  </a:solidFill>
                  <a:latin typeface="Gill Sans"/>
                  <a:cs typeface="Gill Sans"/>
                </a:rPr>
                <a:t>Sensing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126092" y="926039"/>
            <a:ext cx="3614966" cy="2905623"/>
            <a:chOff x="-111890" y="915404"/>
            <a:chExt cx="3614966" cy="2905623"/>
          </a:xfrm>
        </p:grpSpPr>
        <p:grpSp>
          <p:nvGrpSpPr>
            <p:cNvPr id="21" name="Group 20"/>
            <p:cNvGrpSpPr/>
            <p:nvPr/>
          </p:nvGrpSpPr>
          <p:grpSpPr>
            <a:xfrm>
              <a:off x="421830" y="3198909"/>
              <a:ext cx="2547526" cy="622118"/>
              <a:chOff x="255411" y="4526138"/>
              <a:chExt cx="3939826" cy="992083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368163" y="4981041"/>
                <a:ext cx="2306803" cy="537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(</a:t>
                </a:r>
                <a:r>
                  <a:rPr lang="en-US" sz="1200" i="1" dirty="0" err="1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Kempe</a:t>
                </a:r>
                <a:r>
                  <a:rPr lang="en-US" sz="1200" i="1" dirty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, Kleinberg, </a:t>
                </a:r>
                <a:r>
                  <a:rPr lang="en-US" sz="1200" i="1" dirty="0" err="1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Tardos</a:t>
                </a:r>
                <a:r>
                  <a:rPr lang="en-US" sz="1200" i="1" dirty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 2003,</a:t>
                </a:r>
                <a:br>
                  <a:rPr lang="en-US" sz="1200" i="1" dirty="0">
                    <a:solidFill>
                      <a:prstClr val="black"/>
                    </a:solidFill>
                    <a:latin typeface="Gill Sans Light"/>
                    <a:cs typeface="Gill Sans Light"/>
                  </a:rPr>
                </a:br>
                <a:r>
                  <a:rPr lang="en-US" sz="1200" i="1" dirty="0" err="1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Mossel</a:t>
                </a:r>
                <a:r>
                  <a:rPr lang="en-US" sz="1200" i="1" dirty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 &amp; </a:t>
                </a:r>
                <a:r>
                  <a:rPr lang="en-US" sz="1200" i="1" dirty="0" err="1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Roch</a:t>
                </a:r>
                <a:r>
                  <a:rPr lang="en-US" sz="1200" i="1" dirty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 2007)</a:t>
                </a:r>
              </a:p>
            </p:txBody>
          </p:sp>
          <p:pic>
            <p:nvPicPr>
              <p:cNvPr id="15" name="Picture 14" descr="latex-image-1.pdf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411" y="4526138"/>
                <a:ext cx="3939826" cy="287999"/>
              </a:xfrm>
              <a:prstGeom prst="rect">
                <a:avLst/>
              </a:prstGeom>
            </p:spPr>
          </p:pic>
        </p:grpSp>
        <p:sp>
          <p:nvSpPr>
            <p:cNvPr id="52" name="TextBox 51"/>
            <p:cNvSpPr txBox="1"/>
            <p:nvPr/>
          </p:nvSpPr>
          <p:spPr>
            <a:xfrm>
              <a:off x="-111890" y="915404"/>
              <a:ext cx="3614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504D">
                      <a:lumMod val="50000"/>
                    </a:srgbClr>
                  </a:solidFill>
                  <a:latin typeface="Gill Sans"/>
                  <a:cs typeface="Gill Sans"/>
                </a:rPr>
                <a:t>Network Analysis</a:t>
              </a:r>
            </a:p>
          </p:txBody>
        </p:sp>
        <p:pic>
          <p:nvPicPr>
            <p:cNvPr id="57" name="Picture 18" descr="network_big"/>
            <p:cNvPicPr>
              <a:picLocks noChangeAspect="1" noChangeArrowheads="1"/>
            </p:cNvPicPr>
            <p:nvPr/>
          </p:nvPicPr>
          <p:blipFill>
            <a:blip r:embed="rId12" cstate="screen">
              <a:lum bright="24000" contrast="12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358" y="1214419"/>
              <a:ext cx="2550471" cy="1984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5" name="Group 104"/>
          <p:cNvGrpSpPr/>
          <p:nvPr/>
        </p:nvGrpSpPr>
        <p:grpSpPr>
          <a:xfrm>
            <a:off x="1074846" y="4093450"/>
            <a:ext cx="2320640" cy="2388937"/>
            <a:chOff x="1074846" y="4319218"/>
            <a:chExt cx="2320640" cy="2388937"/>
          </a:xfrm>
        </p:grpSpPr>
        <p:sp>
          <p:nvSpPr>
            <p:cNvPr id="54" name="TextBox 53"/>
            <p:cNvSpPr txBox="1"/>
            <p:nvPr/>
          </p:nvSpPr>
          <p:spPr>
            <a:xfrm>
              <a:off x="1074846" y="4319218"/>
              <a:ext cx="23206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504D">
                      <a:lumMod val="50000"/>
                    </a:srgbClr>
                  </a:solidFill>
                  <a:latin typeface="Gill Sans"/>
                  <a:cs typeface="Gill Sans"/>
                </a:rPr>
                <a:t>Document</a:t>
              </a:r>
            </a:p>
            <a:p>
              <a:pPr algn="ctr"/>
              <a:r>
                <a:rPr lang="en-US" sz="2000" b="1" dirty="0">
                  <a:solidFill>
                    <a:srgbClr val="C0504D">
                      <a:lumMod val="50000"/>
                    </a:srgbClr>
                  </a:solidFill>
                  <a:latin typeface="Gill Sans"/>
                  <a:cs typeface="Gill Sans"/>
                </a:rPr>
                <a:t>Summarization</a:t>
              </a:r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1113863" y="4999191"/>
              <a:ext cx="2242607" cy="1708964"/>
              <a:chOff x="1131948" y="4999191"/>
              <a:chExt cx="2242607" cy="1708964"/>
            </a:xfrm>
          </p:grpSpPr>
          <p:pic>
            <p:nvPicPr>
              <p:cNvPr id="12" name="Picture 11" descr="docs2.jpg"/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1948" y="4999191"/>
                <a:ext cx="923109" cy="1388747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1523248" y="6431156"/>
                <a:ext cx="14238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(Lin &amp; </a:t>
                </a:r>
                <a:r>
                  <a:rPr lang="en-US" sz="1200" i="1" dirty="0" err="1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Bilmes</a:t>
                </a:r>
                <a:r>
                  <a:rPr lang="en-US" sz="1200" i="1" dirty="0">
                    <a:solidFill>
                      <a:prstClr val="black"/>
                    </a:solidFill>
                    <a:latin typeface="Gill Sans Light"/>
                    <a:cs typeface="Gill Sans Light"/>
                  </a:rPr>
                  <a:t> 2011)</a:t>
                </a:r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2502934" y="5165421"/>
                <a:ext cx="414421" cy="527851"/>
                <a:chOff x="3943684" y="2264663"/>
                <a:chExt cx="614948" cy="783264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3943684" y="2264663"/>
                  <a:ext cx="614948" cy="7832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4037263" y="2334061"/>
                  <a:ext cx="41442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4037263" y="2871571"/>
                  <a:ext cx="41442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4037263" y="2423646"/>
                  <a:ext cx="41442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4037263" y="2602816"/>
                  <a:ext cx="41442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/>
              <p:cNvGrpSpPr/>
              <p:nvPr/>
            </p:nvGrpSpPr>
            <p:grpSpPr>
              <a:xfrm>
                <a:off x="2655334" y="5317821"/>
                <a:ext cx="414421" cy="527851"/>
                <a:chOff x="3943684" y="2264663"/>
                <a:chExt cx="614948" cy="783264"/>
              </a:xfrm>
            </p:grpSpPr>
            <p:sp>
              <p:nvSpPr>
                <p:cNvPr id="72" name="Rectangle 71"/>
                <p:cNvSpPr/>
                <p:nvPr/>
              </p:nvSpPr>
              <p:spPr>
                <a:xfrm>
                  <a:off x="3943684" y="2264663"/>
                  <a:ext cx="614948" cy="7832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4037263" y="2692401"/>
                  <a:ext cx="41442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>
                  <a:off x="4037263" y="2423646"/>
                  <a:ext cx="41442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4037263" y="2781986"/>
                  <a:ext cx="41442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2807734" y="5470221"/>
                <a:ext cx="414421" cy="527851"/>
                <a:chOff x="3943684" y="2264663"/>
                <a:chExt cx="614948" cy="783264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3943684" y="2264663"/>
                  <a:ext cx="614948" cy="7832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4037263" y="2334061"/>
                  <a:ext cx="41442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4037263" y="2513231"/>
                  <a:ext cx="41442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037263" y="2871571"/>
                  <a:ext cx="41442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/>
              <p:cNvGrpSpPr/>
              <p:nvPr/>
            </p:nvGrpSpPr>
            <p:grpSpPr>
              <a:xfrm>
                <a:off x="2960134" y="5622621"/>
                <a:ext cx="414421" cy="527851"/>
                <a:chOff x="3943684" y="2264663"/>
                <a:chExt cx="614948" cy="78326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3943684" y="2264663"/>
                  <a:ext cx="614948" cy="7832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4037263" y="2871571"/>
                  <a:ext cx="41442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4037263" y="2602816"/>
                  <a:ext cx="41442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4037263" y="2781986"/>
                  <a:ext cx="414421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Right Arrow 102"/>
              <p:cNvSpPr/>
              <p:nvPr/>
            </p:nvSpPr>
            <p:spPr>
              <a:xfrm>
                <a:off x="2055057" y="5424962"/>
                <a:ext cx="357943" cy="45426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840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915641" y="4290013"/>
            <a:ext cx="3877056" cy="20116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Calibri"/>
                <a:cs typeface="Calibri"/>
              </a:rPr>
              <a:t>?</a:t>
            </a:r>
            <a:endParaRPr lang="en-US" sz="6600" dirty="0" smtClean="0">
              <a:latin typeface="Gill Sans Light"/>
              <a:cs typeface="Gill Sans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5641" y="4290012"/>
            <a:ext cx="3877056" cy="20116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Concurrency Control Double Greedy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Optimal ½ - approximation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Bounded overhead</a:t>
            </a:r>
          </a:p>
          <a:p>
            <a:pPr algn="ctr"/>
            <a:endParaRPr lang="en-US" dirty="0" smtClean="0">
              <a:latin typeface="Gill Sans Light"/>
              <a:cs typeface="Gill Sans Light"/>
            </a:endParaRPr>
          </a:p>
          <a:p>
            <a:pPr algn="ctr"/>
            <a:r>
              <a:rPr lang="en-US" dirty="0" smtClean="0">
                <a:cs typeface="Calibri"/>
              </a:rPr>
              <a:t>Coordination Free </a:t>
            </a:r>
            <a:r>
              <a:rPr lang="en-US" dirty="0">
                <a:cs typeface="Calibri"/>
              </a:rPr>
              <a:t>Double Greedy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Bounded error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Minimal overhead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Submodular</a:t>
            </a:r>
            <a:r>
              <a:rPr lang="en-US" dirty="0" smtClean="0"/>
              <a:t> Maximization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53621" y="1108996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max F(A), A ⊆ V</a:t>
            </a:r>
          </a:p>
        </p:txBody>
      </p:sp>
      <p:sp>
        <p:nvSpPr>
          <p:cNvPr id="5" name="Rectangle 4"/>
          <p:cNvSpPr/>
          <p:nvPr/>
        </p:nvSpPr>
        <p:spPr>
          <a:xfrm>
            <a:off x="953141" y="1617427"/>
            <a:ext cx="3877056" cy="510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Monotone (increasing) functions</a:t>
            </a:r>
          </a:p>
          <a:p>
            <a:pPr algn="ctr"/>
            <a:r>
              <a:rPr lang="en-US" dirty="0" smtClean="0"/>
              <a:t>[ Positive marginal gains 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5641" y="1617427"/>
            <a:ext cx="3877710" cy="5100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Non-monotone functions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3141" y="2202899"/>
            <a:ext cx="3877056" cy="20116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Greedy (</a:t>
            </a:r>
            <a:r>
              <a:rPr lang="en-US" i="1" dirty="0" err="1" smtClean="0"/>
              <a:t>Nemhauser</a:t>
            </a:r>
            <a:r>
              <a:rPr lang="en-US" i="1" dirty="0" smtClean="0"/>
              <a:t> et al, 1978)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(1-1/e) - approximation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Optimal </a:t>
            </a:r>
            <a:r>
              <a:rPr lang="en-US" dirty="0" err="1" smtClean="0">
                <a:latin typeface="Gill Sans Light"/>
                <a:cs typeface="Gill Sans Light"/>
              </a:rPr>
              <a:t>polytime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3141" y="4290013"/>
            <a:ext cx="3877056" cy="2011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latin typeface="Calibri"/>
                <a:cs typeface="Calibri"/>
              </a:rPr>
              <a:t>G</a:t>
            </a:r>
            <a:r>
              <a:rPr lang="en-US" sz="1200" i="1" dirty="0" smtClean="0">
                <a:latin typeface="Calibri"/>
                <a:cs typeface="Calibri"/>
              </a:rPr>
              <a:t>REE</a:t>
            </a:r>
            <a:r>
              <a:rPr lang="en-US" i="1" dirty="0" smtClean="0">
                <a:latin typeface="Calibri"/>
                <a:cs typeface="Calibri"/>
              </a:rPr>
              <a:t>D</a:t>
            </a:r>
            <a:r>
              <a:rPr lang="en-US" sz="1200" i="1" dirty="0" smtClean="0">
                <a:latin typeface="Calibri"/>
                <a:cs typeface="Calibri"/>
              </a:rPr>
              <a:t>I</a:t>
            </a:r>
            <a:r>
              <a:rPr lang="en-US" i="1" dirty="0" smtClean="0">
                <a:latin typeface="Calibri"/>
                <a:cs typeface="Calibri"/>
              </a:rPr>
              <a:t> (</a:t>
            </a:r>
            <a:r>
              <a:rPr lang="en-US" i="1" dirty="0" err="1">
                <a:latin typeface="Calibri"/>
                <a:cs typeface="Calibri"/>
              </a:rPr>
              <a:t>Mirzasoleiman</a:t>
            </a:r>
            <a:r>
              <a:rPr lang="en-US" i="1" dirty="0">
                <a:latin typeface="Calibri"/>
                <a:cs typeface="Calibri"/>
              </a:rPr>
              <a:t> et al, 2013)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(1-1/e)</a:t>
            </a:r>
            <a:r>
              <a:rPr lang="en-US" baseline="30000" dirty="0" smtClean="0">
                <a:latin typeface="Gill Sans Light"/>
                <a:cs typeface="Gill Sans Light"/>
              </a:rPr>
              <a:t>2</a:t>
            </a:r>
            <a:r>
              <a:rPr lang="en-US" dirty="0" smtClean="0">
                <a:latin typeface="Gill Sans Light"/>
                <a:cs typeface="Gill Sans Light"/>
              </a:rPr>
              <a:t> / p – approximation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1 </a:t>
            </a:r>
            <a:r>
              <a:rPr lang="en-US" dirty="0" err="1" smtClean="0">
                <a:latin typeface="Gill Sans Light"/>
                <a:cs typeface="Gill Sans Light"/>
              </a:rPr>
              <a:t>MapReduce</a:t>
            </a:r>
            <a:r>
              <a:rPr lang="en-US" dirty="0" smtClean="0">
                <a:latin typeface="Gill Sans Light"/>
                <a:cs typeface="Gill Sans Light"/>
              </a:rPr>
              <a:t> round</a:t>
            </a:r>
          </a:p>
          <a:p>
            <a:pPr algn="ctr"/>
            <a:endParaRPr lang="en-US" dirty="0" smtClean="0"/>
          </a:p>
          <a:p>
            <a:pPr algn="ctr"/>
            <a:r>
              <a:rPr lang="en-US" i="1" dirty="0" smtClean="0">
                <a:cs typeface="Calibri"/>
              </a:rPr>
              <a:t>(Kumar </a:t>
            </a:r>
            <a:r>
              <a:rPr lang="en-US" i="1" dirty="0">
                <a:cs typeface="Calibri"/>
              </a:rPr>
              <a:t>et al, 2013)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1 / (2+ε) – approximation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O(1/</a:t>
            </a:r>
            <a:r>
              <a:rPr lang="en-US" dirty="0" err="1" smtClean="0">
                <a:latin typeface="Gill Sans Light"/>
                <a:cs typeface="Gill Sans Light"/>
              </a:rPr>
              <a:t>ε</a:t>
            </a:r>
            <a:r>
              <a:rPr lang="en-US" dirty="0" smtClean="0">
                <a:latin typeface="Gill Sans Light"/>
                <a:cs typeface="Gill Sans Light"/>
              </a:rPr>
              <a:t>) </a:t>
            </a:r>
            <a:r>
              <a:rPr lang="en-US" dirty="0" err="1" smtClean="0">
                <a:latin typeface="Gill Sans Light"/>
                <a:cs typeface="Gill Sans Light"/>
              </a:rPr>
              <a:t>MapReduce</a:t>
            </a:r>
            <a:r>
              <a:rPr lang="en-US" dirty="0" smtClean="0">
                <a:latin typeface="Gill Sans Light"/>
                <a:cs typeface="Gill Sans Light"/>
              </a:rPr>
              <a:t> rounds</a:t>
            </a:r>
          </a:p>
        </p:txBody>
      </p:sp>
      <p:sp>
        <p:nvSpPr>
          <p:cNvPr id="9" name="Rectangle 8"/>
          <p:cNvSpPr/>
          <p:nvPr/>
        </p:nvSpPr>
        <p:spPr>
          <a:xfrm>
            <a:off x="4915641" y="2202899"/>
            <a:ext cx="3877710" cy="201168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Double Greedy (</a:t>
            </a:r>
            <a:r>
              <a:rPr lang="en-US" i="1" dirty="0" err="1" smtClean="0"/>
              <a:t>Buchbinder</a:t>
            </a:r>
            <a:r>
              <a:rPr lang="en-US" i="1" dirty="0" smtClean="0"/>
              <a:t> et al, 2012)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½ - approximation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Optimal </a:t>
            </a:r>
            <a:r>
              <a:rPr lang="en-US" dirty="0" err="1" smtClean="0">
                <a:latin typeface="Gill Sans Light"/>
                <a:cs typeface="Gill Sans Light"/>
              </a:rPr>
              <a:t>polytime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-382714" y="2956261"/>
            <a:ext cx="2011678" cy="5049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Sequential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-382714" y="5043377"/>
            <a:ext cx="2011678" cy="5049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Parallel / Distributed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36443" y="4328512"/>
            <a:ext cx="3433705" cy="891278"/>
          </a:xfrm>
          <a:prstGeom prst="rect">
            <a:avLst/>
          </a:prstGeom>
          <a:noFill/>
          <a:ln w="38100" cmpd="sng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24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605"/>
            <a:ext cx="8229600" cy="1143000"/>
          </a:xfrm>
        </p:spPr>
        <p:txBody>
          <a:bodyPr/>
          <a:lstStyle/>
          <a:p>
            <a:r>
              <a:rPr lang="en-US" dirty="0" smtClean="0"/>
              <a:t>Double Greedy Algorithm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8364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A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573830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B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2018050" y="29939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2018050" y="35061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018050" y="4022436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018050" y="4538689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018050" y="5048732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018050" y="557105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094751" y="1486707"/>
            <a:ext cx="2954499" cy="454974"/>
            <a:chOff x="3845936" y="1486707"/>
            <a:chExt cx="2954499" cy="454974"/>
          </a:xfrm>
        </p:grpSpPr>
        <p:sp>
          <p:nvSpPr>
            <p:cNvPr id="55" name="Oval 54"/>
            <p:cNvSpPr/>
            <p:nvPr/>
          </p:nvSpPr>
          <p:spPr>
            <a:xfrm rot="16200000">
              <a:off x="3845936" y="1486707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u</a:t>
              </a:r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 rot="16200000">
              <a:off x="4358137" y="1486707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v</a:t>
              </a:r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 rot="16200000">
              <a:off x="4874390" y="1486707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w</a:t>
              </a:r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 rot="16200000">
              <a:off x="5390643" y="1486707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x</a:t>
              </a:r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 rot="16200000">
              <a:off x="5900686" y="1486707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y</a:t>
              </a:r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 rot="16200000">
              <a:off x="6423012" y="1486707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"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z</a:t>
              </a:r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845936" y="1941681"/>
              <a:ext cx="295449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4926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605"/>
            <a:ext cx="8229600" cy="1143000"/>
          </a:xfrm>
        </p:spPr>
        <p:txBody>
          <a:bodyPr/>
          <a:lstStyle/>
          <a:p>
            <a:r>
              <a:rPr lang="en-US" dirty="0" smtClean="0"/>
              <a:t>Double Greedy Algorithm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8364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A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573830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B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2018050" y="29939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2018050" y="35061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018050" y="4022436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018050" y="4538689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018050" y="5048732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018050" y="557105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5" name="Oval 54"/>
          <p:cNvSpPr/>
          <p:nvPr/>
        </p:nvSpPr>
        <p:spPr>
          <a:xfrm rot="16200000">
            <a:off x="3094751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6" name="Oval 55"/>
          <p:cNvSpPr/>
          <p:nvPr/>
        </p:nvSpPr>
        <p:spPr>
          <a:xfrm rot="16200000">
            <a:off x="3606952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7" name="Oval 56"/>
          <p:cNvSpPr/>
          <p:nvPr/>
        </p:nvSpPr>
        <p:spPr>
          <a:xfrm rot="16200000">
            <a:off x="4123205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8" name="Oval 57"/>
          <p:cNvSpPr/>
          <p:nvPr/>
        </p:nvSpPr>
        <p:spPr>
          <a:xfrm rot="16200000">
            <a:off x="4639458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9" name="Oval 58"/>
          <p:cNvSpPr/>
          <p:nvPr/>
        </p:nvSpPr>
        <p:spPr>
          <a:xfrm rot="16200000">
            <a:off x="5149501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0" name="Oval 59"/>
          <p:cNvSpPr/>
          <p:nvPr/>
        </p:nvSpPr>
        <p:spPr>
          <a:xfrm rot="16200000">
            <a:off x="5671827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94751" y="1941681"/>
            <a:ext cx="295449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43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8983E-6 -5.30678E-6 L 2.8983E-6 0.24704 " pathEditMode="relative" ptsTypes="AA">
                                      <p:cBhvr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605"/>
            <a:ext cx="8229600" cy="1143000"/>
          </a:xfrm>
        </p:spPr>
        <p:txBody>
          <a:bodyPr/>
          <a:lstStyle/>
          <a:p>
            <a:r>
              <a:rPr lang="en-US" dirty="0" smtClean="0"/>
              <a:t>Double Greedy Algorithm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8364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A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573830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B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2018050" y="29939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2018050" y="35061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018050" y="4022436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018050" y="4538689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018050" y="5048732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018050" y="557105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6285041" y="4059192"/>
            <a:ext cx="2717251" cy="891621"/>
            <a:chOff x="2231458" y="2445257"/>
            <a:chExt cx="5061075" cy="891621"/>
          </a:xfrm>
        </p:grpSpPr>
        <p:sp>
          <p:nvSpPr>
            <p:cNvPr id="159" name="Rectangle 158"/>
            <p:cNvSpPr/>
            <p:nvPr/>
          </p:nvSpPr>
          <p:spPr>
            <a:xfrm>
              <a:off x="2373896" y="2445257"/>
              <a:ext cx="4557901" cy="5460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+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188598" y="2445257"/>
              <a:ext cx="1743201" cy="546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-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231458" y="2967546"/>
              <a:ext cx="48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Gill Sans Light"/>
                  <a:cs typeface="Gill Sans Light"/>
                </a:rPr>
                <a:t>0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811194" y="2967546"/>
              <a:ext cx="48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Gill Sans Light"/>
                  <a:cs typeface="Gill Sans Light"/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58387" y="4000402"/>
            <a:ext cx="2596685" cy="646331"/>
            <a:chOff x="3758387" y="4000402"/>
            <a:chExt cx="259668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3758387" y="4000402"/>
              <a:ext cx="25966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p(   | </a:t>
              </a:r>
              <a:r>
                <a:rPr lang="en-US" sz="3600" i="1" dirty="0" smtClean="0">
                  <a:solidFill>
                    <a:srgbClr val="C0504D"/>
                  </a:solidFill>
                  <a:latin typeface="Gill Sans Light"/>
                  <a:cs typeface="Gill Sans Light"/>
                </a:rPr>
                <a:t>A</a:t>
              </a:r>
              <a:r>
                <a:rPr lang="en-US" sz="36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, </a:t>
              </a:r>
              <a:r>
                <a:rPr lang="en-US" sz="3600" i="1" dirty="0" smtClean="0">
                  <a:solidFill>
                    <a:srgbClr val="4F81BD"/>
                  </a:solidFill>
                  <a:latin typeface="Gill Sans Light"/>
                  <a:cs typeface="Gill Sans Light"/>
                </a:rPr>
                <a:t>B</a:t>
              </a:r>
              <a:r>
                <a:rPr lang="en-US" sz="3600" i="1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 </a:t>
              </a:r>
              <a:r>
                <a:rPr lang="en-US" sz="36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) =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4202395" y="4209196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u</a:t>
              </a:r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000776" y="3945820"/>
            <a:ext cx="733945" cy="1318801"/>
            <a:chOff x="4873899" y="2276593"/>
            <a:chExt cx="733945" cy="1318801"/>
          </a:xfrm>
        </p:grpSpPr>
        <p:sp>
          <p:nvSpPr>
            <p:cNvPr id="165" name="TextBox 164"/>
            <p:cNvSpPr txBox="1"/>
            <p:nvPr/>
          </p:nvSpPr>
          <p:spPr>
            <a:xfrm>
              <a:off x="4873899" y="3133729"/>
              <a:ext cx="733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rand</a:t>
              </a:r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V="1">
              <a:off x="5226277" y="2276593"/>
              <a:ext cx="4242" cy="866543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5" name="Oval 54"/>
          <p:cNvSpPr/>
          <p:nvPr/>
        </p:nvSpPr>
        <p:spPr>
          <a:xfrm rot="16200000">
            <a:off x="3094751" y="3182694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6" name="Oval 55"/>
          <p:cNvSpPr/>
          <p:nvPr/>
        </p:nvSpPr>
        <p:spPr>
          <a:xfrm rot="16200000">
            <a:off x="3606952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7" name="Oval 56"/>
          <p:cNvSpPr/>
          <p:nvPr/>
        </p:nvSpPr>
        <p:spPr>
          <a:xfrm rot="16200000">
            <a:off x="4123205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8" name="Oval 57"/>
          <p:cNvSpPr/>
          <p:nvPr/>
        </p:nvSpPr>
        <p:spPr>
          <a:xfrm rot="16200000">
            <a:off x="4639458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9" name="Oval 58"/>
          <p:cNvSpPr/>
          <p:nvPr/>
        </p:nvSpPr>
        <p:spPr>
          <a:xfrm rot="16200000">
            <a:off x="5149501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0" name="Oval 59"/>
          <p:cNvSpPr/>
          <p:nvPr/>
        </p:nvSpPr>
        <p:spPr>
          <a:xfrm rot="16200000">
            <a:off x="5671827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94751" y="1941681"/>
            <a:ext cx="295449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28532" y="2587029"/>
            <a:ext cx="3567102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Gill Sans Light"/>
                <a:ea typeface="Lucida Grande"/>
                <a:cs typeface="Gill Sans Light"/>
              </a:rPr>
              <a:t>Marginal gains</a:t>
            </a:r>
          </a:p>
          <a:p>
            <a:r>
              <a:rPr lang="en-US" sz="24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2400" baseline="-250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24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24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u|A</a:t>
            </a:r>
            <a:r>
              <a:rPr lang="en-US" sz="24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 = F(A ∪ u) – F(A),</a:t>
            </a:r>
          </a:p>
          <a:p>
            <a:r>
              <a:rPr lang="en-US" sz="2400" dirty="0" err="1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2400" baseline="-250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24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2400" dirty="0" err="1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u|B</a:t>
            </a:r>
            <a:r>
              <a:rPr lang="en-US" sz="24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  =  F(B \ u)  –  F(B).</a:t>
            </a:r>
            <a:endParaRPr lang="en-US" sz="2400" dirty="0" smtClean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6939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605"/>
            <a:ext cx="8229600" cy="1143000"/>
          </a:xfrm>
        </p:spPr>
        <p:txBody>
          <a:bodyPr/>
          <a:lstStyle/>
          <a:p>
            <a:r>
              <a:rPr lang="en-US" dirty="0" smtClean="0"/>
              <a:t>Double Greedy Algorithm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8364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A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573830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B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2018050" y="29939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2018050" y="35061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018050" y="4022436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018050" y="4538689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018050" y="5048732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018050" y="557105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6285041" y="4059192"/>
            <a:ext cx="2717251" cy="891621"/>
            <a:chOff x="2231458" y="2445257"/>
            <a:chExt cx="5061075" cy="891621"/>
          </a:xfrm>
        </p:grpSpPr>
        <p:sp>
          <p:nvSpPr>
            <p:cNvPr id="159" name="Rectangle 158"/>
            <p:cNvSpPr/>
            <p:nvPr/>
          </p:nvSpPr>
          <p:spPr>
            <a:xfrm>
              <a:off x="2373896" y="2445257"/>
              <a:ext cx="4557901" cy="5460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+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188598" y="2445257"/>
              <a:ext cx="1743201" cy="546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-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231458" y="2967546"/>
              <a:ext cx="48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Gill Sans Light"/>
                  <a:cs typeface="Gill Sans Light"/>
                </a:rPr>
                <a:t>0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811194" y="2967546"/>
              <a:ext cx="48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Gill Sans Light"/>
                  <a:cs typeface="Gill Sans Light"/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58387" y="4000402"/>
            <a:ext cx="2596685" cy="646331"/>
            <a:chOff x="3758387" y="4000402"/>
            <a:chExt cx="259668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3758387" y="4000402"/>
              <a:ext cx="25966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p(   | </a:t>
              </a:r>
              <a:r>
                <a:rPr lang="en-US" sz="3600" i="1" dirty="0" smtClean="0">
                  <a:solidFill>
                    <a:srgbClr val="C0504D"/>
                  </a:solidFill>
                  <a:latin typeface="Gill Sans Light"/>
                  <a:cs typeface="Gill Sans Light"/>
                </a:rPr>
                <a:t>A</a:t>
              </a:r>
              <a:r>
                <a:rPr lang="en-US" sz="36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, </a:t>
              </a:r>
              <a:r>
                <a:rPr lang="en-US" sz="3600" i="1" dirty="0" smtClean="0">
                  <a:solidFill>
                    <a:srgbClr val="4F81BD"/>
                  </a:solidFill>
                  <a:latin typeface="Gill Sans Light"/>
                  <a:cs typeface="Gill Sans Light"/>
                </a:rPr>
                <a:t>B</a:t>
              </a:r>
              <a:r>
                <a:rPr lang="en-US" sz="3600" i="1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 </a:t>
              </a:r>
              <a:r>
                <a:rPr lang="en-US" sz="36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) =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4202395" y="4209196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u</a:t>
              </a:r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000776" y="3945820"/>
            <a:ext cx="733945" cy="1318801"/>
            <a:chOff x="4873899" y="2276593"/>
            <a:chExt cx="733945" cy="1318801"/>
          </a:xfrm>
        </p:grpSpPr>
        <p:sp>
          <p:nvSpPr>
            <p:cNvPr id="165" name="TextBox 164"/>
            <p:cNvSpPr txBox="1"/>
            <p:nvPr/>
          </p:nvSpPr>
          <p:spPr>
            <a:xfrm>
              <a:off x="4873899" y="3133729"/>
              <a:ext cx="733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rand</a:t>
              </a:r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V="1">
              <a:off x="5226277" y="2276593"/>
              <a:ext cx="4242" cy="866543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5" name="Oval 54"/>
          <p:cNvSpPr/>
          <p:nvPr/>
        </p:nvSpPr>
        <p:spPr>
          <a:xfrm rot="16200000">
            <a:off x="3094751" y="3182694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6" name="Oval 55"/>
          <p:cNvSpPr/>
          <p:nvPr/>
        </p:nvSpPr>
        <p:spPr>
          <a:xfrm rot="16200000">
            <a:off x="3606952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7" name="Oval 56"/>
          <p:cNvSpPr/>
          <p:nvPr/>
        </p:nvSpPr>
        <p:spPr>
          <a:xfrm rot="16200000">
            <a:off x="4123205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8" name="Oval 57"/>
          <p:cNvSpPr/>
          <p:nvPr/>
        </p:nvSpPr>
        <p:spPr>
          <a:xfrm rot="16200000">
            <a:off x="4639458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9" name="Oval 58"/>
          <p:cNvSpPr/>
          <p:nvPr/>
        </p:nvSpPr>
        <p:spPr>
          <a:xfrm rot="16200000">
            <a:off x="5149501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0" name="Oval 59"/>
          <p:cNvSpPr/>
          <p:nvPr/>
        </p:nvSpPr>
        <p:spPr>
          <a:xfrm rot="16200000">
            <a:off x="5671827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94751" y="1941681"/>
            <a:ext cx="295449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24600" y="2587029"/>
            <a:ext cx="357496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Gill Sans Light"/>
                <a:ea typeface="Lucida Grande"/>
                <a:cs typeface="Gill Sans Light"/>
              </a:rPr>
              <a:t>Marginal gains</a:t>
            </a:r>
          </a:p>
          <a:p>
            <a:pPr algn="ctr"/>
            <a:r>
              <a:rPr lang="en-US" sz="24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2400" baseline="-250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24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24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u|A</a:t>
            </a:r>
            <a:r>
              <a:rPr lang="en-US" sz="24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 = F(A ∪ u) – F(A),</a:t>
            </a:r>
          </a:p>
          <a:p>
            <a:r>
              <a:rPr lang="en-US" sz="2400" dirty="0" err="1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2400" baseline="-250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24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2400" dirty="0" err="1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u|B</a:t>
            </a:r>
            <a:r>
              <a:rPr lang="en-US" sz="24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  =  F(B \ u)  –  F(B).</a:t>
            </a:r>
            <a:endParaRPr lang="en-US" sz="2400" dirty="0" smtClean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91105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33333E-6 L -0.2757 -0.027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5" y="-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605"/>
            <a:ext cx="8229600" cy="1143000"/>
          </a:xfrm>
        </p:spPr>
        <p:txBody>
          <a:bodyPr/>
          <a:lstStyle/>
          <a:p>
            <a:r>
              <a:rPr lang="en-US" dirty="0" smtClean="0"/>
              <a:t>Double Greedy Algorithm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8364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A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573830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B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2018050" y="29939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018050" y="4022436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018050" y="4538689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018050" y="5048732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018050" y="557105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6285041" y="4059192"/>
            <a:ext cx="2717251" cy="891621"/>
            <a:chOff x="2231458" y="2445257"/>
            <a:chExt cx="5061075" cy="891621"/>
          </a:xfrm>
        </p:grpSpPr>
        <p:sp>
          <p:nvSpPr>
            <p:cNvPr id="159" name="Rectangle 158"/>
            <p:cNvSpPr/>
            <p:nvPr/>
          </p:nvSpPr>
          <p:spPr>
            <a:xfrm>
              <a:off x="2373896" y="2445257"/>
              <a:ext cx="4557901" cy="5460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+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096241" y="2445257"/>
              <a:ext cx="2835561" cy="546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-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231458" y="2967546"/>
              <a:ext cx="48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Gill Sans Light"/>
                  <a:cs typeface="Gill Sans Light"/>
                </a:rPr>
                <a:t>0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811194" y="2967546"/>
              <a:ext cx="48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Gill Sans Light"/>
                  <a:cs typeface="Gill Sans Light"/>
                </a:rPr>
                <a:t>1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758387" y="4000402"/>
            <a:ext cx="2596685" cy="646331"/>
            <a:chOff x="3758387" y="4000402"/>
            <a:chExt cx="259668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3758387" y="4000402"/>
              <a:ext cx="25966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p(   | </a:t>
              </a:r>
              <a:r>
                <a:rPr lang="en-US" sz="3600" i="1" dirty="0" smtClean="0">
                  <a:solidFill>
                    <a:srgbClr val="C0504D"/>
                  </a:solidFill>
                  <a:latin typeface="Gill Sans Light"/>
                  <a:cs typeface="Gill Sans Light"/>
                </a:rPr>
                <a:t>A</a:t>
              </a:r>
              <a:r>
                <a:rPr lang="en-US" sz="36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, </a:t>
              </a:r>
              <a:r>
                <a:rPr lang="en-US" sz="3600" i="1" dirty="0" smtClean="0">
                  <a:solidFill>
                    <a:srgbClr val="4F81BD"/>
                  </a:solidFill>
                  <a:latin typeface="Gill Sans Light"/>
                  <a:cs typeface="Gill Sans Light"/>
                </a:rPr>
                <a:t>B</a:t>
              </a:r>
              <a:r>
                <a:rPr lang="en-US" sz="3600" i="1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 </a:t>
              </a:r>
              <a:r>
                <a:rPr lang="en-US" sz="36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) =</a:t>
              </a:r>
            </a:p>
          </p:txBody>
        </p:sp>
        <p:sp>
          <p:nvSpPr>
            <p:cNvPr id="163" name="Oval 162"/>
            <p:cNvSpPr/>
            <p:nvPr/>
          </p:nvSpPr>
          <p:spPr>
            <a:xfrm>
              <a:off x="4202395" y="4209196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v</a:t>
              </a:r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7576043" y="3945820"/>
            <a:ext cx="733945" cy="1318801"/>
            <a:chOff x="4873899" y="2276593"/>
            <a:chExt cx="733945" cy="1318801"/>
          </a:xfrm>
        </p:grpSpPr>
        <p:sp>
          <p:nvSpPr>
            <p:cNvPr id="165" name="TextBox 164"/>
            <p:cNvSpPr txBox="1"/>
            <p:nvPr/>
          </p:nvSpPr>
          <p:spPr>
            <a:xfrm>
              <a:off x="4873899" y="3133729"/>
              <a:ext cx="733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rand</a:t>
              </a:r>
            </a:p>
          </p:txBody>
        </p:sp>
        <p:cxnSp>
          <p:nvCxnSpPr>
            <p:cNvPr id="166" name="Straight Arrow Connector 165"/>
            <p:cNvCxnSpPr/>
            <p:nvPr/>
          </p:nvCxnSpPr>
          <p:spPr>
            <a:xfrm flipV="1">
              <a:off x="5226277" y="2276593"/>
              <a:ext cx="4242" cy="866543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5" name="Oval 54"/>
          <p:cNvSpPr/>
          <p:nvPr/>
        </p:nvSpPr>
        <p:spPr>
          <a:xfrm rot="16200000">
            <a:off x="582423" y="29939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6" name="Oval 55"/>
          <p:cNvSpPr/>
          <p:nvPr/>
        </p:nvSpPr>
        <p:spPr>
          <a:xfrm rot="16200000">
            <a:off x="3606952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7" name="Oval 56"/>
          <p:cNvSpPr/>
          <p:nvPr/>
        </p:nvSpPr>
        <p:spPr>
          <a:xfrm rot="16200000">
            <a:off x="4123205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8" name="Oval 57"/>
          <p:cNvSpPr/>
          <p:nvPr/>
        </p:nvSpPr>
        <p:spPr>
          <a:xfrm rot="16200000">
            <a:off x="4639458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9" name="Oval 58"/>
          <p:cNvSpPr/>
          <p:nvPr/>
        </p:nvSpPr>
        <p:spPr>
          <a:xfrm rot="16200000">
            <a:off x="5149501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0" name="Oval 59"/>
          <p:cNvSpPr/>
          <p:nvPr/>
        </p:nvSpPr>
        <p:spPr>
          <a:xfrm rot="16200000">
            <a:off x="5671827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94751" y="1941681"/>
            <a:ext cx="295449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738661" y="2587029"/>
            <a:ext cx="352802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Gill Sans Light"/>
                <a:ea typeface="Lucida Grande"/>
                <a:cs typeface="Gill Sans Light"/>
              </a:rPr>
              <a:t>Marginal gains</a:t>
            </a:r>
          </a:p>
          <a:p>
            <a:pPr algn="ctr"/>
            <a:r>
              <a:rPr lang="en-US" sz="24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2400" baseline="-250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24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24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v|A</a:t>
            </a:r>
            <a:r>
              <a:rPr lang="en-US" sz="24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 = F(A ∪ v) – F(A),</a:t>
            </a:r>
          </a:p>
          <a:p>
            <a:r>
              <a:rPr lang="en-US" sz="2400" dirty="0" err="1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2400" baseline="-250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24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2400" dirty="0" err="1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v|B</a:t>
            </a:r>
            <a:r>
              <a:rPr lang="en-US" sz="24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  =  F(B \ v)  –  F(B).</a:t>
            </a:r>
            <a:endParaRPr lang="en-US" sz="2400" dirty="0" smtClean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2018050" y="35061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1" name="Oval 30"/>
          <p:cNvSpPr/>
          <p:nvPr/>
        </p:nvSpPr>
        <p:spPr>
          <a:xfrm rot="16200000">
            <a:off x="3079809" y="3168702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88102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05816 0.2442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-0.11528 0.04885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2" grpId="0"/>
      <p:bldP spid="30" grpId="0" animBg="1"/>
      <p:bldP spid="31" grpId="0" animBg="1"/>
      <p:bldP spid="31" grpId="1" animBg="1"/>
      <p:bldP spid="31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605"/>
            <a:ext cx="8229600" cy="1143000"/>
          </a:xfrm>
        </p:spPr>
        <p:txBody>
          <a:bodyPr/>
          <a:lstStyle/>
          <a:p>
            <a:r>
              <a:rPr lang="en-US" dirty="0" smtClean="0"/>
              <a:t>Double Greedy Algorithm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8364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A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573830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B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2018050" y="29939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018050" y="4022436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018050" y="4538689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018050" y="5048732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018050" y="557105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5" name="Oval 54"/>
          <p:cNvSpPr/>
          <p:nvPr/>
        </p:nvSpPr>
        <p:spPr>
          <a:xfrm rot="16200000">
            <a:off x="582423" y="29939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7" name="Oval 56"/>
          <p:cNvSpPr/>
          <p:nvPr/>
        </p:nvSpPr>
        <p:spPr>
          <a:xfrm rot="16200000">
            <a:off x="4123205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8" name="Oval 57"/>
          <p:cNvSpPr/>
          <p:nvPr/>
        </p:nvSpPr>
        <p:spPr>
          <a:xfrm rot="16200000">
            <a:off x="4639458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9" name="Oval 58"/>
          <p:cNvSpPr/>
          <p:nvPr/>
        </p:nvSpPr>
        <p:spPr>
          <a:xfrm rot="16200000">
            <a:off x="5149501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0" name="Oval 59"/>
          <p:cNvSpPr/>
          <p:nvPr/>
        </p:nvSpPr>
        <p:spPr>
          <a:xfrm rot="16200000">
            <a:off x="5671827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94751" y="1941681"/>
            <a:ext cx="295449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38363" y="6313707"/>
            <a:ext cx="269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Return A</a:t>
            </a:r>
          </a:p>
        </p:txBody>
      </p:sp>
    </p:spTree>
    <p:extLst>
      <p:ext uri="{BB962C8B-B14F-4D97-AF65-F5344CB8AC3E}">
        <p14:creationId xmlns:p14="http://schemas.microsoft.com/office/powerpoint/2010/main" val="4288005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92 L -0.38629 0.3706 " pathEditMode="relative" ptsTypes="AA">
                                      <p:cBhvr>
                                        <p:cTn id="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L -0.44271 0.4442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35" y="2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96296E-6 L -0.34236 0.5192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01" y="25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92 L -0.55573 0.59514 " pathEditMode="relative" ptsTypes="AA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animBg="1"/>
      <p:bldP spid="57" grpId="0" animBg="1"/>
      <p:bldP spid="58" grpId="0" animBg="1"/>
      <p:bldP spid="59" grpId="0" animBg="1"/>
      <p:bldP spid="59" grpId="1" animBg="1"/>
      <p:bldP spid="60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4751" y="2072398"/>
            <a:ext cx="5742955" cy="2074843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4751" y="4320518"/>
            <a:ext cx="5742955" cy="2074843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605"/>
            <a:ext cx="8229600" cy="1143000"/>
          </a:xfrm>
        </p:spPr>
        <p:txBody>
          <a:bodyPr/>
          <a:lstStyle/>
          <a:p>
            <a:r>
              <a:rPr lang="en-US" sz="4400" dirty="0" smtClean="0"/>
              <a:t>Parallel Double Greedy Algorithm</a:t>
            </a:r>
            <a:endParaRPr lang="en-US" sz="4400" dirty="0"/>
          </a:p>
        </p:txBody>
      </p:sp>
      <p:sp>
        <p:nvSpPr>
          <p:cNvPr id="7" name="Rounded Rectangle 6"/>
          <p:cNvSpPr/>
          <p:nvPr/>
        </p:nvSpPr>
        <p:spPr>
          <a:xfrm>
            <a:off x="138364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A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573830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B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2018050" y="29939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2018050" y="35061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018050" y="4022436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018050" y="4538689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018050" y="5048732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018050" y="557105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1" name="Oval 30"/>
          <p:cNvSpPr/>
          <p:nvPr/>
        </p:nvSpPr>
        <p:spPr>
          <a:xfrm rot="16200000">
            <a:off x="3094751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2" name="Oval 31"/>
          <p:cNvSpPr/>
          <p:nvPr/>
        </p:nvSpPr>
        <p:spPr>
          <a:xfrm rot="16200000">
            <a:off x="3606952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3" name="Oval 32"/>
          <p:cNvSpPr/>
          <p:nvPr/>
        </p:nvSpPr>
        <p:spPr>
          <a:xfrm rot="16200000">
            <a:off x="4123205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4" name="Oval 33"/>
          <p:cNvSpPr/>
          <p:nvPr/>
        </p:nvSpPr>
        <p:spPr>
          <a:xfrm rot="16200000">
            <a:off x="4639458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5" name="Oval 34"/>
          <p:cNvSpPr/>
          <p:nvPr/>
        </p:nvSpPr>
        <p:spPr>
          <a:xfrm rot="16200000">
            <a:off x="5149501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6" name="Oval 35"/>
          <p:cNvSpPr/>
          <p:nvPr/>
        </p:nvSpPr>
        <p:spPr>
          <a:xfrm rot="16200000">
            <a:off x="5671827" y="1486707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094751" y="1941681"/>
            <a:ext cx="295449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85095" y="2159001"/>
            <a:ext cx="9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3"/>
                </a:solidFill>
                <a:latin typeface="Gill Sans"/>
                <a:cs typeface="Gill Sans"/>
              </a:rPr>
              <a:t>CPU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85095" y="4399859"/>
            <a:ext cx="9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/>
                </a:solidFill>
                <a:latin typeface="Gill Sans"/>
                <a:cs typeface="Gill Sans"/>
              </a:rPr>
              <a:t>CPU 2</a:t>
            </a:r>
          </a:p>
        </p:txBody>
      </p:sp>
    </p:spTree>
    <p:extLst>
      <p:ext uri="{BB962C8B-B14F-4D97-AF65-F5344CB8AC3E}">
        <p14:creationId xmlns:p14="http://schemas.microsoft.com/office/powerpoint/2010/main" val="912969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23 L 0.11614 0.10047 " pathEditMode="relative" ptsTypes="AA">
                                      <p:cBhvr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96296E-6 L 0.0533 0.100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50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00868 0.100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50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06025 0.4266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" y="213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96296E-6 L -0.00295 0.4266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131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23 L -0.0658 0.42662 " pathEditMode="relative" ptsTypes="AA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/>
          <p:cNvCxnSpPr/>
          <p:nvPr/>
        </p:nvCxnSpPr>
        <p:spPr>
          <a:xfrm>
            <a:off x="1167456" y="3212569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67456" y="3212569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68872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2314345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59818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05291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5150764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7041710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987180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096237" y="3045809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39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97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547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123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699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27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785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34268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896" y="1485537"/>
            <a:ext cx="76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Model</a:t>
            </a:r>
          </a:p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sz="4800" dirty="0" smtClean="0"/>
              <a:t>Parallel Inference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359131" y="28956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359131" y="38100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730" y="30099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35377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2.5E-6 0.133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23 L -0.26997 0.1351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7" y="675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-0.21511 0.1349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4" y="673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10468 0.1342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3" y="671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-0.15869 0.130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34" y="650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1.48148E-6 L -0.05538 0.001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9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59259E-6 L -0.11667 -0.0027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-13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48148E-6 L -0.16927 0.0004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" grpId="0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4751" y="2072398"/>
            <a:ext cx="5742955" cy="2074843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4751" y="4320518"/>
            <a:ext cx="5742955" cy="2074843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605"/>
            <a:ext cx="8229600" cy="1143000"/>
          </a:xfrm>
        </p:spPr>
        <p:txBody>
          <a:bodyPr/>
          <a:lstStyle/>
          <a:p>
            <a:r>
              <a:rPr lang="en-US" sz="4400" dirty="0" smtClean="0"/>
              <a:t>Parallel Double Greedy Algorithm</a:t>
            </a:r>
            <a:endParaRPr lang="en-US" sz="4400" dirty="0"/>
          </a:p>
        </p:txBody>
      </p:sp>
      <p:sp>
        <p:nvSpPr>
          <p:cNvPr id="7" name="Rounded Rectangle 6"/>
          <p:cNvSpPr/>
          <p:nvPr/>
        </p:nvSpPr>
        <p:spPr>
          <a:xfrm>
            <a:off x="138364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A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573830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B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2018050" y="29939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2018050" y="35061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018050" y="4022436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018050" y="4538689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018050" y="5048732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018050" y="557105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1" name="Oval 30"/>
          <p:cNvSpPr/>
          <p:nvPr/>
        </p:nvSpPr>
        <p:spPr>
          <a:xfrm rot="16200000">
            <a:off x="4156276" y="217348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2" name="Oval 31"/>
          <p:cNvSpPr/>
          <p:nvPr/>
        </p:nvSpPr>
        <p:spPr>
          <a:xfrm rot="16200000">
            <a:off x="4156276" y="441186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3" name="Oval 32"/>
          <p:cNvSpPr/>
          <p:nvPr/>
        </p:nvSpPr>
        <p:spPr>
          <a:xfrm rot="16200000">
            <a:off x="4616814" y="217348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4" name="Oval 33"/>
          <p:cNvSpPr/>
          <p:nvPr/>
        </p:nvSpPr>
        <p:spPr>
          <a:xfrm rot="16200000">
            <a:off x="4615718" y="441186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5" name="Oval 34"/>
          <p:cNvSpPr/>
          <p:nvPr/>
        </p:nvSpPr>
        <p:spPr>
          <a:xfrm rot="16200000">
            <a:off x="5070676" y="217348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6" name="Oval 35"/>
          <p:cNvSpPr/>
          <p:nvPr/>
        </p:nvSpPr>
        <p:spPr>
          <a:xfrm rot="16200000">
            <a:off x="5070676" y="441186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5095" y="2159001"/>
            <a:ext cx="9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3"/>
                </a:solidFill>
                <a:latin typeface="Gill Sans"/>
                <a:cs typeface="Gill Sans"/>
              </a:rPr>
              <a:t>CPU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85095" y="4399859"/>
            <a:ext cx="9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/>
                </a:solidFill>
                <a:latin typeface="Gill Sans"/>
                <a:cs typeface="Gill Sans"/>
              </a:rPr>
              <a:t>CPU 2</a:t>
            </a:r>
          </a:p>
        </p:txBody>
      </p:sp>
      <p:sp>
        <p:nvSpPr>
          <p:cNvPr id="21" name="Oval 20"/>
          <p:cNvSpPr/>
          <p:nvPr/>
        </p:nvSpPr>
        <p:spPr>
          <a:xfrm>
            <a:off x="581322" y="2993983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18050" y="2993983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56276" y="2559580"/>
            <a:ext cx="11896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(u | ?) = ?</a:t>
            </a:r>
          </a:p>
          <a:p>
            <a:r>
              <a:rPr lang="en-US" sz="1600" dirty="0" err="1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(u | ?)  = ?</a:t>
            </a:r>
            <a:endParaRPr lang="en-US" sz="1600" dirty="0" smtClean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56276" y="4789286"/>
            <a:ext cx="11766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(v | ?) = ?</a:t>
            </a:r>
          </a:p>
          <a:p>
            <a:r>
              <a:rPr lang="en-US" sz="1600" dirty="0" err="1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(v | ?)  = ?</a:t>
            </a:r>
            <a:endParaRPr lang="en-US" sz="1600" dirty="0" smtClean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81322" y="3506183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</a:p>
        </p:txBody>
      </p:sp>
      <p:sp>
        <p:nvSpPr>
          <p:cNvPr id="26" name="Oval 25"/>
          <p:cNvSpPr/>
          <p:nvPr/>
        </p:nvSpPr>
        <p:spPr>
          <a:xfrm>
            <a:off x="2018050" y="3506183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515" y="2980957"/>
            <a:ext cx="494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FFFF"/>
                </a:solidFill>
                <a:latin typeface="Abadi MT Condensed Extra Bold"/>
                <a:cs typeface="Abadi MT Condensed Extra Bold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53427" y="2993983"/>
            <a:ext cx="4947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FFFF"/>
                </a:solidFill>
                <a:latin typeface="Abadi MT Condensed Extra Bold"/>
                <a:cs typeface="Abadi MT Condensed Extra Bold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7025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4 L -0.09982 0.05741 " pathEditMode="relative" ptsTypes="AA">
                                      <p:cBhvr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046 L -0.09982 0.05973 " pathEditMode="relative" ptsTypes="AA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3" grpId="0" animBg="1"/>
      <p:bldP spid="31" grpId="0" animBg="1"/>
      <p:bldP spid="32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" grpId="0"/>
      <p:bldP spid="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4751" y="2072398"/>
            <a:ext cx="5742955" cy="2074843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4751" y="4320518"/>
            <a:ext cx="5742955" cy="2074843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605"/>
            <a:ext cx="8229600" cy="1143000"/>
          </a:xfrm>
        </p:spPr>
        <p:txBody>
          <a:bodyPr/>
          <a:lstStyle/>
          <a:p>
            <a:r>
              <a:rPr lang="en-US" sz="4000" dirty="0" smtClean="0"/>
              <a:t>Concurrency Control Double Greedy</a:t>
            </a:r>
            <a:endParaRPr lang="en-US" sz="4000" dirty="0"/>
          </a:p>
        </p:txBody>
      </p:sp>
      <p:sp>
        <p:nvSpPr>
          <p:cNvPr id="7" name="Rounded Rectangle 6"/>
          <p:cNvSpPr/>
          <p:nvPr/>
        </p:nvSpPr>
        <p:spPr>
          <a:xfrm>
            <a:off x="138364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A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573830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B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2" name="Oval 151"/>
          <p:cNvSpPr/>
          <p:nvPr/>
        </p:nvSpPr>
        <p:spPr>
          <a:xfrm>
            <a:off x="2018050" y="29939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2018050" y="35061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018050" y="4022436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018050" y="4538689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018050" y="5048732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018050" y="557105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1" name="Oval 30"/>
          <p:cNvSpPr/>
          <p:nvPr/>
        </p:nvSpPr>
        <p:spPr>
          <a:xfrm rot="16200000">
            <a:off x="4156276" y="217348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2" name="Oval 31"/>
          <p:cNvSpPr/>
          <p:nvPr/>
        </p:nvSpPr>
        <p:spPr>
          <a:xfrm rot="16200000">
            <a:off x="4156276" y="441186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3" name="Oval 32"/>
          <p:cNvSpPr/>
          <p:nvPr/>
        </p:nvSpPr>
        <p:spPr>
          <a:xfrm rot="16200000">
            <a:off x="4616814" y="217348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4" name="Oval 33"/>
          <p:cNvSpPr/>
          <p:nvPr/>
        </p:nvSpPr>
        <p:spPr>
          <a:xfrm rot="16200000">
            <a:off x="4615718" y="441186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5" name="Oval 34"/>
          <p:cNvSpPr/>
          <p:nvPr/>
        </p:nvSpPr>
        <p:spPr>
          <a:xfrm rot="16200000">
            <a:off x="5070676" y="217348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6" name="Oval 35"/>
          <p:cNvSpPr/>
          <p:nvPr/>
        </p:nvSpPr>
        <p:spPr>
          <a:xfrm rot="16200000">
            <a:off x="5070676" y="441186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5095" y="2159001"/>
            <a:ext cx="9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3"/>
                </a:solidFill>
                <a:latin typeface="Gill Sans"/>
                <a:cs typeface="Gill Sans"/>
              </a:rPr>
              <a:t>CPU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85095" y="4399859"/>
            <a:ext cx="9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/>
                </a:solidFill>
                <a:latin typeface="Gill Sans"/>
                <a:cs typeface="Gill Sans"/>
              </a:rPr>
              <a:t>CPU 2</a:t>
            </a:r>
          </a:p>
        </p:txBody>
      </p:sp>
      <p:sp>
        <p:nvSpPr>
          <p:cNvPr id="21" name="Oval 20"/>
          <p:cNvSpPr/>
          <p:nvPr/>
        </p:nvSpPr>
        <p:spPr>
          <a:xfrm>
            <a:off x="3243463" y="2567188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243463" y="2567188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</a:p>
        </p:txBody>
      </p:sp>
      <p:sp>
        <p:nvSpPr>
          <p:cNvPr id="25" name="Oval 24"/>
          <p:cNvSpPr/>
          <p:nvPr/>
        </p:nvSpPr>
        <p:spPr>
          <a:xfrm>
            <a:off x="3243463" y="4821438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</a:p>
        </p:txBody>
      </p:sp>
      <p:sp>
        <p:nvSpPr>
          <p:cNvPr id="26" name="Oval 25"/>
          <p:cNvSpPr/>
          <p:nvPr/>
        </p:nvSpPr>
        <p:spPr>
          <a:xfrm>
            <a:off x="3243463" y="4827990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3920" y="1325605"/>
            <a:ext cx="845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Light"/>
                <a:cs typeface="Gill Sans Light"/>
              </a:rPr>
              <a:t>Maintain bounds on A, B </a:t>
            </a:r>
            <a:r>
              <a:rPr lang="en-US" sz="2400" dirty="0" smtClean="0">
                <a:latin typeface="Gill Sans Light"/>
                <a:cs typeface="Gill Sans Light"/>
                <a:sym typeface="Wingdings"/>
              </a:rPr>
              <a:t> Enable threads to make decisions locally</a:t>
            </a:r>
            <a:endParaRPr lang="en-US" sz="2400" dirty="0" smtClean="0">
              <a:latin typeface="Gill Sans Light"/>
              <a:cs typeface="Gill Sans Ligh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08256" y="2865641"/>
            <a:ext cx="586154" cy="1107180"/>
          </a:xfrm>
          <a:prstGeom prst="roundRect">
            <a:avLst/>
          </a:prstGeom>
          <a:ln w="38100" cmpd="sng">
            <a:solidFill>
              <a:schemeClr val="bg1"/>
            </a:solidFill>
            <a:prstDash val="sys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76377" y="2865641"/>
            <a:ext cx="586154" cy="1107180"/>
          </a:xfrm>
          <a:prstGeom prst="roundRect">
            <a:avLst/>
          </a:prstGeom>
          <a:ln w="38100" cmpd="sng">
            <a:solidFill>
              <a:schemeClr val="bg1"/>
            </a:solidFill>
            <a:prstDash val="sys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8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024 L -0.09982 0.05741 " pathEditMode="relative" ptsTypes="AA">
                                      <p:cBhvr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0.00046 L -0.09982 0.05973 " pathEditMode="relative" ptsTypes="AA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-0.29063 0.0618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30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386 0.06181 " pathEditMode="relative" ptsTypes="AA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9063 -0.1919 " pathEditMode="relative" ptsTypes="AA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386 -0.1919 " pathEditMode="relative" ptsTypes="AA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3" grpId="0" animBg="1"/>
      <p:bldP spid="31" grpId="0" animBg="1"/>
      <p:bldP spid="32" grpId="0" animBg="1"/>
      <p:bldP spid="21" grpId="1" animBg="1"/>
      <p:bldP spid="21" grpId="2" animBg="1"/>
      <p:bldP spid="22" grpId="0" animBg="1"/>
      <p:bldP spid="22" grpId="1" animBg="1"/>
      <p:bldP spid="25" grpId="0" animBg="1"/>
      <p:bldP spid="25" grpId="1" animBg="1"/>
      <p:bldP spid="26" grpId="0" animBg="1"/>
      <p:bldP spid="26" grpId="1" animBg="1"/>
      <p:bldP spid="3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4751" y="2072398"/>
            <a:ext cx="5742955" cy="2074843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4751" y="4320518"/>
            <a:ext cx="5742955" cy="2074843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605"/>
            <a:ext cx="8229600" cy="1143000"/>
          </a:xfrm>
        </p:spPr>
        <p:txBody>
          <a:bodyPr/>
          <a:lstStyle/>
          <a:p>
            <a:r>
              <a:rPr lang="en-US" sz="4000" dirty="0" smtClean="0"/>
              <a:t>Concurrency Control Double Greedy</a:t>
            </a:r>
            <a:endParaRPr lang="en-US" sz="4000" dirty="0"/>
          </a:p>
        </p:txBody>
      </p:sp>
      <p:sp>
        <p:nvSpPr>
          <p:cNvPr id="7" name="Rounded Rectangle 6"/>
          <p:cNvSpPr/>
          <p:nvPr/>
        </p:nvSpPr>
        <p:spPr>
          <a:xfrm>
            <a:off x="138364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A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573830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B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018050" y="4022436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018050" y="4538689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018050" y="5048732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018050" y="557105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1" name="Oval 30"/>
          <p:cNvSpPr/>
          <p:nvPr/>
        </p:nvSpPr>
        <p:spPr>
          <a:xfrm rot="16200000">
            <a:off x="3243463" y="256718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2" name="Oval 31"/>
          <p:cNvSpPr/>
          <p:nvPr/>
        </p:nvSpPr>
        <p:spPr>
          <a:xfrm rot="16200000">
            <a:off x="3243463" y="482143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3" name="Oval 32"/>
          <p:cNvSpPr/>
          <p:nvPr/>
        </p:nvSpPr>
        <p:spPr>
          <a:xfrm rot="16200000">
            <a:off x="4616814" y="217348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4" name="Oval 33"/>
          <p:cNvSpPr/>
          <p:nvPr/>
        </p:nvSpPr>
        <p:spPr>
          <a:xfrm rot="16200000">
            <a:off x="4615718" y="441186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5" name="Oval 34"/>
          <p:cNvSpPr/>
          <p:nvPr/>
        </p:nvSpPr>
        <p:spPr>
          <a:xfrm rot="16200000">
            <a:off x="5070676" y="217348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6" name="Oval 35"/>
          <p:cNvSpPr/>
          <p:nvPr/>
        </p:nvSpPr>
        <p:spPr>
          <a:xfrm rot="16200000">
            <a:off x="5070676" y="441186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5095" y="2159001"/>
            <a:ext cx="9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3"/>
                </a:solidFill>
                <a:latin typeface="Gill Sans"/>
                <a:cs typeface="Gill Sans"/>
              </a:rPr>
              <a:t>CPU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85095" y="4399859"/>
            <a:ext cx="9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/>
                </a:solidFill>
                <a:latin typeface="Gill Sans"/>
                <a:cs typeface="Gill Sans"/>
              </a:rPr>
              <a:t>CPU 2</a:t>
            </a:r>
          </a:p>
        </p:txBody>
      </p:sp>
      <p:sp>
        <p:nvSpPr>
          <p:cNvPr id="21" name="Oval 20"/>
          <p:cNvSpPr/>
          <p:nvPr/>
        </p:nvSpPr>
        <p:spPr>
          <a:xfrm>
            <a:off x="2018050" y="2993983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9719" y="2993983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56276" y="2559580"/>
            <a:ext cx="30359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u|A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 ∈ [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baseline="30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min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u|A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), 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baseline="30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max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u|A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)]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u|B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  ∈ [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baseline="30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min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u|B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),   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baseline="30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max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u|B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 ]</a:t>
            </a:r>
            <a:endParaRPr lang="en-US" sz="1600" dirty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018050" y="3506183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</a:p>
        </p:txBody>
      </p:sp>
      <p:sp>
        <p:nvSpPr>
          <p:cNvPr id="26" name="Oval 25"/>
          <p:cNvSpPr/>
          <p:nvPr/>
        </p:nvSpPr>
        <p:spPr>
          <a:xfrm>
            <a:off x="579719" y="3506183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3920" y="1325605"/>
            <a:ext cx="845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Light"/>
                <a:cs typeface="Gill Sans Light"/>
              </a:rPr>
              <a:t>Maintain bounds on A, B </a:t>
            </a:r>
            <a:r>
              <a:rPr lang="en-US" sz="2400" dirty="0" smtClean="0">
                <a:latin typeface="Gill Sans Light"/>
                <a:cs typeface="Gill Sans Light"/>
                <a:sym typeface="Wingdings"/>
              </a:rPr>
              <a:t> Enable threads to make decisions locally</a:t>
            </a:r>
            <a:endParaRPr lang="en-US" sz="2400" dirty="0" smtClean="0">
              <a:latin typeface="Gill Sans Light"/>
              <a:cs typeface="Gill Sans Ligh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08256" y="2865641"/>
            <a:ext cx="586154" cy="1107180"/>
          </a:xfrm>
          <a:prstGeom prst="roundRect">
            <a:avLst/>
          </a:prstGeom>
          <a:ln w="38100" cmpd="sng">
            <a:solidFill>
              <a:schemeClr val="bg1"/>
            </a:solidFill>
            <a:prstDash val="sys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76377" y="2865641"/>
            <a:ext cx="586154" cy="1107180"/>
          </a:xfrm>
          <a:prstGeom prst="roundRect">
            <a:avLst/>
          </a:prstGeom>
          <a:ln w="38100" cmpd="sng">
            <a:solidFill>
              <a:schemeClr val="bg1"/>
            </a:solidFill>
            <a:prstDash val="sys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56276" y="4821437"/>
            <a:ext cx="2996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v|A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 ∈ [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baseline="30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min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v|A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), 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baseline="30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max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v|A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)]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v|B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  ∈ [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baseline="30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min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v|B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),   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baseline="30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max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v|B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 ]</a:t>
            </a:r>
            <a:endParaRPr lang="en-US" sz="1600" dirty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797219" y="3319928"/>
            <a:ext cx="1949156" cy="635459"/>
            <a:chOff x="2231458" y="2445257"/>
            <a:chExt cx="5289706" cy="925889"/>
          </a:xfrm>
        </p:grpSpPr>
        <p:sp>
          <p:nvSpPr>
            <p:cNvPr id="38" name="Rectangle 37"/>
            <p:cNvSpPr/>
            <p:nvPr/>
          </p:nvSpPr>
          <p:spPr>
            <a:xfrm>
              <a:off x="2373896" y="2445257"/>
              <a:ext cx="4557901" cy="5460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+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8598" y="2445257"/>
              <a:ext cx="1743201" cy="546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-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31458" y="2967547"/>
              <a:ext cx="709969" cy="403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11195" y="2967547"/>
              <a:ext cx="709969" cy="403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1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63120" y="3279579"/>
            <a:ext cx="1776598" cy="461665"/>
            <a:chOff x="3758387" y="4000402"/>
            <a:chExt cx="2588577" cy="672665"/>
          </a:xfrm>
        </p:grpSpPr>
        <p:sp>
          <p:nvSpPr>
            <p:cNvPr id="45" name="TextBox 44"/>
            <p:cNvSpPr txBox="1"/>
            <p:nvPr/>
          </p:nvSpPr>
          <p:spPr>
            <a:xfrm>
              <a:off x="3758387" y="4000402"/>
              <a:ext cx="2588577" cy="672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p(   | </a:t>
              </a:r>
              <a:r>
                <a:rPr lang="en-US" sz="2400" i="1" dirty="0" smtClean="0">
                  <a:solidFill>
                    <a:srgbClr val="C0504D"/>
                  </a:solidFill>
                  <a:latin typeface="Gill Sans Light"/>
                  <a:cs typeface="Gill Sans Light"/>
                </a:rPr>
                <a:t>A</a:t>
              </a:r>
              <a:r>
                <a:rPr lang="en-US" sz="24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, </a:t>
              </a:r>
              <a:r>
                <a:rPr lang="en-US" sz="2400" i="1" dirty="0" smtClean="0">
                  <a:solidFill>
                    <a:srgbClr val="4F81BD"/>
                  </a:solidFill>
                  <a:latin typeface="Gill Sans Light"/>
                  <a:cs typeface="Gill Sans Light"/>
                </a:rPr>
                <a:t>B</a:t>
              </a:r>
              <a:r>
                <a:rPr lang="en-US" sz="2400" i="1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 </a:t>
              </a:r>
              <a:r>
                <a:rPr lang="en-US" sz="24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) =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4216102" y="4209196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u</a:t>
              </a:r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6526817" y="3322055"/>
            <a:ext cx="786915" cy="372625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74000"/>
                </a:schemeClr>
              </a:gs>
              <a:gs pos="35000">
                <a:schemeClr val="dk1">
                  <a:tint val="37000"/>
                  <a:satMod val="300000"/>
                  <a:alpha val="74000"/>
                </a:schemeClr>
              </a:gs>
              <a:gs pos="100000">
                <a:schemeClr val="dk1">
                  <a:tint val="15000"/>
                  <a:satMod val="350000"/>
                  <a:alpha val="74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Gill Sans Light"/>
                <a:cs typeface="Gill Sans Light"/>
              </a:rPr>
              <a:t>Uncertainty 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797219" y="5533979"/>
            <a:ext cx="1949156" cy="635459"/>
            <a:chOff x="2231458" y="2445257"/>
            <a:chExt cx="5289706" cy="925889"/>
          </a:xfrm>
        </p:grpSpPr>
        <p:sp>
          <p:nvSpPr>
            <p:cNvPr id="52" name="Rectangle 51"/>
            <p:cNvSpPr/>
            <p:nvPr/>
          </p:nvSpPr>
          <p:spPr>
            <a:xfrm>
              <a:off x="2373896" y="2445257"/>
              <a:ext cx="4557901" cy="5460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+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20835" y="2445257"/>
              <a:ext cx="2310963" cy="546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-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31458" y="2967547"/>
              <a:ext cx="709969" cy="403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11195" y="2967547"/>
              <a:ext cx="709969" cy="403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63120" y="5493630"/>
            <a:ext cx="1776598" cy="461665"/>
            <a:chOff x="3758387" y="4000402"/>
            <a:chExt cx="2588577" cy="672665"/>
          </a:xfrm>
        </p:grpSpPr>
        <p:sp>
          <p:nvSpPr>
            <p:cNvPr id="57" name="TextBox 56"/>
            <p:cNvSpPr txBox="1"/>
            <p:nvPr/>
          </p:nvSpPr>
          <p:spPr>
            <a:xfrm>
              <a:off x="3758387" y="4000402"/>
              <a:ext cx="2588577" cy="672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p(   | </a:t>
              </a:r>
              <a:r>
                <a:rPr lang="en-US" sz="2400" i="1" dirty="0" smtClean="0">
                  <a:solidFill>
                    <a:srgbClr val="C0504D"/>
                  </a:solidFill>
                  <a:latin typeface="Gill Sans Light"/>
                  <a:cs typeface="Gill Sans Light"/>
                </a:rPr>
                <a:t>A</a:t>
              </a:r>
              <a:r>
                <a:rPr lang="en-US" sz="24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, </a:t>
              </a:r>
              <a:r>
                <a:rPr lang="en-US" sz="2400" i="1" dirty="0" smtClean="0">
                  <a:solidFill>
                    <a:srgbClr val="4F81BD"/>
                  </a:solidFill>
                  <a:latin typeface="Gill Sans Light"/>
                  <a:cs typeface="Gill Sans Light"/>
                </a:rPr>
                <a:t>B</a:t>
              </a:r>
              <a:r>
                <a:rPr lang="en-US" sz="2400" i="1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 </a:t>
              </a:r>
              <a:r>
                <a:rPr lang="en-US" sz="24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) =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4216102" y="4209196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v</a:t>
              </a:r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6311301" y="5536106"/>
            <a:ext cx="786915" cy="372625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74000"/>
                </a:schemeClr>
              </a:gs>
              <a:gs pos="35000">
                <a:schemeClr val="dk1">
                  <a:tint val="37000"/>
                  <a:satMod val="300000"/>
                  <a:alpha val="74000"/>
                </a:schemeClr>
              </a:gs>
              <a:gs pos="100000">
                <a:schemeClr val="dk1">
                  <a:tint val="15000"/>
                  <a:satMod val="350000"/>
                  <a:alpha val="74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Gill Sans Light"/>
                <a:cs typeface="Gill Sans Light"/>
              </a:rPr>
              <a:t>Uncertainty </a:t>
            </a:r>
          </a:p>
        </p:txBody>
      </p:sp>
    </p:spTree>
    <p:extLst>
      <p:ext uri="{BB962C8B-B14F-4D97-AF65-F5344CB8AC3E}">
        <p14:creationId xmlns:p14="http://schemas.microsoft.com/office/powerpoint/2010/main" val="1856141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4751" y="2072398"/>
            <a:ext cx="5742955" cy="2074843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4751" y="4320518"/>
            <a:ext cx="5742955" cy="2074843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605"/>
            <a:ext cx="8229600" cy="1143000"/>
          </a:xfrm>
        </p:spPr>
        <p:txBody>
          <a:bodyPr/>
          <a:lstStyle/>
          <a:p>
            <a:r>
              <a:rPr lang="en-US" sz="4000" dirty="0" smtClean="0"/>
              <a:t>Concurrency Control Double Greedy</a:t>
            </a:r>
            <a:endParaRPr lang="en-US" sz="4000" dirty="0"/>
          </a:p>
        </p:txBody>
      </p:sp>
      <p:sp>
        <p:nvSpPr>
          <p:cNvPr id="7" name="Rounded Rectangle 6"/>
          <p:cNvSpPr/>
          <p:nvPr/>
        </p:nvSpPr>
        <p:spPr>
          <a:xfrm>
            <a:off x="138364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A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573830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B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018050" y="4022436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018050" y="4538689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018050" y="5048732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018050" y="557105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1" name="Oval 30"/>
          <p:cNvSpPr/>
          <p:nvPr/>
        </p:nvSpPr>
        <p:spPr>
          <a:xfrm rot="16200000">
            <a:off x="3243463" y="256718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2" name="Oval 31"/>
          <p:cNvSpPr/>
          <p:nvPr/>
        </p:nvSpPr>
        <p:spPr>
          <a:xfrm rot="16200000">
            <a:off x="3243463" y="482143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3" name="Oval 32"/>
          <p:cNvSpPr/>
          <p:nvPr/>
        </p:nvSpPr>
        <p:spPr>
          <a:xfrm rot="16200000">
            <a:off x="4616814" y="217348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4" name="Oval 33"/>
          <p:cNvSpPr/>
          <p:nvPr/>
        </p:nvSpPr>
        <p:spPr>
          <a:xfrm rot="16200000">
            <a:off x="4615718" y="441186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5" name="Oval 34"/>
          <p:cNvSpPr/>
          <p:nvPr/>
        </p:nvSpPr>
        <p:spPr>
          <a:xfrm rot="16200000">
            <a:off x="5070676" y="217348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6" name="Oval 35"/>
          <p:cNvSpPr/>
          <p:nvPr/>
        </p:nvSpPr>
        <p:spPr>
          <a:xfrm rot="16200000">
            <a:off x="5070676" y="441186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5095" y="2159001"/>
            <a:ext cx="9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3"/>
                </a:solidFill>
                <a:latin typeface="Gill Sans"/>
                <a:cs typeface="Gill Sans"/>
              </a:rPr>
              <a:t>CPU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85095" y="4399859"/>
            <a:ext cx="9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/>
                </a:solidFill>
                <a:latin typeface="Gill Sans"/>
                <a:cs typeface="Gill Sans"/>
              </a:rPr>
              <a:t>CPU 2</a:t>
            </a:r>
          </a:p>
        </p:txBody>
      </p:sp>
      <p:sp>
        <p:nvSpPr>
          <p:cNvPr id="21" name="Oval 20"/>
          <p:cNvSpPr/>
          <p:nvPr/>
        </p:nvSpPr>
        <p:spPr>
          <a:xfrm>
            <a:off x="2018050" y="2993983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9719" y="2993983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56276" y="2559580"/>
            <a:ext cx="30359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u|A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 ∈ [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baseline="30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min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u|A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), 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baseline="30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max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u|A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)]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u|B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  ∈ [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baseline="30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min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u|B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),   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baseline="30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max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u|B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 ]</a:t>
            </a:r>
            <a:endParaRPr lang="en-US" sz="1600" dirty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018050" y="3506183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</a:p>
        </p:txBody>
      </p:sp>
      <p:sp>
        <p:nvSpPr>
          <p:cNvPr id="26" name="Oval 25"/>
          <p:cNvSpPr/>
          <p:nvPr/>
        </p:nvSpPr>
        <p:spPr>
          <a:xfrm>
            <a:off x="579719" y="3506183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3920" y="1325605"/>
            <a:ext cx="845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Light"/>
                <a:cs typeface="Gill Sans Light"/>
              </a:rPr>
              <a:t>Maintain bounds on A, B </a:t>
            </a:r>
            <a:r>
              <a:rPr lang="en-US" sz="2400" dirty="0" smtClean="0">
                <a:latin typeface="Gill Sans Light"/>
                <a:cs typeface="Gill Sans Light"/>
                <a:sym typeface="Wingdings"/>
              </a:rPr>
              <a:t> Enable threads to make decisions locally</a:t>
            </a:r>
            <a:endParaRPr lang="en-US" sz="2400" dirty="0" smtClean="0">
              <a:latin typeface="Gill Sans Light"/>
              <a:cs typeface="Gill Sans Ligh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908256" y="2865641"/>
            <a:ext cx="586154" cy="1107180"/>
          </a:xfrm>
          <a:prstGeom prst="roundRect">
            <a:avLst/>
          </a:prstGeom>
          <a:ln w="38100" cmpd="sng">
            <a:solidFill>
              <a:schemeClr val="bg1"/>
            </a:solidFill>
            <a:prstDash val="sys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476377" y="2865641"/>
            <a:ext cx="586154" cy="1107180"/>
          </a:xfrm>
          <a:prstGeom prst="roundRect">
            <a:avLst/>
          </a:prstGeom>
          <a:ln w="38100" cmpd="sng">
            <a:solidFill>
              <a:schemeClr val="bg1"/>
            </a:solidFill>
            <a:prstDash val="sys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56276" y="4821437"/>
            <a:ext cx="30359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v|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A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 ∈ [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baseline="30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min</a:t>
            </a:r>
            <a:r>
              <a:rPr lang="en-US" sz="16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v|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A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), 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baseline="30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max</a:t>
            </a:r>
            <a:r>
              <a:rPr lang="en-US" sz="16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v|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A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)]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v|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B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  ∈ [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baseline="30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min</a:t>
            </a:r>
            <a:r>
              <a:rPr lang="en-US" sz="16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v|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B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),   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baseline="30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max</a:t>
            </a:r>
            <a:r>
              <a:rPr lang="en-US" sz="16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v|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B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 ]</a:t>
            </a:r>
            <a:endParaRPr lang="en-US" sz="1600" dirty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797219" y="3319928"/>
            <a:ext cx="1949156" cy="635459"/>
            <a:chOff x="2231458" y="2445257"/>
            <a:chExt cx="5289706" cy="925889"/>
          </a:xfrm>
        </p:grpSpPr>
        <p:sp>
          <p:nvSpPr>
            <p:cNvPr id="38" name="Rectangle 37"/>
            <p:cNvSpPr/>
            <p:nvPr/>
          </p:nvSpPr>
          <p:spPr>
            <a:xfrm>
              <a:off x="2373896" y="2445257"/>
              <a:ext cx="4557901" cy="5460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+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8598" y="2445257"/>
              <a:ext cx="1743201" cy="546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-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31458" y="2967547"/>
              <a:ext cx="709969" cy="403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11195" y="2967547"/>
              <a:ext cx="709969" cy="403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1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63120" y="3279579"/>
            <a:ext cx="1776598" cy="461665"/>
            <a:chOff x="3758387" y="4000402"/>
            <a:chExt cx="2588577" cy="672665"/>
          </a:xfrm>
        </p:grpSpPr>
        <p:sp>
          <p:nvSpPr>
            <p:cNvPr id="45" name="TextBox 44"/>
            <p:cNvSpPr txBox="1"/>
            <p:nvPr/>
          </p:nvSpPr>
          <p:spPr>
            <a:xfrm>
              <a:off x="3758387" y="4000402"/>
              <a:ext cx="2588577" cy="672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p(   | </a:t>
              </a:r>
              <a:r>
                <a:rPr lang="en-US" sz="2400" i="1" dirty="0" smtClean="0">
                  <a:solidFill>
                    <a:srgbClr val="C0504D"/>
                  </a:solidFill>
                  <a:latin typeface="Gill Sans Light"/>
                  <a:cs typeface="Gill Sans Light"/>
                </a:rPr>
                <a:t>A</a:t>
              </a:r>
              <a:r>
                <a:rPr lang="en-US" sz="24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, </a:t>
              </a:r>
              <a:r>
                <a:rPr lang="en-US" sz="2400" i="1" dirty="0" smtClean="0">
                  <a:solidFill>
                    <a:srgbClr val="4F81BD"/>
                  </a:solidFill>
                  <a:latin typeface="Gill Sans Light"/>
                  <a:cs typeface="Gill Sans Light"/>
                </a:rPr>
                <a:t>B</a:t>
              </a:r>
              <a:r>
                <a:rPr lang="en-US" sz="2400" i="1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 </a:t>
              </a:r>
              <a:r>
                <a:rPr lang="en-US" sz="24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) =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4216102" y="4209196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u</a:t>
              </a:r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126807" y="3242118"/>
            <a:ext cx="550852" cy="926826"/>
            <a:chOff x="4873899" y="2276593"/>
            <a:chExt cx="802614" cy="1350423"/>
          </a:xfrm>
        </p:grpSpPr>
        <p:sp>
          <p:nvSpPr>
            <p:cNvPr id="48" name="TextBox 47"/>
            <p:cNvSpPr txBox="1"/>
            <p:nvPr/>
          </p:nvSpPr>
          <p:spPr>
            <a:xfrm>
              <a:off x="4873899" y="3133729"/>
              <a:ext cx="802614" cy="493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rand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226277" y="2276593"/>
              <a:ext cx="4242" cy="866543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6526817" y="3322055"/>
            <a:ext cx="786915" cy="372625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74000"/>
                </a:schemeClr>
              </a:gs>
              <a:gs pos="35000">
                <a:schemeClr val="dk1">
                  <a:tint val="37000"/>
                  <a:satMod val="300000"/>
                  <a:alpha val="74000"/>
                </a:schemeClr>
              </a:gs>
              <a:gs pos="100000">
                <a:schemeClr val="dk1">
                  <a:tint val="15000"/>
                  <a:satMod val="350000"/>
                  <a:alpha val="74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Gill Sans Light"/>
                <a:cs typeface="Gill Sans Light"/>
              </a:rPr>
              <a:t>Uncertainty 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797219" y="5533979"/>
            <a:ext cx="1949156" cy="635459"/>
            <a:chOff x="2231458" y="2445257"/>
            <a:chExt cx="5289706" cy="925889"/>
          </a:xfrm>
        </p:grpSpPr>
        <p:sp>
          <p:nvSpPr>
            <p:cNvPr id="52" name="Rectangle 51"/>
            <p:cNvSpPr/>
            <p:nvPr/>
          </p:nvSpPr>
          <p:spPr>
            <a:xfrm>
              <a:off x="2373896" y="2445257"/>
              <a:ext cx="4557901" cy="5460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+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20835" y="2445257"/>
              <a:ext cx="2310963" cy="546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-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31458" y="2967547"/>
              <a:ext cx="709969" cy="403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11195" y="2967547"/>
              <a:ext cx="709969" cy="403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63120" y="5493630"/>
            <a:ext cx="1776598" cy="461665"/>
            <a:chOff x="3758387" y="4000402"/>
            <a:chExt cx="2588577" cy="672665"/>
          </a:xfrm>
        </p:grpSpPr>
        <p:sp>
          <p:nvSpPr>
            <p:cNvPr id="57" name="TextBox 56"/>
            <p:cNvSpPr txBox="1"/>
            <p:nvPr/>
          </p:nvSpPr>
          <p:spPr>
            <a:xfrm>
              <a:off x="3758387" y="4000402"/>
              <a:ext cx="2588577" cy="672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p(   | </a:t>
              </a:r>
              <a:r>
                <a:rPr lang="en-US" sz="2400" i="1" dirty="0" smtClean="0">
                  <a:solidFill>
                    <a:srgbClr val="C0504D"/>
                  </a:solidFill>
                  <a:latin typeface="Gill Sans Light"/>
                  <a:cs typeface="Gill Sans Light"/>
                </a:rPr>
                <a:t>A</a:t>
              </a:r>
              <a:r>
                <a:rPr lang="en-US" sz="24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, </a:t>
              </a:r>
              <a:r>
                <a:rPr lang="en-US" sz="2400" i="1" dirty="0" smtClean="0">
                  <a:solidFill>
                    <a:srgbClr val="4F81BD"/>
                  </a:solidFill>
                  <a:latin typeface="Gill Sans Light"/>
                  <a:cs typeface="Gill Sans Light"/>
                </a:rPr>
                <a:t>B</a:t>
              </a:r>
              <a:r>
                <a:rPr lang="en-US" sz="2400" i="1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 </a:t>
              </a:r>
              <a:r>
                <a:rPr lang="en-US" sz="24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) =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4216102" y="4209196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v</a:t>
              </a:r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6311301" y="5536106"/>
            <a:ext cx="786915" cy="372625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74000"/>
                </a:schemeClr>
              </a:gs>
              <a:gs pos="35000">
                <a:schemeClr val="dk1">
                  <a:tint val="37000"/>
                  <a:satMod val="300000"/>
                  <a:alpha val="74000"/>
                </a:schemeClr>
              </a:gs>
              <a:gs pos="100000">
                <a:schemeClr val="dk1">
                  <a:tint val="15000"/>
                  <a:satMod val="350000"/>
                  <a:alpha val="74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Gill Sans Light"/>
                <a:cs typeface="Gill Sans Light"/>
              </a:rPr>
              <a:t>Uncertainty </a:t>
            </a:r>
          </a:p>
        </p:txBody>
      </p:sp>
      <p:sp>
        <p:nvSpPr>
          <p:cNvPr id="63" name="Oval 62"/>
          <p:cNvSpPr/>
          <p:nvPr/>
        </p:nvSpPr>
        <p:spPr>
          <a:xfrm rot="16200000">
            <a:off x="3243463" y="256718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476377" y="3422879"/>
            <a:ext cx="586154" cy="553590"/>
          </a:xfrm>
          <a:prstGeom prst="roundRect">
            <a:avLst/>
          </a:prstGeom>
          <a:ln w="38100" cmpd="sng">
            <a:solidFill>
              <a:schemeClr val="bg1"/>
            </a:solidFill>
            <a:prstDash val="sys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1908256" y="3422879"/>
            <a:ext cx="586154" cy="549942"/>
          </a:xfrm>
          <a:prstGeom prst="roundRect">
            <a:avLst/>
          </a:prstGeom>
          <a:ln w="38100" cmpd="sng">
            <a:solidFill>
              <a:schemeClr val="bg1"/>
            </a:solidFill>
            <a:prstDash val="sys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5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L -0.29028 0.06158 " pathEditMode="relative" ptsTypes="AA">
                                      <p:cBhvr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1.85185E-6 L -0.13386 0.06181 " pathEditMode="relative" ptsTypes="AA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1" grpId="0" animBg="1"/>
      <p:bldP spid="22" grpId="0" animBg="1"/>
      <p:bldP spid="3" grpId="0" animBg="1"/>
      <p:bldP spid="29" grpId="0" animBg="1"/>
      <p:bldP spid="63" grpId="0" animBg="1"/>
      <p:bldP spid="64" grpId="0" animBg="1"/>
      <p:bldP spid="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94751" y="2072398"/>
            <a:ext cx="5742955" cy="2074843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94751" y="4320518"/>
            <a:ext cx="5742955" cy="2074843"/>
          </a:xfrm>
          <a:prstGeom prst="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2605"/>
            <a:ext cx="8229600" cy="1143000"/>
          </a:xfrm>
        </p:spPr>
        <p:txBody>
          <a:bodyPr/>
          <a:lstStyle/>
          <a:p>
            <a:r>
              <a:rPr lang="en-US" sz="4000" dirty="0" smtClean="0"/>
              <a:t>Concurrency Control Double Greedy</a:t>
            </a:r>
            <a:endParaRPr lang="en-US" sz="4000" dirty="0"/>
          </a:p>
        </p:txBody>
      </p:sp>
      <p:sp>
        <p:nvSpPr>
          <p:cNvPr id="7" name="Rounded Rectangle 6"/>
          <p:cNvSpPr/>
          <p:nvPr/>
        </p:nvSpPr>
        <p:spPr>
          <a:xfrm>
            <a:off x="138364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A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1573830" y="2072398"/>
            <a:ext cx="1262181" cy="4168168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prstClr val="white"/>
                </a:solidFill>
                <a:latin typeface="Gill Sans Light"/>
                <a:cs typeface="Gill Sans Light"/>
              </a:rPr>
              <a:t>Set </a:t>
            </a:r>
            <a:r>
              <a:rPr lang="en-US" sz="3200" dirty="0" smtClean="0">
                <a:solidFill>
                  <a:prstClr val="white"/>
                </a:solidFill>
                <a:latin typeface="Gill Sans Light"/>
                <a:cs typeface="Gill Sans Light"/>
              </a:rPr>
              <a:t>B</a:t>
            </a:r>
            <a:endParaRPr lang="en-US" sz="32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2018050" y="4022436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2018050" y="4538689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2018050" y="5048732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57" name="Oval 156"/>
          <p:cNvSpPr/>
          <p:nvPr/>
        </p:nvSpPr>
        <p:spPr>
          <a:xfrm>
            <a:off x="2018050" y="557105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2" name="Oval 31"/>
          <p:cNvSpPr/>
          <p:nvPr/>
        </p:nvSpPr>
        <p:spPr>
          <a:xfrm rot="16200000">
            <a:off x="3243463" y="482143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3" name="Oval 32"/>
          <p:cNvSpPr/>
          <p:nvPr/>
        </p:nvSpPr>
        <p:spPr>
          <a:xfrm rot="16200000">
            <a:off x="4616814" y="217348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w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4" name="Oval 33"/>
          <p:cNvSpPr/>
          <p:nvPr/>
        </p:nvSpPr>
        <p:spPr>
          <a:xfrm rot="16200000">
            <a:off x="4615718" y="441186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x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5" name="Oval 34"/>
          <p:cNvSpPr/>
          <p:nvPr/>
        </p:nvSpPr>
        <p:spPr>
          <a:xfrm rot="16200000">
            <a:off x="5070676" y="2173488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y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6" name="Oval 35"/>
          <p:cNvSpPr/>
          <p:nvPr/>
        </p:nvSpPr>
        <p:spPr>
          <a:xfrm rot="16200000">
            <a:off x="5070676" y="441186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z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5095" y="2159001"/>
            <a:ext cx="9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3"/>
                </a:solidFill>
                <a:latin typeface="Gill Sans"/>
                <a:cs typeface="Gill Sans"/>
              </a:rPr>
              <a:t>CPU 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85095" y="4399859"/>
            <a:ext cx="9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chemeClr val="accent5"/>
                </a:solidFill>
                <a:latin typeface="Gill Sans"/>
                <a:cs typeface="Gill Sans"/>
              </a:rPr>
              <a:t>CPU 2</a:t>
            </a:r>
          </a:p>
        </p:txBody>
      </p:sp>
      <p:sp>
        <p:nvSpPr>
          <p:cNvPr id="21" name="Oval 20"/>
          <p:cNvSpPr/>
          <p:nvPr/>
        </p:nvSpPr>
        <p:spPr>
          <a:xfrm>
            <a:off x="2018050" y="29939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</a:p>
        </p:txBody>
      </p:sp>
      <p:sp>
        <p:nvSpPr>
          <p:cNvPr id="22" name="Oval 21"/>
          <p:cNvSpPr/>
          <p:nvPr/>
        </p:nvSpPr>
        <p:spPr>
          <a:xfrm>
            <a:off x="579719" y="2993983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Gill Sans Light"/>
                <a:cs typeface="Gill Sans Light"/>
              </a:rPr>
              <a:t>u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56276" y="2559580"/>
            <a:ext cx="31505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u|A</a:t>
            </a:r>
            <a:r>
              <a:rPr lang="en-US" sz="16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 ∈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 [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baseline="300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min</a:t>
            </a:r>
            <a:r>
              <a:rPr lang="en-US" sz="16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u|A</a:t>
            </a:r>
            <a:r>
              <a:rPr lang="en-US" sz="16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), 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baseline="300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max</a:t>
            </a:r>
            <a:r>
              <a:rPr lang="en-US" sz="16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u|A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</a:t>
            </a:r>
            <a:r>
              <a:rPr lang="en-US" sz="16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]</a:t>
            </a:r>
          </a:p>
          <a:p>
            <a:r>
              <a:rPr lang="en-US" sz="1600" dirty="0" err="1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u|B</a:t>
            </a:r>
            <a:r>
              <a:rPr lang="en-US" sz="16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  ∈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 [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baseline="300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min</a:t>
            </a:r>
            <a:r>
              <a:rPr lang="en-US" sz="16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u|B</a:t>
            </a:r>
            <a:r>
              <a:rPr lang="en-US" sz="16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),   </a:t>
            </a:r>
            <a:r>
              <a:rPr lang="en-US" sz="1600" dirty="0" err="1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baseline="300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max</a:t>
            </a:r>
            <a:r>
              <a:rPr lang="en-US" sz="16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u|B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 </a:t>
            </a:r>
            <a:r>
              <a:rPr lang="en-US" sz="16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]</a:t>
            </a:r>
            <a:endParaRPr lang="en-US" sz="1600" dirty="0" smtClean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018050" y="3506183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</a:p>
        </p:txBody>
      </p:sp>
      <p:sp>
        <p:nvSpPr>
          <p:cNvPr id="26" name="Oval 25"/>
          <p:cNvSpPr/>
          <p:nvPr/>
        </p:nvSpPr>
        <p:spPr>
          <a:xfrm>
            <a:off x="579719" y="3506183"/>
            <a:ext cx="377423" cy="377423"/>
          </a:xfrm>
          <a:prstGeom prst="ellipse">
            <a:avLst/>
          </a:prstGeom>
          <a:solidFill>
            <a:schemeClr val="dk1">
              <a:alpha val="50000"/>
            </a:schemeClr>
          </a:solidFill>
          <a:ln>
            <a:solidFill>
              <a:schemeClr val="dk1">
                <a:shade val="50000"/>
                <a:alpha val="50000"/>
              </a:schemeClr>
            </a:solidFill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3920" y="1325605"/>
            <a:ext cx="845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Gill Sans Light"/>
                <a:cs typeface="Gill Sans Light"/>
              </a:rPr>
              <a:t>Maintain bounds on A, B </a:t>
            </a:r>
            <a:r>
              <a:rPr lang="en-US" sz="2400" dirty="0" smtClean="0">
                <a:latin typeface="Gill Sans Light"/>
                <a:cs typeface="Gill Sans Light"/>
                <a:sym typeface="Wingdings"/>
              </a:rPr>
              <a:t> Enable threads to make decisions locally</a:t>
            </a:r>
            <a:endParaRPr lang="en-US" sz="2400" dirty="0" smtClean="0">
              <a:latin typeface="Gill Sans Light"/>
              <a:cs typeface="Gill Sans Ligh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56276" y="4821437"/>
            <a:ext cx="2996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v|A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 ∈ [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baseline="30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min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v|A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), 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baseline="300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max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v|A</a:t>
            </a:r>
            <a:r>
              <a:rPr lang="en-US" sz="1600" dirty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)]</a:t>
            </a:r>
          </a:p>
          <a:p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v|B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  ∈ [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baseline="30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min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v|B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),   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baseline="300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max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v|B</a:t>
            </a:r>
            <a:r>
              <a:rPr lang="en-US" sz="1600" dirty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 ]</a:t>
            </a:r>
            <a:endParaRPr lang="en-US" sz="1600" dirty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5797219" y="3319928"/>
            <a:ext cx="1949156" cy="635459"/>
            <a:chOff x="2231458" y="2445257"/>
            <a:chExt cx="5289706" cy="925889"/>
          </a:xfrm>
        </p:grpSpPr>
        <p:sp>
          <p:nvSpPr>
            <p:cNvPr id="38" name="Rectangle 37"/>
            <p:cNvSpPr/>
            <p:nvPr/>
          </p:nvSpPr>
          <p:spPr>
            <a:xfrm>
              <a:off x="2373896" y="2445257"/>
              <a:ext cx="4557901" cy="5460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+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88598" y="2445257"/>
              <a:ext cx="1743201" cy="546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-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231458" y="2967547"/>
              <a:ext cx="709969" cy="403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11195" y="2967547"/>
              <a:ext cx="709969" cy="403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1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63120" y="3279579"/>
            <a:ext cx="1776598" cy="461665"/>
            <a:chOff x="3758387" y="4000402"/>
            <a:chExt cx="2588577" cy="672665"/>
          </a:xfrm>
        </p:grpSpPr>
        <p:sp>
          <p:nvSpPr>
            <p:cNvPr id="45" name="TextBox 44"/>
            <p:cNvSpPr txBox="1"/>
            <p:nvPr/>
          </p:nvSpPr>
          <p:spPr>
            <a:xfrm>
              <a:off x="3758387" y="4000402"/>
              <a:ext cx="2588577" cy="672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p(   | </a:t>
              </a:r>
              <a:r>
                <a:rPr lang="en-US" sz="2400" i="1" dirty="0" smtClean="0">
                  <a:solidFill>
                    <a:srgbClr val="C0504D"/>
                  </a:solidFill>
                  <a:latin typeface="Gill Sans Light"/>
                  <a:cs typeface="Gill Sans Light"/>
                </a:rPr>
                <a:t>A</a:t>
              </a:r>
              <a:r>
                <a:rPr lang="en-US" sz="24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, </a:t>
              </a:r>
              <a:r>
                <a:rPr lang="en-US" sz="2400" i="1" dirty="0" smtClean="0">
                  <a:solidFill>
                    <a:srgbClr val="4F81BD"/>
                  </a:solidFill>
                  <a:latin typeface="Gill Sans Light"/>
                  <a:cs typeface="Gill Sans Light"/>
                </a:rPr>
                <a:t>B</a:t>
              </a:r>
              <a:r>
                <a:rPr lang="en-US" sz="2400" i="1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 </a:t>
              </a:r>
              <a:r>
                <a:rPr lang="en-US" sz="24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) =</a:t>
              </a:r>
            </a:p>
          </p:txBody>
        </p:sp>
        <p:sp>
          <p:nvSpPr>
            <p:cNvPr id="46" name="Oval 45"/>
            <p:cNvSpPr/>
            <p:nvPr/>
          </p:nvSpPr>
          <p:spPr>
            <a:xfrm>
              <a:off x="4216102" y="4209196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u</a:t>
              </a:r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6526817" y="3322055"/>
            <a:ext cx="786915" cy="372625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74000"/>
                </a:schemeClr>
              </a:gs>
              <a:gs pos="35000">
                <a:schemeClr val="dk1">
                  <a:tint val="37000"/>
                  <a:satMod val="300000"/>
                  <a:alpha val="74000"/>
                </a:schemeClr>
              </a:gs>
              <a:gs pos="100000">
                <a:schemeClr val="dk1">
                  <a:tint val="15000"/>
                  <a:satMod val="350000"/>
                  <a:alpha val="74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Gill Sans Light"/>
                <a:cs typeface="Gill Sans Light"/>
              </a:rPr>
              <a:t>Uncertainty 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797219" y="5533979"/>
            <a:ext cx="1949156" cy="635459"/>
            <a:chOff x="2231458" y="2445257"/>
            <a:chExt cx="5289706" cy="925889"/>
          </a:xfrm>
        </p:grpSpPr>
        <p:sp>
          <p:nvSpPr>
            <p:cNvPr id="52" name="Rectangle 51"/>
            <p:cNvSpPr/>
            <p:nvPr/>
          </p:nvSpPr>
          <p:spPr>
            <a:xfrm>
              <a:off x="2373896" y="2445257"/>
              <a:ext cx="4557901" cy="54602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+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20835" y="2445257"/>
              <a:ext cx="2310963" cy="5460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- </a:t>
              </a:r>
              <a:r>
                <a:rPr lang="en-US" sz="16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16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31458" y="2967547"/>
              <a:ext cx="709969" cy="403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811195" y="2967547"/>
              <a:ext cx="709969" cy="403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063120" y="5493630"/>
            <a:ext cx="1776598" cy="461665"/>
            <a:chOff x="3758387" y="4000402"/>
            <a:chExt cx="2588577" cy="672665"/>
          </a:xfrm>
        </p:grpSpPr>
        <p:sp>
          <p:nvSpPr>
            <p:cNvPr id="57" name="TextBox 56"/>
            <p:cNvSpPr txBox="1"/>
            <p:nvPr/>
          </p:nvSpPr>
          <p:spPr>
            <a:xfrm>
              <a:off x="3758387" y="4000402"/>
              <a:ext cx="2588577" cy="672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p(   | </a:t>
              </a:r>
              <a:r>
                <a:rPr lang="en-US" sz="2400" i="1" dirty="0" smtClean="0">
                  <a:solidFill>
                    <a:srgbClr val="C0504D"/>
                  </a:solidFill>
                  <a:latin typeface="Gill Sans Light"/>
                  <a:cs typeface="Gill Sans Light"/>
                </a:rPr>
                <a:t>A</a:t>
              </a:r>
              <a:r>
                <a:rPr lang="en-US" sz="2400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, </a:t>
              </a:r>
              <a:r>
                <a:rPr lang="en-US" sz="2400" i="1" dirty="0" smtClean="0">
                  <a:solidFill>
                    <a:srgbClr val="4F81BD"/>
                  </a:solidFill>
                  <a:latin typeface="Gill Sans Light"/>
                  <a:cs typeface="Gill Sans Light"/>
                </a:rPr>
                <a:t>B</a:t>
              </a:r>
              <a:r>
                <a:rPr lang="en-US" sz="2400" i="1" dirty="0" smtClean="0">
                  <a:solidFill>
                    <a:prstClr val="black"/>
                  </a:solidFill>
                  <a:latin typeface="Gill Sans Light"/>
                  <a:cs typeface="Gill Sans Light"/>
                </a:rPr>
                <a:t> </a:t>
              </a:r>
              <a:r>
                <a:rPr lang="en-US" sz="24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) =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4216102" y="4209196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v</a:t>
              </a:r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6311301" y="5536106"/>
            <a:ext cx="786915" cy="372625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alpha val="74000"/>
                </a:schemeClr>
              </a:gs>
              <a:gs pos="35000">
                <a:schemeClr val="dk1">
                  <a:tint val="37000"/>
                  <a:satMod val="300000"/>
                  <a:alpha val="74000"/>
                </a:schemeClr>
              </a:gs>
              <a:gs pos="100000">
                <a:schemeClr val="dk1">
                  <a:tint val="15000"/>
                  <a:satMod val="350000"/>
                  <a:alpha val="74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prstClr val="black"/>
                </a:solidFill>
                <a:latin typeface="Gill Sans Light"/>
                <a:cs typeface="Gill Sans Light"/>
              </a:rPr>
              <a:t>Uncertainty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676131" y="5456169"/>
            <a:ext cx="550852" cy="926826"/>
            <a:chOff x="4873899" y="2276593"/>
            <a:chExt cx="802614" cy="1350423"/>
          </a:xfrm>
        </p:grpSpPr>
        <p:sp>
          <p:nvSpPr>
            <p:cNvPr id="60" name="TextBox 59"/>
            <p:cNvSpPr txBox="1"/>
            <p:nvPr/>
          </p:nvSpPr>
          <p:spPr>
            <a:xfrm>
              <a:off x="4873899" y="3133729"/>
              <a:ext cx="802614" cy="493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rand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5226277" y="2276593"/>
              <a:ext cx="4242" cy="866543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4" name="Rounded Rectangle 63"/>
          <p:cNvSpPr/>
          <p:nvPr/>
        </p:nvSpPr>
        <p:spPr>
          <a:xfrm>
            <a:off x="476377" y="3422879"/>
            <a:ext cx="586154" cy="553590"/>
          </a:xfrm>
          <a:prstGeom prst="roundRect">
            <a:avLst/>
          </a:prstGeom>
          <a:ln w="38100" cmpd="sng">
            <a:solidFill>
              <a:schemeClr val="bg1"/>
            </a:solidFill>
            <a:prstDash val="sys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1908256" y="3422879"/>
            <a:ext cx="586154" cy="549942"/>
          </a:xfrm>
          <a:prstGeom prst="roundRect">
            <a:avLst/>
          </a:prstGeom>
          <a:ln w="38100" cmpd="sng">
            <a:solidFill>
              <a:schemeClr val="bg1"/>
            </a:solidFill>
            <a:prstDash val="sysDash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156276" y="4821437"/>
            <a:ext cx="23773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+</a:t>
            </a:r>
            <a:r>
              <a:rPr lang="en-US" sz="16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v|A</a:t>
            </a:r>
            <a:r>
              <a:rPr lang="en-US" sz="1600" dirty="0" smtClean="0">
                <a:solidFill>
                  <a:schemeClr val="accent2"/>
                </a:solidFill>
                <a:latin typeface="Gill Sans Light"/>
                <a:ea typeface="Lucida Grande"/>
                <a:cs typeface="Gill Sans Light"/>
              </a:rPr>
              <a:t>) = F(A ∪ v) – F(A)</a:t>
            </a:r>
          </a:p>
          <a:p>
            <a:r>
              <a:rPr lang="en-US" sz="1600" dirty="0" err="1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Δ</a:t>
            </a:r>
            <a:r>
              <a:rPr lang="en-US" sz="1600" baseline="-250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-</a:t>
            </a:r>
            <a:r>
              <a:rPr lang="en-US" sz="16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(</a:t>
            </a:r>
            <a:r>
              <a:rPr lang="en-US" sz="1600" dirty="0" err="1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v|B</a:t>
            </a:r>
            <a:r>
              <a:rPr lang="en-US" sz="1600" dirty="0" smtClean="0">
                <a:solidFill>
                  <a:schemeClr val="accent1"/>
                </a:solidFill>
                <a:latin typeface="Gill Sans Light"/>
                <a:ea typeface="Lucida Grande"/>
                <a:cs typeface="Gill Sans Light"/>
              </a:rPr>
              <a:t>)  = F(B   \  v) – F(B)</a:t>
            </a:r>
            <a:endParaRPr lang="en-US" sz="1600" dirty="0" smtClean="0">
              <a:solidFill>
                <a:schemeClr val="accent1"/>
              </a:solidFill>
              <a:latin typeface="Gill Sans Light"/>
              <a:cs typeface="Gill Sans Light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912" y="5807057"/>
            <a:ext cx="487680" cy="487680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222" y="5797976"/>
            <a:ext cx="487680" cy="487680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 rot="16200000">
            <a:off x="3243463" y="4827990"/>
            <a:ext cx="377423" cy="377423"/>
          </a:xfrm>
          <a:prstGeom prst="ellipse">
            <a:avLst/>
          </a:prstGeom>
          <a:ln>
            <a:headEnd type="none" w="med" len="med"/>
            <a:tailEnd type="non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" lIns="0" tIns="0" rIns="0" bIns="0" rtlCol="0" anchor="ctr"/>
          <a:lstStyle/>
          <a:p>
            <a:pPr algn="ctr"/>
            <a:r>
              <a:rPr lang="en-US" dirty="0" smtClean="0">
                <a:solidFill>
                  <a:prstClr val="white"/>
                </a:solidFill>
                <a:latin typeface="Gill Sans Light"/>
                <a:cs typeface="Gill Sans Light"/>
              </a:rPr>
              <a:t>v</a:t>
            </a:r>
            <a:endParaRPr lang="en-US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6126807" y="3242118"/>
            <a:ext cx="550852" cy="926826"/>
            <a:chOff x="4873899" y="2276593"/>
            <a:chExt cx="802614" cy="1350423"/>
          </a:xfrm>
        </p:grpSpPr>
        <p:sp>
          <p:nvSpPr>
            <p:cNvPr id="71" name="TextBox 70"/>
            <p:cNvSpPr txBox="1"/>
            <p:nvPr/>
          </p:nvSpPr>
          <p:spPr>
            <a:xfrm>
              <a:off x="4873899" y="3133729"/>
              <a:ext cx="802614" cy="493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rand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 flipV="1">
              <a:off x="5226277" y="2276593"/>
              <a:ext cx="4242" cy="866543"/>
            </a:xfrm>
            <a:prstGeom prst="straightConnector1">
              <a:avLst/>
            </a:prstGeom>
            <a:ln>
              <a:headEnd type="oval"/>
              <a:tailEnd type="oval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7447595" y="2173487"/>
            <a:ext cx="1326004" cy="64633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  <a:latin typeface="Gill Sans"/>
                <a:cs typeface="Gill Sans"/>
              </a:rPr>
              <a:t>Common,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  <a:latin typeface="Gill Sans"/>
                <a:cs typeface="Gill Sans"/>
              </a:rPr>
              <a:t>Fast</a:t>
            </a:r>
            <a:endParaRPr lang="en-US" sz="1800" b="1" dirty="0" smtClean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47595" y="4399859"/>
            <a:ext cx="1326004" cy="6463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FFFFFF"/>
                </a:solidFill>
                <a:latin typeface="Gill Sans"/>
                <a:cs typeface="Gill Sans"/>
              </a:rPr>
              <a:t>Rare,</a:t>
            </a:r>
          </a:p>
          <a:p>
            <a:pPr algn="ctr"/>
            <a:r>
              <a:rPr lang="en-US" b="1" dirty="0" smtClean="0">
                <a:solidFill>
                  <a:srgbClr val="FFFFFF"/>
                </a:solidFill>
                <a:latin typeface="Gill Sans"/>
                <a:cs typeface="Gill Sans"/>
              </a:rPr>
              <a:t>Slow</a:t>
            </a:r>
            <a:endParaRPr lang="en-US" sz="1800" b="1" dirty="0" smtClean="0">
              <a:solidFill>
                <a:srgbClr val="FFFFFF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1712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-0.22466 0.0027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3" y="13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96296E-6 L -0.06059 0.0030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-0.28993 -0.1919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-960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092 L -0.13386 -0.19282 " pathEditMode="relative" ptsTypes="AA">
                                      <p:cBhvr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25" grpId="0" animBg="1"/>
      <p:bldP spid="26" grpId="0" animBg="1"/>
      <p:bldP spid="30" grpId="0"/>
      <p:bldP spid="62" grpId="0" animBg="1"/>
      <p:bldP spid="64" grpId="0" animBg="1"/>
      <p:bldP spid="65" grpId="0" animBg="1"/>
      <p:bldP spid="66" grpId="0"/>
      <p:bldP spid="69" grpId="0" animBg="1"/>
      <p:bldP spid="69" grpId="1" animBg="1"/>
      <p:bldP spid="63" grpId="0" animBg="1"/>
      <p:bldP spid="7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Properties of CC Double Greedy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620" y="1743271"/>
            <a:ext cx="7848268" cy="43828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Theorem:</a:t>
            </a:r>
            <a:r>
              <a:rPr lang="en-US" sz="2800" dirty="0" smtClean="0">
                <a:latin typeface="Gill Sans Light"/>
                <a:cs typeface="Gill Sans Light"/>
              </a:rPr>
              <a:t> CC double greedy is </a:t>
            </a:r>
            <a:r>
              <a:rPr lang="en-US" sz="2800" dirty="0" err="1" smtClean="0">
                <a:latin typeface="Gill Sans Light"/>
                <a:cs typeface="Gill Sans Light"/>
              </a:rPr>
              <a:t>serializable</a:t>
            </a:r>
            <a:r>
              <a:rPr lang="en-US" sz="2800" dirty="0" smtClean="0">
                <a:latin typeface="Gill Sans Light"/>
                <a:cs typeface="Gill Sans Light"/>
              </a:rPr>
              <a:t>.</a:t>
            </a:r>
            <a:endParaRPr lang="en-US" sz="2800" dirty="0">
              <a:latin typeface="Gill Sans Light"/>
              <a:cs typeface="Gill Sans Light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Corollary:</a:t>
            </a:r>
            <a:r>
              <a:rPr lang="en-US" sz="2800" dirty="0" smtClean="0">
                <a:latin typeface="Gill Sans Light"/>
                <a:cs typeface="Gill Sans Light"/>
              </a:rPr>
              <a:t> CC double greedy </a:t>
            </a:r>
            <a:r>
              <a:rPr lang="en-US" sz="2800" u="sng" dirty="0" smtClean="0">
                <a:latin typeface="Gill Sans Light"/>
                <a:cs typeface="Gill Sans Light"/>
              </a:rPr>
              <a:t>preserves optimal approximation guarantee</a:t>
            </a:r>
            <a:r>
              <a:rPr lang="en-US" sz="2800" dirty="0" smtClean="0">
                <a:latin typeface="Gill Sans Light"/>
                <a:cs typeface="Gill Sans Light"/>
              </a:rPr>
              <a:t> of ½OPT.</a:t>
            </a:r>
          </a:p>
          <a:p>
            <a:pPr marL="0" indent="0">
              <a:buNone/>
            </a:pPr>
            <a:endParaRPr lang="en-US" sz="700" dirty="0" smtClean="0"/>
          </a:p>
          <a:p>
            <a:pPr marL="0" indent="0">
              <a:buNone/>
            </a:pPr>
            <a:endParaRPr lang="en-US" sz="2400" dirty="0">
              <a:latin typeface="Gill Sans Light"/>
              <a:ea typeface="ＭＳ Ｐゴシック" pitchFamily="-65" charset="-128"/>
              <a:cs typeface="Gill Sans Light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3366FF"/>
                </a:solidFill>
              </a:rPr>
              <a:t>Lemma</a:t>
            </a:r>
            <a:r>
              <a:rPr lang="en-US" sz="2800" b="1" dirty="0" smtClean="0">
                <a:solidFill>
                  <a:srgbClr val="3366FF"/>
                </a:solidFill>
                <a:latin typeface="Gill Sans Light"/>
                <a:ea typeface="ＭＳ Ｐゴシック" pitchFamily="-65" charset="-128"/>
                <a:cs typeface="Gill Sans Light"/>
              </a:rPr>
              <a:t>:</a:t>
            </a:r>
            <a:r>
              <a:rPr lang="en-US" sz="2800" dirty="0" smtClean="0">
                <a:latin typeface="Gill Sans Light"/>
                <a:ea typeface="ＭＳ Ｐゴシック" pitchFamily="-65" charset="-128"/>
                <a:cs typeface="Gill Sans Light"/>
              </a:rPr>
              <a:t> CC has bounded overhead.</a:t>
            </a:r>
            <a:br>
              <a:rPr lang="en-US" sz="2800" dirty="0" smtClean="0">
                <a:latin typeface="Gill Sans Light"/>
                <a:ea typeface="ＭＳ Ｐゴシック" pitchFamily="-65" charset="-128"/>
                <a:cs typeface="Gill Sans Light"/>
              </a:rPr>
            </a:br>
            <a:r>
              <a:rPr lang="en-US" sz="2800" dirty="0" smtClean="0">
                <a:latin typeface="Gill Sans Light"/>
                <a:ea typeface="ＭＳ Ｐゴシック" pitchFamily="-65" charset="-128"/>
                <a:cs typeface="Gill Sans Light"/>
              </a:rPr>
              <a:t>Expected number of blocked elements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set cover with costs: 	&lt; </a:t>
            </a:r>
            <a:r>
              <a:rPr lang="en-US" sz="2400" dirty="0" smtClean="0"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latin typeface="Times New Roman"/>
                <a:ea typeface="Lucida Grande"/>
                <a:cs typeface="Times New Roman"/>
              </a:rPr>
              <a:t>τ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sparse max cut:		&lt; </a:t>
            </a:r>
            <a:r>
              <a:rPr lang="en-US" sz="2400" dirty="0" smtClean="0"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latin typeface="Times New Roman"/>
                <a:ea typeface="Lucida Grande"/>
                <a:cs typeface="Times New Roman"/>
              </a:rPr>
              <a:t>τ </a:t>
            </a:r>
            <a:r>
              <a:rPr lang="en-US" sz="2400" dirty="0" smtClean="0">
                <a:latin typeface="Times New Roman"/>
                <a:cs typeface="Times New Roman"/>
              </a:rPr>
              <a:t>|</a:t>
            </a:r>
            <a:r>
              <a:rPr lang="en-US" sz="2400" i="1" dirty="0" smtClean="0"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latin typeface="Times New Roman"/>
                <a:cs typeface="Times New Roman"/>
              </a:rPr>
              <a:t>| / |</a:t>
            </a:r>
            <a:r>
              <a:rPr lang="en-US" sz="2400" i="1" dirty="0" smtClean="0">
                <a:latin typeface="Times New Roman"/>
                <a:cs typeface="Times New Roman"/>
              </a:rPr>
              <a:t>V</a:t>
            </a:r>
            <a:r>
              <a:rPr lang="en-US" sz="2400" dirty="0" smtClean="0">
                <a:latin typeface="Times New Roman"/>
                <a:cs typeface="Times New Roman"/>
              </a:rPr>
              <a:t>|</a:t>
            </a:r>
            <a:endParaRPr lang="en-US" sz="2400" dirty="0" smtClean="0">
              <a:latin typeface="Times New Roman"/>
              <a:ea typeface="Lucida Grande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-42578" y="2444026"/>
            <a:ext cx="1801619" cy="40011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Gill Sans Light"/>
                <a:cs typeface="Gill Sans Light"/>
              </a:rPr>
              <a:t>Correctness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64305" y="5121689"/>
            <a:ext cx="1608838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Gill Sans Light"/>
                <a:cs typeface="Gill Sans Light"/>
              </a:rPr>
              <a:t>Concurrency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23202" y="4404684"/>
            <a:ext cx="1281702" cy="2090620"/>
            <a:chOff x="848316" y="2406953"/>
            <a:chExt cx="2189379" cy="3571158"/>
          </a:xfrm>
        </p:grpSpPr>
        <p:sp>
          <p:nvSpPr>
            <p:cNvPr id="7" name="Rounded Rectangle 6"/>
            <p:cNvSpPr/>
            <p:nvPr/>
          </p:nvSpPr>
          <p:spPr>
            <a:xfrm>
              <a:off x="848316" y="2406953"/>
              <a:ext cx="1010396" cy="357115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>
                  <a:solidFill>
                    <a:prstClr val="white"/>
                  </a:solidFill>
                  <a:latin typeface="Gill Sans Light"/>
                  <a:cs typeface="Gill Sans Light"/>
                </a:rPr>
                <a:t>Set </a:t>
              </a:r>
              <a:r>
                <a:rPr lang="en-US" sz="105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A</a:t>
              </a:r>
              <a:endParaRPr lang="en-US" sz="105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027299" y="2406953"/>
              <a:ext cx="1010396" cy="3571158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50" dirty="0">
                  <a:solidFill>
                    <a:prstClr val="white"/>
                  </a:solidFill>
                  <a:latin typeface="Gill Sans Light"/>
                  <a:cs typeface="Gill Sans Light"/>
                </a:rPr>
                <a:t>Set </a:t>
              </a:r>
              <a:r>
                <a:rPr lang="en-US" sz="105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B</a:t>
              </a:r>
              <a:endParaRPr lang="en-US" sz="105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336814" y="3806951"/>
              <a:ext cx="391367" cy="391367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w</a:t>
              </a:r>
              <a:endParaRPr lang="en-US" sz="14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336814" y="4342277"/>
              <a:ext cx="391367" cy="391367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D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336814" y="4871162"/>
              <a:ext cx="391367" cy="391367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E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336814" y="5412785"/>
              <a:ext cx="391367" cy="391367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z</a:t>
              </a:r>
              <a:endParaRPr lang="en-US" sz="14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953292" y="4264957"/>
              <a:ext cx="800443" cy="1074622"/>
            </a:xfrm>
            <a:prstGeom prst="roundRect">
              <a:avLst/>
            </a:prstGeom>
            <a:ln>
              <a:solidFill>
                <a:schemeClr val="bg1"/>
              </a:solidFill>
              <a:prstDash val="dash"/>
              <a:headEnd type="none" w="med" len="med"/>
              <a:tailEnd type="non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157831" y="4341135"/>
              <a:ext cx="391367" cy="391367"/>
            </a:xfrm>
            <a:prstGeom prst="ellipse">
              <a:avLst/>
            </a:prstGeom>
            <a:solidFill>
              <a:schemeClr val="dk1">
                <a:alpha val="25000"/>
              </a:schemeClr>
            </a:solidFill>
            <a:ln>
              <a:solidFill>
                <a:schemeClr val="dk1">
                  <a:shade val="50000"/>
                  <a:alpha val="25000"/>
                </a:schemeClr>
              </a:solidFill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x</a:t>
              </a:r>
              <a:endParaRPr lang="en-US" sz="14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157831" y="4870021"/>
              <a:ext cx="391367" cy="391367"/>
            </a:xfrm>
            <a:prstGeom prst="ellipse">
              <a:avLst/>
            </a:prstGeom>
            <a:solidFill>
              <a:schemeClr val="dk1">
                <a:alpha val="25000"/>
              </a:schemeClr>
            </a:solidFill>
            <a:ln>
              <a:solidFill>
                <a:schemeClr val="dk1">
                  <a:shade val="50000"/>
                  <a:alpha val="25000"/>
                </a:schemeClr>
              </a:solidFill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y</a:t>
              </a:r>
              <a:endParaRPr lang="en-US" sz="14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132276" y="4264957"/>
              <a:ext cx="800443" cy="1074622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  <a:prstDash val="dash"/>
              <a:headEnd type="none" w="med" len="med"/>
              <a:tailEnd type="none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2336814" y="4338634"/>
              <a:ext cx="391367" cy="391367"/>
            </a:xfrm>
            <a:prstGeom prst="ellipse">
              <a:avLst/>
            </a:prstGeom>
            <a:solidFill>
              <a:schemeClr val="dk1">
                <a:alpha val="25000"/>
              </a:schemeClr>
            </a:solidFill>
            <a:ln>
              <a:solidFill>
                <a:schemeClr val="dk1">
                  <a:shade val="50000"/>
                  <a:alpha val="25000"/>
                </a:schemeClr>
              </a:solidFill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x</a:t>
              </a:r>
              <a:endParaRPr lang="en-US" sz="14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2336814" y="4867519"/>
              <a:ext cx="391367" cy="391367"/>
            </a:xfrm>
            <a:prstGeom prst="ellipse">
              <a:avLst/>
            </a:prstGeom>
            <a:solidFill>
              <a:schemeClr val="dk1">
                <a:alpha val="25000"/>
              </a:schemeClr>
            </a:solidFill>
            <a:ln>
              <a:solidFill>
                <a:schemeClr val="dk1">
                  <a:shade val="50000"/>
                  <a:alpha val="25000"/>
                </a:schemeClr>
              </a:solidFill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y</a:t>
              </a:r>
              <a:endParaRPr lang="en-US" sz="14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1157831" y="3811159"/>
              <a:ext cx="391367" cy="391367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w</a:t>
              </a:r>
              <a:endParaRPr lang="en-US" sz="14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2336815" y="2895993"/>
              <a:ext cx="391366" cy="391367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prstClr val="white"/>
                  </a:solidFill>
                  <a:latin typeface="Gill Sans Light"/>
                  <a:cs typeface="Gill Sans Light"/>
                </a:rPr>
                <a:t>u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1157832" y="2895993"/>
              <a:ext cx="391366" cy="391367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u</a:t>
              </a:r>
              <a:endParaRPr lang="en-US" sz="14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87547" y="5455844"/>
            <a:ext cx="693906" cy="762679"/>
            <a:chOff x="6787547" y="5455844"/>
            <a:chExt cx="693906" cy="762679"/>
          </a:xfrm>
        </p:grpSpPr>
        <p:sp>
          <p:nvSpPr>
            <p:cNvPr id="22" name="Left Brace 21"/>
            <p:cNvSpPr/>
            <p:nvPr/>
          </p:nvSpPr>
          <p:spPr>
            <a:xfrm>
              <a:off x="7100453" y="5455844"/>
              <a:ext cx="381000" cy="762679"/>
            </a:xfrm>
            <a:prstGeom prst="leftBrace">
              <a:avLst/>
            </a:prstGeom>
            <a:ln>
              <a:headEnd type="none" w="med" len="med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orbel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7547" y="55912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  <a:latin typeface="Lucida Grande"/>
                  <a:ea typeface="Lucida Grande"/>
                  <a:cs typeface="Lucida Grande"/>
                </a:rPr>
                <a:t>τ</a:t>
              </a:r>
              <a:endParaRPr lang="en-US" dirty="0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18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4800" dirty="0" smtClean="0"/>
              <a:t>Change in Analysis</a:t>
            </a:r>
            <a:endParaRPr lang="en-US" sz="4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1F212-E36A-6C44-B33E-31147482829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8500" y="1612800"/>
            <a:ext cx="32271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Coordination Free: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6986" y="2441800"/>
            <a:ext cx="80415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 Light"/>
                <a:cs typeface="Gill Sans Light"/>
              </a:rPr>
              <a:t>Provably fast and correct under key assumptions.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500" y="3320199"/>
            <a:ext cx="37297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Concurrency Control: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6986" y="4149199"/>
            <a:ext cx="796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 Light"/>
                <a:cs typeface="Gill Sans Light"/>
              </a:rPr>
              <a:t>Provably correct and fast under key assumptions.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979256" y="2441800"/>
            <a:ext cx="5909315" cy="679867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642048" y="4097733"/>
            <a:ext cx="5282133" cy="679867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028950" y="5156021"/>
            <a:ext cx="28844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Gill Sans Light"/>
                <a:cs typeface="Gill Sans Light"/>
              </a:rPr>
              <a:t>Correctness</a:t>
            </a:r>
            <a:endParaRPr lang="en-US" sz="3600" dirty="0" smtClean="0">
              <a:latin typeface="Gill Sans Light"/>
              <a:cs typeface="Gill Sans Light"/>
            </a:endParaRPr>
          </a:p>
          <a:p>
            <a:pPr algn="ctr"/>
            <a:r>
              <a:rPr lang="en-US" sz="36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Easy Proof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45583" y="5156021"/>
            <a:ext cx="34163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Gill Sans Light"/>
                <a:cs typeface="Gill Sans Light"/>
              </a:rPr>
              <a:t>Scalability</a:t>
            </a:r>
            <a:endParaRPr lang="en-US" sz="3600" dirty="0">
              <a:solidFill>
                <a:srgbClr val="3366FF"/>
              </a:solidFill>
              <a:latin typeface="Gill Sans Light"/>
              <a:cs typeface="Gill Sans Light"/>
            </a:endParaRPr>
          </a:p>
          <a:p>
            <a:pPr algn="ctr"/>
            <a:r>
              <a:rPr lang="en-US" sz="3600" dirty="0" smtClean="0">
                <a:solidFill>
                  <a:srgbClr val="3366FF"/>
                </a:solidFill>
                <a:latin typeface="Gill Sans Light"/>
                <a:cs typeface="Gill Sans Light"/>
              </a:rPr>
              <a:t>Challenging Proof</a:t>
            </a:r>
            <a:endParaRPr lang="en-US" sz="3600" dirty="0" smtClean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13124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3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6375"/>
            <a:ext cx="8229600" cy="4221162"/>
          </a:xfrm>
        </p:spPr>
        <p:txBody>
          <a:bodyPr/>
          <a:lstStyle/>
          <a:p>
            <a:pPr algn="ctr"/>
            <a:r>
              <a:rPr lang="en-US" sz="2800" dirty="0" smtClean="0"/>
              <a:t>Multicore up to 16 threads</a:t>
            </a:r>
          </a:p>
          <a:p>
            <a:pPr algn="ctr"/>
            <a:r>
              <a:rPr lang="en-US" sz="2800" dirty="0" smtClean="0"/>
              <a:t>Set cover,  Max graph cut</a:t>
            </a:r>
          </a:p>
          <a:p>
            <a:pPr algn="ctr"/>
            <a:r>
              <a:rPr lang="en-US" sz="2800" dirty="0" smtClean="0"/>
              <a:t>Real and synthetic graphs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63927"/>
              </p:ext>
            </p:extLst>
          </p:nvPr>
        </p:nvGraphicFramePr>
        <p:xfrm>
          <a:off x="183445" y="3932561"/>
          <a:ext cx="8777110" cy="277368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795048"/>
                <a:gridCol w="2386544"/>
                <a:gridCol w="2286000"/>
                <a:gridCol w="230951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"/>
                          <a:cs typeface="Gill Sans"/>
                        </a:rPr>
                        <a:t>Graph</a:t>
                      </a:r>
                      <a:endParaRPr lang="en-US" sz="200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Gill Sans Light"/>
                        <a:cs typeface="Gill Sans Ligh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"/>
                          <a:cs typeface="Gill Sans"/>
                        </a:rPr>
                        <a:t>Vertices</a:t>
                      </a:r>
                      <a:endParaRPr lang="en-US" sz="200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"/>
                          <a:cs typeface="Gill Sans"/>
                        </a:rPr>
                        <a:t>Edges</a:t>
                      </a:r>
                      <a:endParaRPr lang="en-US" sz="2000" dirty="0">
                        <a:latin typeface="Gill Sans"/>
                        <a:cs typeface="Gill San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IT-2004</a:t>
                      </a:r>
                      <a:endParaRPr lang="en-US" sz="20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Italian web-graph</a:t>
                      </a:r>
                      <a:endParaRPr lang="en-US" sz="20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41 Million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1.1 Billion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UK-2005</a:t>
                      </a:r>
                      <a:endParaRPr lang="en-US" sz="20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UK web-graph</a:t>
                      </a:r>
                      <a:endParaRPr lang="en-US" sz="20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39 Million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0.9 Billion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Arabic-2005</a:t>
                      </a:r>
                      <a:endParaRPr lang="en-US" sz="20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Arabic</a:t>
                      </a:r>
                      <a:r>
                        <a:rPr lang="en-US" sz="2000" baseline="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 web-graph</a:t>
                      </a:r>
                      <a:endParaRPr lang="en-US" sz="20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22 Million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0.6 Billion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Friendster</a:t>
                      </a:r>
                      <a:endParaRPr lang="en-US" sz="20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Gill Sans Light"/>
                          <a:cs typeface="Gill Sans Light"/>
                        </a:rPr>
                        <a:t>Social sub-network</a:t>
                      </a:r>
                      <a:endParaRPr lang="en-US" sz="2000" dirty="0">
                        <a:solidFill>
                          <a:srgbClr val="000000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10 Million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0.6 Billion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Gill Sans Light"/>
                          <a:cs typeface="Gill Sans Light"/>
                        </a:rPr>
                        <a:t>Erdos-Renyi</a:t>
                      </a:r>
                      <a:endParaRPr lang="en-US" sz="2000" dirty="0">
                        <a:solidFill>
                          <a:schemeClr val="tx1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Gill Sans Light"/>
                          <a:cs typeface="Gill Sans Light"/>
                        </a:rPr>
                        <a:t>Synthetic random</a:t>
                      </a:r>
                      <a:endParaRPr lang="en-US" sz="2000" dirty="0">
                        <a:solidFill>
                          <a:schemeClr val="tx1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20 Million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2.0 Billion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  <a:latin typeface="Gill Sans Light"/>
                          <a:cs typeface="Gill Sans Light"/>
                        </a:rPr>
                        <a:t>ZigZag</a:t>
                      </a:r>
                      <a:endParaRPr lang="en-US" sz="2000" dirty="0">
                        <a:solidFill>
                          <a:schemeClr val="tx1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Gill Sans Light"/>
                          <a:cs typeface="Gill Sans Light"/>
                        </a:rPr>
                        <a:t>Synthetic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Gill Sans Light"/>
                          <a:cs typeface="Gill Sans Light"/>
                        </a:rPr>
                        <a:t> expander</a:t>
                      </a:r>
                      <a:endParaRPr lang="en-US" sz="2000" dirty="0">
                        <a:solidFill>
                          <a:schemeClr val="tx1"/>
                        </a:solidFill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25 Million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Gill Sans Light"/>
                          <a:cs typeface="Gill Sans Light"/>
                        </a:rPr>
                        <a:t>2.0 Billion</a:t>
                      </a:r>
                      <a:endParaRPr lang="en-US" sz="2000" dirty="0">
                        <a:latin typeface="Gill Sans Light"/>
                        <a:cs typeface="Gill Sans Light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933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  <a:cs typeface="Gill Sans Light"/>
              </a:rPr>
              <a:t>CC Double Greedy Coordination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74450" y="1264034"/>
            <a:ext cx="6638593" cy="5365369"/>
            <a:chOff x="1938422" y="1153964"/>
            <a:chExt cx="5068666" cy="4096540"/>
          </a:xfrm>
        </p:grpSpPr>
        <p:pic>
          <p:nvPicPr>
            <p:cNvPr id="3" name="Picture 2" descr="summary_validated_maxgraphcut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6913" y="1250004"/>
              <a:ext cx="4870175" cy="4000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3195297" y="1153964"/>
              <a:ext cx="3811791" cy="832995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Increase in Coordination</a:t>
              </a:r>
            </a:p>
          </p:txBody>
        </p:sp>
        <p:sp>
          <p:nvSpPr>
            <p:cNvPr id="17" name="Rectangle 16"/>
            <p:cNvSpPr/>
            <p:nvPr/>
          </p:nvSpPr>
          <p:spPr>
            <a:xfrm rot="16200000">
              <a:off x="701866" y="3081397"/>
              <a:ext cx="2927685" cy="454573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% elements failed + blocked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6902" y="4229105"/>
            <a:ext cx="1724526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"/>
                <a:cs typeface="Gill Sans"/>
              </a:rPr>
              <a:t>Only 0.01% needs blocking!</a:t>
            </a:r>
          </a:p>
        </p:txBody>
      </p:sp>
      <p:sp>
        <p:nvSpPr>
          <p:cNvPr id="18" name="Freeform 17"/>
          <p:cNvSpPr/>
          <p:nvPr/>
        </p:nvSpPr>
        <p:spPr>
          <a:xfrm rot="12050518">
            <a:off x="1393175" y="3459278"/>
            <a:ext cx="772649" cy="874068"/>
          </a:xfrm>
          <a:custGeom>
            <a:avLst/>
            <a:gdLst>
              <a:gd name="connsiteX0" fmla="*/ 2926632 w 2932390"/>
              <a:gd name="connsiteY0" fmla="*/ 0 h 1573854"/>
              <a:gd name="connsiteX1" fmla="*/ 2471071 w 2932390"/>
              <a:gd name="connsiteY1" fmla="*/ 1007819 h 1573854"/>
              <a:gd name="connsiteX2" fmla="*/ 0 w 2932390"/>
              <a:gd name="connsiteY2" fmla="*/ 1573854 h 157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32390" h="1573854">
                <a:moveTo>
                  <a:pt x="2926632" y="0"/>
                </a:moveTo>
                <a:cubicBezTo>
                  <a:pt x="2942737" y="372755"/>
                  <a:pt x="2958843" y="745510"/>
                  <a:pt x="2471071" y="1007819"/>
                </a:cubicBezTo>
                <a:cubicBezTo>
                  <a:pt x="1983299" y="1270128"/>
                  <a:pt x="0" y="1573854"/>
                  <a:pt x="0" y="1573854"/>
                </a:cubicBezTo>
              </a:path>
            </a:pathLst>
          </a:custGeom>
          <a:ln>
            <a:tailEnd type="stealth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45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ummary_relruntime_empty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211"/>
            <a:ext cx="4499678" cy="37525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211"/>
            <a:ext cx="4499677" cy="3752594"/>
          </a:xfrm>
          <a:prstGeom prst="rect">
            <a:avLst/>
          </a:prstGeom>
        </p:spPr>
      </p:pic>
      <p:pic>
        <p:nvPicPr>
          <p:cNvPr id="11" name="Picture 10" descr="summary_relruntime_sercc2g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3211"/>
            <a:ext cx="4559787" cy="37525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85129" y="2939380"/>
            <a:ext cx="2139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Gill Sans Light"/>
                <a:cs typeface="Gill Sans Light"/>
              </a:rPr>
              <a:t>Concurrency Ctrl.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179803" y="3283311"/>
            <a:ext cx="455318" cy="316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Gill Sans Light"/>
                <a:cs typeface="Gill Sans Light"/>
              </a:rPr>
              <a:t>Runtime and Strong-Scaling</a:t>
            </a:r>
            <a:endParaRPr lang="en-US" dirty="0">
              <a:latin typeface="Gill Sans Light"/>
              <a:cs typeface="Gill Sans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82" y="1703210"/>
            <a:ext cx="4336930" cy="36658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95814" y="3303366"/>
            <a:ext cx="130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Gill Sans Light"/>
                <a:cs typeface="Gill Sans Light"/>
              </a:rPr>
              <a:t>Sequential</a:t>
            </a:r>
            <a:endParaRPr lang="en-US" dirty="0">
              <a:solidFill>
                <a:schemeClr val="accent2"/>
              </a:solidFill>
              <a:latin typeface="Gill Sans Light"/>
              <a:cs typeface="Gill Sans Light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105077" y="3686031"/>
            <a:ext cx="455318" cy="3165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682" y="1703210"/>
            <a:ext cx="4345318" cy="36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438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0730" y="30099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Data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543951" y="1635529"/>
            <a:ext cx="6512463" cy="307864"/>
            <a:chOff x="1543951" y="1635529"/>
            <a:chExt cx="6512463" cy="307864"/>
          </a:xfrm>
        </p:grpSpPr>
        <p:sp>
          <p:nvSpPr>
            <p:cNvPr id="13" name="Rectangle 12"/>
            <p:cNvSpPr/>
            <p:nvPr/>
          </p:nvSpPr>
          <p:spPr>
            <a:xfrm>
              <a:off x="154395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9971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47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123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6699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2275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7851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34268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32896" y="1485537"/>
            <a:ext cx="76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Model</a:t>
            </a:r>
          </a:p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sz="4800" smtClean="0"/>
              <a:t>Parallel Inference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359131" y="28956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1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167456" y="3045809"/>
            <a:ext cx="7582047" cy="1300283"/>
            <a:chOff x="1167456" y="3045809"/>
            <a:chExt cx="7582047" cy="1300283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1167456" y="3212569"/>
              <a:ext cx="75820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167456" y="4150191"/>
              <a:ext cx="75820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368872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68872" y="4012572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55097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55097" y="4012572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111231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3924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503924" y="4002374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111231" y="4012572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59131" y="3810000"/>
              <a:ext cx="1256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Gill Sans Light"/>
                  <a:cs typeface="Gill Sans Light"/>
                </a:rPr>
                <a:t>Processor 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35632" y="1943393"/>
            <a:ext cx="1980912" cy="1151259"/>
            <a:chOff x="1535632" y="1943393"/>
            <a:chExt cx="1980912" cy="1151259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535632" y="1943393"/>
              <a:ext cx="269392" cy="1102416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653549" y="1943393"/>
              <a:ext cx="1862995" cy="115125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1365653" y="3045809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55471" y="1633620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543951" y="1633620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540732" y="1943393"/>
            <a:ext cx="2831572" cy="2103467"/>
            <a:chOff x="1532413" y="991186"/>
            <a:chExt cx="2831572" cy="2103467"/>
          </a:xfrm>
        </p:grpSpPr>
        <p:cxnSp>
          <p:nvCxnSpPr>
            <p:cNvPr id="33" name="Straight Arrow Connector 32"/>
            <p:cNvCxnSpPr>
              <a:stCxn id="35" idx="0"/>
              <a:endCxn id="14" idx="2"/>
            </p:cNvCxnSpPr>
            <p:nvPr/>
          </p:nvCxnSpPr>
          <p:spPr>
            <a:xfrm flipV="1">
              <a:off x="1532413" y="991186"/>
              <a:ext cx="1120052" cy="206648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6" idx="2"/>
            </p:cNvCxnSpPr>
            <p:nvPr/>
          </p:nvCxnSpPr>
          <p:spPr>
            <a:xfrm flipV="1">
              <a:off x="1653549" y="991186"/>
              <a:ext cx="2710436" cy="210346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5" name="Oval 34"/>
          <p:cNvSpPr/>
          <p:nvPr/>
        </p:nvSpPr>
        <p:spPr>
          <a:xfrm>
            <a:off x="1373972" y="4009880"/>
            <a:ext cx="333520" cy="333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11231" y="1635529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399711" y="1633620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660425" y="1941484"/>
            <a:ext cx="3292863" cy="1153168"/>
            <a:chOff x="1156642" y="1978104"/>
            <a:chExt cx="3292863" cy="1153168"/>
          </a:xfrm>
        </p:grpSpPr>
        <p:cxnSp>
          <p:nvCxnSpPr>
            <p:cNvPr id="43" name="Straight Arrow Connector 42"/>
            <p:cNvCxnSpPr>
              <a:stCxn id="6" idx="0"/>
              <a:endCxn id="48" idx="2"/>
            </p:cNvCxnSpPr>
            <p:nvPr/>
          </p:nvCxnSpPr>
          <p:spPr>
            <a:xfrm flipH="1" flipV="1">
              <a:off x="1156642" y="1978104"/>
              <a:ext cx="261432" cy="110432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6" idx="7"/>
              <a:endCxn id="47" idx="2"/>
            </p:cNvCxnSpPr>
            <p:nvPr/>
          </p:nvCxnSpPr>
          <p:spPr>
            <a:xfrm flipV="1">
              <a:off x="1535991" y="1980013"/>
              <a:ext cx="2913514" cy="115125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2754341" y="3046892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22751" y="1635529"/>
            <a:ext cx="261073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399352" y="1633620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921857" y="1941484"/>
            <a:ext cx="3292504" cy="2118322"/>
            <a:chOff x="1535991" y="977054"/>
            <a:chExt cx="3292504" cy="2118322"/>
          </a:xfrm>
        </p:grpSpPr>
        <p:cxnSp>
          <p:nvCxnSpPr>
            <p:cNvPr id="50" name="Straight Arrow Connector 49"/>
            <p:cNvCxnSpPr>
              <a:stCxn id="7" idx="0"/>
              <a:endCxn id="17" idx="2"/>
            </p:cNvCxnSpPr>
            <p:nvPr/>
          </p:nvCxnSpPr>
          <p:spPr>
            <a:xfrm flipV="1">
              <a:off x="1535991" y="978963"/>
              <a:ext cx="2306207" cy="206917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2" idx="7"/>
              <a:endCxn id="53" idx="2"/>
            </p:cNvCxnSpPr>
            <p:nvPr/>
          </p:nvCxnSpPr>
          <p:spPr>
            <a:xfrm flipV="1">
              <a:off x="1661471" y="977054"/>
              <a:ext cx="3167024" cy="211832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2762660" y="4010963"/>
            <a:ext cx="333520" cy="333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83824" y="1633620"/>
            <a:ext cx="261073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966991" y="1650537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77315" y="5141676"/>
            <a:ext cx="345554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Gill Sans Light"/>
                <a:cs typeface="Gill Sans Light"/>
              </a:rPr>
              <a:t>Concurrency:</a:t>
            </a:r>
          </a:p>
          <a:p>
            <a:r>
              <a:rPr lang="en-US" sz="2400" dirty="0" smtClean="0">
                <a:latin typeface="Gill Sans Light"/>
                <a:cs typeface="Gill Sans Light"/>
              </a:rPr>
              <a:t>more machines = less time</a:t>
            </a:r>
            <a:endParaRPr lang="en-US" sz="2400" dirty="0">
              <a:latin typeface="Gill Sans Light"/>
              <a:cs typeface="Gill Sans Ligh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82701" y="5141676"/>
            <a:ext cx="298418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Gill Sans Light"/>
                <a:cs typeface="Gill Sans Light"/>
              </a:rPr>
              <a:t>Correctness:</a:t>
            </a:r>
          </a:p>
          <a:p>
            <a:r>
              <a:rPr lang="en-US" sz="2400" dirty="0" smtClean="0">
                <a:latin typeface="Gill Sans Light"/>
                <a:cs typeface="Gill Sans Light"/>
              </a:rPr>
              <a:t>serial equivalence</a:t>
            </a:r>
            <a:endParaRPr lang="en-US" sz="2400" dirty="0">
              <a:latin typeface="Gill Sans Light"/>
              <a:cs typeface="Gill Sans Ligh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04437" y="1126067"/>
            <a:ext cx="5693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Gill Sans M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713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46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77" grpId="0"/>
      <p:bldP spid="78" grpId="0"/>
      <p:bldP spid="7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428979" y="4269902"/>
            <a:ext cx="8196394" cy="1174660"/>
            <a:chOff x="428979" y="4582526"/>
            <a:chExt cx="8196394" cy="1174660"/>
          </a:xfrm>
        </p:grpSpPr>
        <p:sp>
          <p:nvSpPr>
            <p:cNvPr id="14" name="TextBox 13"/>
            <p:cNvSpPr txBox="1"/>
            <p:nvPr/>
          </p:nvSpPr>
          <p:spPr>
            <a:xfrm>
              <a:off x="3330222" y="4582528"/>
              <a:ext cx="2637302" cy="1174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Gill Sans "/>
                  <a:cs typeface="Gill Sans "/>
                </a:rPr>
                <a:t>Always fast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88071" y="4582526"/>
              <a:ext cx="2637302" cy="11746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prstClr val="black"/>
                  </a:solidFill>
                  <a:latin typeface="Gill Sans"/>
                  <a:cs typeface="Gill Sans"/>
                </a:defRPr>
              </a:lvl1pPr>
            </a:lstStyle>
            <a:p>
              <a:r>
                <a:rPr lang="en-US" dirty="0" smtClean="0">
                  <a:solidFill>
                    <a:srgbClr val="FFFFFF"/>
                  </a:solidFill>
                  <a:latin typeface="Gill Sans Light"/>
                  <a:cs typeface="Gill Sans Light"/>
                </a:rPr>
                <a:t>Near optimal</a:t>
              </a:r>
              <a:endParaRPr lang="en-US" dirty="0">
                <a:solidFill>
                  <a:srgbClr val="FFFFFF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28979" y="4582528"/>
              <a:ext cx="2873022" cy="1174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Coordination Free</a:t>
              </a:r>
            </a:p>
            <a:p>
              <a:pPr algn="ctr"/>
              <a:r>
                <a:rPr lang="en-US" sz="24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Double Greedy</a:t>
              </a:r>
              <a:endParaRPr lang="en-US" sz="24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8979" y="3055226"/>
            <a:ext cx="8196394" cy="1175447"/>
            <a:chOff x="428979" y="3367850"/>
            <a:chExt cx="8196394" cy="1175447"/>
          </a:xfrm>
        </p:grpSpPr>
        <p:sp>
          <p:nvSpPr>
            <p:cNvPr id="15" name="TextBox 14"/>
            <p:cNvSpPr txBox="1"/>
            <p:nvPr/>
          </p:nvSpPr>
          <p:spPr>
            <a:xfrm>
              <a:off x="3330222" y="3368639"/>
              <a:ext cx="2637302" cy="11746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algn="ctr">
                <a:defRPr sz="2400">
                  <a:solidFill>
                    <a:prstClr val="black"/>
                  </a:solidFill>
                  <a:latin typeface="Gill Sans"/>
                  <a:cs typeface="Gill Sans"/>
                </a:defRPr>
              </a:lvl1pPr>
            </a:lstStyle>
            <a:p>
              <a:r>
                <a:rPr lang="en-US" dirty="0">
                  <a:solidFill>
                    <a:srgbClr val="FFFFFF"/>
                  </a:solidFill>
                  <a:latin typeface="Gill Sans Light"/>
                  <a:cs typeface="Gill Sans Light"/>
                </a:rPr>
                <a:t>Usually fast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988071" y="3368637"/>
              <a:ext cx="2637302" cy="1174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Gill Sans"/>
                  <a:cs typeface="Gill Sans"/>
                </a:rPr>
                <a:t>Always </a:t>
              </a:r>
              <a:r>
                <a:rPr lang="en-US" sz="2400" dirty="0" smtClean="0">
                  <a:solidFill>
                    <a:prstClr val="black"/>
                  </a:solidFill>
                  <a:latin typeface="Gill Sans"/>
                  <a:cs typeface="Gill Sans"/>
                </a:rPr>
                <a:t>optimal</a:t>
              </a:r>
              <a:endParaRPr lang="en-US" sz="2400" dirty="0">
                <a:solidFill>
                  <a:prstClr val="black"/>
                </a:solidFill>
                <a:latin typeface="Gill Sans"/>
                <a:cs typeface="Gill 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8979" y="3367850"/>
              <a:ext cx="2873022" cy="1174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Concurrency Control</a:t>
              </a:r>
            </a:p>
            <a:p>
              <a:pPr algn="ctr"/>
              <a:r>
                <a:rPr lang="en-US" sz="24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Double Greedy</a:t>
              </a:r>
              <a:endParaRPr lang="en-US" sz="24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8979" y="1840547"/>
            <a:ext cx="8196394" cy="1176237"/>
            <a:chOff x="428979" y="2153171"/>
            <a:chExt cx="8196394" cy="1176237"/>
          </a:xfrm>
        </p:grpSpPr>
        <p:sp>
          <p:nvSpPr>
            <p:cNvPr id="21" name="TextBox 20"/>
            <p:cNvSpPr txBox="1"/>
            <p:nvPr/>
          </p:nvSpPr>
          <p:spPr>
            <a:xfrm>
              <a:off x="3330222" y="2154750"/>
              <a:ext cx="2637302" cy="1174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FFFFFF"/>
                  </a:solidFill>
                  <a:latin typeface="Gill Sans Light"/>
                  <a:cs typeface="Gill Sans Light"/>
                </a:rPr>
                <a:t>Always slow</a:t>
              </a:r>
              <a:endParaRPr lang="en-US" sz="2400" dirty="0">
                <a:solidFill>
                  <a:srgbClr val="FFFFFF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88071" y="2154749"/>
              <a:ext cx="2637302" cy="117465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Gill Sans"/>
                  <a:cs typeface="Gill Sans"/>
                </a:rPr>
                <a:t>Always </a:t>
              </a:r>
              <a:r>
                <a:rPr lang="en-US" sz="2400" dirty="0" smtClean="0">
                  <a:solidFill>
                    <a:prstClr val="black"/>
                  </a:solidFill>
                  <a:latin typeface="Gill Sans"/>
                  <a:cs typeface="Gill Sans"/>
                </a:rPr>
                <a:t>optimal</a:t>
              </a:r>
              <a:endParaRPr lang="en-US" sz="2400" dirty="0">
                <a:solidFill>
                  <a:prstClr val="black"/>
                </a:solidFill>
                <a:latin typeface="Gill Sans"/>
                <a:cs typeface="Gill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8979" y="2153171"/>
              <a:ext cx="2873022" cy="117465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Sequential</a:t>
              </a:r>
            </a:p>
            <a:p>
              <a:pPr algn="ctr"/>
              <a:r>
                <a:rPr lang="en-US" sz="2400" dirty="0" smtClean="0">
                  <a:solidFill>
                    <a:prstClr val="white"/>
                  </a:solidFill>
                  <a:latin typeface="Gill Sans Light"/>
                  <a:cs typeface="Gill Sans Light"/>
                </a:rPr>
                <a:t>Double Greedy</a:t>
              </a:r>
              <a:endParaRPr lang="en-US" sz="2400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330222" y="1390239"/>
            <a:ext cx="5295151" cy="412656"/>
            <a:chOff x="3330222" y="1702863"/>
            <a:chExt cx="5295151" cy="412656"/>
          </a:xfrm>
        </p:grpSpPr>
        <p:sp>
          <p:nvSpPr>
            <p:cNvPr id="24" name="TextBox 23"/>
            <p:cNvSpPr txBox="1"/>
            <p:nvPr/>
          </p:nvSpPr>
          <p:spPr>
            <a:xfrm>
              <a:off x="3330222" y="1702863"/>
              <a:ext cx="2637302" cy="412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Scalability</a:t>
              </a:r>
              <a:endParaRPr lang="en-US" sz="2400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88071" y="1702863"/>
              <a:ext cx="2637302" cy="41265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  <a:latin typeface="Gill Sans Light"/>
                  <a:cs typeface="Gill Sans Light"/>
                </a:rPr>
                <a:t>Approximation</a:t>
              </a:r>
              <a:endParaRPr lang="en-US" sz="2400" dirty="0">
                <a:solidFill>
                  <a:srgbClr val="000000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24908" y="5542399"/>
            <a:ext cx="7694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Paper @ NIPS 2014:</a:t>
            </a:r>
          </a:p>
          <a:p>
            <a:r>
              <a:rPr lang="en-US" sz="2800" b="1" dirty="0"/>
              <a:t>Parallel </a:t>
            </a:r>
            <a:r>
              <a:rPr lang="en-US" sz="2800" b="1" dirty="0" smtClean="0"/>
              <a:t>Double Greedy </a:t>
            </a:r>
            <a:r>
              <a:rPr lang="en-US" sz="2800" b="1" dirty="0" err="1" smtClean="0"/>
              <a:t>Submodular</a:t>
            </a:r>
            <a:r>
              <a:rPr lang="en-US" sz="2800" b="1" dirty="0" smtClean="0"/>
              <a:t> Maximization.</a:t>
            </a:r>
          </a:p>
        </p:txBody>
      </p:sp>
    </p:spTree>
    <p:extLst>
      <p:ext uri="{BB962C8B-B14F-4D97-AF65-F5344CB8AC3E}">
        <p14:creationId xmlns:p14="http://schemas.microsoft.com/office/powerpoint/2010/main" val="345133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87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28980" y="545881"/>
            <a:ext cx="4040188" cy="639762"/>
          </a:xfrm>
        </p:spPr>
        <p:txBody>
          <a:bodyPr/>
          <a:lstStyle/>
          <a:p>
            <a:pPr algn="ctr"/>
            <a:r>
              <a:rPr lang="en-US" sz="2800" dirty="0" smtClean="0"/>
              <a:t>Concurrency Control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64711" y="1546578"/>
            <a:ext cx="3666356" cy="41617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3366FF"/>
                </a:solidFill>
                <a:latin typeface="Gill Sans Light"/>
                <a:cs typeface="Gill Sans Light"/>
              </a:rPr>
              <a:t>Theorem:</a:t>
            </a:r>
            <a:r>
              <a:rPr lang="en-US" dirty="0" smtClean="0">
                <a:latin typeface="Gill Sans Light"/>
                <a:cs typeface="Gill Sans Light"/>
              </a:rPr>
              <a:t> </a:t>
            </a:r>
            <a:r>
              <a:rPr lang="en-US" dirty="0" err="1" smtClean="0">
                <a:latin typeface="Gill Sans Light"/>
                <a:cs typeface="Gill Sans Light"/>
              </a:rPr>
              <a:t>serializable</a:t>
            </a:r>
            <a:r>
              <a:rPr lang="en-US" dirty="0" smtClean="0">
                <a:latin typeface="Gill Sans Light"/>
                <a:cs typeface="Gill Sans Light"/>
              </a:rPr>
              <a:t>.</a:t>
            </a:r>
            <a:br>
              <a:rPr lang="en-US" dirty="0" smtClean="0">
                <a:latin typeface="Gill Sans Light"/>
                <a:cs typeface="Gill Sans Light"/>
              </a:rPr>
            </a:br>
            <a:r>
              <a:rPr lang="en-US" dirty="0" smtClean="0">
                <a:latin typeface="Gill Sans Light"/>
                <a:cs typeface="Gill Sans Light"/>
              </a:rPr>
              <a:t>preserves optimal approximation bound ½OPT.</a:t>
            </a:r>
          </a:p>
          <a:p>
            <a:pPr marL="0" indent="0">
              <a:buNone/>
            </a:pPr>
            <a:endParaRPr lang="en-US" sz="300" dirty="0" smtClean="0">
              <a:latin typeface="Gill Sans Light"/>
              <a:ea typeface="ＭＳ Ｐゴシック" pitchFamily="-65" charset="-128"/>
              <a:cs typeface="Gill Sans Light"/>
            </a:endParaRPr>
          </a:p>
          <a:p>
            <a:pPr marL="0" indent="0">
              <a:buNone/>
            </a:pPr>
            <a:endParaRPr lang="en-US" sz="300" dirty="0" smtClean="0"/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300" dirty="0"/>
              <a:t/>
            </a:r>
            <a:br>
              <a:rPr lang="en-US" sz="300" dirty="0"/>
            </a:br>
            <a:r>
              <a:rPr lang="en-US" sz="300" dirty="0" smtClean="0"/>
              <a:t/>
            </a:r>
            <a:br>
              <a:rPr lang="en-US" sz="300" dirty="0" smtClean="0"/>
            </a:br>
            <a:r>
              <a:rPr lang="en-US" sz="300" dirty="0" smtClean="0"/>
              <a:t/>
            </a:r>
            <a:br>
              <a:rPr lang="en-US" sz="300" dirty="0" smtClean="0"/>
            </a:br>
            <a:endParaRPr lang="en-US" sz="300" dirty="0">
              <a:latin typeface="Gill Sans Light"/>
              <a:ea typeface="ＭＳ Ｐゴシック" pitchFamily="-65" charset="-128"/>
              <a:cs typeface="Gill Sans Light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3366FF"/>
                </a:solidFill>
              </a:rPr>
              <a:t>Lemma: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bounded overhead.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885649" y="545881"/>
            <a:ext cx="3908095" cy="639762"/>
          </a:xfrm>
        </p:spPr>
        <p:txBody>
          <a:bodyPr/>
          <a:lstStyle/>
          <a:p>
            <a:pPr algn="ctr"/>
            <a:r>
              <a:rPr lang="en-US" sz="2800" dirty="0" smtClean="0"/>
              <a:t>Coordination Free</a:t>
            </a:r>
            <a:endParaRPr lang="en-US" sz="2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233218" y="1573315"/>
            <a:ext cx="2825510" cy="1904736"/>
          </a:xfrm>
        </p:spPr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Lemma: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approximation bound </a:t>
            </a:r>
            <a:r>
              <a:rPr lang="en-US" dirty="0" smtClean="0">
                <a:solidFill>
                  <a:prstClr val="black"/>
                </a:solidFill>
              </a:rPr>
              <a:t>½OPT - error</a:t>
            </a:r>
            <a:endParaRPr lang="en-US" dirty="0">
              <a:solidFill>
                <a:prstClr val="black"/>
              </a:solidFill>
              <a:latin typeface="Corbel"/>
            </a:endParaRPr>
          </a:p>
        </p:txBody>
      </p:sp>
      <p:sp>
        <p:nvSpPr>
          <p:cNvPr id="4" name="TextBox 3"/>
          <p:cNvSpPr txBox="1"/>
          <p:nvPr/>
        </p:nvSpPr>
        <p:spPr>
          <a:xfrm rot="16200000">
            <a:off x="-336674" y="2377186"/>
            <a:ext cx="1801619" cy="40011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Gill Sans Light"/>
                <a:cs typeface="Gill Sans Light"/>
              </a:rPr>
              <a:t>Correctness</a:t>
            </a:r>
          </a:p>
        </p:txBody>
      </p:sp>
      <p:sp>
        <p:nvSpPr>
          <p:cNvPr id="5" name="TextBox 4"/>
          <p:cNvSpPr txBox="1"/>
          <p:nvPr/>
        </p:nvSpPr>
        <p:spPr>
          <a:xfrm rot="16200000">
            <a:off x="-243159" y="5242001"/>
            <a:ext cx="1608838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prstClr val="white"/>
                </a:solidFill>
                <a:latin typeface="Gill Sans Light"/>
                <a:cs typeface="Gill Sans Light"/>
              </a:rPr>
              <a:t>Concurrency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 bwMode="auto">
          <a:xfrm>
            <a:off x="6834909" y="4981966"/>
            <a:ext cx="1624262" cy="119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ts val="2000"/>
              </a:spcBef>
              <a:spcAft>
                <a:spcPct val="0"/>
              </a:spcAft>
              <a:buNone/>
              <a:defRPr sz="24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1pPr>
            <a:lvl2pPr marL="457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buFont typeface="Lucida Grande" charset="0"/>
              <a:buChar char="»"/>
              <a:defRPr sz="20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2pPr>
            <a:lvl3pPr marL="77724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Gill Sans Light"/>
                <a:ea typeface="ＭＳ Ｐゴシック" pitchFamily="-65" charset="-128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prstClr val="black"/>
                </a:solidFill>
              </a:rPr>
              <a:t>no overhead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 rot="16200000">
            <a:off x="7911609" y="2339022"/>
            <a:ext cx="1801619" cy="400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Gill Sans Light"/>
                <a:cs typeface="Gill Sans Light"/>
              </a:rPr>
              <a:t>Correctness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8031860" y="5284045"/>
            <a:ext cx="1608838" cy="40011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Gill Sans Light"/>
                <a:cs typeface="Gill Sans Light"/>
              </a:rPr>
              <a:t>Concurrency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63870" y="5454958"/>
            <a:ext cx="3363443" cy="707886"/>
            <a:chOff x="1919449" y="4025724"/>
            <a:chExt cx="3363443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919449" y="4025724"/>
              <a:ext cx="33634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set cover with costs: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sparse </a:t>
              </a:r>
              <a:r>
                <a:rPr lang="en-US" sz="2000" dirty="0" err="1">
                  <a:solidFill>
                    <a:prstClr val="black"/>
                  </a:solidFill>
                  <a:latin typeface="Gill Sans Light"/>
                  <a:cs typeface="Gill Sans Light"/>
                </a:rPr>
                <a:t>maxcut</a:t>
              </a:r>
              <a:r>
                <a:rPr lang="en-US" sz="20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:</a:t>
              </a:r>
            </a:p>
          </p:txBody>
        </p:sp>
        <p:pic>
          <p:nvPicPr>
            <p:cNvPr id="12" name="Picture 11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701" y="4145401"/>
              <a:ext cx="241300" cy="177800"/>
            </a:xfrm>
            <a:prstGeom prst="rect">
              <a:avLst/>
            </a:prstGeom>
          </p:spPr>
        </p:pic>
        <p:pic>
          <p:nvPicPr>
            <p:cNvPr id="13" name="Picture 12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647" y="4453542"/>
              <a:ext cx="1130300" cy="266700"/>
            </a:xfrm>
            <a:prstGeom prst="rect">
              <a:avLst/>
            </a:prstGeom>
          </p:spPr>
        </p:pic>
      </p:grpSp>
      <p:grpSp>
        <p:nvGrpSpPr>
          <p:cNvPr id="42" name="Group 41"/>
          <p:cNvGrpSpPr/>
          <p:nvPr/>
        </p:nvGrpSpPr>
        <p:grpSpPr>
          <a:xfrm>
            <a:off x="3445485" y="3314374"/>
            <a:ext cx="3031522" cy="2494527"/>
            <a:chOff x="4249435" y="3276216"/>
            <a:chExt cx="2406785" cy="2494527"/>
          </a:xfrm>
        </p:grpSpPr>
        <p:sp>
          <p:nvSpPr>
            <p:cNvPr id="18" name="TextBox 17"/>
            <p:cNvSpPr txBox="1"/>
            <p:nvPr/>
          </p:nvSpPr>
          <p:spPr>
            <a:xfrm>
              <a:off x="4249435" y="4703532"/>
              <a:ext cx="2406785" cy="707886"/>
            </a:xfrm>
            <a:prstGeom prst="rect">
              <a:avLst/>
            </a:prstGeom>
            <a:noFill/>
            <a:ln>
              <a:solidFill>
                <a:srgbClr val="C0504D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504D"/>
                  </a:solidFill>
                  <a:latin typeface="Gill Sans Light"/>
                  <a:cs typeface="Gill Sans Light"/>
                </a:rPr>
                <a:t>from same dependencies</a:t>
              </a:r>
            </a:p>
            <a:p>
              <a:pPr algn="ctr"/>
              <a:r>
                <a:rPr lang="en-US" sz="2000" dirty="0">
                  <a:solidFill>
                    <a:srgbClr val="C0504D"/>
                  </a:solidFill>
                  <a:latin typeface="Gill Sans Light"/>
                  <a:cs typeface="Gill Sans Light"/>
                </a:rPr>
                <a:t>(uncertainty region)</a:t>
              </a:r>
            </a:p>
          </p:txBody>
        </p:sp>
        <p:cxnSp>
          <p:nvCxnSpPr>
            <p:cNvPr id="29" name="Elbow Connector 28"/>
            <p:cNvCxnSpPr>
              <a:stCxn id="18" idx="0"/>
              <a:endCxn id="20" idx="1"/>
            </p:cNvCxnSpPr>
            <p:nvPr/>
          </p:nvCxnSpPr>
          <p:spPr>
            <a:xfrm rot="5400000" flipH="1" flipV="1">
              <a:off x="4830250" y="3898793"/>
              <a:ext cx="1427316" cy="182162"/>
            </a:xfrm>
            <a:prstGeom prst="bentConnector2">
              <a:avLst/>
            </a:prstGeom>
            <a:ln w="38100" cmpd="sng">
              <a:solidFill>
                <a:srgbClr val="C0504D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18" idx="2"/>
              <a:endCxn id="16" idx="3"/>
            </p:cNvCxnSpPr>
            <p:nvPr/>
          </p:nvCxnSpPr>
          <p:spPr>
            <a:xfrm rot="5400000">
              <a:off x="5061216" y="5379131"/>
              <a:ext cx="359325" cy="423900"/>
            </a:xfrm>
            <a:prstGeom prst="bentConnector2">
              <a:avLst/>
            </a:prstGeom>
            <a:ln w="38100" cmpd="sng">
              <a:solidFill>
                <a:srgbClr val="C0504D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190693" y="2960431"/>
            <a:ext cx="3166822" cy="707886"/>
            <a:chOff x="5190693" y="2960431"/>
            <a:chExt cx="3166822" cy="707886"/>
          </a:xfrm>
        </p:grpSpPr>
        <p:sp>
          <p:nvSpPr>
            <p:cNvPr id="20" name="TextBox 19"/>
            <p:cNvSpPr txBox="1"/>
            <p:nvPr/>
          </p:nvSpPr>
          <p:spPr>
            <a:xfrm>
              <a:off x="5190693" y="2960431"/>
              <a:ext cx="31668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set cover with costs: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sparse </a:t>
              </a:r>
              <a:r>
                <a:rPr lang="en-US" sz="2000" dirty="0" err="1">
                  <a:solidFill>
                    <a:prstClr val="black"/>
                  </a:solidFill>
                  <a:latin typeface="Gill Sans Light"/>
                  <a:cs typeface="Gill Sans Light"/>
                </a:rPr>
                <a:t>maxcut</a:t>
              </a:r>
              <a:r>
                <a:rPr lang="en-US" sz="2000" dirty="0">
                  <a:solidFill>
                    <a:prstClr val="black"/>
                  </a:solidFill>
                  <a:latin typeface="Gill Sans Light"/>
                  <a:cs typeface="Gill Sans Light"/>
                </a:rPr>
                <a:t>:</a:t>
              </a:r>
            </a:p>
          </p:txBody>
        </p:sp>
        <p:pic>
          <p:nvPicPr>
            <p:cNvPr id="43" name="Picture 42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5279" y="3344701"/>
              <a:ext cx="1117600" cy="266700"/>
            </a:xfrm>
            <a:prstGeom prst="rect">
              <a:avLst/>
            </a:prstGeom>
          </p:spPr>
        </p:pic>
        <p:pic>
          <p:nvPicPr>
            <p:cNvPr id="44" name="Picture 43" descr="latex-image-1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7229" y="3075934"/>
              <a:ext cx="393700" cy="215900"/>
            </a:xfrm>
            <a:prstGeom prst="rect">
              <a:avLst/>
            </a:prstGeom>
          </p:spPr>
        </p:pic>
      </p:grpSp>
      <p:grpSp>
        <p:nvGrpSpPr>
          <p:cNvPr id="79" name="Group 78"/>
          <p:cNvGrpSpPr/>
          <p:nvPr/>
        </p:nvGrpSpPr>
        <p:grpSpPr>
          <a:xfrm>
            <a:off x="3385120" y="3177295"/>
            <a:ext cx="1443322" cy="1442592"/>
            <a:chOff x="1622702" y="3207296"/>
            <a:chExt cx="1443322" cy="1442592"/>
          </a:xfrm>
        </p:grpSpPr>
        <p:grpSp>
          <p:nvGrpSpPr>
            <p:cNvPr id="46" name="Group 45"/>
            <p:cNvGrpSpPr/>
            <p:nvPr/>
          </p:nvGrpSpPr>
          <p:grpSpPr>
            <a:xfrm>
              <a:off x="2096064" y="3207296"/>
              <a:ext cx="969960" cy="1442592"/>
              <a:chOff x="848316" y="2406953"/>
              <a:chExt cx="2189379" cy="3571158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848316" y="2406953"/>
                <a:ext cx="1010396" cy="3571158"/>
              </a:xfrm>
              <a:prstGeom prst="round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700" dirty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Set </a:t>
                </a:r>
                <a:r>
                  <a:rPr lang="en-US" sz="7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A</a:t>
                </a:r>
                <a:endParaRPr lang="en-US" sz="7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2027299" y="2406953"/>
                <a:ext cx="1010396" cy="3571158"/>
              </a:xfrm>
              <a:prstGeom prst="roundRect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700" dirty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Set </a:t>
                </a:r>
                <a:r>
                  <a:rPr lang="en-US" sz="7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B</a:t>
                </a:r>
                <a:endParaRPr lang="en-US" sz="7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336814" y="3806951"/>
                <a:ext cx="391367" cy="391367"/>
              </a:xfrm>
              <a:prstGeom prst="ellipse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w</a:t>
                </a:r>
                <a:endParaRPr lang="en-US" sz="1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336814" y="4342277"/>
                <a:ext cx="391367" cy="391367"/>
              </a:xfrm>
              <a:prstGeom prst="ellipse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D</a:t>
                </a:r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2336814" y="4871162"/>
                <a:ext cx="391367" cy="391367"/>
              </a:xfrm>
              <a:prstGeom prst="ellipse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E</a:t>
                </a: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2336814" y="5412785"/>
                <a:ext cx="391367" cy="391367"/>
              </a:xfrm>
              <a:prstGeom prst="ellipse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z</a:t>
                </a:r>
                <a:endParaRPr lang="en-US" sz="1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53292" y="4264957"/>
                <a:ext cx="800443" cy="1074622"/>
              </a:xfrm>
              <a:prstGeom prst="roundRect">
                <a:avLst/>
              </a:prstGeom>
              <a:ln>
                <a:solidFill>
                  <a:schemeClr val="bg1"/>
                </a:solidFill>
                <a:prstDash val="dash"/>
                <a:headEnd type="none" w="med" len="med"/>
                <a:tailEnd type="non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1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157831" y="4341135"/>
                <a:ext cx="391367" cy="391367"/>
              </a:xfrm>
              <a:prstGeom prst="ellipse">
                <a:avLst/>
              </a:prstGeom>
              <a:solidFill>
                <a:schemeClr val="dk1">
                  <a:alpha val="25000"/>
                </a:schemeClr>
              </a:solidFill>
              <a:ln>
                <a:solidFill>
                  <a:schemeClr val="dk1">
                    <a:shade val="50000"/>
                    <a:alpha val="25000"/>
                  </a:schemeClr>
                </a:solidFill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x</a:t>
                </a:r>
                <a:endParaRPr lang="en-US" sz="1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157831" y="4870021"/>
                <a:ext cx="391367" cy="391367"/>
              </a:xfrm>
              <a:prstGeom prst="ellipse">
                <a:avLst/>
              </a:prstGeom>
              <a:solidFill>
                <a:schemeClr val="dk1">
                  <a:alpha val="25000"/>
                </a:schemeClr>
              </a:solidFill>
              <a:ln>
                <a:solidFill>
                  <a:schemeClr val="dk1">
                    <a:shade val="50000"/>
                    <a:alpha val="25000"/>
                  </a:schemeClr>
                </a:solidFill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y</a:t>
                </a:r>
                <a:endParaRPr lang="en-US" sz="1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2132276" y="4264957"/>
                <a:ext cx="800443" cy="1074622"/>
              </a:xfrm>
              <a:prstGeom prst="roundRect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  <a:prstDash val="dash"/>
                <a:headEnd type="none" w="med" len="med"/>
                <a:tailEnd type="none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1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2336814" y="4338634"/>
                <a:ext cx="391367" cy="391367"/>
              </a:xfrm>
              <a:prstGeom prst="ellipse">
                <a:avLst/>
              </a:prstGeom>
              <a:solidFill>
                <a:schemeClr val="dk1">
                  <a:alpha val="25000"/>
                </a:schemeClr>
              </a:solidFill>
              <a:ln>
                <a:solidFill>
                  <a:schemeClr val="dk1">
                    <a:shade val="50000"/>
                    <a:alpha val="25000"/>
                  </a:schemeClr>
                </a:solidFill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x</a:t>
                </a:r>
                <a:endParaRPr lang="en-US" sz="1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336814" y="4867519"/>
                <a:ext cx="391367" cy="391367"/>
              </a:xfrm>
              <a:prstGeom prst="ellipse">
                <a:avLst/>
              </a:prstGeom>
              <a:solidFill>
                <a:schemeClr val="dk1">
                  <a:alpha val="25000"/>
                </a:schemeClr>
              </a:solidFill>
              <a:ln>
                <a:solidFill>
                  <a:schemeClr val="dk1">
                    <a:shade val="50000"/>
                    <a:alpha val="25000"/>
                  </a:schemeClr>
                </a:solidFill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y</a:t>
                </a:r>
                <a:endParaRPr lang="en-US" sz="1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1157831" y="3811159"/>
                <a:ext cx="391367" cy="391367"/>
              </a:xfrm>
              <a:prstGeom prst="ellipse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w</a:t>
                </a:r>
                <a:endParaRPr lang="en-US" sz="1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336815" y="2895993"/>
                <a:ext cx="391366" cy="391367"/>
              </a:xfrm>
              <a:prstGeom prst="ellipse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u</a:t>
                </a:r>
                <a:endParaRPr lang="en-US" sz="1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157832" y="2895993"/>
                <a:ext cx="391366" cy="391367"/>
              </a:xfrm>
              <a:prstGeom prst="ellipse">
                <a:avLst/>
              </a:prstGeom>
              <a:ln>
                <a:headEnd type="none" w="med" len="med"/>
                <a:tailEnd type="none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000" dirty="0" smtClean="0">
                    <a:solidFill>
                      <a:prstClr val="white"/>
                    </a:solidFill>
                    <a:latin typeface="Gill Sans Light"/>
                    <a:cs typeface="Gill Sans Light"/>
                  </a:rPr>
                  <a:t>u</a:t>
                </a:r>
                <a:endParaRPr lang="en-US" sz="1000" dirty="0">
                  <a:solidFill>
                    <a:prstClr val="white"/>
                  </a:solidFill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622702" y="3924855"/>
              <a:ext cx="473362" cy="549336"/>
              <a:chOff x="6787547" y="5455844"/>
              <a:chExt cx="693906" cy="762679"/>
            </a:xfrm>
          </p:grpSpPr>
          <p:sp>
            <p:nvSpPr>
              <p:cNvPr id="70" name="Left Brace 69"/>
              <p:cNvSpPr/>
              <p:nvPr/>
            </p:nvSpPr>
            <p:spPr>
              <a:xfrm>
                <a:off x="7100453" y="5455844"/>
                <a:ext cx="381000" cy="762679"/>
              </a:xfrm>
              <a:prstGeom prst="leftBrace">
                <a:avLst/>
              </a:prstGeom>
              <a:ln>
                <a:headEnd type="none" w="med" len="med"/>
                <a:tailEnd type="non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prstClr val="black"/>
                  </a:solidFill>
                  <a:latin typeface="Corbel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787547" y="5591208"/>
                <a:ext cx="372041" cy="559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>
                    <a:solidFill>
                      <a:prstClr val="black"/>
                    </a:solidFill>
                    <a:latin typeface="Lucida Grande"/>
                    <a:ea typeface="Lucida Grande"/>
                    <a:cs typeface="Lucida Grande"/>
                  </a:rPr>
                  <a:t>τ</a:t>
                </a:r>
                <a:endParaRPr lang="en-US" sz="1000" dirty="0">
                  <a:solidFill>
                    <a:prstClr val="black"/>
                  </a:solidFill>
                  <a:latin typeface="Gill Sans Light"/>
                  <a:cs typeface="Gill Sans Ligh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4671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ounded Rectangle 184"/>
          <p:cNvSpPr/>
          <p:nvPr/>
        </p:nvSpPr>
        <p:spPr>
          <a:xfrm rot="5400000">
            <a:off x="4251157" y="3433066"/>
            <a:ext cx="641685" cy="395705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3" name="Rounded Rectangle 182"/>
          <p:cNvSpPr/>
          <p:nvPr/>
        </p:nvSpPr>
        <p:spPr>
          <a:xfrm rot="5400000">
            <a:off x="4251158" y="4094801"/>
            <a:ext cx="641685" cy="263357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0" name="Rounded Rectangle 129"/>
          <p:cNvSpPr/>
          <p:nvPr/>
        </p:nvSpPr>
        <p:spPr>
          <a:xfrm rot="5400000">
            <a:off x="4251158" y="1745144"/>
            <a:ext cx="641685" cy="13234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  <a:cs typeface="Gill Sans Light"/>
              </a:rPr>
              <a:t>Adversarial Setting </a:t>
            </a:r>
            <a:endParaRPr lang="en-US" dirty="0">
              <a:latin typeface="Gill Sans Light"/>
              <a:cs typeface="Gill Sans Light"/>
            </a:endParaRPr>
          </a:p>
        </p:txBody>
      </p:sp>
      <p:grpSp>
        <p:nvGrpSpPr>
          <p:cNvPr id="127" name="Group 126"/>
          <p:cNvGrpSpPr/>
          <p:nvPr/>
        </p:nvGrpSpPr>
        <p:grpSpPr>
          <a:xfrm rot="5400000">
            <a:off x="2888699" y="1415501"/>
            <a:ext cx="3366602" cy="4997549"/>
            <a:chOff x="3615752" y="1602653"/>
            <a:chExt cx="3366602" cy="4997549"/>
          </a:xfrm>
        </p:grpSpPr>
        <p:sp>
          <p:nvSpPr>
            <p:cNvPr id="5" name="Oval 4"/>
            <p:cNvSpPr/>
            <p:nvPr/>
          </p:nvSpPr>
          <p:spPr>
            <a:xfrm>
              <a:off x="6604931" y="2922689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604931" y="1602653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604931" y="4242725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604931" y="5562761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604931" y="2262671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604931" y="3582707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604931" y="4902743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604931" y="6222779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3615752" y="2922689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615752" y="1602653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615752" y="4242725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615752" y="5562761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615752" y="2262671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3615752" y="3582707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615752" y="4902743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615752" y="6222779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24" name="Straight Connector 23"/>
            <p:cNvCxnSpPr>
              <a:stCxn id="16" idx="6"/>
              <a:endCxn id="6" idx="2"/>
            </p:cNvCxnSpPr>
            <p:nvPr/>
          </p:nvCxnSpPr>
          <p:spPr>
            <a:xfrm>
              <a:off x="3993175" y="1791365"/>
              <a:ext cx="2611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9" idx="6"/>
              <a:endCxn id="11" idx="2"/>
            </p:cNvCxnSpPr>
            <p:nvPr/>
          </p:nvCxnSpPr>
          <p:spPr>
            <a:xfrm>
              <a:off x="3993175" y="2451383"/>
              <a:ext cx="2611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5" idx="6"/>
              <a:endCxn id="5" idx="2"/>
            </p:cNvCxnSpPr>
            <p:nvPr/>
          </p:nvCxnSpPr>
          <p:spPr>
            <a:xfrm>
              <a:off x="3993175" y="3111401"/>
              <a:ext cx="2611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0" idx="6"/>
              <a:endCxn id="12" idx="2"/>
            </p:cNvCxnSpPr>
            <p:nvPr/>
          </p:nvCxnSpPr>
          <p:spPr>
            <a:xfrm>
              <a:off x="3993175" y="3771419"/>
              <a:ext cx="2611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7" idx="6"/>
              <a:endCxn id="8" idx="2"/>
            </p:cNvCxnSpPr>
            <p:nvPr/>
          </p:nvCxnSpPr>
          <p:spPr>
            <a:xfrm>
              <a:off x="3993175" y="4431437"/>
              <a:ext cx="2611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1" idx="6"/>
              <a:endCxn id="13" idx="2"/>
            </p:cNvCxnSpPr>
            <p:nvPr/>
          </p:nvCxnSpPr>
          <p:spPr>
            <a:xfrm>
              <a:off x="3993175" y="5091455"/>
              <a:ext cx="2611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8" idx="6"/>
              <a:endCxn id="9" idx="2"/>
            </p:cNvCxnSpPr>
            <p:nvPr/>
          </p:nvCxnSpPr>
          <p:spPr>
            <a:xfrm>
              <a:off x="3993175" y="5751473"/>
              <a:ext cx="2611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22" idx="6"/>
              <a:endCxn id="14" idx="2"/>
            </p:cNvCxnSpPr>
            <p:nvPr/>
          </p:nvCxnSpPr>
          <p:spPr>
            <a:xfrm>
              <a:off x="3993175" y="6411491"/>
              <a:ext cx="261175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22" idx="6"/>
              <a:endCxn id="9" idx="2"/>
            </p:cNvCxnSpPr>
            <p:nvPr/>
          </p:nvCxnSpPr>
          <p:spPr>
            <a:xfrm flipV="1">
              <a:off x="3993175" y="5751473"/>
              <a:ext cx="2611756" cy="660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18" idx="6"/>
              <a:endCxn id="13" idx="2"/>
            </p:cNvCxnSpPr>
            <p:nvPr/>
          </p:nvCxnSpPr>
          <p:spPr>
            <a:xfrm flipV="1">
              <a:off x="3993175" y="5091455"/>
              <a:ext cx="2611756" cy="660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21" idx="6"/>
              <a:endCxn id="8" idx="2"/>
            </p:cNvCxnSpPr>
            <p:nvPr/>
          </p:nvCxnSpPr>
          <p:spPr>
            <a:xfrm flipV="1">
              <a:off x="3993175" y="4431437"/>
              <a:ext cx="2611756" cy="660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17" idx="6"/>
              <a:endCxn id="12" idx="2"/>
            </p:cNvCxnSpPr>
            <p:nvPr/>
          </p:nvCxnSpPr>
          <p:spPr>
            <a:xfrm flipV="1">
              <a:off x="3993175" y="3771419"/>
              <a:ext cx="2611756" cy="660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20" idx="6"/>
              <a:endCxn id="5" idx="2"/>
            </p:cNvCxnSpPr>
            <p:nvPr/>
          </p:nvCxnSpPr>
          <p:spPr>
            <a:xfrm flipV="1">
              <a:off x="3993175" y="3111401"/>
              <a:ext cx="2611756" cy="660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15" idx="6"/>
              <a:endCxn id="11" idx="2"/>
            </p:cNvCxnSpPr>
            <p:nvPr/>
          </p:nvCxnSpPr>
          <p:spPr>
            <a:xfrm flipV="1">
              <a:off x="3993175" y="2451383"/>
              <a:ext cx="2611756" cy="660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19" idx="6"/>
              <a:endCxn id="6" idx="2"/>
            </p:cNvCxnSpPr>
            <p:nvPr/>
          </p:nvCxnSpPr>
          <p:spPr>
            <a:xfrm flipV="1">
              <a:off x="3993175" y="1791365"/>
              <a:ext cx="2611756" cy="660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16" idx="6"/>
              <a:endCxn id="11" idx="2"/>
            </p:cNvCxnSpPr>
            <p:nvPr/>
          </p:nvCxnSpPr>
          <p:spPr>
            <a:xfrm>
              <a:off x="3993175" y="1791365"/>
              <a:ext cx="2611756" cy="660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19" idx="6"/>
              <a:endCxn id="5" idx="2"/>
            </p:cNvCxnSpPr>
            <p:nvPr/>
          </p:nvCxnSpPr>
          <p:spPr>
            <a:xfrm>
              <a:off x="3993175" y="2451383"/>
              <a:ext cx="2611756" cy="660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15" idx="6"/>
              <a:endCxn id="12" idx="2"/>
            </p:cNvCxnSpPr>
            <p:nvPr/>
          </p:nvCxnSpPr>
          <p:spPr>
            <a:xfrm>
              <a:off x="3993175" y="3111401"/>
              <a:ext cx="2611756" cy="660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20" idx="6"/>
              <a:endCxn id="8" idx="2"/>
            </p:cNvCxnSpPr>
            <p:nvPr/>
          </p:nvCxnSpPr>
          <p:spPr>
            <a:xfrm>
              <a:off x="3993175" y="3771419"/>
              <a:ext cx="2611756" cy="660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17" idx="6"/>
              <a:endCxn id="13" idx="2"/>
            </p:cNvCxnSpPr>
            <p:nvPr/>
          </p:nvCxnSpPr>
          <p:spPr>
            <a:xfrm>
              <a:off x="3993175" y="4431437"/>
              <a:ext cx="2611756" cy="660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>
              <a:stCxn id="21" idx="6"/>
              <a:endCxn id="9" idx="2"/>
            </p:cNvCxnSpPr>
            <p:nvPr/>
          </p:nvCxnSpPr>
          <p:spPr>
            <a:xfrm>
              <a:off x="3993175" y="5091455"/>
              <a:ext cx="2611756" cy="660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18" idx="6"/>
              <a:endCxn id="14" idx="2"/>
            </p:cNvCxnSpPr>
            <p:nvPr/>
          </p:nvCxnSpPr>
          <p:spPr>
            <a:xfrm>
              <a:off x="3993175" y="5751473"/>
              <a:ext cx="2611756" cy="6600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22" idx="6"/>
              <a:endCxn id="13" idx="2"/>
            </p:cNvCxnSpPr>
            <p:nvPr/>
          </p:nvCxnSpPr>
          <p:spPr>
            <a:xfrm flipV="1">
              <a:off x="3993175" y="5091455"/>
              <a:ext cx="2611756" cy="1320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18" idx="6"/>
              <a:endCxn id="8" idx="2"/>
            </p:cNvCxnSpPr>
            <p:nvPr/>
          </p:nvCxnSpPr>
          <p:spPr>
            <a:xfrm flipV="1">
              <a:off x="3993175" y="4431437"/>
              <a:ext cx="2611756" cy="1320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21" idx="6"/>
              <a:endCxn id="12" idx="2"/>
            </p:cNvCxnSpPr>
            <p:nvPr/>
          </p:nvCxnSpPr>
          <p:spPr>
            <a:xfrm flipV="1">
              <a:off x="3993175" y="3771419"/>
              <a:ext cx="2611756" cy="1320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7" idx="6"/>
              <a:endCxn id="5" idx="2"/>
            </p:cNvCxnSpPr>
            <p:nvPr/>
          </p:nvCxnSpPr>
          <p:spPr>
            <a:xfrm flipV="1">
              <a:off x="3993175" y="3111401"/>
              <a:ext cx="2611756" cy="1320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20" idx="6"/>
              <a:endCxn id="11" idx="2"/>
            </p:cNvCxnSpPr>
            <p:nvPr/>
          </p:nvCxnSpPr>
          <p:spPr>
            <a:xfrm flipV="1">
              <a:off x="3993175" y="2451383"/>
              <a:ext cx="2611756" cy="1320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5" idx="6"/>
              <a:endCxn id="6" idx="2"/>
            </p:cNvCxnSpPr>
            <p:nvPr/>
          </p:nvCxnSpPr>
          <p:spPr>
            <a:xfrm flipV="1">
              <a:off x="3993175" y="1791365"/>
              <a:ext cx="2611756" cy="1320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16" idx="6"/>
              <a:endCxn id="5" idx="2"/>
            </p:cNvCxnSpPr>
            <p:nvPr/>
          </p:nvCxnSpPr>
          <p:spPr>
            <a:xfrm>
              <a:off x="3993175" y="1791365"/>
              <a:ext cx="2611756" cy="1320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9" idx="6"/>
              <a:endCxn id="12" idx="2"/>
            </p:cNvCxnSpPr>
            <p:nvPr/>
          </p:nvCxnSpPr>
          <p:spPr>
            <a:xfrm>
              <a:off x="3993175" y="2451383"/>
              <a:ext cx="2611756" cy="1320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15" idx="6"/>
              <a:endCxn id="8" idx="2"/>
            </p:cNvCxnSpPr>
            <p:nvPr/>
          </p:nvCxnSpPr>
          <p:spPr>
            <a:xfrm>
              <a:off x="3993175" y="3111401"/>
              <a:ext cx="2611756" cy="1320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20" idx="6"/>
              <a:endCxn id="13" idx="2"/>
            </p:cNvCxnSpPr>
            <p:nvPr/>
          </p:nvCxnSpPr>
          <p:spPr>
            <a:xfrm>
              <a:off x="3993175" y="3771419"/>
              <a:ext cx="2611756" cy="1320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7" idx="6"/>
              <a:endCxn id="9" idx="2"/>
            </p:cNvCxnSpPr>
            <p:nvPr/>
          </p:nvCxnSpPr>
          <p:spPr>
            <a:xfrm>
              <a:off x="3993175" y="4431437"/>
              <a:ext cx="2611756" cy="1320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21" idx="6"/>
              <a:endCxn id="14" idx="2"/>
            </p:cNvCxnSpPr>
            <p:nvPr/>
          </p:nvCxnSpPr>
          <p:spPr>
            <a:xfrm>
              <a:off x="3993175" y="5091455"/>
              <a:ext cx="2611756" cy="13200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9" name="Down Arrow 128"/>
          <p:cNvSpPr/>
          <p:nvPr/>
        </p:nvSpPr>
        <p:spPr>
          <a:xfrm rot="16200000">
            <a:off x="4169311" y="356795"/>
            <a:ext cx="805378" cy="2474682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  <a:latin typeface="Calibri"/>
              </a:rPr>
              <a:t>Processing order</a:t>
            </a:r>
          </a:p>
        </p:txBody>
      </p:sp>
      <p:grpSp>
        <p:nvGrpSpPr>
          <p:cNvPr id="182" name="Group 181"/>
          <p:cNvGrpSpPr/>
          <p:nvPr/>
        </p:nvGrpSpPr>
        <p:grpSpPr>
          <a:xfrm rot="5400000">
            <a:off x="2888699" y="1426603"/>
            <a:ext cx="3366602" cy="4997549"/>
            <a:chOff x="6470316" y="1613755"/>
            <a:chExt cx="3366602" cy="4997549"/>
          </a:xfrm>
        </p:grpSpPr>
        <p:sp>
          <p:nvSpPr>
            <p:cNvPr id="132" name="Oval 131"/>
            <p:cNvSpPr/>
            <p:nvPr/>
          </p:nvSpPr>
          <p:spPr>
            <a:xfrm>
              <a:off x="9459495" y="2933791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3" name="Oval 132"/>
            <p:cNvSpPr/>
            <p:nvPr/>
          </p:nvSpPr>
          <p:spPr>
            <a:xfrm>
              <a:off x="9459495" y="1613755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9459495" y="4253827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5" name="Oval 134"/>
            <p:cNvSpPr/>
            <p:nvPr/>
          </p:nvSpPr>
          <p:spPr>
            <a:xfrm>
              <a:off x="9459495" y="5573863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6" name="Oval 135"/>
            <p:cNvSpPr/>
            <p:nvPr/>
          </p:nvSpPr>
          <p:spPr>
            <a:xfrm>
              <a:off x="9459495" y="2273773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7" name="Oval 136"/>
            <p:cNvSpPr/>
            <p:nvPr/>
          </p:nvSpPr>
          <p:spPr>
            <a:xfrm>
              <a:off x="9459495" y="3593809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8" name="Oval 137"/>
            <p:cNvSpPr/>
            <p:nvPr/>
          </p:nvSpPr>
          <p:spPr>
            <a:xfrm>
              <a:off x="9459495" y="4913845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9459495" y="6233881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2" name="Oval 141"/>
            <p:cNvSpPr/>
            <p:nvPr/>
          </p:nvSpPr>
          <p:spPr>
            <a:xfrm>
              <a:off x="6470316" y="4253827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6470316" y="3593809"/>
              <a:ext cx="377423" cy="377423"/>
            </a:xfrm>
            <a:prstGeom prst="ellipse">
              <a:avLst/>
            </a:prstGeom>
            <a:ln>
              <a:headEnd type="none" w="med" len="med"/>
              <a:tailEnd type="none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cxnSp>
          <p:nvCxnSpPr>
            <p:cNvPr id="151" name="Straight Connector 150"/>
            <p:cNvCxnSpPr>
              <a:stCxn id="145" idx="6"/>
              <a:endCxn id="137" idx="2"/>
            </p:cNvCxnSpPr>
            <p:nvPr/>
          </p:nvCxnSpPr>
          <p:spPr>
            <a:xfrm>
              <a:off x="6847739" y="3782521"/>
              <a:ext cx="2611756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>
              <a:stCxn id="142" idx="6"/>
              <a:endCxn id="134" idx="2"/>
            </p:cNvCxnSpPr>
            <p:nvPr/>
          </p:nvCxnSpPr>
          <p:spPr>
            <a:xfrm>
              <a:off x="6847739" y="4442539"/>
              <a:ext cx="2611756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>
              <a:stCxn id="142" idx="6"/>
              <a:endCxn id="137" idx="2"/>
            </p:cNvCxnSpPr>
            <p:nvPr/>
          </p:nvCxnSpPr>
          <p:spPr>
            <a:xfrm flipV="1">
              <a:off x="6847739" y="3782521"/>
              <a:ext cx="2611756" cy="66001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145" idx="6"/>
              <a:endCxn id="132" idx="2"/>
            </p:cNvCxnSpPr>
            <p:nvPr/>
          </p:nvCxnSpPr>
          <p:spPr>
            <a:xfrm flipV="1">
              <a:off x="6847739" y="3122503"/>
              <a:ext cx="2611756" cy="66001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145" idx="6"/>
              <a:endCxn id="134" idx="2"/>
            </p:cNvCxnSpPr>
            <p:nvPr/>
          </p:nvCxnSpPr>
          <p:spPr>
            <a:xfrm>
              <a:off x="6847739" y="3782521"/>
              <a:ext cx="2611756" cy="66001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>
              <a:stCxn id="142" idx="6"/>
              <a:endCxn id="138" idx="2"/>
            </p:cNvCxnSpPr>
            <p:nvPr/>
          </p:nvCxnSpPr>
          <p:spPr>
            <a:xfrm>
              <a:off x="6847739" y="4442539"/>
              <a:ext cx="2611756" cy="660018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42" idx="6"/>
              <a:endCxn id="132" idx="2"/>
            </p:cNvCxnSpPr>
            <p:nvPr/>
          </p:nvCxnSpPr>
          <p:spPr>
            <a:xfrm flipV="1">
              <a:off x="6847739" y="3122503"/>
              <a:ext cx="2611756" cy="132003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>
              <a:stCxn id="145" idx="6"/>
              <a:endCxn id="136" idx="2"/>
            </p:cNvCxnSpPr>
            <p:nvPr/>
          </p:nvCxnSpPr>
          <p:spPr>
            <a:xfrm flipV="1">
              <a:off x="6847739" y="2462485"/>
              <a:ext cx="2611756" cy="13200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45" idx="6"/>
              <a:endCxn id="138" idx="2"/>
            </p:cNvCxnSpPr>
            <p:nvPr/>
          </p:nvCxnSpPr>
          <p:spPr>
            <a:xfrm>
              <a:off x="6847739" y="3782521"/>
              <a:ext cx="2611756" cy="132003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>
              <a:stCxn id="142" idx="6"/>
              <a:endCxn id="135" idx="2"/>
            </p:cNvCxnSpPr>
            <p:nvPr/>
          </p:nvCxnSpPr>
          <p:spPr>
            <a:xfrm>
              <a:off x="6847739" y="4442539"/>
              <a:ext cx="2611756" cy="132003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4" name="TextBox 183"/>
          <p:cNvSpPr txBox="1"/>
          <p:nvPr/>
        </p:nvSpPr>
        <p:spPr>
          <a:xfrm>
            <a:off x="2716203" y="5960163"/>
            <a:ext cx="3711595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white"/>
                </a:solidFill>
                <a:latin typeface="Gill Sans Light"/>
                <a:cs typeface="Gill Sans Light"/>
              </a:rPr>
              <a:t>Overlapping covers</a:t>
            </a:r>
          </a:p>
          <a:p>
            <a:pPr algn="ctr"/>
            <a:r>
              <a:rPr lang="en-US" sz="2400" dirty="0">
                <a:solidFill>
                  <a:prstClr val="white"/>
                </a:solidFill>
                <a:latin typeface="Gill Sans Light"/>
                <a:cs typeface="Gill Sans Light"/>
                <a:sym typeface="Wingdings"/>
              </a:rPr>
              <a:t> Increased coordination</a:t>
            </a:r>
            <a:endParaRPr lang="en-US" sz="2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949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 animBg="1"/>
      <p:bldP spid="183" grpId="0" animBg="1"/>
      <p:bldP spid="130" grpId="0" animBg="1"/>
      <p:bldP spid="129" grpId="0" animBg="1"/>
      <p:bldP spid="18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  <a:cs typeface="Gill Sans Light"/>
              </a:rPr>
              <a:t>Adversarial Setting</a:t>
            </a:r>
            <a:r>
              <a:rPr lang="en-US" dirty="0">
                <a:latin typeface="Gill Sans Light"/>
                <a:cs typeface="Gill Sans Light"/>
              </a:rPr>
              <a:t> – Ring Set Cover</a:t>
            </a:r>
          </a:p>
        </p:txBody>
      </p:sp>
      <p:pic>
        <p:nvPicPr>
          <p:cNvPr id="14" name="Content Placeholder 8" descr="runtime_ring_setcover.pdf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572" b="-16572"/>
          <a:stretch>
            <a:fillRect/>
          </a:stretch>
        </p:blipFill>
        <p:spPr>
          <a:xfrm>
            <a:off x="457200" y="1201065"/>
            <a:ext cx="4038600" cy="4525963"/>
          </a:xfrm>
          <a:prstGeom prst="rect">
            <a:avLst/>
          </a:prstGeom>
        </p:spPr>
      </p:pic>
      <p:pic>
        <p:nvPicPr>
          <p:cNvPr id="20" name="Content Placeholder 19" descr="diffFA_CF2G_ring_setcover.pdf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600" b="-17600"/>
          <a:stretch>
            <a:fillRect/>
          </a:stretch>
        </p:blipFill>
        <p:spPr>
          <a:xfrm>
            <a:off x="4648200" y="1201065"/>
            <a:ext cx="4038600" cy="4525963"/>
          </a:xfrm>
        </p:spPr>
      </p:pic>
      <p:sp>
        <p:nvSpPr>
          <p:cNvPr id="21" name="Down Arrow 20"/>
          <p:cNvSpPr/>
          <p:nvPr/>
        </p:nvSpPr>
        <p:spPr>
          <a:xfrm>
            <a:off x="20320" y="2303425"/>
            <a:ext cx="589280" cy="245872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Gill Sans"/>
                <a:cs typeface="Gill Sans"/>
              </a:rPr>
              <a:t>Faster</a:t>
            </a:r>
          </a:p>
        </p:txBody>
      </p:sp>
      <p:sp>
        <p:nvSpPr>
          <p:cNvPr id="22" name="Down Arrow 21"/>
          <p:cNvSpPr/>
          <p:nvPr/>
        </p:nvSpPr>
        <p:spPr>
          <a:xfrm rot="10800000">
            <a:off x="8554720" y="2303425"/>
            <a:ext cx="589280" cy="24587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Gill Sans Light"/>
                <a:cs typeface="Gill Sans Light"/>
              </a:rPr>
              <a:t>Larger Error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99640" y="5710664"/>
            <a:ext cx="3200400" cy="4616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Gill Sans "/>
                <a:cs typeface="Gill Sans "/>
              </a:rPr>
              <a:t>Always fast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99640" y="6193393"/>
            <a:ext cx="3200400" cy="461665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white"/>
                </a:solidFill>
                <a:latin typeface="Gill Sans Light"/>
                <a:cs typeface="Gill Sans Light"/>
              </a:rPr>
              <a:t>Possibly slow</a:t>
            </a:r>
            <a:endParaRPr lang="en-US" sz="2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4974" y="6192649"/>
            <a:ext cx="3200400" cy="46166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Gill Sans"/>
                <a:cs typeface="Gill Sans"/>
              </a:rPr>
              <a:t>Always </a:t>
            </a:r>
            <a:r>
              <a:rPr lang="en-US" sz="2400" dirty="0" smtClean="0">
                <a:solidFill>
                  <a:prstClr val="black"/>
                </a:solidFill>
                <a:latin typeface="Gill Sans"/>
                <a:cs typeface="Gill Sans"/>
              </a:rPr>
              <a:t>optimal</a:t>
            </a:r>
            <a:endParaRPr lang="en-US" sz="2400" dirty="0">
              <a:solidFill>
                <a:prstClr val="black"/>
              </a:solidFill>
              <a:latin typeface="Gill Sans"/>
              <a:cs typeface="Gill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24974" y="5710664"/>
            <a:ext cx="3200400" cy="461665"/>
          </a:xfrm>
          <a:prstGeom prst="rect">
            <a:avLst/>
          </a:prstGeom>
          <a:solidFill>
            <a:srgbClr val="F79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white"/>
                </a:solidFill>
                <a:latin typeface="Gill Sans Light"/>
                <a:cs typeface="Gill Sans Light"/>
              </a:rPr>
              <a:t>Possibly wrong</a:t>
            </a:r>
            <a:endParaRPr lang="en-US" sz="24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3080" y="5710664"/>
            <a:ext cx="1666240" cy="4616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prstClr val="white"/>
                </a:solidFill>
                <a:latin typeface="Gill Sans Light"/>
                <a:cs typeface="Gill Sans Light"/>
              </a:rPr>
              <a:t>Coord</a:t>
            </a:r>
            <a:r>
              <a:rPr lang="en-US" sz="2400" dirty="0">
                <a:solidFill>
                  <a:prstClr val="white"/>
                </a:solidFill>
                <a:latin typeface="Gill Sans Light"/>
                <a:cs typeface="Gill Sans Light"/>
              </a:rPr>
              <a:t> Free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3080" y="6193393"/>
            <a:ext cx="1666240" cy="461665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prstClr val="white"/>
                </a:solidFill>
                <a:latin typeface="Gill Sans Light"/>
                <a:cs typeface="Gill Sans Light"/>
              </a:rPr>
              <a:t>Conc</a:t>
            </a:r>
            <a:r>
              <a:rPr lang="en-US" sz="2400" dirty="0">
                <a:solidFill>
                  <a:prstClr val="white"/>
                </a:solidFill>
                <a:latin typeface="Gill Sans Light"/>
                <a:cs typeface="Gill Sans Light"/>
              </a:rPr>
              <a:t> Ctrl</a:t>
            </a:r>
          </a:p>
        </p:txBody>
      </p:sp>
    </p:spTree>
    <p:extLst>
      <p:ext uri="{BB962C8B-B14F-4D97-AF65-F5344CB8AC3E}">
        <p14:creationId xmlns:p14="http://schemas.microsoft.com/office/powerpoint/2010/main" val="1082863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20730" y="30099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Data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543951" y="1635529"/>
            <a:ext cx="6512463" cy="307864"/>
            <a:chOff x="1543951" y="1635529"/>
            <a:chExt cx="6512463" cy="307864"/>
          </a:xfrm>
        </p:grpSpPr>
        <p:sp>
          <p:nvSpPr>
            <p:cNvPr id="13" name="Rectangle 12"/>
            <p:cNvSpPr/>
            <p:nvPr/>
          </p:nvSpPr>
          <p:spPr>
            <a:xfrm>
              <a:off x="154395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9971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5547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11123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96699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82275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78511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534268" y="1635529"/>
              <a:ext cx="522146" cy="3078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Gill Sans Light"/>
                <a:cs typeface="Gill Sans Light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32896" y="1485537"/>
            <a:ext cx="76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Model</a:t>
            </a:r>
          </a:p>
          <a:p>
            <a:pPr algn="r"/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sz="4800" dirty="0"/>
              <a:t>Coordination Free Parallel Inference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59131" y="28956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Gill Sans Light"/>
                <a:cs typeface="Gill Sans Light"/>
              </a:rPr>
              <a:t>Processor 1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167456" y="3045809"/>
            <a:ext cx="7582047" cy="1300283"/>
            <a:chOff x="1167456" y="3045809"/>
            <a:chExt cx="7582047" cy="1300283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1167456" y="3212569"/>
              <a:ext cx="75820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167456" y="4150191"/>
              <a:ext cx="75820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368872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68872" y="4012572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755097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755097" y="4012572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4111231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5503924" y="3045809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503924" y="4002374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111231" y="4012572"/>
              <a:ext cx="333520" cy="3335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Gill Sans Light"/>
                <a:cs typeface="Gill Sans Ligh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59131" y="3810000"/>
              <a:ext cx="1256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Gill Sans Light"/>
                  <a:cs typeface="Gill Sans Light"/>
                </a:rPr>
                <a:t>Processor 2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668892" y="1943393"/>
            <a:ext cx="3284396" cy="1151259"/>
            <a:chOff x="1165109" y="1980013"/>
            <a:chExt cx="3284396" cy="1151259"/>
          </a:xfrm>
        </p:grpSpPr>
        <p:cxnSp>
          <p:nvCxnSpPr>
            <p:cNvPr id="43" name="Straight Arrow Connector 42"/>
            <p:cNvCxnSpPr>
              <a:stCxn id="6" idx="0"/>
              <a:endCxn id="48" idx="2"/>
            </p:cNvCxnSpPr>
            <p:nvPr/>
          </p:nvCxnSpPr>
          <p:spPr>
            <a:xfrm flipH="1" flipV="1">
              <a:off x="1165109" y="1983770"/>
              <a:ext cx="252965" cy="109865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6" idx="7"/>
              <a:endCxn id="47" idx="2"/>
            </p:cNvCxnSpPr>
            <p:nvPr/>
          </p:nvCxnSpPr>
          <p:spPr>
            <a:xfrm flipV="1">
              <a:off x="1535991" y="1980013"/>
              <a:ext cx="2913514" cy="115125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2754341" y="3046892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22751" y="1635529"/>
            <a:ext cx="261073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7819" y="1639286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2921857" y="1941484"/>
            <a:ext cx="3292504" cy="2118322"/>
            <a:chOff x="1535991" y="977054"/>
            <a:chExt cx="3292504" cy="2118322"/>
          </a:xfrm>
        </p:grpSpPr>
        <p:cxnSp>
          <p:nvCxnSpPr>
            <p:cNvPr id="50" name="Straight Arrow Connector 49"/>
            <p:cNvCxnSpPr>
              <a:stCxn id="7" idx="0"/>
              <a:endCxn id="17" idx="2"/>
            </p:cNvCxnSpPr>
            <p:nvPr/>
          </p:nvCxnSpPr>
          <p:spPr>
            <a:xfrm flipV="1">
              <a:off x="1535991" y="978963"/>
              <a:ext cx="2306207" cy="206917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52" idx="7"/>
              <a:endCxn id="53" idx="2"/>
            </p:cNvCxnSpPr>
            <p:nvPr/>
          </p:nvCxnSpPr>
          <p:spPr>
            <a:xfrm flipV="1">
              <a:off x="1661471" y="977054"/>
              <a:ext cx="3167024" cy="2118322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2762660" y="4010963"/>
            <a:ext cx="333520" cy="333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083824" y="1633620"/>
            <a:ext cx="261073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966991" y="1650537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752600" y="5174159"/>
            <a:ext cx="60363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Gill Sans Light"/>
                <a:cs typeface="Gill Sans Light"/>
              </a:rPr>
              <a:t>Keep Calm and Carry On.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4277991" y="1943393"/>
            <a:ext cx="2661593" cy="1151259"/>
            <a:chOff x="854554" y="1330697"/>
            <a:chExt cx="2661593" cy="1151259"/>
          </a:xfrm>
        </p:grpSpPr>
        <p:cxnSp>
          <p:nvCxnSpPr>
            <p:cNvPr id="66" name="Straight Arrow Connector 65"/>
            <p:cNvCxnSpPr>
              <a:stCxn id="8" idx="0"/>
              <a:endCxn id="70" idx="2"/>
            </p:cNvCxnSpPr>
            <p:nvPr/>
          </p:nvCxnSpPr>
          <p:spPr>
            <a:xfrm flipV="1">
              <a:off x="854554" y="1337254"/>
              <a:ext cx="85846" cy="109585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8" idx="7"/>
              <a:endCxn id="19" idx="2"/>
            </p:cNvCxnSpPr>
            <p:nvPr/>
          </p:nvCxnSpPr>
          <p:spPr>
            <a:xfrm flipV="1">
              <a:off x="972471" y="1330697"/>
              <a:ext cx="2543676" cy="1151259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8" name="Oval 67"/>
          <p:cNvSpPr/>
          <p:nvPr/>
        </p:nvSpPr>
        <p:spPr>
          <a:xfrm>
            <a:off x="4111231" y="3045809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678511" y="1637593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102764" y="1642086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801804" y="1941484"/>
            <a:ext cx="5993537" cy="2119931"/>
            <a:chOff x="-1503716" y="327738"/>
            <a:chExt cx="5993537" cy="2119931"/>
          </a:xfrm>
        </p:grpSpPr>
        <p:cxnSp>
          <p:nvCxnSpPr>
            <p:cNvPr id="72" name="Straight Arrow Connector 71"/>
            <p:cNvCxnSpPr>
              <a:stCxn id="74" idx="1"/>
              <a:endCxn id="76" idx="2"/>
            </p:cNvCxnSpPr>
            <p:nvPr/>
          </p:nvCxnSpPr>
          <p:spPr>
            <a:xfrm flipH="1" flipV="1">
              <a:off x="-1503716" y="335844"/>
              <a:ext cx="2352083" cy="2111825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74" idx="7"/>
              <a:endCxn id="75" idx="2"/>
            </p:cNvCxnSpPr>
            <p:nvPr/>
          </p:nvCxnSpPr>
          <p:spPr>
            <a:xfrm flipV="1">
              <a:off x="1084201" y="327738"/>
              <a:ext cx="3405620" cy="2119931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4105044" y="4012572"/>
            <a:ext cx="333520" cy="333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534268" y="1633620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540731" y="1641726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04437" y="1126067"/>
            <a:ext cx="5693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  <a:latin typeface="Gill Sans MT"/>
              </a:rPr>
              <a:t>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921109" y="5141676"/>
            <a:ext cx="316795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Gill Sans Light"/>
                <a:cs typeface="Gill Sans Light"/>
              </a:rPr>
              <a:t>Concurrency:</a:t>
            </a:r>
          </a:p>
          <a:p>
            <a:r>
              <a:rPr lang="en-US" sz="2400" dirty="0" smtClean="0">
                <a:latin typeface="Gill Sans Light"/>
                <a:cs typeface="Gill Sans Light"/>
              </a:rPr>
              <a:t>(almost) free</a:t>
            </a:r>
            <a:endParaRPr lang="en-US" sz="2400" dirty="0">
              <a:latin typeface="Gill Sans Light"/>
              <a:cs typeface="Gill Sans Ligh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83165" y="5141676"/>
            <a:ext cx="3383258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 smtClean="0">
                <a:latin typeface="Gill Sans Light"/>
                <a:cs typeface="Gill Sans Light"/>
              </a:rPr>
              <a:t>Correctness?</a:t>
            </a:r>
          </a:p>
          <a:p>
            <a:pPr algn="ctr"/>
            <a:r>
              <a:rPr lang="en-US" sz="2400" dirty="0" smtClean="0">
                <a:latin typeface="Gill Sans Light"/>
                <a:cs typeface="Gill Sans Light"/>
              </a:rPr>
              <a:t>Depends on Assumptions</a:t>
            </a:r>
            <a:endParaRPr lang="en-US" sz="2400" dirty="0">
              <a:latin typeface="Gill Sans Light"/>
              <a:cs typeface="Gill Sans Light"/>
            </a:endParaRPr>
          </a:p>
          <a:p>
            <a:endParaRPr lang="en-US" sz="2400" dirty="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0147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52" grpId="0" animBg="1"/>
      <p:bldP spid="53" grpId="0" animBg="1"/>
      <p:bldP spid="54" grpId="0" animBg="1"/>
      <p:bldP spid="64" grpId="0"/>
      <p:bldP spid="64" grpId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916387" y="0"/>
            <a:ext cx="3147786" cy="6858000"/>
          </a:xfrm>
          <a:prstGeom prst="rect">
            <a:avLst/>
          </a:prstGeom>
          <a:solidFill>
            <a:srgbClr val="4F81BD">
              <a:alpha val="75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99982" y="5760359"/>
            <a:ext cx="5793910" cy="30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1430" y="5542131"/>
            <a:ext cx="1657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Gill Sans Light"/>
                <a:cs typeface="Gill Sans Light"/>
              </a:rPr>
              <a:t>Correctness</a:t>
            </a:r>
            <a:endParaRPr lang="en-US" sz="24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73575" y="4835063"/>
            <a:ext cx="83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Gill Sans Light"/>
                <a:cs typeface="Gill Sans Light"/>
              </a:rPr>
              <a:t>Serial</a:t>
            </a:r>
            <a:endParaRPr lang="en-US" sz="24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6203103" y="5371688"/>
            <a:ext cx="145143" cy="145143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0069" y="5859584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Gill Sans Light"/>
                <a:cs typeface="Gill Sans Light"/>
              </a:rPr>
              <a:t>Low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77094" y="5859584"/>
            <a:ext cx="652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Gill Sans Light"/>
                <a:cs typeface="Gill Sans Light"/>
              </a:rPr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78853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5" grpId="0"/>
      <p:bldP spid="21" grpId="0" animBg="1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916387" y="0"/>
            <a:ext cx="3147786" cy="6858000"/>
          </a:xfrm>
          <a:prstGeom prst="rect">
            <a:avLst/>
          </a:prstGeom>
          <a:solidFill>
            <a:srgbClr val="4F81BD">
              <a:alpha val="75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187540"/>
            <a:ext cx="9144000" cy="2451882"/>
          </a:xfrm>
          <a:prstGeom prst="rect">
            <a:avLst/>
          </a:prstGeom>
          <a:solidFill>
            <a:srgbClr val="4F81BD">
              <a:alpha val="75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99982" y="5760359"/>
            <a:ext cx="5793910" cy="30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12" idx="2"/>
          </p:cNvCxnSpPr>
          <p:nvPr/>
        </p:nvCxnSpPr>
        <p:spPr>
          <a:xfrm flipV="1">
            <a:off x="1599982" y="987808"/>
            <a:ext cx="2" cy="47725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1429" y="5542131"/>
            <a:ext cx="1657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Gill Sans Light"/>
                <a:cs typeface="Gill Sans Light"/>
              </a:rPr>
              <a:t>Correctness</a:t>
            </a:r>
            <a:endParaRPr lang="en-US" sz="24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8973" y="526143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Gill Sans Light"/>
                <a:cs typeface="Gill Sans Light"/>
              </a:rPr>
              <a:t>Concurrency</a:t>
            </a:r>
            <a:endParaRPr lang="en-US" sz="20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4055" y="1507674"/>
            <a:ext cx="1890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Gill Sans Light"/>
                <a:cs typeface="Gill Sans Light"/>
              </a:rPr>
              <a:t>Coordination-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Gill Sans Light"/>
                <a:cs typeface="Gill Sans Light"/>
              </a:rPr>
              <a:t>free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73575" y="4835063"/>
            <a:ext cx="83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Gill Sans Light"/>
                <a:cs typeface="Gill Sans Light"/>
              </a:rPr>
              <a:t>Serial</a:t>
            </a:r>
            <a:endParaRPr lang="en-US" sz="24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2833665" y="1398818"/>
            <a:ext cx="145143" cy="145143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6203103" y="5371688"/>
            <a:ext cx="145143" cy="145143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0952" y="2044149"/>
            <a:ext cx="652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Gill Sans Light"/>
                <a:cs typeface="Gill Sans Light"/>
              </a:rPr>
              <a:t>High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70069" y="5859584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Gill Sans Light"/>
                <a:cs typeface="Gill Sans Light"/>
              </a:rPr>
              <a:t>Low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77094" y="5859584"/>
            <a:ext cx="652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Gill Sans Light"/>
                <a:cs typeface="Gill Sans Light"/>
              </a:rPr>
              <a:t>High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0952" y="4396405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Gill Sans Light"/>
                <a:cs typeface="Gill Sans Light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34847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  <p:bldP spid="14" grpId="0"/>
      <p:bldP spid="20" grpId="0" animBg="1"/>
      <p:bldP spid="23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916387" y="0"/>
            <a:ext cx="3147786" cy="6858000"/>
          </a:xfrm>
          <a:prstGeom prst="rect">
            <a:avLst/>
          </a:prstGeom>
          <a:solidFill>
            <a:srgbClr val="4F81BD">
              <a:alpha val="75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1187540"/>
            <a:ext cx="9144000" cy="2451882"/>
          </a:xfrm>
          <a:prstGeom prst="rect">
            <a:avLst/>
          </a:prstGeom>
          <a:solidFill>
            <a:srgbClr val="4F81BD">
              <a:alpha val="75000"/>
            </a:srgb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599982" y="5760359"/>
            <a:ext cx="5793910" cy="30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endCxn id="12" idx="2"/>
          </p:cNvCxnSpPr>
          <p:nvPr/>
        </p:nvCxnSpPr>
        <p:spPr>
          <a:xfrm flipV="1">
            <a:off x="1599982" y="987808"/>
            <a:ext cx="4" cy="477255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1429" y="5542131"/>
            <a:ext cx="1657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Gill Sans Light"/>
                <a:cs typeface="Gill Sans Light"/>
              </a:rPr>
              <a:t>Correctness</a:t>
            </a:r>
            <a:endParaRPr lang="en-US" sz="24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8975" y="526143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Gill Sans Light"/>
                <a:cs typeface="Gill Sans Light"/>
              </a:rPr>
              <a:t>Concurrency</a:t>
            </a:r>
            <a:endParaRPr lang="en-US" sz="20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94055" y="1507674"/>
            <a:ext cx="1890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Gill Sans Light"/>
                <a:cs typeface="Gill Sans Light"/>
              </a:rPr>
              <a:t>Coordination-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Gill Sans Light"/>
                <a:cs typeface="Gill Sans Light"/>
              </a:rPr>
              <a:t>free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73575" y="4835063"/>
            <a:ext cx="83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solidFill>
                  <a:prstClr val="black"/>
                </a:solidFill>
                <a:latin typeface="Gill Sans Light"/>
                <a:cs typeface="Gill Sans Light"/>
              </a:rPr>
              <a:t>Serial</a:t>
            </a:r>
            <a:endParaRPr lang="en-US" sz="2400" dirty="0">
              <a:solidFill>
                <a:prstClr val="black"/>
              </a:solidFill>
              <a:latin typeface="Gill Sans Light"/>
              <a:cs typeface="Gill Sans Light"/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2833665" y="1398818"/>
            <a:ext cx="145143" cy="145143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6203103" y="5371688"/>
            <a:ext cx="145143" cy="145143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0952" y="2044149"/>
            <a:ext cx="652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Gill Sans Light"/>
                <a:cs typeface="Gill Sans Light"/>
              </a:rPr>
              <a:t>High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70069" y="5859584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Gill Sans Light"/>
                <a:cs typeface="Gill Sans Light"/>
              </a:rPr>
              <a:t>Low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377094" y="5859584"/>
            <a:ext cx="652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Gill Sans Light"/>
                <a:cs typeface="Gill Sans Light"/>
              </a:rPr>
              <a:t>High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0952" y="4396405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Gill Sans Light"/>
                <a:cs typeface="Gill Sans Light"/>
              </a:rPr>
              <a:t>Low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42910" y="1168965"/>
            <a:ext cx="254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prstClr val="white"/>
                </a:solidFill>
                <a:latin typeface="Gill Sans Light"/>
                <a:cs typeface="Gill Sans Light"/>
              </a:rPr>
              <a:t>Concurrency</a:t>
            </a:r>
          </a:p>
          <a:p>
            <a:r>
              <a:rPr lang="en-US" sz="3600" dirty="0">
                <a:solidFill>
                  <a:prstClr val="white"/>
                </a:solidFill>
                <a:latin typeface="Gill Sans Light"/>
                <a:cs typeface="Gill Sans Light"/>
              </a:rPr>
              <a:t>Control</a:t>
            </a:r>
          </a:p>
        </p:txBody>
      </p:sp>
      <p:sp>
        <p:nvSpPr>
          <p:cNvPr id="28" name="Diamond 27"/>
          <p:cNvSpPr/>
          <p:nvPr/>
        </p:nvSpPr>
        <p:spPr>
          <a:xfrm>
            <a:off x="6264297" y="1943362"/>
            <a:ext cx="145143" cy="145143"/>
          </a:xfrm>
          <a:prstGeom prst="diamond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white"/>
              </a:solidFill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42910" y="2305895"/>
            <a:ext cx="23647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Calibri"/>
              </a:rPr>
              <a:t>Database mechanisms</a:t>
            </a:r>
          </a:p>
          <a:p>
            <a:pPr marL="285750" indent="-285750">
              <a:buFont typeface="Courier New"/>
              <a:buChar char="o"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Guarantee correctness</a:t>
            </a:r>
          </a:p>
          <a:p>
            <a:pPr marL="285750" indent="-285750">
              <a:buFont typeface="Courier New"/>
              <a:buChar char="o"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Maximize </a:t>
            </a: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concurrency</a:t>
            </a:r>
          </a:p>
          <a:p>
            <a:pPr marL="285750" indent="-285750">
              <a:buFont typeface="Wingdings" charset="2"/>
              <a:buChar char="Ø"/>
            </a:pPr>
            <a:r>
              <a:rPr lang="en-US" sz="1600" dirty="0" smtClean="0">
                <a:solidFill>
                  <a:prstClr val="white"/>
                </a:solidFill>
              </a:rPr>
              <a:t>Mutual exclusion</a:t>
            </a:r>
            <a:endParaRPr lang="en-US" sz="1600" dirty="0">
              <a:solidFill>
                <a:prstClr val="white"/>
              </a:solidFill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sz="1600" dirty="0">
                <a:solidFill>
                  <a:prstClr val="white"/>
                </a:solidFill>
              </a:rPr>
              <a:t>Optimistic </a:t>
            </a:r>
            <a:r>
              <a:rPr lang="en-US" sz="1600" dirty="0" smtClean="0">
                <a:solidFill>
                  <a:prstClr val="white"/>
                </a:solidFill>
              </a:rPr>
              <a:t>CC</a:t>
            </a:r>
            <a:endParaRPr lang="en-US" sz="16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59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5439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97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5547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123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6699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2275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678511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534268" y="1635529"/>
            <a:ext cx="522146" cy="3078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545166" y="1641587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400926" y="1641587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823966" y="1641587"/>
            <a:ext cx="522146" cy="3078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35483" y="1641587"/>
            <a:ext cx="522146" cy="3078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67456" y="320991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67456" y="4114800"/>
            <a:ext cx="7582047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68872" y="3043150"/>
            <a:ext cx="333520" cy="3335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" name="Oval 4"/>
          <p:cNvSpPr/>
          <p:nvPr/>
        </p:nvSpPr>
        <p:spPr>
          <a:xfrm>
            <a:off x="1368872" y="3948040"/>
            <a:ext cx="333520" cy="33352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6" name="Oval 5"/>
          <p:cNvSpPr/>
          <p:nvPr/>
        </p:nvSpPr>
        <p:spPr>
          <a:xfrm>
            <a:off x="2755097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2755097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49923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553322" y="304315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553322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149923" y="3948040"/>
            <a:ext cx="333520" cy="3335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0730" y="300999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Data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896" y="1485537"/>
            <a:ext cx="761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latin typeface="Gill Sans Light"/>
                <a:cs typeface="Gill Sans Light"/>
              </a:rPr>
              <a:t>Model</a:t>
            </a:r>
          </a:p>
          <a:p>
            <a:pPr algn="r"/>
            <a:r>
              <a:rPr lang="en-US" dirty="0" smtClean="0">
                <a:latin typeface="Gill Sans Light"/>
                <a:cs typeface="Gill Sans Light"/>
              </a:rPr>
              <a:t>State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r>
              <a:rPr lang="en-US" sz="4800" dirty="0" smtClean="0"/>
              <a:t>Mutual Exclusion Through Locking</a:t>
            </a:r>
            <a:endParaRPr 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359131" y="28956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Processor 1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59131" y="3810000"/>
            <a:ext cx="125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  <a:cs typeface="Gill Sans Light"/>
              </a:rPr>
              <a:t>Processor 2</a:t>
            </a:r>
            <a:endParaRPr lang="en-US" sz="1800" dirty="0" smtClean="0">
              <a:latin typeface="Gill Sans Light"/>
              <a:cs typeface="Gill Sans Light"/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535632" y="1943393"/>
            <a:ext cx="4548192" cy="1099757"/>
            <a:chOff x="1535632" y="1943393"/>
            <a:chExt cx="4548192" cy="1099757"/>
          </a:xfrm>
        </p:grpSpPr>
        <p:cxnSp>
          <p:nvCxnSpPr>
            <p:cNvPr id="22" name="Straight Connector 21"/>
            <p:cNvCxnSpPr>
              <a:stCxn id="4" idx="0"/>
              <a:endCxn id="13" idx="2"/>
            </p:cNvCxnSpPr>
            <p:nvPr/>
          </p:nvCxnSpPr>
          <p:spPr>
            <a:xfrm flipV="1">
              <a:off x="1535632" y="1943393"/>
              <a:ext cx="269392" cy="1099757"/>
            </a:xfrm>
            <a:prstGeom prst="line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" idx="0"/>
              <a:endCxn id="18" idx="2"/>
            </p:cNvCxnSpPr>
            <p:nvPr/>
          </p:nvCxnSpPr>
          <p:spPr>
            <a:xfrm flipV="1">
              <a:off x="1535632" y="1943393"/>
              <a:ext cx="4548192" cy="109975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35632" y="1943393"/>
            <a:ext cx="6259709" cy="2004647"/>
            <a:chOff x="1535632" y="1943393"/>
            <a:chExt cx="6259709" cy="2004647"/>
          </a:xfrm>
        </p:grpSpPr>
        <p:cxnSp>
          <p:nvCxnSpPr>
            <p:cNvPr id="47" name="Straight Arrow Connector 46"/>
            <p:cNvCxnSpPr>
              <a:stCxn id="5" idx="0"/>
              <a:endCxn id="14" idx="2"/>
            </p:cNvCxnSpPr>
            <p:nvPr/>
          </p:nvCxnSpPr>
          <p:spPr>
            <a:xfrm flipV="1">
              <a:off x="1535632" y="1943393"/>
              <a:ext cx="1125152" cy="200464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" idx="0"/>
              <a:endCxn id="20" idx="2"/>
            </p:cNvCxnSpPr>
            <p:nvPr/>
          </p:nvCxnSpPr>
          <p:spPr>
            <a:xfrm flipV="1">
              <a:off x="1535632" y="1943393"/>
              <a:ext cx="6259709" cy="2004647"/>
            </a:xfrm>
            <a:prstGeom prst="straightConnector1">
              <a:avLst/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39" y="2891649"/>
            <a:ext cx="487680" cy="487680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111" y="2891649"/>
            <a:ext cx="487680" cy="48768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92" y="3849462"/>
            <a:ext cx="487680" cy="48768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792" y="3853965"/>
            <a:ext cx="487680" cy="48768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0" y="48006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Gill Sans Light"/>
                <a:cs typeface="Gill Sans Light"/>
              </a:rPr>
              <a:t>Introducing locking (scheduling) protocols to prevent</a:t>
            </a:r>
            <a:br>
              <a:rPr lang="en-US" sz="2800" dirty="0" smtClean="0">
                <a:latin typeface="Gill Sans Light"/>
                <a:cs typeface="Gill Sans Light"/>
              </a:rPr>
            </a:br>
            <a:r>
              <a:rPr lang="en-US" sz="2800" dirty="0" smtClean="0">
                <a:latin typeface="Gill Sans Light"/>
                <a:cs typeface="Gill Sans Light"/>
              </a:rPr>
              <a:t>potential conflicts.</a:t>
            </a:r>
          </a:p>
        </p:txBody>
      </p:sp>
    </p:spTree>
    <p:extLst>
      <p:ext uri="{BB962C8B-B14F-4D97-AF65-F5344CB8AC3E}">
        <p14:creationId xmlns:p14="http://schemas.microsoft.com/office/powerpoint/2010/main" val="4148690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33333E-6 L 0.11458 -0.306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-1534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4444E-6 L 0.68212 -0.3055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97" y="-1527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111E-6 L 0.02291 -0.1777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-888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49114 -0.1687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49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decel="100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decel="100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decel="100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decel="100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1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5_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FF"/>
      </a:hlink>
      <a:folHlink>
        <a:srgbClr val="800080"/>
      </a:folHlink>
    </a:clrScheme>
    <a:fontScheme name="Exhibit">
      <a:majorFont>
        <a:latin typeface="Corbel"/>
        <a:ea typeface=""/>
        <a:cs typeface=""/>
        <a:font script="Jpan" typeface="メイリオ"/>
      </a:majorFont>
      <a:minorFont>
        <a:latin typeface="Corbel"/>
        <a:ea typeface=""/>
        <a:cs typeface=""/>
        <a:font script="Jpan"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  <a:headEnd type="none" w="med" len="med"/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Gill Sans Light"/>
            <a:cs typeface="Gill Sans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3985</TotalTime>
  <Words>2153</Words>
  <Application>Microsoft Macintosh PowerPoint</Application>
  <PresentationFormat>On-screen Show (4:3)</PresentationFormat>
  <Paragraphs>712</Paragraphs>
  <Slides>44</Slides>
  <Notes>25</Notes>
  <HiddenSlides>4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1_Office Theme</vt:lpstr>
      <vt:lpstr>5_Office Theme</vt:lpstr>
      <vt:lpstr>Optimistic Concurrency Control in the Design and Analysis of Parallel Learning Algorithms</vt:lpstr>
      <vt:lpstr>Serial Inference</vt:lpstr>
      <vt:lpstr>Parallel Inference</vt:lpstr>
      <vt:lpstr>Parallel Inference</vt:lpstr>
      <vt:lpstr>Coordination Free Parallel Inference</vt:lpstr>
      <vt:lpstr>PowerPoint Presentation</vt:lpstr>
      <vt:lpstr>PowerPoint Presentation</vt:lpstr>
      <vt:lpstr>PowerPoint Presentation</vt:lpstr>
      <vt:lpstr>Mutual Exclusion Through Locking</vt:lpstr>
      <vt:lpstr>Mutual Exclusion Through Locking</vt:lpstr>
      <vt:lpstr>Optimistic Concurrency Control</vt:lpstr>
      <vt:lpstr>Optimistic Concurrency Control</vt:lpstr>
      <vt:lpstr>Optimistic Concurrency Control</vt:lpstr>
      <vt:lpstr>Optimistic Concurrency Control</vt:lpstr>
      <vt:lpstr>Optimistic Concurrency Control</vt:lpstr>
      <vt:lpstr>Optimistic Concurrency Control</vt:lpstr>
      <vt:lpstr>Optimistic Concurrency Control</vt:lpstr>
      <vt:lpstr>Optimistic Concurrency Control  for Machine Learning</vt:lpstr>
      <vt:lpstr>Optimistic Concurrency Control for  Submodular Maxmization</vt:lpstr>
      <vt:lpstr>Submodular Set Functions</vt:lpstr>
      <vt:lpstr>Submodular Examples</vt:lpstr>
      <vt:lpstr>Submodular Maximization</vt:lpstr>
      <vt:lpstr>Double Greedy Algorithm</vt:lpstr>
      <vt:lpstr>Double Greedy Algorithm</vt:lpstr>
      <vt:lpstr>Double Greedy Algorithm</vt:lpstr>
      <vt:lpstr>Double Greedy Algorithm</vt:lpstr>
      <vt:lpstr>Double Greedy Algorithm</vt:lpstr>
      <vt:lpstr>Double Greedy Algorithm</vt:lpstr>
      <vt:lpstr>Parallel Double Greedy Algorithm</vt:lpstr>
      <vt:lpstr>Parallel Double Greedy Algorithm</vt:lpstr>
      <vt:lpstr>Concurrency Control Double Greedy</vt:lpstr>
      <vt:lpstr>Concurrency Control Double Greedy</vt:lpstr>
      <vt:lpstr>Concurrency Control Double Greedy</vt:lpstr>
      <vt:lpstr>Concurrency Control Double Greedy</vt:lpstr>
      <vt:lpstr>Properties of CC Double Greedy</vt:lpstr>
      <vt:lpstr>Change in Analysis</vt:lpstr>
      <vt:lpstr>Empirical Validation</vt:lpstr>
      <vt:lpstr>CC Double Greedy Coordination</vt:lpstr>
      <vt:lpstr>Runtime and Strong-Scaling</vt:lpstr>
      <vt:lpstr>Conclusion</vt:lpstr>
      <vt:lpstr>Backup Slides</vt:lpstr>
      <vt:lpstr>PowerPoint Presentation</vt:lpstr>
      <vt:lpstr>Adversarial Setting </vt:lpstr>
      <vt:lpstr>Adversarial Setting – Ring Set Cover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Xinghao Pan</dc:creator>
  <cp:lastModifiedBy>Joseph Gonzalez</cp:lastModifiedBy>
  <cp:revision>142</cp:revision>
  <dcterms:created xsi:type="dcterms:W3CDTF">2014-10-18T04:33:27Z</dcterms:created>
  <dcterms:modified xsi:type="dcterms:W3CDTF">2015-02-06T17:52:33Z</dcterms:modified>
</cp:coreProperties>
</file>