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xlsx" ContentType="application/vnd.openxmlformats-officedocument.spreadsheetml.sheet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2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tags/tag3.xml" ContentType="application/vnd.openxmlformats-officedocument.presentationml.tags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notesSlides/notesSlide28.xml" ContentType="application/vnd.openxmlformats-officedocument.presentationml.notesSlide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notesSlides/notesSlide29.xml" ContentType="application/vnd.openxmlformats-officedocument.presentationml.notesSlide+xml"/>
  <Override PartName="/ppt/charts/chart13.xml" ContentType="application/vnd.openxmlformats-officedocument.drawingml.chart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1" r:id="rId2"/>
  </p:sldMasterIdLst>
  <p:notesMasterIdLst>
    <p:notesMasterId r:id="rId61"/>
  </p:notesMasterIdLst>
  <p:handoutMasterIdLst>
    <p:handoutMasterId r:id="rId62"/>
  </p:handoutMasterIdLst>
  <p:sldIdLst>
    <p:sldId id="257" r:id="rId3"/>
    <p:sldId id="425" r:id="rId4"/>
    <p:sldId id="426" r:id="rId5"/>
    <p:sldId id="434" r:id="rId6"/>
    <p:sldId id="508" r:id="rId7"/>
    <p:sldId id="489" r:id="rId8"/>
    <p:sldId id="513" r:id="rId9"/>
    <p:sldId id="492" r:id="rId10"/>
    <p:sldId id="500" r:id="rId11"/>
    <p:sldId id="523" r:id="rId12"/>
    <p:sldId id="509" r:id="rId13"/>
    <p:sldId id="501" r:id="rId14"/>
    <p:sldId id="516" r:id="rId15"/>
    <p:sldId id="517" r:id="rId16"/>
    <p:sldId id="262" r:id="rId17"/>
    <p:sldId id="499" r:id="rId18"/>
    <p:sldId id="481" r:id="rId19"/>
    <p:sldId id="485" r:id="rId20"/>
    <p:sldId id="268" r:id="rId21"/>
    <p:sldId id="525" r:id="rId22"/>
    <p:sldId id="445" r:id="rId23"/>
    <p:sldId id="446" r:id="rId24"/>
    <p:sldId id="454" r:id="rId25"/>
    <p:sldId id="456" r:id="rId26"/>
    <p:sldId id="422" r:id="rId27"/>
    <p:sldId id="458" r:id="rId28"/>
    <p:sldId id="457" r:id="rId29"/>
    <p:sldId id="465" r:id="rId30"/>
    <p:sldId id="323" r:id="rId31"/>
    <p:sldId id="284" r:id="rId32"/>
    <p:sldId id="308" r:id="rId33"/>
    <p:sldId id="521" r:id="rId34"/>
    <p:sldId id="309" r:id="rId35"/>
    <p:sldId id="459" r:id="rId36"/>
    <p:sldId id="462" r:id="rId37"/>
    <p:sldId id="466" r:id="rId38"/>
    <p:sldId id="436" r:id="rId39"/>
    <p:sldId id="437" r:id="rId40"/>
    <p:sldId id="439" r:id="rId41"/>
    <p:sldId id="474" r:id="rId42"/>
    <p:sldId id="475" r:id="rId43"/>
    <p:sldId id="476" r:id="rId44"/>
    <p:sldId id="440" r:id="rId45"/>
    <p:sldId id="443" r:id="rId46"/>
    <p:sldId id="467" r:id="rId47"/>
    <p:sldId id="526" r:id="rId48"/>
    <p:sldId id="510" r:id="rId49"/>
    <p:sldId id="370" r:id="rId50"/>
    <p:sldId id="486" r:id="rId51"/>
    <p:sldId id="388" r:id="rId52"/>
    <p:sldId id="522" r:id="rId53"/>
    <p:sldId id="477" r:id="rId54"/>
    <p:sldId id="511" r:id="rId55"/>
    <p:sldId id="514" r:id="rId56"/>
    <p:sldId id="385" r:id="rId57"/>
    <p:sldId id="505" r:id="rId58"/>
    <p:sldId id="527" r:id="rId59"/>
    <p:sldId id="504" r:id="rId60"/>
  </p:sldIdLst>
  <p:sldSz cx="9144000" cy="6858000" type="screen4x3"/>
  <p:notesSz cx="6858000" cy="9144000"/>
  <p:custDataLst>
    <p:tags r:id="rId6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DA2C"/>
    <a:srgbClr val="FFFFFF"/>
    <a:srgbClr val="56B65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68" autoAdjust="0"/>
    <p:restoredTop sz="71745" autoAdjust="0"/>
  </p:normalViewPr>
  <p:slideViewPr>
    <p:cSldViewPr>
      <p:cViewPr varScale="1">
        <p:scale>
          <a:sx n="38" d="100"/>
          <a:sy n="38" d="100"/>
        </p:scale>
        <p:origin x="-142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5" d="100"/>
        <a:sy n="115" d="100"/>
      </p:scale>
      <p:origin x="0" y="704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63" Type="http://schemas.openxmlformats.org/officeDocument/2006/relationships/printerSettings" Target="printerSettings/printerSettings1.bin"/><Relationship Id="rId64" Type="http://schemas.openxmlformats.org/officeDocument/2006/relationships/tags" Target="tags/tag1.xml"/><Relationship Id="rId65" Type="http://schemas.openxmlformats.org/officeDocument/2006/relationships/presProps" Target="presProps.xml"/><Relationship Id="rId66" Type="http://schemas.openxmlformats.org/officeDocument/2006/relationships/viewProps" Target="viewProps.xml"/><Relationship Id="rId67" Type="http://schemas.openxmlformats.org/officeDocument/2006/relationships/theme" Target="theme/theme1.xml"/><Relationship Id="rId68" Type="http://schemas.openxmlformats.org/officeDocument/2006/relationships/tableStyles" Target="tableStyles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slide" Target="slides/slide53.xml"/><Relationship Id="rId56" Type="http://schemas.openxmlformats.org/officeDocument/2006/relationships/slide" Target="slides/slide54.xml"/><Relationship Id="rId57" Type="http://schemas.openxmlformats.org/officeDocument/2006/relationships/slide" Target="slides/slide55.xml"/><Relationship Id="rId58" Type="http://schemas.openxmlformats.org/officeDocument/2006/relationships/slide" Target="slides/slide56.xml"/><Relationship Id="rId59" Type="http://schemas.openxmlformats.org/officeDocument/2006/relationships/slide" Target="slides/slide5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60" Type="http://schemas.openxmlformats.org/officeDocument/2006/relationships/slide" Target="slides/slide58.xml"/><Relationship Id="rId61" Type="http://schemas.openxmlformats.org/officeDocument/2006/relationships/notesMaster" Target="notesMasters/notesMaster1.xml"/><Relationship Id="rId62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0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1.xlsx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2.xlsx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3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Runtime</a:t>
            </a:r>
            <a:r>
              <a:rPr lang="en-US" baseline="0" dirty="0" smtClean="0"/>
              <a:t> Per Iteration</a:t>
            </a:r>
            <a:endParaRPr lang="en-US" dirty="0"/>
          </a:p>
        </c:rich>
      </c:tx>
      <c:layout/>
      <c:overlay val="0"/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Runtime</c:v>
                </c:pt>
              </c:strCache>
            </c:strRef>
          </c:tx>
          <c:invertIfNegative val="0"/>
          <c:dPt>
            <c:idx val="4"/>
            <c:invertIfNegative val="0"/>
            <c:bubble3D val="0"/>
            <c:spPr>
              <a:gradFill rotWithShape="1">
                <a:gsLst>
                  <a:gs pos="0">
                    <a:schemeClr val="accent6">
                      <a:shade val="51000"/>
                      <a:satMod val="130000"/>
                    </a:schemeClr>
                  </a:gs>
                  <a:gs pos="80000">
                    <a:schemeClr val="accent6">
                      <a:shade val="93000"/>
                      <a:satMod val="130000"/>
                    </a:schemeClr>
                  </a:gs>
                  <a:gs pos="100000">
                    <a:schemeClr val="accent6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 w="9525" cap="flat" cmpd="sng" algn="ctr">
                <a:solidFill>
                  <a:schemeClr val="accent6">
                    <a:shade val="95000"/>
                    <a:satMod val="105000"/>
                  </a:schemeClr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</c:dPt>
          <c:cat>
            <c:strRef>
              <c:f>Sheet1!$A$2:$A$6</c:f>
              <c:strCache>
                <c:ptCount val="5"/>
                <c:pt idx="0">
                  <c:v>Hadoop</c:v>
                </c:pt>
                <c:pt idx="1">
                  <c:v>GraphLab</c:v>
                </c:pt>
                <c:pt idx="2">
                  <c:v>Twister</c:v>
                </c:pt>
                <c:pt idx="3">
                  <c:v>Piccolo</c:v>
                </c:pt>
                <c:pt idx="4">
                  <c:v>PowerGraph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198.0</c:v>
                </c:pt>
                <c:pt idx="1">
                  <c:v>63.4</c:v>
                </c:pt>
                <c:pt idx="2">
                  <c:v>36.0</c:v>
                </c:pt>
                <c:pt idx="3">
                  <c:v>30.8</c:v>
                </c:pt>
                <c:pt idx="4">
                  <c:v>5.1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19158392"/>
        <c:axId val="-2119155416"/>
      </c:barChart>
      <c:catAx>
        <c:axId val="-2119158392"/>
        <c:scaling>
          <c:orientation val="maxMin"/>
        </c:scaling>
        <c:delete val="0"/>
        <c:axPos val="l"/>
        <c:majorTickMark val="out"/>
        <c:minorTickMark val="none"/>
        <c:tickLblPos val="nextTo"/>
        <c:crossAx val="-2119155416"/>
        <c:crosses val="autoZero"/>
        <c:auto val="1"/>
        <c:lblAlgn val="ctr"/>
        <c:lblOffset val="100"/>
        <c:noMultiLvlLbl val="0"/>
      </c:catAx>
      <c:valAx>
        <c:axId val="-2119155416"/>
        <c:scaling>
          <c:orientation val="minMax"/>
          <c:max val="200.0"/>
        </c:scaling>
        <c:delete val="0"/>
        <c:axPos val="t"/>
        <c:majorGridlines/>
        <c:numFmt formatCode="General" sourceLinked="1"/>
        <c:majorTickMark val="out"/>
        <c:minorTickMark val="none"/>
        <c:tickLblPos val="nextTo"/>
        <c:crossAx val="-211915839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32200568678915"/>
          <c:y val="0.0673611111111111"/>
          <c:w val="0.693195319335083"/>
          <c:h val="0.617245734908136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Pregel</c:v>
                </c:pt>
              </c:strCache>
            </c:strRef>
          </c:tx>
          <c:xVal>
            <c:numRef>
              <c:f>Sheet1!$A$2:$A$6</c:f>
              <c:numCache>
                <c:formatCode>General</c:formatCode>
                <c:ptCount val="5"/>
                <c:pt idx="0">
                  <c:v>1.8</c:v>
                </c:pt>
                <c:pt idx="1">
                  <c:v>1.9</c:v>
                </c:pt>
                <c:pt idx="2">
                  <c:v>2.0</c:v>
                </c:pt>
                <c:pt idx="3">
                  <c:v>2.1</c:v>
                </c:pt>
                <c:pt idx="4">
                  <c:v>2.2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27.18</c:v>
                </c:pt>
                <c:pt idx="1">
                  <c:v>13.11</c:v>
                </c:pt>
                <c:pt idx="2">
                  <c:v>5.26</c:v>
                </c:pt>
                <c:pt idx="3">
                  <c:v>4.862999999999984</c:v>
                </c:pt>
                <c:pt idx="4">
                  <c:v>2.31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GraphLab</c:v>
                </c:pt>
              </c:strCache>
            </c:strRef>
          </c:tx>
          <c:xVal>
            <c:numRef>
              <c:f>Sheet1!$A$2:$A$6</c:f>
              <c:numCache>
                <c:formatCode>General</c:formatCode>
                <c:ptCount val="5"/>
                <c:pt idx="0">
                  <c:v>1.8</c:v>
                </c:pt>
                <c:pt idx="1">
                  <c:v>1.9</c:v>
                </c:pt>
                <c:pt idx="2">
                  <c:v>2.0</c:v>
                </c:pt>
                <c:pt idx="3">
                  <c:v>2.1</c:v>
                </c:pt>
                <c:pt idx="4">
                  <c:v>2.2</c:v>
                </c:pt>
              </c:numCache>
            </c:numRef>
          </c:xVal>
          <c:yVal>
            <c:numRef>
              <c:f>Sheet1!$C$2:$C$6</c:f>
              <c:numCache>
                <c:formatCode>General</c:formatCode>
                <c:ptCount val="5"/>
                <c:pt idx="0">
                  <c:v>13.6</c:v>
                </c:pt>
                <c:pt idx="1">
                  <c:v>12.68</c:v>
                </c:pt>
                <c:pt idx="2">
                  <c:v>10.62</c:v>
                </c:pt>
                <c:pt idx="3">
                  <c:v>9.202</c:v>
                </c:pt>
                <c:pt idx="4">
                  <c:v>2.6615375395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PowerGraph</c:v>
                </c:pt>
              </c:strCache>
            </c:strRef>
          </c:tx>
          <c:spPr>
            <a:ln>
              <a:solidFill>
                <a:schemeClr val="accent6">
                  <a:lumMod val="75000"/>
                </a:schemeClr>
              </a:solidFill>
            </a:ln>
          </c:spPr>
          <c:marker>
            <c:symbol val="triangle"/>
            <c:size val="9"/>
            <c:spPr>
              <a:solidFill>
                <a:schemeClr val="accent6"/>
              </a:solidFill>
              <a:ln>
                <a:solidFill>
                  <a:schemeClr val="tx1"/>
                </a:solidFill>
              </a:ln>
            </c:spPr>
          </c:marker>
          <c:xVal>
            <c:numRef>
              <c:f>Sheet1!$A$2:$A$6</c:f>
              <c:numCache>
                <c:formatCode>General</c:formatCode>
                <c:ptCount val="5"/>
                <c:pt idx="0">
                  <c:v>1.8</c:v>
                </c:pt>
                <c:pt idx="1">
                  <c:v>1.9</c:v>
                </c:pt>
                <c:pt idx="2">
                  <c:v>2.0</c:v>
                </c:pt>
                <c:pt idx="3">
                  <c:v>2.1</c:v>
                </c:pt>
                <c:pt idx="4">
                  <c:v>2.2</c:v>
                </c:pt>
              </c:numCache>
            </c:numRef>
          </c:xVal>
          <c:yVal>
            <c:numRef>
              <c:f>Sheet1!$D$2:$D$6</c:f>
              <c:numCache>
                <c:formatCode>General</c:formatCode>
                <c:ptCount val="5"/>
                <c:pt idx="0">
                  <c:v>2.21</c:v>
                </c:pt>
                <c:pt idx="1">
                  <c:v>1.89</c:v>
                </c:pt>
                <c:pt idx="2">
                  <c:v>1.74</c:v>
                </c:pt>
                <c:pt idx="3">
                  <c:v>1.7</c:v>
                </c:pt>
                <c:pt idx="4">
                  <c:v>1.48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12505928"/>
        <c:axId val="-2112139016"/>
      </c:scatterChart>
      <c:valAx>
        <c:axId val="-2112505928"/>
        <c:scaling>
          <c:orientation val="minMax"/>
          <c:max val="2.2"/>
          <c:min val="1.8"/>
        </c:scaling>
        <c:delete val="0"/>
        <c:axPos val="b"/>
        <c:title>
          <c:tx>
            <c:rich>
              <a:bodyPr/>
              <a:lstStyle/>
              <a:p>
                <a:pPr>
                  <a:defRPr sz="1600"/>
                </a:pPr>
                <a:r>
                  <a:rPr lang="en-US" sz="1600" dirty="0" smtClean="0"/>
                  <a:t>Power-Law</a:t>
                </a:r>
                <a:r>
                  <a:rPr lang="en-US" sz="1600" baseline="0" dirty="0" smtClean="0"/>
                  <a:t> Constant α</a:t>
                </a:r>
                <a:endParaRPr lang="en-US" sz="1600" dirty="0"/>
              </a:p>
            </c:rich>
          </c:tx>
          <c:layout>
            <c:manualLayout>
              <c:xMode val="edge"/>
              <c:yMode val="edge"/>
              <c:x val="0.379492563429571"/>
              <c:y val="0.813194444444444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2400"/>
            </a:pPr>
            <a:endParaRPr lang="en-US"/>
          </a:p>
        </c:txPr>
        <c:crossAx val="-2112139016"/>
        <c:crosses val="autoZero"/>
        <c:crossBetween val="midCat"/>
      </c:valAx>
      <c:valAx>
        <c:axId val="-2112139016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2000"/>
                </a:pPr>
                <a:r>
                  <a:rPr lang="en-US" sz="2000" baseline="0" dirty="0" smtClean="0"/>
                  <a:t>Seconds</a:t>
                </a:r>
                <a:endParaRPr lang="en-US" sz="2000" dirty="0"/>
              </a:p>
            </c:rich>
          </c:tx>
          <c:layout>
            <c:manualLayout>
              <c:xMode val="edge"/>
              <c:yMode val="edge"/>
              <c:x val="0.0140804899387577"/>
              <c:y val="0.270400535870516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2400"/>
            </a:pPr>
            <a:endParaRPr lang="en-US"/>
          </a:p>
        </c:txPr>
        <c:crossAx val="-2112505928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Runtime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 w="9525" cap="flat" cmpd="sng" algn="ctr">
                <a:solidFill>
                  <a:schemeClr val="accent2">
                    <a:shade val="95000"/>
                    <a:satMod val="105000"/>
                  </a:schemeClr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</c:dPt>
          <c:dPt>
            <c:idx val="2"/>
            <c:invertIfNegative val="0"/>
            <c:bubble3D val="0"/>
            <c:spPr>
              <a:gradFill rotWithShape="1">
                <a:gsLst>
                  <a:gs pos="0">
                    <a:schemeClr val="accent6">
                      <a:shade val="51000"/>
                      <a:satMod val="130000"/>
                    </a:schemeClr>
                  </a:gs>
                  <a:gs pos="80000">
                    <a:schemeClr val="accent6">
                      <a:shade val="93000"/>
                      <a:satMod val="130000"/>
                    </a:schemeClr>
                  </a:gs>
                  <a:gs pos="100000">
                    <a:schemeClr val="accent6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 w="9525" cap="flat" cmpd="sng" algn="ctr">
                <a:solidFill>
                  <a:schemeClr val="accent6">
                    <a:shade val="95000"/>
                    <a:satMod val="105000"/>
                  </a:schemeClr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</c:dPt>
          <c:cat>
            <c:strRef>
              <c:f>Sheet1!$A$2:$A$4</c:f>
              <c:strCache>
                <c:ptCount val="3"/>
                <c:pt idx="0">
                  <c:v>GraphLab</c:v>
                </c:pt>
                <c:pt idx="1">
                  <c:v>Pregel (Piccolo)</c:v>
                </c:pt>
                <c:pt idx="2">
                  <c:v>PowerGraph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63.42</c:v>
                </c:pt>
                <c:pt idx="1">
                  <c:v>30.8</c:v>
                </c:pt>
                <c:pt idx="2">
                  <c:v>5.119999999999997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11011256"/>
        <c:axId val="-2111343800"/>
      </c:barChart>
      <c:catAx>
        <c:axId val="-211101125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1343800"/>
        <c:crosses val="autoZero"/>
        <c:auto val="1"/>
        <c:lblAlgn val="ctr"/>
        <c:lblOffset val="100"/>
        <c:noMultiLvlLbl val="0"/>
      </c:catAx>
      <c:valAx>
        <c:axId val="-211134380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1101125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Comm (GB)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 w="9525" cap="flat" cmpd="sng" algn="ctr">
                <a:solidFill>
                  <a:schemeClr val="accent2">
                    <a:shade val="95000"/>
                    <a:satMod val="105000"/>
                  </a:schemeClr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</c:dPt>
          <c:dPt>
            <c:idx val="2"/>
            <c:invertIfNegative val="0"/>
            <c:bubble3D val="0"/>
            <c:spPr>
              <a:gradFill rotWithShape="1">
                <a:gsLst>
                  <a:gs pos="0">
                    <a:schemeClr val="accent6">
                      <a:shade val="51000"/>
                      <a:satMod val="130000"/>
                    </a:schemeClr>
                  </a:gs>
                  <a:gs pos="80000">
                    <a:schemeClr val="accent6">
                      <a:shade val="93000"/>
                      <a:satMod val="130000"/>
                    </a:schemeClr>
                  </a:gs>
                  <a:gs pos="100000">
                    <a:schemeClr val="accent6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 w="9525" cap="flat" cmpd="sng" algn="ctr">
                <a:solidFill>
                  <a:schemeClr val="accent6">
                    <a:shade val="95000"/>
                    <a:satMod val="105000"/>
                  </a:schemeClr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</c:dPt>
          <c:cat>
            <c:strRef>
              <c:f>Sheet1!$A$2:$A$4</c:f>
              <c:strCache>
                <c:ptCount val="3"/>
                <c:pt idx="0">
                  <c:v>GraphLab</c:v>
                </c:pt>
                <c:pt idx="1">
                  <c:v>Pregel (Piccolo)</c:v>
                </c:pt>
                <c:pt idx="2">
                  <c:v>PowerGraph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33.6397413627</c:v>
                </c:pt>
                <c:pt idx="1">
                  <c:v>14.9379806636</c:v>
                </c:pt>
                <c:pt idx="2">
                  <c:v>6.712975451299985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11714248"/>
        <c:axId val="-2111711272"/>
      </c:barChart>
      <c:catAx>
        <c:axId val="-2111714248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1711272"/>
        <c:crosses val="autoZero"/>
        <c:auto val="1"/>
        <c:lblAlgn val="ctr"/>
        <c:lblOffset val="100"/>
        <c:noMultiLvlLbl val="0"/>
      </c:catAx>
      <c:valAx>
        <c:axId val="-211171127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1171424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Million </a:t>
            </a:r>
            <a:r>
              <a:rPr lang="en-US" dirty="0"/>
              <a:t>Tokens Per Second</a:t>
            </a:r>
          </a:p>
        </c:rich>
      </c:tx>
      <c:layout>
        <c:manualLayout>
          <c:xMode val="edge"/>
          <c:yMode val="edge"/>
          <c:x val="0.324300352607439"/>
          <c:y val="0.0422222222222222"/>
        </c:manualLayout>
      </c:layout>
      <c:overlay val="0"/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Million Tokens Per Second</c:v>
                </c:pt>
              </c:strCache>
            </c:strRef>
          </c:tx>
          <c:invertIfNegative val="0"/>
          <c:dPt>
            <c:idx val="1"/>
            <c:invertIfNegative val="0"/>
            <c:bubble3D val="0"/>
            <c:spPr>
              <a:gradFill rotWithShape="1">
                <a:gsLst>
                  <a:gs pos="0">
                    <a:schemeClr val="accent6">
                      <a:shade val="51000"/>
                      <a:satMod val="130000"/>
                    </a:schemeClr>
                  </a:gs>
                  <a:gs pos="80000">
                    <a:schemeClr val="accent6">
                      <a:shade val="93000"/>
                      <a:satMod val="130000"/>
                    </a:schemeClr>
                  </a:gs>
                  <a:gs pos="100000">
                    <a:schemeClr val="accent6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 w="9525" cap="flat" cmpd="sng" algn="ctr">
                <a:solidFill>
                  <a:schemeClr val="accent6">
                    <a:shade val="95000"/>
                    <a:satMod val="105000"/>
                  </a:schemeClr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</c:dPt>
          <c:cat>
            <c:strRef>
              <c:f>Sheet1!$A$2:$A$3</c:f>
              <c:strCache>
                <c:ptCount val="2"/>
                <c:pt idx="0">
                  <c:v>Smola et al.</c:v>
                </c:pt>
                <c:pt idx="1">
                  <c:v>PowerGraph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150.0</c:v>
                </c:pt>
                <c:pt idx="1">
                  <c:v>110.0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-2108308840"/>
        <c:axId val="-2108322696"/>
      </c:barChart>
      <c:catAx>
        <c:axId val="-2108308840"/>
        <c:scaling>
          <c:orientation val="maxMin"/>
        </c:scaling>
        <c:delete val="0"/>
        <c:axPos val="l"/>
        <c:majorTickMark val="out"/>
        <c:minorTickMark val="none"/>
        <c:tickLblPos val="nextTo"/>
        <c:crossAx val="-2108322696"/>
        <c:crosses val="autoZero"/>
        <c:auto val="1"/>
        <c:lblAlgn val="ctr"/>
        <c:lblOffset val="100"/>
        <c:noMultiLvlLbl val="0"/>
      </c:catAx>
      <c:valAx>
        <c:axId val="-2108322696"/>
        <c:scaling>
          <c:orientation val="minMax"/>
          <c:max val="160.0"/>
          <c:min val="0.0"/>
        </c:scaling>
        <c:delete val="0"/>
        <c:axPos val="t"/>
        <c:majorGridlines/>
        <c:numFmt formatCode="General" sourceLinked="1"/>
        <c:majorTickMark val="out"/>
        <c:minorTickMark val="none"/>
        <c:tickLblPos val="nextTo"/>
        <c:crossAx val="-210830884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Pregel Fan-Out</c:v>
                </c:pt>
              </c:strCache>
            </c:strRef>
          </c:tx>
          <c:xVal>
            <c:numRef>
              <c:f>Sheet1!$A$2:$A$6</c:f>
              <c:numCache>
                <c:formatCode>General</c:formatCode>
                <c:ptCount val="5"/>
                <c:pt idx="0">
                  <c:v>1.8</c:v>
                </c:pt>
                <c:pt idx="1">
                  <c:v>1.9</c:v>
                </c:pt>
                <c:pt idx="2">
                  <c:v>2.0</c:v>
                </c:pt>
                <c:pt idx="3">
                  <c:v>2.1</c:v>
                </c:pt>
                <c:pt idx="4">
                  <c:v>2.2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8.5840958995</c:v>
                </c:pt>
                <c:pt idx="1">
                  <c:v>3.2753101538</c:v>
                </c:pt>
                <c:pt idx="2">
                  <c:v>1.3665153477</c:v>
                </c:pt>
                <c:pt idx="3">
                  <c:v>0.7637492428</c:v>
                </c:pt>
                <c:pt idx="4">
                  <c:v>0.472909068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Pregel Fan-In</c:v>
                </c:pt>
              </c:strCache>
            </c:strRef>
          </c:tx>
          <c:spPr>
            <a:ln w="25400" cap="flat" cmpd="sng" algn="ctr">
              <a:solidFill>
                <a:schemeClr val="accent1"/>
              </a:solidFill>
              <a:prstDash val="solid"/>
            </a:ln>
            <a:effectLst/>
          </c:spPr>
          <c:marker>
            <c:spPr>
              <a:solidFill>
                <a:schemeClr val="lt1"/>
              </a:solidFill>
              <a:ln w="25400" cap="flat" cmpd="sng" algn="ctr">
                <a:solidFill>
                  <a:schemeClr val="accent1"/>
                </a:solidFill>
                <a:prstDash val="solid"/>
              </a:ln>
              <a:effectLst/>
            </c:spPr>
          </c:marker>
          <c:xVal>
            <c:numRef>
              <c:f>Sheet1!$A$2:$A$6</c:f>
              <c:numCache>
                <c:formatCode>General</c:formatCode>
                <c:ptCount val="5"/>
                <c:pt idx="0">
                  <c:v>1.8</c:v>
                </c:pt>
                <c:pt idx="1">
                  <c:v>1.9</c:v>
                </c:pt>
                <c:pt idx="2">
                  <c:v>2.0</c:v>
                </c:pt>
                <c:pt idx="3">
                  <c:v>2.1</c:v>
                </c:pt>
                <c:pt idx="4">
                  <c:v>2.2</c:v>
                </c:pt>
              </c:numCache>
            </c:numRef>
          </c:xVal>
          <c:yVal>
            <c:numRef>
              <c:f>Sheet1!$C$2:$C$6</c:f>
              <c:numCache>
                <c:formatCode>General</c:formatCode>
                <c:ptCount val="5"/>
                <c:pt idx="0">
                  <c:v>1.2077675902</c:v>
                </c:pt>
                <c:pt idx="1">
                  <c:v>0.7075187025</c:v>
                </c:pt>
                <c:pt idx="2">
                  <c:v>0.4880769432</c:v>
                </c:pt>
                <c:pt idx="3">
                  <c:v>0.371967482</c:v>
                </c:pt>
                <c:pt idx="4">
                  <c:v>0.323937098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14696808"/>
        <c:axId val="-2114689448"/>
      </c:scatterChart>
      <c:valAx>
        <c:axId val="-2114696808"/>
        <c:scaling>
          <c:orientation val="minMax"/>
          <c:max val="2.2"/>
          <c:min val="1.8"/>
        </c:scaling>
        <c:delete val="0"/>
        <c:axPos val="b"/>
        <c:title>
          <c:tx>
            <c:rich>
              <a:bodyPr/>
              <a:lstStyle/>
              <a:p>
                <a:pPr>
                  <a:defRPr sz="1800"/>
                </a:pPr>
                <a:r>
                  <a:rPr lang="en-US" sz="1800" dirty="0" smtClean="0"/>
                  <a:t>Power-Law</a:t>
                </a:r>
                <a:r>
                  <a:rPr lang="en-US" sz="1800" baseline="0" dirty="0" smtClean="0"/>
                  <a:t> Constant α</a:t>
                </a:r>
                <a:endParaRPr lang="en-US" sz="1800" dirty="0"/>
              </a:p>
            </c:rich>
          </c:tx>
          <c:layout>
            <c:manualLayout>
              <c:xMode val="edge"/>
              <c:yMode val="edge"/>
              <c:x val="0.354136556528565"/>
              <c:y val="0.851388888888889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2400"/>
            </a:pPr>
            <a:endParaRPr lang="en-US"/>
          </a:p>
        </c:txPr>
        <c:crossAx val="-2114689448"/>
        <c:crosses val="autoZero"/>
        <c:crossBetween val="midCat"/>
      </c:valAx>
      <c:valAx>
        <c:axId val="-2114689448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2000"/>
                </a:pPr>
                <a:r>
                  <a:rPr lang="en-US" sz="2000" dirty="0" smtClean="0"/>
                  <a:t>Total Comm.</a:t>
                </a:r>
                <a:r>
                  <a:rPr lang="en-US" sz="2000" baseline="0" dirty="0" smtClean="0"/>
                  <a:t> (GB)</a:t>
                </a:r>
                <a:endParaRPr lang="en-US" sz="2000" dirty="0"/>
              </a:p>
            </c:rich>
          </c:tx>
          <c:layout>
            <c:manualLayout>
              <c:xMode val="edge"/>
              <c:yMode val="edge"/>
              <c:x val="0.00574712643678161"/>
              <c:y val="0.0724838620757752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2400"/>
            </a:pPr>
            <a:endParaRPr lang="en-US"/>
          </a:p>
        </c:txPr>
        <c:crossAx val="-2114696808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Pregel Fan-Out</c:v>
                </c:pt>
              </c:strCache>
            </c:strRef>
          </c:tx>
          <c:xVal>
            <c:numRef>
              <c:f>Sheet1!$A$2:$A$6</c:f>
              <c:numCache>
                <c:formatCode>General</c:formatCode>
                <c:ptCount val="5"/>
                <c:pt idx="0">
                  <c:v>1.8</c:v>
                </c:pt>
                <c:pt idx="1">
                  <c:v>1.9</c:v>
                </c:pt>
                <c:pt idx="2">
                  <c:v>2.0</c:v>
                </c:pt>
                <c:pt idx="3">
                  <c:v>2.1</c:v>
                </c:pt>
                <c:pt idx="4">
                  <c:v>2.2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8.5840958995</c:v>
                </c:pt>
                <c:pt idx="1">
                  <c:v>3.2753101538</c:v>
                </c:pt>
                <c:pt idx="2">
                  <c:v>1.3665153477</c:v>
                </c:pt>
                <c:pt idx="3">
                  <c:v>0.7637492428</c:v>
                </c:pt>
                <c:pt idx="4">
                  <c:v>0.472909068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Pregel Fan-In</c:v>
                </c:pt>
              </c:strCache>
            </c:strRef>
          </c:tx>
          <c:spPr>
            <a:ln w="25400" cap="flat" cmpd="sng" algn="ctr">
              <a:solidFill>
                <a:schemeClr val="accent1"/>
              </a:solidFill>
              <a:prstDash val="solid"/>
            </a:ln>
            <a:effectLst/>
          </c:spPr>
          <c:marker>
            <c:spPr>
              <a:solidFill>
                <a:schemeClr val="lt1"/>
              </a:solidFill>
              <a:ln w="25400" cap="flat" cmpd="sng" algn="ctr">
                <a:solidFill>
                  <a:schemeClr val="accent1"/>
                </a:solidFill>
                <a:prstDash val="solid"/>
              </a:ln>
              <a:effectLst/>
            </c:spPr>
          </c:marker>
          <c:xVal>
            <c:numRef>
              <c:f>Sheet1!$A$2:$A$6</c:f>
              <c:numCache>
                <c:formatCode>General</c:formatCode>
                <c:ptCount val="5"/>
                <c:pt idx="0">
                  <c:v>1.8</c:v>
                </c:pt>
                <c:pt idx="1">
                  <c:v>1.9</c:v>
                </c:pt>
                <c:pt idx="2">
                  <c:v>2.0</c:v>
                </c:pt>
                <c:pt idx="3">
                  <c:v>2.1</c:v>
                </c:pt>
                <c:pt idx="4">
                  <c:v>2.2</c:v>
                </c:pt>
              </c:numCache>
            </c:numRef>
          </c:xVal>
          <c:yVal>
            <c:numRef>
              <c:f>Sheet1!$C$2:$C$6</c:f>
              <c:numCache>
                <c:formatCode>General</c:formatCode>
                <c:ptCount val="5"/>
                <c:pt idx="0">
                  <c:v>1.2077675902</c:v>
                </c:pt>
                <c:pt idx="1">
                  <c:v>0.7075187025</c:v>
                </c:pt>
                <c:pt idx="2">
                  <c:v>0.4880769432</c:v>
                </c:pt>
                <c:pt idx="3">
                  <c:v>0.371967482</c:v>
                </c:pt>
                <c:pt idx="4">
                  <c:v>0.323937098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GraphLab</c:v>
                </c:pt>
              </c:strCache>
            </c:strRef>
          </c:tx>
          <c:spPr>
            <a:ln>
              <a:solidFill>
                <a:schemeClr val="accent2"/>
              </a:solidFill>
            </a:ln>
          </c:spPr>
          <c:marker>
            <c:symbol val="triangle"/>
            <c:size val="9"/>
            <c:spPr>
              <a:solidFill>
                <a:schemeClr val="accent2"/>
              </a:solidFill>
              <a:ln>
                <a:noFill/>
              </a:ln>
            </c:spPr>
          </c:marker>
          <c:xVal>
            <c:numRef>
              <c:f>Sheet1!$A$2:$A$6</c:f>
              <c:numCache>
                <c:formatCode>General</c:formatCode>
                <c:ptCount val="5"/>
                <c:pt idx="0">
                  <c:v>1.8</c:v>
                </c:pt>
                <c:pt idx="1">
                  <c:v>1.9</c:v>
                </c:pt>
                <c:pt idx="2">
                  <c:v>2.0</c:v>
                </c:pt>
                <c:pt idx="3">
                  <c:v>2.1</c:v>
                </c:pt>
                <c:pt idx="4">
                  <c:v>2.2</c:v>
                </c:pt>
              </c:numCache>
            </c:numRef>
          </c:xVal>
          <c:yVal>
            <c:numRef>
              <c:f>Sheet1!$D$2:$D$6</c:f>
              <c:numCache>
                <c:formatCode>General</c:formatCode>
                <c:ptCount val="5"/>
                <c:pt idx="0">
                  <c:v>5.2480483139</c:v>
                </c:pt>
                <c:pt idx="1">
                  <c:v>5.0696431335</c:v>
                </c:pt>
                <c:pt idx="2">
                  <c:v>4.2866458322</c:v>
                </c:pt>
                <c:pt idx="3">
                  <c:v>3.3660036828</c:v>
                </c:pt>
                <c:pt idx="4">
                  <c:v>2.6615375395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13114040"/>
        <c:axId val="-2113106568"/>
      </c:scatterChart>
      <c:valAx>
        <c:axId val="-2113114040"/>
        <c:scaling>
          <c:orientation val="minMax"/>
          <c:max val="2.2"/>
          <c:min val="1.8"/>
        </c:scaling>
        <c:delete val="0"/>
        <c:axPos val="b"/>
        <c:title>
          <c:tx>
            <c:rich>
              <a:bodyPr/>
              <a:lstStyle/>
              <a:p>
                <a:pPr>
                  <a:defRPr sz="1600"/>
                </a:pPr>
                <a:r>
                  <a:rPr lang="en-US" sz="1600" dirty="0" smtClean="0"/>
                  <a:t>Power-Law</a:t>
                </a:r>
                <a:r>
                  <a:rPr lang="en-US" sz="1600" baseline="0" dirty="0" smtClean="0"/>
                  <a:t> Constant alpha</a:t>
                </a:r>
                <a:endParaRPr lang="en-US" sz="1600" dirty="0"/>
              </a:p>
            </c:rich>
          </c:tx>
          <c:layout>
            <c:manualLayout>
              <c:xMode val="edge"/>
              <c:yMode val="edge"/>
              <c:x val="0.384516398067064"/>
              <c:y val="0.856944444444445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2400"/>
            </a:pPr>
            <a:endParaRPr lang="en-US"/>
          </a:p>
        </c:txPr>
        <c:crossAx val="-2113106568"/>
        <c:crosses val="autoZero"/>
        <c:crossBetween val="midCat"/>
      </c:valAx>
      <c:valAx>
        <c:axId val="-2113106568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2000"/>
                </a:pPr>
                <a:r>
                  <a:rPr lang="en-US" sz="2000" dirty="0" smtClean="0"/>
                  <a:t>Total Comm. (GB)</a:t>
                </a:r>
                <a:endParaRPr lang="en-US" sz="2000" dirty="0"/>
              </a:p>
            </c:rich>
          </c:tx>
          <c:layout>
            <c:manualLayout>
              <c:xMode val="edge"/>
              <c:yMode val="edge"/>
              <c:x val="0.00574712643678161"/>
              <c:y val="0.0724838620757752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2400"/>
            </a:pPr>
            <a:endParaRPr lang="en-US"/>
          </a:p>
        </c:txPr>
        <c:crossAx val="-2113114040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Predicted</c:v>
                </c:pt>
              </c:strCache>
            </c:strRef>
          </c:tx>
          <c:marker>
            <c:symbol val="none"/>
          </c:marker>
          <c:xVal>
            <c:numRef>
              <c:f>Sheet1!$A$2:$A$16</c:f>
              <c:numCache>
                <c:formatCode>General</c:formatCode>
                <c:ptCount val="15"/>
                <c:pt idx="0">
                  <c:v>6.0</c:v>
                </c:pt>
                <c:pt idx="1">
                  <c:v>10.0</c:v>
                </c:pt>
                <c:pt idx="2">
                  <c:v>14.0</c:v>
                </c:pt>
                <c:pt idx="3">
                  <c:v>18.0</c:v>
                </c:pt>
                <c:pt idx="4">
                  <c:v>22.0</c:v>
                </c:pt>
                <c:pt idx="5">
                  <c:v>26.0</c:v>
                </c:pt>
                <c:pt idx="6">
                  <c:v>30.0</c:v>
                </c:pt>
                <c:pt idx="7">
                  <c:v>34.0</c:v>
                </c:pt>
                <c:pt idx="8">
                  <c:v>38.0</c:v>
                </c:pt>
                <c:pt idx="9">
                  <c:v>42.0</c:v>
                </c:pt>
                <c:pt idx="10">
                  <c:v>46.0</c:v>
                </c:pt>
                <c:pt idx="11">
                  <c:v>50.0</c:v>
                </c:pt>
                <c:pt idx="12">
                  <c:v>54.0</c:v>
                </c:pt>
                <c:pt idx="13">
                  <c:v>58.0</c:v>
                </c:pt>
                <c:pt idx="14">
                  <c:v>66.0</c:v>
                </c:pt>
              </c:numCache>
            </c:numRef>
          </c:xVal>
          <c:yVal>
            <c:numRef>
              <c:f>Sheet1!$B$2:$B$16</c:f>
              <c:numCache>
                <c:formatCode>General</c:formatCode>
                <c:ptCount val="15"/>
                <c:pt idx="0">
                  <c:v>4.749</c:v>
                </c:pt>
                <c:pt idx="1">
                  <c:v>6.858</c:v>
                </c:pt>
                <c:pt idx="2">
                  <c:v>8.543</c:v>
                </c:pt>
                <c:pt idx="3">
                  <c:v>9.941000000000001</c:v>
                </c:pt>
                <c:pt idx="4">
                  <c:v>11.13</c:v>
                </c:pt>
                <c:pt idx="5">
                  <c:v>12.17</c:v>
                </c:pt>
                <c:pt idx="6">
                  <c:v>13.08</c:v>
                </c:pt>
                <c:pt idx="7">
                  <c:v>13.9</c:v>
                </c:pt>
                <c:pt idx="8">
                  <c:v>14.64</c:v>
                </c:pt>
                <c:pt idx="9">
                  <c:v>15.32</c:v>
                </c:pt>
                <c:pt idx="10">
                  <c:v>15.95</c:v>
                </c:pt>
                <c:pt idx="11">
                  <c:v>16.53</c:v>
                </c:pt>
                <c:pt idx="12">
                  <c:v>17.07</c:v>
                </c:pt>
                <c:pt idx="13">
                  <c:v>17.58</c:v>
                </c:pt>
                <c:pt idx="14">
                  <c:v>18.51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Table1[[#Headers],[Random]]</c:f>
              <c:strCache>
                <c:ptCount val="1"/>
                <c:pt idx="0">
                  <c:v>Random</c:v>
                </c:pt>
              </c:strCache>
            </c:strRef>
          </c:tx>
          <c:xVal>
            <c:numRef>
              <c:f>Sheet1!$C$2:$C$6</c:f>
              <c:numCache>
                <c:formatCode>General</c:formatCode>
                <c:ptCount val="5"/>
                <c:pt idx="0">
                  <c:v>8.0</c:v>
                </c:pt>
                <c:pt idx="1">
                  <c:v>16.0</c:v>
                </c:pt>
                <c:pt idx="2">
                  <c:v>32.0</c:v>
                </c:pt>
                <c:pt idx="3">
                  <c:v>48.0</c:v>
                </c:pt>
                <c:pt idx="4">
                  <c:v>64.0</c:v>
                </c:pt>
              </c:numCache>
            </c:numRef>
          </c:xVal>
          <c:yVal>
            <c:numRef>
              <c:f>Sheet1!$D$2:$D$6</c:f>
              <c:numCache>
                <c:formatCode>General</c:formatCode>
                <c:ptCount val="5"/>
                <c:pt idx="0">
                  <c:v>5.7</c:v>
                </c:pt>
                <c:pt idx="1">
                  <c:v>8.9</c:v>
                </c:pt>
                <c:pt idx="2">
                  <c:v>12.79</c:v>
                </c:pt>
                <c:pt idx="3">
                  <c:v>15.27</c:v>
                </c:pt>
                <c:pt idx="4">
                  <c:v>17.08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61027064"/>
        <c:axId val="2061032696"/>
      </c:scatterChart>
      <c:valAx>
        <c:axId val="2061027064"/>
        <c:scaling>
          <c:orientation val="minMax"/>
          <c:max val="64.0"/>
          <c:min val="8.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Number of Machines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061032696"/>
        <c:crosses val="autoZero"/>
        <c:crossBetween val="midCat"/>
      </c:valAx>
      <c:valAx>
        <c:axId val="2061032696"/>
        <c:scaling>
          <c:orientation val="minMax"/>
          <c:max val="20.0"/>
          <c:min val="2.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baseline="0" dirty="0" smtClean="0"/>
                  <a:t>Exp. # of Machines Spanned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0.00657894736842105"/>
              <c:y val="0.122977861462969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2061027064"/>
        <c:crosses val="autoZero"/>
        <c:crossBetween val="midCat"/>
      </c:valAx>
    </c:plotArea>
    <c:legend>
      <c:legendPos val="r"/>
      <c:layout>
        <c:manualLayout>
          <c:xMode val="edge"/>
          <c:yMode val="edge"/>
          <c:x val="0.712145384000913"/>
          <c:y val="0.437515485564304"/>
          <c:w val="0.24679181406672"/>
          <c:h val="0.198302362204724"/>
        </c:manualLayout>
      </c:layout>
      <c:overlay val="1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23547231829666"/>
          <c:y val="0.0720156770944174"/>
          <c:w val="0.688917506806976"/>
          <c:h val="0.698463557439935"/>
        </c:manualLayout>
      </c:layout>
      <c:scatterChart>
        <c:scatterStyle val="lineMarker"/>
        <c:varyColors val="0"/>
        <c:ser>
          <c:idx val="2"/>
          <c:order val="0"/>
          <c:tx>
            <c:strRef>
              <c:f>Sheet1!$D$1</c:f>
              <c:strCache>
                <c:ptCount val="1"/>
                <c:pt idx="0">
                  <c:v>a = 1.8</c:v>
                </c:pt>
              </c:strCache>
            </c:strRef>
          </c:tx>
          <c:spPr>
            <a:ln w="73025">
              <a:solidFill>
                <a:schemeClr val="accent2"/>
              </a:solidFill>
            </a:ln>
          </c:spPr>
          <c:marker>
            <c:symbol val="none"/>
          </c:marker>
          <c:xVal>
            <c:numRef>
              <c:f>Sheet1!$A$2:$A$128</c:f>
              <c:numCache>
                <c:formatCode>General</c:formatCode>
                <c:ptCount val="127"/>
                <c:pt idx="0">
                  <c:v>2.0</c:v>
                </c:pt>
                <c:pt idx="1">
                  <c:v>3.0</c:v>
                </c:pt>
                <c:pt idx="2">
                  <c:v>4.0</c:v>
                </c:pt>
                <c:pt idx="3">
                  <c:v>5.0</c:v>
                </c:pt>
                <c:pt idx="4">
                  <c:v>6.0</c:v>
                </c:pt>
                <c:pt idx="5">
                  <c:v>7.0</c:v>
                </c:pt>
                <c:pt idx="6">
                  <c:v>8.0</c:v>
                </c:pt>
                <c:pt idx="7">
                  <c:v>9.0</c:v>
                </c:pt>
                <c:pt idx="8">
                  <c:v>10.0</c:v>
                </c:pt>
                <c:pt idx="9">
                  <c:v>11.0</c:v>
                </c:pt>
                <c:pt idx="10">
                  <c:v>12.0</c:v>
                </c:pt>
                <c:pt idx="11">
                  <c:v>13.0</c:v>
                </c:pt>
                <c:pt idx="12">
                  <c:v>14.0</c:v>
                </c:pt>
                <c:pt idx="13">
                  <c:v>15.0</c:v>
                </c:pt>
                <c:pt idx="14">
                  <c:v>16.0</c:v>
                </c:pt>
                <c:pt idx="15">
                  <c:v>17.0</c:v>
                </c:pt>
                <c:pt idx="16">
                  <c:v>18.0</c:v>
                </c:pt>
                <c:pt idx="17">
                  <c:v>19.0</c:v>
                </c:pt>
                <c:pt idx="18">
                  <c:v>20.0</c:v>
                </c:pt>
                <c:pt idx="19">
                  <c:v>21.0</c:v>
                </c:pt>
                <c:pt idx="20">
                  <c:v>22.0</c:v>
                </c:pt>
                <c:pt idx="21">
                  <c:v>23.0</c:v>
                </c:pt>
                <c:pt idx="22">
                  <c:v>24.0</c:v>
                </c:pt>
                <c:pt idx="23">
                  <c:v>25.0</c:v>
                </c:pt>
                <c:pt idx="24">
                  <c:v>26.0</c:v>
                </c:pt>
                <c:pt idx="25">
                  <c:v>27.0</c:v>
                </c:pt>
                <c:pt idx="26">
                  <c:v>28.0</c:v>
                </c:pt>
                <c:pt idx="27">
                  <c:v>29.0</c:v>
                </c:pt>
                <c:pt idx="28">
                  <c:v>30.0</c:v>
                </c:pt>
                <c:pt idx="29">
                  <c:v>31.0</c:v>
                </c:pt>
                <c:pt idx="30">
                  <c:v>32.0</c:v>
                </c:pt>
                <c:pt idx="31">
                  <c:v>33.0</c:v>
                </c:pt>
                <c:pt idx="32">
                  <c:v>34.0</c:v>
                </c:pt>
                <c:pt idx="33">
                  <c:v>35.0</c:v>
                </c:pt>
                <c:pt idx="34">
                  <c:v>36.0</c:v>
                </c:pt>
                <c:pt idx="35">
                  <c:v>37.0</c:v>
                </c:pt>
                <c:pt idx="36">
                  <c:v>38.0</c:v>
                </c:pt>
                <c:pt idx="37">
                  <c:v>39.0</c:v>
                </c:pt>
                <c:pt idx="38">
                  <c:v>40.0</c:v>
                </c:pt>
                <c:pt idx="39">
                  <c:v>41.0</c:v>
                </c:pt>
                <c:pt idx="40">
                  <c:v>42.0</c:v>
                </c:pt>
                <c:pt idx="41">
                  <c:v>43.0</c:v>
                </c:pt>
                <c:pt idx="42">
                  <c:v>44.0</c:v>
                </c:pt>
                <c:pt idx="43">
                  <c:v>45.0</c:v>
                </c:pt>
                <c:pt idx="44">
                  <c:v>46.0</c:v>
                </c:pt>
                <c:pt idx="45">
                  <c:v>47.0</c:v>
                </c:pt>
                <c:pt idx="46">
                  <c:v>48.0</c:v>
                </c:pt>
                <c:pt idx="47">
                  <c:v>49.0</c:v>
                </c:pt>
                <c:pt idx="48">
                  <c:v>50.0</c:v>
                </c:pt>
                <c:pt idx="49">
                  <c:v>51.0</c:v>
                </c:pt>
                <c:pt idx="50">
                  <c:v>52.0</c:v>
                </c:pt>
                <c:pt idx="51">
                  <c:v>53.0</c:v>
                </c:pt>
                <c:pt idx="52">
                  <c:v>54.0</c:v>
                </c:pt>
                <c:pt idx="53">
                  <c:v>55.0</c:v>
                </c:pt>
                <c:pt idx="54">
                  <c:v>56.0</c:v>
                </c:pt>
                <c:pt idx="55">
                  <c:v>57.0</c:v>
                </c:pt>
                <c:pt idx="56">
                  <c:v>58.0</c:v>
                </c:pt>
                <c:pt idx="57">
                  <c:v>59.0</c:v>
                </c:pt>
                <c:pt idx="58">
                  <c:v>60.0</c:v>
                </c:pt>
                <c:pt idx="59">
                  <c:v>61.0</c:v>
                </c:pt>
                <c:pt idx="60">
                  <c:v>62.0</c:v>
                </c:pt>
                <c:pt idx="61">
                  <c:v>63.0</c:v>
                </c:pt>
                <c:pt idx="62">
                  <c:v>64.0</c:v>
                </c:pt>
                <c:pt idx="63">
                  <c:v>65.0</c:v>
                </c:pt>
                <c:pt idx="64">
                  <c:v>66.0</c:v>
                </c:pt>
                <c:pt idx="65">
                  <c:v>67.0</c:v>
                </c:pt>
                <c:pt idx="66">
                  <c:v>68.0</c:v>
                </c:pt>
                <c:pt idx="67">
                  <c:v>69.0</c:v>
                </c:pt>
                <c:pt idx="68">
                  <c:v>70.0</c:v>
                </c:pt>
                <c:pt idx="69">
                  <c:v>71.0</c:v>
                </c:pt>
                <c:pt idx="70">
                  <c:v>72.0</c:v>
                </c:pt>
                <c:pt idx="71">
                  <c:v>73.0</c:v>
                </c:pt>
                <c:pt idx="72">
                  <c:v>74.0</c:v>
                </c:pt>
                <c:pt idx="73">
                  <c:v>75.0</c:v>
                </c:pt>
                <c:pt idx="74">
                  <c:v>76.0</c:v>
                </c:pt>
                <c:pt idx="75">
                  <c:v>77.0</c:v>
                </c:pt>
                <c:pt idx="76">
                  <c:v>78.0</c:v>
                </c:pt>
                <c:pt idx="77">
                  <c:v>79.0</c:v>
                </c:pt>
                <c:pt idx="78">
                  <c:v>80.0</c:v>
                </c:pt>
                <c:pt idx="79">
                  <c:v>81.0</c:v>
                </c:pt>
                <c:pt idx="80">
                  <c:v>82.0</c:v>
                </c:pt>
                <c:pt idx="81">
                  <c:v>83.0</c:v>
                </c:pt>
                <c:pt idx="82">
                  <c:v>84.0</c:v>
                </c:pt>
                <c:pt idx="83">
                  <c:v>85.0</c:v>
                </c:pt>
                <c:pt idx="84">
                  <c:v>86.0</c:v>
                </c:pt>
                <c:pt idx="85">
                  <c:v>87.0</c:v>
                </c:pt>
                <c:pt idx="86">
                  <c:v>88.0</c:v>
                </c:pt>
                <c:pt idx="87">
                  <c:v>89.0</c:v>
                </c:pt>
                <c:pt idx="88">
                  <c:v>90.0</c:v>
                </c:pt>
                <c:pt idx="89">
                  <c:v>91.0</c:v>
                </c:pt>
                <c:pt idx="90">
                  <c:v>92.0</c:v>
                </c:pt>
                <c:pt idx="91">
                  <c:v>93.0</c:v>
                </c:pt>
                <c:pt idx="92">
                  <c:v>94.0</c:v>
                </c:pt>
                <c:pt idx="93">
                  <c:v>95.0</c:v>
                </c:pt>
                <c:pt idx="94">
                  <c:v>96.0</c:v>
                </c:pt>
                <c:pt idx="95">
                  <c:v>97.0</c:v>
                </c:pt>
                <c:pt idx="96">
                  <c:v>98.0</c:v>
                </c:pt>
                <c:pt idx="97">
                  <c:v>99.0</c:v>
                </c:pt>
                <c:pt idx="98">
                  <c:v>100.0</c:v>
                </c:pt>
                <c:pt idx="99">
                  <c:v>101.0</c:v>
                </c:pt>
                <c:pt idx="100">
                  <c:v>102.0</c:v>
                </c:pt>
                <c:pt idx="101">
                  <c:v>103.0</c:v>
                </c:pt>
                <c:pt idx="102">
                  <c:v>104.0</c:v>
                </c:pt>
                <c:pt idx="103">
                  <c:v>105.0</c:v>
                </c:pt>
                <c:pt idx="104">
                  <c:v>106.0</c:v>
                </c:pt>
                <c:pt idx="105">
                  <c:v>107.0</c:v>
                </c:pt>
                <c:pt idx="106">
                  <c:v>108.0</c:v>
                </c:pt>
                <c:pt idx="107">
                  <c:v>109.0</c:v>
                </c:pt>
                <c:pt idx="108">
                  <c:v>110.0</c:v>
                </c:pt>
                <c:pt idx="109">
                  <c:v>111.0</c:v>
                </c:pt>
                <c:pt idx="110">
                  <c:v>112.0</c:v>
                </c:pt>
                <c:pt idx="111">
                  <c:v>113.0</c:v>
                </c:pt>
                <c:pt idx="112">
                  <c:v>114.0</c:v>
                </c:pt>
                <c:pt idx="113">
                  <c:v>115.0</c:v>
                </c:pt>
                <c:pt idx="114">
                  <c:v>116.0</c:v>
                </c:pt>
                <c:pt idx="115">
                  <c:v>117.0</c:v>
                </c:pt>
                <c:pt idx="116">
                  <c:v>118.0</c:v>
                </c:pt>
                <c:pt idx="117">
                  <c:v>119.0</c:v>
                </c:pt>
                <c:pt idx="118">
                  <c:v>120.0</c:v>
                </c:pt>
                <c:pt idx="119">
                  <c:v>121.0</c:v>
                </c:pt>
                <c:pt idx="120">
                  <c:v>122.0</c:v>
                </c:pt>
                <c:pt idx="121">
                  <c:v>123.0</c:v>
                </c:pt>
                <c:pt idx="122">
                  <c:v>124.0</c:v>
                </c:pt>
                <c:pt idx="123">
                  <c:v>125.0</c:v>
                </c:pt>
                <c:pt idx="124">
                  <c:v>126.0</c:v>
                </c:pt>
                <c:pt idx="125">
                  <c:v>127.0</c:v>
                </c:pt>
                <c:pt idx="126">
                  <c:v>128.0</c:v>
                </c:pt>
              </c:numCache>
            </c:numRef>
          </c:xVal>
          <c:yVal>
            <c:numRef>
              <c:f>Sheet1!$D$2:$D$128</c:f>
              <c:numCache>
                <c:formatCode>General</c:formatCode>
                <c:ptCount val="127"/>
                <c:pt idx="0">
                  <c:v>88.018</c:v>
                </c:pt>
                <c:pt idx="1">
                  <c:v>69.278</c:v>
                </c:pt>
                <c:pt idx="2">
                  <c:v>58.986</c:v>
                </c:pt>
                <c:pt idx="3">
                  <c:v>52.328</c:v>
                </c:pt>
                <c:pt idx="4">
                  <c:v>47.6</c:v>
                </c:pt>
                <c:pt idx="5">
                  <c:v>44.03</c:v>
                </c:pt>
                <c:pt idx="6">
                  <c:v>41.219</c:v>
                </c:pt>
                <c:pt idx="7">
                  <c:v>38.934</c:v>
                </c:pt>
                <c:pt idx="8">
                  <c:v>37.03</c:v>
                </c:pt>
                <c:pt idx="9">
                  <c:v>35.414</c:v>
                </c:pt>
                <c:pt idx="10">
                  <c:v>34.02</c:v>
                </c:pt>
                <c:pt idx="11">
                  <c:v>32.802</c:v>
                </c:pt>
                <c:pt idx="12">
                  <c:v>31.72599999999994</c:v>
                </c:pt>
                <c:pt idx="13">
                  <c:v>30.76599999999991</c:v>
                </c:pt>
                <c:pt idx="14">
                  <c:v>29.90299999999992</c:v>
                </c:pt>
                <c:pt idx="15">
                  <c:v>29.123</c:v>
                </c:pt>
                <c:pt idx="16">
                  <c:v>28.412</c:v>
                </c:pt>
                <c:pt idx="17">
                  <c:v>27.75999999999999</c:v>
                </c:pt>
                <c:pt idx="18">
                  <c:v>27.161</c:v>
                </c:pt>
                <c:pt idx="19">
                  <c:v>26.60700000000003</c:v>
                </c:pt>
                <c:pt idx="20">
                  <c:v>26.093</c:v>
                </c:pt>
                <c:pt idx="21">
                  <c:v>25.61400000000007</c:v>
                </c:pt>
                <c:pt idx="22">
                  <c:v>25.16700000000003</c:v>
                </c:pt>
                <c:pt idx="23">
                  <c:v>24.74799999999999</c:v>
                </c:pt>
                <c:pt idx="24">
                  <c:v>24.355</c:v>
                </c:pt>
                <c:pt idx="25">
                  <c:v>23.98399999999992</c:v>
                </c:pt>
                <c:pt idx="26">
                  <c:v>23.63300000000003</c:v>
                </c:pt>
                <c:pt idx="27">
                  <c:v>23.302</c:v>
                </c:pt>
                <c:pt idx="28">
                  <c:v>22.98799999999997</c:v>
                </c:pt>
                <c:pt idx="29">
                  <c:v>22.69</c:v>
                </c:pt>
                <c:pt idx="30">
                  <c:v>22.40599999999992</c:v>
                </c:pt>
                <c:pt idx="31">
                  <c:v>22.13500000000003</c:v>
                </c:pt>
                <c:pt idx="32">
                  <c:v>21.87700000000003</c:v>
                </c:pt>
                <c:pt idx="33">
                  <c:v>21.63000000000003</c:v>
                </c:pt>
                <c:pt idx="34">
                  <c:v>21.39399999999999</c:v>
                </c:pt>
                <c:pt idx="35">
                  <c:v>21.16700000000003</c:v>
                </c:pt>
                <c:pt idx="36">
                  <c:v>20.95</c:v>
                </c:pt>
                <c:pt idx="37">
                  <c:v>20.741</c:v>
                </c:pt>
                <c:pt idx="38">
                  <c:v>20.54</c:v>
                </c:pt>
                <c:pt idx="39">
                  <c:v>20.347</c:v>
                </c:pt>
                <c:pt idx="40">
                  <c:v>20.16</c:v>
                </c:pt>
                <c:pt idx="41">
                  <c:v>19.98099999999992</c:v>
                </c:pt>
                <c:pt idx="42">
                  <c:v>19.80700000000003</c:v>
                </c:pt>
                <c:pt idx="43">
                  <c:v>19.64</c:v>
                </c:pt>
                <c:pt idx="44">
                  <c:v>19.47799999999999</c:v>
                </c:pt>
                <c:pt idx="45">
                  <c:v>19.32100000000003</c:v>
                </c:pt>
                <c:pt idx="46">
                  <c:v>19.169</c:v>
                </c:pt>
                <c:pt idx="47">
                  <c:v>19.02199999999999</c:v>
                </c:pt>
                <c:pt idx="48">
                  <c:v>18.879</c:v>
                </c:pt>
                <c:pt idx="49">
                  <c:v>18.741</c:v>
                </c:pt>
                <c:pt idx="50">
                  <c:v>18.60600000000003</c:v>
                </c:pt>
                <c:pt idx="51">
                  <c:v>18.47599999999994</c:v>
                </c:pt>
                <c:pt idx="52">
                  <c:v>18.349</c:v>
                </c:pt>
                <c:pt idx="53">
                  <c:v>18.22499999999999</c:v>
                </c:pt>
                <c:pt idx="54">
                  <c:v>18.105</c:v>
                </c:pt>
                <c:pt idx="55">
                  <c:v>17.98799999999997</c:v>
                </c:pt>
                <c:pt idx="56">
                  <c:v>17.87400000000003</c:v>
                </c:pt>
                <c:pt idx="57">
                  <c:v>17.76299999999992</c:v>
                </c:pt>
                <c:pt idx="58">
                  <c:v>17.655</c:v>
                </c:pt>
                <c:pt idx="59">
                  <c:v>17.54899999999997</c:v>
                </c:pt>
                <c:pt idx="60">
                  <c:v>17.44599999999992</c:v>
                </c:pt>
                <c:pt idx="61">
                  <c:v>17.346</c:v>
                </c:pt>
                <c:pt idx="62">
                  <c:v>17.247</c:v>
                </c:pt>
                <c:pt idx="63">
                  <c:v>17.15100000000005</c:v>
                </c:pt>
                <c:pt idx="64">
                  <c:v>17.058</c:v>
                </c:pt>
                <c:pt idx="65">
                  <c:v>16.96599999999992</c:v>
                </c:pt>
                <c:pt idx="66">
                  <c:v>16.876</c:v>
                </c:pt>
                <c:pt idx="67">
                  <c:v>16.78799999999999</c:v>
                </c:pt>
                <c:pt idx="68">
                  <c:v>16.70199999999999</c:v>
                </c:pt>
                <c:pt idx="69">
                  <c:v>16.61800000000003</c:v>
                </c:pt>
                <c:pt idx="70">
                  <c:v>16.536</c:v>
                </c:pt>
                <c:pt idx="71">
                  <c:v>16.45499999999999</c:v>
                </c:pt>
                <c:pt idx="72">
                  <c:v>16.376</c:v>
                </c:pt>
                <c:pt idx="73">
                  <c:v>16.29799999999999</c:v>
                </c:pt>
                <c:pt idx="74">
                  <c:v>16.22199999999999</c:v>
                </c:pt>
                <c:pt idx="75">
                  <c:v>16.148</c:v>
                </c:pt>
                <c:pt idx="76">
                  <c:v>16.075</c:v>
                </c:pt>
                <c:pt idx="77">
                  <c:v>16.003</c:v>
                </c:pt>
                <c:pt idx="78">
                  <c:v>15.932</c:v>
                </c:pt>
                <c:pt idx="79">
                  <c:v>15.86300000000002</c:v>
                </c:pt>
                <c:pt idx="80">
                  <c:v>15.795</c:v>
                </c:pt>
                <c:pt idx="81">
                  <c:v>15.729</c:v>
                </c:pt>
                <c:pt idx="82">
                  <c:v>15.663</c:v>
                </c:pt>
                <c:pt idx="83">
                  <c:v>15.599</c:v>
                </c:pt>
                <c:pt idx="84">
                  <c:v>15.535</c:v>
                </c:pt>
                <c:pt idx="85">
                  <c:v>15.473</c:v>
                </c:pt>
                <c:pt idx="86">
                  <c:v>15.412</c:v>
                </c:pt>
                <c:pt idx="87">
                  <c:v>15.35200000000003</c:v>
                </c:pt>
                <c:pt idx="88">
                  <c:v>15.293</c:v>
                </c:pt>
                <c:pt idx="89">
                  <c:v>15.234</c:v>
                </c:pt>
                <c:pt idx="90">
                  <c:v>15.177</c:v>
                </c:pt>
                <c:pt idx="91">
                  <c:v>15.121</c:v>
                </c:pt>
                <c:pt idx="92">
                  <c:v>15.06500000000002</c:v>
                </c:pt>
                <c:pt idx="93">
                  <c:v>15.011</c:v>
                </c:pt>
                <c:pt idx="94">
                  <c:v>14.957</c:v>
                </c:pt>
                <c:pt idx="95">
                  <c:v>14.904</c:v>
                </c:pt>
                <c:pt idx="96">
                  <c:v>14.851</c:v>
                </c:pt>
                <c:pt idx="97">
                  <c:v>14.8</c:v>
                </c:pt>
                <c:pt idx="98">
                  <c:v>14.749</c:v>
                </c:pt>
                <c:pt idx="99">
                  <c:v>14.699</c:v>
                </c:pt>
                <c:pt idx="100">
                  <c:v>14.65</c:v>
                </c:pt>
                <c:pt idx="101">
                  <c:v>14.602</c:v>
                </c:pt>
                <c:pt idx="102">
                  <c:v>14.554</c:v>
                </c:pt>
                <c:pt idx="103">
                  <c:v>14.506</c:v>
                </c:pt>
                <c:pt idx="104">
                  <c:v>14.46</c:v>
                </c:pt>
                <c:pt idx="105">
                  <c:v>14.414</c:v>
                </c:pt>
                <c:pt idx="106">
                  <c:v>14.36900000000003</c:v>
                </c:pt>
                <c:pt idx="107">
                  <c:v>14.324</c:v>
                </c:pt>
                <c:pt idx="108">
                  <c:v>14.28</c:v>
                </c:pt>
                <c:pt idx="109">
                  <c:v>14.236</c:v>
                </c:pt>
                <c:pt idx="110">
                  <c:v>14.193</c:v>
                </c:pt>
                <c:pt idx="111">
                  <c:v>14.151</c:v>
                </c:pt>
                <c:pt idx="112">
                  <c:v>14.109</c:v>
                </c:pt>
                <c:pt idx="113">
                  <c:v>14.068</c:v>
                </c:pt>
                <c:pt idx="114">
                  <c:v>14.027</c:v>
                </c:pt>
                <c:pt idx="115">
                  <c:v>13.987</c:v>
                </c:pt>
                <c:pt idx="116">
                  <c:v>13.947</c:v>
                </c:pt>
                <c:pt idx="117">
                  <c:v>13.908</c:v>
                </c:pt>
                <c:pt idx="118">
                  <c:v>13.86900000000003</c:v>
                </c:pt>
                <c:pt idx="119">
                  <c:v>13.83</c:v>
                </c:pt>
                <c:pt idx="120">
                  <c:v>13.793</c:v>
                </c:pt>
                <c:pt idx="121">
                  <c:v>13.755</c:v>
                </c:pt>
                <c:pt idx="122">
                  <c:v>13.718</c:v>
                </c:pt>
                <c:pt idx="123">
                  <c:v>13.681</c:v>
                </c:pt>
                <c:pt idx="124">
                  <c:v>13.645</c:v>
                </c:pt>
                <c:pt idx="125">
                  <c:v>13.609</c:v>
                </c:pt>
                <c:pt idx="126">
                  <c:v>13.574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09534536"/>
        <c:axId val="-2109574296"/>
      </c:scatterChart>
      <c:valAx>
        <c:axId val="-210953453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Number of Machines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109574296"/>
        <c:crosses val="autoZero"/>
        <c:crossBetween val="midCat"/>
      </c:valAx>
      <c:valAx>
        <c:axId val="-2109574296"/>
        <c:scaling>
          <c:logBase val="10.0"/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/>
                  <a:t>Reduction in</a:t>
                </a:r>
                <a:br>
                  <a:rPr lang="en-US" dirty="0" smtClean="0"/>
                </a:br>
                <a:r>
                  <a:rPr lang="en-US" dirty="0" smtClean="0"/>
                  <a:t>Comm.</a:t>
                </a:r>
                <a:r>
                  <a:rPr lang="en-US" baseline="0" dirty="0" smtClean="0"/>
                  <a:t> and Storage</a:t>
                </a:r>
              </a:p>
            </c:rich>
          </c:tx>
          <c:layout>
            <c:manualLayout>
              <c:xMode val="edge"/>
              <c:yMode val="edge"/>
              <c:x val="0.0"/>
              <c:y val="0.127360438118312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-2109534536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24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scatterChart>
        <c:scatterStyle val="lineMarker"/>
        <c:varyColors val="0"/>
        <c:ser>
          <c:idx val="1"/>
          <c:order val="0"/>
          <c:tx>
            <c:strRef>
              <c:f>Table1[[#Headers],[Random]]</c:f>
              <c:strCache>
                <c:ptCount val="1"/>
                <c:pt idx="0">
                  <c:v>Random</c:v>
                </c:pt>
              </c:strCache>
            </c:strRef>
          </c:tx>
          <c:xVal>
            <c:numRef>
              <c:f>Sheet1!$C$2:$C$6</c:f>
              <c:numCache>
                <c:formatCode>General</c:formatCode>
                <c:ptCount val="5"/>
                <c:pt idx="0">
                  <c:v>8.0</c:v>
                </c:pt>
                <c:pt idx="1">
                  <c:v>16.0</c:v>
                </c:pt>
                <c:pt idx="2">
                  <c:v>32.0</c:v>
                </c:pt>
                <c:pt idx="3">
                  <c:v>48.0</c:v>
                </c:pt>
                <c:pt idx="4">
                  <c:v>64.0</c:v>
                </c:pt>
              </c:numCache>
            </c:numRef>
          </c:xVal>
          <c:yVal>
            <c:numRef>
              <c:f>Sheet1!$D$2:$D$6</c:f>
              <c:numCache>
                <c:formatCode>General</c:formatCode>
                <c:ptCount val="5"/>
                <c:pt idx="0">
                  <c:v>5.7</c:v>
                </c:pt>
                <c:pt idx="1">
                  <c:v>8.9</c:v>
                </c:pt>
                <c:pt idx="2">
                  <c:v>12.79</c:v>
                </c:pt>
                <c:pt idx="3">
                  <c:v>15.27</c:v>
                </c:pt>
                <c:pt idx="4">
                  <c:v>17.08</c:v>
                </c:pt>
              </c:numCache>
            </c:numRef>
          </c:yVal>
          <c:smooth val="0"/>
        </c:ser>
        <c:ser>
          <c:idx val="2"/>
          <c:order val="1"/>
          <c:tx>
            <c:strRef>
              <c:f>Table1[[#Headers],[Oblivious]]</c:f>
              <c:strCache>
                <c:ptCount val="1"/>
                <c:pt idx="0">
                  <c:v>Oblivious</c:v>
                </c:pt>
              </c:strCache>
            </c:strRef>
          </c:tx>
          <c:marker>
            <c:symbol val="triangle"/>
            <c:size val="9"/>
          </c:marker>
          <c:xVal>
            <c:numRef>
              <c:f>Sheet1!$C$2:$C$6</c:f>
              <c:numCache>
                <c:formatCode>General</c:formatCode>
                <c:ptCount val="5"/>
                <c:pt idx="0">
                  <c:v>8.0</c:v>
                </c:pt>
                <c:pt idx="1">
                  <c:v>16.0</c:v>
                </c:pt>
                <c:pt idx="2">
                  <c:v>32.0</c:v>
                </c:pt>
                <c:pt idx="3">
                  <c:v>48.0</c:v>
                </c:pt>
                <c:pt idx="4">
                  <c:v>64.0</c:v>
                </c:pt>
              </c:numCache>
            </c:numRef>
          </c:xVal>
          <c:yVal>
            <c:numRef>
              <c:f>Sheet1!$E$2:$E$6</c:f>
              <c:numCache>
                <c:formatCode>General</c:formatCode>
                <c:ptCount val="5"/>
                <c:pt idx="0">
                  <c:v>4.358899999999997</c:v>
                </c:pt>
                <c:pt idx="1">
                  <c:v>6.819999999999998</c:v>
                </c:pt>
                <c:pt idx="2">
                  <c:v>9.964</c:v>
                </c:pt>
                <c:pt idx="3">
                  <c:v>12.0</c:v>
                </c:pt>
                <c:pt idx="4">
                  <c:v>13.49</c:v>
                </c:pt>
              </c:numCache>
            </c:numRef>
          </c:yVal>
          <c:smooth val="0"/>
        </c:ser>
        <c:ser>
          <c:idx val="3"/>
          <c:order val="2"/>
          <c:tx>
            <c:strRef>
              <c:f>Table1[[#Headers],[Coordinated]]</c:f>
              <c:strCache>
                <c:ptCount val="1"/>
                <c:pt idx="0">
                  <c:v>Coordinated</c:v>
                </c:pt>
              </c:strCache>
            </c:strRef>
          </c:tx>
          <c:marker>
            <c:symbol val="diamond"/>
            <c:size val="9"/>
          </c:marker>
          <c:xVal>
            <c:numRef>
              <c:f>Sheet1!$C$2:$C$6</c:f>
              <c:numCache>
                <c:formatCode>General</c:formatCode>
                <c:ptCount val="5"/>
                <c:pt idx="0">
                  <c:v>8.0</c:v>
                </c:pt>
                <c:pt idx="1">
                  <c:v>16.0</c:v>
                </c:pt>
                <c:pt idx="2">
                  <c:v>32.0</c:v>
                </c:pt>
                <c:pt idx="3">
                  <c:v>48.0</c:v>
                </c:pt>
                <c:pt idx="4">
                  <c:v>64.0</c:v>
                </c:pt>
              </c:numCache>
            </c:numRef>
          </c:xVal>
          <c:yVal>
            <c:numRef>
              <c:f>Sheet1!$F$2:$F$6</c:f>
              <c:numCache>
                <c:formatCode>General</c:formatCode>
                <c:ptCount val="5"/>
                <c:pt idx="0">
                  <c:v>2.358</c:v>
                </c:pt>
                <c:pt idx="1">
                  <c:v>3.087</c:v>
                </c:pt>
                <c:pt idx="2">
                  <c:v>3.997</c:v>
                </c:pt>
                <c:pt idx="3">
                  <c:v>4.624999999999976</c:v>
                </c:pt>
                <c:pt idx="4">
                  <c:v>5.103999999999997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07669496"/>
        <c:axId val="-2107663880"/>
      </c:scatterChart>
      <c:valAx>
        <c:axId val="-2107669496"/>
        <c:scaling>
          <c:orientation val="minMax"/>
          <c:max val="64.0"/>
          <c:min val="8.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Number of Machines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107663880"/>
        <c:crosses val="autoZero"/>
        <c:crossBetween val="midCat"/>
        <c:majorUnit val="8.0"/>
      </c:valAx>
      <c:valAx>
        <c:axId val="-2107663880"/>
        <c:scaling>
          <c:orientation val="minMax"/>
          <c:min val="2.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baseline="0" dirty="0" err="1" smtClean="0"/>
                  <a:t>Avg</a:t>
                </a:r>
                <a:r>
                  <a:rPr lang="en-US" baseline="0" dirty="0" smtClean="0"/>
                  <a:t> # of Machines Spanned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0.0260234033245844"/>
              <c:y val="0.0500612423447069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-2107669496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scatterChart>
        <c:scatterStyle val="lineMarker"/>
        <c:varyColors val="0"/>
        <c:ser>
          <c:idx val="1"/>
          <c:order val="0"/>
          <c:tx>
            <c:strRef>
              <c:f>Table1[[#Headers],[Random]]</c:f>
              <c:strCache>
                <c:ptCount val="1"/>
                <c:pt idx="0">
                  <c:v>Random</c:v>
                </c:pt>
              </c:strCache>
            </c:strRef>
          </c:tx>
          <c:xVal>
            <c:numRef>
              <c:f>Sheet1!$C$2:$C$6</c:f>
              <c:numCache>
                <c:formatCode>General</c:formatCode>
                <c:ptCount val="5"/>
                <c:pt idx="0">
                  <c:v>8.0</c:v>
                </c:pt>
                <c:pt idx="1">
                  <c:v>16.0</c:v>
                </c:pt>
                <c:pt idx="2">
                  <c:v>32.0</c:v>
                </c:pt>
                <c:pt idx="3">
                  <c:v>48.0</c:v>
                </c:pt>
                <c:pt idx="4">
                  <c:v>64.0</c:v>
                </c:pt>
              </c:numCache>
            </c:numRef>
          </c:xVal>
          <c:yVal>
            <c:numRef>
              <c:f>Sheet1!$D$2:$D$6</c:f>
              <c:numCache>
                <c:formatCode>General</c:formatCode>
                <c:ptCount val="5"/>
                <c:pt idx="0">
                  <c:v>409.1</c:v>
                </c:pt>
                <c:pt idx="1">
                  <c:v>212.5</c:v>
                </c:pt>
                <c:pt idx="2">
                  <c:v>117.0</c:v>
                </c:pt>
                <c:pt idx="3">
                  <c:v>84.0</c:v>
                </c:pt>
                <c:pt idx="4">
                  <c:v>65.0</c:v>
                </c:pt>
              </c:numCache>
            </c:numRef>
          </c:yVal>
          <c:smooth val="0"/>
        </c:ser>
        <c:ser>
          <c:idx val="2"/>
          <c:order val="1"/>
          <c:tx>
            <c:strRef>
              <c:f>Table1[[#Headers],[Oblivious]]</c:f>
              <c:strCache>
                <c:ptCount val="1"/>
                <c:pt idx="0">
                  <c:v>Oblivious</c:v>
                </c:pt>
              </c:strCache>
            </c:strRef>
          </c:tx>
          <c:marker>
            <c:symbol val="triangle"/>
            <c:size val="9"/>
          </c:marker>
          <c:xVal>
            <c:numRef>
              <c:f>Sheet1!$C$2:$C$6</c:f>
              <c:numCache>
                <c:formatCode>General</c:formatCode>
                <c:ptCount val="5"/>
                <c:pt idx="0">
                  <c:v>8.0</c:v>
                </c:pt>
                <c:pt idx="1">
                  <c:v>16.0</c:v>
                </c:pt>
                <c:pt idx="2">
                  <c:v>32.0</c:v>
                </c:pt>
                <c:pt idx="3">
                  <c:v>48.0</c:v>
                </c:pt>
                <c:pt idx="4">
                  <c:v>64.0</c:v>
                </c:pt>
              </c:numCache>
            </c:numRef>
          </c:xVal>
          <c:yVal>
            <c:numRef>
              <c:f>Sheet1!$E$2:$E$6</c:f>
              <c:numCache>
                <c:formatCode>General</c:formatCode>
                <c:ptCount val="5"/>
                <c:pt idx="0">
                  <c:v>601.8</c:v>
                </c:pt>
                <c:pt idx="1">
                  <c:v>326.1</c:v>
                </c:pt>
                <c:pt idx="2">
                  <c:v>194.1</c:v>
                </c:pt>
                <c:pt idx="3">
                  <c:v>145.6</c:v>
                </c:pt>
                <c:pt idx="4">
                  <c:v>121.1</c:v>
                </c:pt>
              </c:numCache>
            </c:numRef>
          </c:yVal>
          <c:smooth val="0"/>
        </c:ser>
        <c:ser>
          <c:idx val="3"/>
          <c:order val="2"/>
          <c:tx>
            <c:strRef>
              <c:f>Table1[[#Headers],[Coordinated]]</c:f>
              <c:strCache>
                <c:ptCount val="1"/>
                <c:pt idx="0">
                  <c:v>Coordinated</c:v>
                </c:pt>
              </c:strCache>
            </c:strRef>
          </c:tx>
          <c:marker>
            <c:symbol val="diamond"/>
            <c:size val="9"/>
          </c:marker>
          <c:xVal>
            <c:numRef>
              <c:f>Sheet1!$C$2:$C$6</c:f>
              <c:numCache>
                <c:formatCode>General</c:formatCode>
                <c:ptCount val="5"/>
                <c:pt idx="0">
                  <c:v>8.0</c:v>
                </c:pt>
                <c:pt idx="1">
                  <c:v>16.0</c:v>
                </c:pt>
                <c:pt idx="2">
                  <c:v>32.0</c:v>
                </c:pt>
                <c:pt idx="3">
                  <c:v>48.0</c:v>
                </c:pt>
                <c:pt idx="4">
                  <c:v>64.0</c:v>
                </c:pt>
              </c:numCache>
            </c:numRef>
          </c:xVal>
          <c:yVal>
            <c:numRef>
              <c:f>Sheet1!$F$2:$F$6</c:f>
              <c:numCache>
                <c:formatCode>General</c:formatCode>
                <c:ptCount val="5"/>
                <c:pt idx="0">
                  <c:v>934.3</c:v>
                </c:pt>
                <c:pt idx="1">
                  <c:v>672.3</c:v>
                </c:pt>
                <c:pt idx="2">
                  <c:v>334.1</c:v>
                </c:pt>
                <c:pt idx="3">
                  <c:v>265.6</c:v>
                </c:pt>
                <c:pt idx="4">
                  <c:v>254.5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08208680"/>
        <c:axId val="-2108214296"/>
      </c:scatterChart>
      <c:valAx>
        <c:axId val="-2108208680"/>
        <c:scaling>
          <c:orientation val="minMax"/>
          <c:max val="64.0"/>
          <c:min val="8.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Number of Machines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108214296"/>
        <c:crosses val="autoZero"/>
        <c:crossBetween val="midCat"/>
        <c:majorUnit val="8.0"/>
      </c:valAx>
      <c:valAx>
        <c:axId val="-2108214296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baseline="0" dirty="0" smtClean="0"/>
                  <a:t>Partitioning Time (Seconds)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0.0426900699912511"/>
              <c:y val="0.129922353455818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-2108208680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62485138075689"/>
          <c:y val="0.0414942843256975"/>
          <c:w val="0.640311819996859"/>
          <c:h val="0.72873539478400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Random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51000"/>
                    <a:satMod val="130000"/>
                  </a:schemeClr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  <a:lin ang="16200000" scaled="0"/>
            </a:gradFill>
            <a:ln w="9525" cap="flat" cmpd="sng" algn="ctr">
              <a:solidFill>
                <a:schemeClr val="accent2">
                  <a:shade val="95000"/>
                  <a:satMod val="105000"/>
                </a:scheme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cat>
            <c:strRef>
              <c:f>Sheet1!$A$2:$A$4</c:f>
              <c:strCache>
                <c:ptCount val="3"/>
                <c:pt idx="0">
                  <c:v>PageRank</c:v>
                </c:pt>
                <c:pt idx="1">
                  <c:v>Collaborative Filtering</c:v>
                </c:pt>
                <c:pt idx="2">
                  <c:v>Shortest Path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1.0</c:v>
                </c:pt>
                <c:pt idx="1">
                  <c:v>1.0</c:v>
                </c:pt>
                <c:pt idx="2">
                  <c:v>1.0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Oblivious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hade val="51000"/>
                    <a:satMod val="130000"/>
                  </a:schemeClr>
                </a:gs>
                <a:gs pos="80000">
                  <a:schemeClr val="accent3">
                    <a:shade val="93000"/>
                    <a:satMod val="130000"/>
                  </a:schemeClr>
                </a:gs>
                <a:gs pos="100000">
                  <a:schemeClr val="accent3">
                    <a:shade val="94000"/>
                    <a:satMod val="135000"/>
                  </a:schemeClr>
                </a:gs>
              </a:gsLst>
              <a:lin ang="16200000" scaled="0"/>
            </a:gradFill>
            <a:ln w="9525" cap="flat" cmpd="sng" algn="ctr">
              <a:solidFill>
                <a:schemeClr val="accent3">
                  <a:shade val="95000"/>
                  <a:satMod val="105000"/>
                </a:scheme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cat>
            <c:strRef>
              <c:f>Sheet1!$A$2:$A$4</c:f>
              <c:strCache>
                <c:ptCount val="3"/>
                <c:pt idx="0">
                  <c:v>PageRank</c:v>
                </c:pt>
                <c:pt idx="1">
                  <c:v>Collaborative Filtering</c:v>
                </c:pt>
                <c:pt idx="2">
                  <c:v>Shortest Path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0.78</c:v>
                </c:pt>
                <c:pt idx="1">
                  <c:v>0.6</c:v>
                </c:pt>
                <c:pt idx="2">
                  <c:v>0.81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Coordinated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hade val="51000"/>
                    <a:satMod val="130000"/>
                  </a:schemeClr>
                </a:gs>
                <a:gs pos="80000">
                  <a:schemeClr val="accent4">
                    <a:shade val="93000"/>
                    <a:satMod val="130000"/>
                  </a:schemeClr>
                </a:gs>
                <a:gs pos="100000">
                  <a:schemeClr val="accent4">
                    <a:shade val="94000"/>
                    <a:satMod val="135000"/>
                  </a:schemeClr>
                </a:gs>
              </a:gsLst>
              <a:lin ang="16200000" scaled="0"/>
            </a:gradFill>
            <a:ln w="9525" cap="flat" cmpd="sng" algn="ctr">
              <a:solidFill>
                <a:schemeClr val="accent4">
                  <a:shade val="95000"/>
                  <a:satMod val="105000"/>
                </a:scheme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cat>
            <c:strRef>
              <c:f>Sheet1!$A$2:$A$4</c:f>
              <c:strCache>
                <c:ptCount val="3"/>
                <c:pt idx="0">
                  <c:v>PageRank</c:v>
                </c:pt>
                <c:pt idx="1">
                  <c:v>Collaborative Filtering</c:v>
                </c:pt>
                <c:pt idx="2">
                  <c:v>Shortest Path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0.5</c:v>
                </c:pt>
                <c:pt idx="1">
                  <c:v>0.3</c:v>
                </c:pt>
                <c:pt idx="2">
                  <c:v>0.55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11859880"/>
        <c:axId val="-2112516808"/>
      </c:barChart>
      <c:catAx>
        <c:axId val="-2111859880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 rot="0" vert="horz" anchor="b" anchorCtr="0"/>
          <a:lstStyle/>
          <a:p>
            <a:pPr>
              <a:defRPr sz="2000"/>
            </a:pPr>
            <a:endParaRPr lang="en-US"/>
          </a:p>
        </c:txPr>
        <c:crossAx val="-2112516808"/>
        <c:crosses val="autoZero"/>
        <c:auto val="1"/>
        <c:lblAlgn val="ctr"/>
        <c:lblOffset val="100"/>
        <c:noMultiLvlLbl val="0"/>
      </c:catAx>
      <c:valAx>
        <c:axId val="-2112516808"/>
        <c:scaling>
          <c:orientation val="minMax"/>
          <c:max val="1.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2800"/>
                </a:pPr>
                <a:r>
                  <a:rPr lang="en-US" sz="2800" dirty="0" smtClean="0"/>
                  <a:t>Runtime Relative</a:t>
                </a:r>
                <a:r>
                  <a:rPr lang="en-US" sz="2800" baseline="0" dirty="0" smtClean="0"/>
                  <a:t> </a:t>
                </a:r>
                <a:br>
                  <a:rPr lang="en-US" sz="2800" baseline="0" dirty="0" smtClean="0"/>
                </a:br>
                <a:r>
                  <a:rPr lang="en-US" sz="2800" dirty="0" smtClean="0"/>
                  <a:t>to Random</a:t>
                </a:r>
                <a:endParaRPr lang="en-US" sz="2800" dirty="0"/>
              </a:p>
            </c:rich>
          </c:tx>
          <c:layout>
            <c:manualLayout>
              <c:xMode val="edge"/>
              <c:yMode val="edge"/>
              <c:x val="0.00142450142450142"/>
              <c:y val="0.108285952715372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-2111859880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49589474392624"/>
          <c:y val="0.080565639405719"/>
          <c:w val="0.221730152320704"/>
          <c:h val="0.296115051881855"/>
        </c:manualLayout>
      </c:layout>
      <c:overlay val="0"/>
      <c:txPr>
        <a:bodyPr/>
        <a:lstStyle/>
        <a:p>
          <a:pPr>
            <a:defRPr sz="24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32200568678915"/>
          <c:y val="0.0673611111111111"/>
          <c:w val="0.693195319335083"/>
          <c:h val="0.617245734908136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Pregel Fan-Out</c:v>
                </c:pt>
              </c:strCache>
            </c:strRef>
          </c:tx>
          <c:xVal>
            <c:numRef>
              <c:f>Sheet1!$A$2:$A$6</c:f>
              <c:numCache>
                <c:formatCode>General</c:formatCode>
                <c:ptCount val="5"/>
                <c:pt idx="0">
                  <c:v>1.8</c:v>
                </c:pt>
                <c:pt idx="1">
                  <c:v>1.9</c:v>
                </c:pt>
                <c:pt idx="2">
                  <c:v>2.0</c:v>
                </c:pt>
                <c:pt idx="3">
                  <c:v>2.1</c:v>
                </c:pt>
                <c:pt idx="4">
                  <c:v>2.2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8.5840958995</c:v>
                </c:pt>
                <c:pt idx="1">
                  <c:v>3.2753101538</c:v>
                </c:pt>
                <c:pt idx="2">
                  <c:v>1.3665153477</c:v>
                </c:pt>
                <c:pt idx="3">
                  <c:v>0.7637492428</c:v>
                </c:pt>
                <c:pt idx="4">
                  <c:v>0.472909068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GraphLab</c:v>
                </c:pt>
              </c:strCache>
            </c:strRef>
          </c:tx>
          <c:xVal>
            <c:numRef>
              <c:f>Sheet1!$A$2:$A$6</c:f>
              <c:numCache>
                <c:formatCode>General</c:formatCode>
                <c:ptCount val="5"/>
                <c:pt idx="0">
                  <c:v>1.8</c:v>
                </c:pt>
                <c:pt idx="1">
                  <c:v>1.9</c:v>
                </c:pt>
                <c:pt idx="2">
                  <c:v>2.0</c:v>
                </c:pt>
                <c:pt idx="3">
                  <c:v>2.1</c:v>
                </c:pt>
                <c:pt idx="4">
                  <c:v>2.2</c:v>
                </c:pt>
              </c:numCache>
            </c:numRef>
          </c:xVal>
          <c:yVal>
            <c:numRef>
              <c:f>Sheet1!$C$2:$C$6</c:f>
              <c:numCache>
                <c:formatCode>General</c:formatCode>
                <c:ptCount val="5"/>
                <c:pt idx="0">
                  <c:v>5.2480483139</c:v>
                </c:pt>
                <c:pt idx="1">
                  <c:v>5.0696431335</c:v>
                </c:pt>
                <c:pt idx="2">
                  <c:v>4.2866458322</c:v>
                </c:pt>
                <c:pt idx="3">
                  <c:v>3.3660036828</c:v>
                </c:pt>
                <c:pt idx="4">
                  <c:v>2.6615375395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PowerGraph</c:v>
                </c:pt>
              </c:strCache>
            </c:strRef>
          </c:tx>
          <c:spPr>
            <a:ln>
              <a:solidFill>
                <a:schemeClr val="accent6">
                  <a:lumMod val="75000"/>
                </a:schemeClr>
              </a:solidFill>
            </a:ln>
          </c:spPr>
          <c:marker>
            <c:symbol val="triangle"/>
            <c:size val="9"/>
            <c:spPr>
              <a:solidFill>
                <a:schemeClr val="accent6"/>
              </a:solidFill>
              <a:ln>
                <a:solidFill>
                  <a:schemeClr val="tx1"/>
                </a:solidFill>
              </a:ln>
            </c:spPr>
          </c:marker>
          <c:xVal>
            <c:numRef>
              <c:f>Sheet1!$A$2:$A$6</c:f>
              <c:numCache>
                <c:formatCode>General</c:formatCode>
                <c:ptCount val="5"/>
                <c:pt idx="0">
                  <c:v>1.8</c:v>
                </c:pt>
                <c:pt idx="1">
                  <c:v>1.9</c:v>
                </c:pt>
                <c:pt idx="2">
                  <c:v>2.0</c:v>
                </c:pt>
                <c:pt idx="3">
                  <c:v>2.1</c:v>
                </c:pt>
                <c:pt idx="4">
                  <c:v>2.2</c:v>
                </c:pt>
              </c:numCache>
            </c:numRef>
          </c:xVal>
          <c:yVal>
            <c:numRef>
              <c:f>Sheet1!$D$2:$D$6</c:f>
              <c:numCache>
                <c:formatCode>General</c:formatCode>
                <c:ptCount val="5"/>
                <c:pt idx="0">
                  <c:v>1.17</c:v>
                </c:pt>
                <c:pt idx="1">
                  <c:v>1.072</c:v>
                </c:pt>
                <c:pt idx="2">
                  <c:v>0.8361</c:v>
                </c:pt>
                <c:pt idx="3">
                  <c:v>0.5972</c:v>
                </c:pt>
                <c:pt idx="4">
                  <c:v>0.4201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12485688"/>
        <c:axId val="-2112478168"/>
      </c:scatterChart>
      <c:valAx>
        <c:axId val="-2112485688"/>
        <c:scaling>
          <c:orientation val="minMax"/>
          <c:max val="2.2"/>
          <c:min val="1.8"/>
        </c:scaling>
        <c:delete val="0"/>
        <c:axPos val="b"/>
        <c:title>
          <c:tx>
            <c:rich>
              <a:bodyPr/>
              <a:lstStyle/>
              <a:p>
                <a:pPr>
                  <a:defRPr sz="1600"/>
                </a:pPr>
                <a:r>
                  <a:rPr lang="en-US" sz="1600" dirty="0" smtClean="0"/>
                  <a:t>Power-Law</a:t>
                </a:r>
                <a:r>
                  <a:rPr lang="en-US" sz="1600" baseline="0" dirty="0" smtClean="0"/>
                  <a:t> Constant α</a:t>
                </a:r>
                <a:endParaRPr lang="en-US" sz="1600" dirty="0"/>
              </a:p>
            </c:rich>
          </c:tx>
          <c:layout>
            <c:manualLayout>
              <c:xMode val="edge"/>
              <c:yMode val="edge"/>
              <c:x val="0.382270341207349"/>
              <c:y val="0.813194444444444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2400"/>
            </a:pPr>
            <a:endParaRPr lang="en-US"/>
          </a:p>
        </c:txPr>
        <c:crossAx val="-2112478168"/>
        <c:crosses val="autoZero"/>
        <c:crossBetween val="midCat"/>
      </c:valAx>
      <c:valAx>
        <c:axId val="-2112478168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2000"/>
                </a:pPr>
                <a:r>
                  <a:rPr lang="en-US" sz="2000" dirty="0" smtClean="0"/>
                  <a:t>Total</a:t>
                </a:r>
                <a:r>
                  <a:rPr lang="en-US" sz="2000" baseline="0" dirty="0" smtClean="0"/>
                  <a:t> Network (GB)</a:t>
                </a:r>
                <a:endParaRPr lang="en-US" sz="2000" dirty="0"/>
              </a:p>
            </c:rich>
          </c:tx>
          <c:layout>
            <c:manualLayout>
              <c:xMode val="edge"/>
              <c:yMode val="edge"/>
              <c:x val="0.0085249343832021"/>
              <c:y val="0.114150535870516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2400"/>
            </a:pPr>
            <a:endParaRPr lang="en-US"/>
          </a:p>
        </c:txPr>
        <c:crossAx val="-2112485688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A2977-3485-E249-8A2A-4392E72C5A58}" type="datetimeFigureOut">
              <a:rPr lang="en-US" smtClean="0"/>
              <a:t>10/8/12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014D8E-F630-C44B-84CB-412590420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6468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7A65D1-777C-4CD8-B906-93A5703EF422}" type="datetimeFigureOut">
              <a:rPr lang="en-US" smtClean="0"/>
              <a:pPr/>
              <a:t>10/8/12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2367E9-6217-467F-9FBB-578A0F4503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75882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367E9-6217-467F-9FBB-578A0F4503F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38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35F6D-BA34-F541-9DBB-DD8D7132CE45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10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029211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367E9-6217-467F-9FBB-578A0F4503F2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7944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367E9-6217-467F-9FBB-578A0F4503F2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3707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0F1E5-AD06-4561-BD73-71867974E0BE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5715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ADAE87-5955-4B76-87EE-B76E9A46D816}" type="slidenum">
              <a:rPr lang="en-US" smtClean="0">
                <a:solidFill>
                  <a:prstClr val="black"/>
                </a:solidFill>
                <a:latin typeface="Calibri"/>
              </a:rPr>
              <a:pPr>
                <a:defRPr/>
              </a:pPr>
              <a:t>18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ADAE87-5955-4B76-87EE-B76E9A46D816}" type="slidenum">
              <a:rPr lang="en-US" smtClean="0">
                <a:solidFill>
                  <a:prstClr val="black"/>
                </a:solidFill>
                <a:latin typeface="Calibri"/>
              </a:rPr>
              <a:pPr>
                <a:defRPr/>
              </a:pPr>
              <a:t>19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367E9-6217-467F-9FBB-578A0F4503F2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1678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367E9-6217-467F-9FBB-578A0F4503F2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6372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367E9-6217-467F-9FBB-578A0F4503F2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8290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ADAE87-5955-4B76-87EE-B76E9A46D816}" type="slidenum">
              <a:rPr lang="en-US" smtClean="0">
                <a:solidFill>
                  <a:prstClr val="black"/>
                </a:solidFill>
                <a:latin typeface="Calibri"/>
              </a:rPr>
              <a:pPr>
                <a:defRPr/>
              </a:pPr>
              <a:t>32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367E9-6217-467F-9FBB-578A0F4503F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7238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367E9-6217-467F-9FBB-578A0F4503F2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1880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6890C-274A-9745-A028-AB26E00C1661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4502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367E9-6217-467F-9FBB-578A0F4503F2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3196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367E9-6217-467F-9FBB-578A0F4503F2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037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367E9-6217-467F-9FBB-578A0F4503F2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52683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367E9-6217-467F-9FBB-578A0F4503F2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367E9-6217-467F-9FBB-578A0F4503F2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367E9-6217-467F-9FBB-578A0F4503F2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10767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 use random cuts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6890C-274A-9745-A028-AB26E00C1661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59095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367E9-6217-467F-9FBB-578A0F4503F2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551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367E9-6217-467F-9FBB-578A0F4503F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9057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S.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Suri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S.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Vassilvitskii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“Counting triangles and the curse of the last reducer,” presented at the WWW '11: Proceedings of the 20th international conference on World wide web, 2011.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889AEB-C4A3-6646-B595-940E0655BE67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43256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367E9-6217-467F-9FBB-578A0F4503F2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0469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CD54B-A338-A741-9207-EF271D26B96E}" type="slidenum"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367E9-6217-467F-9FBB-578A0F4503F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7238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367E9-6217-467F-9FBB-578A0F4503F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7238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889AEB-C4A3-6646-B595-940E0655BE6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9396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367E9-6217-467F-9FBB-578A0F4503F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0596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35F6D-BA34-F541-9DBB-DD8D7132CE45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9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02921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4EDF6-B3C5-924C-BB92-30DE880A8CA7}" type="datetime1">
              <a:rPr lang="en-US" smtClean="0"/>
              <a:t>10/8/12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F60F-3EA1-45ED-A3FD-0857F7C98C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1B292-AFA5-574C-890B-A6A4300392F5}" type="datetime1">
              <a:rPr lang="en-US" smtClean="0"/>
              <a:t>10/8/12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F60F-3EA1-45ED-A3FD-0857F7C98C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C2AF-071C-7D4A-8531-DE0F10CEAC3F}" type="datetime1">
              <a:rPr lang="en-US" smtClean="0"/>
              <a:t>10/8/12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F60F-3EA1-45ED-A3FD-0857F7C98C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5B86E-59CE-F04A-A5B2-54D27ECAD45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10/8/12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F60F-3EA1-45ED-A3FD-0857F7C98CF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7337F-AB0E-3344-A567-878F93FAE0F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10/8/12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F60F-3EA1-45ED-A3FD-0857F7C98CF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BDB7B-90E7-9A40-9977-B365F412BCE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10/8/12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F60F-3EA1-45ED-A3FD-0857F7C98CF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AA1AA-AB35-F44C-904A-09D4E898D7C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10/8/12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F60F-3EA1-45ED-A3FD-0857F7C98CF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72F44-952C-B146-A1B7-CDDD7D845F1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10/8/12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F60F-3EA1-45ED-A3FD-0857F7C98CF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0B74C-F002-0549-BAED-D7D1A9C70D0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10/8/12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F60F-3EA1-45ED-A3FD-0857F7C98CF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73B68-12C1-5B40-885E-E23FF8B6718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10/8/12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F60F-3EA1-45ED-A3FD-0857F7C98CF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C1000-3D47-7741-B711-A5A1A390138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10/8/12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F60F-3EA1-45ED-A3FD-0857F7C98CF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388AF-7DEA-0C4D-AAEA-AC751AC85EB5}" type="datetime1">
              <a:rPr lang="en-US" smtClean="0"/>
              <a:t>10/8/12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F60F-3EA1-45ED-A3FD-0857F7C98C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2CBEB-64EC-694E-A66E-11A34FE327E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10/8/12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F60F-3EA1-45ED-A3FD-0857F7C98CF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E26E7-976B-D74C-AF7C-C1C04FDDF9D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10/8/12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F60F-3EA1-45ED-A3FD-0857F7C98CF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B134-9602-214E-8B80-B9FAB453ED4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10/8/12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F60F-3EA1-45ED-A3FD-0857F7C98CF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30F16-8615-E643-9F8D-A7EECE5CA308}" type="datetime1">
              <a:rPr lang="en-US" smtClean="0"/>
              <a:t>10/8/12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F60F-3EA1-45ED-A3FD-0857F7C98C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1A97B-2757-B14F-8CB7-761F8A9D1535}" type="datetime1">
              <a:rPr lang="en-US" smtClean="0"/>
              <a:t>10/8/12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F60F-3EA1-45ED-A3FD-0857F7C98C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92D7E-F9E1-0549-9529-23BCC238767F}" type="datetime1">
              <a:rPr lang="en-US" smtClean="0"/>
              <a:t>10/8/12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F60F-3EA1-45ED-A3FD-0857F7C98C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84056-16CD-1B4F-8BF6-3C6B154AF4F9}" type="datetime1">
              <a:rPr lang="en-US" smtClean="0"/>
              <a:t>10/8/12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F60F-3EA1-45ED-A3FD-0857F7C98C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D70A0-D508-F840-8E09-06B046070A49}" type="datetime1">
              <a:rPr lang="en-US" smtClean="0"/>
              <a:t>10/8/12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F60F-3EA1-45ED-A3FD-0857F7C98C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D5249-E920-4E41-86CC-CEC14DF98523}" type="datetime1">
              <a:rPr lang="en-US" smtClean="0"/>
              <a:t>10/8/12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F60F-3EA1-45ED-A3FD-0857F7C98C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A116C-05E8-574E-8D44-5B2DFBF203A2}" type="datetime1">
              <a:rPr lang="en-US" smtClean="0"/>
              <a:t>10/8/12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F60F-3EA1-45ED-A3FD-0857F7C98C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1EFADD-4D95-B349-B669-876660391226}" type="datetime1">
              <a:rPr lang="en-US" smtClean="0"/>
              <a:t>10/8/12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79F60F-3EA1-45ED-A3FD-0857F7C98CF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3AE072-AF36-5D42-8443-3C997296A53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10/8/12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79F60F-3EA1-45ED-A3FD-0857F7C98CF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jpe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jpeg"/><Relationship Id="rId8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microsoft.com/office/2007/relationships/hdphoto" Target="../media/hdphoto1.wdp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5.png"/><Relationship Id="rId12" Type="http://schemas.openxmlformats.org/officeDocument/2006/relationships/image" Target="../media/image26.png"/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3.xml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image" Target="../media/image21.png"/><Relationship Id="rId8" Type="http://schemas.openxmlformats.org/officeDocument/2006/relationships/image" Target="../media/image22.png"/><Relationship Id="rId9" Type="http://schemas.openxmlformats.org/officeDocument/2006/relationships/image" Target="../media/image23.png"/><Relationship Id="rId10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chart" Target="../charts/char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chart" Target="../charts/char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9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image" Target="../media/image13.jpeg"/><Relationship Id="rId10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0.e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7.e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chart" Target="../charts/char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chart" Target="../charts/char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4" Type="http://schemas.openxmlformats.org/officeDocument/2006/relationships/chart" Target="../charts/chart7.xml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chart" Target="../charts/chart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14.png"/><Relationship Id="rId6" Type="http://schemas.openxmlformats.org/officeDocument/2006/relationships/image" Target="../media/image12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4" Type="http://schemas.openxmlformats.org/officeDocument/2006/relationships/chart" Target="../charts/chart10.xml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chart" Target="../charts/chart11.xml"/><Relationship Id="rId3" Type="http://schemas.openxmlformats.org/officeDocument/2006/relationships/chart" Target="../charts/chart1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4" Type="http://schemas.openxmlformats.org/officeDocument/2006/relationships/image" Target="../media/image13.jpe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chart" Target="../charts/char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38200" y="2590800"/>
            <a:ext cx="5562600" cy="838200"/>
          </a:xfrm>
        </p:spPr>
        <p:txBody>
          <a:bodyPr/>
          <a:lstStyle/>
          <a:p>
            <a:pPr algn="ctr">
              <a:buNone/>
            </a:pPr>
            <a:r>
              <a:rPr lang="en-US" sz="3600" dirty="0" smtClean="0"/>
              <a:t>Joseph Gonzalez</a:t>
            </a:r>
          </a:p>
        </p:txBody>
      </p:sp>
      <p:grpSp>
        <p:nvGrpSpPr>
          <p:cNvPr id="6" name="Group 28"/>
          <p:cNvGrpSpPr/>
          <p:nvPr/>
        </p:nvGrpSpPr>
        <p:grpSpPr>
          <a:xfrm>
            <a:off x="1265238" y="4053702"/>
            <a:ext cx="973985" cy="2056031"/>
            <a:chOff x="646729" y="4265830"/>
            <a:chExt cx="973985" cy="2056031"/>
          </a:xfrm>
        </p:grpSpPr>
        <p:pic>
          <p:nvPicPr>
            <p:cNvPr id="1026" name="Picture 2" descr="Z:\Documents\svn\select\www\people\images\ylow.jpg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6729" y="4265830"/>
              <a:ext cx="920859" cy="1371600"/>
            </a:xfrm>
            <a:prstGeom prst="rect">
              <a:avLst/>
            </a:prstGeom>
            <a:noFill/>
          </p:spPr>
        </p:pic>
        <p:sp>
          <p:nvSpPr>
            <p:cNvPr id="11" name="TextBox 10"/>
            <p:cNvSpPr txBox="1"/>
            <p:nvPr/>
          </p:nvSpPr>
          <p:spPr>
            <a:xfrm>
              <a:off x="646729" y="5675530"/>
              <a:ext cx="97398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14400"/>
              <a:r>
                <a:rPr lang="en-US" dirty="0" err="1">
                  <a:solidFill>
                    <a:prstClr val="black"/>
                  </a:solidFill>
                  <a:latin typeface="Calibri"/>
                </a:rPr>
                <a:t>Yucheng</a:t>
              </a:r>
              <a:endParaRPr lang="en-US" dirty="0">
                <a:solidFill>
                  <a:prstClr val="black"/>
                </a:solidFill>
                <a:latin typeface="Calibri"/>
              </a:endParaRPr>
            </a:p>
            <a:p>
              <a:pPr algn="ctr" defTabSz="914400"/>
              <a:r>
                <a:rPr lang="en-US" dirty="0">
                  <a:solidFill>
                    <a:prstClr val="black"/>
                  </a:solidFill>
                  <a:latin typeface="Calibri"/>
                </a:rPr>
                <a:t>Low</a:t>
              </a:r>
            </a:p>
          </p:txBody>
        </p:sp>
      </p:grpSp>
      <p:grpSp>
        <p:nvGrpSpPr>
          <p:cNvPr id="10" name="Group 32"/>
          <p:cNvGrpSpPr/>
          <p:nvPr/>
        </p:nvGrpSpPr>
        <p:grpSpPr>
          <a:xfrm>
            <a:off x="4936827" y="4053702"/>
            <a:ext cx="916858" cy="2056031"/>
            <a:chOff x="4663821" y="4265830"/>
            <a:chExt cx="916858" cy="2056031"/>
          </a:xfrm>
        </p:grpSpPr>
        <p:pic>
          <p:nvPicPr>
            <p:cNvPr id="1028" name="Picture 4" descr="Z:\Documents\svn\select\www\people\images\bickson.jpg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63821" y="4265830"/>
              <a:ext cx="903642" cy="1371600"/>
            </a:xfrm>
            <a:prstGeom prst="rect">
              <a:avLst/>
            </a:prstGeom>
            <a:noFill/>
          </p:spPr>
        </p:pic>
        <p:sp>
          <p:nvSpPr>
            <p:cNvPr id="13" name="TextBox 12"/>
            <p:cNvSpPr txBox="1"/>
            <p:nvPr/>
          </p:nvSpPr>
          <p:spPr>
            <a:xfrm>
              <a:off x="4684792" y="5675530"/>
              <a:ext cx="89588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14400"/>
              <a:r>
                <a:rPr lang="en-US" dirty="0">
                  <a:solidFill>
                    <a:prstClr val="black"/>
                  </a:solidFill>
                  <a:latin typeface="Calibri"/>
                </a:rPr>
                <a:t>Danny</a:t>
              </a:r>
            </a:p>
            <a:p>
              <a:pPr algn="ctr" defTabSz="914400"/>
              <a:r>
                <a:rPr lang="en-US" dirty="0" err="1">
                  <a:solidFill>
                    <a:prstClr val="black"/>
                  </a:solidFill>
                  <a:latin typeface="Calibri"/>
                </a:rPr>
                <a:t>Bickson</a:t>
              </a:r>
              <a:endParaRPr lang="en-US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0" y="1600200"/>
            <a:ext cx="91266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Distributed Graph-Parallel Computation on Natural Graphs</a:t>
            </a:r>
            <a:endParaRPr lang="en-US" sz="2800" dirty="0">
              <a:solidFill>
                <a:srgbClr val="4E015A"/>
              </a:solidFill>
              <a:latin typeface="Calibri"/>
            </a:endParaRPr>
          </a:p>
        </p:txBody>
      </p:sp>
      <p:grpSp>
        <p:nvGrpSpPr>
          <p:cNvPr id="16" name="Group 31"/>
          <p:cNvGrpSpPr/>
          <p:nvPr/>
        </p:nvGrpSpPr>
        <p:grpSpPr>
          <a:xfrm>
            <a:off x="3137175" y="4053702"/>
            <a:ext cx="901700" cy="2057400"/>
            <a:chOff x="3584654" y="4265830"/>
            <a:chExt cx="901700" cy="20574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584654" y="4265830"/>
              <a:ext cx="901700" cy="1371599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3679584" y="5676899"/>
              <a:ext cx="7152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14400"/>
              <a:r>
                <a:rPr lang="en-US" dirty="0" err="1" smtClean="0">
                  <a:solidFill>
                    <a:prstClr val="black"/>
                  </a:solidFill>
                  <a:latin typeface="Calibri"/>
                </a:rPr>
                <a:t>Haijie</a:t>
              </a:r>
              <a:endParaRPr lang="en-US" dirty="0">
                <a:solidFill>
                  <a:prstClr val="black"/>
                </a:solidFill>
                <a:latin typeface="Calibri"/>
              </a:endParaRPr>
            </a:p>
            <a:p>
              <a:pPr algn="ctr" defTabSz="914400"/>
              <a:r>
                <a:rPr lang="en-US" dirty="0" err="1">
                  <a:solidFill>
                    <a:prstClr val="black"/>
                  </a:solidFill>
                  <a:latin typeface="Calibri"/>
                </a:rPr>
                <a:t>Gu</a:t>
              </a:r>
              <a:endParaRPr lang="en-US" dirty="0">
                <a:solidFill>
                  <a:prstClr val="black"/>
                </a:solidFill>
                <a:latin typeface="Calibri"/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715000" y="2286000"/>
            <a:ext cx="1190625" cy="13716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26680" y="3620870"/>
            <a:ext cx="1686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dirty="0" smtClean="0">
                <a:solidFill>
                  <a:prstClr val="black"/>
                </a:solidFill>
                <a:latin typeface="Calibri"/>
              </a:rPr>
              <a:t>Joint work with: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18" name="Group 33"/>
          <p:cNvGrpSpPr/>
          <p:nvPr/>
        </p:nvGrpSpPr>
        <p:grpSpPr>
          <a:xfrm>
            <a:off x="6751638" y="4055071"/>
            <a:ext cx="1020762" cy="2056031"/>
            <a:chOff x="5666554" y="4267199"/>
            <a:chExt cx="1020762" cy="2056031"/>
          </a:xfrm>
        </p:grpSpPr>
        <p:pic>
          <p:nvPicPr>
            <p:cNvPr id="26" name="Picture 5" descr="Z:\Documents\svn\select\www\people\images\guestrin.jpg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6554" y="4267199"/>
              <a:ext cx="1020762" cy="1371600"/>
            </a:xfrm>
            <a:prstGeom prst="rect">
              <a:avLst/>
            </a:prstGeom>
            <a:noFill/>
          </p:spPr>
        </p:pic>
        <p:sp>
          <p:nvSpPr>
            <p:cNvPr id="27" name="TextBox 26"/>
            <p:cNvSpPr txBox="1"/>
            <p:nvPr/>
          </p:nvSpPr>
          <p:spPr>
            <a:xfrm>
              <a:off x="5691847" y="5676899"/>
              <a:ext cx="98680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Carlos</a:t>
              </a:r>
            </a:p>
            <a:p>
              <a:pPr algn="ctr"/>
              <a:r>
                <a:rPr lang="en-US" dirty="0" err="1" smtClean="0"/>
                <a:t>Guestrin</a:t>
              </a:r>
              <a:endParaRPr lang="en-US" dirty="0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1371600" y="152400"/>
            <a:ext cx="6284593" cy="132343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defTabSz="914400"/>
            <a:r>
              <a:rPr lang="en-US" sz="8000" b="1" dirty="0" smtClean="0">
                <a:ln w="11430">
                  <a:solidFill>
                    <a:schemeClr val="tx1"/>
                  </a:solidFill>
                </a:ln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Helvetica"/>
                <a:cs typeface="Helvetica"/>
              </a:rPr>
              <a:t>PowerGraph</a:t>
            </a:r>
            <a:endParaRPr lang="en-US" sz="8000" b="1" dirty="0">
              <a:ln w="11430">
                <a:solidFill>
                  <a:schemeClr val="tx1"/>
                </a:solidFill>
              </a:ln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Helvetica"/>
              <a:cs typeface="Helvetica"/>
            </a:endParaRPr>
          </a:p>
        </p:txBody>
      </p:sp>
      <p:pic>
        <p:nvPicPr>
          <p:cNvPr id="9" name="Picture 8" descr="CMU_logo_horiz_187 red.jp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324600"/>
            <a:ext cx="4876800" cy="437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97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Power-Law Degree Distribution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F60F-3EA1-45ED-A3FD-0857F7C98CF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17" name="Group 17"/>
          <p:cNvGrpSpPr/>
          <p:nvPr/>
        </p:nvGrpSpPr>
        <p:grpSpPr>
          <a:xfrm>
            <a:off x="2362200" y="2362200"/>
            <a:ext cx="4602759" cy="3810000"/>
            <a:chOff x="553628" y="3651862"/>
            <a:chExt cx="1769669" cy="1464869"/>
          </a:xfrm>
        </p:grpSpPr>
        <p:cxnSp>
          <p:nvCxnSpPr>
            <p:cNvPr id="21" name="Straight Connector 20"/>
            <p:cNvCxnSpPr>
              <a:stCxn id="37" idx="5"/>
              <a:endCxn id="33" idx="1"/>
            </p:cNvCxnSpPr>
            <p:nvPr/>
          </p:nvCxnSpPr>
          <p:spPr>
            <a:xfrm>
              <a:off x="1037382" y="4029553"/>
              <a:ext cx="274911" cy="229156"/>
            </a:xfrm>
            <a:prstGeom prst="line">
              <a:avLst/>
            </a:prstGeom>
            <a:ln w="76200" cmpd="sng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33" idx="7"/>
              <a:endCxn id="41" idx="3"/>
            </p:cNvCxnSpPr>
            <p:nvPr/>
          </p:nvCxnSpPr>
          <p:spPr>
            <a:xfrm flipV="1">
              <a:off x="1581701" y="4029553"/>
              <a:ext cx="295302" cy="229156"/>
            </a:xfrm>
            <a:prstGeom prst="line">
              <a:avLst/>
            </a:prstGeom>
            <a:ln w="76200" cmpd="sng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34" idx="4"/>
              <a:endCxn id="33" idx="0"/>
            </p:cNvCxnSpPr>
            <p:nvPr/>
          </p:nvCxnSpPr>
          <p:spPr>
            <a:xfrm flipH="1">
              <a:off x="1446997" y="3873507"/>
              <a:ext cx="1" cy="329406"/>
            </a:xfrm>
            <a:prstGeom prst="line">
              <a:avLst/>
            </a:prstGeom>
            <a:ln w="76200" cmpd="sng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33" idx="6"/>
              <a:endCxn id="40" idx="2"/>
            </p:cNvCxnSpPr>
            <p:nvPr/>
          </p:nvCxnSpPr>
          <p:spPr>
            <a:xfrm>
              <a:off x="1637497" y="4393413"/>
              <a:ext cx="464155" cy="1"/>
            </a:xfrm>
            <a:prstGeom prst="line">
              <a:avLst/>
            </a:prstGeom>
            <a:ln w="76200" cmpd="sng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36" idx="6"/>
              <a:endCxn id="33" idx="2"/>
            </p:cNvCxnSpPr>
            <p:nvPr/>
          </p:nvCxnSpPr>
          <p:spPr>
            <a:xfrm flipV="1">
              <a:off x="775273" y="4393413"/>
              <a:ext cx="481224" cy="1"/>
            </a:xfrm>
            <a:prstGeom prst="line">
              <a:avLst/>
            </a:prstGeom>
            <a:ln w="76200" cmpd="sng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33" idx="4"/>
              <a:endCxn id="35" idx="0"/>
            </p:cNvCxnSpPr>
            <p:nvPr/>
          </p:nvCxnSpPr>
          <p:spPr>
            <a:xfrm>
              <a:off x="1446997" y="4583913"/>
              <a:ext cx="1" cy="311173"/>
            </a:xfrm>
            <a:prstGeom prst="line">
              <a:avLst/>
            </a:prstGeom>
            <a:ln w="76200" cmpd="sng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33" idx="3"/>
              <a:endCxn id="38" idx="7"/>
            </p:cNvCxnSpPr>
            <p:nvPr/>
          </p:nvCxnSpPr>
          <p:spPr>
            <a:xfrm flipH="1">
              <a:off x="1037382" y="4528117"/>
              <a:ext cx="274911" cy="230996"/>
            </a:xfrm>
            <a:prstGeom prst="line">
              <a:avLst/>
            </a:prstGeom>
            <a:ln w="76200" cmpd="sng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33" idx="5"/>
              <a:endCxn id="39" idx="1"/>
            </p:cNvCxnSpPr>
            <p:nvPr/>
          </p:nvCxnSpPr>
          <p:spPr>
            <a:xfrm>
              <a:off x="1581701" y="4528117"/>
              <a:ext cx="295302" cy="257732"/>
            </a:xfrm>
            <a:prstGeom prst="line">
              <a:avLst/>
            </a:prstGeom>
            <a:ln w="76200" cmpd="sng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Oval 32"/>
            <p:cNvSpPr/>
            <p:nvPr/>
          </p:nvSpPr>
          <p:spPr>
            <a:xfrm>
              <a:off x="1256497" y="4202913"/>
              <a:ext cx="381000" cy="38100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1336175" y="3651862"/>
              <a:ext cx="221645" cy="22164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1336175" y="4895086"/>
              <a:ext cx="221645" cy="22164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553628" y="4282591"/>
              <a:ext cx="221645" cy="22164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848196" y="3840367"/>
              <a:ext cx="221645" cy="22164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848196" y="4726654"/>
              <a:ext cx="221645" cy="22164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1844544" y="4753390"/>
              <a:ext cx="221645" cy="22164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2101652" y="4282591"/>
              <a:ext cx="221645" cy="22164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1844544" y="3840367"/>
              <a:ext cx="221645" cy="22164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209800" y="1219200"/>
            <a:ext cx="49564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solidFill>
                  <a:schemeClr val="tx2"/>
                </a:solidFill>
              </a:rPr>
              <a:t>“Star Like”</a:t>
            </a:r>
            <a:r>
              <a:rPr lang="en-US" sz="5400" dirty="0" smtClean="0">
                <a:solidFill>
                  <a:schemeClr val="tx2"/>
                </a:solidFill>
              </a:rPr>
              <a:t> Motif</a:t>
            </a:r>
            <a:endParaRPr lang="en-US" sz="5400" dirty="0">
              <a:solidFill>
                <a:schemeClr val="tx2"/>
              </a:solidFill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685800" y="2819400"/>
            <a:ext cx="8082299" cy="2270289"/>
            <a:chOff x="685800" y="2819400"/>
            <a:chExt cx="8082299" cy="227028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365" b="61873" l="36364" r="83182"/>
                      </a14:imgEffect>
                    </a14:imgLayer>
                  </a14:imgProps>
                </a:ext>
              </a:extLst>
            </a:blip>
            <a:srcRect l="30909" t="8918" r="10303" b="34002"/>
            <a:stretch/>
          </p:blipFill>
          <p:spPr>
            <a:xfrm>
              <a:off x="4114800" y="3581400"/>
              <a:ext cx="1143000" cy="1508289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685800" y="2819400"/>
              <a:ext cx="1771438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dirty="0" smtClean="0"/>
                <a:t>President</a:t>
              </a:r>
            </a:p>
            <a:p>
              <a:pPr algn="ctr"/>
              <a:r>
                <a:rPr lang="en-US" sz="3200" dirty="0" smtClean="0"/>
                <a:t>Obama</a:t>
              </a:r>
              <a:endParaRPr lang="en-US" sz="3200" dirty="0"/>
            </a:p>
          </p:txBody>
        </p:sp>
        <p:cxnSp>
          <p:nvCxnSpPr>
            <p:cNvPr id="42" name="Straight Arrow Connector 41"/>
            <p:cNvCxnSpPr>
              <a:stCxn id="12" idx="3"/>
            </p:cNvCxnSpPr>
            <p:nvPr/>
          </p:nvCxnSpPr>
          <p:spPr>
            <a:xfrm>
              <a:off x="2457238" y="3358009"/>
              <a:ext cx="1733762" cy="68059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6972616" y="3276600"/>
              <a:ext cx="1795483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dirty="0" smtClean="0"/>
                <a:t>Followers</a:t>
              </a:r>
              <a:endParaRPr lang="en-US" sz="3200" dirty="0"/>
            </a:p>
          </p:txBody>
        </p:sp>
        <p:cxnSp>
          <p:nvCxnSpPr>
            <p:cNvPr id="48" name="Straight Arrow Connector 47"/>
            <p:cNvCxnSpPr>
              <a:stCxn id="46" idx="1"/>
            </p:cNvCxnSpPr>
            <p:nvPr/>
          </p:nvCxnSpPr>
          <p:spPr>
            <a:xfrm flipH="1" flipV="1">
              <a:off x="6400804" y="3352800"/>
              <a:ext cx="571812" cy="2161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46" idx="1"/>
            </p:cNvCxnSpPr>
            <p:nvPr/>
          </p:nvCxnSpPr>
          <p:spPr>
            <a:xfrm flipH="1">
              <a:off x="6705604" y="3568988"/>
              <a:ext cx="267012" cy="31721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7475976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630362"/>
          </a:xfrm>
        </p:spPr>
        <p:txBody>
          <a:bodyPr>
            <a:noAutofit/>
          </a:bodyPr>
          <a:lstStyle/>
          <a:p>
            <a:r>
              <a:rPr lang="en-US" sz="4800" dirty="0" smtClean="0"/>
              <a:t>Power-Law Graphs are </a:t>
            </a:r>
            <a:br>
              <a:rPr lang="en-US" sz="4800" dirty="0" smtClean="0"/>
            </a:br>
            <a:r>
              <a:rPr lang="en-US" sz="4800" b="1" dirty="0" smtClean="0"/>
              <a:t>Difficult to Partition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84637"/>
            <a:ext cx="8229600" cy="26971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Power-Law graphs do not have </a:t>
            </a:r>
            <a:r>
              <a:rPr lang="en-US" sz="2800" b="1" dirty="0" smtClean="0"/>
              <a:t>low-cost</a:t>
            </a:r>
            <a:r>
              <a:rPr lang="en-US" sz="2800" dirty="0" smtClean="0"/>
              <a:t> balanced cuts </a:t>
            </a:r>
            <a:r>
              <a:rPr lang="en-US" sz="2800" i="1" dirty="0" smtClean="0"/>
              <a:t>[</a:t>
            </a:r>
            <a:r>
              <a:rPr lang="en-US" sz="2800" i="1" dirty="0" err="1" smtClean="0"/>
              <a:t>Leskovec</a:t>
            </a:r>
            <a:r>
              <a:rPr lang="en-US" sz="2800" i="1" dirty="0" smtClean="0"/>
              <a:t> et al. 08, Lang 04]</a:t>
            </a:r>
            <a:endParaRPr lang="en-US" sz="2800" dirty="0" smtClean="0"/>
          </a:p>
          <a:p>
            <a:r>
              <a:rPr lang="en-US" sz="2800" dirty="0" smtClean="0"/>
              <a:t>Traditional graph-partitioning algorithms perform poorly on Power-Law Graphs.</a:t>
            </a:r>
            <a:br>
              <a:rPr lang="en-US" sz="2800" dirty="0" smtClean="0"/>
            </a:br>
            <a:r>
              <a:rPr lang="en-US" sz="2800" i="1" dirty="0" smtClean="0"/>
              <a:t>[</a:t>
            </a:r>
            <a:r>
              <a:rPr lang="en-US" sz="2800" i="1" dirty="0" err="1" smtClean="0"/>
              <a:t>Abou-Rjeili</a:t>
            </a:r>
            <a:r>
              <a:rPr lang="en-US" sz="2800" i="1" dirty="0" smtClean="0"/>
              <a:t> et al. 06]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F60F-3EA1-45ED-A3FD-0857F7C98CF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63" name="Group 17"/>
          <p:cNvGrpSpPr/>
          <p:nvPr/>
        </p:nvGrpSpPr>
        <p:grpSpPr>
          <a:xfrm>
            <a:off x="1447800" y="2246233"/>
            <a:ext cx="1981200" cy="1639967"/>
            <a:chOff x="553628" y="3651862"/>
            <a:chExt cx="1769669" cy="1464869"/>
          </a:xfrm>
        </p:grpSpPr>
        <p:cxnSp>
          <p:nvCxnSpPr>
            <p:cNvPr id="64" name="Straight Connector 63"/>
            <p:cNvCxnSpPr>
              <a:stCxn id="76" idx="5"/>
              <a:endCxn id="72" idx="1"/>
            </p:cNvCxnSpPr>
            <p:nvPr/>
          </p:nvCxnSpPr>
          <p:spPr>
            <a:xfrm>
              <a:off x="1037382" y="4029553"/>
              <a:ext cx="274911" cy="22915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72" idx="7"/>
              <a:endCxn id="80" idx="3"/>
            </p:cNvCxnSpPr>
            <p:nvPr/>
          </p:nvCxnSpPr>
          <p:spPr>
            <a:xfrm flipV="1">
              <a:off x="1581701" y="4029553"/>
              <a:ext cx="295302" cy="22915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stCxn id="73" idx="4"/>
              <a:endCxn id="72" idx="0"/>
            </p:cNvCxnSpPr>
            <p:nvPr/>
          </p:nvCxnSpPr>
          <p:spPr>
            <a:xfrm flipH="1">
              <a:off x="1446997" y="3873507"/>
              <a:ext cx="1" cy="32940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72" idx="6"/>
              <a:endCxn id="79" idx="2"/>
            </p:cNvCxnSpPr>
            <p:nvPr/>
          </p:nvCxnSpPr>
          <p:spPr>
            <a:xfrm>
              <a:off x="1637497" y="4393413"/>
              <a:ext cx="464155" cy="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>
              <a:stCxn id="75" idx="6"/>
              <a:endCxn id="72" idx="2"/>
            </p:cNvCxnSpPr>
            <p:nvPr/>
          </p:nvCxnSpPr>
          <p:spPr>
            <a:xfrm flipV="1">
              <a:off x="775273" y="4393413"/>
              <a:ext cx="481224" cy="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72" idx="4"/>
              <a:endCxn id="74" idx="0"/>
            </p:cNvCxnSpPr>
            <p:nvPr/>
          </p:nvCxnSpPr>
          <p:spPr>
            <a:xfrm>
              <a:off x="1446997" y="4583913"/>
              <a:ext cx="1" cy="31117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72" idx="3"/>
              <a:endCxn id="77" idx="7"/>
            </p:cNvCxnSpPr>
            <p:nvPr/>
          </p:nvCxnSpPr>
          <p:spPr>
            <a:xfrm flipH="1">
              <a:off x="1037382" y="4528117"/>
              <a:ext cx="274911" cy="23099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stCxn id="72" idx="5"/>
              <a:endCxn id="78" idx="1"/>
            </p:cNvCxnSpPr>
            <p:nvPr/>
          </p:nvCxnSpPr>
          <p:spPr>
            <a:xfrm>
              <a:off x="1581701" y="4528117"/>
              <a:ext cx="295302" cy="25773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2" name="Oval 71"/>
            <p:cNvSpPr/>
            <p:nvPr/>
          </p:nvSpPr>
          <p:spPr>
            <a:xfrm>
              <a:off x="1256497" y="4202913"/>
              <a:ext cx="381000" cy="38100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1336175" y="3651862"/>
              <a:ext cx="221645" cy="22164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1336175" y="4895086"/>
              <a:ext cx="221645" cy="22164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553628" y="4282591"/>
              <a:ext cx="221645" cy="22164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848196" y="3840367"/>
              <a:ext cx="221645" cy="22164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848196" y="4726654"/>
              <a:ext cx="221645" cy="22164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/>
          </p:nvSpPr>
          <p:spPr>
            <a:xfrm>
              <a:off x="1844544" y="4753390"/>
              <a:ext cx="221645" cy="22164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>
            <a:xfrm>
              <a:off x="2101652" y="4282591"/>
              <a:ext cx="221645" cy="22164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1844544" y="3840367"/>
              <a:ext cx="221645" cy="22164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3810000" y="2209800"/>
            <a:ext cx="4267200" cy="1676400"/>
            <a:chOff x="3810000" y="2209800"/>
            <a:chExt cx="4267200" cy="1676400"/>
          </a:xfrm>
        </p:grpSpPr>
        <p:grpSp>
          <p:nvGrpSpPr>
            <p:cNvPr id="6" name="Group 5"/>
            <p:cNvGrpSpPr/>
            <p:nvPr/>
          </p:nvGrpSpPr>
          <p:grpSpPr>
            <a:xfrm>
              <a:off x="5334000" y="2209800"/>
              <a:ext cx="2743200" cy="1676400"/>
              <a:chOff x="3996988" y="6400800"/>
              <a:chExt cx="2743200" cy="1676400"/>
            </a:xfrm>
          </p:grpSpPr>
          <p:sp>
            <p:nvSpPr>
              <p:cNvPr id="36" name="Rounded Rectangle 35"/>
              <p:cNvSpPr/>
              <p:nvPr/>
            </p:nvSpPr>
            <p:spPr bwMode="auto">
              <a:xfrm>
                <a:off x="3996988" y="6400800"/>
                <a:ext cx="1219200" cy="1676400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b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-64" charset="0"/>
                  </a:rPr>
                  <a:t>CPU 1</a:t>
                </a:r>
              </a:p>
            </p:txBody>
          </p:sp>
          <p:sp>
            <p:nvSpPr>
              <p:cNvPr id="37" name="Rounded Rectangle 36"/>
              <p:cNvSpPr/>
              <p:nvPr/>
            </p:nvSpPr>
            <p:spPr bwMode="auto">
              <a:xfrm>
                <a:off x="5520988" y="6400800"/>
                <a:ext cx="1219200" cy="1676400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b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-64" charset="0"/>
                  </a:rPr>
                  <a:t>CPU 2</a:t>
                </a:r>
              </a:p>
            </p:txBody>
          </p:sp>
          <p:cxnSp>
            <p:nvCxnSpPr>
              <p:cNvPr id="38" name="Straight Connector 37"/>
              <p:cNvCxnSpPr>
                <a:stCxn id="61" idx="5"/>
                <a:endCxn id="50" idx="2"/>
              </p:cNvCxnSpPr>
              <p:nvPr/>
            </p:nvCxnSpPr>
            <p:spPr>
              <a:xfrm>
                <a:off x="4463925" y="6926643"/>
                <a:ext cx="1285663" cy="167985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>
                <a:endCxn id="59" idx="3"/>
              </p:cNvCxnSpPr>
              <p:nvPr/>
            </p:nvCxnSpPr>
            <p:spPr>
              <a:xfrm flipV="1">
                <a:off x="5842241" y="6850443"/>
                <a:ext cx="520151" cy="245255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>
                <a:endCxn id="60" idx="1"/>
              </p:cNvCxnSpPr>
              <p:nvPr/>
            </p:nvCxnSpPr>
            <p:spPr>
              <a:xfrm>
                <a:off x="5842241" y="7095697"/>
                <a:ext cx="502857" cy="22706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>
                <a:stCxn id="50" idx="2"/>
                <a:endCxn id="62" idx="6"/>
              </p:cNvCxnSpPr>
              <p:nvPr/>
            </p:nvCxnSpPr>
            <p:spPr>
              <a:xfrm flipH="1">
                <a:off x="4488776" y="7094628"/>
                <a:ext cx="1260812" cy="364325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>
                <a:stCxn id="54" idx="5"/>
                <a:endCxn id="50" idx="2"/>
              </p:cNvCxnSpPr>
              <p:nvPr/>
            </p:nvCxnSpPr>
            <p:spPr>
              <a:xfrm>
                <a:off x="4675231" y="6698043"/>
                <a:ext cx="1074357" cy="396585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>
                <a:stCxn id="50" idx="7"/>
                <a:endCxn id="58" idx="3"/>
              </p:cNvCxnSpPr>
              <p:nvPr/>
            </p:nvCxnSpPr>
            <p:spPr>
              <a:xfrm flipV="1">
                <a:off x="5894431" y="6621843"/>
                <a:ext cx="239361" cy="412789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>
                <a:stCxn id="51" idx="5"/>
                <a:endCxn id="50" idx="2"/>
              </p:cNvCxnSpPr>
              <p:nvPr/>
            </p:nvCxnSpPr>
            <p:spPr>
              <a:xfrm>
                <a:off x="5018972" y="6621843"/>
                <a:ext cx="730616" cy="472785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>
                <a:stCxn id="50" idx="6"/>
                <a:endCxn id="57" idx="2"/>
              </p:cNvCxnSpPr>
              <p:nvPr/>
            </p:nvCxnSpPr>
            <p:spPr>
              <a:xfrm>
                <a:off x="5919282" y="7094628"/>
                <a:ext cx="494459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>
                <a:stCxn id="53" idx="6"/>
                <a:endCxn id="50" idx="2"/>
              </p:cNvCxnSpPr>
              <p:nvPr/>
            </p:nvCxnSpPr>
            <p:spPr>
              <a:xfrm flipV="1">
                <a:off x="4395282" y="7094628"/>
                <a:ext cx="1354306" cy="7620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>
                <a:stCxn id="50" idx="4"/>
                <a:endCxn id="52" idx="0"/>
              </p:cNvCxnSpPr>
              <p:nvPr/>
            </p:nvCxnSpPr>
            <p:spPr>
              <a:xfrm>
                <a:off x="5834435" y="7179475"/>
                <a:ext cx="0" cy="364325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>
                <a:stCxn id="50" idx="2"/>
                <a:endCxn id="55" idx="7"/>
              </p:cNvCxnSpPr>
              <p:nvPr/>
            </p:nvCxnSpPr>
            <p:spPr>
              <a:xfrm flipH="1">
                <a:off x="4675231" y="7094628"/>
                <a:ext cx="1074357" cy="532929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>
                <a:stCxn id="50" idx="5"/>
                <a:endCxn id="56" idx="1"/>
              </p:cNvCxnSpPr>
              <p:nvPr/>
            </p:nvCxnSpPr>
            <p:spPr>
              <a:xfrm>
                <a:off x="5894431" y="7154624"/>
                <a:ext cx="239361" cy="39673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0" name="Oval 49"/>
              <p:cNvSpPr/>
              <p:nvPr/>
            </p:nvSpPr>
            <p:spPr>
              <a:xfrm>
                <a:off x="5749588" y="7009781"/>
                <a:ext cx="169694" cy="169694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4874129" y="6477000"/>
                <a:ext cx="169694" cy="16969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5749588" y="7543800"/>
                <a:ext cx="169694" cy="16969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4225588" y="7085981"/>
                <a:ext cx="169694" cy="16969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4530388" y="6553200"/>
                <a:ext cx="169694" cy="16969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4530388" y="7602706"/>
                <a:ext cx="169694" cy="16969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6108941" y="7526506"/>
                <a:ext cx="169694" cy="16969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6413741" y="7009781"/>
                <a:ext cx="169694" cy="16969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6108941" y="6477000"/>
                <a:ext cx="169694" cy="16969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6337541" y="6705600"/>
                <a:ext cx="169694" cy="16969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6320247" y="7297906"/>
                <a:ext cx="169694" cy="16969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4319082" y="6781800"/>
                <a:ext cx="169694" cy="16969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4319082" y="7374106"/>
                <a:ext cx="169694" cy="16969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1" name="Right Arrow 80"/>
            <p:cNvSpPr/>
            <p:nvPr/>
          </p:nvSpPr>
          <p:spPr>
            <a:xfrm>
              <a:off x="3810000" y="2743200"/>
              <a:ext cx="1066800" cy="609600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10864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Properties of Natural Graphs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F60F-3EA1-45ED-A3FD-0857F7C98CFB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4" name="Picture 3"/>
          <p:cNvPicPr>
            <a:picLocks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05000" y="1447800"/>
            <a:ext cx="5445894" cy="27432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703605" y="4495800"/>
            <a:ext cx="3001543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dirty="0" smtClean="0"/>
              <a:t>High</a:t>
            </a:r>
            <a:r>
              <a:rPr lang="en-US" sz="4400" dirty="0"/>
              <a:t>-degree </a:t>
            </a:r>
            <a:endParaRPr lang="en-US" sz="4400" dirty="0" smtClean="0"/>
          </a:p>
          <a:p>
            <a:pPr algn="ctr"/>
            <a:r>
              <a:rPr lang="en-US" sz="4400" dirty="0" smtClean="0"/>
              <a:t>Vertices</a:t>
            </a:r>
            <a:endParaRPr lang="en-US" sz="4400" dirty="0"/>
          </a:p>
        </p:txBody>
      </p:sp>
      <p:sp>
        <p:nvSpPr>
          <p:cNvPr id="12" name="Rectangle 11"/>
          <p:cNvSpPr/>
          <p:nvPr/>
        </p:nvSpPr>
        <p:spPr>
          <a:xfrm>
            <a:off x="5333177" y="4495800"/>
            <a:ext cx="2903359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dirty="0" smtClean="0"/>
              <a:t>Low Quality</a:t>
            </a:r>
          </a:p>
          <a:p>
            <a:pPr algn="ctr"/>
            <a:r>
              <a:rPr lang="en-US" sz="4400" dirty="0"/>
              <a:t>P</a:t>
            </a:r>
            <a:r>
              <a:rPr lang="en-US" sz="4400" dirty="0" smtClean="0"/>
              <a:t>artition</a:t>
            </a:r>
            <a:endParaRPr lang="en-US" sz="4400" dirty="0"/>
          </a:p>
        </p:txBody>
      </p:sp>
      <p:sp>
        <p:nvSpPr>
          <p:cNvPr id="14" name="Rectangle 13"/>
          <p:cNvSpPr/>
          <p:nvPr/>
        </p:nvSpPr>
        <p:spPr>
          <a:xfrm>
            <a:off x="2254924" y="4495800"/>
            <a:ext cx="4677783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dirty="0" smtClean="0"/>
              <a:t>Power-Law </a:t>
            </a:r>
          </a:p>
          <a:p>
            <a:pPr algn="ctr"/>
            <a:r>
              <a:rPr lang="en-US" sz="4400" dirty="0" smtClean="0"/>
              <a:t>Degree Distribution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3971953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Oval 114"/>
          <p:cNvSpPr/>
          <p:nvPr/>
        </p:nvSpPr>
        <p:spPr>
          <a:xfrm>
            <a:off x="685800" y="2678519"/>
            <a:ext cx="2757159" cy="2350681"/>
          </a:xfrm>
          <a:custGeom>
            <a:avLst/>
            <a:gdLst>
              <a:gd name="connsiteX0" fmla="*/ 0 w 1957294"/>
              <a:gd name="connsiteY0" fmla="*/ 824283 h 1648565"/>
              <a:gd name="connsiteX1" fmla="*/ 978647 w 1957294"/>
              <a:gd name="connsiteY1" fmla="*/ 0 h 1648565"/>
              <a:gd name="connsiteX2" fmla="*/ 1957294 w 1957294"/>
              <a:gd name="connsiteY2" fmla="*/ 824283 h 1648565"/>
              <a:gd name="connsiteX3" fmla="*/ 978647 w 1957294"/>
              <a:gd name="connsiteY3" fmla="*/ 1648566 h 1648565"/>
              <a:gd name="connsiteX4" fmla="*/ 0 w 1957294"/>
              <a:gd name="connsiteY4" fmla="*/ 824283 h 1648565"/>
              <a:gd name="connsiteX0" fmla="*/ 0 w 1983425"/>
              <a:gd name="connsiteY0" fmla="*/ 856857 h 1681140"/>
              <a:gd name="connsiteX1" fmla="*/ 978647 w 1983425"/>
              <a:gd name="connsiteY1" fmla="*/ 32574 h 1681140"/>
              <a:gd name="connsiteX2" fmla="*/ 1643529 w 1983425"/>
              <a:gd name="connsiteY2" fmla="*/ 232493 h 1681140"/>
              <a:gd name="connsiteX3" fmla="*/ 1957294 w 1983425"/>
              <a:gd name="connsiteY3" fmla="*/ 856857 h 1681140"/>
              <a:gd name="connsiteX4" fmla="*/ 978647 w 1983425"/>
              <a:gd name="connsiteY4" fmla="*/ 1681140 h 1681140"/>
              <a:gd name="connsiteX5" fmla="*/ 0 w 1983425"/>
              <a:gd name="connsiteY5" fmla="*/ 856857 h 1681140"/>
              <a:gd name="connsiteX0" fmla="*/ 22049 w 2005474"/>
              <a:gd name="connsiteY0" fmla="*/ 824998 h 1649281"/>
              <a:gd name="connsiteX1" fmla="*/ 373166 w 2005474"/>
              <a:gd name="connsiteY1" fmla="*/ 252927 h 1649281"/>
              <a:gd name="connsiteX2" fmla="*/ 1000696 w 2005474"/>
              <a:gd name="connsiteY2" fmla="*/ 715 h 1649281"/>
              <a:gd name="connsiteX3" fmla="*/ 1665578 w 2005474"/>
              <a:gd name="connsiteY3" fmla="*/ 200634 h 1649281"/>
              <a:gd name="connsiteX4" fmla="*/ 1979343 w 2005474"/>
              <a:gd name="connsiteY4" fmla="*/ 824998 h 1649281"/>
              <a:gd name="connsiteX5" fmla="*/ 1000696 w 2005474"/>
              <a:gd name="connsiteY5" fmla="*/ 1649281 h 1649281"/>
              <a:gd name="connsiteX6" fmla="*/ 22049 w 2005474"/>
              <a:gd name="connsiteY6" fmla="*/ 824998 h 1649281"/>
              <a:gd name="connsiteX0" fmla="*/ 61 w 1983486"/>
              <a:gd name="connsiteY0" fmla="*/ 824998 h 1674201"/>
              <a:gd name="connsiteX1" fmla="*/ 351178 w 1983486"/>
              <a:gd name="connsiteY1" fmla="*/ 252927 h 1674201"/>
              <a:gd name="connsiteX2" fmla="*/ 978708 w 1983486"/>
              <a:gd name="connsiteY2" fmla="*/ 715 h 1674201"/>
              <a:gd name="connsiteX3" fmla="*/ 1643590 w 1983486"/>
              <a:gd name="connsiteY3" fmla="*/ 200634 h 1674201"/>
              <a:gd name="connsiteX4" fmla="*/ 1957355 w 1983486"/>
              <a:gd name="connsiteY4" fmla="*/ 824998 h 1674201"/>
              <a:gd name="connsiteX5" fmla="*/ 978708 w 1983486"/>
              <a:gd name="connsiteY5" fmla="*/ 1649281 h 1674201"/>
              <a:gd name="connsiteX6" fmla="*/ 328767 w 1983486"/>
              <a:gd name="connsiteY6" fmla="*/ 1403397 h 1674201"/>
              <a:gd name="connsiteX7" fmla="*/ 61 w 1983486"/>
              <a:gd name="connsiteY7" fmla="*/ 824998 h 1674201"/>
              <a:gd name="connsiteX0" fmla="*/ 61 w 1959522"/>
              <a:gd name="connsiteY0" fmla="*/ 824998 h 1649328"/>
              <a:gd name="connsiteX1" fmla="*/ 351178 w 1959522"/>
              <a:gd name="connsiteY1" fmla="*/ 252927 h 1649328"/>
              <a:gd name="connsiteX2" fmla="*/ 978708 w 1959522"/>
              <a:gd name="connsiteY2" fmla="*/ 715 h 1649328"/>
              <a:gd name="connsiteX3" fmla="*/ 1643590 w 1959522"/>
              <a:gd name="connsiteY3" fmla="*/ 200634 h 1649328"/>
              <a:gd name="connsiteX4" fmla="*/ 1957355 w 1959522"/>
              <a:gd name="connsiteY4" fmla="*/ 824998 h 1649328"/>
              <a:gd name="connsiteX5" fmla="*/ 1606237 w 1959522"/>
              <a:gd name="connsiteY5" fmla="*/ 1418339 h 1649328"/>
              <a:gd name="connsiteX6" fmla="*/ 978708 w 1959522"/>
              <a:gd name="connsiteY6" fmla="*/ 1649281 h 1649328"/>
              <a:gd name="connsiteX7" fmla="*/ 328767 w 1959522"/>
              <a:gd name="connsiteY7" fmla="*/ 1403397 h 1649328"/>
              <a:gd name="connsiteX8" fmla="*/ 61 w 1959522"/>
              <a:gd name="connsiteY8" fmla="*/ 824998 h 1649328"/>
              <a:gd name="connsiteX0" fmla="*/ 61 w 1958869"/>
              <a:gd name="connsiteY0" fmla="*/ 824998 h 1649311"/>
              <a:gd name="connsiteX1" fmla="*/ 351178 w 1958869"/>
              <a:gd name="connsiteY1" fmla="*/ 252927 h 1649311"/>
              <a:gd name="connsiteX2" fmla="*/ 978708 w 1958869"/>
              <a:gd name="connsiteY2" fmla="*/ 715 h 1649311"/>
              <a:gd name="connsiteX3" fmla="*/ 1643590 w 1958869"/>
              <a:gd name="connsiteY3" fmla="*/ 200634 h 1649311"/>
              <a:gd name="connsiteX4" fmla="*/ 1957355 w 1958869"/>
              <a:gd name="connsiteY4" fmla="*/ 824998 h 1649311"/>
              <a:gd name="connsiteX5" fmla="*/ 1471767 w 1958869"/>
              <a:gd name="connsiteY5" fmla="*/ 992515 h 1649311"/>
              <a:gd name="connsiteX6" fmla="*/ 1606237 w 1958869"/>
              <a:gd name="connsiteY6" fmla="*/ 1418339 h 1649311"/>
              <a:gd name="connsiteX7" fmla="*/ 978708 w 1958869"/>
              <a:gd name="connsiteY7" fmla="*/ 1649281 h 1649311"/>
              <a:gd name="connsiteX8" fmla="*/ 328767 w 1958869"/>
              <a:gd name="connsiteY8" fmla="*/ 1403397 h 1649311"/>
              <a:gd name="connsiteX9" fmla="*/ 61 w 1958869"/>
              <a:gd name="connsiteY9" fmla="*/ 824998 h 1649311"/>
              <a:gd name="connsiteX0" fmla="*/ 61 w 1958869"/>
              <a:gd name="connsiteY0" fmla="*/ 824998 h 1653105"/>
              <a:gd name="connsiteX1" fmla="*/ 351178 w 1958869"/>
              <a:gd name="connsiteY1" fmla="*/ 252927 h 1653105"/>
              <a:gd name="connsiteX2" fmla="*/ 978708 w 1958869"/>
              <a:gd name="connsiteY2" fmla="*/ 715 h 1653105"/>
              <a:gd name="connsiteX3" fmla="*/ 1643590 w 1958869"/>
              <a:gd name="connsiteY3" fmla="*/ 200634 h 1653105"/>
              <a:gd name="connsiteX4" fmla="*/ 1957355 w 1958869"/>
              <a:gd name="connsiteY4" fmla="*/ 824998 h 1653105"/>
              <a:gd name="connsiteX5" fmla="*/ 1471767 w 1958869"/>
              <a:gd name="connsiteY5" fmla="*/ 992515 h 1653105"/>
              <a:gd name="connsiteX6" fmla="*/ 1606237 w 1958869"/>
              <a:gd name="connsiteY6" fmla="*/ 1418339 h 1653105"/>
              <a:gd name="connsiteX7" fmla="*/ 1172944 w 1958869"/>
              <a:gd name="connsiteY7" fmla="*/ 1231575 h 1653105"/>
              <a:gd name="connsiteX8" fmla="*/ 978708 w 1958869"/>
              <a:gd name="connsiteY8" fmla="*/ 1649281 h 1653105"/>
              <a:gd name="connsiteX9" fmla="*/ 328767 w 1958869"/>
              <a:gd name="connsiteY9" fmla="*/ 1403397 h 1653105"/>
              <a:gd name="connsiteX10" fmla="*/ 61 w 1958869"/>
              <a:gd name="connsiteY10" fmla="*/ 824998 h 1653105"/>
              <a:gd name="connsiteX0" fmla="*/ 61 w 1958869"/>
              <a:gd name="connsiteY0" fmla="*/ 824998 h 1649425"/>
              <a:gd name="connsiteX1" fmla="*/ 351178 w 1958869"/>
              <a:gd name="connsiteY1" fmla="*/ 252927 h 1649425"/>
              <a:gd name="connsiteX2" fmla="*/ 978708 w 1958869"/>
              <a:gd name="connsiteY2" fmla="*/ 715 h 1649425"/>
              <a:gd name="connsiteX3" fmla="*/ 1643590 w 1958869"/>
              <a:gd name="connsiteY3" fmla="*/ 200634 h 1649425"/>
              <a:gd name="connsiteX4" fmla="*/ 1957355 w 1958869"/>
              <a:gd name="connsiteY4" fmla="*/ 824998 h 1649425"/>
              <a:gd name="connsiteX5" fmla="*/ 1471767 w 1958869"/>
              <a:gd name="connsiteY5" fmla="*/ 992515 h 1649425"/>
              <a:gd name="connsiteX6" fmla="*/ 1606237 w 1958869"/>
              <a:gd name="connsiteY6" fmla="*/ 1418339 h 1649425"/>
              <a:gd name="connsiteX7" fmla="*/ 1172944 w 1958869"/>
              <a:gd name="connsiteY7" fmla="*/ 1231575 h 1649425"/>
              <a:gd name="connsiteX8" fmla="*/ 978708 w 1958869"/>
              <a:gd name="connsiteY8" fmla="*/ 1649281 h 1649425"/>
              <a:gd name="connsiteX9" fmla="*/ 814356 w 1958869"/>
              <a:gd name="connsiteY9" fmla="*/ 1179281 h 1649425"/>
              <a:gd name="connsiteX10" fmla="*/ 328767 w 1958869"/>
              <a:gd name="connsiteY10" fmla="*/ 1403397 h 1649425"/>
              <a:gd name="connsiteX11" fmla="*/ 61 w 1958869"/>
              <a:gd name="connsiteY11" fmla="*/ 824998 h 1649425"/>
              <a:gd name="connsiteX0" fmla="*/ 1821 w 1960629"/>
              <a:gd name="connsiteY0" fmla="*/ 824998 h 1649425"/>
              <a:gd name="connsiteX1" fmla="*/ 352938 w 1960629"/>
              <a:gd name="connsiteY1" fmla="*/ 252927 h 1649425"/>
              <a:gd name="connsiteX2" fmla="*/ 980468 w 1960629"/>
              <a:gd name="connsiteY2" fmla="*/ 715 h 1649425"/>
              <a:gd name="connsiteX3" fmla="*/ 1645350 w 1960629"/>
              <a:gd name="connsiteY3" fmla="*/ 200634 h 1649425"/>
              <a:gd name="connsiteX4" fmla="*/ 1959115 w 1960629"/>
              <a:gd name="connsiteY4" fmla="*/ 824998 h 1649425"/>
              <a:gd name="connsiteX5" fmla="*/ 1473527 w 1960629"/>
              <a:gd name="connsiteY5" fmla="*/ 992515 h 1649425"/>
              <a:gd name="connsiteX6" fmla="*/ 1607997 w 1960629"/>
              <a:gd name="connsiteY6" fmla="*/ 1418339 h 1649425"/>
              <a:gd name="connsiteX7" fmla="*/ 1174704 w 1960629"/>
              <a:gd name="connsiteY7" fmla="*/ 1231575 h 1649425"/>
              <a:gd name="connsiteX8" fmla="*/ 980468 w 1960629"/>
              <a:gd name="connsiteY8" fmla="*/ 1649281 h 1649425"/>
              <a:gd name="connsiteX9" fmla="*/ 816116 w 1960629"/>
              <a:gd name="connsiteY9" fmla="*/ 1179281 h 1649425"/>
              <a:gd name="connsiteX10" fmla="*/ 330527 w 1960629"/>
              <a:gd name="connsiteY10" fmla="*/ 1403397 h 1649425"/>
              <a:gd name="connsiteX11" fmla="*/ 494881 w 1960629"/>
              <a:gd name="connsiteY11" fmla="*/ 992516 h 1649425"/>
              <a:gd name="connsiteX12" fmla="*/ 1821 w 1960629"/>
              <a:gd name="connsiteY12" fmla="*/ 824998 h 1649425"/>
              <a:gd name="connsiteX0" fmla="*/ 3 w 1958811"/>
              <a:gd name="connsiteY0" fmla="*/ 824998 h 1649425"/>
              <a:gd name="connsiteX1" fmla="*/ 485592 w 1958811"/>
              <a:gd name="connsiteY1" fmla="*/ 663810 h 1649425"/>
              <a:gd name="connsiteX2" fmla="*/ 351120 w 1958811"/>
              <a:gd name="connsiteY2" fmla="*/ 252927 h 1649425"/>
              <a:gd name="connsiteX3" fmla="*/ 978650 w 1958811"/>
              <a:gd name="connsiteY3" fmla="*/ 715 h 1649425"/>
              <a:gd name="connsiteX4" fmla="*/ 1643532 w 1958811"/>
              <a:gd name="connsiteY4" fmla="*/ 200634 h 1649425"/>
              <a:gd name="connsiteX5" fmla="*/ 1957297 w 1958811"/>
              <a:gd name="connsiteY5" fmla="*/ 824998 h 1649425"/>
              <a:gd name="connsiteX6" fmla="*/ 1471709 w 1958811"/>
              <a:gd name="connsiteY6" fmla="*/ 992515 h 1649425"/>
              <a:gd name="connsiteX7" fmla="*/ 1606179 w 1958811"/>
              <a:gd name="connsiteY7" fmla="*/ 1418339 h 1649425"/>
              <a:gd name="connsiteX8" fmla="*/ 1172886 w 1958811"/>
              <a:gd name="connsiteY8" fmla="*/ 1231575 h 1649425"/>
              <a:gd name="connsiteX9" fmla="*/ 978650 w 1958811"/>
              <a:gd name="connsiteY9" fmla="*/ 1649281 h 1649425"/>
              <a:gd name="connsiteX10" fmla="*/ 814298 w 1958811"/>
              <a:gd name="connsiteY10" fmla="*/ 1179281 h 1649425"/>
              <a:gd name="connsiteX11" fmla="*/ 328709 w 1958811"/>
              <a:gd name="connsiteY11" fmla="*/ 1403397 h 1649425"/>
              <a:gd name="connsiteX12" fmla="*/ 493063 w 1958811"/>
              <a:gd name="connsiteY12" fmla="*/ 992516 h 1649425"/>
              <a:gd name="connsiteX13" fmla="*/ 3 w 1958811"/>
              <a:gd name="connsiteY13" fmla="*/ 824998 h 1649425"/>
              <a:gd name="connsiteX0" fmla="*/ 3 w 1958811"/>
              <a:gd name="connsiteY0" fmla="*/ 835454 h 1659881"/>
              <a:gd name="connsiteX1" fmla="*/ 485592 w 1958811"/>
              <a:gd name="connsiteY1" fmla="*/ 674266 h 1659881"/>
              <a:gd name="connsiteX2" fmla="*/ 351120 w 1958811"/>
              <a:gd name="connsiteY2" fmla="*/ 263383 h 1659881"/>
              <a:gd name="connsiteX3" fmla="*/ 814298 w 1958811"/>
              <a:gd name="connsiteY3" fmla="*/ 494972 h 1659881"/>
              <a:gd name="connsiteX4" fmla="*/ 978650 w 1958811"/>
              <a:gd name="connsiteY4" fmla="*/ 11171 h 1659881"/>
              <a:gd name="connsiteX5" fmla="*/ 1643532 w 1958811"/>
              <a:gd name="connsiteY5" fmla="*/ 211090 h 1659881"/>
              <a:gd name="connsiteX6" fmla="*/ 1957297 w 1958811"/>
              <a:gd name="connsiteY6" fmla="*/ 835454 h 1659881"/>
              <a:gd name="connsiteX7" fmla="*/ 1471709 w 1958811"/>
              <a:gd name="connsiteY7" fmla="*/ 1002971 h 1659881"/>
              <a:gd name="connsiteX8" fmla="*/ 1606179 w 1958811"/>
              <a:gd name="connsiteY8" fmla="*/ 1428795 h 1659881"/>
              <a:gd name="connsiteX9" fmla="*/ 1172886 w 1958811"/>
              <a:gd name="connsiteY9" fmla="*/ 1242031 h 1659881"/>
              <a:gd name="connsiteX10" fmla="*/ 978650 w 1958811"/>
              <a:gd name="connsiteY10" fmla="*/ 1659737 h 1659881"/>
              <a:gd name="connsiteX11" fmla="*/ 814298 w 1958811"/>
              <a:gd name="connsiteY11" fmla="*/ 1189737 h 1659881"/>
              <a:gd name="connsiteX12" fmla="*/ 328709 w 1958811"/>
              <a:gd name="connsiteY12" fmla="*/ 1413853 h 1659881"/>
              <a:gd name="connsiteX13" fmla="*/ 493063 w 1958811"/>
              <a:gd name="connsiteY13" fmla="*/ 1002972 h 1659881"/>
              <a:gd name="connsiteX14" fmla="*/ 3 w 1958811"/>
              <a:gd name="connsiteY14" fmla="*/ 835454 h 1659881"/>
              <a:gd name="connsiteX0" fmla="*/ 3 w 1958811"/>
              <a:gd name="connsiteY0" fmla="*/ 824327 h 1648754"/>
              <a:gd name="connsiteX1" fmla="*/ 485592 w 1958811"/>
              <a:gd name="connsiteY1" fmla="*/ 663139 h 1648754"/>
              <a:gd name="connsiteX2" fmla="*/ 351120 w 1958811"/>
              <a:gd name="connsiteY2" fmla="*/ 252256 h 1648754"/>
              <a:gd name="connsiteX3" fmla="*/ 814298 w 1958811"/>
              <a:gd name="connsiteY3" fmla="*/ 483845 h 1648754"/>
              <a:gd name="connsiteX4" fmla="*/ 978650 w 1958811"/>
              <a:gd name="connsiteY4" fmla="*/ 44 h 1648754"/>
              <a:gd name="connsiteX5" fmla="*/ 1180357 w 1958811"/>
              <a:gd name="connsiteY5" fmla="*/ 453963 h 1648754"/>
              <a:gd name="connsiteX6" fmla="*/ 1643532 w 1958811"/>
              <a:gd name="connsiteY6" fmla="*/ 199963 h 1648754"/>
              <a:gd name="connsiteX7" fmla="*/ 1957297 w 1958811"/>
              <a:gd name="connsiteY7" fmla="*/ 824327 h 1648754"/>
              <a:gd name="connsiteX8" fmla="*/ 1471709 w 1958811"/>
              <a:gd name="connsiteY8" fmla="*/ 991844 h 1648754"/>
              <a:gd name="connsiteX9" fmla="*/ 1606179 w 1958811"/>
              <a:gd name="connsiteY9" fmla="*/ 1417668 h 1648754"/>
              <a:gd name="connsiteX10" fmla="*/ 1172886 w 1958811"/>
              <a:gd name="connsiteY10" fmla="*/ 1230904 h 1648754"/>
              <a:gd name="connsiteX11" fmla="*/ 978650 w 1958811"/>
              <a:gd name="connsiteY11" fmla="*/ 1648610 h 1648754"/>
              <a:gd name="connsiteX12" fmla="*/ 814298 w 1958811"/>
              <a:gd name="connsiteY12" fmla="*/ 1178610 h 1648754"/>
              <a:gd name="connsiteX13" fmla="*/ 328709 w 1958811"/>
              <a:gd name="connsiteY13" fmla="*/ 1402726 h 1648754"/>
              <a:gd name="connsiteX14" fmla="*/ 493063 w 1958811"/>
              <a:gd name="connsiteY14" fmla="*/ 991845 h 1648754"/>
              <a:gd name="connsiteX15" fmla="*/ 3 w 1958811"/>
              <a:gd name="connsiteY15" fmla="*/ 824327 h 1648754"/>
              <a:gd name="connsiteX0" fmla="*/ 3 w 1962531"/>
              <a:gd name="connsiteY0" fmla="*/ 824327 h 1648754"/>
              <a:gd name="connsiteX1" fmla="*/ 485592 w 1962531"/>
              <a:gd name="connsiteY1" fmla="*/ 663139 h 1648754"/>
              <a:gd name="connsiteX2" fmla="*/ 351120 w 1962531"/>
              <a:gd name="connsiteY2" fmla="*/ 252256 h 1648754"/>
              <a:gd name="connsiteX3" fmla="*/ 814298 w 1962531"/>
              <a:gd name="connsiteY3" fmla="*/ 483845 h 1648754"/>
              <a:gd name="connsiteX4" fmla="*/ 978650 w 1962531"/>
              <a:gd name="connsiteY4" fmla="*/ 44 h 1648754"/>
              <a:gd name="connsiteX5" fmla="*/ 1180357 w 1962531"/>
              <a:gd name="connsiteY5" fmla="*/ 453963 h 1648754"/>
              <a:gd name="connsiteX6" fmla="*/ 1643532 w 1962531"/>
              <a:gd name="connsiteY6" fmla="*/ 199963 h 1648754"/>
              <a:gd name="connsiteX7" fmla="*/ 1494121 w 1962531"/>
              <a:gd name="connsiteY7" fmla="*/ 648197 h 1648754"/>
              <a:gd name="connsiteX8" fmla="*/ 1957297 w 1962531"/>
              <a:gd name="connsiteY8" fmla="*/ 824327 h 1648754"/>
              <a:gd name="connsiteX9" fmla="*/ 1471709 w 1962531"/>
              <a:gd name="connsiteY9" fmla="*/ 991844 h 1648754"/>
              <a:gd name="connsiteX10" fmla="*/ 1606179 w 1962531"/>
              <a:gd name="connsiteY10" fmla="*/ 1417668 h 1648754"/>
              <a:gd name="connsiteX11" fmla="*/ 1172886 w 1962531"/>
              <a:gd name="connsiteY11" fmla="*/ 1230904 h 1648754"/>
              <a:gd name="connsiteX12" fmla="*/ 978650 w 1962531"/>
              <a:gd name="connsiteY12" fmla="*/ 1648610 h 1648754"/>
              <a:gd name="connsiteX13" fmla="*/ 814298 w 1962531"/>
              <a:gd name="connsiteY13" fmla="*/ 1178610 h 1648754"/>
              <a:gd name="connsiteX14" fmla="*/ 328709 w 1962531"/>
              <a:gd name="connsiteY14" fmla="*/ 1402726 h 1648754"/>
              <a:gd name="connsiteX15" fmla="*/ 493063 w 1962531"/>
              <a:gd name="connsiteY15" fmla="*/ 991845 h 1648754"/>
              <a:gd name="connsiteX16" fmla="*/ 3 w 1962531"/>
              <a:gd name="connsiteY16" fmla="*/ 824327 h 1648754"/>
              <a:gd name="connsiteX0" fmla="*/ 3 w 1962531"/>
              <a:gd name="connsiteY0" fmla="*/ 824327 h 1648754"/>
              <a:gd name="connsiteX1" fmla="*/ 485592 w 1962531"/>
              <a:gd name="connsiteY1" fmla="*/ 663139 h 1648754"/>
              <a:gd name="connsiteX2" fmla="*/ 351120 w 1962531"/>
              <a:gd name="connsiteY2" fmla="*/ 252256 h 1648754"/>
              <a:gd name="connsiteX3" fmla="*/ 814298 w 1962531"/>
              <a:gd name="connsiteY3" fmla="*/ 483845 h 1648754"/>
              <a:gd name="connsiteX4" fmla="*/ 978650 w 1962531"/>
              <a:gd name="connsiteY4" fmla="*/ 44 h 1648754"/>
              <a:gd name="connsiteX5" fmla="*/ 1180357 w 1962531"/>
              <a:gd name="connsiteY5" fmla="*/ 453963 h 1648754"/>
              <a:gd name="connsiteX6" fmla="*/ 1643532 w 1962531"/>
              <a:gd name="connsiteY6" fmla="*/ 199963 h 1648754"/>
              <a:gd name="connsiteX7" fmla="*/ 1494121 w 1962531"/>
              <a:gd name="connsiteY7" fmla="*/ 648197 h 1648754"/>
              <a:gd name="connsiteX8" fmla="*/ 1957297 w 1962531"/>
              <a:gd name="connsiteY8" fmla="*/ 824327 h 1648754"/>
              <a:gd name="connsiteX9" fmla="*/ 1471709 w 1962531"/>
              <a:gd name="connsiteY9" fmla="*/ 991844 h 1648754"/>
              <a:gd name="connsiteX10" fmla="*/ 1606179 w 1962531"/>
              <a:gd name="connsiteY10" fmla="*/ 1417668 h 1648754"/>
              <a:gd name="connsiteX11" fmla="*/ 1172886 w 1962531"/>
              <a:gd name="connsiteY11" fmla="*/ 1230904 h 1648754"/>
              <a:gd name="connsiteX12" fmla="*/ 978650 w 1962531"/>
              <a:gd name="connsiteY12" fmla="*/ 1648610 h 1648754"/>
              <a:gd name="connsiteX13" fmla="*/ 814298 w 1962531"/>
              <a:gd name="connsiteY13" fmla="*/ 1178610 h 1648754"/>
              <a:gd name="connsiteX14" fmla="*/ 328709 w 1962531"/>
              <a:gd name="connsiteY14" fmla="*/ 1402726 h 1648754"/>
              <a:gd name="connsiteX15" fmla="*/ 493063 w 1962531"/>
              <a:gd name="connsiteY15" fmla="*/ 991845 h 1648754"/>
              <a:gd name="connsiteX16" fmla="*/ 3 w 1962531"/>
              <a:gd name="connsiteY16" fmla="*/ 824327 h 1648754"/>
              <a:gd name="connsiteX0" fmla="*/ 3 w 1962531"/>
              <a:gd name="connsiteY0" fmla="*/ 824327 h 1648754"/>
              <a:gd name="connsiteX1" fmla="*/ 485592 w 1962531"/>
              <a:gd name="connsiteY1" fmla="*/ 663139 h 1648754"/>
              <a:gd name="connsiteX2" fmla="*/ 351120 w 1962531"/>
              <a:gd name="connsiteY2" fmla="*/ 252256 h 1648754"/>
              <a:gd name="connsiteX3" fmla="*/ 814298 w 1962531"/>
              <a:gd name="connsiteY3" fmla="*/ 483845 h 1648754"/>
              <a:gd name="connsiteX4" fmla="*/ 978650 w 1962531"/>
              <a:gd name="connsiteY4" fmla="*/ 44 h 1648754"/>
              <a:gd name="connsiteX5" fmla="*/ 1180357 w 1962531"/>
              <a:gd name="connsiteY5" fmla="*/ 453963 h 1648754"/>
              <a:gd name="connsiteX6" fmla="*/ 1643532 w 1962531"/>
              <a:gd name="connsiteY6" fmla="*/ 199963 h 1648754"/>
              <a:gd name="connsiteX7" fmla="*/ 1494121 w 1962531"/>
              <a:gd name="connsiteY7" fmla="*/ 648197 h 1648754"/>
              <a:gd name="connsiteX8" fmla="*/ 1957297 w 1962531"/>
              <a:gd name="connsiteY8" fmla="*/ 824327 h 1648754"/>
              <a:gd name="connsiteX9" fmla="*/ 1471709 w 1962531"/>
              <a:gd name="connsiteY9" fmla="*/ 991844 h 1648754"/>
              <a:gd name="connsiteX10" fmla="*/ 1606179 w 1962531"/>
              <a:gd name="connsiteY10" fmla="*/ 1417668 h 1648754"/>
              <a:gd name="connsiteX11" fmla="*/ 1172886 w 1962531"/>
              <a:gd name="connsiteY11" fmla="*/ 1230904 h 1648754"/>
              <a:gd name="connsiteX12" fmla="*/ 978650 w 1962531"/>
              <a:gd name="connsiteY12" fmla="*/ 1648610 h 1648754"/>
              <a:gd name="connsiteX13" fmla="*/ 814298 w 1962531"/>
              <a:gd name="connsiteY13" fmla="*/ 1178610 h 1648754"/>
              <a:gd name="connsiteX14" fmla="*/ 328709 w 1962531"/>
              <a:gd name="connsiteY14" fmla="*/ 1402726 h 1648754"/>
              <a:gd name="connsiteX15" fmla="*/ 493063 w 1962531"/>
              <a:gd name="connsiteY15" fmla="*/ 991845 h 1648754"/>
              <a:gd name="connsiteX16" fmla="*/ 3 w 1962531"/>
              <a:gd name="connsiteY16" fmla="*/ 824327 h 1648754"/>
              <a:gd name="connsiteX0" fmla="*/ 3 w 1962531"/>
              <a:gd name="connsiteY0" fmla="*/ 824327 h 1648754"/>
              <a:gd name="connsiteX1" fmla="*/ 485592 w 1962531"/>
              <a:gd name="connsiteY1" fmla="*/ 663139 h 1648754"/>
              <a:gd name="connsiteX2" fmla="*/ 351120 w 1962531"/>
              <a:gd name="connsiteY2" fmla="*/ 252256 h 1648754"/>
              <a:gd name="connsiteX3" fmla="*/ 814298 w 1962531"/>
              <a:gd name="connsiteY3" fmla="*/ 483845 h 1648754"/>
              <a:gd name="connsiteX4" fmla="*/ 978650 w 1962531"/>
              <a:gd name="connsiteY4" fmla="*/ 44 h 1648754"/>
              <a:gd name="connsiteX5" fmla="*/ 1180357 w 1962531"/>
              <a:gd name="connsiteY5" fmla="*/ 453963 h 1648754"/>
              <a:gd name="connsiteX6" fmla="*/ 1636061 w 1962531"/>
              <a:gd name="connsiteY6" fmla="*/ 244787 h 1648754"/>
              <a:gd name="connsiteX7" fmla="*/ 1494121 w 1962531"/>
              <a:gd name="connsiteY7" fmla="*/ 648197 h 1648754"/>
              <a:gd name="connsiteX8" fmla="*/ 1957297 w 1962531"/>
              <a:gd name="connsiteY8" fmla="*/ 824327 h 1648754"/>
              <a:gd name="connsiteX9" fmla="*/ 1471709 w 1962531"/>
              <a:gd name="connsiteY9" fmla="*/ 991844 h 1648754"/>
              <a:gd name="connsiteX10" fmla="*/ 1606179 w 1962531"/>
              <a:gd name="connsiteY10" fmla="*/ 1417668 h 1648754"/>
              <a:gd name="connsiteX11" fmla="*/ 1172886 w 1962531"/>
              <a:gd name="connsiteY11" fmla="*/ 1230904 h 1648754"/>
              <a:gd name="connsiteX12" fmla="*/ 978650 w 1962531"/>
              <a:gd name="connsiteY12" fmla="*/ 1648610 h 1648754"/>
              <a:gd name="connsiteX13" fmla="*/ 814298 w 1962531"/>
              <a:gd name="connsiteY13" fmla="*/ 1178610 h 1648754"/>
              <a:gd name="connsiteX14" fmla="*/ 328709 w 1962531"/>
              <a:gd name="connsiteY14" fmla="*/ 1402726 h 1648754"/>
              <a:gd name="connsiteX15" fmla="*/ 493063 w 1962531"/>
              <a:gd name="connsiteY15" fmla="*/ 991845 h 1648754"/>
              <a:gd name="connsiteX16" fmla="*/ 3 w 1962531"/>
              <a:gd name="connsiteY16" fmla="*/ 824327 h 1648754"/>
              <a:gd name="connsiteX0" fmla="*/ 3 w 1962531"/>
              <a:gd name="connsiteY0" fmla="*/ 824327 h 1648754"/>
              <a:gd name="connsiteX1" fmla="*/ 485592 w 1962531"/>
              <a:gd name="connsiteY1" fmla="*/ 663139 h 1648754"/>
              <a:gd name="connsiteX2" fmla="*/ 351120 w 1962531"/>
              <a:gd name="connsiteY2" fmla="*/ 252256 h 1648754"/>
              <a:gd name="connsiteX3" fmla="*/ 814298 w 1962531"/>
              <a:gd name="connsiteY3" fmla="*/ 483845 h 1648754"/>
              <a:gd name="connsiteX4" fmla="*/ 978650 w 1962531"/>
              <a:gd name="connsiteY4" fmla="*/ 44 h 1648754"/>
              <a:gd name="connsiteX5" fmla="*/ 1180357 w 1962531"/>
              <a:gd name="connsiteY5" fmla="*/ 453963 h 1648754"/>
              <a:gd name="connsiteX6" fmla="*/ 1636061 w 1962531"/>
              <a:gd name="connsiteY6" fmla="*/ 244787 h 1648754"/>
              <a:gd name="connsiteX7" fmla="*/ 1494121 w 1962531"/>
              <a:gd name="connsiteY7" fmla="*/ 648197 h 1648754"/>
              <a:gd name="connsiteX8" fmla="*/ 1957297 w 1962531"/>
              <a:gd name="connsiteY8" fmla="*/ 824327 h 1648754"/>
              <a:gd name="connsiteX9" fmla="*/ 1471709 w 1962531"/>
              <a:gd name="connsiteY9" fmla="*/ 991844 h 1648754"/>
              <a:gd name="connsiteX10" fmla="*/ 1606179 w 1962531"/>
              <a:gd name="connsiteY10" fmla="*/ 1417668 h 1648754"/>
              <a:gd name="connsiteX11" fmla="*/ 1172886 w 1962531"/>
              <a:gd name="connsiteY11" fmla="*/ 1230904 h 1648754"/>
              <a:gd name="connsiteX12" fmla="*/ 978650 w 1962531"/>
              <a:gd name="connsiteY12" fmla="*/ 1648610 h 1648754"/>
              <a:gd name="connsiteX13" fmla="*/ 814298 w 1962531"/>
              <a:gd name="connsiteY13" fmla="*/ 1178610 h 1648754"/>
              <a:gd name="connsiteX14" fmla="*/ 328709 w 1962531"/>
              <a:gd name="connsiteY14" fmla="*/ 1402726 h 1648754"/>
              <a:gd name="connsiteX15" fmla="*/ 493063 w 1962531"/>
              <a:gd name="connsiteY15" fmla="*/ 991845 h 1648754"/>
              <a:gd name="connsiteX16" fmla="*/ 3 w 1962531"/>
              <a:gd name="connsiteY16" fmla="*/ 824327 h 1648754"/>
              <a:gd name="connsiteX0" fmla="*/ 3 w 1962531"/>
              <a:gd name="connsiteY0" fmla="*/ 824327 h 1648754"/>
              <a:gd name="connsiteX1" fmla="*/ 485592 w 1962531"/>
              <a:gd name="connsiteY1" fmla="*/ 663139 h 1648754"/>
              <a:gd name="connsiteX2" fmla="*/ 351120 w 1962531"/>
              <a:gd name="connsiteY2" fmla="*/ 252256 h 1648754"/>
              <a:gd name="connsiteX3" fmla="*/ 814298 w 1962531"/>
              <a:gd name="connsiteY3" fmla="*/ 483845 h 1648754"/>
              <a:gd name="connsiteX4" fmla="*/ 978650 w 1962531"/>
              <a:gd name="connsiteY4" fmla="*/ 44 h 1648754"/>
              <a:gd name="connsiteX5" fmla="*/ 1180357 w 1962531"/>
              <a:gd name="connsiteY5" fmla="*/ 453963 h 1648754"/>
              <a:gd name="connsiteX6" fmla="*/ 1636061 w 1962531"/>
              <a:gd name="connsiteY6" fmla="*/ 244787 h 1648754"/>
              <a:gd name="connsiteX7" fmla="*/ 1494121 w 1962531"/>
              <a:gd name="connsiteY7" fmla="*/ 648197 h 1648754"/>
              <a:gd name="connsiteX8" fmla="*/ 1957297 w 1962531"/>
              <a:gd name="connsiteY8" fmla="*/ 824327 h 1648754"/>
              <a:gd name="connsiteX9" fmla="*/ 1471709 w 1962531"/>
              <a:gd name="connsiteY9" fmla="*/ 991844 h 1648754"/>
              <a:gd name="connsiteX10" fmla="*/ 1606179 w 1962531"/>
              <a:gd name="connsiteY10" fmla="*/ 1417668 h 1648754"/>
              <a:gd name="connsiteX11" fmla="*/ 1172886 w 1962531"/>
              <a:gd name="connsiteY11" fmla="*/ 1230904 h 1648754"/>
              <a:gd name="connsiteX12" fmla="*/ 978650 w 1962531"/>
              <a:gd name="connsiteY12" fmla="*/ 1648610 h 1648754"/>
              <a:gd name="connsiteX13" fmla="*/ 814298 w 1962531"/>
              <a:gd name="connsiteY13" fmla="*/ 1178610 h 1648754"/>
              <a:gd name="connsiteX14" fmla="*/ 328709 w 1962531"/>
              <a:gd name="connsiteY14" fmla="*/ 1402726 h 1648754"/>
              <a:gd name="connsiteX15" fmla="*/ 493063 w 1962531"/>
              <a:gd name="connsiteY15" fmla="*/ 991845 h 1648754"/>
              <a:gd name="connsiteX16" fmla="*/ 3 w 1962531"/>
              <a:gd name="connsiteY16" fmla="*/ 824327 h 1648754"/>
              <a:gd name="connsiteX0" fmla="*/ 3 w 1962531"/>
              <a:gd name="connsiteY0" fmla="*/ 824327 h 1648754"/>
              <a:gd name="connsiteX1" fmla="*/ 485592 w 1962531"/>
              <a:gd name="connsiteY1" fmla="*/ 663139 h 1648754"/>
              <a:gd name="connsiteX2" fmla="*/ 351120 w 1962531"/>
              <a:gd name="connsiteY2" fmla="*/ 252256 h 1648754"/>
              <a:gd name="connsiteX3" fmla="*/ 814298 w 1962531"/>
              <a:gd name="connsiteY3" fmla="*/ 483845 h 1648754"/>
              <a:gd name="connsiteX4" fmla="*/ 978650 w 1962531"/>
              <a:gd name="connsiteY4" fmla="*/ 44 h 1648754"/>
              <a:gd name="connsiteX5" fmla="*/ 1180357 w 1962531"/>
              <a:gd name="connsiteY5" fmla="*/ 453963 h 1648754"/>
              <a:gd name="connsiteX6" fmla="*/ 1636061 w 1962531"/>
              <a:gd name="connsiteY6" fmla="*/ 244787 h 1648754"/>
              <a:gd name="connsiteX7" fmla="*/ 1494121 w 1962531"/>
              <a:gd name="connsiteY7" fmla="*/ 648197 h 1648754"/>
              <a:gd name="connsiteX8" fmla="*/ 1957297 w 1962531"/>
              <a:gd name="connsiteY8" fmla="*/ 824327 h 1648754"/>
              <a:gd name="connsiteX9" fmla="*/ 1471709 w 1962531"/>
              <a:gd name="connsiteY9" fmla="*/ 991844 h 1648754"/>
              <a:gd name="connsiteX10" fmla="*/ 1606179 w 1962531"/>
              <a:gd name="connsiteY10" fmla="*/ 1417668 h 1648754"/>
              <a:gd name="connsiteX11" fmla="*/ 1172886 w 1962531"/>
              <a:gd name="connsiteY11" fmla="*/ 1230904 h 1648754"/>
              <a:gd name="connsiteX12" fmla="*/ 978650 w 1962531"/>
              <a:gd name="connsiteY12" fmla="*/ 1648610 h 1648754"/>
              <a:gd name="connsiteX13" fmla="*/ 814298 w 1962531"/>
              <a:gd name="connsiteY13" fmla="*/ 1178610 h 1648754"/>
              <a:gd name="connsiteX14" fmla="*/ 328709 w 1962531"/>
              <a:gd name="connsiteY14" fmla="*/ 1402726 h 1648754"/>
              <a:gd name="connsiteX15" fmla="*/ 493063 w 1962531"/>
              <a:gd name="connsiteY15" fmla="*/ 991845 h 1648754"/>
              <a:gd name="connsiteX16" fmla="*/ 3 w 1962531"/>
              <a:gd name="connsiteY16" fmla="*/ 824327 h 1648754"/>
              <a:gd name="connsiteX0" fmla="*/ 3 w 1957297"/>
              <a:gd name="connsiteY0" fmla="*/ 824327 h 1648754"/>
              <a:gd name="connsiteX1" fmla="*/ 485592 w 1957297"/>
              <a:gd name="connsiteY1" fmla="*/ 663139 h 1648754"/>
              <a:gd name="connsiteX2" fmla="*/ 351120 w 1957297"/>
              <a:gd name="connsiteY2" fmla="*/ 252256 h 1648754"/>
              <a:gd name="connsiteX3" fmla="*/ 814298 w 1957297"/>
              <a:gd name="connsiteY3" fmla="*/ 483845 h 1648754"/>
              <a:gd name="connsiteX4" fmla="*/ 978650 w 1957297"/>
              <a:gd name="connsiteY4" fmla="*/ 44 h 1648754"/>
              <a:gd name="connsiteX5" fmla="*/ 1180357 w 1957297"/>
              <a:gd name="connsiteY5" fmla="*/ 453963 h 1648754"/>
              <a:gd name="connsiteX6" fmla="*/ 1636061 w 1957297"/>
              <a:gd name="connsiteY6" fmla="*/ 244787 h 1648754"/>
              <a:gd name="connsiteX7" fmla="*/ 1494121 w 1957297"/>
              <a:gd name="connsiteY7" fmla="*/ 648197 h 1648754"/>
              <a:gd name="connsiteX8" fmla="*/ 1957297 w 1957297"/>
              <a:gd name="connsiteY8" fmla="*/ 824327 h 1648754"/>
              <a:gd name="connsiteX9" fmla="*/ 1471709 w 1957297"/>
              <a:gd name="connsiteY9" fmla="*/ 991844 h 1648754"/>
              <a:gd name="connsiteX10" fmla="*/ 1606179 w 1957297"/>
              <a:gd name="connsiteY10" fmla="*/ 1417668 h 1648754"/>
              <a:gd name="connsiteX11" fmla="*/ 1172886 w 1957297"/>
              <a:gd name="connsiteY11" fmla="*/ 1230904 h 1648754"/>
              <a:gd name="connsiteX12" fmla="*/ 978650 w 1957297"/>
              <a:gd name="connsiteY12" fmla="*/ 1648610 h 1648754"/>
              <a:gd name="connsiteX13" fmla="*/ 814298 w 1957297"/>
              <a:gd name="connsiteY13" fmla="*/ 1178610 h 1648754"/>
              <a:gd name="connsiteX14" fmla="*/ 328709 w 1957297"/>
              <a:gd name="connsiteY14" fmla="*/ 1402726 h 1648754"/>
              <a:gd name="connsiteX15" fmla="*/ 493063 w 1957297"/>
              <a:gd name="connsiteY15" fmla="*/ 991845 h 1648754"/>
              <a:gd name="connsiteX16" fmla="*/ 3 w 1957297"/>
              <a:gd name="connsiteY16" fmla="*/ 824327 h 1648754"/>
              <a:gd name="connsiteX0" fmla="*/ 3 w 1957297"/>
              <a:gd name="connsiteY0" fmla="*/ 824327 h 1648754"/>
              <a:gd name="connsiteX1" fmla="*/ 485592 w 1957297"/>
              <a:gd name="connsiteY1" fmla="*/ 663139 h 1648754"/>
              <a:gd name="connsiteX2" fmla="*/ 351120 w 1957297"/>
              <a:gd name="connsiteY2" fmla="*/ 252256 h 1648754"/>
              <a:gd name="connsiteX3" fmla="*/ 814298 w 1957297"/>
              <a:gd name="connsiteY3" fmla="*/ 483845 h 1648754"/>
              <a:gd name="connsiteX4" fmla="*/ 978650 w 1957297"/>
              <a:gd name="connsiteY4" fmla="*/ 44 h 1648754"/>
              <a:gd name="connsiteX5" fmla="*/ 1180357 w 1957297"/>
              <a:gd name="connsiteY5" fmla="*/ 453963 h 1648754"/>
              <a:gd name="connsiteX6" fmla="*/ 1636061 w 1957297"/>
              <a:gd name="connsiteY6" fmla="*/ 244787 h 1648754"/>
              <a:gd name="connsiteX7" fmla="*/ 1494121 w 1957297"/>
              <a:gd name="connsiteY7" fmla="*/ 648197 h 1648754"/>
              <a:gd name="connsiteX8" fmla="*/ 1957297 w 1957297"/>
              <a:gd name="connsiteY8" fmla="*/ 824327 h 1648754"/>
              <a:gd name="connsiteX9" fmla="*/ 1471709 w 1957297"/>
              <a:gd name="connsiteY9" fmla="*/ 991844 h 1648754"/>
              <a:gd name="connsiteX10" fmla="*/ 1606179 w 1957297"/>
              <a:gd name="connsiteY10" fmla="*/ 1417668 h 1648754"/>
              <a:gd name="connsiteX11" fmla="*/ 1172886 w 1957297"/>
              <a:gd name="connsiteY11" fmla="*/ 1230904 h 1648754"/>
              <a:gd name="connsiteX12" fmla="*/ 978650 w 1957297"/>
              <a:gd name="connsiteY12" fmla="*/ 1648610 h 1648754"/>
              <a:gd name="connsiteX13" fmla="*/ 814298 w 1957297"/>
              <a:gd name="connsiteY13" fmla="*/ 1178610 h 1648754"/>
              <a:gd name="connsiteX14" fmla="*/ 328709 w 1957297"/>
              <a:gd name="connsiteY14" fmla="*/ 1402726 h 1648754"/>
              <a:gd name="connsiteX15" fmla="*/ 493063 w 1957297"/>
              <a:gd name="connsiteY15" fmla="*/ 991845 h 1648754"/>
              <a:gd name="connsiteX16" fmla="*/ 3 w 1957297"/>
              <a:gd name="connsiteY16" fmla="*/ 824327 h 1648754"/>
              <a:gd name="connsiteX0" fmla="*/ 3 w 1957297"/>
              <a:gd name="connsiteY0" fmla="*/ 824327 h 1648754"/>
              <a:gd name="connsiteX1" fmla="*/ 485592 w 1957297"/>
              <a:gd name="connsiteY1" fmla="*/ 663139 h 1648754"/>
              <a:gd name="connsiteX2" fmla="*/ 351120 w 1957297"/>
              <a:gd name="connsiteY2" fmla="*/ 252256 h 1648754"/>
              <a:gd name="connsiteX3" fmla="*/ 814298 w 1957297"/>
              <a:gd name="connsiteY3" fmla="*/ 483845 h 1648754"/>
              <a:gd name="connsiteX4" fmla="*/ 978650 w 1957297"/>
              <a:gd name="connsiteY4" fmla="*/ 44 h 1648754"/>
              <a:gd name="connsiteX5" fmla="*/ 1180357 w 1957297"/>
              <a:gd name="connsiteY5" fmla="*/ 453963 h 1648754"/>
              <a:gd name="connsiteX6" fmla="*/ 1636061 w 1957297"/>
              <a:gd name="connsiteY6" fmla="*/ 244787 h 1648754"/>
              <a:gd name="connsiteX7" fmla="*/ 1494121 w 1957297"/>
              <a:gd name="connsiteY7" fmla="*/ 648197 h 1648754"/>
              <a:gd name="connsiteX8" fmla="*/ 1957297 w 1957297"/>
              <a:gd name="connsiteY8" fmla="*/ 824327 h 1648754"/>
              <a:gd name="connsiteX9" fmla="*/ 1471709 w 1957297"/>
              <a:gd name="connsiteY9" fmla="*/ 991844 h 1648754"/>
              <a:gd name="connsiteX10" fmla="*/ 1606179 w 1957297"/>
              <a:gd name="connsiteY10" fmla="*/ 1417668 h 1648754"/>
              <a:gd name="connsiteX11" fmla="*/ 1172886 w 1957297"/>
              <a:gd name="connsiteY11" fmla="*/ 1230904 h 1648754"/>
              <a:gd name="connsiteX12" fmla="*/ 978650 w 1957297"/>
              <a:gd name="connsiteY12" fmla="*/ 1648610 h 1648754"/>
              <a:gd name="connsiteX13" fmla="*/ 814298 w 1957297"/>
              <a:gd name="connsiteY13" fmla="*/ 1178610 h 1648754"/>
              <a:gd name="connsiteX14" fmla="*/ 328709 w 1957297"/>
              <a:gd name="connsiteY14" fmla="*/ 1402726 h 1648754"/>
              <a:gd name="connsiteX15" fmla="*/ 493063 w 1957297"/>
              <a:gd name="connsiteY15" fmla="*/ 991845 h 1648754"/>
              <a:gd name="connsiteX16" fmla="*/ 3 w 1957297"/>
              <a:gd name="connsiteY16" fmla="*/ 824327 h 1648754"/>
              <a:gd name="connsiteX0" fmla="*/ 3 w 1957297"/>
              <a:gd name="connsiteY0" fmla="*/ 824327 h 1648754"/>
              <a:gd name="connsiteX1" fmla="*/ 485592 w 1957297"/>
              <a:gd name="connsiteY1" fmla="*/ 663139 h 1648754"/>
              <a:gd name="connsiteX2" fmla="*/ 351120 w 1957297"/>
              <a:gd name="connsiteY2" fmla="*/ 252256 h 1648754"/>
              <a:gd name="connsiteX3" fmla="*/ 814298 w 1957297"/>
              <a:gd name="connsiteY3" fmla="*/ 483845 h 1648754"/>
              <a:gd name="connsiteX4" fmla="*/ 978650 w 1957297"/>
              <a:gd name="connsiteY4" fmla="*/ 44 h 1648754"/>
              <a:gd name="connsiteX5" fmla="*/ 1180357 w 1957297"/>
              <a:gd name="connsiteY5" fmla="*/ 453963 h 1648754"/>
              <a:gd name="connsiteX6" fmla="*/ 1636061 w 1957297"/>
              <a:gd name="connsiteY6" fmla="*/ 244787 h 1648754"/>
              <a:gd name="connsiteX7" fmla="*/ 1494121 w 1957297"/>
              <a:gd name="connsiteY7" fmla="*/ 648197 h 1648754"/>
              <a:gd name="connsiteX8" fmla="*/ 1957297 w 1957297"/>
              <a:gd name="connsiteY8" fmla="*/ 824327 h 1648754"/>
              <a:gd name="connsiteX9" fmla="*/ 1471709 w 1957297"/>
              <a:gd name="connsiteY9" fmla="*/ 991844 h 1648754"/>
              <a:gd name="connsiteX10" fmla="*/ 1606179 w 1957297"/>
              <a:gd name="connsiteY10" fmla="*/ 1417668 h 1648754"/>
              <a:gd name="connsiteX11" fmla="*/ 1172886 w 1957297"/>
              <a:gd name="connsiteY11" fmla="*/ 1230904 h 1648754"/>
              <a:gd name="connsiteX12" fmla="*/ 978650 w 1957297"/>
              <a:gd name="connsiteY12" fmla="*/ 1648610 h 1648754"/>
              <a:gd name="connsiteX13" fmla="*/ 814298 w 1957297"/>
              <a:gd name="connsiteY13" fmla="*/ 1178610 h 1648754"/>
              <a:gd name="connsiteX14" fmla="*/ 328709 w 1957297"/>
              <a:gd name="connsiteY14" fmla="*/ 1402726 h 1648754"/>
              <a:gd name="connsiteX15" fmla="*/ 493063 w 1957297"/>
              <a:gd name="connsiteY15" fmla="*/ 991845 h 1648754"/>
              <a:gd name="connsiteX16" fmla="*/ 3 w 1957297"/>
              <a:gd name="connsiteY16" fmla="*/ 824327 h 1648754"/>
              <a:gd name="connsiteX0" fmla="*/ 3 w 1957297"/>
              <a:gd name="connsiteY0" fmla="*/ 824327 h 1648754"/>
              <a:gd name="connsiteX1" fmla="*/ 485592 w 1957297"/>
              <a:gd name="connsiteY1" fmla="*/ 663139 h 1648754"/>
              <a:gd name="connsiteX2" fmla="*/ 351120 w 1957297"/>
              <a:gd name="connsiteY2" fmla="*/ 252256 h 1648754"/>
              <a:gd name="connsiteX3" fmla="*/ 814298 w 1957297"/>
              <a:gd name="connsiteY3" fmla="*/ 483845 h 1648754"/>
              <a:gd name="connsiteX4" fmla="*/ 978650 w 1957297"/>
              <a:gd name="connsiteY4" fmla="*/ 44 h 1648754"/>
              <a:gd name="connsiteX5" fmla="*/ 1180357 w 1957297"/>
              <a:gd name="connsiteY5" fmla="*/ 453963 h 1648754"/>
              <a:gd name="connsiteX6" fmla="*/ 1636061 w 1957297"/>
              <a:gd name="connsiteY6" fmla="*/ 244787 h 1648754"/>
              <a:gd name="connsiteX7" fmla="*/ 1494121 w 1957297"/>
              <a:gd name="connsiteY7" fmla="*/ 648197 h 1648754"/>
              <a:gd name="connsiteX8" fmla="*/ 1957297 w 1957297"/>
              <a:gd name="connsiteY8" fmla="*/ 824327 h 1648754"/>
              <a:gd name="connsiteX9" fmla="*/ 1471709 w 1957297"/>
              <a:gd name="connsiteY9" fmla="*/ 991844 h 1648754"/>
              <a:gd name="connsiteX10" fmla="*/ 1606179 w 1957297"/>
              <a:gd name="connsiteY10" fmla="*/ 1417668 h 1648754"/>
              <a:gd name="connsiteX11" fmla="*/ 1172886 w 1957297"/>
              <a:gd name="connsiteY11" fmla="*/ 1230904 h 1648754"/>
              <a:gd name="connsiteX12" fmla="*/ 978650 w 1957297"/>
              <a:gd name="connsiteY12" fmla="*/ 1648610 h 1648754"/>
              <a:gd name="connsiteX13" fmla="*/ 814298 w 1957297"/>
              <a:gd name="connsiteY13" fmla="*/ 1178610 h 1648754"/>
              <a:gd name="connsiteX14" fmla="*/ 328709 w 1957297"/>
              <a:gd name="connsiteY14" fmla="*/ 1402726 h 1648754"/>
              <a:gd name="connsiteX15" fmla="*/ 493063 w 1957297"/>
              <a:gd name="connsiteY15" fmla="*/ 991845 h 1648754"/>
              <a:gd name="connsiteX16" fmla="*/ 3 w 1957297"/>
              <a:gd name="connsiteY16" fmla="*/ 824327 h 1648754"/>
              <a:gd name="connsiteX0" fmla="*/ 3 w 1957297"/>
              <a:gd name="connsiteY0" fmla="*/ 824327 h 1611416"/>
              <a:gd name="connsiteX1" fmla="*/ 485592 w 1957297"/>
              <a:gd name="connsiteY1" fmla="*/ 663139 h 1611416"/>
              <a:gd name="connsiteX2" fmla="*/ 351120 w 1957297"/>
              <a:gd name="connsiteY2" fmla="*/ 252256 h 1611416"/>
              <a:gd name="connsiteX3" fmla="*/ 814298 w 1957297"/>
              <a:gd name="connsiteY3" fmla="*/ 483845 h 1611416"/>
              <a:gd name="connsiteX4" fmla="*/ 978650 w 1957297"/>
              <a:gd name="connsiteY4" fmla="*/ 44 h 1611416"/>
              <a:gd name="connsiteX5" fmla="*/ 1180357 w 1957297"/>
              <a:gd name="connsiteY5" fmla="*/ 453963 h 1611416"/>
              <a:gd name="connsiteX6" fmla="*/ 1636061 w 1957297"/>
              <a:gd name="connsiteY6" fmla="*/ 244787 h 1611416"/>
              <a:gd name="connsiteX7" fmla="*/ 1494121 w 1957297"/>
              <a:gd name="connsiteY7" fmla="*/ 648197 h 1611416"/>
              <a:gd name="connsiteX8" fmla="*/ 1957297 w 1957297"/>
              <a:gd name="connsiteY8" fmla="*/ 824327 h 1611416"/>
              <a:gd name="connsiteX9" fmla="*/ 1471709 w 1957297"/>
              <a:gd name="connsiteY9" fmla="*/ 991844 h 1611416"/>
              <a:gd name="connsiteX10" fmla="*/ 1606179 w 1957297"/>
              <a:gd name="connsiteY10" fmla="*/ 1417668 h 1611416"/>
              <a:gd name="connsiteX11" fmla="*/ 1172886 w 1957297"/>
              <a:gd name="connsiteY11" fmla="*/ 1230904 h 1611416"/>
              <a:gd name="connsiteX12" fmla="*/ 963709 w 1957297"/>
              <a:gd name="connsiteY12" fmla="*/ 1611257 h 1611416"/>
              <a:gd name="connsiteX13" fmla="*/ 814298 w 1957297"/>
              <a:gd name="connsiteY13" fmla="*/ 1178610 h 1611416"/>
              <a:gd name="connsiteX14" fmla="*/ 328709 w 1957297"/>
              <a:gd name="connsiteY14" fmla="*/ 1402726 h 1611416"/>
              <a:gd name="connsiteX15" fmla="*/ 493063 w 1957297"/>
              <a:gd name="connsiteY15" fmla="*/ 991845 h 1611416"/>
              <a:gd name="connsiteX16" fmla="*/ 3 w 1957297"/>
              <a:gd name="connsiteY16" fmla="*/ 824327 h 1611416"/>
              <a:gd name="connsiteX0" fmla="*/ 3 w 1957297"/>
              <a:gd name="connsiteY0" fmla="*/ 824327 h 1611416"/>
              <a:gd name="connsiteX1" fmla="*/ 485592 w 1957297"/>
              <a:gd name="connsiteY1" fmla="*/ 663139 h 1611416"/>
              <a:gd name="connsiteX2" fmla="*/ 351120 w 1957297"/>
              <a:gd name="connsiteY2" fmla="*/ 252256 h 1611416"/>
              <a:gd name="connsiteX3" fmla="*/ 814298 w 1957297"/>
              <a:gd name="connsiteY3" fmla="*/ 483845 h 1611416"/>
              <a:gd name="connsiteX4" fmla="*/ 978650 w 1957297"/>
              <a:gd name="connsiteY4" fmla="*/ 44 h 1611416"/>
              <a:gd name="connsiteX5" fmla="*/ 1180357 w 1957297"/>
              <a:gd name="connsiteY5" fmla="*/ 453963 h 1611416"/>
              <a:gd name="connsiteX6" fmla="*/ 1636061 w 1957297"/>
              <a:gd name="connsiteY6" fmla="*/ 244787 h 1611416"/>
              <a:gd name="connsiteX7" fmla="*/ 1494121 w 1957297"/>
              <a:gd name="connsiteY7" fmla="*/ 648197 h 1611416"/>
              <a:gd name="connsiteX8" fmla="*/ 1957297 w 1957297"/>
              <a:gd name="connsiteY8" fmla="*/ 824327 h 1611416"/>
              <a:gd name="connsiteX9" fmla="*/ 1471709 w 1957297"/>
              <a:gd name="connsiteY9" fmla="*/ 991844 h 1611416"/>
              <a:gd name="connsiteX10" fmla="*/ 1606179 w 1957297"/>
              <a:gd name="connsiteY10" fmla="*/ 1417668 h 1611416"/>
              <a:gd name="connsiteX11" fmla="*/ 1172886 w 1957297"/>
              <a:gd name="connsiteY11" fmla="*/ 1230904 h 1611416"/>
              <a:gd name="connsiteX12" fmla="*/ 963709 w 1957297"/>
              <a:gd name="connsiteY12" fmla="*/ 1611257 h 1611416"/>
              <a:gd name="connsiteX13" fmla="*/ 814298 w 1957297"/>
              <a:gd name="connsiteY13" fmla="*/ 1178610 h 1611416"/>
              <a:gd name="connsiteX14" fmla="*/ 328709 w 1957297"/>
              <a:gd name="connsiteY14" fmla="*/ 1402726 h 1611416"/>
              <a:gd name="connsiteX15" fmla="*/ 493063 w 1957297"/>
              <a:gd name="connsiteY15" fmla="*/ 991845 h 1611416"/>
              <a:gd name="connsiteX16" fmla="*/ 3 w 1957297"/>
              <a:gd name="connsiteY16" fmla="*/ 824327 h 1611416"/>
              <a:gd name="connsiteX0" fmla="*/ 3 w 1957297"/>
              <a:gd name="connsiteY0" fmla="*/ 824327 h 1611416"/>
              <a:gd name="connsiteX1" fmla="*/ 485592 w 1957297"/>
              <a:gd name="connsiteY1" fmla="*/ 663139 h 1611416"/>
              <a:gd name="connsiteX2" fmla="*/ 351120 w 1957297"/>
              <a:gd name="connsiteY2" fmla="*/ 252256 h 1611416"/>
              <a:gd name="connsiteX3" fmla="*/ 814298 w 1957297"/>
              <a:gd name="connsiteY3" fmla="*/ 483845 h 1611416"/>
              <a:gd name="connsiteX4" fmla="*/ 978650 w 1957297"/>
              <a:gd name="connsiteY4" fmla="*/ 44 h 1611416"/>
              <a:gd name="connsiteX5" fmla="*/ 1180357 w 1957297"/>
              <a:gd name="connsiteY5" fmla="*/ 453963 h 1611416"/>
              <a:gd name="connsiteX6" fmla="*/ 1636061 w 1957297"/>
              <a:gd name="connsiteY6" fmla="*/ 244787 h 1611416"/>
              <a:gd name="connsiteX7" fmla="*/ 1494121 w 1957297"/>
              <a:gd name="connsiteY7" fmla="*/ 648197 h 1611416"/>
              <a:gd name="connsiteX8" fmla="*/ 1957297 w 1957297"/>
              <a:gd name="connsiteY8" fmla="*/ 824327 h 1611416"/>
              <a:gd name="connsiteX9" fmla="*/ 1471709 w 1957297"/>
              <a:gd name="connsiteY9" fmla="*/ 991844 h 1611416"/>
              <a:gd name="connsiteX10" fmla="*/ 1606179 w 1957297"/>
              <a:gd name="connsiteY10" fmla="*/ 1417668 h 1611416"/>
              <a:gd name="connsiteX11" fmla="*/ 1172886 w 1957297"/>
              <a:gd name="connsiteY11" fmla="*/ 1230904 h 1611416"/>
              <a:gd name="connsiteX12" fmla="*/ 963709 w 1957297"/>
              <a:gd name="connsiteY12" fmla="*/ 1611257 h 1611416"/>
              <a:gd name="connsiteX13" fmla="*/ 814298 w 1957297"/>
              <a:gd name="connsiteY13" fmla="*/ 1178610 h 1611416"/>
              <a:gd name="connsiteX14" fmla="*/ 328709 w 1957297"/>
              <a:gd name="connsiteY14" fmla="*/ 1402726 h 1611416"/>
              <a:gd name="connsiteX15" fmla="*/ 493063 w 1957297"/>
              <a:gd name="connsiteY15" fmla="*/ 991845 h 1611416"/>
              <a:gd name="connsiteX16" fmla="*/ 3 w 1957297"/>
              <a:gd name="connsiteY16" fmla="*/ 824327 h 1611416"/>
              <a:gd name="connsiteX0" fmla="*/ 3 w 1957297"/>
              <a:gd name="connsiteY0" fmla="*/ 824327 h 1611416"/>
              <a:gd name="connsiteX1" fmla="*/ 485592 w 1957297"/>
              <a:gd name="connsiteY1" fmla="*/ 663139 h 1611416"/>
              <a:gd name="connsiteX2" fmla="*/ 351120 w 1957297"/>
              <a:gd name="connsiteY2" fmla="*/ 252256 h 1611416"/>
              <a:gd name="connsiteX3" fmla="*/ 814298 w 1957297"/>
              <a:gd name="connsiteY3" fmla="*/ 483845 h 1611416"/>
              <a:gd name="connsiteX4" fmla="*/ 978650 w 1957297"/>
              <a:gd name="connsiteY4" fmla="*/ 44 h 1611416"/>
              <a:gd name="connsiteX5" fmla="*/ 1180357 w 1957297"/>
              <a:gd name="connsiteY5" fmla="*/ 453963 h 1611416"/>
              <a:gd name="connsiteX6" fmla="*/ 1636061 w 1957297"/>
              <a:gd name="connsiteY6" fmla="*/ 244787 h 1611416"/>
              <a:gd name="connsiteX7" fmla="*/ 1494121 w 1957297"/>
              <a:gd name="connsiteY7" fmla="*/ 648197 h 1611416"/>
              <a:gd name="connsiteX8" fmla="*/ 1957297 w 1957297"/>
              <a:gd name="connsiteY8" fmla="*/ 824327 h 1611416"/>
              <a:gd name="connsiteX9" fmla="*/ 1471709 w 1957297"/>
              <a:gd name="connsiteY9" fmla="*/ 991844 h 1611416"/>
              <a:gd name="connsiteX10" fmla="*/ 1606179 w 1957297"/>
              <a:gd name="connsiteY10" fmla="*/ 1417668 h 1611416"/>
              <a:gd name="connsiteX11" fmla="*/ 1172886 w 1957297"/>
              <a:gd name="connsiteY11" fmla="*/ 1230904 h 1611416"/>
              <a:gd name="connsiteX12" fmla="*/ 963709 w 1957297"/>
              <a:gd name="connsiteY12" fmla="*/ 1611257 h 1611416"/>
              <a:gd name="connsiteX13" fmla="*/ 814298 w 1957297"/>
              <a:gd name="connsiteY13" fmla="*/ 1178610 h 1611416"/>
              <a:gd name="connsiteX14" fmla="*/ 373532 w 1957297"/>
              <a:gd name="connsiteY14" fmla="*/ 1410196 h 1611416"/>
              <a:gd name="connsiteX15" fmla="*/ 493063 w 1957297"/>
              <a:gd name="connsiteY15" fmla="*/ 991845 h 1611416"/>
              <a:gd name="connsiteX16" fmla="*/ 3 w 1957297"/>
              <a:gd name="connsiteY16" fmla="*/ 824327 h 1611416"/>
              <a:gd name="connsiteX0" fmla="*/ 3 w 1957297"/>
              <a:gd name="connsiteY0" fmla="*/ 824327 h 1611416"/>
              <a:gd name="connsiteX1" fmla="*/ 485592 w 1957297"/>
              <a:gd name="connsiteY1" fmla="*/ 663139 h 1611416"/>
              <a:gd name="connsiteX2" fmla="*/ 351120 w 1957297"/>
              <a:gd name="connsiteY2" fmla="*/ 252256 h 1611416"/>
              <a:gd name="connsiteX3" fmla="*/ 814298 w 1957297"/>
              <a:gd name="connsiteY3" fmla="*/ 483845 h 1611416"/>
              <a:gd name="connsiteX4" fmla="*/ 978650 w 1957297"/>
              <a:gd name="connsiteY4" fmla="*/ 44 h 1611416"/>
              <a:gd name="connsiteX5" fmla="*/ 1180357 w 1957297"/>
              <a:gd name="connsiteY5" fmla="*/ 453963 h 1611416"/>
              <a:gd name="connsiteX6" fmla="*/ 1636061 w 1957297"/>
              <a:gd name="connsiteY6" fmla="*/ 244787 h 1611416"/>
              <a:gd name="connsiteX7" fmla="*/ 1494121 w 1957297"/>
              <a:gd name="connsiteY7" fmla="*/ 648197 h 1611416"/>
              <a:gd name="connsiteX8" fmla="*/ 1957297 w 1957297"/>
              <a:gd name="connsiteY8" fmla="*/ 824327 h 1611416"/>
              <a:gd name="connsiteX9" fmla="*/ 1471709 w 1957297"/>
              <a:gd name="connsiteY9" fmla="*/ 991844 h 1611416"/>
              <a:gd name="connsiteX10" fmla="*/ 1606179 w 1957297"/>
              <a:gd name="connsiteY10" fmla="*/ 1417668 h 1611416"/>
              <a:gd name="connsiteX11" fmla="*/ 1172886 w 1957297"/>
              <a:gd name="connsiteY11" fmla="*/ 1230904 h 1611416"/>
              <a:gd name="connsiteX12" fmla="*/ 963709 w 1957297"/>
              <a:gd name="connsiteY12" fmla="*/ 1611257 h 1611416"/>
              <a:gd name="connsiteX13" fmla="*/ 814298 w 1957297"/>
              <a:gd name="connsiteY13" fmla="*/ 1178610 h 1611416"/>
              <a:gd name="connsiteX14" fmla="*/ 373532 w 1957297"/>
              <a:gd name="connsiteY14" fmla="*/ 1410196 h 1611416"/>
              <a:gd name="connsiteX15" fmla="*/ 493063 w 1957297"/>
              <a:gd name="connsiteY15" fmla="*/ 991845 h 1611416"/>
              <a:gd name="connsiteX16" fmla="*/ 3 w 1957297"/>
              <a:gd name="connsiteY16" fmla="*/ 824327 h 1611416"/>
              <a:gd name="connsiteX0" fmla="*/ 3 w 1957297"/>
              <a:gd name="connsiteY0" fmla="*/ 824327 h 1611416"/>
              <a:gd name="connsiteX1" fmla="*/ 485592 w 1957297"/>
              <a:gd name="connsiteY1" fmla="*/ 663139 h 1611416"/>
              <a:gd name="connsiteX2" fmla="*/ 351120 w 1957297"/>
              <a:gd name="connsiteY2" fmla="*/ 252256 h 1611416"/>
              <a:gd name="connsiteX3" fmla="*/ 814298 w 1957297"/>
              <a:gd name="connsiteY3" fmla="*/ 483845 h 1611416"/>
              <a:gd name="connsiteX4" fmla="*/ 978650 w 1957297"/>
              <a:gd name="connsiteY4" fmla="*/ 44 h 1611416"/>
              <a:gd name="connsiteX5" fmla="*/ 1180357 w 1957297"/>
              <a:gd name="connsiteY5" fmla="*/ 453963 h 1611416"/>
              <a:gd name="connsiteX6" fmla="*/ 1636061 w 1957297"/>
              <a:gd name="connsiteY6" fmla="*/ 244787 h 1611416"/>
              <a:gd name="connsiteX7" fmla="*/ 1494121 w 1957297"/>
              <a:gd name="connsiteY7" fmla="*/ 648197 h 1611416"/>
              <a:gd name="connsiteX8" fmla="*/ 1957297 w 1957297"/>
              <a:gd name="connsiteY8" fmla="*/ 824327 h 1611416"/>
              <a:gd name="connsiteX9" fmla="*/ 1471709 w 1957297"/>
              <a:gd name="connsiteY9" fmla="*/ 991844 h 1611416"/>
              <a:gd name="connsiteX10" fmla="*/ 1606179 w 1957297"/>
              <a:gd name="connsiteY10" fmla="*/ 1417668 h 1611416"/>
              <a:gd name="connsiteX11" fmla="*/ 1172886 w 1957297"/>
              <a:gd name="connsiteY11" fmla="*/ 1230904 h 1611416"/>
              <a:gd name="connsiteX12" fmla="*/ 963709 w 1957297"/>
              <a:gd name="connsiteY12" fmla="*/ 1611257 h 1611416"/>
              <a:gd name="connsiteX13" fmla="*/ 814298 w 1957297"/>
              <a:gd name="connsiteY13" fmla="*/ 1178610 h 1611416"/>
              <a:gd name="connsiteX14" fmla="*/ 373532 w 1957297"/>
              <a:gd name="connsiteY14" fmla="*/ 1410196 h 1611416"/>
              <a:gd name="connsiteX15" fmla="*/ 493063 w 1957297"/>
              <a:gd name="connsiteY15" fmla="*/ 991845 h 1611416"/>
              <a:gd name="connsiteX16" fmla="*/ 3 w 1957297"/>
              <a:gd name="connsiteY16" fmla="*/ 824327 h 1611416"/>
              <a:gd name="connsiteX0" fmla="*/ 3 w 1957297"/>
              <a:gd name="connsiteY0" fmla="*/ 824327 h 1611416"/>
              <a:gd name="connsiteX1" fmla="*/ 485592 w 1957297"/>
              <a:gd name="connsiteY1" fmla="*/ 663139 h 1611416"/>
              <a:gd name="connsiteX2" fmla="*/ 351120 w 1957297"/>
              <a:gd name="connsiteY2" fmla="*/ 252256 h 1611416"/>
              <a:gd name="connsiteX3" fmla="*/ 814298 w 1957297"/>
              <a:gd name="connsiteY3" fmla="*/ 483845 h 1611416"/>
              <a:gd name="connsiteX4" fmla="*/ 978650 w 1957297"/>
              <a:gd name="connsiteY4" fmla="*/ 44 h 1611416"/>
              <a:gd name="connsiteX5" fmla="*/ 1180357 w 1957297"/>
              <a:gd name="connsiteY5" fmla="*/ 453963 h 1611416"/>
              <a:gd name="connsiteX6" fmla="*/ 1636061 w 1957297"/>
              <a:gd name="connsiteY6" fmla="*/ 244787 h 1611416"/>
              <a:gd name="connsiteX7" fmla="*/ 1494121 w 1957297"/>
              <a:gd name="connsiteY7" fmla="*/ 648197 h 1611416"/>
              <a:gd name="connsiteX8" fmla="*/ 1957297 w 1957297"/>
              <a:gd name="connsiteY8" fmla="*/ 824327 h 1611416"/>
              <a:gd name="connsiteX9" fmla="*/ 1471709 w 1957297"/>
              <a:gd name="connsiteY9" fmla="*/ 991844 h 1611416"/>
              <a:gd name="connsiteX10" fmla="*/ 1606179 w 1957297"/>
              <a:gd name="connsiteY10" fmla="*/ 1417668 h 1611416"/>
              <a:gd name="connsiteX11" fmla="*/ 1172886 w 1957297"/>
              <a:gd name="connsiteY11" fmla="*/ 1230904 h 1611416"/>
              <a:gd name="connsiteX12" fmla="*/ 963709 w 1957297"/>
              <a:gd name="connsiteY12" fmla="*/ 1611257 h 1611416"/>
              <a:gd name="connsiteX13" fmla="*/ 814298 w 1957297"/>
              <a:gd name="connsiteY13" fmla="*/ 1178610 h 1611416"/>
              <a:gd name="connsiteX14" fmla="*/ 373532 w 1957297"/>
              <a:gd name="connsiteY14" fmla="*/ 1410196 h 1611416"/>
              <a:gd name="connsiteX15" fmla="*/ 493063 w 1957297"/>
              <a:gd name="connsiteY15" fmla="*/ 991845 h 1611416"/>
              <a:gd name="connsiteX16" fmla="*/ 3 w 1957297"/>
              <a:gd name="connsiteY16" fmla="*/ 824327 h 1611416"/>
              <a:gd name="connsiteX0" fmla="*/ 3 w 1919944"/>
              <a:gd name="connsiteY0" fmla="*/ 824327 h 1611416"/>
              <a:gd name="connsiteX1" fmla="*/ 448239 w 1919944"/>
              <a:gd name="connsiteY1" fmla="*/ 663139 h 1611416"/>
              <a:gd name="connsiteX2" fmla="*/ 313767 w 1919944"/>
              <a:gd name="connsiteY2" fmla="*/ 252256 h 1611416"/>
              <a:gd name="connsiteX3" fmla="*/ 776945 w 1919944"/>
              <a:gd name="connsiteY3" fmla="*/ 483845 h 1611416"/>
              <a:gd name="connsiteX4" fmla="*/ 941297 w 1919944"/>
              <a:gd name="connsiteY4" fmla="*/ 44 h 1611416"/>
              <a:gd name="connsiteX5" fmla="*/ 1143004 w 1919944"/>
              <a:gd name="connsiteY5" fmla="*/ 453963 h 1611416"/>
              <a:gd name="connsiteX6" fmla="*/ 1598708 w 1919944"/>
              <a:gd name="connsiteY6" fmla="*/ 244787 h 1611416"/>
              <a:gd name="connsiteX7" fmla="*/ 1456768 w 1919944"/>
              <a:gd name="connsiteY7" fmla="*/ 648197 h 1611416"/>
              <a:gd name="connsiteX8" fmla="*/ 1919944 w 1919944"/>
              <a:gd name="connsiteY8" fmla="*/ 824327 h 1611416"/>
              <a:gd name="connsiteX9" fmla="*/ 1434356 w 1919944"/>
              <a:gd name="connsiteY9" fmla="*/ 991844 h 1611416"/>
              <a:gd name="connsiteX10" fmla="*/ 1568826 w 1919944"/>
              <a:gd name="connsiteY10" fmla="*/ 1417668 h 1611416"/>
              <a:gd name="connsiteX11" fmla="*/ 1135533 w 1919944"/>
              <a:gd name="connsiteY11" fmla="*/ 1230904 h 1611416"/>
              <a:gd name="connsiteX12" fmla="*/ 926356 w 1919944"/>
              <a:gd name="connsiteY12" fmla="*/ 1611257 h 1611416"/>
              <a:gd name="connsiteX13" fmla="*/ 776945 w 1919944"/>
              <a:gd name="connsiteY13" fmla="*/ 1178610 h 1611416"/>
              <a:gd name="connsiteX14" fmla="*/ 336179 w 1919944"/>
              <a:gd name="connsiteY14" fmla="*/ 1410196 h 1611416"/>
              <a:gd name="connsiteX15" fmla="*/ 455710 w 1919944"/>
              <a:gd name="connsiteY15" fmla="*/ 991845 h 1611416"/>
              <a:gd name="connsiteX16" fmla="*/ 3 w 1919944"/>
              <a:gd name="connsiteY16" fmla="*/ 824327 h 1611416"/>
              <a:gd name="connsiteX0" fmla="*/ 3 w 1919944"/>
              <a:gd name="connsiteY0" fmla="*/ 824327 h 1611416"/>
              <a:gd name="connsiteX1" fmla="*/ 448239 w 1919944"/>
              <a:gd name="connsiteY1" fmla="*/ 663139 h 1611416"/>
              <a:gd name="connsiteX2" fmla="*/ 313767 w 1919944"/>
              <a:gd name="connsiteY2" fmla="*/ 252256 h 1611416"/>
              <a:gd name="connsiteX3" fmla="*/ 776945 w 1919944"/>
              <a:gd name="connsiteY3" fmla="*/ 483845 h 1611416"/>
              <a:gd name="connsiteX4" fmla="*/ 941297 w 1919944"/>
              <a:gd name="connsiteY4" fmla="*/ 44 h 1611416"/>
              <a:gd name="connsiteX5" fmla="*/ 1143004 w 1919944"/>
              <a:gd name="connsiteY5" fmla="*/ 453963 h 1611416"/>
              <a:gd name="connsiteX6" fmla="*/ 1598708 w 1919944"/>
              <a:gd name="connsiteY6" fmla="*/ 244787 h 1611416"/>
              <a:gd name="connsiteX7" fmla="*/ 1456768 w 1919944"/>
              <a:gd name="connsiteY7" fmla="*/ 648197 h 1611416"/>
              <a:gd name="connsiteX8" fmla="*/ 1919944 w 1919944"/>
              <a:gd name="connsiteY8" fmla="*/ 824327 h 1611416"/>
              <a:gd name="connsiteX9" fmla="*/ 1434356 w 1919944"/>
              <a:gd name="connsiteY9" fmla="*/ 991844 h 1611416"/>
              <a:gd name="connsiteX10" fmla="*/ 1568826 w 1919944"/>
              <a:gd name="connsiteY10" fmla="*/ 1417668 h 1611416"/>
              <a:gd name="connsiteX11" fmla="*/ 1135533 w 1919944"/>
              <a:gd name="connsiteY11" fmla="*/ 1230904 h 1611416"/>
              <a:gd name="connsiteX12" fmla="*/ 926356 w 1919944"/>
              <a:gd name="connsiteY12" fmla="*/ 1611257 h 1611416"/>
              <a:gd name="connsiteX13" fmla="*/ 776945 w 1919944"/>
              <a:gd name="connsiteY13" fmla="*/ 1178610 h 1611416"/>
              <a:gd name="connsiteX14" fmla="*/ 336179 w 1919944"/>
              <a:gd name="connsiteY14" fmla="*/ 1410196 h 1611416"/>
              <a:gd name="connsiteX15" fmla="*/ 455710 w 1919944"/>
              <a:gd name="connsiteY15" fmla="*/ 991845 h 1611416"/>
              <a:gd name="connsiteX16" fmla="*/ 3 w 1919944"/>
              <a:gd name="connsiteY16" fmla="*/ 824327 h 1611416"/>
              <a:gd name="connsiteX0" fmla="*/ 3 w 1919944"/>
              <a:gd name="connsiteY0" fmla="*/ 824327 h 1611416"/>
              <a:gd name="connsiteX1" fmla="*/ 448239 w 1919944"/>
              <a:gd name="connsiteY1" fmla="*/ 663139 h 1611416"/>
              <a:gd name="connsiteX2" fmla="*/ 313767 w 1919944"/>
              <a:gd name="connsiteY2" fmla="*/ 252256 h 1611416"/>
              <a:gd name="connsiteX3" fmla="*/ 776945 w 1919944"/>
              <a:gd name="connsiteY3" fmla="*/ 483845 h 1611416"/>
              <a:gd name="connsiteX4" fmla="*/ 941297 w 1919944"/>
              <a:gd name="connsiteY4" fmla="*/ 44 h 1611416"/>
              <a:gd name="connsiteX5" fmla="*/ 1143004 w 1919944"/>
              <a:gd name="connsiteY5" fmla="*/ 453963 h 1611416"/>
              <a:gd name="connsiteX6" fmla="*/ 1598708 w 1919944"/>
              <a:gd name="connsiteY6" fmla="*/ 244787 h 1611416"/>
              <a:gd name="connsiteX7" fmla="*/ 1456768 w 1919944"/>
              <a:gd name="connsiteY7" fmla="*/ 648197 h 1611416"/>
              <a:gd name="connsiteX8" fmla="*/ 1919944 w 1919944"/>
              <a:gd name="connsiteY8" fmla="*/ 824327 h 1611416"/>
              <a:gd name="connsiteX9" fmla="*/ 1434356 w 1919944"/>
              <a:gd name="connsiteY9" fmla="*/ 991844 h 1611416"/>
              <a:gd name="connsiteX10" fmla="*/ 1568826 w 1919944"/>
              <a:gd name="connsiteY10" fmla="*/ 1417668 h 1611416"/>
              <a:gd name="connsiteX11" fmla="*/ 1135533 w 1919944"/>
              <a:gd name="connsiteY11" fmla="*/ 1230904 h 1611416"/>
              <a:gd name="connsiteX12" fmla="*/ 926356 w 1919944"/>
              <a:gd name="connsiteY12" fmla="*/ 1611257 h 1611416"/>
              <a:gd name="connsiteX13" fmla="*/ 776945 w 1919944"/>
              <a:gd name="connsiteY13" fmla="*/ 1178610 h 1611416"/>
              <a:gd name="connsiteX14" fmla="*/ 336179 w 1919944"/>
              <a:gd name="connsiteY14" fmla="*/ 1410196 h 1611416"/>
              <a:gd name="connsiteX15" fmla="*/ 455710 w 1919944"/>
              <a:gd name="connsiteY15" fmla="*/ 991845 h 1611416"/>
              <a:gd name="connsiteX16" fmla="*/ 3 w 1919944"/>
              <a:gd name="connsiteY16" fmla="*/ 824327 h 1611416"/>
              <a:gd name="connsiteX0" fmla="*/ 3 w 1919944"/>
              <a:gd name="connsiteY0" fmla="*/ 824327 h 1611416"/>
              <a:gd name="connsiteX1" fmla="*/ 448239 w 1919944"/>
              <a:gd name="connsiteY1" fmla="*/ 663139 h 1611416"/>
              <a:gd name="connsiteX2" fmla="*/ 351119 w 1919944"/>
              <a:gd name="connsiteY2" fmla="*/ 237315 h 1611416"/>
              <a:gd name="connsiteX3" fmla="*/ 776945 w 1919944"/>
              <a:gd name="connsiteY3" fmla="*/ 483845 h 1611416"/>
              <a:gd name="connsiteX4" fmla="*/ 941297 w 1919944"/>
              <a:gd name="connsiteY4" fmla="*/ 44 h 1611416"/>
              <a:gd name="connsiteX5" fmla="*/ 1143004 w 1919944"/>
              <a:gd name="connsiteY5" fmla="*/ 453963 h 1611416"/>
              <a:gd name="connsiteX6" fmla="*/ 1598708 w 1919944"/>
              <a:gd name="connsiteY6" fmla="*/ 244787 h 1611416"/>
              <a:gd name="connsiteX7" fmla="*/ 1456768 w 1919944"/>
              <a:gd name="connsiteY7" fmla="*/ 648197 h 1611416"/>
              <a:gd name="connsiteX8" fmla="*/ 1919944 w 1919944"/>
              <a:gd name="connsiteY8" fmla="*/ 824327 h 1611416"/>
              <a:gd name="connsiteX9" fmla="*/ 1434356 w 1919944"/>
              <a:gd name="connsiteY9" fmla="*/ 991844 h 1611416"/>
              <a:gd name="connsiteX10" fmla="*/ 1568826 w 1919944"/>
              <a:gd name="connsiteY10" fmla="*/ 1417668 h 1611416"/>
              <a:gd name="connsiteX11" fmla="*/ 1135533 w 1919944"/>
              <a:gd name="connsiteY11" fmla="*/ 1230904 h 1611416"/>
              <a:gd name="connsiteX12" fmla="*/ 926356 w 1919944"/>
              <a:gd name="connsiteY12" fmla="*/ 1611257 h 1611416"/>
              <a:gd name="connsiteX13" fmla="*/ 776945 w 1919944"/>
              <a:gd name="connsiteY13" fmla="*/ 1178610 h 1611416"/>
              <a:gd name="connsiteX14" fmla="*/ 336179 w 1919944"/>
              <a:gd name="connsiteY14" fmla="*/ 1410196 h 1611416"/>
              <a:gd name="connsiteX15" fmla="*/ 455710 w 1919944"/>
              <a:gd name="connsiteY15" fmla="*/ 991845 h 1611416"/>
              <a:gd name="connsiteX16" fmla="*/ 3 w 1919944"/>
              <a:gd name="connsiteY16" fmla="*/ 824327 h 1611416"/>
              <a:gd name="connsiteX0" fmla="*/ 3 w 1919944"/>
              <a:gd name="connsiteY0" fmla="*/ 824327 h 1611416"/>
              <a:gd name="connsiteX1" fmla="*/ 448239 w 1919944"/>
              <a:gd name="connsiteY1" fmla="*/ 663139 h 1611416"/>
              <a:gd name="connsiteX2" fmla="*/ 351119 w 1919944"/>
              <a:gd name="connsiteY2" fmla="*/ 237315 h 1611416"/>
              <a:gd name="connsiteX3" fmla="*/ 776945 w 1919944"/>
              <a:gd name="connsiteY3" fmla="*/ 483845 h 1611416"/>
              <a:gd name="connsiteX4" fmla="*/ 941297 w 1919944"/>
              <a:gd name="connsiteY4" fmla="*/ 44 h 1611416"/>
              <a:gd name="connsiteX5" fmla="*/ 1143004 w 1919944"/>
              <a:gd name="connsiteY5" fmla="*/ 453963 h 1611416"/>
              <a:gd name="connsiteX6" fmla="*/ 1598708 w 1919944"/>
              <a:gd name="connsiteY6" fmla="*/ 244787 h 1611416"/>
              <a:gd name="connsiteX7" fmla="*/ 1456768 w 1919944"/>
              <a:gd name="connsiteY7" fmla="*/ 648197 h 1611416"/>
              <a:gd name="connsiteX8" fmla="*/ 1919944 w 1919944"/>
              <a:gd name="connsiteY8" fmla="*/ 824327 h 1611416"/>
              <a:gd name="connsiteX9" fmla="*/ 1434356 w 1919944"/>
              <a:gd name="connsiteY9" fmla="*/ 991844 h 1611416"/>
              <a:gd name="connsiteX10" fmla="*/ 1568826 w 1919944"/>
              <a:gd name="connsiteY10" fmla="*/ 1417668 h 1611416"/>
              <a:gd name="connsiteX11" fmla="*/ 1135533 w 1919944"/>
              <a:gd name="connsiteY11" fmla="*/ 1230904 h 1611416"/>
              <a:gd name="connsiteX12" fmla="*/ 926356 w 1919944"/>
              <a:gd name="connsiteY12" fmla="*/ 1611257 h 1611416"/>
              <a:gd name="connsiteX13" fmla="*/ 776945 w 1919944"/>
              <a:gd name="connsiteY13" fmla="*/ 1178610 h 1611416"/>
              <a:gd name="connsiteX14" fmla="*/ 336179 w 1919944"/>
              <a:gd name="connsiteY14" fmla="*/ 1410196 h 1611416"/>
              <a:gd name="connsiteX15" fmla="*/ 455710 w 1919944"/>
              <a:gd name="connsiteY15" fmla="*/ 991845 h 1611416"/>
              <a:gd name="connsiteX16" fmla="*/ 3 w 1919944"/>
              <a:gd name="connsiteY16" fmla="*/ 824327 h 1611416"/>
              <a:gd name="connsiteX0" fmla="*/ 3 w 1890061"/>
              <a:gd name="connsiteY0" fmla="*/ 824327 h 1611416"/>
              <a:gd name="connsiteX1" fmla="*/ 448239 w 1890061"/>
              <a:gd name="connsiteY1" fmla="*/ 663139 h 1611416"/>
              <a:gd name="connsiteX2" fmla="*/ 351119 w 1890061"/>
              <a:gd name="connsiteY2" fmla="*/ 237315 h 1611416"/>
              <a:gd name="connsiteX3" fmla="*/ 776945 w 1890061"/>
              <a:gd name="connsiteY3" fmla="*/ 483845 h 1611416"/>
              <a:gd name="connsiteX4" fmla="*/ 941297 w 1890061"/>
              <a:gd name="connsiteY4" fmla="*/ 44 h 1611416"/>
              <a:gd name="connsiteX5" fmla="*/ 1143004 w 1890061"/>
              <a:gd name="connsiteY5" fmla="*/ 453963 h 1611416"/>
              <a:gd name="connsiteX6" fmla="*/ 1598708 w 1890061"/>
              <a:gd name="connsiteY6" fmla="*/ 244787 h 1611416"/>
              <a:gd name="connsiteX7" fmla="*/ 1456768 w 1890061"/>
              <a:gd name="connsiteY7" fmla="*/ 648197 h 1611416"/>
              <a:gd name="connsiteX8" fmla="*/ 1890061 w 1890061"/>
              <a:gd name="connsiteY8" fmla="*/ 824327 h 1611416"/>
              <a:gd name="connsiteX9" fmla="*/ 1434356 w 1890061"/>
              <a:gd name="connsiteY9" fmla="*/ 991844 h 1611416"/>
              <a:gd name="connsiteX10" fmla="*/ 1568826 w 1890061"/>
              <a:gd name="connsiteY10" fmla="*/ 1417668 h 1611416"/>
              <a:gd name="connsiteX11" fmla="*/ 1135533 w 1890061"/>
              <a:gd name="connsiteY11" fmla="*/ 1230904 h 1611416"/>
              <a:gd name="connsiteX12" fmla="*/ 926356 w 1890061"/>
              <a:gd name="connsiteY12" fmla="*/ 1611257 h 1611416"/>
              <a:gd name="connsiteX13" fmla="*/ 776945 w 1890061"/>
              <a:gd name="connsiteY13" fmla="*/ 1178610 h 1611416"/>
              <a:gd name="connsiteX14" fmla="*/ 336179 w 1890061"/>
              <a:gd name="connsiteY14" fmla="*/ 1410196 h 1611416"/>
              <a:gd name="connsiteX15" fmla="*/ 455710 w 1890061"/>
              <a:gd name="connsiteY15" fmla="*/ 991845 h 1611416"/>
              <a:gd name="connsiteX16" fmla="*/ 3 w 1890061"/>
              <a:gd name="connsiteY16" fmla="*/ 824327 h 1611416"/>
              <a:gd name="connsiteX0" fmla="*/ 3 w 1890061"/>
              <a:gd name="connsiteY0" fmla="*/ 824327 h 1611416"/>
              <a:gd name="connsiteX1" fmla="*/ 448239 w 1890061"/>
              <a:gd name="connsiteY1" fmla="*/ 663139 h 1611416"/>
              <a:gd name="connsiteX2" fmla="*/ 351119 w 1890061"/>
              <a:gd name="connsiteY2" fmla="*/ 237315 h 1611416"/>
              <a:gd name="connsiteX3" fmla="*/ 776945 w 1890061"/>
              <a:gd name="connsiteY3" fmla="*/ 483845 h 1611416"/>
              <a:gd name="connsiteX4" fmla="*/ 941297 w 1890061"/>
              <a:gd name="connsiteY4" fmla="*/ 44 h 1611416"/>
              <a:gd name="connsiteX5" fmla="*/ 1143004 w 1890061"/>
              <a:gd name="connsiteY5" fmla="*/ 453963 h 1611416"/>
              <a:gd name="connsiteX6" fmla="*/ 1598708 w 1890061"/>
              <a:gd name="connsiteY6" fmla="*/ 244787 h 1611416"/>
              <a:gd name="connsiteX7" fmla="*/ 1456768 w 1890061"/>
              <a:gd name="connsiteY7" fmla="*/ 648197 h 1611416"/>
              <a:gd name="connsiteX8" fmla="*/ 1890061 w 1890061"/>
              <a:gd name="connsiteY8" fmla="*/ 824327 h 1611416"/>
              <a:gd name="connsiteX9" fmla="*/ 1434356 w 1890061"/>
              <a:gd name="connsiteY9" fmla="*/ 991844 h 1611416"/>
              <a:gd name="connsiteX10" fmla="*/ 1568826 w 1890061"/>
              <a:gd name="connsiteY10" fmla="*/ 1417668 h 1611416"/>
              <a:gd name="connsiteX11" fmla="*/ 1135533 w 1890061"/>
              <a:gd name="connsiteY11" fmla="*/ 1230904 h 1611416"/>
              <a:gd name="connsiteX12" fmla="*/ 926356 w 1890061"/>
              <a:gd name="connsiteY12" fmla="*/ 1611257 h 1611416"/>
              <a:gd name="connsiteX13" fmla="*/ 776945 w 1890061"/>
              <a:gd name="connsiteY13" fmla="*/ 1178610 h 1611416"/>
              <a:gd name="connsiteX14" fmla="*/ 336179 w 1890061"/>
              <a:gd name="connsiteY14" fmla="*/ 1410196 h 1611416"/>
              <a:gd name="connsiteX15" fmla="*/ 455710 w 1890061"/>
              <a:gd name="connsiteY15" fmla="*/ 991845 h 1611416"/>
              <a:gd name="connsiteX16" fmla="*/ 3 w 1890061"/>
              <a:gd name="connsiteY16" fmla="*/ 824327 h 1611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890061" h="1611416">
                <a:moveTo>
                  <a:pt x="3" y="824327"/>
                </a:moveTo>
                <a:cubicBezTo>
                  <a:pt x="-1242" y="523013"/>
                  <a:pt x="389720" y="758484"/>
                  <a:pt x="448239" y="663139"/>
                </a:cubicBezTo>
                <a:cubicBezTo>
                  <a:pt x="506758" y="567794"/>
                  <a:pt x="144433" y="415363"/>
                  <a:pt x="351119" y="237315"/>
                </a:cubicBezTo>
                <a:cubicBezTo>
                  <a:pt x="557805" y="59267"/>
                  <a:pt x="672357" y="525880"/>
                  <a:pt x="776945" y="483845"/>
                </a:cubicBezTo>
                <a:cubicBezTo>
                  <a:pt x="881533" y="441810"/>
                  <a:pt x="678581" y="5024"/>
                  <a:pt x="941297" y="44"/>
                </a:cubicBezTo>
                <a:cubicBezTo>
                  <a:pt x="1204013" y="-4936"/>
                  <a:pt x="1032190" y="420643"/>
                  <a:pt x="1143004" y="453963"/>
                </a:cubicBezTo>
                <a:cubicBezTo>
                  <a:pt x="1253818" y="487283"/>
                  <a:pt x="1378325" y="26895"/>
                  <a:pt x="1598708" y="244787"/>
                </a:cubicBezTo>
                <a:cubicBezTo>
                  <a:pt x="1819091" y="462679"/>
                  <a:pt x="1404474" y="544136"/>
                  <a:pt x="1456768" y="648197"/>
                </a:cubicBezTo>
                <a:cubicBezTo>
                  <a:pt x="1509062" y="752258"/>
                  <a:pt x="1890061" y="504337"/>
                  <a:pt x="1890061" y="824327"/>
                </a:cubicBezTo>
                <a:cubicBezTo>
                  <a:pt x="1890061" y="1144317"/>
                  <a:pt x="1492876" y="892954"/>
                  <a:pt x="1434356" y="991844"/>
                </a:cubicBezTo>
                <a:cubicBezTo>
                  <a:pt x="1375836" y="1090734"/>
                  <a:pt x="1750611" y="1204757"/>
                  <a:pt x="1568826" y="1417668"/>
                </a:cubicBezTo>
                <a:cubicBezTo>
                  <a:pt x="1387041" y="1630579"/>
                  <a:pt x="1240121" y="1192414"/>
                  <a:pt x="1135533" y="1230904"/>
                </a:cubicBezTo>
                <a:cubicBezTo>
                  <a:pt x="1030945" y="1269394"/>
                  <a:pt x="1217710" y="1619973"/>
                  <a:pt x="926356" y="1611257"/>
                </a:cubicBezTo>
                <a:cubicBezTo>
                  <a:pt x="635002" y="1602541"/>
                  <a:pt x="885268" y="1219591"/>
                  <a:pt x="776945" y="1178610"/>
                </a:cubicBezTo>
                <a:cubicBezTo>
                  <a:pt x="668622" y="1137629"/>
                  <a:pt x="514228" y="1594470"/>
                  <a:pt x="336179" y="1410196"/>
                </a:cubicBezTo>
                <a:cubicBezTo>
                  <a:pt x="158130" y="1225922"/>
                  <a:pt x="510494" y="1088245"/>
                  <a:pt x="455710" y="991845"/>
                </a:cubicBezTo>
                <a:cubicBezTo>
                  <a:pt x="400926" y="895445"/>
                  <a:pt x="1248" y="1125641"/>
                  <a:pt x="3" y="824327"/>
                </a:cubicBezTo>
                <a:close/>
              </a:path>
            </a:pathLst>
          </a:cu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4800600" y="2286000"/>
            <a:ext cx="3733800" cy="2743200"/>
            <a:chOff x="5334000" y="1905000"/>
            <a:chExt cx="3200400" cy="2286000"/>
          </a:xfrm>
        </p:grpSpPr>
        <p:sp>
          <p:nvSpPr>
            <p:cNvPr id="213" name="Rounded Rectangle 212"/>
            <p:cNvSpPr/>
            <p:nvPr/>
          </p:nvSpPr>
          <p:spPr bwMode="auto">
            <a:xfrm>
              <a:off x="5334000" y="1905000"/>
              <a:ext cx="1524000" cy="22860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 smtClean="0">
                  <a:solidFill>
                    <a:schemeClr val="tx1"/>
                  </a:solidFill>
                  <a:latin typeface="Tahoma" pitchFamily="-64" charset="0"/>
                </a:rPr>
                <a:t>Machine 1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-64" charset="0"/>
              </a:endParaRPr>
            </a:p>
          </p:txBody>
        </p:sp>
        <p:sp>
          <p:nvSpPr>
            <p:cNvPr id="214" name="Rounded Rectangle 213"/>
            <p:cNvSpPr/>
            <p:nvPr/>
          </p:nvSpPr>
          <p:spPr bwMode="auto">
            <a:xfrm>
              <a:off x="7010400" y="1905000"/>
              <a:ext cx="1524000" cy="22860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 smtClean="0">
                  <a:solidFill>
                    <a:schemeClr val="tx1"/>
                  </a:solidFill>
                  <a:latin typeface="Tahoma" pitchFamily="-64" charset="0"/>
                </a:rPr>
                <a:t>Machine 2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-64" charset="0"/>
              </a:endParaRPr>
            </a:p>
          </p:txBody>
        </p:sp>
      </p:grp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28600" y="5257800"/>
            <a:ext cx="8686800" cy="1524000"/>
          </a:xfrm>
        </p:spPr>
        <p:txBody>
          <a:bodyPr>
            <a:normAutofit/>
          </a:bodyPr>
          <a:lstStyle/>
          <a:p>
            <a:r>
              <a:rPr lang="en-US" dirty="0" smtClean="0"/>
              <a:t>Split</a:t>
            </a:r>
            <a:r>
              <a:rPr lang="en-US" b="1" dirty="0" smtClean="0"/>
              <a:t> High-Degree </a:t>
            </a:r>
            <a:r>
              <a:rPr lang="en-US" dirty="0" smtClean="0"/>
              <a:t>vertices</a:t>
            </a:r>
          </a:p>
          <a:p>
            <a:r>
              <a:rPr lang="en-US" b="1" dirty="0" smtClean="0"/>
              <a:t>New Abstraction</a:t>
            </a:r>
            <a:r>
              <a:rPr lang="en-US" b="1" dirty="0"/>
              <a:t> </a:t>
            </a:r>
            <a:r>
              <a:rPr lang="en-US" b="1" dirty="0" smtClean="0">
                <a:sym typeface="Wingdings"/>
              </a:rPr>
              <a:t></a:t>
            </a:r>
            <a:r>
              <a:rPr lang="en-US" dirty="0" smtClean="0"/>
              <a:t> </a:t>
            </a:r>
            <a:r>
              <a:rPr lang="en-US" b="1" i="1" u="sng" dirty="0" smtClean="0"/>
              <a:t>Equivalence</a:t>
            </a:r>
            <a:r>
              <a:rPr lang="en-US" i="1" dirty="0" smtClean="0"/>
              <a:t> on Split Vertices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71600" y="76200"/>
            <a:ext cx="6284593" cy="132343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defTabSz="914400"/>
            <a:r>
              <a:rPr lang="en-US" sz="8000" b="1" dirty="0" smtClean="0">
                <a:ln w="11430">
                  <a:solidFill>
                    <a:schemeClr val="tx1"/>
                  </a:solidFill>
                </a:ln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Helvetica"/>
                <a:cs typeface="Helvetica"/>
              </a:rPr>
              <a:t>PowerGraph</a:t>
            </a:r>
            <a:endParaRPr lang="en-US" sz="8000" b="1" dirty="0">
              <a:ln w="11430">
                <a:solidFill>
                  <a:schemeClr val="tx1"/>
                </a:solidFill>
              </a:ln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Helvetica"/>
              <a:cs typeface="Helvetica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F60F-3EA1-45ED-A3FD-0857F7C98CF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238" name="Group 17"/>
          <p:cNvGrpSpPr/>
          <p:nvPr/>
        </p:nvGrpSpPr>
        <p:grpSpPr>
          <a:xfrm>
            <a:off x="838200" y="2895600"/>
            <a:ext cx="2379269" cy="1969474"/>
            <a:chOff x="553628" y="3651862"/>
            <a:chExt cx="1769669" cy="1464869"/>
          </a:xfrm>
        </p:grpSpPr>
        <p:cxnSp>
          <p:nvCxnSpPr>
            <p:cNvPr id="239" name="Straight Connector 238"/>
            <p:cNvCxnSpPr>
              <a:stCxn id="251" idx="5"/>
              <a:endCxn id="247" idx="1"/>
            </p:cNvCxnSpPr>
            <p:nvPr/>
          </p:nvCxnSpPr>
          <p:spPr>
            <a:xfrm>
              <a:off x="1037382" y="4029553"/>
              <a:ext cx="274911" cy="22915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>
              <a:stCxn id="247" idx="7"/>
              <a:endCxn id="255" idx="3"/>
            </p:cNvCxnSpPr>
            <p:nvPr/>
          </p:nvCxnSpPr>
          <p:spPr>
            <a:xfrm flipV="1">
              <a:off x="1581701" y="4029553"/>
              <a:ext cx="295302" cy="22915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>
              <a:stCxn id="248" idx="4"/>
              <a:endCxn id="247" idx="0"/>
            </p:cNvCxnSpPr>
            <p:nvPr/>
          </p:nvCxnSpPr>
          <p:spPr>
            <a:xfrm flipH="1">
              <a:off x="1446997" y="3873507"/>
              <a:ext cx="1" cy="32940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>
              <a:stCxn id="247" idx="6"/>
              <a:endCxn id="254" idx="2"/>
            </p:cNvCxnSpPr>
            <p:nvPr/>
          </p:nvCxnSpPr>
          <p:spPr>
            <a:xfrm>
              <a:off x="1637497" y="4393413"/>
              <a:ext cx="464155" cy="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>
              <a:stCxn id="250" idx="6"/>
              <a:endCxn id="247" idx="2"/>
            </p:cNvCxnSpPr>
            <p:nvPr/>
          </p:nvCxnSpPr>
          <p:spPr>
            <a:xfrm flipV="1">
              <a:off x="775273" y="4393413"/>
              <a:ext cx="481224" cy="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>
              <a:stCxn id="247" idx="4"/>
              <a:endCxn id="249" idx="0"/>
            </p:cNvCxnSpPr>
            <p:nvPr/>
          </p:nvCxnSpPr>
          <p:spPr>
            <a:xfrm>
              <a:off x="1446997" y="4583913"/>
              <a:ext cx="1" cy="31117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>
              <a:stCxn id="247" idx="3"/>
              <a:endCxn id="252" idx="7"/>
            </p:cNvCxnSpPr>
            <p:nvPr/>
          </p:nvCxnSpPr>
          <p:spPr>
            <a:xfrm flipH="1">
              <a:off x="1037382" y="4528117"/>
              <a:ext cx="274911" cy="23099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>
              <a:stCxn id="247" idx="5"/>
              <a:endCxn id="253" idx="1"/>
            </p:cNvCxnSpPr>
            <p:nvPr/>
          </p:nvCxnSpPr>
          <p:spPr>
            <a:xfrm>
              <a:off x="1581701" y="4528117"/>
              <a:ext cx="295302" cy="25773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47" name="Oval 246"/>
            <p:cNvSpPr/>
            <p:nvPr/>
          </p:nvSpPr>
          <p:spPr>
            <a:xfrm>
              <a:off x="1256497" y="4202913"/>
              <a:ext cx="381000" cy="38100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Oval 247"/>
            <p:cNvSpPr/>
            <p:nvPr/>
          </p:nvSpPr>
          <p:spPr>
            <a:xfrm>
              <a:off x="1336175" y="3651862"/>
              <a:ext cx="221645" cy="22164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Oval 248"/>
            <p:cNvSpPr/>
            <p:nvPr/>
          </p:nvSpPr>
          <p:spPr>
            <a:xfrm>
              <a:off x="1336175" y="4895086"/>
              <a:ext cx="221645" cy="22164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Oval 249"/>
            <p:cNvSpPr/>
            <p:nvPr/>
          </p:nvSpPr>
          <p:spPr>
            <a:xfrm>
              <a:off x="553628" y="4282591"/>
              <a:ext cx="221645" cy="22164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Oval 250"/>
            <p:cNvSpPr/>
            <p:nvPr/>
          </p:nvSpPr>
          <p:spPr>
            <a:xfrm>
              <a:off x="848196" y="3840367"/>
              <a:ext cx="221645" cy="22164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Oval 251"/>
            <p:cNvSpPr/>
            <p:nvPr/>
          </p:nvSpPr>
          <p:spPr>
            <a:xfrm>
              <a:off x="848196" y="4726654"/>
              <a:ext cx="221645" cy="22164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Oval 252"/>
            <p:cNvSpPr/>
            <p:nvPr/>
          </p:nvSpPr>
          <p:spPr>
            <a:xfrm>
              <a:off x="1844544" y="4753390"/>
              <a:ext cx="221645" cy="22164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Oval 253"/>
            <p:cNvSpPr/>
            <p:nvPr/>
          </p:nvSpPr>
          <p:spPr>
            <a:xfrm>
              <a:off x="2101652" y="4282591"/>
              <a:ext cx="221645" cy="22164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Oval 254"/>
            <p:cNvSpPr/>
            <p:nvPr/>
          </p:nvSpPr>
          <p:spPr>
            <a:xfrm>
              <a:off x="1844544" y="3840367"/>
              <a:ext cx="221645" cy="22164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131959" y="2819400"/>
            <a:ext cx="3209386" cy="2158255"/>
            <a:chOff x="5131959" y="2133600"/>
            <a:chExt cx="3209386" cy="2158255"/>
          </a:xfrm>
        </p:grpSpPr>
        <p:sp>
          <p:nvSpPr>
            <p:cNvPr id="15" name="Freeform 14"/>
            <p:cNvSpPr/>
            <p:nvPr/>
          </p:nvSpPr>
          <p:spPr>
            <a:xfrm>
              <a:off x="5131959" y="2171831"/>
              <a:ext cx="1330945" cy="2120024"/>
            </a:xfrm>
            <a:custGeom>
              <a:avLst/>
              <a:gdLst>
                <a:gd name="connsiteX0" fmla="*/ 1330930 w 1330945"/>
                <a:gd name="connsiteY0" fmla="*/ 1020102 h 2120024"/>
                <a:gd name="connsiteX1" fmla="*/ 921708 w 1330945"/>
                <a:gd name="connsiteY1" fmla="*/ 88769 h 2120024"/>
                <a:gd name="connsiteX2" fmla="*/ 498374 w 1330945"/>
                <a:gd name="connsiteY2" fmla="*/ 74658 h 2120024"/>
                <a:gd name="connsiteX3" fmla="*/ 427819 w 1330945"/>
                <a:gd name="connsiteY3" fmla="*/ 413325 h 2120024"/>
                <a:gd name="connsiteX4" fmla="*/ 710041 w 1330945"/>
                <a:gd name="connsiteY4" fmla="*/ 766102 h 2120024"/>
                <a:gd name="connsiteX5" fmla="*/ 357263 w 1330945"/>
                <a:gd name="connsiteY5" fmla="*/ 540325 h 2120024"/>
                <a:gd name="connsiteX6" fmla="*/ 32708 w 1330945"/>
                <a:gd name="connsiteY6" fmla="*/ 639102 h 2120024"/>
                <a:gd name="connsiteX7" fmla="*/ 75041 w 1330945"/>
                <a:gd name="connsiteY7" fmla="*/ 991880 h 2120024"/>
                <a:gd name="connsiteX8" fmla="*/ 597152 w 1330945"/>
                <a:gd name="connsiteY8" fmla="*/ 1062436 h 2120024"/>
                <a:gd name="connsiteX9" fmla="*/ 159708 w 1330945"/>
                <a:gd name="connsiteY9" fmla="*/ 1217658 h 2120024"/>
                <a:gd name="connsiteX10" fmla="*/ 46819 w 1330945"/>
                <a:gd name="connsiteY10" fmla="*/ 1570436 h 2120024"/>
                <a:gd name="connsiteX11" fmla="*/ 413708 w 1330945"/>
                <a:gd name="connsiteY11" fmla="*/ 1683325 h 2120024"/>
                <a:gd name="connsiteX12" fmla="*/ 738263 w 1330945"/>
                <a:gd name="connsiteY12" fmla="*/ 1288213 h 2120024"/>
                <a:gd name="connsiteX13" fmla="*/ 470152 w 1330945"/>
                <a:gd name="connsiteY13" fmla="*/ 1796213 h 2120024"/>
                <a:gd name="connsiteX14" fmla="*/ 583041 w 1330945"/>
                <a:gd name="connsiteY14" fmla="*/ 2036102 h 2120024"/>
                <a:gd name="connsiteX15" fmla="*/ 935819 w 1330945"/>
                <a:gd name="connsiteY15" fmla="*/ 2036102 h 2120024"/>
                <a:gd name="connsiteX16" fmla="*/ 1330930 w 1330945"/>
                <a:gd name="connsiteY16" fmla="*/ 1020102 h 2120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30945" h="2120024">
                  <a:moveTo>
                    <a:pt x="1330930" y="1020102"/>
                  </a:moveTo>
                  <a:cubicBezTo>
                    <a:pt x="1328578" y="695547"/>
                    <a:pt x="1060467" y="246343"/>
                    <a:pt x="921708" y="88769"/>
                  </a:cubicBezTo>
                  <a:cubicBezTo>
                    <a:pt x="782949" y="-68805"/>
                    <a:pt x="580689" y="20565"/>
                    <a:pt x="498374" y="74658"/>
                  </a:cubicBezTo>
                  <a:cubicBezTo>
                    <a:pt x="416059" y="128751"/>
                    <a:pt x="392541" y="298084"/>
                    <a:pt x="427819" y="413325"/>
                  </a:cubicBezTo>
                  <a:cubicBezTo>
                    <a:pt x="463097" y="528566"/>
                    <a:pt x="721800" y="744935"/>
                    <a:pt x="710041" y="766102"/>
                  </a:cubicBezTo>
                  <a:cubicBezTo>
                    <a:pt x="698282" y="787269"/>
                    <a:pt x="470152" y="561492"/>
                    <a:pt x="357263" y="540325"/>
                  </a:cubicBezTo>
                  <a:cubicBezTo>
                    <a:pt x="244374" y="519158"/>
                    <a:pt x="79745" y="563843"/>
                    <a:pt x="32708" y="639102"/>
                  </a:cubicBezTo>
                  <a:cubicBezTo>
                    <a:pt x="-14329" y="714361"/>
                    <a:pt x="-19033" y="921324"/>
                    <a:pt x="75041" y="991880"/>
                  </a:cubicBezTo>
                  <a:cubicBezTo>
                    <a:pt x="169115" y="1062436"/>
                    <a:pt x="583041" y="1024806"/>
                    <a:pt x="597152" y="1062436"/>
                  </a:cubicBezTo>
                  <a:cubicBezTo>
                    <a:pt x="611263" y="1100066"/>
                    <a:pt x="251430" y="1132991"/>
                    <a:pt x="159708" y="1217658"/>
                  </a:cubicBezTo>
                  <a:cubicBezTo>
                    <a:pt x="67986" y="1302325"/>
                    <a:pt x="4486" y="1492825"/>
                    <a:pt x="46819" y="1570436"/>
                  </a:cubicBezTo>
                  <a:cubicBezTo>
                    <a:pt x="89152" y="1648047"/>
                    <a:pt x="298467" y="1730362"/>
                    <a:pt x="413708" y="1683325"/>
                  </a:cubicBezTo>
                  <a:cubicBezTo>
                    <a:pt x="528949" y="1636288"/>
                    <a:pt x="728856" y="1269398"/>
                    <a:pt x="738263" y="1288213"/>
                  </a:cubicBezTo>
                  <a:cubicBezTo>
                    <a:pt x="747670" y="1307028"/>
                    <a:pt x="496022" y="1671565"/>
                    <a:pt x="470152" y="1796213"/>
                  </a:cubicBezTo>
                  <a:cubicBezTo>
                    <a:pt x="444282" y="1920861"/>
                    <a:pt x="505430" y="1996121"/>
                    <a:pt x="583041" y="2036102"/>
                  </a:cubicBezTo>
                  <a:cubicBezTo>
                    <a:pt x="660652" y="2076083"/>
                    <a:pt x="811171" y="2203084"/>
                    <a:pt x="935819" y="2036102"/>
                  </a:cubicBezTo>
                  <a:cubicBezTo>
                    <a:pt x="1060467" y="1869121"/>
                    <a:pt x="1333282" y="1344657"/>
                    <a:pt x="1330930" y="1020102"/>
                  </a:cubicBezTo>
                  <a:close/>
                </a:path>
              </a:pathLst>
            </a:cu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Freeform 216"/>
            <p:cNvSpPr/>
            <p:nvPr/>
          </p:nvSpPr>
          <p:spPr>
            <a:xfrm flipH="1">
              <a:off x="7010400" y="2133600"/>
              <a:ext cx="1330945" cy="2120024"/>
            </a:xfrm>
            <a:custGeom>
              <a:avLst/>
              <a:gdLst>
                <a:gd name="connsiteX0" fmla="*/ 1330930 w 1330945"/>
                <a:gd name="connsiteY0" fmla="*/ 1020102 h 2120024"/>
                <a:gd name="connsiteX1" fmla="*/ 921708 w 1330945"/>
                <a:gd name="connsiteY1" fmla="*/ 88769 h 2120024"/>
                <a:gd name="connsiteX2" fmla="*/ 498374 w 1330945"/>
                <a:gd name="connsiteY2" fmla="*/ 74658 h 2120024"/>
                <a:gd name="connsiteX3" fmla="*/ 427819 w 1330945"/>
                <a:gd name="connsiteY3" fmla="*/ 413325 h 2120024"/>
                <a:gd name="connsiteX4" fmla="*/ 710041 w 1330945"/>
                <a:gd name="connsiteY4" fmla="*/ 766102 h 2120024"/>
                <a:gd name="connsiteX5" fmla="*/ 357263 w 1330945"/>
                <a:gd name="connsiteY5" fmla="*/ 540325 h 2120024"/>
                <a:gd name="connsiteX6" fmla="*/ 32708 w 1330945"/>
                <a:gd name="connsiteY6" fmla="*/ 639102 h 2120024"/>
                <a:gd name="connsiteX7" fmla="*/ 75041 w 1330945"/>
                <a:gd name="connsiteY7" fmla="*/ 991880 h 2120024"/>
                <a:gd name="connsiteX8" fmla="*/ 597152 w 1330945"/>
                <a:gd name="connsiteY8" fmla="*/ 1062436 h 2120024"/>
                <a:gd name="connsiteX9" fmla="*/ 159708 w 1330945"/>
                <a:gd name="connsiteY9" fmla="*/ 1217658 h 2120024"/>
                <a:gd name="connsiteX10" fmla="*/ 46819 w 1330945"/>
                <a:gd name="connsiteY10" fmla="*/ 1570436 h 2120024"/>
                <a:gd name="connsiteX11" fmla="*/ 413708 w 1330945"/>
                <a:gd name="connsiteY11" fmla="*/ 1683325 h 2120024"/>
                <a:gd name="connsiteX12" fmla="*/ 738263 w 1330945"/>
                <a:gd name="connsiteY12" fmla="*/ 1288213 h 2120024"/>
                <a:gd name="connsiteX13" fmla="*/ 470152 w 1330945"/>
                <a:gd name="connsiteY13" fmla="*/ 1796213 h 2120024"/>
                <a:gd name="connsiteX14" fmla="*/ 583041 w 1330945"/>
                <a:gd name="connsiteY14" fmla="*/ 2036102 h 2120024"/>
                <a:gd name="connsiteX15" fmla="*/ 935819 w 1330945"/>
                <a:gd name="connsiteY15" fmla="*/ 2036102 h 2120024"/>
                <a:gd name="connsiteX16" fmla="*/ 1330930 w 1330945"/>
                <a:gd name="connsiteY16" fmla="*/ 1020102 h 2120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30945" h="2120024">
                  <a:moveTo>
                    <a:pt x="1330930" y="1020102"/>
                  </a:moveTo>
                  <a:cubicBezTo>
                    <a:pt x="1328578" y="695547"/>
                    <a:pt x="1060467" y="246343"/>
                    <a:pt x="921708" y="88769"/>
                  </a:cubicBezTo>
                  <a:cubicBezTo>
                    <a:pt x="782949" y="-68805"/>
                    <a:pt x="580689" y="20565"/>
                    <a:pt x="498374" y="74658"/>
                  </a:cubicBezTo>
                  <a:cubicBezTo>
                    <a:pt x="416059" y="128751"/>
                    <a:pt x="392541" y="298084"/>
                    <a:pt x="427819" y="413325"/>
                  </a:cubicBezTo>
                  <a:cubicBezTo>
                    <a:pt x="463097" y="528566"/>
                    <a:pt x="721800" y="744935"/>
                    <a:pt x="710041" y="766102"/>
                  </a:cubicBezTo>
                  <a:cubicBezTo>
                    <a:pt x="698282" y="787269"/>
                    <a:pt x="470152" y="561492"/>
                    <a:pt x="357263" y="540325"/>
                  </a:cubicBezTo>
                  <a:cubicBezTo>
                    <a:pt x="244374" y="519158"/>
                    <a:pt x="79745" y="563843"/>
                    <a:pt x="32708" y="639102"/>
                  </a:cubicBezTo>
                  <a:cubicBezTo>
                    <a:pt x="-14329" y="714361"/>
                    <a:pt x="-19033" y="921324"/>
                    <a:pt x="75041" y="991880"/>
                  </a:cubicBezTo>
                  <a:cubicBezTo>
                    <a:pt x="169115" y="1062436"/>
                    <a:pt x="583041" y="1024806"/>
                    <a:pt x="597152" y="1062436"/>
                  </a:cubicBezTo>
                  <a:cubicBezTo>
                    <a:pt x="611263" y="1100066"/>
                    <a:pt x="251430" y="1132991"/>
                    <a:pt x="159708" y="1217658"/>
                  </a:cubicBezTo>
                  <a:cubicBezTo>
                    <a:pt x="67986" y="1302325"/>
                    <a:pt x="4486" y="1492825"/>
                    <a:pt x="46819" y="1570436"/>
                  </a:cubicBezTo>
                  <a:cubicBezTo>
                    <a:pt x="89152" y="1648047"/>
                    <a:pt x="298467" y="1730362"/>
                    <a:pt x="413708" y="1683325"/>
                  </a:cubicBezTo>
                  <a:cubicBezTo>
                    <a:pt x="528949" y="1636288"/>
                    <a:pt x="728856" y="1269398"/>
                    <a:pt x="738263" y="1288213"/>
                  </a:cubicBezTo>
                  <a:cubicBezTo>
                    <a:pt x="747670" y="1307028"/>
                    <a:pt x="496022" y="1671565"/>
                    <a:pt x="470152" y="1796213"/>
                  </a:cubicBezTo>
                  <a:cubicBezTo>
                    <a:pt x="444282" y="1920861"/>
                    <a:pt x="505430" y="1996121"/>
                    <a:pt x="583041" y="2036102"/>
                  </a:cubicBezTo>
                  <a:cubicBezTo>
                    <a:pt x="660652" y="2076083"/>
                    <a:pt x="811171" y="2203084"/>
                    <a:pt x="935819" y="2036102"/>
                  </a:cubicBezTo>
                  <a:cubicBezTo>
                    <a:pt x="1060467" y="1869121"/>
                    <a:pt x="1333282" y="1344657"/>
                    <a:pt x="1330930" y="1020102"/>
                  </a:cubicBezTo>
                  <a:close/>
                </a:path>
              </a:pathLst>
            </a:cu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1143000" y="1447800"/>
            <a:ext cx="18291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 smtClean="0"/>
              <a:t>Program</a:t>
            </a:r>
          </a:p>
          <a:p>
            <a:pPr algn="ctr"/>
            <a:r>
              <a:rPr lang="en-US" sz="3600" b="1" dirty="0" smtClean="0"/>
              <a:t>For This</a:t>
            </a:r>
            <a:endParaRPr lang="en-US" sz="3600" b="1" dirty="0"/>
          </a:p>
        </p:txBody>
      </p:sp>
      <p:sp>
        <p:nvSpPr>
          <p:cNvPr id="218" name="TextBox 217"/>
          <p:cNvSpPr txBox="1"/>
          <p:nvPr/>
        </p:nvSpPr>
        <p:spPr>
          <a:xfrm>
            <a:off x="5486400" y="1600200"/>
            <a:ext cx="24186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Run on This</a:t>
            </a:r>
            <a:endParaRPr lang="en-US" sz="3600" b="1" dirty="0"/>
          </a:p>
        </p:txBody>
      </p:sp>
      <p:grpSp>
        <p:nvGrpSpPr>
          <p:cNvPr id="23" name="Group 22"/>
          <p:cNvGrpSpPr/>
          <p:nvPr/>
        </p:nvGrpSpPr>
        <p:grpSpPr>
          <a:xfrm>
            <a:off x="3657600" y="3047513"/>
            <a:ext cx="4587124" cy="1729778"/>
            <a:chOff x="3657600" y="3047513"/>
            <a:chExt cx="4587124" cy="1729778"/>
          </a:xfrm>
        </p:grpSpPr>
        <p:sp>
          <p:nvSpPr>
            <p:cNvPr id="199" name="Right Arrow 198"/>
            <p:cNvSpPr/>
            <p:nvPr/>
          </p:nvSpPr>
          <p:spPr>
            <a:xfrm>
              <a:off x="3657600" y="3558997"/>
              <a:ext cx="1295400" cy="685800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5218153" y="3047513"/>
              <a:ext cx="3026571" cy="1729778"/>
              <a:chOff x="5218153" y="3047513"/>
              <a:chExt cx="3026571" cy="1729778"/>
            </a:xfrm>
          </p:grpSpPr>
          <p:cxnSp>
            <p:nvCxnSpPr>
              <p:cNvPr id="219" name="Straight Connector 218"/>
              <p:cNvCxnSpPr/>
              <p:nvPr/>
            </p:nvCxnSpPr>
            <p:spPr>
              <a:xfrm flipH="1">
                <a:off x="6096000" y="3886200"/>
                <a:ext cx="1219201" cy="0"/>
              </a:xfrm>
              <a:prstGeom prst="line">
                <a:avLst/>
              </a:prstGeom>
              <a:ln>
                <a:solidFill>
                  <a:schemeClr val="accent2"/>
                </a:solidFill>
                <a:prstDash val="sysDash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3" name="Group 2"/>
              <p:cNvGrpSpPr/>
              <p:nvPr/>
            </p:nvGrpSpPr>
            <p:grpSpPr>
              <a:xfrm rot="17326417">
                <a:off x="4939742" y="3325924"/>
                <a:ext cx="1673645" cy="1116823"/>
                <a:chOff x="6059410" y="2590800"/>
                <a:chExt cx="1396751" cy="932051"/>
              </a:xfrm>
            </p:grpSpPr>
            <p:cxnSp>
              <p:nvCxnSpPr>
                <p:cNvPr id="110" name="Straight Connector 109"/>
                <p:cNvCxnSpPr>
                  <a:stCxn id="123" idx="5"/>
                  <a:endCxn id="118" idx="1"/>
                </p:cNvCxnSpPr>
                <p:nvPr/>
              </p:nvCxnSpPr>
              <p:spPr>
                <a:xfrm>
                  <a:off x="6427354" y="2968491"/>
                  <a:ext cx="274911" cy="229156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Connector 110"/>
                <p:cNvCxnSpPr>
                  <a:stCxn id="118" idx="7"/>
                  <a:endCxn id="174" idx="3"/>
                </p:cNvCxnSpPr>
                <p:nvPr/>
              </p:nvCxnSpPr>
              <p:spPr>
                <a:xfrm flipV="1">
                  <a:off x="6971673" y="2968491"/>
                  <a:ext cx="295302" cy="229156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Connector 111"/>
                <p:cNvCxnSpPr>
                  <a:stCxn id="119" idx="4"/>
                  <a:endCxn id="118" idx="0"/>
                </p:cNvCxnSpPr>
                <p:nvPr/>
              </p:nvCxnSpPr>
              <p:spPr>
                <a:xfrm flipH="1">
                  <a:off x="6836969" y="2812445"/>
                  <a:ext cx="1" cy="329406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/>
                <p:cNvCxnSpPr>
                  <a:stCxn id="121" idx="6"/>
                  <a:endCxn id="118" idx="2"/>
                </p:cNvCxnSpPr>
                <p:nvPr/>
              </p:nvCxnSpPr>
              <p:spPr>
                <a:xfrm rot="4273583" flipV="1">
                  <a:off x="6413680" y="3165610"/>
                  <a:ext cx="100163" cy="351901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18" name="Oval 117"/>
                <p:cNvSpPr/>
                <p:nvPr/>
              </p:nvSpPr>
              <p:spPr>
                <a:xfrm>
                  <a:off x="6646469" y="3141851"/>
                  <a:ext cx="381000" cy="381000"/>
                </a:xfrm>
                <a:prstGeom prst="ellipse">
                  <a:avLst/>
                </a:prstGeom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9" name="Oval 118"/>
                <p:cNvSpPr/>
                <p:nvPr/>
              </p:nvSpPr>
              <p:spPr>
                <a:xfrm>
                  <a:off x="6726147" y="2590800"/>
                  <a:ext cx="221645" cy="221645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1" name="Oval 120"/>
                <p:cNvSpPr/>
                <p:nvPr/>
              </p:nvSpPr>
              <p:spPr>
                <a:xfrm>
                  <a:off x="6059410" y="3239947"/>
                  <a:ext cx="221645" cy="221645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3" name="Oval 122"/>
                <p:cNvSpPr/>
                <p:nvPr/>
              </p:nvSpPr>
              <p:spPr>
                <a:xfrm>
                  <a:off x="6238168" y="2779305"/>
                  <a:ext cx="221645" cy="221645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4" name="Oval 173"/>
                <p:cNvSpPr/>
                <p:nvPr/>
              </p:nvSpPr>
              <p:spPr>
                <a:xfrm>
                  <a:off x="7234516" y="2779305"/>
                  <a:ext cx="221645" cy="221645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5" name="Group 174"/>
              <p:cNvGrpSpPr/>
              <p:nvPr/>
            </p:nvGrpSpPr>
            <p:grpSpPr>
              <a:xfrm rot="6741626">
                <a:off x="6802960" y="3335528"/>
                <a:ext cx="1684199" cy="1199328"/>
                <a:chOff x="6078973" y="2521945"/>
                <a:chExt cx="1405559" cy="1000906"/>
              </a:xfrm>
            </p:grpSpPr>
            <p:cxnSp>
              <p:nvCxnSpPr>
                <p:cNvPr id="176" name="Straight Connector 175"/>
                <p:cNvCxnSpPr>
                  <a:stCxn id="183" idx="5"/>
                  <a:endCxn id="180" idx="1"/>
                </p:cNvCxnSpPr>
                <p:nvPr/>
              </p:nvCxnSpPr>
              <p:spPr>
                <a:xfrm rot="14858374" flipH="1">
                  <a:off x="6401094" y="2995880"/>
                  <a:ext cx="372728" cy="94957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Straight Connector 176"/>
                <p:cNvCxnSpPr>
                  <a:stCxn id="180" idx="7"/>
                  <a:endCxn id="184" idx="3"/>
                </p:cNvCxnSpPr>
                <p:nvPr/>
              </p:nvCxnSpPr>
              <p:spPr>
                <a:xfrm rot="14858374">
                  <a:off x="7071201" y="2863071"/>
                  <a:ext cx="124618" cy="401254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8" name="Straight Connector 177"/>
                <p:cNvCxnSpPr>
                  <a:stCxn id="181" idx="4"/>
                  <a:endCxn id="180" idx="0"/>
                </p:cNvCxnSpPr>
                <p:nvPr/>
              </p:nvCxnSpPr>
              <p:spPr>
                <a:xfrm rot="14858374" flipH="1" flipV="1">
                  <a:off x="6697830" y="2836804"/>
                  <a:ext cx="343502" cy="211832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Straight Connector 178"/>
                <p:cNvCxnSpPr>
                  <a:stCxn id="182" idx="6"/>
                  <a:endCxn id="180" idx="2"/>
                </p:cNvCxnSpPr>
                <p:nvPr/>
              </p:nvCxnSpPr>
              <p:spPr>
                <a:xfrm rot="14858374" flipH="1">
                  <a:off x="6396221" y="3164700"/>
                  <a:ext cx="154644" cy="310356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80" name="Oval 179"/>
                <p:cNvSpPr/>
                <p:nvPr/>
              </p:nvSpPr>
              <p:spPr>
                <a:xfrm>
                  <a:off x="6646469" y="3141851"/>
                  <a:ext cx="381000" cy="381000"/>
                </a:xfrm>
                <a:prstGeom prst="ellipse">
                  <a:avLst/>
                </a:prstGeom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1" name="Oval 180"/>
                <p:cNvSpPr/>
                <p:nvPr/>
              </p:nvSpPr>
              <p:spPr>
                <a:xfrm>
                  <a:off x="6791371" y="2521945"/>
                  <a:ext cx="221645" cy="221645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2" name="Oval 181"/>
                <p:cNvSpPr/>
                <p:nvPr/>
              </p:nvSpPr>
              <p:spPr>
                <a:xfrm>
                  <a:off x="6078973" y="3196582"/>
                  <a:ext cx="221645" cy="221645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3" name="Oval 182"/>
                <p:cNvSpPr/>
                <p:nvPr/>
              </p:nvSpPr>
              <p:spPr>
                <a:xfrm>
                  <a:off x="6283465" y="2699884"/>
                  <a:ext cx="221645" cy="221645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4" name="Oval 183"/>
                <p:cNvSpPr/>
                <p:nvPr/>
              </p:nvSpPr>
              <p:spPr>
                <a:xfrm>
                  <a:off x="7262887" y="2740563"/>
                  <a:ext cx="221645" cy="221645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7338199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" grpId="0" animBg="1"/>
      <p:bldP spid="7" grpId="0" uiExpand="1" build="p"/>
      <p:bldP spid="19" grpId="0"/>
      <p:bldP spid="21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1371600"/>
            <a:ext cx="8229600" cy="1470025"/>
          </a:xfrm>
        </p:spPr>
        <p:txBody>
          <a:bodyPr>
            <a:noAutofit/>
          </a:bodyPr>
          <a:lstStyle/>
          <a:p>
            <a:r>
              <a:rPr lang="en-US" sz="5400" dirty="0" smtClean="0"/>
              <a:t>How do we </a:t>
            </a:r>
            <a:r>
              <a:rPr lang="en-US" sz="5400" i="1" dirty="0" smtClean="0"/>
              <a:t>program</a:t>
            </a:r>
            <a:r>
              <a:rPr lang="en-US" sz="5400" dirty="0" smtClean="0"/>
              <a:t> </a:t>
            </a:r>
            <a:br>
              <a:rPr lang="en-US" sz="5400" dirty="0" smtClean="0"/>
            </a:br>
            <a:r>
              <a:rPr lang="en-US" sz="5400" b="1" dirty="0" smtClean="0"/>
              <a:t>graph </a:t>
            </a:r>
            <a:r>
              <a:rPr lang="en-US" sz="5400" dirty="0" smtClean="0"/>
              <a:t>computation?</a:t>
            </a:r>
            <a:endParaRPr lang="en-US" sz="5400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04800" y="3429000"/>
            <a:ext cx="8382000" cy="1752600"/>
          </a:xfrm>
        </p:spPr>
        <p:txBody>
          <a:bodyPr>
            <a:noAutofit/>
          </a:bodyPr>
          <a:lstStyle/>
          <a:p>
            <a:r>
              <a:rPr lang="en-US" sz="6600" dirty="0" smtClean="0">
                <a:solidFill>
                  <a:schemeClr val="tx2"/>
                </a:solidFill>
              </a:rPr>
              <a:t>“Think like a Vertex.”</a:t>
            </a:r>
          </a:p>
          <a:p>
            <a:pPr algn="r"/>
            <a:r>
              <a:rPr lang="en-US" dirty="0" smtClean="0"/>
              <a:t>-</a:t>
            </a:r>
            <a:r>
              <a:rPr lang="en-US" dirty="0" err="1" smtClean="0"/>
              <a:t>Malewicz</a:t>
            </a:r>
            <a:r>
              <a:rPr lang="en-US" dirty="0" smtClean="0"/>
              <a:t> et al. [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SIGMOD’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10]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F60F-3EA1-45ED-A3FD-0857F7C98CF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4611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5671998" y="3691712"/>
            <a:ext cx="2142457" cy="3064439"/>
          </a:xfrm>
          <a:custGeom>
            <a:avLst/>
            <a:gdLst>
              <a:gd name="connsiteX0" fmla="*/ 2142018 w 2142435"/>
              <a:gd name="connsiteY0" fmla="*/ 1537245 h 3110703"/>
              <a:gd name="connsiteX1" fmla="*/ 643283 w 2142435"/>
              <a:gd name="connsiteY1" fmla="*/ 72679 h 3110703"/>
              <a:gd name="connsiteX2" fmla="*/ 36924 w 2142435"/>
              <a:gd name="connsiteY2" fmla="*/ 278634 h 3110703"/>
              <a:gd name="connsiteX3" fmla="*/ 197094 w 2142435"/>
              <a:gd name="connsiteY3" fmla="*/ 770636 h 3110703"/>
              <a:gd name="connsiteX4" fmla="*/ 1261082 w 2142435"/>
              <a:gd name="connsiteY4" fmla="*/ 1583013 h 3110703"/>
              <a:gd name="connsiteX5" fmla="*/ 231416 w 2142435"/>
              <a:gd name="connsiteY5" fmla="*/ 2361063 h 3110703"/>
              <a:gd name="connsiteX6" fmla="*/ 71246 w 2142435"/>
              <a:gd name="connsiteY6" fmla="*/ 2921717 h 3110703"/>
              <a:gd name="connsiteX7" fmla="*/ 403027 w 2142435"/>
              <a:gd name="connsiteY7" fmla="*/ 3081904 h 3110703"/>
              <a:gd name="connsiteX8" fmla="*/ 792012 w 2142435"/>
              <a:gd name="connsiteY8" fmla="*/ 2944601 h 3110703"/>
              <a:gd name="connsiteX9" fmla="*/ 2142018 w 2142435"/>
              <a:gd name="connsiteY9" fmla="*/ 1537245 h 3110703"/>
              <a:gd name="connsiteX0" fmla="*/ 2142018 w 2142457"/>
              <a:gd name="connsiteY0" fmla="*/ 1537245 h 3064439"/>
              <a:gd name="connsiteX1" fmla="*/ 643283 w 2142457"/>
              <a:gd name="connsiteY1" fmla="*/ 72679 h 3064439"/>
              <a:gd name="connsiteX2" fmla="*/ 36924 w 2142457"/>
              <a:gd name="connsiteY2" fmla="*/ 278634 h 3064439"/>
              <a:gd name="connsiteX3" fmla="*/ 197094 w 2142457"/>
              <a:gd name="connsiteY3" fmla="*/ 770636 h 3064439"/>
              <a:gd name="connsiteX4" fmla="*/ 1261082 w 2142457"/>
              <a:gd name="connsiteY4" fmla="*/ 1583013 h 3064439"/>
              <a:gd name="connsiteX5" fmla="*/ 231416 w 2142457"/>
              <a:gd name="connsiteY5" fmla="*/ 2361063 h 3064439"/>
              <a:gd name="connsiteX6" fmla="*/ 71246 w 2142457"/>
              <a:gd name="connsiteY6" fmla="*/ 2921717 h 3064439"/>
              <a:gd name="connsiteX7" fmla="*/ 792012 w 2142457"/>
              <a:gd name="connsiteY7" fmla="*/ 2944601 h 3064439"/>
              <a:gd name="connsiteX8" fmla="*/ 2142018 w 2142457"/>
              <a:gd name="connsiteY8" fmla="*/ 1537245 h 3064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42457" h="3064439">
                <a:moveTo>
                  <a:pt x="2142018" y="1537245"/>
                </a:moveTo>
                <a:cubicBezTo>
                  <a:pt x="2117230" y="1058591"/>
                  <a:pt x="994132" y="282448"/>
                  <a:pt x="643283" y="72679"/>
                </a:cubicBezTo>
                <a:cubicBezTo>
                  <a:pt x="292434" y="-137090"/>
                  <a:pt x="111289" y="162308"/>
                  <a:pt x="36924" y="278634"/>
                </a:cubicBezTo>
                <a:cubicBezTo>
                  <a:pt x="-37441" y="394960"/>
                  <a:pt x="-6932" y="553240"/>
                  <a:pt x="197094" y="770636"/>
                </a:cubicBezTo>
                <a:cubicBezTo>
                  <a:pt x="401120" y="988032"/>
                  <a:pt x="1255362" y="1317942"/>
                  <a:pt x="1261082" y="1583013"/>
                </a:cubicBezTo>
                <a:cubicBezTo>
                  <a:pt x="1266802" y="1848084"/>
                  <a:pt x="429722" y="2137946"/>
                  <a:pt x="231416" y="2361063"/>
                </a:cubicBezTo>
                <a:cubicBezTo>
                  <a:pt x="33110" y="2584180"/>
                  <a:pt x="-22187" y="2824461"/>
                  <a:pt x="71246" y="2921717"/>
                </a:cubicBezTo>
                <a:cubicBezTo>
                  <a:pt x="164679" y="3018973"/>
                  <a:pt x="446883" y="3175346"/>
                  <a:pt x="792012" y="2944601"/>
                </a:cubicBezTo>
                <a:cubicBezTo>
                  <a:pt x="1137141" y="2713856"/>
                  <a:pt x="2166806" y="2015899"/>
                  <a:pt x="2142018" y="1537245"/>
                </a:cubicBezTo>
                <a:close/>
              </a:path>
            </a:pathLst>
          </a:cu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reeform 64"/>
          <p:cNvSpPr/>
          <p:nvPr/>
        </p:nvSpPr>
        <p:spPr>
          <a:xfrm>
            <a:off x="1881768" y="3676495"/>
            <a:ext cx="2918211" cy="3245005"/>
          </a:xfrm>
          <a:custGeom>
            <a:avLst/>
            <a:gdLst>
              <a:gd name="connsiteX0" fmla="*/ 390293 w 3179956"/>
              <a:gd name="connsiteY0" fmla="*/ 496229 h 3964259"/>
              <a:gd name="connsiteX1" fmla="*/ 2687444 w 3179956"/>
              <a:gd name="connsiteY1" fmla="*/ 507380 h 3964259"/>
              <a:gd name="connsiteX2" fmla="*/ 3100039 w 3179956"/>
              <a:gd name="connsiteY2" fmla="*/ 964580 h 3964259"/>
              <a:gd name="connsiteX3" fmla="*/ 2598234 w 3179956"/>
              <a:gd name="connsiteY3" fmla="*/ 1287966 h 3964259"/>
              <a:gd name="connsiteX4" fmla="*/ 1516566 w 3179956"/>
              <a:gd name="connsiteY4" fmla="*/ 1176454 h 3964259"/>
              <a:gd name="connsiteX5" fmla="*/ 2932771 w 3179956"/>
              <a:gd name="connsiteY5" fmla="*/ 2849137 h 3964259"/>
              <a:gd name="connsiteX6" fmla="*/ 2999678 w 3179956"/>
              <a:gd name="connsiteY6" fmla="*/ 3406697 h 3964259"/>
              <a:gd name="connsiteX7" fmla="*/ 2430966 w 3179956"/>
              <a:gd name="connsiteY7" fmla="*/ 3518210 h 3964259"/>
              <a:gd name="connsiteX8" fmla="*/ 1170878 w 3179956"/>
              <a:gd name="connsiteY8" fmla="*/ 1923585 h 3964259"/>
              <a:gd name="connsiteX9" fmla="*/ 1471961 w 3179956"/>
              <a:gd name="connsiteY9" fmla="*/ 3362093 h 3964259"/>
              <a:gd name="connsiteX10" fmla="*/ 345688 w 3179956"/>
              <a:gd name="connsiteY10" fmla="*/ 3484756 h 3964259"/>
              <a:gd name="connsiteX11" fmla="*/ 390293 w 3179956"/>
              <a:gd name="connsiteY11" fmla="*/ 496229 h 3964259"/>
              <a:gd name="connsiteX0" fmla="*/ 390293 w 3163229"/>
              <a:gd name="connsiteY0" fmla="*/ 496229 h 3964259"/>
              <a:gd name="connsiteX1" fmla="*/ 2687444 w 3163229"/>
              <a:gd name="connsiteY1" fmla="*/ 507380 h 3964259"/>
              <a:gd name="connsiteX2" fmla="*/ 3100039 w 3163229"/>
              <a:gd name="connsiteY2" fmla="*/ 964580 h 3964259"/>
              <a:gd name="connsiteX3" fmla="*/ 2598234 w 3163229"/>
              <a:gd name="connsiteY3" fmla="*/ 1287966 h 3964259"/>
              <a:gd name="connsiteX4" fmla="*/ 1516566 w 3163229"/>
              <a:gd name="connsiteY4" fmla="*/ 1176454 h 3964259"/>
              <a:gd name="connsiteX5" fmla="*/ 2932771 w 3163229"/>
              <a:gd name="connsiteY5" fmla="*/ 2849137 h 3964259"/>
              <a:gd name="connsiteX6" fmla="*/ 2899317 w 3163229"/>
              <a:gd name="connsiteY6" fmla="*/ 3356517 h 3964259"/>
              <a:gd name="connsiteX7" fmla="*/ 2430966 w 3163229"/>
              <a:gd name="connsiteY7" fmla="*/ 3518210 h 3964259"/>
              <a:gd name="connsiteX8" fmla="*/ 1170878 w 3163229"/>
              <a:gd name="connsiteY8" fmla="*/ 1923585 h 3964259"/>
              <a:gd name="connsiteX9" fmla="*/ 1471961 w 3163229"/>
              <a:gd name="connsiteY9" fmla="*/ 3362093 h 3964259"/>
              <a:gd name="connsiteX10" fmla="*/ 345688 w 3163229"/>
              <a:gd name="connsiteY10" fmla="*/ 3484756 h 3964259"/>
              <a:gd name="connsiteX11" fmla="*/ 390293 w 3163229"/>
              <a:gd name="connsiteY11" fmla="*/ 496229 h 3964259"/>
              <a:gd name="connsiteX0" fmla="*/ 390293 w 3163229"/>
              <a:gd name="connsiteY0" fmla="*/ 496229 h 3964259"/>
              <a:gd name="connsiteX1" fmla="*/ 2687444 w 3163229"/>
              <a:gd name="connsiteY1" fmla="*/ 507380 h 3964259"/>
              <a:gd name="connsiteX2" fmla="*/ 3100039 w 3163229"/>
              <a:gd name="connsiteY2" fmla="*/ 964580 h 3964259"/>
              <a:gd name="connsiteX3" fmla="*/ 2598234 w 3163229"/>
              <a:gd name="connsiteY3" fmla="*/ 1287966 h 3964259"/>
              <a:gd name="connsiteX4" fmla="*/ 1516566 w 3163229"/>
              <a:gd name="connsiteY4" fmla="*/ 1176454 h 3964259"/>
              <a:gd name="connsiteX5" fmla="*/ 2932771 w 3163229"/>
              <a:gd name="connsiteY5" fmla="*/ 2849137 h 3964259"/>
              <a:gd name="connsiteX6" fmla="*/ 2899317 w 3163229"/>
              <a:gd name="connsiteY6" fmla="*/ 3356517 h 3964259"/>
              <a:gd name="connsiteX7" fmla="*/ 2213518 w 3163229"/>
              <a:gd name="connsiteY7" fmla="*/ 3280317 h 3964259"/>
              <a:gd name="connsiteX8" fmla="*/ 1170878 w 3163229"/>
              <a:gd name="connsiteY8" fmla="*/ 1923585 h 3964259"/>
              <a:gd name="connsiteX9" fmla="*/ 1471961 w 3163229"/>
              <a:gd name="connsiteY9" fmla="*/ 3362093 h 3964259"/>
              <a:gd name="connsiteX10" fmla="*/ 345688 w 3163229"/>
              <a:gd name="connsiteY10" fmla="*/ 3484756 h 3964259"/>
              <a:gd name="connsiteX11" fmla="*/ 390293 w 3163229"/>
              <a:gd name="connsiteY11" fmla="*/ 496229 h 3964259"/>
              <a:gd name="connsiteX0" fmla="*/ 390293 w 3139068"/>
              <a:gd name="connsiteY0" fmla="*/ 496229 h 3964259"/>
              <a:gd name="connsiteX1" fmla="*/ 2687444 w 3139068"/>
              <a:gd name="connsiteY1" fmla="*/ 507380 h 3964259"/>
              <a:gd name="connsiteX2" fmla="*/ 3100039 w 3139068"/>
              <a:gd name="connsiteY2" fmla="*/ 964580 h 3964259"/>
              <a:gd name="connsiteX3" fmla="*/ 2598234 w 3139068"/>
              <a:gd name="connsiteY3" fmla="*/ 1287966 h 3964259"/>
              <a:gd name="connsiteX4" fmla="*/ 1516566 w 3139068"/>
              <a:gd name="connsiteY4" fmla="*/ 1176454 h 3964259"/>
              <a:gd name="connsiteX5" fmla="*/ 2823118 w 3139068"/>
              <a:gd name="connsiteY5" fmla="*/ 2746917 h 3964259"/>
              <a:gd name="connsiteX6" fmla="*/ 2899317 w 3139068"/>
              <a:gd name="connsiteY6" fmla="*/ 3356517 h 3964259"/>
              <a:gd name="connsiteX7" fmla="*/ 2213518 w 3139068"/>
              <a:gd name="connsiteY7" fmla="*/ 3280317 h 3964259"/>
              <a:gd name="connsiteX8" fmla="*/ 1170878 w 3139068"/>
              <a:gd name="connsiteY8" fmla="*/ 1923585 h 3964259"/>
              <a:gd name="connsiteX9" fmla="*/ 1471961 w 3139068"/>
              <a:gd name="connsiteY9" fmla="*/ 3362093 h 3964259"/>
              <a:gd name="connsiteX10" fmla="*/ 345688 w 3139068"/>
              <a:gd name="connsiteY10" fmla="*/ 3484756 h 3964259"/>
              <a:gd name="connsiteX11" fmla="*/ 390293 w 3139068"/>
              <a:gd name="connsiteY11" fmla="*/ 496229 h 3964259"/>
              <a:gd name="connsiteX0" fmla="*/ 390293 w 3139068"/>
              <a:gd name="connsiteY0" fmla="*/ 496229 h 3936071"/>
              <a:gd name="connsiteX1" fmla="*/ 2687444 w 3139068"/>
              <a:gd name="connsiteY1" fmla="*/ 507380 h 3936071"/>
              <a:gd name="connsiteX2" fmla="*/ 3100039 w 3139068"/>
              <a:gd name="connsiteY2" fmla="*/ 964580 h 3936071"/>
              <a:gd name="connsiteX3" fmla="*/ 2598234 w 3139068"/>
              <a:gd name="connsiteY3" fmla="*/ 1287966 h 3936071"/>
              <a:gd name="connsiteX4" fmla="*/ 1516566 w 3139068"/>
              <a:gd name="connsiteY4" fmla="*/ 1176454 h 3936071"/>
              <a:gd name="connsiteX5" fmla="*/ 2823118 w 3139068"/>
              <a:gd name="connsiteY5" fmla="*/ 2746917 h 3936071"/>
              <a:gd name="connsiteX6" fmla="*/ 2899317 w 3139068"/>
              <a:gd name="connsiteY6" fmla="*/ 3356517 h 3936071"/>
              <a:gd name="connsiteX7" fmla="*/ 2213518 w 3139068"/>
              <a:gd name="connsiteY7" fmla="*/ 3280317 h 3936071"/>
              <a:gd name="connsiteX8" fmla="*/ 1170878 w 3139068"/>
              <a:gd name="connsiteY8" fmla="*/ 1923585 h 3936071"/>
              <a:gd name="connsiteX9" fmla="*/ 1222918 w 3139068"/>
              <a:gd name="connsiteY9" fmla="*/ 3204117 h 3936071"/>
              <a:gd name="connsiteX10" fmla="*/ 345688 w 3139068"/>
              <a:gd name="connsiteY10" fmla="*/ 3484756 h 3936071"/>
              <a:gd name="connsiteX11" fmla="*/ 390293 w 3139068"/>
              <a:gd name="connsiteY11" fmla="*/ 496229 h 3936071"/>
              <a:gd name="connsiteX0" fmla="*/ 383788 w 3132563"/>
              <a:gd name="connsiteY0" fmla="*/ 449456 h 3608659"/>
              <a:gd name="connsiteX1" fmla="*/ 2680939 w 3132563"/>
              <a:gd name="connsiteY1" fmla="*/ 460607 h 3608659"/>
              <a:gd name="connsiteX2" fmla="*/ 3093534 w 3132563"/>
              <a:gd name="connsiteY2" fmla="*/ 917807 h 3608659"/>
              <a:gd name="connsiteX3" fmla="*/ 2591729 w 3132563"/>
              <a:gd name="connsiteY3" fmla="*/ 1241193 h 3608659"/>
              <a:gd name="connsiteX4" fmla="*/ 1510061 w 3132563"/>
              <a:gd name="connsiteY4" fmla="*/ 1129681 h 3608659"/>
              <a:gd name="connsiteX5" fmla="*/ 2816613 w 3132563"/>
              <a:gd name="connsiteY5" fmla="*/ 2700144 h 3608659"/>
              <a:gd name="connsiteX6" fmla="*/ 2892812 w 3132563"/>
              <a:gd name="connsiteY6" fmla="*/ 3309744 h 3608659"/>
              <a:gd name="connsiteX7" fmla="*/ 2207013 w 3132563"/>
              <a:gd name="connsiteY7" fmla="*/ 3233544 h 3608659"/>
              <a:gd name="connsiteX8" fmla="*/ 1164373 w 3132563"/>
              <a:gd name="connsiteY8" fmla="*/ 1876812 h 3608659"/>
              <a:gd name="connsiteX9" fmla="*/ 1216413 w 3132563"/>
              <a:gd name="connsiteY9" fmla="*/ 3157344 h 3608659"/>
              <a:gd name="connsiteX10" fmla="*/ 378213 w 3132563"/>
              <a:gd name="connsiteY10" fmla="*/ 3157344 h 3608659"/>
              <a:gd name="connsiteX11" fmla="*/ 383788 w 3132563"/>
              <a:gd name="connsiteY11" fmla="*/ 449456 h 3608659"/>
              <a:gd name="connsiteX0" fmla="*/ 383788 w 3132563"/>
              <a:gd name="connsiteY0" fmla="*/ 449456 h 3621359"/>
              <a:gd name="connsiteX1" fmla="*/ 2680939 w 3132563"/>
              <a:gd name="connsiteY1" fmla="*/ 460607 h 3621359"/>
              <a:gd name="connsiteX2" fmla="*/ 3093534 w 3132563"/>
              <a:gd name="connsiteY2" fmla="*/ 917807 h 3621359"/>
              <a:gd name="connsiteX3" fmla="*/ 2591729 w 3132563"/>
              <a:gd name="connsiteY3" fmla="*/ 1241193 h 3621359"/>
              <a:gd name="connsiteX4" fmla="*/ 1510061 w 3132563"/>
              <a:gd name="connsiteY4" fmla="*/ 1129681 h 3621359"/>
              <a:gd name="connsiteX5" fmla="*/ 2816613 w 3132563"/>
              <a:gd name="connsiteY5" fmla="*/ 2700144 h 3621359"/>
              <a:gd name="connsiteX6" fmla="*/ 2892812 w 3132563"/>
              <a:gd name="connsiteY6" fmla="*/ 3309744 h 3621359"/>
              <a:gd name="connsiteX7" fmla="*/ 2207013 w 3132563"/>
              <a:gd name="connsiteY7" fmla="*/ 3233544 h 3621359"/>
              <a:gd name="connsiteX8" fmla="*/ 1164373 w 3132563"/>
              <a:gd name="connsiteY8" fmla="*/ 1876812 h 3621359"/>
              <a:gd name="connsiteX9" fmla="*/ 1064013 w 3132563"/>
              <a:gd name="connsiteY9" fmla="*/ 3233544 h 3621359"/>
              <a:gd name="connsiteX10" fmla="*/ 378213 w 3132563"/>
              <a:gd name="connsiteY10" fmla="*/ 3157344 h 3621359"/>
              <a:gd name="connsiteX11" fmla="*/ 383788 w 3132563"/>
              <a:gd name="connsiteY11" fmla="*/ 449456 h 3621359"/>
              <a:gd name="connsiteX0" fmla="*/ 383788 w 3050167"/>
              <a:gd name="connsiteY0" fmla="*/ 449456 h 3484756"/>
              <a:gd name="connsiteX1" fmla="*/ 2610314 w 3050167"/>
              <a:gd name="connsiteY1" fmla="*/ 343519 h 3484756"/>
              <a:gd name="connsiteX2" fmla="*/ 3022909 w 3050167"/>
              <a:gd name="connsiteY2" fmla="*/ 800719 h 3484756"/>
              <a:gd name="connsiteX3" fmla="*/ 2521104 w 3050167"/>
              <a:gd name="connsiteY3" fmla="*/ 1124105 h 3484756"/>
              <a:gd name="connsiteX4" fmla="*/ 1439436 w 3050167"/>
              <a:gd name="connsiteY4" fmla="*/ 1012593 h 3484756"/>
              <a:gd name="connsiteX5" fmla="*/ 2745988 w 3050167"/>
              <a:gd name="connsiteY5" fmla="*/ 2583056 h 3484756"/>
              <a:gd name="connsiteX6" fmla="*/ 2822187 w 3050167"/>
              <a:gd name="connsiteY6" fmla="*/ 3192656 h 3484756"/>
              <a:gd name="connsiteX7" fmla="*/ 2136388 w 3050167"/>
              <a:gd name="connsiteY7" fmla="*/ 3116456 h 3484756"/>
              <a:gd name="connsiteX8" fmla="*/ 1093748 w 3050167"/>
              <a:gd name="connsiteY8" fmla="*/ 1759724 h 3484756"/>
              <a:gd name="connsiteX9" fmla="*/ 993388 w 3050167"/>
              <a:gd name="connsiteY9" fmla="*/ 3116456 h 3484756"/>
              <a:gd name="connsiteX10" fmla="*/ 307588 w 3050167"/>
              <a:gd name="connsiteY10" fmla="*/ 3040256 h 3484756"/>
              <a:gd name="connsiteX11" fmla="*/ 383788 w 3050167"/>
              <a:gd name="connsiteY11" fmla="*/ 449456 h 3484756"/>
              <a:gd name="connsiteX0" fmla="*/ 383788 w 3050167"/>
              <a:gd name="connsiteY0" fmla="*/ 209705 h 3245005"/>
              <a:gd name="connsiteX1" fmla="*/ 2610314 w 3050167"/>
              <a:gd name="connsiteY1" fmla="*/ 103768 h 3245005"/>
              <a:gd name="connsiteX2" fmla="*/ 3022909 w 3050167"/>
              <a:gd name="connsiteY2" fmla="*/ 560968 h 3245005"/>
              <a:gd name="connsiteX3" fmla="*/ 2521104 w 3050167"/>
              <a:gd name="connsiteY3" fmla="*/ 884354 h 3245005"/>
              <a:gd name="connsiteX4" fmla="*/ 1439436 w 3050167"/>
              <a:gd name="connsiteY4" fmla="*/ 772842 h 3245005"/>
              <a:gd name="connsiteX5" fmla="*/ 2745988 w 3050167"/>
              <a:gd name="connsiteY5" fmla="*/ 2343305 h 3245005"/>
              <a:gd name="connsiteX6" fmla="*/ 2822187 w 3050167"/>
              <a:gd name="connsiteY6" fmla="*/ 2952905 h 3245005"/>
              <a:gd name="connsiteX7" fmla="*/ 2136388 w 3050167"/>
              <a:gd name="connsiteY7" fmla="*/ 2876705 h 3245005"/>
              <a:gd name="connsiteX8" fmla="*/ 1093748 w 3050167"/>
              <a:gd name="connsiteY8" fmla="*/ 1519973 h 3245005"/>
              <a:gd name="connsiteX9" fmla="*/ 993388 w 3050167"/>
              <a:gd name="connsiteY9" fmla="*/ 2876705 h 3245005"/>
              <a:gd name="connsiteX10" fmla="*/ 307588 w 3050167"/>
              <a:gd name="connsiteY10" fmla="*/ 2800505 h 3245005"/>
              <a:gd name="connsiteX11" fmla="*/ 383788 w 3050167"/>
              <a:gd name="connsiteY11" fmla="*/ 209705 h 3245005"/>
              <a:gd name="connsiteX0" fmla="*/ 251832 w 2918211"/>
              <a:gd name="connsiteY0" fmla="*/ 209705 h 3245005"/>
              <a:gd name="connsiteX1" fmla="*/ 2478358 w 2918211"/>
              <a:gd name="connsiteY1" fmla="*/ 103768 h 3245005"/>
              <a:gd name="connsiteX2" fmla="*/ 2890953 w 2918211"/>
              <a:gd name="connsiteY2" fmla="*/ 560968 h 3245005"/>
              <a:gd name="connsiteX3" fmla="*/ 2389148 w 2918211"/>
              <a:gd name="connsiteY3" fmla="*/ 884354 h 3245005"/>
              <a:gd name="connsiteX4" fmla="*/ 1307480 w 2918211"/>
              <a:gd name="connsiteY4" fmla="*/ 772842 h 3245005"/>
              <a:gd name="connsiteX5" fmla="*/ 2614032 w 2918211"/>
              <a:gd name="connsiteY5" fmla="*/ 2343305 h 3245005"/>
              <a:gd name="connsiteX6" fmla="*/ 2690231 w 2918211"/>
              <a:gd name="connsiteY6" fmla="*/ 2952905 h 3245005"/>
              <a:gd name="connsiteX7" fmla="*/ 2004432 w 2918211"/>
              <a:gd name="connsiteY7" fmla="*/ 2876705 h 3245005"/>
              <a:gd name="connsiteX8" fmla="*/ 961792 w 2918211"/>
              <a:gd name="connsiteY8" fmla="*/ 1519973 h 3245005"/>
              <a:gd name="connsiteX9" fmla="*/ 861432 w 2918211"/>
              <a:gd name="connsiteY9" fmla="*/ 2876705 h 3245005"/>
              <a:gd name="connsiteX10" fmla="*/ 175632 w 2918211"/>
              <a:gd name="connsiteY10" fmla="*/ 2800505 h 3245005"/>
              <a:gd name="connsiteX11" fmla="*/ 251832 w 2918211"/>
              <a:gd name="connsiteY11" fmla="*/ 209705 h 324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918211" h="3245005">
                <a:moveTo>
                  <a:pt x="251832" y="209705"/>
                </a:moveTo>
                <a:cubicBezTo>
                  <a:pt x="440474" y="0"/>
                  <a:pt x="2038505" y="45224"/>
                  <a:pt x="2478358" y="103768"/>
                </a:cubicBezTo>
                <a:cubicBezTo>
                  <a:pt x="2918211" y="162312"/>
                  <a:pt x="2905821" y="430870"/>
                  <a:pt x="2890953" y="560968"/>
                </a:cubicBezTo>
                <a:cubicBezTo>
                  <a:pt x="2876085" y="691066"/>
                  <a:pt x="2653060" y="849042"/>
                  <a:pt x="2389148" y="884354"/>
                </a:cubicBezTo>
                <a:cubicBezTo>
                  <a:pt x="2125236" y="919666"/>
                  <a:pt x="1269999" y="529684"/>
                  <a:pt x="1307480" y="772842"/>
                </a:cubicBezTo>
                <a:cubicBezTo>
                  <a:pt x="1344961" y="1016000"/>
                  <a:pt x="2383574" y="1979961"/>
                  <a:pt x="2614032" y="2343305"/>
                </a:cubicBezTo>
                <a:cubicBezTo>
                  <a:pt x="2844490" y="2706649"/>
                  <a:pt x="2791831" y="2864005"/>
                  <a:pt x="2690231" y="2952905"/>
                </a:cubicBezTo>
                <a:cubicBezTo>
                  <a:pt x="2588631" y="3041805"/>
                  <a:pt x="2292505" y="3115527"/>
                  <a:pt x="2004432" y="2876705"/>
                </a:cubicBezTo>
                <a:cubicBezTo>
                  <a:pt x="1716359" y="2637883"/>
                  <a:pt x="1152292" y="1519973"/>
                  <a:pt x="961792" y="1519973"/>
                </a:cubicBezTo>
                <a:cubicBezTo>
                  <a:pt x="771292" y="1519973"/>
                  <a:pt x="992459" y="2663283"/>
                  <a:pt x="861432" y="2876705"/>
                </a:cubicBezTo>
                <a:cubicBezTo>
                  <a:pt x="730405" y="3090127"/>
                  <a:pt x="277232" y="3245005"/>
                  <a:pt x="175632" y="2800505"/>
                </a:cubicBezTo>
                <a:cubicBezTo>
                  <a:pt x="74032" y="2356005"/>
                  <a:pt x="0" y="517912"/>
                  <a:pt x="251832" y="209705"/>
                </a:cubicBezTo>
                <a:close/>
              </a:path>
            </a:pathLst>
          </a:cu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2209800" y="3886200"/>
            <a:ext cx="5410200" cy="2743200"/>
            <a:chOff x="2362200" y="4038600"/>
            <a:chExt cx="5410200" cy="2743200"/>
          </a:xfrm>
        </p:grpSpPr>
        <p:sp>
          <p:nvSpPr>
            <p:cNvPr id="42" name="Oval 41"/>
            <p:cNvSpPr/>
            <p:nvPr/>
          </p:nvSpPr>
          <p:spPr>
            <a:xfrm>
              <a:off x="2362200" y="403860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4191000" y="403860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6019800" y="403860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7315200" y="518160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2362200" y="632460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4191000" y="632460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6019800" y="632460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b="1" dirty="0" smtClean="0"/>
              <a:t>Graph-Parallel</a:t>
            </a:r>
            <a:r>
              <a:rPr lang="en-US" dirty="0" smtClean="0"/>
              <a:t> Abstraction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686800" cy="2285999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rgbClr val="000000"/>
                </a:solidFill>
              </a:rPr>
              <a:t>A user-defined</a:t>
            </a:r>
            <a:r>
              <a:rPr lang="en-US" sz="2800" b="1" dirty="0" smtClean="0">
                <a:solidFill>
                  <a:schemeClr val="tx2"/>
                </a:solidFill>
              </a:rPr>
              <a:t> Vertex-Program</a:t>
            </a:r>
            <a:r>
              <a:rPr lang="en-US" sz="2800" dirty="0" smtClean="0">
                <a:solidFill>
                  <a:schemeClr val="tx2"/>
                </a:solidFill>
              </a:rPr>
              <a:t> </a:t>
            </a:r>
            <a:r>
              <a:rPr lang="en-US" sz="2800" dirty="0" smtClean="0"/>
              <a:t>runs on each vertex</a:t>
            </a:r>
            <a:endParaRPr lang="en-US" sz="2800" b="1" dirty="0" smtClean="0"/>
          </a:p>
          <a:p>
            <a:r>
              <a:rPr lang="en-US" sz="2800" b="1" dirty="0" smtClean="0"/>
              <a:t>Graph</a:t>
            </a:r>
            <a:r>
              <a:rPr lang="en-US" sz="2400" dirty="0" smtClean="0"/>
              <a:t> constrains </a:t>
            </a:r>
            <a:r>
              <a:rPr lang="en-US" sz="2400" b="1" dirty="0" smtClean="0"/>
              <a:t>interaction</a:t>
            </a:r>
            <a:r>
              <a:rPr lang="en-US" sz="2400" dirty="0" smtClean="0"/>
              <a:t> along edges</a:t>
            </a:r>
          </a:p>
          <a:p>
            <a:pPr lvl="1"/>
            <a:r>
              <a:rPr lang="en-US" sz="2000" dirty="0" smtClean="0"/>
              <a:t>Using </a:t>
            </a:r>
            <a:r>
              <a:rPr lang="en-US" sz="2000" b="1" dirty="0" smtClean="0"/>
              <a:t>messages  </a:t>
            </a:r>
            <a:r>
              <a:rPr lang="en-US" sz="2000" dirty="0" smtClean="0">
                <a:solidFill>
                  <a:srgbClr val="1F497D"/>
                </a:solidFill>
              </a:rPr>
              <a:t>(e.g. </a:t>
            </a:r>
            <a:r>
              <a:rPr lang="en-US" sz="2400" b="1" dirty="0" err="1" smtClean="0">
                <a:solidFill>
                  <a:srgbClr val="1F497D"/>
                </a:solidFill>
              </a:rPr>
              <a:t>Pregel</a:t>
            </a:r>
            <a:r>
              <a:rPr lang="en-US" sz="2000" b="1" dirty="0">
                <a:solidFill>
                  <a:srgbClr val="1F497D"/>
                </a:solidFill>
              </a:rPr>
              <a:t> </a:t>
            </a:r>
            <a:r>
              <a:rPr lang="en-US" sz="2000" dirty="0" smtClean="0">
                <a:solidFill>
                  <a:srgbClr val="1F497D"/>
                </a:solidFill>
              </a:rPr>
              <a:t>[PODC</a:t>
            </a:r>
            <a:r>
              <a:rPr lang="en-US" sz="2000" dirty="0">
                <a:solidFill>
                  <a:srgbClr val="1F497D"/>
                </a:solidFill>
              </a:rPr>
              <a:t>’09, SIGMOD’</a:t>
            </a:r>
            <a:r>
              <a:rPr lang="en-US" sz="2000" dirty="0" smtClean="0">
                <a:solidFill>
                  <a:srgbClr val="1F497D"/>
                </a:solidFill>
              </a:rPr>
              <a:t>10])</a:t>
            </a:r>
            <a:endParaRPr lang="en-US" sz="2000" b="1" dirty="0" smtClean="0">
              <a:solidFill>
                <a:srgbClr val="1F497D"/>
              </a:solidFill>
            </a:endParaRPr>
          </a:p>
          <a:p>
            <a:pPr lvl="1"/>
            <a:r>
              <a:rPr lang="en-US" sz="2000" dirty="0" smtClean="0"/>
              <a:t>Through </a:t>
            </a:r>
            <a:r>
              <a:rPr lang="en-US" sz="2000" b="1" dirty="0" smtClean="0"/>
              <a:t>shared state </a:t>
            </a:r>
            <a:r>
              <a:rPr lang="en-US" sz="2000" dirty="0" smtClean="0">
                <a:solidFill>
                  <a:srgbClr val="1F497D"/>
                </a:solidFill>
              </a:rPr>
              <a:t>(e.g., </a:t>
            </a:r>
            <a:r>
              <a:rPr lang="en-US" sz="2400" b="1" dirty="0" err="1" smtClean="0">
                <a:solidFill>
                  <a:srgbClr val="1F497D"/>
                </a:solidFill>
              </a:rPr>
              <a:t>GraphLab</a:t>
            </a:r>
            <a:r>
              <a:rPr lang="en-US" sz="2000" b="1" dirty="0">
                <a:solidFill>
                  <a:srgbClr val="1F497D"/>
                </a:solidFill>
              </a:rPr>
              <a:t> </a:t>
            </a:r>
            <a:r>
              <a:rPr lang="en-US" sz="2000" dirty="0">
                <a:solidFill>
                  <a:srgbClr val="1F497D"/>
                </a:solidFill>
              </a:rPr>
              <a:t>[</a:t>
            </a:r>
            <a:r>
              <a:rPr lang="en-US" sz="2000" dirty="0" smtClean="0">
                <a:solidFill>
                  <a:srgbClr val="1F497D"/>
                </a:solidFill>
              </a:rPr>
              <a:t>UAI</a:t>
            </a:r>
            <a:r>
              <a:rPr lang="en-US" sz="2000" dirty="0">
                <a:solidFill>
                  <a:srgbClr val="1F497D"/>
                </a:solidFill>
              </a:rPr>
              <a:t>’10, VLDB’</a:t>
            </a:r>
            <a:r>
              <a:rPr lang="en-US" sz="2000" dirty="0" smtClean="0">
                <a:solidFill>
                  <a:srgbClr val="1F497D"/>
                </a:solidFill>
              </a:rPr>
              <a:t>12])</a:t>
            </a:r>
            <a:endParaRPr lang="en-US" sz="2000" b="1" dirty="0" smtClean="0">
              <a:solidFill>
                <a:srgbClr val="1F497D"/>
              </a:solidFill>
            </a:endParaRPr>
          </a:p>
          <a:p>
            <a:r>
              <a:rPr lang="en-US" sz="2400" b="1" dirty="0" smtClean="0"/>
              <a:t>Parallelism</a:t>
            </a:r>
            <a:r>
              <a:rPr lang="en-US" sz="2400" dirty="0" smtClean="0"/>
              <a:t>: </a:t>
            </a:r>
            <a:r>
              <a:rPr lang="en-US" sz="2400" dirty="0"/>
              <a:t>r</a:t>
            </a:r>
            <a:r>
              <a:rPr lang="en-US" sz="2400" dirty="0" smtClean="0"/>
              <a:t>un multiple vertex programs simultaneously</a:t>
            </a:r>
          </a:p>
        </p:txBody>
      </p:sp>
      <p:grpSp>
        <p:nvGrpSpPr>
          <p:cNvPr id="50" name="Group 49"/>
          <p:cNvGrpSpPr/>
          <p:nvPr/>
        </p:nvGrpSpPr>
        <p:grpSpPr>
          <a:xfrm>
            <a:off x="2209800" y="3886200"/>
            <a:ext cx="5410200" cy="2743200"/>
            <a:chOff x="2209800" y="3886200"/>
            <a:chExt cx="5410200" cy="2743200"/>
          </a:xfrm>
        </p:grpSpPr>
        <p:cxnSp>
          <p:nvCxnSpPr>
            <p:cNvPr id="13" name="Straight Connector 12"/>
            <p:cNvCxnSpPr>
              <a:stCxn id="4" idx="6"/>
              <a:endCxn id="6" idx="2"/>
            </p:cNvCxnSpPr>
            <p:nvPr/>
          </p:nvCxnSpPr>
          <p:spPr>
            <a:xfrm>
              <a:off x="2667000" y="4114800"/>
              <a:ext cx="1371600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6" idx="6"/>
              <a:endCxn id="7" idx="2"/>
            </p:cNvCxnSpPr>
            <p:nvPr/>
          </p:nvCxnSpPr>
          <p:spPr>
            <a:xfrm>
              <a:off x="4495800" y="4114800"/>
              <a:ext cx="1371600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9" idx="6"/>
              <a:endCxn id="10" idx="2"/>
            </p:cNvCxnSpPr>
            <p:nvPr/>
          </p:nvCxnSpPr>
          <p:spPr>
            <a:xfrm>
              <a:off x="2667000" y="6400800"/>
              <a:ext cx="1371600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10" idx="6"/>
              <a:endCxn id="11" idx="2"/>
            </p:cNvCxnSpPr>
            <p:nvPr/>
          </p:nvCxnSpPr>
          <p:spPr>
            <a:xfrm>
              <a:off x="4495800" y="6400800"/>
              <a:ext cx="1371600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11" idx="0"/>
              <a:endCxn id="7" idx="4"/>
            </p:cNvCxnSpPr>
            <p:nvPr/>
          </p:nvCxnSpPr>
          <p:spPr>
            <a:xfrm flipV="1">
              <a:off x="6096000" y="4343400"/>
              <a:ext cx="0" cy="182880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4" idx="5"/>
              <a:endCxn id="10" idx="1"/>
            </p:cNvCxnSpPr>
            <p:nvPr/>
          </p:nvCxnSpPr>
          <p:spPr>
            <a:xfrm>
              <a:off x="2600045" y="4276445"/>
              <a:ext cx="1505510" cy="196271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4" idx="4"/>
              <a:endCxn id="9" idx="0"/>
            </p:cNvCxnSpPr>
            <p:nvPr/>
          </p:nvCxnSpPr>
          <p:spPr>
            <a:xfrm>
              <a:off x="2438400" y="4343400"/>
              <a:ext cx="0" cy="182880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10" idx="0"/>
              <a:endCxn id="6" idx="4"/>
            </p:cNvCxnSpPr>
            <p:nvPr/>
          </p:nvCxnSpPr>
          <p:spPr>
            <a:xfrm flipV="1">
              <a:off x="4267200" y="4343400"/>
              <a:ext cx="0" cy="182880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7" idx="5"/>
              <a:endCxn id="8" idx="1"/>
            </p:cNvCxnSpPr>
            <p:nvPr/>
          </p:nvCxnSpPr>
          <p:spPr>
            <a:xfrm>
              <a:off x="6257645" y="4276445"/>
              <a:ext cx="972110" cy="81971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11" idx="7"/>
              <a:endCxn id="8" idx="3"/>
            </p:cNvCxnSpPr>
            <p:nvPr/>
          </p:nvCxnSpPr>
          <p:spPr>
            <a:xfrm flipV="1">
              <a:off x="6257645" y="5419445"/>
              <a:ext cx="972110" cy="81971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6" idx="5"/>
              <a:endCxn id="11" idx="1"/>
            </p:cNvCxnSpPr>
            <p:nvPr/>
          </p:nvCxnSpPr>
          <p:spPr>
            <a:xfrm>
              <a:off x="4428845" y="4276445"/>
              <a:ext cx="1505510" cy="196271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" name="Oval 3"/>
            <p:cNvSpPr/>
            <p:nvPr/>
          </p:nvSpPr>
          <p:spPr>
            <a:xfrm>
              <a:off x="2209800" y="3886200"/>
              <a:ext cx="457200" cy="457200"/>
            </a:xfrm>
            <a:prstGeom prst="ellips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4038600" y="3886200"/>
              <a:ext cx="457200" cy="457200"/>
            </a:xfrm>
            <a:prstGeom prst="ellips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5867400" y="3886200"/>
              <a:ext cx="457200" cy="457200"/>
            </a:xfrm>
            <a:prstGeom prst="ellips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7162800" y="5029200"/>
              <a:ext cx="457200" cy="457200"/>
            </a:xfrm>
            <a:prstGeom prst="ellips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2209800" y="6172200"/>
              <a:ext cx="457200" cy="457200"/>
            </a:xfrm>
            <a:prstGeom prst="ellips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4038600" y="6172200"/>
              <a:ext cx="457200" cy="457200"/>
            </a:xfrm>
            <a:prstGeom prst="ellips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5867400" y="6172200"/>
              <a:ext cx="457200" cy="457200"/>
            </a:xfrm>
            <a:prstGeom prst="ellips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2514600" y="3810000"/>
            <a:ext cx="1219200" cy="1752600"/>
            <a:chOff x="2514600" y="3810000"/>
            <a:chExt cx="1219200" cy="1752600"/>
          </a:xfrm>
        </p:grpSpPr>
        <p:grpSp>
          <p:nvGrpSpPr>
            <p:cNvPr id="53" name="Group 52"/>
            <p:cNvGrpSpPr/>
            <p:nvPr/>
          </p:nvGrpSpPr>
          <p:grpSpPr>
            <a:xfrm>
              <a:off x="2895600" y="3810000"/>
              <a:ext cx="838200" cy="190500"/>
              <a:chOff x="838200" y="4800600"/>
              <a:chExt cx="838200" cy="190500"/>
            </a:xfrm>
          </p:grpSpPr>
          <p:cxnSp>
            <p:nvCxnSpPr>
              <p:cNvPr id="33" name="Straight Arrow Connector 32"/>
              <p:cNvCxnSpPr/>
              <p:nvPr/>
            </p:nvCxnSpPr>
            <p:spPr bwMode="auto">
              <a:xfrm>
                <a:off x="1219200" y="4876800"/>
                <a:ext cx="457200" cy="1588"/>
              </a:xfrm>
              <a:prstGeom prst="straightConnector1">
                <a:avLst/>
              </a:prstGeom>
              <a:ln>
                <a:headEnd type="none" w="med" len="med"/>
                <a:tailEnd type="arrow"/>
              </a:ln>
              <a:effectLst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35" name="Group 132"/>
              <p:cNvGrpSpPr/>
              <p:nvPr/>
            </p:nvGrpSpPr>
            <p:grpSpPr>
              <a:xfrm>
                <a:off x="838200" y="4800600"/>
                <a:ext cx="381000" cy="190500"/>
                <a:chOff x="762000" y="2971800"/>
                <a:chExt cx="838200" cy="381000"/>
              </a:xfrm>
            </p:grpSpPr>
            <p:sp>
              <p:nvSpPr>
                <p:cNvPr id="36" name="Rectangle 35"/>
                <p:cNvSpPr/>
                <p:nvPr/>
              </p:nvSpPr>
              <p:spPr bwMode="auto">
                <a:xfrm>
                  <a:off x="762000" y="2971800"/>
                  <a:ext cx="838200" cy="381000"/>
                </a:xfrm>
                <a:prstGeom prst="rect">
                  <a:avLst/>
                </a:prstGeom>
                <a:solidFill>
                  <a:schemeClr val="accent6"/>
                </a:solidFill>
                <a:ln w="38100" cap="flat" cmpd="sng" algn="ctr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40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800">
                    <a:solidFill>
                      <a:prstClr val="black"/>
                    </a:solidFill>
                    <a:latin typeface="Tahoma" pitchFamily="-64" charset="0"/>
                  </a:endParaRPr>
                </a:p>
              </p:txBody>
            </p:sp>
            <p:sp>
              <p:nvSpPr>
                <p:cNvPr id="37" name="Isosceles Triangle 36"/>
                <p:cNvSpPr/>
                <p:nvPr/>
              </p:nvSpPr>
              <p:spPr bwMode="auto">
                <a:xfrm rot="10800000">
                  <a:off x="762000" y="2971800"/>
                  <a:ext cx="838200" cy="152400"/>
                </a:xfrm>
                <a:prstGeom prst="triangle">
                  <a:avLst/>
                </a:prstGeom>
                <a:solidFill>
                  <a:schemeClr val="accent6"/>
                </a:solidFill>
                <a:ln w="38100" cap="flat" cmpd="sng" algn="ctr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40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800">
                    <a:solidFill>
                      <a:prstClr val="black"/>
                    </a:solidFill>
                    <a:latin typeface="Tahoma" pitchFamily="-64" charset="0"/>
                  </a:endParaRPr>
                </a:p>
              </p:txBody>
            </p:sp>
          </p:grpSp>
        </p:grpSp>
        <p:grpSp>
          <p:nvGrpSpPr>
            <p:cNvPr id="54" name="Group 53"/>
            <p:cNvGrpSpPr/>
            <p:nvPr/>
          </p:nvGrpSpPr>
          <p:grpSpPr>
            <a:xfrm rot="3089847">
              <a:off x="2888151" y="4711628"/>
              <a:ext cx="838200" cy="190500"/>
              <a:chOff x="838200" y="4800600"/>
              <a:chExt cx="838200" cy="190500"/>
            </a:xfrm>
          </p:grpSpPr>
          <p:cxnSp>
            <p:nvCxnSpPr>
              <p:cNvPr id="55" name="Straight Arrow Connector 54"/>
              <p:cNvCxnSpPr/>
              <p:nvPr/>
            </p:nvCxnSpPr>
            <p:spPr bwMode="auto">
              <a:xfrm>
                <a:off x="1219200" y="4876800"/>
                <a:ext cx="457200" cy="1588"/>
              </a:xfrm>
              <a:prstGeom prst="straightConnector1">
                <a:avLst/>
              </a:prstGeom>
              <a:ln>
                <a:headEnd type="none" w="med" len="med"/>
                <a:tailEnd type="arrow"/>
              </a:ln>
              <a:effectLst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56" name="Group 132"/>
              <p:cNvGrpSpPr/>
              <p:nvPr/>
            </p:nvGrpSpPr>
            <p:grpSpPr>
              <a:xfrm>
                <a:off x="838200" y="4800600"/>
                <a:ext cx="381000" cy="190500"/>
                <a:chOff x="762000" y="2971800"/>
                <a:chExt cx="838200" cy="381000"/>
              </a:xfrm>
            </p:grpSpPr>
            <p:sp>
              <p:nvSpPr>
                <p:cNvPr id="57" name="Rectangle 56"/>
                <p:cNvSpPr/>
                <p:nvPr/>
              </p:nvSpPr>
              <p:spPr bwMode="auto">
                <a:xfrm>
                  <a:off x="762000" y="2971800"/>
                  <a:ext cx="838200" cy="381000"/>
                </a:xfrm>
                <a:prstGeom prst="rect">
                  <a:avLst/>
                </a:prstGeom>
                <a:solidFill>
                  <a:schemeClr val="accent6"/>
                </a:solidFill>
                <a:ln w="38100" cap="flat" cmpd="sng" algn="ctr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40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800">
                    <a:solidFill>
                      <a:prstClr val="black"/>
                    </a:solidFill>
                    <a:latin typeface="Tahoma" pitchFamily="-64" charset="0"/>
                  </a:endParaRPr>
                </a:p>
              </p:txBody>
            </p:sp>
            <p:sp>
              <p:nvSpPr>
                <p:cNvPr id="58" name="Isosceles Triangle 57"/>
                <p:cNvSpPr/>
                <p:nvPr/>
              </p:nvSpPr>
              <p:spPr bwMode="auto">
                <a:xfrm rot="10800000">
                  <a:off x="762000" y="2971800"/>
                  <a:ext cx="838200" cy="152400"/>
                </a:xfrm>
                <a:prstGeom prst="triangle">
                  <a:avLst/>
                </a:prstGeom>
                <a:solidFill>
                  <a:schemeClr val="accent6"/>
                </a:solidFill>
                <a:ln w="38100" cap="flat" cmpd="sng" algn="ctr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40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800">
                    <a:solidFill>
                      <a:prstClr val="black"/>
                    </a:solidFill>
                    <a:latin typeface="Tahoma" pitchFamily="-64" charset="0"/>
                  </a:endParaRPr>
                </a:p>
              </p:txBody>
            </p:sp>
          </p:grpSp>
        </p:grpSp>
        <p:grpSp>
          <p:nvGrpSpPr>
            <p:cNvPr id="59" name="Group 58"/>
            <p:cNvGrpSpPr/>
            <p:nvPr/>
          </p:nvGrpSpPr>
          <p:grpSpPr>
            <a:xfrm rot="5400000">
              <a:off x="2190750" y="5048250"/>
              <a:ext cx="838200" cy="190500"/>
              <a:chOff x="838200" y="4800600"/>
              <a:chExt cx="838200" cy="190500"/>
            </a:xfrm>
          </p:grpSpPr>
          <p:cxnSp>
            <p:nvCxnSpPr>
              <p:cNvPr id="60" name="Straight Arrow Connector 59"/>
              <p:cNvCxnSpPr/>
              <p:nvPr/>
            </p:nvCxnSpPr>
            <p:spPr bwMode="auto">
              <a:xfrm>
                <a:off x="1219200" y="4876800"/>
                <a:ext cx="457200" cy="1588"/>
              </a:xfrm>
              <a:prstGeom prst="straightConnector1">
                <a:avLst/>
              </a:prstGeom>
              <a:ln>
                <a:headEnd type="none" w="med" len="med"/>
                <a:tailEnd type="arrow"/>
              </a:ln>
              <a:effectLst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61" name="Group 132"/>
              <p:cNvGrpSpPr/>
              <p:nvPr/>
            </p:nvGrpSpPr>
            <p:grpSpPr>
              <a:xfrm>
                <a:off x="838200" y="4800600"/>
                <a:ext cx="381000" cy="190500"/>
                <a:chOff x="762000" y="2971800"/>
                <a:chExt cx="838200" cy="381000"/>
              </a:xfrm>
            </p:grpSpPr>
            <p:sp>
              <p:nvSpPr>
                <p:cNvPr id="62" name="Rectangle 61"/>
                <p:cNvSpPr/>
                <p:nvPr/>
              </p:nvSpPr>
              <p:spPr bwMode="auto">
                <a:xfrm>
                  <a:off x="762000" y="2971800"/>
                  <a:ext cx="838200" cy="381000"/>
                </a:xfrm>
                <a:prstGeom prst="rect">
                  <a:avLst/>
                </a:prstGeom>
                <a:solidFill>
                  <a:schemeClr val="accent6"/>
                </a:solidFill>
                <a:ln w="38100" cap="flat" cmpd="sng" algn="ctr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40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800">
                    <a:solidFill>
                      <a:prstClr val="black"/>
                    </a:solidFill>
                    <a:latin typeface="Tahoma" pitchFamily="-64" charset="0"/>
                  </a:endParaRPr>
                </a:p>
              </p:txBody>
            </p:sp>
            <p:sp>
              <p:nvSpPr>
                <p:cNvPr id="63" name="Isosceles Triangle 62"/>
                <p:cNvSpPr/>
                <p:nvPr/>
              </p:nvSpPr>
              <p:spPr bwMode="auto">
                <a:xfrm rot="10800000">
                  <a:off x="762000" y="2971800"/>
                  <a:ext cx="838200" cy="152400"/>
                </a:xfrm>
                <a:prstGeom prst="triangle">
                  <a:avLst/>
                </a:prstGeom>
                <a:solidFill>
                  <a:schemeClr val="accent6"/>
                </a:solidFill>
                <a:ln w="38100" cap="flat" cmpd="sng" algn="ctr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40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800">
                    <a:solidFill>
                      <a:prstClr val="black"/>
                    </a:solidFill>
                    <a:latin typeface="Tahoma" pitchFamily="-64" charset="0"/>
                  </a:endParaRPr>
                </a:p>
              </p:txBody>
            </p:sp>
          </p:grpSp>
        </p:grpSp>
      </p:grpSp>
      <p:sp>
        <p:nvSpPr>
          <p:cNvPr id="86" name="Oval 85"/>
          <p:cNvSpPr/>
          <p:nvPr/>
        </p:nvSpPr>
        <p:spPr>
          <a:xfrm>
            <a:off x="7174241" y="5029200"/>
            <a:ext cx="457200" cy="457200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2209800" y="3888663"/>
            <a:ext cx="457200" cy="457200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F60F-3EA1-45ED-A3FD-0857F7C98CFB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5" grpId="0" animBg="1"/>
      <p:bldP spid="3" grpId="0" uiExpand="1" build="p" bldLvl="2"/>
      <p:bldP spid="86" grpId="0" animBg="1"/>
      <p:bldP spid="8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304800"/>
            <a:ext cx="3810000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36" name="Picture 35" descr="AA053848.png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57711" y="3983894"/>
            <a:ext cx="445204" cy="1361455"/>
          </a:xfrm>
          <a:prstGeom prst="rect">
            <a:avLst/>
          </a:prstGeom>
        </p:spPr>
      </p:pic>
      <p:grpSp>
        <p:nvGrpSpPr>
          <p:cNvPr id="89" name="Group 88"/>
          <p:cNvGrpSpPr/>
          <p:nvPr/>
        </p:nvGrpSpPr>
        <p:grpSpPr>
          <a:xfrm>
            <a:off x="4726715" y="1327864"/>
            <a:ext cx="2563567" cy="5149136"/>
            <a:chOff x="4955315" y="990600"/>
            <a:chExt cx="2563567" cy="5149136"/>
          </a:xfrm>
        </p:grpSpPr>
        <p:pic>
          <p:nvPicPr>
            <p:cNvPr id="43" name="Picture 42" descr="73329588.png"/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324600" y="4800600"/>
              <a:ext cx="545052" cy="1339136"/>
            </a:xfrm>
            <a:prstGeom prst="rect">
              <a:avLst/>
            </a:prstGeom>
          </p:spPr>
        </p:pic>
        <p:grpSp>
          <p:nvGrpSpPr>
            <p:cNvPr id="87" name="Group 86"/>
            <p:cNvGrpSpPr/>
            <p:nvPr/>
          </p:nvGrpSpPr>
          <p:grpSpPr>
            <a:xfrm>
              <a:off x="5717330" y="990600"/>
              <a:ext cx="1801552" cy="2498273"/>
              <a:chOff x="5717330" y="990600"/>
              <a:chExt cx="1801552" cy="2498273"/>
            </a:xfrm>
          </p:grpSpPr>
          <p:pic>
            <p:nvPicPr>
              <p:cNvPr id="40" name="Picture 39" descr="aa053844.png"/>
              <p:cNvPicPr>
                <a:picLocks noChangeAspect="1"/>
              </p:cNvPicPr>
              <p:nvPr/>
            </p:nvPicPr>
            <p:blipFill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7086600" y="2286000"/>
                <a:ext cx="432282" cy="1202873"/>
              </a:xfrm>
              <a:prstGeom prst="rect">
                <a:avLst/>
              </a:prstGeom>
            </p:spPr>
          </p:pic>
          <p:pic>
            <p:nvPicPr>
              <p:cNvPr id="41" name="Picture 40" descr="aa049887.png"/>
              <p:cNvPicPr>
                <a:picLocks noChangeAspect="1"/>
              </p:cNvPicPr>
              <p:nvPr/>
            </p:nvPicPr>
            <p:blipFill>
              <a:blip r:embed="rId7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6019800" y="990600"/>
                <a:ext cx="382946" cy="1202873"/>
              </a:xfrm>
              <a:prstGeom prst="rect">
                <a:avLst/>
              </a:prstGeom>
            </p:spPr>
          </p:pic>
          <p:cxnSp>
            <p:nvCxnSpPr>
              <p:cNvPr id="50" name="Straight Arrow Connector 49"/>
              <p:cNvCxnSpPr>
                <a:stCxn id="41" idx="1"/>
                <a:endCxn id="35" idx="3"/>
              </p:cNvCxnSpPr>
              <p:nvPr/>
            </p:nvCxnSpPr>
            <p:spPr>
              <a:xfrm flipH="1">
                <a:off x="5717330" y="1592037"/>
                <a:ext cx="302470" cy="77078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>
                <a:stCxn id="40" idx="1"/>
                <a:endCxn id="35" idx="3"/>
              </p:cNvCxnSpPr>
              <p:nvPr/>
            </p:nvCxnSpPr>
            <p:spPr>
              <a:xfrm flipH="1" flipV="1">
                <a:off x="5717330" y="2362818"/>
                <a:ext cx="1369270" cy="52461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5" name="Straight Arrow Connector 54"/>
            <p:cNvCxnSpPr>
              <a:stCxn id="36" idx="3"/>
              <a:endCxn id="43" idx="1"/>
            </p:cNvCxnSpPr>
            <p:nvPr/>
          </p:nvCxnSpPr>
          <p:spPr>
            <a:xfrm>
              <a:off x="4955315" y="4327358"/>
              <a:ext cx="1369285" cy="114281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stCxn id="43" idx="0"/>
              <a:endCxn id="40" idx="2"/>
            </p:cNvCxnSpPr>
            <p:nvPr/>
          </p:nvCxnSpPr>
          <p:spPr>
            <a:xfrm flipV="1">
              <a:off x="6597126" y="3488873"/>
              <a:ext cx="705615" cy="131172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/>
          <p:cNvGrpSpPr/>
          <p:nvPr/>
        </p:nvGrpSpPr>
        <p:grpSpPr>
          <a:xfrm>
            <a:off x="4726715" y="2098645"/>
            <a:ext cx="762015" cy="2565977"/>
            <a:chOff x="4955315" y="1761381"/>
            <a:chExt cx="762015" cy="2565977"/>
          </a:xfrm>
        </p:grpSpPr>
        <p:pic>
          <p:nvPicPr>
            <p:cNvPr id="35" name="Picture 34" descr="aa0538400.png"/>
            <p:cNvPicPr>
              <a:picLocks noChangeAspect="1"/>
            </p:cNvPicPr>
            <p:nvPr/>
          </p:nvPicPr>
          <p:blipFill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313240" y="1761381"/>
              <a:ext cx="404090" cy="1202873"/>
            </a:xfrm>
            <a:prstGeom prst="rect">
              <a:avLst/>
            </a:prstGeom>
          </p:spPr>
        </p:pic>
        <p:cxnSp>
          <p:nvCxnSpPr>
            <p:cNvPr id="49" name="Straight Arrow Connector 48"/>
            <p:cNvCxnSpPr>
              <a:stCxn id="35" idx="2"/>
              <a:endCxn id="36" idx="3"/>
            </p:cNvCxnSpPr>
            <p:nvPr/>
          </p:nvCxnSpPr>
          <p:spPr>
            <a:xfrm flipH="1">
              <a:off x="4955315" y="2964254"/>
              <a:ext cx="559970" cy="136310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oup 84"/>
          <p:cNvGrpSpPr/>
          <p:nvPr/>
        </p:nvGrpSpPr>
        <p:grpSpPr>
          <a:xfrm>
            <a:off x="2686040" y="2047645"/>
            <a:ext cx="1595471" cy="4369292"/>
            <a:chOff x="2914640" y="1710381"/>
            <a:chExt cx="1595471" cy="4369292"/>
          </a:xfrm>
        </p:grpSpPr>
        <p:pic>
          <p:nvPicPr>
            <p:cNvPr id="33" name="Picture 32" descr="200387787-001.png"/>
            <p:cNvPicPr>
              <a:picLocks noChangeAspect="1"/>
            </p:cNvPicPr>
            <p:nvPr/>
          </p:nvPicPr>
          <p:blipFill>
            <a:blip r:embed="rId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914640" y="1710381"/>
              <a:ext cx="647249" cy="1368503"/>
            </a:xfrm>
            <a:prstGeom prst="rect">
              <a:avLst/>
            </a:prstGeom>
          </p:spPr>
        </p:pic>
        <p:pic>
          <p:nvPicPr>
            <p:cNvPr id="42" name="Picture 41" descr="bu003715.png"/>
            <p:cNvPicPr>
              <a:picLocks noChangeAspect="1"/>
            </p:cNvPicPr>
            <p:nvPr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971800" y="4876800"/>
              <a:ext cx="482794" cy="1202873"/>
            </a:xfrm>
            <a:prstGeom prst="rect">
              <a:avLst/>
            </a:prstGeom>
          </p:spPr>
        </p:pic>
        <p:cxnSp>
          <p:nvCxnSpPr>
            <p:cNvPr id="48" name="Straight Arrow Connector 47"/>
            <p:cNvCxnSpPr>
              <a:stCxn id="33" idx="2"/>
              <a:endCxn id="36" idx="1"/>
            </p:cNvCxnSpPr>
            <p:nvPr/>
          </p:nvCxnSpPr>
          <p:spPr>
            <a:xfrm>
              <a:off x="3238265" y="3078884"/>
              <a:ext cx="1271846" cy="124847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>
              <a:stCxn id="42" idx="3"/>
              <a:endCxn id="36" idx="1"/>
            </p:cNvCxnSpPr>
            <p:nvPr/>
          </p:nvCxnSpPr>
          <p:spPr>
            <a:xfrm flipV="1">
              <a:off x="3454594" y="4327358"/>
              <a:ext cx="1055517" cy="115087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Group 89"/>
          <p:cNvGrpSpPr/>
          <p:nvPr/>
        </p:nvGrpSpPr>
        <p:grpSpPr>
          <a:xfrm>
            <a:off x="1143000" y="1480264"/>
            <a:ext cx="4724400" cy="4680664"/>
            <a:chOff x="1371600" y="1143000"/>
            <a:chExt cx="4724400" cy="4680664"/>
          </a:xfrm>
        </p:grpSpPr>
        <p:grpSp>
          <p:nvGrpSpPr>
            <p:cNvPr id="88" name="Group 87"/>
            <p:cNvGrpSpPr/>
            <p:nvPr/>
          </p:nvGrpSpPr>
          <p:grpSpPr>
            <a:xfrm>
              <a:off x="1371600" y="1143000"/>
              <a:ext cx="1790465" cy="4335237"/>
              <a:chOff x="1371600" y="1143000"/>
              <a:chExt cx="1790465" cy="4335237"/>
            </a:xfrm>
          </p:grpSpPr>
          <p:pic>
            <p:nvPicPr>
              <p:cNvPr id="38" name="Picture 37" descr="200387759-001.png"/>
              <p:cNvPicPr>
                <a:picLocks noChangeAspect="1"/>
              </p:cNvPicPr>
              <p:nvPr/>
            </p:nvPicPr>
            <p:blipFill>
              <a:blip r:embed="rId11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676400" y="3200400"/>
                <a:ext cx="493366" cy="1310944"/>
              </a:xfrm>
              <a:prstGeom prst="rect">
                <a:avLst/>
              </a:prstGeom>
            </p:spPr>
          </p:pic>
          <p:pic>
            <p:nvPicPr>
              <p:cNvPr id="39" name="Picture 38" descr="71450531.png"/>
              <p:cNvPicPr>
                <a:picLocks noChangeAspect="1"/>
              </p:cNvPicPr>
              <p:nvPr/>
            </p:nvPicPr>
            <p:blipFill>
              <a:blip r:embed="rId1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371600" y="1143000"/>
                <a:ext cx="474571" cy="1240463"/>
              </a:xfrm>
              <a:prstGeom prst="rect">
                <a:avLst/>
              </a:prstGeom>
            </p:spPr>
          </p:pic>
          <p:cxnSp>
            <p:nvCxnSpPr>
              <p:cNvPr id="62" name="Straight Arrow Connector 61"/>
              <p:cNvCxnSpPr>
                <a:stCxn id="39" idx="3"/>
                <a:endCxn id="33" idx="1"/>
              </p:cNvCxnSpPr>
              <p:nvPr/>
            </p:nvCxnSpPr>
            <p:spPr>
              <a:xfrm>
                <a:off x="1846171" y="1763232"/>
                <a:ext cx="992269" cy="63140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/>
              <p:cNvCxnSpPr>
                <a:stCxn id="33" idx="2"/>
                <a:endCxn id="42" idx="0"/>
              </p:cNvCxnSpPr>
              <p:nvPr/>
            </p:nvCxnSpPr>
            <p:spPr>
              <a:xfrm flipH="1">
                <a:off x="3136997" y="3078884"/>
                <a:ext cx="25068" cy="179791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/>
              <p:cNvCxnSpPr>
                <a:stCxn id="38" idx="2"/>
                <a:endCxn id="42" idx="1"/>
              </p:cNvCxnSpPr>
              <p:nvPr/>
            </p:nvCxnSpPr>
            <p:spPr>
              <a:xfrm>
                <a:off x="1923083" y="4511344"/>
                <a:ext cx="972517" cy="96689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4" name="Straight Arrow Connector 73"/>
            <p:cNvCxnSpPr>
              <a:stCxn id="43" idx="1"/>
            </p:cNvCxnSpPr>
            <p:nvPr/>
          </p:nvCxnSpPr>
          <p:spPr>
            <a:xfrm flipH="1">
              <a:off x="3276600" y="5807432"/>
              <a:ext cx="2819400" cy="162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Rectangular Callout 77"/>
          <p:cNvSpPr/>
          <p:nvPr/>
        </p:nvSpPr>
        <p:spPr bwMode="auto">
          <a:xfrm>
            <a:off x="4648200" y="2470864"/>
            <a:ext cx="3581400" cy="1219200"/>
          </a:xfrm>
          <a:prstGeom prst="wedgeRectCallout">
            <a:avLst>
              <a:gd name="adj1" fmla="val -46538"/>
              <a:gd name="adj2" fmla="val 88309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-64" charset="0"/>
              </a:rPr>
              <a:t>What’s the </a:t>
            </a:r>
            <a:r>
              <a:rPr lang="en-US" sz="2800" dirty="0" smtClean="0">
                <a:solidFill>
                  <a:schemeClr val="bg1"/>
                </a:solidFill>
                <a:latin typeface="Tahoma" pitchFamily="-64" charset="0"/>
              </a:rPr>
              <a:t>popularity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ahoma" pitchFamily="-6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-64" charset="0"/>
              </a:rPr>
              <a:t>of this user?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4086221" y="5290264"/>
            <a:ext cx="1019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Popular?</a:t>
            </a:r>
            <a:endParaRPr lang="en-US" dirty="0"/>
          </a:p>
        </p:txBody>
      </p:sp>
      <p:sp>
        <p:nvSpPr>
          <p:cNvPr id="80" name="Rectangular Callout 79"/>
          <p:cNvSpPr/>
          <p:nvPr/>
        </p:nvSpPr>
        <p:spPr bwMode="auto">
          <a:xfrm>
            <a:off x="3048000" y="1175464"/>
            <a:ext cx="2667000" cy="762000"/>
          </a:xfrm>
          <a:prstGeom prst="wedgeRectCallout">
            <a:avLst>
              <a:gd name="adj1" fmla="val -46538"/>
              <a:gd name="adj2" fmla="val 88309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-64" charset="0"/>
              </a:rPr>
              <a:t>Depends on popularity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-64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-64" charset="0"/>
              </a:rPr>
              <a:t>of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-64" charset="0"/>
              </a:rPr>
              <a:t> her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-64" charset="0"/>
              </a:rPr>
              <a:t> followers</a:t>
            </a:r>
          </a:p>
        </p:txBody>
      </p:sp>
      <p:sp>
        <p:nvSpPr>
          <p:cNvPr id="81" name="Rectangular Callout 80"/>
          <p:cNvSpPr/>
          <p:nvPr/>
        </p:nvSpPr>
        <p:spPr bwMode="auto">
          <a:xfrm>
            <a:off x="5943600" y="362664"/>
            <a:ext cx="2971800" cy="762000"/>
          </a:xfrm>
          <a:prstGeom prst="wedgeRectCallout">
            <a:avLst>
              <a:gd name="adj1" fmla="val -48224"/>
              <a:gd name="adj2" fmla="val 70611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-64" charset="0"/>
              </a:rPr>
              <a:t>Depends on the 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-64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-64" charset="0"/>
              </a:rPr>
              <a:t>popularity </a:t>
            </a:r>
            <a:r>
              <a:rPr lang="en-US" sz="2000" dirty="0" smtClean="0">
                <a:solidFill>
                  <a:schemeClr val="bg1"/>
                </a:solidFill>
                <a:latin typeface="Tahoma" pitchFamily="-64" charset="0"/>
              </a:rPr>
              <a:t>their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-64" charset="0"/>
              </a:rPr>
              <a:t> followers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F60F-3EA1-45ED-A3FD-0857F7C98CF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886700" y="207716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00304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631"/>
    </mc:Choice>
    <mc:Fallback xmlns="">
      <p:transition xmlns:p14="http://schemas.microsoft.com/office/powerpoint/2010/main" spd="slow" advTm="37631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80" grpId="0" animBg="1"/>
      <p:bldP spid="8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PageRank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4419600"/>
            <a:ext cx="8382000" cy="1905000"/>
          </a:xfrm>
        </p:spPr>
        <p:txBody>
          <a:bodyPr>
            <a:normAutofit/>
          </a:bodyPr>
          <a:lstStyle/>
          <a:p>
            <a:r>
              <a:rPr lang="en-US" dirty="0" smtClean="0"/>
              <a:t>Update ranks in parallel </a:t>
            </a:r>
          </a:p>
          <a:p>
            <a:r>
              <a:rPr lang="en-US" dirty="0" smtClean="0"/>
              <a:t>Iterate until convergence</a:t>
            </a:r>
          </a:p>
        </p:txBody>
      </p:sp>
      <p:sp>
        <p:nvSpPr>
          <p:cNvPr id="23" name="Rectangular Callout 22"/>
          <p:cNvSpPr/>
          <p:nvPr/>
        </p:nvSpPr>
        <p:spPr>
          <a:xfrm>
            <a:off x="762000" y="2971800"/>
            <a:ext cx="1828800" cy="990600"/>
          </a:xfrm>
          <a:prstGeom prst="wedgeRectCallout">
            <a:avLst>
              <a:gd name="adj1" fmla="val 29861"/>
              <a:gd name="adj2" fmla="val -730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Rank of user </a:t>
            </a:r>
            <a:r>
              <a:rPr lang="en-US" sz="3200" i="1" dirty="0" err="1" smtClean="0"/>
              <a:t>i</a:t>
            </a:r>
            <a:endParaRPr lang="en-US" sz="3200" i="1" dirty="0"/>
          </a:p>
        </p:txBody>
      </p:sp>
      <p:sp>
        <p:nvSpPr>
          <p:cNvPr id="27" name="Rectangular Callout 26"/>
          <p:cNvSpPr/>
          <p:nvPr/>
        </p:nvSpPr>
        <p:spPr>
          <a:xfrm>
            <a:off x="5486400" y="3276600"/>
            <a:ext cx="3352800" cy="1066800"/>
          </a:xfrm>
          <a:prstGeom prst="wedgeRectCallout">
            <a:avLst>
              <a:gd name="adj1" fmla="val -21053"/>
              <a:gd name="adj2" fmla="val -918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Weighted sum of neighbors’ ranks</a:t>
            </a:r>
            <a:endParaRPr lang="en-US" sz="32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F60F-3EA1-45ED-A3FD-0857F7C98CFB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905000"/>
            <a:ext cx="5791200" cy="109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0469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/>
          <p:cNvSpPr/>
          <p:nvPr/>
        </p:nvSpPr>
        <p:spPr>
          <a:xfrm>
            <a:off x="457200" y="3733800"/>
            <a:ext cx="5181600" cy="762000"/>
          </a:xfrm>
          <a:prstGeom prst="roundRect">
            <a:avLst>
              <a:gd name="adj" fmla="val 1103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457200" y="4648200"/>
            <a:ext cx="5181600" cy="990600"/>
          </a:xfrm>
          <a:prstGeom prst="roundRect">
            <a:avLst>
              <a:gd name="adj" fmla="val 1103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457200" y="2286000"/>
            <a:ext cx="5181600" cy="1295400"/>
          </a:xfrm>
          <a:prstGeom prst="roundRect">
            <a:avLst>
              <a:gd name="adj" fmla="val 1103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Pregel</a:t>
            </a:r>
            <a:r>
              <a:rPr lang="en-US" dirty="0" smtClean="0"/>
              <a:t> Abstraction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28600" y="1164848"/>
            <a:ext cx="845819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2600" dirty="0" smtClean="0">
                <a:solidFill>
                  <a:prstClr val="black"/>
                </a:solidFill>
                <a:latin typeface="Calibri"/>
              </a:rPr>
              <a:t>Vertex-Programs interact by sending </a:t>
            </a:r>
            <a:r>
              <a:rPr lang="en-US" sz="2600" b="1" dirty="0" smtClean="0">
                <a:solidFill>
                  <a:prstClr val="black"/>
                </a:solidFill>
                <a:latin typeface="Calibri"/>
              </a:rPr>
              <a:t>messages</a:t>
            </a:r>
            <a:r>
              <a:rPr lang="en-US" sz="2600" dirty="0" smtClean="0">
                <a:solidFill>
                  <a:prstClr val="black"/>
                </a:solidFill>
                <a:latin typeface="Calibri"/>
              </a:rPr>
              <a:t>.</a:t>
            </a:r>
            <a:endParaRPr lang="en-US" sz="26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9" name="Oval 88"/>
          <p:cNvSpPr/>
          <p:nvPr/>
        </p:nvSpPr>
        <p:spPr bwMode="auto">
          <a:xfrm>
            <a:off x="7690986" y="1862460"/>
            <a:ext cx="644548" cy="64454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prstClr val="black"/>
              </a:solidFill>
              <a:latin typeface="Tahoma" pitchFamily="-64" charset="0"/>
            </a:endParaRPr>
          </a:p>
        </p:txBody>
      </p:sp>
      <p:cxnSp>
        <p:nvCxnSpPr>
          <p:cNvPr id="91" name="Straight Arrow Connector 90"/>
          <p:cNvCxnSpPr>
            <a:stCxn id="97" idx="6"/>
            <a:endCxn id="98" idx="2"/>
          </p:cNvCxnSpPr>
          <p:nvPr/>
        </p:nvCxnSpPr>
        <p:spPr bwMode="auto">
          <a:xfrm>
            <a:off x="6813697" y="2190132"/>
            <a:ext cx="1027832" cy="1493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92" name="Straight Arrow Connector 91"/>
          <p:cNvCxnSpPr>
            <a:stCxn id="102" idx="0"/>
            <a:endCxn id="97" idx="3"/>
          </p:cNvCxnSpPr>
          <p:nvPr/>
        </p:nvCxnSpPr>
        <p:spPr bwMode="auto">
          <a:xfrm flipV="1">
            <a:off x="6279219" y="2320549"/>
            <a:ext cx="219620" cy="1003242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93" name="Straight Arrow Connector 92"/>
          <p:cNvCxnSpPr>
            <a:stCxn id="104" idx="1"/>
            <a:endCxn id="98" idx="5"/>
          </p:cNvCxnSpPr>
          <p:nvPr/>
        </p:nvCxnSpPr>
        <p:spPr bwMode="auto">
          <a:xfrm rot="16200000" flipV="1">
            <a:off x="7849834" y="2627102"/>
            <a:ext cx="1057262" cy="444157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94" name="Straight Arrow Connector 93"/>
          <p:cNvCxnSpPr>
            <a:stCxn id="103" idx="7"/>
            <a:endCxn id="98" idx="3"/>
          </p:cNvCxnSpPr>
          <p:nvPr/>
        </p:nvCxnSpPr>
        <p:spPr bwMode="auto">
          <a:xfrm rot="5400000" flipH="1" flipV="1">
            <a:off x="7151478" y="2633741"/>
            <a:ext cx="1057262" cy="430881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95" name="Straight Arrow Connector 94"/>
          <p:cNvCxnSpPr>
            <a:stCxn id="103" idx="1"/>
            <a:endCxn id="97" idx="5"/>
          </p:cNvCxnSpPr>
          <p:nvPr/>
        </p:nvCxnSpPr>
        <p:spPr bwMode="auto">
          <a:xfrm rot="16200000" flipV="1">
            <a:off x="6453124" y="2627102"/>
            <a:ext cx="1057262" cy="444157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97" name="Oval 96"/>
          <p:cNvSpPr/>
          <p:nvPr/>
        </p:nvSpPr>
        <p:spPr bwMode="auto">
          <a:xfrm>
            <a:off x="6444819" y="2005693"/>
            <a:ext cx="368878" cy="368877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prstClr val="black"/>
              </a:solidFill>
              <a:latin typeface="Tahoma" pitchFamily="34" charset="0"/>
              <a:ea typeface="ＭＳ Ｐゴシック" pitchFamily="-111" charset="-128"/>
            </a:endParaRPr>
          </a:p>
        </p:txBody>
      </p:sp>
      <p:sp>
        <p:nvSpPr>
          <p:cNvPr id="98" name="Oval 97"/>
          <p:cNvSpPr/>
          <p:nvPr/>
        </p:nvSpPr>
        <p:spPr bwMode="auto">
          <a:xfrm>
            <a:off x="7841529" y="2005693"/>
            <a:ext cx="368878" cy="368877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err="1" smtClean="0">
                <a:solidFill>
                  <a:prstClr val="black"/>
                </a:solidFill>
                <a:latin typeface="Tahoma" pitchFamily="34" charset="0"/>
                <a:ea typeface="ＭＳ Ｐゴシック" pitchFamily="-111" charset="-128"/>
              </a:rPr>
              <a:t>i</a:t>
            </a:r>
            <a:endParaRPr lang="en-US" sz="2400" dirty="0" smtClean="0">
              <a:solidFill>
                <a:prstClr val="black"/>
              </a:solidFill>
              <a:latin typeface="Tahoma" pitchFamily="34" charset="0"/>
              <a:ea typeface="ＭＳ Ｐゴシック" pitchFamily="-111" charset="-128"/>
            </a:endParaRPr>
          </a:p>
        </p:txBody>
      </p:sp>
      <p:sp>
        <p:nvSpPr>
          <p:cNvPr id="100" name="Oval 99"/>
          <p:cNvSpPr/>
          <p:nvPr/>
        </p:nvSpPr>
        <p:spPr bwMode="auto">
          <a:xfrm>
            <a:off x="6444818" y="4507923"/>
            <a:ext cx="368878" cy="368877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prstClr val="black"/>
              </a:solidFill>
              <a:latin typeface="Tahoma" pitchFamily="34" charset="0"/>
              <a:ea typeface="ＭＳ Ｐゴシック" pitchFamily="-111" charset="-128"/>
            </a:endParaRPr>
          </a:p>
        </p:txBody>
      </p:sp>
      <p:sp>
        <p:nvSpPr>
          <p:cNvPr id="101" name="Oval 100"/>
          <p:cNvSpPr/>
          <p:nvPr/>
        </p:nvSpPr>
        <p:spPr bwMode="auto">
          <a:xfrm>
            <a:off x="7841529" y="4507923"/>
            <a:ext cx="368878" cy="368877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prstClr val="black"/>
              </a:solidFill>
              <a:latin typeface="Tahoma" pitchFamily="34" charset="0"/>
              <a:ea typeface="ＭＳ Ｐゴシック" pitchFamily="-111" charset="-128"/>
            </a:endParaRPr>
          </a:p>
        </p:txBody>
      </p:sp>
      <p:sp>
        <p:nvSpPr>
          <p:cNvPr id="102" name="Oval 4"/>
          <p:cNvSpPr/>
          <p:nvPr/>
        </p:nvSpPr>
        <p:spPr bwMode="auto">
          <a:xfrm>
            <a:off x="6094780" y="3323791"/>
            <a:ext cx="368878" cy="368877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prstClr val="black"/>
              </a:solidFill>
              <a:latin typeface="Tahoma" pitchFamily="34" charset="0"/>
              <a:ea typeface="ＭＳ Ｐゴシック" pitchFamily="-111" charset="-128"/>
            </a:endParaRPr>
          </a:p>
        </p:txBody>
      </p:sp>
      <p:sp>
        <p:nvSpPr>
          <p:cNvPr id="103" name="Oval 102"/>
          <p:cNvSpPr/>
          <p:nvPr/>
        </p:nvSpPr>
        <p:spPr bwMode="auto">
          <a:xfrm>
            <a:off x="7149812" y="3323791"/>
            <a:ext cx="368878" cy="368877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prstClr val="black"/>
              </a:solidFill>
              <a:latin typeface="Tahoma" pitchFamily="34" charset="0"/>
              <a:ea typeface="ＭＳ Ｐゴシック" pitchFamily="-111" charset="-128"/>
            </a:endParaRPr>
          </a:p>
        </p:txBody>
      </p:sp>
      <p:sp>
        <p:nvSpPr>
          <p:cNvPr id="104" name="Oval 103"/>
          <p:cNvSpPr/>
          <p:nvPr/>
        </p:nvSpPr>
        <p:spPr bwMode="auto">
          <a:xfrm>
            <a:off x="8546522" y="3323791"/>
            <a:ext cx="368878" cy="368877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prstClr val="black"/>
              </a:solidFill>
              <a:latin typeface="Tahoma" pitchFamily="34" charset="0"/>
              <a:ea typeface="ＭＳ Ｐゴシック" pitchFamily="-111" charset="-128"/>
            </a:endParaRPr>
          </a:p>
        </p:txBody>
      </p:sp>
      <p:cxnSp>
        <p:nvCxnSpPr>
          <p:cNvPr id="106" name="Straight Arrow Connector 105"/>
          <p:cNvCxnSpPr>
            <a:stCxn id="100" idx="6"/>
            <a:endCxn id="101" idx="2"/>
          </p:cNvCxnSpPr>
          <p:nvPr/>
        </p:nvCxnSpPr>
        <p:spPr bwMode="auto">
          <a:xfrm>
            <a:off x="6813696" y="4692362"/>
            <a:ext cx="1027833" cy="1346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07" name="Straight Arrow Connector 106"/>
          <p:cNvCxnSpPr>
            <a:stCxn id="100" idx="1"/>
            <a:endCxn id="102" idx="4"/>
          </p:cNvCxnSpPr>
          <p:nvPr/>
        </p:nvCxnSpPr>
        <p:spPr bwMode="auto">
          <a:xfrm flipH="1" flipV="1">
            <a:off x="6279219" y="3692668"/>
            <a:ext cx="219620" cy="869275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08" name="Straight Arrow Connector 107"/>
          <p:cNvCxnSpPr>
            <a:stCxn id="101" idx="7"/>
            <a:endCxn id="104" idx="3"/>
          </p:cNvCxnSpPr>
          <p:nvPr/>
        </p:nvCxnSpPr>
        <p:spPr bwMode="auto">
          <a:xfrm rot="5400000" flipH="1" flipV="1">
            <a:off x="7916817" y="3878218"/>
            <a:ext cx="923296" cy="444157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09" name="Straight Arrow Connector 108"/>
          <p:cNvCxnSpPr>
            <a:stCxn id="101" idx="1"/>
            <a:endCxn id="103" idx="5"/>
          </p:cNvCxnSpPr>
          <p:nvPr/>
        </p:nvCxnSpPr>
        <p:spPr bwMode="auto">
          <a:xfrm rot="16200000" flipV="1">
            <a:off x="7218462" y="3884856"/>
            <a:ext cx="923296" cy="430881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10" name="Straight Arrow Connector 109"/>
          <p:cNvCxnSpPr>
            <a:stCxn id="100" idx="7"/>
            <a:endCxn id="103" idx="3"/>
          </p:cNvCxnSpPr>
          <p:nvPr/>
        </p:nvCxnSpPr>
        <p:spPr bwMode="auto">
          <a:xfrm rot="5400000" flipH="1" flipV="1">
            <a:off x="6520106" y="3878217"/>
            <a:ext cx="923296" cy="444158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49" name="TextBox 48"/>
          <p:cNvSpPr txBox="1"/>
          <p:nvPr/>
        </p:nvSpPr>
        <p:spPr>
          <a:xfrm>
            <a:off x="228600" y="1842968"/>
            <a:ext cx="5638800" cy="3877985"/>
          </a:xfrm>
          <a:prstGeom prst="rect">
            <a:avLst/>
          </a:prstGeom>
          <a:noFill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82880" tIns="91440" rIns="182880" bIns="91440" rtlCol="0">
            <a:spAutoFit/>
          </a:bodyPr>
          <a:lstStyle/>
          <a:p>
            <a:r>
              <a:rPr lang="en-US" sz="2000" b="1" dirty="0" err="1" smtClean="0">
                <a:solidFill>
                  <a:prstClr val="black"/>
                </a:solidFill>
                <a:latin typeface="Consolas"/>
                <a:cs typeface="Consolas"/>
              </a:rPr>
              <a:t>Pregel_PageRank</a:t>
            </a:r>
            <a:r>
              <a:rPr lang="en-US" sz="2000" dirty="0" smtClean="0">
                <a:solidFill>
                  <a:prstClr val="black"/>
                </a:solidFill>
                <a:latin typeface="Consolas"/>
                <a:cs typeface="Consolas"/>
              </a:rPr>
              <a:t>(</a:t>
            </a:r>
            <a:r>
              <a:rPr lang="en-US" sz="2000" dirty="0" err="1" smtClean="0">
                <a:solidFill>
                  <a:prstClr val="black"/>
                </a:solidFill>
                <a:latin typeface="Consolas"/>
                <a:cs typeface="Consolas"/>
              </a:rPr>
              <a:t>i</a:t>
            </a:r>
            <a:r>
              <a:rPr lang="en-US" sz="2000" dirty="0" smtClean="0">
                <a:solidFill>
                  <a:prstClr val="black"/>
                </a:solidFill>
                <a:latin typeface="Consolas"/>
                <a:cs typeface="Consolas"/>
              </a:rPr>
              <a:t>, </a:t>
            </a:r>
            <a:r>
              <a:rPr lang="en-US" sz="2000" b="1" dirty="0" smtClean="0">
                <a:solidFill>
                  <a:prstClr val="black"/>
                </a:solidFill>
                <a:latin typeface="Consolas"/>
                <a:cs typeface="Consolas"/>
              </a:rPr>
              <a:t>messages</a:t>
            </a:r>
            <a:r>
              <a:rPr lang="en-US" sz="2000" dirty="0" smtClean="0">
                <a:solidFill>
                  <a:prstClr val="black"/>
                </a:solidFill>
                <a:latin typeface="Consolas"/>
                <a:cs typeface="Consolas"/>
              </a:rPr>
              <a:t>) </a:t>
            </a:r>
            <a:r>
              <a:rPr lang="en-US" sz="2000" dirty="0">
                <a:solidFill>
                  <a:prstClr val="black"/>
                </a:solidFill>
                <a:latin typeface="Consolas"/>
                <a:cs typeface="Consolas"/>
              </a:rPr>
              <a:t>: 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  <a:cs typeface="Consolas"/>
              </a:rPr>
              <a:t>  </a:t>
            </a:r>
            <a:r>
              <a:rPr lang="en-US" sz="2000" dirty="0">
                <a:solidFill>
                  <a:srgbClr val="008000"/>
                </a:solidFill>
                <a:latin typeface="Consolas"/>
                <a:cs typeface="Consolas"/>
              </a:rPr>
              <a:t>// Receive all the messages</a:t>
            </a:r>
          </a:p>
          <a:p>
            <a:r>
              <a:rPr lang="en-US" sz="2000" dirty="0" smtClean="0">
                <a:solidFill>
                  <a:prstClr val="black"/>
                </a:solidFill>
                <a:latin typeface="Consolas"/>
                <a:cs typeface="Consolas"/>
              </a:rPr>
              <a:t>  total </a:t>
            </a:r>
            <a:r>
              <a:rPr lang="en-US" sz="2000" dirty="0">
                <a:solidFill>
                  <a:prstClr val="black"/>
                </a:solidFill>
                <a:latin typeface="Consolas"/>
                <a:cs typeface="Consolas"/>
              </a:rPr>
              <a:t>= </a:t>
            </a:r>
            <a:r>
              <a:rPr lang="en-US" sz="2000" dirty="0" smtClean="0">
                <a:solidFill>
                  <a:prstClr val="black"/>
                </a:solidFill>
                <a:latin typeface="Consolas"/>
                <a:cs typeface="Consolas"/>
              </a:rPr>
              <a:t>0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2000" i="1" dirty="0" err="1" smtClean="0">
                <a:solidFill>
                  <a:prstClr val="black"/>
                </a:solidFill>
                <a:latin typeface="Consolas"/>
                <a:cs typeface="Consolas"/>
              </a:rPr>
              <a:t>foreach</a:t>
            </a:r>
            <a:r>
              <a:rPr lang="en-US" sz="2000" dirty="0" smtClean="0">
                <a:solidFill>
                  <a:prstClr val="black"/>
                </a:solidFill>
                <a:latin typeface="Consolas"/>
                <a:cs typeface="Consolas"/>
              </a:rPr>
              <a:t>( </a:t>
            </a:r>
            <a:r>
              <a:rPr lang="en-US" sz="2000" dirty="0" err="1" smtClean="0">
                <a:solidFill>
                  <a:prstClr val="black"/>
                </a:solidFill>
                <a:latin typeface="Consolas"/>
                <a:cs typeface="Consolas"/>
              </a:rPr>
              <a:t>msg</a:t>
            </a:r>
            <a:r>
              <a:rPr lang="en-US" sz="2000" dirty="0" smtClean="0">
                <a:solidFill>
                  <a:prstClr val="black"/>
                </a:solidFill>
                <a:latin typeface="Consolas"/>
                <a:cs typeface="Consolas"/>
              </a:rPr>
              <a:t> in </a:t>
            </a:r>
            <a:r>
              <a:rPr lang="en-US" sz="2000" b="1" dirty="0" smtClean="0">
                <a:solidFill>
                  <a:prstClr val="black"/>
                </a:solidFill>
                <a:latin typeface="Consolas"/>
                <a:cs typeface="Consolas"/>
              </a:rPr>
              <a:t>messages</a:t>
            </a:r>
            <a:r>
              <a:rPr lang="en-US" sz="2000" dirty="0" smtClean="0">
                <a:solidFill>
                  <a:prstClr val="black"/>
                </a:solidFill>
                <a:latin typeface="Consolas"/>
                <a:cs typeface="Consolas"/>
              </a:rPr>
              <a:t>) :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prstClr val="black"/>
                </a:solidFill>
                <a:latin typeface="Consolas"/>
                <a:cs typeface="Consolas"/>
              </a:rPr>
              <a:t>   total = total + </a:t>
            </a:r>
            <a:r>
              <a:rPr lang="en-US" sz="2000" dirty="0" err="1" smtClean="0">
                <a:solidFill>
                  <a:prstClr val="black"/>
                </a:solidFill>
                <a:latin typeface="Consolas"/>
                <a:cs typeface="Consolas"/>
              </a:rPr>
              <a:t>msg</a:t>
            </a:r>
            <a:endParaRPr lang="en-US" sz="2000" dirty="0">
              <a:solidFill>
                <a:prstClr val="black"/>
              </a:solidFill>
              <a:latin typeface="Consolas"/>
              <a:cs typeface="Consolas"/>
            </a:endParaRPr>
          </a:p>
          <a:p>
            <a:endParaRPr lang="en-US" sz="2000" dirty="0">
              <a:solidFill>
                <a:prstClr val="black"/>
              </a:solidFill>
              <a:latin typeface="Consolas"/>
              <a:cs typeface="Consolas"/>
            </a:endParaRPr>
          </a:p>
          <a:p>
            <a:r>
              <a:rPr lang="en-US" sz="2000" dirty="0">
                <a:solidFill>
                  <a:prstClr val="black"/>
                </a:solidFill>
                <a:latin typeface="Consolas"/>
                <a:cs typeface="Consolas"/>
              </a:rPr>
              <a:t>  </a:t>
            </a:r>
            <a:r>
              <a:rPr lang="en-US" sz="2000" dirty="0">
                <a:solidFill>
                  <a:srgbClr val="008000"/>
                </a:solidFill>
                <a:latin typeface="Consolas"/>
                <a:cs typeface="Consolas"/>
              </a:rPr>
              <a:t>// Update the rank of this vertex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  <a:cs typeface="Consolas"/>
              </a:rPr>
              <a:t>  R[</a:t>
            </a:r>
            <a:r>
              <a:rPr lang="en-US" sz="2000" dirty="0" err="1">
                <a:solidFill>
                  <a:prstClr val="black"/>
                </a:solidFill>
                <a:latin typeface="Consolas"/>
                <a:cs typeface="Consolas"/>
              </a:rPr>
              <a:t>i</a:t>
            </a:r>
            <a:r>
              <a:rPr lang="en-US" sz="2000" dirty="0">
                <a:solidFill>
                  <a:prstClr val="black"/>
                </a:solidFill>
                <a:latin typeface="Consolas"/>
                <a:cs typeface="Consolas"/>
              </a:rPr>
              <a:t>] = </a:t>
            </a:r>
            <a:r>
              <a:rPr lang="en-US" sz="2000" dirty="0" smtClean="0">
                <a:solidFill>
                  <a:prstClr val="black"/>
                </a:solidFill>
                <a:latin typeface="Consolas"/>
                <a:cs typeface="Consolas"/>
              </a:rPr>
              <a:t>0.15 + total</a:t>
            </a:r>
            <a:endParaRPr lang="en-US" sz="2000" dirty="0">
              <a:solidFill>
                <a:prstClr val="black"/>
              </a:solidFill>
              <a:latin typeface="Consolas"/>
              <a:cs typeface="Consolas"/>
            </a:endParaRPr>
          </a:p>
          <a:p>
            <a:endParaRPr lang="en-US" sz="2000" dirty="0">
              <a:solidFill>
                <a:prstClr val="black"/>
              </a:solidFill>
              <a:latin typeface="Consolas"/>
              <a:cs typeface="Consolas"/>
            </a:endParaRPr>
          </a:p>
          <a:p>
            <a:r>
              <a:rPr lang="en-US" sz="2000" dirty="0">
                <a:solidFill>
                  <a:prstClr val="black"/>
                </a:solidFill>
                <a:latin typeface="Consolas"/>
                <a:cs typeface="Consolas"/>
              </a:rPr>
              <a:t>  </a:t>
            </a:r>
            <a:r>
              <a:rPr lang="en-US" sz="2000" dirty="0">
                <a:solidFill>
                  <a:srgbClr val="008000"/>
                </a:solidFill>
                <a:latin typeface="Consolas"/>
                <a:cs typeface="Consolas"/>
              </a:rPr>
              <a:t>// Send </a:t>
            </a:r>
            <a:r>
              <a:rPr lang="en-US" sz="2000" dirty="0" smtClean="0">
                <a:solidFill>
                  <a:srgbClr val="008000"/>
                </a:solidFill>
                <a:latin typeface="Consolas"/>
                <a:cs typeface="Consolas"/>
              </a:rPr>
              <a:t>new messages </a:t>
            </a:r>
            <a:r>
              <a:rPr lang="en-US" sz="2000" dirty="0">
                <a:solidFill>
                  <a:srgbClr val="008000"/>
                </a:solidFill>
                <a:latin typeface="Consolas"/>
                <a:cs typeface="Consolas"/>
              </a:rPr>
              <a:t>to neighbors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  <a:cs typeface="Consolas"/>
              </a:rPr>
              <a:t>  </a:t>
            </a:r>
            <a:r>
              <a:rPr lang="en-US" sz="2000" i="1" dirty="0" err="1">
                <a:solidFill>
                  <a:prstClr val="black"/>
                </a:solidFill>
                <a:latin typeface="Consolas"/>
                <a:cs typeface="Consolas"/>
              </a:rPr>
              <a:t>foreach</a:t>
            </a:r>
            <a:r>
              <a:rPr lang="en-US" sz="2000" dirty="0">
                <a:solidFill>
                  <a:prstClr val="black"/>
                </a:solidFill>
                <a:latin typeface="Consolas"/>
                <a:cs typeface="Consolas"/>
              </a:rPr>
              <a:t>(j in </a:t>
            </a:r>
            <a:r>
              <a:rPr lang="en-US" sz="2000" dirty="0" err="1">
                <a:solidFill>
                  <a:prstClr val="black"/>
                </a:solidFill>
                <a:latin typeface="Consolas"/>
                <a:cs typeface="Consolas"/>
              </a:rPr>
              <a:t>out_neighbors</a:t>
            </a:r>
            <a:r>
              <a:rPr lang="en-US" sz="2000" dirty="0">
                <a:solidFill>
                  <a:prstClr val="black"/>
                </a:solidFill>
                <a:latin typeface="Consolas"/>
                <a:cs typeface="Consolas"/>
              </a:rPr>
              <a:t>[</a:t>
            </a:r>
            <a:r>
              <a:rPr lang="en-US" sz="2000" dirty="0" err="1">
                <a:solidFill>
                  <a:prstClr val="black"/>
                </a:solidFill>
                <a:latin typeface="Consolas"/>
                <a:cs typeface="Consolas"/>
              </a:rPr>
              <a:t>i</a:t>
            </a:r>
            <a:r>
              <a:rPr lang="en-US" sz="2000" dirty="0">
                <a:solidFill>
                  <a:prstClr val="black"/>
                </a:solidFill>
                <a:latin typeface="Consolas"/>
                <a:cs typeface="Consolas"/>
              </a:rPr>
              <a:t>]) :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  <a:cs typeface="Consolas"/>
              </a:rPr>
              <a:t>    </a:t>
            </a:r>
            <a:r>
              <a:rPr lang="en-US" sz="2000" b="1" dirty="0" smtClean="0">
                <a:solidFill>
                  <a:prstClr val="black"/>
                </a:solidFill>
                <a:latin typeface="Consolas"/>
                <a:cs typeface="Consolas"/>
              </a:rPr>
              <a:t>Send  </a:t>
            </a:r>
            <a:r>
              <a:rPr lang="en-US" sz="2000" b="1" dirty="0" err="1" smtClean="0">
                <a:solidFill>
                  <a:prstClr val="black"/>
                </a:solidFill>
                <a:latin typeface="Consolas"/>
                <a:cs typeface="Consolas"/>
              </a:rPr>
              <a:t>msg</a:t>
            </a:r>
            <a:r>
              <a:rPr lang="en-US" sz="2000" b="1" dirty="0" smtClean="0">
                <a:solidFill>
                  <a:prstClr val="black"/>
                </a:solidFill>
                <a:latin typeface="Consolas"/>
                <a:cs typeface="Consolas"/>
              </a:rPr>
              <a:t>(</a:t>
            </a:r>
            <a:r>
              <a:rPr lang="en-US" sz="2000" dirty="0" smtClean="0">
                <a:solidFill>
                  <a:prstClr val="black"/>
                </a:solidFill>
                <a:latin typeface="Consolas"/>
                <a:cs typeface="Consolas"/>
              </a:rPr>
              <a:t>R</a:t>
            </a:r>
            <a:r>
              <a:rPr lang="en-US" sz="2000" dirty="0">
                <a:solidFill>
                  <a:prstClr val="black"/>
                </a:solidFill>
                <a:latin typeface="Consolas"/>
                <a:cs typeface="Consolas"/>
              </a:rPr>
              <a:t>[</a:t>
            </a:r>
            <a:r>
              <a:rPr lang="en-US" sz="2000" dirty="0" err="1">
                <a:solidFill>
                  <a:prstClr val="black"/>
                </a:solidFill>
                <a:latin typeface="Consolas"/>
                <a:cs typeface="Consolas"/>
              </a:rPr>
              <a:t>i</a:t>
            </a:r>
            <a:r>
              <a:rPr lang="en-US" sz="2000" dirty="0">
                <a:solidFill>
                  <a:prstClr val="black"/>
                </a:solidFill>
                <a:latin typeface="Consolas"/>
                <a:cs typeface="Consolas"/>
              </a:rPr>
              <a:t>] * </a:t>
            </a:r>
            <a:r>
              <a:rPr lang="en-US" sz="2000" dirty="0" err="1">
                <a:solidFill>
                  <a:prstClr val="black"/>
                </a:solidFill>
                <a:latin typeface="Consolas"/>
                <a:cs typeface="Consolas"/>
              </a:rPr>
              <a:t>w</a:t>
            </a:r>
            <a:r>
              <a:rPr lang="en-US" sz="2000" baseline="-25000" dirty="0" err="1">
                <a:solidFill>
                  <a:prstClr val="black"/>
                </a:solidFill>
                <a:latin typeface="Consolas"/>
                <a:cs typeface="Consolas"/>
              </a:rPr>
              <a:t>ij</a:t>
            </a:r>
            <a:r>
              <a:rPr lang="en-US" sz="2000" b="1" dirty="0" smtClean="0">
                <a:solidFill>
                  <a:prstClr val="black"/>
                </a:solidFill>
                <a:latin typeface="Consolas"/>
                <a:cs typeface="Consolas"/>
              </a:rPr>
              <a:t>) to vertex j</a:t>
            </a:r>
            <a:endParaRPr lang="en-US" sz="2000" b="1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F60F-3EA1-45ED-A3FD-0857F7C98CFB}" type="slidenum">
              <a:rPr lang="en-US" smtClean="0"/>
              <a:pPr/>
              <a:t>18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886828" y="1981200"/>
            <a:ext cx="1420706" cy="1305851"/>
            <a:chOff x="6705600" y="2286000"/>
            <a:chExt cx="1420706" cy="1305851"/>
          </a:xfrm>
        </p:grpSpPr>
        <p:grpSp>
          <p:nvGrpSpPr>
            <p:cNvPr id="30" name="Group 29"/>
            <p:cNvGrpSpPr/>
            <p:nvPr/>
          </p:nvGrpSpPr>
          <p:grpSpPr>
            <a:xfrm>
              <a:off x="6705600" y="2286000"/>
              <a:ext cx="838200" cy="190500"/>
              <a:chOff x="838200" y="4800600"/>
              <a:chExt cx="838200" cy="190500"/>
            </a:xfrm>
          </p:grpSpPr>
          <p:cxnSp>
            <p:nvCxnSpPr>
              <p:cNvPr id="42" name="Straight Arrow Connector 41"/>
              <p:cNvCxnSpPr/>
              <p:nvPr/>
            </p:nvCxnSpPr>
            <p:spPr bwMode="auto">
              <a:xfrm>
                <a:off x="1219200" y="4876800"/>
                <a:ext cx="457200" cy="1588"/>
              </a:xfrm>
              <a:prstGeom prst="straightConnector1">
                <a:avLst/>
              </a:prstGeom>
              <a:ln>
                <a:headEnd type="none" w="med" len="med"/>
                <a:tailEnd type="arrow"/>
              </a:ln>
              <a:effectLst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43" name="Group 132"/>
              <p:cNvGrpSpPr/>
              <p:nvPr/>
            </p:nvGrpSpPr>
            <p:grpSpPr>
              <a:xfrm>
                <a:off x="838200" y="4800600"/>
                <a:ext cx="381000" cy="190500"/>
                <a:chOff x="762000" y="2971800"/>
                <a:chExt cx="838200" cy="381000"/>
              </a:xfrm>
            </p:grpSpPr>
            <p:sp>
              <p:nvSpPr>
                <p:cNvPr id="44" name="Rectangle 43"/>
                <p:cNvSpPr/>
                <p:nvPr/>
              </p:nvSpPr>
              <p:spPr bwMode="auto">
                <a:xfrm>
                  <a:off x="762000" y="2971800"/>
                  <a:ext cx="838200" cy="381000"/>
                </a:xfrm>
                <a:prstGeom prst="rect">
                  <a:avLst/>
                </a:prstGeom>
                <a:solidFill>
                  <a:schemeClr val="accent6"/>
                </a:solidFill>
                <a:ln w="38100" cap="flat" cmpd="sng" algn="ctr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40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800">
                    <a:solidFill>
                      <a:prstClr val="black"/>
                    </a:solidFill>
                    <a:latin typeface="Tahoma" pitchFamily="-64" charset="0"/>
                  </a:endParaRPr>
                </a:p>
              </p:txBody>
            </p:sp>
            <p:sp>
              <p:nvSpPr>
                <p:cNvPr id="45" name="Isosceles Triangle 44"/>
                <p:cNvSpPr/>
                <p:nvPr/>
              </p:nvSpPr>
              <p:spPr bwMode="auto">
                <a:xfrm rot="10800000">
                  <a:off x="762000" y="2971800"/>
                  <a:ext cx="838200" cy="152400"/>
                </a:xfrm>
                <a:prstGeom prst="triangle">
                  <a:avLst/>
                </a:prstGeom>
                <a:solidFill>
                  <a:schemeClr val="accent6"/>
                </a:solidFill>
                <a:ln w="38100" cap="flat" cmpd="sng" algn="ctr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40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800">
                    <a:solidFill>
                      <a:prstClr val="black"/>
                    </a:solidFill>
                    <a:latin typeface="Tahoma" pitchFamily="-64" charset="0"/>
                  </a:endParaRPr>
                </a:p>
              </p:txBody>
            </p:sp>
          </p:grpSp>
        </p:grpSp>
        <p:grpSp>
          <p:nvGrpSpPr>
            <p:cNvPr id="31" name="Group 30"/>
            <p:cNvGrpSpPr/>
            <p:nvPr/>
          </p:nvGrpSpPr>
          <p:grpSpPr>
            <a:xfrm rot="17509780">
              <a:off x="6958118" y="2982894"/>
              <a:ext cx="838200" cy="190500"/>
              <a:chOff x="838200" y="4800600"/>
              <a:chExt cx="838200" cy="190500"/>
            </a:xfrm>
          </p:grpSpPr>
          <p:cxnSp>
            <p:nvCxnSpPr>
              <p:cNvPr id="38" name="Straight Arrow Connector 37"/>
              <p:cNvCxnSpPr/>
              <p:nvPr/>
            </p:nvCxnSpPr>
            <p:spPr bwMode="auto">
              <a:xfrm>
                <a:off x="1219200" y="4876800"/>
                <a:ext cx="457200" cy="1588"/>
              </a:xfrm>
              <a:prstGeom prst="straightConnector1">
                <a:avLst/>
              </a:prstGeom>
              <a:ln>
                <a:headEnd type="none" w="med" len="med"/>
                <a:tailEnd type="arrow"/>
              </a:ln>
              <a:effectLst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39" name="Group 132"/>
              <p:cNvGrpSpPr/>
              <p:nvPr/>
            </p:nvGrpSpPr>
            <p:grpSpPr>
              <a:xfrm>
                <a:off x="838200" y="4800600"/>
                <a:ext cx="381000" cy="190500"/>
                <a:chOff x="762000" y="2971800"/>
                <a:chExt cx="838200" cy="381000"/>
              </a:xfrm>
            </p:grpSpPr>
            <p:sp>
              <p:nvSpPr>
                <p:cNvPr id="40" name="Rectangle 39"/>
                <p:cNvSpPr/>
                <p:nvPr/>
              </p:nvSpPr>
              <p:spPr bwMode="auto">
                <a:xfrm>
                  <a:off x="762000" y="2971800"/>
                  <a:ext cx="838200" cy="381000"/>
                </a:xfrm>
                <a:prstGeom prst="rect">
                  <a:avLst/>
                </a:prstGeom>
                <a:solidFill>
                  <a:schemeClr val="accent6"/>
                </a:solidFill>
                <a:ln w="38100" cap="flat" cmpd="sng" algn="ctr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40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800">
                    <a:solidFill>
                      <a:prstClr val="black"/>
                    </a:solidFill>
                    <a:latin typeface="Tahoma" pitchFamily="-64" charset="0"/>
                  </a:endParaRPr>
                </a:p>
              </p:txBody>
            </p:sp>
            <p:sp>
              <p:nvSpPr>
                <p:cNvPr id="41" name="Isosceles Triangle 40"/>
                <p:cNvSpPr/>
                <p:nvPr/>
              </p:nvSpPr>
              <p:spPr bwMode="auto">
                <a:xfrm rot="10800000">
                  <a:off x="762000" y="2971800"/>
                  <a:ext cx="838200" cy="152400"/>
                </a:xfrm>
                <a:prstGeom prst="triangle">
                  <a:avLst/>
                </a:prstGeom>
                <a:solidFill>
                  <a:schemeClr val="accent6"/>
                </a:solidFill>
                <a:ln w="38100" cap="flat" cmpd="sng" algn="ctr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40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800">
                    <a:solidFill>
                      <a:prstClr val="black"/>
                    </a:solidFill>
                    <a:latin typeface="Tahoma" pitchFamily="-64" charset="0"/>
                  </a:endParaRPr>
                </a:p>
              </p:txBody>
            </p:sp>
          </p:grpSp>
        </p:grpSp>
        <p:grpSp>
          <p:nvGrpSpPr>
            <p:cNvPr id="32" name="Group 31"/>
            <p:cNvGrpSpPr/>
            <p:nvPr/>
          </p:nvGrpSpPr>
          <p:grpSpPr>
            <a:xfrm rot="14940104">
              <a:off x="7611956" y="3077501"/>
              <a:ext cx="838200" cy="190500"/>
              <a:chOff x="838200" y="4800600"/>
              <a:chExt cx="838200" cy="190500"/>
            </a:xfrm>
          </p:grpSpPr>
          <p:cxnSp>
            <p:nvCxnSpPr>
              <p:cNvPr id="33" name="Straight Arrow Connector 32"/>
              <p:cNvCxnSpPr/>
              <p:nvPr/>
            </p:nvCxnSpPr>
            <p:spPr bwMode="auto">
              <a:xfrm>
                <a:off x="1219200" y="4876800"/>
                <a:ext cx="457200" cy="1588"/>
              </a:xfrm>
              <a:prstGeom prst="straightConnector1">
                <a:avLst/>
              </a:prstGeom>
              <a:ln>
                <a:headEnd type="none" w="med" len="med"/>
                <a:tailEnd type="arrow"/>
              </a:ln>
              <a:effectLst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35" name="Group 132"/>
              <p:cNvGrpSpPr/>
              <p:nvPr/>
            </p:nvGrpSpPr>
            <p:grpSpPr>
              <a:xfrm>
                <a:off x="838200" y="4800600"/>
                <a:ext cx="381000" cy="190500"/>
                <a:chOff x="762000" y="2971800"/>
                <a:chExt cx="838200" cy="381000"/>
              </a:xfrm>
            </p:grpSpPr>
            <p:sp>
              <p:nvSpPr>
                <p:cNvPr id="36" name="Rectangle 35"/>
                <p:cNvSpPr/>
                <p:nvPr/>
              </p:nvSpPr>
              <p:spPr bwMode="auto">
                <a:xfrm>
                  <a:off x="762000" y="2971800"/>
                  <a:ext cx="838200" cy="381000"/>
                </a:xfrm>
                <a:prstGeom prst="rect">
                  <a:avLst/>
                </a:prstGeom>
                <a:solidFill>
                  <a:schemeClr val="accent6"/>
                </a:solidFill>
                <a:ln w="38100" cap="flat" cmpd="sng" algn="ctr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40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800">
                    <a:solidFill>
                      <a:prstClr val="black"/>
                    </a:solidFill>
                    <a:latin typeface="Tahoma" pitchFamily="-64" charset="0"/>
                  </a:endParaRPr>
                </a:p>
              </p:txBody>
            </p:sp>
            <p:sp>
              <p:nvSpPr>
                <p:cNvPr id="37" name="Isosceles Triangle 36"/>
                <p:cNvSpPr/>
                <p:nvPr/>
              </p:nvSpPr>
              <p:spPr bwMode="auto">
                <a:xfrm rot="10800000">
                  <a:off x="762000" y="2971800"/>
                  <a:ext cx="838200" cy="152400"/>
                </a:xfrm>
                <a:prstGeom prst="triangle">
                  <a:avLst/>
                </a:prstGeom>
                <a:solidFill>
                  <a:schemeClr val="accent6"/>
                </a:solidFill>
                <a:ln w="38100" cap="flat" cmpd="sng" algn="ctr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40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800">
                    <a:solidFill>
                      <a:prstClr val="black"/>
                    </a:solidFill>
                    <a:latin typeface="Tahoma" pitchFamily="-64" charset="0"/>
                  </a:endParaRPr>
                </a:p>
              </p:txBody>
            </p:sp>
          </p:grpSp>
        </p:grpSp>
      </p:grpSp>
      <p:grpSp>
        <p:nvGrpSpPr>
          <p:cNvPr id="6" name="Group 5"/>
          <p:cNvGrpSpPr/>
          <p:nvPr/>
        </p:nvGrpSpPr>
        <p:grpSpPr>
          <a:xfrm>
            <a:off x="6886828" y="2286000"/>
            <a:ext cx="1749545" cy="1138430"/>
            <a:chOff x="6705600" y="2590800"/>
            <a:chExt cx="1749545" cy="1138430"/>
          </a:xfrm>
        </p:grpSpPr>
        <p:grpSp>
          <p:nvGrpSpPr>
            <p:cNvPr id="65" name="Group 64"/>
            <p:cNvGrpSpPr/>
            <p:nvPr/>
          </p:nvGrpSpPr>
          <p:grpSpPr>
            <a:xfrm flipH="1">
              <a:off x="6705600" y="2590800"/>
              <a:ext cx="838200" cy="190500"/>
              <a:chOff x="838200" y="4800600"/>
              <a:chExt cx="838200" cy="190500"/>
            </a:xfrm>
          </p:grpSpPr>
          <p:cxnSp>
            <p:nvCxnSpPr>
              <p:cNvPr id="76" name="Straight Arrow Connector 75"/>
              <p:cNvCxnSpPr/>
              <p:nvPr/>
            </p:nvCxnSpPr>
            <p:spPr bwMode="auto">
              <a:xfrm>
                <a:off x="1219200" y="4876800"/>
                <a:ext cx="457200" cy="1588"/>
              </a:xfrm>
              <a:prstGeom prst="straightConnector1">
                <a:avLst/>
              </a:prstGeom>
              <a:ln>
                <a:headEnd type="none" w="med" len="med"/>
                <a:tailEnd type="arrow"/>
              </a:ln>
              <a:effectLst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77" name="Group 132"/>
              <p:cNvGrpSpPr/>
              <p:nvPr/>
            </p:nvGrpSpPr>
            <p:grpSpPr>
              <a:xfrm>
                <a:off x="838200" y="4800600"/>
                <a:ext cx="381000" cy="190500"/>
                <a:chOff x="762000" y="2971800"/>
                <a:chExt cx="838200" cy="381000"/>
              </a:xfrm>
            </p:grpSpPr>
            <p:sp>
              <p:nvSpPr>
                <p:cNvPr id="78" name="Rectangle 77"/>
                <p:cNvSpPr/>
                <p:nvPr/>
              </p:nvSpPr>
              <p:spPr bwMode="auto">
                <a:xfrm>
                  <a:off x="762000" y="2971800"/>
                  <a:ext cx="838200" cy="381000"/>
                </a:xfrm>
                <a:prstGeom prst="rect">
                  <a:avLst/>
                </a:prstGeom>
                <a:solidFill>
                  <a:schemeClr val="accent6"/>
                </a:solidFill>
                <a:ln w="38100" cap="flat" cmpd="sng" algn="ctr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40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800">
                    <a:solidFill>
                      <a:prstClr val="black"/>
                    </a:solidFill>
                    <a:latin typeface="Tahoma" pitchFamily="-64" charset="0"/>
                  </a:endParaRPr>
                </a:p>
              </p:txBody>
            </p:sp>
            <p:sp>
              <p:nvSpPr>
                <p:cNvPr id="79" name="Isosceles Triangle 78"/>
                <p:cNvSpPr/>
                <p:nvPr/>
              </p:nvSpPr>
              <p:spPr bwMode="auto">
                <a:xfrm rot="10800000">
                  <a:off x="762000" y="2971800"/>
                  <a:ext cx="838200" cy="152400"/>
                </a:xfrm>
                <a:prstGeom prst="triangle">
                  <a:avLst/>
                </a:prstGeom>
                <a:solidFill>
                  <a:schemeClr val="accent6"/>
                </a:solidFill>
                <a:ln w="38100" cap="flat" cmpd="sng" algn="ctr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40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800">
                    <a:solidFill>
                      <a:prstClr val="black"/>
                    </a:solidFill>
                    <a:latin typeface="Tahoma" pitchFamily="-64" charset="0"/>
                  </a:endParaRPr>
                </a:p>
              </p:txBody>
            </p:sp>
          </p:grpSp>
        </p:grpSp>
        <p:grpSp>
          <p:nvGrpSpPr>
            <p:cNvPr id="67" name="Group 66"/>
            <p:cNvGrpSpPr/>
            <p:nvPr/>
          </p:nvGrpSpPr>
          <p:grpSpPr>
            <a:xfrm rot="4027185">
              <a:off x="7940795" y="2994909"/>
              <a:ext cx="838200" cy="190500"/>
              <a:chOff x="838200" y="4800600"/>
              <a:chExt cx="838200" cy="190500"/>
            </a:xfrm>
          </p:grpSpPr>
          <p:cxnSp>
            <p:nvCxnSpPr>
              <p:cNvPr id="68" name="Straight Arrow Connector 67"/>
              <p:cNvCxnSpPr/>
              <p:nvPr/>
            </p:nvCxnSpPr>
            <p:spPr bwMode="auto">
              <a:xfrm>
                <a:off x="1219200" y="4876800"/>
                <a:ext cx="457200" cy="1588"/>
              </a:xfrm>
              <a:prstGeom prst="straightConnector1">
                <a:avLst/>
              </a:prstGeom>
              <a:ln>
                <a:headEnd type="none" w="med" len="med"/>
                <a:tailEnd type="arrow"/>
              </a:ln>
              <a:effectLst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69" name="Group 132"/>
              <p:cNvGrpSpPr/>
              <p:nvPr/>
            </p:nvGrpSpPr>
            <p:grpSpPr>
              <a:xfrm>
                <a:off x="838200" y="4800600"/>
                <a:ext cx="381000" cy="190500"/>
                <a:chOff x="762000" y="2971800"/>
                <a:chExt cx="838200" cy="381000"/>
              </a:xfrm>
            </p:grpSpPr>
            <p:sp>
              <p:nvSpPr>
                <p:cNvPr id="70" name="Rectangle 69"/>
                <p:cNvSpPr/>
                <p:nvPr/>
              </p:nvSpPr>
              <p:spPr bwMode="auto">
                <a:xfrm>
                  <a:off x="762000" y="2971800"/>
                  <a:ext cx="838200" cy="381000"/>
                </a:xfrm>
                <a:prstGeom prst="rect">
                  <a:avLst/>
                </a:prstGeom>
                <a:solidFill>
                  <a:schemeClr val="accent6"/>
                </a:solidFill>
                <a:ln w="38100" cap="flat" cmpd="sng" algn="ctr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40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800">
                    <a:solidFill>
                      <a:prstClr val="black"/>
                    </a:solidFill>
                    <a:latin typeface="Tahoma" pitchFamily="-64" charset="0"/>
                  </a:endParaRPr>
                </a:p>
              </p:txBody>
            </p:sp>
            <p:sp>
              <p:nvSpPr>
                <p:cNvPr id="71" name="Isosceles Triangle 70"/>
                <p:cNvSpPr/>
                <p:nvPr/>
              </p:nvSpPr>
              <p:spPr bwMode="auto">
                <a:xfrm rot="10800000">
                  <a:off x="762000" y="2971800"/>
                  <a:ext cx="838200" cy="152400"/>
                </a:xfrm>
                <a:prstGeom prst="triangle">
                  <a:avLst/>
                </a:prstGeom>
                <a:solidFill>
                  <a:schemeClr val="accent6"/>
                </a:solidFill>
                <a:ln w="38100" cap="flat" cmpd="sng" algn="ctr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40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800">
                    <a:solidFill>
                      <a:prstClr val="black"/>
                    </a:solidFill>
                    <a:latin typeface="Tahoma" pitchFamily="-64" charset="0"/>
                  </a:endParaRPr>
                </a:p>
              </p:txBody>
            </p:sp>
          </p:grpSp>
        </p:grpSp>
        <p:grpSp>
          <p:nvGrpSpPr>
            <p:cNvPr id="80" name="Group 79"/>
            <p:cNvGrpSpPr/>
            <p:nvPr/>
          </p:nvGrpSpPr>
          <p:grpSpPr>
            <a:xfrm rot="17445069" flipH="1">
              <a:off x="7177618" y="3214880"/>
              <a:ext cx="838200" cy="190500"/>
              <a:chOff x="838200" y="4800600"/>
              <a:chExt cx="838200" cy="190500"/>
            </a:xfrm>
          </p:grpSpPr>
          <p:cxnSp>
            <p:nvCxnSpPr>
              <p:cNvPr id="81" name="Straight Arrow Connector 80"/>
              <p:cNvCxnSpPr/>
              <p:nvPr/>
            </p:nvCxnSpPr>
            <p:spPr bwMode="auto">
              <a:xfrm>
                <a:off x="1219200" y="4876800"/>
                <a:ext cx="457200" cy="1588"/>
              </a:xfrm>
              <a:prstGeom prst="straightConnector1">
                <a:avLst/>
              </a:prstGeom>
              <a:ln>
                <a:headEnd type="none" w="med" len="med"/>
                <a:tailEnd type="arrow"/>
              </a:ln>
              <a:effectLst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82" name="Group 132"/>
              <p:cNvGrpSpPr/>
              <p:nvPr/>
            </p:nvGrpSpPr>
            <p:grpSpPr>
              <a:xfrm>
                <a:off x="838200" y="4800600"/>
                <a:ext cx="381000" cy="190500"/>
                <a:chOff x="762000" y="2971800"/>
                <a:chExt cx="838200" cy="381000"/>
              </a:xfrm>
            </p:grpSpPr>
            <p:sp>
              <p:nvSpPr>
                <p:cNvPr id="83" name="Rectangle 82"/>
                <p:cNvSpPr/>
                <p:nvPr/>
              </p:nvSpPr>
              <p:spPr bwMode="auto">
                <a:xfrm>
                  <a:off x="762000" y="2971800"/>
                  <a:ext cx="838200" cy="381000"/>
                </a:xfrm>
                <a:prstGeom prst="rect">
                  <a:avLst/>
                </a:prstGeom>
                <a:solidFill>
                  <a:schemeClr val="accent6"/>
                </a:solidFill>
                <a:ln w="38100" cap="flat" cmpd="sng" algn="ctr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40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800">
                    <a:solidFill>
                      <a:prstClr val="black"/>
                    </a:solidFill>
                    <a:latin typeface="Tahoma" pitchFamily="-64" charset="0"/>
                  </a:endParaRPr>
                </a:p>
              </p:txBody>
            </p:sp>
            <p:sp>
              <p:nvSpPr>
                <p:cNvPr id="84" name="Isosceles Triangle 83"/>
                <p:cNvSpPr/>
                <p:nvPr/>
              </p:nvSpPr>
              <p:spPr bwMode="auto">
                <a:xfrm rot="10800000">
                  <a:off x="762000" y="2971800"/>
                  <a:ext cx="838200" cy="152400"/>
                </a:xfrm>
                <a:prstGeom prst="triangle">
                  <a:avLst/>
                </a:prstGeom>
                <a:solidFill>
                  <a:schemeClr val="accent6"/>
                </a:solidFill>
                <a:ln w="38100" cap="flat" cmpd="sng" algn="ctr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40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800">
                    <a:solidFill>
                      <a:prstClr val="black"/>
                    </a:solidFill>
                    <a:latin typeface="Tahoma" pitchFamily="-64" charset="0"/>
                  </a:endParaRPr>
                </a:p>
              </p:txBody>
            </p:sp>
          </p:grpSp>
        </p:grpSp>
      </p:grpSp>
      <p:sp>
        <p:nvSpPr>
          <p:cNvPr id="9" name="Rectangle 8"/>
          <p:cNvSpPr/>
          <p:nvPr/>
        </p:nvSpPr>
        <p:spPr>
          <a:xfrm>
            <a:off x="74715" y="6400800"/>
            <a:ext cx="38114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Malewicz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et al. </a:t>
            </a:r>
            <a:r>
              <a:rPr lang="fr-F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</a:t>
            </a:r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PODC’09, SIGMOD’10]</a:t>
            </a:r>
          </a:p>
        </p:txBody>
      </p:sp>
    </p:spTree>
    <p:extLst>
      <p:ext uri="{BB962C8B-B14F-4D97-AF65-F5344CB8AC3E}">
        <p14:creationId xmlns:p14="http://schemas.microsoft.com/office/powerpoint/2010/main" val="25518056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  <p:bldP spid="27" grpId="0" animBg="1"/>
      <p:bldP spid="3" grpId="0" animBg="1"/>
      <p:bldP spid="3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ounded Rectangle 30"/>
          <p:cNvSpPr/>
          <p:nvPr/>
        </p:nvSpPr>
        <p:spPr>
          <a:xfrm>
            <a:off x="457200" y="3810000"/>
            <a:ext cx="5257800" cy="762000"/>
          </a:xfrm>
          <a:prstGeom prst="roundRect">
            <a:avLst>
              <a:gd name="adj" fmla="val 1103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>
            <a:off x="457200" y="4724400"/>
            <a:ext cx="5257800" cy="1295400"/>
          </a:xfrm>
          <a:prstGeom prst="roundRect">
            <a:avLst>
              <a:gd name="adj" fmla="val 1103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457200" y="2362200"/>
            <a:ext cx="5257800" cy="1295400"/>
          </a:xfrm>
          <a:prstGeom prst="roundRect">
            <a:avLst>
              <a:gd name="adj" fmla="val 1103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GraphLab</a:t>
            </a:r>
            <a:r>
              <a:rPr lang="en-US" dirty="0" smtClean="0"/>
              <a:t> Abstraction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28600" y="1164848"/>
            <a:ext cx="845819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2600" dirty="0" smtClean="0">
                <a:solidFill>
                  <a:prstClr val="black"/>
                </a:solidFill>
                <a:latin typeface="Calibri"/>
              </a:rPr>
              <a:t>Vertex-Programs directly </a:t>
            </a:r>
            <a:r>
              <a:rPr lang="en-US" sz="2600" b="1" dirty="0" smtClean="0">
                <a:solidFill>
                  <a:prstClr val="black"/>
                </a:solidFill>
                <a:latin typeface="Calibri"/>
              </a:rPr>
              <a:t>read</a:t>
            </a:r>
            <a:r>
              <a:rPr lang="en-US" sz="2600" dirty="0" smtClean="0">
                <a:solidFill>
                  <a:prstClr val="black"/>
                </a:solidFill>
                <a:latin typeface="Calibri"/>
              </a:rPr>
              <a:t> the neighbors state</a:t>
            </a:r>
            <a:endParaRPr lang="en-US" sz="26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8" name="Freeform 87"/>
          <p:cNvSpPr/>
          <p:nvPr/>
        </p:nvSpPr>
        <p:spPr bwMode="auto">
          <a:xfrm>
            <a:off x="6110084" y="1843172"/>
            <a:ext cx="2957716" cy="2157334"/>
          </a:xfrm>
          <a:custGeom>
            <a:avLst/>
            <a:gdLst>
              <a:gd name="connsiteX0" fmla="*/ 1930400 w 3149600"/>
              <a:gd name="connsiteY0" fmla="*/ 159926 h 2455333"/>
              <a:gd name="connsiteX1" fmla="*/ 237067 w 3149600"/>
              <a:gd name="connsiteY1" fmla="*/ 193793 h 2455333"/>
              <a:gd name="connsiteX2" fmla="*/ 508000 w 3149600"/>
              <a:gd name="connsiteY2" fmla="*/ 1322682 h 2455333"/>
              <a:gd name="connsiteX3" fmla="*/ 993423 w 3149600"/>
              <a:gd name="connsiteY3" fmla="*/ 2304815 h 2455333"/>
              <a:gd name="connsiteX4" fmla="*/ 1569156 w 3149600"/>
              <a:gd name="connsiteY4" fmla="*/ 2225793 h 2455333"/>
              <a:gd name="connsiteX5" fmla="*/ 1919111 w 3149600"/>
              <a:gd name="connsiteY5" fmla="*/ 1175926 h 2455333"/>
              <a:gd name="connsiteX6" fmla="*/ 2291645 w 3149600"/>
              <a:gd name="connsiteY6" fmla="*/ 2135482 h 2455333"/>
              <a:gd name="connsiteX7" fmla="*/ 2889956 w 3149600"/>
              <a:gd name="connsiteY7" fmla="*/ 2304815 h 2455333"/>
              <a:gd name="connsiteX8" fmla="*/ 3081867 w 3149600"/>
              <a:gd name="connsiteY8" fmla="*/ 1841970 h 2455333"/>
              <a:gd name="connsiteX9" fmla="*/ 2483556 w 3149600"/>
              <a:gd name="connsiteY9" fmla="*/ 600193 h 2455333"/>
              <a:gd name="connsiteX10" fmla="*/ 1930400 w 3149600"/>
              <a:gd name="connsiteY10" fmla="*/ 159926 h 2455333"/>
              <a:gd name="connsiteX0" fmla="*/ 1969911 w 3155244"/>
              <a:gd name="connsiteY0" fmla="*/ 96426 h 2468033"/>
              <a:gd name="connsiteX1" fmla="*/ 242711 w 3155244"/>
              <a:gd name="connsiteY1" fmla="*/ 206493 h 2468033"/>
              <a:gd name="connsiteX2" fmla="*/ 513644 w 3155244"/>
              <a:gd name="connsiteY2" fmla="*/ 1335382 h 2468033"/>
              <a:gd name="connsiteX3" fmla="*/ 999067 w 3155244"/>
              <a:gd name="connsiteY3" fmla="*/ 2317515 h 2468033"/>
              <a:gd name="connsiteX4" fmla="*/ 1574800 w 3155244"/>
              <a:gd name="connsiteY4" fmla="*/ 2238493 h 2468033"/>
              <a:gd name="connsiteX5" fmla="*/ 1924755 w 3155244"/>
              <a:gd name="connsiteY5" fmla="*/ 1188626 h 2468033"/>
              <a:gd name="connsiteX6" fmla="*/ 2297289 w 3155244"/>
              <a:gd name="connsiteY6" fmla="*/ 2148182 h 2468033"/>
              <a:gd name="connsiteX7" fmla="*/ 2895600 w 3155244"/>
              <a:gd name="connsiteY7" fmla="*/ 2317515 h 2468033"/>
              <a:gd name="connsiteX8" fmla="*/ 3087511 w 3155244"/>
              <a:gd name="connsiteY8" fmla="*/ 1854670 h 2468033"/>
              <a:gd name="connsiteX9" fmla="*/ 2489200 w 3155244"/>
              <a:gd name="connsiteY9" fmla="*/ 612893 h 2468033"/>
              <a:gd name="connsiteX10" fmla="*/ 1969911 w 3155244"/>
              <a:gd name="connsiteY10" fmla="*/ 96426 h 2468033"/>
              <a:gd name="connsiteX0" fmla="*/ 1969911 w 3165592"/>
              <a:gd name="connsiteY0" fmla="*/ 96426 h 2468033"/>
              <a:gd name="connsiteX1" fmla="*/ 242711 w 3165592"/>
              <a:gd name="connsiteY1" fmla="*/ 206493 h 2468033"/>
              <a:gd name="connsiteX2" fmla="*/ 513644 w 3165592"/>
              <a:gd name="connsiteY2" fmla="*/ 1335382 h 2468033"/>
              <a:gd name="connsiteX3" fmla="*/ 999067 w 3165592"/>
              <a:gd name="connsiteY3" fmla="*/ 2317515 h 2468033"/>
              <a:gd name="connsiteX4" fmla="*/ 1574800 w 3165592"/>
              <a:gd name="connsiteY4" fmla="*/ 2238493 h 2468033"/>
              <a:gd name="connsiteX5" fmla="*/ 1924755 w 3165592"/>
              <a:gd name="connsiteY5" fmla="*/ 1188626 h 2468033"/>
              <a:gd name="connsiteX6" fmla="*/ 2297289 w 3165592"/>
              <a:gd name="connsiteY6" fmla="*/ 2148182 h 2468033"/>
              <a:gd name="connsiteX7" fmla="*/ 2895600 w 3165592"/>
              <a:gd name="connsiteY7" fmla="*/ 2317515 h 2468033"/>
              <a:gd name="connsiteX8" fmla="*/ 3087511 w 3165592"/>
              <a:gd name="connsiteY8" fmla="*/ 1854670 h 2468033"/>
              <a:gd name="connsiteX9" fmla="*/ 2427111 w 3165592"/>
              <a:gd name="connsiteY9" fmla="*/ 477426 h 2468033"/>
              <a:gd name="connsiteX10" fmla="*/ 1969911 w 3165592"/>
              <a:gd name="connsiteY10" fmla="*/ 96426 h 2468033"/>
              <a:gd name="connsiteX0" fmla="*/ 1881011 w 3152892"/>
              <a:gd name="connsiteY0" fmla="*/ 96426 h 2468033"/>
              <a:gd name="connsiteX1" fmla="*/ 230011 w 3152892"/>
              <a:gd name="connsiteY1" fmla="*/ 206493 h 2468033"/>
              <a:gd name="connsiteX2" fmla="*/ 500944 w 3152892"/>
              <a:gd name="connsiteY2" fmla="*/ 1335382 h 2468033"/>
              <a:gd name="connsiteX3" fmla="*/ 986367 w 3152892"/>
              <a:gd name="connsiteY3" fmla="*/ 2317515 h 2468033"/>
              <a:gd name="connsiteX4" fmla="*/ 1562100 w 3152892"/>
              <a:gd name="connsiteY4" fmla="*/ 2238493 h 2468033"/>
              <a:gd name="connsiteX5" fmla="*/ 1912055 w 3152892"/>
              <a:gd name="connsiteY5" fmla="*/ 1188626 h 2468033"/>
              <a:gd name="connsiteX6" fmla="*/ 2284589 w 3152892"/>
              <a:gd name="connsiteY6" fmla="*/ 2148182 h 2468033"/>
              <a:gd name="connsiteX7" fmla="*/ 2882900 w 3152892"/>
              <a:gd name="connsiteY7" fmla="*/ 2317515 h 2468033"/>
              <a:gd name="connsiteX8" fmla="*/ 3074811 w 3152892"/>
              <a:gd name="connsiteY8" fmla="*/ 1854670 h 2468033"/>
              <a:gd name="connsiteX9" fmla="*/ 2414411 w 3152892"/>
              <a:gd name="connsiteY9" fmla="*/ 477426 h 2468033"/>
              <a:gd name="connsiteX10" fmla="*/ 1881011 w 3152892"/>
              <a:gd name="connsiteY10" fmla="*/ 96426 h 2468033"/>
              <a:gd name="connsiteX0" fmla="*/ 1690511 w 2962392"/>
              <a:gd name="connsiteY0" fmla="*/ 83726 h 2455333"/>
              <a:gd name="connsiteX1" fmla="*/ 547511 w 2962392"/>
              <a:gd name="connsiteY1" fmla="*/ 159926 h 2455333"/>
              <a:gd name="connsiteX2" fmla="*/ 39511 w 2962392"/>
              <a:gd name="connsiteY2" fmla="*/ 193793 h 2455333"/>
              <a:gd name="connsiteX3" fmla="*/ 310444 w 2962392"/>
              <a:gd name="connsiteY3" fmla="*/ 1322682 h 2455333"/>
              <a:gd name="connsiteX4" fmla="*/ 795867 w 2962392"/>
              <a:gd name="connsiteY4" fmla="*/ 2304815 h 2455333"/>
              <a:gd name="connsiteX5" fmla="*/ 1371600 w 2962392"/>
              <a:gd name="connsiteY5" fmla="*/ 2225793 h 2455333"/>
              <a:gd name="connsiteX6" fmla="*/ 1721555 w 2962392"/>
              <a:gd name="connsiteY6" fmla="*/ 1175926 h 2455333"/>
              <a:gd name="connsiteX7" fmla="*/ 2094089 w 2962392"/>
              <a:gd name="connsiteY7" fmla="*/ 2135482 h 2455333"/>
              <a:gd name="connsiteX8" fmla="*/ 2692400 w 2962392"/>
              <a:gd name="connsiteY8" fmla="*/ 2304815 h 2455333"/>
              <a:gd name="connsiteX9" fmla="*/ 2884311 w 2962392"/>
              <a:gd name="connsiteY9" fmla="*/ 1841970 h 2455333"/>
              <a:gd name="connsiteX10" fmla="*/ 2223911 w 2962392"/>
              <a:gd name="connsiteY10" fmla="*/ 464726 h 2455333"/>
              <a:gd name="connsiteX11" fmla="*/ 1690511 w 2962392"/>
              <a:gd name="connsiteY11" fmla="*/ 83726 h 2455333"/>
              <a:gd name="connsiteX0" fmla="*/ 1690511 w 2962392"/>
              <a:gd name="connsiteY0" fmla="*/ 83726 h 2455333"/>
              <a:gd name="connsiteX1" fmla="*/ 547511 w 2962392"/>
              <a:gd name="connsiteY1" fmla="*/ 159926 h 2455333"/>
              <a:gd name="connsiteX2" fmla="*/ 39511 w 2962392"/>
              <a:gd name="connsiteY2" fmla="*/ 193793 h 2455333"/>
              <a:gd name="connsiteX3" fmla="*/ 310444 w 2962392"/>
              <a:gd name="connsiteY3" fmla="*/ 1322682 h 2455333"/>
              <a:gd name="connsiteX4" fmla="*/ 795867 w 2962392"/>
              <a:gd name="connsiteY4" fmla="*/ 2304815 h 2455333"/>
              <a:gd name="connsiteX5" fmla="*/ 1371600 w 2962392"/>
              <a:gd name="connsiteY5" fmla="*/ 2225793 h 2455333"/>
              <a:gd name="connsiteX6" fmla="*/ 1721555 w 2962392"/>
              <a:gd name="connsiteY6" fmla="*/ 1175926 h 2455333"/>
              <a:gd name="connsiteX7" fmla="*/ 2094089 w 2962392"/>
              <a:gd name="connsiteY7" fmla="*/ 2135482 h 2455333"/>
              <a:gd name="connsiteX8" fmla="*/ 2692400 w 2962392"/>
              <a:gd name="connsiteY8" fmla="*/ 2304815 h 2455333"/>
              <a:gd name="connsiteX9" fmla="*/ 2884311 w 2962392"/>
              <a:gd name="connsiteY9" fmla="*/ 1841970 h 2455333"/>
              <a:gd name="connsiteX10" fmla="*/ 2223911 w 2962392"/>
              <a:gd name="connsiteY10" fmla="*/ 464726 h 2455333"/>
              <a:gd name="connsiteX11" fmla="*/ 1690511 w 2962392"/>
              <a:gd name="connsiteY11" fmla="*/ 83726 h 2455333"/>
              <a:gd name="connsiteX0" fmla="*/ 1792111 w 3063992"/>
              <a:gd name="connsiteY0" fmla="*/ 50800 h 2422407"/>
              <a:gd name="connsiteX1" fmla="*/ 649111 w 3063992"/>
              <a:gd name="connsiteY1" fmla="*/ 127000 h 2422407"/>
              <a:gd name="connsiteX2" fmla="*/ 39511 w 3063992"/>
              <a:gd name="connsiteY2" fmla="*/ 279400 h 2422407"/>
              <a:gd name="connsiteX3" fmla="*/ 412044 w 3063992"/>
              <a:gd name="connsiteY3" fmla="*/ 1289756 h 2422407"/>
              <a:gd name="connsiteX4" fmla="*/ 897467 w 3063992"/>
              <a:gd name="connsiteY4" fmla="*/ 2271889 h 2422407"/>
              <a:gd name="connsiteX5" fmla="*/ 1473200 w 3063992"/>
              <a:gd name="connsiteY5" fmla="*/ 2192867 h 2422407"/>
              <a:gd name="connsiteX6" fmla="*/ 1823155 w 3063992"/>
              <a:gd name="connsiteY6" fmla="*/ 1143000 h 2422407"/>
              <a:gd name="connsiteX7" fmla="*/ 2195689 w 3063992"/>
              <a:gd name="connsiteY7" fmla="*/ 2102556 h 2422407"/>
              <a:gd name="connsiteX8" fmla="*/ 2794000 w 3063992"/>
              <a:gd name="connsiteY8" fmla="*/ 2271889 h 2422407"/>
              <a:gd name="connsiteX9" fmla="*/ 2985911 w 3063992"/>
              <a:gd name="connsiteY9" fmla="*/ 1809044 h 2422407"/>
              <a:gd name="connsiteX10" fmla="*/ 2325511 w 3063992"/>
              <a:gd name="connsiteY10" fmla="*/ 431800 h 2422407"/>
              <a:gd name="connsiteX11" fmla="*/ 1792111 w 3063992"/>
              <a:gd name="connsiteY11" fmla="*/ 50800 h 2422407"/>
              <a:gd name="connsiteX0" fmla="*/ 1715911 w 3063992"/>
              <a:gd name="connsiteY0" fmla="*/ 50800 h 2422407"/>
              <a:gd name="connsiteX1" fmla="*/ 649111 w 3063992"/>
              <a:gd name="connsiteY1" fmla="*/ 127000 h 2422407"/>
              <a:gd name="connsiteX2" fmla="*/ 39511 w 3063992"/>
              <a:gd name="connsiteY2" fmla="*/ 279400 h 2422407"/>
              <a:gd name="connsiteX3" fmla="*/ 412044 w 3063992"/>
              <a:gd name="connsiteY3" fmla="*/ 1289756 h 2422407"/>
              <a:gd name="connsiteX4" fmla="*/ 897467 w 3063992"/>
              <a:gd name="connsiteY4" fmla="*/ 2271889 h 2422407"/>
              <a:gd name="connsiteX5" fmla="*/ 1473200 w 3063992"/>
              <a:gd name="connsiteY5" fmla="*/ 2192867 h 2422407"/>
              <a:gd name="connsiteX6" fmla="*/ 1823155 w 3063992"/>
              <a:gd name="connsiteY6" fmla="*/ 1143000 h 2422407"/>
              <a:gd name="connsiteX7" fmla="*/ 2195689 w 3063992"/>
              <a:gd name="connsiteY7" fmla="*/ 2102556 h 2422407"/>
              <a:gd name="connsiteX8" fmla="*/ 2794000 w 3063992"/>
              <a:gd name="connsiteY8" fmla="*/ 2271889 h 2422407"/>
              <a:gd name="connsiteX9" fmla="*/ 2985911 w 3063992"/>
              <a:gd name="connsiteY9" fmla="*/ 1809044 h 2422407"/>
              <a:gd name="connsiteX10" fmla="*/ 2325511 w 3063992"/>
              <a:gd name="connsiteY10" fmla="*/ 431800 h 2422407"/>
              <a:gd name="connsiteX11" fmla="*/ 1715911 w 3063992"/>
              <a:gd name="connsiteY11" fmla="*/ 50800 h 2422407"/>
              <a:gd name="connsiteX0" fmla="*/ 1779411 w 3127492"/>
              <a:gd name="connsiteY0" fmla="*/ 38100 h 2409707"/>
              <a:gd name="connsiteX1" fmla="*/ 1093611 w 3127492"/>
              <a:gd name="connsiteY1" fmla="*/ 190500 h 2409707"/>
              <a:gd name="connsiteX2" fmla="*/ 103011 w 3127492"/>
              <a:gd name="connsiteY2" fmla="*/ 266700 h 2409707"/>
              <a:gd name="connsiteX3" fmla="*/ 475544 w 3127492"/>
              <a:gd name="connsiteY3" fmla="*/ 1277056 h 2409707"/>
              <a:gd name="connsiteX4" fmla="*/ 960967 w 3127492"/>
              <a:gd name="connsiteY4" fmla="*/ 2259189 h 2409707"/>
              <a:gd name="connsiteX5" fmla="*/ 1536700 w 3127492"/>
              <a:gd name="connsiteY5" fmla="*/ 2180167 h 2409707"/>
              <a:gd name="connsiteX6" fmla="*/ 1886655 w 3127492"/>
              <a:gd name="connsiteY6" fmla="*/ 1130300 h 2409707"/>
              <a:gd name="connsiteX7" fmla="*/ 2259189 w 3127492"/>
              <a:gd name="connsiteY7" fmla="*/ 2089856 h 2409707"/>
              <a:gd name="connsiteX8" fmla="*/ 2857500 w 3127492"/>
              <a:gd name="connsiteY8" fmla="*/ 2259189 h 2409707"/>
              <a:gd name="connsiteX9" fmla="*/ 3049411 w 3127492"/>
              <a:gd name="connsiteY9" fmla="*/ 1796344 h 2409707"/>
              <a:gd name="connsiteX10" fmla="*/ 2389011 w 3127492"/>
              <a:gd name="connsiteY10" fmla="*/ 419100 h 2409707"/>
              <a:gd name="connsiteX11" fmla="*/ 1779411 w 3127492"/>
              <a:gd name="connsiteY11" fmla="*/ 38100 h 2409707"/>
              <a:gd name="connsiteX0" fmla="*/ 1855611 w 3127492"/>
              <a:gd name="connsiteY0" fmla="*/ 38100 h 2333507"/>
              <a:gd name="connsiteX1" fmla="*/ 1093611 w 3127492"/>
              <a:gd name="connsiteY1" fmla="*/ 114300 h 2333507"/>
              <a:gd name="connsiteX2" fmla="*/ 103011 w 3127492"/>
              <a:gd name="connsiteY2" fmla="*/ 190500 h 2333507"/>
              <a:gd name="connsiteX3" fmla="*/ 475544 w 3127492"/>
              <a:gd name="connsiteY3" fmla="*/ 1200856 h 2333507"/>
              <a:gd name="connsiteX4" fmla="*/ 960967 w 3127492"/>
              <a:gd name="connsiteY4" fmla="*/ 2182989 h 2333507"/>
              <a:gd name="connsiteX5" fmla="*/ 1536700 w 3127492"/>
              <a:gd name="connsiteY5" fmla="*/ 2103967 h 2333507"/>
              <a:gd name="connsiteX6" fmla="*/ 1886655 w 3127492"/>
              <a:gd name="connsiteY6" fmla="*/ 1054100 h 2333507"/>
              <a:gd name="connsiteX7" fmla="*/ 2259189 w 3127492"/>
              <a:gd name="connsiteY7" fmla="*/ 2013656 h 2333507"/>
              <a:gd name="connsiteX8" fmla="*/ 2857500 w 3127492"/>
              <a:gd name="connsiteY8" fmla="*/ 2182989 h 2333507"/>
              <a:gd name="connsiteX9" fmla="*/ 3049411 w 3127492"/>
              <a:gd name="connsiteY9" fmla="*/ 1720144 h 2333507"/>
              <a:gd name="connsiteX10" fmla="*/ 2389011 w 3127492"/>
              <a:gd name="connsiteY10" fmla="*/ 342900 h 2333507"/>
              <a:gd name="connsiteX11" fmla="*/ 1855611 w 3127492"/>
              <a:gd name="connsiteY11" fmla="*/ 38100 h 2333507"/>
              <a:gd name="connsiteX0" fmla="*/ 1765300 w 3037181"/>
              <a:gd name="connsiteY0" fmla="*/ 38100 h 2374900"/>
              <a:gd name="connsiteX1" fmla="*/ 1003300 w 3037181"/>
              <a:gd name="connsiteY1" fmla="*/ 114300 h 2374900"/>
              <a:gd name="connsiteX2" fmla="*/ 12700 w 3037181"/>
              <a:gd name="connsiteY2" fmla="*/ 190500 h 2374900"/>
              <a:gd name="connsiteX3" fmla="*/ 1079500 w 3037181"/>
              <a:gd name="connsiteY3" fmla="*/ 952500 h 2374900"/>
              <a:gd name="connsiteX4" fmla="*/ 870656 w 3037181"/>
              <a:gd name="connsiteY4" fmla="*/ 2182989 h 2374900"/>
              <a:gd name="connsiteX5" fmla="*/ 1446389 w 3037181"/>
              <a:gd name="connsiteY5" fmla="*/ 2103967 h 2374900"/>
              <a:gd name="connsiteX6" fmla="*/ 1796344 w 3037181"/>
              <a:gd name="connsiteY6" fmla="*/ 1054100 h 2374900"/>
              <a:gd name="connsiteX7" fmla="*/ 2168878 w 3037181"/>
              <a:gd name="connsiteY7" fmla="*/ 2013656 h 2374900"/>
              <a:gd name="connsiteX8" fmla="*/ 2767189 w 3037181"/>
              <a:gd name="connsiteY8" fmla="*/ 2182989 h 2374900"/>
              <a:gd name="connsiteX9" fmla="*/ 2959100 w 3037181"/>
              <a:gd name="connsiteY9" fmla="*/ 1720144 h 2374900"/>
              <a:gd name="connsiteX10" fmla="*/ 2298700 w 3037181"/>
              <a:gd name="connsiteY10" fmla="*/ 342900 h 2374900"/>
              <a:gd name="connsiteX11" fmla="*/ 1765300 w 3037181"/>
              <a:gd name="connsiteY11" fmla="*/ 38100 h 2374900"/>
              <a:gd name="connsiteX0" fmla="*/ 1765300 w 3037181"/>
              <a:gd name="connsiteY0" fmla="*/ 38100 h 2239433"/>
              <a:gd name="connsiteX1" fmla="*/ 1003300 w 3037181"/>
              <a:gd name="connsiteY1" fmla="*/ 114300 h 2239433"/>
              <a:gd name="connsiteX2" fmla="*/ 12700 w 3037181"/>
              <a:gd name="connsiteY2" fmla="*/ 190500 h 2239433"/>
              <a:gd name="connsiteX3" fmla="*/ 1079500 w 3037181"/>
              <a:gd name="connsiteY3" fmla="*/ 952500 h 2239433"/>
              <a:gd name="connsiteX4" fmla="*/ 698500 w 3037181"/>
              <a:gd name="connsiteY4" fmla="*/ 1866899 h 2239433"/>
              <a:gd name="connsiteX5" fmla="*/ 1446389 w 3037181"/>
              <a:gd name="connsiteY5" fmla="*/ 2103967 h 2239433"/>
              <a:gd name="connsiteX6" fmla="*/ 1796344 w 3037181"/>
              <a:gd name="connsiteY6" fmla="*/ 1054100 h 2239433"/>
              <a:gd name="connsiteX7" fmla="*/ 2168878 w 3037181"/>
              <a:gd name="connsiteY7" fmla="*/ 2013656 h 2239433"/>
              <a:gd name="connsiteX8" fmla="*/ 2767189 w 3037181"/>
              <a:gd name="connsiteY8" fmla="*/ 2182989 h 2239433"/>
              <a:gd name="connsiteX9" fmla="*/ 2959100 w 3037181"/>
              <a:gd name="connsiteY9" fmla="*/ 1720144 h 2239433"/>
              <a:gd name="connsiteX10" fmla="*/ 2298700 w 3037181"/>
              <a:gd name="connsiteY10" fmla="*/ 342900 h 2239433"/>
              <a:gd name="connsiteX11" fmla="*/ 1765300 w 3037181"/>
              <a:gd name="connsiteY11" fmla="*/ 38100 h 2239433"/>
              <a:gd name="connsiteX0" fmla="*/ 1765300 w 3037181"/>
              <a:gd name="connsiteY0" fmla="*/ 38100 h 2231908"/>
              <a:gd name="connsiteX1" fmla="*/ 1003300 w 3037181"/>
              <a:gd name="connsiteY1" fmla="*/ 114300 h 2231908"/>
              <a:gd name="connsiteX2" fmla="*/ 12700 w 3037181"/>
              <a:gd name="connsiteY2" fmla="*/ 190500 h 2231908"/>
              <a:gd name="connsiteX3" fmla="*/ 1079500 w 3037181"/>
              <a:gd name="connsiteY3" fmla="*/ 952500 h 2231908"/>
              <a:gd name="connsiteX4" fmla="*/ 698500 w 3037181"/>
              <a:gd name="connsiteY4" fmla="*/ 1866899 h 2231908"/>
              <a:gd name="connsiteX5" fmla="*/ 1384300 w 3037181"/>
              <a:gd name="connsiteY5" fmla="*/ 2095500 h 2231908"/>
              <a:gd name="connsiteX6" fmla="*/ 1796344 w 3037181"/>
              <a:gd name="connsiteY6" fmla="*/ 1054100 h 2231908"/>
              <a:gd name="connsiteX7" fmla="*/ 2168878 w 3037181"/>
              <a:gd name="connsiteY7" fmla="*/ 2013656 h 2231908"/>
              <a:gd name="connsiteX8" fmla="*/ 2767189 w 3037181"/>
              <a:gd name="connsiteY8" fmla="*/ 2182989 h 2231908"/>
              <a:gd name="connsiteX9" fmla="*/ 2959100 w 3037181"/>
              <a:gd name="connsiteY9" fmla="*/ 1720144 h 2231908"/>
              <a:gd name="connsiteX10" fmla="*/ 2298700 w 3037181"/>
              <a:gd name="connsiteY10" fmla="*/ 342900 h 2231908"/>
              <a:gd name="connsiteX11" fmla="*/ 1765300 w 3037181"/>
              <a:gd name="connsiteY11" fmla="*/ 38100 h 2231908"/>
              <a:gd name="connsiteX0" fmla="*/ 1854200 w 3126081"/>
              <a:gd name="connsiteY0" fmla="*/ 38100 h 2231908"/>
              <a:gd name="connsiteX1" fmla="*/ 1092200 w 3126081"/>
              <a:gd name="connsiteY1" fmla="*/ 114300 h 2231908"/>
              <a:gd name="connsiteX2" fmla="*/ 101600 w 3126081"/>
              <a:gd name="connsiteY2" fmla="*/ 190500 h 2231908"/>
              <a:gd name="connsiteX3" fmla="*/ 177800 w 3126081"/>
              <a:gd name="connsiteY3" fmla="*/ 647700 h 2231908"/>
              <a:gd name="connsiteX4" fmla="*/ 1168400 w 3126081"/>
              <a:gd name="connsiteY4" fmla="*/ 952500 h 2231908"/>
              <a:gd name="connsiteX5" fmla="*/ 787400 w 3126081"/>
              <a:gd name="connsiteY5" fmla="*/ 1866899 h 2231908"/>
              <a:gd name="connsiteX6" fmla="*/ 1473200 w 3126081"/>
              <a:gd name="connsiteY6" fmla="*/ 2095500 h 2231908"/>
              <a:gd name="connsiteX7" fmla="*/ 1885244 w 3126081"/>
              <a:gd name="connsiteY7" fmla="*/ 1054100 h 2231908"/>
              <a:gd name="connsiteX8" fmla="*/ 2257778 w 3126081"/>
              <a:gd name="connsiteY8" fmla="*/ 2013656 h 2231908"/>
              <a:gd name="connsiteX9" fmla="*/ 2856089 w 3126081"/>
              <a:gd name="connsiteY9" fmla="*/ 2182989 h 2231908"/>
              <a:gd name="connsiteX10" fmla="*/ 3048000 w 3126081"/>
              <a:gd name="connsiteY10" fmla="*/ 1720144 h 2231908"/>
              <a:gd name="connsiteX11" fmla="*/ 2387600 w 3126081"/>
              <a:gd name="connsiteY11" fmla="*/ 342900 h 2231908"/>
              <a:gd name="connsiteX12" fmla="*/ 1854200 w 3126081"/>
              <a:gd name="connsiteY12" fmla="*/ 38100 h 2231908"/>
              <a:gd name="connsiteX0" fmla="*/ 1854200 w 3126081"/>
              <a:gd name="connsiteY0" fmla="*/ 38100 h 2231908"/>
              <a:gd name="connsiteX1" fmla="*/ 1092200 w 3126081"/>
              <a:gd name="connsiteY1" fmla="*/ 114300 h 2231908"/>
              <a:gd name="connsiteX2" fmla="*/ 101600 w 3126081"/>
              <a:gd name="connsiteY2" fmla="*/ 190500 h 2231908"/>
              <a:gd name="connsiteX3" fmla="*/ 177800 w 3126081"/>
              <a:gd name="connsiteY3" fmla="*/ 647700 h 2231908"/>
              <a:gd name="connsiteX4" fmla="*/ 1168400 w 3126081"/>
              <a:gd name="connsiteY4" fmla="*/ 952500 h 2231908"/>
              <a:gd name="connsiteX5" fmla="*/ 787400 w 3126081"/>
              <a:gd name="connsiteY5" fmla="*/ 1866899 h 2231908"/>
              <a:gd name="connsiteX6" fmla="*/ 1473200 w 3126081"/>
              <a:gd name="connsiteY6" fmla="*/ 2095500 h 2231908"/>
              <a:gd name="connsiteX7" fmla="*/ 1885244 w 3126081"/>
              <a:gd name="connsiteY7" fmla="*/ 1054100 h 2231908"/>
              <a:gd name="connsiteX8" fmla="*/ 2257778 w 3126081"/>
              <a:gd name="connsiteY8" fmla="*/ 2013656 h 2231908"/>
              <a:gd name="connsiteX9" fmla="*/ 2856089 w 3126081"/>
              <a:gd name="connsiteY9" fmla="*/ 2182989 h 2231908"/>
              <a:gd name="connsiteX10" fmla="*/ 3048000 w 3126081"/>
              <a:gd name="connsiteY10" fmla="*/ 1720144 h 2231908"/>
              <a:gd name="connsiteX11" fmla="*/ 2387600 w 3126081"/>
              <a:gd name="connsiteY11" fmla="*/ 342900 h 2231908"/>
              <a:gd name="connsiteX12" fmla="*/ 1854200 w 3126081"/>
              <a:gd name="connsiteY12" fmla="*/ 38100 h 2231908"/>
              <a:gd name="connsiteX0" fmla="*/ 1854200 w 3126081"/>
              <a:gd name="connsiteY0" fmla="*/ 51741 h 2245549"/>
              <a:gd name="connsiteX1" fmla="*/ 1092200 w 3126081"/>
              <a:gd name="connsiteY1" fmla="*/ 127941 h 2245549"/>
              <a:gd name="connsiteX2" fmla="*/ 101600 w 3126081"/>
              <a:gd name="connsiteY2" fmla="*/ 204141 h 2245549"/>
              <a:gd name="connsiteX3" fmla="*/ 177800 w 3126081"/>
              <a:gd name="connsiteY3" fmla="*/ 661341 h 2245549"/>
              <a:gd name="connsiteX4" fmla="*/ 1168400 w 3126081"/>
              <a:gd name="connsiteY4" fmla="*/ 966141 h 2245549"/>
              <a:gd name="connsiteX5" fmla="*/ 787400 w 3126081"/>
              <a:gd name="connsiteY5" fmla="*/ 1880540 h 2245549"/>
              <a:gd name="connsiteX6" fmla="*/ 1473200 w 3126081"/>
              <a:gd name="connsiteY6" fmla="*/ 2109141 h 2245549"/>
              <a:gd name="connsiteX7" fmla="*/ 1885244 w 3126081"/>
              <a:gd name="connsiteY7" fmla="*/ 1067741 h 2245549"/>
              <a:gd name="connsiteX8" fmla="*/ 2257778 w 3126081"/>
              <a:gd name="connsiteY8" fmla="*/ 2027297 h 2245549"/>
              <a:gd name="connsiteX9" fmla="*/ 2856089 w 3126081"/>
              <a:gd name="connsiteY9" fmla="*/ 2196630 h 2245549"/>
              <a:gd name="connsiteX10" fmla="*/ 3048000 w 3126081"/>
              <a:gd name="connsiteY10" fmla="*/ 1733785 h 2245549"/>
              <a:gd name="connsiteX11" fmla="*/ 2387600 w 3126081"/>
              <a:gd name="connsiteY11" fmla="*/ 280341 h 2245549"/>
              <a:gd name="connsiteX12" fmla="*/ 1854200 w 3126081"/>
              <a:gd name="connsiteY12" fmla="*/ 51741 h 2245549"/>
              <a:gd name="connsiteX0" fmla="*/ 1778000 w 3126081"/>
              <a:gd name="connsiteY0" fmla="*/ 25400 h 2295407"/>
              <a:gd name="connsiteX1" fmla="*/ 1092200 w 3126081"/>
              <a:gd name="connsiteY1" fmla="*/ 177799 h 2295407"/>
              <a:gd name="connsiteX2" fmla="*/ 101600 w 3126081"/>
              <a:gd name="connsiteY2" fmla="*/ 253999 h 2295407"/>
              <a:gd name="connsiteX3" fmla="*/ 177800 w 3126081"/>
              <a:gd name="connsiteY3" fmla="*/ 711199 h 2295407"/>
              <a:gd name="connsiteX4" fmla="*/ 1168400 w 3126081"/>
              <a:gd name="connsiteY4" fmla="*/ 1015999 h 2295407"/>
              <a:gd name="connsiteX5" fmla="*/ 787400 w 3126081"/>
              <a:gd name="connsiteY5" fmla="*/ 1930398 h 2295407"/>
              <a:gd name="connsiteX6" fmla="*/ 1473200 w 3126081"/>
              <a:gd name="connsiteY6" fmla="*/ 2158999 h 2295407"/>
              <a:gd name="connsiteX7" fmla="*/ 1885244 w 3126081"/>
              <a:gd name="connsiteY7" fmla="*/ 1117599 h 2295407"/>
              <a:gd name="connsiteX8" fmla="*/ 2257778 w 3126081"/>
              <a:gd name="connsiteY8" fmla="*/ 2077155 h 2295407"/>
              <a:gd name="connsiteX9" fmla="*/ 2856089 w 3126081"/>
              <a:gd name="connsiteY9" fmla="*/ 2246488 h 2295407"/>
              <a:gd name="connsiteX10" fmla="*/ 3048000 w 3126081"/>
              <a:gd name="connsiteY10" fmla="*/ 1783643 h 2295407"/>
              <a:gd name="connsiteX11" fmla="*/ 2387600 w 3126081"/>
              <a:gd name="connsiteY11" fmla="*/ 330199 h 2295407"/>
              <a:gd name="connsiteX12" fmla="*/ 1778000 w 3126081"/>
              <a:gd name="connsiteY12" fmla="*/ 25400 h 2295407"/>
              <a:gd name="connsiteX0" fmla="*/ 1778000 w 3126081"/>
              <a:gd name="connsiteY0" fmla="*/ 25400 h 2295407"/>
              <a:gd name="connsiteX1" fmla="*/ 1092200 w 3126081"/>
              <a:gd name="connsiteY1" fmla="*/ 177799 h 2295407"/>
              <a:gd name="connsiteX2" fmla="*/ 101600 w 3126081"/>
              <a:gd name="connsiteY2" fmla="*/ 253999 h 2295407"/>
              <a:gd name="connsiteX3" fmla="*/ 177800 w 3126081"/>
              <a:gd name="connsiteY3" fmla="*/ 711199 h 2295407"/>
              <a:gd name="connsiteX4" fmla="*/ 1168400 w 3126081"/>
              <a:gd name="connsiteY4" fmla="*/ 1015999 h 2295407"/>
              <a:gd name="connsiteX5" fmla="*/ 787400 w 3126081"/>
              <a:gd name="connsiteY5" fmla="*/ 1930398 h 2295407"/>
              <a:gd name="connsiteX6" fmla="*/ 1473200 w 3126081"/>
              <a:gd name="connsiteY6" fmla="*/ 2158999 h 2295407"/>
              <a:gd name="connsiteX7" fmla="*/ 1885244 w 3126081"/>
              <a:gd name="connsiteY7" fmla="*/ 1117599 h 2295407"/>
              <a:gd name="connsiteX8" fmla="*/ 2257778 w 3126081"/>
              <a:gd name="connsiteY8" fmla="*/ 2077155 h 2295407"/>
              <a:gd name="connsiteX9" fmla="*/ 2856089 w 3126081"/>
              <a:gd name="connsiteY9" fmla="*/ 2246488 h 2295407"/>
              <a:gd name="connsiteX10" fmla="*/ 3048000 w 3126081"/>
              <a:gd name="connsiteY10" fmla="*/ 1783643 h 2295407"/>
              <a:gd name="connsiteX11" fmla="*/ 2387600 w 3126081"/>
              <a:gd name="connsiteY11" fmla="*/ 330199 h 2295407"/>
              <a:gd name="connsiteX12" fmla="*/ 1778000 w 3126081"/>
              <a:gd name="connsiteY12" fmla="*/ 25400 h 2295407"/>
              <a:gd name="connsiteX0" fmla="*/ 1798931 w 3147012"/>
              <a:gd name="connsiteY0" fmla="*/ 25400 h 2295407"/>
              <a:gd name="connsiteX1" fmla="*/ 1113131 w 3147012"/>
              <a:gd name="connsiteY1" fmla="*/ 177799 h 2295407"/>
              <a:gd name="connsiteX2" fmla="*/ 122531 w 3147012"/>
              <a:gd name="connsiteY2" fmla="*/ 253999 h 2295407"/>
              <a:gd name="connsiteX3" fmla="*/ 198731 w 3147012"/>
              <a:gd name="connsiteY3" fmla="*/ 711199 h 2295407"/>
              <a:gd name="connsiteX4" fmla="*/ 1189331 w 3147012"/>
              <a:gd name="connsiteY4" fmla="*/ 1015999 h 2295407"/>
              <a:gd name="connsiteX5" fmla="*/ 808331 w 3147012"/>
              <a:gd name="connsiteY5" fmla="*/ 1930398 h 2295407"/>
              <a:gd name="connsiteX6" fmla="*/ 1494131 w 3147012"/>
              <a:gd name="connsiteY6" fmla="*/ 2158999 h 2295407"/>
              <a:gd name="connsiteX7" fmla="*/ 1906175 w 3147012"/>
              <a:gd name="connsiteY7" fmla="*/ 1117599 h 2295407"/>
              <a:gd name="connsiteX8" fmla="*/ 2278709 w 3147012"/>
              <a:gd name="connsiteY8" fmla="*/ 2077155 h 2295407"/>
              <a:gd name="connsiteX9" fmla="*/ 2877020 w 3147012"/>
              <a:gd name="connsiteY9" fmla="*/ 2246488 h 2295407"/>
              <a:gd name="connsiteX10" fmla="*/ 3068931 w 3147012"/>
              <a:gd name="connsiteY10" fmla="*/ 1783643 h 2295407"/>
              <a:gd name="connsiteX11" fmla="*/ 2408531 w 3147012"/>
              <a:gd name="connsiteY11" fmla="*/ 330199 h 2295407"/>
              <a:gd name="connsiteX12" fmla="*/ 1798931 w 3147012"/>
              <a:gd name="connsiteY12" fmla="*/ 25400 h 2295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147012" h="2295407">
                <a:moveTo>
                  <a:pt x="1798931" y="25400"/>
                </a:moveTo>
                <a:cubicBezTo>
                  <a:pt x="1583031" y="0"/>
                  <a:pt x="1467320" y="173566"/>
                  <a:pt x="1113131" y="177799"/>
                </a:cubicBezTo>
                <a:cubicBezTo>
                  <a:pt x="837964" y="196143"/>
                  <a:pt x="332081" y="76199"/>
                  <a:pt x="122531" y="253999"/>
                </a:cubicBezTo>
                <a:cubicBezTo>
                  <a:pt x="0" y="433210"/>
                  <a:pt x="20931" y="584199"/>
                  <a:pt x="198731" y="711199"/>
                </a:cubicBezTo>
                <a:cubicBezTo>
                  <a:pt x="376531" y="838199"/>
                  <a:pt x="1087731" y="812799"/>
                  <a:pt x="1189331" y="1015999"/>
                </a:cubicBezTo>
                <a:cubicBezTo>
                  <a:pt x="1290931" y="1219199"/>
                  <a:pt x="757531" y="1739898"/>
                  <a:pt x="808331" y="1930398"/>
                </a:cubicBezTo>
                <a:cubicBezTo>
                  <a:pt x="859131" y="2120898"/>
                  <a:pt x="1311157" y="2294465"/>
                  <a:pt x="1494131" y="2158999"/>
                </a:cubicBezTo>
                <a:cubicBezTo>
                  <a:pt x="1677105" y="2023533"/>
                  <a:pt x="1775412" y="1131240"/>
                  <a:pt x="1906175" y="1117599"/>
                </a:cubicBezTo>
                <a:cubicBezTo>
                  <a:pt x="2036938" y="1103958"/>
                  <a:pt x="2116902" y="1889007"/>
                  <a:pt x="2278709" y="2077155"/>
                </a:cubicBezTo>
                <a:cubicBezTo>
                  <a:pt x="2440516" y="2265303"/>
                  <a:pt x="2745316" y="2295407"/>
                  <a:pt x="2877020" y="2246488"/>
                </a:cubicBezTo>
                <a:cubicBezTo>
                  <a:pt x="3008724" y="2197569"/>
                  <a:pt x="3147012" y="2103024"/>
                  <a:pt x="3068931" y="1783643"/>
                </a:cubicBezTo>
                <a:cubicBezTo>
                  <a:pt x="2990850" y="1464262"/>
                  <a:pt x="2620198" y="623240"/>
                  <a:pt x="2408531" y="330199"/>
                </a:cubicBezTo>
                <a:cubicBezTo>
                  <a:pt x="2196864" y="37158"/>
                  <a:pt x="2014831" y="50800"/>
                  <a:pt x="1798931" y="25400"/>
                </a:cubicBezTo>
                <a:close/>
              </a:path>
            </a:pathLst>
          </a:cu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prstClr val="black"/>
              </a:solidFill>
              <a:latin typeface="Tahoma" pitchFamily="-64" charset="0"/>
            </a:endParaRPr>
          </a:p>
        </p:txBody>
      </p:sp>
      <p:sp>
        <p:nvSpPr>
          <p:cNvPr id="89" name="Oval 88"/>
          <p:cNvSpPr/>
          <p:nvPr/>
        </p:nvSpPr>
        <p:spPr bwMode="auto">
          <a:xfrm>
            <a:off x="7585958" y="1938660"/>
            <a:ext cx="644548" cy="64454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prstClr val="black"/>
              </a:solidFill>
              <a:latin typeface="Tahoma" pitchFamily="-64" charset="0"/>
            </a:endParaRPr>
          </a:p>
        </p:txBody>
      </p:sp>
      <p:cxnSp>
        <p:nvCxnSpPr>
          <p:cNvPr id="91" name="Straight Arrow Connector 90"/>
          <p:cNvCxnSpPr>
            <a:stCxn id="97" idx="6"/>
            <a:endCxn id="98" idx="2"/>
          </p:cNvCxnSpPr>
          <p:nvPr/>
        </p:nvCxnSpPr>
        <p:spPr bwMode="auto">
          <a:xfrm>
            <a:off x="6708669" y="2266332"/>
            <a:ext cx="1027832" cy="1493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92" name="Straight Arrow Connector 91"/>
          <p:cNvCxnSpPr>
            <a:stCxn id="102" idx="0"/>
            <a:endCxn id="97" idx="3"/>
          </p:cNvCxnSpPr>
          <p:nvPr/>
        </p:nvCxnSpPr>
        <p:spPr bwMode="auto">
          <a:xfrm flipV="1">
            <a:off x="6174191" y="2396749"/>
            <a:ext cx="219620" cy="1003242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93" name="Straight Arrow Connector 92"/>
          <p:cNvCxnSpPr>
            <a:stCxn id="104" idx="1"/>
            <a:endCxn id="98" idx="5"/>
          </p:cNvCxnSpPr>
          <p:nvPr/>
        </p:nvCxnSpPr>
        <p:spPr bwMode="auto">
          <a:xfrm rot="16200000" flipV="1">
            <a:off x="7744806" y="2703302"/>
            <a:ext cx="1057262" cy="444157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94" name="Straight Arrow Connector 93"/>
          <p:cNvCxnSpPr>
            <a:stCxn id="103" idx="7"/>
            <a:endCxn id="98" idx="3"/>
          </p:cNvCxnSpPr>
          <p:nvPr/>
        </p:nvCxnSpPr>
        <p:spPr bwMode="auto">
          <a:xfrm rot="5400000" flipH="1" flipV="1">
            <a:off x="7046450" y="2709941"/>
            <a:ext cx="1057262" cy="430881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95" name="Straight Arrow Connector 94"/>
          <p:cNvCxnSpPr>
            <a:stCxn id="103" idx="1"/>
            <a:endCxn id="97" idx="5"/>
          </p:cNvCxnSpPr>
          <p:nvPr/>
        </p:nvCxnSpPr>
        <p:spPr bwMode="auto">
          <a:xfrm rot="16200000" flipV="1">
            <a:off x="6348096" y="2703302"/>
            <a:ext cx="1057262" cy="444157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97" name="Oval 96"/>
          <p:cNvSpPr/>
          <p:nvPr/>
        </p:nvSpPr>
        <p:spPr bwMode="auto">
          <a:xfrm>
            <a:off x="6339791" y="2081893"/>
            <a:ext cx="368878" cy="368877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prstClr val="black"/>
              </a:solidFill>
              <a:latin typeface="Tahoma" pitchFamily="34" charset="0"/>
              <a:ea typeface="ＭＳ Ｐゴシック" pitchFamily="-111" charset="-128"/>
            </a:endParaRPr>
          </a:p>
        </p:txBody>
      </p:sp>
      <p:sp>
        <p:nvSpPr>
          <p:cNvPr id="98" name="Oval 97"/>
          <p:cNvSpPr/>
          <p:nvPr/>
        </p:nvSpPr>
        <p:spPr bwMode="auto">
          <a:xfrm>
            <a:off x="7736501" y="2081893"/>
            <a:ext cx="368878" cy="368877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err="1" smtClean="0">
                <a:solidFill>
                  <a:prstClr val="black"/>
                </a:solidFill>
                <a:latin typeface="Tahoma" pitchFamily="34" charset="0"/>
                <a:ea typeface="ＭＳ Ｐゴシック" pitchFamily="-111" charset="-128"/>
              </a:rPr>
              <a:t>i</a:t>
            </a:r>
            <a:endParaRPr lang="en-US" sz="2400" dirty="0" smtClean="0">
              <a:solidFill>
                <a:prstClr val="black"/>
              </a:solidFill>
              <a:latin typeface="Tahoma" pitchFamily="34" charset="0"/>
              <a:ea typeface="ＭＳ Ｐゴシック" pitchFamily="-111" charset="-128"/>
            </a:endParaRPr>
          </a:p>
        </p:txBody>
      </p:sp>
      <p:sp>
        <p:nvSpPr>
          <p:cNvPr id="100" name="Oval 99"/>
          <p:cNvSpPr/>
          <p:nvPr/>
        </p:nvSpPr>
        <p:spPr bwMode="auto">
          <a:xfrm>
            <a:off x="6339790" y="4584123"/>
            <a:ext cx="368878" cy="368877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prstClr val="black"/>
              </a:solidFill>
              <a:latin typeface="Tahoma" pitchFamily="34" charset="0"/>
              <a:ea typeface="ＭＳ Ｐゴシック" pitchFamily="-111" charset="-128"/>
            </a:endParaRPr>
          </a:p>
        </p:txBody>
      </p:sp>
      <p:sp>
        <p:nvSpPr>
          <p:cNvPr id="101" name="Oval 100"/>
          <p:cNvSpPr/>
          <p:nvPr/>
        </p:nvSpPr>
        <p:spPr bwMode="auto">
          <a:xfrm>
            <a:off x="7736501" y="4584123"/>
            <a:ext cx="368878" cy="368877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prstClr val="black"/>
              </a:solidFill>
              <a:latin typeface="Tahoma" pitchFamily="34" charset="0"/>
              <a:ea typeface="ＭＳ Ｐゴシック" pitchFamily="-111" charset="-128"/>
            </a:endParaRPr>
          </a:p>
        </p:txBody>
      </p:sp>
      <p:sp>
        <p:nvSpPr>
          <p:cNvPr id="102" name="Oval 4"/>
          <p:cNvSpPr/>
          <p:nvPr/>
        </p:nvSpPr>
        <p:spPr bwMode="auto">
          <a:xfrm>
            <a:off x="5989752" y="3399991"/>
            <a:ext cx="368878" cy="368877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prstClr val="black"/>
              </a:solidFill>
              <a:latin typeface="Tahoma" pitchFamily="34" charset="0"/>
              <a:ea typeface="ＭＳ Ｐゴシック" pitchFamily="-111" charset="-128"/>
            </a:endParaRPr>
          </a:p>
        </p:txBody>
      </p:sp>
      <p:sp>
        <p:nvSpPr>
          <p:cNvPr id="103" name="Oval 102"/>
          <p:cNvSpPr/>
          <p:nvPr/>
        </p:nvSpPr>
        <p:spPr bwMode="auto">
          <a:xfrm>
            <a:off x="7044784" y="3399991"/>
            <a:ext cx="368878" cy="368877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prstClr val="black"/>
              </a:solidFill>
              <a:latin typeface="Tahoma" pitchFamily="34" charset="0"/>
              <a:ea typeface="ＭＳ Ｐゴシック" pitchFamily="-111" charset="-128"/>
            </a:endParaRPr>
          </a:p>
        </p:txBody>
      </p:sp>
      <p:sp>
        <p:nvSpPr>
          <p:cNvPr id="104" name="Oval 103"/>
          <p:cNvSpPr/>
          <p:nvPr/>
        </p:nvSpPr>
        <p:spPr bwMode="auto">
          <a:xfrm>
            <a:off x="8441494" y="3399991"/>
            <a:ext cx="368878" cy="368877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prstClr val="black"/>
              </a:solidFill>
              <a:latin typeface="Tahoma" pitchFamily="34" charset="0"/>
              <a:ea typeface="ＭＳ Ｐゴシック" pitchFamily="-111" charset="-128"/>
            </a:endParaRPr>
          </a:p>
        </p:txBody>
      </p:sp>
      <p:cxnSp>
        <p:nvCxnSpPr>
          <p:cNvPr id="106" name="Straight Arrow Connector 105"/>
          <p:cNvCxnSpPr>
            <a:stCxn id="100" idx="6"/>
            <a:endCxn id="101" idx="2"/>
          </p:cNvCxnSpPr>
          <p:nvPr/>
        </p:nvCxnSpPr>
        <p:spPr bwMode="auto">
          <a:xfrm>
            <a:off x="6708668" y="4768562"/>
            <a:ext cx="1027833" cy="1346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07" name="Straight Arrow Connector 106"/>
          <p:cNvCxnSpPr>
            <a:stCxn id="100" idx="1"/>
            <a:endCxn id="102" idx="4"/>
          </p:cNvCxnSpPr>
          <p:nvPr/>
        </p:nvCxnSpPr>
        <p:spPr bwMode="auto">
          <a:xfrm flipH="1" flipV="1">
            <a:off x="6174191" y="3768868"/>
            <a:ext cx="219620" cy="869275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08" name="Straight Arrow Connector 107"/>
          <p:cNvCxnSpPr>
            <a:stCxn id="101" idx="7"/>
            <a:endCxn id="104" idx="3"/>
          </p:cNvCxnSpPr>
          <p:nvPr/>
        </p:nvCxnSpPr>
        <p:spPr bwMode="auto">
          <a:xfrm rot="5400000" flipH="1" flipV="1">
            <a:off x="7811789" y="3954418"/>
            <a:ext cx="923296" cy="444157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09" name="Straight Arrow Connector 108"/>
          <p:cNvCxnSpPr>
            <a:stCxn id="101" idx="1"/>
            <a:endCxn id="103" idx="5"/>
          </p:cNvCxnSpPr>
          <p:nvPr/>
        </p:nvCxnSpPr>
        <p:spPr bwMode="auto">
          <a:xfrm rot="16200000" flipV="1">
            <a:off x="7113434" y="3961056"/>
            <a:ext cx="923296" cy="430881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10" name="Straight Arrow Connector 109"/>
          <p:cNvCxnSpPr>
            <a:stCxn id="100" idx="7"/>
            <a:endCxn id="103" idx="3"/>
          </p:cNvCxnSpPr>
          <p:nvPr/>
        </p:nvCxnSpPr>
        <p:spPr bwMode="auto">
          <a:xfrm rot="5400000" flipH="1" flipV="1">
            <a:off x="6415078" y="3954417"/>
            <a:ext cx="923296" cy="444158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49" name="TextBox 48"/>
          <p:cNvSpPr txBox="1"/>
          <p:nvPr/>
        </p:nvSpPr>
        <p:spPr>
          <a:xfrm>
            <a:off x="228600" y="1919168"/>
            <a:ext cx="5638800" cy="4185761"/>
          </a:xfrm>
          <a:prstGeom prst="rect">
            <a:avLst/>
          </a:prstGeom>
          <a:noFill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82880" tIns="91440" rIns="182880" bIns="91440" rtlCol="0">
            <a:spAutoFit/>
          </a:bodyPr>
          <a:lstStyle/>
          <a:p>
            <a:r>
              <a:rPr lang="en-US" sz="2000" b="1" dirty="0" err="1" smtClean="0">
                <a:solidFill>
                  <a:prstClr val="black"/>
                </a:solidFill>
                <a:latin typeface="Consolas"/>
                <a:cs typeface="Consolas"/>
              </a:rPr>
              <a:t>GraphLab_PageRank</a:t>
            </a:r>
            <a:r>
              <a:rPr lang="en-US" sz="2000" dirty="0" smtClean="0">
                <a:solidFill>
                  <a:prstClr val="black"/>
                </a:solidFill>
                <a:latin typeface="Consolas"/>
                <a:cs typeface="Consolas"/>
              </a:rPr>
              <a:t>(</a:t>
            </a:r>
            <a:r>
              <a:rPr lang="en-US" sz="2000" dirty="0" err="1" smtClean="0">
                <a:solidFill>
                  <a:prstClr val="black"/>
                </a:solidFill>
                <a:latin typeface="Consolas"/>
                <a:cs typeface="Consolas"/>
              </a:rPr>
              <a:t>i</a:t>
            </a:r>
            <a:r>
              <a:rPr lang="en-US" sz="2000" dirty="0" smtClean="0">
                <a:solidFill>
                  <a:prstClr val="black"/>
                </a:solidFill>
                <a:latin typeface="Consolas"/>
                <a:cs typeface="Consolas"/>
              </a:rPr>
              <a:t>) </a:t>
            </a:r>
            <a:endParaRPr lang="en-US" sz="2000" dirty="0">
              <a:solidFill>
                <a:prstClr val="black"/>
              </a:solidFill>
              <a:latin typeface="Consolas"/>
              <a:cs typeface="Consolas"/>
            </a:endParaRPr>
          </a:p>
          <a:p>
            <a:r>
              <a:rPr lang="en-US" sz="2000" dirty="0">
                <a:solidFill>
                  <a:prstClr val="black"/>
                </a:solidFill>
                <a:latin typeface="Consolas"/>
                <a:cs typeface="Consolas"/>
              </a:rPr>
              <a:t>  </a:t>
            </a:r>
            <a:r>
              <a:rPr lang="en-US" sz="2000" dirty="0">
                <a:solidFill>
                  <a:srgbClr val="008000"/>
                </a:solidFill>
                <a:latin typeface="Consolas"/>
                <a:cs typeface="Consolas"/>
              </a:rPr>
              <a:t>// Compute sum over neighbors</a:t>
            </a:r>
            <a:endParaRPr lang="en-US" sz="2000" baseline="-25000" dirty="0">
              <a:solidFill>
                <a:srgbClr val="008000"/>
              </a:solidFill>
              <a:latin typeface="Consolas"/>
              <a:cs typeface="Consolas"/>
            </a:endParaRPr>
          </a:p>
          <a:p>
            <a:r>
              <a:rPr lang="en-US" sz="2000" dirty="0" smtClean="0">
                <a:solidFill>
                  <a:prstClr val="black"/>
                </a:solidFill>
                <a:latin typeface="Consolas"/>
                <a:cs typeface="Consolas"/>
              </a:rPr>
              <a:t>  </a:t>
            </a:r>
            <a:r>
              <a:rPr lang="en-US" sz="2000" dirty="0">
                <a:solidFill>
                  <a:prstClr val="black"/>
                </a:solidFill>
                <a:latin typeface="Consolas"/>
                <a:cs typeface="Consolas"/>
              </a:rPr>
              <a:t>total = </a:t>
            </a:r>
            <a:r>
              <a:rPr lang="en-US" sz="2000" dirty="0" smtClean="0">
                <a:solidFill>
                  <a:prstClr val="black"/>
                </a:solidFill>
                <a:latin typeface="Consolas"/>
                <a:cs typeface="Consolas"/>
              </a:rPr>
              <a:t>0</a:t>
            </a:r>
          </a:p>
          <a:p>
            <a:r>
              <a:rPr lang="en-US" sz="2000" dirty="0" smtClean="0">
                <a:solidFill>
                  <a:prstClr val="black"/>
                </a:solidFill>
                <a:latin typeface="Consolas"/>
                <a:cs typeface="Consolas"/>
              </a:rPr>
              <a:t>  </a:t>
            </a:r>
            <a:r>
              <a:rPr lang="en-US" sz="2000" b="1" dirty="0" err="1" smtClean="0">
                <a:solidFill>
                  <a:prstClr val="black"/>
                </a:solidFill>
                <a:latin typeface="Consolas"/>
                <a:cs typeface="Consolas"/>
              </a:rPr>
              <a:t>foreach</a:t>
            </a:r>
            <a:r>
              <a:rPr lang="en-US" sz="2000" dirty="0" smtClean="0">
                <a:solidFill>
                  <a:prstClr val="black"/>
                </a:solidFill>
                <a:latin typeface="Consolas"/>
                <a:cs typeface="Consolas"/>
              </a:rPr>
              <a:t>( j </a:t>
            </a:r>
            <a:r>
              <a:rPr lang="en-US" sz="2000" b="1" dirty="0" smtClean="0">
                <a:solidFill>
                  <a:prstClr val="black"/>
                </a:solidFill>
                <a:latin typeface="Consolas"/>
                <a:cs typeface="Consolas"/>
              </a:rPr>
              <a:t>in</a:t>
            </a:r>
            <a:r>
              <a:rPr lang="en-US" sz="2000" dirty="0" smtClean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2000" dirty="0" err="1" smtClean="0">
                <a:solidFill>
                  <a:prstClr val="black"/>
                </a:solidFill>
                <a:latin typeface="Consolas"/>
                <a:cs typeface="Consolas"/>
              </a:rPr>
              <a:t>in_neighbors</a:t>
            </a:r>
            <a:r>
              <a:rPr lang="en-US" sz="2000" dirty="0" smtClean="0">
                <a:solidFill>
                  <a:prstClr val="black"/>
                </a:solidFill>
                <a:latin typeface="Consolas"/>
                <a:cs typeface="Consolas"/>
              </a:rPr>
              <a:t>(</a:t>
            </a:r>
            <a:r>
              <a:rPr lang="en-US" sz="2000" dirty="0" err="1" smtClean="0">
                <a:solidFill>
                  <a:prstClr val="black"/>
                </a:solidFill>
                <a:latin typeface="Consolas"/>
                <a:cs typeface="Consolas"/>
              </a:rPr>
              <a:t>i</a:t>
            </a:r>
            <a:r>
              <a:rPr lang="en-US" sz="2000" dirty="0" smtClean="0">
                <a:solidFill>
                  <a:prstClr val="black"/>
                </a:solidFill>
                <a:latin typeface="Consolas"/>
                <a:cs typeface="Consolas"/>
              </a:rPr>
              <a:t>)): </a:t>
            </a:r>
          </a:p>
          <a:p>
            <a:r>
              <a:rPr lang="en-US" sz="2000" dirty="0" smtClean="0">
                <a:solidFill>
                  <a:prstClr val="black"/>
                </a:solidFill>
                <a:latin typeface="Consolas"/>
                <a:cs typeface="Consolas"/>
              </a:rPr>
              <a:t>    </a:t>
            </a:r>
            <a:r>
              <a:rPr lang="en-US" sz="2000" dirty="0">
                <a:solidFill>
                  <a:prstClr val="black"/>
                </a:solidFill>
                <a:latin typeface="Consolas"/>
                <a:cs typeface="Consolas"/>
              </a:rPr>
              <a:t>total = </a:t>
            </a:r>
            <a:r>
              <a:rPr lang="en-US" sz="2000" dirty="0" smtClean="0">
                <a:solidFill>
                  <a:prstClr val="black"/>
                </a:solidFill>
                <a:latin typeface="Consolas"/>
                <a:cs typeface="Consolas"/>
              </a:rPr>
              <a:t>total + R[j] * </a:t>
            </a:r>
            <a:r>
              <a:rPr lang="en-US" sz="2000" dirty="0" err="1" smtClean="0">
                <a:solidFill>
                  <a:prstClr val="black"/>
                </a:solidFill>
                <a:latin typeface="Consolas"/>
                <a:cs typeface="Consolas"/>
              </a:rPr>
              <a:t>w</a:t>
            </a:r>
            <a:r>
              <a:rPr lang="en-US" sz="2000" baseline="-25000" dirty="0" err="1" smtClean="0">
                <a:solidFill>
                  <a:prstClr val="black"/>
                </a:solidFill>
                <a:latin typeface="Consolas"/>
                <a:cs typeface="Consolas"/>
              </a:rPr>
              <a:t>ji</a:t>
            </a:r>
            <a:endParaRPr lang="en-US" sz="2000" dirty="0">
              <a:solidFill>
                <a:srgbClr val="008000"/>
              </a:solidFill>
              <a:latin typeface="Consolas"/>
              <a:cs typeface="Consolas"/>
            </a:endParaRPr>
          </a:p>
          <a:p>
            <a:endParaRPr lang="en-US" sz="2000" dirty="0" smtClean="0">
              <a:solidFill>
                <a:srgbClr val="008000"/>
              </a:solidFill>
              <a:latin typeface="Consolas"/>
              <a:cs typeface="Consolas"/>
            </a:endParaRPr>
          </a:p>
          <a:p>
            <a:r>
              <a:rPr lang="en-US" sz="200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rgbClr val="008000"/>
                </a:solidFill>
                <a:latin typeface="Consolas"/>
                <a:cs typeface="Consolas"/>
              </a:rPr>
              <a:t> // Update the PageRank</a:t>
            </a:r>
            <a:endParaRPr lang="en-US" sz="2000" dirty="0" smtClean="0">
              <a:solidFill>
                <a:prstClr val="black"/>
              </a:solidFill>
              <a:latin typeface="Consolas"/>
              <a:cs typeface="Consolas"/>
            </a:endParaRPr>
          </a:p>
          <a:p>
            <a:r>
              <a:rPr lang="en-US" sz="2000" dirty="0" smtClean="0">
                <a:solidFill>
                  <a:prstClr val="black"/>
                </a:solidFill>
                <a:latin typeface="Consolas"/>
                <a:cs typeface="Consolas"/>
              </a:rPr>
              <a:t>  R[</a:t>
            </a:r>
            <a:r>
              <a:rPr lang="en-US" sz="2000" dirty="0" err="1" smtClean="0">
                <a:solidFill>
                  <a:prstClr val="black"/>
                </a:solidFill>
                <a:latin typeface="Consolas"/>
                <a:cs typeface="Consolas"/>
              </a:rPr>
              <a:t>i</a:t>
            </a:r>
            <a:r>
              <a:rPr lang="en-US" sz="2000" dirty="0" smtClean="0">
                <a:solidFill>
                  <a:prstClr val="black"/>
                </a:solidFill>
                <a:latin typeface="Consolas"/>
                <a:cs typeface="Consolas"/>
              </a:rPr>
              <a:t>] = 0.15 + total </a:t>
            </a:r>
            <a:endParaRPr lang="en-US" sz="2000" i="1" dirty="0" smtClean="0">
              <a:solidFill>
                <a:prstClr val="black"/>
              </a:solidFill>
              <a:latin typeface="Consolas"/>
              <a:cs typeface="Consolas"/>
            </a:endParaRPr>
          </a:p>
          <a:p>
            <a:endParaRPr lang="en-US" sz="2000" dirty="0" smtClean="0">
              <a:solidFill>
                <a:prstClr val="black"/>
              </a:solidFill>
              <a:latin typeface="Consolas"/>
              <a:cs typeface="Consolas"/>
            </a:endParaRPr>
          </a:p>
          <a:p>
            <a:r>
              <a:rPr lang="en-US" sz="200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rgbClr val="008000"/>
                </a:solidFill>
                <a:latin typeface="Consolas"/>
                <a:cs typeface="Consolas"/>
              </a:rPr>
              <a:t> /</a:t>
            </a:r>
            <a:r>
              <a:rPr lang="en-US" sz="2000" dirty="0">
                <a:solidFill>
                  <a:srgbClr val="008000"/>
                </a:solidFill>
                <a:latin typeface="Consolas"/>
                <a:cs typeface="Consolas"/>
              </a:rPr>
              <a:t>/ </a:t>
            </a:r>
            <a:r>
              <a:rPr lang="en-US" sz="2000" dirty="0" smtClean="0">
                <a:solidFill>
                  <a:srgbClr val="008000"/>
                </a:solidFill>
                <a:latin typeface="Consolas"/>
                <a:cs typeface="Consolas"/>
              </a:rPr>
              <a:t>Trigger neighbors to run again</a:t>
            </a:r>
            <a:endParaRPr lang="en-US" sz="2000" dirty="0">
              <a:solidFill>
                <a:prstClr val="black"/>
              </a:solidFill>
              <a:latin typeface="Consolas"/>
              <a:cs typeface="Consolas"/>
            </a:endParaRPr>
          </a:p>
          <a:p>
            <a:r>
              <a:rPr lang="en-US" sz="2000" dirty="0">
                <a:solidFill>
                  <a:prstClr val="black"/>
                </a:solidFill>
                <a:latin typeface="Consolas"/>
                <a:cs typeface="Consolas"/>
              </a:rPr>
              <a:t>  </a:t>
            </a:r>
            <a:r>
              <a:rPr lang="en-US" sz="2000" dirty="0" smtClean="0">
                <a:solidFill>
                  <a:prstClr val="black"/>
                </a:solidFill>
                <a:latin typeface="Consolas"/>
                <a:cs typeface="Consolas"/>
              </a:rPr>
              <a:t>if R</a:t>
            </a:r>
            <a:r>
              <a:rPr lang="en-US" sz="2000" dirty="0">
                <a:solidFill>
                  <a:prstClr val="black"/>
                </a:solidFill>
                <a:latin typeface="Consolas"/>
                <a:cs typeface="Consolas"/>
              </a:rPr>
              <a:t>[</a:t>
            </a:r>
            <a:r>
              <a:rPr lang="en-US" sz="2000" dirty="0" err="1">
                <a:solidFill>
                  <a:prstClr val="black"/>
                </a:solidFill>
                <a:latin typeface="Consolas"/>
                <a:cs typeface="Consolas"/>
              </a:rPr>
              <a:t>i</a:t>
            </a:r>
            <a:r>
              <a:rPr lang="en-US" sz="2000" dirty="0">
                <a:solidFill>
                  <a:prstClr val="black"/>
                </a:solidFill>
                <a:latin typeface="Consolas"/>
                <a:cs typeface="Consolas"/>
              </a:rPr>
              <a:t>] </a:t>
            </a:r>
            <a:r>
              <a:rPr lang="en-US" sz="2000" dirty="0" smtClean="0">
                <a:solidFill>
                  <a:prstClr val="black"/>
                </a:solidFill>
                <a:latin typeface="Consolas"/>
                <a:cs typeface="Consolas"/>
              </a:rPr>
              <a:t>not converged then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prstClr val="black"/>
                </a:solidFill>
                <a:latin typeface="Consolas"/>
                <a:cs typeface="Consolas"/>
              </a:rPr>
              <a:t>   </a:t>
            </a:r>
            <a:r>
              <a:rPr lang="en-US" sz="2000" b="1" dirty="0" err="1" smtClean="0">
                <a:solidFill>
                  <a:prstClr val="black"/>
                </a:solidFill>
                <a:latin typeface="Consolas"/>
                <a:cs typeface="Consolas"/>
              </a:rPr>
              <a:t>foreach</a:t>
            </a:r>
            <a:r>
              <a:rPr lang="en-US" sz="2000" dirty="0">
                <a:solidFill>
                  <a:prstClr val="black"/>
                </a:solidFill>
                <a:latin typeface="Consolas"/>
                <a:cs typeface="Consolas"/>
              </a:rPr>
              <a:t>( j </a:t>
            </a:r>
            <a:r>
              <a:rPr lang="en-US" sz="2000" b="1" dirty="0">
                <a:solidFill>
                  <a:prstClr val="black"/>
                </a:solidFill>
                <a:latin typeface="Consolas"/>
                <a:cs typeface="Consolas"/>
              </a:rPr>
              <a:t>in</a:t>
            </a:r>
            <a:r>
              <a:rPr lang="en-US" sz="20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2000" dirty="0" err="1" smtClean="0">
                <a:solidFill>
                  <a:prstClr val="black"/>
                </a:solidFill>
                <a:latin typeface="Consolas"/>
                <a:cs typeface="Consolas"/>
              </a:rPr>
              <a:t>out_neighbors</a:t>
            </a:r>
            <a:r>
              <a:rPr lang="en-US" sz="2000" dirty="0">
                <a:solidFill>
                  <a:prstClr val="black"/>
                </a:solidFill>
                <a:latin typeface="Consolas"/>
                <a:cs typeface="Consolas"/>
              </a:rPr>
              <a:t>(</a:t>
            </a:r>
            <a:r>
              <a:rPr lang="en-US" sz="2000" dirty="0" err="1">
                <a:solidFill>
                  <a:prstClr val="black"/>
                </a:solidFill>
                <a:latin typeface="Consolas"/>
                <a:cs typeface="Consolas"/>
              </a:rPr>
              <a:t>i</a:t>
            </a:r>
            <a:r>
              <a:rPr lang="en-US" sz="2000" dirty="0">
                <a:solidFill>
                  <a:prstClr val="black"/>
                </a:solidFill>
                <a:latin typeface="Consolas"/>
                <a:cs typeface="Consolas"/>
              </a:rPr>
              <a:t>)): 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prstClr val="black"/>
                </a:solidFill>
                <a:latin typeface="Consolas"/>
                <a:cs typeface="Consolas"/>
              </a:rPr>
              <a:t>     </a:t>
            </a:r>
            <a:r>
              <a:rPr lang="en-US" sz="2000" b="1" dirty="0" smtClean="0">
                <a:solidFill>
                  <a:prstClr val="black"/>
                </a:solidFill>
                <a:latin typeface="Consolas"/>
                <a:cs typeface="Consolas"/>
              </a:rPr>
              <a:t>signal</a:t>
            </a:r>
            <a:r>
              <a:rPr lang="en-US" sz="2000" dirty="0" smtClean="0">
                <a:solidFill>
                  <a:prstClr val="black"/>
                </a:solidFill>
                <a:latin typeface="Consolas"/>
                <a:cs typeface="Consolas"/>
              </a:rPr>
              <a:t> vertex-program on j</a:t>
            </a:r>
            <a:endParaRPr lang="en-US" sz="2000" dirty="0">
              <a:solidFill>
                <a:srgbClr val="008000"/>
              </a:solidFill>
              <a:latin typeface="Consolas"/>
              <a:cs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F60F-3EA1-45ED-A3FD-0857F7C98CF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52400" y="6400800"/>
            <a:ext cx="28089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Low et al. </a:t>
            </a:r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[UAI’10, VLDB’12</a:t>
            </a:r>
            <a:r>
              <a:rPr lang="fr-F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]</a:t>
            </a:r>
            <a:endParaRPr lang="fr-F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63463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1" grpId="1" animBg="1"/>
      <p:bldP spid="32" grpId="0" animBg="1"/>
      <p:bldP spid="33" grpId="0" animBg="1"/>
      <p:bldP spid="33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2492375"/>
            <a:ext cx="7772400" cy="1470025"/>
          </a:xfrm>
        </p:spPr>
        <p:txBody>
          <a:bodyPr>
            <a:normAutofit/>
          </a:bodyPr>
          <a:lstStyle/>
          <a:p>
            <a:r>
              <a:rPr lang="en-US" b="1" i="1" dirty="0" smtClean="0"/>
              <a:t>Graphs</a:t>
            </a:r>
            <a:r>
              <a:rPr lang="en-US" i="1" dirty="0" smtClean="0"/>
              <a:t> are ubiquitous..</a:t>
            </a:r>
            <a:endParaRPr lang="en-US" i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78A9D-47DB-49FD-9415-23D209E6C17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7216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586603" y="4627378"/>
            <a:ext cx="3375797" cy="1886353"/>
            <a:chOff x="586603" y="4627378"/>
            <a:chExt cx="3375797" cy="1886353"/>
          </a:xfrm>
        </p:grpSpPr>
        <p:grpSp>
          <p:nvGrpSpPr>
            <p:cNvPr id="182" name="Group 35"/>
            <p:cNvGrpSpPr/>
            <p:nvPr/>
          </p:nvGrpSpPr>
          <p:grpSpPr>
            <a:xfrm>
              <a:off x="1545766" y="4627378"/>
              <a:ext cx="1384421" cy="1145974"/>
              <a:chOff x="548131" y="3676332"/>
              <a:chExt cx="1769669" cy="1464869"/>
            </a:xfrm>
          </p:grpSpPr>
          <p:cxnSp>
            <p:nvCxnSpPr>
              <p:cNvPr id="208" name="Straight Connector 207"/>
              <p:cNvCxnSpPr>
                <a:stCxn id="220" idx="5"/>
                <a:endCxn id="216" idx="1"/>
              </p:cNvCxnSpPr>
              <p:nvPr/>
            </p:nvCxnSpPr>
            <p:spPr>
              <a:xfrm>
                <a:off x="1031885" y="4054023"/>
                <a:ext cx="322717" cy="286406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/>
              <p:cNvCxnSpPr>
                <a:stCxn id="216" idx="7"/>
                <a:endCxn id="224" idx="3"/>
              </p:cNvCxnSpPr>
              <p:nvPr/>
            </p:nvCxnSpPr>
            <p:spPr>
              <a:xfrm flipV="1">
                <a:off x="1511329" y="4054023"/>
                <a:ext cx="360177" cy="286406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>
                <a:stCxn id="217" idx="4"/>
                <a:endCxn id="216" idx="0"/>
              </p:cNvCxnSpPr>
              <p:nvPr/>
            </p:nvCxnSpPr>
            <p:spPr>
              <a:xfrm flipH="1">
                <a:off x="1432966" y="3897977"/>
                <a:ext cx="1332" cy="40999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/>
              <p:cNvCxnSpPr>
                <a:stCxn id="216" idx="6"/>
                <a:endCxn id="223" idx="2"/>
              </p:cNvCxnSpPr>
              <p:nvPr/>
            </p:nvCxnSpPr>
            <p:spPr>
              <a:xfrm>
                <a:off x="1543788" y="4418793"/>
                <a:ext cx="552367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/>
              <p:cNvCxnSpPr>
                <a:stCxn id="219" idx="6"/>
                <a:endCxn id="216" idx="2"/>
              </p:cNvCxnSpPr>
              <p:nvPr/>
            </p:nvCxnSpPr>
            <p:spPr>
              <a:xfrm>
                <a:off x="769776" y="4418793"/>
                <a:ext cx="552367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/>
              <p:cNvCxnSpPr>
                <a:stCxn id="216" idx="4"/>
                <a:endCxn id="218" idx="0"/>
              </p:cNvCxnSpPr>
              <p:nvPr/>
            </p:nvCxnSpPr>
            <p:spPr>
              <a:xfrm>
                <a:off x="1432966" y="4529615"/>
                <a:ext cx="1332" cy="389941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/>
              <p:cNvCxnSpPr>
                <a:stCxn id="216" idx="3"/>
                <a:endCxn id="221" idx="7"/>
              </p:cNvCxnSpPr>
              <p:nvPr/>
            </p:nvCxnSpPr>
            <p:spPr>
              <a:xfrm flipH="1">
                <a:off x="1031885" y="4497156"/>
                <a:ext cx="322717" cy="286427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/>
              <p:cNvCxnSpPr>
                <a:stCxn id="216" idx="5"/>
                <a:endCxn id="222" idx="1"/>
              </p:cNvCxnSpPr>
              <p:nvPr/>
            </p:nvCxnSpPr>
            <p:spPr>
              <a:xfrm>
                <a:off x="1511329" y="4497156"/>
                <a:ext cx="360177" cy="31316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16" name="Oval 215"/>
              <p:cNvSpPr/>
              <p:nvPr/>
            </p:nvSpPr>
            <p:spPr>
              <a:xfrm>
                <a:off x="1322143" y="4307970"/>
                <a:ext cx="221645" cy="22164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" name="Oval 216"/>
              <p:cNvSpPr/>
              <p:nvPr/>
            </p:nvSpPr>
            <p:spPr>
              <a:xfrm>
                <a:off x="1323475" y="3676332"/>
                <a:ext cx="221645" cy="22164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" name="Oval 217"/>
              <p:cNvSpPr/>
              <p:nvPr/>
            </p:nvSpPr>
            <p:spPr>
              <a:xfrm>
                <a:off x="1323475" y="4919556"/>
                <a:ext cx="221645" cy="22164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Oval 218"/>
              <p:cNvSpPr/>
              <p:nvPr/>
            </p:nvSpPr>
            <p:spPr>
              <a:xfrm>
                <a:off x="548131" y="4307970"/>
                <a:ext cx="221645" cy="22164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Oval 219"/>
              <p:cNvSpPr/>
              <p:nvPr/>
            </p:nvSpPr>
            <p:spPr>
              <a:xfrm>
                <a:off x="842699" y="3864837"/>
                <a:ext cx="221645" cy="22164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1" name="Oval 220"/>
              <p:cNvSpPr/>
              <p:nvPr/>
            </p:nvSpPr>
            <p:spPr>
              <a:xfrm>
                <a:off x="842699" y="4751124"/>
                <a:ext cx="221645" cy="22164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Oval 221"/>
              <p:cNvSpPr/>
              <p:nvPr/>
            </p:nvSpPr>
            <p:spPr>
              <a:xfrm>
                <a:off x="1839047" y="4777860"/>
                <a:ext cx="221645" cy="22164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3" name="Oval 222"/>
              <p:cNvSpPr/>
              <p:nvPr/>
            </p:nvSpPr>
            <p:spPr>
              <a:xfrm>
                <a:off x="2096155" y="4307970"/>
                <a:ext cx="221645" cy="22164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" name="Oval 223"/>
              <p:cNvSpPr/>
              <p:nvPr/>
            </p:nvSpPr>
            <p:spPr>
              <a:xfrm>
                <a:off x="1839047" y="3864837"/>
                <a:ext cx="221645" cy="22164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1" name="TextBox 190"/>
            <p:cNvSpPr txBox="1"/>
            <p:nvPr/>
          </p:nvSpPr>
          <p:spPr>
            <a:xfrm>
              <a:off x="586603" y="5867400"/>
              <a:ext cx="337579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Asynchronous Execution</a:t>
              </a:r>
              <a:br>
                <a:rPr lang="en-US" dirty="0" smtClean="0"/>
              </a:br>
              <a:r>
                <a:rPr lang="en-US" dirty="0" smtClean="0"/>
                <a:t>requires heavy locking (GraphLab)</a:t>
              </a:r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of </a:t>
            </a:r>
            <a:r>
              <a:rPr lang="en-US" b="1" dirty="0" smtClean="0"/>
              <a:t>High-Degree </a:t>
            </a:r>
            <a:r>
              <a:rPr lang="en-US" dirty="0" smtClean="0"/>
              <a:t>Vertices</a:t>
            </a:r>
            <a:endParaRPr lang="en-US" b="1" dirty="0"/>
          </a:p>
        </p:txBody>
      </p:sp>
      <p:sp>
        <p:nvSpPr>
          <p:cNvPr id="4" name="Oval 114"/>
          <p:cNvSpPr/>
          <p:nvPr/>
        </p:nvSpPr>
        <p:spPr>
          <a:xfrm>
            <a:off x="4754425" y="1371600"/>
            <a:ext cx="1890061" cy="1611416"/>
          </a:xfrm>
          <a:custGeom>
            <a:avLst/>
            <a:gdLst>
              <a:gd name="connsiteX0" fmla="*/ 0 w 1957294"/>
              <a:gd name="connsiteY0" fmla="*/ 824283 h 1648565"/>
              <a:gd name="connsiteX1" fmla="*/ 978647 w 1957294"/>
              <a:gd name="connsiteY1" fmla="*/ 0 h 1648565"/>
              <a:gd name="connsiteX2" fmla="*/ 1957294 w 1957294"/>
              <a:gd name="connsiteY2" fmla="*/ 824283 h 1648565"/>
              <a:gd name="connsiteX3" fmla="*/ 978647 w 1957294"/>
              <a:gd name="connsiteY3" fmla="*/ 1648566 h 1648565"/>
              <a:gd name="connsiteX4" fmla="*/ 0 w 1957294"/>
              <a:gd name="connsiteY4" fmla="*/ 824283 h 1648565"/>
              <a:gd name="connsiteX0" fmla="*/ 0 w 1983425"/>
              <a:gd name="connsiteY0" fmla="*/ 856857 h 1681140"/>
              <a:gd name="connsiteX1" fmla="*/ 978647 w 1983425"/>
              <a:gd name="connsiteY1" fmla="*/ 32574 h 1681140"/>
              <a:gd name="connsiteX2" fmla="*/ 1643529 w 1983425"/>
              <a:gd name="connsiteY2" fmla="*/ 232493 h 1681140"/>
              <a:gd name="connsiteX3" fmla="*/ 1957294 w 1983425"/>
              <a:gd name="connsiteY3" fmla="*/ 856857 h 1681140"/>
              <a:gd name="connsiteX4" fmla="*/ 978647 w 1983425"/>
              <a:gd name="connsiteY4" fmla="*/ 1681140 h 1681140"/>
              <a:gd name="connsiteX5" fmla="*/ 0 w 1983425"/>
              <a:gd name="connsiteY5" fmla="*/ 856857 h 1681140"/>
              <a:gd name="connsiteX0" fmla="*/ 22049 w 2005474"/>
              <a:gd name="connsiteY0" fmla="*/ 824998 h 1649281"/>
              <a:gd name="connsiteX1" fmla="*/ 373166 w 2005474"/>
              <a:gd name="connsiteY1" fmla="*/ 252927 h 1649281"/>
              <a:gd name="connsiteX2" fmla="*/ 1000696 w 2005474"/>
              <a:gd name="connsiteY2" fmla="*/ 715 h 1649281"/>
              <a:gd name="connsiteX3" fmla="*/ 1665578 w 2005474"/>
              <a:gd name="connsiteY3" fmla="*/ 200634 h 1649281"/>
              <a:gd name="connsiteX4" fmla="*/ 1979343 w 2005474"/>
              <a:gd name="connsiteY4" fmla="*/ 824998 h 1649281"/>
              <a:gd name="connsiteX5" fmla="*/ 1000696 w 2005474"/>
              <a:gd name="connsiteY5" fmla="*/ 1649281 h 1649281"/>
              <a:gd name="connsiteX6" fmla="*/ 22049 w 2005474"/>
              <a:gd name="connsiteY6" fmla="*/ 824998 h 1649281"/>
              <a:gd name="connsiteX0" fmla="*/ 61 w 1983486"/>
              <a:gd name="connsiteY0" fmla="*/ 824998 h 1674201"/>
              <a:gd name="connsiteX1" fmla="*/ 351178 w 1983486"/>
              <a:gd name="connsiteY1" fmla="*/ 252927 h 1674201"/>
              <a:gd name="connsiteX2" fmla="*/ 978708 w 1983486"/>
              <a:gd name="connsiteY2" fmla="*/ 715 h 1674201"/>
              <a:gd name="connsiteX3" fmla="*/ 1643590 w 1983486"/>
              <a:gd name="connsiteY3" fmla="*/ 200634 h 1674201"/>
              <a:gd name="connsiteX4" fmla="*/ 1957355 w 1983486"/>
              <a:gd name="connsiteY4" fmla="*/ 824998 h 1674201"/>
              <a:gd name="connsiteX5" fmla="*/ 978708 w 1983486"/>
              <a:gd name="connsiteY5" fmla="*/ 1649281 h 1674201"/>
              <a:gd name="connsiteX6" fmla="*/ 328767 w 1983486"/>
              <a:gd name="connsiteY6" fmla="*/ 1403397 h 1674201"/>
              <a:gd name="connsiteX7" fmla="*/ 61 w 1983486"/>
              <a:gd name="connsiteY7" fmla="*/ 824998 h 1674201"/>
              <a:gd name="connsiteX0" fmla="*/ 61 w 1959522"/>
              <a:gd name="connsiteY0" fmla="*/ 824998 h 1649328"/>
              <a:gd name="connsiteX1" fmla="*/ 351178 w 1959522"/>
              <a:gd name="connsiteY1" fmla="*/ 252927 h 1649328"/>
              <a:gd name="connsiteX2" fmla="*/ 978708 w 1959522"/>
              <a:gd name="connsiteY2" fmla="*/ 715 h 1649328"/>
              <a:gd name="connsiteX3" fmla="*/ 1643590 w 1959522"/>
              <a:gd name="connsiteY3" fmla="*/ 200634 h 1649328"/>
              <a:gd name="connsiteX4" fmla="*/ 1957355 w 1959522"/>
              <a:gd name="connsiteY4" fmla="*/ 824998 h 1649328"/>
              <a:gd name="connsiteX5" fmla="*/ 1606237 w 1959522"/>
              <a:gd name="connsiteY5" fmla="*/ 1418339 h 1649328"/>
              <a:gd name="connsiteX6" fmla="*/ 978708 w 1959522"/>
              <a:gd name="connsiteY6" fmla="*/ 1649281 h 1649328"/>
              <a:gd name="connsiteX7" fmla="*/ 328767 w 1959522"/>
              <a:gd name="connsiteY7" fmla="*/ 1403397 h 1649328"/>
              <a:gd name="connsiteX8" fmla="*/ 61 w 1959522"/>
              <a:gd name="connsiteY8" fmla="*/ 824998 h 1649328"/>
              <a:gd name="connsiteX0" fmla="*/ 61 w 1958869"/>
              <a:gd name="connsiteY0" fmla="*/ 824998 h 1649311"/>
              <a:gd name="connsiteX1" fmla="*/ 351178 w 1958869"/>
              <a:gd name="connsiteY1" fmla="*/ 252927 h 1649311"/>
              <a:gd name="connsiteX2" fmla="*/ 978708 w 1958869"/>
              <a:gd name="connsiteY2" fmla="*/ 715 h 1649311"/>
              <a:gd name="connsiteX3" fmla="*/ 1643590 w 1958869"/>
              <a:gd name="connsiteY3" fmla="*/ 200634 h 1649311"/>
              <a:gd name="connsiteX4" fmla="*/ 1957355 w 1958869"/>
              <a:gd name="connsiteY4" fmla="*/ 824998 h 1649311"/>
              <a:gd name="connsiteX5" fmla="*/ 1471767 w 1958869"/>
              <a:gd name="connsiteY5" fmla="*/ 992515 h 1649311"/>
              <a:gd name="connsiteX6" fmla="*/ 1606237 w 1958869"/>
              <a:gd name="connsiteY6" fmla="*/ 1418339 h 1649311"/>
              <a:gd name="connsiteX7" fmla="*/ 978708 w 1958869"/>
              <a:gd name="connsiteY7" fmla="*/ 1649281 h 1649311"/>
              <a:gd name="connsiteX8" fmla="*/ 328767 w 1958869"/>
              <a:gd name="connsiteY8" fmla="*/ 1403397 h 1649311"/>
              <a:gd name="connsiteX9" fmla="*/ 61 w 1958869"/>
              <a:gd name="connsiteY9" fmla="*/ 824998 h 1649311"/>
              <a:gd name="connsiteX0" fmla="*/ 61 w 1958869"/>
              <a:gd name="connsiteY0" fmla="*/ 824998 h 1653105"/>
              <a:gd name="connsiteX1" fmla="*/ 351178 w 1958869"/>
              <a:gd name="connsiteY1" fmla="*/ 252927 h 1653105"/>
              <a:gd name="connsiteX2" fmla="*/ 978708 w 1958869"/>
              <a:gd name="connsiteY2" fmla="*/ 715 h 1653105"/>
              <a:gd name="connsiteX3" fmla="*/ 1643590 w 1958869"/>
              <a:gd name="connsiteY3" fmla="*/ 200634 h 1653105"/>
              <a:gd name="connsiteX4" fmla="*/ 1957355 w 1958869"/>
              <a:gd name="connsiteY4" fmla="*/ 824998 h 1653105"/>
              <a:gd name="connsiteX5" fmla="*/ 1471767 w 1958869"/>
              <a:gd name="connsiteY5" fmla="*/ 992515 h 1653105"/>
              <a:gd name="connsiteX6" fmla="*/ 1606237 w 1958869"/>
              <a:gd name="connsiteY6" fmla="*/ 1418339 h 1653105"/>
              <a:gd name="connsiteX7" fmla="*/ 1172944 w 1958869"/>
              <a:gd name="connsiteY7" fmla="*/ 1231575 h 1653105"/>
              <a:gd name="connsiteX8" fmla="*/ 978708 w 1958869"/>
              <a:gd name="connsiteY8" fmla="*/ 1649281 h 1653105"/>
              <a:gd name="connsiteX9" fmla="*/ 328767 w 1958869"/>
              <a:gd name="connsiteY9" fmla="*/ 1403397 h 1653105"/>
              <a:gd name="connsiteX10" fmla="*/ 61 w 1958869"/>
              <a:gd name="connsiteY10" fmla="*/ 824998 h 1653105"/>
              <a:gd name="connsiteX0" fmla="*/ 61 w 1958869"/>
              <a:gd name="connsiteY0" fmla="*/ 824998 h 1649425"/>
              <a:gd name="connsiteX1" fmla="*/ 351178 w 1958869"/>
              <a:gd name="connsiteY1" fmla="*/ 252927 h 1649425"/>
              <a:gd name="connsiteX2" fmla="*/ 978708 w 1958869"/>
              <a:gd name="connsiteY2" fmla="*/ 715 h 1649425"/>
              <a:gd name="connsiteX3" fmla="*/ 1643590 w 1958869"/>
              <a:gd name="connsiteY3" fmla="*/ 200634 h 1649425"/>
              <a:gd name="connsiteX4" fmla="*/ 1957355 w 1958869"/>
              <a:gd name="connsiteY4" fmla="*/ 824998 h 1649425"/>
              <a:gd name="connsiteX5" fmla="*/ 1471767 w 1958869"/>
              <a:gd name="connsiteY5" fmla="*/ 992515 h 1649425"/>
              <a:gd name="connsiteX6" fmla="*/ 1606237 w 1958869"/>
              <a:gd name="connsiteY6" fmla="*/ 1418339 h 1649425"/>
              <a:gd name="connsiteX7" fmla="*/ 1172944 w 1958869"/>
              <a:gd name="connsiteY7" fmla="*/ 1231575 h 1649425"/>
              <a:gd name="connsiteX8" fmla="*/ 978708 w 1958869"/>
              <a:gd name="connsiteY8" fmla="*/ 1649281 h 1649425"/>
              <a:gd name="connsiteX9" fmla="*/ 814356 w 1958869"/>
              <a:gd name="connsiteY9" fmla="*/ 1179281 h 1649425"/>
              <a:gd name="connsiteX10" fmla="*/ 328767 w 1958869"/>
              <a:gd name="connsiteY10" fmla="*/ 1403397 h 1649425"/>
              <a:gd name="connsiteX11" fmla="*/ 61 w 1958869"/>
              <a:gd name="connsiteY11" fmla="*/ 824998 h 1649425"/>
              <a:gd name="connsiteX0" fmla="*/ 1821 w 1960629"/>
              <a:gd name="connsiteY0" fmla="*/ 824998 h 1649425"/>
              <a:gd name="connsiteX1" fmla="*/ 352938 w 1960629"/>
              <a:gd name="connsiteY1" fmla="*/ 252927 h 1649425"/>
              <a:gd name="connsiteX2" fmla="*/ 980468 w 1960629"/>
              <a:gd name="connsiteY2" fmla="*/ 715 h 1649425"/>
              <a:gd name="connsiteX3" fmla="*/ 1645350 w 1960629"/>
              <a:gd name="connsiteY3" fmla="*/ 200634 h 1649425"/>
              <a:gd name="connsiteX4" fmla="*/ 1959115 w 1960629"/>
              <a:gd name="connsiteY4" fmla="*/ 824998 h 1649425"/>
              <a:gd name="connsiteX5" fmla="*/ 1473527 w 1960629"/>
              <a:gd name="connsiteY5" fmla="*/ 992515 h 1649425"/>
              <a:gd name="connsiteX6" fmla="*/ 1607997 w 1960629"/>
              <a:gd name="connsiteY6" fmla="*/ 1418339 h 1649425"/>
              <a:gd name="connsiteX7" fmla="*/ 1174704 w 1960629"/>
              <a:gd name="connsiteY7" fmla="*/ 1231575 h 1649425"/>
              <a:gd name="connsiteX8" fmla="*/ 980468 w 1960629"/>
              <a:gd name="connsiteY8" fmla="*/ 1649281 h 1649425"/>
              <a:gd name="connsiteX9" fmla="*/ 816116 w 1960629"/>
              <a:gd name="connsiteY9" fmla="*/ 1179281 h 1649425"/>
              <a:gd name="connsiteX10" fmla="*/ 330527 w 1960629"/>
              <a:gd name="connsiteY10" fmla="*/ 1403397 h 1649425"/>
              <a:gd name="connsiteX11" fmla="*/ 494881 w 1960629"/>
              <a:gd name="connsiteY11" fmla="*/ 992516 h 1649425"/>
              <a:gd name="connsiteX12" fmla="*/ 1821 w 1960629"/>
              <a:gd name="connsiteY12" fmla="*/ 824998 h 1649425"/>
              <a:gd name="connsiteX0" fmla="*/ 3 w 1958811"/>
              <a:gd name="connsiteY0" fmla="*/ 824998 h 1649425"/>
              <a:gd name="connsiteX1" fmla="*/ 485592 w 1958811"/>
              <a:gd name="connsiteY1" fmla="*/ 663810 h 1649425"/>
              <a:gd name="connsiteX2" fmla="*/ 351120 w 1958811"/>
              <a:gd name="connsiteY2" fmla="*/ 252927 h 1649425"/>
              <a:gd name="connsiteX3" fmla="*/ 978650 w 1958811"/>
              <a:gd name="connsiteY3" fmla="*/ 715 h 1649425"/>
              <a:gd name="connsiteX4" fmla="*/ 1643532 w 1958811"/>
              <a:gd name="connsiteY4" fmla="*/ 200634 h 1649425"/>
              <a:gd name="connsiteX5" fmla="*/ 1957297 w 1958811"/>
              <a:gd name="connsiteY5" fmla="*/ 824998 h 1649425"/>
              <a:gd name="connsiteX6" fmla="*/ 1471709 w 1958811"/>
              <a:gd name="connsiteY6" fmla="*/ 992515 h 1649425"/>
              <a:gd name="connsiteX7" fmla="*/ 1606179 w 1958811"/>
              <a:gd name="connsiteY7" fmla="*/ 1418339 h 1649425"/>
              <a:gd name="connsiteX8" fmla="*/ 1172886 w 1958811"/>
              <a:gd name="connsiteY8" fmla="*/ 1231575 h 1649425"/>
              <a:gd name="connsiteX9" fmla="*/ 978650 w 1958811"/>
              <a:gd name="connsiteY9" fmla="*/ 1649281 h 1649425"/>
              <a:gd name="connsiteX10" fmla="*/ 814298 w 1958811"/>
              <a:gd name="connsiteY10" fmla="*/ 1179281 h 1649425"/>
              <a:gd name="connsiteX11" fmla="*/ 328709 w 1958811"/>
              <a:gd name="connsiteY11" fmla="*/ 1403397 h 1649425"/>
              <a:gd name="connsiteX12" fmla="*/ 493063 w 1958811"/>
              <a:gd name="connsiteY12" fmla="*/ 992516 h 1649425"/>
              <a:gd name="connsiteX13" fmla="*/ 3 w 1958811"/>
              <a:gd name="connsiteY13" fmla="*/ 824998 h 1649425"/>
              <a:gd name="connsiteX0" fmla="*/ 3 w 1958811"/>
              <a:gd name="connsiteY0" fmla="*/ 835454 h 1659881"/>
              <a:gd name="connsiteX1" fmla="*/ 485592 w 1958811"/>
              <a:gd name="connsiteY1" fmla="*/ 674266 h 1659881"/>
              <a:gd name="connsiteX2" fmla="*/ 351120 w 1958811"/>
              <a:gd name="connsiteY2" fmla="*/ 263383 h 1659881"/>
              <a:gd name="connsiteX3" fmla="*/ 814298 w 1958811"/>
              <a:gd name="connsiteY3" fmla="*/ 494972 h 1659881"/>
              <a:gd name="connsiteX4" fmla="*/ 978650 w 1958811"/>
              <a:gd name="connsiteY4" fmla="*/ 11171 h 1659881"/>
              <a:gd name="connsiteX5" fmla="*/ 1643532 w 1958811"/>
              <a:gd name="connsiteY5" fmla="*/ 211090 h 1659881"/>
              <a:gd name="connsiteX6" fmla="*/ 1957297 w 1958811"/>
              <a:gd name="connsiteY6" fmla="*/ 835454 h 1659881"/>
              <a:gd name="connsiteX7" fmla="*/ 1471709 w 1958811"/>
              <a:gd name="connsiteY7" fmla="*/ 1002971 h 1659881"/>
              <a:gd name="connsiteX8" fmla="*/ 1606179 w 1958811"/>
              <a:gd name="connsiteY8" fmla="*/ 1428795 h 1659881"/>
              <a:gd name="connsiteX9" fmla="*/ 1172886 w 1958811"/>
              <a:gd name="connsiteY9" fmla="*/ 1242031 h 1659881"/>
              <a:gd name="connsiteX10" fmla="*/ 978650 w 1958811"/>
              <a:gd name="connsiteY10" fmla="*/ 1659737 h 1659881"/>
              <a:gd name="connsiteX11" fmla="*/ 814298 w 1958811"/>
              <a:gd name="connsiteY11" fmla="*/ 1189737 h 1659881"/>
              <a:gd name="connsiteX12" fmla="*/ 328709 w 1958811"/>
              <a:gd name="connsiteY12" fmla="*/ 1413853 h 1659881"/>
              <a:gd name="connsiteX13" fmla="*/ 493063 w 1958811"/>
              <a:gd name="connsiteY13" fmla="*/ 1002972 h 1659881"/>
              <a:gd name="connsiteX14" fmla="*/ 3 w 1958811"/>
              <a:gd name="connsiteY14" fmla="*/ 835454 h 1659881"/>
              <a:gd name="connsiteX0" fmla="*/ 3 w 1958811"/>
              <a:gd name="connsiteY0" fmla="*/ 824327 h 1648754"/>
              <a:gd name="connsiteX1" fmla="*/ 485592 w 1958811"/>
              <a:gd name="connsiteY1" fmla="*/ 663139 h 1648754"/>
              <a:gd name="connsiteX2" fmla="*/ 351120 w 1958811"/>
              <a:gd name="connsiteY2" fmla="*/ 252256 h 1648754"/>
              <a:gd name="connsiteX3" fmla="*/ 814298 w 1958811"/>
              <a:gd name="connsiteY3" fmla="*/ 483845 h 1648754"/>
              <a:gd name="connsiteX4" fmla="*/ 978650 w 1958811"/>
              <a:gd name="connsiteY4" fmla="*/ 44 h 1648754"/>
              <a:gd name="connsiteX5" fmla="*/ 1180357 w 1958811"/>
              <a:gd name="connsiteY5" fmla="*/ 453963 h 1648754"/>
              <a:gd name="connsiteX6" fmla="*/ 1643532 w 1958811"/>
              <a:gd name="connsiteY6" fmla="*/ 199963 h 1648754"/>
              <a:gd name="connsiteX7" fmla="*/ 1957297 w 1958811"/>
              <a:gd name="connsiteY7" fmla="*/ 824327 h 1648754"/>
              <a:gd name="connsiteX8" fmla="*/ 1471709 w 1958811"/>
              <a:gd name="connsiteY8" fmla="*/ 991844 h 1648754"/>
              <a:gd name="connsiteX9" fmla="*/ 1606179 w 1958811"/>
              <a:gd name="connsiteY9" fmla="*/ 1417668 h 1648754"/>
              <a:gd name="connsiteX10" fmla="*/ 1172886 w 1958811"/>
              <a:gd name="connsiteY10" fmla="*/ 1230904 h 1648754"/>
              <a:gd name="connsiteX11" fmla="*/ 978650 w 1958811"/>
              <a:gd name="connsiteY11" fmla="*/ 1648610 h 1648754"/>
              <a:gd name="connsiteX12" fmla="*/ 814298 w 1958811"/>
              <a:gd name="connsiteY12" fmla="*/ 1178610 h 1648754"/>
              <a:gd name="connsiteX13" fmla="*/ 328709 w 1958811"/>
              <a:gd name="connsiteY13" fmla="*/ 1402726 h 1648754"/>
              <a:gd name="connsiteX14" fmla="*/ 493063 w 1958811"/>
              <a:gd name="connsiteY14" fmla="*/ 991845 h 1648754"/>
              <a:gd name="connsiteX15" fmla="*/ 3 w 1958811"/>
              <a:gd name="connsiteY15" fmla="*/ 824327 h 1648754"/>
              <a:gd name="connsiteX0" fmla="*/ 3 w 1962531"/>
              <a:gd name="connsiteY0" fmla="*/ 824327 h 1648754"/>
              <a:gd name="connsiteX1" fmla="*/ 485592 w 1962531"/>
              <a:gd name="connsiteY1" fmla="*/ 663139 h 1648754"/>
              <a:gd name="connsiteX2" fmla="*/ 351120 w 1962531"/>
              <a:gd name="connsiteY2" fmla="*/ 252256 h 1648754"/>
              <a:gd name="connsiteX3" fmla="*/ 814298 w 1962531"/>
              <a:gd name="connsiteY3" fmla="*/ 483845 h 1648754"/>
              <a:gd name="connsiteX4" fmla="*/ 978650 w 1962531"/>
              <a:gd name="connsiteY4" fmla="*/ 44 h 1648754"/>
              <a:gd name="connsiteX5" fmla="*/ 1180357 w 1962531"/>
              <a:gd name="connsiteY5" fmla="*/ 453963 h 1648754"/>
              <a:gd name="connsiteX6" fmla="*/ 1643532 w 1962531"/>
              <a:gd name="connsiteY6" fmla="*/ 199963 h 1648754"/>
              <a:gd name="connsiteX7" fmla="*/ 1494121 w 1962531"/>
              <a:gd name="connsiteY7" fmla="*/ 648197 h 1648754"/>
              <a:gd name="connsiteX8" fmla="*/ 1957297 w 1962531"/>
              <a:gd name="connsiteY8" fmla="*/ 824327 h 1648754"/>
              <a:gd name="connsiteX9" fmla="*/ 1471709 w 1962531"/>
              <a:gd name="connsiteY9" fmla="*/ 991844 h 1648754"/>
              <a:gd name="connsiteX10" fmla="*/ 1606179 w 1962531"/>
              <a:gd name="connsiteY10" fmla="*/ 1417668 h 1648754"/>
              <a:gd name="connsiteX11" fmla="*/ 1172886 w 1962531"/>
              <a:gd name="connsiteY11" fmla="*/ 1230904 h 1648754"/>
              <a:gd name="connsiteX12" fmla="*/ 978650 w 1962531"/>
              <a:gd name="connsiteY12" fmla="*/ 1648610 h 1648754"/>
              <a:gd name="connsiteX13" fmla="*/ 814298 w 1962531"/>
              <a:gd name="connsiteY13" fmla="*/ 1178610 h 1648754"/>
              <a:gd name="connsiteX14" fmla="*/ 328709 w 1962531"/>
              <a:gd name="connsiteY14" fmla="*/ 1402726 h 1648754"/>
              <a:gd name="connsiteX15" fmla="*/ 493063 w 1962531"/>
              <a:gd name="connsiteY15" fmla="*/ 991845 h 1648754"/>
              <a:gd name="connsiteX16" fmla="*/ 3 w 1962531"/>
              <a:gd name="connsiteY16" fmla="*/ 824327 h 1648754"/>
              <a:gd name="connsiteX0" fmla="*/ 3 w 1962531"/>
              <a:gd name="connsiteY0" fmla="*/ 824327 h 1648754"/>
              <a:gd name="connsiteX1" fmla="*/ 485592 w 1962531"/>
              <a:gd name="connsiteY1" fmla="*/ 663139 h 1648754"/>
              <a:gd name="connsiteX2" fmla="*/ 351120 w 1962531"/>
              <a:gd name="connsiteY2" fmla="*/ 252256 h 1648754"/>
              <a:gd name="connsiteX3" fmla="*/ 814298 w 1962531"/>
              <a:gd name="connsiteY3" fmla="*/ 483845 h 1648754"/>
              <a:gd name="connsiteX4" fmla="*/ 978650 w 1962531"/>
              <a:gd name="connsiteY4" fmla="*/ 44 h 1648754"/>
              <a:gd name="connsiteX5" fmla="*/ 1180357 w 1962531"/>
              <a:gd name="connsiteY5" fmla="*/ 453963 h 1648754"/>
              <a:gd name="connsiteX6" fmla="*/ 1643532 w 1962531"/>
              <a:gd name="connsiteY6" fmla="*/ 199963 h 1648754"/>
              <a:gd name="connsiteX7" fmla="*/ 1494121 w 1962531"/>
              <a:gd name="connsiteY7" fmla="*/ 648197 h 1648754"/>
              <a:gd name="connsiteX8" fmla="*/ 1957297 w 1962531"/>
              <a:gd name="connsiteY8" fmla="*/ 824327 h 1648754"/>
              <a:gd name="connsiteX9" fmla="*/ 1471709 w 1962531"/>
              <a:gd name="connsiteY9" fmla="*/ 991844 h 1648754"/>
              <a:gd name="connsiteX10" fmla="*/ 1606179 w 1962531"/>
              <a:gd name="connsiteY10" fmla="*/ 1417668 h 1648754"/>
              <a:gd name="connsiteX11" fmla="*/ 1172886 w 1962531"/>
              <a:gd name="connsiteY11" fmla="*/ 1230904 h 1648754"/>
              <a:gd name="connsiteX12" fmla="*/ 978650 w 1962531"/>
              <a:gd name="connsiteY12" fmla="*/ 1648610 h 1648754"/>
              <a:gd name="connsiteX13" fmla="*/ 814298 w 1962531"/>
              <a:gd name="connsiteY13" fmla="*/ 1178610 h 1648754"/>
              <a:gd name="connsiteX14" fmla="*/ 328709 w 1962531"/>
              <a:gd name="connsiteY14" fmla="*/ 1402726 h 1648754"/>
              <a:gd name="connsiteX15" fmla="*/ 493063 w 1962531"/>
              <a:gd name="connsiteY15" fmla="*/ 991845 h 1648754"/>
              <a:gd name="connsiteX16" fmla="*/ 3 w 1962531"/>
              <a:gd name="connsiteY16" fmla="*/ 824327 h 1648754"/>
              <a:gd name="connsiteX0" fmla="*/ 3 w 1962531"/>
              <a:gd name="connsiteY0" fmla="*/ 824327 h 1648754"/>
              <a:gd name="connsiteX1" fmla="*/ 485592 w 1962531"/>
              <a:gd name="connsiteY1" fmla="*/ 663139 h 1648754"/>
              <a:gd name="connsiteX2" fmla="*/ 351120 w 1962531"/>
              <a:gd name="connsiteY2" fmla="*/ 252256 h 1648754"/>
              <a:gd name="connsiteX3" fmla="*/ 814298 w 1962531"/>
              <a:gd name="connsiteY3" fmla="*/ 483845 h 1648754"/>
              <a:gd name="connsiteX4" fmla="*/ 978650 w 1962531"/>
              <a:gd name="connsiteY4" fmla="*/ 44 h 1648754"/>
              <a:gd name="connsiteX5" fmla="*/ 1180357 w 1962531"/>
              <a:gd name="connsiteY5" fmla="*/ 453963 h 1648754"/>
              <a:gd name="connsiteX6" fmla="*/ 1643532 w 1962531"/>
              <a:gd name="connsiteY6" fmla="*/ 199963 h 1648754"/>
              <a:gd name="connsiteX7" fmla="*/ 1494121 w 1962531"/>
              <a:gd name="connsiteY7" fmla="*/ 648197 h 1648754"/>
              <a:gd name="connsiteX8" fmla="*/ 1957297 w 1962531"/>
              <a:gd name="connsiteY8" fmla="*/ 824327 h 1648754"/>
              <a:gd name="connsiteX9" fmla="*/ 1471709 w 1962531"/>
              <a:gd name="connsiteY9" fmla="*/ 991844 h 1648754"/>
              <a:gd name="connsiteX10" fmla="*/ 1606179 w 1962531"/>
              <a:gd name="connsiteY10" fmla="*/ 1417668 h 1648754"/>
              <a:gd name="connsiteX11" fmla="*/ 1172886 w 1962531"/>
              <a:gd name="connsiteY11" fmla="*/ 1230904 h 1648754"/>
              <a:gd name="connsiteX12" fmla="*/ 978650 w 1962531"/>
              <a:gd name="connsiteY12" fmla="*/ 1648610 h 1648754"/>
              <a:gd name="connsiteX13" fmla="*/ 814298 w 1962531"/>
              <a:gd name="connsiteY13" fmla="*/ 1178610 h 1648754"/>
              <a:gd name="connsiteX14" fmla="*/ 328709 w 1962531"/>
              <a:gd name="connsiteY14" fmla="*/ 1402726 h 1648754"/>
              <a:gd name="connsiteX15" fmla="*/ 493063 w 1962531"/>
              <a:gd name="connsiteY15" fmla="*/ 991845 h 1648754"/>
              <a:gd name="connsiteX16" fmla="*/ 3 w 1962531"/>
              <a:gd name="connsiteY16" fmla="*/ 824327 h 1648754"/>
              <a:gd name="connsiteX0" fmla="*/ 3 w 1962531"/>
              <a:gd name="connsiteY0" fmla="*/ 824327 h 1648754"/>
              <a:gd name="connsiteX1" fmla="*/ 485592 w 1962531"/>
              <a:gd name="connsiteY1" fmla="*/ 663139 h 1648754"/>
              <a:gd name="connsiteX2" fmla="*/ 351120 w 1962531"/>
              <a:gd name="connsiteY2" fmla="*/ 252256 h 1648754"/>
              <a:gd name="connsiteX3" fmla="*/ 814298 w 1962531"/>
              <a:gd name="connsiteY3" fmla="*/ 483845 h 1648754"/>
              <a:gd name="connsiteX4" fmla="*/ 978650 w 1962531"/>
              <a:gd name="connsiteY4" fmla="*/ 44 h 1648754"/>
              <a:gd name="connsiteX5" fmla="*/ 1180357 w 1962531"/>
              <a:gd name="connsiteY5" fmla="*/ 453963 h 1648754"/>
              <a:gd name="connsiteX6" fmla="*/ 1636061 w 1962531"/>
              <a:gd name="connsiteY6" fmla="*/ 244787 h 1648754"/>
              <a:gd name="connsiteX7" fmla="*/ 1494121 w 1962531"/>
              <a:gd name="connsiteY7" fmla="*/ 648197 h 1648754"/>
              <a:gd name="connsiteX8" fmla="*/ 1957297 w 1962531"/>
              <a:gd name="connsiteY8" fmla="*/ 824327 h 1648754"/>
              <a:gd name="connsiteX9" fmla="*/ 1471709 w 1962531"/>
              <a:gd name="connsiteY9" fmla="*/ 991844 h 1648754"/>
              <a:gd name="connsiteX10" fmla="*/ 1606179 w 1962531"/>
              <a:gd name="connsiteY10" fmla="*/ 1417668 h 1648754"/>
              <a:gd name="connsiteX11" fmla="*/ 1172886 w 1962531"/>
              <a:gd name="connsiteY11" fmla="*/ 1230904 h 1648754"/>
              <a:gd name="connsiteX12" fmla="*/ 978650 w 1962531"/>
              <a:gd name="connsiteY12" fmla="*/ 1648610 h 1648754"/>
              <a:gd name="connsiteX13" fmla="*/ 814298 w 1962531"/>
              <a:gd name="connsiteY13" fmla="*/ 1178610 h 1648754"/>
              <a:gd name="connsiteX14" fmla="*/ 328709 w 1962531"/>
              <a:gd name="connsiteY14" fmla="*/ 1402726 h 1648754"/>
              <a:gd name="connsiteX15" fmla="*/ 493063 w 1962531"/>
              <a:gd name="connsiteY15" fmla="*/ 991845 h 1648754"/>
              <a:gd name="connsiteX16" fmla="*/ 3 w 1962531"/>
              <a:gd name="connsiteY16" fmla="*/ 824327 h 1648754"/>
              <a:gd name="connsiteX0" fmla="*/ 3 w 1962531"/>
              <a:gd name="connsiteY0" fmla="*/ 824327 h 1648754"/>
              <a:gd name="connsiteX1" fmla="*/ 485592 w 1962531"/>
              <a:gd name="connsiteY1" fmla="*/ 663139 h 1648754"/>
              <a:gd name="connsiteX2" fmla="*/ 351120 w 1962531"/>
              <a:gd name="connsiteY2" fmla="*/ 252256 h 1648754"/>
              <a:gd name="connsiteX3" fmla="*/ 814298 w 1962531"/>
              <a:gd name="connsiteY3" fmla="*/ 483845 h 1648754"/>
              <a:gd name="connsiteX4" fmla="*/ 978650 w 1962531"/>
              <a:gd name="connsiteY4" fmla="*/ 44 h 1648754"/>
              <a:gd name="connsiteX5" fmla="*/ 1180357 w 1962531"/>
              <a:gd name="connsiteY5" fmla="*/ 453963 h 1648754"/>
              <a:gd name="connsiteX6" fmla="*/ 1636061 w 1962531"/>
              <a:gd name="connsiteY6" fmla="*/ 244787 h 1648754"/>
              <a:gd name="connsiteX7" fmla="*/ 1494121 w 1962531"/>
              <a:gd name="connsiteY7" fmla="*/ 648197 h 1648754"/>
              <a:gd name="connsiteX8" fmla="*/ 1957297 w 1962531"/>
              <a:gd name="connsiteY8" fmla="*/ 824327 h 1648754"/>
              <a:gd name="connsiteX9" fmla="*/ 1471709 w 1962531"/>
              <a:gd name="connsiteY9" fmla="*/ 991844 h 1648754"/>
              <a:gd name="connsiteX10" fmla="*/ 1606179 w 1962531"/>
              <a:gd name="connsiteY10" fmla="*/ 1417668 h 1648754"/>
              <a:gd name="connsiteX11" fmla="*/ 1172886 w 1962531"/>
              <a:gd name="connsiteY11" fmla="*/ 1230904 h 1648754"/>
              <a:gd name="connsiteX12" fmla="*/ 978650 w 1962531"/>
              <a:gd name="connsiteY12" fmla="*/ 1648610 h 1648754"/>
              <a:gd name="connsiteX13" fmla="*/ 814298 w 1962531"/>
              <a:gd name="connsiteY13" fmla="*/ 1178610 h 1648754"/>
              <a:gd name="connsiteX14" fmla="*/ 328709 w 1962531"/>
              <a:gd name="connsiteY14" fmla="*/ 1402726 h 1648754"/>
              <a:gd name="connsiteX15" fmla="*/ 493063 w 1962531"/>
              <a:gd name="connsiteY15" fmla="*/ 991845 h 1648754"/>
              <a:gd name="connsiteX16" fmla="*/ 3 w 1962531"/>
              <a:gd name="connsiteY16" fmla="*/ 824327 h 1648754"/>
              <a:gd name="connsiteX0" fmla="*/ 3 w 1962531"/>
              <a:gd name="connsiteY0" fmla="*/ 824327 h 1648754"/>
              <a:gd name="connsiteX1" fmla="*/ 485592 w 1962531"/>
              <a:gd name="connsiteY1" fmla="*/ 663139 h 1648754"/>
              <a:gd name="connsiteX2" fmla="*/ 351120 w 1962531"/>
              <a:gd name="connsiteY2" fmla="*/ 252256 h 1648754"/>
              <a:gd name="connsiteX3" fmla="*/ 814298 w 1962531"/>
              <a:gd name="connsiteY3" fmla="*/ 483845 h 1648754"/>
              <a:gd name="connsiteX4" fmla="*/ 978650 w 1962531"/>
              <a:gd name="connsiteY4" fmla="*/ 44 h 1648754"/>
              <a:gd name="connsiteX5" fmla="*/ 1180357 w 1962531"/>
              <a:gd name="connsiteY5" fmla="*/ 453963 h 1648754"/>
              <a:gd name="connsiteX6" fmla="*/ 1636061 w 1962531"/>
              <a:gd name="connsiteY6" fmla="*/ 244787 h 1648754"/>
              <a:gd name="connsiteX7" fmla="*/ 1494121 w 1962531"/>
              <a:gd name="connsiteY7" fmla="*/ 648197 h 1648754"/>
              <a:gd name="connsiteX8" fmla="*/ 1957297 w 1962531"/>
              <a:gd name="connsiteY8" fmla="*/ 824327 h 1648754"/>
              <a:gd name="connsiteX9" fmla="*/ 1471709 w 1962531"/>
              <a:gd name="connsiteY9" fmla="*/ 991844 h 1648754"/>
              <a:gd name="connsiteX10" fmla="*/ 1606179 w 1962531"/>
              <a:gd name="connsiteY10" fmla="*/ 1417668 h 1648754"/>
              <a:gd name="connsiteX11" fmla="*/ 1172886 w 1962531"/>
              <a:gd name="connsiteY11" fmla="*/ 1230904 h 1648754"/>
              <a:gd name="connsiteX12" fmla="*/ 978650 w 1962531"/>
              <a:gd name="connsiteY12" fmla="*/ 1648610 h 1648754"/>
              <a:gd name="connsiteX13" fmla="*/ 814298 w 1962531"/>
              <a:gd name="connsiteY13" fmla="*/ 1178610 h 1648754"/>
              <a:gd name="connsiteX14" fmla="*/ 328709 w 1962531"/>
              <a:gd name="connsiteY14" fmla="*/ 1402726 h 1648754"/>
              <a:gd name="connsiteX15" fmla="*/ 493063 w 1962531"/>
              <a:gd name="connsiteY15" fmla="*/ 991845 h 1648754"/>
              <a:gd name="connsiteX16" fmla="*/ 3 w 1962531"/>
              <a:gd name="connsiteY16" fmla="*/ 824327 h 1648754"/>
              <a:gd name="connsiteX0" fmla="*/ 3 w 1962531"/>
              <a:gd name="connsiteY0" fmla="*/ 824327 h 1648754"/>
              <a:gd name="connsiteX1" fmla="*/ 485592 w 1962531"/>
              <a:gd name="connsiteY1" fmla="*/ 663139 h 1648754"/>
              <a:gd name="connsiteX2" fmla="*/ 351120 w 1962531"/>
              <a:gd name="connsiteY2" fmla="*/ 252256 h 1648754"/>
              <a:gd name="connsiteX3" fmla="*/ 814298 w 1962531"/>
              <a:gd name="connsiteY3" fmla="*/ 483845 h 1648754"/>
              <a:gd name="connsiteX4" fmla="*/ 978650 w 1962531"/>
              <a:gd name="connsiteY4" fmla="*/ 44 h 1648754"/>
              <a:gd name="connsiteX5" fmla="*/ 1180357 w 1962531"/>
              <a:gd name="connsiteY5" fmla="*/ 453963 h 1648754"/>
              <a:gd name="connsiteX6" fmla="*/ 1636061 w 1962531"/>
              <a:gd name="connsiteY6" fmla="*/ 244787 h 1648754"/>
              <a:gd name="connsiteX7" fmla="*/ 1494121 w 1962531"/>
              <a:gd name="connsiteY7" fmla="*/ 648197 h 1648754"/>
              <a:gd name="connsiteX8" fmla="*/ 1957297 w 1962531"/>
              <a:gd name="connsiteY8" fmla="*/ 824327 h 1648754"/>
              <a:gd name="connsiteX9" fmla="*/ 1471709 w 1962531"/>
              <a:gd name="connsiteY9" fmla="*/ 991844 h 1648754"/>
              <a:gd name="connsiteX10" fmla="*/ 1606179 w 1962531"/>
              <a:gd name="connsiteY10" fmla="*/ 1417668 h 1648754"/>
              <a:gd name="connsiteX11" fmla="*/ 1172886 w 1962531"/>
              <a:gd name="connsiteY11" fmla="*/ 1230904 h 1648754"/>
              <a:gd name="connsiteX12" fmla="*/ 978650 w 1962531"/>
              <a:gd name="connsiteY12" fmla="*/ 1648610 h 1648754"/>
              <a:gd name="connsiteX13" fmla="*/ 814298 w 1962531"/>
              <a:gd name="connsiteY13" fmla="*/ 1178610 h 1648754"/>
              <a:gd name="connsiteX14" fmla="*/ 328709 w 1962531"/>
              <a:gd name="connsiteY14" fmla="*/ 1402726 h 1648754"/>
              <a:gd name="connsiteX15" fmla="*/ 493063 w 1962531"/>
              <a:gd name="connsiteY15" fmla="*/ 991845 h 1648754"/>
              <a:gd name="connsiteX16" fmla="*/ 3 w 1962531"/>
              <a:gd name="connsiteY16" fmla="*/ 824327 h 1648754"/>
              <a:gd name="connsiteX0" fmla="*/ 3 w 1957297"/>
              <a:gd name="connsiteY0" fmla="*/ 824327 h 1648754"/>
              <a:gd name="connsiteX1" fmla="*/ 485592 w 1957297"/>
              <a:gd name="connsiteY1" fmla="*/ 663139 h 1648754"/>
              <a:gd name="connsiteX2" fmla="*/ 351120 w 1957297"/>
              <a:gd name="connsiteY2" fmla="*/ 252256 h 1648754"/>
              <a:gd name="connsiteX3" fmla="*/ 814298 w 1957297"/>
              <a:gd name="connsiteY3" fmla="*/ 483845 h 1648754"/>
              <a:gd name="connsiteX4" fmla="*/ 978650 w 1957297"/>
              <a:gd name="connsiteY4" fmla="*/ 44 h 1648754"/>
              <a:gd name="connsiteX5" fmla="*/ 1180357 w 1957297"/>
              <a:gd name="connsiteY5" fmla="*/ 453963 h 1648754"/>
              <a:gd name="connsiteX6" fmla="*/ 1636061 w 1957297"/>
              <a:gd name="connsiteY6" fmla="*/ 244787 h 1648754"/>
              <a:gd name="connsiteX7" fmla="*/ 1494121 w 1957297"/>
              <a:gd name="connsiteY7" fmla="*/ 648197 h 1648754"/>
              <a:gd name="connsiteX8" fmla="*/ 1957297 w 1957297"/>
              <a:gd name="connsiteY8" fmla="*/ 824327 h 1648754"/>
              <a:gd name="connsiteX9" fmla="*/ 1471709 w 1957297"/>
              <a:gd name="connsiteY9" fmla="*/ 991844 h 1648754"/>
              <a:gd name="connsiteX10" fmla="*/ 1606179 w 1957297"/>
              <a:gd name="connsiteY10" fmla="*/ 1417668 h 1648754"/>
              <a:gd name="connsiteX11" fmla="*/ 1172886 w 1957297"/>
              <a:gd name="connsiteY11" fmla="*/ 1230904 h 1648754"/>
              <a:gd name="connsiteX12" fmla="*/ 978650 w 1957297"/>
              <a:gd name="connsiteY12" fmla="*/ 1648610 h 1648754"/>
              <a:gd name="connsiteX13" fmla="*/ 814298 w 1957297"/>
              <a:gd name="connsiteY13" fmla="*/ 1178610 h 1648754"/>
              <a:gd name="connsiteX14" fmla="*/ 328709 w 1957297"/>
              <a:gd name="connsiteY14" fmla="*/ 1402726 h 1648754"/>
              <a:gd name="connsiteX15" fmla="*/ 493063 w 1957297"/>
              <a:gd name="connsiteY15" fmla="*/ 991845 h 1648754"/>
              <a:gd name="connsiteX16" fmla="*/ 3 w 1957297"/>
              <a:gd name="connsiteY16" fmla="*/ 824327 h 1648754"/>
              <a:gd name="connsiteX0" fmla="*/ 3 w 1957297"/>
              <a:gd name="connsiteY0" fmla="*/ 824327 h 1648754"/>
              <a:gd name="connsiteX1" fmla="*/ 485592 w 1957297"/>
              <a:gd name="connsiteY1" fmla="*/ 663139 h 1648754"/>
              <a:gd name="connsiteX2" fmla="*/ 351120 w 1957297"/>
              <a:gd name="connsiteY2" fmla="*/ 252256 h 1648754"/>
              <a:gd name="connsiteX3" fmla="*/ 814298 w 1957297"/>
              <a:gd name="connsiteY3" fmla="*/ 483845 h 1648754"/>
              <a:gd name="connsiteX4" fmla="*/ 978650 w 1957297"/>
              <a:gd name="connsiteY4" fmla="*/ 44 h 1648754"/>
              <a:gd name="connsiteX5" fmla="*/ 1180357 w 1957297"/>
              <a:gd name="connsiteY5" fmla="*/ 453963 h 1648754"/>
              <a:gd name="connsiteX6" fmla="*/ 1636061 w 1957297"/>
              <a:gd name="connsiteY6" fmla="*/ 244787 h 1648754"/>
              <a:gd name="connsiteX7" fmla="*/ 1494121 w 1957297"/>
              <a:gd name="connsiteY7" fmla="*/ 648197 h 1648754"/>
              <a:gd name="connsiteX8" fmla="*/ 1957297 w 1957297"/>
              <a:gd name="connsiteY8" fmla="*/ 824327 h 1648754"/>
              <a:gd name="connsiteX9" fmla="*/ 1471709 w 1957297"/>
              <a:gd name="connsiteY9" fmla="*/ 991844 h 1648754"/>
              <a:gd name="connsiteX10" fmla="*/ 1606179 w 1957297"/>
              <a:gd name="connsiteY10" fmla="*/ 1417668 h 1648754"/>
              <a:gd name="connsiteX11" fmla="*/ 1172886 w 1957297"/>
              <a:gd name="connsiteY11" fmla="*/ 1230904 h 1648754"/>
              <a:gd name="connsiteX12" fmla="*/ 978650 w 1957297"/>
              <a:gd name="connsiteY12" fmla="*/ 1648610 h 1648754"/>
              <a:gd name="connsiteX13" fmla="*/ 814298 w 1957297"/>
              <a:gd name="connsiteY13" fmla="*/ 1178610 h 1648754"/>
              <a:gd name="connsiteX14" fmla="*/ 328709 w 1957297"/>
              <a:gd name="connsiteY14" fmla="*/ 1402726 h 1648754"/>
              <a:gd name="connsiteX15" fmla="*/ 493063 w 1957297"/>
              <a:gd name="connsiteY15" fmla="*/ 991845 h 1648754"/>
              <a:gd name="connsiteX16" fmla="*/ 3 w 1957297"/>
              <a:gd name="connsiteY16" fmla="*/ 824327 h 1648754"/>
              <a:gd name="connsiteX0" fmla="*/ 3 w 1957297"/>
              <a:gd name="connsiteY0" fmla="*/ 824327 h 1648754"/>
              <a:gd name="connsiteX1" fmla="*/ 485592 w 1957297"/>
              <a:gd name="connsiteY1" fmla="*/ 663139 h 1648754"/>
              <a:gd name="connsiteX2" fmla="*/ 351120 w 1957297"/>
              <a:gd name="connsiteY2" fmla="*/ 252256 h 1648754"/>
              <a:gd name="connsiteX3" fmla="*/ 814298 w 1957297"/>
              <a:gd name="connsiteY3" fmla="*/ 483845 h 1648754"/>
              <a:gd name="connsiteX4" fmla="*/ 978650 w 1957297"/>
              <a:gd name="connsiteY4" fmla="*/ 44 h 1648754"/>
              <a:gd name="connsiteX5" fmla="*/ 1180357 w 1957297"/>
              <a:gd name="connsiteY5" fmla="*/ 453963 h 1648754"/>
              <a:gd name="connsiteX6" fmla="*/ 1636061 w 1957297"/>
              <a:gd name="connsiteY6" fmla="*/ 244787 h 1648754"/>
              <a:gd name="connsiteX7" fmla="*/ 1494121 w 1957297"/>
              <a:gd name="connsiteY7" fmla="*/ 648197 h 1648754"/>
              <a:gd name="connsiteX8" fmla="*/ 1957297 w 1957297"/>
              <a:gd name="connsiteY8" fmla="*/ 824327 h 1648754"/>
              <a:gd name="connsiteX9" fmla="*/ 1471709 w 1957297"/>
              <a:gd name="connsiteY9" fmla="*/ 991844 h 1648754"/>
              <a:gd name="connsiteX10" fmla="*/ 1606179 w 1957297"/>
              <a:gd name="connsiteY10" fmla="*/ 1417668 h 1648754"/>
              <a:gd name="connsiteX11" fmla="*/ 1172886 w 1957297"/>
              <a:gd name="connsiteY11" fmla="*/ 1230904 h 1648754"/>
              <a:gd name="connsiteX12" fmla="*/ 978650 w 1957297"/>
              <a:gd name="connsiteY12" fmla="*/ 1648610 h 1648754"/>
              <a:gd name="connsiteX13" fmla="*/ 814298 w 1957297"/>
              <a:gd name="connsiteY13" fmla="*/ 1178610 h 1648754"/>
              <a:gd name="connsiteX14" fmla="*/ 328709 w 1957297"/>
              <a:gd name="connsiteY14" fmla="*/ 1402726 h 1648754"/>
              <a:gd name="connsiteX15" fmla="*/ 493063 w 1957297"/>
              <a:gd name="connsiteY15" fmla="*/ 991845 h 1648754"/>
              <a:gd name="connsiteX16" fmla="*/ 3 w 1957297"/>
              <a:gd name="connsiteY16" fmla="*/ 824327 h 1648754"/>
              <a:gd name="connsiteX0" fmla="*/ 3 w 1957297"/>
              <a:gd name="connsiteY0" fmla="*/ 824327 h 1648754"/>
              <a:gd name="connsiteX1" fmla="*/ 485592 w 1957297"/>
              <a:gd name="connsiteY1" fmla="*/ 663139 h 1648754"/>
              <a:gd name="connsiteX2" fmla="*/ 351120 w 1957297"/>
              <a:gd name="connsiteY2" fmla="*/ 252256 h 1648754"/>
              <a:gd name="connsiteX3" fmla="*/ 814298 w 1957297"/>
              <a:gd name="connsiteY3" fmla="*/ 483845 h 1648754"/>
              <a:gd name="connsiteX4" fmla="*/ 978650 w 1957297"/>
              <a:gd name="connsiteY4" fmla="*/ 44 h 1648754"/>
              <a:gd name="connsiteX5" fmla="*/ 1180357 w 1957297"/>
              <a:gd name="connsiteY5" fmla="*/ 453963 h 1648754"/>
              <a:gd name="connsiteX6" fmla="*/ 1636061 w 1957297"/>
              <a:gd name="connsiteY6" fmla="*/ 244787 h 1648754"/>
              <a:gd name="connsiteX7" fmla="*/ 1494121 w 1957297"/>
              <a:gd name="connsiteY7" fmla="*/ 648197 h 1648754"/>
              <a:gd name="connsiteX8" fmla="*/ 1957297 w 1957297"/>
              <a:gd name="connsiteY8" fmla="*/ 824327 h 1648754"/>
              <a:gd name="connsiteX9" fmla="*/ 1471709 w 1957297"/>
              <a:gd name="connsiteY9" fmla="*/ 991844 h 1648754"/>
              <a:gd name="connsiteX10" fmla="*/ 1606179 w 1957297"/>
              <a:gd name="connsiteY10" fmla="*/ 1417668 h 1648754"/>
              <a:gd name="connsiteX11" fmla="*/ 1172886 w 1957297"/>
              <a:gd name="connsiteY11" fmla="*/ 1230904 h 1648754"/>
              <a:gd name="connsiteX12" fmla="*/ 978650 w 1957297"/>
              <a:gd name="connsiteY12" fmla="*/ 1648610 h 1648754"/>
              <a:gd name="connsiteX13" fmla="*/ 814298 w 1957297"/>
              <a:gd name="connsiteY13" fmla="*/ 1178610 h 1648754"/>
              <a:gd name="connsiteX14" fmla="*/ 328709 w 1957297"/>
              <a:gd name="connsiteY14" fmla="*/ 1402726 h 1648754"/>
              <a:gd name="connsiteX15" fmla="*/ 493063 w 1957297"/>
              <a:gd name="connsiteY15" fmla="*/ 991845 h 1648754"/>
              <a:gd name="connsiteX16" fmla="*/ 3 w 1957297"/>
              <a:gd name="connsiteY16" fmla="*/ 824327 h 1648754"/>
              <a:gd name="connsiteX0" fmla="*/ 3 w 1957297"/>
              <a:gd name="connsiteY0" fmla="*/ 824327 h 1648754"/>
              <a:gd name="connsiteX1" fmla="*/ 485592 w 1957297"/>
              <a:gd name="connsiteY1" fmla="*/ 663139 h 1648754"/>
              <a:gd name="connsiteX2" fmla="*/ 351120 w 1957297"/>
              <a:gd name="connsiteY2" fmla="*/ 252256 h 1648754"/>
              <a:gd name="connsiteX3" fmla="*/ 814298 w 1957297"/>
              <a:gd name="connsiteY3" fmla="*/ 483845 h 1648754"/>
              <a:gd name="connsiteX4" fmla="*/ 978650 w 1957297"/>
              <a:gd name="connsiteY4" fmla="*/ 44 h 1648754"/>
              <a:gd name="connsiteX5" fmla="*/ 1180357 w 1957297"/>
              <a:gd name="connsiteY5" fmla="*/ 453963 h 1648754"/>
              <a:gd name="connsiteX6" fmla="*/ 1636061 w 1957297"/>
              <a:gd name="connsiteY6" fmla="*/ 244787 h 1648754"/>
              <a:gd name="connsiteX7" fmla="*/ 1494121 w 1957297"/>
              <a:gd name="connsiteY7" fmla="*/ 648197 h 1648754"/>
              <a:gd name="connsiteX8" fmla="*/ 1957297 w 1957297"/>
              <a:gd name="connsiteY8" fmla="*/ 824327 h 1648754"/>
              <a:gd name="connsiteX9" fmla="*/ 1471709 w 1957297"/>
              <a:gd name="connsiteY9" fmla="*/ 991844 h 1648754"/>
              <a:gd name="connsiteX10" fmla="*/ 1606179 w 1957297"/>
              <a:gd name="connsiteY10" fmla="*/ 1417668 h 1648754"/>
              <a:gd name="connsiteX11" fmla="*/ 1172886 w 1957297"/>
              <a:gd name="connsiteY11" fmla="*/ 1230904 h 1648754"/>
              <a:gd name="connsiteX12" fmla="*/ 978650 w 1957297"/>
              <a:gd name="connsiteY12" fmla="*/ 1648610 h 1648754"/>
              <a:gd name="connsiteX13" fmla="*/ 814298 w 1957297"/>
              <a:gd name="connsiteY13" fmla="*/ 1178610 h 1648754"/>
              <a:gd name="connsiteX14" fmla="*/ 328709 w 1957297"/>
              <a:gd name="connsiteY14" fmla="*/ 1402726 h 1648754"/>
              <a:gd name="connsiteX15" fmla="*/ 493063 w 1957297"/>
              <a:gd name="connsiteY15" fmla="*/ 991845 h 1648754"/>
              <a:gd name="connsiteX16" fmla="*/ 3 w 1957297"/>
              <a:gd name="connsiteY16" fmla="*/ 824327 h 1648754"/>
              <a:gd name="connsiteX0" fmla="*/ 3 w 1957297"/>
              <a:gd name="connsiteY0" fmla="*/ 824327 h 1611416"/>
              <a:gd name="connsiteX1" fmla="*/ 485592 w 1957297"/>
              <a:gd name="connsiteY1" fmla="*/ 663139 h 1611416"/>
              <a:gd name="connsiteX2" fmla="*/ 351120 w 1957297"/>
              <a:gd name="connsiteY2" fmla="*/ 252256 h 1611416"/>
              <a:gd name="connsiteX3" fmla="*/ 814298 w 1957297"/>
              <a:gd name="connsiteY3" fmla="*/ 483845 h 1611416"/>
              <a:gd name="connsiteX4" fmla="*/ 978650 w 1957297"/>
              <a:gd name="connsiteY4" fmla="*/ 44 h 1611416"/>
              <a:gd name="connsiteX5" fmla="*/ 1180357 w 1957297"/>
              <a:gd name="connsiteY5" fmla="*/ 453963 h 1611416"/>
              <a:gd name="connsiteX6" fmla="*/ 1636061 w 1957297"/>
              <a:gd name="connsiteY6" fmla="*/ 244787 h 1611416"/>
              <a:gd name="connsiteX7" fmla="*/ 1494121 w 1957297"/>
              <a:gd name="connsiteY7" fmla="*/ 648197 h 1611416"/>
              <a:gd name="connsiteX8" fmla="*/ 1957297 w 1957297"/>
              <a:gd name="connsiteY8" fmla="*/ 824327 h 1611416"/>
              <a:gd name="connsiteX9" fmla="*/ 1471709 w 1957297"/>
              <a:gd name="connsiteY9" fmla="*/ 991844 h 1611416"/>
              <a:gd name="connsiteX10" fmla="*/ 1606179 w 1957297"/>
              <a:gd name="connsiteY10" fmla="*/ 1417668 h 1611416"/>
              <a:gd name="connsiteX11" fmla="*/ 1172886 w 1957297"/>
              <a:gd name="connsiteY11" fmla="*/ 1230904 h 1611416"/>
              <a:gd name="connsiteX12" fmla="*/ 963709 w 1957297"/>
              <a:gd name="connsiteY12" fmla="*/ 1611257 h 1611416"/>
              <a:gd name="connsiteX13" fmla="*/ 814298 w 1957297"/>
              <a:gd name="connsiteY13" fmla="*/ 1178610 h 1611416"/>
              <a:gd name="connsiteX14" fmla="*/ 328709 w 1957297"/>
              <a:gd name="connsiteY14" fmla="*/ 1402726 h 1611416"/>
              <a:gd name="connsiteX15" fmla="*/ 493063 w 1957297"/>
              <a:gd name="connsiteY15" fmla="*/ 991845 h 1611416"/>
              <a:gd name="connsiteX16" fmla="*/ 3 w 1957297"/>
              <a:gd name="connsiteY16" fmla="*/ 824327 h 1611416"/>
              <a:gd name="connsiteX0" fmla="*/ 3 w 1957297"/>
              <a:gd name="connsiteY0" fmla="*/ 824327 h 1611416"/>
              <a:gd name="connsiteX1" fmla="*/ 485592 w 1957297"/>
              <a:gd name="connsiteY1" fmla="*/ 663139 h 1611416"/>
              <a:gd name="connsiteX2" fmla="*/ 351120 w 1957297"/>
              <a:gd name="connsiteY2" fmla="*/ 252256 h 1611416"/>
              <a:gd name="connsiteX3" fmla="*/ 814298 w 1957297"/>
              <a:gd name="connsiteY3" fmla="*/ 483845 h 1611416"/>
              <a:gd name="connsiteX4" fmla="*/ 978650 w 1957297"/>
              <a:gd name="connsiteY4" fmla="*/ 44 h 1611416"/>
              <a:gd name="connsiteX5" fmla="*/ 1180357 w 1957297"/>
              <a:gd name="connsiteY5" fmla="*/ 453963 h 1611416"/>
              <a:gd name="connsiteX6" fmla="*/ 1636061 w 1957297"/>
              <a:gd name="connsiteY6" fmla="*/ 244787 h 1611416"/>
              <a:gd name="connsiteX7" fmla="*/ 1494121 w 1957297"/>
              <a:gd name="connsiteY7" fmla="*/ 648197 h 1611416"/>
              <a:gd name="connsiteX8" fmla="*/ 1957297 w 1957297"/>
              <a:gd name="connsiteY8" fmla="*/ 824327 h 1611416"/>
              <a:gd name="connsiteX9" fmla="*/ 1471709 w 1957297"/>
              <a:gd name="connsiteY9" fmla="*/ 991844 h 1611416"/>
              <a:gd name="connsiteX10" fmla="*/ 1606179 w 1957297"/>
              <a:gd name="connsiteY10" fmla="*/ 1417668 h 1611416"/>
              <a:gd name="connsiteX11" fmla="*/ 1172886 w 1957297"/>
              <a:gd name="connsiteY11" fmla="*/ 1230904 h 1611416"/>
              <a:gd name="connsiteX12" fmla="*/ 963709 w 1957297"/>
              <a:gd name="connsiteY12" fmla="*/ 1611257 h 1611416"/>
              <a:gd name="connsiteX13" fmla="*/ 814298 w 1957297"/>
              <a:gd name="connsiteY13" fmla="*/ 1178610 h 1611416"/>
              <a:gd name="connsiteX14" fmla="*/ 328709 w 1957297"/>
              <a:gd name="connsiteY14" fmla="*/ 1402726 h 1611416"/>
              <a:gd name="connsiteX15" fmla="*/ 493063 w 1957297"/>
              <a:gd name="connsiteY15" fmla="*/ 991845 h 1611416"/>
              <a:gd name="connsiteX16" fmla="*/ 3 w 1957297"/>
              <a:gd name="connsiteY16" fmla="*/ 824327 h 1611416"/>
              <a:gd name="connsiteX0" fmla="*/ 3 w 1957297"/>
              <a:gd name="connsiteY0" fmla="*/ 824327 h 1611416"/>
              <a:gd name="connsiteX1" fmla="*/ 485592 w 1957297"/>
              <a:gd name="connsiteY1" fmla="*/ 663139 h 1611416"/>
              <a:gd name="connsiteX2" fmla="*/ 351120 w 1957297"/>
              <a:gd name="connsiteY2" fmla="*/ 252256 h 1611416"/>
              <a:gd name="connsiteX3" fmla="*/ 814298 w 1957297"/>
              <a:gd name="connsiteY3" fmla="*/ 483845 h 1611416"/>
              <a:gd name="connsiteX4" fmla="*/ 978650 w 1957297"/>
              <a:gd name="connsiteY4" fmla="*/ 44 h 1611416"/>
              <a:gd name="connsiteX5" fmla="*/ 1180357 w 1957297"/>
              <a:gd name="connsiteY5" fmla="*/ 453963 h 1611416"/>
              <a:gd name="connsiteX6" fmla="*/ 1636061 w 1957297"/>
              <a:gd name="connsiteY6" fmla="*/ 244787 h 1611416"/>
              <a:gd name="connsiteX7" fmla="*/ 1494121 w 1957297"/>
              <a:gd name="connsiteY7" fmla="*/ 648197 h 1611416"/>
              <a:gd name="connsiteX8" fmla="*/ 1957297 w 1957297"/>
              <a:gd name="connsiteY8" fmla="*/ 824327 h 1611416"/>
              <a:gd name="connsiteX9" fmla="*/ 1471709 w 1957297"/>
              <a:gd name="connsiteY9" fmla="*/ 991844 h 1611416"/>
              <a:gd name="connsiteX10" fmla="*/ 1606179 w 1957297"/>
              <a:gd name="connsiteY10" fmla="*/ 1417668 h 1611416"/>
              <a:gd name="connsiteX11" fmla="*/ 1172886 w 1957297"/>
              <a:gd name="connsiteY11" fmla="*/ 1230904 h 1611416"/>
              <a:gd name="connsiteX12" fmla="*/ 963709 w 1957297"/>
              <a:gd name="connsiteY12" fmla="*/ 1611257 h 1611416"/>
              <a:gd name="connsiteX13" fmla="*/ 814298 w 1957297"/>
              <a:gd name="connsiteY13" fmla="*/ 1178610 h 1611416"/>
              <a:gd name="connsiteX14" fmla="*/ 328709 w 1957297"/>
              <a:gd name="connsiteY14" fmla="*/ 1402726 h 1611416"/>
              <a:gd name="connsiteX15" fmla="*/ 493063 w 1957297"/>
              <a:gd name="connsiteY15" fmla="*/ 991845 h 1611416"/>
              <a:gd name="connsiteX16" fmla="*/ 3 w 1957297"/>
              <a:gd name="connsiteY16" fmla="*/ 824327 h 1611416"/>
              <a:gd name="connsiteX0" fmla="*/ 3 w 1957297"/>
              <a:gd name="connsiteY0" fmla="*/ 824327 h 1611416"/>
              <a:gd name="connsiteX1" fmla="*/ 485592 w 1957297"/>
              <a:gd name="connsiteY1" fmla="*/ 663139 h 1611416"/>
              <a:gd name="connsiteX2" fmla="*/ 351120 w 1957297"/>
              <a:gd name="connsiteY2" fmla="*/ 252256 h 1611416"/>
              <a:gd name="connsiteX3" fmla="*/ 814298 w 1957297"/>
              <a:gd name="connsiteY3" fmla="*/ 483845 h 1611416"/>
              <a:gd name="connsiteX4" fmla="*/ 978650 w 1957297"/>
              <a:gd name="connsiteY4" fmla="*/ 44 h 1611416"/>
              <a:gd name="connsiteX5" fmla="*/ 1180357 w 1957297"/>
              <a:gd name="connsiteY5" fmla="*/ 453963 h 1611416"/>
              <a:gd name="connsiteX6" fmla="*/ 1636061 w 1957297"/>
              <a:gd name="connsiteY6" fmla="*/ 244787 h 1611416"/>
              <a:gd name="connsiteX7" fmla="*/ 1494121 w 1957297"/>
              <a:gd name="connsiteY7" fmla="*/ 648197 h 1611416"/>
              <a:gd name="connsiteX8" fmla="*/ 1957297 w 1957297"/>
              <a:gd name="connsiteY8" fmla="*/ 824327 h 1611416"/>
              <a:gd name="connsiteX9" fmla="*/ 1471709 w 1957297"/>
              <a:gd name="connsiteY9" fmla="*/ 991844 h 1611416"/>
              <a:gd name="connsiteX10" fmla="*/ 1606179 w 1957297"/>
              <a:gd name="connsiteY10" fmla="*/ 1417668 h 1611416"/>
              <a:gd name="connsiteX11" fmla="*/ 1172886 w 1957297"/>
              <a:gd name="connsiteY11" fmla="*/ 1230904 h 1611416"/>
              <a:gd name="connsiteX12" fmla="*/ 963709 w 1957297"/>
              <a:gd name="connsiteY12" fmla="*/ 1611257 h 1611416"/>
              <a:gd name="connsiteX13" fmla="*/ 814298 w 1957297"/>
              <a:gd name="connsiteY13" fmla="*/ 1178610 h 1611416"/>
              <a:gd name="connsiteX14" fmla="*/ 373532 w 1957297"/>
              <a:gd name="connsiteY14" fmla="*/ 1410196 h 1611416"/>
              <a:gd name="connsiteX15" fmla="*/ 493063 w 1957297"/>
              <a:gd name="connsiteY15" fmla="*/ 991845 h 1611416"/>
              <a:gd name="connsiteX16" fmla="*/ 3 w 1957297"/>
              <a:gd name="connsiteY16" fmla="*/ 824327 h 1611416"/>
              <a:gd name="connsiteX0" fmla="*/ 3 w 1957297"/>
              <a:gd name="connsiteY0" fmla="*/ 824327 h 1611416"/>
              <a:gd name="connsiteX1" fmla="*/ 485592 w 1957297"/>
              <a:gd name="connsiteY1" fmla="*/ 663139 h 1611416"/>
              <a:gd name="connsiteX2" fmla="*/ 351120 w 1957297"/>
              <a:gd name="connsiteY2" fmla="*/ 252256 h 1611416"/>
              <a:gd name="connsiteX3" fmla="*/ 814298 w 1957297"/>
              <a:gd name="connsiteY3" fmla="*/ 483845 h 1611416"/>
              <a:gd name="connsiteX4" fmla="*/ 978650 w 1957297"/>
              <a:gd name="connsiteY4" fmla="*/ 44 h 1611416"/>
              <a:gd name="connsiteX5" fmla="*/ 1180357 w 1957297"/>
              <a:gd name="connsiteY5" fmla="*/ 453963 h 1611416"/>
              <a:gd name="connsiteX6" fmla="*/ 1636061 w 1957297"/>
              <a:gd name="connsiteY6" fmla="*/ 244787 h 1611416"/>
              <a:gd name="connsiteX7" fmla="*/ 1494121 w 1957297"/>
              <a:gd name="connsiteY7" fmla="*/ 648197 h 1611416"/>
              <a:gd name="connsiteX8" fmla="*/ 1957297 w 1957297"/>
              <a:gd name="connsiteY8" fmla="*/ 824327 h 1611416"/>
              <a:gd name="connsiteX9" fmla="*/ 1471709 w 1957297"/>
              <a:gd name="connsiteY9" fmla="*/ 991844 h 1611416"/>
              <a:gd name="connsiteX10" fmla="*/ 1606179 w 1957297"/>
              <a:gd name="connsiteY10" fmla="*/ 1417668 h 1611416"/>
              <a:gd name="connsiteX11" fmla="*/ 1172886 w 1957297"/>
              <a:gd name="connsiteY11" fmla="*/ 1230904 h 1611416"/>
              <a:gd name="connsiteX12" fmla="*/ 963709 w 1957297"/>
              <a:gd name="connsiteY12" fmla="*/ 1611257 h 1611416"/>
              <a:gd name="connsiteX13" fmla="*/ 814298 w 1957297"/>
              <a:gd name="connsiteY13" fmla="*/ 1178610 h 1611416"/>
              <a:gd name="connsiteX14" fmla="*/ 373532 w 1957297"/>
              <a:gd name="connsiteY14" fmla="*/ 1410196 h 1611416"/>
              <a:gd name="connsiteX15" fmla="*/ 493063 w 1957297"/>
              <a:gd name="connsiteY15" fmla="*/ 991845 h 1611416"/>
              <a:gd name="connsiteX16" fmla="*/ 3 w 1957297"/>
              <a:gd name="connsiteY16" fmla="*/ 824327 h 1611416"/>
              <a:gd name="connsiteX0" fmla="*/ 3 w 1957297"/>
              <a:gd name="connsiteY0" fmla="*/ 824327 h 1611416"/>
              <a:gd name="connsiteX1" fmla="*/ 485592 w 1957297"/>
              <a:gd name="connsiteY1" fmla="*/ 663139 h 1611416"/>
              <a:gd name="connsiteX2" fmla="*/ 351120 w 1957297"/>
              <a:gd name="connsiteY2" fmla="*/ 252256 h 1611416"/>
              <a:gd name="connsiteX3" fmla="*/ 814298 w 1957297"/>
              <a:gd name="connsiteY3" fmla="*/ 483845 h 1611416"/>
              <a:gd name="connsiteX4" fmla="*/ 978650 w 1957297"/>
              <a:gd name="connsiteY4" fmla="*/ 44 h 1611416"/>
              <a:gd name="connsiteX5" fmla="*/ 1180357 w 1957297"/>
              <a:gd name="connsiteY5" fmla="*/ 453963 h 1611416"/>
              <a:gd name="connsiteX6" fmla="*/ 1636061 w 1957297"/>
              <a:gd name="connsiteY6" fmla="*/ 244787 h 1611416"/>
              <a:gd name="connsiteX7" fmla="*/ 1494121 w 1957297"/>
              <a:gd name="connsiteY7" fmla="*/ 648197 h 1611416"/>
              <a:gd name="connsiteX8" fmla="*/ 1957297 w 1957297"/>
              <a:gd name="connsiteY8" fmla="*/ 824327 h 1611416"/>
              <a:gd name="connsiteX9" fmla="*/ 1471709 w 1957297"/>
              <a:gd name="connsiteY9" fmla="*/ 991844 h 1611416"/>
              <a:gd name="connsiteX10" fmla="*/ 1606179 w 1957297"/>
              <a:gd name="connsiteY10" fmla="*/ 1417668 h 1611416"/>
              <a:gd name="connsiteX11" fmla="*/ 1172886 w 1957297"/>
              <a:gd name="connsiteY11" fmla="*/ 1230904 h 1611416"/>
              <a:gd name="connsiteX12" fmla="*/ 963709 w 1957297"/>
              <a:gd name="connsiteY12" fmla="*/ 1611257 h 1611416"/>
              <a:gd name="connsiteX13" fmla="*/ 814298 w 1957297"/>
              <a:gd name="connsiteY13" fmla="*/ 1178610 h 1611416"/>
              <a:gd name="connsiteX14" fmla="*/ 373532 w 1957297"/>
              <a:gd name="connsiteY14" fmla="*/ 1410196 h 1611416"/>
              <a:gd name="connsiteX15" fmla="*/ 493063 w 1957297"/>
              <a:gd name="connsiteY15" fmla="*/ 991845 h 1611416"/>
              <a:gd name="connsiteX16" fmla="*/ 3 w 1957297"/>
              <a:gd name="connsiteY16" fmla="*/ 824327 h 1611416"/>
              <a:gd name="connsiteX0" fmla="*/ 3 w 1957297"/>
              <a:gd name="connsiteY0" fmla="*/ 824327 h 1611416"/>
              <a:gd name="connsiteX1" fmla="*/ 485592 w 1957297"/>
              <a:gd name="connsiteY1" fmla="*/ 663139 h 1611416"/>
              <a:gd name="connsiteX2" fmla="*/ 351120 w 1957297"/>
              <a:gd name="connsiteY2" fmla="*/ 252256 h 1611416"/>
              <a:gd name="connsiteX3" fmla="*/ 814298 w 1957297"/>
              <a:gd name="connsiteY3" fmla="*/ 483845 h 1611416"/>
              <a:gd name="connsiteX4" fmla="*/ 978650 w 1957297"/>
              <a:gd name="connsiteY4" fmla="*/ 44 h 1611416"/>
              <a:gd name="connsiteX5" fmla="*/ 1180357 w 1957297"/>
              <a:gd name="connsiteY5" fmla="*/ 453963 h 1611416"/>
              <a:gd name="connsiteX6" fmla="*/ 1636061 w 1957297"/>
              <a:gd name="connsiteY6" fmla="*/ 244787 h 1611416"/>
              <a:gd name="connsiteX7" fmla="*/ 1494121 w 1957297"/>
              <a:gd name="connsiteY7" fmla="*/ 648197 h 1611416"/>
              <a:gd name="connsiteX8" fmla="*/ 1957297 w 1957297"/>
              <a:gd name="connsiteY8" fmla="*/ 824327 h 1611416"/>
              <a:gd name="connsiteX9" fmla="*/ 1471709 w 1957297"/>
              <a:gd name="connsiteY9" fmla="*/ 991844 h 1611416"/>
              <a:gd name="connsiteX10" fmla="*/ 1606179 w 1957297"/>
              <a:gd name="connsiteY10" fmla="*/ 1417668 h 1611416"/>
              <a:gd name="connsiteX11" fmla="*/ 1172886 w 1957297"/>
              <a:gd name="connsiteY11" fmla="*/ 1230904 h 1611416"/>
              <a:gd name="connsiteX12" fmla="*/ 963709 w 1957297"/>
              <a:gd name="connsiteY12" fmla="*/ 1611257 h 1611416"/>
              <a:gd name="connsiteX13" fmla="*/ 814298 w 1957297"/>
              <a:gd name="connsiteY13" fmla="*/ 1178610 h 1611416"/>
              <a:gd name="connsiteX14" fmla="*/ 373532 w 1957297"/>
              <a:gd name="connsiteY14" fmla="*/ 1410196 h 1611416"/>
              <a:gd name="connsiteX15" fmla="*/ 493063 w 1957297"/>
              <a:gd name="connsiteY15" fmla="*/ 991845 h 1611416"/>
              <a:gd name="connsiteX16" fmla="*/ 3 w 1957297"/>
              <a:gd name="connsiteY16" fmla="*/ 824327 h 1611416"/>
              <a:gd name="connsiteX0" fmla="*/ 3 w 1919944"/>
              <a:gd name="connsiteY0" fmla="*/ 824327 h 1611416"/>
              <a:gd name="connsiteX1" fmla="*/ 448239 w 1919944"/>
              <a:gd name="connsiteY1" fmla="*/ 663139 h 1611416"/>
              <a:gd name="connsiteX2" fmla="*/ 313767 w 1919944"/>
              <a:gd name="connsiteY2" fmla="*/ 252256 h 1611416"/>
              <a:gd name="connsiteX3" fmla="*/ 776945 w 1919944"/>
              <a:gd name="connsiteY3" fmla="*/ 483845 h 1611416"/>
              <a:gd name="connsiteX4" fmla="*/ 941297 w 1919944"/>
              <a:gd name="connsiteY4" fmla="*/ 44 h 1611416"/>
              <a:gd name="connsiteX5" fmla="*/ 1143004 w 1919944"/>
              <a:gd name="connsiteY5" fmla="*/ 453963 h 1611416"/>
              <a:gd name="connsiteX6" fmla="*/ 1598708 w 1919944"/>
              <a:gd name="connsiteY6" fmla="*/ 244787 h 1611416"/>
              <a:gd name="connsiteX7" fmla="*/ 1456768 w 1919944"/>
              <a:gd name="connsiteY7" fmla="*/ 648197 h 1611416"/>
              <a:gd name="connsiteX8" fmla="*/ 1919944 w 1919944"/>
              <a:gd name="connsiteY8" fmla="*/ 824327 h 1611416"/>
              <a:gd name="connsiteX9" fmla="*/ 1434356 w 1919944"/>
              <a:gd name="connsiteY9" fmla="*/ 991844 h 1611416"/>
              <a:gd name="connsiteX10" fmla="*/ 1568826 w 1919944"/>
              <a:gd name="connsiteY10" fmla="*/ 1417668 h 1611416"/>
              <a:gd name="connsiteX11" fmla="*/ 1135533 w 1919944"/>
              <a:gd name="connsiteY11" fmla="*/ 1230904 h 1611416"/>
              <a:gd name="connsiteX12" fmla="*/ 926356 w 1919944"/>
              <a:gd name="connsiteY12" fmla="*/ 1611257 h 1611416"/>
              <a:gd name="connsiteX13" fmla="*/ 776945 w 1919944"/>
              <a:gd name="connsiteY13" fmla="*/ 1178610 h 1611416"/>
              <a:gd name="connsiteX14" fmla="*/ 336179 w 1919944"/>
              <a:gd name="connsiteY14" fmla="*/ 1410196 h 1611416"/>
              <a:gd name="connsiteX15" fmla="*/ 455710 w 1919944"/>
              <a:gd name="connsiteY15" fmla="*/ 991845 h 1611416"/>
              <a:gd name="connsiteX16" fmla="*/ 3 w 1919944"/>
              <a:gd name="connsiteY16" fmla="*/ 824327 h 1611416"/>
              <a:gd name="connsiteX0" fmla="*/ 3 w 1919944"/>
              <a:gd name="connsiteY0" fmla="*/ 824327 h 1611416"/>
              <a:gd name="connsiteX1" fmla="*/ 448239 w 1919944"/>
              <a:gd name="connsiteY1" fmla="*/ 663139 h 1611416"/>
              <a:gd name="connsiteX2" fmla="*/ 313767 w 1919944"/>
              <a:gd name="connsiteY2" fmla="*/ 252256 h 1611416"/>
              <a:gd name="connsiteX3" fmla="*/ 776945 w 1919944"/>
              <a:gd name="connsiteY3" fmla="*/ 483845 h 1611416"/>
              <a:gd name="connsiteX4" fmla="*/ 941297 w 1919944"/>
              <a:gd name="connsiteY4" fmla="*/ 44 h 1611416"/>
              <a:gd name="connsiteX5" fmla="*/ 1143004 w 1919944"/>
              <a:gd name="connsiteY5" fmla="*/ 453963 h 1611416"/>
              <a:gd name="connsiteX6" fmla="*/ 1598708 w 1919944"/>
              <a:gd name="connsiteY6" fmla="*/ 244787 h 1611416"/>
              <a:gd name="connsiteX7" fmla="*/ 1456768 w 1919944"/>
              <a:gd name="connsiteY7" fmla="*/ 648197 h 1611416"/>
              <a:gd name="connsiteX8" fmla="*/ 1919944 w 1919944"/>
              <a:gd name="connsiteY8" fmla="*/ 824327 h 1611416"/>
              <a:gd name="connsiteX9" fmla="*/ 1434356 w 1919944"/>
              <a:gd name="connsiteY9" fmla="*/ 991844 h 1611416"/>
              <a:gd name="connsiteX10" fmla="*/ 1568826 w 1919944"/>
              <a:gd name="connsiteY10" fmla="*/ 1417668 h 1611416"/>
              <a:gd name="connsiteX11" fmla="*/ 1135533 w 1919944"/>
              <a:gd name="connsiteY11" fmla="*/ 1230904 h 1611416"/>
              <a:gd name="connsiteX12" fmla="*/ 926356 w 1919944"/>
              <a:gd name="connsiteY12" fmla="*/ 1611257 h 1611416"/>
              <a:gd name="connsiteX13" fmla="*/ 776945 w 1919944"/>
              <a:gd name="connsiteY13" fmla="*/ 1178610 h 1611416"/>
              <a:gd name="connsiteX14" fmla="*/ 336179 w 1919944"/>
              <a:gd name="connsiteY14" fmla="*/ 1410196 h 1611416"/>
              <a:gd name="connsiteX15" fmla="*/ 455710 w 1919944"/>
              <a:gd name="connsiteY15" fmla="*/ 991845 h 1611416"/>
              <a:gd name="connsiteX16" fmla="*/ 3 w 1919944"/>
              <a:gd name="connsiteY16" fmla="*/ 824327 h 1611416"/>
              <a:gd name="connsiteX0" fmla="*/ 3 w 1919944"/>
              <a:gd name="connsiteY0" fmla="*/ 824327 h 1611416"/>
              <a:gd name="connsiteX1" fmla="*/ 448239 w 1919944"/>
              <a:gd name="connsiteY1" fmla="*/ 663139 h 1611416"/>
              <a:gd name="connsiteX2" fmla="*/ 313767 w 1919944"/>
              <a:gd name="connsiteY2" fmla="*/ 252256 h 1611416"/>
              <a:gd name="connsiteX3" fmla="*/ 776945 w 1919944"/>
              <a:gd name="connsiteY3" fmla="*/ 483845 h 1611416"/>
              <a:gd name="connsiteX4" fmla="*/ 941297 w 1919944"/>
              <a:gd name="connsiteY4" fmla="*/ 44 h 1611416"/>
              <a:gd name="connsiteX5" fmla="*/ 1143004 w 1919944"/>
              <a:gd name="connsiteY5" fmla="*/ 453963 h 1611416"/>
              <a:gd name="connsiteX6" fmla="*/ 1598708 w 1919944"/>
              <a:gd name="connsiteY6" fmla="*/ 244787 h 1611416"/>
              <a:gd name="connsiteX7" fmla="*/ 1456768 w 1919944"/>
              <a:gd name="connsiteY7" fmla="*/ 648197 h 1611416"/>
              <a:gd name="connsiteX8" fmla="*/ 1919944 w 1919944"/>
              <a:gd name="connsiteY8" fmla="*/ 824327 h 1611416"/>
              <a:gd name="connsiteX9" fmla="*/ 1434356 w 1919944"/>
              <a:gd name="connsiteY9" fmla="*/ 991844 h 1611416"/>
              <a:gd name="connsiteX10" fmla="*/ 1568826 w 1919944"/>
              <a:gd name="connsiteY10" fmla="*/ 1417668 h 1611416"/>
              <a:gd name="connsiteX11" fmla="*/ 1135533 w 1919944"/>
              <a:gd name="connsiteY11" fmla="*/ 1230904 h 1611416"/>
              <a:gd name="connsiteX12" fmla="*/ 926356 w 1919944"/>
              <a:gd name="connsiteY12" fmla="*/ 1611257 h 1611416"/>
              <a:gd name="connsiteX13" fmla="*/ 776945 w 1919944"/>
              <a:gd name="connsiteY13" fmla="*/ 1178610 h 1611416"/>
              <a:gd name="connsiteX14" fmla="*/ 336179 w 1919944"/>
              <a:gd name="connsiteY14" fmla="*/ 1410196 h 1611416"/>
              <a:gd name="connsiteX15" fmla="*/ 455710 w 1919944"/>
              <a:gd name="connsiteY15" fmla="*/ 991845 h 1611416"/>
              <a:gd name="connsiteX16" fmla="*/ 3 w 1919944"/>
              <a:gd name="connsiteY16" fmla="*/ 824327 h 1611416"/>
              <a:gd name="connsiteX0" fmla="*/ 3 w 1919944"/>
              <a:gd name="connsiteY0" fmla="*/ 824327 h 1611416"/>
              <a:gd name="connsiteX1" fmla="*/ 448239 w 1919944"/>
              <a:gd name="connsiteY1" fmla="*/ 663139 h 1611416"/>
              <a:gd name="connsiteX2" fmla="*/ 351119 w 1919944"/>
              <a:gd name="connsiteY2" fmla="*/ 237315 h 1611416"/>
              <a:gd name="connsiteX3" fmla="*/ 776945 w 1919944"/>
              <a:gd name="connsiteY3" fmla="*/ 483845 h 1611416"/>
              <a:gd name="connsiteX4" fmla="*/ 941297 w 1919944"/>
              <a:gd name="connsiteY4" fmla="*/ 44 h 1611416"/>
              <a:gd name="connsiteX5" fmla="*/ 1143004 w 1919944"/>
              <a:gd name="connsiteY5" fmla="*/ 453963 h 1611416"/>
              <a:gd name="connsiteX6" fmla="*/ 1598708 w 1919944"/>
              <a:gd name="connsiteY6" fmla="*/ 244787 h 1611416"/>
              <a:gd name="connsiteX7" fmla="*/ 1456768 w 1919944"/>
              <a:gd name="connsiteY7" fmla="*/ 648197 h 1611416"/>
              <a:gd name="connsiteX8" fmla="*/ 1919944 w 1919944"/>
              <a:gd name="connsiteY8" fmla="*/ 824327 h 1611416"/>
              <a:gd name="connsiteX9" fmla="*/ 1434356 w 1919944"/>
              <a:gd name="connsiteY9" fmla="*/ 991844 h 1611416"/>
              <a:gd name="connsiteX10" fmla="*/ 1568826 w 1919944"/>
              <a:gd name="connsiteY10" fmla="*/ 1417668 h 1611416"/>
              <a:gd name="connsiteX11" fmla="*/ 1135533 w 1919944"/>
              <a:gd name="connsiteY11" fmla="*/ 1230904 h 1611416"/>
              <a:gd name="connsiteX12" fmla="*/ 926356 w 1919944"/>
              <a:gd name="connsiteY12" fmla="*/ 1611257 h 1611416"/>
              <a:gd name="connsiteX13" fmla="*/ 776945 w 1919944"/>
              <a:gd name="connsiteY13" fmla="*/ 1178610 h 1611416"/>
              <a:gd name="connsiteX14" fmla="*/ 336179 w 1919944"/>
              <a:gd name="connsiteY14" fmla="*/ 1410196 h 1611416"/>
              <a:gd name="connsiteX15" fmla="*/ 455710 w 1919944"/>
              <a:gd name="connsiteY15" fmla="*/ 991845 h 1611416"/>
              <a:gd name="connsiteX16" fmla="*/ 3 w 1919944"/>
              <a:gd name="connsiteY16" fmla="*/ 824327 h 1611416"/>
              <a:gd name="connsiteX0" fmla="*/ 3 w 1919944"/>
              <a:gd name="connsiteY0" fmla="*/ 824327 h 1611416"/>
              <a:gd name="connsiteX1" fmla="*/ 448239 w 1919944"/>
              <a:gd name="connsiteY1" fmla="*/ 663139 h 1611416"/>
              <a:gd name="connsiteX2" fmla="*/ 351119 w 1919944"/>
              <a:gd name="connsiteY2" fmla="*/ 237315 h 1611416"/>
              <a:gd name="connsiteX3" fmla="*/ 776945 w 1919944"/>
              <a:gd name="connsiteY3" fmla="*/ 483845 h 1611416"/>
              <a:gd name="connsiteX4" fmla="*/ 941297 w 1919944"/>
              <a:gd name="connsiteY4" fmla="*/ 44 h 1611416"/>
              <a:gd name="connsiteX5" fmla="*/ 1143004 w 1919944"/>
              <a:gd name="connsiteY5" fmla="*/ 453963 h 1611416"/>
              <a:gd name="connsiteX6" fmla="*/ 1598708 w 1919944"/>
              <a:gd name="connsiteY6" fmla="*/ 244787 h 1611416"/>
              <a:gd name="connsiteX7" fmla="*/ 1456768 w 1919944"/>
              <a:gd name="connsiteY7" fmla="*/ 648197 h 1611416"/>
              <a:gd name="connsiteX8" fmla="*/ 1919944 w 1919944"/>
              <a:gd name="connsiteY8" fmla="*/ 824327 h 1611416"/>
              <a:gd name="connsiteX9" fmla="*/ 1434356 w 1919944"/>
              <a:gd name="connsiteY9" fmla="*/ 991844 h 1611416"/>
              <a:gd name="connsiteX10" fmla="*/ 1568826 w 1919944"/>
              <a:gd name="connsiteY10" fmla="*/ 1417668 h 1611416"/>
              <a:gd name="connsiteX11" fmla="*/ 1135533 w 1919944"/>
              <a:gd name="connsiteY11" fmla="*/ 1230904 h 1611416"/>
              <a:gd name="connsiteX12" fmla="*/ 926356 w 1919944"/>
              <a:gd name="connsiteY12" fmla="*/ 1611257 h 1611416"/>
              <a:gd name="connsiteX13" fmla="*/ 776945 w 1919944"/>
              <a:gd name="connsiteY13" fmla="*/ 1178610 h 1611416"/>
              <a:gd name="connsiteX14" fmla="*/ 336179 w 1919944"/>
              <a:gd name="connsiteY14" fmla="*/ 1410196 h 1611416"/>
              <a:gd name="connsiteX15" fmla="*/ 455710 w 1919944"/>
              <a:gd name="connsiteY15" fmla="*/ 991845 h 1611416"/>
              <a:gd name="connsiteX16" fmla="*/ 3 w 1919944"/>
              <a:gd name="connsiteY16" fmla="*/ 824327 h 1611416"/>
              <a:gd name="connsiteX0" fmla="*/ 3 w 1890061"/>
              <a:gd name="connsiteY0" fmla="*/ 824327 h 1611416"/>
              <a:gd name="connsiteX1" fmla="*/ 448239 w 1890061"/>
              <a:gd name="connsiteY1" fmla="*/ 663139 h 1611416"/>
              <a:gd name="connsiteX2" fmla="*/ 351119 w 1890061"/>
              <a:gd name="connsiteY2" fmla="*/ 237315 h 1611416"/>
              <a:gd name="connsiteX3" fmla="*/ 776945 w 1890061"/>
              <a:gd name="connsiteY3" fmla="*/ 483845 h 1611416"/>
              <a:gd name="connsiteX4" fmla="*/ 941297 w 1890061"/>
              <a:gd name="connsiteY4" fmla="*/ 44 h 1611416"/>
              <a:gd name="connsiteX5" fmla="*/ 1143004 w 1890061"/>
              <a:gd name="connsiteY5" fmla="*/ 453963 h 1611416"/>
              <a:gd name="connsiteX6" fmla="*/ 1598708 w 1890061"/>
              <a:gd name="connsiteY6" fmla="*/ 244787 h 1611416"/>
              <a:gd name="connsiteX7" fmla="*/ 1456768 w 1890061"/>
              <a:gd name="connsiteY7" fmla="*/ 648197 h 1611416"/>
              <a:gd name="connsiteX8" fmla="*/ 1890061 w 1890061"/>
              <a:gd name="connsiteY8" fmla="*/ 824327 h 1611416"/>
              <a:gd name="connsiteX9" fmla="*/ 1434356 w 1890061"/>
              <a:gd name="connsiteY9" fmla="*/ 991844 h 1611416"/>
              <a:gd name="connsiteX10" fmla="*/ 1568826 w 1890061"/>
              <a:gd name="connsiteY10" fmla="*/ 1417668 h 1611416"/>
              <a:gd name="connsiteX11" fmla="*/ 1135533 w 1890061"/>
              <a:gd name="connsiteY11" fmla="*/ 1230904 h 1611416"/>
              <a:gd name="connsiteX12" fmla="*/ 926356 w 1890061"/>
              <a:gd name="connsiteY12" fmla="*/ 1611257 h 1611416"/>
              <a:gd name="connsiteX13" fmla="*/ 776945 w 1890061"/>
              <a:gd name="connsiteY13" fmla="*/ 1178610 h 1611416"/>
              <a:gd name="connsiteX14" fmla="*/ 336179 w 1890061"/>
              <a:gd name="connsiteY14" fmla="*/ 1410196 h 1611416"/>
              <a:gd name="connsiteX15" fmla="*/ 455710 w 1890061"/>
              <a:gd name="connsiteY15" fmla="*/ 991845 h 1611416"/>
              <a:gd name="connsiteX16" fmla="*/ 3 w 1890061"/>
              <a:gd name="connsiteY16" fmla="*/ 824327 h 1611416"/>
              <a:gd name="connsiteX0" fmla="*/ 3 w 1890061"/>
              <a:gd name="connsiteY0" fmla="*/ 824327 h 1611416"/>
              <a:gd name="connsiteX1" fmla="*/ 448239 w 1890061"/>
              <a:gd name="connsiteY1" fmla="*/ 663139 h 1611416"/>
              <a:gd name="connsiteX2" fmla="*/ 351119 w 1890061"/>
              <a:gd name="connsiteY2" fmla="*/ 237315 h 1611416"/>
              <a:gd name="connsiteX3" fmla="*/ 776945 w 1890061"/>
              <a:gd name="connsiteY3" fmla="*/ 483845 h 1611416"/>
              <a:gd name="connsiteX4" fmla="*/ 941297 w 1890061"/>
              <a:gd name="connsiteY4" fmla="*/ 44 h 1611416"/>
              <a:gd name="connsiteX5" fmla="*/ 1143004 w 1890061"/>
              <a:gd name="connsiteY5" fmla="*/ 453963 h 1611416"/>
              <a:gd name="connsiteX6" fmla="*/ 1598708 w 1890061"/>
              <a:gd name="connsiteY6" fmla="*/ 244787 h 1611416"/>
              <a:gd name="connsiteX7" fmla="*/ 1456768 w 1890061"/>
              <a:gd name="connsiteY7" fmla="*/ 648197 h 1611416"/>
              <a:gd name="connsiteX8" fmla="*/ 1890061 w 1890061"/>
              <a:gd name="connsiteY8" fmla="*/ 824327 h 1611416"/>
              <a:gd name="connsiteX9" fmla="*/ 1434356 w 1890061"/>
              <a:gd name="connsiteY9" fmla="*/ 991844 h 1611416"/>
              <a:gd name="connsiteX10" fmla="*/ 1568826 w 1890061"/>
              <a:gd name="connsiteY10" fmla="*/ 1417668 h 1611416"/>
              <a:gd name="connsiteX11" fmla="*/ 1135533 w 1890061"/>
              <a:gd name="connsiteY11" fmla="*/ 1230904 h 1611416"/>
              <a:gd name="connsiteX12" fmla="*/ 926356 w 1890061"/>
              <a:gd name="connsiteY12" fmla="*/ 1611257 h 1611416"/>
              <a:gd name="connsiteX13" fmla="*/ 776945 w 1890061"/>
              <a:gd name="connsiteY13" fmla="*/ 1178610 h 1611416"/>
              <a:gd name="connsiteX14" fmla="*/ 336179 w 1890061"/>
              <a:gd name="connsiteY14" fmla="*/ 1410196 h 1611416"/>
              <a:gd name="connsiteX15" fmla="*/ 455710 w 1890061"/>
              <a:gd name="connsiteY15" fmla="*/ 991845 h 1611416"/>
              <a:gd name="connsiteX16" fmla="*/ 3 w 1890061"/>
              <a:gd name="connsiteY16" fmla="*/ 824327 h 1611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890061" h="1611416">
                <a:moveTo>
                  <a:pt x="3" y="824327"/>
                </a:moveTo>
                <a:cubicBezTo>
                  <a:pt x="-1242" y="523013"/>
                  <a:pt x="389720" y="758484"/>
                  <a:pt x="448239" y="663139"/>
                </a:cubicBezTo>
                <a:cubicBezTo>
                  <a:pt x="506758" y="567794"/>
                  <a:pt x="144433" y="415363"/>
                  <a:pt x="351119" y="237315"/>
                </a:cubicBezTo>
                <a:cubicBezTo>
                  <a:pt x="557805" y="59267"/>
                  <a:pt x="672357" y="525880"/>
                  <a:pt x="776945" y="483845"/>
                </a:cubicBezTo>
                <a:cubicBezTo>
                  <a:pt x="881533" y="441810"/>
                  <a:pt x="678581" y="5024"/>
                  <a:pt x="941297" y="44"/>
                </a:cubicBezTo>
                <a:cubicBezTo>
                  <a:pt x="1204013" y="-4936"/>
                  <a:pt x="1032190" y="420643"/>
                  <a:pt x="1143004" y="453963"/>
                </a:cubicBezTo>
                <a:cubicBezTo>
                  <a:pt x="1253818" y="487283"/>
                  <a:pt x="1378325" y="26895"/>
                  <a:pt x="1598708" y="244787"/>
                </a:cubicBezTo>
                <a:cubicBezTo>
                  <a:pt x="1819091" y="462679"/>
                  <a:pt x="1404474" y="544136"/>
                  <a:pt x="1456768" y="648197"/>
                </a:cubicBezTo>
                <a:cubicBezTo>
                  <a:pt x="1509062" y="752258"/>
                  <a:pt x="1890061" y="504337"/>
                  <a:pt x="1890061" y="824327"/>
                </a:cubicBezTo>
                <a:cubicBezTo>
                  <a:pt x="1890061" y="1144317"/>
                  <a:pt x="1492876" y="892954"/>
                  <a:pt x="1434356" y="991844"/>
                </a:cubicBezTo>
                <a:cubicBezTo>
                  <a:pt x="1375836" y="1090734"/>
                  <a:pt x="1750611" y="1204757"/>
                  <a:pt x="1568826" y="1417668"/>
                </a:cubicBezTo>
                <a:cubicBezTo>
                  <a:pt x="1387041" y="1630579"/>
                  <a:pt x="1240121" y="1192414"/>
                  <a:pt x="1135533" y="1230904"/>
                </a:cubicBezTo>
                <a:cubicBezTo>
                  <a:pt x="1030945" y="1269394"/>
                  <a:pt x="1217710" y="1619973"/>
                  <a:pt x="926356" y="1611257"/>
                </a:cubicBezTo>
                <a:cubicBezTo>
                  <a:pt x="635002" y="1602541"/>
                  <a:pt x="885268" y="1219591"/>
                  <a:pt x="776945" y="1178610"/>
                </a:cubicBezTo>
                <a:cubicBezTo>
                  <a:pt x="668622" y="1137629"/>
                  <a:pt x="514228" y="1594470"/>
                  <a:pt x="336179" y="1410196"/>
                </a:cubicBezTo>
                <a:cubicBezTo>
                  <a:pt x="158130" y="1225922"/>
                  <a:pt x="510494" y="1088245"/>
                  <a:pt x="455710" y="991845"/>
                </a:cubicBezTo>
                <a:cubicBezTo>
                  <a:pt x="400926" y="895445"/>
                  <a:pt x="1248" y="1125641"/>
                  <a:pt x="3" y="824327"/>
                </a:cubicBezTo>
                <a:close/>
              </a:path>
            </a:pathLst>
          </a:cu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4808059" y="1455201"/>
            <a:ext cx="1769669" cy="2631798"/>
            <a:chOff x="4808059" y="1455201"/>
            <a:chExt cx="1769669" cy="2631798"/>
          </a:xfrm>
        </p:grpSpPr>
        <p:sp>
          <p:nvSpPr>
            <p:cNvPr id="5" name="Oval 4"/>
            <p:cNvSpPr/>
            <p:nvPr/>
          </p:nvSpPr>
          <p:spPr>
            <a:xfrm>
              <a:off x="5494017" y="1994839"/>
              <a:ext cx="393091" cy="393091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17"/>
            <p:cNvGrpSpPr/>
            <p:nvPr/>
          </p:nvGrpSpPr>
          <p:grpSpPr>
            <a:xfrm>
              <a:off x="4808059" y="1455201"/>
              <a:ext cx="1769669" cy="1464869"/>
              <a:chOff x="548131" y="3676332"/>
              <a:chExt cx="1769669" cy="1464869"/>
            </a:xfrm>
          </p:grpSpPr>
          <p:cxnSp>
            <p:nvCxnSpPr>
              <p:cNvPr id="19" name="Straight Connector 18"/>
              <p:cNvCxnSpPr>
                <a:stCxn id="31" idx="5"/>
                <a:endCxn id="27" idx="1"/>
              </p:cNvCxnSpPr>
              <p:nvPr/>
            </p:nvCxnSpPr>
            <p:spPr>
              <a:xfrm>
                <a:off x="1031885" y="4054023"/>
                <a:ext cx="322717" cy="286406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>
                <a:stCxn id="27" idx="7"/>
                <a:endCxn id="35" idx="3"/>
              </p:cNvCxnSpPr>
              <p:nvPr/>
            </p:nvCxnSpPr>
            <p:spPr>
              <a:xfrm flipV="1">
                <a:off x="1511329" y="4054023"/>
                <a:ext cx="360177" cy="286406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>
                <a:stCxn id="28" idx="4"/>
                <a:endCxn id="27" idx="0"/>
              </p:cNvCxnSpPr>
              <p:nvPr/>
            </p:nvCxnSpPr>
            <p:spPr>
              <a:xfrm flipH="1">
                <a:off x="1432966" y="3897977"/>
                <a:ext cx="1332" cy="40999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>
                <a:stCxn id="27" idx="6"/>
                <a:endCxn id="34" idx="2"/>
              </p:cNvCxnSpPr>
              <p:nvPr/>
            </p:nvCxnSpPr>
            <p:spPr>
              <a:xfrm>
                <a:off x="1543788" y="4418793"/>
                <a:ext cx="552367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>
                <a:stCxn id="30" idx="6"/>
                <a:endCxn id="27" idx="2"/>
              </p:cNvCxnSpPr>
              <p:nvPr/>
            </p:nvCxnSpPr>
            <p:spPr>
              <a:xfrm>
                <a:off x="769776" y="4418793"/>
                <a:ext cx="552367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>
                <a:stCxn id="27" idx="4"/>
                <a:endCxn id="29" idx="0"/>
              </p:cNvCxnSpPr>
              <p:nvPr/>
            </p:nvCxnSpPr>
            <p:spPr>
              <a:xfrm>
                <a:off x="1432966" y="4529615"/>
                <a:ext cx="1332" cy="389941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>
                <a:stCxn id="27" idx="3"/>
                <a:endCxn id="32" idx="7"/>
              </p:cNvCxnSpPr>
              <p:nvPr/>
            </p:nvCxnSpPr>
            <p:spPr>
              <a:xfrm flipH="1">
                <a:off x="1031885" y="4497156"/>
                <a:ext cx="322717" cy="286427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>
                <a:stCxn id="27" idx="5"/>
                <a:endCxn id="33" idx="1"/>
              </p:cNvCxnSpPr>
              <p:nvPr/>
            </p:nvCxnSpPr>
            <p:spPr>
              <a:xfrm>
                <a:off x="1511329" y="4497156"/>
                <a:ext cx="360177" cy="31316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7" name="Oval 26"/>
              <p:cNvSpPr/>
              <p:nvPr/>
            </p:nvSpPr>
            <p:spPr>
              <a:xfrm>
                <a:off x="1322143" y="4307970"/>
                <a:ext cx="221645" cy="22164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1323475" y="3676332"/>
                <a:ext cx="221645" cy="22164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1323475" y="4919556"/>
                <a:ext cx="221645" cy="22164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548131" y="4307970"/>
                <a:ext cx="221645" cy="22164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842699" y="3864837"/>
                <a:ext cx="221645" cy="22164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842699" y="4751124"/>
                <a:ext cx="221645" cy="22164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1839047" y="4777860"/>
                <a:ext cx="221645" cy="22164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2096155" y="4307970"/>
                <a:ext cx="221645" cy="22164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1839047" y="3864837"/>
                <a:ext cx="221645" cy="22164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5" name="TextBox 104"/>
            <p:cNvSpPr txBox="1"/>
            <p:nvPr/>
          </p:nvSpPr>
          <p:spPr>
            <a:xfrm>
              <a:off x="4819409" y="3163669"/>
              <a:ext cx="174932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Touches a large</a:t>
              </a:r>
            </a:p>
            <a:p>
              <a:pPr algn="ctr"/>
              <a:r>
                <a:rPr lang="en-US" dirty="0" smtClean="0"/>
                <a:t>fraction of graph</a:t>
              </a:r>
            </a:p>
            <a:p>
              <a:pPr algn="ctr"/>
              <a:r>
                <a:rPr lang="en-US" dirty="0" smtClean="0"/>
                <a:t>(GraphLab)</a:t>
              </a:r>
              <a:endParaRPr lang="en-US" dirty="0"/>
            </a:p>
          </p:txBody>
        </p:sp>
      </p:grpSp>
      <p:sp>
        <p:nvSpPr>
          <p:cNvPr id="107" name="Arc 106"/>
          <p:cNvSpPr/>
          <p:nvPr/>
        </p:nvSpPr>
        <p:spPr bwMode="auto">
          <a:xfrm rot="1731385">
            <a:off x="429945" y="1351018"/>
            <a:ext cx="1752600" cy="1693287"/>
          </a:xfrm>
          <a:prstGeom prst="arc">
            <a:avLst>
              <a:gd name="adj1" fmla="val 14916020"/>
              <a:gd name="adj2" fmla="val 9925469"/>
            </a:avLst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stealth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-6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00931" y="1600200"/>
            <a:ext cx="2108269" cy="2209800"/>
            <a:chOff x="300931" y="1600200"/>
            <a:chExt cx="2108269" cy="2209800"/>
          </a:xfrm>
        </p:grpSpPr>
        <p:grpSp>
          <p:nvGrpSpPr>
            <p:cNvPr id="36" name="Group 54"/>
            <p:cNvGrpSpPr/>
            <p:nvPr/>
          </p:nvGrpSpPr>
          <p:grpSpPr>
            <a:xfrm>
              <a:off x="582346" y="1600200"/>
              <a:ext cx="1447800" cy="1198437"/>
              <a:chOff x="548131" y="3676332"/>
              <a:chExt cx="1769669" cy="1464869"/>
            </a:xfrm>
          </p:grpSpPr>
          <p:cxnSp>
            <p:nvCxnSpPr>
              <p:cNvPr id="56" name="Straight Connector 55"/>
              <p:cNvCxnSpPr>
                <a:stCxn id="68" idx="5"/>
                <a:endCxn id="64" idx="1"/>
              </p:cNvCxnSpPr>
              <p:nvPr/>
            </p:nvCxnSpPr>
            <p:spPr>
              <a:xfrm>
                <a:off x="1031885" y="4054023"/>
                <a:ext cx="322717" cy="286406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>
                <a:stCxn id="64" idx="7"/>
                <a:endCxn id="72" idx="3"/>
              </p:cNvCxnSpPr>
              <p:nvPr/>
            </p:nvCxnSpPr>
            <p:spPr>
              <a:xfrm flipV="1">
                <a:off x="1511329" y="4054023"/>
                <a:ext cx="360177" cy="286406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>
                <a:stCxn id="65" idx="4"/>
                <a:endCxn id="64" idx="0"/>
              </p:cNvCxnSpPr>
              <p:nvPr/>
            </p:nvCxnSpPr>
            <p:spPr>
              <a:xfrm flipH="1">
                <a:off x="1432966" y="3897977"/>
                <a:ext cx="1332" cy="40999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>
                <a:stCxn id="64" idx="6"/>
                <a:endCxn id="71" idx="2"/>
              </p:cNvCxnSpPr>
              <p:nvPr/>
            </p:nvCxnSpPr>
            <p:spPr>
              <a:xfrm>
                <a:off x="1543788" y="4418793"/>
                <a:ext cx="552367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>
                <a:stCxn id="67" idx="6"/>
                <a:endCxn id="64" idx="2"/>
              </p:cNvCxnSpPr>
              <p:nvPr/>
            </p:nvCxnSpPr>
            <p:spPr>
              <a:xfrm>
                <a:off x="769776" y="4418793"/>
                <a:ext cx="552367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>
                <a:stCxn id="64" idx="4"/>
                <a:endCxn id="66" idx="0"/>
              </p:cNvCxnSpPr>
              <p:nvPr/>
            </p:nvCxnSpPr>
            <p:spPr>
              <a:xfrm>
                <a:off x="1432966" y="4529615"/>
                <a:ext cx="1332" cy="389941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>
                <a:stCxn id="64" idx="3"/>
                <a:endCxn id="69" idx="7"/>
              </p:cNvCxnSpPr>
              <p:nvPr/>
            </p:nvCxnSpPr>
            <p:spPr>
              <a:xfrm flipH="1">
                <a:off x="1031885" y="4497156"/>
                <a:ext cx="322717" cy="286427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>
                <a:stCxn id="64" idx="5"/>
                <a:endCxn id="70" idx="1"/>
              </p:cNvCxnSpPr>
              <p:nvPr/>
            </p:nvCxnSpPr>
            <p:spPr>
              <a:xfrm>
                <a:off x="1511329" y="4497156"/>
                <a:ext cx="360177" cy="31316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4" name="Oval 63"/>
              <p:cNvSpPr/>
              <p:nvPr/>
            </p:nvSpPr>
            <p:spPr>
              <a:xfrm>
                <a:off x="1322143" y="4307970"/>
                <a:ext cx="221645" cy="22164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1323475" y="3676332"/>
                <a:ext cx="221645" cy="22164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/>
              <p:cNvSpPr/>
              <p:nvPr/>
            </p:nvSpPr>
            <p:spPr>
              <a:xfrm>
                <a:off x="1323475" y="4919556"/>
                <a:ext cx="221645" cy="22164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/>
              <p:cNvSpPr/>
              <p:nvPr/>
            </p:nvSpPr>
            <p:spPr>
              <a:xfrm>
                <a:off x="548131" y="4307970"/>
                <a:ext cx="221645" cy="22164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/>
              <p:cNvSpPr/>
              <p:nvPr/>
            </p:nvSpPr>
            <p:spPr>
              <a:xfrm>
                <a:off x="842699" y="3864837"/>
                <a:ext cx="221645" cy="22164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842699" y="4751124"/>
                <a:ext cx="221645" cy="22164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1839047" y="4777860"/>
                <a:ext cx="221645" cy="22164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2096155" y="4307970"/>
                <a:ext cx="221645" cy="22164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1839047" y="3864837"/>
                <a:ext cx="221645" cy="22164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8" name="TextBox 107"/>
            <p:cNvSpPr txBox="1"/>
            <p:nvPr/>
          </p:nvSpPr>
          <p:spPr>
            <a:xfrm>
              <a:off x="300931" y="3163669"/>
              <a:ext cx="210826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Sequentially process</a:t>
              </a:r>
              <a:br>
                <a:rPr lang="en-US" dirty="0" smtClean="0"/>
              </a:br>
              <a:r>
                <a:rPr lang="en-US" dirty="0" smtClean="0"/>
                <a:t>edges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695043" y="1447800"/>
            <a:ext cx="1769669" cy="2639199"/>
            <a:chOff x="2695043" y="1447800"/>
            <a:chExt cx="1769669" cy="2639199"/>
          </a:xfrm>
        </p:grpSpPr>
        <p:sp>
          <p:nvSpPr>
            <p:cNvPr id="50" name="Oval 49"/>
            <p:cNvSpPr/>
            <p:nvPr/>
          </p:nvSpPr>
          <p:spPr>
            <a:xfrm>
              <a:off x="3381001" y="1987438"/>
              <a:ext cx="393091" cy="393091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2695043" y="1447800"/>
              <a:ext cx="1769669" cy="2639199"/>
              <a:chOff x="2695043" y="1447800"/>
              <a:chExt cx="1769669" cy="2639199"/>
            </a:xfrm>
          </p:grpSpPr>
          <p:sp>
            <p:nvSpPr>
              <p:cNvPr id="52" name="TextBox 51"/>
              <p:cNvSpPr txBox="1"/>
              <p:nvPr/>
            </p:nvSpPr>
            <p:spPr>
              <a:xfrm>
                <a:off x="2924470" y="3163669"/>
                <a:ext cx="1313180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Sends many</a:t>
                </a:r>
              </a:p>
              <a:p>
                <a:pPr algn="ctr"/>
                <a:r>
                  <a:rPr lang="en-US" dirty="0" smtClean="0"/>
                  <a:t>messages</a:t>
                </a:r>
              </a:p>
              <a:p>
                <a:pPr algn="ctr"/>
                <a:r>
                  <a:rPr lang="en-US" dirty="0" smtClean="0"/>
                  <a:t>(</a:t>
                </a:r>
                <a:r>
                  <a:rPr lang="en-US" dirty="0" err="1" smtClean="0"/>
                  <a:t>Pregel</a:t>
                </a:r>
                <a:r>
                  <a:rPr lang="en-US" dirty="0" smtClean="0"/>
                  <a:t>)</a:t>
                </a:r>
              </a:p>
            </p:txBody>
          </p:sp>
          <p:grpSp>
            <p:nvGrpSpPr>
              <p:cNvPr id="51" name="Group 17"/>
              <p:cNvGrpSpPr/>
              <p:nvPr/>
            </p:nvGrpSpPr>
            <p:grpSpPr>
              <a:xfrm>
                <a:off x="2695043" y="1447800"/>
                <a:ext cx="1769669" cy="1464869"/>
                <a:chOff x="548131" y="3676332"/>
                <a:chExt cx="1769669" cy="1464869"/>
              </a:xfrm>
            </p:grpSpPr>
            <p:cxnSp>
              <p:nvCxnSpPr>
                <p:cNvPr id="53" name="Straight Connector 52"/>
                <p:cNvCxnSpPr>
                  <a:stCxn id="82" idx="5"/>
                  <a:endCxn id="78" idx="1"/>
                </p:cNvCxnSpPr>
                <p:nvPr/>
              </p:nvCxnSpPr>
              <p:spPr>
                <a:xfrm>
                  <a:off x="1031885" y="4054023"/>
                  <a:ext cx="322717" cy="286406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>
                  <a:stCxn id="78" idx="7"/>
                  <a:endCxn id="86" idx="3"/>
                </p:cNvCxnSpPr>
                <p:nvPr/>
              </p:nvCxnSpPr>
              <p:spPr>
                <a:xfrm flipV="1">
                  <a:off x="1511329" y="4054023"/>
                  <a:ext cx="360177" cy="286406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>
                  <a:stCxn id="79" idx="4"/>
                  <a:endCxn id="78" idx="0"/>
                </p:cNvCxnSpPr>
                <p:nvPr/>
              </p:nvCxnSpPr>
              <p:spPr>
                <a:xfrm flipH="1">
                  <a:off x="1432966" y="3897977"/>
                  <a:ext cx="1332" cy="409993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/>
                <p:cNvCxnSpPr>
                  <a:stCxn id="78" idx="6"/>
                  <a:endCxn id="85" idx="2"/>
                </p:cNvCxnSpPr>
                <p:nvPr/>
              </p:nvCxnSpPr>
              <p:spPr>
                <a:xfrm>
                  <a:off x="1543788" y="4418793"/>
                  <a:ext cx="552367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/>
                <p:cNvCxnSpPr>
                  <a:stCxn id="81" idx="6"/>
                  <a:endCxn id="78" idx="2"/>
                </p:cNvCxnSpPr>
                <p:nvPr/>
              </p:nvCxnSpPr>
              <p:spPr>
                <a:xfrm>
                  <a:off x="769776" y="4418793"/>
                  <a:ext cx="552367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/>
                <p:cNvCxnSpPr>
                  <a:stCxn id="78" idx="4"/>
                  <a:endCxn id="80" idx="0"/>
                </p:cNvCxnSpPr>
                <p:nvPr/>
              </p:nvCxnSpPr>
              <p:spPr>
                <a:xfrm>
                  <a:off x="1432966" y="4529615"/>
                  <a:ext cx="1332" cy="389941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/>
                <p:cNvCxnSpPr>
                  <a:stCxn id="78" idx="3"/>
                  <a:endCxn id="83" idx="7"/>
                </p:cNvCxnSpPr>
                <p:nvPr/>
              </p:nvCxnSpPr>
              <p:spPr>
                <a:xfrm flipH="1">
                  <a:off x="1031885" y="4497156"/>
                  <a:ext cx="322717" cy="286427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/>
                <p:cNvCxnSpPr>
                  <a:stCxn id="78" idx="5"/>
                  <a:endCxn id="84" idx="1"/>
                </p:cNvCxnSpPr>
                <p:nvPr/>
              </p:nvCxnSpPr>
              <p:spPr>
                <a:xfrm>
                  <a:off x="1511329" y="4497156"/>
                  <a:ext cx="360177" cy="313163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78" name="Oval 77"/>
                <p:cNvSpPr/>
                <p:nvPr/>
              </p:nvSpPr>
              <p:spPr>
                <a:xfrm>
                  <a:off x="1322143" y="4307970"/>
                  <a:ext cx="221645" cy="221645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Oval 78"/>
                <p:cNvSpPr/>
                <p:nvPr/>
              </p:nvSpPr>
              <p:spPr>
                <a:xfrm>
                  <a:off x="1323475" y="3676332"/>
                  <a:ext cx="221645" cy="221645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Oval 79"/>
                <p:cNvSpPr/>
                <p:nvPr/>
              </p:nvSpPr>
              <p:spPr>
                <a:xfrm>
                  <a:off x="1323475" y="4919556"/>
                  <a:ext cx="221645" cy="221645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Oval 80"/>
                <p:cNvSpPr/>
                <p:nvPr/>
              </p:nvSpPr>
              <p:spPr>
                <a:xfrm>
                  <a:off x="548131" y="4307970"/>
                  <a:ext cx="221645" cy="221645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Oval 81"/>
                <p:cNvSpPr/>
                <p:nvPr/>
              </p:nvSpPr>
              <p:spPr>
                <a:xfrm>
                  <a:off x="842699" y="3864837"/>
                  <a:ext cx="221645" cy="221645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Oval 82"/>
                <p:cNvSpPr/>
                <p:nvPr/>
              </p:nvSpPr>
              <p:spPr>
                <a:xfrm>
                  <a:off x="842699" y="4751124"/>
                  <a:ext cx="221645" cy="221645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4" name="Oval 83"/>
                <p:cNvSpPr/>
                <p:nvPr/>
              </p:nvSpPr>
              <p:spPr>
                <a:xfrm>
                  <a:off x="1839047" y="4777860"/>
                  <a:ext cx="221645" cy="221645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Oval 84"/>
                <p:cNvSpPr/>
                <p:nvPr/>
              </p:nvSpPr>
              <p:spPr>
                <a:xfrm>
                  <a:off x="2096155" y="4307970"/>
                  <a:ext cx="221645" cy="221645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Oval 85"/>
                <p:cNvSpPr/>
                <p:nvPr/>
              </p:nvSpPr>
              <p:spPr>
                <a:xfrm>
                  <a:off x="1839047" y="3864837"/>
                  <a:ext cx="221645" cy="221645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9" name="Group 8"/>
          <p:cNvGrpSpPr/>
          <p:nvPr/>
        </p:nvGrpSpPr>
        <p:grpSpPr>
          <a:xfrm>
            <a:off x="2937065" y="1608563"/>
            <a:ext cx="1304544" cy="1143001"/>
            <a:chOff x="2937065" y="1608563"/>
            <a:chExt cx="1304544" cy="1143001"/>
          </a:xfrm>
        </p:grpSpPr>
        <p:grpSp>
          <p:nvGrpSpPr>
            <p:cNvPr id="90" name="Group 52"/>
            <p:cNvGrpSpPr/>
            <p:nvPr/>
          </p:nvGrpSpPr>
          <p:grpSpPr>
            <a:xfrm>
              <a:off x="3860609" y="2065763"/>
              <a:ext cx="381000" cy="86591"/>
              <a:chOff x="838200" y="4800600"/>
              <a:chExt cx="838200" cy="190500"/>
            </a:xfrm>
          </p:grpSpPr>
          <p:cxnSp>
            <p:nvCxnSpPr>
              <p:cNvPr id="102" name="Straight Arrow Connector 101"/>
              <p:cNvCxnSpPr/>
              <p:nvPr/>
            </p:nvCxnSpPr>
            <p:spPr bwMode="auto">
              <a:xfrm>
                <a:off x="1219200" y="4876800"/>
                <a:ext cx="457200" cy="1588"/>
              </a:xfrm>
              <a:prstGeom prst="straightConnector1">
                <a:avLst/>
              </a:prstGeom>
              <a:ln w="12700">
                <a:headEnd type="none" w="med" len="med"/>
                <a:tailEnd type="arrow"/>
              </a:ln>
              <a:effectLst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03" name="Group 132"/>
              <p:cNvGrpSpPr/>
              <p:nvPr/>
            </p:nvGrpSpPr>
            <p:grpSpPr>
              <a:xfrm>
                <a:off x="838200" y="4800600"/>
                <a:ext cx="381000" cy="190500"/>
                <a:chOff x="762000" y="2971800"/>
                <a:chExt cx="838200" cy="381000"/>
              </a:xfrm>
            </p:grpSpPr>
            <p:sp>
              <p:nvSpPr>
                <p:cNvPr id="104" name="Rectangle 103"/>
                <p:cNvSpPr/>
                <p:nvPr/>
              </p:nvSpPr>
              <p:spPr bwMode="auto">
                <a:xfrm>
                  <a:off x="762000" y="2971800"/>
                  <a:ext cx="838200" cy="381000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 cmpd="sng" algn="ctr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40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800">
                    <a:solidFill>
                      <a:prstClr val="black"/>
                    </a:solidFill>
                    <a:latin typeface="Tahoma" pitchFamily="-64" charset="0"/>
                  </a:endParaRPr>
                </a:p>
              </p:txBody>
            </p:sp>
            <p:sp>
              <p:nvSpPr>
                <p:cNvPr id="106" name="Isosceles Triangle 105"/>
                <p:cNvSpPr/>
                <p:nvPr/>
              </p:nvSpPr>
              <p:spPr bwMode="auto">
                <a:xfrm rot="10800000">
                  <a:off x="762000" y="2971800"/>
                  <a:ext cx="838200" cy="152400"/>
                </a:xfrm>
                <a:prstGeom prst="triangle">
                  <a:avLst/>
                </a:prstGeom>
                <a:solidFill>
                  <a:schemeClr val="accent6"/>
                </a:solidFill>
                <a:ln w="12700" cap="flat" cmpd="sng" algn="ctr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40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800">
                    <a:solidFill>
                      <a:prstClr val="black"/>
                    </a:solidFill>
                    <a:latin typeface="Tahoma" pitchFamily="-64" charset="0"/>
                  </a:endParaRPr>
                </a:p>
              </p:txBody>
            </p:sp>
          </p:grpSp>
        </p:grpSp>
        <p:grpSp>
          <p:nvGrpSpPr>
            <p:cNvPr id="109" name="Group 52"/>
            <p:cNvGrpSpPr/>
            <p:nvPr/>
          </p:nvGrpSpPr>
          <p:grpSpPr>
            <a:xfrm rot="19293823">
              <a:off x="3646375" y="1793805"/>
              <a:ext cx="381000" cy="86591"/>
              <a:chOff x="838200" y="4800600"/>
              <a:chExt cx="838200" cy="190500"/>
            </a:xfrm>
          </p:grpSpPr>
          <p:cxnSp>
            <p:nvCxnSpPr>
              <p:cNvPr id="110" name="Straight Arrow Connector 109"/>
              <p:cNvCxnSpPr/>
              <p:nvPr/>
            </p:nvCxnSpPr>
            <p:spPr bwMode="auto">
              <a:xfrm>
                <a:off x="1219200" y="4876800"/>
                <a:ext cx="457200" cy="1588"/>
              </a:xfrm>
              <a:prstGeom prst="straightConnector1">
                <a:avLst/>
              </a:prstGeom>
              <a:ln w="12700">
                <a:headEnd type="none" w="med" len="med"/>
                <a:tailEnd type="arrow"/>
              </a:ln>
              <a:effectLst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11" name="Group 132"/>
              <p:cNvGrpSpPr/>
              <p:nvPr/>
            </p:nvGrpSpPr>
            <p:grpSpPr>
              <a:xfrm>
                <a:off x="838200" y="4800600"/>
                <a:ext cx="381000" cy="190500"/>
                <a:chOff x="762000" y="2971800"/>
                <a:chExt cx="838200" cy="381000"/>
              </a:xfrm>
            </p:grpSpPr>
            <p:sp>
              <p:nvSpPr>
                <p:cNvPr id="112" name="Rectangle 111"/>
                <p:cNvSpPr/>
                <p:nvPr/>
              </p:nvSpPr>
              <p:spPr bwMode="auto">
                <a:xfrm>
                  <a:off x="762000" y="2971800"/>
                  <a:ext cx="838200" cy="381000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 cmpd="sng" algn="ctr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40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800">
                    <a:solidFill>
                      <a:prstClr val="black"/>
                    </a:solidFill>
                    <a:latin typeface="Tahoma" pitchFamily="-64" charset="0"/>
                  </a:endParaRPr>
                </a:p>
              </p:txBody>
            </p:sp>
            <p:sp>
              <p:nvSpPr>
                <p:cNvPr id="113" name="Isosceles Triangle 112"/>
                <p:cNvSpPr/>
                <p:nvPr/>
              </p:nvSpPr>
              <p:spPr bwMode="auto">
                <a:xfrm rot="10800000">
                  <a:off x="762000" y="2971800"/>
                  <a:ext cx="838200" cy="152400"/>
                </a:xfrm>
                <a:prstGeom prst="triangle">
                  <a:avLst/>
                </a:prstGeom>
                <a:solidFill>
                  <a:schemeClr val="accent6"/>
                </a:solidFill>
                <a:ln w="12700" cap="flat" cmpd="sng" algn="ctr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40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800">
                    <a:solidFill>
                      <a:prstClr val="black"/>
                    </a:solidFill>
                    <a:latin typeface="Tahoma" pitchFamily="-64" charset="0"/>
                  </a:endParaRPr>
                </a:p>
              </p:txBody>
            </p:sp>
          </p:grpSp>
        </p:grpSp>
        <p:grpSp>
          <p:nvGrpSpPr>
            <p:cNvPr id="114" name="Group 52"/>
            <p:cNvGrpSpPr/>
            <p:nvPr/>
          </p:nvGrpSpPr>
          <p:grpSpPr>
            <a:xfrm rot="16200000">
              <a:off x="3256205" y="1755767"/>
              <a:ext cx="381000" cy="86591"/>
              <a:chOff x="838200" y="4800600"/>
              <a:chExt cx="838200" cy="190500"/>
            </a:xfrm>
          </p:grpSpPr>
          <p:cxnSp>
            <p:nvCxnSpPr>
              <p:cNvPr id="115" name="Straight Arrow Connector 114"/>
              <p:cNvCxnSpPr/>
              <p:nvPr/>
            </p:nvCxnSpPr>
            <p:spPr bwMode="auto">
              <a:xfrm>
                <a:off x="1219200" y="4876800"/>
                <a:ext cx="457200" cy="1588"/>
              </a:xfrm>
              <a:prstGeom prst="straightConnector1">
                <a:avLst/>
              </a:prstGeom>
              <a:ln w="12700">
                <a:headEnd type="none" w="med" len="med"/>
                <a:tailEnd type="arrow"/>
              </a:ln>
              <a:effectLst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16" name="Group 132"/>
              <p:cNvGrpSpPr/>
              <p:nvPr/>
            </p:nvGrpSpPr>
            <p:grpSpPr>
              <a:xfrm>
                <a:off x="838200" y="4800600"/>
                <a:ext cx="381000" cy="190500"/>
                <a:chOff x="762000" y="2971800"/>
                <a:chExt cx="838200" cy="381000"/>
              </a:xfrm>
            </p:grpSpPr>
            <p:sp>
              <p:nvSpPr>
                <p:cNvPr id="117" name="Rectangle 116"/>
                <p:cNvSpPr/>
                <p:nvPr/>
              </p:nvSpPr>
              <p:spPr bwMode="auto">
                <a:xfrm>
                  <a:off x="762000" y="2971800"/>
                  <a:ext cx="838200" cy="381000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 cmpd="sng" algn="ctr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40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800">
                    <a:solidFill>
                      <a:prstClr val="black"/>
                    </a:solidFill>
                    <a:latin typeface="Tahoma" pitchFamily="-64" charset="0"/>
                  </a:endParaRPr>
                </a:p>
              </p:txBody>
            </p:sp>
            <p:sp>
              <p:nvSpPr>
                <p:cNvPr id="118" name="Isosceles Triangle 117"/>
                <p:cNvSpPr/>
                <p:nvPr/>
              </p:nvSpPr>
              <p:spPr bwMode="auto">
                <a:xfrm rot="10800000">
                  <a:off x="762000" y="2971800"/>
                  <a:ext cx="838200" cy="152400"/>
                </a:xfrm>
                <a:prstGeom prst="triangle">
                  <a:avLst/>
                </a:prstGeom>
                <a:solidFill>
                  <a:schemeClr val="accent6"/>
                </a:solidFill>
                <a:ln w="12700" cap="flat" cmpd="sng" algn="ctr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40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800">
                    <a:solidFill>
                      <a:prstClr val="black"/>
                    </a:solidFill>
                    <a:latin typeface="Tahoma" pitchFamily="-64" charset="0"/>
                  </a:endParaRPr>
                </a:p>
              </p:txBody>
            </p:sp>
          </p:grpSp>
        </p:grpSp>
        <p:grpSp>
          <p:nvGrpSpPr>
            <p:cNvPr id="119" name="Group 52"/>
            <p:cNvGrpSpPr/>
            <p:nvPr/>
          </p:nvGrpSpPr>
          <p:grpSpPr>
            <a:xfrm rot="13119278" flipV="1">
              <a:off x="2997228" y="1959185"/>
              <a:ext cx="381000" cy="86591"/>
              <a:chOff x="838200" y="4800600"/>
              <a:chExt cx="838200" cy="190500"/>
            </a:xfrm>
          </p:grpSpPr>
          <p:cxnSp>
            <p:nvCxnSpPr>
              <p:cNvPr id="120" name="Straight Arrow Connector 119"/>
              <p:cNvCxnSpPr/>
              <p:nvPr/>
            </p:nvCxnSpPr>
            <p:spPr bwMode="auto">
              <a:xfrm>
                <a:off x="1219200" y="4876800"/>
                <a:ext cx="457200" cy="1588"/>
              </a:xfrm>
              <a:prstGeom prst="straightConnector1">
                <a:avLst/>
              </a:prstGeom>
              <a:ln w="12700">
                <a:headEnd type="none" w="med" len="med"/>
                <a:tailEnd type="arrow"/>
              </a:ln>
              <a:effectLst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21" name="Group 132"/>
              <p:cNvGrpSpPr/>
              <p:nvPr/>
            </p:nvGrpSpPr>
            <p:grpSpPr>
              <a:xfrm>
                <a:off x="838200" y="4800600"/>
                <a:ext cx="381000" cy="190500"/>
                <a:chOff x="762000" y="2971800"/>
                <a:chExt cx="838200" cy="381000"/>
              </a:xfrm>
            </p:grpSpPr>
            <p:sp>
              <p:nvSpPr>
                <p:cNvPr id="122" name="Rectangle 121"/>
                <p:cNvSpPr/>
                <p:nvPr/>
              </p:nvSpPr>
              <p:spPr bwMode="auto">
                <a:xfrm>
                  <a:off x="762000" y="2971800"/>
                  <a:ext cx="838200" cy="381000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 cmpd="sng" algn="ctr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40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800">
                    <a:solidFill>
                      <a:prstClr val="black"/>
                    </a:solidFill>
                    <a:latin typeface="Tahoma" pitchFamily="-64" charset="0"/>
                  </a:endParaRPr>
                </a:p>
              </p:txBody>
            </p:sp>
            <p:sp>
              <p:nvSpPr>
                <p:cNvPr id="123" name="Isosceles Triangle 122"/>
                <p:cNvSpPr/>
                <p:nvPr/>
              </p:nvSpPr>
              <p:spPr bwMode="auto">
                <a:xfrm rot="10800000">
                  <a:off x="762000" y="2971800"/>
                  <a:ext cx="838200" cy="152400"/>
                </a:xfrm>
                <a:prstGeom prst="triangle">
                  <a:avLst/>
                </a:prstGeom>
                <a:solidFill>
                  <a:schemeClr val="accent6"/>
                </a:solidFill>
                <a:ln w="12700" cap="flat" cmpd="sng" algn="ctr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40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800">
                    <a:solidFill>
                      <a:prstClr val="black"/>
                    </a:solidFill>
                    <a:latin typeface="Tahoma" pitchFamily="-64" charset="0"/>
                  </a:endParaRPr>
                </a:p>
              </p:txBody>
            </p:sp>
          </p:grpSp>
        </p:grpSp>
        <p:grpSp>
          <p:nvGrpSpPr>
            <p:cNvPr id="124" name="Group 52"/>
            <p:cNvGrpSpPr/>
            <p:nvPr/>
          </p:nvGrpSpPr>
          <p:grpSpPr>
            <a:xfrm rot="10800000" flipV="1">
              <a:off x="2937065" y="2265102"/>
              <a:ext cx="381000" cy="86591"/>
              <a:chOff x="838200" y="4800600"/>
              <a:chExt cx="838200" cy="190500"/>
            </a:xfrm>
          </p:grpSpPr>
          <p:cxnSp>
            <p:nvCxnSpPr>
              <p:cNvPr id="125" name="Straight Arrow Connector 124"/>
              <p:cNvCxnSpPr/>
              <p:nvPr/>
            </p:nvCxnSpPr>
            <p:spPr bwMode="auto">
              <a:xfrm>
                <a:off x="1219200" y="4876800"/>
                <a:ext cx="457200" cy="1588"/>
              </a:xfrm>
              <a:prstGeom prst="straightConnector1">
                <a:avLst/>
              </a:prstGeom>
              <a:ln w="12700">
                <a:headEnd type="none" w="med" len="med"/>
                <a:tailEnd type="arrow"/>
              </a:ln>
              <a:effectLst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26" name="Group 132"/>
              <p:cNvGrpSpPr/>
              <p:nvPr/>
            </p:nvGrpSpPr>
            <p:grpSpPr>
              <a:xfrm>
                <a:off x="838200" y="4800600"/>
                <a:ext cx="381000" cy="190500"/>
                <a:chOff x="762000" y="2971800"/>
                <a:chExt cx="838200" cy="381000"/>
              </a:xfrm>
            </p:grpSpPr>
            <p:sp>
              <p:nvSpPr>
                <p:cNvPr id="127" name="Rectangle 126"/>
                <p:cNvSpPr/>
                <p:nvPr/>
              </p:nvSpPr>
              <p:spPr bwMode="auto">
                <a:xfrm>
                  <a:off x="762000" y="2971800"/>
                  <a:ext cx="838200" cy="381000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 cmpd="sng" algn="ctr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40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800">
                    <a:solidFill>
                      <a:prstClr val="black"/>
                    </a:solidFill>
                    <a:latin typeface="Tahoma" pitchFamily="-64" charset="0"/>
                  </a:endParaRPr>
                </a:p>
              </p:txBody>
            </p:sp>
            <p:sp>
              <p:nvSpPr>
                <p:cNvPr id="128" name="Isosceles Triangle 127"/>
                <p:cNvSpPr/>
                <p:nvPr/>
              </p:nvSpPr>
              <p:spPr bwMode="auto">
                <a:xfrm rot="10800000">
                  <a:off x="762000" y="2971800"/>
                  <a:ext cx="838200" cy="152400"/>
                </a:xfrm>
                <a:prstGeom prst="triangle">
                  <a:avLst/>
                </a:prstGeom>
                <a:solidFill>
                  <a:schemeClr val="accent6"/>
                </a:solidFill>
                <a:ln w="12700" cap="flat" cmpd="sng" algn="ctr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40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800">
                    <a:solidFill>
                      <a:prstClr val="black"/>
                    </a:solidFill>
                    <a:latin typeface="Tahoma" pitchFamily="-64" charset="0"/>
                  </a:endParaRPr>
                </a:p>
              </p:txBody>
            </p:sp>
          </p:grpSp>
        </p:grpSp>
        <p:grpSp>
          <p:nvGrpSpPr>
            <p:cNvPr id="129" name="Group 52"/>
            <p:cNvGrpSpPr/>
            <p:nvPr/>
          </p:nvGrpSpPr>
          <p:grpSpPr>
            <a:xfrm rot="8446622" flipV="1">
              <a:off x="3190352" y="2477724"/>
              <a:ext cx="381000" cy="86591"/>
              <a:chOff x="838200" y="4800600"/>
              <a:chExt cx="838200" cy="190500"/>
            </a:xfrm>
          </p:grpSpPr>
          <p:cxnSp>
            <p:nvCxnSpPr>
              <p:cNvPr id="130" name="Straight Arrow Connector 129"/>
              <p:cNvCxnSpPr/>
              <p:nvPr/>
            </p:nvCxnSpPr>
            <p:spPr bwMode="auto">
              <a:xfrm>
                <a:off x="1219200" y="4876800"/>
                <a:ext cx="457200" cy="1588"/>
              </a:xfrm>
              <a:prstGeom prst="straightConnector1">
                <a:avLst/>
              </a:prstGeom>
              <a:ln w="12700">
                <a:headEnd type="none" w="med" len="med"/>
                <a:tailEnd type="arrow"/>
              </a:ln>
              <a:effectLst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31" name="Group 132"/>
              <p:cNvGrpSpPr/>
              <p:nvPr/>
            </p:nvGrpSpPr>
            <p:grpSpPr>
              <a:xfrm>
                <a:off x="838200" y="4800600"/>
                <a:ext cx="381000" cy="190500"/>
                <a:chOff x="762000" y="2971800"/>
                <a:chExt cx="838200" cy="381000"/>
              </a:xfrm>
            </p:grpSpPr>
            <p:sp>
              <p:nvSpPr>
                <p:cNvPr id="132" name="Rectangle 131"/>
                <p:cNvSpPr/>
                <p:nvPr/>
              </p:nvSpPr>
              <p:spPr bwMode="auto">
                <a:xfrm>
                  <a:off x="762000" y="2971800"/>
                  <a:ext cx="838200" cy="381000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 cmpd="sng" algn="ctr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40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800">
                    <a:solidFill>
                      <a:prstClr val="black"/>
                    </a:solidFill>
                    <a:latin typeface="Tahoma" pitchFamily="-64" charset="0"/>
                  </a:endParaRPr>
                </a:p>
              </p:txBody>
            </p:sp>
            <p:sp>
              <p:nvSpPr>
                <p:cNvPr id="133" name="Isosceles Triangle 132"/>
                <p:cNvSpPr/>
                <p:nvPr/>
              </p:nvSpPr>
              <p:spPr bwMode="auto">
                <a:xfrm rot="10800000">
                  <a:off x="762000" y="2971800"/>
                  <a:ext cx="838200" cy="152400"/>
                </a:xfrm>
                <a:prstGeom prst="triangle">
                  <a:avLst/>
                </a:prstGeom>
                <a:solidFill>
                  <a:schemeClr val="accent6"/>
                </a:solidFill>
                <a:ln w="12700" cap="flat" cmpd="sng" algn="ctr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40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800">
                    <a:solidFill>
                      <a:prstClr val="black"/>
                    </a:solidFill>
                    <a:latin typeface="Tahoma" pitchFamily="-64" charset="0"/>
                  </a:endParaRPr>
                </a:p>
              </p:txBody>
            </p:sp>
          </p:grpSp>
        </p:grpSp>
        <p:grpSp>
          <p:nvGrpSpPr>
            <p:cNvPr id="134" name="Group 52"/>
            <p:cNvGrpSpPr/>
            <p:nvPr/>
          </p:nvGrpSpPr>
          <p:grpSpPr>
            <a:xfrm rot="5400000" flipV="1">
              <a:off x="3484805" y="2517768"/>
              <a:ext cx="381000" cy="86591"/>
              <a:chOff x="838200" y="4800600"/>
              <a:chExt cx="838200" cy="190500"/>
            </a:xfrm>
          </p:grpSpPr>
          <p:cxnSp>
            <p:nvCxnSpPr>
              <p:cNvPr id="135" name="Straight Arrow Connector 134"/>
              <p:cNvCxnSpPr/>
              <p:nvPr/>
            </p:nvCxnSpPr>
            <p:spPr bwMode="auto">
              <a:xfrm>
                <a:off x="1219200" y="4876800"/>
                <a:ext cx="457200" cy="1588"/>
              </a:xfrm>
              <a:prstGeom prst="straightConnector1">
                <a:avLst/>
              </a:prstGeom>
              <a:ln w="12700">
                <a:headEnd type="none" w="med" len="med"/>
                <a:tailEnd type="arrow"/>
              </a:ln>
              <a:effectLst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36" name="Group 132"/>
              <p:cNvGrpSpPr/>
              <p:nvPr/>
            </p:nvGrpSpPr>
            <p:grpSpPr>
              <a:xfrm>
                <a:off x="838200" y="4800600"/>
                <a:ext cx="381000" cy="190500"/>
                <a:chOff x="762000" y="2971800"/>
                <a:chExt cx="838200" cy="381000"/>
              </a:xfrm>
            </p:grpSpPr>
            <p:sp>
              <p:nvSpPr>
                <p:cNvPr id="137" name="Rectangle 136"/>
                <p:cNvSpPr/>
                <p:nvPr/>
              </p:nvSpPr>
              <p:spPr bwMode="auto">
                <a:xfrm>
                  <a:off x="762000" y="2971800"/>
                  <a:ext cx="838200" cy="381000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 cmpd="sng" algn="ctr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40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800">
                    <a:solidFill>
                      <a:prstClr val="black"/>
                    </a:solidFill>
                    <a:latin typeface="Tahoma" pitchFamily="-64" charset="0"/>
                  </a:endParaRPr>
                </a:p>
              </p:txBody>
            </p:sp>
            <p:sp>
              <p:nvSpPr>
                <p:cNvPr id="138" name="Isosceles Triangle 137"/>
                <p:cNvSpPr/>
                <p:nvPr/>
              </p:nvSpPr>
              <p:spPr bwMode="auto">
                <a:xfrm rot="10800000">
                  <a:off x="762000" y="2971800"/>
                  <a:ext cx="838200" cy="152400"/>
                </a:xfrm>
                <a:prstGeom prst="triangle">
                  <a:avLst/>
                </a:prstGeom>
                <a:solidFill>
                  <a:schemeClr val="accent6"/>
                </a:solidFill>
                <a:ln w="12700" cap="flat" cmpd="sng" algn="ctr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40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800">
                    <a:solidFill>
                      <a:prstClr val="black"/>
                    </a:solidFill>
                    <a:latin typeface="Tahoma" pitchFamily="-64" charset="0"/>
                  </a:endParaRPr>
                </a:p>
              </p:txBody>
            </p:sp>
          </p:grpSp>
        </p:grpSp>
        <p:grpSp>
          <p:nvGrpSpPr>
            <p:cNvPr id="144" name="Group 52"/>
            <p:cNvGrpSpPr/>
            <p:nvPr/>
          </p:nvGrpSpPr>
          <p:grpSpPr>
            <a:xfrm rot="2700000">
              <a:off x="3759226" y="2340186"/>
              <a:ext cx="381000" cy="86591"/>
              <a:chOff x="838200" y="4800600"/>
              <a:chExt cx="838200" cy="190500"/>
            </a:xfrm>
          </p:grpSpPr>
          <p:cxnSp>
            <p:nvCxnSpPr>
              <p:cNvPr id="145" name="Straight Arrow Connector 144"/>
              <p:cNvCxnSpPr/>
              <p:nvPr/>
            </p:nvCxnSpPr>
            <p:spPr bwMode="auto">
              <a:xfrm>
                <a:off x="1219200" y="4876800"/>
                <a:ext cx="457200" cy="1588"/>
              </a:xfrm>
              <a:prstGeom prst="straightConnector1">
                <a:avLst/>
              </a:prstGeom>
              <a:ln w="12700">
                <a:headEnd type="none" w="med" len="med"/>
                <a:tailEnd type="arrow"/>
              </a:ln>
              <a:effectLst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46" name="Group 132"/>
              <p:cNvGrpSpPr/>
              <p:nvPr/>
            </p:nvGrpSpPr>
            <p:grpSpPr>
              <a:xfrm>
                <a:off x="838200" y="4800600"/>
                <a:ext cx="381000" cy="190500"/>
                <a:chOff x="762000" y="2971800"/>
                <a:chExt cx="838200" cy="381000"/>
              </a:xfrm>
            </p:grpSpPr>
            <p:sp>
              <p:nvSpPr>
                <p:cNvPr id="147" name="Rectangle 146"/>
                <p:cNvSpPr/>
                <p:nvPr/>
              </p:nvSpPr>
              <p:spPr bwMode="auto">
                <a:xfrm>
                  <a:off x="762000" y="2971800"/>
                  <a:ext cx="838200" cy="381000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 cmpd="sng" algn="ctr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40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800">
                    <a:solidFill>
                      <a:prstClr val="black"/>
                    </a:solidFill>
                    <a:latin typeface="Tahoma" pitchFamily="-64" charset="0"/>
                  </a:endParaRPr>
                </a:p>
              </p:txBody>
            </p:sp>
            <p:sp>
              <p:nvSpPr>
                <p:cNvPr id="148" name="Isosceles Triangle 147"/>
                <p:cNvSpPr/>
                <p:nvPr/>
              </p:nvSpPr>
              <p:spPr bwMode="auto">
                <a:xfrm rot="10800000">
                  <a:off x="762000" y="2971800"/>
                  <a:ext cx="838200" cy="152400"/>
                </a:xfrm>
                <a:prstGeom prst="triangle">
                  <a:avLst/>
                </a:prstGeom>
                <a:solidFill>
                  <a:schemeClr val="accent6"/>
                </a:solidFill>
                <a:ln w="12700" cap="flat" cmpd="sng" algn="ctr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40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800">
                    <a:solidFill>
                      <a:prstClr val="black"/>
                    </a:solidFill>
                    <a:latin typeface="Tahoma" pitchFamily="-64" charset="0"/>
                  </a:endParaRPr>
                </a:p>
              </p:txBody>
            </p:sp>
          </p:grpSp>
        </p:grpSp>
      </p:grpSp>
      <p:grpSp>
        <p:nvGrpSpPr>
          <p:cNvPr id="180" name="Group 179"/>
          <p:cNvGrpSpPr/>
          <p:nvPr/>
        </p:nvGrpSpPr>
        <p:grpSpPr>
          <a:xfrm>
            <a:off x="6934200" y="1455201"/>
            <a:ext cx="1934184" cy="2631798"/>
            <a:chOff x="505967" y="1836201"/>
            <a:chExt cx="1934184" cy="2631798"/>
          </a:xfrm>
        </p:grpSpPr>
        <p:grpSp>
          <p:nvGrpSpPr>
            <p:cNvPr id="153" name="Group 17"/>
            <p:cNvGrpSpPr/>
            <p:nvPr/>
          </p:nvGrpSpPr>
          <p:grpSpPr>
            <a:xfrm>
              <a:off x="587034" y="1836201"/>
              <a:ext cx="1769669" cy="1464869"/>
              <a:chOff x="548131" y="3676332"/>
              <a:chExt cx="1769669" cy="1464869"/>
            </a:xfrm>
          </p:grpSpPr>
          <p:cxnSp>
            <p:nvCxnSpPr>
              <p:cNvPr id="155" name="Straight Connector 154"/>
              <p:cNvCxnSpPr>
                <a:stCxn id="167" idx="5"/>
                <a:endCxn id="163" idx="1"/>
              </p:cNvCxnSpPr>
              <p:nvPr/>
            </p:nvCxnSpPr>
            <p:spPr>
              <a:xfrm>
                <a:off x="1031885" y="4054023"/>
                <a:ext cx="322717" cy="286406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>
                <a:stCxn id="163" idx="7"/>
                <a:endCxn id="171" idx="3"/>
              </p:cNvCxnSpPr>
              <p:nvPr/>
            </p:nvCxnSpPr>
            <p:spPr>
              <a:xfrm flipV="1">
                <a:off x="1511329" y="4054023"/>
                <a:ext cx="360177" cy="286406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>
                <a:stCxn id="164" idx="4"/>
                <a:endCxn id="163" idx="0"/>
              </p:cNvCxnSpPr>
              <p:nvPr/>
            </p:nvCxnSpPr>
            <p:spPr>
              <a:xfrm flipH="1">
                <a:off x="1432966" y="3897977"/>
                <a:ext cx="1332" cy="40999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>
                <a:stCxn id="163" idx="6"/>
                <a:endCxn id="170" idx="2"/>
              </p:cNvCxnSpPr>
              <p:nvPr/>
            </p:nvCxnSpPr>
            <p:spPr>
              <a:xfrm>
                <a:off x="1543788" y="4418793"/>
                <a:ext cx="552367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>
                <a:stCxn id="166" idx="6"/>
                <a:endCxn id="163" idx="2"/>
              </p:cNvCxnSpPr>
              <p:nvPr/>
            </p:nvCxnSpPr>
            <p:spPr>
              <a:xfrm>
                <a:off x="769776" y="4418793"/>
                <a:ext cx="552367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>
                <a:stCxn id="163" idx="4"/>
                <a:endCxn id="165" idx="0"/>
              </p:cNvCxnSpPr>
              <p:nvPr/>
            </p:nvCxnSpPr>
            <p:spPr>
              <a:xfrm>
                <a:off x="1432966" y="4529615"/>
                <a:ext cx="1332" cy="389941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>
                <a:stCxn id="163" idx="3"/>
                <a:endCxn id="168" idx="7"/>
              </p:cNvCxnSpPr>
              <p:nvPr/>
            </p:nvCxnSpPr>
            <p:spPr>
              <a:xfrm flipH="1">
                <a:off x="1031885" y="4497156"/>
                <a:ext cx="322717" cy="286427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>
                <a:stCxn id="163" idx="5"/>
                <a:endCxn id="169" idx="1"/>
              </p:cNvCxnSpPr>
              <p:nvPr/>
            </p:nvCxnSpPr>
            <p:spPr>
              <a:xfrm>
                <a:off x="1511329" y="4497156"/>
                <a:ext cx="360177" cy="31316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3" name="Oval 162"/>
              <p:cNvSpPr/>
              <p:nvPr/>
            </p:nvSpPr>
            <p:spPr>
              <a:xfrm>
                <a:off x="1322143" y="4307970"/>
                <a:ext cx="221645" cy="22164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Oval 163"/>
              <p:cNvSpPr/>
              <p:nvPr/>
            </p:nvSpPr>
            <p:spPr>
              <a:xfrm>
                <a:off x="1323475" y="3676332"/>
                <a:ext cx="221645" cy="221645"/>
              </a:xfrm>
              <a:prstGeom prst="ellipse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Oval 164"/>
              <p:cNvSpPr/>
              <p:nvPr/>
            </p:nvSpPr>
            <p:spPr>
              <a:xfrm>
                <a:off x="1323475" y="4919556"/>
                <a:ext cx="221645" cy="221645"/>
              </a:xfrm>
              <a:prstGeom prst="ellipse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Oval 165"/>
              <p:cNvSpPr/>
              <p:nvPr/>
            </p:nvSpPr>
            <p:spPr>
              <a:xfrm>
                <a:off x="548131" y="4307970"/>
                <a:ext cx="221645" cy="221645"/>
              </a:xfrm>
              <a:prstGeom prst="ellipse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Oval 166"/>
              <p:cNvSpPr/>
              <p:nvPr/>
            </p:nvSpPr>
            <p:spPr>
              <a:xfrm>
                <a:off x="842699" y="3864837"/>
                <a:ext cx="221645" cy="221645"/>
              </a:xfrm>
              <a:prstGeom prst="ellipse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Oval 167"/>
              <p:cNvSpPr/>
              <p:nvPr/>
            </p:nvSpPr>
            <p:spPr>
              <a:xfrm>
                <a:off x="842699" y="4751124"/>
                <a:ext cx="221645" cy="221645"/>
              </a:xfrm>
              <a:prstGeom prst="ellipse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Oval 168"/>
              <p:cNvSpPr/>
              <p:nvPr/>
            </p:nvSpPr>
            <p:spPr>
              <a:xfrm>
                <a:off x="1839047" y="4777860"/>
                <a:ext cx="221645" cy="221645"/>
              </a:xfrm>
              <a:prstGeom prst="ellipse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Oval 169"/>
              <p:cNvSpPr/>
              <p:nvPr/>
            </p:nvSpPr>
            <p:spPr>
              <a:xfrm>
                <a:off x="2096155" y="4307970"/>
                <a:ext cx="221645" cy="221645"/>
              </a:xfrm>
              <a:prstGeom prst="ellipse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Oval 170"/>
              <p:cNvSpPr/>
              <p:nvPr/>
            </p:nvSpPr>
            <p:spPr>
              <a:xfrm>
                <a:off x="1839047" y="3864837"/>
                <a:ext cx="221645" cy="221645"/>
              </a:xfrm>
              <a:prstGeom prst="ellipse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4" name="TextBox 153"/>
            <p:cNvSpPr txBox="1"/>
            <p:nvPr/>
          </p:nvSpPr>
          <p:spPr>
            <a:xfrm>
              <a:off x="505967" y="3544669"/>
              <a:ext cx="193418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Edge meta-data</a:t>
              </a:r>
              <a:br>
                <a:rPr lang="en-US" dirty="0" smtClean="0"/>
              </a:br>
              <a:r>
                <a:rPr lang="en-US" dirty="0" smtClean="0"/>
                <a:t>too large for single</a:t>
              </a:r>
              <a:br>
                <a:rPr lang="en-US" dirty="0" smtClean="0"/>
              </a:br>
              <a:r>
                <a:rPr lang="en-US" dirty="0" smtClean="0"/>
                <a:t>machine</a:t>
              </a:r>
            </a:p>
          </p:txBody>
        </p:sp>
      </p:grpSp>
      <p:sp>
        <p:nvSpPr>
          <p:cNvPr id="229" name="TextBox 228"/>
          <p:cNvSpPr txBox="1"/>
          <p:nvPr/>
        </p:nvSpPr>
        <p:spPr>
          <a:xfrm>
            <a:off x="4983502" y="5867400"/>
            <a:ext cx="27454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Synchronous Execution</a:t>
            </a:r>
            <a:br>
              <a:rPr lang="en-US" dirty="0" smtClean="0"/>
            </a:br>
            <a:r>
              <a:rPr lang="en-US" dirty="0" smtClean="0"/>
              <a:t>prone to stragglers (</a:t>
            </a:r>
            <a:r>
              <a:rPr lang="en-US" dirty="0" err="1" smtClean="0"/>
              <a:t>Pregel</a:t>
            </a:r>
            <a:r>
              <a:rPr lang="en-US" dirty="0" smtClean="0"/>
              <a:t>)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4572000" y="4572000"/>
            <a:ext cx="463869" cy="1219200"/>
            <a:chOff x="4572000" y="4572000"/>
            <a:chExt cx="463869" cy="1219200"/>
          </a:xfrm>
        </p:grpSpPr>
        <p:grpSp>
          <p:nvGrpSpPr>
            <p:cNvPr id="275" name="Group 274"/>
            <p:cNvGrpSpPr/>
            <p:nvPr/>
          </p:nvGrpSpPr>
          <p:grpSpPr>
            <a:xfrm>
              <a:off x="4572000" y="5407226"/>
              <a:ext cx="463869" cy="383974"/>
              <a:chOff x="5791200" y="5181600"/>
              <a:chExt cx="463869" cy="383974"/>
            </a:xfrm>
          </p:grpSpPr>
          <p:cxnSp>
            <p:nvCxnSpPr>
              <p:cNvPr id="255" name="Straight Connector 254"/>
              <p:cNvCxnSpPr>
                <a:stCxn id="267" idx="5"/>
                <a:endCxn id="263" idx="1"/>
              </p:cNvCxnSpPr>
              <p:nvPr/>
            </p:nvCxnSpPr>
            <p:spPr>
              <a:xfrm>
                <a:off x="5918003" y="5280601"/>
                <a:ext cx="84591" cy="75073"/>
              </a:xfrm>
              <a:prstGeom prst="line">
                <a:avLst/>
              </a:prstGeom>
              <a:ln w="19050"/>
              <a:effectLst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/>
              <p:cNvCxnSpPr>
                <a:stCxn id="263" idx="7"/>
                <a:endCxn id="271" idx="3"/>
              </p:cNvCxnSpPr>
              <p:nvPr/>
            </p:nvCxnSpPr>
            <p:spPr>
              <a:xfrm flipV="1">
                <a:off x="6043675" y="5280601"/>
                <a:ext cx="94410" cy="75073"/>
              </a:xfrm>
              <a:prstGeom prst="line">
                <a:avLst/>
              </a:prstGeom>
              <a:ln w="19050"/>
              <a:effectLst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>
                <a:stCxn id="264" idx="4"/>
                <a:endCxn id="263" idx="0"/>
              </p:cNvCxnSpPr>
              <p:nvPr/>
            </p:nvCxnSpPr>
            <p:spPr>
              <a:xfrm flipH="1">
                <a:off x="6023135" y="5239698"/>
                <a:ext cx="349" cy="107468"/>
              </a:xfrm>
              <a:prstGeom prst="line">
                <a:avLst/>
              </a:prstGeom>
              <a:ln w="19050"/>
              <a:effectLst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/>
              <p:cNvCxnSpPr>
                <a:stCxn id="263" idx="6"/>
                <a:endCxn id="270" idx="2"/>
              </p:cNvCxnSpPr>
              <p:nvPr/>
            </p:nvCxnSpPr>
            <p:spPr>
              <a:xfrm>
                <a:off x="6052184" y="5376215"/>
                <a:ext cx="144787" cy="0"/>
              </a:xfrm>
              <a:prstGeom prst="line">
                <a:avLst/>
              </a:prstGeom>
              <a:ln w="19050"/>
              <a:effectLst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>
                <a:stCxn id="266" idx="6"/>
                <a:endCxn id="263" idx="2"/>
              </p:cNvCxnSpPr>
              <p:nvPr/>
            </p:nvCxnSpPr>
            <p:spPr>
              <a:xfrm>
                <a:off x="5849298" y="5376215"/>
                <a:ext cx="144787" cy="0"/>
              </a:xfrm>
              <a:prstGeom prst="line">
                <a:avLst/>
              </a:prstGeom>
              <a:ln w="19050"/>
              <a:effectLst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0" name="Straight Connector 259"/>
              <p:cNvCxnSpPr>
                <a:stCxn id="263" idx="4"/>
                <a:endCxn id="265" idx="0"/>
              </p:cNvCxnSpPr>
              <p:nvPr/>
            </p:nvCxnSpPr>
            <p:spPr>
              <a:xfrm>
                <a:off x="6023135" y="5405264"/>
                <a:ext cx="349" cy="102212"/>
              </a:xfrm>
              <a:prstGeom prst="line">
                <a:avLst/>
              </a:prstGeom>
              <a:ln w="19050"/>
              <a:effectLst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1" name="Straight Connector 260"/>
              <p:cNvCxnSpPr>
                <a:stCxn id="263" idx="3"/>
                <a:endCxn id="268" idx="7"/>
              </p:cNvCxnSpPr>
              <p:nvPr/>
            </p:nvCxnSpPr>
            <p:spPr>
              <a:xfrm flipH="1">
                <a:off x="5918003" y="5396756"/>
                <a:ext cx="84591" cy="75079"/>
              </a:xfrm>
              <a:prstGeom prst="line">
                <a:avLst/>
              </a:prstGeom>
              <a:ln w="19050"/>
              <a:effectLst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2" name="Straight Connector 261"/>
              <p:cNvCxnSpPr>
                <a:stCxn id="263" idx="5"/>
                <a:endCxn id="269" idx="1"/>
              </p:cNvCxnSpPr>
              <p:nvPr/>
            </p:nvCxnSpPr>
            <p:spPr>
              <a:xfrm>
                <a:off x="6043675" y="5396756"/>
                <a:ext cx="94410" cy="82087"/>
              </a:xfrm>
              <a:prstGeom prst="line">
                <a:avLst/>
              </a:prstGeom>
              <a:ln w="19050"/>
              <a:effectLst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63" name="Oval 262"/>
              <p:cNvSpPr/>
              <p:nvPr/>
            </p:nvSpPr>
            <p:spPr>
              <a:xfrm>
                <a:off x="5994085" y="5347166"/>
                <a:ext cx="58098" cy="58098"/>
              </a:xfrm>
              <a:prstGeom prst="ellipse">
                <a:avLst/>
              </a:prstGeom>
              <a:ln w="19050"/>
              <a:effectLst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4" name="Oval 263"/>
              <p:cNvSpPr/>
              <p:nvPr/>
            </p:nvSpPr>
            <p:spPr>
              <a:xfrm>
                <a:off x="5994435" y="5181600"/>
                <a:ext cx="58098" cy="58098"/>
              </a:xfrm>
              <a:prstGeom prst="ellipse">
                <a:avLst/>
              </a:prstGeom>
              <a:ln w="19050"/>
              <a:effectLst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5" name="Oval 264"/>
              <p:cNvSpPr/>
              <p:nvPr/>
            </p:nvSpPr>
            <p:spPr>
              <a:xfrm>
                <a:off x="5994435" y="5507476"/>
                <a:ext cx="58098" cy="58098"/>
              </a:xfrm>
              <a:prstGeom prst="ellipse">
                <a:avLst/>
              </a:prstGeom>
              <a:ln w="19050"/>
              <a:effectLst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6" name="Oval 265"/>
              <p:cNvSpPr/>
              <p:nvPr/>
            </p:nvSpPr>
            <p:spPr>
              <a:xfrm>
                <a:off x="5791200" y="5347166"/>
                <a:ext cx="58098" cy="58098"/>
              </a:xfrm>
              <a:prstGeom prst="ellipse">
                <a:avLst/>
              </a:prstGeom>
              <a:ln w="19050"/>
              <a:effectLst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7" name="Oval 266"/>
              <p:cNvSpPr/>
              <p:nvPr/>
            </p:nvSpPr>
            <p:spPr>
              <a:xfrm>
                <a:off x="5868413" y="5231011"/>
                <a:ext cx="58098" cy="58098"/>
              </a:xfrm>
              <a:prstGeom prst="ellipse">
                <a:avLst/>
              </a:prstGeom>
              <a:ln w="19050"/>
              <a:effectLst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8" name="Oval 267"/>
              <p:cNvSpPr/>
              <p:nvPr/>
            </p:nvSpPr>
            <p:spPr>
              <a:xfrm>
                <a:off x="5868413" y="5463326"/>
                <a:ext cx="58098" cy="58098"/>
              </a:xfrm>
              <a:prstGeom prst="ellipse">
                <a:avLst/>
              </a:prstGeom>
              <a:ln w="19050"/>
              <a:effectLst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9" name="Oval 268"/>
              <p:cNvSpPr/>
              <p:nvPr/>
            </p:nvSpPr>
            <p:spPr>
              <a:xfrm>
                <a:off x="6129577" y="5470334"/>
                <a:ext cx="58098" cy="58098"/>
              </a:xfrm>
              <a:prstGeom prst="ellipse">
                <a:avLst/>
              </a:prstGeom>
              <a:ln w="19050"/>
              <a:effectLst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0" name="Oval 269"/>
              <p:cNvSpPr/>
              <p:nvPr/>
            </p:nvSpPr>
            <p:spPr>
              <a:xfrm>
                <a:off x="6196971" y="5347166"/>
                <a:ext cx="58098" cy="58098"/>
              </a:xfrm>
              <a:prstGeom prst="ellipse">
                <a:avLst/>
              </a:prstGeom>
              <a:ln w="19050"/>
              <a:effectLst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1" name="Oval 270"/>
              <p:cNvSpPr/>
              <p:nvPr/>
            </p:nvSpPr>
            <p:spPr>
              <a:xfrm>
                <a:off x="6129577" y="5231011"/>
                <a:ext cx="58098" cy="58098"/>
              </a:xfrm>
              <a:prstGeom prst="ellipse">
                <a:avLst/>
              </a:prstGeom>
              <a:ln w="19050"/>
              <a:effectLst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6" name="Group 275"/>
            <p:cNvGrpSpPr/>
            <p:nvPr/>
          </p:nvGrpSpPr>
          <p:grpSpPr>
            <a:xfrm>
              <a:off x="4648200" y="4983480"/>
              <a:ext cx="260984" cy="58098"/>
              <a:chOff x="5911216" y="4953000"/>
              <a:chExt cx="260984" cy="58098"/>
            </a:xfrm>
          </p:grpSpPr>
          <p:cxnSp>
            <p:nvCxnSpPr>
              <p:cNvPr id="272" name="Straight Connector 271"/>
              <p:cNvCxnSpPr>
                <a:stCxn id="273" idx="6"/>
                <a:endCxn id="274" idx="2"/>
              </p:cNvCxnSpPr>
              <p:nvPr/>
            </p:nvCxnSpPr>
            <p:spPr>
              <a:xfrm>
                <a:off x="5969315" y="4982049"/>
                <a:ext cx="144787" cy="0"/>
              </a:xfrm>
              <a:prstGeom prst="line">
                <a:avLst/>
              </a:prstGeom>
              <a:ln w="19050"/>
              <a:effectLst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73" name="Oval 272"/>
              <p:cNvSpPr/>
              <p:nvPr/>
            </p:nvSpPr>
            <p:spPr>
              <a:xfrm>
                <a:off x="5911216" y="4953000"/>
                <a:ext cx="58098" cy="58098"/>
              </a:xfrm>
              <a:prstGeom prst="ellipse">
                <a:avLst/>
              </a:prstGeom>
              <a:ln w="19050"/>
              <a:effectLst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4" name="Oval 273"/>
              <p:cNvSpPr/>
              <p:nvPr/>
            </p:nvSpPr>
            <p:spPr>
              <a:xfrm>
                <a:off x="6114102" y="4953000"/>
                <a:ext cx="58098" cy="58098"/>
              </a:xfrm>
              <a:prstGeom prst="ellipse">
                <a:avLst/>
              </a:prstGeom>
              <a:ln w="19050"/>
              <a:effectLst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7" name="Group 276"/>
            <p:cNvGrpSpPr/>
            <p:nvPr/>
          </p:nvGrpSpPr>
          <p:grpSpPr>
            <a:xfrm>
              <a:off x="4648200" y="4846320"/>
              <a:ext cx="260984" cy="58098"/>
              <a:chOff x="5911216" y="4953000"/>
              <a:chExt cx="260984" cy="58098"/>
            </a:xfrm>
          </p:grpSpPr>
          <p:cxnSp>
            <p:nvCxnSpPr>
              <p:cNvPr id="278" name="Straight Connector 277"/>
              <p:cNvCxnSpPr>
                <a:stCxn id="279" idx="6"/>
                <a:endCxn id="280" idx="2"/>
              </p:cNvCxnSpPr>
              <p:nvPr/>
            </p:nvCxnSpPr>
            <p:spPr>
              <a:xfrm>
                <a:off x="5969315" y="4982049"/>
                <a:ext cx="144787" cy="0"/>
              </a:xfrm>
              <a:prstGeom prst="line">
                <a:avLst/>
              </a:prstGeom>
              <a:ln w="19050"/>
              <a:effectLst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79" name="Oval 278"/>
              <p:cNvSpPr/>
              <p:nvPr/>
            </p:nvSpPr>
            <p:spPr>
              <a:xfrm>
                <a:off x="5911216" y="4953000"/>
                <a:ext cx="58098" cy="58098"/>
              </a:xfrm>
              <a:prstGeom prst="ellipse">
                <a:avLst/>
              </a:prstGeom>
              <a:ln w="19050"/>
              <a:effectLst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0" name="Oval 279"/>
              <p:cNvSpPr/>
              <p:nvPr/>
            </p:nvSpPr>
            <p:spPr>
              <a:xfrm>
                <a:off x="6114102" y="4953000"/>
                <a:ext cx="58098" cy="58098"/>
              </a:xfrm>
              <a:prstGeom prst="ellipse">
                <a:avLst/>
              </a:prstGeom>
              <a:ln w="19050"/>
              <a:effectLst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81" name="Group 280"/>
            <p:cNvGrpSpPr/>
            <p:nvPr/>
          </p:nvGrpSpPr>
          <p:grpSpPr>
            <a:xfrm>
              <a:off x="4648200" y="4709160"/>
              <a:ext cx="260984" cy="58098"/>
              <a:chOff x="5911216" y="4953000"/>
              <a:chExt cx="260984" cy="58098"/>
            </a:xfrm>
          </p:grpSpPr>
          <p:cxnSp>
            <p:nvCxnSpPr>
              <p:cNvPr id="282" name="Straight Connector 281"/>
              <p:cNvCxnSpPr>
                <a:stCxn id="283" idx="6"/>
                <a:endCxn id="284" idx="2"/>
              </p:cNvCxnSpPr>
              <p:nvPr/>
            </p:nvCxnSpPr>
            <p:spPr>
              <a:xfrm>
                <a:off x="5969315" y="4982049"/>
                <a:ext cx="144787" cy="0"/>
              </a:xfrm>
              <a:prstGeom prst="line">
                <a:avLst/>
              </a:prstGeom>
              <a:ln w="19050"/>
              <a:effectLst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3" name="Oval 282"/>
              <p:cNvSpPr/>
              <p:nvPr/>
            </p:nvSpPr>
            <p:spPr>
              <a:xfrm>
                <a:off x="5911216" y="4953000"/>
                <a:ext cx="58098" cy="58098"/>
              </a:xfrm>
              <a:prstGeom prst="ellipse">
                <a:avLst/>
              </a:prstGeom>
              <a:ln w="19050"/>
              <a:effectLst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4" name="Oval 283"/>
              <p:cNvSpPr/>
              <p:nvPr/>
            </p:nvSpPr>
            <p:spPr>
              <a:xfrm>
                <a:off x="6114102" y="4953000"/>
                <a:ext cx="58098" cy="58098"/>
              </a:xfrm>
              <a:prstGeom prst="ellipse">
                <a:avLst/>
              </a:prstGeom>
              <a:ln w="19050"/>
              <a:effectLst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85" name="Group 284"/>
            <p:cNvGrpSpPr/>
            <p:nvPr/>
          </p:nvGrpSpPr>
          <p:grpSpPr>
            <a:xfrm>
              <a:off x="4648200" y="4572000"/>
              <a:ext cx="260984" cy="58098"/>
              <a:chOff x="5911216" y="4953000"/>
              <a:chExt cx="260984" cy="58098"/>
            </a:xfrm>
          </p:grpSpPr>
          <p:cxnSp>
            <p:nvCxnSpPr>
              <p:cNvPr id="286" name="Straight Connector 285"/>
              <p:cNvCxnSpPr>
                <a:stCxn id="287" idx="6"/>
                <a:endCxn id="288" idx="2"/>
              </p:cNvCxnSpPr>
              <p:nvPr/>
            </p:nvCxnSpPr>
            <p:spPr>
              <a:xfrm>
                <a:off x="5969315" y="4982049"/>
                <a:ext cx="144787" cy="0"/>
              </a:xfrm>
              <a:prstGeom prst="line">
                <a:avLst/>
              </a:prstGeom>
              <a:ln w="19050"/>
              <a:effectLst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7" name="Oval 286"/>
              <p:cNvSpPr/>
              <p:nvPr/>
            </p:nvSpPr>
            <p:spPr>
              <a:xfrm>
                <a:off x="5911216" y="4953000"/>
                <a:ext cx="58098" cy="58098"/>
              </a:xfrm>
              <a:prstGeom prst="ellipse">
                <a:avLst/>
              </a:prstGeom>
              <a:ln w="19050"/>
              <a:effectLst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8" name="Oval 287"/>
              <p:cNvSpPr/>
              <p:nvPr/>
            </p:nvSpPr>
            <p:spPr>
              <a:xfrm>
                <a:off x="6114102" y="4953000"/>
                <a:ext cx="58098" cy="58098"/>
              </a:xfrm>
              <a:prstGeom prst="ellipse">
                <a:avLst/>
              </a:prstGeom>
              <a:ln w="19050"/>
              <a:effectLst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89" name="Group 288"/>
            <p:cNvGrpSpPr/>
            <p:nvPr/>
          </p:nvGrpSpPr>
          <p:grpSpPr>
            <a:xfrm>
              <a:off x="4648200" y="5120640"/>
              <a:ext cx="260984" cy="58098"/>
              <a:chOff x="5911216" y="4953000"/>
              <a:chExt cx="260984" cy="58098"/>
            </a:xfrm>
          </p:grpSpPr>
          <p:cxnSp>
            <p:nvCxnSpPr>
              <p:cNvPr id="290" name="Straight Connector 289"/>
              <p:cNvCxnSpPr>
                <a:stCxn id="291" idx="6"/>
                <a:endCxn id="292" idx="2"/>
              </p:cNvCxnSpPr>
              <p:nvPr/>
            </p:nvCxnSpPr>
            <p:spPr>
              <a:xfrm>
                <a:off x="5969315" y="4982049"/>
                <a:ext cx="144787" cy="0"/>
              </a:xfrm>
              <a:prstGeom prst="line">
                <a:avLst/>
              </a:prstGeom>
              <a:ln w="19050"/>
              <a:effectLst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91" name="Oval 290"/>
              <p:cNvSpPr/>
              <p:nvPr/>
            </p:nvSpPr>
            <p:spPr>
              <a:xfrm>
                <a:off x="5911216" y="4953000"/>
                <a:ext cx="58098" cy="58098"/>
              </a:xfrm>
              <a:prstGeom prst="ellipse">
                <a:avLst/>
              </a:prstGeom>
              <a:ln w="19050"/>
              <a:effectLst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2" name="Oval 291"/>
              <p:cNvSpPr/>
              <p:nvPr/>
            </p:nvSpPr>
            <p:spPr>
              <a:xfrm>
                <a:off x="6114102" y="4953000"/>
                <a:ext cx="58098" cy="58098"/>
              </a:xfrm>
              <a:prstGeom prst="ellipse">
                <a:avLst/>
              </a:prstGeom>
              <a:ln w="19050"/>
              <a:effectLst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3" name="Group 292"/>
            <p:cNvGrpSpPr/>
            <p:nvPr/>
          </p:nvGrpSpPr>
          <p:grpSpPr>
            <a:xfrm>
              <a:off x="4648200" y="5257800"/>
              <a:ext cx="260984" cy="58098"/>
              <a:chOff x="5911216" y="4953000"/>
              <a:chExt cx="260984" cy="58098"/>
            </a:xfrm>
          </p:grpSpPr>
          <p:cxnSp>
            <p:nvCxnSpPr>
              <p:cNvPr id="294" name="Straight Connector 293"/>
              <p:cNvCxnSpPr>
                <a:stCxn id="295" idx="6"/>
                <a:endCxn id="296" idx="2"/>
              </p:cNvCxnSpPr>
              <p:nvPr/>
            </p:nvCxnSpPr>
            <p:spPr>
              <a:xfrm>
                <a:off x="5969315" y="4982049"/>
                <a:ext cx="144787" cy="0"/>
              </a:xfrm>
              <a:prstGeom prst="line">
                <a:avLst/>
              </a:prstGeom>
              <a:ln w="19050"/>
              <a:effectLst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95" name="Oval 294"/>
              <p:cNvSpPr/>
              <p:nvPr/>
            </p:nvSpPr>
            <p:spPr>
              <a:xfrm>
                <a:off x="5911216" y="4953000"/>
                <a:ext cx="58098" cy="58098"/>
              </a:xfrm>
              <a:prstGeom prst="ellipse">
                <a:avLst/>
              </a:prstGeom>
              <a:ln w="19050"/>
              <a:effectLst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6" name="Oval 295"/>
              <p:cNvSpPr/>
              <p:nvPr/>
            </p:nvSpPr>
            <p:spPr>
              <a:xfrm>
                <a:off x="6114102" y="4953000"/>
                <a:ext cx="58098" cy="58098"/>
              </a:xfrm>
              <a:prstGeom prst="ellipse">
                <a:avLst/>
              </a:prstGeom>
              <a:ln w="19050"/>
              <a:effectLst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7" name="Group 36"/>
          <p:cNvGrpSpPr/>
          <p:nvPr/>
        </p:nvGrpSpPr>
        <p:grpSpPr>
          <a:xfrm>
            <a:off x="6477000" y="4572000"/>
            <a:ext cx="463869" cy="1219200"/>
            <a:chOff x="6477000" y="4572000"/>
            <a:chExt cx="463869" cy="1219200"/>
          </a:xfrm>
        </p:grpSpPr>
        <p:grpSp>
          <p:nvGrpSpPr>
            <p:cNvPr id="304" name="Group 303"/>
            <p:cNvGrpSpPr/>
            <p:nvPr/>
          </p:nvGrpSpPr>
          <p:grpSpPr>
            <a:xfrm>
              <a:off x="6477000" y="5407226"/>
              <a:ext cx="463869" cy="383974"/>
              <a:chOff x="5791200" y="5181600"/>
              <a:chExt cx="463869" cy="383974"/>
            </a:xfrm>
          </p:grpSpPr>
          <p:cxnSp>
            <p:nvCxnSpPr>
              <p:cNvPr id="305" name="Straight Connector 304"/>
              <p:cNvCxnSpPr>
                <a:stCxn id="317" idx="5"/>
                <a:endCxn id="313" idx="1"/>
              </p:cNvCxnSpPr>
              <p:nvPr/>
            </p:nvCxnSpPr>
            <p:spPr>
              <a:xfrm>
                <a:off x="5918003" y="5280601"/>
                <a:ext cx="84591" cy="75073"/>
              </a:xfrm>
              <a:prstGeom prst="line">
                <a:avLst/>
              </a:prstGeom>
              <a:ln w="19050"/>
              <a:effectLst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6" name="Straight Connector 305"/>
              <p:cNvCxnSpPr>
                <a:stCxn id="313" idx="7"/>
                <a:endCxn id="321" idx="3"/>
              </p:cNvCxnSpPr>
              <p:nvPr/>
            </p:nvCxnSpPr>
            <p:spPr>
              <a:xfrm flipV="1">
                <a:off x="6043675" y="5280601"/>
                <a:ext cx="94410" cy="75073"/>
              </a:xfrm>
              <a:prstGeom prst="line">
                <a:avLst/>
              </a:prstGeom>
              <a:ln w="19050"/>
              <a:effectLst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7" name="Straight Connector 306"/>
              <p:cNvCxnSpPr>
                <a:stCxn id="314" idx="4"/>
                <a:endCxn id="313" idx="0"/>
              </p:cNvCxnSpPr>
              <p:nvPr/>
            </p:nvCxnSpPr>
            <p:spPr>
              <a:xfrm flipH="1">
                <a:off x="6023135" y="5239698"/>
                <a:ext cx="349" cy="107468"/>
              </a:xfrm>
              <a:prstGeom prst="line">
                <a:avLst/>
              </a:prstGeom>
              <a:ln w="19050"/>
              <a:effectLst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8" name="Straight Connector 307"/>
              <p:cNvCxnSpPr>
                <a:stCxn id="313" idx="6"/>
                <a:endCxn id="320" idx="2"/>
              </p:cNvCxnSpPr>
              <p:nvPr/>
            </p:nvCxnSpPr>
            <p:spPr>
              <a:xfrm>
                <a:off x="6052184" y="5376215"/>
                <a:ext cx="144787" cy="0"/>
              </a:xfrm>
              <a:prstGeom prst="line">
                <a:avLst/>
              </a:prstGeom>
              <a:ln w="19050"/>
              <a:effectLst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9" name="Straight Connector 308"/>
              <p:cNvCxnSpPr>
                <a:stCxn id="316" idx="6"/>
                <a:endCxn id="313" idx="2"/>
              </p:cNvCxnSpPr>
              <p:nvPr/>
            </p:nvCxnSpPr>
            <p:spPr>
              <a:xfrm>
                <a:off x="5849298" y="5376215"/>
                <a:ext cx="144787" cy="0"/>
              </a:xfrm>
              <a:prstGeom prst="line">
                <a:avLst/>
              </a:prstGeom>
              <a:ln w="19050"/>
              <a:effectLst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/>
              <p:cNvCxnSpPr>
                <a:stCxn id="313" idx="4"/>
                <a:endCxn id="315" idx="0"/>
              </p:cNvCxnSpPr>
              <p:nvPr/>
            </p:nvCxnSpPr>
            <p:spPr>
              <a:xfrm>
                <a:off x="6023135" y="5405264"/>
                <a:ext cx="349" cy="102212"/>
              </a:xfrm>
              <a:prstGeom prst="line">
                <a:avLst/>
              </a:prstGeom>
              <a:ln w="19050"/>
              <a:effectLst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1" name="Straight Connector 310"/>
              <p:cNvCxnSpPr>
                <a:stCxn id="313" idx="3"/>
                <a:endCxn id="318" idx="7"/>
              </p:cNvCxnSpPr>
              <p:nvPr/>
            </p:nvCxnSpPr>
            <p:spPr>
              <a:xfrm flipH="1">
                <a:off x="5918003" y="5396756"/>
                <a:ext cx="84591" cy="75079"/>
              </a:xfrm>
              <a:prstGeom prst="line">
                <a:avLst/>
              </a:prstGeom>
              <a:ln w="19050"/>
              <a:effectLst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2" name="Straight Connector 311"/>
              <p:cNvCxnSpPr>
                <a:stCxn id="313" idx="5"/>
                <a:endCxn id="319" idx="1"/>
              </p:cNvCxnSpPr>
              <p:nvPr/>
            </p:nvCxnSpPr>
            <p:spPr>
              <a:xfrm>
                <a:off x="6043675" y="5396756"/>
                <a:ext cx="94410" cy="82087"/>
              </a:xfrm>
              <a:prstGeom prst="line">
                <a:avLst/>
              </a:prstGeom>
              <a:ln w="19050"/>
              <a:effectLst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13" name="Oval 312"/>
              <p:cNvSpPr/>
              <p:nvPr/>
            </p:nvSpPr>
            <p:spPr>
              <a:xfrm>
                <a:off x="5994085" y="5347166"/>
                <a:ext cx="58098" cy="58098"/>
              </a:xfrm>
              <a:prstGeom prst="ellipse">
                <a:avLst/>
              </a:prstGeom>
              <a:ln w="19050"/>
              <a:effectLst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4" name="Oval 313"/>
              <p:cNvSpPr/>
              <p:nvPr/>
            </p:nvSpPr>
            <p:spPr>
              <a:xfrm>
                <a:off x="5994435" y="5181600"/>
                <a:ext cx="58098" cy="58098"/>
              </a:xfrm>
              <a:prstGeom prst="ellipse">
                <a:avLst/>
              </a:prstGeom>
              <a:ln w="19050"/>
              <a:effectLst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5" name="Oval 314"/>
              <p:cNvSpPr/>
              <p:nvPr/>
            </p:nvSpPr>
            <p:spPr>
              <a:xfrm>
                <a:off x="5994435" y="5507476"/>
                <a:ext cx="58098" cy="58098"/>
              </a:xfrm>
              <a:prstGeom prst="ellipse">
                <a:avLst/>
              </a:prstGeom>
              <a:ln w="19050"/>
              <a:effectLst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6" name="Oval 315"/>
              <p:cNvSpPr/>
              <p:nvPr/>
            </p:nvSpPr>
            <p:spPr>
              <a:xfrm>
                <a:off x="5791200" y="5347166"/>
                <a:ext cx="58098" cy="58098"/>
              </a:xfrm>
              <a:prstGeom prst="ellipse">
                <a:avLst/>
              </a:prstGeom>
              <a:ln w="19050"/>
              <a:effectLst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7" name="Oval 316"/>
              <p:cNvSpPr/>
              <p:nvPr/>
            </p:nvSpPr>
            <p:spPr>
              <a:xfrm>
                <a:off x="5868413" y="5231011"/>
                <a:ext cx="58098" cy="58098"/>
              </a:xfrm>
              <a:prstGeom prst="ellipse">
                <a:avLst/>
              </a:prstGeom>
              <a:ln w="19050"/>
              <a:effectLst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8" name="Oval 317"/>
              <p:cNvSpPr/>
              <p:nvPr/>
            </p:nvSpPr>
            <p:spPr>
              <a:xfrm>
                <a:off x="5868413" y="5463326"/>
                <a:ext cx="58098" cy="58098"/>
              </a:xfrm>
              <a:prstGeom prst="ellipse">
                <a:avLst/>
              </a:prstGeom>
              <a:ln w="19050"/>
              <a:effectLst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9" name="Oval 318"/>
              <p:cNvSpPr/>
              <p:nvPr/>
            </p:nvSpPr>
            <p:spPr>
              <a:xfrm>
                <a:off x="6129577" y="5470334"/>
                <a:ext cx="58098" cy="58098"/>
              </a:xfrm>
              <a:prstGeom prst="ellipse">
                <a:avLst/>
              </a:prstGeom>
              <a:ln w="19050"/>
              <a:effectLst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0" name="Oval 319"/>
              <p:cNvSpPr/>
              <p:nvPr/>
            </p:nvSpPr>
            <p:spPr>
              <a:xfrm>
                <a:off x="6196971" y="5347166"/>
                <a:ext cx="58098" cy="58098"/>
              </a:xfrm>
              <a:prstGeom prst="ellipse">
                <a:avLst/>
              </a:prstGeom>
              <a:ln w="19050"/>
              <a:effectLst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1" name="Oval 320"/>
              <p:cNvSpPr/>
              <p:nvPr/>
            </p:nvSpPr>
            <p:spPr>
              <a:xfrm>
                <a:off x="6129577" y="5231011"/>
                <a:ext cx="58098" cy="58098"/>
              </a:xfrm>
              <a:prstGeom prst="ellipse">
                <a:avLst/>
              </a:prstGeom>
              <a:ln w="19050"/>
              <a:effectLst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2" name="Group 321"/>
            <p:cNvGrpSpPr/>
            <p:nvPr/>
          </p:nvGrpSpPr>
          <p:grpSpPr>
            <a:xfrm>
              <a:off x="6553200" y="4983480"/>
              <a:ext cx="260984" cy="58098"/>
              <a:chOff x="5911216" y="4953000"/>
              <a:chExt cx="260984" cy="58098"/>
            </a:xfrm>
          </p:grpSpPr>
          <p:cxnSp>
            <p:nvCxnSpPr>
              <p:cNvPr id="323" name="Straight Connector 322"/>
              <p:cNvCxnSpPr>
                <a:stCxn id="324" idx="6"/>
                <a:endCxn id="325" idx="2"/>
              </p:cNvCxnSpPr>
              <p:nvPr/>
            </p:nvCxnSpPr>
            <p:spPr>
              <a:xfrm>
                <a:off x="5969315" y="4982049"/>
                <a:ext cx="144787" cy="0"/>
              </a:xfrm>
              <a:prstGeom prst="line">
                <a:avLst/>
              </a:prstGeom>
              <a:ln w="19050"/>
              <a:effectLst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24" name="Oval 323"/>
              <p:cNvSpPr/>
              <p:nvPr/>
            </p:nvSpPr>
            <p:spPr>
              <a:xfrm>
                <a:off x="5911216" y="4953000"/>
                <a:ext cx="58098" cy="58098"/>
              </a:xfrm>
              <a:prstGeom prst="ellipse">
                <a:avLst/>
              </a:prstGeom>
              <a:ln w="19050"/>
              <a:effectLst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5" name="Oval 324"/>
              <p:cNvSpPr/>
              <p:nvPr/>
            </p:nvSpPr>
            <p:spPr>
              <a:xfrm>
                <a:off x="6114102" y="4953000"/>
                <a:ext cx="58098" cy="58098"/>
              </a:xfrm>
              <a:prstGeom prst="ellipse">
                <a:avLst/>
              </a:prstGeom>
              <a:ln w="19050"/>
              <a:effectLst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6" name="Group 325"/>
            <p:cNvGrpSpPr/>
            <p:nvPr/>
          </p:nvGrpSpPr>
          <p:grpSpPr>
            <a:xfrm>
              <a:off x="6553200" y="4846320"/>
              <a:ext cx="260984" cy="58098"/>
              <a:chOff x="5911216" y="4953000"/>
              <a:chExt cx="260984" cy="58098"/>
            </a:xfrm>
          </p:grpSpPr>
          <p:cxnSp>
            <p:nvCxnSpPr>
              <p:cNvPr id="327" name="Straight Connector 326"/>
              <p:cNvCxnSpPr>
                <a:stCxn id="328" idx="6"/>
                <a:endCxn id="329" idx="2"/>
              </p:cNvCxnSpPr>
              <p:nvPr/>
            </p:nvCxnSpPr>
            <p:spPr>
              <a:xfrm>
                <a:off x="5969315" y="4982049"/>
                <a:ext cx="144787" cy="0"/>
              </a:xfrm>
              <a:prstGeom prst="line">
                <a:avLst/>
              </a:prstGeom>
              <a:ln w="19050"/>
              <a:effectLst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28" name="Oval 327"/>
              <p:cNvSpPr/>
              <p:nvPr/>
            </p:nvSpPr>
            <p:spPr>
              <a:xfrm>
                <a:off x="5911216" y="4953000"/>
                <a:ext cx="58098" cy="58098"/>
              </a:xfrm>
              <a:prstGeom prst="ellipse">
                <a:avLst/>
              </a:prstGeom>
              <a:ln w="19050"/>
              <a:effectLst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9" name="Oval 328"/>
              <p:cNvSpPr/>
              <p:nvPr/>
            </p:nvSpPr>
            <p:spPr>
              <a:xfrm>
                <a:off x="6114102" y="4953000"/>
                <a:ext cx="58098" cy="58098"/>
              </a:xfrm>
              <a:prstGeom prst="ellipse">
                <a:avLst/>
              </a:prstGeom>
              <a:ln w="19050"/>
              <a:effectLst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30" name="Group 329"/>
            <p:cNvGrpSpPr/>
            <p:nvPr/>
          </p:nvGrpSpPr>
          <p:grpSpPr>
            <a:xfrm>
              <a:off x="6553200" y="4709160"/>
              <a:ext cx="260984" cy="58098"/>
              <a:chOff x="5911216" y="4953000"/>
              <a:chExt cx="260984" cy="58098"/>
            </a:xfrm>
          </p:grpSpPr>
          <p:cxnSp>
            <p:nvCxnSpPr>
              <p:cNvPr id="331" name="Straight Connector 330"/>
              <p:cNvCxnSpPr>
                <a:stCxn id="332" idx="6"/>
                <a:endCxn id="333" idx="2"/>
              </p:cNvCxnSpPr>
              <p:nvPr/>
            </p:nvCxnSpPr>
            <p:spPr>
              <a:xfrm>
                <a:off x="5969315" y="4982049"/>
                <a:ext cx="144787" cy="0"/>
              </a:xfrm>
              <a:prstGeom prst="line">
                <a:avLst/>
              </a:prstGeom>
              <a:ln w="19050"/>
              <a:effectLst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32" name="Oval 331"/>
              <p:cNvSpPr/>
              <p:nvPr/>
            </p:nvSpPr>
            <p:spPr>
              <a:xfrm>
                <a:off x="5911216" y="4953000"/>
                <a:ext cx="58098" cy="58098"/>
              </a:xfrm>
              <a:prstGeom prst="ellipse">
                <a:avLst/>
              </a:prstGeom>
              <a:ln w="19050"/>
              <a:effectLst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3" name="Oval 332"/>
              <p:cNvSpPr/>
              <p:nvPr/>
            </p:nvSpPr>
            <p:spPr>
              <a:xfrm>
                <a:off x="6114102" y="4953000"/>
                <a:ext cx="58098" cy="58098"/>
              </a:xfrm>
              <a:prstGeom prst="ellipse">
                <a:avLst/>
              </a:prstGeom>
              <a:ln w="19050"/>
              <a:effectLst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34" name="Group 333"/>
            <p:cNvGrpSpPr/>
            <p:nvPr/>
          </p:nvGrpSpPr>
          <p:grpSpPr>
            <a:xfrm>
              <a:off x="6553200" y="4572000"/>
              <a:ext cx="260984" cy="58098"/>
              <a:chOff x="5911216" y="4953000"/>
              <a:chExt cx="260984" cy="58098"/>
            </a:xfrm>
          </p:grpSpPr>
          <p:cxnSp>
            <p:nvCxnSpPr>
              <p:cNvPr id="335" name="Straight Connector 334"/>
              <p:cNvCxnSpPr>
                <a:stCxn id="336" idx="6"/>
                <a:endCxn id="337" idx="2"/>
              </p:cNvCxnSpPr>
              <p:nvPr/>
            </p:nvCxnSpPr>
            <p:spPr>
              <a:xfrm>
                <a:off x="5969315" y="4982049"/>
                <a:ext cx="144787" cy="0"/>
              </a:xfrm>
              <a:prstGeom prst="line">
                <a:avLst/>
              </a:prstGeom>
              <a:ln w="19050"/>
              <a:effectLst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36" name="Oval 335"/>
              <p:cNvSpPr/>
              <p:nvPr/>
            </p:nvSpPr>
            <p:spPr>
              <a:xfrm>
                <a:off x="5911216" y="4953000"/>
                <a:ext cx="58098" cy="58098"/>
              </a:xfrm>
              <a:prstGeom prst="ellipse">
                <a:avLst/>
              </a:prstGeom>
              <a:ln w="19050"/>
              <a:effectLst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7" name="Oval 336"/>
              <p:cNvSpPr/>
              <p:nvPr/>
            </p:nvSpPr>
            <p:spPr>
              <a:xfrm>
                <a:off x="6114102" y="4953000"/>
                <a:ext cx="58098" cy="58098"/>
              </a:xfrm>
              <a:prstGeom prst="ellipse">
                <a:avLst/>
              </a:prstGeom>
              <a:ln w="19050"/>
              <a:effectLst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38" name="Group 337"/>
            <p:cNvGrpSpPr/>
            <p:nvPr/>
          </p:nvGrpSpPr>
          <p:grpSpPr>
            <a:xfrm>
              <a:off x="6553200" y="5120640"/>
              <a:ext cx="260984" cy="58098"/>
              <a:chOff x="5911216" y="4953000"/>
              <a:chExt cx="260984" cy="58098"/>
            </a:xfrm>
          </p:grpSpPr>
          <p:cxnSp>
            <p:nvCxnSpPr>
              <p:cNvPr id="339" name="Straight Connector 338"/>
              <p:cNvCxnSpPr>
                <a:stCxn id="340" idx="6"/>
                <a:endCxn id="341" idx="2"/>
              </p:cNvCxnSpPr>
              <p:nvPr/>
            </p:nvCxnSpPr>
            <p:spPr>
              <a:xfrm>
                <a:off x="5969315" y="4982049"/>
                <a:ext cx="144787" cy="0"/>
              </a:xfrm>
              <a:prstGeom prst="line">
                <a:avLst/>
              </a:prstGeom>
              <a:ln w="19050"/>
              <a:effectLst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40" name="Oval 339"/>
              <p:cNvSpPr/>
              <p:nvPr/>
            </p:nvSpPr>
            <p:spPr>
              <a:xfrm>
                <a:off x="5911216" y="4953000"/>
                <a:ext cx="58098" cy="58098"/>
              </a:xfrm>
              <a:prstGeom prst="ellipse">
                <a:avLst/>
              </a:prstGeom>
              <a:ln w="19050"/>
              <a:effectLst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1" name="Oval 340"/>
              <p:cNvSpPr/>
              <p:nvPr/>
            </p:nvSpPr>
            <p:spPr>
              <a:xfrm>
                <a:off x="6114102" y="4953000"/>
                <a:ext cx="58098" cy="58098"/>
              </a:xfrm>
              <a:prstGeom prst="ellipse">
                <a:avLst/>
              </a:prstGeom>
              <a:ln w="19050"/>
              <a:effectLst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2" name="Group 341"/>
            <p:cNvGrpSpPr/>
            <p:nvPr/>
          </p:nvGrpSpPr>
          <p:grpSpPr>
            <a:xfrm>
              <a:off x="6553200" y="5257800"/>
              <a:ext cx="260984" cy="58098"/>
              <a:chOff x="5911216" y="4953000"/>
              <a:chExt cx="260984" cy="58098"/>
            </a:xfrm>
          </p:grpSpPr>
          <p:cxnSp>
            <p:nvCxnSpPr>
              <p:cNvPr id="343" name="Straight Connector 342"/>
              <p:cNvCxnSpPr>
                <a:stCxn id="344" idx="6"/>
                <a:endCxn id="345" idx="2"/>
              </p:cNvCxnSpPr>
              <p:nvPr/>
            </p:nvCxnSpPr>
            <p:spPr>
              <a:xfrm>
                <a:off x="5969315" y="4982049"/>
                <a:ext cx="144787" cy="0"/>
              </a:xfrm>
              <a:prstGeom prst="line">
                <a:avLst/>
              </a:prstGeom>
              <a:ln w="19050"/>
              <a:effectLst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44" name="Oval 343"/>
              <p:cNvSpPr/>
              <p:nvPr/>
            </p:nvSpPr>
            <p:spPr>
              <a:xfrm>
                <a:off x="5911216" y="4953000"/>
                <a:ext cx="58098" cy="58098"/>
              </a:xfrm>
              <a:prstGeom prst="ellipse">
                <a:avLst/>
              </a:prstGeom>
              <a:ln w="19050"/>
              <a:effectLst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5" name="Oval 344"/>
              <p:cNvSpPr/>
              <p:nvPr/>
            </p:nvSpPr>
            <p:spPr>
              <a:xfrm>
                <a:off x="6114102" y="4953000"/>
                <a:ext cx="58098" cy="58098"/>
              </a:xfrm>
              <a:prstGeom prst="ellipse">
                <a:avLst/>
              </a:prstGeom>
              <a:ln w="19050"/>
              <a:effectLst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8" name="Group 17"/>
          <p:cNvGrpSpPr/>
          <p:nvPr/>
        </p:nvGrpSpPr>
        <p:grpSpPr>
          <a:xfrm>
            <a:off x="5029200" y="4495800"/>
            <a:ext cx="1371600" cy="1295400"/>
            <a:chOff x="5029200" y="4495800"/>
            <a:chExt cx="1371600" cy="1295400"/>
          </a:xfrm>
        </p:grpSpPr>
        <p:cxnSp>
          <p:nvCxnSpPr>
            <p:cNvPr id="298" name="Straight Arrow Connector 297"/>
            <p:cNvCxnSpPr/>
            <p:nvPr/>
          </p:nvCxnSpPr>
          <p:spPr>
            <a:xfrm>
              <a:off x="5029200" y="4585063"/>
              <a:ext cx="304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Arrow Connector 298"/>
            <p:cNvCxnSpPr/>
            <p:nvPr/>
          </p:nvCxnSpPr>
          <p:spPr>
            <a:xfrm>
              <a:off x="5073535" y="5612476"/>
              <a:ext cx="125106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/>
            <p:cNvCxnSpPr/>
            <p:nvPr/>
          </p:nvCxnSpPr>
          <p:spPr>
            <a:xfrm>
              <a:off x="6400800" y="4495800"/>
              <a:ext cx="0" cy="1295400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51" name="Straight Arrow Connector 350"/>
            <p:cNvCxnSpPr/>
            <p:nvPr/>
          </p:nvCxnSpPr>
          <p:spPr>
            <a:xfrm>
              <a:off x="5029200" y="4722223"/>
              <a:ext cx="304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Arrow Connector 351"/>
            <p:cNvCxnSpPr/>
            <p:nvPr/>
          </p:nvCxnSpPr>
          <p:spPr>
            <a:xfrm>
              <a:off x="5029200" y="4859383"/>
              <a:ext cx="304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Arrow Connector 352"/>
            <p:cNvCxnSpPr/>
            <p:nvPr/>
          </p:nvCxnSpPr>
          <p:spPr>
            <a:xfrm>
              <a:off x="5029200" y="4996543"/>
              <a:ext cx="304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Arrow Connector 353"/>
            <p:cNvCxnSpPr/>
            <p:nvPr/>
          </p:nvCxnSpPr>
          <p:spPr>
            <a:xfrm>
              <a:off x="5029200" y="5133703"/>
              <a:ext cx="304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Arrow Connector 354"/>
            <p:cNvCxnSpPr/>
            <p:nvPr/>
          </p:nvCxnSpPr>
          <p:spPr>
            <a:xfrm>
              <a:off x="5029200" y="5270863"/>
              <a:ext cx="304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6952706" y="4495800"/>
            <a:ext cx="1353094" cy="1295400"/>
            <a:chOff x="6952706" y="4495800"/>
            <a:chExt cx="1353094" cy="1295400"/>
          </a:xfrm>
        </p:grpSpPr>
        <p:cxnSp>
          <p:nvCxnSpPr>
            <p:cNvPr id="347" name="Straight Arrow Connector 346"/>
            <p:cNvCxnSpPr/>
            <p:nvPr/>
          </p:nvCxnSpPr>
          <p:spPr>
            <a:xfrm>
              <a:off x="6978535" y="5612476"/>
              <a:ext cx="125106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/>
            <p:cNvCxnSpPr/>
            <p:nvPr/>
          </p:nvCxnSpPr>
          <p:spPr>
            <a:xfrm>
              <a:off x="8305800" y="4495800"/>
              <a:ext cx="0" cy="1295400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56" name="Straight Arrow Connector 355"/>
            <p:cNvCxnSpPr/>
            <p:nvPr/>
          </p:nvCxnSpPr>
          <p:spPr>
            <a:xfrm>
              <a:off x="6952706" y="4594860"/>
              <a:ext cx="304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Arrow Connector 356"/>
            <p:cNvCxnSpPr/>
            <p:nvPr/>
          </p:nvCxnSpPr>
          <p:spPr>
            <a:xfrm>
              <a:off x="6952706" y="4732020"/>
              <a:ext cx="304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Arrow Connector 357"/>
            <p:cNvCxnSpPr/>
            <p:nvPr/>
          </p:nvCxnSpPr>
          <p:spPr>
            <a:xfrm>
              <a:off x="6952706" y="4869180"/>
              <a:ext cx="304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Arrow Connector 358"/>
            <p:cNvCxnSpPr/>
            <p:nvPr/>
          </p:nvCxnSpPr>
          <p:spPr>
            <a:xfrm>
              <a:off x="6952706" y="5006340"/>
              <a:ext cx="304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Arrow Connector 359"/>
            <p:cNvCxnSpPr/>
            <p:nvPr/>
          </p:nvCxnSpPr>
          <p:spPr>
            <a:xfrm>
              <a:off x="6952706" y="5143500"/>
              <a:ext cx="304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Arrow Connector 360"/>
            <p:cNvCxnSpPr/>
            <p:nvPr/>
          </p:nvCxnSpPr>
          <p:spPr>
            <a:xfrm>
              <a:off x="6952706" y="5280660"/>
              <a:ext cx="304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F60F-3EA1-45ED-A3FD-0857F7C98CF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99374" y="4210459"/>
            <a:ext cx="437136" cy="440439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1217823" y="4495800"/>
            <a:ext cx="1844958" cy="1369154"/>
            <a:chOff x="1217823" y="4495800"/>
            <a:chExt cx="1844958" cy="1369154"/>
          </a:xfrm>
        </p:grpSpPr>
        <p:grpSp>
          <p:nvGrpSpPr>
            <p:cNvPr id="383" name="Group 80"/>
            <p:cNvGrpSpPr/>
            <p:nvPr/>
          </p:nvGrpSpPr>
          <p:grpSpPr>
            <a:xfrm>
              <a:off x="1686861" y="4651401"/>
              <a:ext cx="178693" cy="223367"/>
              <a:chOff x="5715000" y="5181600"/>
              <a:chExt cx="533400" cy="1005840"/>
            </a:xfrm>
          </p:grpSpPr>
          <p:sp>
            <p:nvSpPr>
              <p:cNvPr id="405" name="Oval 404"/>
              <p:cNvSpPr/>
              <p:nvPr/>
            </p:nvSpPr>
            <p:spPr bwMode="auto">
              <a:xfrm>
                <a:off x="5774267" y="5181600"/>
                <a:ext cx="414867" cy="914400"/>
              </a:xfrm>
              <a:prstGeom prst="ellipse">
                <a:avLst/>
              </a:prstGeom>
              <a:noFill/>
              <a:ln w="57150" cap="flat" cmpd="sng" algn="ctr">
                <a:solidFill>
                  <a:schemeClr val="accent6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-64" charset="0"/>
                </a:endParaRPr>
              </a:p>
            </p:txBody>
          </p:sp>
          <p:sp>
            <p:nvSpPr>
              <p:cNvPr id="406" name="Rectangle 405"/>
              <p:cNvSpPr/>
              <p:nvPr/>
            </p:nvSpPr>
            <p:spPr bwMode="auto">
              <a:xfrm>
                <a:off x="5715000" y="5730240"/>
                <a:ext cx="533400" cy="4572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-64" charset="0"/>
                </a:endParaRPr>
              </a:p>
            </p:txBody>
          </p:sp>
        </p:grpSp>
        <p:grpSp>
          <p:nvGrpSpPr>
            <p:cNvPr id="384" name="Group 83"/>
            <p:cNvGrpSpPr/>
            <p:nvPr/>
          </p:nvGrpSpPr>
          <p:grpSpPr>
            <a:xfrm>
              <a:off x="2145980" y="4495800"/>
              <a:ext cx="178693" cy="223367"/>
              <a:chOff x="5715000" y="5181600"/>
              <a:chExt cx="533400" cy="1005840"/>
            </a:xfrm>
          </p:grpSpPr>
          <p:sp>
            <p:nvSpPr>
              <p:cNvPr id="403" name="Oval 402"/>
              <p:cNvSpPr/>
              <p:nvPr/>
            </p:nvSpPr>
            <p:spPr bwMode="auto">
              <a:xfrm>
                <a:off x="5774267" y="5181600"/>
                <a:ext cx="414867" cy="914400"/>
              </a:xfrm>
              <a:prstGeom prst="ellipse">
                <a:avLst/>
              </a:prstGeom>
              <a:noFill/>
              <a:ln w="57150" cap="flat" cmpd="sng" algn="ctr">
                <a:solidFill>
                  <a:schemeClr val="accent6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-64" charset="0"/>
                </a:endParaRPr>
              </a:p>
            </p:txBody>
          </p:sp>
          <p:sp>
            <p:nvSpPr>
              <p:cNvPr id="404" name="Rectangle 403"/>
              <p:cNvSpPr/>
              <p:nvPr/>
            </p:nvSpPr>
            <p:spPr bwMode="auto">
              <a:xfrm>
                <a:off x="5715000" y="5730240"/>
                <a:ext cx="533400" cy="4572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-64" charset="0"/>
                </a:endParaRPr>
              </a:p>
            </p:txBody>
          </p:sp>
        </p:grpSp>
        <p:grpSp>
          <p:nvGrpSpPr>
            <p:cNvPr id="385" name="Group 86"/>
            <p:cNvGrpSpPr/>
            <p:nvPr/>
          </p:nvGrpSpPr>
          <p:grpSpPr>
            <a:xfrm>
              <a:off x="2639703" y="4650898"/>
              <a:ext cx="178693" cy="223367"/>
              <a:chOff x="5715000" y="5181600"/>
              <a:chExt cx="533400" cy="1005840"/>
            </a:xfrm>
          </p:grpSpPr>
          <p:sp>
            <p:nvSpPr>
              <p:cNvPr id="401" name="Oval 400"/>
              <p:cNvSpPr/>
              <p:nvPr/>
            </p:nvSpPr>
            <p:spPr bwMode="auto">
              <a:xfrm>
                <a:off x="5774267" y="5181600"/>
                <a:ext cx="414867" cy="914400"/>
              </a:xfrm>
              <a:prstGeom prst="ellipse">
                <a:avLst/>
              </a:prstGeom>
              <a:noFill/>
              <a:ln w="57150" cap="flat" cmpd="sng" algn="ctr">
                <a:solidFill>
                  <a:schemeClr val="accent6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-64" charset="0"/>
                </a:endParaRPr>
              </a:p>
            </p:txBody>
          </p:sp>
          <p:sp>
            <p:nvSpPr>
              <p:cNvPr id="402" name="Rectangle 401"/>
              <p:cNvSpPr/>
              <p:nvPr/>
            </p:nvSpPr>
            <p:spPr bwMode="auto">
              <a:xfrm>
                <a:off x="5715000" y="5730240"/>
                <a:ext cx="533400" cy="4572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-64" charset="0"/>
                </a:endParaRPr>
              </a:p>
            </p:txBody>
          </p:sp>
        </p:grpSp>
        <p:grpSp>
          <p:nvGrpSpPr>
            <p:cNvPr id="386" name="Group 89"/>
            <p:cNvGrpSpPr/>
            <p:nvPr/>
          </p:nvGrpSpPr>
          <p:grpSpPr>
            <a:xfrm>
              <a:off x="2884088" y="5071539"/>
              <a:ext cx="178693" cy="223367"/>
              <a:chOff x="5715000" y="5181600"/>
              <a:chExt cx="533400" cy="1005840"/>
            </a:xfrm>
          </p:grpSpPr>
          <p:sp>
            <p:nvSpPr>
              <p:cNvPr id="399" name="Oval 398"/>
              <p:cNvSpPr/>
              <p:nvPr/>
            </p:nvSpPr>
            <p:spPr bwMode="auto">
              <a:xfrm>
                <a:off x="5774267" y="5181600"/>
                <a:ext cx="414867" cy="914400"/>
              </a:xfrm>
              <a:prstGeom prst="ellipse">
                <a:avLst/>
              </a:prstGeom>
              <a:noFill/>
              <a:ln w="57150" cap="flat" cmpd="sng" algn="ctr">
                <a:solidFill>
                  <a:schemeClr val="accent6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-64" charset="0"/>
                </a:endParaRPr>
              </a:p>
            </p:txBody>
          </p:sp>
          <p:sp>
            <p:nvSpPr>
              <p:cNvPr id="400" name="Rectangle 399"/>
              <p:cNvSpPr/>
              <p:nvPr/>
            </p:nvSpPr>
            <p:spPr bwMode="auto">
              <a:xfrm>
                <a:off x="5715000" y="5730240"/>
                <a:ext cx="533400" cy="4572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-64" charset="0"/>
                </a:endParaRPr>
              </a:p>
            </p:txBody>
          </p:sp>
        </p:grpSp>
        <p:grpSp>
          <p:nvGrpSpPr>
            <p:cNvPr id="387" name="Group 92"/>
            <p:cNvGrpSpPr/>
            <p:nvPr/>
          </p:nvGrpSpPr>
          <p:grpSpPr>
            <a:xfrm>
              <a:off x="2667446" y="5468193"/>
              <a:ext cx="178693" cy="223367"/>
              <a:chOff x="5715000" y="5181600"/>
              <a:chExt cx="533400" cy="1005840"/>
            </a:xfrm>
          </p:grpSpPr>
          <p:sp>
            <p:nvSpPr>
              <p:cNvPr id="397" name="Oval 396"/>
              <p:cNvSpPr/>
              <p:nvPr/>
            </p:nvSpPr>
            <p:spPr bwMode="auto">
              <a:xfrm>
                <a:off x="5774267" y="5181600"/>
                <a:ext cx="414867" cy="914400"/>
              </a:xfrm>
              <a:prstGeom prst="ellipse">
                <a:avLst/>
              </a:prstGeom>
              <a:noFill/>
              <a:ln w="57150" cap="flat" cmpd="sng" algn="ctr">
                <a:solidFill>
                  <a:schemeClr val="accent6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-64" charset="0"/>
                </a:endParaRPr>
              </a:p>
            </p:txBody>
          </p:sp>
          <p:sp>
            <p:nvSpPr>
              <p:cNvPr id="398" name="Rectangle 397"/>
              <p:cNvSpPr/>
              <p:nvPr/>
            </p:nvSpPr>
            <p:spPr bwMode="auto">
              <a:xfrm>
                <a:off x="5715000" y="5730240"/>
                <a:ext cx="533400" cy="4572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-64" charset="0"/>
                </a:endParaRPr>
              </a:p>
            </p:txBody>
          </p:sp>
        </p:grpSp>
        <p:grpSp>
          <p:nvGrpSpPr>
            <p:cNvPr id="388" name="Group 95"/>
            <p:cNvGrpSpPr/>
            <p:nvPr/>
          </p:nvGrpSpPr>
          <p:grpSpPr>
            <a:xfrm>
              <a:off x="2154146" y="5641587"/>
              <a:ext cx="178693" cy="223367"/>
              <a:chOff x="5715000" y="5181600"/>
              <a:chExt cx="533400" cy="1005840"/>
            </a:xfrm>
          </p:grpSpPr>
          <p:sp>
            <p:nvSpPr>
              <p:cNvPr id="395" name="Oval 394"/>
              <p:cNvSpPr/>
              <p:nvPr/>
            </p:nvSpPr>
            <p:spPr bwMode="auto">
              <a:xfrm>
                <a:off x="5774267" y="5181600"/>
                <a:ext cx="414867" cy="914400"/>
              </a:xfrm>
              <a:prstGeom prst="ellipse">
                <a:avLst/>
              </a:prstGeom>
              <a:noFill/>
              <a:ln w="57150" cap="flat" cmpd="sng" algn="ctr">
                <a:solidFill>
                  <a:schemeClr val="accent6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-64" charset="0"/>
                </a:endParaRPr>
              </a:p>
            </p:txBody>
          </p:sp>
          <p:sp>
            <p:nvSpPr>
              <p:cNvPr id="396" name="Rectangle 395"/>
              <p:cNvSpPr/>
              <p:nvPr/>
            </p:nvSpPr>
            <p:spPr bwMode="auto">
              <a:xfrm>
                <a:off x="5715000" y="5730240"/>
                <a:ext cx="533400" cy="4572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-64" charset="0"/>
                </a:endParaRPr>
              </a:p>
            </p:txBody>
          </p:sp>
        </p:grpSp>
        <p:grpSp>
          <p:nvGrpSpPr>
            <p:cNvPr id="389" name="Group 98"/>
            <p:cNvGrpSpPr/>
            <p:nvPr/>
          </p:nvGrpSpPr>
          <p:grpSpPr>
            <a:xfrm>
              <a:off x="1667006" y="5493586"/>
              <a:ext cx="178693" cy="223367"/>
              <a:chOff x="5715000" y="5181600"/>
              <a:chExt cx="533400" cy="1005840"/>
            </a:xfrm>
          </p:grpSpPr>
          <p:sp>
            <p:nvSpPr>
              <p:cNvPr id="393" name="Oval 392"/>
              <p:cNvSpPr/>
              <p:nvPr/>
            </p:nvSpPr>
            <p:spPr bwMode="auto">
              <a:xfrm>
                <a:off x="5774267" y="5181600"/>
                <a:ext cx="414867" cy="914400"/>
              </a:xfrm>
              <a:prstGeom prst="ellipse">
                <a:avLst/>
              </a:prstGeom>
              <a:noFill/>
              <a:ln w="57150" cap="flat" cmpd="sng" algn="ctr">
                <a:solidFill>
                  <a:schemeClr val="accent6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-64" charset="0"/>
                </a:endParaRPr>
              </a:p>
            </p:txBody>
          </p:sp>
          <p:sp>
            <p:nvSpPr>
              <p:cNvPr id="394" name="Rectangle 393"/>
              <p:cNvSpPr/>
              <p:nvPr/>
            </p:nvSpPr>
            <p:spPr bwMode="auto">
              <a:xfrm>
                <a:off x="5715000" y="5730240"/>
                <a:ext cx="533400" cy="4572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-64" charset="0"/>
                </a:endParaRPr>
              </a:p>
            </p:txBody>
          </p:sp>
        </p:grpSp>
        <p:grpSp>
          <p:nvGrpSpPr>
            <p:cNvPr id="390" name="Group 101"/>
            <p:cNvGrpSpPr/>
            <p:nvPr/>
          </p:nvGrpSpPr>
          <p:grpSpPr>
            <a:xfrm>
              <a:off x="1456419" y="5084452"/>
              <a:ext cx="178693" cy="223367"/>
              <a:chOff x="5715000" y="5181600"/>
              <a:chExt cx="533400" cy="1005840"/>
            </a:xfrm>
          </p:grpSpPr>
          <p:sp>
            <p:nvSpPr>
              <p:cNvPr id="391" name="Oval 390"/>
              <p:cNvSpPr/>
              <p:nvPr/>
            </p:nvSpPr>
            <p:spPr bwMode="auto">
              <a:xfrm>
                <a:off x="5774267" y="5181600"/>
                <a:ext cx="414867" cy="914400"/>
              </a:xfrm>
              <a:prstGeom prst="ellipse">
                <a:avLst/>
              </a:prstGeom>
              <a:noFill/>
              <a:ln w="57150" cap="flat" cmpd="sng" algn="ctr">
                <a:solidFill>
                  <a:schemeClr val="accent6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-64" charset="0"/>
                </a:endParaRPr>
              </a:p>
            </p:txBody>
          </p:sp>
          <p:sp>
            <p:nvSpPr>
              <p:cNvPr id="392" name="Rectangle 391"/>
              <p:cNvSpPr/>
              <p:nvPr/>
            </p:nvSpPr>
            <p:spPr bwMode="auto">
              <a:xfrm>
                <a:off x="5715000" y="5730240"/>
                <a:ext cx="533400" cy="4572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-64" charset="0"/>
                </a:endParaRPr>
              </a:p>
            </p:txBody>
          </p:sp>
        </p:grpSp>
        <p:sp>
          <p:nvSpPr>
            <p:cNvPr id="15" name="Rectangle 14"/>
            <p:cNvSpPr/>
            <p:nvPr/>
          </p:nvSpPr>
          <p:spPr>
            <a:xfrm>
              <a:off x="1217823" y="4922847"/>
              <a:ext cx="180179" cy="540869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7" name="Oval 296"/>
          <p:cNvSpPr/>
          <p:nvPr/>
        </p:nvSpPr>
        <p:spPr>
          <a:xfrm>
            <a:off x="5600331" y="1489063"/>
            <a:ext cx="185173" cy="18517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" name="Oval 299"/>
          <p:cNvSpPr/>
          <p:nvPr/>
        </p:nvSpPr>
        <p:spPr>
          <a:xfrm>
            <a:off x="6115909" y="1674236"/>
            <a:ext cx="185173" cy="18517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Oval 300"/>
          <p:cNvSpPr/>
          <p:nvPr/>
        </p:nvSpPr>
        <p:spPr>
          <a:xfrm>
            <a:off x="6381483" y="2114565"/>
            <a:ext cx="185173" cy="18517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Oval 301"/>
          <p:cNvSpPr/>
          <p:nvPr/>
        </p:nvSpPr>
        <p:spPr>
          <a:xfrm>
            <a:off x="6115909" y="2589084"/>
            <a:ext cx="185173" cy="18517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6" name="Oval 345"/>
          <p:cNvSpPr/>
          <p:nvPr/>
        </p:nvSpPr>
        <p:spPr>
          <a:xfrm>
            <a:off x="5600307" y="2723666"/>
            <a:ext cx="185173" cy="18517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9" name="Oval 348"/>
          <p:cNvSpPr/>
          <p:nvPr/>
        </p:nvSpPr>
        <p:spPr>
          <a:xfrm>
            <a:off x="5130802" y="2562452"/>
            <a:ext cx="185173" cy="18517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0" name="Oval 349"/>
          <p:cNvSpPr/>
          <p:nvPr/>
        </p:nvSpPr>
        <p:spPr>
          <a:xfrm>
            <a:off x="4844027" y="2113114"/>
            <a:ext cx="185173" cy="18517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2" name="Oval 361"/>
          <p:cNvSpPr/>
          <p:nvPr/>
        </p:nvSpPr>
        <p:spPr>
          <a:xfrm>
            <a:off x="5124337" y="1662904"/>
            <a:ext cx="185173" cy="18517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1770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09143 " pathEditMode="relative" ptsTypes="AA">
                                      <p:cBhvr>
                                        <p:cTn id="44" dur="50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5" presetID="0" presetClass="path" presetSubtype="0" accel="50000" decel="5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 0 L -0.05695 0.06666 " pathEditMode="relative" ptsTypes="AA">
                                      <p:cBhvr>
                                        <p:cTn id="46" dur="5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7" presetID="0" presetClass="path" presetSubtype="0" accel="50000" decel="5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0 0 L -0.08542 0 " pathEditMode="relative" ptsTypes="AA">
                                      <p:cBhvr>
                                        <p:cTn id="48" dur="5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9" presetID="0" presetClass="path" presetSubtype="0" accel="50000" decel="5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0 0 L -0.05712 -0.06551 " pathEditMode="relative" ptsTypes="AA">
                                      <p:cBhvr>
                                        <p:cTn id="50" dur="5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1" presetID="0" presetClass="path" presetSubtype="0" accel="50000" decel="500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0 0 L -0.00086 -0.08541 " pathEditMode="relative" ptsTypes="AA">
                                      <p:cBhvr>
                                        <p:cTn id="52" dur="500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3" presetID="0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0 L 0.05139 -0.06944 " pathEditMode="relative" ptsTypes="AA">
                                      <p:cBhvr>
                                        <p:cTn id="54" dur="500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5" presetID="0" presetClass="path" presetSubtype="0" accel="50000" decel="50000" fill="hold" grpId="1" nodeType="withEffect">
                                  <p:stCondLst>
                                    <p:cond delay="1200"/>
                                  </p:stCondLst>
                                  <p:childTnLst>
                                    <p:animMotion origin="layout" path="M 0 0 L 0.08368 0 " pathEditMode="relative" ptsTypes="AA">
                                      <p:cBhvr>
                                        <p:cTn id="56" dur="500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7" presetID="0" presetClass="path" presetSubtype="0" accel="50000" decel="50000" fill="hold" grpId="1" nodeType="withEffect">
                                  <p:stCondLst>
                                    <p:cond delay="1400"/>
                                  </p:stCondLst>
                                  <p:childTnLst>
                                    <p:animMotion origin="layout" path="M 0 0 L 0.05052 0.06389 " pathEditMode="relative" ptsTypes="AA">
                                      <p:cBhvr>
                                        <p:cTn id="58" dur="500" fill="hold"/>
                                        <p:tgtEl>
                                          <p:spTgt spid="3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000"/>
                            </p:stCondLst>
                            <p:childTnLst>
                              <p:par>
                                <p:cTn id="6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000"/>
                            </p:stCondLst>
                            <p:childTnLst>
                              <p:par>
                                <p:cTn id="69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007 0.02061 C 0.06562 0.02061 0.0934 0.04399 0.09618 0.10695 C 0.09705 0.16991 0.06198 0.19838 0.01371 0.19838 C -0.00903 0.20232 -0.05573 0.15278 -0.05469 0.1132 C -0.05365 0.07362 -0.05382 0.07246 -0.03802 0.04769 " pathEditMode="relative" rAng="0" ptsTypes="fffsf">
                                      <p:cBhvr>
                                        <p:cTn id="8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9" y="9074"/>
                                    </p:animMotion>
                                  </p:childTnLst>
                                </p:cTn>
                              </p:par>
                              <p:par>
                                <p:cTn id="89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1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2000"/>
                            </p:stCondLst>
                            <p:childTnLst>
                              <p:par>
                                <p:cTn id="9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2000"/>
                            </p:stCondLst>
                            <p:childTnLst>
                              <p:par>
                                <p:cTn id="10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2000"/>
                            </p:stCondLst>
                            <p:childTnLst>
                              <p:par>
                                <p:cTn id="10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7" grpId="0" animBg="1"/>
      <p:bldP spid="229" grpId="0"/>
      <p:bldP spid="297" grpId="0" animBg="1"/>
      <p:bldP spid="297" grpId="1" animBg="1"/>
      <p:bldP spid="297" grpId="2" animBg="1"/>
      <p:bldP spid="300" grpId="0" animBg="1"/>
      <p:bldP spid="300" grpId="1" animBg="1"/>
      <p:bldP spid="300" grpId="2" animBg="1"/>
      <p:bldP spid="301" grpId="0" animBg="1"/>
      <p:bldP spid="301" grpId="1" animBg="1"/>
      <p:bldP spid="301" grpId="2" animBg="1"/>
      <p:bldP spid="302" grpId="0" animBg="1"/>
      <p:bldP spid="302" grpId="1" animBg="1"/>
      <p:bldP spid="302" grpId="2" animBg="1"/>
      <p:bldP spid="346" grpId="0" animBg="1"/>
      <p:bldP spid="346" grpId="1" animBg="1"/>
      <p:bldP spid="346" grpId="2" animBg="1"/>
      <p:bldP spid="349" grpId="0" animBg="1"/>
      <p:bldP spid="349" grpId="1" animBg="1"/>
      <p:bldP spid="349" grpId="2" animBg="1"/>
      <p:bldP spid="350" grpId="0" animBg="1"/>
      <p:bldP spid="350" grpId="1" animBg="1"/>
      <p:bldP spid="350" grpId="2" animBg="1"/>
      <p:bldP spid="362" grpId="0" animBg="1"/>
      <p:bldP spid="362" grpId="1" animBg="1"/>
      <p:bldP spid="362" grpId="2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Communication Overhead </a:t>
            </a:r>
            <a:br>
              <a:rPr lang="en-US" dirty="0" smtClean="0"/>
            </a:br>
            <a:r>
              <a:rPr lang="en-US" dirty="0" smtClean="0"/>
              <a:t>for High-Degree Vertices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Fan-In vs. Fan-Out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F60F-3EA1-45ED-A3FD-0857F7C98CF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80424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Pregel</a:t>
            </a:r>
            <a:r>
              <a:rPr lang="en-US" dirty="0" smtClean="0"/>
              <a:t> </a:t>
            </a:r>
            <a:r>
              <a:rPr lang="en-US" b="1" dirty="0" smtClean="0"/>
              <a:t>Message Combiners </a:t>
            </a:r>
            <a:r>
              <a:rPr lang="en-US" dirty="0" smtClean="0"/>
              <a:t>on </a:t>
            </a:r>
            <a:r>
              <a:rPr lang="en-US" b="1" dirty="0" smtClean="0"/>
              <a:t>Fan-In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1295400" y="1600200"/>
            <a:ext cx="2895600" cy="3352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3200" dirty="0" smtClean="0"/>
              <a:t>Machine 1</a:t>
            </a:r>
            <a:endParaRPr lang="en-US" sz="3200" dirty="0"/>
          </a:p>
        </p:txBody>
      </p:sp>
      <p:sp>
        <p:nvSpPr>
          <p:cNvPr id="10" name="Rectangle 9"/>
          <p:cNvSpPr/>
          <p:nvPr/>
        </p:nvSpPr>
        <p:spPr>
          <a:xfrm>
            <a:off x="5029200" y="1600200"/>
            <a:ext cx="2895600" cy="3352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3200" dirty="0" smtClean="0"/>
              <a:t>Machine 2</a:t>
            </a:r>
            <a:endParaRPr lang="en-US" sz="3200" dirty="0"/>
          </a:p>
        </p:txBody>
      </p:sp>
      <p:grpSp>
        <p:nvGrpSpPr>
          <p:cNvPr id="6" name="Group 5"/>
          <p:cNvGrpSpPr/>
          <p:nvPr/>
        </p:nvGrpSpPr>
        <p:grpSpPr>
          <a:xfrm>
            <a:off x="4038600" y="2231814"/>
            <a:ext cx="924711" cy="1319200"/>
            <a:chOff x="4038600" y="2231814"/>
            <a:chExt cx="924711" cy="1319200"/>
          </a:xfrm>
        </p:grpSpPr>
        <p:grpSp>
          <p:nvGrpSpPr>
            <p:cNvPr id="14" name="Group 52"/>
            <p:cNvGrpSpPr/>
            <p:nvPr/>
          </p:nvGrpSpPr>
          <p:grpSpPr>
            <a:xfrm rot="836896">
              <a:off x="4104427" y="2231814"/>
              <a:ext cx="838200" cy="190500"/>
              <a:chOff x="838200" y="4800600"/>
              <a:chExt cx="838200" cy="190500"/>
            </a:xfrm>
          </p:grpSpPr>
          <p:cxnSp>
            <p:nvCxnSpPr>
              <p:cNvPr id="53" name="Straight Arrow Connector 52"/>
              <p:cNvCxnSpPr/>
              <p:nvPr/>
            </p:nvCxnSpPr>
            <p:spPr bwMode="auto">
              <a:xfrm>
                <a:off x="1219200" y="4876800"/>
                <a:ext cx="457200" cy="1588"/>
              </a:xfrm>
              <a:prstGeom prst="straightConnector1">
                <a:avLst/>
              </a:prstGeom>
              <a:ln>
                <a:headEnd type="none" w="med" len="med"/>
                <a:tailEnd type="arrow"/>
              </a:ln>
              <a:effectLst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6" name="Group 132"/>
              <p:cNvGrpSpPr/>
              <p:nvPr/>
            </p:nvGrpSpPr>
            <p:grpSpPr>
              <a:xfrm>
                <a:off x="838200" y="4800600"/>
                <a:ext cx="381000" cy="190500"/>
                <a:chOff x="762000" y="2971800"/>
                <a:chExt cx="838200" cy="381000"/>
              </a:xfrm>
            </p:grpSpPr>
            <p:sp>
              <p:nvSpPr>
                <p:cNvPr id="55" name="Rectangle 54"/>
                <p:cNvSpPr/>
                <p:nvPr/>
              </p:nvSpPr>
              <p:spPr bwMode="auto">
                <a:xfrm>
                  <a:off x="762000" y="2971800"/>
                  <a:ext cx="838200" cy="381000"/>
                </a:xfrm>
                <a:prstGeom prst="rect">
                  <a:avLst/>
                </a:prstGeom>
                <a:solidFill>
                  <a:schemeClr val="accent6"/>
                </a:solidFill>
                <a:ln w="38100" cap="flat" cmpd="sng" algn="ctr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40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800">
                    <a:solidFill>
                      <a:prstClr val="black"/>
                    </a:solidFill>
                    <a:latin typeface="Tahoma" pitchFamily="-64" charset="0"/>
                  </a:endParaRPr>
                </a:p>
              </p:txBody>
            </p:sp>
            <p:sp>
              <p:nvSpPr>
                <p:cNvPr id="56" name="Isosceles Triangle 55"/>
                <p:cNvSpPr/>
                <p:nvPr/>
              </p:nvSpPr>
              <p:spPr bwMode="auto">
                <a:xfrm rot="10800000">
                  <a:off x="762000" y="2971800"/>
                  <a:ext cx="838200" cy="152400"/>
                </a:xfrm>
                <a:prstGeom prst="triangle">
                  <a:avLst/>
                </a:prstGeom>
                <a:solidFill>
                  <a:schemeClr val="accent6"/>
                </a:solidFill>
                <a:ln w="38100" cap="flat" cmpd="sng" algn="ctr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40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800">
                    <a:solidFill>
                      <a:prstClr val="black"/>
                    </a:solidFill>
                    <a:latin typeface="Tahoma" pitchFamily="-64" charset="0"/>
                  </a:endParaRPr>
                </a:p>
              </p:txBody>
            </p:sp>
          </p:grpSp>
        </p:grpSp>
        <p:grpSp>
          <p:nvGrpSpPr>
            <p:cNvPr id="17" name="Group 52"/>
            <p:cNvGrpSpPr/>
            <p:nvPr/>
          </p:nvGrpSpPr>
          <p:grpSpPr>
            <a:xfrm>
              <a:off x="4038600" y="2819400"/>
              <a:ext cx="838200" cy="190500"/>
              <a:chOff x="838200" y="4800600"/>
              <a:chExt cx="838200" cy="190500"/>
            </a:xfrm>
          </p:grpSpPr>
          <p:cxnSp>
            <p:nvCxnSpPr>
              <p:cNvPr id="58" name="Straight Arrow Connector 57"/>
              <p:cNvCxnSpPr/>
              <p:nvPr/>
            </p:nvCxnSpPr>
            <p:spPr bwMode="auto">
              <a:xfrm>
                <a:off x="1219200" y="4876800"/>
                <a:ext cx="457200" cy="1588"/>
              </a:xfrm>
              <a:prstGeom prst="straightConnector1">
                <a:avLst/>
              </a:prstGeom>
              <a:ln>
                <a:headEnd type="none" w="med" len="med"/>
                <a:tailEnd type="arrow"/>
              </a:ln>
              <a:effectLst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8" name="Group 132"/>
              <p:cNvGrpSpPr/>
              <p:nvPr/>
            </p:nvGrpSpPr>
            <p:grpSpPr>
              <a:xfrm>
                <a:off x="838200" y="4800600"/>
                <a:ext cx="381000" cy="190500"/>
                <a:chOff x="762000" y="2971800"/>
                <a:chExt cx="838200" cy="381000"/>
              </a:xfrm>
            </p:grpSpPr>
            <p:sp>
              <p:nvSpPr>
                <p:cNvPr id="60" name="Rectangle 59"/>
                <p:cNvSpPr/>
                <p:nvPr/>
              </p:nvSpPr>
              <p:spPr bwMode="auto">
                <a:xfrm>
                  <a:off x="762000" y="2971800"/>
                  <a:ext cx="838200" cy="381000"/>
                </a:xfrm>
                <a:prstGeom prst="rect">
                  <a:avLst/>
                </a:prstGeom>
                <a:solidFill>
                  <a:schemeClr val="accent6"/>
                </a:solidFill>
                <a:ln w="38100" cap="flat" cmpd="sng" algn="ctr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40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800">
                    <a:solidFill>
                      <a:prstClr val="black"/>
                    </a:solidFill>
                    <a:latin typeface="Tahoma" pitchFamily="-64" charset="0"/>
                  </a:endParaRPr>
                </a:p>
              </p:txBody>
            </p:sp>
            <p:sp>
              <p:nvSpPr>
                <p:cNvPr id="61" name="Isosceles Triangle 60"/>
                <p:cNvSpPr/>
                <p:nvPr/>
              </p:nvSpPr>
              <p:spPr bwMode="auto">
                <a:xfrm rot="10800000">
                  <a:off x="762000" y="2971800"/>
                  <a:ext cx="838200" cy="152400"/>
                </a:xfrm>
                <a:prstGeom prst="triangle">
                  <a:avLst/>
                </a:prstGeom>
                <a:solidFill>
                  <a:schemeClr val="accent6"/>
                </a:solidFill>
                <a:ln w="38100" cap="flat" cmpd="sng" algn="ctr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40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800">
                    <a:solidFill>
                      <a:prstClr val="black"/>
                    </a:solidFill>
                    <a:latin typeface="Tahoma" pitchFamily="-64" charset="0"/>
                  </a:endParaRPr>
                </a:p>
              </p:txBody>
            </p:sp>
          </p:grpSp>
        </p:grpSp>
        <p:grpSp>
          <p:nvGrpSpPr>
            <p:cNvPr id="19" name="Group 52"/>
            <p:cNvGrpSpPr/>
            <p:nvPr/>
          </p:nvGrpSpPr>
          <p:grpSpPr>
            <a:xfrm rot="20954452">
              <a:off x="4125111" y="3360514"/>
              <a:ext cx="838200" cy="190500"/>
              <a:chOff x="838200" y="4800600"/>
              <a:chExt cx="838200" cy="190500"/>
            </a:xfrm>
          </p:grpSpPr>
          <p:cxnSp>
            <p:nvCxnSpPr>
              <p:cNvPr id="63" name="Straight Arrow Connector 62"/>
              <p:cNvCxnSpPr/>
              <p:nvPr/>
            </p:nvCxnSpPr>
            <p:spPr bwMode="auto">
              <a:xfrm>
                <a:off x="1219200" y="4876800"/>
                <a:ext cx="457200" cy="1588"/>
              </a:xfrm>
              <a:prstGeom prst="straightConnector1">
                <a:avLst/>
              </a:prstGeom>
              <a:ln>
                <a:headEnd type="none" w="med" len="med"/>
                <a:tailEnd type="arrow"/>
              </a:ln>
              <a:effectLst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1" name="Group 132"/>
              <p:cNvGrpSpPr/>
              <p:nvPr/>
            </p:nvGrpSpPr>
            <p:grpSpPr>
              <a:xfrm>
                <a:off x="838200" y="4800600"/>
                <a:ext cx="381000" cy="190500"/>
                <a:chOff x="762000" y="2971800"/>
                <a:chExt cx="838200" cy="381000"/>
              </a:xfrm>
            </p:grpSpPr>
            <p:sp>
              <p:nvSpPr>
                <p:cNvPr id="65" name="Rectangle 64"/>
                <p:cNvSpPr/>
                <p:nvPr/>
              </p:nvSpPr>
              <p:spPr bwMode="auto">
                <a:xfrm>
                  <a:off x="762000" y="2971800"/>
                  <a:ext cx="838200" cy="381000"/>
                </a:xfrm>
                <a:prstGeom prst="rect">
                  <a:avLst/>
                </a:prstGeom>
                <a:solidFill>
                  <a:schemeClr val="accent6"/>
                </a:solidFill>
                <a:ln w="38100" cap="flat" cmpd="sng" algn="ctr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40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800">
                    <a:solidFill>
                      <a:prstClr val="black"/>
                    </a:solidFill>
                    <a:latin typeface="Tahoma" pitchFamily="-64" charset="0"/>
                  </a:endParaRPr>
                </a:p>
              </p:txBody>
            </p:sp>
            <p:sp>
              <p:nvSpPr>
                <p:cNvPr id="66" name="Isosceles Triangle 65"/>
                <p:cNvSpPr/>
                <p:nvPr/>
              </p:nvSpPr>
              <p:spPr bwMode="auto">
                <a:xfrm rot="10800000">
                  <a:off x="762000" y="2971800"/>
                  <a:ext cx="838200" cy="152400"/>
                </a:xfrm>
                <a:prstGeom prst="triangle">
                  <a:avLst/>
                </a:prstGeom>
                <a:solidFill>
                  <a:schemeClr val="accent6"/>
                </a:solidFill>
                <a:ln w="38100" cap="flat" cmpd="sng" algn="ctr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40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800">
                    <a:solidFill>
                      <a:prstClr val="black"/>
                    </a:solidFill>
                    <a:latin typeface="Tahoma" pitchFamily="-64" charset="0"/>
                  </a:endParaRPr>
                </a:p>
              </p:txBody>
            </p:sp>
          </p:grpSp>
        </p:grpSp>
      </p:grpSp>
      <p:grpSp>
        <p:nvGrpSpPr>
          <p:cNvPr id="54" name="Group 53"/>
          <p:cNvGrpSpPr/>
          <p:nvPr/>
        </p:nvGrpSpPr>
        <p:grpSpPr>
          <a:xfrm>
            <a:off x="2667000" y="2095500"/>
            <a:ext cx="3583315" cy="1905000"/>
            <a:chOff x="2667000" y="2095500"/>
            <a:chExt cx="3583315" cy="1905000"/>
          </a:xfrm>
        </p:grpSpPr>
        <p:cxnSp>
          <p:nvCxnSpPr>
            <p:cNvPr id="108" name="Straight Connector 107"/>
            <p:cNvCxnSpPr>
              <a:endCxn id="114" idx="1"/>
            </p:cNvCxnSpPr>
            <p:nvPr/>
          </p:nvCxnSpPr>
          <p:spPr>
            <a:xfrm>
              <a:off x="2667000" y="2095500"/>
              <a:ext cx="3583315" cy="802015"/>
            </a:xfrm>
            <a:prstGeom prst="line">
              <a:avLst/>
            </a:prstGeom>
            <a:ln>
              <a:headEnd type="non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>
              <a:off x="2667000" y="3086100"/>
              <a:ext cx="3505200" cy="0"/>
            </a:xfrm>
            <a:prstGeom prst="line">
              <a:avLst/>
            </a:prstGeom>
            <a:ln>
              <a:headEnd type="non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>
              <a:endCxn id="114" idx="3"/>
            </p:cNvCxnSpPr>
            <p:nvPr/>
          </p:nvCxnSpPr>
          <p:spPr>
            <a:xfrm flipV="1">
              <a:off x="2667000" y="3274685"/>
              <a:ext cx="3583315" cy="725815"/>
            </a:xfrm>
            <a:prstGeom prst="line">
              <a:avLst/>
            </a:prstGeom>
            <a:ln>
              <a:headEnd type="non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2" name="Group 101"/>
          <p:cNvGrpSpPr/>
          <p:nvPr/>
        </p:nvGrpSpPr>
        <p:grpSpPr>
          <a:xfrm>
            <a:off x="2588885" y="2284085"/>
            <a:ext cx="3583315" cy="1527830"/>
            <a:chOff x="2586970" y="2282170"/>
            <a:chExt cx="3583315" cy="1527830"/>
          </a:xfrm>
        </p:grpSpPr>
        <p:cxnSp>
          <p:nvCxnSpPr>
            <p:cNvPr id="103" name="Straight Connector 102"/>
            <p:cNvCxnSpPr>
              <a:stCxn id="112" idx="5"/>
              <a:endCxn id="107" idx="1"/>
            </p:cNvCxnSpPr>
            <p:nvPr/>
          </p:nvCxnSpPr>
          <p:spPr>
            <a:xfrm>
              <a:off x="2586970" y="2282170"/>
              <a:ext cx="972111" cy="669226"/>
            </a:xfrm>
            <a:prstGeom prst="line">
              <a:avLst/>
            </a:prstGeom>
            <a:ln>
              <a:headEnd type="non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>
              <a:stCxn id="111" idx="6"/>
              <a:endCxn id="107" idx="2"/>
            </p:cNvCxnSpPr>
            <p:nvPr/>
          </p:nvCxnSpPr>
          <p:spPr>
            <a:xfrm>
              <a:off x="2665085" y="3084185"/>
              <a:ext cx="838200" cy="1915"/>
            </a:xfrm>
            <a:prstGeom prst="line">
              <a:avLst/>
            </a:prstGeom>
            <a:ln>
              <a:headEnd type="non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>
              <a:stCxn id="113" idx="7"/>
              <a:endCxn id="107" idx="3"/>
            </p:cNvCxnSpPr>
            <p:nvPr/>
          </p:nvCxnSpPr>
          <p:spPr>
            <a:xfrm flipV="1">
              <a:off x="2586970" y="3220804"/>
              <a:ext cx="972111" cy="589196"/>
            </a:xfrm>
            <a:prstGeom prst="line">
              <a:avLst/>
            </a:prstGeom>
            <a:ln>
              <a:headEnd type="non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>
              <a:stCxn id="107" idx="6"/>
              <a:endCxn id="114" idx="2"/>
            </p:cNvCxnSpPr>
            <p:nvPr/>
          </p:nvCxnSpPr>
          <p:spPr>
            <a:xfrm flipV="1">
              <a:off x="3884285" y="3084185"/>
              <a:ext cx="2286000" cy="1915"/>
            </a:xfrm>
            <a:prstGeom prst="line">
              <a:avLst/>
            </a:prstGeom>
            <a:ln>
              <a:prstDash val="sysDash"/>
              <a:headEnd type="non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7" name="Oval 106"/>
            <p:cNvSpPr/>
            <p:nvPr/>
          </p:nvSpPr>
          <p:spPr>
            <a:xfrm>
              <a:off x="3503285" y="2895600"/>
              <a:ext cx="381000" cy="381000"/>
            </a:xfrm>
            <a:prstGeom prst="ellipse">
              <a:avLst/>
            </a:prstGeom>
            <a:ln>
              <a:prstDash val="sysDash"/>
              <a:headEnd type="none"/>
              <a:tailEnd type="triangle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sz="3200" dirty="0" smtClean="0"/>
                <a:t>+</a:t>
              </a:r>
              <a:endParaRPr lang="en-US" dirty="0"/>
            </a:p>
          </p:txBody>
        </p:sp>
      </p:grpSp>
      <p:sp>
        <p:nvSpPr>
          <p:cNvPr id="111" name="Oval 110"/>
          <p:cNvSpPr/>
          <p:nvPr/>
        </p:nvSpPr>
        <p:spPr>
          <a:xfrm>
            <a:off x="2133600" y="2819400"/>
            <a:ext cx="533400" cy="533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B</a:t>
            </a:r>
            <a:endParaRPr lang="en-US" sz="2800" dirty="0"/>
          </a:p>
        </p:txBody>
      </p:sp>
      <p:sp>
        <p:nvSpPr>
          <p:cNvPr id="112" name="Oval 111"/>
          <p:cNvSpPr/>
          <p:nvPr/>
        </p:nvSpPr>
        <p:spPr>
          <a:xfrm>
            <a:off x="2133600" y="1828800"/>
            <a:ext cx="533400" cy="533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A</a:t>
            </a:r>
            <a:endParaRPr lang="en-US" sz="2800" dirty="0"/>
          </a:p>
        </p:txBody>
      </p:sp>
      <p:sp>
        <p:nvSpPr>
          <p:cNvPr id="113" name="Oval 112"/>
          <p:cNvSpPr/>
          <p:nvPr/>
        </p:nvSpPr>
        <p:spPr>
          <a:xfrm>
            <a:off x="2133600" y="3733800"/>
            <a:ext cx="533400" cy="533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</a:t>
            </a:r>
            <a:endParaRPr lang="en-US" sz="2800" dirty="0"/>
          </a:p>
        </p:txBody>
      </p:sp>
      <p:sp>
        <p:nvSpPr>
          <p:cNvPr id="114" name="Oval 113"/>
          <p:cNvSpPr/>
          <p:nvPr/>
        </p:nvSpPr>
        <p:spPr>
          <a:xfrm>
            <a:off x="6172200" y="2819400"/>
            <a:ext cx="533400" cy="533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D</a:t>
            </a:r>
            <a:endParaRPr lang="en-US" sz="2800" dirty="0"/>
          </a:p>
        </p:txBody>
      </p:sp>
      <p:grpSp>
        <p:nvGrpSpPr>
          <p:cNvPr id="124" name="Group 123"/>
          <p:cNvGrpSpPr/>
          <p:nvPr/>
        </p:nvGrpSpPr>
        <p:grpSpPr>
          <a:xfrm>
            <a:off x="2614938" y="2427286"/>
            <a:ext cx="2635241" cy="1045950"/>
            <a:chOff x="2614938" y="2427286"/>
            <a:chExt cx="2635241" cy="1045950"/>
          </a:xfrm>
        </p:grpSpPr>
        <p:grpSp>
          <p:nvGrpSpPr>
            <p:cNvPr id="83" name="Group 53"/>
            <p:cNvGrpSpPr/>
            <p:nvPr/>
          </p:nvGrpSpPr>
          <p:grpSpPr>
            <a:xfrm rot="2210209">
              <a:off x="2852302" y="2427286"/>
              <a:ext cx="685800" cy="155448"/>
              <a:chOff x="838200" y="4800600"/>
              <a:chExt cx="838200" cy="190500"/>
            </a:xfrm>
          </p:grpSpPr>
          <p:cxnSp>
            <p:nvCxnSpPr>
              <p:cNvPr id="97" name="Straight Arrow Connector 96"/>
              <p:cNvCxnSpPr/>
              <p:nvPr/>
            </p:nvCxnSpPr>
            <p:spPr bwMode="auto">
              <a:xfrm>
                <a:off x="1219200" y="4876800"/>
                <a:ext cx="457200" cy="1588"/>
              </a:xfrm>
              <a:prstGeom prst="straightConnector1">
                <a:avLst/>
              </a:prstGeom>
              <a:ln>
                <a:headEnd type="none" w="med" len="med"/>
                <a:tailEnd type="arrow"/>
              </a:ln>
              <a:effectLst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98" name="Group 132"/>
              <p:cNvGrpSpPr/>
              <p:nvPr/>
            </p:nvGrpSpPr>
            <p:grpSpPr>
              <a:xfrm>
                <a:off x="838200" y="4800600"/>
                <a:ext cx="381000" cy="190500"/>
                <a:chOff x="762000" y="2971800"/>
                <a:chExt cx="838200" cy="381000"/>
              </a:xfrm>
            </p:grpSpPr>
            <p:sp>
              <p:nvSpPr>
                <p:cNvPr id="99" name="Rectangle 98"/>
                <p:cNvSpPr/>
                <p:nvPr/>
              </p:nvSpPr>
              <p:spPr bwMode="auto">
                <a:xfrm>
                  <a:off x="762000" y="2971800"/>
                  <a:ext cx="838200" cy="381000"/>
                </a:xfrm>
                <a:prstGeom prst="rect">
                  <a:avLst/>
                </a:prstGeom>
                <a:solidFill>
                  <a:schemeClr val="accent6"/>
                </a:solidFill>
                <a:ln w="38100" cap="flat" cmpd="sng" algn="ctr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40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800">
                    <a:solidFill>
                      <a:prstClr val="black"/>
                    </a:solidFill>
                    <a:latin typeface="Tahoma" pitchFamily="-64" charset="0"/>
                  </a:endParaRPr>
                </a:p>
              </p:txBody>
            </p:sp>
            <p:sp>
              <p:nvSpPr>
                <p:cNvPr id="100" name="Isosceles Triangle 99"/>
                <p:cNvSpPr/>
                <p:nvPr/>
              </p:nvSpPr>
              <p:spPr bwMode="auto">
                <a:xfrm rot="10800000">
                  <a:off x="762000" y="2971800"/>
                  <a:ext cx="838200" cy="152400"/>
                </a:xfrm>
                <a:prstGeom prst="triangle">
                  <a:avLst/>
                </a:prstGeom>
                <a:solidFill>
                  <a:schemeClr val="accent6"/>
                </a:solidFill>
                <a:ln w="38100" cap="flat" cmpd="sng" algn="ctr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40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800">
                    <a:solidFill>
                      <a:prstClr val="black"/>
                    </a:solidFill>
                    <a:latin typeface="Tahoma" pitchFamily="-64" charset="0"/>
                  </a:endParaRPr>
                </a:p>
              </p:txBody>
            </p:sp>
          </p:grpSp>
        </p:grpSp>
        <p:grpSp>
          <p:nvGrpSpPr>
            <p:cNvPr id="85" name="Group 53"/>
            <p:cNvGrpSpPr/>
            <p:nvPr/>
          </p:nvGrpSpPr>
          <p:grpSpPr>
            <a:xfrm rot="19664771">
              <a:off x="2614938" y="3317788"/>
              <a:ext cx="685801" cy="155448"/>
              <a:chOff x="838198" y="4800575"/>
              <a:chExt cx="838200" cy="190499"/>
            </a:xfrm>
          </p:grpSpPr>
          <p:cxnSp>
            <p:nvCxnSpPr>
              <p:cNvPr id="89" name="Straight Arrow Connector 88"/>
              <p:cNvCxnSpPr/>
              <p:nvPr/>
            </p:nvCxnSpPr>
            <p:spPr bwMode="auto">
              <a:xfrm>
                <a:off x="1219198" y="4876769"/>
                <a:ext cx="457200" cy="1588"/>
              </a:xfrm>
              <a:prstGeom prst="straightConnector1">
                <a:avLst/>
              </a:prstGeom>
              <a:ln>
                <a:headEnd type="none" w="med" len="med"/>
                <a:tailEnd type="arrow"/>
              </a:ln>
              <a:effectLst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90" name="Group 132"/>
              <p:cNvGrpSpPr/>
              <p:nvPr/>
            </p:nvGrpSpPr>
            <p:grpSpPr>
              <a:xfrm>
                <a:off x="838198" y="4800575"/>
                <a:ext cx="381001" cy="190499"/>
                <a:chOff x="761997" y="2971734"/>
                <a:chExt cx="838203" cy="380996"/>
              </a:xfrm>
            </p:grpSpPr>
            <p:sp>
              <p:nvSpPr>
                <p:cNvPr id="91" name="Rectangle 90"/>
                <p:cNvSpPr/>
                <p:nvPr/>
              </p:nvSpPr>
              <p:spPr bwMode="auto">
                <a:xfrm>
                  <a:off x="761997" y="2971734"/>
                  <a:ext cx="838197" cy="380996"/>
                </a:xfrm>
                <a:prstGeom prst="rect">
                  <a:avLst/>
                </a:prstGeom>
                <a:solidFill>
                  <a:schemeClr val="accent6"/>
                </a:solidFill>
                <a:ln w="38100" cap="flat" cmpd="sng" algn="ctr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40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800">
                    <a:solidFill>
                      <a:prstClr val="black"/>
                    </a:solidFill>
                    <a:latin typeface="Tahoma" pitchFamily="-64" charset="0"/>
                  </a:endParaRPr>
                </a:p>
              </p:txBody>
            </p:sp>
            <p:sp>
              <p:nvSpPr>
                <p:cNvPr id="92" name="Isosceles Triangle 91"/>
                <p:cNvSpPr/>
                <p:nvPr/>
              </p:nvSpPr>
              <p:spPr bwMode="auto">
                <a:xfrm rot="10800000">
                  <a:off x="762000" y="2971800"/>
                  <a:ext cx="838200" cy="152400"/>
                </a:xfrm>
                <a:prstGeom prst="triangle">
                  <a:avLst/>
                </a:prstGeom>
                <a:solidFill>
                  <a:schemeClr val="accent6"/>
                </a:solidFill>
                <a:ln w="38100" cap="flat" cmpd="sng" algn="ctr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40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800">
                    <a:solidFill>
                      <a:prstClr val="black"/>
                    </a:solidFill>
                    <a:latin typeface="Tahoma" pitchFamily="-64" charset="0"/>
                  </a:endParaRPr>
                </a:p>
              </p:txBody>
            </p:sp>
          </p:grpSp>
        </p:grpSp>
        <p:grpSp>
          <p:nvGrpSpPr>
            <p:cNvPr id="86" name="Group 58"/>
            <p:cNvGrpSpPr/>
            <p:nvPr/>
          </p:nvGrpSpPr>
          <p:grpSpPr>
            <a:xfrm>
              <a:off x="4038600" y="2590800"/>
              <a:ext cx="1211579" cy="361949"/>
              <a:chOff x="838200" y="4800600"/>
              <a:chExt cx="637673" cy="190500"/>
            </a:xfrm>
          </p:grpSpPr>
          <p:cxnSp>
            <p:nvCxnSpPr>
              <p:cNvPr id="87" name="Straight Arrow Connector 86"/>
              <p:cNvCxnSpPr/>
              <p:nvPr/>
            </p:nvCxnSpPr>
            <p:spPr bwMode="auto">
              <a:xfrm>
                <a:off x="1034715" y="4870798"/>
                <a:ext cx="441158" cy="0"/>
              </a:xfrm>
              <a:prstGeom prst="straightConnector1">
                <a:avLst/>
              </a:prstGeom>
              <a:ln>
                <a:headEnd type="none" w="med" len="med"/>
                <a:tailEnd type="arrow"/>
              </a:ln>
              <a:effectLst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8" name="Rectangle 87"/>
              <p:cNvSpPr/>
              <p:nvPr/>
            </p:nvSpPr>
            <p:spPr bwMode="auto">
              <a:xfrm>
                <a:off x="838200" y="4800600"/>
                <a:ext cx="381000" cy="190500"/>
              </a:xfrm>
              <a:prstGeom prst="rect">
                <a:avLst/>
              </a:prstGeom>
              <a:solidFill>
                <a:schemeClr val="accent6"/>
              </a:solidFill>
              <a:ln w="38100" cap="flat" cmpd="sng" algn="ctr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 smtClean="0">
                    <a:solidFill>
                      <a:prstClr val="black"/>
                    </a:solidFill>
                    <a:latin typeface="Tahoma" pitchFamily="-64" charset="0"/>
                  </a:rPr>
                  <a:t>Sum</a:t>
                </a:r>
                <a:endParaRPr lang="en-US" sz="2000" dirty="0">
                  <a:solidFill>
                    <a:prstClr val="black"/>
                  </a:solidFill>
                  <a:latin typeface="Tahoma" pitchFamily="-64" charset="0"/>
                </a:endParaRPr>
              </a:p>
            </p:txBody>
          </p:sp>
        </p:grpSp>
        <p:grpSp>
          <p:nvGrpSpPr>
            <p:cNvPr id="119" name="Group 53"/>
            <p:cNvGrpSpPr/>
            <p:nvPr/>
          </p:nvGrpSpPr>
          <p:grpSpPr>
            <a:xfrm>
              <a:off x="2743200" y="2855685"/>
              <a:ext cx="685800" cy="155448"/>
              <a:chOff x="838200" y="4800600"/>
              <a:chExt cx="838200" cy="190500"/>
            </a:xfrm>
          </p:grpSpPr>
          <p:cxnSp>
            <p:nvCxnSpPr>
              <p:cNvPr id="120" name="Straight Arrow Connector 119"/>
              <p:cNvCxnSpPr/>
              <p:nvPr/>
            </p:nvCxnSpPr>
            <p:spPr bwMode="auto">
              <a:xfrm>
                <a:off x="1219200" y="4876800"/>
                <a:ext cx="457200" cy="1588"/>
              </a:xfrm>
              <a:prstGeom prst="straightConnector1">
                <a:avLst/>
              </a:prstGeom>
              <a:ln>
                <a:headEnd type="none" w="med" len="med"/>
                <a:tailEnd type="arrow"/>
              </a:ln>
              <a:effectLst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21" name="Group 132"/>
              <p:cNvGrpSpPr/>
              <p:nvPr/>
            </p:nvGrpSpPr>
            <p:grpSpPr>
              <a:xfrm>
                <a:off x="838200" y="4800600"/>
                <a:ext cx="381000" cy="190500"/>
                <a:chOff x="762000" y="2971800"/>
                <a:chExt cx="838200" cy="381000"/>
              </a:xfrm>
            </p:grpSpPr>
            <p:sp>
              <p:nvSpPr>
                <p:cNvPr id="122" name="Rectangle 121"/>
                <p:cNvSpPr/>
                <p:nvPr/>
              </p:nvSpPr>
              <p:spPr bwMode="auto">
                <a:xfrm>
                  <a:off x="762000" y="2971800"/>
                  <a:ext cx="838200" cy="381000"/>
                </a:xfrm>
                <a:prstGeom prst="rect">
                  <a:avLst/>
                </a:prstGeom>
                <a:solidFill>
                  <a:schemeClr val="accent6"/>
                </a:solidFill>
                <a:ln w="38100" cap="flat" cmpd="sng" algn="ctr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40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800">
                    <a:solidFill>
                      <a:prstClr val="black"/>
                    </a:solidFill>
                    <a:latin typeface="Tahoma" pitchFamily="-64" charset="0"/>
                  </a:endParaRPr>
                </a:p>
              </p:txBody>
            </p:sp>
            <p:sp>
              <p:nvSpPr>
                <p:cNvPr id="123" name="Isosceles Triangle 122"/>
                <p:cNvSpPr/>
                <p:nvPr/>
              </p:nvSpPr>
              <p:spPr bwMode="auto">
                <a:xfrm rot="10800000">
                  <a:off x="762000" y="2971800"/>
                  <a:ext cx="838200" cy="152400"/>
                </a:xfrm>
                <a:prstGeom prst="triangle">
                  <a:avLst/>
                </a:prstGeom>
                <a:solidFill>
                  <a:schemeClr val="accent6"/>
                </a:solidFill>
                <a:ln w="38100" cap="flat" cmpd="sng" algn="ctr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40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800">
                    <a:solidFill>
                      <a:prstClr val="black"/>
                    </a:solidFill>
                    <a:latin typeface="Tahoma" pitchFamily="-64" charset="0"/>
                  </a:endParaRPr>
                </a:p>
              </p:txBody>
            </p:sp>
          </p:grpSp>
        </p:grpSp>
      </p:grpSp>
      <p:sp>
        <p:nvSpPr>
          <p:cNvPr id="125" name="Content Placeholder 2"/>
          <p:cNvSpPr>
            <a:spLocks noGrp="1"/>
          </p:cNvSpPr>
          <p:nvPr>
            <p:ph idx="1"/>
          </p:nvPr>
        </p:nvSpPr>
        <p:spPr>
          <a:xfrm>
            <a:off x="457200" y="5334000"/>
            <a:ext cx="8229600" cy="1371599"/>
          </a:xfrm>
        </p:spPr>
        <p:txBody>
          <a:bodyPr/>
          <a:lstStyle/>
          <a:p>
            <a:r>
              <a:rPr lang="en-US" dirty="0" smtClean="0"/>
              <a:t>User defined </a:t>
            </a:r>
            <a:r>
              <a:rPr lang="en-US" b="1" dirty="0" smtClean="0"/>
              <a:t>commutative</a:t>
            </a:r>
            <a:r>
              <a:rPr lang="en-US" dirty="0" smtClean="0"/>
              <a:t> </a:t>
            </a:r>
            <a:r>
              <a:rPr lang="en-US" b="1" dirty="0" smtClean="0"/>
              <a:t>associative</a:t>
            </a:r>
            <a:r>
              <a:rPr lang="en-US" dirty="0" smtClean="0"/>
              <a:t> (+) message operation: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F60F-3EA1-45ED-A3FD-0857F7C98CF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14383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Pregel</a:t>
            </a:r>
            <a:r>
              <a:rPr lang="en-US" dirty="0" smtClean="0"/>
              <a:t> Struggles with </a:t>
            </a:r>
            <a:r>
              <a:rPr lang="en-US" b="1" dirty="0" smtClean="0"/>
              <a:t>Fan-Out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1295400" y="1600200"/>
            <a:ext cx="2895600" cy="3352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3200" dirty="0" smtClean="0"/>
              <a:t>Machine 1</a:t>
            </a:r>
            <a:endParaRPr lang="en-US" sz="3200" dirty="0"/>
          </a:p>
        </p:txBody>
      </p:sp>
      <p:sp>
        <p:nvSpPr>
          <p:cNvPr id="10" name="Rectangle 9"/>
          <p:cNvSpPr/>
          <p:nvPr/>
        </p:nvSpPr>
        <p:spPr>
          <a:xfrm>
            <a:off x="5029200" y="1600200"/>
            <a:ext cx="2895600" cy="3352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3200" dirty="0" smtClean="0"/>
              <a:t>Machine 2</a:t>
            </a:r>
            <a:endParaRPr lang="en-US" sz="3200" dirty="0"/>
          </a:p>
        </p:txBody>
      </p:sp>
      <p:grpSp>
        <p:nvGrpSpPr>
          <p:cNvPr id="54" name="Group 53"/>
          <p:cNvGrpSpPr/>
          <p:nvPr/>
        </p:nvGrpSpPr>
        <p:grpSpPr>
          <a:xfrm>
            <a:off x="2667000" y="2095500"/>
            <a:ext cx="3505200" cy="1905000"/>
            <a:chOff x="2667000" y="2095500"/>
            <a:chExt cx="3505200" cy="1905000"/>
          </a:xfrm>
        </p:grpSpPr>
        <p:cxnSp>
          <p:nvCxnSpPr>
            <p:cNvPr id="108" name="Straight Connector 107"/>
            <p:cNvCxnSpPr/>
            <p:nvPr/>
          </p:nvCxnSpPr>
          <p:spPr>
            <a:xfrm>
              <a:off x="2667000" y="2095500"/>
              <a:ext cx="3505200" cy="990600"/>
            </a:xfrm>
            <a:prstGeom prst="line">
              <a:avLst/>
            </a:prstGeom>
            <a:ln>
              <a:headEnd type="triangle"/>
              <a:tailEnd type="non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>
              <a:off x="2667000" y="3086100"/>
              <a:ext cx="3505200" cy="0"/>
            </a:xfrm>
            <a:prstGeom prst="line">
              <a:avLst/>
            </a:prstGeom>
            <a:ln>
              <a:headEnd type="triangle"/>
              <a:tailEnd type="non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flipV="1">
              <a:off x="2667000" y="3086100"/>
              <a:ext cx="3505200" cy="914400"/>
            </a:xfrm>
            <a:prstGeom prst="line">
              <a:avLst/>
            </a:prstGeom>
            <a:ln>
              <a:headEnd type="triangle"/>
              <a:tailEnd type="non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1" name="Oval 110"/>
          <p:cNvSpPr/>
          <p:nvPr/>
        </p:nvSpPr>
        <p:spPr>
          <a:xfrm>
            <a:off x="2133600" y="2819400"/>
            <a:ext cx="533400" cy="533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B</a:t>
            </a:r>
            <a:endParaRPr lang="en-US" sz="2800" dirty="0"/>
          </a:p>
        </p:txBody>
      </p:sp>
      <p:sp>
        <p:nvSpPr>
          <p:cNvPr id="112" name="Oval 111"/>
          <p:cNvSpPr/>
          <p:nvPr/>
        </p:nvSpPr>
        <p:spPr>
          <a:xfrm>
            <a:off x="2133600" y="1828800"/>
            <a:ext cx="533400" cy="533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A</a:t>
            </a:r>
            <a:endParaRPr lang="en-US" sz="2800" dirty="0"/>
          </a:p>
        </p:txBody>
      </p:sp>
      <p:sp>
        <p:nvSpPr>
          <p:cNvPr id="113" name="Oval 112"/>
          <p:cNvSpPr/>
          <p:nvPr/>
        </p:nvSpPr>
        <p:spPr>
          <a:xfrm>
            <a:off x="2133600" y="3733800"/>
            <a:ext cx="533400" cy="533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</a:t>
            </a:r>
            <a:endParaRPr lang="en-US" sz="2800" dirty="0"/>
          </a:p>
        </p:txBody>
      </p:sp>
      <p:sp>
        <p:nvSpPr>
          <p:cNvPr id="114" name="Oval 113"/>
          <p:cNvSpPr/>
          <p:nvPr/>
        </p:nvSpPr>
        <p:spPr>
          <a:xfrm>
            <a:off x="6172200" y="2819400"/>
            <a:ext cx="533400" cy="533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D</a:t>
            </a:r>
            <a:endParaRPr lang="en-US" sz="2800" dirty="0"/>
          </a:p>
        </p:txBody>
      </p:sp>
      <p:sp>
        <p:nvSpPr>
          <p:cNvPr id="125" name="Content Placeholder 2"/>
          <p:cNvSpPr>
            <a:spLocks noGrp="1"/>
          </p:cNvSpPr>
          <p:nvPr>
            <p:ph idx="1"/>
          </p:nvPr>
        </p:nvSpPr>
        <p:spPr>
          <a:xfrm>
            <a:off x="457200" y="5334000"/>
            <a:ext cx="8229600" cy="1371599"/>
          </a:xfrm>
        </p:spPr>
        <p:txBody>
          <a:bodyPr/>
          <a:lstStyle/>
          <a:p>
            <a:r>
              <a:rPr lang="en-US" b="1" dirty="0" smtClean="0"/>
              <a:t>Broadcast</a:t>
            </a:r>
            <a:r>
              <a:rPr lang="en-US" dirty="0" smtClean="0"/>
              <a:t> sends many copies of the same message to the same machine!</a:t>
            </a:r>
            <a:endParaRPr lang="en-US" dirty="0"/>
          </a:p>
        </p:txBody>
      </p:sp>
      <p:grpSp>
        <p:nvGrpSpPr>
          <p:cNvPr id="57" name="Group 52"/>
          <p:cNvGrpSpPr/>
          <p:nvPr/>
        </p:nvGrpSpPr>
        <p:grpSpPr>
          <a:xfrm rot="935563" flipH="1">
            <a:off x="4028421" y="2318948"/>
            <a:ext cx="838200" cy="190500"/>
            <a:chOff x="838200" y="4800600"/>
            <a:chExt cx="838200" cy="190500"/>
          </a:xfrm>
        </p:grpSpPr>
        <p:cxnSp>
          <p:nvCxnSpPr>
            <p:cNvPr id="59" name="Straight Arrow Connector 58"/>
            <p:cNvCxnSpPr/>
            <p:nvPr/>
          </p:nvCxnSpPr>
          <p:spPr bwMode="auto">
            <a:xfrm>
              <a:off x="1219200" y="4876800"/>
              <a:ext cx="457200" cy="1588"/>
            </a:xfrm>
            <a:prstGeom prst="straightConnector1">
              <a:avLst/>
            </a:prstGeom>
            <a:ln>
              <a:headEnd type="none" w="med" len="med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62" name="Group 132"/>
            <p:cNvGrpSpPr/>
            <p:nvPr/>
          </p:nvGrpSpPr>
          <p:grpSpPr>
            <a:xfrm>
              <a:off x="838200" y="4800600"/>
              <a:ext cx="381000" cy="190500"/>
              <a:chOff x="762000" y="2971800"/>
              <a:chExt cx="838200" cy="381000"/>
            </a:xfrm>
          </p:grpSpPr>
          <p:sp>
            <p:nvSpPr>
              <p:cNvPr id="64" name="Rectangle 63"/>
              <p:cNvSpPr/>
              <p:nvPr/>
            </p:nvSpPr>
            <p:spPr bwMode="auto">
              <a:xfrm>
                <a:off x="762000" y="2971800"/>
                <a:ext cx="838200" cy="381000"/>
              </a:xfrm>
              <a:prstGeom prst="rect">
                <a:avLst/>
              </a:prstGeom>
              <a:solidFill>
                <a:schemeClr val="accent6"/>
              </a:solidFill>
              <a:ln w="38100" cap="flat" cmpd="sng" algn="ctr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800">
                  <a:solidFill>
                    <a:prstClr val="black"/>
                  </a:solidFill>
                  <a:latin typeface="Tahoma" pitchFamily="-64" charset="0"/>
                </a:endParaRPr>
              </a:p>
            </p:txBody>
          </p:sp>
          <p:sp>
            <p:nvSpPr>
              <p:cNvPr id="67" name="Isosceles Triangle 66"/>
              <p:cNvSpPr/>
              <p:nvPr/>
            </p:nvSpPr>
            <p:spPr bwMode="auto">
              <a:xfrm rot="10800000">
                <a:off x="762000" y="2971800"/>
                <a:ext cx="838200" cy="152400"/>
              </a:xfrm>
              <a:prstGeom prst="triangle">
                <a:avLst/>
              </a:prstGeom>
              <a:solidFill>
                <a:schemeClr val="accent6"/>
              </a:solidFill>
              <a:ln w="38100" cap="flat" cmpd="sng" algn="ctr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800">
                  <a:solidFill>
                    <a:prstClr val="black"/>
                  </a:solidFill>
                  <a:latin typeface="Tahoma" pitchFamily="-64" charset="0"/>
                </a:endParaRPr>
              </a:p>
            </p:txBody>
          </p:sp>
        </p:grpSp>
      </p:grpSp>
      <p:grpSp>
        <p:nvGrpSpPr>
          <p:cNvPr id="68" name="Group 52"/>
          <p:cNvGrpSpPr/>
          <p:nvPr/>
        </p:nvGrpSpPr>
        <p:grpSpPr>
          <a:xfrm flipH="1">
            <a:off x="4018049" y="2819400"/>
            <a:ext cx="838200" cy="190500"/>
            <a:chOff x="838200" y="4800600"/>
            <a:chExt cx="838200" cy="190500"/>
          </a:xfrm>
        </p:grpSpPr>
        <p:cxnSp>
          <p:nvCxnSpPr>
            <p:cNvPr id="69" name="Straight Arrow Connector 68"/>
            <p:cNvCxnSpPr/>
            <p:nvPr/>
          </p:nvCxnSpPr>
          <p:spPr bwMode="auto">
            <a:xfrm>
              <a:off x="1219200" y="4876800"/>
              <a:ext cx="457200" cy="1588"/>
            </a:xfrm>
            <a:prstGeom prst="straightConnector1">
              <a:avLst/>
            </a:prstGeom>
            <a:ln>
              <a:headEnd type="none" w="med" len="med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70" name="Group 132"/>
            <p:cNvGrpSpPr/>
            <p:nvPr/>
          </p:nvGrpSpPr>
          <p:grpSpPr>
            <a:xfrm>
              <a:off x="838200" y="4800600"/>
              <a:ext cx="381000" cy="190500"/>
              <a:chOff x="762000" y="2971800"/>
              <a:chExt cx="838200" cy="381000"/>
            </a:xfrm>
          </p:grpSpPr>
          <p:sp>
            <p:nvSpPr>
              <p:cNvPr id="71" name="Rectangle 70"/>
              <p:cNvSpPr/>
              <p:nvPr/>
            </p:nvSpPr>
            <p:spPr bwMode="auto">
              <a:xfrm>
                <a:off x="762000" y="2971800"/>
                <a:ext cx="838200" cy="381000"/>
              </a:xfrm>
              <a:prstGeom prst="rect">
                <a:avLst/>
              </a:prstGeom>
              <a:solidFill>
                <a:schemeClr val="accent6"/>
              </a:solidFill>
              <a:ln w="38100" cap="flat" cmpd="sng" algn="ctr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800">
                  <a:solidFill>
                    <a:prstClr val="black"/>
                  </a:solidFill>
                  <a:latin typeface="Tahoma" pitchFamily="-64" charset="0"/>
                </a:endParaRPr>
              </a:p>
            </p:txBody>
          </p:sp>
          <p:sp>
            <p:nvSpPr>
              <p:cNvPr id="72" name="Isosceles Triangle 71"/>
              <p:cNvSpPr/>
              <p:nvPr/>
            </p:nvSpPr>
            <p:spPr bwMode="auto">
              <a:xfrm rot="10800000">
                <a:off x="762000" y="2971800"/>
                <a:ext cx="838200" cy="152400"/>
              </a:xfrm>
              <a:prstGeom prst="triangle">
                <a:avLst/>
              </a:prstGeom>
              <a:solidFill>
                <a:schemeClr val="accent6"/>
              </a:solidFill>
              <a:ln w="38100" cap="flat" cmpd="sng" algn="ctr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800">
                  <a:solidFill>
                    <a:prstClr val="black"/>
                  </a:solidFill>
                  <a:latin typeface="Tahoma" pitchFamily="-64" charset="0"/>
                </a:endParaRPr>
              </a:p>
            </p:txBody>
          </p:sp>
        </p:grpSp>
      </p:grpSp>
      <p:grpSp>
        <p:nvGrpSpPr>
          <p:cNvPr id="73" name="Group 52"/>
          <p:cNvGrpSpPr/>
          <p:nvPr/>
        </p:nvGrpSpPr>
        <p:grpSpPr>
          <a:xfrm rot="20765775" flipH="1">
            <a:off x="4018049" y="3292984"/>
            <a:ext cx="838200" cy="190500"/>
            <a:chOff x="838200" y="4800600"/>
            <a:chExt cx="838200" cy="190500"/>
          </a:xfrm>
        </p:grpSpPr>
        <p:cxnSp>
          <p:nvCxnSpPr>
            <p:cNvPr id="74" name="Straight Arrow Connector 73"/>
            <p:cNvCxnSpPr/>
            <p:nvPr/>
          </p:nvCxnSpPr>
          <p:spPr bwMode="auto">
            <a:xfrm>
              <a:off x="1219200" y="4876800"/>
              <a:ext cx="457200" cy="1588"/>
            </a:xfrm>
            <a:prstGeom prst="straightConnector1">
              <a:avLst/>
            </a:prstGeom>
            <a:ln>
              <a:headEnd type="none" w="med" len="med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75" name="Group 132"/>
            <p:cNvGrpSpPr/>
            <p:nvPr/>
          </p:nvGrpSpPr>
          <p:grpSpPr>
            <a:xfrm>
              <a:off x="838200" y="4800600"/>
              <a:ext cx="381000" cy="190500"/>
              <a:chOff x="762000" y="2971800"/>
              <a:chExt cx="838200" cy="381000"/>
            </a:xfrm>
          </p:grpSpPr>
          <p:sp>
            <p:nvSpPr>
              <p:cNvPr id="76" name="Rectangle 75"/>
              <p:cNvSpPr/>
              <p:nvPr/>
            </p:nvSpPr>
            <p:spPr bwMode="auto">
              <a:xfrm>
                <a:off x="762000" y="2971800"/>
                <a:ext cx="838200" cy="381000"/>
              </a:xfrm>
              <a:prstGeom prst="rect">
                <a:avLst/>
              </a:prstGeom>
              <a:solidFill>
                <a:schemeClr val="accent6"/>
              </a:solidFill>
              <a:ln w="38100" cap="flat" cmpd="sng" algn="ctr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800">
                  <a:solidFill>
                    <a:prstClr val="black"/>
                  </a:solidFill>
                  <a:latin typeface="Tahoma" pitchFamily="-64" charset="0"/>
                </a:endParaRPr>
              </a:p>
            </p:txBody>
          </p:sp>
          <p:sp>
            <p:nvSpPr>
              <p:cNvPr id="77" name="Isosceles Triangle 76"/>
              <p:cNvSpPr/>
              <p:nvPr/>
            </p:nvSpPr>
            <p:spPr bwMode="auto">
              <a:xfrm rot="10800000">
                <a:off x="762000" y="2971800"/>
                <a:ext cx="838200" cy="152400"/>
              </a:xfrm>
              <a:prstGeom prst="triangle">
                <a:avLst/>
              </a:prstGeom>
              <a:solidFill>
                <a:schemeClr val="accent6"/>
              </a:solidFill>
              <a:ln w="38100" cap="flat" cmpd="sng" algn="ctr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800">
                  <a:solidFill>
                    <a:prstClr val="black"/>
                  </a:solidFill>
                  <a:latin typeface="Tahoma" pitchFamily="-64" charset="0"/>
                </a:endParaRPr>
              </a:p>
            </p:txBody>
          </p:sp>
        </p:grp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F60F-3EA1-45ED-A3FD-0857F7C98CF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0538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Fan-In and Fan-Out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12192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PageRank on synthetic Power-Law Graphs</a:t>
            </a:r>
          </a:p>
          <a:p>
            <a:pPr lvl="1"/>
            <a:r>
              <a:rPr lang="en-US" dirty="0" smtClean="0"/>
              <a:t>Piccolo was used to simulate </a:t>
            </a:r>
            <a:r>
              <a:rPr lang="en-US" dirty="0" err="1" smtClean="0"/>
              <a:t>Pregel</a:t>
            </a:r>
            <a:r>
              <a:rPr lang="en-US" dirty="0" smtClean="0"/>
              <a:t> with combiners</a:t>
            </a:r>
            <a:endParaRPr lang="en-US" dirty="0"/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53391047"/>
              </p:ext>
            </p:extLst>
          </p:nvPr>
        </p:nvGraphicFramePr>
        <p:xfrm>
          <a:off x="457200" y="2895600"/>
          <a:ext cx="81534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1905000" y="6258580"/>
            <a:ext cx="5105400" cy="523220"/>
            <a:chOff x="1529918" y="6336268"/>
            <a:chExt cx="5105400" cy="523220"/>
          </a:xfrm>
        </p:grpSpPr>
        <p:cxnSp>
          <p:nvCxnSpPr>
            <p:cNvPr id="9" name="Straight Arrow Connector 8"/>
            <p:cNvCxnSpPr/>
            <p:nvPr/>
          </p:nvCxnSpPr>
          <p:spPr>
            <a:xfrm flipH="1">
              <a:off x="1529918" y="6630888"/>
              <a:ext cx="1066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2593602" y="6336268"/>
              <a:ext cx="404171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chemeClr val="accent1"/>
                  </a:solidFill>
                </a:rPr>
                <a:t>More high-degree vertices</a:t>
              </a:r>
              <a:endParaRPr lang="en-US" sz="2800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F60F-3EA1-45ED-A3FD-0857F7C98CF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 rot="2167102">
            <a:off x="1266282" y="3640645"/>
            <a:ext cx="27988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High Fan-Out Graphs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 rot="256544">
            <a:off x="1537635" y="4777191"/>
            <a:ext cx="25694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High Fan-In Graphs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533422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</p:cTn>
                        </p:par>
                      </p:childTnLst>
                    </p:cTn>
                  </p:par>
                  <p:par>
                    <p:cTn id="5" fill="hold">
                      <p:stCondLst>
                        <p:cond delay="indefinite"/>
                      </p:stCondLst>
                      <p:childTnLst>
                        <p:par>
                          <p:cTn id="6" fill="hold">
                            <p:stCondLst>
                              <p:cond delay="0"/>
                            </p:stCondLst>
                            <p:childTnLst>
                              <p:par>
                                <p:cTn id="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 uiExpand="1">
        <p:bldSub>
          <a:bldChart bld="series" animBg="0"/>
        </p:bldSub>
      </p:bldGraphic>
      <p:bldP spid="8" grpId="0"/>
      <p:bldP spid="1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GraphLab</a:t>
            </a:r>
            <a:r>
              <a:rPr lang="en-US" dirty="0" smtClean="0"/>
              <a:t> Ghosting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105401"/>
            <a:ext cx="8229600" cy="1371599"/>
          </a:xfrm>
        </p:spPr>
        <p:txBody>
          <a:bodyPr/>
          <a:lstStyle/>
          <a:p>
            <a:r>
              <a:rPr lang="en-US" dirty="0" smtClean="0"/>
              <a:t>Changes to master are synced to ghosts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66800" y="1524000"/>
            <a:ext cx="2895600" cy="3352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3200" dirty="0" smtClean="0"/>
              <a:t>Machine 1</a:t>
            </a:r>
            <a:endParaRPr lang="en-US" sz="3200" dirty="0"/>
          </a:p>
        </p:txBody>
      </p:sp>
      <p:sp>
        <p:nvSpPr>
          <p:cNvPr id="6" name="Oval 5"/>
          <p:cNvSpPr/>
          <p:nvPr/>
        </p:nvSpPr>
        <p:spPr>
          <a:xfrm>
            <a:off x="1676400" y="1828800"/>
            <a:ext cx="533400" cy="533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A</a:t>
            </a:r>
            <a:endParaRPr lang="en-US" sz="2800" dirty="0"/>
          </a:p>
        </p:txBody>
      </p:sp>
      <p:sp>
        <p:nvSpPr>
          <p:cNvPr id="7" name="Oval 6"/>
          <p:cNvSpPr/>
          <p:nvPr/>
        </p:nvSpPr>
        <p:spPr>
          <a:xfrm>
            <a:off x="1676400" y="2819400"/>
            <a:ext cx="533400" cy="533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B</a:t>
            </a:r>
            <a:endParaRPr lang="en-US" sz="2800" dirty="0"/>
          </a:p>
        </p:txBody>
      </p:sp>
      <p:sp>
        <p:nvSpPr>
          <p:cNvPr id="8" name="Oval 7"/>
          <p:cNvSpPr/>
          <p:nvPr/>
        </p:nvSpPr>
        <p:spPr>
          <a:xfrm>
            <a:off x="1676400" y="3733800"/>
            <a:ext cx="533400" cy="533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</a:t>
            </a:r>
            <a:endParaRPr lang="en-US" sz="2800" dirty="0"/>
          </a:p>
        </p:txBody>
      </p:sp>
      <p:sp>
        <p:nvSpPr>
          <p:cNvPr id="10" name="Rectangle 9"/>
          <p:cNvSpPr/>
          <p:nvPr/>
        </p:nvSpPr>
        <p:spPr>
          <a:xfrm>
            <a:off x="4724400" y="1524000"/>
            <a:ext cx="2895600" cy="3352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3200" dirty="0" smtClean="0"/>
              <a:t>Machine 2</a:t>
            </a:r>
            <a:endParaRPr lang="en-US" sz="3200" dirty="0"/>
          </a:p>
        </p:txBody>
      </p:sp>
      <p:sp>
        <p:nvSpPr>
          <p:cNvPr id="11" name="Oval 10"/>
          <p:cNvSpPr/>
          <p:nvPr/>
        </p:nvSpPr>
        <p:spPr>
          <a:xfrm>
            <a:off x="6629400" y="2819400"/>
            <a:ext cx="533400" cy="533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D</a:t>
            </a:r>
            <a:endParaRPr lang="en-US" sz="2800" dirty="0"/>
          </a:p>
        </p:txBody>
      </p:sp>
      <p:grpSp>
        <p:nvGrpSpPr>
          <p:cNvPr id="5" name="Group 85"/>
          <p:cNvGrpSpPr/>
          <p:nvPr/>
        </p:nvGrpSpPr>
        <p:grpSpPr>
          <a:xfrm>
            <a:off x="2209800" y="2095500"/>
            <a:ext cx="4419600" cy="1905000"/>
            <a:chOff x="2209800" y="3695700"/>
            <a:chExt cx="4419600" cy="1905000"/>
          </a:xfrm>
        </p:grpSpPr>
        <p:cxnSp>
          <p:nvCxnSpPr>
            <p:cNvPr id="15" name="Straight Connector 14"/>
            <p:cNvCxnSpPr>
              <a:stCxn id="6" idx="6"/>
              <a:endCxn id="11" idx="2"/>
            </p:cNvCxnSpPr>
            <p:nvPr/>
          </p:nvCxnSpPr>
          <p:spPr>
            <a:xfrm>
              <a:off x="2209800" y="3695700"/>
              <a:ext cx="4419600" cy="99060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7" idx="6"/>
              <a:endCxn id="11" idx="2"/>
            </p:cNvCxnSpPr>
            <p:nvPr/>
          </p:nvCxnSpPr>
          <p:spPr>
            <a:xfrm>
              <a:off x="2209800" y="4686300"/>
              <a:ext cx="4419600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8" idx="6"/>
              <a:endCxn id="11" idx="2"/>
            </p:cNvCxnSpPr>
            <p:nvPr/>
          </p:nvCxnSpPr>
          <p:spPr>
            <a:xfrm flipV="1">
              <a:off x="2209800" y="4686300"/>
              <a:ext cx="4419600" cy="91440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1" name="Straight Connector 30"/>
          <p:cNvCxnSpPr>
            <a:stCxn id="6" idx="6"/>
            <a:endCxn id="9" idx="1"/>
          </p:cNvCxnSpPr>
          <p:nvPr/>
        </p:nvCxnSpPr>
        <p:spPr>
          <a:xfrm>
            <a:off x="2209800" y="2095500"/>
            <a:ext cx="1198796" cy="8558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7" idx="6"/>
            <a:endCxn id="9" idx="2"/>
          </p:cNvCxnSpPr>
          <p:nvPr/>
        </p:nvCxnSpPr>
        <p:spPr>
          <a:xfrm>
            <a:off x="2209800" y="3086100"/>
            <a:ext cx="1143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8" idx="6"/>
            <a:endCxn id="9" idx="3"/>
          </p:cNvCxnSpPr>
          <p:nvPr/>
        </p:nvCxnSpPr>
        <p:spPr>
          <a:xfrm flipV="1">
            <a:off x="2209800" y="3220804"/>
            <a:ext cx="1198796" cy="7796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352800" y="2895600"/>
            <a:ext cx="381000" cy="381000"/>
          </a:xfrm>
          <a:prstGeom prst="ellipse">
            <a:avLst/>
          </a:prstGeom>
          <a:ln>
            <a:prstDash val="sys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57" name="Oval 56"/>
          <p:cNvSpPr/>
          <p:nvPr/>
        </p:nvSpPr>
        <p:spPr>
          <a:xfrm>
            <a:off x="5181600" y="2057400"/>
            <a:ext cx="381000" cy="381000"/>
          </a:xfrm>
          <a:prstGeom prst="ellipse">
            <a:avLst/>
          </a:prstGeom>
          <a:ln>
            <a:prstDash val="sys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9" name="Oval 58"/>
          <p:cNvSpPr/>
          <p:nvPr/>
        </p:nvSpPr>
        <p:spPr>
          <a:xfrm>
            <a:off x="5181600" y="2895600"/>
            <a:ext cx="381000" cy="381000"/>
          </a:xfrm>
          <a:prstGeom prst="ellipse">
            <a:avLst/>
          </a:prstGeom>
          <a:ln>
            <a:prstDash val="sys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62" name="Oval 61"/>
          <p:cNvSpPr/>
          <p:nvPr/>
        </p:nvSpPr>
        <p:spPr>
          <a:xfrm>
            <a:off x="5181600" y="3733800"/>
            <a:ext cx="381000" cy="381000"/>
          </a:xfrm>
          <a:prstGeom prst="ellipse">
            <a:avLst/>
          </a:prstGeom>
          <a:ln>
            <a:prstDash val="sys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67" name="Straight Connector 66"/>
          <p:cNvCxnSpPr>
            <a:stCxn id="57" idx="6"/>
            <a:endCxn id="11" idx="2"/>
          </p:cNvCxnSpPr>
          <p:nvPr/>
        </p:nvCxnSpPr>
        <p:spPr>
          <a:xfrm>
            <a:off x="5562600" y="2247900"/>
            <a:ext cx="1066800" cy="8382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11" idx="2"/>
            <a:endCxn id="59" idx="6"/>
          </p:cNvCxnSpPr>
          <p:nvPr/>
        </p:nvCxnSpPr>
        <p:spPr>
          <a:xfrm flipH="1">
            <a:off x="5562600" y="3086100"/>
            <a:ext cx="10668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62" idx="6"/>
            <a:endCxn id="11" idx="2"/>
          </p:cNvCxnSpPr>
          <p:nvPr/>
        </p:nvCxnSpPr>
        <p:spPr>
          <a:xfrm flipV="1">
            <a:off x="5562600" y="3086100"/>
            <a:ext cx="1066800" cy="8382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4" name="Group 89"/>
          <p:cNvGrpSpPr/>
          <p:nvPr/>
        </p:nvGrpSpPr>
        <p:grpSpPr>
          <a:xfrm>
            <a:off x="3581400" y="3352800"/>
            <a:ext cx="1351048" cy="980420"/>
            <a:chOff x="5506804" y="3352800"/>
            <a:chExt cx="1351048" cy="980420"/>
          </a:xfrm>
        </p:grpSpPr>
        <p:sp>
          <p:nvSpPr>
            <p:cNvPr id="87" name="TextBox 86"/>
            <p:cNvSpPr txBox="1"/>
            <p:nvPr/>
          </p:nvSpPr>
          <p:spPr>
            <a:xfrm>
              <a:off x="5811604" y="3810000"/>
              <a:ext cx="10462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Ghost</a:t>
              </a:r>
              <a:endParaRPr lang="en-US" sz="2800" dirty="0"/>
            </a:p>
          </p:txBody>
        </p:sp>
        <p:cxnSp>
          <p:nvCxnSpPr>
            <p:cNvPr id="89" name="Straight Arrow Connector 88"/>
            <p:cNvCxnSpPr>
              <a:stCxn id="87" idx="1"/>
            </p:cNvCxnSpPr>
            <p:nvPr/>
          </p:nvCxnSpPr>
          <p:spPr>
            <a:xfrm flipH="1" flipV="1">
              <a:off x="5506804" y="3352800"/>
              <a:ext cx="304800" cy="718810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ash"/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35" name="Curved Connector 34"/>
          <p:cNvCxnSpPr/>
          <p:nvPr/>
        </p:nvCxnSpPr>
        <p:spPr>
          <a:xfrm rot="16200000" flipH="1" flipV="1">
            <a:off x="5219700" y="1181100"/>
            <a:ext cx="76200" cy="3352800"/>
          </a:xfrm>
          <a:prstGeom prst="curvedConnector3">
            <a:avLst>
              <a:gd name="adj1" fmla="val -1374628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F60F-3EA1-45ED-A3FD-0857F7C98CF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61371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6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7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  <p:bldP spid="57" grpId="0" animBg="1"/>
      <p:bldP spid="59" grpId="0" animBg="1"/>
      <p:bldP spid="6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GraphLab</a:t>
            </a:r>
            <a:r>
              <a:rPr lang="en-US" dirty="0" smtClean="0"/>
              <a:t> Ghosting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105401"/>
            <a:ext cx="8229600" cy="1371599"/>
          </a:xfrm>
        </p:spPr>
        <p:txBody>
          <a:bodyPr/>
          <a:lstStyle/>
          <a:p>
            <a:r>
              <a:rPr lang="en-US" dirty="0" smtClean="0"/>
              <a:t>Changes to </a:t>
            </a:r>
            <a:r>
              <a:rPr lang="en-US" b="1" dirty="0" smtClean="0"/>
              <a:t>neighbors</a:t>
            </a:r>
            <a:r>
              <a:rPr lang="en-US" dirty="0" smtClean="0"/>
              <a:t> of </a:t>
            </a:r>
            <a:r>
              <a:rPr lang="en-US" b="1" dirty="0" smtClean="0"/>
              <a:t>high degree vertices </a:t>
            </a:r>
            <a:r>
              <a:rPr lang="en-US" dirty="0" smtClean="0"/>
              <a:t>creates substantial network traffic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66800" y="1524000"/>
            <a:ext cx="2895600" cy="3352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3200" dirty="0" smtClean="0"/>
              <a:t>Machine 1</a:t>
            </a:r>
            <a:endParaRPr lang="en-US" sz="3200" dirty="0"/>
          </a:p>
        </p:txBody>
      </p:sp>
      <p:sp>
        <p:nvSpPr>
          <p:cNvPr id="6" name="Oval 5"/>
          <p:cNvSpPr/>
          <p:nvPr/>
        </p:nvSpPr>
        <p:spPr>
          <a:xfrm>
            <a:off x="1676400" y="1828800"/>
            <a:ext cx="533400" cy="533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A</a:t>
            </a:r>
            <a:endParaRPr lang="en-US" sz="2800" dirty="0"/>
          </a:p>
        </p:txBody>
      </p:sp>
      <p:sp>
        <p:nvSpPr>
          <p:cNvPr id="7" name="Oval 6"/>
          <p:cNvSpPr/>
          <p:nvPr/>
        </p:nvSpPr>
        <p:spPr>
          <a:xfrm>
            <a:off x="1676400" y="2819400"/>
            <a:ext cx="533400" cy="533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B</a:t>
            </a:r>
            <a:endParaRPr lang="en-US" sz="2800" dirty="0"/>
          </a:p>
        </p:txBody>
      </p:sp>
      <p:sp>
        <p:nvSpPr>
          <p:cNvPr id="8" name="Oval 7"/>
          <p:cNvSpPr/>
          <p:nvPr/>
        </p:nvSpPr>
        <p:spPr>
          <a:xfrm>
            <a:off x="1676400" y="3733800"/>
            <a:ext cx="533400" cy="533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</a:t>
            </a:r>
            <a:endParaRPr lang="en-US" sz="2800" dirty="0"/>
          </a:p>
        </p:txBody>
      </p:sp>
      <p:sp>
        <p:nvSpPr>
          <p:cNvPr id="10" name="Rectangle 9"/>
          <p:cNvSpPr/>
          <p:nvPr/>
        </p:nvSpPr>
        <p:spPr>
          <a:xfrm>
            <a:off x="4724400" y="1524000"/>
            <a:ext cx="2895600" cy="3352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3200" dirty="0" smtClean="0"/>
              <a:t>Machine 2</a:t>
            </a:r>
            <a:endParaRPr lang="en-US" sz="3200" dirty="0"/>
          </a:p>
        </p:txBody>
      </p:sp>
      <p:sp>
        <p:nvSpPr>
          <p:cNvPr id="11" name="Oval 10"/>
          <p:cNvSpPr/>
          <p:nvPr/>
        </p:nvSpPr>
        <p:spPr>
          <a:xfrm>
            <a:off x="6629400" y="2819400"/>
            <a:ext cx="533400" cy="533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D</a:t>
            </a:r>
            <a:endParaRPr lang="en-US" sz="2800" dirty="0"/>
          </a:p>
        </p:txBody>
      </p:sp>
      <p:grpSp>
        <p:nvGrpSpPr>
          <p:cNvPr id="5" name="Group 85"/>
          <p:cNvGrpSpPr/>
          <p:nvPr/>
        </p:nvGrpSpPr>
        <p:grpSpPr>
          <a:xfrm>
            <a:off x="2209800" y="2095500"/>
            <a:ext cx="4419600" cy="1905000"/>
            <a:chOff x="2209800" y="3695700"/>
            <a:chExt cx="4419600" cy="1905000"/>
          </a:xfrm>
        </p:grpSpPr>
        <p:cxnSp>
          <p:nvCxnSpPr>
            <p:cNvPr id="15" name="Straight Connector 14"/>
            <p:cNvCxnSpPr>
              <a:stCxn id="6" idx="6"/>
              <a:endCxn id="11" idx="2"/>
            </p:cNvCxnSpPr>
            <p:nvPr/>
          </p:nvCxnSpPr>
          <p:spPr>
            <a:xfrm>
              <a:off x="2209800" y="3695700"/>
              <a:ext cx="4419600" cy="990600"/>
            </a:xfrm>
            <a:prstGeom prst="line">
              <a:avLst/>
            </a:prstGeom>
            <a:ln>
              <a:solidFill>
                <a:schemeClr val="dk1">
                  <a:alpha val="2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7" idx="6"/>
              <a:endCxn id="11" idx="2"/>
            </p:cNvCxnSpPr>
            <p:nvPr/>
          </p:nvCxnSpPr>
          <p:spPr>
            <a:xfrm>
              <a:off x="2209800" y="4686300"/>
              <a:ext cx="4419600" cy="0"/>
            </a:xfrm>
            <a:prstGeom prst="line">
              <a:avLst/>
            </a:prstGeom>
            <a:ln>
              <a:solidFill>
                <a:schemeClr val="dk1">
                  <a:alpha val="2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8" idx="6"/>
              <a:endCxn id="11" idx="2"/>
            </p:cNvCxnSpPr>
            <p:nvPr/>
          </p:nvCxnSpPr>
          <p:spPr>
            <a:xfrm flipV="1">
              <a:off x="2209800" y="4686300"/>
              <a:ext cx="4419600" cy="914400"/>
            </a:xfrm>
            <a:prstGeom prst="line">
              <a:avLst/>
            </a:prstGeom>
            <a:ln>
              <a:solidFill>
                <a:schemeClr val="dk1">
                  <a:alpha val="2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1" name="Straight Connector 30"/>
          <p:cNvCxnSpPr>
            <a:stCxn id="6" idx="6"/>
            <a:endCxn id="9" idx="1"/>
          </p:cNvCxnSpPr>
          <p:nvPr/>
        </p:nvCxnSpPr>
        <p:spPr>
          <a:xfrm>
            <a:off x="2209800" y="2095500"/>
            <a:ext cx="1198796" cy="8558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7" idx="6"/>
            <a:endCxn id="9" idx="2"/>
          </p:cNvCxnSpPr>
          <p:nvPr/>
        </p:nvCxnSpPr>
        <p:spPr>
          <a:xfrm>
            <a:off x="2209800" y="3086100"/>
            <a:ext cx="1143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8" idx="6"/>
            <a:endCxn id="9" idx="3"/>
          </p:cNvCxnSpPr>
          <p:nvPr/>
        </p:nvCxnSpPr>
        <p:spPr>
          <a:xfrm flipV="1">
            <a:off x="2209800" y="3220804"/>
            <a:ext cx="1198796" cy="7796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352800" y="2895600"/>
            <a:ext cx="381000" cy="381000"/>
          </a:xfrm>
          <a:prstGeom prst="ellipse">
            <a:avLst/>
          </a:prstGeom>
          <a:ln>
            <a:prstDash val="sys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57" name="Oval 56"/>
          <p:cNvSpPr/>
          <p:nvPr/>
        </p:nvSpPr>
        <p:spPr>
          <a:xfrm>
            <a:off x="5181600" y="2057400"/>
            <a:ext cx="381000" cy="381000"/>
          </a:xfrm>
          <a:prstGeom prst="ellipse">
            <a:avLst/>
          </a:prstGeom>
          <a:ln>
            <a:prstDash val="sys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9" name="Oval 58"/>
          <p:cNvSpPr/>
          <p:nvPr/>
        </p:nvSpPr>
        <p:spPr>
          <a:xfrm>
            <a:off x="5181600" y="2895600"/>
            <a:ext cx="381000" cy="381000"/>
          </a:xfrm>
          <a:prstGeom prst="ellipse">
            <a:avLst/>
          </a:prstGeom>
          <a:ln>
            <a:prstDash val="sys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62" name="Oval 61"/>
          <p:cNvSpPr/>
          <p:nvPr/>
        </p:nvSpPr>
        <p:spPr>
          <a:xfrm>
            <a:off x="5181600" y="3733800"/>
            <a:ext cx="381000" cy="381000"/>
          </a:xfrm>
          <a:prstGeom prst="ellipse">
            <a:avLst/>
          </a:prstGeom>
          <a:ln>
            <a:prstDash val="sys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67" name="Straight Connector 66"/>
          <p:cNvCxnSpPr>
            <a:stCxn id="57" idx="6"/>
            <a:endCxn id="11" idx="2"/>
          </p:cNvCxnSpPr>
          <p:nvPr/>
        </p:nvCxnSpPr>
        <p:spPr>
          <a:xfrm>
            <a:off x="5562600" y="2247900"/>
            <a:ext cx="1066800" cy="8382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11" idx="2"/>
            <a:endCxn id="59" idx="6"/>
          </p:cNvCxnSpPr>
          <p:nvPr/>
        </p:nvCxnSpPr>
        <p:spPr>
          <a:xfrm flipH="1">
            <a:off x="5562600" y="3086100"/>
            <a:ext cx="10668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62" idx="6"/>
            <a:endCxn id="11" idx="2"/>
          </p:cNvCxnSpPr>
          <p:nvPr/>
        </p:nvCxnSpPr>
        <p:spPr>
          <a:xfrm flipV="1">
            <a:off x="5562600" y="3086100"/>
            <a:ext cx="1066800" cy="8382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4" name="Group 89"/>
          <p:cNvGrpSpPr/>
          <p:nvPr/>
        </p:nvGrpSpPr>
        <p:grpSpPr>
          <a:xfrm>
            <a:off x="5638800" y="3810000"/>
            <a:ext cx="1427248" cy="523220"/>
            <a:chOff x="5659204" y="3200400"/>
            <a:chExt cx="1427248" cy="523220"/>
          </a:xfrm>
        </p:grpSpPr>
        <p:sp>
          <p:nvSpPr>
            <p:cNvPr id="87" name="TextBox 86"/>
            <p:cNvSpPr txBox="1"/>
            <p:nvPr/>
          </p:nvSpPr>
          <p:spPr>
            <a:xfrm>
              <a:off x="6040204" y="3200400"/>
              <a:ext cx="10462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Ghost</a:t>
              </a:r>
              <a:endParaRPr lang="en-US" sz="2800" dirty="0"/>
            </a:p>
          </p:txBody>
        </p:sp>
        <p:cxnSp>
          <p:nvCxnSpPr>
            <p:cNvPr id="89" name="Straight Arrow Connector 88"/>
            <p:cNvCxnSpPr>
              <a:stCxn id="87" idx="1"/>
            </p:cNvCxnSpPr>
            <p:nvPr/>
          </p:nvCxnSpPr>
          <p:spPr>
            <a:xfrm flipH="1" flipV="1">
              <a:off x="5659204" y="3352800"/>
              <a:ext cx="381000" cy="109210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ash"/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29" name="Curved Connector 28"/>
          <p:cNvCxnSpPr>
            <a:stCxn id="6" idx="7"/>
            <a:endCxn id="57" idx="1"/>
          </p:cNvCxnSpPr>
          <p:nvPr/>
        </p:nvCxnSpPr>
        <p:spPr>
          <a:xfrm rot="16200000" flipH="1">
            <a:off x="3581399" y="457200"/>
            <a:ext cx="206281" cy="3105711"/>
          </a:xfrm>
          <a:prstGeom prst="curvedConnector3">
            <a:avLst>
              <a:gd name="adj1" fmla="val -265958"/>
            </a:avLst>
          </a:prstGeom>
          <a:ln>
            <a:headEnd type="non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Curved Connector 25"/>
          <p:cNvCxnSpPr>
            <a:stCxn id="7" idx="7"/>
            <a:endCxn id="59" idx="1"/>
          </p:cNvCxnSpPr>
          <p:nvPr/>
        </p:nvCxnSpPr>
        <p:spPr>
          <a:xfrm rot="16200000" flipH="1">
            <a:off x="3657599" y="1371600"/>
            <a:ext cx="53881" cy="3105711"/>
          </a:xfrm>
          <a:prstGeom prst="curvedConnector3">
            <a:avLst>
              <a:gd name="adj1" fmla="val -1422271"/>
            </a:avLst>
          </a:prstGeom>
          <a:ln>
            <a:headEnd type="non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Curved Connector 25"/>
          <p:cNvCxnSpPr>
            <a:stCxn id="8" idx="7"/>
            <a:endCxn id="62" idx="1"/>
          </p:cNvCxnSpPr>
          <p:nvPr/>
        </p:nvCxnSpPr>
        <p:spPr>
          <a:xfrm rot="5400000" flipH="1" flipV="1">
            <a:off x="3673381" y="2247901"/>
            <a:ext cx="22319" cy="3105711"/>
          </a:xfrm>
          <a:prstGeom prst="curvedConnector3">
            <a:avLst>
              <a:gd name="adj1" fmla="val 3000013"/>
            </a:avLst>
          </a:prstGeom>
          <a:ln>
            <a:headEnd type="non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F60F-3EA1-45ED-A3FD-0857F7C98CF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79265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600"/>
                            </p:stCondLst>
                            <p:childTnLst>
                              <p:par>
                                <p:cTn id="28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1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Fan-In and Fan-Out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1219200"/>
          </a:xfrm>
        </p:spPr>
        <p:txBody>
          <a:bodyPr>
            <a:normAutofit/>
          </a:bodyPr>
          <a:lstStyle/>
          <a:p>
            <a:r>
              <a:rPr lang="en-US" dirty="0" smtClean="0"/>
              <a:t>PageRank on synthetic Power-Law Graphs</a:t>
            </a:r>
          </a:p>
          <a:p>
            <a:r>
              <a:rPr lang="en-US" dirty="0" err="1" smtClean="0"/>
              <a:t>GraphLab</a:t>
            </a:r>
            <a:r>
              <a:rPr lang="en-US" dirty="0" smtClean="0"/>
              <a:t> is </a:t>
            </a:r>
            <a:r>
              <a:rPr lang="en-US" b="1" dirty="0" smtClean="0"/>
              <a:t>undirected</a:t>
            </a:r>
            <a:endParaRPr lang="en-US" b="1" dirty="0"/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20636552"/>
              </p:ext>
            </p:extLst>
          </p:nvPr>
        </p:nvGraphicFramePr>
        <p:xfrm>
          <a:off x="457200" y="2895600"/>
          <a:ext cx="81534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6" name="Straight Arrow Connector 5"/>
          <p:cNvCxnSpPr/>
          <p:nvPr/>
        </p:nvCxnSpPr>
        <p:spPr>
          <a:xfrm flipH="1">
            <a:off x="1752600" y="6477000"/>
            <a:ext cx="10668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816284" y="6172200"/>
            <a:ext cx="40417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1"/>
                </a:solidFill>
              </a:rPr>
              <a:t>More high-degree vertices</a:t>
            </a:r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F60F-3EA1-45ED-A3FD-0857F7C98CF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 rot="2167102">
            <a:off x="1538717" y="3640645"/>
            <a:ext cx="20556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chemeClr val="accent1"/>
                </a:solidFill>
              </a:rPr>
              <a:t>Pregel</a:t>
            </a:r>
            <a:r>
              <a:rPr lang="en-US" sz="2400" dirty="0" smtClean="0">
                <a:solidFill>
                  <a:schemeClr val="accent1"/>
                </a:solidFill>
              </a:rPr>
              <a:t> Fan-Out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 rot="256544">
            <a:off x="1767269" y="4804894"/>
            <a:ext cx="18263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chemeClr val="accent1"/>
                </a:solidFill>
              </a:rPr>
              <a:t>Pregel</a:t>
            </a:r>
            <a:r>
              <a:rPr lang="en-US" sz="2400" dirty="0" smtClean="0">
                <a:solidFill>
                  <a:schemeClr val="accent1"/>
                </a:solidFill>
              </a:rPr>
              <a:t> Fan-In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 rot="492854">
            <a:off x="4543489" y="4168868"/>
            <a:ext cx="28365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chemeClr val="accent2"/>
                </a:solidFill>
              </a:rPr>
              <a:t>GraphLab</a:t>
            </a:r>
            <a:r>
              <a:rPr lang="en-US" sz="2400" dirty="0" smtClean="0">
                <a:solidFill>
                  <a:schemeClr val="accent2"/>
                </a:solidFill>
              </a:rPr>
              <a:t> Fan-In/Out</a:t>
            </a:r>
            <a:endParaRPr lang="en-US" sz="2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12705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 uiExpand="1">
        <p:bldSub>
          <a:bldChart bld="series" animBg="0"/>
        </p:bldSub>
      </p:bldGraphic>
      <p:bldP spid="1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Partitioning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954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Graph parallel abstractions rely on partitioning:</a:t>
            </a:r>
          </a:p>
          <a:p>
            <a:pPr lvl="1"/>
            <a:r>
              <a:rPr lang="en-US" dirty="0" smtClean="0">
                <a:sym typeface="Wingdings"/>
              </a:rPr>
              <a:t>Minimize communication</a:t>
            </a:r>
          </a:p>
          <a:p>
            <a:pPr lvl="1"/>
            <a:r>
              <a:rPr lang="en-US" dirty="0" smtClean="0">
                <a:sym typeface="Wingdings"/>
              </a:rPr>
              <a:t>Balance computation and storage</a:t>
            </a:r>
            <a:endParaRPr lang="en-US" sz="3200" dirty="0">
              <a:sym typeface="Wingdings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3425986" y="3720813"/>
            <a:ext cx="1255520" cy="1607340"/>
            <a:chOff x="3348545" y="2078572"/>
            <a:chExt cx="1255520" cy="1607340"/>
          </a:xfrm>
        </p:grpSpPr>
        <p:cxnSp>
          <p:nvCxnSpPr>
            <p:cNvPr id="34" name="Straight Connector 33"/>
            <p:cNvCxnSpPr>
              <a:stCxn id="41" idx="5"/>
              <a:endCxn id="38" idx="1"/>
            </p:cNvCxnSpPr>
            <p:nvPr/>
          </p:nvCxnSpPr>
          <p:spPr>
            <a:xfrm>
              <a:off x="3957742" y="2316816"/>
              <a:ext cx="406401" cy="36067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40" idx="6"/>
              <a:endCxn id="38" idx="2"/>
            </p:cNvCxnSpPr>
            <p:nvPr/>
          </p:nvCxnSpPr>
          <p:spPr>
            <a:xfrm>
              <a:off x="3627665" y="2776175"/>
              <a:ext cx="695602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38" idx="4"/>
              <a:endCxn id="39" idx="0"/>
            </p:cNvCxnSpPr>
            <p:nvPr/>
          </p:nvCxnSpPr>
          <p:spPr>
            <a:xfrm>
              <a:off x="4462828" y="2915734"/>
              <a:ext cx="1677" cy="49105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38" idx="3"/>
              <a:endCxn id="42" idx="7"/>
            </p:cNvCxnSpPr>
            <p:nvPr/>
          </p:nvCxnSpPr>
          <p:spPr>
            <a:xfrm flipH="1">
              <a:off x="3957742" y="2874858"/>
              <a:ext cx="406401" cy="36070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Oval 37"/>
            <p:cNvSpPr/>
            <p:nvPr/>
          </p:nvSpPr>
          <p:spPr>
            <a:xfrm>
              <a:off x="4323267" y="2636614"/>
              <a:ext cx="279120" cy="27912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Y</a:t>
              </a:r>
            </a:p>
          </p:txBody>
        </p:sp>
        <p:sp>
          <p:nvSpPr>
            <p:cNvPr id="39" name="Oval 38"/>
            <p:cNvSpPr/>
            <p:nvPr/>
          </p:nvSpPr>
          <p:spPr>
            <a:xfrm>
              <a:off x="4324945" y="3406792"/>
              <a:ext cx="279120" cy="27912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3348545" y="2636614"/>
              <a:ext cx="279120" cy="27912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3719498" y="2078572"/>
              <a:ext cx="279120" cy="27912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3719498" y="3194683"/>
              <a:ext cx="279120" cy="27912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4386635" y="3482775"/>
            <a:ext cx="1252165" cy="1666287"/>
            <a:chOff x="4361474" y="1829382"/>
            <a:chExt cx="1252165" cy="1666287"/>
          </a:xfrm>
        </p:grpSpPr>
        <p:cxnSp>
          <p:nvCxnSpPr>
            <p:cNvPr id="44" name="Straight Connector 43"/>
            <p:cNvCxnSpPr>
              <a:endCxn id="51" idx="3"/>
            </p:cNvCxnSpPr>
            <p:nvPr/>
          </p:nvCxnSpPr>
          <p:spPr>
            <a:xfrm flipV="1">
              <a:off x="4598041" y="2305013"/>
              <a:ext cx="453575" cy="36067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stCxn id="48" idx="4"/>
            </p:cNvCxnSpPr>
            <p:nvPr/>
          </p:nvCxnSpPr>
          <p:spPr>
            <a:xfrm flipH="1">
              <a:off x="4499357" y="2108502"/>
              <a:ext cx="1677" cy="51630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endCxn id="50" idx="2"/>
            </p:cNvCxnSpPr>
            <p:nvPr/>
          </p:nvCxnSpPr>
          <p:spPr>
            <a:xfrm>
              <a:off x="4638917" y="2764372"/>
              <a:ext cx="695602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endCxn id="49" idx="1"/>
            </p:cNvCxnSpPr>
            <p:nvPr/>
          </p:nvCxnSpPr>
          <p:spPr>
            <a:xfrm>
              <a:off x="4598041" y="2863055"/>
              <a:ext cx="453575" cy="39437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Oval 47"/>
            <p:cNvSpPr/>
            <p:nvPr/>
          </p:nvSpPr>
          <p:spPr>
            <a:xfrm>
              <a:off x="4361474" y="1829382"/>
              <a:ext cx="279120" cy="27912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5010740" y="3216549"/>
              <a:ext cx="279120" cy="27912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5334519" y="2624811"/>
              <a:ext cx="279120" cy="27912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5010740" y="2066769"/>
              <a:ext cx="279120" cy="27912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762000" y="3329792"/>
            <a:ext cx="7543800" cy="3071008"/>
            <a:chOff x="685800" y="2133600"/>
            <a:chExt cx="7543800" cy="3071008"/>
          </a:xfrm>
        </p:grpSpPr>
        <p:sp>
          <p:nvSpPr>
            <p:cNvPr id="53" name="Freeform 52"/>
            <p:cNvSpPr/>
            <p:nvPr/>
          </p:nvSpPr>
          <p:spPr>
            <a:xfrm>
              <a:off x="4495800" y="2133600"/>
              <a:ext cx="89269" cy="2572417"/>
            </a:xfrm>
            <a:custGeom>
              <a:avLst/>
              <a:gdLst>
                <a:gd name="connsiteX0" fmla="*/ 269473 w 627348"/>
                <a:gd name="connsiteY0" fmla="*/ 0 h 3704980"/>
                <a:gd name="connsiteX1" fmla="*/ 607385 w 627348"/>
                <a:gd name="connsiteY1" fmla="*/ 535941 h 3704980"/>
                <a:gd name="connsiteX2" fmla="*/ 525820 w 627348"/>
                <a:gd name="connsiteY2" fmla="*/ 1071881 h 3704980"/>
                <a:gd name="connsiteX3" fmla="*/ 13127 w 627348"/>
                <a:gd name="connsiteY3" fmla="*/ 1875792 h 3704980"/>
                <a:gd name="connsiteX4" fmla="*/ 385995 w 627348"/>
                <a:gd name="connsiteY4" fmla="*/ 2959324 h 3704980"/>
                <a:gd name="connsiteX5" fmla="*/ 1475 w 627348"/>
                <a:gd name="connsiteY5" fmla="*/ 3704980 h 3704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27348" h="3704980">
                  <a:moveTo>
                    <a:pt x="269473" y="0"/>
                  </a:moveTo>
                  <a:cubicBezTo>
                    <a:pt x="417067" y="178647"/>
                    <a:pt x="564661" y="357294"/>
                    <a:pt x="607385" y="535941"/>
                  </a:cubicBezTo>
                  <a:cubicBezTo>
                    <a:pt x="650109" y="714588"/>
                    <a:pt x="624863" y="848573"/>
                    <a:pt x="525820" y="1071881"/>
                  </a:cubicBezTo>
                  <a:cubicBezTo>
                    <a:pt x="426777" y="1295189"/>
                    <a:pt x="36431" y="1561218"/>
                    <a:pt x="13127" y="1875792"/>
                  </a:cubicBezTo>
                  <a:cubicBezTo>
                    <a:pt x="-10177" y="2190366"/>
                    <a:pt x="387937" y="2654459"/>
                    <a:pt x="385995" y="2959324"/>
                  </a:cubicBezTo>
                  <a:cubicBezTo>
                    <a:pt x="384053" y="3264189"/>
                    <a:pt x="-27655" y="3503031"/>
                    <a:pt x="1475" y="3704980"/>
                  </a:cubicBezTo>
                </a:path>
              </a:pathLst>
            </a:custGeom>
            <a:ln>
              <a:solidFill>
                <a:schemeClr val="tx2"/>
              </a:solidFill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-64" charset="0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85800" y="4681388"/>
              <a:ext cx="171703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Machine 1</a:t>
              </a:r>
              <a:endParaRPr lang="en-US" sz="28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512563" y="4681388"/>
              <a:ext cx="171703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Machine 2</a:t>
              </a:r>
              <a:endParaRPr lang="en-US" sz="2800" dirty="0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4386635" y="3482192"/>
            <a:ext cx="1252165" cy="1666287"/>
            <a:chOff x="4361474" y="1829382"/>
            <a:chExt cx="1252165" cy="1666287"/>
          </a:xfrm>
        </p:grpSpPr>
        <p:sp>
          <p:nvSpPr>
            <p:cNvPr id="57" name="Oval 56"/>
            <p:cNvSpPr/>
            <p:nvPr/>
          </p:nvSpPr>
          <p:spPr>
            <a:xfrm>
              <a:off x="4361474" y="1829382"/>
              <a:ext cx="279120" cy="27912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5010740" y="3216549"/>
              <a:ext cx="279120" cy="27912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5334519" y="2624811"/>
              <a:ext cx="279120" cy="27912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5010740" y="2066769"/>
              <a:ext cx="279120" cy="27912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F60F-3EA1-45ED-A3FD-0857F7C98CF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362200" y="3581400"/>
            <a:ext cx="4572000" cy="1371600"/>
            <a:chOff x="2362200" y="3581400"/>
            <a:chExt cx="4572000" cy="1371600"/>
          </a:xfrm>
        </p:grpSpPr>
        <p:cxnSp>
          <p:nvCxnSpPr>
            <p:cNvPr id="63" name="Straight Connector 62"/>
            <p:cNvCxnSpPr/>
            <p:nvPr/>
          </p:nvCxnSpPr>
          <p:spPr>
            <a:xfrm flipH="1">
              <a:off x="2362200" y="3886200"/>
              <a:ext cx="4343400" cy="60960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>
              <a:off x="2362200" y="3581400"/>
              <a:ext cx="3733800" cy="91440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H="1">
              <a:off x="2362200" y="4419600"/>
              <a:ext cx="4572000" cy="7620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H="1" flipV="1">
              <a:off x="2362200" y="4495800"/>
              <a:ext cx="4267200" cy="45720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1" name="Left Arrow 60"/>
          <p:cNvSpPr/>
          <p:nvPr/>
        </p:nvSpPr>
        <p:spPr bwMode="auto">
          <a:xfrm>
            <a:off x="2895600" y="5181600"/>
            <a:ext cx="3200400" cy="1600200"/>
          </a:xfrm>
          <a:prstGeom prst="leftArrow">
            <a:avLst>
              <a:gd name="adj1" fmla="val 71843"/>
              <a:gd name="adj2" fmla="val 5000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-64" charset="0"/>
              </a:rPr>
              <a:t>Data</a:t>
            </a:r>
            <a:r>
              <a:rPr lang="en-US" sz="2000" dirty="0">
                <a:solidFill>
                  <a:schemeClr val="bg1"/>
                </a:solidFill>
                <a:latin typeface="Tahoma" pitchFamily="-64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Tahoma" pitchFamily="-64" charset="0"/>
              </a:rPr>
              <a:t>t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-64" charset="0"/>
              </a:rPr>
              <a:t>ransmitted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-64" charset="0"/>
              </a:rPr>
              <a:t>across network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baseline="0" dirty="0" smtClean="0">
                <a:solidFill>
                  <a:schemeClr val="bg1"/>
                </a:solidFill>
                <a:latin typeface="Tahoma" pitchFamily="-64" charset="0"/>
              </a:rPr>
              <a:t>O(# cut edges)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ahoma" pitchFamily="-6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44966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88025E-6 1.51515E-6 L -0.24314 0.003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166" y="18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2.22222E-6 L 0.17135 2.22222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2.22222E-6 L 0.17135 2.22222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810000" y="3581400"/>
            <a:ext cx="2209800" cy="2667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3200" dirty="0" smtClean="0"/>
              <a:t>Machine 1</a:t>
            </a:r>
            <a:endParaRPr lang="en-US" sz="3200" dirty="0"/>
          </a:p>
        </p:txBody>
      </p:sp>
      <p:sp>
        <p:nvSpPr>
          <p:cNvPr id="12" name="Rectangle 11"/>
          <p:cNvSpPr/>
          <p:nvPr/>
        </p:nvSpPr>
        <p:spPr>
          <a:xfrm>
            <a:off x="6248400" y="3581400"/>
            <a:ext cx="2209800" cy="2667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3200" dirty="0" smtClean="0"/>
              <a:t>Machine 2</a:t>
            </a:r>
            <a:endParaRPr lang="en-US" sz="3200" dirty="0"/>
          </a:p>
        </p:txBody>
      </p:sp>
      <p:cxnSp>
        <p:nvCxnSpPr>
          <p:cNvPr id="13" name="Straight Connector 12"/>
          <p:cNvCxnSpPr>
            <a:stCxn id="64" idx="0"/>
            <a:endCxn id="59" idx="4"/>
          </p:cNvCxnSpPr>
          <p:nvPr/>
        </p:nvCxnSpPr>
        <p:spPr>
          <a:xfrm flipV="1">
            <a:off x="647700" y="4343400"/>
            <a:ext cx="0" cy="304800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14" name="Straight Connector 13"/>
          <p:cNvCxnSpPr>
            <a:stCxn id="61" idx="3"/>
            <a:endCxn id="29" idx="0"/>
          </p:cNvCxnSpPr>
          <p:nvPr/>
        </p:nvCxnSpPr>
        <p:spPr>
          <a:xfrm flipH="1">
            <a:off x="1511300" y="4309922"/>
            <a:ext cx="782778" cy="871678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15" name="Straight Connector 14"/>
          <p:cNvCxnSpPr>
            <a:stCxn id="20" idx="4"/>
            <a:endCxn id="30" idx="0"/>
          </p:cNvCxnSpPr>
          <p:nvPr/>
        </p:nvCxnSpPr>
        <p:spPr>
          <a:xfrm>
            <a:off x="2374900" y="4343400"/>
            <a:ext cx="0" cy="838200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16" name="Straight Connector 15"/>
          <p:cNvCxnSpPr>
            <a:stCxn id="66" idx="5"/>
            <a:endCxn id="31" idx="0"/>
          </p:cNvCxnSpPr>
          <p:nvPr/>
        </p:nvCxnSpPr>
        <p:spPr>
          <a:xfrm>
            <a:off x="2455722" y="4843322"/>
            <a:ext cx="782778" cy="338278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17" name="Straight Connector 16"/>
          <p:cNvCxnSpPr>
            <a:stCxn id="18" idx="6"/>
            <a:endCxn id="65" idx="1"/>
          </p:cNvCxnSpPr>
          <p:nvPr/>
        </p:nvCxnSpPr>
        <p:spPr>
          <a:xfrm>
            <a:off x="762000" y="4229100"/>
            <a:ext cx="668478" cy="452578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18" name="Oval 17"/>
          <p:cNvSpPr/>
          <p:nvPr/>
        </p:nvSpPr>
        <p:spPr>
          <a:xfrm>
            <a:off x="533400" y="4114800"/>
            <a:ext cx="228600" cy="228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397000" y="4114800"/>
            <a:ext cx="228600" cy="228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260600" y="4114800"/>
            <a:ext cx="228600" cy="228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124200" y="4114800"/>
            <a:ext cx="228600" cy="228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>
            <a:stCxn id="23" idx="6"/>
            <a:endCxn id="70" idx="1"/>
          </p:cNvCxnSpPr>
          <p:nvPr/>
        </p:nvCxnSpPr>
        <p:spPr>
          <a:xfrm>
            <a:off x="762000" y="4762500"/>
            <a:ext cx="668478" cy="452578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23" name="Oval 22"/>
          <p:cNvSpPr/>
          <p:nvPr/>
        </p:nvSpPr>
        <p:spPr>
          <a:xfrm>
            <a:off x="533400" y="4648200"/>
            <a:ext cx="228600" cy="228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1397000" y="4648200"/>
            <a:ext cx="228600" cy="228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2260600" y="4648200"/>
            <a:ext cx="228600" cy="228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124200" y="4648200"/>
            <a:ext cx="228600" cy="228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>
            <a:stCxn id="65" idx="5"/>
            <a:endCxn id="31" idx="2"/>
          </p:cNvCxnSpPr>
          <p:nvPr/>
        </p:nvCxnSpPr>
        <p:spPr>
          <a:xfrm>
            <a:off x="1592122" y="4843322"/>
            <a:ext cx="1532078" cy="452578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28" name="Oval 27"/>
          <p:cNvSpPr/>
          <p:nvPr/>
        </p:nvSpPr>
        <p:spPr>
          <a:xfrm>
            <a:off x="533400" y="5181600"/>
            <a:ext cx="228600" cy="228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1397000" y="5181600"/>
            <a:ext cx="228600" cy="228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260600" y="5181600"/>
            <a:ext cx="228600" cy="228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124200" y="5181600"/>
            <a:ext cx="228600" cy="228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533400" y="4114800"/>
            <a:ext cx="228600" cy="228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1397000" y="4114800"/>
            <a:ext cx="228600" cy="228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2260600" y="4114800"/>
            <a:ext cx="228600" cy="228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3124200" y="4114800"/>
            <a:ext cx="228600" cy="228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533400" y="4648200"/>
            <a:ext cx="228600" cy="228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1397000" y="4648200"/>
            <a:ext cx="228600" cy="228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2260600" y="4648200"/>
            <a:ext cx="228600" cy="228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3124200" y="4648200"/>
            <a:ext cx="228600" cy="228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533400" y="5181600"/>
            <a:ext cx="228600" cy="228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1397000" y="5181600"/>
            <a:ext cx="228600" cy="228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2260600" y="5181600"/>
            <a:ext cx="228600" cy="228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3124200" y="5181600"/>
            <a:ext cx="228600" cy="228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Connector 67"/>
          <p:cNvCxnSpPr>
            <a:stCxn id="23" idx="7"/>
            <a:endCxn id="20" idx="2"/>
          </p:cNvCxnSpPr>
          <p:nvPr/>
        </p:nvCxnSpPr>
        <p:spPr>
          <a:xfrm flipV="1">
            <a:off x="728522" y="4229100"/>
            <a:ext cx="1532078" cy="452578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74" name="Straight Connector 73"/>
          <p:cNvCxnSpPr>
            <a:stCxn id="64" idx="6"/>
            <a:endCxn id="62" idx="2"/>
          </p:cNvCxnSpPr>
          <p:nvPr/>
        </p:nvCxnSpPr>
        <p:spPr>
          <a:xfrm flipV="1">
            <a:off x="762000" y="4229100"/>
            <a:ext cx="2362200" cy="533400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76" name="Straight Connector 75"/>
          <p:cNvCxnSpPr>
            <a:stCxn id="64" idx="5"/>
            <a:endCxn id="72" idx="1"/>
          </p:cNvCxnSpPr>
          <p:nvPr/>
        </p:nvCxnSpPr>
        <p:spPr>
          <a:xfrm>
            <a:off x="728522" y="4843322"/>
            <a:ext cx="2429156" cy="371756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79" name="Straight Connector 78"/>
          <p:cNvCxnSpPr>
            <a:stCxn id="66" idx="7"/>
            <a:endCxn id="62" idx="3"/>
          </p:cNvCxnSpPr>
          <p:nvPr/>
        </p:nvCxnSpPr>
        <p:spPr>
          <a:xfrm flipV="1">
            <a:off x="2455722" y="4309922"/>
            <a:ext cx="701956" cy="371756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82" name="Straight Connector 81"/>
          <p:cNvCxnSpPr>
            <a:stCxn id="70" idx="7"/>
            <a:endCxn id="66" idx="3"/>
          </p:cNvCxnSpPr>
          <p:nvPr/>
        </p:nvCxnSpPr>
        <p:spPr>
          <a:xfrm flipV="1">
            <a:off x="1592122" y="4843322"/>
            <a:ext cx="701956" cy="371756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85" name="Straight Connector 84"/>
          <p:cNvCxnSpPr>
            <a:stCxn id="65" idx="6"/>
            <a:endCxn id="66" idx="2"/>
          </p:cNvCxnSpPr>
          <p:nvPr/>
        </p:nvCxnSpPr>
        <p:spPr>
          <a:xfrm>
            <a:off x="1625600" y="4762500"/>
            <a:ext cx="635000" cy="0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88" name="Straight Connector 87"/>
          <p:cNvCxnSpPr>
            <a:stCxn id="25" idx="6"/>
            <a:endCxn id="67" idx="2"/>
          </p:cNvCxnSpPr>
          <p:nvPr/>
        </p:nvCxnSpPr>
        <p:spPr>
          <a:xfrm>
            <a:off x="2489200" y="4762500"/>
            <a:ext cx="635000" cy="0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91" name="Straight Connector 90"/>
          <p:cNvCxnSpPr>
            <a:stCxn id="69" idx="7"/>
            <a:endCxn id="60" idx="4"/>
          </p:cNvCxnSpPr>
          <p:nvPr/>
        </p:nvCxnSpPr>
        <p:spPr>
          <a:xfrm flipV="1">
            <a:off x="728522" y="4343400"/>
            <a:ext cx="782778" cy="871678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94" name="Straight Connector 93"/>
          <p:cNvCxnSpPr>
            <a:stCxn id="66" idx="1"/>
            <a:endCxn id="19" idx="5"/>
          </p:cNvCxnSpPr>
          <p:nvPr/>
        </p:nvCxnSpPr>
        <p:spPr>
          <a:xfrm flipH="1" flipV="1">
            <a:off x="1592122" y="4309922"/>
            <a:ext cx="701956" cy="371756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97" name="Straight Connector 96"/>
          <p:cNvCxnSpPr>
            <a:stCxn id="28" idx="7"/>
            <a:endCxn id="25" idx="3"/>
          </p:cNvCxnSpPr>
          <p:nvPr/>
        </p:nvCxnSpPr>
        <p:spPr>
          <a:xfrm flipV="1">
            <a:off x="728522" y="4843322"/>
            <a:ext cx="1565556" cy="371756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Random Partitioning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95400"/>
          </a:xfrm>
        </p:spPr>
        <p:txBody>
          <a:bodyPr/>
          <a:lstStyle/>
          <a:p>
            <a:r>
              <a:rPr lang="en-US" sz="3200" dirty="0" smtClean="0"/>
              <a:t>Both GraphLab and </a:t>
            </a:r>
            <a:r>
              <a:rPr lang="en-US" sz="3200" dirty="0" err="1" smtClean="0"/>
              <a:t>Pregel</a:t>
            </a:r>
            <a:r>
              <a:rPr lang="en-US" sz="3200" dirty="0" smtClean="0"/>
              <a:t> resort to </a:t>
            </a:r>
            <a:r>
              <a:rPr lang="en-US" b="1" dirty="0" smtClean="0">
                <a:sym typeface="Wingdings"/>
              </a:rPr>
              <a:t>r</a:t>
            </a:r>
            <a:r>
              <a:rPr lang="en-US" sz="3200" b="1" dirty="0" smtClean="0">
                <a:sym typeface="Wingdings"/>
              </a:rPr>
              <a:t>andom</a:t>
            </a:r>
            <a:r>
              <a:rPr lang="en-US" sz="3200" dirty="0" smtClean="0">
                <a:sym typeface="Wingdings"/>
              </a:rPr>
              <a:t> (hashed) partitioning </a:t>
            </a:r>
            <a:r>
              <a:rPr lang="en-US" dirty="0" smtClean="0">
                <a:sym typeface="Wingdings"/>
              </a:rPr>
              <a:t>on</a:t>
            </a:r>
            <a:r>
              <a:rPr lang="en-US" sz="3200" dirty="0" smtClean="0">
                <a:sym typeface="Wingdings"/>
              </a:rPr>
              <a:t> </a:t>
            </a:r>
            <a:r>
              <a:rPr lang="en-US" sz="3200" b="1" dirty="0" smtClean="0">
                <a:sym typeface="Wingdings"/>
              </a:rPr>
              <a:t>natural </a:t>
            </a:r>
            <a:r>
              <a:rPr lang="en-US" b="1" dirty="0" smtClean="0">
                <a:sym typeface="Wingdings"/>
              </a:rPr>
              <a:t>g</a:t>
            </a:r>
            <a:r>
              <a:rPr lang="en-US" sz="3200" b="1" dirty="0" smtClean="0">
                <a:sym typeface="Wingdings"/>
              </a:rPr>
              <a:t>raphs</a:t>
            </a:r>
            <a:endParaRPr lang="en-US" sz="3200" b="1" dirty="0"/>
          </a:p>
        </p:txBody>
      </p:sp>
      <p:grpSp>
        <p:nvGrpSpPr>
          <p:cNvPr id="127" name="Group 126"/>
          <p:cNvGrpSpPr/>
          <p:nvPr/>
        </p:nvGrpSpPr>
        <p:grpSpPr>
          <a:xfrm>
            <a:off x="4648200" y="3962400"/>
            <a:ext cx="2895600" cy="1333500"/>
            <a:chOff x="4648200" y="3505200"/>
            <a:chExt cx="2895600" cy="1333500"/>
          </a:xfrm>
        </p:grpSpPr>
        <p:cxnSp>
          <p:nvCxnSpPr>
            <p:cNvPr id="73" name="Straight Connector 72"/>
            <p:cNvCxnSpPr/>
            <p:nvPr/>
          </p:nvCxnSpPr>
          <p:spPr>
            <a:xfrm>
              <a:off x="4800600" y="3505200"/>
              <a:ext cx="2133600" cy="533400"/>
            </a:xfrm>
            <a:prstGeom prst="lin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V="1">
              <a:off x="4724400" y="3505200"/>
              <a:ext cx="2209800" cy="533400"/>
            </a:xfrm>
            <a:prstGeom prst="lin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flipH="1" flipV="1">
              <a:off x="4724400" y="4038600"/>
              <a:ext cx="2743200" cy="76200"/>
            </a:xfrm>
            <a:prstGeom prst="lin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flipV="1">
              <a:off x="4724400" y="4114800"/>
              <a:ext cx="2743200" cy="381000"/>
            </a:xfrm>
            <a:prstGeom prst="lin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cxnSp>
        <p:cxnSp>
          <p:nvCxnSpPr>
            <p:cNvPr id="84" name="Straight Connector 83"/>
            <p:cNvCxnSpPr>
              <a:stCxn id="49" idx="2"/>
            </p:cNvCxnSpPr>
            <p:nvPr/>
          </p:nvCxnSpPr>
          <p:spPr>
            <a:xfrm flipV="1">
              <a:off x="4724400" y="4724400"/>
              <a:ext cx="2209800" cy="114300"/>
            </a:xfrm>
            <a:prstGeom prst="lin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cxnSp>
        <p:cxnSp>
          <p:nvCxnSpPr>
            <p:cNvPr id="87" name="Straight Connector 86"/>
            <p:cNvCxnSpPr>
              <a:stCxn id="49" idx="2"/>
            </p:cNvCxnSpPr>
            <p:nvPr/>
          </p:nvCxnSpPr>
          <p:spPr>
            <a:xfrm flipV="1">
              <a:off x="4724400" y="4343400"/>
              <a:ext cx="2286000" cy="495300"/>
            </a:xfrm>
            <a:prstGeom prst="lin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flipV="1">
              <a:off x="7010400" y="3505200"/>
              <a:ext cx="533400" cy="838200"/>
            </a:xfrm>
            <a:prstGeom prst="lin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flipH="1" flipV="1">
              <a:off x="4724400" y="3505200"/>
              <a:ext cx="533400" cy="533400"/>
            </a:xfrm>
            <a:prstGeom prst="lin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flipV="1">
              <a:off x="4648200" y="4038600"/>
              <a:ext cx="609600" cy="762000"/>
            </a:xfrm>
            <a:prstGeom prst="lin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5181600" y="4038600"/>
              <a:ext cx="1676400" cy="0"/>
            </a:xfrm>
            <a:prstGeom prst="lin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>
              <a:off x="4724400" y="4495800"/>
              <a:ext cx="2209800" cy="228600"/>
            </a:xfrm>
            <a:prstGeom prst="lin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flipV="1">
              <a:off x="4648200" y="3505200"/>
              <a:ext cx="2286000" cy="1295400"/>
            </a:xfrm>
            <a:prstGeom prst="lin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>
              <a:off x="6934200" y="3505200"/>
              <a:ext cx="609600" cy="0"/>
            </a:xfrm>
            <a:prstGeom prst="lin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 flipH="1">
              <a:off x="5257800" y="3505200"/>
              <a:ext cx="1676400" cy="0"/>
            </a:xfrm>
            <a:prstGeom prst="lin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flipH="1" flipV="1">
              <a:off x="5334000" y="3505200"/>
              <a:ext cx="1676400" cy="838200"/>
            </a:xfrm>
            <a:prstGeom prst="lin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 flipH="1" flipV="1">
              <a:off x="4724400" y="3505200"/>
              <a:ext cx="2209800" cy="1219200"/>
            </a:xfrm>
            <a:prstGeom prst="lin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cxnSp>
      </p:grpSp>
      <p:grpSp>
        <p:nvGrpSpPr>
          <p:cNvPr id="131" name="Group 130"/>
          <p:cNvGrpSpPr/>
          <p:nvPr/>
        </p:nvGrpSpPr>
        <p:grpSpPr>
          <a:xfrm>
            <a:off x="1221873" y="2667000"/>
            <a:ext cx="7236327" cy="3505200"/>
            <a:chOff x="1066800" y="3048000"/>
            <a:chExt cx="7236327" cy="3505200"/>
          </a:xfrm>
        </p:grpSpPr>
        <p:sp>
          <p:nvSpPr>
            <p:cNvPr id="132" name="Rectangle 131"/>
            <p:cNvSpPr/>
            <p:nvPr/>
          </p:nvSpPr>
          <p:spPr>
            <a:xfrm>
              <a:off x="1066800" y="3048000"/>
              <a:ext cx="7086600" cy="3505200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3" name="Group 5"/>
            <p:cNvGrpSpPr/>
            <p:nvPr/>
          </p:nvGrpSpPr>
          <p:grpSpPr>
            <a:xfrm>
              <a:off x="1143000" y="3048000"/>
              <a:ext cx="7160127" cy="3151076"/>
              <a:chOff x="925989" y="2726742"/>
              <a:chExt cx="7160127" cy="3151076"/>
            </a:xfrm>
          </p:grpSpPr>
          <p:pic>
            <p:nvPicPr>
              <p:cNvPr id="134" name="Picture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925989" y="2726742"/>
                <a:ext cx="7160127" cy="2226258"/>
              </a:xfrm>
              <a:prstGeom prst="rect">
                <a:avLst/>
              </a:prstGeom>
            </p:spPr>
          </p:pic>
          <p:sp>
            <p:nvSpPr>
              <p:cNvPr id="135" name="TextBox 134"/>
              <p:cNvSpPr txBox="1"/>
              <p:nvPr/>
            </p:nvSpPr>
            <p:spPr>
              <a:xfrm>
                <a:off x="1371600" y="4800600"/>
                <a:ext cx="6136816" cy="10772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/>
                  <a:t>10 Machines </a:t>
                </a:r>
                <a:r>
                  <a:rPr lang="en-US" sz="3200" b="1" dirty="0" smtClean="0">
                    <a:sym typeface="Wingdings"/>
                  </a:rPr>
                  <a:t> 90% of edges cut</a:t>
                </a:r>
              </a:p>
              <a:p>
                <a:r>
                  <a:rPr lang="en-US" sz="3200" b="1" dirty="0" smtClean="0">
                    <a:sym typeface="Wingdings"/>
                  </a:rPr>
                  <a:t>100 Machines  99% of edges cut!</a:t>
                </a:r>
                <a:endParaRPr lang="en-US" sz="3200" b="1" dirty="0"/>
              </a:p>
            </p:txBody>
          </p:sp>
        </p:grp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F60F-3EA1-45ED-A3FD-0857F7C98CF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6531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0007 C 0.0382 -0.0451 0.07605 -0.09066 0.15122 -0.09806 C 0.22639 -0.10546 0.39271 -0.05597 0.45122 -0.0444 " pathEditMode="relative" ptsTypes="aaA">
                                      <p:cBhvr>
                                        <p:cTn id="6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2.22222E-6 -1.68363E-6 C 0.09688 0.03215 0.19375 0.0643 0.29358 0.05713 C 0.3934 0.04996 0.49601 0.00324 0.59878 -0.04324 " pathEditMode="relative" ptsTypes="aaA">
                                      <p:cBhvr>
                                        <p:cTn id="8" dur="17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5.3469E-6 C 0.03038 -0.04463 0.06077 -0.08926 0.10261 -0.08302 C 0.14445 -0.07677 0.19757 -0.01942 0.2507 0.03816 " pathEditMode="relative" ptsTypes="aaA">
                                      <p:cBhvr>
                                        <p:cTn id="10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7.22222E-6 -2.81221E-6 C 0.03749 0.07285 0.07517 0.1457 0.14288 0.15056 C 0.21058 0.15542 0.3085 0.09228 0.40659 0.02937 " pathEditMode="relative" ptsTypes="aaA">
                                      <p:cBhvr>
                                        <p:cTn id="12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43 0.00462 C -0.00086 0.0777 -0.00416 0.15101 0.05191 0.14315 C 0.10782 0.13529 0.27379 -0.02313 0.33889 -0.04209 C 0.404 -0.06106 0.42327 -0.01619 0.44271 0.02891 " pathEditMode="relative" rAng="0" ptsTypes="aaaA">
                                      <p:cBhvr>
                                        <p:cTn id="14" dur="11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700" y="400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animMotion origin="layout" path="M -2.22222E-6 -3.9408E-6 C 0.00903 0.04926 0.01806 0.09875 0.05469 0.11772 C 0.09132 0.13668 0.12813 0.13298 0.21962 0.11425 C 0.31111 0.09551 0.45747 0.05019 0.60399 0.00509 " pathEditMode="relative" ptsTypes="aaaA">
                                      <p:cBhvr>
                                        <p:cTn id="16" dur="1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1.11111E-6 -6.91027E-6 C -0.03889 -0.04302 -0.07778 -0.08604 -0.05729 -0.10731 C -0.0368 -0.12859 0.08195 -0.16074 0.12327 -0.12813 C 0.16458 -0.09552 0.16892 0.05411 0.1908 0.08834 C 0.21267 0.12257 0.23351 0.10013 0.25452 0.07793 " pathEditMode="relative" ptsTypes="aaaaA">
                                      <p:cBhvr>
                                        <p:cTn id="18" dur="19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4.79186E-6 C 0.01996 -0.0555 0.03993 -0.11101 0.09601 -0.08811 C 0.15208 -0.06522 0.28385 0.11101 0.33628 0.13668 C 0.38871 0.16235 0.39948 0.11402 0.41042 0.06591 " pathEditMode="relative" ptsTypes="aaaA">
                                      <p:cBhvr>
                                        <p:cTn id="20" dur="17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3.33333E-6 4.79186E-6 C 0.0224 0.06545 0.04497 0.13113 0.07674 0.14338 C 0.10851 0.15564 0.12778 0.09019 0.19097 0.07423 C 0.25399 0.05828 0.40278 0.09366 0.4559 0.04833 C 0.50903 0.003 0.50903 -0.09713 0.5092 -0.19727 " pathEditMode="relative" ptsTypes="aaaaA">
                                      <p:cBhvr>
                                        <p:cTn id="22" dur="1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6.94444E-6 4.79186E-6 C 0.03802 -0.02405 0.07604 -0.04787 0.13506 -0.04163 C 0.19409 -0.03539 0.27013 0.02474 0.35451 0.03793 C 0.43871 0.05111 0.59131 0.07724 0.64149 0.03793 C 0.69166 -0.00139 0.67378 -0.09945 0.6559 -0.19727 " pathEditMode="relative" ptsTypes="aaaaA">
                                      <p:cBhvr>
                                        <p:cTn id="24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5.83333E-6 2.81221E-6 C 5.83333E-6 2.81221E-6 0.15973 -0.05805 0.31945 -0.1161 " pathEditMode="relative" ptsTypes="aA">
                                      <p:cBhvr>
                                        <p:cTn id="26" dur="13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11111E-6 3.9408E-6 C 0.03732 -0.06429 0.07482 -0.12859 0.11683 -0.15056 C 0.15885 -0.17253 0.20347 -0.16767 0.2519 -0.13136 C 0.30034 -0.09505 0.37222 0.06383 0.40781 0.06753 C 0.4434 0.07123 0.45416 -0.01896 0.46492 -0.10893 " pathEditMode="relative" ptsTypes="aaaaA">
                                      <p:cBhvr>
                                        <p:cTn id="28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7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0" grpId="0" animBg="1"/>
      <p:bldP spid="61" grpId="0" animBg="1"/>
      <p:bldP spid="62" grpId="0" animBg="1"/>
      <p:bldP spid="64" grpId="0" animBg="1"/>
      <p:bldP spid="65" grpId="0" animBg="1"/>
      <p:bldP spid="66" grpId="0" animBg="1"/>
      <p:bldP spid="67" grpId="0" animBg="1"/>
      <p:bldP spid="69" grpId="0" animBg="1"/>
      <p:bldP spid="70" grpId="0" animBg="1"/>
      <p:bldP spid="71" grpId="0" animBg="1"/>
      <p:bldP spid="7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429374" y="457200"/>
            <a:ext cx="2085226" cy="2870200"/>
            <a:chOff x="304800" y="457200"/>
            <a:chExt cx="2085226" cy="2870200"/>
          </a:xfrm>
        </p:grpSpPr>
        <p:sp>
          <p:nvSpPr>
            <p:cNvPr id="4" name="TextBox 3"/>
            <p:cNvSpPr txBox="1"/>
            <p:nvPr/>
          </p:nvSpPr>
          <p:spPr>
            <a:xfrm>
              <a:off x="304800" y="457200"/>
              <a:ext cx="20852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Social Media</a:t>
              </a:r>
              <a:endParaRPr lang="en-US" sz="2800" b="1" dirty="0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90213" y="1148052"/>
              <a:ext cx="914400" cy="91440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4"/>
            <a:srcRect l="17369" t="15965" r="15965" b="17369"/>
            <a:stretch/>
          </p:blipFill>
          <p:spPr>
            <a:xfrm>
              <a:off x="839413" y="2311400"/>
              <a:ext cx="1016000" cy="1016000"/>
            </a:xfrm>
            <a:prstGeom prst="rect">
              <a:avLst/>
            </a:prstGeom>
          </p:spPr>
        </p:pic>
      </p:grp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152400" y="3581400"/>
            <a:ext cx="8991600" cy="3200400"/>
          </a:xfrm>
        </p:spPr>
        <p:txBody>
          <a:bodyPr>
            <a:normAutofit fontScale="92500"/>
          </a:bodyPr>
          <a:lstStyle/>
          <a:p>
            <a:r>
              <a:rPr lang="en-US" b="1" dirty="0" smtClean="0"/>
              <a:t>Graphs</a:t>
            </a:r>
            <a:r>
              <a:rPr lang="en-US" dirty="0" smtClean="0"/>
              <a:t> </a:t>
            </a:r>
            <a:r>
              <a:rPr lang="en-US" i="1" dirty="0" smtClean="0"/>
              <a:t>encode</a:t>
            </a:r>
            <a:r>
              <a:rPr lang="en-US" dirty="0" smtClean="0"/>
              <a:t> </a:t>
            </a:r>
            <a:r>
              <a:rPr lang="en-US" b="1" dirty="0" smtClean="0"/>
              <a:t>relationships</a:t>
            </a:r>
            <a:r>
              <a:rPr lang="en-US" dirty="0" smtClean="0"/>
              <a:t> between: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sz="4000" b="1" dirty="0" smtClean="0"/>
              <a:t>Big</a:t>
            </a:r>
            <a:r>
              <a:rPr lang="en-US" b="1" dirty="0" smtClean="0"/>
              <a:t>: billions</a:t>
            </a:r>
            <a:r>
              <a:rPr lang="en-US" dirty="0" smtClean="0"/>
              <a:t> of </a:t>
            </a:r>
            <a:r>
              <a:rPr lang="en-US" b="1" dirty="0" smtClean="0"/>
              <a:t>vertices</a:t>
            </a:r>
            <a:r>
              <a:rPr lang="en-US" dirty="0" smtClean="0"/>
              <a:t> and </a:t>
            </a:r>
            <a:r>
              <a:rPr lang="en-US" b="1" dirty="0" smtClean="0"/>
              <a:t>edges</a:t>
            </a:r>
            <a:r>
              <a:rPr lang="en-US" dirty="0"/>
              <a:t> </a:t>
            </a:r>
            <a:r>
              <a:rPr lang="en-US" dirty="0" smtClean="0"/>
              <a:t>and rich metadata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4916092" y="457200"/>
            <a:ext cx="1877813" cy="2819400"/>
            <a:chOff x="4330511" y="457200"/>
            <a:chExt cx="1877813" cy="2819400"/>
          </a:xfrm>
        </p:grpSpPr>
        <p:sp>
          <p:nvSpPr>
            <p:cNvPr id="6" name="TextBox 5"/>
            <p:cNvSpPr txBox="1"/>
            <p:nvPr/>
          </p:nvSpPr>
          <p:spPr>
            <a:xfrm>
              <a:off x="4330511" y="457200"/>
              <a:ext cx="187781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Advertising</a:t>
              </a:r>
              <a:endParaRPr lang="en-US" sz="2800" b="1" dirty="0"/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5"/>
            <a:srcRect l="8304" t="5439" r="8655" b="5672"/>
            <a:stretch/>
          </p:blipFill>
          <p:spPr>
            <a:xfrm>
              <a:off x="4750699" y="1115855"/>
              <a:ext cx="914400" cy="978795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50699" y="2362200"/>
              <a:ext cx="914400" cy="914400"/>
            </a:xfrm>
            <a:prstGeom prst="rect">
              <a:avLst/>
            </a:prstGeom>
          </p:spPr>
        </p:pic>
      </p:grpSp>
      <p:grpSp>
        <p:nvGrpSpPr>
          <p:cNvPr id="35" name="Group 34"/>
          <p:cNvGrpSpPr/>
          <p:nvPr/>
        </p:nvGrpSpPr>
        <p:grpSpPr>
          <a:xfrm>
            <a:off x="2969900" y="457200"/>
            <a:ext cx="1297300" cy="2895600"/>
            <a:chOff x="6212665" y="457200"/>
            <a:chExt cx="1297300" cy="2895600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322893" y="2286000"/>
              <a:ext cx="1068507" cy="1066800"/>
            </a:xfrm>
            <a:prstGeom prst="rect">
              <a:avLst/>
            </a:prstGeom>
          </p:spPr>
        </p:pic>
        <p:sp>
          <p:nvSpPr>
            <p:cNvPr id="23" name="TextBox 22"/>
            <p:cNvSpPr txBox="1"/>
            <p:nvPr/>
          </p:nvSpPr>
          <p:spPr>
            <a:xfrm>
              <a:off x="6212665" y="457200"/>
              <a:ext cx="129730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Science</a:t>
              </a:r>
              <a:endParaRPr lang="en-US" sz="2800" b="1" dirty="0"/>
            </a:p>
          </p:txBody>
        </p:sp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19800000">
              <a:off x="6217249" y="1052758"/>
              <a:ext cx="1154310" cy="1104989"/>
            </a:xfrm>
            <a:prstGeom prst="rect">
              <a:avLst/>
            </a:prstGeom>
          </p:spPr>
        </p:pic>
      </p:grpSp>
      <p:grpSp>
        <p:nvGrpSpPr>
          <p:cNvPr id="37" name="Group 36"/>
          <p:cNvGrpSpPr/>
          <p:nvPr/>
        </p:nvGrpSpPr>
        <p:grpSpPr>
          <a:xfrm>
            <a:off x="7467600" y="457200"/>
            <a:ext cx="1054100" cy="2889250"/>
            <a:chOff x="2745282" y="457200"/>
            <a:chExt cx="1054100" cy="2889250"/>
          </a:xfrm>
        </p:grpSpPr>
        <p:sp>
          <p:nvSpPr>
            <p:cNvPr id="5" name="TextBox 4"/>
            <p:cNvSpPr txBox="1"/>
            <p:nvPr/>
          </p:nvSpPr>
          <p:spPr>
            <a:xfrm>
              <a:off x="2808688" y="457200"/>
              <a:ext cx="88352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Web</a:t>
              </a:r>
              <a:endParaRPr lang="en-US" sz="2800" b="1" dirty="0"/>
            </a:p>
          </p:txBody>
        </p:sp>
        <p:pic>
          <p:nvPicPr>
            <p:cNvPr id="10" name="Picture 2" descr="http://www.bioteams.com/images/wikipedia_as_a.jpg"/>
            <p:cNvPicPr>
              <a:picLocks noChangeAspect="1" noChangeArrowheads="1"/>
            </p:cNvPicPr>
            <p:nvPr/>
          </p:nvPicPr>
          <p:blipFill>
            <a:blip r:embed="rId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7033" y="1109952"/>
              <a:ext cx="990599" cy="990600"/>
            </a:xfrm>
            <a:prstGeom prst="rect">
              <a:avLst/>
            </a:prstGeom>
            <a:noFill/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745282" y="2292350"/>
              <a:ext cx="1054100" cy="1054100"/>
            </a:xfrm>
            <a:prstGeom prst="rect">
              <a:avLst/>
            </a:prstGeom>
          </p:spPr>
        </p:pic>
      </p:grpSp>
      <p:grpSp>
        <p:nvGrpSpPr>
          <p:cNvPr id="39" name="Group 38"/>
          <p:cNvGrpSpPr/>
          <p:nvPr/>
        </p:nvGrpSpPr>
        <p:grpSpPr>
          <a:xfrm>
            <a:off x="533400" y="4321313"/>
            <a:ext cx="7848600" cy="1393687"/>
            <a:chOff x="533400" y="4190999"/>
            <a:chExt cx="7848600" cy="1393687"/>
          </a:xfrm>
        </p:grpSpPr>
        <p:sp>
          <p:nvSpPr>
            <p:cNvPr id="18" name="TextBox 17"/>
            <p:cNvSpPr txBox="1"/>
            <p:nvPr/>
          </p:nvSpPr>
          <p:spPr>
            <a:xfrm>
              <a:off x="533400" y="4190999"/>
              <a:ext cx="161785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/>
                <a:t>People</a:t>
              </a:r>
              <a:endParaRPr lang="en-US" sz="40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173400" y="4876800"/>
              <a:ext cx="12554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/>
                <a:t>Facts</a:t>
              </a:r>
              <a:endParaRPr lang="en-US" sz="40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505200" y="4190999"/>
              <a:ext cx="202736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/>
                <a:t>Products</a:t>
              </a:r>
              <a:endParaRPr lang="en-US" sz="40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297600" y="4876800"/>
              <a:ext cx="201760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/>
                <a:t>Interests</a:t>
              </a:r>
              <a:endParaRPr lang="en-US" sz="40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097023" y="4190999"/>
              <a:ext cx="128497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/>
                <a:t>Ideas</a:t>
              </a:r>
              <a:endParaRPr lang="en-US" sz="4000" dirty="0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F60F-3EA1-45ED-A3FD-0857F7C98CF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508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 Summary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b="1" dirty="0" smtClean="0"/>
              <a:t>GraphLab</a:t>
            </a:r>
            <a:r>
              <a:rPr lang="en-US" sz="4000" dirty="0" smtClean="0"/>
              <a:t> and </a:t>
            </a:r>
            <a:r>
              <a:rPr lang="en-US" sz="4000" b="1" dirty="0" err="1" smtClean="0"/>
              <a:t>Pregel</a:t>
            </a:r>
            <a:r>
              <a:rPr lang="en-US" sz="4000" dirty="0" smtClean="0"/>
              <a:t> are not well suited for </a:t>
            </a:r>
            <a:r>
              <a:rPr lang="en-US" sz="4000" b="1" dirty="0" smtClean="0"/>
              <a:t>natural graphs</a:t>
            </a:r>
          </a:p>
          <a:p>
            <a:endParaRPr lang="en-US" sz="4000" b="1" dirty="0"/>
          </a:p>
          <a:p>
            <a:r>
              <a:rPr lang="en-US" sz="4000" dirty="0" smtClean="0"/>
              <a:t>Challenges of </a:t>
            </a:r>
            <a:r>
              <a:rPr lang="en-US" sz="4000" b="1" dirty="0" smtClean="0"/>
              <a:t>high-degree vertices</a:t>
            </a:r>
          </a:p>
          <a:p>
            <a:r>
              <a:rPr lang="en-US" sz="4000" dirty="0" smtClean="0"/>
              <a:t>Low </a:t>
            </a:r>
            <a:r>
              <a:rPr lang="en-US" sz="4000" dirty="0"/>
              <a:t>q</a:t>
            </a:r>
            <a:r>
              <a:rPr lang="en-US" sz="4000" dirty="0" smtClean="0"/>
              <a:t>uality </a:t>
            </a:r>
            <a:r>
              <a:rPr lang="en-US" sz="4000" b="1" dirty="0" smtClean="0"/>
              <a:t>partitioning</a:t>
            </a:r>
            <a:endParaRPr lang="en-US" sz="4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F60F-3EA1-45ED-A3FD-0857F7C98CF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25136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2743200"/>
            <a:ext cx="8229600" cy="3276600"/>
          </a:xfrm>
        </p:spPr>
        <p:txBody>
          <a:bodyPr>
            <a:normAutofit fontScale="92500"/>
          </a:bodyPr>
          <a:lstStyle/>
          <a:p>
            <a:r>
              <a:rPr lang="en-US" b="1" dirty="0" smtClean="0"/>
              <a:t>GAS Decomposition</a:t>
            </a:r>
            <a:r>
              <a:rPr lang="en-US" dirty="0" smtClean="0"/>
              <a:t>: distribute vertex-programs </a:t>
            </a:r>
          </a:p>
          <a:p>
            <a:pPr lvl="1"/>
            <a:r>
              <a:rPr lang="en-US" dirty="0" smtClean="0"/>
              <a:t>Move computation to data</a:t>
            </a:r>
          </a:p>
          <a:p>
            <a:pPr lvl="1"/>
            <a:r>
              <a:rPr lang="en-US" dirty="0" smtClean="0"/>
              <a:t>Parallelize </a:t>
            </a:r>
            <a:r>
              <a:rPr lang="en-US" b="1" dirty="0" smtClean="0"/>
              <a:t>high-degree </a:t>
            </a:r>
            <a:r>
              <a:rPr lang="en-US" dirty="0" smtClean="0"/>
              <a:t>vertices</a:t>
            </a:r>
          </a:p>
          <a:p>
            <a:endParaRPr lang="en-US" dirty="0" smtClean="0"/>
          </a:p>
          <a:p>
            <a:r>
              <a:rPr lang="en-US" b="1" dirty="0" smtClean="0"/>
              <a:t>Vertex Partitioning:</a:t>
            </a:r>
          </a:p>
          <a:p>
            <a:pPr lvl="1"/>
            <a:r>
              <a:rPr lang="en-US" dirty="0" smtClean="0"/>
              <a:t>Effectively distribute large power-law graphs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71600" y="990600"/>
            <a:ext cx="6284593" cy="132343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defTabSz="914400"/>
            <a:r>
              <a:rPr lang="en-US" sz="8000" b="1" dirty="0" smtClean="0">
                <a:ln w="11430">
                  <a:solidFill>
                    <a:schemeClr val="tx1"/>
                  </a:solidFill>
                </a:ln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Helvetica"/>
                <a:cs typeface="Helvetica"/>
              </a:rPr>
              <a:t>PowerGraph</a:t>
            </a:r>
            <a:endParaRPr lang="en-US" sz="8000" b="1" dirty="0">
              <a:ln w="11430">
                <a:solidFill>
                  <a:schemeClr val="tx1"/>
                </a:solidFill>
              </a:ln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Helvetica"/>
              <a:cs typeface="Helvetica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F60F-3EA1-45ED-A3FD-0857F7C98CF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0550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381000" y="2505671"/>
            <a:ext cx="8534400" cy="1295400"/>
            <a:chOff x="381000" y="2505671"/>
            <a:chExt cx="8534400" cy="1295400"/>
          </a:xfrm>
        </p:grpSpPr>
        <p:sp>
          <p:nvSpPr>
            <p:cNvPr id="33" name="Rounded Rectangle 32"/>
            <p:cNvSpPr/>
            <p:nvPr/>
          </p:nvSpPr>
          <p:spPr>
            <a:xfrm>
              <a:off x="381000" y="2505671"/>
              <a:ext cx="8534400" cy="1295400"/>
            </a:xfrm>
            <a:prstGeom prst="roundRect">
              <a:avLst>
                <a:gd name="adj" fmla="val 11037"/>
              </a:avLst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5486400" y="2667000"/>
              <a:ext cx="3339526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dirty="0" smtClean="0"/>
                <a:t>Gather Information</a:t>
              </a:r>
              <a:br>
                <a:rPr lang="en-US" sz="2800" b="1" dirty="0" smtClean="0"/>
              </a:br>
              <a:r>
                <a:rPr lang="en-US" sz="2800" b="1" dirty="0" smtClean="0"/>
                <a:t>About Neighborhood</a:t>
              </a:r>
              <a:endParaRPr lang="en-US" sz="2800" b="1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81000" y="3953471"/>
            <a:ext cx="8534400" cy="762000"/>
            <a:chOff x="381000" y="3953471"/>
            <a:chExt cx="8534400" cy="762000"/>
          </a:xfrm>
        </p:grpSpPr>
        <p:sp>
          <p:nvSpPr>
            <p:cNvPr id="31" name="Rounded Rectangle 30"/>
            <p:cNvSpPr/>
            <p:nvPr/>
          </p:nvSpPr>
          <p:spPr>
            <a:xfrm>
              <a:off x="381000" y="3953471"/>
              <a:ext cx="8534400" cy="762000"/>
            </a:xfrm>
            <a:prstGeom prst="roundRect">
              <a:avLst>
                <a:gd name="adj" fmla="val 11037"/>
              </a:avLst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973791" y="4082647"/>
              <a:ext cx="236475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dirty="0" smtClean="0"/>
                <a:t>Update Vertex</a:t>
              </a:r>
              <a:endParaRPr lang="en-US" sz="2800" b="1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81000" y="4867870"/>
            <a:ext cx="8534400" cy="1380529"/>
            <a:chOff x="381000" y="4867870"/>
            <a:chExt cx="8534400" cy="1380529"/>
          </a:xfrm>
        </p:grpSpPr>
        <p:sp>
          <p:nvSpPr>
            <p:cNvPr id="32" name="Rounded Rectangle 31"/>
            <p:cNvSpPr/>
            <p:nvPr/>
          </p:nvSpPr>
          <p:spPr>
            <a:xfrm>
              <a:off x="381000" y="4867870"/>
              <a:ext cx="8534400" cy="1380529"/>
            </a:xfrm>
            <a:prstGeom prst="roundRect">
              <a:avLst>
                <a:gd name="adj" fmla="val 11037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572251" y="5065693"/>
              <a:ext cx="301131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dirty="0"/>
                <a:t>Signal </a:t>
              </a:r>
              <a:r>
                <a:rPr lang="en-US" sz="2800" b="1" dirty="0" smtClean="0"/>
                <a:t>Neighbors &amp;</a:t>
              </a:r>
            </a:p>
            <a:p>
              <a:pPr algn="ctr"/>
              <a:r>
                <a:rPr lang="en-US" sz="2800" b="1" dirty="0" smtClean="0"/>
                <a:t>Modify Edge Data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534400" cy="1524000"/>
          </a:xfrm>
        </p:spPr>
        <p:txBody>
          <a:bodyPr>
            <a:normAutofit/>
          </a:bodyPr>
          <a:lstStyle/>
          <a:p>
            <a:r>
              <a:rPr lang="en-US" sz="4900" dirty="0" smtClean="0"/>
              <a:t>A </a:t>
            </a:r>
            <a:r>
              <a:rPr lang="en-US" sz="4900" b="1" dirty="0" smtClean="0"/>
              <a:t>Common Pattern</a:t>
            </a:r>
            <a:r>
              <a:rPr lang="en-US" sz="4900" dirty="0" smtClean="0"/>
              <a:t> for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Vertex</a:t>
            </a:r>
            <a:r>
              <a:rPr lang="en-US" dirty="0"/>
              <a:t>-</a:t>
            </a:r>
            <a:r>
              <a:rPr lang="en-US" dirty="0" smtClean="0"/>
              <a:t>Programs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152400" y="2062639"/>
            <a:ext cx="5638800" cy="4185761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82880" tIns="91440" rIns="182880" bIns="91440" rtlCol="0">
            <a:spAutoFit/>
          </a:bodyPr>
          <a:lstStyle/>
          <a:p>
            <a:r>
              <a:rPr lang="en-US" sz="2000" b="1" dirty="0" err="1">
                <a:solidFill>
                  <a:prstClr val="black"/>
                </a:solidFill>
                <a:latin typeface="Consolas"/>
                <a:cs typeface="Consolas"/>
              </a:rPr>
              <a:t>GraphLab_PageRank</a:t>
            </a:r>
            <a:r>
              <a:rPr lang="en-US" sz="2000" dirty="0" smtClean="0">
                <a:solidFill>
                  <a:prstClr val="black"/>
                </a:solidFill>
                <a:latin typeface="Consolas"/>
                <a:cs typeface="Consolas"/>
              </a:rPr>
              <a:t>(</a:t>
            </a:r>
            <a:r>
              <a:rPr lang="en-US" sz="2000" dirty="0" err="1" smtClean="0">
                <a:solidFill>
                  <a:prstClr val="black"/>
                </a:solidFill>
                <a:latin typeface="Consolas"/>
                <a:cs typeface="Consolas"/>
              </a:rPr>
              <a:t>i</a:t>
            </a:r>
            <a:r>
              <a:rPr lang="en-US" sz="2000" dirty="0" smtClean="0">
                <a:solidFill>
                  <a:prstClr val="black"/>
                </a:solidFill>
                <a:latin typeface="Consolas"/>
                <a:cs typeface="Consolas"/>
              </a:rPr>
              <a:t>) </a:t>
            </a:r>
            <a:endParaRPr lang="en-US" sz="2000" dirty="0">
              <a:solidFill>
                <a:prstClr val="black"/>
              </a:solidFill>
              <a:latin typeface="Consolas"/>
              <a:cs typeface="Consolas"/>
            </a:endParaRPr>
          </a:p>
          <a:p>
            <a:r>
              <a:rPr lang="en-US" sz="2000" dirty="0">
                <a:solidFill>
                  <a:prstClr val="black"/>
                </a:solidFill>
                <a:latin typeface="Consolas"/>
                <a:cs typeface="Consolas"/>
              </a:rPr>
              <a:t>  </a:t>
            </a:r>
            <a:r>
              <a:rPr lang="en-US" sz="2000" dirty="0">
                <a:solidFill>
                  <a:srgbClr val="008000"/>
                </a:solidFill>
                <a:latin typeface="Consolas"/>
                <a:cs typeface="Consolas"/>
              </a:rPr>
              <a:t>// Compute sum over neighbors</a:t>
            </a:r>
            <a:endParaRPr lang="en-US" sz="2000" baseline="-25000" dirty="0">
              <a:solidFill>
                <a:srgbClr val="008000"/>
              </a:solidFill>
              <a:latin typeface="Consolas"/>
              <a:cs typeface="Consolas"/>
            </a:endParaRPr>
          </a:p>
          <a:p>
            <a:r>
              <a:rPr lang="en-US" sz="2000" dirty="0" smtClean="0">
                <a:solidFill>
                  <a:prstClr val="black"/>
                </a:solidFill>
                <a:latin typeface="Consolas"/>
                <a:cs typeface="Consolas"/>
              </a:rPr>
              <a:t>  </a:t>
            </a:r>
            <a:r>
              <a:rPr lang="en-US" sz="2000" dirty="0">
                <a:solidFill>
                  <a:prstClr val="black"/>
                </a:solidFill>
                <a:latin typeface="Consolas"/>
                <a:cs typeface="Consolas"/>
              </a:rPr>
              <a:t>total = </a:t>
            </a:r>
            <a:r>
              <a:rPr lang="en-US" sz="2000" dirty="0" smtClean="0">
                <a:solidFill>
                  <a:prstClr val="black"/>
                </a:solidFill>
                <a:latin typeface="Consolas"/>
                <a:cs typeface="Consolas"/>
              </a:rPr>
              <a:t>0</a:t>
            </a:r>
          </a:p>
          <a:p>
            <a:r>
              <a:rPr lang="en-US" sz="2000" dirty="0" smtClean="0">
                <a:solidFill>
                  <a:prstClr val="black"/>
                </a:solidFill>
                <a:latin typeface="Consolas"/>
                <a:cs typeface="Consolas"/>
              </a:rPr>
              <a:t>  </a:t>
            </a:r>
            <a:r>
              <a:rPr lang="en-US" sz="2000" b="1" dirty="0" err="1" smtClean="0">
                <a:solidFill>
                  <a:prstClr val="black"/>
                </a:solidFill>
                <a:latin typeface="Consolas"/>
                <a:cs typeface="Consolas"/>
              </a:rPr>
              <a:t>foreach</a:t>
            </a:r>
            <a:r>
              <a:rPr lang="en-US" sz="2000" dirty="0" smtClean="0">
                <a:solidFill>
                  <a:prstClr val="black"/>
                </a:solidFill>
                <a:latin typeface="Consolas"/>
                <a:cs typeface="Consolas"/>
              </a:rPr>
              <a:t>( j </a:t>
            </a:r>
            <a:r>
              <a:rPr lang="en-US" sz="2000" b="1" dirty="0" smtClean="0">
                <a:solidFill>
                  <a:prstClr val="black"/>
                </a:solidFill>
                <a:latin typeface="Consolas"/>
                <a:cs typeface="Consolas"/>
              </a:rPr>
              <a:t>in</a:t>
            </a:r>
            <a:r>
              <a:rPr lang="en-US" sz="2000" dirty="0" smtClean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2000" dirty="0" err="1" smtClean="0">
                <a:solidFill>
                  <a:prstClr val="black"/>
                </a:solidFill>
                <a:latin typeface="Consolas"/>
                <a:cs typeface="Consolas"/>
              </a:rPr>
              <a:t>in_neighbors</a:t>
            </a:r>
            <a:r>
              <a:rPr lang="en-US" sz="2000" dirty="0" smtClean="0">
                <a:solidFill>
                  <a:prstClr val="black"/>
                </a:solidFill>
                <a:latin typeface="Consolas"/>
                <a:cs typeface="Consolas"/>
              </a:rPr>
              <a:t>(</a:t>
            </a:r>
            <a:r>
              <a:rPr lang="en-US" sz="2000" dirty="0" err="1" smtClean="0">
                <a:solidFill>
                  <a:prstClr val="black"/>
                </a:solidFill>
                <a:latin typeface="Consolas"/>
                <a:cs typeface="Consolas"/>
              </a:rPr>
              <a:t>i</a:t>
            </a:r>
            <a:r>
              <a:rPr lang="en-US" sz="2000" dirty="0" smtClean="0">
                <a:solidFill>
                  <a:prstClr val="black"/>
                </a:solidFill>
                <a:latin typeface="Consolas"/>
                <a:cs typeface="Consolas"/>
              </a:rPr>
              <a:t>)): </a:t>
            </a:r>
          </a:p>
          <a:p>
            <a:r>
              <a:rPr lang="en-US" sz="2000" dirty="0" smtClean="0">
                <a:solidFill>
                  <a:prstClr val="black"/>
                </a:solidFill>
                <a:latin typeface="Consolas"/>
                <a:cs typeface="Consolas"/>
              </a:rPr>
              <a:t>    </a:t>
            </a:r>
            <a:r>
              <a:rPr lang="en-US" sz="2000" dirty="0">
                <a:solidFill>
                  <a:prstClr val="black"/>
                </a:solidFill>
                <a:latin typeface="Consolas"/>
                <a:cs typeface="Consolas"/>
              </a:rPr>
              <a:t>total = </a:t>
            </a:r>
            <a:r>
              <a:rPr lang="en-US" sz="2000" dirty="0" smtClean="0">
                <a:solidFill>
                  <a:prstClr val="black"/>
                </a:solidFill>
                <a:latin typeface="Consolas"/>
                <a:cs typeface="Consolas"/>
              </a:rPr>
              <a:t>total + R[j] * </a:t>
            </a:r>
            <a:r>
              <a:rPr lang="en-US" sz="2000" dirty="0" err="1" smtClean="0">
                <a:solidFill>
                  <a:prstClr val="black"/>
                </a:solidFill>
                <a:latin typeface="Consolas"/>
                <a:cs typeface="Consolas"/>
              </a:rPr>
              <a:t>w</a:t>
            </a:r>
            <a:r>
              <a:rPr lang="en-US" sz="2000" baseline="-25000" dirty="0" err="1" smtClean="0">
                <a:solidFill>
                  <a:prstClr val="black"/>
                </a:solidFill>
                <a:latin typeface="Consolas"/>
                <a:cs typeface="Consolas"/>
              </a:rPr>
              <a:t>ji</a:t>
            </a:r>
            <a:endParaRPr lang="en-US" sz="2000" dirty="0">
              <a:solidFill>
                <a:srgbClr val="008000"/>
              </a:solidFill>
              <a:latin typeface="Consolas"/>
              <a:cs typeface="Consolas"/>
            </a:endParaRPr>
          </a:p>
          <a:p>
            <a:endParaRPr lang="en-US" sz="2000" dirty="0" smtClean="0">
              <a:solidFill>
                <a:srgbClr val="008000"/>
              </a:solidFill>
              <a:latin typeface="Consolas"/>
              <a:cs typeface="Consolas"/>
            </a:endParaRPr>
          </a:p>
          <a:p>
            <a:r>
              <a:rPr lang="en-US" sz="200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rgbClr val="008000"/>
                </a:solidFill>
                <a:latin typeface="Consolas"/>
                <a:cs typeface="Consolas"/>
              </a:rPr>
              <a:t> // Update the PageRank</a:t>
            </a:r>
            <a:endParaRPr lang="en-US" sz="2000" dirty="0" smtClean="0">
              <a:solidFill>
                <a:prstClr val="black"/>
              </a:solidFill>
              <a:latin typeface="Consolas"/>
              <a:cs typeface="Consolas"/>
            </a:endParaRPr>
          </a:p>
          <a:p>
            <a:r>
              <a:rPr lang="en-US" sz="2000" dirty="0" smtClean="0">
                <a:solidFill>
                  <a:prstClr val="black"/>
                </a:solidFill>
                <a:latin typeface="Consolas"/>
                <a:cs typeface="Consolas"/>
              </a:rPr>
              <a:t>  R[</a:t>
            </a:r>
            <a:r>
              <a:rPr lang="en-US" sz="2000" dirty="0" err="1" smtClean="0">
                <a:solidFill>
                  <a:prstClr val="black"/>
                </a:solidFill>
                <a:latin typeface="Consolas"/>
                <a:cs typeface="Consolas"/>
              </a:rPr>
              <a:t>i</a:t>
            </a:r>
            <a:r>
              <a:rPr lang="en-US" sz="2000" dirty="0" smtClean="0">
                <a:solidFill>
                  <a:prstClr val="black"/>
                </a:solidFill>
                <a:latin typeface="Consolas"/>
                <a:cs typeface="Consolas"/>
              </a:rPr>
              <a:t>] = 0.1 + total </a:t>
            </a:r>
            <a:endParaRPr lang="en-US" sz="2000" i="1" dirty="0" smtClean="0">
              <a:solidFill>
                <a:prstClr val="black"/>
              </a:solidFill>
              <a:latin typeface="Consolas"/>
              <a:cs typeface="Consolas"/>
            </a:endParaRPr>
          </a:p>
          <a:p>
            <a:endParaRPr lang="en-US" sz="2000" dirty="0" smtClean="0">
              <a:solidFill>
                <a:prstClr val="black"/>
              </a:solidFill>
              <a:latin typeface="Consolas"/>
              <a:cs typeface="Consolas"/>
            </a:endParaRPr>
          </a:p>
          <a:p>
            <a:r>
              <a:rPr lang="en-US" sz="200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rgbClr val="008000"/>
                </a:solidFill>
                <a:latin typeface="Consolas"/>
                <a:cs typeface="Consolas"/>
              </a:rPr>
              <a:t> /</a:t>
            </a:r>
            <a:r>
              <a:rPr lang="en-US" sz="2000" dirty="0">
                <a:solidFill>
                  <a:srgbClr val="008000"/>
                </a:solidFill>
                <a:latin typeface="Consolas"/>
                <a:cs typeface="Consolas"/>
              </a:rPr>
              <a:t>/ </a:t>
            </a:r>
            <a:r>
              <a:rPr lang="en-US" sz="2000" dirty="0" smtClean="0">
                <a:solidFill>
                  <a:srgbClr val="008000"/>
                </a:solidFill>
                <a:latin typeface="Consolas"/>
                <a:cs typeface="Consolas"/>
              </a:rPr>
              <a:t>Trigger neighbors to run again</a:t>
            </a:r>
            <a:endParaRPr lang="en-US" sz="2000" dirty="0">
              <a:solidFill>
                <a:prstClr val="black"/>
              </a:solidFill>
              <a:latin typeface="Consolas"/>
              <a:cs typeface="Consolas"/>
            </a:endParaRPr>
          </a:p>
          <a:p>
            <a:r>
              <a:rPr lang="en-US" sz="2000" dirty="0">
                <a:solidFill>
                  <a:prstClr val="black"/>
                </a:solidFill>
                <a:latin typeface="Consolas"/>
                <a:cs typeface="Consolas"/>
              </a:rPr>
              <a:t>  </a:t>
            </a:r>
            <a:r>
              <a:rPr lang="en-US" sz="2000" dirty="0" smtClean="0">
                <a:solidFill>
                  <a:prstClr val="black"/>
                </a:solidFill>
                <a:latin typeface="Consolas"/>
                <a:cs typeface="Consolas"/>
              </a:rPr>
              <a:t>if R</a:t>
            </a:r>
            <a:r>
              <a:rPr lang="en-US" sz="2000" dirty="0">
                <a:solidFill>
                  <a:prstClr val="black"/>
                </a:solidFill>
                <a:latin typeface="Consolas"/>
                <a:cs typeface="Consolas"/>
              </a:rPr>
              <a:t>[</a:t>
            </a:r>
            <a:r>
              <a:rPr lang="en-US" sz="2000" dirty="0" err="1">
                <a:solidFill>
                  <a:prstClr val="black"/>
                </a:solidFill>
                <a:latin typeface="Consolas"/>
                <a:cs typeface="Consolas"/>
              </a:rPr>
              <a:t>i</a:t>
            </a:r>
            <a:r>
              <a:rPr lang="en-US" sz="2000" dirty="0">
                <a:solidFill>
                  <a:prstClr val="black"/>
                </a:solidFill>
                <a:latin typeface="Consolas"/>
                <a:cs typeface="Consolas"/>
              </a:rPr>
              <a:t>] </a:t>
            </a:r>
            <a:r>
              <a:rPr lang="en-US" sz="2000" dirty="0" smtClean="0">
                <a:solidFill>
                  <a:prstClr val="black"/>
                </a:solidFill>
                <a:latin typeface="Consolas"/>
                <a:cs typeface="Consolas"/>
              </a:rPr>
              <a:t>not converged then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prstClr val="black"/>
                </a:solidFill>
                <a:latin typeface="Consolas"/>
                <a:cs typeface="Consolas"/>
              </a:rPr>
              <a:t>   </a:t>
            </a:r>
            <a:r>
              <a:rPr lang="en-US" sz="2000" b="1" dirty="0" err="1" smtClean="0">
                <a:solidFill>
                  <a:prstClr val="black"/>
                </a:solidFill>
                <a:latin typeface="Consolas"/>
                <a:cs typeface="Consolas"/>
              </a:rPr>
              <a:t>foreach</a:t>
            </a:r>
            <a:r>
              <a:rPr lang="en-US" sz="2000" dirty="0">
                <a:solidFill>
                  <a:prstClr val="black"/>
                </a:solidFill>
                <a:latin typeface="Consolas"/>
                <a:cs typeface="Consolas"/>
              </a:rPr>
              <a:t>( j </a:t>
            </a:r>
            <a:r>
              <a:rPr lang="en-US" sz="2000" b="1" dirty="0">
                <a:solidFill>
                  <a:prstClr val="black"/>
                </a:solidFill>
                <a:latin typeface="Consolas"/>
                <a:cs typeface="Consolas"/>
              </a:rPr>
              <a:t>in</a:t>
            </a:r>
            <a:r>
              <a:rPr lang="en-US" sz="20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2000" dirty="0" err="1" smtClean="0">
                <a:solidFill>
                  <a:prstClr val="black"/>
                </a:solidFill>
                <a:latin typeface="Consolas"/>
                <a:cs typeface="Consolas"/>
              </a:rPr>
              <a:t>out_neighbors</a:t>
            </a:r>
            <a:r>
              <a:rPr lang="en-US" sz="2000" dirty="0">
                <a:solidFill>
                  <a:prstClr val="black"/>
                </a:solidFill>
                <a:latin typeface="Consolas"/>
                <a:cs typeface="Consolas"/>
              </a:rPr>
              <a:t>(</a:t>
            </a:r>
            <a:r>
              <a:rPr lang="en-US" sz="2000" dirty="0" err="1">
                <a:solidFill>
                  <a:prstClr val="black"/>
                </a:solidFill>
                <a:latin typeface="Consolas"/>
                <a:cs typeface="Consolas"/>
              </a:rPr>
              <a:t>i</a:t>
            </a:r>
            <a:r>
              <a:rPr lang="en-US" sz="2000" dirty="0">
                <a:solidFill>
                  <a:prstClr val="black"/>
                </a:solidFill>
                <a:latin typeface="Consolas"/>
                <a:cs typeface="Consolas"/>
              </a:rPr>
              <a:t>)</a:t>
            </a:r>
            <a:r>
              <a:rPr lang="en-US" sz="2000" dirty="0" smtClean="0">
                <a:solidFill>
                  <a:prstClr val="black"/>
                </a:solidFill>
                <a:latin typeface="Consolas"/>
                <a:cs typeface="Consolas"/>
              </a:rPr>
              <a:t>) </a:t>
            </a:r>
            <a:endParaRPr lang="en-US" sz="2000" dirty="0">
              <a:solidFill>
                <a:prstClr val="black"/>
              </a:solidFill>
              <a:latin typeface="Consolas"/>
              <a:cs typeface="Consolas"/>
            </a:endParaRPr>
          </a:p>
          <a:p>
            <a:r>
              <a:rPr lang="en-US" sz="20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prstClr val="black"/>
                </a:solidFill>
                <a:latin typeface="Consolas"/>
                <a:cs typeface="Consolas"/>
              </a:rPr>
              <a:t>     </a:t>
            </a:r>
            <a:r>
              <a:rPr lang="en-US" sz="2000" b="1" dirty="0" smtClean="0">
                <a:solidFill>
                  <a:prstClr val="black"/>
                </a:solidFill>
                <a:latin typeface="Consolas"/>
                <a:cs typeface="Consolas"/>
              </a:rPr>
              <a:t>signal</a:t>
            </a:r>
            <a:r>
              <a:rPr lang="en-US" sz="2000" dirty="0" smtClean="0">
                <a:solidFill>
                  <a:prstClr val="black"/>
                </a:solidFill>
                <a:latin typeface="Consolas"/>
                <a:cs typeface="Consolas"/>
              </a:rPr>
              <a:t> vertex-program on j</a:t>
            </a:r>
            <a:endParaRPr lang="en-US" sz="2000" dirty="0">
              <a:solidFill>
                <a:srgbClr val="008000"/>
              </a:solidFill>
              <a:latin typeface="Consolas"/>
              <a:cs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F60F-3EA1-45ED-A3FD-0857F7C98CF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410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GAS Decomposition</a:t>
            </a:r>
            <a:endParaRPr lang="en-US" dirty="0"/>
          </a:p>
        </p:txBody>
      </p:sp>
      <p:sp>
        <p:nvSpPr>
          <p:cNvPr id="188" name="Rounded Rectangle 187"/>
          <p:cNvSpPr/>
          <p:nvPr/>
        </p:nvSpPr>
        <p:spPr>
          <a:xfrm>
            <a:off x="205766" y="1447800"/>
            <a:ext cx="2814255" cy="5257800"/>
          </a:xfrm>
          <a:prstGeom prst="roundRect">
            <a:avLst>
              <a:gd name="adj" fmla="val 618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879118" y="5981802"/>
            <a:ext cx="206604" cy="647597"/>
            <a:chOff x="955318" y="5981802"/>
            <a:chExt cx="206604" cy="647597"/>
          </a:xfrm>
        </p:grpSpPr>
        <p:sp>
          <p:nvSpPr>
            <p:cNvPr id="82" name="Rounded Rectangle 81"/>
            <p:cNvSpPr/>
            <p:nvPr/>
          </p:nvSpPr>
          <p:spPr>
            <a:xfrm rot="16200000">
              <a:off x="734821" y="6202299"/>
              <a:ext cx="647597" cy="206604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/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83" name="Straight Connector 82"/>
            <p:cNvCxnSpPr>
              <a:stCxn id="84" idx="6"/>
              <a:endCxn id="85" idx="2"/>
            </p:cNvCxnSpPr>
            <p:nvPr/>
          </p:nvCxnSpPr>
          <p:spPr>
            <a:xfrm flipV="1">
              <a:off x="1058595" y="6159519"/>
              <a:ext cx="0" cy="26505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4" name="Oval 83"/>
            <p:cNvSpPr/>
            <p:nvPr/>
          </p:nvSpPr>
          <p:spPr>
            <a:xfrm rot="16200000">
              <a:off x="988831" y="6424577"/>
              <a:ext cx="139528" cy="13952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4400"/>
              <a:r>
                <a:rPr lang="en-US" sz="1000" dirty="0" smtClean="0">
                  <a:solidFill>
                    <a:prstClr val="white"/>
                  </a:solidFill>
                  <a:latin typeface="Calibri"/>
                </a:rPr>
                <a:t>Y</a:t>
              </a:r>
              <a:endParaRPr lang="en-US" sz="10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5" name="Oval 84"/>
            <p:cNvSpPr/>
            <p:nvPr/>
          </p:nvSpPr>
          <p:spPr>
            <a:xfrm rot="16200000">
              <a:off x="988831" y="6019991"/>
              <a:ext cx="139528" cy="13952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152400" y="5981802"/>
            <a:ext cx="2667000" cy="647597"/>
            <a:chOff x="228600" y="5981802"/>
            <a:chExt cx="2667000" cy="647597"/>
          </a:xfrm>
        </p:grpSpPr>
        <p:sp>
          <p:nvSpPr>
            <p:cNvPr id="6" name="TextBox 5"/>
            <p:cNvSpPr txBox="1"/>
            <p:nvPr/>
          </p:nvSpPr>
          <p:spPr>
            <a:xfrm>
              <a:off x="1524000" y="6099400"/>
              <a:ext cx="1371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/>
              <a:r>
                <a:rPr lang="en-US" dirty="0" smtClean="0">
                  <a:solidFill>
                    <a:prstClr val="black"/>
                  </a:solidFill>
                  <a:latin typeface="Calibri"/>
                </a:rPr>
                <a:t>+ … +      </a:t>
              </a:r>
              <a:r>
                <a:rPr lang="en-US" dirty="0" smtClean="0">
                  <a:solidFill>
                    <a:prstClr val="black"/>
                  </a:solidFill>
                  <a:latin typeface="Calibri"/>
                  <a:sym typeface="Wingdings"/>
                </a:rPr>
                <a:t> </a:t>
              </a:r>
              <a:endParaRPr lang="en-US" dirty="0">
                <a:solidFill>
                  <a:prstClr val="black"/>
                </a:solidFill>
                <a:latin typeface="Calibri"/>
              </a:endParaRPr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2176948" y="5981802"/>
              <a:ext cx="206604" cy="647597"/>
              <a:chOff x="2176948" y="5981802"/>
              <a:chExt cx="206604" cy="647597"/>
            </a:xfrm>
          </p:grpSpPr>
          <p:sp>
            <p:nvSpPr>
              <p:cNvPr id="92" name="Rounded Rectangle 91"/>
              <p:cNvSpPr/>
              <p:nvPr/>
            </p:nvSpPr>
            <p:spPr>
              <a:xfrm rot="16200000">
                <a:off x="1956451" y="6202299"/>
                <a:ext cx="647597" cy="206604"/>
              </a:xfrm>
              <a:prstGeom prst="roundRect">
                <a:avLst>
                  <a:gd name="adj" fmla="val 50000"/>
                </a:avLst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914400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93" name="Straight Connector 92"/>
              <p:cNvCxnSpPr>
                <a:stCxn id="94" idx="6"/>
                <a:endCxn id="95" idx="2"/>
              </p:cNvCxnSpPr>
              <p:nvPr/>
            </p:nvCxnSpPr>
            <p:spPr>
              <a:xfrm flipV="1">
                <a:off x="2280225" y="6159519"/>
                <a:ext cx="0" cy="265058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4" name="Oval 93"/>
              <p:cNvSpPr/>
              <p:nvPr/>
            </p:nvSpPr>
            <p:spPr>
              <a:xfrm rot="16200000">
                <a:off x="2210461" y="6424577"/>
                <a:ext cx="139528" cy="13952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/>
                <a:r>
                  <a:rPr lang="en-US" sz="1000" dirty="0" smtClean="0">
                    <a:solidFill>
                      <a:prstClr val="white"/>
                    </a:solidFill>
                    <a:latin typeface="Calibri"/>
                  </a:rPr>
                  <a:t>Y</a:t>
                </a:r>
                <a:endParaRPr lang="en-US" sz="100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95" name="Oval 94"/>
              <p:cNvSpPr/>
              <p:nvPr/>
            </p:nvSpPr>
            <p:spPr>
              <a:xfrm rot="16200000">
                <a:off x="2210461" y="6019991"/>
                <a:ext cx="139528" cy="13952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</p:grpSp>
        <p:sp>
          <p:nvSpPr>
            <p:cNvPr id="98" name="TextBox 97"/>
            <p:cNvSpPr txBox="1"/>
            <p:nvPr/>
          </p:nvSpPr>
          <p:spPr>
            <a:xfrm>
              <a:off x="228600" y="6055517"/>
              <a:ext cx="73338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 defTabSz="914400"/>
              <a:r>
                <a:rPr lang="en-US" sz="1400" dirty="0" smtClean="0">
                  <a:solidFill>
                    <a:prstClr val="black"/>
                  </a:solidFill>
                  <a:latin typeface="Calibri"/>
                </a:rPr>
                <a:t>Parallel</a:t>
              </a:r>
              <a:br>
                <a:rPr lang="en-US" sz="1400" dirty="0" smtClean="0">
                  <a:solidFill>
                    <a:prstClr val="black"/>
                  </a:solidFill>
                  <a:latin typeface="Calibri"/>
                </a:rPr>
              </a:br>
              <a:r>
                <a:rPr lang="en-US" sz="1400" dirty="0" smtClean="0">
                  <a:solidFill>
                    <a:prstClr val="black"/>
                  </a:solidFill>
                  <a:latin typeface="Calibri"/>
                </a:rPr>
                <a:t>Sum</a:t>
              </a:r>
            </a:p>
          </p:txBody>
        </p:sp>
      </p:grpSp>
      <p:sp>
        <p:nvSpPr>
          <p:cNvPr id="108" name="TextBox 107"/>
          <p:cNvSpPr txBox="1"/>
          <p:nvPr/>
        </p:nvSpPr>
        <p:spPr>
          <a:xfrm>
            <a:off x="228600" y="2754868"/>
            <a:ext cx="1537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b="1" i="1" dirty="0" smtClean="0">
                <a:solidFill>
                  <a:prstClr val="black"/>
                </a:solidFill>
                <a:latin typeface="Calibri"/>
              </a:rPr>
              <a:t>User Defined:</a:t>
            </a:r>
            <a:endParaRPr lang="en-US" b="1" i="1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422837" y="3074312"/>
            <a:ext cx="2428993" cy="400110"/>
            <a:chOff x="499037" y="3046512"/>
            <a:chExt cx="2428993" cy="400110"/>
          </a:xfrm>
        </p:grpSpPr>
        <p:sp>
          <p:nvSpPr>
            <p:cNvPr id="12" name="TextBox 11"/>
            <p:cNvSpPr txBox="1"/>
            <p:nvPr/>
          </p:nvSpPr>
          <p:spPr>
            <a:xfrm>
              <a:off x="626899" y="3046512"/>
              <a:ext cx="230113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en-US" sz="2000" b="1" dirty="0" smtClean="0">
                  <a:solidFill>
                    <a:srgbClr val="FF0000"/>
                  </a:solidFill>
                  <a:latin typeface="Calibri"/>
                </a:rPr>
                <a:t>Gather</a:t>
              </a:r>
              <a:r>
                <a:rPr lang="en-US" sz="2000" dirty="0" smtClean="0">
                  <a:solidFill>
                    <a:prstClr val="black"/>
                  </a:solidFill>
                  <a:latin typeface="Calibri"/>
                </a:rPr>
                <a:t>(             ) </a:t>
              </a:r>
              <a:r>
                <a:rPr lang="en-US" sz="2000" dirty="0" smtClean="0">
                  <a:solidFill>
                    <a:prstClr val="black"/>
                  </a:solidFill>
                  <a:latin typeface="Calibri"/>
                  <a:sym typeface="Wingdings"/>
                </a:rPr>
                <a:t> </a:t>
              </a:r>
              <a:r>
                <a:rPr lang="en-US" sz="2000" dirty="0" err="1" smtClean="0">
                  <a:solidFill>
                    <a:prstClr val="black"/>
                  </a:solidFill>
                  <a:latin typeface="Calibri"/>
                  <a:sym typeface="Wingdings"/>
                </a:rPr>
                <a:t>Σ</a:t>
              </a:r>
              <a:endParaRPr lang="en-US" sz="2000" dirty="0">
                <a:solidFill>
                  <a:prstClr val="black"/>
                </a:solidFill>
                <a:latin typeface="Calibri"/>
              </a:endParaRPr>
            </a:p>
          </p:txBody>
        </p:sp>
        <p:grpSp>
          <p:nvGrpSpPr>
            <p:cNvPr id="8" name="Group 176"/>
            <p:cNvGrpSpPr/>
            <p:nvPr/>
          </p:nvGrpSpPr>
          <p:grpSpPr>
            <a:xfrm>
              <a:off x="1508833" y="3133572"/>
              <a:ext cx="777167" cy="262626"/>
              <a:chOff x="1452363" y="5293294"/>
              <a:chExt cx="611386" cy="206604"/>
            </a:xfrm>
          </p:grpSpPr>
          <p:sp>
            <p:nvSpPr>
              <p:cNvPr id="100" name="Rounded Rectangle 99"/>
              <p:cNvSpPr/>
              <p:nvPr/>
            </p:nvSpPr>
            <p:spPr>
              <a:xfrm>
                <a:off x="1452363" y="5293294"/>
                <a:ext cx="611386" cy="206604"/>
              </a:xfrm>
              <a:prstGeom prst="roundRect">
                <a:avLst>
                  <a:gd name="adj" fmla="val 50000"/>
                </a:avLst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914400"/>
                <a:endParaRPr lang="en-US" sz="160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101" name="Straight Connector 100"/>
              <p:cNvCxnSpPr>
                <a:stCxn id="102" idx="6"/>
                <a:endCxn id="103" idx="2"/>
              </p:cNvCxnSpPr>
              <p:nvPr/>
            </p:nvCxnSpPr>
            <p:spPr>
              <a:xfrm>
                <a:off x="1640698" y="5396572"/>
                <a:ext cx="212453" cy="18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2" name="Oval 101"/>
              <p:cNvSpPr/>
              <p:nvPr/>
            </p:nvSpPr>
            <p:spPr>
              <a:xfrm>
                <a:off x="1501169" y="5326807"/>
                <a:ext cx="139528" cy="13952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/>
                <a:r>
                  <a:rPr lang="en-US" sz="900" dirty="0" smtClean="0">
                    <a:solidFill>
                      <a:prstClr val="white"/>
                    </a:solidFill>
                    <a:latin typeface="Calibri"/>
                  </a:rPr>
                  <a:t>Y</a:t>
                </a:r>
                <a:endParaRPr lang="en-US" sz="90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03" name="Oval 102"/>
              <p:cNvSpPr/>
              <p:nvPr/>
            </p:nvSpPr>
            <p:spPr>
              <a:xfrm>
                <a:off x="1853150" y="5326825"/>
                <a:ext cx="139528" cy="13952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en-US" sz="1600">
                  <a:solidFill>
                    <a:prstClr val="white"/>
                  </a:solidFill>
                  <a:latin typeface="Calibri"/>
                </a:endParaRPr>
              </a:p>
            </p:txBody>
          </p:sp>
        </p:grpSp>
        <p:sp>
          <p:nvSpPr>
            <p:cNvPr id="120" name="Isosceles Triangle 119"/>
            <p:cNvSpPr/>
            <p:nvPr/>
          </p:nvSpPr>
          <p:spPr>
            <a:xfrm rot="5400000">
              <a:off x="489653" y="3212059"/>
              <a:ext cx="136067" cy="117299"/>
            </a:xfrm>
            <a:prstGeom prst="triangl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22837" y="3409890"/>
            <a:ext cx="1991770" cy="461665"/>
            <a:chOff x="499037" y="3409890"/>
            <a:chExt cx="1991770" cy="461665"/>
          </a:xfrm>
        </p:grpSpPr>
        <p:grpSp>
          <p:nvGrpSpPr>
            <p:cNvPr id="9" name="Group 118"/>
            <p:cNvGrpSpPr/>
            <p:nvPr/>
          </p:nvGrpSpPr>
          <p:grpSpPr>
            <a:xfrm>
              <a:off x="628999" y="3409890"/>
              <a:ext cx="1861808" cy="461665"/>
              <a:chOff x="748068" y="5584483"/>
              <a:chExt cx="1861808" cy="461665"/>
            </a:xfrm>
          </p:grpSpPr>
          <p:sp>
            <p:nvSpPr>
              <p:cNvPr id="112" name="TextBox 111"/>
              <p:cNvSpPr txBox="1"/>
              <p:nvPr/>
            </p:nvSpPr>
            <p:spPr>
              <a:xfrm>
                <a:off x="748068" y="5584483"/>
                <a:ext cx="186180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914400"/>
                <a:r>
                  <a:rPr lang="en-US" sz="2400" dirty="0" smtClean="0">
                    <a:solidFill>
                      <a:prstClr val="black"/>
                    </a:solidFill>
                    <a:latin typeface="Calibri"/>
                    <a:sym typeface="Wingdings"/>
                  </a:rPr>
                  <a:t>Σ</a:t>
                </a:r>
                <a:r>
                  <a:rPr lang="en-US" sz="2400" baseline="-25000" dirty="0" smtClean="0">
                    <a:solidFill>
                      <a:prstClr val="black"/>
                    </a:solidFill>
                    <a:latin typeface="Calibri"/>
                  </a:rPr>
                  <a:t>1</a:t>
                </a:r>
                <a:r>
                  <a:rPr lang="en-US" sz="2400" dirty="0" smtClean="0">
                    <a:solidFill>
                      <a:prstClr val="black"/>
                    </a:solidFill>
                    <a:latin typeface="Calibri"/>
                  </a:rPr>
                  <a:t>  </a:t>
                </a:r>
                <a:r>
                  <a:rPr lang="en-US" sz="2400" b="1" dirty="0" smtClean="0">
                    <a:solidFill>
                      <a:srgbClr val="FF0000"/>
                    </a:solidFill>
                    <a:latin typeface="Calibri"/>
                  </a:rPr>
                  <a:t>+</a:t>
                </a:r>
                <a:r>
                  <a:rPr lang="en-US" sz="2400" dirty="0" smtClean="0">
                    <a:solidFill>
                      <a:prstClr val="black"/>
                    </a:solidFill>
                    <a:latin typeface="Calibri"/>
                  </a:rPr>
                  <a:t>  </a:t>
                </a:r>
                <a:r>
                  <a:rPr lang="en-US" sz="2400" dirty="0">
                    <a:solidFill>
                      <a:prstClr val="black"/>
                    </a:solidFill>
                    <a:latin typeface="Calibri"/>
                    <a:sym typeface="Wingdings"/>
                  </a:rPr>
                  <a:t>Σ</a:t>
                </a:r>
                <a:r>
                  <a:rPr lang="en-US" sz="2400" baseline="-25000" dirty="0" smtClean="0">
                    <a:solidFill>
                      <a:prstClr val="black"/>
                    </a:solidFill>
                    <a:latin typeface="Calibri"/>
                  </a:rPr>
                  <a:t>2</a:t>
                </a:r>
                <a:r>
                  <a:rPr lang="en-US" sz="2400" dirty="0" smtClean="0">
                    <a:solidFill>
                      <a:prstClr val="black"/>
                    </a:solidFill>
                    <a:latin typeface="Calibri"/>
                  </a:rPr>
                  <a:t>  </a:t>
                </a:r>
                <a:r>
                  <a:rPr lang="en-US" sz="2400" dirty="0" smtClean="0">
                    <a:solidFill>
                      <a:prstClr val="black"/>
                    </a:solidFill>
                    <a:latin typeface="Calibri"/>
                    <a:sym typeface="Wingdings"/>
                  </a:rPr>
                  <a:t> </a:t>
                </a:r>
                <a:r>
                  <a:rPr lang="en-US" sz="2400" dirty="0">
                    <a:solidFill>
                      <a:prstClr val="black"/>
                    </a:solidFill>
                    <a:latin typeface="Calibri"/>
                    <a:sym typeface="Wingdings"/>
                  </a:rPr>
                  <a:t>Σ</a:t>
                </a:r>
                <a:r>
                  <a:rPr lang="en-US" sz="2400" baseline="-25000" dirty="0" smtClean="0">
                    <a:solidFill>
                      <a:prstClr val="black"/>
                    </a:solidFill>
                    <a:latin typeface="Calibri"/>
                  </a:rPr>
                  <a:t>3</a:t>
                </a:r>
                <a:endParaRPr lang="en-US" sz="2400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18" name="Oval 117"/>
              <p:cNvSpPr/>
              <p:nvPr/>
            </p:nvSpPr>
            <p:spPr>
              <a:xfrm>
                <a:off x="1181183" y="5736025"/>
                <a:ext cx="227503" cy="227503"/>
              </a:xfrm>
              <a:prstGeom prst="ellipse">
                <a:avLst/>
              </a:prstGeom>
              <a:noFill/>
              <a:ln w="19050" cmpd="sng"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914400"/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sp>
          <p:nvSpPr>
            <p:cNvPr id="121" name="Isosceles Triangle 120"/>
            <p:cNvSpPr/>
            <p:nvPr/>
          </p:nvSpPr>
          <p:spPr>
            <a:xfrm rot="5400000">
              <a:off x="489653" y="3607117"/>
              <a:ext cx="136067" cy="117299"/>
            </a:xfrm>
            <a:prstGeom prst="triangl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74897" y="3945790"/>
            <a:ext cx="2305182" cy="1937890"/>
            <a:chOff x="474897" y="3945790"/>
            <a:chExt cx="2305182" cy="1937890"/>
          </a:xfrm>
        </p:grpSpPr>
        <p:grpSp>
          <p:nvGrpSpPr>
            <p:cNvPr id="7" name="Group 6"/>
            <p:cNvGrpSpPr/>
            <p:nvPr/>
          </p:nvGrpSpPr>
          <p:grpSpPr>
            <a:xfrm>
              <a:off x="474897" y="3945790"/>
              <a:ext cx="2106183" cy="1937890"/>
              <a:chOff x="457200" y="3929510"/>
              <a:chExt cx="2106183" cy="1937890"/>
            </a:xfrm>
          </p:grpSpPr>
          <p:sp>
            <p:nvSpPr>
              <p:cNvPr id="140" name="Rounded Rectangle 139"/>
              <p:cNvSpPr/>
              <p:nvPr/>
            </p:nvSpPr>
            <p:spPr>
              <a:xfrm rot="19061999">
                <a:off x="1326517" y="4434622"/>
                <a:ext cx="1209762" cy="400469"/>
              </a:xfrm>
              <a:prstGeom prst="roundRect">
                <a:avLst>
                  <a:gd name="adj" fmla="val 50000"/>
                </a:avLst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914400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grpSp>
            <p:nvGrpSpPr>
              <p:cNvPr id="62" name="Group 61"/>
              <p:cNvGrpSpPr/>
              <p:nvPr/>
            </p:nvGrpSpPr>
            <p:grpSpPr>
              <a:xfrm>
                <a:off x="457200" y="3929510"/>
                <a:ext cx="2106183" cy="1937890"/>
                <a:chOff x="533400" y="3929510"/>
                <a:chExt cx="2106183" cy="1937890"/>
              </a:xfrm>
            </p:grpSpPr>
            <p:sp>
              <p:nvSpPr>
                <p:cNvPr id="141" name="Rounded Rectangle 140"/>
                <p:cNvSpPr/>
                <p:nvPr/>
              </p:nvSpPr>
              <p:spPr>
                <a:xfrm rot="16200000">
                  <a:off x="1082662" y="4334156"/>
                  <a:ext cx="1209762" cy="400469"/>
                </a:xfrm>
                <a:prstGeom prst="roundRect">
                  <a:avLst>
                    <a:gd name="adj" fmla="val 50000"/>
                  </a:avLst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 defTabSz="914400"/>
                  <a:endParaRPr lang="en-US">
                    <a:solidFill>
                      <a:prstClr val="white"/>
                    </a:solidFill>
                    <a:latin typeface="Calibri"/>
                  </a:endParaRPr>
                </a:p>
              </p:txBody>
            </p:sp>
            <p:sp>
              <p:nvSpPr>
                <p:cNvPr id="142" name="Rounded Rectangle 141"/>
                <p:cNvSpPr/>
                <p:nvPr/>
              </p:nvSpPr>
              <p:spPr>
                <a:xfrm rot="13374097">
                  <a:off x="786910" y="4455605"/>
                  <a:ext cx="1209762" cy="400469"/>
                </a:xfrm>
                <a:prstGeom prst="roundRect">
                  <a:avLst>
                    <a:gd name="adj" fmla="val 50000"/>
                  </a:avLst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 defTabSz="914400"/>
                  <a:endParaRPr lang="en-US">
                    <a:solidFill>
                      <a:prstClr val="white"/>
                    </a:solidFill>
                    <a:latin typeface="Calibri"/>
                  </a:endParaRPr>
                </a:p>
              </p:txBody>
            </p:sp>
            <p:sp>
              <p:nvSpPr>
                <p:cNvPr id="143" name="Rounded Rectangle 142"/>
                <p:cNvSpPr/>
                <p:nvPr/>
              </p:nvSpPr>
              <p:spPr>
                <a:xfrm rot="10800000">
                  <a:off x="533400" y="4717110"/>
                  <a:ext cx="1347096" cy="400469"/>
                </a:xfrm>
                <a:prstGeom prst="roundRect">
                  <a:avLst>
                    <a:gd name="adj" fmla="val 50000"/>
                  </a:avLst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 defTabSz="914400"/>
                  <a:endParaRPr lang="en-US">
                    <a:solidFill>
                      <a:prstClr val="white"/>
                    </a:solidFill>
                    <a:latin typeface="Calibri"/>
                  </a:endParaRPr>
                </a:p>
              </p:txBody>
            </p:sp>
            <p:sp>
              <p:nvSpPr>
                <p:cNvPr id="144" name="Rounded Rectangle 143"/>
                <p:cNvSpPr/>
                <p:nvPr/>
              </p:nvSpPr>
              <p:spPr>
                <a:xfrm rot="8221805">
                  <a:off x="801335" y="4982929"/>
                  <a:ext cx="1193468" cy="400469"/>
                </a:xfrm>
                <a:prstGeom prst="roundRect">
                  <a:avLst>
                    <a:gd name="adj" fmla="val 50000"/>
                  </a:avLst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 defTabSz="914400"/>
                  <a:endParaRPr lang="en-US">
                    <a:solidFill>
                      <a:prstClr val="white"/>
                    </a:solidFill>
                    <a:latin typeface="Calibri"/>
                  </a:endParaRPr>
                </a:p>
              </p:txBody>
            </p:sp>
            <p:sp>
              <p:nvSpPr>
                <p:cNvPr id="145" name="Rounded Rectangle 144"/>
                <p:cNvSpPr/>
                <p:nvPr/>
              </p:nvSpPr>
              <p:spPr>
                <a:xfrm rot="5400000">
                  <a:off x="1108758" y="5095661"/>
                  <a:ext cx="1143008" cy="400469"/>
                </a:xfrm>
                <a:prstGeom prst="roundRect">
                  <a:avLst>
                    <a:gd name="adj" fmla="val 50000"/>
                  </a:avLst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 defTabSz="914400"/>
                  <a:endParaRPr lang="en-US">
                    <a:solidFill>
                      <a:prstClr val="white"/>
                    </a:solidFill>
                    <a:latin typeface="Calibri"/>
                  </a:endParaRPr>
                </a:p>
              </p:txBody>
            </p:sp>
            <p:sp>
              <p:nvSpPr>
                <p:cNvPr id="146" name="Rounded Rectangle 145"/>
                <p:cNvSpPr/>
                <p:nvPr/>
              </p:nvSpPr>
              <p:spPr>
                <a:xfrm rot="2506115">
                  <a:off x="1378392" y="5006353"/>
                  <a:ext cx="1261191" cy="400469"/>
                </a:xfrm>
                <a:prstGeom prst="roundRect">
                  <a:avLst>
                    <a:gd name="adj" fmla="val 50000"/>
                  </a:avLst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 defTabSz="914400"/>
                  <a:endParaRPr lang="en-US">
                    <a:solidFill>
                      <a:prstClr val="white"/>
                    </a:solidFill>
                    <a:latin typeface="Calibri"/>
                  </a:endParaRPr>
                </a:p>
              </p:txBody>
            </p:sp>
          </p:grpSp>
        </p:grpSp>
        <p:sp>
          <p:nvSpPr>
            <p:cNvPr id="147" name="Rounded Rectangle 146"/>
            <p:cNvSpPr/>
            <p:nvPr/>
          </p:nvSpPr>
          <p:spPr>
            <a:xfrm>
              <a:off x="1396546" y="4716958"/>
              <a:ext cx="1383533" cy="400469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/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540196" y="4020187"/>
            <a:ext cx="2159366" cy="1787447"/>
            <a:chOff x="598699" y="4003907"/>
            <a:chExt cx="2159366" cy="1787447"/>
          </a:xfrm>
        </p:grpSpPr>
        <p:cxnSp>
          <p:nvCxnSpPr>
            <p:cNvPr id="149" name="Straight Connector 148"/>
            <p:cNvCxnSpPr>
              <a:stCxn id="161" idx="5"/>
              <a:endCxn id="157" idx="1"/>
            </p:cNvCxnSpPr>
            <p:nvPr/>
          </p:nvCxnSpPr>
          <p:spPr>
            <a:xfrm>
              <a:off x="1188980" y="4464769"/>
              <a:ext cx="393782" cy="34947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>
              <a:stCxn id="157" idx="7"/>
              <a:endCxn id="165" idx="3"/>
            </p:cNvCxnSpPr>
            <p:nvPr/>
          </p:nvCxnSpPr>
          <p:spPr>
            <a:xfrm flipV="1">
              <a:off x="1774003" y="4464769"/>
              <a:ext cx="439491" cy="34947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>
              <a:stCxn id="158" idx="4"/>
              <a:endCxn id="157" idx="0"/>
            </p:cNvCxnSpPr>
            <p:nvPr/>
          </p:nvCxnSpPr>
          <p:spPr>
            <a:xfrm flipH="1">
              <a:off x="1678383" y="4274360"/>
              <a:ext cx="1625" cy="50027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>
              <a:stCxn id="157" idx="6"/>
              <a:endCxn id="164" idx="2"/>
            </p:cNvCxnSpPr>
            <p:nvPr/>
          </p:nvCxnSpPr>
          <p:spPr>
            <a:xfrm>
              <a:off x="1813609" y="4909865"/>
              <a:ext cx="674003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>
              <a:stCxn id="160" idx="6"/>
              <a:endCxn id="157" idx="2"/>
            </p:cNvCxnSpPr>
            <p:nvPr/>
          </p:nvCxnSpPr>
          <p:spPr>
            <a:xfrm>
              <a:off x="869152" y="4909865"/>
              <a:ext cx="674003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>
              <a:stCxn id="157" idx="4"/>
              <a:endCxn id="159" idx="0"/>
            </p:cNvCxnSpPr>
            <p:nvPr/>
          </p:nvCxnSpPr>
          <p:spPr>
            <a:xfrm>
              <a:off x="1678383" y="5045090"/>
              <a:ext cx="1625" cy="47580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>
              <a:stCxn id="157" idx="3"/>
              <a:endCxn id="162" idx="7"/>
            </p:cNvCxnSpPr>
            <p:nvPr/>
          </p:nvCxnSpPr>
          <p:spPr>
            <a:xfrm flipH="1">
              <a:off x="1188980" y="5005484"/>
              <a:ext cx="393782" cy="34950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>
              <a:stCxn id="157" idx="5"/>
              <a:endCxn id="163" idx="1"/>
            </p:cNvCxnSpPr>
            <p:nvPr/>
          </p:nvCxnSpPr>
          <p:spPr>
            <a:xfrm>
              <a:off x="1774003" y="5005484"/>
              <a:ext cx="439491" cy="38212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7" name="Oval 156"/>
            <p:cNvSpPr/>
            <p:nvPr/>
          </p:nvSpPr>
          <p:spPr>
            <a:xfrm>
              <a:off x="1543155" y="4774637"/>
              <a:ext cx="270453" cy="27045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4400"/>
              <a:r>
                <a:rPr lang="en-US" dirty="0" smtClean="0">
                  <a:solidFill>
                    <a:prstClr val="white"/>
                  </a:solidFill>
                  <a:latin typeface="Calibri"/>
                </a:rPr>
                <a:t>Y</a:t>
              </a:r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58" name="Oval 157"/>
            <p:cNvSpPr/>
            <p:nvPr/>
          </p:nvSpPr>
          <p:spPr>
            <a:xfrm>
              <a:off x="1544781" y="4003907"/>
              <a:ext cx="270453" cy="27045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59" name="Oval 158"/>
            <p:cNvSpPr/>
            <p:nvPr/>
          </p:nvSpPr>
          <p:spPr>
            <a:xfrm>
              <a:off x="1544781" y="5520901"/>
              <a:ext cx="270453" cy="27045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60" name="Oval 159"/>
            <p:cNvSpPr/>
            <p:nvPr/>
          </p:nvSpPr>
          <p:spPr>
            <a:xfrm>
              <a:off x="598699" y="4774637"/>
              <a:ext cx="270453" cy="27045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61" name="Oval 160"/>
            <p:cNvSpPr/>
            <p:nvPr/>
          </p:nvSpPr>
          <p:spPr>
            <a:xfrm>
              <a:off x="958134" y="4233923"/>
              <a:ext cx="270453" cy="27045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62" name="Oval 161"/>
            <p:cNvSpPr/>
            <p:nvPr/>
          </p:nvSpPr>
          <p:spPr>
            <a:xfrm>
              <a:off x="958134" y="5315378"/>
              <a:ext cx="270453" cy="27045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63" name="Oval 162"/>
            <p:cNvSpPr/>
            <p:nvPr/>
          </p:nvSpPr>
          <p:spPr>
            <a:xfrm>
              <a:off x="2173887" y="5348001"/>
              <a:ext cx="270453" cy="27045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64" name="Oval 163"/>
            <p:cNvSpPr/>
            <p:nvPr/>
          </p:nvSpPr>
          <p:spPr>
            <a:xfrm>
              <a:off x="2487612" y="4774637"/>
              <a:ext cx="270453" cy="27045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65" name="Oval 164"/>
            <p:cNvSpPr/>
            <p:nvPr/>
          </p:nvSpPr>
          <p:spPr>
            <a:xfrm>
              <a:off x="2173887" y="4233923"/>
              <a:ext cx="270453" cy="27045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185" name="TextBox 184"/>
          <p:cNvSpPr txBox="1"/>
          <p:nvPr/>
        </p:nvSpPr>
        <p:spPr>
          <a:xfrm>
            <a:off x="458599" y="1531323"/>
            <a:ext cx="230198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/>
            <a:r>
              <a:rPr lang="en-US" sz="3200" b="1" dirty="0" smtClean="0">
                <a:solidFill>
                  <a:prstClr val="black"/>
                </a:solidFill>
                <a:latin typeface="Calibri"/>
              </a:rPr>
              <a:t>G</a:t>
            </a:r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ather (Reduce)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9" name="Rounded Rectangle 188"/>
          <p:cNvSpPr/>
          <p:nvPr/>
        </p:nvSpPr>
        <p:spPr>
          <a:xfrm>
            <a:off x="3211048" y="1447800"/>
            <a:ext cx="2814255" cy="5257800"/>
          </a:xfrm>
          <a:prstGeom prst="roundRect">
            <a:avLst>
              <a:gd name="adj" fmla="val 618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3200400" y="2028775"/>
            <a:ext cx="2819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sz="2000" dirty="0" smtClean="0">
                <a:solidFill>
                  <a:prstClr val="black"/>
                </a:solidFill>
                <a:latin typeface="Calibri"/>
              </a:rPr>
              <a:t>Apply the accumulated </a:t>
            </a:r>
            <a:br>
              <a:rPr lang="en-US" sz="2000" dirty="0" smtClean="0">
                <a:solidFill>
                  <a:prstClr val="black"/>
                </a:solidFill>
                <a:latin typeface="Calibri"/>
              </a:rPr>
            </a:br>
            <a:r>
              <a:rPr lang="en-US" sz="2000" dirty="0" smtClean="0">
                <a:solidFill>
                  <a:prstClr val="black"/>
                </a:solidFill>
                <a:latin typeface="Calibri"/>
              </a:rPr>
              <a:t>value to center vertex</a:t>
            </a:r>
            <a:endParaRPr lang="en-US" sz="2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4106876" y="1524000"/>
            <a:ext cx="96693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/>
            <a:r>
              <a:rPr lang="en-US" sz="3200" b="1" dirty="0" smtClean="0">
                <a:solidFill>
                  <a:prstClr val="black"/>
                </a:solidFill>
                <a:latin typeface="Calibri"/>
              </a:rPr>
              <a:t>A</a:t>
            </a:r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pply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90" name="Rounded Rectangle 189"/>
          <p:cNvSpPr/>
          <p:nvPr/>
        </p:nvSpPr>
        <p:spPr>
          <a:xfrm>
            <a:off x="6177345" y="1447800"/>
            <a:ext cx="2814255" cy="5257800"/>
          </a:xfrm>
          <a:prstGeom prst="roundRect">
            <a:avLst>
              <a:gd name="adj" fmla="val 618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172" name="Group 171"/>
          <p:cNvGrpSpPr/>
          <p:nvPr/>
        </p:nvGrpSpPr>
        <p:grpSpPr>
          <a:xfrm>
            <a:off x="6375538" y="3581400"/>
            <a:ext cx="2397318" cy="1999991"/>
            <a:chOff x="6323579" y="3581400"/>
            <a:chExt cx="2397318" cy="1999991"/>
          </a:xfrm>
        </p:grpSpPr>
        <p:sp>
          <p:nvSpPr>
            <p:cNvPr id="81" name="Rounded Rectangle 80"/>
            <p:cNvSpPr/>
            <p:nvPr/>
          </p:nvSpPr>
          <p:spPr>
            <a:xfrm rot="19061999">
              <a:off x="7220754" y="4102700"/>
              <a:ext cx="1248530" cy="413302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0" name="Rounded Rectangle 79"/>
            <p:cNvSpPr/>
            <p:nvPr/>
          </p:nvSpPr>
          <p:spPr>
            <a:xfrm rot="16200000">
              <a:off x="6890443" y="3999014"/>
              <a:ext cx="1248530" cy="413302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9" name="Rounded Rectangle 78"/>
            <p:cNvSpPr/>
            <p:nvPr/>
          </p:nvSpPr>
          <p:spPr>
            <a:xfrm rot="13374097">
              <a:off x="6585213" y="4124355"/>
              <a:ext cx="1248530" cy="413302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8" name="Rounded Rectangle 77"/>
            <p:cNvSpPr/>
            <p:nvPr/>
          </p:nvSpPr>
          <p:spPr>
            <a:xfrm rot="10800000">
              <a:off x="6323579" y="4394240"/>
              <a:ext cx="1390265" cy="413302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7" name="Rounded Rectangle 76"/>
            <p:cNvSpPr/>
            <p:nvPr/>
          </p:nvSpPr>
          <p:spPr>
            <a:xfrm rot="8221805">
              <a:off x="6600100" y="4668578"/>
              <a:ext cx="1231714" cy="413302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6" name="Rounded Rectangle 75"/>
            <p:cNvSpPr/>
            <p:nvPr/>
          </p:nvSpPr>
          <p:spPr>
            <a:xfrm rot="5400000">
              <a:off x="6917375" y="4784922"/>
              <a:ext cx="1179636" cy="413302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5" name="Rounded Rectangle 74"/>
            <p:cNvSpPr/>
            <p:nvPr/>
          </p:nvSpPr>
          <p:spPr>
            <a:xfrm rot="2506115">
              <a:off x="7195650" y="4692752"/>
              <a:ext cx="1301607" cy="413302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7293027" y="4394083"/>
              <a:ext cx="1427870" cy="413302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/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174" name="TextBox 173"/>
          <p:cNvSpPr txBox="1"/>
          <p:nvPr/>
        </p:nvSpPr>
        <p:spPr>
          <a:xfrm>
            <a:off x="6224159" y="2028775"/>
            <a:ext cx="2743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sz="2000" dirty="0" smtClean="0">
                <a:solidFill>
                  <a:prstClr val="black"/>
                </a:solidFill>
                <a:latin typeface="Calibri"/>
              </a:rPr>
              <a:t>Update adjacent edges</a:t>
            </a:r>
            <a:br>
              <a:rPr lang="en-US" sz="2000" dirty="0" smtClean="0">
                <a:solidFill>
                  <a:prstClr val="black"/>
                </a:solidFill>
                <a:latin typeface="Calibri"/>
              </a:rPr>
            </a:br>
            <a:r>
              <a:rPr lang="en-US" sz="2000" dirty="0" smtClean="0">
                <a:solidFill>
                  <a:prstClr val="black"/>
                </a:solidFill>
                <a:latin typeface="Calibri"/>
              </a:rPr>
              <a:t>and vertices.</a:t>
            </a:r>
            <a:endParaRPr lang="en-US" sz="2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7" name="TextBox 186"/>
          <p:cNvSpPr txBox="1"/>
          <p:nvPr/>
        </p:nvSpPr>
        <p:spPr>
          <a:xfrm>
            <a:off x="7001287" y="1531323"/>
            <a:ext cx="111185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/>
            <a:r>
              <a:rPr lang="en-US" sz="3200" b="1" dirty="0" smtClean="0">
                <a:solidFill>
                  <a:prstClr val="black"/>
                </a:solidFill>
                <a:latin typeface="Calibri"/>
              </a:rPr>
              <a:t>S</a:t>
            </a:r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catter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21" name="Picture 20" descr="latex-image-1.pd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88234" y="6137013"/>
            <a:ext cx="279400" cy="317500"/>
          </a:xfrm>
          <a:prstGeom prst="rect">
            <a:avLst/>
          </a:prstGeom>
        </p:spPr>
      </p:pic>
      <p:sp>
        <p:nvSpPr>
          <p:cNvPr id="135" name="TextBox 134"/>
          <p:cNvSpPr txBox="1"/>
          <p:nvPr/>
        </p:nvSpPr>
        <p:spPr>
          <a:xfrm>
            <a:off x="228600" y="2028775"/>
            <a:ext cx="2743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sz="2000" dirty="0" smtClean="0">
                <a:solidFill>
                  <a:prstClr val="black"/>
                </a:solidFill>
                <a:latin typeface="Calibri"/>
              </a:rPr>
              <a:t>Accumulate information about neighborhood</a:t>
            </a:r>
            <a:endParaRPr lang="en-US" sz="2000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61" name="Group 60"/>
          <p:cNvGrpSpPr/>
          <p:nvPr/>
        </p:nvGrpSpPr>
        <p:grpSpPr>
          <a:xfrm>
            <a:off x="1033610" y="5981802"/>
            <a:ext cx="444992" cy="647597"/>
            <a:chOff x="1109810" y="5981802"/>
            <a:chExt cx="444992" cy="647597"/>
          </a:xfrm>
        </p:grpSpPr>
        <p:grpSp>
          <p:nvGrpSpPr>
            <p:cNvPr id="3" name="Group 131"/>
            <p:cNvGrpSpPr/>
            <p:nvPr/>
          </p:nvGrpSpPr>
          <p:grpSpPr>
            <a:xfrm>
              <a:off x="1348198" y="5981802"/>
              <a:ext cx="206604" cy="647597"/>
              <a:chOff x="1401564" y="4086589"/>
              <a:chExt cx="206604" cy="647597"/>
            </a:xfrm>
          </p:grpSpPr>
          <p:sp>
            <p:nvSpPr>
              <p:cNvPr id="87" name="Rounded Rectangle 86"/>
              <p:cNvSpPr/>
              <p:nvPr/>
            </p:nvSpPr>
            <p:spPr>
              <a:xfrm rot="16200000">
                <a:off x="1181067" y="4307086"/>
                <a:ext cx="647597" cy="206604"/>
              </a:xfrm>
              <a:prstGeom prst="roundRect">
                <a:avLst>
                  <a:gd name="adj" fmla="val 50000"/>
                </a:avLst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914400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88" name="Straight Connector 87"/>
              <p:cNvCxnSpPr>
                <a:stCxn id="89" idx="6"/>
                <a:endCxn id="90" idx="2"/>
              </p:cNvCxnSpPr>
              <p:nvPr/>
            </p:nvCxnSpPr>
            <p:spPr>
              <a:xfrm flipV="1">
                <a:off x="1504841" y="4264306"/>
                <a:ext cx="0" cy="265058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9" name="Oval 88"/>
              <p:cNvSpPr/>
              <p:nvPr/>
            </p:nvSpPr>
            <p:spPr>
              <a:xfrm rot="16200000">
                <a:off x="1435077" y="4529364"/>
                <a:ext cx="139528" cy="13952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/>
                <a:r>
                  <a:rPr lang="en-US" sz="1000" dirty="0" smtClean="0">
                    <a:solidFill>
                      <a:prstClr val="white"/>
                    </a:solidFill>
                    <a:latin typeface="Calibri"/>
                  </a:rPr>
                  <a:t>Y</a:t>
                </a:r>
                <a:endParaRPr lang="en-US" sz="100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90" name="Oval 89"/>
              <p:cNvSpPr/>
              <p:nvPr/>
            </p:nvSpPr>
            <p:spPr>
              <a:xfrm rot="16200000">
                <a:off x="1435077" y="4124778"/>
                <a:ext cx="139528" cy="13952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</p:grpSp>
        <p:sp>
          <p:nvSpPr>
            <p:cNvPr id="59" name="Rectangle 58"/>
            <p:cNvSpPr/>
            <p:nvPr/>
          </p:nvSpPr>
          <p:spPr>
            <a:xfrm>
              <a:off x="1109810" y="6096000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</a:rPr>
                <a:t>+ </a:t>
              </a:r>
              <a:endParaRPr lang="en-US" dirty="0"/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3352800" y="2754868"/>
            <a:ext cx="2514600" cy="2899859"/>
            <a:chOff x="3352800" y="2754868"/>
            <a:chExt cx="2514600" cy="2899859"/>
          </a:xfrm>
        </p:grpSpPr>
        <p:sp>
          <p:nvSpPr>
            <p:cNvPr id="138" name="TextBox 137"/>
            <p:cNvSpPr txBox="1"/>
            <p:nvPr/>
          </p:nvSpPr>
          <p:spPr>
            <a:xfrm>
              <a:off x="3352800" y="2754868"/>
              <a:ext cx="1537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en-US" b="1" i="1" dirty="0" smtClean="0">
                  <a:solidFill>
                    <a:prstClr val="black"/>
                  </a:solidFill>
                  <a:latin typeface="Calibri"/>
                </a:rPr>
                <a:t>User Defined:</a:t>
              </a:r>
              <a:endParaRPr lang="en-US" b="1" i="1" dirty="0">
                <a:solidFill>
                  <a:prstClr val="black"/>
                </a:solidFill>
                <a:latin typeface="Calibri"/>
              </a:endParaRPr>
            </a:p>
          </p:txBody>
        </p:sp>
        <p:grpSp>
          <p:nvGrpSpPr>
            <p:cNvPr id="65" name="Group 64"/>
            <p:cNvGrpSpPr/>
            <p:nvPr/>
          </p:nvGrpSpPr>
          <p:grpSpPr>
            <a:xfrm>
              <a:off x="3530744" y="3043535"/>
              <a:ext cx="2336656" cy="461665"/>
              <a:chOff x="3530744" y="2971800"/>
              <a:chExt cx="2336656" cy="461665"/>
            </a:xfrm>
          </p:grpSpPr>
          <p:sp>
            <p:nvSpPr>
              <p:cNvPr id="127" name="TextBox 126"/>
              <p:cNvSpPr txBox="1"/>
              <p:nvPr/>
            </p:nvSpPr>
            <p:spPr>
              <a:xfrm>
                <a:off x="3657600" y="2971800"/>
                <a:ext cx="194636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914400"/>
                <a:r>
                  <a:rPr lang="en-US" sz="2000" b="1" dirty="0" smtClean="0">
                    <a:solidFill>
                      <a:srgbClr val="FF0000"/>
                    </a:solidFill>
                    <a:latin typeface="Calibri"/>
                  </a:rPr>
                  <a:t>Apply</a:t>
                </a:r>
                <a:r>
                  <a:rPr lang="en-US" sz="2000" dirty="0" smtClean="0">
                    <a:solidFill>
                      <a:prstClr val="black"/>
                    </a:solidFill>
                    <a:latin typeface="Calibri"/>
                  </a:rPr>
                  <a:t>(       , </a:t>
                </a:r>
                <a:r>
                  <a:rPr lang="en-US" sz="2400" dirty="0" err="1">
                    <a:solidFill>
                      <a:prstClr val="black"/>
                    </a:solidFill>
                    <a:latin typeface="Calibri"/>
                    <a:sym typeface="Wingdings"/>
                  </a:rPr>
                  <a:t>Σ</a:t>
                </a:r>
                <a:r>
                  <a:rPr lang="en-US" sz="2000" dirty="0" smtClean="0">
                    <a:solidFill>
                      <a:prstClr val="black"/>
                    </a:solidFill>
                    <a:latin typeface="Calibri"/>
                  </a:rPr>
                  <a:t>) </a:t>
                </a:r>
                <a:r>
                  <a:rPr lang="en-US" sz="2000" dirty="0" smtClean="0">
                    <a:solidFill>
                      <a:prstClr val="black"/>
                    </a:solidFill>
                    <a:latin typeface="Calibri"/>
                    <a:sym typeface="Wingdings"/>
                  </a:rPr>
                  <a:t></a:t>
                </a:r>
                <a:endParaRPr lang="en-US" sz="2000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39" name="Isosceles Triangle 138"/>
              <p:cNvSpPr/>
              <p:nvPr/>
            </p:nvSpPr>
            <p:spPr>
              <a:xfrm rot="5400000">
                <a:off x="3521360" y="3190365"/>
                <a:ext cx="136067" cy="117299"/>
              </a:xfrm>
              <a:prstGeom prst="triangle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grpSp>
            <p:nvGrpSpPr>
              <p:cNvPr id="167" name="Group 125"/>
              <p:cNvGrpSpPr/>
              <p:nvPr/>
            </p:nvGrpSpPr>
            <p:grpSpPr>
              <a:xfrm>
                <a:off x="5512988" y="3074588"/>
                <a:ext cx="354412" cy="354412"/>
                <a:chOff x="4616371" y="3022971"/>
                <a:chExt cx="473451" cy="473451"/>
              </a:xfrm>
            </p:grpSpPr>
            <p:sp>
              <p:nvSpPr>
                <p:cNvPr id="168" name="Oval 167"/>
                <p:cNvSpPr/>
                <p:nvPr/>
              </p:nvSpPr>
              <p:spPr>
                <a:xfrm>
                  <a:off x="4616371" y="3022971"/>
                  <a:ext cx="473451" cy="473451"/>
                </a:xfrm>
                <a:prstGeom prst="ellipse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 defTabSz="914400"/>
                  <a:endParaRPr lang="en-US" sz="1200">
                    <a:solidFill>
                      <a:prstClr val="white"/>
                    </a:solidFill>
                    <a:latin typeface="Calibri"/>
                  </a:endParaRPr>
                </a:p>
              </p:txBody>
            </p:sp>
            <p:sp>
              <p:nvSpPr>
                <p:cNvPr id="169" name="Oval 168"/>
                <p:cNvSpPr/>
                <p:nvPr/>
              </p:nvSpPr>
              <p:spPr>
                <a:xfrm>
                  <a:off x="4692332" y="3104118"/>
                  <a:ext cx="317587" cy="317587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 defTabSz="914400"/>
                  <a:r>
                    <a:rPr lang="en-US" dirty="0" smtClean="0">
                      <a:solidFill>
                        <a:prstClr val="white"/>
                      </a:solidFill>
                      <a:latin typeface="Calibri"/>
                    </a:rPr>
                    <a:t>Y’</a:t>
                  </a:r>
                  <a:endParaRPr lang="en-US" dirty="0">
                    <a:solidFill>
                      <a:prstClr val="white"/>
                    </a:solidFill>
                    <a:latin typeface="Calibri"/>
                  </a:endParaRPr>
                </a:p>
              </p:txBody>
            </p:sp>
          </p:grpSp>
          <p:grpSp>
            <p:nvGrpSpPr>
              <p:cNvPr id="13" name="Group 125"/>
              <p:cNvGrpSpPr/>
              <p:nvPr/>
            </p:nvGrpSpPr>
            <p:grpSpPr>
              <a:xfrm>
                <a:off x="4446188" y="3074588"/>
                <a:ext cx="354412" cy="354412"/>
                <a:chOff x="4616371" y="3022971"/>
                <a:chExt cx="473451" cy="473451"/>
              </a:xfrm>
            </p:grpSpPr>
            <p:sp>
              <p:nvSpPr>
                <p:cNvPr id="124" name="Oval 123"/>
                <p:cNvSpPr/>
                <p:nvPr/>
              </p:nvSpPr>
              <p:spPr>
                <a:xfrm>
                  <a:off x="4616371" y="3022971"/>
                  <a:ext cx="473451" cy="473451"/>
                </a:xfrm>
                <a:prstGeom prst="ellipse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 defTabSz="914400"/>
                  <a:endParaRPr lang="en-US" sz="1200">
                    <a:solidFill>
                      <a:prstClr val="white"/>
                    </a:solidFill>
                    <a:latin typeface="Calibri"/>
                  </a:endParaRPr>
                </a:p>
              </p:txBody>
            </p:sp>
            <p:sp>
              <p:nvSpPr>
                <p:cNvPr id="125" name="Oval 124"/>
                <p:cNvSpPr/>
                <p:nvPr/>
              </p:nvSpPr>
              <p:spPr>
                <a:xfrm>
                  <a:off x="4692332" y="3104118"/>
                  <a:ext cx="317587" cy="317587"/>
                </a:xfrm>
                <a:prstGeom prst="ellipse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 defTabSz="914400"/>
                  <a:r>
                    <a:rPr lang="en-US" dirty="0" smtClean="0">
                      <a:solidFill>
                        <a:prstClr val="white"/>
                      </a:solidFill>
                      <a:latin typeface="Calibri"/>
                    </a:rPr>
                    <a:t>Y</a:t>
                  </a:r>
                  <a:endParaRPr lang="en-US" dirty="0">
                    <a:solidFill>
                      <a:prstClr val="white"/>
                    </a:solidFill>
                    <a:latin typeface="Calibri"/>
                  </a:endParaRPr>
                </a:p>
              </p:txBody>
            </p:sp>
          </p:grpSp>
        </p:grpSp>
        <p:grpSp>
          <p:nvGrpSpPr>
            <p:cNvPr id="119" name="Group 118"/>
            <p:cNvGrpSpPr/>
            <p:nvPr/>
          </p:nvGrpSpPr>
          <p:grpSpPr>
            <a:xfrm>
              <a:off x="3505200" y="3810000"/>
              <a:ext cx="2228565" cy="1844727"/>
              <a:chOff x="3505200" y="3810000"/>
              <a:chExt cx="2228565" cy="1844727"/>
            </a:xfrm>
          </p:grpSpPr>
          <p:sp>
            <p:nvSpPr>
              <p:cNvPr id="10" name="Oval 9"/>
              <p:cNvSpPr/>
              <p:nvPr/>
            </p:nvSpPr>
            <p:spPr>
              <a:xfrm>
                <a:off x="4334014" y="4459508"/>
                <a:ext cx="569692" cy="56969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914400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40" name="Straight Connector 39"/>
              <p:cNvCxnSpPr>
                <a:stCxn id="52" idx="5"/>
              </p:cNvCxnSpPr>
              <p:nvPr/>
            </p:nvCxnSpPr>
            <p:spPr>
              <a:xfrm>
                <a:off x="4114397" y="4285631"/>
                <a:ext cx="406401" cy="36067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>
                <a:endCxn id="56" idx="3"/>
              </p:cNvCxnSpPr>
              <p:nvPr/>
            </p:nvCxnSpPr>
            <p:spPr>
              <a:xfrm flipV="1">
                <a:off x="4718167" y="4285631"/>
                <a:ext cx="453575" cy="36067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>
                <a:stCxn id="51" idx="6"/>
                <a:endCxn id="55" idx="2"/>
              </p:cNvCxnSpPr>
              <p:nvPr/>
            </p:nvCxnSpPr>
            <p:spPr>
              <a:xfrm>
                <a:off x="3784320" y="4744989"/>
                <a:ext cx="1670325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>
                <a:stCxn id="49" idx="4"/>
                <a:endCxn id="50" idx="0"/>
              </p:cNvCxnSpPr>
              <p:nvPr/>
            </p:nvCxnSpPr>
            <p:spPr>
              <a:xfrm>
                <a:off x="4621160" y="4089120"/>
                <a:ext cx="0" cy="1286487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>
                <a:endCxn id="53" idx="7"/>
              </p:cNvCxnSpPr>
              <p:nvPr/>
            </p:nvCxnSpPr>
            <p:spPr>
              <a:xfrm flipH="1">
                <a:off x="4114397" y="4843673"/>
                <a:ext cx="406401" cy="360701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>
                <a:endCxn id="54" idx="1"/>
              </p:cNvCxnSpPr>
              <p:nvPr/>
            </p:nvCxnSpPr>
            <p:spPr>
              <a:xfrm>
                <a:off x="4718167" y="4843673"/>
                <a:ext cx="453575" cy="39437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9" name="Oval 48"/>
              <p:cNvSpPr/>
              <p:nvPr/>
            </p:nvSpPr>
            <p:spPr>
              <a:xfrm>
                <a:off x="4481600" y="3810000"/>
                <a:ext cx="279120" cy="27912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4481600" y="5375607"/>
                <a:ext cx="279120" cy="27912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3505200" y="4605429"/>
                <a:ext cx="279120" cy="27912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3876153" y="4047387"/>
                <a:ext cx="279120" cy="27912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3876153" y="5163498"/>
                <a:ext cx="279120" cy="27912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5130866" y="5197167"/>
                <a:ext cx="279120" cy="27912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5454645" y="4605429"/>
                <a:ext cx="279120" cy="27912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5130866" y="4047387"/>
                <a:ext cx="279120" cy="27912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77" name="Oval 176"/>
              <p:cNvSpPr/>
              <p:nvPr/>
            </p:nvSpPr>
            <p:spPr>
              <a:xfrm>
                <a:off x="4424981" y="4553489"/>
                <a:ext cx="388749" cy="388749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4400"/>
                <a:r>
                  <a:rPr lang="en-US" dirty="0" smtClean="0">
                    <a:solidFill>
                      <a:prstClr val="white"/>
                    </a:solidFill>
                    <a:latin typeface="Calibri"/>
                  </a:rPr>
                  <a:t>Y</a:t>
                </a:r>
                <a:endParaRPr lang="en-US" dirty="0">
                  <a:solidFill>
                    <a:prstClr val="white"/>
                  </a:solidFill>
                  <a:latin typeface="Calibri"/>
                </a:endParaRPr>
              </a:p>
            </p:txBody>
          </p:sp>
        </p:grpSp>
      </p:grpSp>
      <p:sp>
        <p:nvSpPr>
          <p:cNvPr id="123" name="Right Arrow 122"/>
          <p:cNvSpPr/>
          <p:nvPr/>
        </p:nvSpPr>
        <p:spPr>
          <a:xfrm>
            <a:off x="2971800" y="3657600"/>
            <a:ext cx="609600" cy="8382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sz="3200" dirty="0" err="1" smtClean="0">
                <a:latin typeface="Times"/>
                <a:cs typeface="Times"/>
              </a:rPr>
              <a:t>Σ</a:t>
            </a:r>
            <a:endParaRPr lang="en-US" sz="3200" dirty="0">
              <a:latin typeface="Times"/>
              <a:cs typeface="Times"/>
            </a:endParaRPr>
          </a:p>
        </p:txBody>
      </p:sp>
      <p:grpSp>
        <p:nvGrpSpPr>
          <p:cNvPr id="128" name="Group 127"/>
          <p:cNvGrpSpPr/>
          <p:nvPr/>
        </p:nvGrpSpPr>
        <p:grpSpPr>
          <a:xfrm>
            <a:off x="5887895" y="3657600"/>
            <a:ext cx="609600" cy="838200"/>
            <a:chOff x="5943600" y="3657600"/>
            <a:chExt cx="609600" cy="838200"/>
          </a:xfrm>
        </p:grpSpPr>
        <p:sp>
          <p:nvSpPr>
            <p:cNvPr id="192" name="Right Arrow 191"/>
            <p:cNvSpPr/>
            <p:nvPr/>
          </p:nvSpPr>
          <p:spPr>
            <a:xfrm>
              <a:off x="5943600" y="3657600"/>
              <a:ext cx="609600" cy="838200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endParaRPr lang="en-US" sz="3200" dirty="0">
                <a:latin typeface="Times"/>
                <a:cs typeface="Times"/>
              </a:endParaRPr>
            </a:p>
          </p:txBody>
        </p:sp>
        <p:grpSp>
          <p:nvGrpSpPr>
            <p:cNvPr id="126" name="Group 125"/>
            <p:cNvGrpSpPr/>
            <p:nvPr/>
          </p:nvGrpSpPr>
          <p:grpSpPr>
            <a:xfrm>
              <a:off x="6046388" y="3886200"/>
              <a:ext cx="354412" cy="354412"/>
              <a:chOff x="5665388" y="3298723"/>
              <a:chExt cx="354412" cy="354412"/>
            </a:xfrm>
          </p:grpSpPr>
          <p:sp>
            <p:nvSpPr>
              <p:cNvPr id="193" name="Oval 192"/>
              <p:cNvSpPr/>
              <p:nvPr/>
            </p:nvSpPr>
            <p:spPr>
              <a:xfrm>
                <a:off x="5665388" y="3298723"/>
                <a:ext cx="354412" cy="35441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914400"/>
                <a:endParaRPr lang="en-US" sz="120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94" name="Oval 193"/>
              <p:cNvSpPr/>
              <p:nvPr/>
            </p:nvSpPr>
            <p:spPr>
              <a:xfrm>
                <a:off x="5722250" y="3359467"/>
                <a:ext cx="237737" cy="23773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4400"/>
                <a:r>
                  <a:rPr lang="en-US" dirty="0" smtClean="0">
                    <a:solidFill>
                      <a:prstClr val="white"/>
                    </a:solidFill>
                    <a:latin typeface="Calibri"/>
                  </a:rPr>
                  <a:t>Y’</a:t>
                </a:r>
                <a:endParaRPr lang="en-US" dirty="0">
                  <a:solidFill>
                    <a:prstClr val="white"/>
                  </a:solidFill>
                  <a:latin typeface="Calibri"/>
                </a:endParaRPr>
              </a:p>
            </p:txBody>
          </p:sp>
        </p:grpSp>
      </p:grpSp>
      <p:sp>
        <p:nvSpPr>
          <p:cNvPr id="195" name="TextBox 194"/>
          <p:cNvSpPr txBox="1"/>
          <p:nvPr/>
        </p:nvSpPr>
        <p:spPr>
          <a:xfrm>
            <a:off x="6224159" y="5845314"/>
            <a:ext cx="2743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sz="2000" dirty="0" smtClean="0">
                <a:solidFill>
                  <a:prstClr val="black"/>
                </a:solidFill>
                <a:latin typeface="Calibri"/>
              </a:rPr>
              <a:t>Update Edge Data &amp;</a:t>
            </a:r>
          </a:p>
          <a:p>
            <a:pPr algn="ctr" defTabSz="914400"/>
            <a:r>
              <a:rPr lang="en-US" sz="2000" dirty="0" smtClean="0">
                <a:solidFill>
                  <a:prstClr val="black"/>
                </a:solidFill>
                <a:latin typeface="Calibri"/>
              </a:rPr>
              <a:t>Activate Neighbors</a:t>
            </a:r>
            <a:endParaRPr lang="en-US" sz="2000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171" name="Group 170"/>
          <p:cNvGrpSpPr/>
          <p:nvPr/>
        </p:nvGrpSpPr>
        <p:grpSpPr>
          <a:xfrm>
            <a:off x="6300359" y="2754868"/>
            <a:ext cx="2514600" cy="704910"/>
            <a:chOff x="6248400" y="2754868"/>
            <a:chExt cx="2514600" cy="704910"/>
          </a:xfrm>
        </p:grpSpPr>
        <p:sp>
          <p:nvSpPr>
            <p:cNvPr id="175" name="TextBox 174"/>
            <p:cNvSpPr txBox="1"/>
            <p:nvPr/>
          </p:nvSpPr>
          <p:spPr>
            <a:xfrm>
              <a:off x="6248400" y="2754868"/>
              <a:ext cx="1537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en-US" b="1" i="1" dirty="0" smtClean="0">
                  <a:solidFill>
                    <a:prstClr val="black"/>
                  </a:solidFill>
                  <a:latin typeface="Calibri"/>
                </a:rPr>
                <a:t>User Defined:</a:t>
              </a:r>
              <a:endParaRPr lang="en-US" b="1" i="1" dirty="0">
                <a:solidFill>
                  <a:prstClr val="black"/>
                </a:solidFill>
                <a:latin typeface="Calibri"/>
              </a:endParaRPr>
            </a:p>
          </p:txBody>
        </p:sp>
        <p:grpSp>
          <p:nvGrpSpPr>
            <p:cNvPr id="132" name="Group 131"/>
            <p:cNvGrpSpPr/>
            <p:nvPr/>
          </p:nvGrpSpPr>
          <p:grpSpPr>
            <a:xfrm>
              <a:off x="6400800" y="3059668"/>
              <a:ext cx="2362200" cy="400110"/>
              <a:chOff x="6400800" y="3059668"/>
              <a:chExt cx="2362200" cy="400110"/>
            </a:xfrm>
          </p:grpSpPr>
          <p:sp>
            <p:nvSpPr>
              <p:cNvPr id="170" name="TextBox 169"/>
              <p:cNvSpPr txBox="1"/>
              <p:nvPr/>
            </p:nvSpPr>
            <p:spPr>
              <a:xfrm>
                <a:off x="6525859" y="3059668"/>
                <a:ext cx="208898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914400"/>
                <a:r>
                  <a:rPr lang="en-US" sz="2000" b="1" dirty="0" smtClean="0">
                    <a:solidFill>
                      <a:srgbClr val="FF0000"/>
                    </a:solidFill>
                    <a:latin typeface="Calibri"/>
                  </a:rPr>
                  <a:t>Scatter</a:t>
                </a:r>
                <a:r>
                  <a:rPr lang="en-US" sz="2000" dirty="0" smtClean="0">
                    <a:solidFill>
                      <a:prstClr val="black"/>
                    </a:solidFill>
                    <a:latin typeface="Calibri"/>
                  </a:rPr>
                  <a:t>(           ) </a:t>
                </a:r>
                <a:r>
                  <a:rPr lang="en-US" sz="2000" dirty="0" smtClean="0">
                    <a:solidFill>
                      <a:prstClr val="black"/>
                    </a:solidFill>
                    <a:latin typeface="Calibri"/>
                    <a:sym typeface="Wingdings"/>
                  </a:rPr>
                  <a:t></a:t>
                </a:r>
                <a:endParaRPr lang="en-US" sz="2000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76" name="Isosceles Triangle 175"/>
              <p:cNvSpPr/>
              <p:nvPr/>
            </p:nvSpPr>
            <p:spPr>
              <a:xfrm rot="5400000">
                <a:off x="6391416" y="3209314"/>
                <a:ext cx="136067" cy="117299"/>
              </a:xfrm>
              <a:prstGeom prst="triangle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183" name="Straight Connector 182"/>
              <p:cNvCxnSpPr/>
              <p:nvPr/>
            </p:nvCxnSpPr>
            <p:spPr>
              <a:xfrm>
                <a:off x="8550547" y="3276600"/>
                <a:ext cx="212453" cy="18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grpSp>
            <p:nvGrpSpPr>
              <p:cNvPr id="131" name="Group 130"/>
              <p:cNvGrpSpPr/>
              <p:nvPr/>
            </p:nvGrpSpPr>
            <p:grpSpPr>
              <a:xfrm>
                <a:off x="7414309" y="3157620"/>
                <a:ext cx="662891" cy="271380"/>
                <a:chOff x="1661233" y="3313772"/>
                <a:chExt cx="662891" cy="271380"/>
              </a:xfrm>
            </p:grpSpPr>
            <p:sp>
              <p:nvSpPr>
                <p:cNvPr id="197" name="Rounded Rectangle 196"/>
                <p:cNvSpPr/>
                <p:nvPr/>
              </p:nvSpPr>
              <p:spPr>
                <a:xfrm>
                  <a:off x="1661233" y="3313772"/>
                  <a:ext cx="662891" cy="271380"/>
                </a:xfrm>
                <a:prstGeom prst="roundRect">
                  <a:avLst>
                    <a:gd name="adj" fmla="val 50000"/>
                  </a:avLst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 defTabSz="914400"/>
                  <a:endParaRPr lang="en-US" sz="1600">
                    <a:solidFill>
                      <a:prstClr val="white"/>
                    </a:solidFill>
                    <a:latin typeface="Calibri"/>
                  </a:endParaRPr>
                </a:p>
              </p:txBody>
            </p:sp>
            <p:cxnSp>
              <p:nvCxnSpPr>
                <p:cNvPr id="198" name="Straight Connector 197"/>
                <p:cNvCxnSpPr>
                  <a:stCxn id="199" idx="6"/>
                  <a:endCxn id="200" idx="2"/>
                </p:cNvCxnSpPr>
                <p:nvPr/>
              </p:nvCxnSpPr>
              <p:spPr>
                <a:xfrm>
                  <a:off x="1900635" y="3445053"/>
                  <a:ext cx="169927" cy="23"/>
                </a:xfrm>
                <a:prstGeom prst="line">
                  <a:avLst/>
                </a:prstGeom>
                <a:ln>
                  <a:solidFill>
                    <a:schemeClr val="accent2"/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99" name="Oval 198"/>
                <p:cNvSpPr/>
                <p:nvPr/>
              </p:nvSpPr>
              <p:spPr>
                <a:xfrm>
                  <a:off x="1723273" y="3356372"/>
                  <a:ext cx="177362" cy="17736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400"/>
                  <a:r>
                    <a:rPr lang="en-US" sz="900" dirty="0" smtClean="0">
                      <a:solidFill>
                        <a:prstClr val="white"/>
                      </a:solidFill>
                      <a:latin typeface="Calibri"/>
                    </a:rPr>
                    <a:t>Y’</a:t>
                  </a:r>
                  <a:endParaRPr lang="en-US" sz="900" dirty="0">
                    <a:solidFill>
                      <a:prstClr val="white"/>
                    </a:solidFill>
                    <a:latin typeface="Calibri"/>
                  </a:endParaRPr>
                </a:p>
              </p:txBody>
            </p:sp>
            <p:sp>
              <p:nvSpPr>
                <p:cNvPr id="200" name="Oval 199"/>
                <p:cNvSpPr/>
                <p:nvPr/>
              </p:nvSpPr>
              <p:spPr>
                <a:xfrm>
                  <a:off x="2070562" y="3356395"/>
                  <a:ext cx="177362" cy="177362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400"/>
                  <a:endParaRPr lang="en-US" sz="1600">
                    <a:solidFill>
                      <a:prstClr val="white"/>
                    </a:solidFill>
                    <a:latin typeface="Calibri"/>
                  </a:endParaRPr>
                </a:p>
              </p:txBody>
            </p:sp>
          </p:grpSp>
        </p:grpSp>
      </p:grpSp>
      <p:grpSp>
        <p:nvGrpSpPr>
          <p:cNvPr id="206" name="Group 14"/>
          <p:cNvGrpSpPr/>
          <p:nvPr/>
        </p:nvGrpSpPr>
        <p:grpSpPr>
          <a:xfrm>
            <a:off x="6442930" y="3658182"/>
            <a:ext cx="2228565" cy="1844727"/>
            <a:chOff x="548131" y="3676332"/>
            <a:chExt cx="1769669" cy="1464869"/>
          </a:xfrm>
        </p:grpSpPr>
        <p:cxnSp>
          <p:nvCxnSpPr>
            <p:cNvPr id="207" name="Straight Connector 206"/>
            <p:cNvCxnSpPr>
              <a:stCxn id="219" idx="5"/>
              <a:endCxn id="215" idx="1"/>
            </p:cNvCxnSpPr>
            <p:nvPr/>
          </p:nvCxnSpPr>
          <p:spPr>
            <a:xfrm>
              <a:off x="1031885" y="4054023"/>
              <a:ext cx="322717" cy="28640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>
              <a:stCxn id="215" idx="7"/>
              <a:endCxn id="223" idx="3"/>
            </p:cNvCxnSpPr>
            <p:nvPr/>
          </p:nvCxnSpPr>
          <p:spPr>
            <a:xfrm flipV="1">
              <a:off x="1511329" y="4054023"/>
              <a:ext cx="360177" cy="28640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>
              <a:stCxn id="216" idx="4"/>
              <a:endCxn id="215" idx="0"/>
            </p:cNvCxnSpPr>
            <p:nvPr/>
          </p:nvCxnSpPr>
          <p:spPr>
            <a:xfrm flipH="1">
              <a:off x="1432966" y="3897977"/>
              <a:ext cx="1332" cy="40999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>
              <a:stCxn id="215" idx="6"/>
              <a:endCxn id="222" idx="2"/>
            </p:cNvCxnSpPr>
            <p:nvPr/>
          </p:nvCxnSpPr>
          <p:spPr>
            <a:xfrm>
              <a:off x="1543788" y="4418793"/>
              <a:ext cx="552367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>
              <a:stCxn id="218" idx="6"/>
              <a:endCxn id="215" idx="2"/>
            </p:cNvCxnSpPr>
            <p:nvPr/>
          </p:nvCxnSpPr>
          <p:spPr>
            <a:xfrm>
              <a:off x="769776" y="4418793"/>
              <a:ext cx="552367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>
              <a:stCxn id="215" idx="4"/>
              <a:endCxn id="217" idx="0"/>
            </p:cNvCxnSpPr>
            <p:nvPr/>
          </p:nvCxnSpPr>
          <p:spPr>
            <a:xfrm>
              <a:off x="1432966" y="4529615"/>
              <a:ext cx="1332" cy="38994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>
              <a:stCxn id="215" idx="3"/>
              <a:endCxn id="220" idx="7"/>
            </p:cNvCxnSpPr>
            <p:nvPr/>
          </p:nvCxnSpPr>
          <p:spPr>
            <a:xfrm flipH="1">
              <a:off x="1031885" y="4497156"/>
              <a:ext cx="322717" cy="28642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>
              <a:stCxn id="215" idx="5"/>
              <a:endCxn id="221" idx="1"/>
            </p:cNvCxnSpPr>
            <p:nvPr/>
          </p:nvCxnSpPr>
          <p:spPr>
            <a:xfrm>
              <a:off x="1511329" y="4497156"/>
              <a:ext cx="360177" cy="31316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15" name="Oval 214"/>
            <p:cNvSpPr/>
            <p:nvPr/>
          </p:nvSpPr>
          <p:spPr>
            <a:xfrm>
              <a:off x="1322143" y="4307970"/>
              <a:ext cx="221645" cy="22164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4400"/>
              <a:r>
                <a:rPr lang="en-US" dirty="0" smtClean="0">
                  <a:solidFill>
                    <a:prstClr val="white"/>
                  </a:solidFill>
                  <a:latin typeface="Calibri"/>
                </a:rPr>
                <a:t>Y’</a:t>
              </a:r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16" name="Oval 215"/>
            <p:cNvSpPr/>
            <p:nvPr/>
          </p:nvSpPr>
          <p:spPr>
            <a:xfrm>
              <a:off x="1323475" y="3676332"/>
              <a:ext cx="221645" cy="22164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17" name="Oval 216"/>
            <p:cNvSpPr/>
            <p:nvPr/>
          </p:nvSpPr>
          <p:spPr>
            <a:xfrm>
              <a:off x="1323475" y="4919556"/>
              <a:ext cx="221645" cy="22164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18" name="Oval 217"/>
            <p:cNvSpPr/>
            <p:nvPr/>
          </p:nvSpPr>
          <p:spPr>
            <a:xfrm>
              <a:off x="548131" y="4307970"/>
              <a:ext cx="221645" cy="22164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19" name="Oval 218"/>
            <p:cNvSpPr/>
            <p:nvPr/>
          </p:nvSpPr>
          <p:spPr>
            <a:xfrm>
              <a:off x="842699" y="3864837"/>
              <a:ext cx="221645" cy="22164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20" name="Oval 219"/>
            <p:cNvSpPr/>
            <p:nvPr/>
          </p:nvSpPr>
          <p:spPr>
            <a:xfrm>
              <a:off x="842699" y="4751124"/>
              <a:ext cx="221645" cy="22164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21" name="Oval 220"/>
            <p:cNvSpPr/>
            <p:nvPr/>
          </p:nvSpPr>
          <p:spPr>
            <a:xfrm>
              <a:off x="1839047" y="4777860"/>
              <a:ext cx="221645" cy="22164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22" name="Oval 221"/>
            <p:cNvSpPr/>
            <p:nvPr/>
          </p:nvSpPr>
          <p:spPr>
            <a:xfrm>
              <a:off x="2096155" y="4307970"/>
              <a:ext cx="221645" cy="22164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23" name="Oval 222"/>
            <p:cNvSpPr/>
            <p:nvPr/>
          </p:nvSpPr>
          <p:spPr>
            <a:xfrm>
              <a:off x="1839047" y="3864837"/>
              <a:ext cx="221645" cy="22164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</p:grpSp>
      <p:grpSp>
        <p:nvGrpSpPr>
          <p:cNvPr id="173" name="Group 172"/>
          <p:cNvGrpSpPr/>
          <p:nvPr/>
        </p:nvGrpSpPr>
        <p:grpSpPr>
          <a:xfrm>
            <a:off x="6725923" y="3937894"/>
            <a:ext cx="1670325" cy="1286486"/>
            <a:chOff x="6668898" y="3937894"/>
            <a:chExt cx="1670325" cy="1286486"/>
          </a:xfrm>
        </p:grpSpPr>
        <p:cxnSp>
          <p:nvCxnSpPr>
            <p:cNvPr id="224" name="Straight Connector 223"/>
            <p:cNvCxnSpPr/>
            <p:nvPr/>
          </p:nvCxnSpPr>
          <p:spPr>
            <a:xfrm>
              <a:off x="6998975" y="4134405"/>
              <a:ext cx="406401" cy="360674"/>
            </a:xfrm>
            <a:prstGeom prst="line">
              <a:avLst/>
            </a:prstGeom>
            <a:ln>
              <a:solidFill>
                <a:srgbClr val="C0504D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flipV="1">
              <a:off x="7602745" y="4134405"/>
              <a:ext cx="453575" cy="360674"/>
            </a:xfrm>
            <a:prstGeom prst="line">
              <a:avLst/>
            </a:prstGeom>
            <a:ln>
              <a:solidFill>
                <a:srgbClr val="C0504D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flipH="1">
              <a:off x="7504061" y="3937894"/>
              <a:ext cx="1677" cy="516309"/>
            </a:xfrm>
            <a:prstGeom prst="line">
              <a:avLst/>
            </a:prstGeom>
            <a:ln>
              <a:solidFill>
                <a:srgbClr val="C0504D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>
              <a:off x="7643621" y="4593764"/>
              <a:ext cx="695602" cy="0"/>
            </a:xfrm>
            <a:prstGeom prst="line">
              <a:avLst/>
            </a:prstGeom>
            <a:ln>
              <a:solidFill>
                <a:srgbClr val="C0504D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>
              <a:off x="6668898" y="4593764"/>
              <a:ext cx="695602" cy="0"/>
            </a:xfrm>
            <a:prstGeom prst="line">
              <a:avLst/>
            </a:prstGeom>
            <a:ln>
              <a:solidFill>
                <a:srgbClr val="C0504D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>
              <a:off x="7504061" y="4733323"/>
              <a:ext cx="1677" cy="491057"/>
            </a:xfrm>
            <a:prstGeom prst="line">
              <a:avLst/>
            </a:prstGeom>
            <a:ln>
              <a:solidFill>
                <a:srgbClr val="C0504D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flipH="1">
              <a:off x="6998975" y="4692447"/>
              <a:ext cx="406401" cy="360701"/>
            </a:xfrm>
            <a:prstGeom prst="line">
              <a:avLst/>
            </a:prstGeom>
            <a:ln>
              <a:solidFill>
                <a:srgbClr val="C0504D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/>
          </p:nvCxnSpPr>
          <p:spPr>
            <a:xfrm>
              <a:off x="7602745" y="4692447"/>
              <a:ext cx="453575" cy="394370"/>
            </a:xfrm>
            <a:prstGeom prst="line">
              <a:avLst/>
            </a:prstGeom>
            <a:ln>
              <a:solidFill>
                <a:srgbClr val="C0504D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F60F-3EA1-45ED-A3FD-0857F7C98CF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7038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61"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4"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/>
      <p:bldP spid="123" grpId="0" animBg="1"/>
      <p:bldP spid="19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590800"/>
            <a:ext cx="8496300" cy="3810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dirty="0" err="1" smtClean="0"/>
              <a:t>PowerGraph_PageRank</a:t>
            </a:r>
            <a:r>
              <a:rPr lang="en-US" sz="2800" b="1" dirty="0" smtClean="0"/>
              <a:t>(</a:t>
            </a:r>
            <a:r>
              <a:rPr lang="en-US" sz="2800" b="1" dirty="0" err="1" smtClean="0"/>
              <a:t>i</a:t>
            </a:r>
            <a:r>
              <a:rPr lang="en-US" sz="2800" b="1" dirty="0" smtClean="0"/>
              <a:t>)</a:t>
            </a:r>
          </a:p>
          <a:p>
            <a:pPr marL="0" indent="0">
              <a:buNone/>
            </a:pPr>
            <a:endParaRPr lang="en-US" sz="1100" b="1" dirty="0" smtClean="0"/>
          </a:p>
          <a:p>
            <a:pPr marL="623888" indent="-333375">
              <a:buNone/>
            </a:pPr>
            <a:r>
              <a:rPr lang="en-US" sz="2800" b="1" dirty="0" smtClean="0">
                <a:solidFill>
                  <a:srgbClr val="FF0000"/>
                </a:solidFill>
              </a:rPr>
              <a:t>Gather</a:t>
            </a:r>
            <a:r>
              <a:rPr lang="en-US" sz="2800" dirty="0" smtClean="0"/>
              <a:t>( </a:t>
            </a:r>
            <a:r>
              <a:rPr lang="en-US" sz="2800" dirty="0" smtClean="0">
                <a:latin typeface="Times"/>
                <a:cs typeface="Times"/>
              </a:rPr>
              <a:t>j </a:t>
            </a:r>
            <a:r>
              <a:rPr lang="en-US" sz="2800" dirty="0" smtClean="0">
                <a:latin typeface="Times"/>
                <a:cs typeface="Times"/>
                <a:sym typeface="Wingdings"/>
              </a:rPr>
              <a:t> </a:t>
            </a:r>
            <a:r>
              <a:rPr lang="en-US" sz="2800" dirty="0" err="1" smtClean="0">
                <a:latin typeface="Times"/>
                <a:cs typeface="Times"/>
              </a:rPr>
              <a:t>i</a:t>
            </a:r>
            <a:r>
              <a:rPr lang="en-US" sz="2800" dirty="0" smtClean="0"/>
              <a:t> ) </a:t>
            </a:r>
            <a:r>
              <a:rPr lang="en-US" sz="2800" b="1" dirty="0" smtClean="0"/>
              <a:t>:</a:t>
            </a:r>
            <a:r>
              <a:rPr lang="en-US" sz="2800" dirty="0" smtClean="0"/>
              <a:t> return  </a:t>
            </a:r>
            <a:r>
              <a:rPr lang="en-US" sz="2800" dirty="0" err="1" smtClean="0">
                <a:latin typeface="Times" pitchFamily="18" charset="0"/>
                <a:cs typeface="Times" pitchFamily="18" charset="0"/>
              </a:rPr>
              <a:t>w</a:t>
            </a:r>
            <a:r>
              <a:rPr lang="en-US" sz="2800" baseline="-25000" dirty="0" err="1" smtClean="0">
                <a:latin typeface="Times" pitchFamily="18" charset="0"/>
                <a:cs typeface="Times" pitchFamily="18" charset="0"/>
              </a:rPr>
              <a:t>ji</a:t>
            </a:r>
            <a:r>
              <a:rPr lang="en-US" sz="2800" baseline="-25000" dirty="0" smtClean="0">
                <a:latin typeface="Times" pitchFamily="18" charset="0"/>
                <a:cs typeface="Times" pitchFamily="18" charset="0"/>
              </a:rPr>
              <a:t> </a:t>
            </a:r>
            <a:r>
              <a:rPr lang="en-US" sz="2800" dirty="0" smtClean="0">
                <a:latin typeface="Times" pitchFamily="18" charset="0"/>
                <a:cs typeface="Times" pitchFamily="18" charset="0"/>
              </a:rPr>
              <a:t>* R[j]</a:t>
            </a:r>
            <a:endParaRPr lang="en-US" sz="2800" baseline="-25000" dirty="0" smtClean="0">
              <a:latin typeface="Times" pitchFamily="18" charset="0"/>
              <a:cs typeface="Times" pitchFamily="18" charset="0"/>
            </a:endParaRPr>
          </a:p>
          <a:p>
            <a:pPr marL="623888" indent="-333375">
              <a:buNone/>
            </a:pPr>
            <a:r>
              <a:rPr lang="en-US" sz="2800" b="1" dirty="0" smtClean="0">
                <a:solidFill>
                  <a:srgbClr val="FF0000"/>
                </a:solidFill>
              </a:rPr>
              <a:t>sum</a:t>
            </a:r>
            <a:r>
              <a:rPr lang="en-US" sz="2800" dirty="0" smtClean="0"/>
              <a:t>(a, b)</a:t>
            </a:r>
            <a:r>
              <a:rPr lang="en-US" sz="2800" b="1" dirty="0" smtClean="0"/>
              <a:t> :  </a:t>
            </a:r>
            <a:r>
              <a:rPr lang="en-US" sz="2800" dirty="0" smtClean="0"/>
              <a:t>return a + b;</a:t>
            </a:r>
          </a:p>
          <a:p>
            <a:pPr marL="623888" indent="-333375">
              <a:buNone/>
            </a:pPr>
            <a:endParaRPr lang="en-US" sz="1600" dirty="0" smtClean="0"/>
          </a:p>
          <a:p>
            <a:pPr marL="623888" indent="-333375">
              <a:buNone/>
            </a:pPr>
            <a:r>
              <a:rPr lang="en-US" sz="2800" b="1" dirty="0" smtClean="0">
                <a:solidFill>
                  <a:srgbClr val="FF0000"/>
                </a:solidFill>
                <a:latin typeface="+mj-lt"/>
                <a:cs typeface="Times"/>
              </a:rPr>
              <a:t>Apply</a:t>
            </a:r>
            <a:r>
              <a:rPr lang="en-US" sz="2800" b="1" dirty="0" smtClean="0">
                <a:latin typeface="Times"/>
                <a:cs typeface="Times"/>
              </a:rPr>
              <a:t>(</a:t>
            </a:r>
            <a:r>
              <a:rPr lang="en-US" sz="2800" dirty="0">
                <a:latin typeface="Times"/>
                <a:cs typeface="Times"/>
              </a:rPr>
              <a:t>i</a:t>
            </a:r>
            <a:r>
              <a:rPr lang="en-US" sz="2800" dirty="0" smtClean="0">
                <a:latin typeface="Times"/>
                <a:cs typeface="Times"/>
              </a:rPr>
              <a:t>, Σ) </a:t>
            </a:r>
            <a:r>
              <a:rPr lang="en-US" sz="2800" b="1" dirty="0" smtClean="0">
                <a:latin typeface="Times"/>
                <a:cs typeface="Times"/>
              </a:rPr>
              <a:t>:</a:t>
            </a:r>
            <a:r>
              <a:rPr lang="en-US" sz="2800" dirty="0" smtClean="0">
                <a:latin typeface="Times"/>
                <a:cs typeface="Times"/>
              </a:rPr>
              <a:t> R[</a:t>
            </a:r>
            <a:r>
              <a:rPr lang="en-US" sz="2800" dirty="0" err="1" smtClean="0">
                <a:latin typeface="Times"/>
                <a:cs typeface="Times"/>
              </a:rPr>
              <a:t>i</a:t>
            </a:r>
            <a:r>
              <a:rPr lang="en-US" sz="2800" dirty="0" smtClean="0">
                <a:latin typeface="Times"/>
                <a:cs typeface="Times"/>
              </a:rPr>
              <a:t>] = 0.15 + </a:t>
            </a:r>
            <a:r>
              <a:rPr lang="en-US" sz="2800" dirty="0" err="1" smtClean="0">
                <a:latin typeface="Times"/>
                <a:cs typeface="Times"/>
              </a:rPr>
              <a:t>Σ</a:t>
            </a:r>
            <a:r>
              <a:rPr lang="en-US" sz="2800" dirty="0" smtClean="0">
                <a:latin typeface="Times"/>
                <a:cs typeface="Times"/>
              </a:rPr>
              <a:t> </a:t>
            </a:r>
          </a:p>
          <a:p>
            <a:pPr marL="623888" indent="-333375">
              <a:buNone/>
            </a:pPr>
            <a:endParaRPr lang="en-US" sz="1600" dirty="0" smtClean="0">
              <a:latin typeface="Times"/>
              <a:cs typeface="Times"/>
            </a:endParaRPr>
          </a:p>
          <a:p>
            <a:pPr marL="623888" indent="-333375">
              <a:buNone/>
            </a:pPr>
            <a:r>
              <a:rPr lang="en-US" sz="2800" b="1" dirty="0" smtClean="0">
                <a:solidFill>
                  <a:srgbClr val="FF0000"/>
                </a:solidFill>
                <a:latin typeface="+mj-lt"/>
                <a:cs typeface="Times"/>
              </a:rPr>
              <a:t>Scatter</a:t>
            </a:r>
            <a:r>
              <a:rPr lang="en-US" sz="2800" b="1" dirty="0" smtClean="0">
                <a:latin typeface="Times"/>
                <a:cs typeface="Times"/>
              </a:rPr>
              <a:t>( </a:t>
            </a:r>
            <a:r>
              <a:rPr lang="en-US" sz="2800" dirty="0" err="1" smtClean="0">
                <a:latin typeface="Times"/>
                <a:cs typeface="Times"/>
              </a:rPr>
              <a:t>i</a:t>
            </a:r>
            <a:r>
              <a:rPr lang="en-US" sz="2800" dirty="0" smtClean="0">
                <a:latin typeface="Times"/>
                <a:cs typeface="Times"/>
              </a:rPr>
              <a:t> </a:t>
            </a:r>
            <a:r>
              <a:rPr lang="en-US" sz="2800" dirty="0" smtClean="0">
                <a:sym typeface="Wingdings"/>
              </a:rPr>
              <a:t> </a:t>
            </a:r>
            <a:r>
              <a:rPr lang="en-US" sz="2800" dirty="0" smtClean="0">
                <a:latin typeface="Times"/>
                <a:cs typeface="Times"/>
                <a:sym typeface="Wingdings"/>
              </a:rPr>
              <a:t>j </a:t>
            </a:r>
            <a:r>
              <a:rPr lang="en-US" sz="2800" dirty="0" smtClean="0">
                <a:latin typeface="Times"/>
                <a:cs typeface="Times"/>
              </a:rPr>
              <a:t>) </a:t>
            </a:r>
            <a:r>
              <a:rPr lang="en-US" sz="2800" b="1" dirty="0" smtClean="0">
                <a:latin typeface="Times"/>
                <a:cs typeface="Times"/>
              </a:rPr>
              <a:t>:</a:t>
            </a:r>
            <a:r>
              <a:rPr lang="en-US" sz="2800" dirty="0" smtClean="0">
                <a:latin typeface="Times"/>
                <a:cs typeface="Times"/>
              </a:rPr>
              <a:t/>
            </a:r>
            <a:br>
              <a:rPr lang="en-US" sz="2800" dirty="0" smtClean="0">
                <a:latin typeface="Times"/>
                <a:cs typeface="Times"/>
              </a:rPr>
            </a:br>
            <a:r>
              <a:rPr lang="en-US" sz="2800" dirty="0" smtClean="0">
                <a:latin typeface="Calibri"/>
                <a:cs typeface="Calibri"/>
              </a:rPr>
              <a:t>if </a:t>
            </a:r>
            <a:r>
              <a:rPr lang="en-US" sz="2800" i="1" dirty="0" smtClean="0">
                <a:latin typeface="Times"/>
                <a:cs typeface="Times"/>
              </a:rPr>
              <a:t>R[</a:t>
            </a:r>
            <a:r>
              <a:rPr lang="en-US" sz="2800" i="1" dirty="0" err="1" smtClean="0">
                <a:latin typeface="Times"/>
                <a:cs typeface="Times"/>
              </a:rPr>
              <a:t>i</a:t>
            </a:r>
            <a:r>
              <a:rPr lang="en-US" sz="2800" i="1" dirty="0" smtClean="0">
                <a:latin typeface="Times"/>
                <a:cs typeface="Times"/>
              </a:rPr>
              <a:t>]</a:t>
            </a:r>
            <a:r>
              <a:rPr lang="en-US" sz="2800" dirty="0" smtClean="0">
                <a:latin typeface="Times"/>
                <a:cs typeface="Times"/>
              </a:rPr>
              <a:t> </a:t>
            </a:r>
            <a:r>
              <a:rPr lang="en-US" sz="2800" dirty="0" smtClean="0">
                <a:latin typeface="+mj-lt"/>
                <a:cs typeface="Times"/>
              </a:rPr>
              <a:t>changed then trigger </a:t>
            </a:r>
            <a:r>
              <a:rPr lang="en-US" sz="2800" i="1" dirty="0" smtClean="0">
                <a:latin typeface="Times"/>
                <a:cs typeface="Times"/>
              </a:rPr>
              <a:t>j</a:t>
            </a:r>
            <a:r>
              <a:rPr lang="en-US" sz="2800" dirty="0" smtClean="0">
                <a:latin typeface="Times"/>
                <a:cs typeface="Times"/>
              </a:rPr>
              <a:t> </a:t>
            </a:r>
            <a:r>
              <a:rPr lang="en-US" sz="2800" dirty="0" smtClean="0">
                <a:latin typeface="+mj-lt"/>
                <a:cs typeface="Times"/>
              </a:rPr>
              <a:t>to be </a:t>
            </a:r>
            <a:r>
              <a:rPr lang="en-US" sz="2800" b="1" dirty="0" smtClean="0">
                <a:latin typeface="+mj-lt"/>
                <a:cs typeface="Times"/>
              </a:rPr>
              <a:t>recomputed</a:t>
            </a:r>
            <a:endParaRPr lang="en-US" sz="2800" b="1" dirty="0" smtClean="0">
              <a:latin typeface="+mj-lt"/>
            </a:endParaRPr>
          </a:p>
          <a:p>
            <a:pPr marL="512763" indent="-222250">
              <a:buNone/>
            </a:pPr>
            <a:endParaRPr lang="en-US" sz="2800" dirty="0" smtClean="0"/>
          </a:p>
        </p:txBody>
      </p:sp>
      <p:grpSp>
        <p:nvGrpSpPr>
          <p:cNvPr id="40" name="Group 39"/>
          <p:cNvGrpSpPr/>
          <p:nvPr/>
        </p:nvGrpSpPr>
        <p:grpSpPr>
          <a:xfrm>
            <a:off x="609600" y="1295400"/>
            <a:ext cx="7239000" cy="3124200"/>
            <a:chOff x="609600" y="1295400"/>
            <a:chExt cx="7239000" cy="3124200"/>
          </a:xfrm>
        </p:grpSpPr>
        <p:sp>
          <p:nvSpPr>
            <p:cNvPr id="33" name="Rectangle 32"/>
            <p:cNvSpPr/>
            <p:nvPr/>
          </p:nvSpPr>
          <p:spPr>
            <a:xfrm>
              <a:off x="609600" y="3276600"/>
              <a:ext cx="6172200" cy="1143000"/>
            </a:xfrm>
            <a:prstGeom prst="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419600" y="1295400"/>
              <a:ext cx="3429000" cy="1219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Elbow Connector 34"/>
            <p:cNvCxnSpPr>
              <a:stCxn id="22" idx="3"/>
              <a:endCxn id="33" idx="3"/>
            </p:cNvCxnSpPr>
            <p:nvPr/>
          </p:nvCxnSpPr>
          <p:spPr>
            <a:xfrm flipH="1">
              <a:off x="6781800" y="1905000"/>
              <a:ext cx="1066800" cy="1943100"/>
            </a:xfrm>
            <a:prstGeom prst="bentConnector3">
              <a:avLst>
                <a:gd name="adj1" fmla="val -21429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PageRank in PowerGraph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F60F-3EA1-45ED-A3FD-0857F7C98CF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1" name="Picture 10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1371600"/>
            <a:ext cx="5791200" cy="109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92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5791200" y="1524000"/>
            <a:ext cx="2895600" cy="2362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3200" dirty="0" smtClean="0"/>
              <a:t>Machine 2</a:t>
            </a:r>
            <a:endParaRPr lang="en-US" sz="3200" dirty="0"/>
          </a:p>
        </p:txBody>
      </p:sp>
      <p:sp>
        <p:nvSpPr>
          <p:cNvPr id="40" name="Rectangle 39"/>
          <p:cNvSpPr/>
          <p:nvPr/>
        </p:nvSpPr>
        <p:spPr>
          <a:xfrm>
            <a:off x="2438400" y="1524000"/>
            <a:ext cx="2895600" cy="2362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3200" dirty="0" smtClean="0"/>
              <a:t>Machine 1</a:t>
            </a:r>
            <a:endParaRPr lang="en-US" sz="3200" dirty="0"/>
          </a:p>
        </p:txBody>
      </p:sp>
      <p:sp>
        <p:nvSpPr>
          <p:cNvPr id="41" name="Rectangle 40"/>
          <p:cNvSpPr/>
          <p:nvPr/>
        </p:nvSpPr>
        <p:spPr>
          <a:xfrm>
            <a:off x="5791200" y="4267200"/>
            <a:ext cx="2895600" cy="2362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3200" dirty="0" smtClean="0"/>
              <a:t>Machine 4</a:t>
            </a:r>
            <a:endParaRPr lang="en-US" sz="3200" dirty="0"/>
          </a:p>
        </p:txBody>
      </p:sp>
      <p:sp>
        <p:nvSpPr>
          <p:cNvPr id="42" name="Rectangle 41"/>
          <p:cNvSpPr/>
          <p:nvPr/>
        </p:nvSpPr>
        <p:spPr>
          <a:xfrm>
            <a:off x="2438400" y="4267200"/>
            <a:ext cx="2895600" cy="2362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3200" dirty="0" smtClean="0"/>
              <a:t>Machine 3</a:t>
            </a: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Distributed Execution </a:t>
            </a:r>
            <a:r>
              <a:rPr lang="en-US" dirty="0"/>
              <a:t>of a PowerGraph Vertex-Program</a:t>
            </a:r>
          </a:p>
        </p:txBody>
      </p:sp>
      <p:sp>
        <p:nvSpPr>
          <p:cNvPr id="43" name="Rounded Rectangle 42"/>
          <p:cNvSpPr/>
          <p:nvPr/>
        </p:nvSpPr>
        <p:spPr>
          <a:xfrm rot="13374097">
            <a:off x="3081035" y="2385975"/>
            <a:ext cx="1248530" cy="413302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/>
          <p:cNvSpPr/>
          <p:nvPr/>
        </p:nvSpPr>
        <p:spPr>
          <a:xfrm rot="10800000">
            <a:off x="2819401" y="2655860"/>
            <a:ext cx="1390265" cy="413302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/>
          <p:cNvSpPr/>
          <p:nvPr/>
        </p:nvSpPr>
        <p:spPr>
          <a:xfrm rot="8221805">
            <a:off x="3212256" y="4936335"/>
            <a:ext cx="1231714" cy="413302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/>
          <p:cNvSpPr/>
          <p:nvPr/>
        </p:nvSpPr>
        <p:spPr>
          <a:xfrm rot="5400000">
            <a:off x="3529531" y="5052679"/>
            <a:ext cx="1179636" cy="413302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ed Rectangle 46"/>
          <p:cNvSpPr/>
          <p:nvPr/>
        </p:nvSpPr>
        <p:spPr>
          <a:xfrm rot="16200000">
            <a:off x="6374111" y="2545679"/>
            <a:ext cx="1248530" cy="413302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/>
          <p:cNvSpPr/>
          <p:nvPr/>
        </p:nvSpPr>
        <p:spPr>
          <a:xfrm rot="19272643">
            <a:off x="6704422" y="2649365"/>
            <a:ext cx="1248530" cy="413302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48"/>
          <p:cNvSpPr/>
          <p:nvPr/>
        </p:nvSpPr>
        <p:spPr>
          <a:xfrm>
            <a:off x="6649330" y="4654325"/>
            <a:ext cx="1427870" cy="413302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ounded Rectangle 49"/>
          <p:cNvSpPr/>
          <p:nvPr/>
        </p:nvSpPr>
        <p:spPr>
          <a:xfrm rot="2506115">
            <a:off x="6551953" y="4952994"/>
            <a:ext cx="1301607" cy="413302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2590800" y="3272135"/>
            <a:ext cx="429926" cy="46166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l-GR" sz="2400" dirty="0" smtClean="0"/>
              <a:t>Σ</a:t>
            </a:r>
            <a:r>
              <a:rPr lang="en-US" sz="2400" baseline="-25000" dirty="0" smtClean="0"/>
              <a:t>1</a:t>
            </a:r>
            <a:endParaRPr lang="en-US" sz="2400" baseline="-25000" dirty="0"/>
          </a:p>
        </p:txBody>
      </p:sp>
      <p:sp>
        <p:nvSpPr>
          <p:cNvPr id="52" name="TextBox 51"/>
          <p:cNvSpPr txBox="1"/>
          <p:nvPr/>
        </p:nvSpPr>
        <p:spPr>
          <a:xfrm>
            <a:off x="6054345" y="3276600"/>
            <a:ext cx="429775" cy="46166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l-GR" sz="2400" dirty="0" smtClean="0"/>
              <a:t>Σ</a:t>
            </a:r>
            <a:r>
              <a:rPr lang="en-US" sz="2400" baseline="-25000" dirty="0" smtClean="0"/>
              <a:t>2</a:t>
            </a:r>
            <a:endParaRPr lang="en-US" sz="2400" baseline="-25000" dirty="0"/>
          </a:p>
        </p:txBody>
      </p:sp>
      <p:sp>
        <p:nvSpPr>
          <p:cNvPr id="53" name="TextBox 52"/>
          <p:cNvSpPr txBox="1"/>
          <p:nvPr/>
        </p:nvSpPr>
        <p:spPr>
          <a:xfrm>
            <a:off x="2590800" y="4415135"/>
            <a:ext cx="429926" cy="46166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l-GR" sz="2400" dirty="0" smtClean="0"/>
              <a:t>Σ</a:t>
            </a:r>
            <a:r>
              <a:rPr lang="en-US" sz="2400" baseline="-25000" dirty="0" smtClean="0"/>
              <a:t>3</a:t>
            </a:r>
            <a:endParaRPr lang="en-US" sz="2400" baseline="-25000" dirty="0"/>
          </a:p>
        </p:txBody>
      </p:sp>
      <p:sp>
        <p:nvSpPr>
          <p:cNvPr id="54" name="TextBox 53"/>
          <p:cNvSpPr txBox="1"/>
          <p:nvPr/>
        </p:nvSpPr>
        <p:spPr>
          <a:xfrm>
            <a:off x="6047074" y="4415135"/>
            <a:ext cx="429926" cy="46166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l-GR" sz="2400" dirty="0" smtClean="0"/>
              <a:t>Σ</a:t>
            </a:r>
            <a:r>
              <a:rPr lang="en-US" sz="2400" baseline="-25000" dirty="0" smtClean="0"/>
              <a:t>4</a:t>
            </a:r>
            <a:endParaRPr lang="en-US" sz="2400" baseline="-25000" dirty="0"/>
          </a:p>
        </p:txBody>
      </p:sp>
      <p:sp>
        <p:nvSpPr>
          <p:cNvPr id="55" name="TextBox 54"/>
          <p:cNvSpPr txBox="1"/>
          <p:nvPr/>
        </p:nvSpPr>
        <p:spPr>
          <a:xfrm>
            <a:off x="2971800" y="3352800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            +            +  </a:t>
            </a:r>
            <a:endParaRPr lang="en-US" dirty="0"/>
          </a:p>
        </p:txBody>
      </p:sp>
      <p:sp>
        <p:nvSpPr>
          <p:cNvPr id="60" name="Oval 59"/>
          <p:cNvSpPr/>
          <p:nvPr/>
        </p:nvSpPr>
        <p:spPr>
          <a:xfrm>
            <a:off x="3733800" y="2612202"/>
            <a:ext cx="533400" cy="5334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4419600" y="3370302"/>
            <a:ext cx="1253842" cy="837162"/>
            <a:chOff x="3352800" y="2590800"/>
            <a:chExt cx="1253842" cy="837162"/>
          </a:xfrm>
        </p:grpSpPr>
        <p:cxnSp>
          <p:nvCxnSpPr>
            <p:cNvPr id="5" name="Straight Connector 4"/>
            <p:cNvCxnSpPr>
              <a:stCxn id="12" idx="5"/>
              <a:endCxn id="9" idx="1"/>
            </p:cNvCxnSpPr>
            <p:nvPr/>
          </p:nvCxnSpPr>
          <p:spPr>
            <a:xfrm>
              <a:off x="3961997" y="2829044"/>
              <a:ext cx="406401" cy="36067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>
              <a:stCxn id="11" idx="6"/>
              <a:endCxn id="9" idx="2"/>
            </p:cNvCxnSpPr>
            <p:nvPr/>
          </p:nvCxnSpPr>
          <p:spPr>
            <a:xfrm>
              <a:off x="3631920" y="3288403"/>
              <a:ext cx="695602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4327522" y="3148842"/>
              <a:ext cx="279120" cy="27912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Y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3352800" y="3148842"/>
              <a:ext cx="279120" cy="27912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723753" y="2590800"/>
              <a:ext cx="279120" cy="27912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5410200" y="3133953"/>
            <a:ext cx="930064" cy="1074549"/>
            <a:chOff x="5489414" y="1971179"/>
            <a:chExt cx="930064" cy="1074549"/>
          </a:xfrm>
        </p:grpSpPr>
        <p:cxnSp>
          <p:nvCxnSpPr>
            <p:cNvPr id="15" name="Straight Connector 14"/>
            <p:cNvCxnSpPr>
              <a:stCxn id="19" idx="7"/>
              <a:endCxn id="23" idx="3"/>
            </p:cNvCxnSpPr>
            <p:nvPr/>
          </p:nvCxnSpPr>
          <p:spPr>
            <a:xfrm flipV="1">
              <a:off x="5727659" y="2446810"/>
              <a:ext cx="453575" cy="36067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20" idx="4"/>
              <a:endCxn id="19" idx="0"/>
            </p:cNvCxnSpPr>
            <p:nvPr/>
          </p:nvCxnSpPr>
          <p:spPr>
            <a:xfrm flipH="1">
              <a:off x="5628975" y="2250299"/>
              <a:ext cx="1677" cy="51630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Oval 19"/>
            <p:cNvSpPr/>
            <p:nvPr/>
          </p:nvSpPr>
          <p:spPr>
            <a:xfrm>
              <a:off x="5491092" y="1971179"/>
              <a:ext cx="279120" cy="27912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5489414" y="2766608"/>
              <a:ext cx="279120" cy="27912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/>
                <a:t>Y</a:t>
              </a:r>
              <a:endParaRPr lang="en-US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6140358" y="2208566"/>
              <a:ext cx="279120" cy="27912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800600" y="3903702"/>
            <a:ext cx="884567" cy="1049298"/>
            <a:chOff x="3876153" y="3301242"/>
            <a:chExt cx="884567" cy="1049298"/>
          </a:xfrm>
        </p:grpSpPr>
        <p:cxnSp>
          <p:nvCxnSpPr>
            <p:cNvPr id="24" name="Straight Connector 23"/>
            <p:cNvCxnSpPr>
              <a:stCxn id="26" idx="4"/>
              <a:endCxn id="27" idx="0"/>
            </p:cNvCxnSpPr>
            <p:nvPr/>
          </p:nvCxnSpPr>
          <p:spPr>
            <a:xfrm>
              <a:off x="4619483" y="3580362"/>
              <a:ext cx="1677" cy="49105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26" idx="3"/>
              <a:endCxn id="28" idx="7"/>
            </p:cNvCxnSpPr>
            <p:nvPr/>
          </p:nvCxnSpPr>
          <p:spPr>
            <a:xfrm flipH="1">
              <a:off x="4114397" y="3539486"/>
              <a:ext cx="406401" cy="36070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>
            <a:xfrm>
              <a:off x="4479922" y="3301242"/>
              <a:ext cx="279120" cy="27912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/>
                <a:t>Y</a:t>
              </a:r>
              <a:endParaRPr lang="en-US" dirty="0"/>
            </a:p>
          </p:txBody>
        </p:sp>
        <p:sp>
          <p:nvSpPr>
            <p:cNvPr id="27" name="Oval 26"/>
            <p:cNvSpPr/>
            <p:nvPr/>
          </p:nvSpPr>
          <p:spPr>
            <a:xfrm>
              <a:off x="4481600" y="4071420"/>
              <a:ext cx="279120" cy="27912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3876153" y="3859311"/>
              <a:ext cx="279120" cy="27912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410200" y="3903702"/>
            <a:ext cx="1253843" cy="870858"/>
            <a:chOff x="5489414" y="2766608"/>
            <a:chExt cx="1253843" cy="870858"/>
          </a:xfrm>
        </p:grpSpPr>
        <p:cxnSp>
          <p:nvCxnSpPr>
            <p:cNvPr id="33" name="Straight Connector 32"/>
            <p:cNvCxnSpPr>
              <a:stCxn id="35" idx="6"/>
              <a:endCxn id="37" idx="2"/>
            </p:cNvCxnSpPr>
            <p:nvPr/>
          </p:nvCxnSpPr>
          <p:spPr>
            <a:xfrm>
              <a:off x="5768535" y="2906169"/>
              <a:ext cx="695602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35" idx="5"/>
              <a:endCxn id="36" idx="1"/>
            </p:cNvCxnSpPr>
            <p:nvPr/>
          </p:nvCxnSpPr>
          <p:spPr>
            <a:xfrm>
              <a:off x="5727659" y="3004852"/>
              <a:ext cx="453575" cy="39437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Oval 34"/>
            <p:cNvSpPr/>
            <p:nvPr/>
          </p:nvSpPr>
          <p:spPr>
            <a:xfrm>
              <a:off x="5489414" y="2766608"/>
              <a:ext cx="279120" cy="27912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/>
                <a:t>Y</a:t>
              </a:r>
              <a:endParaRPr lang="en-US" dirty="0"/>
            </a:p>
          </p:txBody>
        </p:sp>
        <p:sp>
          <p:nvSpPr>
            <p:cNvPr id="36" name="Oval 35"/>
            <p:cNvSpPr/>
            <p:nvPr/>
          </p:nvSpPr>
          <p:spPr>
            <a:xfrm>
              <a:off x="6140358" y="3358346"/>
              <a:ext cx="279120" cy="27912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6464137" y="2766608"/>
              <a:ext cx="279120" cy="27912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9" name="Oval 58"/>
          <p:cNvSpPr/>
          <p:nvPr/>
        </p:nvSpPr>
        <p:spPr>
          <a:xfrm>
            <a:off x="3845642" y="2724926"/>
            <a:ext cx="304800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Y’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3657600" y="3200400"/>
            <a:ext cx="533400" cy="5693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91440" rtlCol="0" anchor="ctr">
            <a:noAutofit/>
          </a:bodyPr>
          <a:lstStyle/>
          <a:p>
            <a:pPr algn="ctr"/>
            <a:r>
              <a:rPr lang="el-GR" sz="3600" dirty="0" smtClean="0"/>
              <a:t>Σ</a:t>
            </a:r>
            <a:endParaRPr lang="en-US" sz="3600" baseline="-25000" dirty="0"/>
          </a:p>
        </p:txBody>
      </p:sp>
      <p:sp>
        <p:nvSpPr>
          <p:cNvPr id="61" name="Oval 60"/>
          <p:cNvSpPr/>
          <p:nvPr/>
        </p:nvSpPr>
        <p:spPr>
          <a:xfrm>
            <a:off x="3886200" y="2743200"/>
            <a:ext cx="304800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Y’</a:t>
            </a:r>
            <a:endParaRPr lang="en-US" dirty="0"/>
          </a:p>
        </p:txBody>
      </p:sp>
      <p:sp>
        <p:nvSpPr>
          <p:cNvPr id="64" name="Oval 63"/>
          <p:cNvSpPr/>
          <p:nvPr/>
        </p:nvSpPr>
        <p:spPr>
          <a:xfrm>
            <a:off x="3962400" y="2819400"/>
            <a:ext cx="304800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Y’</a:t>
            </a:r>
            <a:endParaRPr lang="en-US" dirty="0"/>
          </a:p>
        </p:txBody>
      </p:sp>
      <p:sp>
        <p:nvSpPr>
          <p:cNvPr id="65" name="Oval 64"/>
          <p:cNvSpPr/>
          <p:nvPr/>
        </p:nvSpPr>
        <p:spPr>
          <a:xfrm>
            <a:off x="3826336" y="2798980"/>
            <a:ext cx="304800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Y’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11964" y="2543890"/>
            <a:ext cx="177384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/>
              <a:t>G</a:t>
            </a:r>
            <a:r>
              <a:rPr lang="en-US" sz="4400" dirty="0" smtClean="0"/>
              <a:t>ather</a:t>
            </a:r>
            <a:endParaRPr lang="en-US" sz="4400" dirty="0"/>
          </a:p>
        </p:txBody>
      </p:sp>
      <p:sp>
        <p:nvSpPr>
          <p:cNvPr id="57" name="TextBox 56"/>
          <p:cNvSpPr txBox="1"/>
          <p:nvPr/>
        </p:nvSpPr>
        <p:spPr>
          <a:xfrm>
            <a:off x="452527" y="3497759"/>
            <a:ext cx="149271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/>
              <a:t>A</a:t>
            </a:r>
            <a:r>
              <a:rPr lang="en-US" sz="4400" dirty="0" smtClean="0"/>
              <a:t>pply</a:t>
            </a:r>
            <a:endParaRPr lang="en-US" sz="4400" dirty="0"/>
          </a:p>
        </p:txBody>
      </p:sp>
      <p:sp>
        <p:nvSpPr>
          <p:cNvPr id="58" name="TextBox 57"/>
          <p:cNvSpPr txBox="1"/>
          <p:nvPr/>
        </p:nvSpPr>
        <p:spPr>
          <a:xfrm>
            <a:off x="304800" y="4488359"/>
            <a:ext cx="17881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/>
              <a:t>S</a:t>
            </a:r>
            <a:r>
              <a:rPr lang="en-US" sz="4400" dirty="0" smtClean="0"/>
              <a:t>catter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F60F-3EA1-45ED-A3FD-0857F7C98CF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189085" y="2209800"/>
            <a:ext cx="1086038" cy="480517"/>
            <a:chOff x="-1221115" y="1447800"/>
            <a:chExt cx="1086038" cy="480517"/>
          </a:xfrm>
        </p:grpSpPr>
        <p:sp>
          <p:nvSpPr>
            <p:cNvPr id="7" name="TextBox 6"/>
            <p:cNvSpPr txBox="1"/>
            <p:nvPr/>
          </p:nvSpPr>
          <p:spPr>
            <a:xfrm>
              <a:off x="-990600" y="1447800"/>
              <a:ext cx="8555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Master</a:t>
              </a:r>
              <a:endParaRPr lang="en-US" dirty="0"/>
            </a:p>
          </p:txBody>
        </p:sp>
        <p:cxnSp>
          <p:nvCxnSpPr>
            <p:cNvPr id="10" name="Straight Arrow Connector 9"/>
            <p:cNvCxnSpPr>
              <a:stCxn id="7" idx="1"/>
              <a:endCxn id="60" idx="7"/>
            </p:cNvCxnSpPr>
            <p:nvPr/>
          </p:nvCxnSpPr>
          <p:spPr>
            <a:xfrm flipH="1">
              <a:off x="-1221115" y="1632466"/>
              <a:ext cx="230515" cy="29585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2" name="Group 61"/>
          <p:cNvGrpSpPr/>
          <p:nvPr/>
        </p:nvGrpSpPr>
        <p:grpSpPr>
          <a:xfrm>
            <a:off x="7122666" y="3364468"/>
            <a:ext cx="1030734" cy="369332"/>
            <a:chOff x="-1221115" y="1447800"/>
            <a:chExt cx="1030734" cy="369332"/>
          </a:xfrm>
        </p:grpSpPr>
        <p:sp>
          <p:nvSpPr>
            <p:cNvPr id="63" name="TextBox 62"/>
            <p:cNvSpPr txBox="1"/>
            <p:nvPr/>
          </p:nvSpPr>
          <p:spPr>
            <a:xfrm>
              <a:off x="-990600" y="1447800"/>
              <a:ext cx="8002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Mirror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66" name="Straight Arrow Connector 65"/>
            <p:cNvCxnSpPr>
              <a:stCxn id="63" idx="1"/>
            </p:cNvCxnSpPr>
            <p:nvPr/>
          </p:nvCxnSpPr>
          <p:spPr>
            <a:xfrm flipH="1" flipV="1">
              <a:off x="-1221115" y="1447800"/>
              <a:ext cx="230515" cy="184666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6174115" y="5105400"/>
            <a:ext cx="800219" cy="685800"/>
            <a:chOff x="-990600" y="1131332"/>
            <a:chExt cx="800219" cy="685800"/>
          </a:xfrm>
        </p:grpSpPr>
        <p:sp>
          <p:nvSpPr>
            <p:cNvPr id="68" name="TextBox 67"/>
            <p:cNvSpPr txBox="1"/>
            <p:nvPr/>
          </p:nvSpPr>
          <p:spPr>
            <a:xfrm>
              <a:off x="-990600" y="1447800"/>
              <a:ext cx="8002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Mirror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69" name="Straight Arrow Connector 68"/>
            <p:cNvCxnSpPr>
              <a:stCxn id="68" idx="0"/>
            </p:cNvCxnSpPr>
            <p:nvPr/>
          </p:nvCxnSpPr>
          <p:spPr>
            <a:xfrm flipV="1">
              <a:off x="-590490" y="1131332"/>
              <a:ext cx="131375" cy="316468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0" name="Group 69"/>
          <p:cNvGrpSpPr/>
          <p:nvPr/>
        </p:nvGrpSpPr>
        <p:grpSpPr>
          <a:xfrm>
            <a:off x="4419600" y="4953000"/>
            <a:ext cx="876419" cy="609600"/>
            <a:chOff x="-1066800" y="1207532"/>
            <a:chExt cx="876419" cy="609600"/>
          </a:xfrm>
        </p:grpSpPr>
        <p:sp>
          <p:nvSpPr>
            <p:cNvPr id="71" name="TextBox 70"/>
            <p:cNvSpPr txBox="1"/>
            <p:nvPr/>
          </p:nvSpPr>
          <p:spPr>
            <a:xfrm>
              <a:off x="-990600" y="1447800"/>
              <a:ext cx="8002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Mirror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72" name="Straight Arrow Connector 71"/>
            <p:cNvCxnSpPr/>
            <p:nvPr/>
          </p:nvCxnSpPr>
          <p:spPr>
            <a:xfrm flipH="1" flipV="1">
              <a:off x="-1066800" y="1207532"/>
              <a:ext cx="323910" cy="240268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066008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8195E-6 -1.52903E-6 L -0.16852 -0.1744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435" y="-872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0493E-6 7.16632E-6 L 0.15828 -0.13323 " pathEditMode="relative" ptsTypes="AA">
                                      <p:cBhvr>
                                        <p:cTn id="8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6345E-6 -3.82836E-6 L -0.15654 0.12098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27" y="6037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874E-6 1.38793E-7 L 0.14804 0.12283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93" y="613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8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6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7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6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7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8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7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25547E-6 2.26E-6 L -0.30597 -0.00023 " pathEditMode="relative" rAng="0" ptsTypes="AA">
                                      <p:cBhvr>
                                        <p:cTn id="101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307" y="-23"/>
                                    </p:animMotion>
                                  </p:childTnLst>
                                </p:cTn>
                              </p:par>
                              <p:par>
                                <p:cTn id="10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5765E-6 7.35832E-6 L 0.15828 -0.16654 " pathEditMode="relative" ptsTypes="AA">
                                      <p:cBhvr>
                                        <p:cTn id="103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5932E-6 7.35832E-6 L -0.14162 -0.16654 " pathEditMode="relative" ptsTypes="AA">
                                      <p:cBhvr>
                                        <p:cTn id="105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4B4B4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"/>
                            </p:stCondLst>
                            <p:childTnLst>
                              <p:par>
                                <p:cTn id="1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3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486 -0.07873 " pathEditMode="relative" ptsTypes="AA">
                                      <p:cBhvr>
                                        <p:cTn id="135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6" presetID="53" presetClass="exit" presetSubtype="3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7" dur="10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9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597 -0.00393 L 0.30439 0.279 " pathEditMode="relative" rAng="0" ptsTypes="AA">
                                      <p:cBhvr>
                                        <p:cTn id="157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010" y="14147"/>
                                    </p:animMotion>
                                  </p:childTnLst>
                                </p:cTn>
                              </p:par>
                              <p:par>
                                <p:cTn id="15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8191E-6 2.43112E-6 L 0.32436 0.03727 " pathEditMode="relative" rAng="0" ptsTypes="AA">
                                      <p:cBhvr>
                                        <p:cTn id="159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218" y="1852"/>
                                    </p:animMotion>
                                  </p:childTnLst>
                                </p:cTn>
                              </p:par>
                              <p:par>
                                <p:cTn id="16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8191E-6 2.43112E-6 L 0.01597 0.28178 " pathEditMode="relative" rAng="0" ptsTypes="AA">
                                      <p:cBhvr>
                                        <p:cTn id="161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9" y="140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4B4B4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1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22" presetClass="entr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22" presetClass="entr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2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2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2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22" presetClass="entr" presetSubtype="8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22" presetClass="entr" presetSubtype="8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  <p:bldP spid="41" grpId="0" animBg="1"/>
      <p:bldP spid="42" grpId="0" animBg="1"/>
      <p:bldP spid="43" grpId="0" animBg="1"/>
      <p:bldP spid="43" grpId="1" animBg="1"/>
      <p:bldP spid="43" grpId="2" animBg="1"/>
      <p:bldP spid="44" grpId="0" animBg="1"/>
      <p:bldP spid="44" grpId="1" animBg="1"/>
      <p:bldP spid="44" grpId="2" animBg="1"/>
      <p:bldP spid="45" grpId="0" animBg="1"/>
      <p:bldP spid="45" grpId="1" animBg="1"/>
      <p:bldP spid="45" grpId="2" animBg="1"/>
      <p:bldP spid="46" grpId="0" animBg="1"/>
      <p:bldP spid="46" grpId="1" animBg="1"/>
      <p:bldP spid="46" grpId="2" animBg="1"/>
      <p:bldP spid="47" grpId="0" animBg="1"/>
      <p:bldP spid="47" grpId="1" animBg="1"/>
      <p:bldP spid="47" grpId="2" animBg="1"/>
      <p:bldP spid="48" grpId="0" animBg="1"/>
      <p:bldP spid="48" grpId="1" animBg="1"/>
      <p:bldP spid="48" grpId="2" animBg="1"/>
      <p:bldP spid="49" grpId="0" animBg="1"/>
      <p:bldP spid="49" grpId="1" animBg="1"/>
      <p:bldP spid="49" grpId="2" animBg="1"/>
      <p:bldP spid="50" grpId="0" animBg="1"/>
      <p:bldP spid="50" grpId="1" animBg="1"/>
      <p:bldP spid="50" grpId="2" animBg="1"/>
      <p:bldP spid="51" grpId="0" animBg="1"/>
      <p:bldP spid="51" grpId="1" animBg="1"/>
      <p:bldP spid="52" grpId="0" animBg="1"/>
      <p:bldP spid="52" grpId="1" animBg="1"/>
      <p:bldP spid="52" grpId="2" animBg="1"/>
      <p:bldP spid="53" grpId="0" animBg="1"/>
      <p:bldP spid="53" grpId="1" animBg="1"/>
      <p:bldP spid="53" grpId="2" animBg="1"/>
      <p:bldP spid="54" grpId="0" animBg="1"/>
      <p:bldP spid="54" grpId="1" animBg="1"/>
      <p:bldP spid="54" grpId="2" animBg="1"/>
      <p:bldP spid="55" grpId="0"/>
      <p:bldP spid="55" grpId="1"/>
      <p:bldP spid="60" grpId="0" animBg="1"/>
      <p:bldP spid="60" grpId="1" animBg="1"/>
      <p:bldP spid="59" grpId="0" animBg="1"/>
      <p:bldP spid="56" grpId="0" animBg="1"/>
      <p:bldP spid="56" grpId="1" animBg="1"/>
      <p:bldP spid="56" grpId="2" animBg="1"/>
      <p:bldP spid="61" grpId="0" animBg="1"/>
      <p:bldP spid="61" grpId="1" animBg="1"/>
      <p:bldP spid="64" grpId="0" animBg="1"/>
      <p:bldP spid="64" grpId="1" animBg="1"/>
      <p:bldP spid="65" grpId="0" animBg="1"/>
      <p:bldP spid="65" grpId="1" animBg="1"/>
      <p:bldP spid="3" grpId="0"/>
      <p:bldP spid="3" grpId="1"/>
      <p:bldP spid="57" grpId="0"/>
      <p:bldP spid="57" grpId="1"/>
      <p:bldP spid="5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>
          <a:xfrm>
            <a:off x="533400" y="304800"/>
            <a:ext cx="8153400" cy="1066800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Minimizing Communication in PowerGraph</a:t>
            </a:r>
            <a:endParaRPr lang="en-US" sz="3600" b="1" dirty="0"/>
          </a:p>
        </p:txBody>
      </p:sp>
      <p:grpSp>
        <p:nvGrpSpPr>
          <p:cNvPr id="4" name="Group 3"/>
          <p:cNvGrpSpPr/>
          <p:nvPr/>
        </p:nvGrpSpPr>
        <p:grpSpPr>
          <a:xfrm>
            <a:off x="3720739" y="1752600"/>
            <a:ext cx="1519426" cy="1075200"/>
            <a:chOff x="3720739" y="2286583"/>
            <a:chExt cx="1519426" cy="1075200"/>
          </a:xfrm>
        </p:grpSpPr>
        <p:cxnSp>
          <p:nvCxnSpPr>
            <p:cNvPr id="53" name="Straight Connector 52"/>
            <p:cNvCxnSpPr>
              <a:stCxn id="66" idx="5"/>
              <a:endCxn id="62" idx="1"/>
            </p:cNvCxnSpPr>
            <p:nvPr/>
          </p:nvCxnSpPr>
          <p:spPr>
            <a:xfrm>
              <a:off x="3958983" y="2762865"/>
              <a:ext cx="406401" cy="36067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Oval 61"/>
            <p:cNvSpPr/>
            <p:nvPr/>
          </p:nvSpPr>
          <p:spPr>
            <a:xfrm>
              <a:off x="4324508" y="3082663"/>
              <a:ext cx="279120" cy="27912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Y</a:t>
              </a:r>
            </a:p>
          </p:txBody>
        </p:sp>
        <p:sp>
          <p:nvSpPr>
            <p:cNvPr id="66" name="Oval 65"/>
            <p:cNvSpPr/>
            <p:nvPr/>
          </p:nvSpPr>
          <p:spPr>
            <a:xfrm>
              <a:off x="3720739" y="2524621"/>
              <a:ext cx="279120" cy="27912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2" name="Straight Connector 81"/>
            <p:cNvCxnSpPr>
              <a:endCxn id="97" idx="3"/>
            </p:cNvCxnSpPr>
            <p:nvPr/>
          </p:nvCxnSpPr>
          <p:spPr>
            <a:xfrm flipV="1">
              <a:off x="4548346" y="2762214"/>
              <a:ext cx="453575" cy="36067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>
              <a:stCxn id="90" idx="4"/>
            </p:cNvCxnSpPr>
            <p:nvPr/>
          </p:nvCxnSpPr>
          <p:spPr>
            <a:xfrm flipH="1">
              <a:off x="4449662" y="2565703"/>
              <a:ext cx="1677" cy="51630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0" name="Oval 89"/>
            <p:cNvSpPr/>
            <p:nvPr/>
          </p:nvSpPr>
          <p:spPr>
            <a:xfrm>
              <a:off x="4311779" y="2286583"/>
              <a:ext cx="279120" cy="27912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/>
            <p:cNvSpPr/>
            <p:nvPr/>
          </p:nvSpPr>
          <p:spPr>
            <a:xfrm>
              <a:off x="4961045" y="2523970"/>
              <a:ext cx="279120" cy="27912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343400" y="2539697"/>
            <a:ext cx="1220544" cy="879190"/>
            <a:chOff x="4343400" y="3073680"/>
            <a:chExt cx="1220544" cy="879190"/>
          </a:xfrm>
        </p:grpSpPr>
        <p:cxnSp>
          <p:nvCxnSpPr>
            <p:cNvPr id="84" name="Straight Connector 83"/>
            <p:cNvCxnSpPr>
              <a:endCxn id="96" idx="2"/>
            </p:cNvCxnSpPr>
            <p:nvPr/>
          </p:nvCxnSpPr>
          <p:spPr>
            <a:xfrm>
              <a:off x="4589222" y="3221573"/>
              <a:ext cx="695602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>
              <a:endCxn id="95" idx="1"/>
            </p:cNvCxnSpPr>
            <p:nvPr/>
          </p:nvCxnSpPr>
          <p:spPr>
            <a:xfrm>
              <a:off x="4548346" y="3320256"/>
              <a:ext cx="453575" cy="39437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5" name="Oval 94"/>
            <p:cNvSpPr/>
            <p:nvPr/>
          </p:nvSpPr>
          <p:spPr>
            <a:xfrm>
              <a:off x="4961045" y="3673750"/>
              <a:ext cx="279120" cy="27912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/>
            <p:cNvSpPr/>
            <p:nvPr/>
          </p:nvSpPr>
          <p:spPr>
            <a:xfrm>
              <a:off x="5284824" y="3082012"/>
              <a:ext cx="279120" cy="27912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4343400" y="3073680"/>
              <a:ext cx="279120" cy="27912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Y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349786" y="2548029"/>
            <a:ext cx="1272734" cy="1049949"/>
            <a:chOff x="3349786" y="3082012"/>
            <a:chExt cx="1272734" cy="1049949"/>
          </a:xfrm>
        </p:grpSpPr>
        <p:cxnSp>
          <p:nvCxnSpPr>
            <p:cNvPr id="42" name="Straight Connector 41"/>
            <p:cNvCxnSpPr>
              <a:stCxn id="51" idx="6"/>
            </p:cNvCxnSpPr>
            <p:nvPr/>
          </p:nvCxnSpPr>
          <p:spPr>
            <a:xfrm>
              <a:off x="3628906" y="3222224"/>
              <a:ext cx="695602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endCxn id="45" idx="0"/>
            </p:cNvCxnSpPr>
            <p:nvPr/>
          </p:nvCxnSpPr>
          <p:spPr>
            <a:xfrm>
              <a:off x="4464069" y="3361783"/>
              <a:ext cx="1677" cy="49105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endCxn id="52" idx="7"/>
            </p:cNvCxnSpPr>
            <p:nvPr/>
          </p:nvCxnSpPr>
          <p:spPr>
            <a:xfrm flipH="1">
              <a:off x="3958983" y="3320907"/>
              <a:ext cx="406401" cy="36070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Oval 44"/>
            <p:cNvSpPr/>
            <p:nvPr/>
          </p:nvSpPr>
          <p:spPr>
            <a:xfrm>
              <a:off x="4326186" y="3852841"/>
              <a:ext cx="279120" cy="27912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3349786" y="3082663"/>
              <a:ext cx="279120" cy="27912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3720739" y="3640732"/>
              <a:ext cx="279120" cy="27912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4343400" y="3082012"/>
              <a:ext cx="279120" cy="27912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Y</a:t>
              </a:r>
            </a:p>
          </p:txBody>
        </p:sp>
      </p:grpSp>
      <p:sp>
        <p:nvSpPr>
          <p:cNvPr id="55" name="Title 5"/>
          <p:cNvSpPr txBox="1">
            <a:spLocks/>
          </p:cNvSpPr>
          <p:nvPr/>
        </p:nvSpPr>
        <p:spPr bwMode="auto">
          <a:xfrm>
            <a:off x="1676400" y="3962401"/>
            <a:ext cx="5791200" cy="121919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-6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-6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-6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-6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-6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-6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-6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-64" charset="0"/>
              </a:defRPr>
            </a:lvl9pPr>
          </a:lstStyle>
          <a:p>
            <a:pPr algn="ctr"/>
            <a:r>
              <a:rPr lang="en-US" sz="3600" dirty="0" smtClean="0">
                <a:solidFill>
                  <a:schemeClr val="bg1"/>
                </a:solidFill>
              </a:rPr>
              <a:t>A </a:t>
            </a:r>
            <a:r>
              <a:rPr lang="en-US" sz="3600" b="1" dirty="0" smtClean="0">
                <a:solidFill>
                  <a:schemeClr val="bg1"/>
                </a:solidFill>
              </a:rPr>
              <a:t>vertex-cut </a:t>
            </a:r>
            <a:r>
              <a:rPr lang="en-US" sz="3600" dirty="0" smtClean="0">
                <a:solidFill>
                  <a:schemeClr val="bg1"/>
                </a:solidFill>
              </a:rPr>
              <a:t>minimizes </a:t>
            </a:r>
            <a:br>
              <a:rPr lang="en-US" sz="3600" dirty="0" smtClean="0">
                <a:solidFill>
                  <a:schemeClr val="bg1"/>
                </a:solidFill>
              </a:rPr>
            </a:br>
            <a:r>
              <a:rPr lang="en-US" sz="3600" dirty="0" smtClean="0">
                <a:solidFill>
                  <a:schemeClr val="bg1"/>
                </a:solidFill>
              </a:rPr>
              <a:t>machines each vertex spans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33400" y="5522893"/>
            <a:ext cx="79248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50" lvl="1" algn="ctr"/>
            <a:r>
              <a:rPr lang="en-US" sz="2800" i="1" dirty="0" smtClean="0">
                <a:solidFill>
                  <a:srgbClr val="000000"/>
                </a:solidFill>
              </a:rPr>
              <a:t>Percolation theory suggests that power law graphs have </a:t>
            </a:r>
            <a:r>
              <a:rPr lang="en-US" sz="2800" b="1" i="1" dirty="0" smtClean="0">
                <a:solidFill>
                  <a:srgbClr val="000000"/>
                </a:solidFill>
              </a:rPr>
              <a:t>good vertex cuts</a:t>
            </a:r>
            <a:r>
              <a:rPr lang="en-US" sz="2800" i="1" dirty="0" smtClean="0">
                <a:solidFill>
                  <a:srgbClr val="000000"/>
                </a:solidFill>
              </a:rPr>
              <a:t>. [Albert et al. 2000]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498313" y="2398693"/>
            <a:ext cx="4067489" cy="138499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Communication is linear in </a:t>
            </a:r>
            <a:br>
              <a:rPr lang="en-US" sz="2800" dirty="0" smtClean="0"/>
            </a:br>
            <a:r>
              <a:rPr lang="en-US" sz="2800" dirty="0" smtClean="0"/>
              <a:t>the number of machines </a:t>
            </a:r>
            <a:br>
              <a:rPr lang="en-US" sz="2800" dirty="0" smtClean="0"/>
            </a:br>
            <a:r>
              <a:rPr lang="en-US" sz="2800" dirty="0" smtClean="0"/>
              <a:t>each vertex spans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F60F-3EA1-45ED-A3FD-0857F7C98CF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94918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324"/>
    </mc:Choice>
    <mc:Fallback xmlns="">
      <p:transition xmlns:p14="http://schemas.microsoft.com/office/powerpoint/2010/main" spd="slow" advTm="44324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1465E-6 -2.22762E-6 L -0.31083 0.0076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550" y="37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4675E-6 4.38122E-6 L 0.32489 0.03215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244" y="159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7.2942E-7 2.04535E-6 L -0.0066 -0.08931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0" y="-44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6" grpId="0"/>
      <p:bldP spid="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New Approach to Partitioning</a:t>
            </a:r>
            <a:endParaRPr lang="en-US" dirty="0"/>
          </a:p>
        </p:txBody>
      </p:sp>
      <p:sp>
        <p:nvSpPr>
          <p:cNvPr id="133" name="Content Placeholder 13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Rather than cut edges: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we cut vertices:</a:t>
            </a:r>
            <a:endParaRPr lang="en-US" dirty="0"/>
          </a:p>
        </p:txBody>
      </p:sp>
      <p:grpSp>
        <p:nvGrpSpPr>
          <p:cNvPr id="3" name="Group 120"/>
          <p:cNvGrpSpPr/>
          <p:nvPr/>
        </p:nvGrpSpPr>
        <p:grpSpPr>
          <a:xfrm>
            <a:off x="1371600" y="2209800"/>
            <a:ext cx="7400413" cy="1676400"/>
            <a:chOff x="1260812" y="1981200"/>
            <a:chExt cx="7400413" cy="1676400"/>
          </a:xfrm>
        </p:grpSpPr>
        <p:sp>
          <p:nvSpPr>
            <p:cNvPr id="76" name="Rounded Rectangle 75"/>
            <p:cNvSpPr/>
            <p:nvPr/>
          </p:nvSpPr>
          <p:spPr bwMode="auto">
            <a:xfrm>
              <a:off x="3886200" y="1981200"/>
              <a:ext cx="1219200" cy="16764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-64" charset="0"/>
                </a:rPr>
                <a:t>CPU 1</a:t>
              </a:r>
            </a:p>
          </p:txBody>
        </p:sp>
        <p:sp>
          <p:nvSpPr>
            <p:cNvPr id="77" name="Rounded Rectangle 76"/>
            <p:cNvSpPr/>
            <p:nvPr/>
          </p:nvSpPr>
          <p:spPr bwMode="auto">
            <a:xfrm>
              <a:off x="5410200" y="1981200"/>
              <a:ext cx="1219200" cy="16764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-64" charset="0"/>
                </a:rPr>
                <a:t>CPU 2</a:t>
              </a:r>
            </a:p>
          </p:txBody>
        </p:sp>
        <p:grpSp>
          <p:nvGrpSpPr>
            <p:cNvPr id="4" name="Group 53"/>
            <p:cNvGrpSpPr/>
            <p:nvPr/>
          </p:nvGrpSpPr>
          <p:grpSpPr>
            <a:xfrm>
              <a:off x="1260812" y="2191606"/>
              <a:ext cx="1482388" cy="1389794"/>
              <a:chOff x="3285118" y="1219200"/>
              <a:chExt cx="2573765" cy="2413000"/>
            </a:xfrm>
          </p:grpSpPr>
          <p:cxnSp>
            <p:nvCxnSpPr>
              <p:cNvPr id="108" name="Straight Connector 107"/>
              <p:cNvCxnSpPr>
                <a:stCxn id="131" idx="5"/>
              </p:cNvCxnSpPr>
              <p:nvPr/>
            </p:nvCxnSpPr>
            <p:spPr>
              <a:xfrm>
                <a:off x="3698926" y="1999883"/>
                <a:ext cx="873075" cy="425817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>
                <a:endCxn id="129" idx="3"/>
              </p:cNvCxnSpPr>
              <p:nvPr/>
            </p:nvCxnSpPr>
            <p:spPr>
              <a:xfrm flipV="1">
                <a:off x="4572001" y="1999883"/>
                <a:ext cx="903101" cy="425819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>
                <a:endCxn id="130" idx="1"/>
              </p:cNvCxnSpPr>
              <p:nvPr/>
            </p:nvCxnSpPr>
            <p:spPr>
              <a:xfrm>
                <a:off x="4572001" y="2425700"/>
                <a:ext cx="873075" cy="394228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 flipH="1">
                <a:off x="3712046" y="2425700"/>
                <a:ext cx="859954" cy="381107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>
                <a:stCxn id="124" idx="5"/>
                <a:endCxn id="120" idx="1"/>
              </p:cNvCxnSpPr>
              <p:nvPr/>
            </p:nvCxnSpPr>
            <p:spPr>
              <a:xfrm>
                <a:off x="4065801" y="1602981"/>
                <a:ext cx="388479" cy="716696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>
                <a:stCxn id="120" idx="7"/>
                <a:endCxn id="128" idx="3"/>
              </p:cNvCxnSpPr>
              <p:nvPr/>
            </p:nvCxnSpPr>
            <p:spPr>
              <a:xfrm flipV="1">
                <a:off x="4662614" y="1602981"/>
                <a:ext cx="415586" cy="716696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>
                <a:stCxn id="121" idx="4"/>
                <a:endCxn id="120" idx="0"/>
              </p:cNvCxnSpPr>
              <p:nvPr/>
            </p:nvCxnSpPr>
            <p:spPr>
              <a:xfrm>
                <a:off x="4558447" y="1513827"/>
                <a:ext cx="0" cy="76270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>
                <a:stCxn id="120" idx="6"/>
                <a:endCxn id="127" idx="2"/>
              </p:cNvCxnSpPr>
              <p:nvPr/>
            </p:nvCxnSpPr>
            <p:spPr>
              <a:xfrm>
                <a:off x="4705761" y="2423844"/>
                <a:ext cx="858494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>
                <a:stCxn id="123" idx="6"/>
                <a:endCxn id="120" idx="2"/>
              </p:cNvCxnSpPr>
              <p:nvPr/>
            </p:nvCxnSpPr>
            <p:spPr>
              <a:xfrm>
                <a:off x="3579746" y="2423844"/>
                <a:ext cx="831388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>
                <a:stCxn id="120" idx="4"/>
                <a:endCxn id="122" idx="0"/>
              </p:cNvCxnSpPr>
              <p:nvPr/>
            </p:nvCxnSpPr>
            <p:spPr>
              <a:xfrm>
                <a:off x="4558447" y="2571158"/>
                <a:ext cx="0" cy="766416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>
                <a:stCxn id="120" idx="3"/>
                <a:endCxn id="125" idx="7"/>
              </p:cNvCxnSpPr>
              <p:nvPr/>
            </p:nvCxnSpPr>
            <p:spPr>
              <a:xfrm flipH="1">
                <a:off x="4065801" y="2528011"/>
                <a:ext cx="388479" cy="688819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>
                <a:stCxn id="120" idx="5"/>
                <a:endCxn id="126" idx="1"/>
              </p:cNvCxnSpPr>
              <p:nvPr/>
            </p:nvCxnSpPr>
            <p:spPr>
              <a:xfrm>
                <a:off x="4662614" y="2528011"/>
                <a:ext cx="415586" cy="688819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0" name="Oval 119"/>
              <p:cNvSpPr/>
              <p:nvPr/>
            </p:nvSpPr>
            <p:spPr>
              <a:xfrm>
                <a:off x="4411133" y="2276531"/>
                <a:ext cx="294627" cy="294627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/>
                  <a:t>Y</a:t>
                </a:r>
              </a:p>
            </p:txBody>
          </p:sp>
          <p:sp>
            <p:nvSpPr>
              <p:cNvPr id="121" name="Oval 120"/>
              <p:cNvSpPr/>
              <p:nvPr/>
            </p:nvSpPr>
            <p:spPr>
              <a:xfrm>
                <a:off x="4411133" y="1219200"/>
                <a:ext cx="294627" cy="294627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Oval 121"/>
              <p:cNvSpPr/>
              <p:nvPr/>
            </p:nvSpPr>
            <p:spPr>
              <a:xfrm>
                <a:off x="4411133" y="3337573"/>
                <a:ext cx="294627" cy="294627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Oval 122"/>
              <p:cNvSpPr/>
              <p:nvPr/>
            </p:nvSpPr>
            <p:spPr>
              <a:xfrm>
                <a:off x="3285118" y="2276530"/>
                <a:ext cx="294628" cy="29462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3814321" y="1351501"/>
                <a:ext cx="294628" cy="29462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Oval 124"/>
              <p:cNvSpPr/>
              <p:nvPr/>
            </p:nvSpPr>
            <p:spPr>
              <a:xfrm>
                <a:off x="3814321" y="3173683"/>
                <a:ext cx="294628" cy="29462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Oval 125"/>
              <p:cNvSpPr/>
              <p:nvPr/>
            </p:nvSpPr>
            <p:spPr>
              <a:xfrm>
                <a:off x="5035053" y="3173683"/>
                <a:ext cx="294628" cy="29462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Oval 126"/>
              <p:cNvSpPr/>
              <p:nvPr/>
            </p:nvSpPr>
            <p:spPr>
              <a:xfrm>
                <a:off x="5564255" y="2276530"/>
                <a:ext cx="294628" cy="29462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Oval 127"/>
              <p:cNvSpPr/>
              <p:nvPr/>
            </p:nvSpPr>
            <p:spPr>
              <a:xfrm>
                <a:off x="5035053" y="1351501"/>
                <a:ext cx="294628" cy="29462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Oval 128"/>
              <p:cNvSpPr/>
              <p:nvPr/>
            </p:nvSpPr>
            <p:spPr>
              <a:xfrm>
                <a:off x="5431955" y="1748402"/>
                <a:ext cx="294628" cy="29462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Oval 129"/>
              <p:cNvSpPr/>
              <p:nvPr/>
            </p:nvSpPr>
            <p:spPr>
              <a:xfrm>
                <a:off x="5401928" y="2776781"/>
                <a:ext cx="294628" cy="29462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Oval 130"/>
              <p:cNvSpPr/>
              <p:nvPr/>
            </p:nvSpPr>
            <p:spPr>
              <a:xfrm>
                <a:off x="3447445" y="1748402"/>
                <a:ext cx="294628" cy="29462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Oval 131"/>
              <p:cNvSpPr/>
              <p:nvPr/>
            </p:nvSpPr>
            <p:spPr>
              <a:xfrm>
                <a:off x="3447445" y="2776781"/>
                <a:ext cx="294628" cy="29462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9" name="Straight Connector 78"/>
            <p:cNvCxnSpPr>
              <a:stCxn id="104" idx="5"/>
              <a:endCxn id="91" idx="2"/>
            </p:cNvCxnSpPr>
            <p:nvPr/>
          </p:nvCxnSpPr>
          <p:spPr>
            <a:xfrm>
              <a:off x="4353137" y="2507043"/>
              <a:ext cx="1285663" cy="16798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>
              <a:endCxn id="102" idx="3"/>
            </p:cNvCxnSpPr>
            <p:nvPr/>
          </p:nvCxnSpPr>
          <p:spPr>
            <a:xfrm flipV="1">
              <a:off x="5731453" y="2430843"/>
              <a:ext cx="520151" cy="24525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>
              <a:endCxn id="103" idx="1"/>
            </p:cNvCxnSpPr>
            <p:nvPr/>
          </p:nvCxnSpPr>
          <p:spPr>
            <a:xfrm>
              <a:off x="5731453" y="2676097"/>
              <a:ext cx="502857" cy="22706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>
              <a:stCxn id="91" idx="2"/>
              <a:endCxn id="105" idx="6"/>
            </p:cNvCxnSpPr>
            <p:nvPr/>
          </p:nvCxnSpPr>
          <p:spPr>
            <a:xfrm flipH="1">
              <a:off x="4377988" y="2675028"/>
              <a:ext cx="1260812" cy="36432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>
              <a:stCxn id="95" idx="5"/>
              <a:endCxn id="91" idx="2"/>
            </p:cNvCxnSpPr>
            <p:nvPr/>
          </p:nvCxnSpPr>
          <p:spPr>
            <a:xfrm>
              <a:off x="4564443" y="2278443"/>
              <a:ext cx="1074357" cy="39658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>
              <a:stCxn id="91" idx="7"/>
              <a:endCxn id="101" idx="3"/>
            </p:cNvCxnSpPr>
            <p:nvPr/>
          </p:nvCxnSpPr>
          <p:spPr>
            <a:xfrm flipV="1">
              <a:off x="5783643" y="2202243"/>
              <a:ext cx="239361" cy="41278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>
              <a:stCxn id="92" idx="5"/>
              <a:endCxn id="91" idx="2"/>
            </p:cNvCxnSpPr>
            <p:nvPr/>
          </p:nvCxnSpPr>
          <p:spPr>
            <a:xfrm>
              <a:off x="4908184" y="2202243"/>
              <a:ext cx="730616" cy="47278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>
              <a:stCxn id="91" idx="6"/>
              <a:endCxn id="100" idx="2"/>
            </p:cNvCxnSpPr>
            <p:nvPr/>
          </p:nvCxnSpPr>
          <p:spPr>
            <a:xfrm>
              <a:off x="5808494" y="2675028"/>
              <a:ext cx="494459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>
              <a:stCxn id="94" idx="6"/>
              <a:endCxn id="91" idx="2"/>
            </p:cNvCxnSpPr>
            <p:nvPr/>
          </p:nvCxnSpPr>
          <p:spPr>
            <a:xfrm flipV="1">
              <a:off x="4284494" y="2675028"/>
              <a:ext cx="1354306" cy="7620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>
              <a:stCxn id="91" idx="4"/>
              <a:endCxn id="93" idx="0"/>
            </p:cNvCxnSpPr>
            <p:nvPr/>
          </p:nvCxnSpPr>
          <p:spPr>
            <a:xfrm>
              <a:off x="5723647" y="2759875"/>
              <a:ext cx="0" cy="36432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>
              <a:stCxn id="91" idx="2"/>
              <a:endCxn id="98" idx="7"/>
            </p:cNvCxnSpPr>
            <p:nvPr/>
          </p:nvCxnSpPr>
          <p:spPr>
            <a:xfrm flipH="1">
              <a:off x="4564443" y="2675028"/>
              <a:ext cx="1074357" cy="53292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>
              <a:stCxn id="91" idx="5"/>
              <a:endCxn id="99" idx="1"/>
            </p:cNvCxnSpPr>
            <p:nvPr/>
          </p:nvCxnSpPr>
          <p:spPr>
            <a:xfrm>
              <a:off x="5783643" y="2735024"/>
              <a:ext cx="239361" cy="39673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1" name="Oval 90"/>
            <p:cNvSpPr/>
            <p:nvPr/>
          </p:nvSpPr>
          <p:spPr>
            <a:xfrm>
              <a:off x="5638800" y="2590181"/>
              <a:ext cx="169694" cy="16969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Y</a:t>
              </a:r>
            </a:p>
          </p:txBody>
        </p:sp>
        <p:sp>
          <p:nvSpPr>
            <p:cNvPr id="92" name="Oval 91"/>
            <p:cNvSpPr/>
            <p:nvPr/>
          </p:nvSpPr>
          <p:spPr>
            <a:xfrm>
              <a:off x="4763341" y="2057400"/>
              <a:ext cx="169694" cy="16969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>
            <a:xfrm>
              <a:off x="5638800" y="3124200"/>
              <a:ext cx="169694" cy="16969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>
            <a:xfrm>
              <a:off x="4114800" y="2666381"/>
              <a:ext cx="169694" cy="16969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/>
            <p:cNvSpPr/>
            <p:nvPr/>
          </p:nvSpPr>
          <p:spPr>
            <a:xfrm>
              <a:off x="4419600" y="2133600"/>
              <a:ext cx="169694" cy="16969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/>
            <p:cNvSpPr/>
            <p:nvPr/>
          </p:nvSpPr>
          <p:spPr>
            <a:xfrm>
              <a:off x="4419600" y="3183106"/>
              <a:ext cx="169694" cy="16969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/>
            <p:cNvSpPr/>
            <p:nvPr/>
          </p:nvSpPr>
          <p:spPr>
            <a:xfrm>
              <a:off x="5998153" y="3106906"/>
              <a:ext cx="169694" cy="16969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/>
            <p:cNvSpPr/>
            <p:nvPr/>
          </p:nvSpPr>
          <p:spPr>
            <a:xfrm>
              <a:off x="6302953" y="2590181"/>
              <a:ext cx="169694" cy="16969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/>
            <p:cNvSpPr/>
            <p:nvPr/>
          </p:nvSpPr>
          <p:spPr>
            <a:xfrm>
              <a:off x="5998153" y="2057400"/>
              <a:ext cx="169694" cy="16969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/>
            <p:cNvSpPr/>
            <p:nvPr/>
          </p:nvSpPr>
          <p:spPr>
            <a:xfrm>
              <a:off x="6226753" y="2286000"/>
              <a:ext cx="169694" cy="16969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/>
            <p:cNvSpPr/>
            <p:nvPr/>
          </p:nvSpPr>
          <p:spPr>
            <a:xfrm>
              <a:off x="6209459" y="2878306"/>
              <a:ext cx="169694" cy="16969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/>
            <p:cNvSpPr/>
            <p:nvPr/>
          </p:nvSpPr>
          <p:spPr>
            <a:xfrm>
              <a:off x="4208294" y="2362200"/>
              <a:ext cx="169694" cy="16969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/>
            <p:cNvSpPr/>
            <p:nvPr/>
          </p:nvSpPr>
          <p:spPr>
            <a:xfrm>
              <a:off x="4208294" y="2954506"/>
              <a:ext cx="169694" cy="16969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ight Arrow 105"/>
            <p:cNvSpPr/>
            <p:nvPr/>
          </p:nvSpPr>
          <p:spPr bwMode="auto">
            <a:xfrm>
              <a:off x="3124200" y="2725006"/>
              <a:ext cx="457200" cy="381000"/>
            </a:xfrm>
            <a:prstGeom prst="rightArrow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-64" charset="0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6781800" y="2438400"/>
              <a:ext cx="18794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Must synchronize </a:t>
              </a:r>
            </a:p>
            <a:p>
              <a:r>
                <a:rPr lang="en-US" b="1" dirty="0" smtClean="0"/>
                <a:t>many</a:t>
              </a:r>
              <a:r>
                <a:rPr lang="en-US" dirty="0" smtClean="0"/>
                <a:t> edges</a:t>
              </a:r>
              <a:endParaRPr lang="en-US" dirty="0"/>
            </a:p>
          </p:txBody>
        </p:sp>
      </p:grpSp>
      <p:grpSp>
        <p:nvGrpSpPr>
          <p:cNvPr id="5" name="Group 121"/>
          <p:cNvGrpSpPr/>
          <p:nvPr/>
        </p:nvGrpSpPr>
        <p:grpSpPr>
          <a:xfrm>
            <a:off x="1295400" y="4648200"/>
            <a:ext cx="7442025" cy="1828800"/>
            <a:chOff x="1184612" y="4648200"/>
            <a:chExt cx="7442025" cy="1828800"/>
          </a:xfrm>
        </p:grpSpPr>
        <p:sp>
          <p:nvSpPr>
            <p:cNvPr id="135" name="Rounded Rectangle 134"/>
            <p:cNvSpPr/>
            <p:nvPr/>
          </p:nvSpPr>
          <p:spPr bwMode="auto">
            <a:xfrm>
              <a:off x="3886200" y="4648200"/>
              <a:ext cx="1219200" cy="18288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-64" charset="0"/>
                </a:rPr>
                <a:t>CPU 1</a:t>
              </a:r>
            </a:p>
          </p:txBody>
        </p:sp>
        <p:sp>
          <p:nvSpPr>
            <p:cNvPr id="136" name="Rounded Rectangle 135"/>
            <p:cNvSpPr/>
            <p:nvPr/>
          </p:nvSpPr>
          <p:spPr bwMode="auto">
            <a:xfrm>
              <a:off x="5410200" y="4648200"/>
              <a:ext cx="1219200" cy="18288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-64" charset="0"/>
                </a:rPr>
                <a:t>CPU 2</a:t>
              </a:r>
            </a:p>
          </p:txBody>
        </p:sp>
        <p:grpSp>
          <p:nvGrpSpPr>
            <p:cNvPr id="6" name="Group 53"/>
            <p:cNvGrpSpPr/>
            <p:nvPr/>
          </p:nvGrpSpPr>
          <p:grpSpPr>
            <a:xfrm>
              <a:off x="1184612" y="4724400"/>
              <a:ext cx="1482388" cy="1389794"/>
              <a:chOff x="3285118" y="1219200"/>
              <a:chExt cx="2573765" cy="2413000"/>
            </a:xfrm>
          </p:grpSpPr>
          <p:cxnSp>
            <p:nvCxnSpPr>
              <p:cNvPr id="165" name="Straight Connector 164"/>
              <p:cNvCxnSpPr>
                <a:stCxn id="188" idx="5"/>
              </p:cNvCxnSpPr>
              <p:nvPr/>
            </p:nvCxnSpPr>
            <p:spPr>
              <a:xfrm>
                <a:off x="3698926" y="1999883"/>
                <a:ext cx="873075" cy="425817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>
                <a:endCxn id="186" idx="3"/>
              </p:cNvCxnSpPr>
              <p:nvPr/>
            </p:nvCxnSpPr>
            <p:spPr>
              <a:xfrm flipV="1">
                <a:off x="4572001" y="1999883"/>
                <a:ext cx="903101" cy="425819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>
                <a:endCxn id="187" idx="1"/>
              </p:cNvCxnSpPr>
              <p:nvPr/>
            </p:nvCxnSpPr>
            <p:spPr>
              <a:xfrm>
                <a:off x="4572001" y="2425700"/>
                <a:ext cx="873075" cy="394228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/>
            </p:nvCxnSpPr>
            <p:spPr>
              <a:xfrm flipH="1">
                <a:off x="3712046" y="2425700"/>
                <a:ext cx="859954" cy="381107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>
                <a:stCxn id="181" idx="5"/>
                <a:endCxn id="177" idx="1"/>
              </p:cNvCxnSpPr>
              <p:nvPr/>
            </p:nvCxnSpPr>
            <p:spPr>
              <a:xfrm>
                <a:off x="4065801" y="1602981"/>
                <a:ext cx="388479" cy="716696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>
                <a:stCxn id="177" idx="7"/>
                <a:endCxn id="185" idx="3"/>
              </p:cNvCxnSpPr>
              <p:nvPr/>
            </p:nvCxnSpPr>
            <p:spPr>
              <a:xfrm flipV="1">
                <a:off x="4662614" y="1602981"/>
                <a:ext cx="415586" cy="716696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>
                <a:stCxn id="178" idx="4"/>
                <a:endCxn id="177" idx="0"/>
              </p:cNvCxnSpPr>
              <p:nvPr/>
            </p:nvCxnSpPr>
            <p:spPr>
              <a:xfrm>
                <a:off x="4558447" y="1513827"/>
                <a:ext cx="0" cy="76270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>
                <a:stCxn id="177" idx="6"/>
                <a:endCxn id="184" idx="2"/>
              </p:cNvCxnSpPr>
              <p:nvPr/>
            </p:nvCxnSpPr>
            <p:spPr>
              <a:xfrm>
                <a:off x="4705761" y="2423844"/>
                <a:ext cx="858494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>
                <a:stCxn id="180" idx="6"/>
                <a:endCxn id="177" idx="2"/>
              </p:cNvCxnSpPr>
              <p:nvPr/>
            </p:nvCxnSpPr>
            <p:spPr>
              <a:xfrm>
                <a:off x="3579746" y="2423844"/>
                <a:ext cx="831388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>
                <a:stCxn id="177" idx="4"/>
                <a:endCxn id="179" idx="0"/>
              </p:cNvCxnSpPr>
              <p:nvPr/>
            </p:nvCxnSpPr>
            <p:spPr>
              <a:xfrm>
                <a:off x="4558447" y="2571158"/>
                <a:ext cx="0" cy="766416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>
                <a:stCxn id="177" idx="3"/>
                <a:endCxn id="182" idx="7"/>
              </p:cNvCxnSpPr>
              <p:nvPr/>
            </p:nvCxnSpPr>
            <p:spPr>
              <a:xfrm flipH="1">
                <a:off x="4065801" y="2528011"/>
                <a:ext cx="388479" cy="688819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>
                <a:stCxn id="177" idx="5"/>
                <a:endCxn id="183" idx="1"/>
              </p:cNvCxnSpPr>
              <p:nvPr/>
            </p:nvCxnSpPr>
            <p:spPr>
              <a:xfrm>
                <a:off x="4662614" y="2528011"/>
                <a:ext cx="415586" cy="688819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7" name="Oval 176"/>
              <p:cNvSpPr/>
              <p:nvPr/>
            </p:nvSpPr>
            <p:spPr>
              <a:xfrm>
                <a:off x="4411133" y="2276531"/>
                <a:ext cx="294627" cy="294627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/>
                  <a:t>Y</a:t>
                </a:r>
              </a:p>
            </p:txBody>
          </p:sp>
          <p:sp>
            <p:nvSpPr>
              <p:cNvPr id="178" name="Oval 177"/>
              <p:cNvSpPr/>
              <p:nvPr/>
            </p:nvSpPr>
            <p:spPr>
              <a:xfrm>
                <a:off x="4411133" y="1219200"/>
                <a:ext cx="294627" cy="294627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Oval 178"/>
              <p:cNvSpPr/>
              <p:nvPr/>
            </p:nvSpPr>
            <p:spPr>
              <a:xfrm>
                <a:off x="4411133" y="3337573"/>
                <a:ext cx="294627" cy="294627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Oval 179"/>
              <p:cNvSpPr/>
              <p:nvPr/>
            </p:nvSpPr>
            <p:spPr>
              <a:xfrm>
                <a:off x="3285118" y="2276530"/>
                <a:ext cx="294628" cy="29462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Oval 180"/>
              <p:cNvSpPr/>
              <p:nvPr/>
            </p:nvSpPr>
            <p:spPr>
              <a:xfrm>
                <a:off x="3814321" y="1351501"/>
                <a:ext cx="294628" cy="29462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Oval 181"/>
              <p:cNvSpPr/>
              <p:nvPr/>
            </p:nvSpPr>
            <p:spPr>
              <a:xfrm>
                <a:off x="3814321" y="3173683"/>
                <a:ext cx="294628" cy="29462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Oval 182"/>
              <p:cNvSpPr/>
              <p:nvPr/>
            </p:nvSpPr>
            <p:spPr>
              <a:xfrm>
                <a:off x="5035053" y="3173683"/>
                <a:ext cx="294628" cy="29462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Oval 183"/>
              <p:cNvSpPr/>
              <p:nvPr/>
            </p:nvSpPr>
            <p:spPr>
              <a:xfrm>
                <a:off x="5564255" y="2276530"/>
                <a:ext cx="294628" cy="29462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Oval 184"/>
              <p:cNvSpPr/>
              <p:nvPr/>
            </p:nvSpPr>
            <p:spPr>
              <a:xfrm>
                <a:off x="5035053" y="1351501"/>
                <a:ext cx="294628" cy="29462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Oval 185"/>
              <p:cNvSpPr/>
              <p:nvPr/>
            </p:nvSpPr>
            <p:spPr>
              <a:xfrm>
                <a:off x="5431955" y="1748402"/>
                <a:ext cx="294628" cy="29462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Oval 186"/>
              <p:cNvSpPr/>
              <p:nvPr/>
            </p:nvSpPr>
            <p:spPr>
              <a:xfrm>
                <a:off x="5401928" y="2776781"/>
                <a:ext cx="294628" cy="29462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Oval 187"/>
              <p:cNvSpPr/>
              <p:nvPr/>
            </p:nvSpPr>
            <p:spPr>
              <a:xfrm>
                <a:off x="3447445" y="1748402"/>
                <a:ext cx="294628" cy="29462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Oval 188"/>
              <p:cNvSpPr/>
              <p:nvPr/>
            </p:nvSpPr>
            <p:spPr>
              <a:xfrm>
                <a:off x="3447445" y="2776781"/>
                <a:ext cx="294628" cy="29462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8" name="Right Arrow 137"/>
            <p:cNvSpPr/>
            <p:nvPr/>
          </p:nvSpPr>
          <p:spPr bwMode="auto">
            <a:xfrm>
              <a:off x="3048000" y="5257800"/>
              <a:ext cx="457200" cy="381000"/>
            </a:xfrm>
            <a:prstGeom prst="rightArrow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-64" charset="0"/>
              </a:endParaRPr>
            </a:p>
          </p:txBody>
        </p:sp>
        <p:cxnSp>
          <p:nvCxnSpPr>
            <p:cNvPr id="139" name="Straight Connector 138"/>
            <p:cNvCxnSpPr>
              <a:stCxn id="149" idx="5"/>
            </p:cNvCxnSpPr>
            <p:nvPr/>
          </p:nvCxnSpPr>
          <p:spPr>
            <a:xfrm>
              <a:off x="4200737" y="5174043"/>
              <a:ext cx="502857" cy="24525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 flipH="1">
              <a:off x="4208294" y="5419297"/>
              <a:ext cx="495300" cy="21950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>
              <a:stCxn id="147" idx="5"/>
            </p:cNvCxnSpPr>
            <p:nvPr/>
          </p:nvCxnSpPr>
          <p:spPr>
            <a:xfrm>
              <a:off x="4412043" y="4945443"/>
              <a:ext cx="223749" cy="41278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>
              <a:stCxn id="145" idx="4"/>
            </p:cNvCxnSpPr>
            <p:nvPr/>
          </p:nvCxnSpPr>
          <p:spPr>
            <a:xfrm>
              <a:off x="4695788" y="4894094"/>
              <a:ext cx="0" cy="43928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>
              <a:stCxn id="146" idx="6"/>
            </p:cNvCxnSpPr>
            <p:nvPr/>
          </p:nvCxnSpPr>
          <p:spPr>
            <a:xfrm>
              <a:off x="4132094" y="5418228"/>
              <a:ext cx="478847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>
              <a:endCxn id="148" idx="7"/>
            </p:cNvCxnSpPr>
            <p:nvPr/>
          </p:nvCxnSpPr>
          <p:spPr>
            <a:xfrm flipH="1">
              <a:off x="4412043" y="5478224"/>
              <a:ext cx="223749" cy="39673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45" name="Oval 144"/>
            <p:cNvSpPr/>
            <p:nvPr/>
          </p:nvSpPr>
          <p:spPr>
            <a:xfrm>
              <a:off x="4610941" y="4724400"/>
              <a:ext cx="169694" cy="16969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Oval 145"/>
            <p:cNvSpPr/>
            <p:nvPr/>
          </p:nvSpPr>
          <p:spPr>
            <a:xfrm>
              <a:off x="3962400" y="5333381"/>
              <a:ext cx="169694" cy="16969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146"/>
            <p:cNvSpPr/>
            <p:nvPr/>
          </p:nvSpPr>
          <p:spPr>
            <a:xfrm>
              <a:off x="4267200" y="4800600"/>
              <a:ext cx="169694" cy="16969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147"/>
            <p:cNvSpPr/>
            <p:nvPr/>
          </p:nvSpPr>
          <p:spPr>
            <a:xfrm>
              <a:off x="4267200" y="5850106"/>
              <a:ext cx="169694" cy="16969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/>
            <p:cNvSpPr/>
            <p:nvPr/>
          </p:nvSpPr>
          <p:spPr>
            <a:xfrm>
              <a:off x="4055894" y="5029200"/>
              <a:ext cx="169694" cy="16969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/>
            <p:cNvSpPr/>
            <p:nvPr/>
          </p:nvSpPr>
          <p:spPr>
            <a:xfrm>
              <a:off x="4055894" y="5621506"/>
              <a:ext cx="169694" cy="16969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1" name="Straight Connector 150"/>
            <p:cNvCxnSpPr>
              <a:endCxn id="161" idx="3"/>
            </p:cNvCxnSpPr>
            <p:nvPr/>
          </p:nvCxnSpPr>
          <p:spPr>
            <a:xfrm flipV="1">
              <a:off x="5731453" y="5155849"/>
              <a:ext cx="520151" cy="24525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>
              <a:endCxn id="162" idx="1"/>
            </p:cNvCxnSpPr>
            <p:nvPr/>
          </p:nvCxnSpPr>
          <p:spPr>
            <a:xfrm>
              <a:off x="5731453" y="5401103"/>
              <a:ext cx="502857" cy="22706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>
              <a:endCxn id="160" idx="3"/>
            </p:cNvCxnSpPr>
            <p:nvPr/>
          </p:nvCxnSpPr>
          <p:spPr>
            <a:xfrm flipV="1">
              <a:off x="5783643" y="4927249"/>
              <a:ext cx="239361" cy="41278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>
              <a:endCxn id="159" idx="2"/>
            </p:cNvCxnSpPr>
            <p:nvPr/>
          </p:nvCxnSpPr>
          <p:spPr>
            <a:xfrm>
              <a:off x="5808494" y="5400034"/>
              <a:ext cx="494459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>
              <a:endCxn id="157" idx="0"/>
            </p:cNvCxnSpPr>
            <p:nvPr/>
          </p:nvCxnSpPr>
          <p:spPr>
            <a:xfrm>
              <a:off x="5723647" y="5425975"/>
              <a:ext cx="0" cy="44142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>
              <a:endCxn id="158" idx="1"/>
            </p:cNvCxnSpPr>
            <p:nvPr/>
          </p:nvCxnSpPr>
          <p:spPr>
            <a:xfrm>
              <a:off x="5783643" y="5460030"/>
              <a:ext cx="239361" cy="39673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7" name="Oval 156"/>
            <p:cNvSpPr/>
            <p:nvPr/>
          </p:nvSpPr>
          <p:spPr>
            <a:xfrm>
              <a:off x="5638800" y="5867400"/>
              <a:ext cx="169694" cy="16969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Oval 157"/>
            <p:cNvSpPr/>
            <p:nvPr/>
          </p:nvSpPr>
          <p:spPr>
            <a:xfrm>
              <a:off x="5998153" y="5831912"/>
              <a:ext cx="169694" cy="16969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Oval 158"/>
            <p:cNvSpPr/>
            <p:nvPr/>
          </p:nvSpPr>
          <p:spPr>
            <a:xfrm>
              <a:off x="6302953" y="5315187"/>
              <a:ext cx="169694" cy="16969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Oval 159"/>
            <p:cNvSpPr/>
            <p:nvPr/>
          </p:nvSpPr>
          <p:spPr>
            <a:xfrm>
              <a:off x="5998153" y="4782406"/>
              <a:ext cx="169694" cy="16969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Oval 160"/>
            <p:cNvSpPr/>
            <p:nvPr/>
          </p:nvSpPr>
          <p:spPr>
            <a:xfrm>
              <a:off x="6226753" y="5011006"/>
              <a:ext cx="169694" cy="16969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Oval 161"/>
            <p:cNvSpPr/>
            <p:nvPr/>
          </p:nvSpPr>
          <p:spPr>
            <a:xfrm>
              <a:off x="6209459" y="5603312"/>
              <a:ext cx="169694" cy="16969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Oval 162"/>
            <p:cNvSpPr/>
            <p:nvPr/>
          </p:nvSpPr>
          <p:spPr>
            <a:xfrm>
              <a:off x="4572001" y="5257800"/>
              <a:ext cx="1295400" cy="3054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Y</a:t>
              </a:r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6747212" y="5181600"/>
              <a:ext cx="18794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Must synchronize </a:t>
              </a:r>
              <a:br>
                <a:rPr lang="en-US" dirty="0" smtClean="0"/>
              </a:br>
              <a:r>
                <a:rPr lang="en-US" dirty="0" smtClean="0"/>
                <a:t>a </a:t>
              </a:r>
              <a:r>
                <a:rPr lang="en-US" b="1" dirty="0" smtClean="0"/>
                <a:t>single</a:t>
              </a:r>
              <a:r>
                <a:rPr lang="en-US" dirty="0" smtClean="0"/>
                <a:t> vertex</a:t>
              </a:r>
            </a:p>
          </p:txBody>
        </p:sp>
      </p:grpSp>
      <p:grpSp>
        <p:nvGrpSpPr>
          <p:cNvPr id="134" name="Group 57"/>
          <p:cNvGrpSpPr/>
          <p:nvPr/>
        </p:nvGrpSpPr>
        <p:grpSpPr>
          <a:xfrm>
            <a:off x="762000" y="2286000"/>
            <a:ext cx="7924800" cy="2971800"/>
            <a:chOff x="685800" y="2590800"/>
            <a:chExt cx="7924800" cy="2971800"/>
          </a:xfrm>
        </p:grpSpPr>
        <p:sp>
          <p:nvSpPr>
            <p:cNvPr id="137" name="Rectangle 136"/>
            <p:cNvSpPr/>
            <p:nvPr/>
          </p:nvSpPr>
          <p:spPr>
            <a:xfrm>
              <a:off x="685800" y="2590800"/>
              <a:ext cx="7924800" cy="29718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ectangle 189"/>
            <p:cNvSpPr/>
            <p:nvPr/>
          </p:nvSpPr>
          <p:spPr>
            <a:xfrm>
              <a:off x="1066800" y="3043297"/>
              <a:ext cx="7239000" cy="206210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34950" indent="-234950"/>
              <a:r>
                <a:rPr lang="en-US" sz="3200" b="1" dirty="0" smtClean="0"/>
                <a:t>New Theorem:</a:t>
              </a:r>
              <a:br>
                <a:rPr lang="en-US" sz="3200" b="1" dirty="0" smtClean="0"/>
              </a:br>
              <a:r>
                <a:rPr lang="en-US" sz="3200" i="1" dirty="0" smtClean="0"/>
                <a:t>For </a:t>
              </a:r>
              <a:r>
                <a:rPr lang="en-US" sz="3200" b="1" i="1" dirty="0" smtClean="0"/>
                <a:t>any</a:t>
              </a:r>
              <a:r>
                <a:rPr lang="en-US" sz="3200" i="1" dirty="0" smtClean="0"/>
                <a:t> </a:t>
              </a:r>
              <a:r>
                <a:rPr lang="en-US" sz="3200" b="1" i="1" dirty="0" smtClean="0"/>
                <a:t>edge-cut</a:t>
              </a:r>
              <a:r>
                <a:rPr lang="en-US" sz="3200" i="1" dirty="0" smtClean="0"/>
                <a:t> we can directly construct a vertex-cut which requires </a:t>
              </a:r>
              <a:r>
                <a:rPr lang="en-US" sz="3200" b="1" i="1" dirty="0" smtClean="0"/>
                <a:t>strictly less </a:t>
              </a:r>
              <a:r>
                <a:rPr lang="en-US" sz="3200" i="1" dirty="0" smtClean="0"/>
                <a:t>communication and storage.</a:t>
              </a:r>
              <a:endParaRPr lang="en-US" sz="3200" dirty="0"/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F60F-3EA1-45ED-A3FD-0857F7C98CF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98108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Constructing Vertex-Cuts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/>
              <a:t>Evenly</a:t>
            </a:r>
            <a:r>
              <a:rPr lang="en-US" dirty="0" smtClean="0"/>
              <a:t> assign </a:t>
            </a:r>
            <a:r>
              <a:rPr lang="en-US" b="1" dirty="0" smtClean="0"/>
              <a:t>edges</a:t>
            </a:r>
            <a:r>
              <a:rPr lang="en-US" dirty="0" smtClean="0"/>
              <a:t> to machines</a:t>
            </a:r>
          </a:p>
          <a:p>
            <a:pPr lvl="1"/>
            <a:r>
              <a:rPr lang="en-US" dirty="0" smtClean="0"/>
              <a:t>Minimize machines spanned by each vertex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Assign each edge </a:t>
            </a:r>
            <a:r>
              <a:rPr lang="en-US" b="1" dirty="0" smtClean="0"/>
              <a:t>as it</a:t>
            </a:r>
            <a:r>
              <a:rPr lang="en-US" b="1" dirty="0"/>
              <a:t> </a:t>
            </a:r>
            <a:r>
              <a:rPr lang="en-US" b="1" dirty="0" smtClean="0"/>
              <a:t>is loaded</a:t>
            </a:r>
          </a:p>
          <a:p>
            <a:pPr lvl="1"/>
            <a:r>
              <a:rPr lang="en-US" dirty="0" smtClean="0"/>
              <a:t>Touch each edge only once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Propose three </a:t>
            </a:r>
            <a:r>
              <a:rPr lang="en-US" b="1" dirty="0" smtClean="0"/>
              <a:t>distributed </a:t>
            </a:r>
            <a:r>
              <a:rPr lang="en-US" dirty="0" smtClean="0"/>
              <a:t>approaches:</a:t>
            </a:r>
          </a:p>
          <a:p>
            <a:pPr lvl="1"/>
            <a:r>
              <a:rPr lang="en-US" b="1" i="1" dirty="0" smtClean="0"/>
              <a:t>Random</a:t>
            </a:r>
            <a:r>
              <a:rPr lang="en-US" i="1" dirty="0" smtClean="0"/>
              <a:t> Edge Placement</a:t>
            </a:r>
          </a:p>
          <a:p>
            <a:pPr lvl="1"/>
            <a:r>
              <a:rPr lang="en-US" b="1" i="1" dirty="0" smtClean="0"/>
              <a:t>Coordinated Greedy </a:t>
            </a:r>
            <a:r>
              <a:rPr lang="en-US" i="1" dirty="0" smtClean="0"/>
              <a:t>Edge Placement</a:t>
            </a:r>
            <a:endParaRPr lang="en-US" b="1" i="1" dirty="0" smtClean="0"/>
          </a:p>
          <a:p>
            <a:pPr lvl="1"/>
            <a:r>
              <a:rPr lang="en-US" b="1" i="1" dirty="0" smtClean="0"/>
              <a:t>Oblivious Greedy</a:t>
            </a:r>
            <a:r>
              <a:rPr lang="en-US" i="1" dirty="0" smtClean="0"/>
              <a:t> Edge Placement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F60F-3EA1-45ED-A3FD-0857F7C98CF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08087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>
          <a:xfrm>
            <a:off x="3657600" y="2057400"/>
            <a:ext cx="2133600" cy="1905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3200" dirty="0" smtClean="0"/>
              <a:t>Machine 2</a:t>
            </a:r>
            <a:endParaRPr lang="en-US" sz="3200" dirty="0"/>
          </a:p>
        </p:txBody>
      </p:sp>
      <p:sp>
        <p:nvSpPr>
          <p:cNvPr id="39" name="Rectangle 38"/>
          <p:cNvSpPr/>
          <p:nvPr/>
        </p:nvSpPr>
        <p:spPr>
          <a:xfrm>
            <a:off x="533400" y="2057400"/>
            <a:ext cx="2133600" cy="1905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3200" dirty="0" smtClean="0"/>
              <a:t>Machine 1</a:t>
            </a:r>
            <a:endParaRPr lang="en-US" sz="3200" dirty="0"/>
          </a:p>
        </p:txBody>
      </p:sp>
      <p:sp>
        <p:nvSpPr>
          <p:cNvPr id="40" name="Rectangle 39"/>
          <p:cNvSpPr/>
          <p:nvPr/>
        </p:nvSpPr>
        <p:spPr>
          <a:xfrm>
            <a:off x="6629400" y="2057400"/>
            <a:ext cx="2133600" cy="1905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3200" dirty="0" smtClean="0"/>
              <a:t>Machine 3</a:t>
            </a: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Random</a:t>
            </a:r>
            <a:r>
              <a:rPr lang="en-US" dirty="0" smtClean="0"/>
              <a:t> Edge-Placement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3276600"/>
          </a:xfrm>
        </p:spPr>
        <p:txBody>
          <a:bodyPr>
            <a:normAutofit/>
          </a:bodyPr>
          <a:lstStyle/>
          <a:p>
            <a:r>
              <a:rPr lang="en-US" dirty="0" smtClean="0"/>
              <a:t>Randomly assign edges to machines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857785" y="4343400"/>
            <a:ext cx="855474" cy="811167"/>
            <a:chOff x="3788435" y="5335416"/>
            <a:chExt cx="855474" cy="811167"/>
          </a:xfrm>
        </p:grpSpPr>
        <p:cxnSp>
          <p:nvCxnSpPr>
            <p:cNvPr id="59" name="Straight Connector 58"/>
            <p:cNvCxnSpPr>
              <a:stCxn id="61" idx="5"/>
              <a:endCxn id="60" idx="1"/>
            </p:cNvCxnSpPr>
            <p:nvPr/>
          </p:nvCxnSpPr>
          <p:spPr>
            <a:xfrm>
              <a:off x="4019281" y="5566262"/>
              <a:ext cx="393782" cy="34947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Oval 59"/>
            <p:cNvSpPr/>
            <p:nvPr/>
          </p:nvSpPr>
          <p:spPr>
            <a:xfrm>
              <a:off x="4373456" y="5876130"/>
              <a:ext cx="270453" cy="27045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4400"/>
              <a:r>
                <a:rPr lang="en-US" dirty="0" smtClean="0">
                  <a:solidFill>
                    <a:prstClr val="white"/>
                  </a:solidFill>
                  <a:latin typeface="Calibri"/>
                </a:rPr>
                <a:t>Y</a:t>
              </a:r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1" name="Oval 60"/>
            <p:cNvSpPr/>
            <p:nvPr/>
          </p:nvSpPr>
          <p:spPr>
            <a:xfrm>
              <a:off x="3788435" y="5335416"/>
              <a:ext cx="270453" cy="27045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495800" y="4114800"/>
            <a:ext cx="272079" cy="1041183"/>
            <a:chOff x="4373456" y="5105400"/>
            <a:chExt cx="272079" cy="1041183"/>
          </a:xfrm>
        </p:grpSpPr>
        <p:cxnSp>
          <p:nvCxnSpPr>
            <p:cNvPr id="62" name="Straight Connector 61"/>
            <p:cNvCxnSpPr>
              <a:stCxn id="64" idx="4"/>
              <a:endCxn id="63" idx="0"/>
            </p:cNvCxnSpPr>
            <p:nvPr/>
          </p:nvCxnSpPr>
          <p:spPr>
            <a:xfrm flipH="1">
              <a:off x="4508684" y="5375853"/>
              <a:ext cx="1625" cy="50027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3" name="Oval 62"/>
            <p:cNvSpPr/>
            <p:nvPr/>
          </p:nvSpPr>
          <p:spPr>
            <a:xfrm>
              <a:off x="4373456" y="5876130"/>
              <a:ext cx="270453" cy="27045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4400"/>
              <a:r>
                <a:rPr lang="en-US" dirty="0" smtClean="0">
                  <a:solidFill>
                    <a:prstClr val="white"/>
                  </a:solidFill>
                  <a:latin typeface="Calibri"/>
                </a:rPr>
                <a:t>Y</a:t>
              </a:r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4" name="Oval 63"/>
            <p:cNvSpPr/>
            <p:nvPr/>
          </p:nvSpPr>
          <p:spPr>
            <a:xfrm>
              <a:off x="4375082" y="5105400"/>
              <a:ext cx="270453" cy="27045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495800" y="4343400"/>
            <a:ext cx="901185" cy="811167"/>
            <a:chOff x="4373456" y="5335416"/>
            <a:chExt cx="901185" cy="811167"/>
          </a:xfrm>
        </p:grpSpPr>
        <p:cxnSp>
          <p:nvCxnSpPr>
            <p:cNvPr id="65" name="Straight Connector 64"/>
            <p:cNvCxnSpPr>
              <a:stCxn id="66" idx="7"/>
              <a:endCxn id="67" idx="3"/>
            </p:cNvCxnSpPr>
            <p:nvPr/>
          </p:nvCxnSpPr>
          <p:spPr>
            <a:xfrm flipV="1">
              <a:off x="4604304" y="5566262"/>
              <a:ext cx="439491" cy="34947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6" name="Oval 65"/>
            <p:cNvSpPr/>
            <p:nvPr/>
          </p:nvSpPr>
          <p:spPr>
            <a:xfrm>
              <a:off x="4373456" y="5876130"/>
              <a:ext cx="270453" cy="27045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4400"/>
              <a:r>
                <a:rPr lang="en-US" dirty="0" smtClean="0">
                  <a:solidFill>
                    <a:prstClr val="white"/>
                  </a:solidFill>
                  <a:latin typeface="Calibri"/>
                </a:rPr>
                <a:t>Y</a:t>
              </a:r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7" name="Oval 66"/>
            <p:cNvSpPr/>
            <p:nvPr/>
          </p:nvSpPr>
          <p:spPr>
            <a:xfrm>
              <a:off x="5004188" y="5335416"/>
              <a:ext cx="270453" cy="27045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495800" y="4876800"/>
            <a:ext cx="1214910" cy="270453"/>
            <a:chOff x="4373456" y="5876130"/>
            <a:chExt cx="1214910" cy="270453"/>
          </a:xfrm>
        </p:grpSpPr>
        <p:cxnSp>
          <p:nvCxnSpPr>
            <p:cNvPr id="68" name="Straight Connector 67"/>
            <p:cNvCxnSpPr>
              <a:stCxn id="69" idx="6"/>
              <a:endCxn id="70" idx="2"/>
            </p:cNvCxnSpPr>
            <p:nvPr/>
          </p:nvCxnSpPr>
          <p:spPr>
            <a:xfrm>
              <a:off x="4643910" y="6011358"/>
              <a:ext cx="674003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9" name="Oval 68"/>
            <p:cNvSpPr/>
            <p:nvPr/>
          </p:nvSpPr>
          <p:spPr>
            <a:xfrm>
              <a:off x="4373456" y="5876130"/>
              <a:ext cx="270453" cy="27045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4400"/>
              <a:r>
                <a:rPr lang="en-US" dirty="0" smtClean="0">
                  <a:solidFill>
                    <a:prstClr val="white"/>
                  </a:solidFill>
                  <a:latin typeface="Calibri"/>
                </a:rPr>
                <a:t>Y</a:t>
              </a:r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0" name="Oval 69"/>
            <p:cNvSpPr/>
            <p:nvPr/>
          </p:nvSpPr>
          <p:spPr>
            <a:xfrm>
              <a:off x="5317913" y="5876130"/>
              <a:ext cx="270453" cy="27045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914400"/>
              <a:r>
                <a:rPr lang="en-US" dirty="0" smtClean="0">
                  <a:solidFill>
                    <a:prstClr val="white"/>
                  </a:solidFill>
                  <a:latin typeface="Calibri"/>
                </a:rPr>
                <a:t>Z</a:t>
              </a:r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497874" y="4876800"/>
            <a:ext cx="901185" cy="843817"/>
            <a:chOff x="4804890" y="5876130"/>
            <a:chExt cx="901185" cy="843817"/>
          </a:xfrm>
        </p:grpSpPr>
        <p:cxnSp>
          <p:nvCxnSpPr>
            <p:cNvPr id="71" name="Straight Connector 70"/>
            <p:cNvCxnSpPr>
              <a:stCxn id="72" idx="5"/>
              <a:endCxn id="73" idx="1"/>
            </p:cNvCxnSpPr>
            <p:nvPr/>
          </p:nvCxnSpPr>
          <p:spPr>
            <a:xfrm>
              <a:off x="5035738" y="6106977"/>
              <a:ext cx="439491" cy="38212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2" name="Oval 71"/>
            <p:cNvSpPr/>
            <p:nvPr/>
          </p:nvSpPr>
          <p:spPr>
            <a:xfrm>
              <a:off x="4804890" y="5876130"/>
              <a:ext cx="270453" cy="27045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4400"/>
              <a:r>
                <a:rPr lang="en-US" dirty="0" smtClean="0">
                  <a:solidFill>
                    <a:prstClr val="white"/>
                  </a:solidFill>
                  <a:latin typeface="Calibri"/>
                </a:rPr>
                <a:t>Y</a:t>
              </a:r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3" name="Oval 72"/>
            <p:cNvSpPr/>
            <p:nvPr/>
          </p:nvSpPr>
          <p:spPr>
            <a:xfrm>
              <a:off x="5435622" y="6449494"/>
              <a:ext cx="270453" cy="27045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495800" y="4876800"/>
            <a:ext cx="272079" cy="1016717"/>
            <a:chOff x="4804890" y="5876130"/>
            <a:chExt cx="272079" cy="1016717"/>
          </a:xfrm>
        </p:grpSpPr>
        <p:cxnSp>
          <p:nvCxnSpPr>
            <p:cNvPr id="74" name="Straight Connector 73"/>
            <p:cNvCxnSpPr>
              <a:stCxn id="75" idx="4"/>
              <a:endCxn id="76" idx="0"/>
            </p:cNvCxnSpPr>
            <p:nvPr/>
          </p:nvCxnSpPr>
          <p:spPr>
            <a:xfrm>
              <a:off x="4940118" y="6146583"/>
              <a:ext cx="1625" cy="47580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5" name="Oval 74"/>
            <p:cNvSpPr/>
            <p:nvPr/>
          </p:nvSpPr>
          <p:spPr>
            <a:xfrm>
              <a:off x="4804890" y="5876130"/>
              <a:ext cx="270453" cy="27045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4400"/>
              <a:r>
                <a:rPr lang="en-US" dirty="0" smtClean="0">
                  <a:solidFill>
                    <a:prstClr val="white"/>
                  </a:solidFill>
                  <a:latin typeface="Calibri"/>
                </a:rPr>
                <a:t>Y</a:t>
              </a:r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6" name="Oval 75"/>
            <p:cNvSpPr/>
            <p:nvPr/>
          </p:nvSpPr>
          <p:spPr>
            <a:xfrm>
              <a:off x="4806516" y="6622394"/>
              <a:ext cx="270453" cy="27045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3919623" y="4876800"/>
            <a:ext cx="855474" cy="811194"/>
            <a:chOff x="4219869" y="5876130"/>
            <a:chExt cx="855474" cy="811194"/>
          </a:xfrm>
        </p:grpSpPr>
        <p:cxnSp>
          <p:nvCxnSpPr>
            <p:cNvPr id="77" name="Straight Connector 76"/>
            <p:cNvCxnSpPr>
              <a:stCxn id="78" idx="3"/>
              <a:endCxn id="79" idx="7"/>
            </p:cNvCxnSpPr>
            <p:nvPr/>
          </p:nvCxnSpPr>
          <p:spPr>
            <a:xfrm flipH="1">
              <a:off x="4450715" y="6106977"/>
              <a:ext cx="393782" cy="34950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8" name="Oval 77"/>
            <p:cNvSpPr/>
            <p:nvPr/>
          </p:nvSpPr>
          <p:spPr>
            <a:xfrm>
              <a:off x="4804890" y="5876130"/>
              <a:ext cx="270453" cy="27045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4400"/>
              <a:r>
                <a:rPr lang="en-US" dirty="0" smtClean="0">
                  <a:solidFill>
                    <a:prstClr val="white"/>
                  </a:solidFill>
                  <a:latin typeface="Calibri"/>
                </a:rPr>
                <a:t>Y</a:t>
              </a:r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9" name="Oval 78"/>
            <p:cNvSpPr/>
            <p:nvPr/>
          </p:nvSpPr>
          <p:spPr>
            <a:xfrm>
              <a:off x="4219869" y="6416871"/>
              <a:ext cx="270453" cy="27045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3541127" y="4876800"/>
            <a:ext cx="1214909" cy="270453"/>
            <a:chOff x="3860434" y="5876130"/>
            <a:chExt cx="1214909" cy="270453"/>
          </a:xfrm>
        </p:grpSpPr>
        <p:cxnSp>
          <p:nvCxnSpPr>
            <p:cNvPr id="81" name="Straight Connector 80"/>
            <p:cNvCxnSpPr>
              <a:stCxn id="83" idx="6"/>
              <a:endCxn id="82" idx="2"/>
            </p:cNvCxnSpPr>
            <p:nvPr/>
          </p:nvCxnSpPr>
          <p:spPr>
            <a:xfrm>
              <a:off x="4130887" y="6011358"/>
              <a:ext cx="674003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2" name="Oval 81"/>
            <p:cNvSpPr/>
            <p:nvPr/>
          </p:nvSpPr>
          <p:spPr>
            <a:xfrm>
              <a:off x="4804890" y="5876130"/>
              <a:ext cx="270453" cy="27045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4400"/>
              <a:r>
                <a:rPr lang="en-US" dirty="0" smtClean="0">
                  <a:solidFill>
                    <a:prstClr val="white"/>
                  </a:solidFill>
                  <a:latin typeface="Calibri"/>
                </a:rPr>
                <a:t>Y</a:t>
              </a:r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3" name="Oval 82"/>
            <p:cNvSpPr/>
            <p:nvPr/>
          </p:nvSpPr>
          <p:spPr>
            <a:xfrm>
              <a:off x="3860434" y="5876130"/>
              <a:ext cx="270453" cy="27045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5432482" y="4876800"/>
            <a:ext cx="1214910" cy="270453"/>
            <a:chOff x="4373456" y="5876130"/>
            <a:chExt cx="1214910" cy="270453"/>
          </a:xfrm>
        </p:grpSpPr>
        <p:cxnSp>
          <p:nvCxnSpPr>
            <p:cNvPr id="86" name="Straight Connector 85"/>
            <p:cNvCxnSpPr>
              <a:stCxn id="87" idx="6"/>
              <a:endCxn id="88" idx="2"/>
            </p:cNvCxnSpPr>
            <p:nvPr/>
          </p:nvCxnSpPr>
          <p:spPr>
            <a:xfrm>
              <a:off x="4643910" y="6011358"/>
              <a:ext cx="674003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7" name="Oval 86"/>
            <p:cNvSpPr/>
            <p:nvPr/>
          </p:nvSpPr>
          <p:spPr>
            <a:xfrm>
              <a:off x="4373456" y="5876130"/>
              <a:ext cx="270453" cy="27045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4400"/>
              <a:r>
                <a:rPr lang="en-US" dirty="0" smtClean="0">
                  <a:solidFill>
                    <a:prstClr val="white"/>
                  </a:solidFill>
                  <a:latin typeface="Calibri"/>
                </a:rPr>
                <a:t>Z</a:t>
              </a:r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8" name="Oval 87"/>
            <p:cNvSpPr/>
            <p:nvPr/>
          </p:nvSpPr>
          <p:spPr>
            <a:xfrm>
              <a:off x="5317913" y="5876130"/>
              <a:ext cx="270453" cy="27045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914400"/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3538623" y="4114800"/>
            <a:ext cx="3098487" cy="1787447"/>
            <a:chOff x="-533400" y="4841953"/>
            <a:chExt cx="3098487" cy="1787447"/>
          </a:xfrm>
        </p:grpSpPr>
        <p:cxnSp>
          <p:nvCxnSpPr>
            <p:cNvPr id="90" name="Straight Connector 89"/>
            <p:cNvCxnSpPr>
              <a:stCxn id="102" idx="5"/>
              <a:endCxn id="98" idx="1"/>
            </p:cNvCxnSpPr>
            <p:nvPr/>
          </p:nvCxnSpPr>
          <p:spPr>
            <a:xfrm>
              <a:off x="56881" y="5302815"/>
              <a:ext cx="393782" cy="34947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>
              <a:stCxn id="98" idx="7"/>
              <a:endCxn id="106" idx="3"/>
            </p:cNvCxnSpPr>
            <p:nvPr/>
          </p:nvCxnSpPr>
          <p:spPr>
            <a:xfrm flipV="1">
              <a:off x="641904" y="5302815"/>
              <a:ext cx="439491" cy="34947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>
              <a:stCxn id="99" idx="4"/>
              <a:endCxn id="98" idx="0"/>
            </p:cNvCxnSpPr>
            <p:nvPr/>
          </p:nvCxnSpPr>
          <p:spPr>
            <a:xfrm flipH="1">
              <a:off x="546284" y="5112406"/>
              <a:ext cx="1625" cy="50027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>
              <a:stCxn id="98" idx="6"/>
              <a:endCxn id="112" idx="2"/>
            </p:cNvCxnSpPr>
            <p:nvPr/>
          </p:nvCxnSpPr>
          <p:spPr>
            <a:xfrm>
              <a:off x="681509" y="5747910"/>
              <a:ext cx="1613125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>
              <a:stCxn id="101" idx="6"/>
              <a:endCxn id="98" idx="2"/>
            </p:cNvCxnSpPr>
            <p:nvPr/>
          </p:nvCxnSpPr>
          <p:spPr>
            <a:xfrm>
              <a:off x="-262947" y="5747911"/>
              <a:ext cx="674003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>
              <a:stCxn id="98" idx="4"/>
              <a:endCxn id="100" idx="0"/>
            </p:cNvCxnSpPr>
            <p:nvPr/>
          </p:nvCxnSpPr>
          <p:spPr>
            <a:xfrm>
              <a:off x="546284" y="5883136"/>
              <a:ext cx="1625" cy="47580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>
              <a:stCxn id="98" idx="3"/>
              <a:endCxn id="103" idx="7"/>
            </p:cNvCxnSpPr>
            <p:nvPr/>
          </p:nvCxnSpPr>
          <p:spPr>
            <a:xfrm flipH="1">
              <a:off x="56881" y="5843530"/>
              <a:ext cx="393782" cy="34950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>
              <a:stCxn id="98" idx="5"/>
              <a:endCxn id="104" idx="1"/>
            </p:cNvCxnSpPr>
            <p:nvPr/>
          </p:nvCxnSpPr>
          <p:spPr>
            <a:xfrm>
              <a:off x="641904" y="5843530"/>
              <a:ext cx="439491" cy="38212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8" name="Oval 97"/>
            <p:cNvSpPr/>
            <p:nvPr/>
          </p:nvSpPr>
          <p:spPr>
            <a:xfrm>
              <a:off x="411056" y="5612683"/>
              <a:ext cx="270453" cy="27045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4400"/>
              <a:r>
                <a:rPr lang="en-US" dirty="0" smtClean="0">
                  <a:solidFill>
                    <a:prstClr val="white"/>
                  </a:solidFill>
                  <a:latin typeface="Calibri"/>
                </a:rPr>
                <a:t>Y</a:t>
              </a:r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9" name="Oval 98"/>
            <p:cNvSpPr/>
            <p:nvPr/>
          </p:nvSpPr>
          <p:spPr>
            <a:xfrm>
              <a:off x="412682" y="4841953"/>
              <a:ext cx="270453" cy="27045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00" name="Oval 99"/>
            <p:cNvSpPr/>
            <p:nvPr/>
          </p:nvSpPr>
          <p:spPr>
            <a:xfrm>
              <a:off x="412682" y="6358947"/>
              <a:ext cx="270453" cy="27045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01" name="Oval 100"/>
            <p:cNvSpPr/>
            <p:nvPr/>
          </p:nvSpPr>
          <p:spPr>
            <a:xfrm>
              <a:off x="-533400" y="5612683"/>
              <a:ext cx="270453" cy="27045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02" name="Oval 101"/>
            <p:cNvSpPr/>
            <p:nvPr/>
          </p:nvSpPr>
          <p:spPr>
            <a:xfrm>
              <a:off x="-173965" y="5071969"/>
              <a:ext cx="270453" cy="27045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03" name="Oval 102"/>
            <p:cNvSpPr/>
            <p:nvPr/>
          </p:nvSpPr>
          <p:spPr>
            <a:xfrm>
              <a:off x="-173965" y="6153424"/>
              <a:ext cx="270453" cy="27045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04" name="Oval 103"/>
            <p:cNvSpPr/>
            <p:nvPr/>
          </p:nvSpPr>
          <p:spPr>
            <a:xfrm>
              <a:off x="1041788" y="6186047"/>
              <a:ext cx="270453" cy="27045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05" name="Oval 104"/>
            <p:cNvSpPr/>
            <p:nvPr/>
          </p:nvSpPr>
          <p:spPr>
            <a:xfrm>
              <a:off x="1355513" y="5612683"/>
              <a:ext cx="270453" cy="27045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914400"/>
              <a:r>
                <a:rPr lang="en-US" dirty="0" smtClean="0">
                  <a:solidFill>
                    <a:prstClr val="white"/>
                  </a:solidFill>
                  <a:latin typeface="Calibri"/>
                </a:rPr>
                <a:t>Z</a:t>
              </a:r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06" name="Oval 105"/>
            <p:cNvSpPr/>
            <p:nvPr/>
          </p:nvSpPr>
          <p:spPr>
            <a:xfrm>
              <a:off x="1041788" y="5071969"/>
              <a:ext cx="270453" cy="27045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12" name="Oval 111"/>
            <p:cNvSpPr/>
            <p:nvPr/>
          </p:nvSpPr>
          <p:spPr>
            <a:xfrm>
              <a:off x="2294634" y="5612683"/>
              <a:ext cx="270453" cy="27045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533400" y="4724400"/>
            <a:ext cx="2245613" cy="381000"/>
            <a:chOff x="533400" y="5240826"/>
            <a:chExt cx="2245613" cy="381000"/>
          </a:xfrm>
        </p:grpSpPr>
        <p:sp>
          <p:nvSpPr>
            <p:cNvPr id="115" name="Oval 114"/>
            <p:cNvSpPr/>
            <p:nvPr/>
          </p:nvSpPr>
          <p:spPr>
            <a:xfrm>
              <a:off x="533400" y="5240826"/>
              <a:ext cx="381000" cy="3810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4400"/>
              <a:r>
                <a:rPr lang="en-US" sz="2400" dirty="0" smtClean="0">
                  <a:solidFill>
                    <a:prstClr val="white"/>
                  </a:solidFill>
                  <a:latin typeface="Calibri"/>
                </a:rPr>
                <a:t>Y</a:t>
              </a:r>
              <a:endParaRPr lang="en-US" sz="24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914400" y="5246660"/>
              <a:ext cx="18646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Spans 3 Machines</a:t>
              </a:r>
              <a:endParaRPr lang="en-US" dirty="0"/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533400" y="5198574"/>
            <a:ext cx="2245613" cy="381000"/>
            <a:chOff x="533400" y="5715000"/>
            <a:chExt cx="2245613" cy="381000"/>
          </a:xfrm>
        </p:grpSpPr>
        <p:sp>
          <p:nvSpPr>
            <p:cNvPr id="117" name="Oval 116"/>
            <p:cNvSpPr/>
            <p:nvPr/>
          </p:nvSpPr>
          <p:spPr>
            <a:xfrm>
              <a:off x="533400" y="57150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4400"/>
              <a:r>
                <a:rPr lang="en-US" sz="2400" dirty="0" smtClean="0">
                  <a:solidFill>
                    <a:prstClr val="white"/>
                  </a:solidFill>
                  <a:latin typeface="Calibri"/>
                </a:rPr>
                <a:t>Z</a:t>
              </a:r>
              <a:endParaRPr lang="en-US" sz="24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914400" y="5720834"/>
              <a:ext cx="18646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Spans 2 Machines</a:t>
              </a:r>
              <a:endParaRPr lang="en-US" dirty="0"/>
            </a:p>
          </p:txBody>
        </p:sp>
      </p:grpSp>
      <p:sp>
        <p:nvSpPr>
          <p:cNvPr id="119" name="TextBox 118"/>
          <p:cNvSpPr txBox="1"/>
          <p:nvPr/>
        </p:nvSpPr>
        <p:spPr>
          <a:xfrm>
            <a:off x="457200" y="4267200"/>
            <a:ext cx="2800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Balanced Vertex-Cut</a:t>
            </a:r>
            <a:endParaRPr lang="en-US" sz="2400" b="1" dirty="0"/>
          </a:p>
        </p:txBody>
      </p:sp>
      <p:grpSp>
        <p:nvGrpSpPr>
          <p:cNvPr id="122" name="Group 121"/>
          <p:cNvGrpSpPr/>
          <p:nvPr/>
        </p:nvGrpSpPr>
        <p:grpSpPr>
          <a:xfrm>
            <a:off x="533400" y="5600700"/>
            <a:ext cx="1611024" cy="461665"/>
            <a:chOff x="533400" y="6117126"/>
            <a:chExt cx="1611024" cy="461665"/>
          </a:xfrm>
        </p:grpSpPr>
        <p:sp>
          <p:nvSpPr>
            <p:cNvPr id="120" name="Oval 119"/>
            <p:cNvSpPr/>
            <p:nvPr/>
          </p:nvSpPr>
          <p:spPr>
            <a:xfrm>
              <a:off x="533400" y="6172200"/>
              <a:ext cx="381000" cy="381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4400"/>
              <a:endParaRPr lang="en-US" sz="24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914400" y="6117126"/>
              <a:ext cx="12300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Not cut!</a:t>
              </a:r>
              <a:endParaRPr lang="en-US" sz="2400" b="1" dirty="0"/>
            </a:p>
          </p:txBody>
        </p:sp>
      </p:grpSp>
      <p:sp>
        <p:nvSpPr>
          <p:cNvPr id="125" name="Slide Number Placeholder 1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F60F-3EA1-45ED-A3FD-0857F7C98CF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57353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3947E-6 2.35947E-6 L 0.3615 -0.19223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067" y="-9623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984E-6 4.0273E-6 L 0.03402 -0.31691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01" y="-15845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7966E-6 -1.8737E-7 L -0.0833 -0.23317 " pathEditMode="relative" ptsTypes="AA">
                                      <p:cBhvr>
                                        <p:cTn id="3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43318E-6 3.0997E-6 L 0.31691 -0.30835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845" y="-15429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9.40646E-7 -4.53389E-6 L -0.41653 -0.3331 " pathEditMode="relative" ptsTypes="AA">
                                      <p:cBhvr>
                                        <p:cTn id="3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7.02534E-6 6.41221E-6 L -0.30823 -0.32199 " pathEditMode="relative" ptsTypes="AA">
                                      <p:cBhvr>
                                        <p:cTn id="38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29747E-6 3.0997E-6 L -0.24124 -0.19732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062" y="-9877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9.40646E-7 6.2341E-6 L 0.24991 -0.19985 " pathEditMode="relative" ptsTypes="AA">
                                      <p:cBhvr>
                                        <p:cTn id="4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7699E-6 3.0997E-6 L -0.14127 -0.19732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64" y="-98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0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Graphs are Essential to </a:t>
            </a:r>
            <a:br>
              <a:rPr lang="en-US" dirty="0" smtClean="0"/>
            </a:br>
            <a:r>
              <a:rPr lang="en-US" b="1" dirty="0" smtClean="0"/>
              <a:t>Data-Mining</a:t>
            </a:r>
            <a:r>
              <a:rPr lang="en-US" dirty="0" smtClean="0"/>
              <a:t> and </a:t>
            </a:r>
            <a:r>
              <a:rPr lang="en-US" b="1" dirty="0" smtClean="0"/>
              <a:t>Machine Learning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3200"/>
            <a:ext cx="7924800" cy="3382963"/>
          </a:xfrm>
        </p:spPr>
        <p:txBody>
          <a:bodyPr>
            <a:normAutofit/>
          </a:bodyPr>
          <a:lstStyle/>
          <a:p>
            <a:r>
              <a:rPr lang="en-US" dirty="0" smtClean="0"/>
              <a:t>Identify influential people and information</a:t>
            </a:r>
          </a:p>
          <a:p>
            <a:r>
              <a:rPr lang="en-US" dirty="0" smtClean="0"/>
              <a:t>Find communities</a:t>
            </a:r>
          </a:p>
          <a:p>
            <a:r>
              <a:rPr lang="en-US" dirty="0" smtClean="0"/>
              <a:t>Target ads and products </a:t>
            </a:r>
            <a:endParaRPr lang="en-US" dirty="0"/>
          </a:p>
          <a:p>
            <a:r>
              <a:rPr lang="en-US" dirty="0" smtClean="0"/>
              <a:t>Model complex data dependencies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F60F-3EA1-45ED-A3FD-0857F7C98CF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9364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Random Edge-Placement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Expected number of machines spanned by a vertex:</a:t>
            </a:r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1665979162"/>
              </p:ext>
            </p:extLst>
          </p:nvPr>
        </p:nvGraphicFramePr>
        <p:xfrm>
          <a:off x="3505200" y="2590800"/>
          <a:ext cx="5257800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7200" y="2971800"/>
            <a:ext cx="3394651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Twitter Follower Graph</a:t>
            </a:r>
          </a:p>
          <a:p>
            <a:r>
              <a:rPr lang="en-US" sz="2400" dirty="0" smtClean="0"/>
              <a:t>41 Million Vertices</a:t>
            </a:r>
          </a:p>
          <a:p>
            <a:r>
              <a:rPr lang="en-US" sz="2400" dirty="0" smtClean="0"/>
              <a:t>1.4 Billion Edges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457200" y="4648200"/>
            <a:ext cx="2895600" cy="1371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Accurately Estimate Memory and Comm. </a:t>
            </a:r>
            <a:br>
              <a:rPr lang="en-US" sz="2400" dirty="0" smtClean="0"/>
            </a:br>
            <a:r>
              <a:rPr lang="en-US" sz="2400" dirty="0" smtClean="0"/>
              <a:t>Overhead</a:t>
            </a:r>
            <a:endParaRPr lang="en-US" sz="24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F60F-3EA1-45ED-A3FD-0857F7C98CF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89314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Chart bld="series" animBg="0"/>
        </p:bldSub>
      </p:bldGraphic>
      <p:bldP spid="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Vertex-Cuts vs. Edge-Cuts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Expected improvement from vertex-cuts:</a:t>
            </a:r>
          </a:p>
        </p:txBody>
      </p:sp>
      <p:graphicFrame>
        <p:nvGraphicFramePr>
          <p:cNvPr id="9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17229623"/>
              </p:ext>
            </p:extLst>
          </p:nvPr>
        </p:nvGraphicFramePr>
        <p:xfrm>
          <a:off x="533400" y="2209800"/>
          <a:ext cx="7924800" cy="434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F60F-3EA1-45ED-A3FD-0857F7C98CF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200400" y="4114800"/>
            <a:ext cx="3581400" cy="1371600"/>
            <a:chOff x="2133600" y="3886200"/>
            <a:chExt cx="3581400" cy="1066800"/>
          </a:xfrm>
        </p:grpSpPr>
        <p:sp>
          <p:nvSpPr>
            <p:cNvPr id="5" name="Up-Down Arrow 4"/>
            <p:cNvSpPr/>
            <p:nvPr/>
          </p:nvSpPr>
          <p:spPr>
            <a:xfrm>
              <a:off x="5257800" y="3886200"/>
              <a:ext cx="457200" cy="1066800"/>
            </a:xfrm>
            <a:prstGeom prst="up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133600" y="4064000"/>
              <a:ext cx="3096696" cy="7420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800" dirty="0" smtClean="0"/>
                <a:t>Order of Magnitude</a:t>
              </a:r>
            </a:p>
            <a:p>
              <a:pPr algn="r"/>
              <a:r>
                <a:rPr lang="en-US" sz="2800" dirty="0" smtClean="0"/>
                <a:t>Improvement</a:t>
              </a:r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23357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Autofit/>
          </a:bodyPr>
          <a:lstStyle/>
          <a:p>
            <a:r>
              <a:rPr lang="en-US" sz="4000" dirty="0" smtClean="0"/>
              <a:t>Greedy Vertex-Cuts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Place edges on machines which already have the vertices in that edge.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1905000" y="3048001"/>
            <a:ext cx="2590800" cy="243839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-64" charset="0"/>
              </a:rPr>
              <a:t>Machine1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4800600" y="3048001"/>
            <a:ext cx="2590800" cy="243839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-64" charset="0"/>
              </a:rPr>
              <a:t>Machine 2</a:t>
            </a:r>
          </a:p>
        </p:txBody>
      </p:sp>
      <p:cxnSp>
        <p:nvCxnSpPr>
          <p:cNvPr id="30" name="Straight Connector 29"/>
          <p:cNvCxnSpPr>
            <a:stCxn id="36" idx="6"/>
            <a:endCxn id="31" idx="2"/>
          </p:cNvCxnSpPr>
          <p:nvPr/>
        </p:nvCxnSpPr>
        <p:spPr>
          <a:xfrm>
            <a:off x="2895600" y="3467100"/>
            <a:ext cx="63965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3535256" y="3276600"/>
            <a:ext cx="381000" cy="381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914400"/>
            <a:r>
              <a:rPr lang="en-US" sz="2400" dirty="0" smtClean="0">
                <a:solidFill>
                  <a:prstClr val="white"/>
                </a:solidFill>
                <a:latin typeface="Calibri"/>
              </a:rPr>
              <a:t>B</a:t>
            </a:r>
            <a:endParaRPr lang="en-US" sz="24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2514600" y="32766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914400"/>
            <a:r>
              <a:rPr lang="en-US" sz="2400" dirty="0" smtClean="0">
                <a:solidFill>
                  <a:prstClr val="white"/>
                </a:solidFill>
                <a:latin typeface="Calibri"/>
              </a:rPr>
              <a:t>A</a:t>
            </a:r>
            <a:endParaRPr lang="en-US" sz="2400" dirty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37" name="Straight Connector 36"/>
          <p:cNvCxnSpPr>
            <a:stCxn id="39" idx="6"/>
            <a:endCxn id="38" idx="2"/>
          </p:cNvCxnSpPr>
          <p:nvPr/>
        </p:nvCxnSpPr>
        <p:spPr>
          <a:xfrm>
            <a:off x="5761144" y="3467100"/>
            <a:ext cx="63965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6400800" y="3276600"/>
            <a:ext cx="381000" cy="381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914400"/>
            <a:r>
              <a:rPr lang="en-US" sz="2400" dirty="0" smtClean="0">
                <a:solidFill>
                  <a:prstClr val="white"/>
                </a:solidFill>
                <a:latin typeface="Calibri"/>
              </a:rPr>
              <a:t>C</a:t>
            </a:r>
            <a:endParaRPr lang="en-US" sz="24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5380144" y="3276600"/>
            <a:ext cx="381000" cy="381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914400"/>
            <a:r>
              <a:rPr lang="en-US" sz="2400" dirty="0" smtClean="0">
                <a:solidFill>
                  <a:prstClr val="white"/>
                </a:solidFill>
                <a:latin typeface="Calibri"/>
              </a:rPr>
              <a:t>B</a:t>
            </a:r>
            <a:endParaRPr lang="en-US" sz="2400" dirty="0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962400" y="5867400"/>
            <a:ext cx="1401656" cy="381000"/>
            <a:chOff x="3352800" y="5486400"/>
            <a:chExt cx="1401656" cy="381000"/>
          </a:xfrm>
        </p:grpSpPr>
        <p:cxnSp>
          <p:nvCxnSpPr>
            <p:cNvPr id="40" name="Straight Connector 39"/>
            <p:cNvCxnSpPr>
              <a:stCxn id="42" idx="6"/>
              <a:endCxn id="41" idx="2"/>
            </p:cNvCxnSpPr>
            <p:nvPr/>
          </p:nvCxnSpPr>
          <p:spPr>
            <a:xfrm>
              <a:off x="3733800" y="5676900"/>
              <a:ext cx="639656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Oval 40"/>
            <p:cNvSpPr/>
            <p:nvPr/>
          </p:nvSpPr>
          <p:spPr>
            <a:xfrm>
              <a:off x="4373456" y="5486400"/>
              <a:ext cx="381000" cy="381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4400"/>
              <a:r>
                <a:rPr lang="en-US" sz="2400" dirty="0" smtClean="0">
                  <a:solidFill>
                    <a:prstClr val="white"/>
                  </a:solidFill>
                  <a:latin typeface="Calibri"/>
                </a:rPr>
                <a:t>D</a:t>
              </a:r>
              <a:endParaRPr lang="en-US" sz="24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42" name="Oval 41"/>
            <p:cNvSpPr/>
            <p:nvPr/>
          </p:nvSpPr>
          <p:spPr>
            <a:xfrm>
              <a:off x="3352800" y="54864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4400"/>
              <a:r>
                <a:rPr lang="en-US" sz="2400" dirty="0">
                  <a:solidFill>
                    <a:prstClr val="white"/>
                  </a:solidFill>
                  <a:latin typeface="Calibri"/>
                </a:rPr>
                <a:t>A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962400" y="5867400"/>
            <a:ext cx="1401656" cy="381000"/>
            <a:chOff x="3352800" y="5486400"/>
            <a:chExt cx="1401656" cy="381000"/>
          </a:xfrm>
        </p:grpSpPr>
        <p:cxnSp>
          <p:nvCxnSpPr>
            <p:cNvPr id="44" name="Straight Connector 43"/>
            <p:cNvCxnSpPr>
              <a:stCxn id="46" idx="6"/>
              <a:endCxn id="45" idx="2"/>
            </p:cNvCxnSpPr>
            <p:nvPr/>
          </p:nvCxnSpPr>
          <p:spPr>
            <a:xfrm>
              <a:off x="3733800" y="5676900"/>
              <a:ext cx="639656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Oval 44"/>
            <p:cNvSpPr/>
            <p:nvPr/>
          </p:nvSpPr>
          <p:spPr>
            <a:xfrm>
              <a:off x="4373456" y="5486400"/>
              <a:ext cx="381000" cy="38100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4400"/>
              <a:r>
                <a:rPr lang="en-US" sz="2400" dirty="0">
                  <a:solidFill>
                    <a:prstClr val="white"/>
                  </a:solidFill>
                  <a:latin typeface="Calibri"/>
                </a:rPr>
                <a:t>E</a:t>
              </a:r>
            </a:p>
          </p:txBody>
        </p:sp>
        <p:sp>
          <p:nvSpPr>
            <p:cNvPr id="46" name="Oval 45"/>
            <p:cNvSpPr/>
            <p:nvPr/>
          </p:nvSpPr>
          <p:spPr>
            <a:xfrm>
              <a:off x="3352800" y="5486400"/>
              <a:ext cx="381000" cy="3810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4400"/>
              <a:r>
                <a:rPr lang="en-US" sz="2400" dirty="0" smtClean="0">
                  <a:solidFill>
                    <a:prstClr val="white"/>
                  </a:solidFill>
                  <a:latin typeface="Calibri"/>
                </a:rPr>
                <a:t>B</a:t>
              </a:r>
              <a:endParaRPr lang="en-US" sz="2400" dirty="0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51" name="Slide Number Placeholder 5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F60F-3EA1-45ED-A3FD-0857F7C98CF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5528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5765E-6 -1.70021E-6 L -0.15828 -0.29979 " pathEditMode="relative" ptsTypes="AA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5238E-6 -3.33102E-7 L 0.15672 -0.29424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27" y="-147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Autofit/>
          </a:bodyPr>
          <a:lstStyle/>
          <a:p>
            <a:r>
              <a:rPr lang="en-US" sz="4000" dirty="0" smtClean="0"/>
              <a:t>Greedy Vertex-Cuts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05400"/>
          </a:xfrm>
        </p:spPr>
        <p:txBody>
          <a:bodyPr>
            <a:normAutofit/>
          </a:bodyPr>
          <a:lstStyle/>
          <a:p>
            <a:r>
              <a:rPr lang="en-US" b="1" dirty="0" smtClean="0"/>
              <a:t>De-randomization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 greedily m</a:t>
            </a:r>
            <a:r>
              <a:rPr lang="en-US" dirty="0" smtClean="0"/>
              <a:t>inimizes the expected number of machines spanned</a:t>
            </a:r>
          </a:p>
          <a:p>
            <a:pPr lvl="1"/>
            <a:endParaRPr lang="en-US" dirty="0"/>
          </a:p>
          <a:p>
            <a:r>
              <a:rPr lang="en-US" b="1" dirty="0" smtClean="0"/>
              <a:t>Coordinated</a:t>
            </a:r>
            <a:r>
              <a:rPr lang="en-US" dirty="0" smtClean="0"/>
              <a:t> Edge Placement</a:t>
            </a:r>
            <a:endParaRPr lang="en-US" b="1" dirty="0" smtClean="0"/>
          </a:p>
          <a:p>
            <a:pPr lvl="1"/>
            <a:r>
              <a:rPr lang="en-US" dirty="0" smtClean="0"/>
              <a:t>Requires coordination to place each edge</a:t>
            </a:r>
          </a:p>
          <a:p>
            <a:pPr lvl="1"/>
            <a:r>
              <a:rPr lang="en-US" dirty="0" smtClean="0"/>
              <a:t>Slower: higher quality cuts</a:t>
            </a:r>
          </a:p>
          <a:p>
            <a:r>
              <a:rPr lang="en-US" b="1" dirty="0" smtClean="0"/>
              <a:t>Oblivious</a:t>
            </a:r>
            <a:r>
              <a:rPr lang="en-US" dirty="0" smtClean="0"/>
              <a:t> Edge Placement</a:t>
            </a:r>
            <a:endParaRPr lang="en-US" b="1" dirty="0" smtClean="0"/>
          </a:p>
          <a:p>
            <a:pPr lvl="1"/>
            <a:r>
              <a:rPr lang="en-US" dirty="0" smtClean="0"/>
              <a:t>Approx. greedy objective without coordination</a:t>
            </a:r>
          </a:p>
          <a:p>
            <a:pPr lvl="1"/>
            <a:r>
              <a:rPr lang="en-US" dirty="0" smtClean="0"/>
              <a:t>Faster: lower quality cuts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F60F-3EA1-45ED-A3FD-0857F7C98CF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86012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Partitioning Performance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17524" y="1219200"/>
            <a:ext cx="8820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Twitter Graph:</a:t>
            </a:r>
            <a:r>
              <a:rPr lang="en-US" sz="2800" dirty="0" smtClean="0"/>
              <a:t> 41M vertices, 1.4B edges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533400" y="6015335"/>
            <a:ext cx="7772400" cy="46166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Oblivious </a:t>
            </a:r>
            <a:r>
              <a:rPr lang="en-US" sz="2400" dirty="0" smtClean="0"/>
              <a:t>balances </a:t>
            </a:r>
            <a:r>
              <a:rPr lang="en-US" sz="2400" dirty="0"/>
              <a:t>c</a:t>
            </a:r>
            <a:r>
              <a:rPr lang="en-US" sz="2400" dirty="0" smtClean="0"/>
              <a:t>ost and partitioning time.</a:t>
            </a:r>
            <a:endParaRPr lang="en-US" sz="2400" dirty="0"/>
          </a:p>
        </p:txBody>
      </p:sp>
      <p:graphicFrame>
        <p:nvGraphicFramePr>
          <p:cNvPr id="9" name="Chart 8"/>
          <p:cNvGraphicFramePr/>
          <p:nvPr>
            <p:extLst>
              <p:ext uri="{D42A27DB-BD31-4B8C-83A1-F6EECF244321}">
                <p14:modId xmlns:p14="http://schemas.microsoft.com/office/powerpoint/2010/main" val="2117063386"/>
              </p:ext>
            </p:extLst>
          </p:nvPr>
        </p:nvGraphicFramePr>
        <p:xfrm>
          <a:off x="457200" y="2133600"/>
          <a:ext cx="44196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Chart 10"/>
          <p:cNvGraphicFramePr/>
          <p:nvPr>
            <p:extLst>
              <p:ext uri="{D42A27DB-BD31-4B8C-83A1-F6EECF244321}">
                <p14:modId xmlns:p14="http://schemas.microsoft.com/office/powerpoint/2010/main" val="2726836341"/>
              </p:ext>
            </p:extLst>
          </p:nvPr>
        </p:nvGraphicFramePr>
        <p:xfrm>
          <a:off x="4648200" y="2133600"/>
          <a:ext cx="44196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TextBox 2"/>
          <p:cNvSpPr txBox="1"/>
          <p:nvPr/>
        </p:nvSpPr>
        <p:spPr>
          <a:xfrm rot="20197561">
            <a:off x="2606382" y="2533606"/>
            <a:ext cx="1230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2"/>
                </a:solidFill>
              </a:rPr>
              <a:t>Random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 rot="20784430">
            <a:off x="3495952" y="2742438"/>
            <a:ext cx="13454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3"/>
                </a:solidFill>
              </a:rPr>
              <a:t>Oblivious</a:t>
            </a:r>
            <a:endParaRPr lang="en-US" sz="2400" dirty="0">
              <a:solidFill>
                <a:schemeClr val="accent3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 rot="21186979">
            <a:off x="2993195" y="4007721"/>
            <a:ext cx="1740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4"/>
                </a:solidFill>
              </a:rPr>
              <a:t>Coordinated</a:t>
            </a:r>
            <a:endParaRPr lang="en-US" sz="2400" dirty="0">
              <a:solidFill>
                <a:schemeClr val="accent4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 rot="230850">
            <a:off x="7252529" y="3684014"/>
            <a:ext cx="1740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4"/>
                </a:solidFill>
              </a:rPr>
              <a:t>Coordinated</a:t>
            </a:r>
            <a:endParaRPr lang="en-US" sz="2400" dirty="0">
              <a:solidFill>
                <a:schemeClr val="accent4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 rot="1779011">
            <a:off x="5969709" y="3655373"/>
            <a:ext cx="13454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3"/>
                </a:solidFill>
              </a:rPr>
              <a:t>Oblivious</a:t>
            </a:r>
            <a:endParaRPr lang="en-US" sz="2400" dirty="0">
              <a:solidFill>
                <a:schemeClr val="accent3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 rot="820081">
            <a:off x="6133118" y="4406077"/>
            <a:ext cx="1230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2"/>
                </a:solidFill>
              </a:rPr>
              <a:t>Random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F60F-3EA1-45ED-A3FD-0857F7C98CF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590800" y="1676400"/>
            <a:ext cx="10094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Cost</a:t>
            </a:r>
            <a:endParaRPr lang="en-US" sz="3600" dirty="0"/>
          </a:p>
        </p:txBody>
      </p:sp>
      <p:sp>
        <p:nvSpPr>
          <p:cNvPr id="19" name="TextBox 18"/>
          <p:cNvSpPr txBox="1"/>
          <p:nvPr/>
        </p:nvSpPr>
        <p:spPr>
          <a:xfrm>
            <a:off x="5410200" y="1639669"/>
            <a:ext cx="36277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Construction Time</a:t>
            </a:r>
            <a:endParaRPr lang="en-US" sz="3600" dirty="0"/>
          </a:p>
        </p:txBody>
      </p:sp>
      <p:sp>
        <p:nvSpPr>
          <p:cNvPr id="22" name="Down Arrow 21"/>
          <p:cNvSpPr/>
          <p:nvPr/>
        </p:nvSpPr>
        <p:spPr>
          <a:xfrm>
            <a:off x="152400" y="3087469"/>
            <a:ext cx="533400" cy="114300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dirty="0" smtClean="0"/>
              <a:t>Better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857364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1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1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Graphic spid="9" grpId="0" uiExpand="1">
        <p:bldSub>
          <a:bldChart bld="series" animBg="0"/>
        </p:bldSub>
      </p:bldGraphic>
      <p:bldGraphic spid="11" grpId="0" uiExpand="1">
        <p:bldSub>
          <a:bldChart bld="series" animBg="0"/>
        </p:bldSub>
      </p:bldGraphic>
      <p:bldP spid="3" grpId="0"/>
      <p:bldP spid="12" grpId="0"/>
      <p:bldP spid="13" grpId="0"/>
      <p:bldP spid="14" grpId="0"/>
      <p:bldP spid="15" grpId="0"/>
      <p:bldP spid="16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smtClean="0"/>
              <a:t>Greedy Vertex-Cuts Improve Performance</a:t>
            </a:r>
            <a:endParaRPr lang="en-US" sz="40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3604620"/>
              </p:ext>
            </p:extLst>
          </p:nvPr>
        </p:nvGraphicFramePr>
        <p:xfrm>
          <a:off x="228600" y="1219200"/>
          <a:ext cx="8915400" cy="47609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95400" y="5751493"/>
            <a:ext cx="6629400" cy="954107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Greedy partitioning improves </a:t>
            </a:r>
            <a:br>
              <a:rPr lang="en-US" sz="2800" b="1" dirty="0" smtClean="0"/>
            </a:br>
            <a:r>
              <a:rPr lang="en-US" sz="2800" b="1" dirty="0" smtClean="0"/>
              <a:t>computation performance.</a:t>
            </a:r>
            <a:endParaRPr lang="en-US" sz="28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F60F-3EA1-45ED-A3FD-0857F7C98CF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93052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Chart bld="series" animBg="0"/>
        </p:bldSub>
      </p:bldGraphic>
      <p:bldP spid="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Features (See Paper)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Supports three </a:t>
            </a:r>
            <a:r>
              <a:rPr lang="en-US" dirty="0"/>
              <a:t>e</a:t>
            </a:r>
            <a:r>
              <a:rPr lang="en-US" dirty="0" smtClean="0"/>
              <a:t>xecution </a:t>
            </a:r>
            <a:r>
              <a:rPr lang="en-US" dirty="0"/>
              <a:t>m</a:t>
            </a:r>
            <a:r>
              <a:rPr lang="en-US" dirty="0" smtClean="0"/>
              <a:t>odes:</a:t>
            </a:r>
          </a:p>
          <a:p>
            <a:pPr lvl="1"/>
            <a:r>
              <a:rPr lang="en-US" b="1" dirty="0" smtClean="0"/>
              <a:t>Synchronous:</a:t>
            </a:r>
            <a:r>
              <a:rPr lang="en-US" dirty="0" smtClean="0"/>
              <a:t> Bulk-Synchronous GAS Phases</a:t>
            </a:r>
          </a:p>
          <a:p>
            <a:pPr lvl="1"/>
            <a:r>
              <a:rPr lang="en-US" b="1" dirty="0" smtClean="0"/>
              <a:t>Asynchronous:</a:t>
            </a:r>
            <a:r>
              <a:rPr lang="en-US" dirty="0" smtClean="0"/>
              <a:t> Interleave GAS Phases</a:t>
            </a:r>
          </a:p>
          <a:p>
            <a:pPr lvl="1"/>
            <a:r>
              <a:rPr lang="en-US" b="1" dirty="0" smtClean="0"/>
              <a:t>Asynchronous + </a:t>
            </a:r>
            <a:r>
              <a:rPr lang="en-US" b="1" dirty="0" err="1" smtClean="0"/>
              <a:t>Serializable</a:t>
            </a:r>
            <a:r>
              <a:rPr lang="en-US" b="1" dirty="0" smtClean="0"/>
              <a:t>: </a:t>
            </a:r>
            <a:r>
              <a:rPr lang="en-US" dirty="0" smtClean="0"/>
              <a:t>Neighboring vertices do not run simultaneously</a:t>
            </a:r>
          </a:p>
          <a:p>
            <a:r>
              <a:rPr lang="en-US" dirty="0" smtClean="0"/>
              <a:t>Delta Caching</a:t>
            </a:r>
          </a:p>
          <a:p>
            <a:pPr lvl="1"/>
            <a:r>
              <a:rPr lang="en-US" dirty="0" smtClean="0"/>
              <a:t>Accelerate gather phase by </a:t>
            </a:r>
            <a:r>
              <a:rPr lang="en-US" b="1" dirty="0" smtClean="0"/>
              <a:t>caching </a:t>
            </a:r>
            <a:r>
              <a:rPr lang="en-US" dirty="0" smtClean="0"/>
              <a:t>partial sums for each vertex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F60F-3EA1-45ED-A3FD-0857F7C98CF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07691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System Evaluation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F60F-3EA1-45ED-A3FD-0857F7C98CF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39887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114800"/>
            <a:ext cx="8229600" cy="2286000"/>
          </a:xfrm>
        </p:spPr>
        <p:txBody>
          <a:bodyPr>
            <a:normAutofit/>
          </a:bodyPr>
          <a:lstStyle/>
          <a:p>
            <a:r>
              <a:rPr lang="en-US" dirty="0" smtClean="0"/>
              <a:t>Implemented as C++ API</a:t>
            </a:r>
          </a:p>
          <a:p>
            <a:r>
              <a:rPr lang="en-US" dirty="0" smtClean="0"/>
              <a:t>Uses </a:t>
            </a:r>
            <a:r>
              <a:rPr lang="en-US" dirty="0"/>
              <a:t>HDFS </a:t>
            </a:r>
            <a:r>
              <a:rPr lang="en-US" dirty="0" smtClean="0"/>
              <a:t>for Graph Input and Output</a:t>
            </a:r>
          </a:p>
          <a:p>
            <a:r>
              <a:rPr lang="en-US" dirty="0" smtClean="0"/>
              <a:t>Fault-tolerance is achieved by check-pointing </a:t>
            </a:r>
          </a:p>
          <a:p>
            <a:pPr lvl="1"/>
            <a:r>
              <a:rPr lang="en-US" dirty="0" smtClean="0"/>
              <a:t>Snapshot</a:t>
            </a:r>
            <a:r>
              <a:rPr lang="en-US" dirty="0"/>
              <a:t> </a:t>
            </a:r>
            <a:r>
              <a:rPr lang="en-US" dirty="0" smtClean="0"/>
              <a:t>time &lt; 5 seconds for twitter network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F60F-3EA1-45ED-A3FD-0857F7C98CF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855336" y="2220850"/>
            <a:ext cx="7602864" cy="1361126"/>
            <a:chOff x="855336" y="2220850"/>
            <a:chExt cx="7602864" cy="1361126"/>
          </a:xfrm>
        </p:grpSpPr>
        <p:sp>
          <p:nvSpPr>
            <p:cNvPr id="14" name="Cube 13"/>
            <p:cNvSpPr/>
            <p:nvPr/>
          </p:nvSpPr>
          <p:spPr>
            <a:xfrm>
              <a:off x="855336" y="2765301"/>
              <a:ext cx="7602864" cy="816675"/>
            </a:xfrm>
            <a:prstGeom prst="cube">
              <a:avLst>
                <a:gd name="adj" fmla="val 42018"/>
              </a:avLst>
            </a:prstGeom>
            <a:gradFill rotWithShape="1">
              <a:gsLst>
                <a:gs pos="0">
                  <a:srgbClr val="4F81BD">
                    <a:shade val="30000"/>
                    <a:satMod val="130000"/>
                  </a:srgbClr>
                </a:gs>
                <a:gs pos="80000">
                  <a:srgbClr val="4F81BD">
                    <a:shade val="93000"/>
                    <a:satMod val="130000"/>
                  </a:srgbClr>
                </a:gs>
                <a:gs pos="100000">
                  <a:srgbClr val="4F81BD">
                    <a:shade val="94000"/>
                    <a:satMod val="135000"/>
                  </a:srgbClr>
                </a:gs>
              </a:gsLst>
              <a:lin ang="14400000" scaled="1"/>
            </a:gradFill>
            <a:ln w="12700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88900" dist="63500" dir="3000000" algn="br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EC2</a:t>
              </a:r>
              <a:r>
                <a:rPr kumimoji="0" lang="en-US" sz="2000" b="0" i="0" u="none" strike="noStrike" kern="0" cap="none" spc="0" normalizeH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HPC Nodes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" name="Cube 14"/>
            <p:cNvSpPr/>
            <p:nvPr/>
          </p:nvSpPr>
          <p:spPr>
            <a:xfrm>
              <a:off x="855336" y="2220850"/>
              <a:ext cx="2629028" cy="816675"/>
            </a:xfrm>
            <a:prstGeom prst="cube">
              <a:avLst>
                <a:gd name="adj" fmla="val 42018"/>
              </a:avLst>
            </a:prstGeom>
            <a:gradFill rotWithShape="1">
              <a:gsLst>
                <a:gs pos="0">
                  <a:srgbClr val="4F81BD">
                    <a:shade val="30000"/>
                    <a:satMod val="130000"/>
                  </a:srgbClr>
                </a:gs>
                <a:gs pos="80000">
                  <a:srgbClr val="4F81BD">
                    <a:shade val="93000"/>
                    <a:satMod val="130000"/>
                  </a:srgbClr>
                </a:gs>
                <a:gs pos="100000">
                  <a:srgbClr val="4F81BD">
                    <a:shade val="94000"/>
                    <a:satMod val="135000"/>
                  </a:srgbClr>
                </a:gs>
              </a:gsLst>
              <a:lin ang="14400000" scaled="1"/>
            </a:gradFill>
            <a:ln w="12700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88900" dist="63500" dir="3000000" algn="br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MPI/TCP-IP</a:t>
              </a:r>
              <a:endPara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" name="Cube 15"/>
            <p:cNvSpPr/>
            <p:nvPr/>
          </p:nvSpPr>
          <p:spPr>
            <a:xfrm>
              <a:off x="3215734" y="2220850"/>
              <a:ext cx="1831836" cy="816675"/>
            </a:xfrm>
            <a:prstGeom prst="cube">
              <a:avLst>
                <a:gd name="adj" fmla="val 42018"/>
              </a:avLst>
            </a:prstGeom>
            <a:gradFill rotWithShape="1">
              <a:gsLst>
                <a:gs pos="0">
                  <a:srgbClr val="4F81BD">
                    <a:shade val="30000"/>
                    <a:satMod val="130000"/>
                  </a:srgbClr>
                </a:gs>
                <a:gs pos="80000">
                  <a:srgbClr val="4F81BD">
                    <a:shade val="93000"/>
                    <a:satMod val="130000"/>
                  </a:srgbClr>
                </a:gs>
                <a:gs pos="100000">
                  <a:srgbClr val="4F81BD">
                    <a:shade val="94000"/>
                    <a:satMod val="135000"/>
                  </a:srgbClr>
                </a:gs>
              </a:gsLst>
              <a:lin ang="14400000" scaled="1"/>
            </a:gradFill>
            <a:ln w="12700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88900" dist="63500" dir="3000000" algn="br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PThreads</a:t>
              </a:r>
              <a:endPara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" name="Cube 16"/>
            <p:cNvSpPr/>
            <p:nvPr/>
          </p:nvSpPr>
          <p:spPr>
            <a:xfrm>
              <a:off x="4782800" y="2220850"/>
              <a:ext cx="3675400" cy="816675"/>
            </a:xfrm>
            <a:prstGeom prst="cube">
              <a:avLst>
                <a:gd name="adj" fmla="val 42018"/>
              </a:avLst>
            </a:prstGeom>
            <a:gradFill rotWithShape="1">
              <a:gsLst>
                <a:gs pos="0">
                  <a:srgbClr val="4F81BD">
                    <a:shade val="30000"/>
                    <a:satMod val="130000"/>
                  </a:srgbClr>
                </a:gs>
                <a:gs pos="80000">
                  <a:srgbClr val="4F81BD">
                    <a:shade val="93000"/>
                    <a:satMod val="130000"/>
                  </a:srgbClr>
                </a:gs>
                <a:gs pos="100000">
                  <a:srgbClr val="4F81BD">
                    <a:shade val="94000"/>
                    <a:satMod val="135000"/>
                  </a:srgbClr>
                </a:gs>
              </a:gsLst>
              <a:lin ang="14400000" scaled="1"/>
            </a:gradFill>
            <a:ln w="12700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88900" dist="63500" dir="3000000" algn="br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HDFS</a:t>
              </a:r>
              <a:endPara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8" name="Cube 17"/>
          <p:cNvSpPr/>
          <p:nvPr/>
        </p:nvSpPr>
        <p:spPr>
          <a:xfrm>
            <a:off x="855336" y="1676400"/>
            <a:ext cx="7602864" cy="816675"/>
          </a:xfrm>
          <a:prstGeom prst="cube">
            <a:avLst>
              <a:gd name="adj" fmla="val 42018"/>
            </a:avLst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PowerGraph (GraphLab2) System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Implemented Many Algorithms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876800"/>
          </a:xfrm>
        </p:spPr>
        <p:txBody>
          <a:bodyPr numCol="2">
            <a:normAutofit/>
          </a:bodyPr>
          <a:lstStyle/>
          <a:p>
            <a:r>
              <a:rPr lang="en-US" sz="2800" b="1" dirty="0" smtClean="0"/>
              <a:t>Collaborative Filtering</a:t>
            </a:r>
          </a:p>
          <a:p>
            <a:pPr lvl="1"/>
            <a:r>
              <a:rPr lang="en-US" sz="2400" dirty="0" smtClean="0"/>
              <a:t>Alternating Least Squares</a:t>
            </a:r>
          </a:p>
          <a:p>
            <a:pPr lvl="1"/>
            <a:r>
              <a:rPr lang="en-US" sz="2400" dirty="0" smtClean="0"/>
              <a:t>Stochastic Gradient Descent</a:t>
            </a:r>
          </a:p>
          <a:p>
            <a:pPr lvl="1"/>
            <a:r>
              <a:rPr lang="en-US" sz="2400" dirty="0" smtClean="0"/>
              <a:t>SVD</a:t>
            </a:r>
          </a:p>
          <a:p>
            <a:pPr lvl="1"/>
            <a:r>
              <a:rPr lang="en-US" sz="2400" dirty="0" smtClean="0"/>
              <a:t>Non-negative MF</a:t>
            </a:r>
          </a:p>
          <a:p>
            <a:r>
              <a:rPr lang="en-US" sz="2800" b="1" dirty="0" smtClean="0"/>
              <a:t>Statistical Inference</a:t>
            </a:r>
          </a:p>
          <a:p>
            <a:pPr lvl="1"/>
            <a:r>
              <a:rPr lang="en-US" sz="2400" dirty="0" smtClean="0"/>
              <a:t>Loopy Belief Propagation</a:t>
            </a:r>
          </a:p>
          <a:p>
            <a:pPr lvl="1"/>
            <a:r>
              <a:rPr lang="en-US" sz="2400" dirty="0" smtClean="0"/>
              <a:t>Max-Product Linear Programs</a:t>
            </a:r>
          </a:p>
          <a:p>
            <a:pPr lvl="1"/>
            <a:r>
              <a:rPr lang="en-US" sz="2400" dirty="0"/>
              <a:t>Gibbs </a:t>
            </a:r>
            <a:r>
              <a:rPr lang="en-US" sz="2400" dirty="0" smtClean="0"/>
              <a:t>Sampling</a:t>
            </a:r>
          </a:p>
          <a:p>
            <a:r>
              <a:rPr lang="en-US" sz="2800" b="1" dirty="0" smtClean="0"/>
              <a:t>Graph Analytics</a:t>
            </a:r>
          </a:p>
          <a:p>
            <a:pPr lvl="1"/>
            <a:r>
              <a:rPr lang="en-US" sz="2400" dirty="0" smtClean="0"/>
              <a:t>PageRank</a:t>
            </a:r>
          </a:p>
          <a:p>
            <a:pPr lvl="1"/>
            <a:r>
              <a:rPr lang="en-US" sz="2400" dirty="0" smtClean="0"/>
              <a:t>Triangle Counting</a:t>
            </a:r>
          </a:p>
          <a:p>
            <a:pPr lvl="1"/>
            <a:r>
              <a:rPr lang="en-US" sz="2400" dirty="0" smtClean="0"/>
              <a:t>Shortest Path</a:t>
            </a:r>
          </a:p>
          <a:p>
            <a:pPr lvl="1"/>
            <a:r>
              <a:rPr lang="en-US" sz="2400" dirty="0" smtClean="0"/>
              <a:t>Graph Coloring</a:t>
            </a:r>
            <a:endParaRPr lang="en-US" sz="2400" dirty="0"/>
          </a:p>
          <a:p>
            <a:pPr lvl="1"/>
            <a:r>
              <a:rPr lang="en-US" sz="2400" dirty="0" smtClean="0"/>
              <a:t>K-core Decomposition</a:t>
            </a:r>
          </a:p>
          <a:p>
            <a:r>
              <a:rPr lang="en-US" sz="2800" b="1" dirty="0" smtClean="0"/>
              <a:t>Computer Vision</a:t>
            </a:r>
          </a:p>
          <a:p>
            <a:pPr lvl="1"/>
            <a:r>
              <a:rPr lang="en-US" sz="2400" dirty="0" smtClean="0"/>
              <a:t>Image stitching</a:t>
            </a:r>
          </a:p>
          <a:p>
            <a:r>
              <a:rPr lang="en-US" sz="2800" b="1" dirty="0" smtClean="0"/>
              <a:t>Language Modeling</a:t>
            </a:r>
          </a:p>
          <a:p>
            <a:pPr lvl="1"/>
            <a:r>
              <a:rPr lang="en-US" dirty="0" smtClean="0"/>
              <a:t>LDA</a:t>
            </a:r>
          </a:p>
          <a:p>
            <a:pPr lvl="1"/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F60F-3EA1-45ED-A3FD-0857F7C98CFB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931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78A9D-47DB-49FD-9415-23D209E6C172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533400" y="3733800"/>
            <a:ext cx="8153400" cy="2209800"/>
          </a:xfrm>
        </p:spPr>
        <p:txBody>
          <a:bodyPr>
            <a:noAutofit/>
          </a:bodyPr>
          <a:lstStyle/>
          <a:p>
            <a:r>
              <a:rPr lang="en-US" sz="5400" b="1" dirty="0" smtClean="0"/>
              <a:t>Natural</a:t>
            </a:r>
            <a:r>
              <a:rPr lang="en-US" sz="5400" b="1" dirty="0"/>
              <a:t> </a:t>
            </a:r>
            <a:r>
              <a:rPr lang="en-US" sz="5400" b="1" dirty="0" smtClean="0"/>
              <a:t>Graphs</a:t>
            </a:r>
            <a:r>
              <a:rPr lang="en-US" sz="4800" dirty="0"/>
              <a:t/>
            </a:r>
            <a:br>
              <a:rPr lang="en-US" sz="4800" dirty="0"/>
            </a:br>
            <a:r>
              <a:rPr lang="en-US" sz="4800" dirty="0" smtClean="0">
                <a:solidFill>
                  <a:srgbClr val="7F7F7F"/>
                </a:solidFill>
              </a:rPr>
              <a:t>Graphs derived from natural phenomena</a:t>
            </a:r>
            <a:endParaRPr lang="en-US" sz="4800" dirty="0">
              <a:solidFill>
                <a:srgbClr val="7F7F7F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609600" y="1714411"/>
            <a:ext cx="8077200" cy="1104989"/>
            <a:chOff x="609600" y="1371600"/>
            <a:chExt cx="8077200" cy="1104989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9600" y="1466894"/>
              <a:ext cx="914400" cy="91440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4"/>
            <a:srcRect l="17369" t="15965" r="15965" b="17369"/>
            <a:stretch/>
          </p:blipFill>
          <p:spPr>
            <a:xfrm>
              <a:off x="1600200" y="1416094"/>
              <a:ext cx="1016000" cy="101600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632700" y="1397044"/>
              <a:ext cx="1054100" cy="1054100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19800000">
              <a:off x="2484923" y="1371600"/>
              <a:ext cx="1154310" cy="1104989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 rotWithShape="1">
            <a:blip r:embed="rId7"/>
            <a:srcRect l="8304" t="5439" r="8655" b="5672"/>
            <a:stretch/>
          </p:blipFill>
          <p:spPr>
            <a:xfrm>
              <a:off x="4953000" y="1434697"/>
              <a:ext cx="914400" cy="978795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248400" y="1466894"/>
              <a:ext cx="914400" cy="914400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657600" y="1390694"/>
              <a:ext cx="1068507" cy="1066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643773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Comparison with </a:t>
            </a:r>
            <a:r>
              <a:rPr lang="en-US" dirty="0" err="1" smtClean="0"/>
              <a:t>GraphLab</a:t>
            </a:r>
            <a:r>
              <a:rPr lang="en-US" dirty="0" smtClean="0"/>
              <a:t> &amp; </a:t>
            </a:r>
            <a:r>
              <a:rPr lang="en-US" dirty="0" err="1" smtClean="0"/>
              <a:t>Pregel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685800"/>
          </a:xfrm>
        </p:spPr>
        <p:txBody>
          <a:bodyPr>
            <a:normAutofit/>
          </a:bodyPr>
          <a:lstStyle/>
          <a:p>
            <a:r>
              <a:rPr lang="en-US" dirty="0" smtClean="0"/>
              <a:t>PageRank on Synthetic Power-Law Graphs: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32002" y="1981200"/>
            <a:ext cx="14224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Runtime</a:t>
            </a:r>
            <a:endParaRPr 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1524000" y="1981200"/>
            <a:ext cx="25007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Communication</a:t>
            </a:r>
            <a:endParaRPr lang="en-US" sz="2800" dirty="0"/>
          </a:p>
        </p:txBody>
      </p:sp>
      <p:graphicFrame>
        <p:nvGraphicFramePr>
          <p:cNvPr id="1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63233609"/>
              </p:ext>
            </p:extLst>
          </p:nvPr>
        </p:nvGraphicFramePr>
        <p:xfrm>
          <a:off x="76200" y="2286000"/>
          <a:ext cx="45720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0346853"/>
              </p:ext>
            </p:extLst>
          </p:nvPr>
        </p:nvGraphicFramePr>
        <p:xfrm>
          <a:off x="4577887" y="2286000"/>
          <a:ext cx="45720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949487" y="2819400"/>
            <a:ext cx="21141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chemeClr val="accent1"/>
                </a:solidFill>
              </a:rPr>
              <a:t>Pregel</a:t>
            </a:r>
            <a:r>
              <a:rPr lang="en-US" sz="2400" dirty="0" smtClean="0">
                <a:solidFill>
                  <a:schemeClr val="accent1"/>
                </a:solidFill>
              </a:rPr>
              <a:t> (Piccolo)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654757" y="3424535"/>
            <a:ext cx="1395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chemeClr val="accent2"/>
                </a:solidFill>
              </a:rPr>
              <a:t>GraphLab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416087" y="4191000"/>
            <a:ext cx="17953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n w="3175">
                  <a:solidFill>
                    <a:schemeClr val="tx1"/>
                  </a:solidFill>
                </a:ln>
                <a:solidFill>
                  <a:schemeClr val="accent6"/>
                </a:solidFill>
              </a:rPr>
              <a:t>PowerGraph</a:t>
            </a:r>
            <a:endParaRPr lang="en-US" sz="2400" b="1" dirty="0">
              <a:ln w="3175">
                <a:solidFill>
                  <a:schemeClr val="tx1"/>
                </a:solidFill>
              </a:ln>
              <a:solidFill>
                <a:schemeClr val="accent6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95417" y="4114800"/>
            <a:ext cx="17953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n w="3175">
                  <a:solidFill>
                    <a:schemeClr val="tx1"/>
                  </a:solidFill>
                </a:ln>
                <a:solidFill>
                  <a:schemeClr val="accent6"/>
                </a:solidFill>
              </a:rPr>
              <a:t>PowerGraph</a:t>
            </a:r>
            <a:endParaRPr lang="en-US" sz="2400" b="1" dirty="0">
              <a:ln w="3175">
                <a:solidFill>
                  <a:schemeClr val="tx1"/>
                </a:solidFill>
              </a:ln>
              <a:solidFill>
                <a:schemeClr val="accent6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447800" y="2895600"/>
            <a:ext cx="21141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chemeClr val="accent1"/>
                </a:solidFill>
              </a:rPr>
              <a:t>Pregel</a:t>
            </a:r>
            <a:r>
              <a:rPr lang="en-US" sz="2400" dirty="0" smtClean="0">
                <a:solidFill>
                  <a:schemeClr val="accent1"/>
                </a:solidFill>
              </a:rPr>
              <a:t> (Piccolo)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715724" y="3424535"/>
            <a:ext cx="1395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chemeClr val="accent2"/>
                </a:solidFill>
              </a:rPr>
              <a:t>GraphLab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F60F-3EA1-45ED-A3FD-0857F7C98CF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88916" y="5410200"/>
            <a:ext cx="3806867" cy="523220"/>
            <a:chOff x="688916" y="5715000"/>
            <a:chExt cx="3806867" cy="523220"/>
          </a:xfrm>
        </p:grpSpPr>
        <p:cxnSp>
          <p:nvCxnSpPr>
            <p:cNvPr id="25" name="Straight Arrow Connector 24"/>
            <p:cNvCxnSpPr/>
            <p:nvPr/>
          </p:nvCxnSpPr>
          <p:spPr>
            <a:xfrm flipH="1">
              <a:off x="688916" y="6019800"/>
              <a:ext cx="60648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1219200" y="5715000"/>
              <a:ext cx="327658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chemeClr val="accent1"/>
                  </a:solidFill>
                </a:rPr>
                <a:t> High-degree vertices</a:t>
              </a:r>
              <a:endParaRPr lang="en-US" sz="2800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105400" y="5410200"/>
            <a:ext cx="3806867" cy="523220"/>
            <a:chOff x="688916" y="5715000"/>
            <a:chExt cx="3806867" cy="523220"/>
          </a:xfrm>
        </p:grpSpPr>
        <p:cxnSp>
          <p:nvCxnSpPr>
            <p:cNvPr id="28" name="Straight Arrow Connector 27"/>
            <p:cNvCxnSpPr/>
            <p:nvPr/>
          </p:nvCxnSpPr>
          <p:spPr>
            <a:xfrm flipH="1">
              <a:off x="688916" y="6019800"/>
              <a:ext cx="60648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1219200" y="5715000"/>
              <a:ext cx="327658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chemeClr val="accent1"/>
                  </a:solidFill>
                </a:rPr>
                <a:t> High-degree vertices</a:t>
              </a:r>
              <a:endParaRPr lang="en-US" sz="2800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30" name="Rounded Rectangle 29"/>
          <p:cNvSpPr/>
          <p:nvPr/>
        </p:nvSpPr>
        <p:spPr>
          <a:xfrm>
            <a:off x="609600" y="6096000"/>
            <a:ext cx="7696200" cy="609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PowerGraph is robust to </a:t>
            </a:r>
            <a:r>
              <a:rPr lang="en-US" sz="3200" b="1" dirty="0" smtClean="0"/>
              <a:t>high-degree</a:t>
            </a:r>
            <a:r>
              <a:rPr lang="en-US" sz="3200" dirty="0" smtClean="0"/>
              <a:t> </a:t>
            </a:r>
            <a:r>
              <a:rPr lang="en-US" sz="2800" dirty="0" smtClean="0"/>
              <a:t>vertices.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272801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7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5" grpId="0" uiExpand="1">
        <p:bldSub>
          <a:bldChart bld="series" animBg="0"/>
        </p:bldSub>
      </p:bldGraphic>
      <p:bldGraphic spid="17" grpId="0" uiExpand="1">
        <p:bldSub>
          <a:bldChart bld="series" animBg="0"/>
        </p:bldSub>
      </p:bldGraphic>
      <p:bldP spid="21" grpId="0"/>
      <p:bldP spid="22" grpId="0"/>
      <p:bldP spid="30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2964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PageRank on the Twitter Follower Graph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6227593"/>
              </p:ext>
            </p:extLst>
          </p:nvPr>
        </p:nvGraphicFramePr>
        <p:xfrm>
          <a:off x="4785360" y="2209800"/>
          <a:ext cx="4206240" cy="3535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F60F-3EA1-45ED-A3FD-0857F7C98CF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5827519"/>
              </p:ext>
            </p:extLst>
          </p:nvPr>
        </p:nvGraphicFramePr>
        <p:xfrm>
          <a:off x="304800" y="2209800"/>
          <a:ext cx="4206240" cy="3535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/>
          <p:cNvSpPr txBox="1"/>
          <p:nvPr/>
        </p:nvSpPr>
        <p:spPr>
          <a:xfrm rot="16200000">
            <a:off x="-809634" y="3664835"/>
            <a:ext cx="1988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Total Network (GB)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 rot="16200000">
            <a:off x="4213259" y="3662034"/>
            <a:ext cx="957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Seconds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130775" y="1752600"/>
            <a:ext cx="283162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Communication</a:t>
            </a:r>
            <a:endParaRPr lang="en-US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6249284" y="1752600"/>
            <a:ext cx="159931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Runtime</a:t>
            </a:r>
            <a:endParaRPr lang="en-US" sz="3200" dirty="0"/>
          </a:p>
        </p:txBody>
      </p:sp>
      <p:sp>
        <p:nvSpPr>
          <p:cNvPr id="13" name="Rectangle 12"/>
          <p:cNvSpPr/>
          <p:nvPr/>
        </p:nvSpPr>
        <p:spPr>
          <a:xfrm>
            <a:off x="914400" y="1219200"/>
            <a:ext cx="72977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Natural Graph with 40M Users,  1.4 Billion Links</a:t>
            </a:r>
            <a:endParaRPr lang="en-US" sz="2800" b="1" dirty="0"/>
          </a:p>
        </p:txBody>
      </p:sp>
      <p:sp>
        <p:nvSpPr>
          <p:cNvPr id="14" name="Rounded Rectangle 13"/>
          <p:cNvSpPr/>
          <p:nvPr/>
        </p:nvSpPr>
        <p:spPr>
          <a:xfrm>
            <a:off x="609600" y="5791200"/>
            <a:ext cx="3886200" cy="609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Reduces Communication</a:t>
            </a:r>
            <a:endParaRPr lang="en-US" sz="2800" dirty="0"/>
          </a:p>
        </p:txBody>
      </p:sp>
      <p:sp>
        <p:nvSpPr>
          <p:cNvPr id="15" name="Rounded Rectangle 14"/>
          <p:cNvSpPr/>
          <p:nvPr/>
        </p:nvSpPr>
        <p:spPr>
          <a:xfrm>
            <a:off x="5105400" y="5791200"/>
            <a:ext cx="3886200" cy="609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Runs Faster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2438400" y="6396335"/>
            <a:ext cx="4731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32 Nodes x 8 </a:t>
            </a:r>
            <a:r>
              <a:rPr lang="en-US" sz="2400" dirty="0"/>
              <a:t>C</a:t>
            </a:r>
            <a:r>
              <a:rPr lang="en-US" sz="2400" dirty="0" smtClean="0"/>
              <a:t>ores (EC2 HPC cc1.4x)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4572000" y="1905000"/>
            <a:ext cx="4572000" cy="4572000"/>
          </a:xfrm>
          <a:prstGeom prst="rect">
            <a:avLst/>
          </a:prstGeom>
          <a:solidFill>
            <a:schemeClr val="lt1">
              <a:alpha val="9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3438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PowerGraph is Scalable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983" y="1293615"/>
            <a:ext cx="8788165" cy="120285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Yahoo </a:t>
            </a:r>
            <a:r>
              <a:rPr lang="en-US" dirty="0" err="1" smtClean="0"/>
              <a:t>Altavista</a:t>
            </a:r>
            <a:r>
              <a:rPr lang="en-US" dirty="0" smtClean="0"/>
              <a:t> Web Graph (2002):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One of the largest publicly </a:t>
            </a:r>
            <a:r>
              <a:rPr lang="en-US" sz="2800" dirty="0"/>
              <a:t>a</a:t>
            </a:r>
            <a:r>
              <a:rPr lang="en-US" sz="2800" dirty="0" smtClean="0"/>
              <a:t>vailable web graphs</a:t>
            </a:r>
          </a:p>
        </p:txBody>
      </p:sp>
      <p:sp>
        <p:nvSpPr>
          <p:cNvPr id="4" name="Rectangle 3"/>
          <p:cNvSpPr/>
          <p:nvPr/>
        </p:nvSpPr>
        <p:spPr>
          <a:xfrm>
            <a:off x="1216575" y="2365747"/>
            <a:ext cx="6687848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b="1" dirty="0" smtClean="0"/>
              <a:t>1.4</a:t>
            </a:r>
            <a:r>
              <a:rPr lang="en-US" sz="3200" b="1" dirty="0"/>
              <a:t> </a:t>
            </a:r>
            <a:r>
              <a:rPr lang="en-US" sz="3200" b="1" dirty="0" smtClean="0"/>
              <a:t>Billion Webpages,  6.6 Billion Links</a:t>
            </a:r>
            <a:endParaRPr lang="en-US" sz="3200" b="1" dirty="0"/>
          </a:p>
        </p:txBody>
      </p:sp>
      <p:grpSp>
        <p:nvGrpSpPr>
          <p:cNvPr id="9" name="Group 8"/>
          <p:cNvGrpSpPr/>
          <p:nvPr/>
        </p:nvGrpSpPr>
        <p:grpSpPr>
          <a:xfrm>
            <a:off x="5334000" y="3657600"/>
            <a:ext cx="2921040" cy="1981307"/>
            <a:chOff x="789443" y="4193825"/>
            <a:chExt cx="3346890" cy="2270156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56955" y="4193825"/>
              <a:ext cx="2518295" cy="1761535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789443" y="5940761"/>
              <a:ext cx="334689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800" b="1" dirty="0" smtClean="0"/>
                <a:t>1024 Cores (2048 HT)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505134" y="3733800"/>
            <a:ext cx="2533466" cy="1534093"/>
            <a:chOff x="3302092" y="3008544"/>
            <a:chExt cx="2533466" cy="1534093"/>
          </a:xfrm>
        </p:grpSpPr>
        <p:sp>
          <p:nvSpPr>
            <p:cNvPr id="5" name="Rectangle 4"/>
            <p:cNvSpPr/>
            <p:nvPr/>
          </p:nvSpPr>
          <p:spPr>
            <a:xfrm>
              <a:off x="3436356" y="4019417"/>
              <a:ext cx="226493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800" b="1" dirty="0" smtClean="0"/>
                <a:t>64 HPC Nodes</a:t>
              </a:r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302092" y="3008544"/>
              <a:ext cx="2533466" cy="923711"/>
            </a:xfrm>
            <a:prstGeom prst="rect">
              <a:avLst/>
            </a:prstGeom>
          </p:spPr>
        </p:pic>
      </p:grpSp>
      <p:sp>
        <p:nvSpPr>
          <p:cNvPr id="20" name="Rectangle 19"/>
          <p:cNvSpPr/>
          <p:nvPr/>
        </p:nvSpPr>
        <p:spPr>
          <a:xfrm>
            <a:off x="457200" y="3276600"/>
            <a:ext cx="8223250" cy="2667000"/>
          </a:xfrm>
          <a:prstGeom prst="rect">
            <a:avLst/>
          </a:prstGeom>
          <a:solidFill>
            <a:schemeClr val="lt1">
              <a:alpha val="9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b="1" dirty="0" smtClean="0"/>
          </a:p>
          <a:p>
            <a:pPr algn="ctr"/>
            <a:r>
              <a:rPr lang="en-US" sz="7200" b="1" dirty="0" smtClean="0"/>
              <a:t>7 Seconds per </a:t>
            </a:r>
            <a:r>
              <a:rPr lang="en-US" sz="7200" b="1" dirty="0" err="1" smtClean="0"/>
              <a:t>Iter</a:t>
            </a:r>
            <a:r>
              <a:rPr lang="en-US" sz="7200" b="1" dirty="0" smtClean="0"/>
              <a:t>.</a:t>
            </a:r>
          </a:p>
          <a:p>
            <a:pPr algn="ctr"/>
            <a:r>
              <a:rPr lang="en-US" sz="4800" b="1" dirty="0" smtClean="0"/>
              <a:t>1B links processed per second</a:t>
            </a:r>
          </a:p>
          <a:p>
            <a:pPr algn="ctr"/>
            <a:r>
              <a:rPr lang="en-US" sz="4800" b="1" dirty="0" smtClean="0"/>
              <a:t>30 lines of user code</a:t>
            </a:r>
          </a:p>
          <a:p>
            <a:pPr algn="ctr"/>
            <a:endParaRPr lang="en-US" sz="4800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F60F-3EA1-45ED-A3FD-0857F7C98CF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3838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0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 Modeling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5000" y="1295400"/>
            <a:ext cx="5943600" cy="1676400"/>
          </a:xfrm>
        </p:spPr>
        <p:txBody>
          <a:bodyPr>
            <a:noAutofit/>
          </a:bodyPr>
          <a:lstStyle/>
          <a:p>
            <a:r>
              <a:rPr lang="en-US" sz="2800" dirty="0" smtClean="0"/>
              <a:t>English language Wikipedia </a:t>
            </a:r>
          </a:p>
          <a:p>
            <a:pPr lvl="1"/>
            <a:r>
              <a:rPr lang="en-US" sz="2000" dirty="0" smtClean="0"/>
              <a:t>2.6M </a:t>
            </a:r>
            <a:r>
              <a:rPr lang="en-US" sz="2000" dirty="0"/>
              <a:t>D</a:t>
            </a:r>
            <a:r>
              <a:rPr lang="en-US" sz="2000" dirty="0" smtClean="0"/>
              <a:t>ocuments, 8.3M Words, 500M Tokens</a:t>
            </a:r>
          </a:p>
          <a:p>
            <a:pPr lvl="1"/>
            <a:r>
              <a:rPr lang="en-US" sz="2400" dirty="0" smtClean="0"/>
              <a:t>Computationally intensive algorithm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F60F-3EA1-45ED-A3FD-0857F7C98CFB}" type="slidenum">
              <a:rPr lang="en-US" smtClean="0"/>
              <a:pPr/>
              <a:t>53</a:t>
            </a:fld>
            <a:endParaRPr lang="en-US"/>
          </a:p>
        </p:txBody>
      </p:sp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2276012932"/>
              </p:ext>
            </p:extLst>
          </p:nvPr>
        </p:nvGraphicFramePr>
        <p:xfrm>
          <a:off x="381000" y="2590800"/>
          <a:ext cx="85344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6" name="Picture 2" descr="http://www.bioteams.com/images/wikipedia_as_a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3400" y="1447800"/>
            <a:ext cx="1219199" cy="12192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981200" y="3733800"/>
            <a:ext cx="556260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100 Yahoo! Machines</a:t>
            </a:r>
          </a:p>
          <a:p>
            <a:pPr algn="ctr"/>
            <a:r>
              <a:rPr lang="en-US" sz="2800" b="1" dirty="0">
                <a:solidFill>
                  <a:schemeClr val="bg1"/>
                </a:solidFill>
              </a:rPr>
              <a:t>Specifically engineered for this task</a:t>
            </a:r>
          </a:p>
        </p:txBody>
      </p:sp>
      <p:sp>
        <p:nvSpPr>
          <p:cNvPr id="10" name="Rectangle 9"/>
          <p:cNvSpPr/>
          <p:nvPr/>
        </p:nvSpPr>
        <p:spPr>
          <a:xfrm>
            <a:off x="1828800" y="5029200"/>
            <a:ext cx="4648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64 cc2.8xlarge EC2 Nodes</a:t>
            </a:r>
            <a:endParaRPr lang="en-US" sz="2400" b="1" dirty="0" smtClean="0"/>
          </a:p>
          <a:p>
            <a:pPr algn="ctr"/>
            <a:r>
              <a:rPr lang="en-US" sz="2400" b="1" dirty="0" smtClean="0"/>
              <a:t>200 </a:t>
            </a:r>
            <a:r>
              <a:rPr lang="en-US" sz="2400" b="1" dirty="0"/>
              <a:t>lines of code </a:t>
            </a:r>
            <a:r>
              <a:rPr lang="en-US" sz="2400" dirty="0" smtClean="0"/>
              <a:t>&amp;</a:t>
            </a:r>
            <a:r>
              <a:rPr lang="en-US" sz="2400" b="1" dirty="0" smtClean="0"/>
              <a:t> 4 </a:t>
            </a:r>
            <a:r>
              <a:rPr lang="en-US" sz="2400" b="1" dirty="0"/>
              <a:t>human hours</a:t>
            </a:r>
          </a:p>
        </p:txBody>
      </p:sp>
    </p:spTree>
    <p:extLst>
      <p:ext uri="{BB962C8B-B14F-4D97-AF65-F5344CB8AC3E}">
        <p14:creationId xmlns:p14="http://schemas.microsoft.com/office/powerpoint/2010/main" val="8336329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Sub>
          <a:bldChart bld="category"/>
        </p:bldSub>
      </p:bldGraphic>
      <p:bldP spid="10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524000" y="1524000"/>
            <a:ext cx="6102082" cy="12709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Counted: 34.8 Billion Triangles</a:t>
            </a:r>
            <a:endParaRPr lang="en-US" sz="3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40475"/>
            <a:ext cx="2133600" cy="365125"/>
          </a:xfrm>
        </p:spPr>
        <p:txBody>
          <a:bodyPr/>
          <a:lstStyle/>
          <a:p>
            <a:fld id="{BE79F60F-3EA1-45ED-A3FD-0857F7C98CFB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91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Triangle Counting </a:t>
            </a:r>
            <a:r>
              <a:rPr lang="en-US" dirty="0" smtClean="0"/>
              <a:t>on The Twitter Graph</a:t>
            </a:r>
            <a:endParaRPr lang="en-US" dirty="0"/>
          </a:p>
        </p:txBody>
      </p:sp>
      <p:sp>
        <p:nvSpPr>
          <p:cNvPr id="92" name="Rectangle 91"/>
          <p:cNvSpPr/>
          <p:nvPr/>
        </p:nvSpPr>
        <p:spPr>
          <a:xfrm>
            <a:off x="652352" y="1219200"/>
            <a:ext cx="693446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Identify individuals with </a:t>
            </a:r>
            <a:r>
              <a:rPr lang="en-US" sz="2800" b="1" dirty="0" smtClean="0"/>
              <a:t>strong communities.</a:t>
            </a:r>
            <a:endParaRPr lang="en-US" sz="2800" b="1" dirty="0"/>
          </a:p>
        </p:txBody>
      </p:sp>
      <p:grpSp>
        <p:nvGrpSpPr>
          <p:cNvPr id="9" name="Group 8"/>
          <p:cNvGrpSpPr/>
          <p:nvPr/>
        </p:nvGrpSpPr>
        <p:grpSpPr>
          <a:xfrm>
            <a:off x="152400" y="3962400"/>
            <a:ext cx="5801142" cy="1347519"/>
            <a:chOff x="294858" y="4315361"/>
            <a:chExt cx="5801142" cy="1347519"/>
          </a:xfrm>
        </p:grpSpPr>
        <p:sp>
          <p:nvSpPr>
            <p:cNvPr id="94" name="Rectangle 93"/>
            <p:cNvSpPr/>
            <p:nvPr/>
          </p:nvSpPr>
          <p:spPr>
            <a:xfrm>
              <a:off x="2895600" y="4474160"/>
              <a:ext cx="45719" cy="1188720"/>
            </a:xfrm>
            <a:prstGeom prst="rect">
              <a:avLst/>
            </a:prstGeom>
            <a:scene3d>
              <a:camera prst="obliqueTopRight"/>
              <a:lightRig rig="threePt" dir="t"/>
            </a:scene3d>
            <a:sp3d extrusionH="952500" contourW="12700"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3219792" y="4315361"/>
              <a:ext cx="2876208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 smtClean="0"/>
                <a:t>64 Machines</a:t>
              </a:r>
            </a:p>
            <a:p>
              <a:r>
                <a:rPr lang="en-US" sz="4000" b="1" dirty="0"/>
                <a:t>1</a:t>
              </a:r>
              <a:r>
                <a:rPr lang="en-US" sz="4000" b="1" dirty="0" smtClean="0"/>
                <a:t>.5 Minutes</a:t>
              </a:r>
              <a:endParaRPr lang="en-US" sz="4000" b="1" dirty="0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294858" y="4684692"/>
              <a:ext cx="260074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>
                  <a:ln w="3175">
                    <a:solidFill>
                      <a:schemeClr val="tx1"/>
                    </a:solidFill>
                  </a:ln>
                  <a:solidFill>
                    <a:schemeClr val="accent6"/>
                  </a:solidFill>
                </a:rPr>
                <a:t>PowerGraph</a:t>
              </a:r>
              <a:endParaRPr lang="en-US" sz="3600" b="1" dirty="0">
                <a:ln w="3175">
                  <a:solidFill>
                    <a:schemeClr val="tx1"/>
                  </a:solidFill>
                </a:ln>
                <a:solidFill>
                  <a:schemeClr val="accent6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700078" y="2743200"/>
            <a:ext cx="7768064" cy="1188720"/>
            <a:chOff x="842536" y="3096161"/>
            <a:chExt cx="7768064" cy="1188720"/>
          </a:xfrm>
        </p:grpSpPr>
        <p:sp>
          <p:nvSpPr>
            <p:cNvPr id="98" name="Rectangle 97"/>
            <p:cNvSpPr/>
            <p:nvPr/>
          </p:nvSpPr>
          <p:spPr>
            <a:xfrm>
              <a:off x="2895600" y="3096161"/>
              <a:ext cx="5715000" cy="1188720"/>
            </a:xfrm>
            <a:prstGeom prst="rect">
              <a:avLst/>
            </a:prstGeom>
            <a:scene3d>
              <a:camera prst="obliqueTopRight"/>
              <a:lightRig rig="threePt" dir="t"/>
            </a:scene3d>
            <a:sp3d extrusionH="952500" contourW="127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3265921" y="3124200"/>
              <a:ext cx="2753879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>
                  <a:solidFill>
                    <a:schemeClr val="bg1"/>
                  </a:solidFill>
                </a:rPr>
                <a:t>1536 Machines</a:t>
              </a:r>
            </a:p>
            <a:p>
              <a:r>
                <a:rPr lang="en-US" sz="3200" b="1" dirty="0" smtClean="0">
                  <a:solidFill>
                    <a:schemeClr val="bg1"/>
                  </a:solidFill>
                </a:rPr>
                <a:t>423 Minutes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842536" y="3124200"/>
              <a:ext cx="2050186" cy="11387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3600" dirty="0" err="1" smtClean="0"/>
                <a:t>Hadoop</a:t>
              </a:r>
              <a:r>
                <a:rPr lang="en-US" sz="3600" dirty="0"/>
                <a:t/>
              </a:r>
              <a:br>
                <a:rPr lang="en-US" sz="3600" dirty="0"/>
              </a:br>
              <a:r>
                <a:rPr lang="en-US" sz="3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[WWW’11]</a:t>
              </a:r>
              <a:endPara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5" name="Rectangle 4"/>
          <p:cNvSpPr/>
          <p:nvPr/>
        </p:nvSpPr>
        <p:spPr>
          <a:xfrm>
            <a:off x="0" y="6488668"/>
            <a:ext cx="8763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S. </a:t>
            </a:r>
            <a:r>
              <a:rPr lang="en-US" dirty="0" err="1"/>
              <a:t>Suri</a:t>
            </a:r>
            <a:r>
              <a:rPr lang="en-US" dirty="0"/>
              <a:t> and S. </a:t>
            </a:r>
            <a:r>
              <a:rPr lang="en-US" dirty="0" err="1"/>
              <a:t>Vassilvitskii</a:t>
            </a:r>
            <a:r>
              <a:rPr lang="en-US" dirty="0"/>
              <a:t>, “Counting triangles and the curse of the last reducer,” </a:t>
            </a:r>
            <a:r>
              <a:rPr lang="en-US" dirty="0" smtClean="0"/>
              <a:t>WWW’11</a:t>
            </a:r>
            <a:endParaRPr lang="en-US" dirty="0"/>
          </a:p>
        </p:txBody>
      </p:sp>
      <p:sp>
        <p:nvSpPr>
          <p:cNvPr id="101" name="Rounded Rectangle 100"/>
          <p:cNvSpPr/>
          <p:nvPr/>
        </p:nvSpPr>
        <p:spPr>
          <a:xfrm>
            <a:off x="6019800" y="4191000"/>
            <a:ext cx="2971800" cy="12954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</a:rPr>
              <a:t>282 x Faster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5323582"/>
            <a:ext cx="8534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>
                <a:sym typeface="Wingdings"/>
              </a:rPr>
              <a:t>Why</a:t>
            </a:r>
            <a:r>
              <a:rPr lang="en-US" sz="3200" i="1" dirty="0">
                <a:sym typeface="Wingdings"/>
              </a:rPr>
              <a:t>?</a:t>
            </a:r>
            <a:r>
              <a:rPr lang="en-US" sz="3200" b="1" dirty="0" smtClean="0">
                <a:sym typeface="Wingdings"/>
              </a:rPr>
              <a:t> Wrong </a:t>
            </a:r>
            <a:r>
              <a:rPr lang="en-US" sz="3200" b="1" dirty="0">
                <a:sym typeface="Wingdings"/>
              </a:rPr>
              <a:t>A</a:t>
            </a:r>
            <a:r>
              <a:rPr lang="en-US" sz="3200" b="1" dirty="0" smtClean="0">
                <a:sym typeface="Wingdings"/>
              </a:rPr>
              <a:t>bstraction  </a:t>
            </a:r>
            <a:r>
              <a:rPr lang="en-US" sz="2800" dirty="0" smtClean="0">
                <a:sym typeface="Wingdings"/>
              </a:rPr>
              <a:t> </a:t>
            </a:r>
            <a:br>
              <a:rPr lang="en-US" sz="2800" dirty="0" smtClean="0">
                <a:sym typeface="Wingdings"/>
              </a:rPr>
            </a:br>
            <a:r>
              <a:rPr lang="en-US" sz="2800" dirty="0" smtClean="0">
                <a:sym typeface="Wingdings"/>
              </a:rPr>
              <a:t>      Broadcast </a:t>
            </a:r>
            <a:r>
              <a:rPr lang="en-US" sz="3200" dirty="0" smtClean="0"/>
              <a:t>O(degree</a:t>
            </a:r>
            <a:r>
              <a:rPr lang="en-US" sz="3200" baseline="30000" dirty="0" smtClean="0"/>
              <a:t>2</a:t>
            </a:r>
            <a:r>
              <a:rPr lang="en-US" sz="3200" dirty="0" smtClean="0"/>
              <a:t>) </a:t>
            </a:r>
            <a:r>
              <a:rPr lang="en-US" sz="2800" dirty="0" smtClean="0"/>
              <a:t>messages per Vertex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89267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01" grpId="0" animBg="1"/>
      <p:bldP spid="2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05400"/>
          </a:xfrm>
        </p:spPr>
        <p:txBody>
          <a:bodyPr>
            <a:normAutofit fontScale="92500" lnSpcReduction="10000"/>
          </a:bodyPr>
          <a:lstStyle/>
          <a:p>
            <a:r>
              <a:rPr lang="en-US" i="1" dirty="0" smtClean="0"/>
              <a:t>Problem</a:t>
            </a:r>
            <a:r>
              <a:rPr lang="en-US" dirty="0" smtClean="0"/>
              <a:t>:</a:t>
            </a:r>
            <a:r>
              <a:rPr lang="en-US" i="1" dirty="0" smtClean="0"/>
              <a:t> </a:t>
            </a:r>
            <a:r>
              <a:rPr lang="en-US" dirty="0" smtClean="0"/>
              <a:t>Computation on </a:t>
            </a:r>
            <a:r>
              <a:rPr lang="en-US" b="1" dirty="0" smtClean="0"/>
              <a:t>Natural Graphs</a:t>
            </a:r>
            <a:r>
              <a:rPr lang="en-US" dirty="0" smtClean="0"/>
              <a:t> is</a:t>
            </a:r>
            <a:r>
              <a:rPr lang="en-US" b="1" dirty="0" smtClean="0"/>
              <a:t> </a:t>
            </a:r>
            <a:r>
              <a:rPr lang="en-US" dirty="0" smtClean="0"/>
              <a:t>challenging</a:t>
            </a:r>
          </a:p>
          <a:p>
            <a:pPr lvl="1"/>
            <a:r>
              <a:rPr lang="en-US" dirty="0" smtClean="0"/>
              <a:t>High-degree vertices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Low-quality edge-cuts</a:t>
            </a:r>
          </a:p>
          <a:p>
            <a:pPr lvl="1"/>
            <a:endParaRPr lang="en-US" dirty="0" smtClean="0">
              <a:sym typeface="Wingdings" pitchFamily="2" charset="2"/>
            </a:endParaRPr>
          </a:p>
          <a:p>
            <a:r>
              <a:rPr lang="en-US" i="1" dirty="0" smtClean="0"/>
              <a:t>Solution</a:t>
            </a:r>
            <a:r>
              <a:rPr lang="en-US" dirty="0" smtClean="0"/>
              <a:t>: </a:t>
            </a:r>
            <a:r>
              <a:rPr lang="en-US" b="1" dirty="0" smtClean="0"/>
              <a:t>PowerGraph System</a:t>
            </a:r>
          </a:p>
          <a:p>
            <a:pPr lvl="1"/>
            <a:r>
              <a:rPr lang="en-US" b="1" dirty="0" smtClean="0"/>
              <a:t>GAS Decomposition</a:t>
            </a:r>
            <a:r>
              <a:rPr lang="en-US" dirty="0" smtClean="0"/>
              <a:t>: split vertex</a:t>
            </a:r>
            <a:r>
              <a:rPr lang="en-US" dirty="0"/>
              <a:t> </a:t>
            </a:r>
            <a:r>
              <a:rPr lang="en-US" dirty="0" smtClean="0"/>
              <a:t>programs</a:t>
            </a:r>
          </a:p>
          <a:p>
            <a:pPr lvl="1"/>
            <a:r>
              <a:rPr lang="en-US" b="1" dirty="0"/>
              <a:t>V</a:t>
            </a:r>
            <a:r>
              <a:rPr lang="en-US" b="1" dirty="0" smtClean="0"/>
              <a:t>ertex-partitioning</a:t>
            </a:r>
            <a:r>
              <a:rPr lang="en-US" dirty="0" smtClean="0"/>
              <a:t>: distribute natural graphs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PowerGraph </a:t>
            </a:r>
            <a:r>
              <a:rPr lang="en-US" b="1" dirty="0" smtClean="0"/>
              <a:t>theoretically</a:t>
            </a:r>
            <a:r>
              <a:rPr lang="en-US" dirty="0" smtClean="0"/>
              <a:t> and </a:t>
            </a:r>
            <a:r>
              <a:rPr lang="en-US" b="1" dirty="0" smtClean="0"/>
              <a:t>experimentally</a:t>
            </a:r>
            <a:r>
              <a:rPr lang="en-US" dirty="0" smtClean="0"/>
              <a:t> outperforms existing graph-parallel systems.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F60F-3EA1-45ED-A3FD-0857F7C98CF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Cube 58"/>
          <p:cNvSpPr/>
          <p:nvPr/>
        </p:nvSpPr>
        <p:spPr>
          <a:xfrm>
            <a:off x="855336" y="4212525"/>
            <a:ext cx="7602864" cy="816675"/>
          </a:xfrm>
          <a:prstGeom prst="cube">
            <a:avLst>
              <a:gd name="adj" fmla="val 42018"/>
            </a:avLst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PowerGraph (GraphLab2) System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9" name="Cube 48"/>
          <p:cNvSpPr/>
          <p:nvPr/>
        </p:nvSpPr>
        <p:spPr>
          <a:xfrm>
            <a:off x="855337" y="3451104"/>
            <a:ext cx="1555575" cy="1034455"/>
          </a:xfrm>
          <a:prstGeom prst="cube">
            <a:avLst>
              <a:gd name="adj" fmla="val 32196"/>
            </a:avLst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Graph </a:t>
            </a:r>
            <a:b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Analytics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0" name="Cube 49"/>
          <p:cNvSpPr/>
          <p:nvPr/>
        </p:nvSpPr>
        <p:spPr>
          <a:xfrm>
            <a:off x="2121530" y="3451104"/>
            <a:ext cx="1440347" cy="1034455"/>
          </a:xfrm>
          <a:prstGeom prst="cube">
            <a:avLst>
              <a:gd name="adj" fmla="val 32196"/>
            </a:avLst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Graphical</a:t>
            </a:r>
            <a:b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Models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1" name="Cube 50"/>
          <p:cNvSpPr/>
          <p:nvPr/>
        </p:nvSpPr>
        <p:spPr>
          <a:xfrm>
            <a:off x="3272495" y="3451104"/>
            <a:ext cx="1440347" cy="1034455"/>
          </a:xfrm>
          <a:prstGeom prst="cube">
            <a:avLst>
              <a:gd name="adj" fmla="val 32196"/>
            </a:avLst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Computer</a:t>
            </a:r>
            <a:b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Vision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2" name="Cube 51"/>
          <p:cNvSpPr/>
          <p:nvPr/>
        </p:nvSpPr>
        <p:spPr>
          <a:xfrm>
            <a:off x="4423460" y="3451104"/>
            <a:ext cx="1440347" cy="1034455"/>
          </a:xfrm>
          <a:prstGeom prst="cube">
            <a:avLst>
              <a:gd name="adj" fmla="val 32196"/>
            </a:avLst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Clustering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3" name="Cube 52"/>
          <p:cNvSpPr/>
          <p:nvPr/>
        </p:nvSpPr>
        <p:spPr>
          <a:xfrm>
            <a:off x="5574424" y="3451104"/>
            <a:ext cx="1440347" cy="1034455"/>
          </a:xfrm>
          <a:prstGeom prst="cube">
            <a:avLst>
              <a:gd name="adj" fmla="val 32196"/>
            </a:avLst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Topic</a:t>
            </a:r>
            <a:b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Modeling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4" name="Cube 53"/>
          <p:cNvSpPr/>
          <p:nvPr/>
        </p:nvSpPr>
        <p:spPr>
          <a:xfrm>
            <a:off x="6725390" y="3451104"/>
            <a:ext cx="1732810" cy="1034455"/>
          </a:xfrm>
          <a:prstGeom prst="cube">
            <a:avLst>
              <a:gd name="adj" fmla="val 32196"/>
            </a:avLst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Collaborative</a:t>
            </a:r>
            <a:b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Filtering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28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Machine Learning</a:t>
            </a:r>
            <a:r>
              <a:rPr lang="en-US" dirty="0" smtClean="0"/>
              <a:t> and </a:t>
            </a:r>
            <a:r>
              <a:rPr lang="en-US" b="1" dirty="0" smtClean="0"/>
              <a:t>Data-Mining </a:t>
            </a:r>
            <a:r>
              <a:rPr lang="en-US" dirty="0" smtClean="0"/>
              <a:t>Toolkits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618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Time evolving graphs</a:t>
            </a:r>
          </a:p>
          <a:p>
            <a:pPr lvl="1"/>
            <a:r>
              <a:rPr lang="en-US" dirty="0" smtClean="0"/>
              <a:t>Support </a:t>
            </a:r>
            <a:r>
              <a:rPr lang="en-US" b="1" dirty="0" smtClean="0"/>
              <a:t>structural changes</a:t>
            </a:r>
            <a:r>
              <a:rPr lang="en-US" dirty="0" smtClean="0"/>
              <a:t> during computation</a:t>
            </a:r>
          </a:p>
          <a:p>
            <a:r>
              <a:rPr lang="en-US" dirty="0" smtClean="0"/>
              <a:t>Out</a:t>
            </a:r>
            <a:r>
              <a:rPr lang="en-US" dirty="0"/>
              <a:t>-of-core </a:t>
            </a:r>
            <a:r>
              <a:rPr lang="en-US" dirty="0" smtClean="0"/>
              <a:t>storage (</a:t>
            </a:r>
            <a:r>
              <a:rPr lang="en-US" dirty="0" err="1" smtClean="0"/>
              <a:t>GraphChi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/>
              <a:t>Support </a:t>
            </a:r>
            <a:r>
              <a:rPr lang="en-US" dirty="0" smtClean="0"/>
              <a:t>graphs </a:t>
            </a:r>
            <a:r>
              <a:rPr lang="en-US" dirty="0" smtClean="0"/>
              <a:t>that don’t fit in memory</a:t>
            </a:r>
          </a:p>
          <a:p>
            <a:r>
              <a:rPr lang="en-US" dirty="0" smtClean="0"/>
              <a:t>Improved Fault-Tolerance</a:t>
            </a:r>
          </a:p>
          <a:p>
            <a:pPr lvl="1"/>
            <a:r>
              <a:rPr lang="en-US" dirty="0" smtClean="0"/>
              <a:t>Leverage </a:t>
            </a:r>
            <a:r>
              <a:rPr lang="en-US" b="1" dirty="0" smtClean="0"/>
              <a:t>vertex replication </a:t>
            </a:r>
            <a:r>
              <a:rPr lang="en-US" dirty="0" smtClean="0"/>
              <a:t>to reduce </a:t>
            </a:r>
            <a:r>
              <a:rPr lang="en-US" dirty="0" smtClean="0"/>
              <a:t>snapshots</a:t>
            </a:r>
            <a:endParaRPr lang="en-US" dirty="0"/>
          </a:p>
          <a:p>
            <a:pPr lvl="1"/>
            <a:r>
              <a:rPr lang="en-US" i="1" dirty="0" smtClean="0"/>
              <a:t>Asynchronous</a:t>
            </a:r>
            <a:r>
              <a:rPr lang="en-US" dirty="0" smtClean="0"/>
              <a:t> recovery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F60F-3EA1-45ED-A3FD-0857F7C98CFB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8852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71600" y="1752600"/>
            <a:ext cx="6400800" cy="16764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is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GraphLab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Version 2.1</a:t>
            </a:r>
            <a:b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en-US" sz="1400" dirty="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sz="4400" b="1" dirty="0" smtClean="0"/>
              <a:t>Apache 2 License</a:t>
            </a:r>
            <a:endParaRPr lang="en-US" sz="4400" b="1" dirty="0"/>
          </a:p>
        </p:txBody>
      </p:sp>
      <p:sp>
        <p:nvSpPr>
          <p:cNvPr id="10" name="Subtitle 5"/>
          <p:cNvSpPr>
            <a:spLocks noGrp="1"/>
          </p:cNvSpPr>
          <p:nvPr>
            <p:ph type="subTitle" idx="1"/>
          </p:nvPr>
        </p:nvSpPr>
        <p:spPr>
          <a:xfrm>
            <a:off x="990600" y="4173835"/>
            <a:ext cx="7239000" cy="927100"/>
          </a:xfrm>
        </p:spPr>
        <p:txBody>
          <a:bodyPr/>
          <a:lstStyle/>
          <a:p>
            <a:r>
              <a:rPr lang="en-US" sz="5400" b="1" dirty="0" smtClean="0">
                <a:solidFill>
                  <a:schemeClr val="tx2"/>
                </a:solidFill>
                <a:latin typeface="Helvetica"/>
                <a:cs typeface="Helvetica"/>
              </a:rPr>
              <a:t>http://</a:t>
            </a:r>
            <a:r>
              <a:rPr lang="en-US" sz="5400" b="1" dirty="0" err="1" smtClean="0">
                <a:solidFill>
                  <a:schemeClr val="tx2"/>
                </a:solidFill>
                <a:latin typeface="Helvetica"/>
                <a:cs typeface="Helvetica"/>
              </a:rPr>
              <a:t>graphlab.org</a:t>
            </a:r>
            <a:endParaRPr lang="en-US" sz="5400" b="1" dirty="0">
              <a:solidFill>
                <a:schemeClr val="tx2"/>
              </a:solidFill>
              <a:latin typeface="Helvetica"/>
              <a:cs typeface="Helvetic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15962" y="5634335"/>
            <a:ext cx="8013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000000"/>
                </a:solidFill>
                <a:latin typeface="Tahoma" pitchFamily="34" charset="0"/>
                <a:ea typeface="ＭＳ Ｐゴシック"/>
                <a:cs typeface="ＭＳ Ｐゴシック"/>
              </a:rPr>
              <a:t>Documentation… Code… Tutorials… (more on the way) </a:t>
            </a:r>
            <a:endParaRPr lang="en-US" sz="2400" dirty="0">
              <a:solidFill>
                <a:srgbClr val="000000"/>
              </a:solidFill>
              <a:latin typeface="Tahoma" pitchFamily="34" charset="0"/>
              <a:ea typeface="ＭＳ Ｐゴシック"/>
              <a:cs typeface="ＭＳ Ｐゴシック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47800" y="609600"/>
            <a:ext cx="6284593" cy="132343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defTabSz="914400"/>
            <a:r>
              <a:rPr lang="en-US" sz="8000" b="1" dirty="0" smtClean="0">
                <a:ln w="11430">
                  <a:solidFill>
                    <a:schemeClr val="tx1"/>
                  </a:solidFill>
                </a:ln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Helvetica"/>
                <a:cs typeface="Helvetica"/>
              </a:rPr>
              <a:t>PowerGraph</a:t>
            </a:r>
            <a:endParaRPr lang="en-US" sz="8000" b="1" dirty="0">
              <a:ln w="11430">
                <a:solidFill>
                  <a:schemeClr val="tx1"/>
                </a:solidFill>
              </a:ln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249486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2"/>
      <p:bldP spid="10" grpId="0" build="p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78A9D-47DB-49FD-9415-23D209E6C172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3400" y="949404"/>
            <a:ext cx="332596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/>
              <a:t>Problem:</a:t>
            </a:r>
            <a:endParaRPr lang="en-US" sz="6600" dirty="0"/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533400" y="2667000"/>
            <a:ext cx="8153400" cy="2209800"/>
          </a:xfrm>
        </p:spPr>
        <p:txBody>
          <a:bodyPr>
            <a:noAutofit/>
          </a:bodyPr>
          <a:lstStyle/>
          <a:p>
            <a:r>
              <a:rPr lang="en-US" sz="4800" dirty="0" smtClean="0"/>
              <a:t>Existing </a:t>
            </a:r>
            <a:r>
              <a:rPr lang="en-US" sz="4800" b="1" i="1" dirty="0" smtClean="0"/>
              <a:t>distributed</a:t>
            </a:r>
            <a:r>
              <a:rPr lang="en-US" sz="4800" dirty="0" smtClean="0"/>
              <a:t> graph computation systems perform </a:t>
            </a:r>
            <a:r>
              <a:rPr lang="en-US" sz="4800" dirty="0"/>
              <a:t>poorly on </a:t>
            </a:r>
            <a:r>
              <a:rPr lang="en-US" sz="5400" b="1" dirty="0" smtClean="0"/>
              <a:t>Natural</a:t>
            </a:r>
            <a:r>
              <a:rPr lang="en-US" sz="5400" b="1" dirty="0"/>
              <a:t> </a:t>
            </a:r>
            <a:r>
              <a:rPr lang="en-US" sz="5400" b="1" dirty="0" smtClean="0"/>
              <a:t>Graphs</a:t>
            </a:r>
            <a:r>
              <a:rPr lang="en-US" sz="4800" dirty="0" smtClean="0"/>
              <a:t>.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41976237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PageRank on Twitter Follower Graph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14400" y="1219200"/>
            <a:ext cx="72977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Natural Graph with 40M Users,  1.4 Billion Links</a:t>
            </a:r>
            <a:endParaRPr lang="en-US" sz="28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8099" y="6324600"/>
            <a:ext cx="49404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000000"/>
                </a:solidFill>
                <a:latin typeface="Lucida Grande"/>
                <a:ea typeface="Lucida Grande"/>
                <a:cs typeface="Lucida Grande"/>
              </a:rPr>
              <a:t>Hadoop</a:t>
            </a:r>
            <a:r>
              <a:rPr lang="en-US" sz="1400" dirty="0" smtClean="0">
                <a:solidFill>
                  <a:srgbClr val="000000"/>
                </a:solidFill>
                <a:latin typeface="Lucida Grande"/>
                <a:ea typeface="Lucida Grande"/>
                <a:cs typeface="Lucida Grande"/>
              </a:rPr>
              <a:t> results from [Kang et al. </a:t>
            </a:r>
            <a:r>
              <a:rPr lang="en-US" sz="1400" dirty="0">
                <a:solidFill>
                  <a:srgbClr val="000000"/>
                </a:solidFill>
                <a:latin typeface="Lucida Grande"/>
                <a:ea typeface="Lucida Grande"/>
                <a:cs typeface="Lucida Grande"/>
              </a:rPr>
              <a:t>'11</a:t>
            </a:r>
            <a:r>
              <a:rPr lang="en-US" sz="1400" dirty="0" smtClean="0">
                <a:solidFill>
                  <a:srgbClr val="000000"/>
                </a:solidFill>
                <a:latin typeface="Lucida Grande"/>
                <a:ea typeface="Lucida Grande"/>
                <a:cs typeface="Lucida Grande"/>
              </a:rPr>
              <a:t>]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Lucida Grande"/>
                <a:ea typeface="Lucida Grande"/>
                <a:cs typeface="Lucida Grande"/>
              </a:rPr>
              <a:t>Twister (in-memory </a:t>
            </a:r>
            <a:r>
              <a:rPr lang="en-US" sz="1400" dirty="0" err="1" smtClean="0">
                <a:solidFill>
                  <a:srgbClr val="000000"/>
                </a:solidFill>
                <a:latin typeface="Lucida Grande"/>
                <a:ea typeface="Lucida Grande"/>
                <a:cs typeface="Lucida Grande"/>
              </a:rPr>
              <a:t>MapReduce</a:t>
            </a:r>
            <a:r>
              <a:rPr lang="en-US" sz="1400" dirty="0" smtClean="0">
                <a:solidFill>
                  <a:srgbClr val="000000"/>
                </a:solidFill>
                <a:latin typeface="Lucida Grande"/>
                <a:ea typeface="Lucida Grande"/>
                <a:cs typeface="Lucida Grande"/>
              </a:rPr>
              <a:t>) [</a:t>
            </a:r>
            <a:r>
              <a:rPr lang="en-US" sz="1400" dirty="0" err="1" smtClean="0">
                <a:solidFill>
                  <a:srgbClr val="000000"/>
                </a:solidFill>
                <a:latin typeface="Lucida Grande"/>
                <a:ea typeface="Lucida Grande"/>
                <a:cs typeface="Lucida Grande"/>
              </a:rPr>
              <a:t>Ekanayake</a:t>
            </a:r>
            <a:r>
              <a:rPr lang="en-US" sz="1400" dirty="0" smtClean="0">
                <a:solidFill>
                  <a:srgbClr val="000000"/>
                </a:solidFill>
                <a:latin typeface="Lucida Grande"/>
                <a:ea typeface="Lucida Grande"/>
                <a:cs typeface="Lucida Grande"/>
              </a:rPr>
              <a:t> et al. ‘10]</a:t>
            </a: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F60F-3EA1-45ED-A3FD-0857F7C98CF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26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9426546"/>
              </p:ext>
            </p:extLst>
          </p:nvPr>
        </p:nvGraphicFramePr>
        <p:xfrm>
          <a:off x="1371600" y="1676400"/>
          <a:ext cx="71628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2" name="Rounded Rectangle 21"/>
          <p:cNvSpPr/>
          <p:nvPr/>
        </p:nvSpPr>
        <p:spPr>
          <a:xfrm>
            <a:off x="4800600" y="3276600"/>
            <a:ext cx="3733800" cy="19812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O</a:t>
            </a:r>
            <a:r>
              <a:rPr lang="en-US" sz="2800" b="1" dirty="0" smtClean="0">
                <a:solidFill>
                  <a:schemeClr val="tx1"/>
                </a:solidFill>
              </a:rPr>
              <a:t>rder of magnitude</a:t>
            </a:r>
            <a:r>
              <a:rPr lang="en-US" sz="2800" dirty="0" smtClean="0">
                <a:solidFill>
                  <a:schemeClr val="tx1"/>
                </a:solidFill>
              </a:rPr>
              <a:t> by </a:t>
            </a:r>
            <a:r>
              <a:rPr lang="en-US" sz="2800" i="1" dirty="0" smtClean="0">
                <a:solidFill>
                  <a:schemeClr val="tx1"/>
                </a:solidFill>
              </a:rPr>
              <a:t>exploiting</a:t>
            </a:r>
            <a:r>
              <a:rPr lang="en-US" sz="2800" dirty="0" smtClean="0">
                <a:solidFill>
                  <a:schemeClr val="tx1"/>
                </a:solidFill>
              </a:rPr>
              <a:t> properties of </a:t>
            </a:r>
            <a:r>
              <a:rPr lang="en-US" sz="2800" b="1" dirty="0" smtClean="0">
                <a:solidFill>
                  <a:schemeClr val="tx1"/>
                </a:solidFill>
              </a:rPr>
              <a:t>Natural Graphs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87111" y="5410200"/>
            <a:ext cx="2332289" cy="487313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n w="3175">
                  <a:solidFill>
                    <a:schemeClr val="tx1"/>
                  </a:solidFill>
                </a:ln>
                <a:solidFill>
                  <a:schemeClr val="accent6"/>
                </a:solidFill>
              </a:rPr>
              <a:t>PowerGraph</a:t>
            </a:r>
            <a:endParaRPr lang="en-US" sz="3200" b="1" dirty="0">
              <a:ln w="3175">
                <a:solidFill>
                  <a:schemeClr val="tx1"/>
                </a:solidFill>
              </a:ln>
              <a:solidFill>
                <a:schemeClr val="accent6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57200" y="5486400"/>
            <a:ext cx="7848600" cy="6096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9384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6" grpId="0">
        <p:bldAsOne/>
      </p:bldGraphic>
      <p:bldP spid="22" grpId="0" animBg="1"/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Properties of Natural Graphs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F60F-3EA1-45ED-A3FD-0857F7C98CFB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4" name="Picture 3"/>
          <p:cNvPicPr>
            <a:picLocks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05000" y="1752600"/>
            <a:ext cx="5445894" cy="27432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914400" y="5029200"/>
            <a:ext cx="735883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dirty="0" smtClean="0"/>
              <a:t>Power-Law Degree Distribution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2037829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Power-Law Degree Distribution</a:t>
            </a:r>
            <a:endParaRPr lang="en-US" dirty="0"/>
          </a:p>
        </p:txBody>
      </p:sp>
      <p:pic>
        <p:nvPicPr>
          <p:cNvPr id="14" name="Picture 13" descr="yahoodeg.pd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2000" y="1295400"/>
            <a:ext cx="7696200" cy="5357645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4876800" y="2667000"/>
            <a:ext cx="4038600" cy="3803804"/>
            <a:chOff x="4648200" y="2667000"/>
            <a:chExt cx="4038600" cy="3803804"/>
          </a:xfrm>
        </p:grpSpPr>
        <p:sp>
          <p:nvSpPr>
            <p:cNvPr id="18" name="TextBox 17"/>
            <p:cNvSpPr txBox="1"/>
            <p:nvPr/>
          </p:nvSpPr>
          <p:spPr>
            <a:xfrm>
              <a:off x="4648200" y="2667000"/>
              <a:ext cx="4038600" cy="1384995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 defTabSz="914400"/>
              <a:r>
                <a:rPr lang="en-US" sz="2800" b="1" dirty="0" smtClean="0">
                  <a:solidFill>
                    <a:prstClr val="black"/>
                  </a:solidFill>
                  <a:latin typeface="Calibri"/>
                </a:rPr>
                <a:t>Top 1% of vertices are adjacent to</a:t>
              </a:r>
            </a:p>
            <a:p>
              <a:pPr algn="ctr" defTabSz="914400"/>
              <a:r>
                <a:rPr lang="en-US" sz="2800" b="1" dirty="0" smtClean="0">
                  <a:solidFill>
                    <a:prstClr val="black"/>
                  </a:solidFill>
                  <a:latin typeface="Calibri"/>
                </a:rPr>
                <a:t>50% </a:t>
              </a:r>
              <a:r>
                <a:rPr lang="en-US" sz="2800" b="1" dirty="0">
                  <a:solidFill>
                    <a:prstClr val="black"/>
                  </a:solidFill>
                  <a:latin typeface="Calibri"/>
                </a:rPr>
                <a:t>of the edges!</a:t>
              </a:r>
            </a:p>
          </p:txBody>
        </p:sp>
        <p:sp>
          <p:nvSpPr>
            <p:cNvPr id="19" name="Oval 18"/>
            <p:cNvSpPr/>
            <p:nvPr/>
          </p:nvSpPr>
          <p:spPr bwMode="auto">
            <a:xfrm>
              <a:off x="5715000" y="5562600"/>
              <a:ext cx="1752600" cy="908204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800">
                <a:solidFill>
                  <a:prstClr val="black"/>
                </a:solidFill>
                <a:latin typeface="Tahoma" pitchFamily="-64" charset="0"/>
              </a:endParaRPr>
            </a:p>
          </p:txBody>
        </p:sp>
        <p:cxnSp>
          <p:nvCxnSpPr>
            <p:cNvPr id="20" name="Straight Arrow Connector 19"/>
            <p:cNvCxnSpPr>
              <a:stCxn id="18" idx="2"/>
              <a:endCxn id="19" idx="0"/>
            </p:cNvCxnSpPr>
            <p:nvPr/>
          </p:nvCxnSpPr>
          <p:spPr bwMode="auto">
            <a:xfrm flipH="1">
              <a:off x="6591300" y="4051995"/>
              <a:ext cx="76200" cy="1510605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</p:grpSp>
      <p:sp>
        <p:nvSpPr>
          <p:cNvPr id="15" name="Rectangle 14"/>
          <p:cNvSpPr/>
          <p:nvPr/>
        </p:nvSpPr>
        <p:spPr>
          <a:xfrm>
            <a:off x="4800600" y="2514600"/>
            <a:ext cx="4191000" cy="1524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High-Degree </a:t>
            </a:r>
          </a:p>
          <a:p>
            <a:pPr algn="ctr"/>
            <a:r>
              <a:rPr lang="en-US" sz="3600" dirty="0" smtClean="0"/>
              <a:t>Vertices</a:t>
            </a:r>
            <a:endParaRPr lang="en-US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F60F-3EA1-45ED-A3FD-0857F7C98CF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 rot="16200000">
            <a:off x="-793332" y="3486659"/>
            <a:ext cx="3024285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800" dirty="0" smtClean="0"/>
              <a:t>Number of Vertices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560048" y="5334000"/>
            <a:ext cx="28015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tx2"/>
                </a:solidFill>
              </a:rPr>
              <a:t>AltaVista </a:t>
            </a:r>
            <a:r>
              <a:rPr lang="en-US" sz="2000" dirty="0" err="1" smtClean="0">
                <a:solidFill>
                  <a:schemeClr val="tx2"/>
                </a:solidFill>
              </a:rPr>
              <a:t>WebGraph</a:t>
            </a:r>
            <a:endParaRPr lang="en-US" sz="2000" dirty="0" smtClean="0">
              <a:solidFill>
                <a:schemeClr val="tx2"/>
              </a:solidFill>
            </a:endParaRPr>
          </a:p>
          <a:p>
            <a:r>
              <a:rPr lang="en-US" sz="2000" dirty="0" smtClean="0">
                <a:solidFill>
                  <a:schemeClr val="tx2"/>
                </a:solidFill>
              </a:rPr>
              <a:t>1.4B Vertices, 6.6B Edges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191000" y="6096000"/>
            <a:ext cx="1385916" cy="58477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 smtClean="0"/>
              <a:t>Degree</a:t>
            </a:r>
            <a:endParaRPr lang="en-US" sz="3200" dirty="0"/>
          </a:p>
        </p:txBody>
      </p:sp>
      <p:grpSp>
        <p:nvGrpSpPr>
          <p:cNvPr id="25" name="Group 24"/>
          <p:cNvGrpSpPr/>
          <p:nvPr/>
        </p:nvGrpSpPr>
        <p:grpSpPr>
          <a:xfrm>
            <a:off x="1409700" y="1447800"/>
            <a:ext cx="5905500" cy="954107"/>
            <a:chOff x="6286500" y="5105400"/>
            <a:chExt cx="5905500" cy="954107"/>
          </a:xfrm>
        </p:grpSpPr>
        <p:sp>
          <p:nvSpPr>
            <p:cNvPr id="26" name="TextBox 25"/>
            <p:cNvSpPr txBox="1"/>
            <p:nvPr/>
          </p:nvSpPr>
          <p:spPr>
            <a:xfrm>
              <a:off x="8153400" y="5105400"/>
              <a:ext cx="4038600" cy="954107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 defTabSz="914400"/>
              <a:r>
                <a:rPr lang="en-US" sz="2800" b="1" dirty="0" smtClean="0">
                  <a:solidFill>
                    <a:prstClr val="black"/>
                  </a:solidFill>
                  <a:latin typeface="Calibri"/>
                </a:rPr>
                <a:t>More than 10</a:t>
              </a:r>
              <a:r>
                <a:rPr lang="en-US" sz="2800" b="1" baseline="30000" dirty="0" smtClean="0">
                  <a:solidFill>
                    <a:prstClr val="black"/>
                  </a:solidFill>
                  <a:latin typeface="Calibri"/>
                </a:rPr>
                <a:t>8</a:t>
              </a:r>
              <a:r>
                <a:rPr lang="en-US" sz="2800" b="1" dirty="0" smtClean="0">
                  <a:solidFill>
                    <a:prstClr val="black"/>
                  </a:solidFill>
                  <a:latin typeface="Calibri"/>
                </a:rPr>
                <a:t> vertices </a:t>
              </a:r>
              <a:br>
                <a:rPr lang="en-US" sz="2800" b="1" dirty="0" smtClean="0">
                  <a:solidFill>
                    <a:prstClr val="black"/>
                  </a:solidFill>
                  <a:latin typeface="Calibri"/>
                </a:rPr>
              </a:br>
              <a:r>
                <a:rPr lang="en-US" sz="2800" b="1" dirty="0" smtClean="0">
                  <a:solidFill>
                    <a:prstClr val="black"/>
                  </a:solidFill>
                  <a:latin typeface="Calibri"/>
                </a:rPr>
                <a:t>have one neighbor.</a:t>
              </a:r>
            </a:p>
          </p:txBody>
        </p:sp>
        <p:sp>
          <p:nvSpPr>
            <p:cNvPr id="27" name="Oval 26"/>
            <p:cNvSpPr/>
            <p:nvPr/>
          </p:nvSpPr>
          <p:spPr bwMode="auto">
            <a:xfrm>
              <a:off x="6286500" y="5715000"/>
              <a:ext cx="304800" cy="304800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800">
                <a:solidFill>
                  <a:prstClr val="black"/>
                </a:solidFill>
                <a:latin typeface="Tahoma" pitchFamily="-64" charset="0"/>
              </a:endParaRPr>
            </a:p>
          </p:txBody>
        </p:sp>
        <p:cxnSp>
          <p:nvCxnSpPr>
            <p:cNvPr id="28" name="Straight Arrow Connector 27"/>
            <p:cNvCxnSpPr>
              <a:stCxn id="26" idx="1"/>
              <a:endCxn id="27" idx="6"/>
            </p:cNvCxnSpPr>
            <p:nvPr/>
          </p:nvCxnSpPr>
          <p:spPr bwMode="auto">
            <a:xfrm flipH="1">
              <a:off x="6591300" y="5582454"/>
              <a:ext cx="1562100" cy="284946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</p:grpSp>
    </p:spTree>
    <p:extLst>
      <p:ext uri="{BB962C8B-B14F-4D97-AF65-F5344CB8AC3E}">
        <p14:creationId xmlns:p14="http://schemas.microsoft.com/office/powerpoint/2010/main" val="34167976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JEGONZAL@BMJWTWACPFIMLKSR" val="451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5|3.7|4.3|6.3|7.7|1.7|1.2|3.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21062</TotalTime>
  <Words>2229</Words>
  <Application>Microsoft Macintosh PowerPoint</Application>
  <PresentationFormat>On-screen Show (4:3)</PresentationFormat>
  <Paragraphs>644</Paragraphs>
  <Slides>58</Slides>
  <Notes>31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58</vt:i4>
      </vt:variant>
    </vt:vector>
  </HeadingPairs>
  <TitlesOfParts>
    <vt:vector size="60" baseType="lpstr">
      <vt:lpstr>Office Theme</vt:lpstr>
      <vt:lpstr>1_Office Theme</vt:lpstr>
      <vt:lpstr>PowerPoint Presentation</vt:lpstr>
      <vt:lpstr>Graphs are ubiquitous..</vt:lpstr>
      <vt:lpstr>PowerPoint Presentation</vt:lpstr>
      <vt:lpstr>Graphs are Essential to  Data-Mining and Machine Learning</vt:lpstr>
      <vt:lpstr>Natural Graphs Graphs derived from natural phenomena</vt:lpstr>
      <vt:lpstr>Existing distributed graph computation systems perform poorly on Natural Graphs.</vt:lpstr>
      <vt:lpstr>PageRank on Twitter Follower Graph</vt:lpstr>
      <vt:lpstr>Properties of Natural Graphs</vt:lpstr>
      <vt:lpstr>Power-Law Degree Distribution</vt:lpstr>
      <vt:lpstr>Power-Law Degree Distribution</vt:lpstr>
      <vt:lpstr>Power-Law Graphs are  Difficult to Partition</vt:lpstr>
      <vt:lpstr>Properties of Natural Graphs</vt:lpstr>
      <vt:lpstr>PowerPoint Presentation</vt:lpstr>
      <vt:lpstr>How do we program  graph computation?</vt:lpstr>
      <vt:lpstr>The Graph-Parallel Abstraction</vt:lpstr>
      <vt:lpstr>Example</vt:lpstr>
      <vt:lpstr>PageRank Algorithm</vt:lpstr>
      <vt:lpstr>The Pregel Abstraction</vt:lpstr>
      <vt:lpstr>The GraphLab Abstraction</vt:lpstr>
      <vt:lpstr>Challenges of High-Degree Vertices</vt:lpstr>
      <vt:lpstr>Communication Overhead  for High-Degree Vertices</vt:lpstr>
      <vt:lpstr>Pregel Message Combiners on Fan-In</vt:lpstr>
      <vt:lpstr>Pregel Struggles with Fan-Out</vt:lpstr>
      <vt:lpstr>Fan-In and Fan-Out Performance</vt:lpstr>
      <vt:lpstr>GraphLab Ghosting</vt:lpstr>
      <vt:lpstr>GraphLab Ghosting</vt:lpstr>
      <vt:lpstr>Fan-In and Fan-Out Performance</vt:lpstr>
      <vt:lpstr>Graph Partitioning</vt:lpstr>
      <vt:lpstr>Random Partitioning</vt:lpstr>
      <vt:lpstr>In Summary</vt:lpstr>
      <vt:lpstr>PowerPoint Presentation</vt:lpstr>
      <vt:lpstr>A Common Pattern for Vertex-Programs</vt:lpstr>
      <vt:lpstr>GAS Decomposition</vt:lpstr>
      <vt:lpstr>PageRank in PowerGraph</vt:lpstr>
      <vt:lpstr>Distributed Execution of a PowerGraph Vertex-Program</vt:lpstr>
      <vt:lpstr>Minimizing Communication in PowerGraph</vt:lpstr>
      <vt:lpstr>New Approach to Partitioning</vt:lpstr>
      <vt:lpstr>Constructing Vertex-Cuts</vt:lpstr>
      <vt:lpstr>Random Edge-Placement</vt:lpstr>
      <vt:lpstr>Analysis Random Edge-Placement</vt:lpstr>
      <vt:lpstr>Random Vertex-Cuts vs. Edge-Cuts </vt:lpstr>
      <vt:lpstr>Greedy Vertex-Cuts</vt:lpstr>
      <vt:lpstr>Greedy Vertex-Cuts</vt:lpstr>
      <vt:lpstr>Partitioning Performance</vt:lpstr>
      <vt:lpstr>Greedy Vertex-Cuts Improve Performance</vt:lpstr>
      <vt:lpstr>Other Features (See Paper)</vt:lpstr>
      <vt:lpstr>System Evaluation</vt:lpstr>
      <vt:lpstr>System Design</vt:lpstr>
      <vt:lpstr>Implemented Many Algorithms</vt:lpstr>
      <vt:lpstr>Comparison with GraphLab &amp; Pregel</vt:lpstr>
      <vt:lpstr>PageRank on the Twitter Follower Graph</vt:lpstr>
      <vt:lpstr>PowerGraph is Scalable</vt:lpstr>
      <vt:lpstr>Topic Modeling</vt:lpstr>
      <vt:lpstr>Triangle Counting on The Twitter Graph</vt:lpstr>
      <vt:lpstr>Summary</vt:lpstr>
      <vt:lpstr>Machine Learning and Data-Mining Toolkits</vt:lpstr>
      <vt:lpstr>Future Work</vt:lpstr>
      <vt:lpstr>is GraphLab Version 2.1  Apache 2 License</vt:lpstr>
    </vt:vector>
  </TitlesOfParts>
  <Company>Carnegie Mellon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Jegonzal</dc:creator>
  <cp:lastModifiedBy>Joseph Gonzalez</cp:lastModifiedBy>
  <cp:revision>1683</cp:revision>
  <dcterms:created xsi:type="dcterms:W3CDTF">2012-05-11T20:53:20Z</dcterms:created>
  <dcterms:modified xsi:type="dcterms:W3CDTF">2012-10-08T22:13:52Z</dcterms:modified>
</cp:coreProperties>
</file>