
<file path=[Content_Types].xml><?xml version="1.0" encoding="utf-8"?>
<Types xmlns="http://schemas.openxmlformats.org/package/2006/content-types">
  <Override PartName="/ppt/slideLayouts/slideLayout8.xml" ContentType="application/vnd.openxmlformats-officedocument.presentationml.slideLayout+xml"/>
  <Override PartName="/ppt/tags/tag48.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31.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notesSlides/notesSlide11.xml" ContentType="application/vnd.openxmlformats-officedocument.presentationml.notesSlide+xml"/>
  <Override PartName="/docProps/app.xml" ContentType="application/vnd.openxmlformats-officedocument.extended-properties+xml"/>
  <Override PartName="/ppt/slides/slide30.xml" ContentType="application/vnd.openxmlformats-officedocument.presentationml.slide+xml"/>
  <Override PartName="/ppt/notesSlides/notesSlide9.xml" ContentType="application/vnd.openxmlformats-officedocument.presentationml.notesSlide+xml"/>
  <Override PartName="/ppt/tags/tag34.xml" ContentType="application/vnd.openxmlformats-officedocument.presentationml.tags+xml"/>
  <Override PartName="/ppt/tags/tag41.xml" ContentType="application/vnd.openxmlformats-officedocument.presentationml.tags+xml"/>
  <Override PartName="/ppt/tags/tag15.xml" ContentType="application/vnd.openxmlformats-officedocument.presentationml.tags+xml"/>
  <Override PartName="/ppt/slides/slide36.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charts/chart7.xml" ContentType="application/vnd.openxmlformats-officedocument.drawingml.chart+xml"/>
  <Override PartName="/ppt/notesSlides/notesSlide16.xml" ContentType="application/vnd.openxmlformats-officedocument.presentationml.notesSlide+xml"/>
  <Override PartName="/ppt/charts/chart1.xml" ContentType="application/vnd.openxmlformats-officedocument.drawingml.chart+xml"/>
  <Override PartName="/ppt/slideLayouts/slideLayout3.xml" ContentType="application/vnd.openxmlformats-officedocument.presentationml.slideLayout+xml"/>
  <Override PartName="/ppt/slides/slide21.xml" ContentType="application/vnd.openxmlformats-officedocument.presentationml.slide+xml"/>
  <Override PartName="/ppt/tags/tag17.xml" ContentType="application/vnd.openxmlformats-officedocument.presentationml.tags+xml"/>
  <Override PartName="/ppt/slides/slide23.xml" ContentType="application/vnd.openxmlformats-officedocument.presentationml.slide+xml"/>
  <Default Extension="fntdata" ContentType="application/x-fontdata"/>
  <Override PartName="/ppt/slideLayouts/slideLayout9.xml" ContentType="application/vnd.openxmlformats-officedocument.presentationml.slideLayout+xml"/>
  <Override PartName="/ppt/charts/chart2.xml" ContentType="application/vnd.openxmlformats-officedocument.drawingml.chart+xml"/>
  <Override PartName="/ppt/charts/chart3.xml" ContentType="application/vnd.openxmlformats-officedocument.drawingml.chart+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ppt/notesSlides/notesSlide15.xml" ContentType="application/vnd.openxmlformats-officedocument.presentationml.notesSlide+xml"/>
  <Override PartName="/ppt/embeddings/oleObject2.bin" ContentType="application/vnd.openxmlformats-officedocument.oleObject"/>
  <Override PartName="/ppt/charts/chart10.xml" ContentType="application/vnd.openxmlformats-officedocument.drawingml.chart+xml"/>
  <Override PartName="/ppt/notesSlides/notesSlide4.xml" ContentType="application/vnd.openxmlformats-officedocument.presentationml.notesSlide+xml"/>
  <Override PartName="/ppt/tags/tag32.xml" ContentType="application/vnd.openxmlformats-officedocument.presentationml.tags+xml"/>
  <Override PartName="/ppt/handoutMasters/handoutMaster1.xml" ContentType="application/vnd.openxmlformats-officedocument.presentationml.handoutMaster+xml"/>
  <Override PartName="/ppt/slides/slide13.xml" ContentType="application/vnd.openxmlformats-officedocument.presentationml.slide+xml"/>
  <Override PartName="/ppt/tags/tag9.xml" ContentType="application/vnd.openxmlformats-officedocument.presentationml.tags+xml"/>
  <Override PartName="/ppt/tags/tag35.xml" ContentType="application/vnd.openxmlformats-officedocument.presentationml.tags+xml"/>
  <Override PartName="/ppt/tags/tag38.xml" ContentType="application/vnd.openxmlformats-officedocument.presentationml.tags+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tags/tag12.xml" ContentType="application/vnd.openxmlformats-officedocument.presentationml.tags+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slideLayouts/slideLayout2.xml" ContentType="application/vnd.openxmlformats-officedocument.presentationml.slideLayout+xml"/>
  <Override PartName="/ppt/charts/chart11.xml" ContentType="application/vnd.openxmlformats-officedocument.drawingml.chart+xml"/>
  <Override PartName="/ppt/tags/tag47.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slideLayouts/slideLayout6.xml" ContentType="application/vnd.openxmlformats-officedocument.presentationml.slideLayout+xml"/>
  <Default Extension="emf" ContentType="image/x-emf"/>
  <Override PartName="/ppt/slides/slide37.xml" ContentType="application/vnd.openxmlformats-officedocument.presentationml.slide+xml"/>
  <Override PartName="/ppt/tags/tag29.xml" ContentType="application/vnd.openxmlformats-officedocument.presentationml.tags+xml"/>
  <Override PartName="/ppt/slides/slide10.xml" ContentType="application/vnd.openxmlformats-officedocument.presentationml.slide+xml"/>
  <Override PartName="/ppt/tags/tag40.xml" ContentType="application/vnd.openxmlformats-officedocument.presentationml.tags+xml"/>
  <Override PartName="/ppt/slides/slide33.xml" ContentType="application/vnd.openxmlformats-officedocument.presentationml.slide+xml"/>
  <Override PartName="/ppt/charts/chart4.xml" ContentType="application/vnd.openxmlformats-officedocument.drawingml.chart+xml"/>
  <Override PartName="/ppt/presProps.xml" ContentType="application/vnd.openxmlformats-officedocument.presentationml.presProps+xml"/>
  <Override PartName="/ppt/tags/tag14.xml" ContentType="application/vnd.openxmlformats-officedocument.presentationml.tags+xml"/>
  <Override PartName="/ppt/tags/tag33.xml" ContentType="application/vnd.openxmlformats-officedocument.presentationml.tags+xml"/>
  <Override PartName="/ppt/notesSlides/notesSlide18.xml" ContentType="application/vnd.openxmlformats-officedocument.presentationml.notesSlide+xml"/>
  <Default Extension="png" ContentType="image/png"/>
  <Default Extension="vml" ContentType="application/vnd.openxmlformats-officedocument.vmlDrawing"/>
  <Override PartName="/ppt/tags/tag7.xml" ContentType="application/vnd.openxmlformats-officedocument.presentationml.tags+xml"/>
  <Override PartName="/ppt/slides/slide27.xml" ContentType="application/vnd.openxmlformats-officedocument.presentationml.slide+xml"/>
  <Override PartName="/ppt/tags/tag5.xml" ContentType="application/vnd.openxmlformats-officedocument.presentationml.tags+xml"/>
  <Override PartName="/ppt/tags/tag37.xml" ContentType="application/vnd.openxmlformats-officedocument.presentationml.tags+xml"/>
  <Override PartName="/ppt/charts/chart5.xml" ContentType="application/vnd.openxmlformats-officedocument.drawingml.chart+xml"/>
  <Override PartName="/docProps/core.xml" ContentType="application/vnd.openxmlformats-package.core-properties+xml"/>
  <Override PartName="/ppt/tags/tag42.xml" ContentType="application/vnd.openxmlformats-officedocument.presentationml.tags+xml"/>
  <Override PartName="/ppt/tags/tag19.xml" ContentType="application/vnd.openxmlformats-officedocument.presentationml.tags+xml"/>
  <Override PartName="/ppt/slides/slide31.xml" ContentType="application/vnd.openxmlformats-officedocument.presentationml.slide+xml"/>
  <Override PartName="/ppt/charts/chart8.xml" ContentType="application/vnd.openxmlformats-officedocument.drawingml.chart+xml"/>
  <Default Extension="bin" ContentType="application/vnd.openxmlformats-officedocument.presentationml.printerSettings"/>
  <Override PartName="/ppt/notesSlides/notesSlide10.xml" ContentType="application/vnd.openxmlformats-officedocument.presentationml.notesSlide+xml"/>
  <Override PartName="/ppt/tags/tag8.xml" ContentType="application/vnd.openxmlformats-officedocument.presentationml.tags+xml"/>
  <Override PartName="/ppt/notesSlides/notesSlide24.xml" ContentType="application/vnd.openxmlformats-officedocument.presentationml.notesSlide+xml"/>
  <Override PartName="/ppt/tags/tag43.xml" ContentType="application/vnd.openxmlformats-officedocument.presentationml.tags+xml"/>
  <Override PartName="/ppt/tags/tag6.xml" ContentType="application/vnd.openxmlformats-officedocument.presentationml.tags+xml"/>
  <Override PartName="/ppt/tags/tag11.xml" ContentType="application/vnd.openxmlformats-officedocument.presentationml.tags+xml"/>
  <Override PartName="/ppt/slides/slide19.xml" ContentType="application/vnd.openxmlformats-officedocument.presentationml.slide+xml"/>
  <Override PartName="/ppt/slides/slide12.xml" ContentType="application/vnd.openxmlformats-officedocument.presentationml.slide+xml"/>
  <Override PartName="/ppt/tags/tag2.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heme/theme2.xml" ContentType="application/vnd.openxmlformats-officedocument.theme+xml"/>
  <Override PartName="/ppt/charts/chart6.xml" ContentType="application/vnd.openxmlformats-officedocument.drawingml.chart+xml"/>
  <Override PartName="/ppt/notesSlides/notesSlide27.xml" ContentType="application/vnd.openxmlformats-officedocument.presentationml.notesSlide+xml"/>
  <Override PartName="/ppt/slides/slide2.xml" ContentType="application/vnd.openxmlformats-officedocument.presentationml.slide+xml"/>
  <Override PartName="/ppt/tags/tag44.xml" ContentType="application/vnd.openxmlformats-officedocument.presentationml.tags+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slides/slide35.xml" ContentType="application/vnd.openxmlformats-officedocument.presentationml.slide+xml"/>
  <Override PartName="/ppt/charts/chart12.xml" ContentType="application/vnd.openxmlformats-officedocument.drawingml.chart+xml"/>
  <Override PartName="/ppt/tags/tag22.xml" ContentType="application/vnd.openxmlformats-officedocument.presentationml.tags+xml"/>
  <Override PartName="/ppt/tags/tag52.xml" ContentType="application/vnd.openxmlformats-officedocument.presentationml.tags+xml"/>
  <Override PartName="/ppt/notesSlides/notesSlide21.xml" ContentType="application/vnd.openxmlformats-officedocument.presentationml.notesSlide+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tags/tag3.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notesSlides/notesSlide29.xml" ContentType="application/vnd.openxmlformats-officedocument.presentationml.notesSlide+xml"/>
  <Default Extension="xml" ContentType="application/xml"/>
  <Default Extension="xlsx" ContentType="application/vnd.openxmlformats-officedocument.spreadsheetml.sheet"/>
  <Override PartName="/ppt/slides/slide26.xml" ContentType="application/vnd.openxmlformats-officedocument.presentationml.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s/slide25.xml" ContentType="application/vnd.openxmlformats-officedocument.presentationml.slide+xml"/>
  <Override PartName="/ppt/tags/tag4.xml" ContentType="application/vnd.openxmlformats-officedocument.presentationml.tags+xml"/>
  <Override PartName="/ppt/tags/tag18.xml" ContentType="application/vnd.openxmlformats-officedocument.presentationml.tags+xml"/>
  <Override PartName="/ppt/notesSlides/notesSlide19.xml" ContentType="application/vnd.openxmlformats-officedocument.presentationml.notesSlide+xml"/>
  <Override PartName="/ppt/slides/slide14.xml" ContentType="application/vnd.openxmlformats-officedocument.presentationml.slide+xml"/>
  <Override PartName="/ppt/embeddings/oleObject1.bin" ContentType="application/vnd.openxmlformats-officedocument.oleObject"/>
  <Override PartName="/ppt/tags/tag21.xml" ContentType="application/vnd.openxmlformats-officedocument.presentationml.tags+xml"/>
  <Override PartName="/ppt/slides/slide34.xml" ContentType="application/vnd.openxmlformats-officedocument.presentationml.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tags/tag54.xml" ContentType="application/vnd.openxmlformats-officedocument.presentationml.tags+xml"/>
  <Override PartName="/ppt/charts/chart9.xml" ContentType="application/vnd.openxmlformats-officedocument.drawingml.char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tags/tag51.xml" ContentType="application/vnd.openxmlformats-officedocument.presentationml.tags+xml"/>
  <Override PartName="/ppt/tags/tag27.xml" ContentType="application/vnd.openxmlformats-officedocument.presentationml.tags+xml"/>
  <Override PartName="/ppt/theme/theme1.xml" ContentType="application/vnd.openxmlformats-officedocument.theme+xml"/>
  <Override PartName="/ppt/tags/tag10.xml" ContentType="application/vnd.openxmlformats-officedocument.presentationml.tags+xml"/>
  <Override PartName="/ppt/tags/tag28.xml" ContentType="application/vnd.openxmlformats-officedocument.presentationml.tags+xml"/>
  <Override PartName="/ppt/presentation.xml" ContentType="application/vnd.openxmlformats-officedocument.presentationml.presentation.main+xml"/>
  <Override PartName="/ppt/tags/tag31.xml" ContentType="application/vnd.openxmlformats-officedocument.presentationml.tags+xml"/>
  <Override PartName="/ppt/tags/tag39.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23.xml" ContentType="application/vnd.openxmlformats-officedocument.presentationml.tags+xml"/>
  <Default Extension="jpeg" ContentType="image/jpeg"/>
  <Override PartName="/ppt/slides/slide3.xml" ContentType="application/vnd.openxmlformats-officedocument.presentationml.slide+xml"/>
  <Override PartName="/ppt/slides/slide4.xml" ContentType="application/vnd.openxmlformats-officedocument.presentationml.slide+xml"/>
  <Override PartName="/ppt/tags/tag25.xml" ContentType="application/vnd.openxmlformats-officedocument.presentationml.tags+xml"/>
  <Override PartName="/ppt/slideLayouts/slideLayout11.xml" ContentType="application/vnd.openxmlformats-officedocument.presentationml.slideLayout+xml"/>
  <Override PartName="/ppt/notesSlides/notesSlide8.xml" ContentType="application/vnd.openxmlformats-officedocument.presentationml.notesSlide+xml"/>
  <Override PartName="/ppt/tags/tag53.xml" ContentType="application/vnd.openxmlformats-officedocument.presentationml.tags+xml"/>
  <Override PartName="/ppt/tags/tag16.xml" ContentType="application/vnd.openxmlformats-officedocument.presentationml.tags+xml"/>
  <Override PartName="/ppt/slides/slide8.xml" ContentType="application/vnd.openxmlformats-officedocument.presentationml.slide+xml"/>
  <Override PartName="/ppt/tags/tag36.xml" ContentType="application/vnd.openxmlformats-officedocument.presentationml.tags+xml"/>
  <Override PartName="/ppt/slides/slide15.xml" ContentType="application/vnd.openxmlformats-officedocument.presentationml.slide+xml"/>
  <Override PartName="/ppt/tags/tag49.xml" ContentType="application/vnd.openxmlformats-officedocument.presentationml.tags+xml"/>
  <Default Extension="rels" ContentType="application/vnd.openxmlformats-package.relationships+xml"/>
  <Override PartName="/ppt/tags/tag50.xml" ContentType="application/vnd.openxmlformats-officedocument.presentationml.tags+xml"/>
  <Override PartName="/ppt/tags/tag26.xml" ContentType="application/vnd.openxmlformats-officedocument.presentationml.tags+xml"/>
  <Override PartName="/ppt/slides/slide9.xml" ContentType="application/vnd.openxmlformats-officedocument.presentationml.slide+xml"/>
  <Override PartName="/ppt/tags/tag1.xml" ContentType="application/vnd.openxmlformats-officedocument.presentationml.tags+xml"/>
  <Override PartName="/ppt/slides/slide24.xml" ContentType="application/vnd.openxmlformats-officedocument.presentationml.slide+xml"/>
  <Override PartName="/ppt/slides/slide39.xml" ContentType="application/vnd.openxmlformats-officedocument.presentationml.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6.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notesSlides/notesSlide20.xml" ContentType="application/vnd.openxmlformats-officedocument.presentationml.notes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embedTrueTypeFonts="1" saveSubsetFonts="1">
  <p:sldMasterIdLst>
    <p:sldMasterId id="2147483660" r:id="rId1"/>
  </p:sldMasterIdLst>
  <p:notesMasterIdLst>
    <p:notesMasterId r:id="rId41"/>
  </p:notesMasterIdLst>
  <p:handoutMasterIdLst>
    <p:handoutMasterId r:id="rId42"/>
  </p:handoutMasterIdLst>
  <p:sldIdLst>
    <p:sldId id="256" r:id="rId2"/>
    <p:sldId id="257" r:id="rId3"/>
    <p:sldId id="337" r:id="rId4"/>
    <p:sldId id="284" r:id="rId5"/>
    <p:sldId id="260" r:id="rId6"/>
    <p:sldId id="261" r:id="rId7"/>
    <p:sldId id="262" r:id="rId8"/>
    <p:sldId id="321" r:id="rId9"/>
    <p:sldId id="349" r:id="rId10"/>
    <p:sldId id="320" r:id="rId11"/>
    <p:sldId id="264" r:id="rId12"/>
    <p:sldId id="266" r:id="rId13"/>
    <p:sldId id="267" r:id="rId14"/>
    <p:sldId id="352" r:id="rId15"/>
    <p:sldId id="341" r:id="rId16"/>
    <p:sldId id="268" r:id="rId17"/>
    <p:sldId id="324" r:id="rId18"/>
    <p:sldId id="325" r:id="rId19"/>
    <p:sldId id="316" r:id="rId20"/>
    <p:sldId id="355" r:id="rId21"/>
    <p:sldId id="346" r:id="rId22"/>
    <p:sldId id="360" r:id="rId23"/>
    <p:sldId id="271" r:id="rId24"/>
    <p:sldId id="335" r:id="rId25"/>
    <p:sldId id="328" r:id="rId26"/>
    <p:sldId id="342" r:id="rId27"/>
    <p:sldId id="330" r:id="rId28"/>
    <p:sldId id="303" r:id="rId29"/>
    <p:sldId id="280" r:id="rId30"/>
    <p:sldId id="343" r:id="rId31"/>
    <p:sldId id="344" r:id="rId32"/>
    <p:sldId id="354" r:id="rId33"/>
    <p:sldId id="310" r:id="rId34"/>
    <p:sldId id="345" r:id="rId35"/>
    <p:sldId id="351" r:id="rId36"/>
    <p:sldId id="299" r:id="rId37"/>
    <p:sldId id="289" r:id="rId38"/>
    <p:sldId id="361" r:id="rId39"/>
    <p:sldId id="362" r:id="rId40"/>
  </p:sldIdLst>
  <p:sldSz cx="9144000" cy="6858000" type="screen4x3"/>
  <p:notesSz cx="6985000" cy="9283700"/>
  <p:embeddedFontLst>
    <p:embeddedFont>
      <p:font typeface="Tahoma"/>
      <p:regular r:id="rId43"/>
      <p:bold r:id="rId44"/>
    </p:embeddedFont>
    <p:embeddedFont>
      <p:font typeface="CMMI10"/>
      <p:regular r:id="rId45"/>
    </p:embeddedFont>
    <p:embeddedFont>
      <p:font typeface="CMR10"/>
      <p:regular r:id="rId46"/>
    </p:embeddedFont>
    <p:embeddedFont>
      <p:font typeface="CMEX10"/>
      <p:regular r:id="rId47"/>
    </p:embeddedFont>
    <p:embeddedFont>
      <p:font typeface="CMMI7"/>
      <p:regular r:id="rId48"/>
    </p:embeddedFont>
    <p:embeddedFont>
      <p:font typeface="CMSY7"/>
      <p:regular r:id="rId49"/>
    </p:embeddedFont>
    <p:embeddedFont>
      <p:font typeface="CMR7"/>
      <p:regular r:id="rId50"/>
    </p:embeddedFont>
    <p:embeddedFont>
      <p:font typeface="CMBX10"/>
      <p:regular r:id="rId51"/>
    </p:embeddedFont>
    <p:embeddedFont>
      <p:font typeface="CMSY10ORIG"/>
      <p:regular r:id="rId52"/>
    </p:embeddedFont>
    <p:embeddedFont>
      <p:font typeface="CMMI5"/>
      <p:regular r:id="rId53"/>
    </p:embeddedFont>
    <p:embeddedFont>
      <p:font typeface="CMBX7"/>
      <p:regular r:id="rId54"/>
    </p:embeddedFont>
    <p:embeddedFont>
      <p:font typeface="CMBX5"/>
      <p:regular r:id="rId55"/>
    </p:embeddedFont>
    <p:embeddedFont>
      <p:font typeface="Times"/>
      <p:regular r:id="rId56"/>
      <p:bold r:id="rId57"/>
      <p:italic r:id="rId58"/>
      <p:boldItalic r:id="rId59"/>
    </p:embeddedFont>
    <p:embeddedFont>
      <p:font typeface="Calibri"/>
      <p:regular r:id="rId60"/>
      <p:bold r:id="rId61"/>
      <p:italic r:id="rId62"/>
      <p:boldItalic r:id="rId63"/>
    </p:embeddedFont>
  </p:embeddedFontLst>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present/>
    <p:sldAll/>
    <p:penClr>
      <a:prstClr val="red"/>
    </p:penClr>
  </p:showPr>
  <p:clrMru>
    <a:srgbClr val="E4FCF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2619" autoAdjust="0"/>
    <p:restoredTop sz="90276" autoAdjust="0"/>
  </p:normalViewPr>
  <p:slideViewPr>
    <p:cSldViewPr>
      <p:cViewPr varScale="1">
        <p:scale>
          <a:sx n="98" d="100"/>
          <a:sy n="98" d="100"/>
        </p:scale>
        <p:origin x="-752" y="-112"/>
      </p:cViewPr>
      <p:guideLst>
        <p:guide orient="horz" pos="2160"/>
        <p:guide pos="2880"/>
      </p:guideLst>
    </p:cSldViewPr>
  </p:slideViewPr>
  <p:notesTextViewPr>
    <p:cViewPr>
      <p:scale>
        <a:sx n="100" d="100"/>
        <a:sy n="100" d="100"/>
      </p:scale>
      <p:origin x="0" y="0"/>
    </p:cViewPr>
  </p:notesTextViewPr>
  <p:sorterViewPr>
    <p:cViewPr>
      <p:scale>
        <a:sx n="64" d="100"/>
        <a:sy n="64" d="100"/>
      </p:scale>
      <p:origin x="0" y="0"/>
    </p:cViewPr>
  </p:sorterViewPr>
  <p:gridSpacing cx="78028800" cy="78028800"/>
</p:viewPr>
</file>

<file path=ppt/_rels/presentation.xml.rels><?xml version="1.0" encoding="UTF-8" standalone="yes"?>
<Relationships xmlns="http://schemas.openxmlformats.org/package/2006/relationships"><Relationship Id="rId64" Type="http://schemas.openxmlformats.org/officeDocument/2006/relationships/printerSettings" Target="printerSettings/printerSettings1.bin"/><Relationship Id="rId60" Type="http://schemas.openxmlformats.org/officeDocument/2006/relationships/font" Target="fonts/font18.fntdata"/><Relationship Id="rId39" Type="http://schemas.openxmlformats.org/officeDocument/2006/relationships/slide" Target="slides/slide38.xml"/><Relationship Id="rId7" Type="http://schemas.openxmlformats.org/officeDocument/2006/relationships/slide" Target="slides/slide6.xml"/><Relationship Id="rId43" Type="http://schemas.openxmlformats.org/officeDocument/2006/relationships/font" Target="fonts/font1.fntdata"/><Relationship Id="rId25" Type="http://schemas.openxmlformats.org/officeDocument/2006/relationships/slide" Target="slides/slide24.xml"/><Relationship Id="rId10" Type="http://schemas.openxmlformats.org/officeDocument/2006/relationships/slide" Target="slides/slide9.xml"/><Relationship Id="rId50" Type="http://schemas.openxmlformats.org/officeDocument/2006/relationships/font" Target="fonts/font8.fntdata"/><Relationship Id="rId63" Type="http://schemas.openxmlformats.org/officeDocument/2006/relationships/font" Target="fonts/font21.fntdata"/><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27" Type="http://schemas.openxmlformats.org/officeDocument/2006/relationships/slide" Target="slides/slide26.xml"/><Relationship Id="rId14" Type="http://schemas.openxmlformats.org/officeDocument/2006/relationships/slide" Target="slides/slide13.xml"/><Relationship Id="rId4" Type="http://schemas.openxmlformats.org/officeDocument/2006/relationships/slide" Target="slides/slide3.xml"/><Relationship Id="rId28" Type="http://schemas.openxmlformats.org/officeDocument/2006/relationships/slide" Target="slides/slide27.xml"/><Relationship Id="rId45" Type="http://schemas.openxmlformats.org/officeDocument/2006/relationships/font" Target="fonts/font3.fntdata"/><Relationship Id="rId58" Type="http://schemas.openxmlformats.org/officeDocument/2006/relationships/font" Target="fonts/font16.fntdata"/><Relationship Id="rId42" Type="http://schemas.openxmlformats.org/officeDocument/2006/relationships/handoutMaster" Target="handoutMasters/handoutMaster1.xml"/><Relationship Id="rId6" Type="http://schemas.openxmlformats.org/officeDocument/2006/relationships/slide" Target="slides/slide5.xml"/><Relationship Id="rId49" Type="http://schemas.openxmlformats.org/officeDocument/2006/relationships/font" Target="fonts/font7.fntdata"/><Relationship Id="rId44" Type="http://schemas.openxmlformats.org/officeDocument/2006/relationships/font" Target="fonts/font2.fntdata"/><Relationship Id="rId69" Type="http://schemas.openxmlformats.org/officeDocument/2006/relationships/tableStyles" Target="tableStyles.xml"/><Relationship Id="rId19" Type="http://schemas.openxmlformats.org/officeDocument/2006/relationships/slide" Target="slides/slide18.xml"/><Relationship Id="rId38" Type="http://schemas.openxmlformats.org/officeDocument/2006/relationships/slide" Target="slides/slide37.xml"/><Relationship Id="rId20" Type="http://schemas.openxmlformats.org/officeDocument/2006/relationships/slide" Target="slides/slide19.xml"/><Relationship Id="rId2" Type="http://schemas.openxmlformats.org/officeDocument/2006/relationships/slide" Target="slides/slide1.xml"/><Relationship Id="rId46" Type="http://schemas.openxmlformats.org/officeDocument/2006/relationships/font" Target="fonts/font4.fntdata"/><Relationship Id="rId57" Type="http://schemas.openxmlformats.org/officeDocument/2006/relationships/font" Target="fonts/font15.fntdata"/><Relationship Id="rId59" Type="http://schemas.openxmlformats.org/officeDocument/2006/relationships/font" Target="fonts/font17.fntdata"/><Relationship Id="rId35" Type="http://schemas.openxmlformats.org/officeDocument/2006/relationships/slide" Target="slides/slide34.xml"/><Relationship Id="rId51" Type="http://schemas.openxmlformats.org/officeDocument/2006/relationships/font" Target="fonts/font9.fntdata"/><Relationship Id="rId55" Type="http://schemas.openxmlformats.org/officeDocument/2006/relationships/font" Target="fonts/font13.fntdata"/><Relationship Id="rId31" Type="http://schemas.openxmlformats.org/officeDocument/2006/relationships/slide" Target="slides/slide30.xml"/><Relationship Id="rId34" Type="http://schemas.openxmlformats.org/officeDocument/2006/relationships/slide" Target="slides/slide33.xml"/><Relationship Id="rId40" Type="http://schemas.openxmlformats.org/officeDocument/2006/relationships/slide" Target="slides/slide39.xml"/><Relationship Id="rId62" Type="http://schemas.openxmlformats.org/officeDocument/2006/relationships/font" Target="fonts/font20.fntdata"/><Relationship Id="rId66" Type="http://schemas.openxmlformats.org/officeDocument/2006/relationships/presProps" Target="presProps.xml"/><Relationship Id="rId36" Type="http://schemas.openxmlformats.org/officeDocument/2006/relationships/slide" Target="slides/slide35.xml"/><Relationship Id="rId1" Type="http://schemas.openxmlformats.org/officeDocument/2006/relationships/slideMaster" Target="slideMasters/slideMaster1.xml"/><Relationship Id="rId24" Type="http://schemas.openxmlformats.org/officeDocument/2006/relationships/slide" Target="slides/slide23.xml"/><Relationship Id="rId47" Type="http://schemas.openxmlformats.org/officeDocument/2006/relationships/font" Target="fonts/font5.fntdata"/><Relationship Id="rId56" Type="http://schemas.openxmlformats.org/officeDocument/2006/relationships/font" Target="fonts/font14.fntdata"/><Relationship Id="rId48" Type="http://schemas.openxmlformats.org/officeDocument/2006/relationships/font" Target="fonts/font6.fntdata"/><Relationship Id="rId8" Type="http://schemas.openxmlformats.org/officeDocument/2006/relationships/slide" Target="slides/slide7.xml"/><Relationship Id="rId13" Type="http://schemas.openxmlformats.org/officeDocument/2006/relationships/slide" Target="slides/slide12.xml"/><Relationship Id="rId32" Type="http://schemas.openxmlformats.org/officeDocument/2006/relationships/slide" Target="slides/slide31.xml"/><Relationship Id="rId37" Type="http://schemas.openxmlformats.org/officeDocument/2006/relationships/slide" Target="slides/slide36.xml"/><Relationship Id="rId52" Type="http://schemas.openxmlformats.org/officeDocument/2006/relationships/font" Target="fonts/font10.fntdata"/><Relationship Id="rId65" Type="http://schemas.openxmlformats.org/officeDocument/2006/relationships/tags" Target="tags/tag1.xml"/><Relationship Id="rId67" Type="http://schemas.openxmlformats.org/officeDocument/2006/relationships/viewProps" Target="viewProps.xml"/><Relationship Id="rId54" Type="http://schemas.openxmlformats.org/officeDocument/2006/relationships/font" Target="fonts/font12.fntdata"/><Relationship Id="rId12" Type="http://schemas.openxmlformats.org/officeDocument/2006/relationships/slide" Target="slides/slide11.xml"/><Relationship Id="rId3" Type="http://schemas.openxmlformats.org/officeDocument/2006/relationships/slide" Target="slides/slide2.xml"/><Relationship Id="rId23" Type="http://schemas.openxmlformats.org/officeDocument/2006/relationships/slide" Target="slides/slide22.xml"/><Relationship Id="rId61" Type="http://schemas.openxmlformats.org/officeDocument/2006/relationships/font" Target="fonts/font19.fntdata"/><Relationship Id="rId53" Type="http://schemas.openxmlformats.org/officeDocument/2006/relationships/font" Target="fonts/font11.fntdata"/><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68" Type="http://schemas.openxmlformats.org/officeDocument/2006/relationships/theme" Target="theme/theme1.xml"/><Relationship Id="rId29" Type="http://schemas.openxmlformats.org/officeDocument/2006/relationships/slide" Target="slides/slide28.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2" Type="http://schemas.openxmlformats.org/officeDocument/2006/relationships/slide" Target="slides/slide21.xml"/><Relationship Id="rId21" Type="http://schemas.openxmlformats.org/officeDocument/2006/relationships/slide" Target="slides/slide2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5"/>
  <c:chart>
    <c:autoTitleDeleted val="1"/>
    <c:plotArea>
      <c:layout>
        <c:manualLayout>
          <c:layoutTarget val="inner"/>
          <c:xMode val="edge"/>
          <c:yMode val="edge"/>
          <c:x val="0.107586728287303"/>
          <c:y val="0.109285479940007"/>
          <c:w val="0.837253823315205"/>
          <c:h val="0.673798275215604"/>
        </c:manualLayout>
      </c:layout>
      <c:scatterChart>
        <c:scatterStyle val="lineMarker"/>
        <c:ser>
          <c:idx val="0"/>
          <c:order val="0"/>
          <c:tx>
            <c:strRef>
              <c:f>Sheet1!$B$1</c:f>
              <c:strCache>
                <c:ptCount val="1"/>
                <c:pt idx="0">
                  <c:v>Processor Speed</c:v>
                </c:pt>
              </c:strCache>
            </c:strRef>
          </c:tx>
          <c:spPr>
            <a:ln w="66675">
              <a:noFill/>
            </a:ln>
          </c:spPr>
          <c:xVal>
            <c:numRef>
              <c:f>Sheet1!$A$2:$A$19</c:f>
              <c:numCache>
                <c:formatCode>General</c:formatCode>
                <c:ptCount val="18"/>
                <c:pt idx="0">
                  <c:v>1990.0</c:v>
                </c:pt>
                <c:pt idx="1">
                  <c:v>1991.0</c:v>
                </c:pt>
                <c:pt idx="2">
                  <c:v>1992.0</c:v>
                </c:pt>
                <c:pt idx="3">
                  <c:v>1994.0</c:v>
                </c:pt>
                <c:pt idx="4">
                  <c:v>1995.0</c:v>
                </c:pt>
                <c:pt idx="5">
                  <c:v>1996.0</c:v>
                </c:pt>
                <c:pt idx="6">
                  <c:v>1997.0</c:v>
                </c:pt>
                <c:pt idx="7">
                  <c:v>1998.0</c:v>
                </c:pt>
                <c:pt idx="8">
                  <c:v>1999.0</c:v>
                </c:pt>
                <c:pt idx="9">
                  <c:v>2000.0</c:v>
                </c:pt>
                <c:pt idx="10">
                  <c:v>2001.0</c:v>
                </c:pt>
                <c:pt idx="11">
                  <c:v>2002.0</c:v>
                </c:pt>
                <c:pt idx="12">
                  <c:v>2003.0</c:v>
                </c:pt>
                <c:pt idx="13">
                  <c:v>2004.0</c:v>
                </c:pt>
                <c:pt idx="14">
                  <c:v>2005.0</c:v>
                </c:pt>
                <c:pt idx="15">
                  <c:v>2006.0</c:v>
                </c:pt>
                <c:pt idx="16">
                  <c:v>2007.0</c:v>
                </c:pt>
                <c:pt idx="17">
                  <c:v>2008.0</c:v>
                </c:pt>
              </c:numCache>
            </c:numRef>
          </c:xVal>
          <c:yVal>
            <c:numRef>
              <c:f>Sheet1!$B$2:$B$19</c:f>
              <c:numCache>
                <c:formatCode>General</c:formatCode>
                <c:ptCount val="18"/>
                <c:pt idx="0">
                  <c:v>0.025</c:v>
                </c:pt>
                <c:pt idx="1">
                  <c:v>0.033</c:v>
                </c:pt>
                <c:pt idx="2">
                  <c:v>0.1</c:v>
                </c:pt>
                <c:pt idx="3">
                  <c:v>0.1</c:v>
                </c:pt>
                <c:pt idx="4">
                  <c:v>0.2</c:v>
                </c:pt>
                <c:pt idx="5">
                  <c:v>0.2</c:v>
                </c:pt>
                <c:pt idx="6">
                  <c:v>0.3</c:v>
                </c:pt>
                <c:pt idx="7">
                  <c:v>0.45</c:v>
                </c:pt>
                <c:pt idx="8">
                  <c:v>0.8</c:v>
                </c:pt>
                <c:pt idx="9">
                  <c:v>1.0</c:v>
                </c:pt>
                <c:pt idx="10">
                  <c:v>2.2</c:v>
                </c:pt>
                <c:pt idx="11">
                  <c:v>2.4</c:v>
                </c:pt>
                <c:pt idx="12">
                  <c:v>2.6</c:v>
                </c:pt>
                <c:pt idx="13">
                  <c:v>3.8</c:v>
                </c:pt>
                <c:pt idx="14">
                  <c:v>3.6</c:v>
                </c:pt>
                <c:pt idx="15">
                  <c:v>3.73</c:v>
                </c:pt>
                <c:pt idx="16">
                  <c:v>2.6</c:v>
                </c:pt>
                <c:pt idx="17">
                  <c:v>2.8</c:v>
                </c:pt>
              </c:numCache>
            </c:numRef>
          </c:yVal>
        </c:ser>
        <c:axId val="616664168"/>
        <c:axId val="616667432"/>
      </c:scatterChart>
      <c:valAx>
        <c:axId val="616664168"/>
        <c:scaling>
          <c:orientation val="minMax"/>
        </c:scaling>
        <c:axPos val="b"/>
        <c:numFmt formatCode="General" sourceLinked="1"/>
        <c:majorTickMark val="cross"/>
        <c:minorTickMark val="cross"/>
        <c:tickLblPos val="low"/>
        <c:txPr>
          <a:bodyPr rot="-5400000" vert="horz"/>
          <a:lstStyle/>
          <a:p>
            <a:pPr>
              <a:defRPr/>
            </a:pPr>
            <a:endParaRPr lang="en-US"/>
          </a:p>
        </c:txPr>
        <c:crossAx val="616667432"/>
        <c:crossesAt val="0.0"/>
        <c:crossBetween val="midCat"/>
        <c:majorUnit val="2.0"/>
        <c:minorUnit val="1.0"/>
      </c:valAx>
      <c:valAx>
        <c:axId val="616667432"/>
        <c:scaling>
          <c:logBase val="10.0"/>
          <c:orientation val="minMax"/>
        </c:scaling>
        <c:axPos val="l"/>
        <c:majorGridlines/>
        <c:numFmt formatCode="General" sourceLinked="1"/>
        <c:minorTickMark val="cross"/>
        <c:tickLblPos val="nextTo"/>
        <c:crossAx val="616664168"/>
        <c:crosses val="autoZero"/>
        <c:crossBetween val="midCat"/>
      </c:valAx>
      <c:spPr>
        <a:ln>
          <a:noFill/>
        </a:ln>
      </c:spPr>
    </c:plotArea>
    <c:plotVisOnly val="1"/>
  </c:chart>
  <c:txPr>
    <a:bodyPr/>
    <a:lstStyle/>
    <a:p>
      <a:pPr>
        <a:defRPr sz="1800"/>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dirty="0" err="1" smtClean="0"/>
              <a:t>Denoise</a:t>
            </a:r>
            <a:endParaRPr lang="en-US" dirty="0"/>
          </a:p>
        </c:rich>
      </c:tx>
      <c:layout/>
    </c:title>
    <c:plotArea>
      <c:layout/>
      <c:scatterChart>
        <c:scatterStyle val="lineMarker"/>
        <c:ser>
          <c:idx val="0"/>
          <c:order val="0"/>
          <c:tx>
            <c:strRef>
              <c:f>Sheet1!$B$1</c:f>
              <c:strCache>
                <c:ptCount val="1"/>
                <c:pt idx="0">
                  <c:v>No Over-Part</c:v>
                </c:pt>
              </c:strCache>
            </c:strRef>
          </c:tx>
          <c:xVal>
            <c:numRef>
              <c:f>Sheet1!$A$2:$A$54</c:f>
              <c:numCache>
                <c:formatCode>General</c:formatCode>
                <c:ptCount val="53"/>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numCache>
            </c:numRef>
          </c:xVal>
          <c:yVal>
            <c:numRef>
              <c:f>Sheet1!$B$2:$B$54</c:f>
              <c:numCache>
                <c:formatCode>General</c:formatCode>
                <c:ptCount val="53"/>
                <c:pt idx="0">
                  <c:v>60.0</c:v>
                </c:pt>
                <c:pt idx="1">
                  <c:v>60.0</c:v>
                </c:pt>
                <c:pt idx="2">
                  <c:v>60.0</c:v>
                </c:pt>
                <c:pt idx="3">
                  <c:v>60.0</c:v>
                </c:pt>
                <c:pt idx="4">
                  <c:v>60.0</c:v>
                </c:pt>
                <c:pt idx="5">
                  <c:v>60.0</c:v>
                </c:pt>
                <c:pt idx="6">
                  <c:v>60.0</c:v>
                </c:pt>
                <c:pt idx="7">
                  <c:v>60.0</c:v>
                </c:pt>
                <c:pt idx="8">
                  <c:v>60.0</c:v>
                </c:pt>
                <c:pt idx="9">
                  <c:v>60.0</c:v>
                </c:pt>
                <c:pt idx="10">
                  <c:v>60.0</c:v>
                </c:pt>
                <c:pt idx="11">
                  <c:v>60.0</c:v>
                </c:pt>
                <c:pt idx="12">
                  <c:v>60.0</c:v>
                </c:pt>
                <c:pt idx="13">
                  <c:v>59.0</c:v>
                </c:pt>
                <c:pt idx="14">
                  <c:v>37.0</c:v>
                </c:pt>
                <c:pt idx="15">
                  <c:v>37.0</c:v>
                </c:pt>
                <c:pt idx="16">
                  <c:v>37.0</c:v>
                </c:pt>
                <c:pt idx="17">
                  <c:v>31.0</c:v>
                </c:pt>
                <c:pt idx="18">
                  <c:v>31.0</c:v>
                </c:pt>
                <c:pt idx="19">
                  <c:v>31.0</c:v>
                </c:pt>
                <c:pt idx="20">
                  <c:v>30.0</c:v>
                </c:pt>
                <c:pt idx="21">
                  <c:v>30.0</c:v>
                </c:pt>
                <c:pt idx="22">
                  <c:v>29.0</c:v>
                </c:pt>
                <c:pt idx="23">
                  <c:v>26.0</c:v>
                </c:pt>
                <c:pt idx="24">
                  <c:v>25.0</c:v>
                </c:pt>
                <c:pt idx="25">
                  <c:v>26.0</c:v>
                </c:pt>
                <c:pt idx="26">
                  <c:v>25.0</c:v>
                </c:pt>
                <c:pt idx="27">
                  <c:v>25.0</c:v>
                </c:pt>
                <c:pt idx="28">
                  <c:v>23.0</c:v>
                </c:pt>
                <c:pt idx="29">
                  <c:v>20.0</c:v>
                </c:pt>
                <c:pt idx="30">
                  <c:v>19.0</c:v>
                </c:pt>
                <c:pt idx="31">
                  <c:v>18.0</c:v>
                </c:pt>
                <c:pt idx="32">
                  <c:v>18.0</c:v>
                </c:pt>
                <c:pt idx="33">
                  <c:v>11.0</c:v>
                </c:pt>
                <c:pt idx="34">
                  <c:v>9.0</c:v>
                </c:pt>
                <c:pt idx="35">
                  <c:v>8.0</c:v>
                </c:pt>
                <c:pt idx="36">
                  <c:v>6.0</c:v>
                </c:pt>
                <c:pt idx="37">
                  <c:v>5.0</c:v>
                </c:pt>
                <c:pt idx="38">
                  <c:v>5.0</c:v>
                </c:pt>
                <c:pt idx="39">
                  <c:v>5.0</c:v>
                </c:pt>
                <c:pt idx="40">
                  <c:v>5.0</c:v>
                </c:pt>
                <c:pt idx="41">
                  <c:v>4.0</c:v>
                </c:pt>
                <c:pt idx="42">
                  <c:v>4.0</c:v>
                </c:pt>
                <c:pt idx="43">
                  <c:v>3.0</c:v>
                </c:pt>
                <c:pt idx="44">
                  <c:v>2.0</c:v>
                </c:pt>
                <c:pt idx="45">
                  <c:v>3.0</c:v>
                </c:pt>
                <c:pt idx="46">
                  <c:v>3.0</c:v>
                </c:pt>
                <c:pt idx="47">
                  <c:v>2.0</c:v>
                </c:pt>
                <c:pt idx="48">
                  <c:v>3.0</c:v>
                </c:pt>
                <c:pt idx="49">
                  <c:v>3.0</c:v>
                </c:pt>
                <c:pt idx="50">
                  <c:v>3.0</c:v>
                </c:pt>
                <c:pt idx="51">
                  <c:v>4.0</c:v>
                </c:pt>
                <c:pt idx="52">
                  <c:v>0.0</c:v>
                </c:pt>
              </c:numCache>
            </c:numRef>
          </c:yVal>
        </c:ser>
        <c:ser>
          <c:idx val="2"/>
          <c:order val="1"/>
          <c:tx>
            <c:strRef>
              <c:f>Sheet1!$D$1</c:f>
              <c:strCache>
                <c:ptCount val="1"/>
                <c:pt idx="0">
                  <c:v>10x Over-Part</c:v>
                </c:pt>
              </c:strCache>
            </c:strRef>
          </c:tx>
          <c:xVal>
            <c:numRef>
              <c:f>Sheet1!$A$2:$A$54</c:f>
              <c:numCache>
                <c:formatCode>General</c:formatCode>
                <c:ptCount val="53"/>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numCache>
            </c:numRef>
          </c:xVal>
          <c:yVal>
            <c:numRef>
              <c:f>Sheet1!$D$2:$D$54</c:f>
              <c:numCache>
                <c:formatCode>General</c:formatCode>
                <c:ptCount val="53"/>
                <c:pt idx="0">
                  <c:v>60.0</c:v>
                </c:pt>
                <c:pt idx="1">
                  <c:v>60.0</c:v>
                </c:pt>
                <c:pt idx="2">
                  <c:v>60.0</c:v>
                </c:pt>
                <c:pt idx="3">
                  <c:v>60.0</c:v>
                </c:pt>
                <c:pt idx="4">
                  <c:v>60.0</c:v>
                </c:pt>
                <c:pt idx="5">
                  <c:v>60.0</c:v>
                </c:pt>
                <c:pt idx="6">
                  <c:v>60.0</c:v>
                </c:pt>
                <c:pt idx="7">
                  <c:v>60.0</c:v>
                </c:pt>
                <c:pt idx="8">
                  <c:v>60.0</c:v>
                </c:pt>
                <c:pt idx="9">
                  <c:v>60.0</c:v>
                </c:pt>
                <c:pt idx="10">
                  <c:v>60.0</c:v>
                </c:pt>
                <c:pt idx="11">
                  <c:v>60.0</c:v>
                </c:pt>
                <c:pt idx="12">
                  <c:v>60.0</c:v>
                </c:pt>
                <c:pt idx="13">
                  <c:v>60.0</c:v>
                </c:pt>
                <c:pt idx="14">
                  <c:v>59.0</c:v>
                </c:pt>
                <c:pt idx="15">
                  <c:v>59.0</c:v>
                </c:pt>
                <c:pt idx="16">
                  <c:v>57.0</c:v>
                </c:pt>
                <c:pt idx="17">
                  <c:v>57.0</c:v>
                </c:pt>
                <c:pt idx="18">
                  <c:v>53.0</c:v>
                </c:pt>
                <c:pt idx="19">
                  <c:v>51.0</c:v>
                </c:pt>
                <c:pt idx="20">
                  <c:v>51.0</c:v>
                </c:pt>
                <c:pt idx="21">
                  <c:v>43.0</c:v>
                </c:pt>
                <c:pt idx="22">
                  <c:v>36.0</c:v>
                </c:pt>
                <c:pt idx="23">
                  <c:v>32.0</c:v>
                </c:pt>
                <c:pt idx="24">
                  <c:v>23.0</c:v>
                </c:pt>
                <c:pt idx="25">
                  <c:v>18.0</c:v>
                </c:pt>
                <c:pt idx="26">
                  <c:v>17.0</c:v>
                </c:pt>
                <c:pt idx="27">
                  <c:v>13.0</c:v>
                </c:pt>
                <c:pt idx="28">
                  <c:v>8.0</c:v>
                </c:pt>
                <c:pt idx="29">
                  <c:v>3.0</c:v>
                </c:pt>
                <c:pt idx="30">
                  <c:v>3.0</c:v>
                </c:pt>
                <c:pt idx="31">
                  <c:v>3.0</c:v>
                </c:pt>
                <c:pt idx="32">
                  <c:v>3.0</c:v>
                </c:pt>
                <c:pt idx="33">
                  <c:v>3.0</c:v>
                </c:pt>
                <c:pt idx="34">
                  <c:v>3.0</c:v>
                </c:pt>
                <c:pt idx="35">
                  <c:v>3.0</c:v>
                </c:pt>
                <c:pt idx="36">
                  <c:v>3.0</c:v>
                </c:pt>
                <c:pt idx="37">
                  <c:v>3.0</c:v>
                </c:pt>
                <c:pt idx="38">
                  <c:v>5.0</c:v>
                </c:pt>
                <c:pt idx="39">
                  <c:v>0.0</c:v>
                </c:pt>
              </c:numCache>
            </c:numRef>
          </c:yVal>
        </c:ser>
        <c:axId val="569458984"/>
        <c:axId val="569464744"/>
      </c:scatterChart>
      <c:valAx>
        <c:axId val="569458984"/>
        <c:scaling>
          <c:orientation val="minMax"/>
          <c:max val="57.0"/>
          <c:min val="0.0"/>
        </c:scaling>
        <c:axPos val="b"/>
        <c:title>
          <c:tx>
            <c:rich>
              <a:bodyPr/>
              <a:lstStyle/>
              <a:p>
                <a:pPr>
                  <a:defRPr/>
                </a:pPr>
                <a:r>
                  <a:rPr lang="en-US" dirty="0" smtClean="0"/>
                  <a:t>Time</a:t>
                </a:r>
                <a:r>
                  <a:rPr lang="en-US" baseline="0" dirty="0" smtClean="0"/>
                  <a:t> (</a:t>
                </a:r>
                <a:r>
                  <a:rPr lang="en-US" dirty="0" smtClean="0"/>
                  <a:t>Seconds)</a:t>
                </a:r>
                <a:endParaRPr lang="en-US" dirty="0"/>
              </a:p>
            </c:rich>
          </c:tx>
          <c:layout/>
        </c:title>
        <c:numFmt formatCode="General" sourceLinked="1"/>
        <c:tickLblPos val="nextTo"/>
        <c:crossAx val="569464744"/>
        <c:crosses val="autoZero"/>
        <c:crossBetween val="midCat"/>
      </c:valAx>
      <c:valAx>
        <c:axId val="569464744"/>
        <c:scaling>
          <c:orientation val="minMax"/>
        </c:scaling>
        <c:axPos val="l"/>
        <c:majorGridlines/>
        <c:numFmt formatCode="General" sourceLinked="1"/>
        <c:tickLblPos val="nextTo"/>
        <c:crossAx val="569458984"/>
        <c:crosses val="autoZero"/>
        <c:crossBetween val="midCat"/>
      </c:valAx>
    </c:plotArea>
    <c:legend>
      <c:legendPos val="r"/>
      <c:legendEntry>
        <c:idx val="0"/>
        <c:txPr>
          <a:bodyPr/>
          <a:lstStyle/>
          <a:p>
            <a:pPr>
              <a:defRPr sz="2000"/>
            </a:pPr>
            <a:endParaRPr lang="en-US"/>
          </a:p>
        </c:txPr>
      </c:legendEntry>
      <c:legendEntry>
        <c:idx val="1"/>
        <c:txPr>
          <a:bodyPr/>
          <a:lstStyle/>
          <a:p>
            <a:pPr>
              <a:defRPr sz="2000"/>
            </a:pPr>
            <a:endParaRPr lang="en-US"/>
          </a:p>
        </c:txPr>
      </c:legendEntry>
      <c:layout>
        <c:manualLayout>
          <c:xMode val="edge"/>
          <c:yMode val="edge"/>
          <c:x val="0.471608187134503"/>
          <c:y val="0.243741141732284"/>
          <c:w val="0.507923976608191"/>
          <c:h val="0.262736220472441"/>
        </c:manualLayout>
      </c:layout>
      <c:overlay val="1"/>
      <c:txPr>
        <a:bodyPr/>
        <a:lstStyle/>
        <a:p>
          <a:pPr>
            <a:defRPr sz="2000"/>
          </a:pPr>
          <a:endParaRPr lang="en-US"/>
        </a:p>
      </c:txPr>
    </c:legend>
    <c:plotVisOnly val="1"/>
  </c:chart>
  <c:txPr>
    <a:bodyPr/>
    <a:lstStyle/>
    <a:p>
      <a:pPr>
        <a:defRPr sz="1800"/>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strRef>
              <c:f>Sheet1!$B$1</c:f>
              <c:strCache>
                <c:ptCount val="1"/>
                <c:pt idx="0">
                  <c:v>No Over-Part</c:v>
                </c:pt>
              </c:strCache>
            </c:strRef>
          </c:tx>
          <c:spPr>
            <a:ln w="38100"/>
          </c:spPr>
          <c:xVal>
            <c:numRef>
              <c:f>Sheet1!$A$2:$A$7</c:f>
              <c:numCache>
                <c:formatCode>General</c:formatCode>
                <c:ptCount val="6"/>
                <c:pt idx="0">
                  <c:v>1.0</c:v>
                </c:pt>
                <c:pt idx="1">
                  <c:v>20.0</c:v>
                </c:pt>
                <c:pt idx="2">
                  <c:v>30.0</c:v>
                </c:pt>
                <c:pt idx="3">
                  <c:v>60.0</c:v>
                </c:pt>
                <c:pt idx="4">
                  <c:v>90.0</c:v>
                </c:pt>
                <c:pt idx="5">
                  <c:v>120.0</c:v>
                </c:pt>
              </c:numCache>
            </c:numRef>
          </c:xVal>
          <c:yVal>
            <c:numRef>
              <c:f>Sheet1!$B$2:$B$7</c:f>
              <c:numCache>
                <c:formatCode>General</c:formatCode>
                <c:ptCount val="6"/>
                <c:pt idx="0">
                  <c:v>1.0</c:v>
                </c:pt>
                <c:pt idx="1">
                  <c:v>23.6842</c:v>
                </c:pt>
                <c:pt idx="2">
                  <c:v>35.3377</c:v>
                </c:pt>
                <c:pt idx="3">
                  <c:v>58.6079</c:v>
                </c:pt>
                <c:pt idx="4">
                  <c:v>78.7212</c:v>
                </c:pt>
                <c:pt idx="5">
                  <c:v>102.884</c:v>
                </c:pt>
              </c:numCache>
            </c:numRef>
          </c:yVal>
        </c:ser>
        <c:ser>
          <c:idx val="1"/>
          <c:order val="1"/>
          <c:tx>
            <c:strRef>
              <c:f>Sheet1!$C$1</c:f>
              <c:strCache>
                <c:ptCount val="1"/>
                <c:pt idx="0">
                  <c:v>5x Over-Part</c:v>
                </c:pt>
              </c:strCache>
            </c:strRef>
          </c:tx>
          <c:spPr>
            <a:ln w="38100"/>
          </c:spPr>
          <c:xVal>
            <c:numRef>
              <c:f>Sheet1!$A$2:$A$7</c:f>
              <c:numCache>
                <c:formatCode>General</c:formatCode>
                <c:ptCount val="6"/>
                <c:pt idx="0">
                  <c:v>1.0</c:v>
                </c:pt>
                <c:pt idx="1">
                  <c:v>20.0</c:v>
                </c:pt>
                <c:pt idx="2">
                  <c:v>30.0</c:v>
                </c:pt>
                <c:pt idx="3">
                  <c:v>60.0</c:v>
                </c:pt>
                <c:pt idx="4">
                  <c:v>90.0</c:v>
                </c:pt>
                <c:pt idx="5">
                  <c:v>120.0</c:v>
                </c:pt>
              </c:numCache>
            </c:numRef>
          </c:xVal>
          <c:yVal>
            <c:numRef>
              <c:f>Sheet1!$C$2:$C$7</c:f>
              <c:numCache>
                <c:formatCode>General</c:formatCode>
                <c:ptCount val="6"/>
                <c:pt idx="0">
                  <c:v>1.0</c:v>
                </c:pt>
                <c:pt idx="1">
                  <c:v>25.7619</c:v>
                </c:pt>
                <c:pt idx="2">
                  <c:v>42.1396</c:v>
                </c:pt>
                <c:pt idx="3">
                  <c:v>83.4938</c:v>
                </c:pt>
                <c:pt idx="4">
                  <c:v>94.91660000000008</c:v>
                </c:pt>
                <c:pt idx="5">
                  <c:v>108.8901</c:v>
                </c:pt>
              </c:numCache>
            </c:numRef>
          </c:yVal>
        </c:ser>
        <c:ser>
          <c:idx val="3"/>
          <c:order val="2"/>
          <c:tx>
            <c:strRef>
              <c:f>Sheet1!$E$1</c:f>
              <c:strCache>
                <c:ptCount val="1"/>
                <c:pt idx="0">
                  <c:v>Linear</c:v>
                </c:pt>
              </c:strCache>
            </c:strRef>
          </c:tx>
          <c:spPr>
            <a:ln w="25400" cap="flat" cmpd="sng" algn="ctr">
              <a:solidFill>
                <a:schemeClr val="dk1"/>
              </a:solidFill>
              <a:prstDash val="dash"/>
            </a:ln>
            <a:effectLst/>
          </c:spPr>
          <c:marker>
            <c:symbol val="none"/>
          </c:marker>
          <c:xVal>
            <c:numRef>
              <c:f>Sheet1!$A$2:$A$7</c:f>
              <c:numCache>
                <c:formatCode>General</c:formatCode>
                <c:ptCount val="6"/>
                <c:pt idx="0">
                  <c:v>1.0</c:v>
                </c:pt>
                <c:pt idx="1">
                  <c:v>20.0</c:v>
                </c:pt>
                <c:pt idx="2">
                  <c:v>30.0</c:v>
                </c:pt>
                <c:pt idx="3">
                  <c:v>60.0</c:v>
                </c:pt>
                <c:pt idx="4">
                  <c:v>90.0</c:v>
                </c:pt>
                <c:pt idx="5">
                  <c:v>120.0</c:v>
                </c:pt>
              </c:numCache>
            </c:numRef>
          </c:xVal>
          <c:yVal>
            <c:numRef>
              <c:f>Sheet1!$E$2:$E$7</c:f>
              <c:numCache>
                <c:formatCode>General</c:formatCode>
                <c:ptCount val="6"/>
                <c:pt idx="0">
                  <c:v>1.0</c:v>
                </c:pt>
                <c:pt idx="1">
                  <c:v>20.0</c:v>
                </c:pt>
                <c:pt idx="2">
                  <c:v>30.0</c:v>
                </c:pt>
                <c:pt idx="3">
                  <c:v>60.0</c:v>
                </c:pt>
                <c:pt idx="4">
                  <c:v>90.0</c:v>
                </c:pt>
                <c:pt idx="5">
                  <c:v>120.0</c:v>
                </c:pt>
              </c:numCache>
            </c:numRef>
          </c:yVal>
        </c:ser>
        <c:axId val="583897160"/>
        <c:axId val="583903352"/>
      </c:scatterChart>
      <c:valAx>
        <c:axId val="583897160"/>
        <c:scaling>
          <c:orientation val="minMax"/>
          <c:max val="120.0"/>
          <c:min val="0.0"/>
        </c:scaling>
        <c:axPos val="b"/>
        <c:title>
          <c:tx>
            <c:rich>
              <a:bodyPr/>
              <a:lstStyle/>
              <a:p>
                <a:pPr>
                  <a:defRPr/>
                </a:pPr>
                <a:r>
                  <a:rPr lang="en-US" dirty="0" smtClean="0"/>
                  <a:t>Number</a:t>
                </a:r>
                <a:r>
                  <a:rPr lang="en-US" baseline="0" dirty="0" smtClean="0"/>
                  <a:t> of CPUs</a:t>
                </a:r>
                <a:endParaRPr lang="en-US" dirty="0"/>
              </a:p>
            </c:rich>
          </c:tx>
          <c:layout/>
        </c:title>
        <c:numFmt formatCode="General" sourceLinked="1"/>
        <c:tickLblPos val="nextTo"/>
        <c:crossAx val="583903352"/>
        <c:crosses val="autoZero"/>
        <c:crossBetween val="midCat"/>
        <c:majorUnit val="30.0"/>
      </c:valAx>
      <c:valAx>
        <c:axId val="583903352"/>
        <c:scaling>
          <c:orientation val="minMax"/>
          <c:max val="120.0"/>
        </c:scaling>
        <c:axPos val="l"/>
        <c:majorGridlines/>
        <c:title>
          <c:tx>
            <c:rich>
              <a:bodyPr rot="-5400000" vert="horz"/>
              <a:lstStyle/>
              <a:p>
                <a:pPr>
                  <a:defRPr/>
                </a:pPr>
                <a:r>
                  <a:rPr lang="en-US" dirty="0" smtClean="0"/>
                  <a:t>Speedup</a:t>
                </a:r>
                <a:endParaRPr lang="en-US" dirty="0"/>
              </a:p>
            </c:rich>
          </c:tx>
          <c:layout/>
        </c:title>
        <c:numFmt formatCode="General" sourceLinked="1"/>
        <c:tickLblPos val="nextTo"/>
        <c:crossAx val="583897160"/>
        <c:crosses val="autoZero"/>
        <c:crossBetween val="midCat"/>
      </c:valAx>
    </c:plotArea>
    <c:legend>
      <c:legendPos val="l"/>
      <c:legendEntry>
        <c:idx val="2"/>
        <c:delete val="1"/>
      </c:legendEntry>
      <c:layout>
        <c:manualLayout>
          <c:xMode val="edge"/>
          <c:yMode val="edge"/>
          <c:x val="0.541459455725929"/>
          <c:y val="0.427423447069116"/>
          <c:w val="0.455804669153198"/>
          <c:h val="0.248877223680373"/>
        </c:manualLayout>
      </c:layout>
      <c:overlay val="1"/>
      <c:txPr>
        <a:bodyPr/>
        <a:lstStyle/>
        <a:p>
          <a:pPr>
            <a:defRPr sz="2000"/>
          </a:pPr>
          <a:endParaRPr lang="en-US"/>
        </a:p>
      </c:txPr>
    </c:legend>
    <c:plotVisOnly val="1"/>
  </c:chart>
  <c:txPr>
    <a:bodyPr/>
    <a:lstStyle/>
    <a:p>
      <a:pPr>
        <a:defRPr sz="1800"/>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n-US"/>
  <c:style val="2"/>
  <c:chart>
    <c:autoTitleDeleted val="1"/>
    <c:plotArea>
      <c:layout/>
      <c:scatterChart>
        <c:scatterStyle val="lineMarker"/>
        <c:ser>
          <c:idx val="0"/>
          <c:order val="0"/>
          <c:tx>
            <c:strRef>
              <c:f>Sheet1!$B$1</c:f>
              <c:strCache>
                <c:ptCount val="1"/>
                <c:pt idx="0">
                  <c:v>No Over-Part</c:v>
                </c:pt>
              </c:strCache>
            </c:strRef>
          </c:tx>
          <c:spPr>
            <a:ln w="38100"/>
          </c:spPr>
          <c:xVal>
            <c:numRef>
              <c:f>Sheet1!$A$2:$A$7</c:f>
              <c:numCache>
                <c:formatCode>General</c:formatCode>
                <c:ptCount val="6"/>
                <c:pt idx="0">
                  <c:v>1.0</c:v>
                </c:pt>
                <c:pt idx="1">
                  <c:v>20.0</c:v>
                </c:pt>
                <c:pt idx="2">
                  <c:v>30.0</c:v>
                </c:pt>
                <c:pt idx="3">
                  <c:v>60.0</c:v>
                </c:pt>
                <c:pt idx="4">
                  <c:v>90.0</c:v>
                </c:pt>
                <c:pt idx="5">
                  <c:v>120.0</c:v>
                </c:pt>
              </c:numCache>
            </c:numRef>
          </c:xVal>
          <c:yVal>
            <c:numRef>
              <c:f>Sheet1!$B$2:$B$7</c:f>
              <c:numCache>
                <c:formatCode>General</c:formatCode>
                <c:ptCount val="6"/>
                <c:pt idx="0">
                  <c:v>1.0</c:v>
                </c:pt>
                <c:pt idx="1">
                  <c:v>21.6858</c:v>
                </c:pt>
                <c:pt idx="2">
                  <c:v>27.6567</c:v>
                </c:pt>
                <c:pt idx="3">
                  <c:v>19.89969999999994</c:v>
                </c:pt>
                <c:pt idx="4">
                  <c:v>25.50529999999991</c:v>
                </c:pt>
                <c:pt idx="5">
                  <c:v>21.0212</c:v>
                </c:pt>
              </c:numCache>
            </c:numRef>
          </c:yVal>
        </c:ser>
        <c:ser>
          <c:idx val="1"/>
          <c:order val="1"/>
          <c:tx>
            <c:strRef>
              <c:f>Sheet1!$C$1</c:f>
              <c:strCache>
                <c:ptCount val="1"/>
                <c:pt idx="0">
                  <c:v>5x Over-Part</c:v>
                </c:pt>
              </c:strCache>
            </c:strRef>
          </c:tx>
          <c:spPr>
            <a:ln w="38100"/>
          </c:spPr>
          <c:xVal>
            <c:numRef>
              <c:f>Sheet1!$A$2:$A$7</c:f>
              <c:numCache>
                <c:formatCode>General</c:formatCode>
                <c:ptCount val="6"/>
                <c:pt idx="0">
                  <c:v>1.0</c:v>
                </c:pt>
                <c:pt idx="1">
                  <c:v>20.0</c:v>
                </c:pt>
                <c:pt idx="2">
                  <c:v>30.0</c:v>
                </c:pt>
                <c:pt idx="3">
                  <c:v>60.0</c:v>
                </c:pt>
                <c:pt idx="4">
                  <c:v>90.0</c:v>
                </c:pt>
                <c:pt idx="5">
                  <c:v>120.0</c:v>
                </c:pt>
              </c:numCache>
            </c:numRef>
          </c:xVal>
          <c:yVal>
            <c:numRef>
              <c:f>Sheet1!$C$2:$C$7</c:f>
              <c:numCache>
                <c:formatCode>General</c:formatCode>
                <c:ptCount val="6"/>
                <c:pt idx="0">
                  <c:v>1.0</c:v>
                </c:pt>
                <c:pt idx="1">
                  <c:v>30.47889999999994</c:v>
                </c:pt>
                <c:pt idx="2">
                  <c:v>38.12490000000001</c:v>
                </c:pt>
                <c:pt idx="3">
                  <c:v>31.5059</c:v>
                </c:pt>
                <c:pt idx="4">
                  <c:v>13.6497</c:v>
                </c:pt>
                <c:pt idx="5">
                  <c:v>9.254900000000001</c:v>
                </c:pt>
              </c:numCache>
            </c:numRef>
          </c:yVal>
        </c:ser>
        <c:ser>
          <c:idx val="3"/>
          <c:order val="2"/>
          <c:tx>
            <c:strRef>
              <c:f>Sheet1!$E$1</c:f>
              <c:strCache>
                <c:ptCount val="1"/>
                <c:pt idx="0">
                  <c:v>Linear</c:v>
                </c:pt>
              </c:strCache>
            </c:strRef>
          </c:tx>
          <c:spPr>
            <a:ln w="25400" cap="flat" cmpd="sng" algn="ctr">
              <a:solidFill>
                <a:schemeClr val="dk1"/>
              </a:solidFill>
              <a:prstDash val="dash"/>
            </a:ln>
            <a:effectLst/>
          </c:spPr>
          <c:marker>
            <c:symbol val="none"/>
          </c:marker>
          <c:xVal>
            <c:numRef>
              <c:f>Sheet1!$A$2:$A$7</c:f>
              <c:numCache>
                <c:formatCode>General</c:formatCode>
                <c:ptCount val="6"/>
                <c:pt idx="0">
                  <c:v>1.0</c:v>
                </c:pt>
                <c:pt idx="1">
                  <c:v>20.0</c:v>
                </c:pt>
                <c:pt idx="2">
                  <c:v>30.0</c:v>
                </c:pt>
                <c:pt idx="3">
                  <c:v>60.0</c:v>
                </c:pt>
                <c:pt idx="4">
                  <c:v>90.0</c:v>
                </c:pt>
                <c:pt idx="5">
                  <c:v>120.0</c:v>
                </c:pt>
              </c:numCache>
            </c:numRef>
          </c:xVal>
          <c:yVal>
            <c:numRef>
              <c:f>Sheet1!$E$2:$E$7</c:f>
              <c:numCache>
                <c:formatCode>General</c:formatCode>
                <c:ptCount val="6"/>
                <c:pt idx="0">
                  <c:v>1.0</c:v>
                </c:pt>
                <c:pt idx="1">
                  <c:v>20.0</c:v>
                </c:pt>
                <c:pt idx="2">
                  <c:v>30.0</c:v>
                </c:pt>
                <c:pt idx="3">
                  <c:v>60.0</c:v>
                </c:pt>
                <c:pt idx="4">
                  <c:v>90.0</c:v>
                </c:pt>
                <c:pt idx="5">
                  <c:v>120.0</c:v>
                </c:pt>
              </c:numCache>
            </c:numRef>
          </c:yVal>
        </c:ser>
        <c:axId val="564658216"/>
        <c:axId val="524051992"/>
      </c:scatterChart>
      <c:valAx>
        <c:axId val="564658216"/>
        <c:scaling>
          <c:orientation val="minMax"/>
          <c:max val="120.0"/>
          <c:min val="0.0"/>
        </c:scaling>
        <c:axPos val="b"/>
        <c:title>
          <c:tx>
            <c:rich>
              <a:bodyPr/>
              <a:lstStyle/>
              <a:p>
                <a:pPr>
                  <a:defRPr/>
                </a:pPr>
                <a:r>
                  <a:rPr lang="en-US" dirty="0" smtClean="0"/>
                  <a:t>Number of CPUs</a:t>
                </a:r>
                <a:endParaRPr lang="en-US" dirty="0"/>
              </a:p>
            </c:rich>
          </c:tx>
          <c:layout/>
        </c:title>
        <c:numFmt formatCode="General" sourceLinked="1"/>
        <c:tickLblPos val="nextTo"/>
        <c:crossAx val="524051992"/>
        <c:crosses val="autoZero"/>
        <c:crossBetween val="midCat"/>
        <c:majorUnit val="30.0"/>
      </c:valAx>
      <c:valAx>
        <c:axId val="524051992"/>
        <c:scaling>
          <c:orientation val="minMax"/>
          <c:max val="60.0"/>
          <c:min val="0.0"/>
        </c:scaling>
        <c:axPos val="l"/>
        <c:majorGridlines/>
        <c:title>
          <c:tx>
            <c:rich>
              <a:bodyPr rot="-5400000" vert="horz"/>
              <a:lstStyle/>
              <a:p>
                <a:pPr>
                  <a:defRPr/>
                </a:pPr>
                <a:r>
                  <a:rPr lang="en-US" dirty="0" smtClean="0"/>
                  <a:t>Speedup</a:t>
                </a:r>
                <a:endParaRPr lang="en-US" dirty="0"/>
              </a:p>
            </c:rich>
          </c:tx>
          <c:layout/>
        </c:title>
        <c:numFmt formatCode="General" sourceLinked="1"/>
        <c:tickLblPos val="nextTo"/>
        <c:crossAx val="564658216"/>
        <c:crosses val="autoZero"/>
        <c:crossBetween val="midCat"/>
      </c:valAx>
    </c:plotArea>
    <c:legend>
      <c:legendPos val="r"/>
      <c:legendEntry>
        <c:idx val="2"/>
        <c:delete val="1"/>
      </c:legendEntry>
      <c:layout>
        <c:manualLayout>
          <c:xMode val="edge"/>
          <c:yMode val="edge"/>
          <c:x val="0.466666666666667"/>
          <c:y val="0.172592384285298"/>
          <c:w val="0.533333333333333"/>
          <c:h val="0.196629796275466"/>
        </c:manualLayout>
      </c:layout>
      <c:overlay val="1"/>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dirty="0"/>
              <a:t>% </a:t>
            </a:r>
            <a:r>
              <a:rPr lang="en-US" dirty="0" smtClean="0"/>
              <a:t>Converged in 4Hrs</a:t>
            </a:r>
            <a:endParaRPr lang="en-US" dirty="0"/>
          </a:p>
        </c:rich>
      </c:tx>
      <c:layout/>
    </c:title>
    <c:plotArea>
      <c:layout/>
      <c:barChart>
        <c:barDir val="col"/>
        <c:grouping val="clustered"/>
        <c:ser>
          <c:idx val="0"/>
          <c:order val="0"/>
          <c:tx>
            <c:strRef>
              <c:f>Sheet1!$B$1</c:f>
              <c:strCache>
                <c:ptCount val="1"/>
                <c:pt idx="0">
                  <c:v>% Converged</c:v>
                </c:pt>
              </c:strCache>
            </c:strRef>
          </c:tx>
          <c:cat>
            <c:strRef>
              <c:f>Sheet1!$A$2:$A$3</c:f>
              <c:strCache>
                <c:ptCount val="2"/>
                <c:pt idx="0">
                  <c:v>Belief Residuals</c:v>
                </c:pt>
                <c:pt idx="1">
                  <c:v>Message Residual</c:v>
                </c:pt>
              </c:strCache>
            </c:strRef>
          </c:cat>
          <c:val>
            <c:numRef>
              <c:f>Sheet1!$B$2:$B$3</c:f>
              <c:numCache>
                <c:formatCode>0.00%</c:formatCode>
                <c:ptCount val="2"/>
                <c:pt idx="0">
                  <c:v>0.9</c:v>
                </c:pt>
                <c:pt idx="1">
                  <c:v>0.4</c:v>
                </c:pt>
              </c:numCache>
            </c:numRef>
          </c:val>
        </c:ser>
        <c:axId val="514819208"/>
        <c:axId val="567903432"/>
      </c:barChart>
      <c:catAx>
        <c:axId val="514819208"/>
        <c:scaling>
          <c:orientation val="minMax"/>
        </c:scaling>
        <c:axPos val="b"/>
        <c:tickLblPos val="nextTo"/>
        <c:crossAx val="567903432"/>
        <c:crosses val="autoZero"/>
        <c:auto val="1"/>
        <c:lblAlgn val="ctr"/>
        <c:lblOffset val="100"/>
      </c:catAx>
      <c:valAx>
        <c:axId val="567903432"/>
        <c:scaling>
          <c:orientation val="minMax"/>
        </c:scaling>
        <c:axPos val="l"/>
        <c:majorGridlines/>
        <c:numFmt formatCode="0%" sourceLinked="0"/>
        <c:tickLblPos val="nextTo"/>
        <c:crossAx val="514819208"/>
        <c:crosses val="autoZero"/>
        <c:crossBetween val="between"/>
      </c:valAx>
    </c:plotArea>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scatterChart>
        <c:scatterStyle val="lineMarker"/>
        <c:ser>
          <c:idx val="0"/>
          <c:order val="0"/>
          <c:tx>
            <c:strRef>
              <c:f>Sheet1!$B$1</c:f>
              <c:strCache>
                <c:ptCount val="1"/>
                <c:pt idx="0">
                  <c:v>Message Scheduling</c:v>
                </c:pt>
              </c:strCache>
            </c:strRef>
          </c:tx>
          <c:spPr>
            <a:ln w="38100"/>
          </c:spPr>
          <c:xVal>
            <c:numRef>
              <c:f>Sheet1!$A$2:$A$7</c:f>
              <c:numCache>
                <c:formatCode>General</c:formatCode>
                <c:ptCount val="6"/>
                <c:pt idx="0">
                  <c:v>10.0</c:v>
                </c:pt>
                <c:pt idx="1">
                  <c:v>15.0</c:v>
                </c:pt>
                <c:pt idx="2">
                  <c:v>30.0</c:v>
                </c:pt>
                <c:pt idx="3">
                  <c:v>45.0</c:v>
                </c:pt>
                <c:pt idx="4">
                  <c:v>60.0</c:v>
                </c:pt>
                <c:pt idx="5">
                  <c:v>90.0</c:v>
                </c:pt>
              </c:numCache>
            </c:numRef>
          </c:xVal>
          <c:yVal>
            <c:numRef>
              <c:f>Sheet1!$B$2:$B$7</c:f>
              <c:numCache>
                <c:formatCode>General</c:formatCode>
                <c:ptCount val="6"/>
                <c:pt idx="0">
                  <c:v>0.0555</c:v>
                </c:pt>
                <c:pt idx="1">
                  <c:v>0.0484</c:v>
                </c:pt>
                <c:pt idx="2">
                  <c:v>0.0449</c:v>
                </c:pt>
                <c:pt idx="3">
                  <c:v>0.0298</c:v>
                </c:pt>
                <c:pt idx="4">
                  <c:v>0.0287</c:v>
                </c:pt>
                <c:pt idx="5">
                  <c:v>0.0287</c:v>
                </c:pt>
              </c:numCache>
            </c:numRef>
          </c:yVal>
        </c:ser>
        <c:ser>
          <c:idx val="1"/>
          <c:order val="1"/>
          <c:tx>
            <c:strRef>
              <c:f>Sheet1!$C$1</c:f>
              <c:strCache>
                <c:ptCount val="1"/>
                <c:pt idx="0">
                  <c:v>Belief Scheduling</c:v>
                </c:pt>
              </c:strCache>
            </c:strRef>
          </c:tx>
          <c:spPr>
            <a:ln w="38100"/>
          </c:spPr>
          <c:xVal>
            <c:numRef>
              <c:f>Sheet1!$A$2:$A$7</c:f>
              <c:numCache>
                <c:formatCode>General</c:formatCode>
                <c:ptCount val="6"/>
                <c:pt idx="0">
                  <c:v>10.0</c:v>
                </c:pt>
                <c:pt idx="1">
                  <c:v>15.0</c:v>
                </c:pt>
                <c:pt idx="2">
                  <c:v>30.0</c:v>
                </c:pt>
                <c:pt idx="3">
                  <c:v>45.0</c:v>
                </c:pt>
                <c:pt idx="4">
                  <c:v>60.0</c:v>
                </c:pt>
                <c:pt idx="5">
                  <c:v>90.0</c:v>
                </c:pt>
              </c:numCache>
            </c:numRef>
          </c:xVal>
          <c:yVal>
            <c:numRef>
              <c:f>Sheet1!$C$2:$C$7</c:f>
              <c:numCache>
                <c:formatCode>General</c:formatCode>
                <c:ptCount val="6"/>
                <c:pt idx="0">
                  <c:v>0.0381</c:v>
                </c:pt>
                <c:pt idx="1">
                  <c:v>0.0319</c:v>
                </c:pt>
                <c:pt idx="2">
                  <c:v>0.0304</c:v>
                </c:pt>
                <c:pt idx="3">
                  <c:v>0.0299</c:v>
                </c:pt>
                <c:pt idx="4">
                  <c:v>0.0292</c:v>
                </c:pt>
                <c:pt idx="5">
                  <c:v>0.0292</c:v>
                </c:pt>
              </c:numCache>
            </c:numRef>
          </c:yVal>
        </c:ser>
        <c:axId val="523124280"/>
        <c:axId val="523150680"/>
      </c:scatterChart>
      <c:valAx>
        <c:axId val="523124280"/>
        <c:scaling>
          <c:orientation val="minMax"/>
        </c:scaling>
        <c:axPos val="b"/>
        <c:title>
          <c:tx>
            <c:rich>
              <a:bodyPr/>
              <a:lstStyle/>
              <a:p>
                <a:pPr>
                  <a:defRPr/>
                </a:pPr>
                <a:r>
                  <a:rPr lang="en-US"/>
                  <a:t>Time (Seconds)</a:t>
                </a:r>
              </a:p>
            </c:rich>
          </c:tx>
          <c:layout/>
        </c:title>
        <c:numFmt formatCode="General" sourceLinked="1"/>
        <c:tickLblPos val="nextTo"/>
        <c:crossAx val="523150680"/>
        <c:crosses val="autoZero"/>
        <c:crossBetween val="midCat"/>
      </c:valAx>
      <c:valAx>
        <c:axId val="523150680"/>
        <c:scaling>
          <c:orientation val="minMax"/>
          <c:max val="0.06"/>
          <c:min val="0.02"/>
        </c:scaling>
        <c:axPos val="l"/>
        <c:majorGridlines/>
        <c:title>
          <c:tx>
            <c:rich>
              <a:bodyPr rot="-5400000" vert="horz"/>
              <a:lstStyle/>
              <a:p>
                <a:pPr>
                  <a:defRPr/>
                </a:pPr>
                <a:r>
                  <a:rPr lang="en-US"/>
                  <a:t>L1 Error in Beliefs</a:t>
                </a:r>
              </a:p>
            </c:rich>
          </c:tx>
          <c:layout/>
        </c:title>
        <c:numFmt formatCode="General" sourceLinked="1"/>
        <c:tickLblPos val="nextTo"/>
        <c:crossAx val="523124280"/>
        <c:crosses val="autoZero"/>
        <c:crossBetween val="midCat"/>
        <c:majorUnit val="0.01"/>
      </c:valAx>
    </c:plotArea>
    <c:legend>
      <c:legendPos val="r"/>
      <c:layout>
        <c:manualLayout>
          <c:xMode val="edge"/>
          <c:yMode val="edge"/>
          <c:x val="0.443333333333333"/>
          <c:y val="0.0440250115794349"/>
          <c:w val="0.515641025641026"/>
          <c:h val="0.309008800370542"/>
        </c:manualLayout>
      </c:layout>
      <c:overlay val="1"/>
    </c:legend>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
  <c:chart>
    <c:plotArea>
      <c:layout/>
      <c:scatterChart>
        <c:scatterStyle val="lineMarker"/>
        <c:ser>
          <c:idx val="0"/>
          <c:order val="0"/>
          <c:tx>
            <c:strRef>
              <c:f>Sheet1!$B$1</c:f>
              <c:strCache>
                <c:ptCount val="1"/>
                <c:pt idx="0">
                  <c:v>Without Pruning</c:v>
                </c:pt>
              </c:strCache>
            </c:strRef>
          </c:tx>
          <c:xVal>
            <c:numRef>
              <c:f>Sheet1!$A$2:$A$7</c:f>
              <c:numCache>
                <c:formatCode>General</c:formatCode>
                <c:ptCount val="6"/>
                <c:pt idx="0">
                  <c:v>1.0</c:v>
                </c:pt>
                <c:pt idx="1">
                  <c:v>5.0</c:v>
                </c:pt>
                <c:pt idx="2">
                  <c:v>10.0</c:v>
                </c:pt>
                <c:pt idx="3">
                  <c:v>20.0</c:v>
                </c:pt>
                <c:pt idx="4">
                  <c:v>30.0</c:v>
                </c:pt>
                <c:pt idx="5">
                  <c:v>50.0</c:v>
                </c:pt>
              </c:numCache>
            </c:numRef>
          </c:xVal>
          <c:yVal>
            <c:numRef>
              <c:f>Sheet1!$B$2:$B$7</c:f>
              <c:numCache>
                <c:formatCode>General</c:formatCode>
                <c:ptCount val="6"/>
                <c:pt idx="0">
                  <c:v>250.96</c:v>
                </c:pt>
                <c:pt idx="1">
                  <c:v>168.53</c:v>
                </c:pt>
                <c:pt idx="2">
                  <c:v>112.23</c:v>
                </c:pt>
                <c:pt idx="3">
                  <c:v>135.93</c:v>
                </c:pt>
                <c:pt idx="4">
                  <c:v>179.47</c:v>
                </c:pt>
                <c:pt idx="5">
                  <c:v>292.87</c:v>
                </c:pt>
              </c:numCache>
            </c:numRef>
          </c:yVal>
        </c:ser>
        <c:ser>
          <c:idx val="1"/>
          <c:order val="1"/>
          <c:tx>
            <c:strRef>
              <c:f>Sheet1!$C$1</c:f>
              <c:strCache>
                <c:ptCount val="1"/>
                <c:pt idx="0">
                  <c:v>With Pruning</c:v>
                </c:pt>
              </c:strCache>
            </c:strRef>
          </c:tx>
          <c:xVal>
            <c:numRef>
              <c:f>Sheet1!$A$2:$A$7</c:f>
              <c:numCache>
                <c:formatCode>General</c:formatCode>
                <c:ptCount val="6"/>
                <c:pt idx="0">
                  <c:v>1.0</c:v>
                </c:pt>
                <c:pt idx="1">
                  <c:v>5.0</c:v>
                </c:pt>
                <c:pt idx="2">
                  <c:v>10.0</c:v>
                </c:pt>
                <c:pt idx="3">
                  <c:v>20.0</c:v>
                </c:pt>
                <c:pt idx="4">
                  <c:v>30.0</c:v>
                </c:pt>
                <c:pt idx="5">
                  <c:v>50.0</c:v>
                </c:pt>
              </c:numCache>
            </c:numRef>
          </c:xVal>
          <c:yVal>
            <c:numRef>
              <c:f>Sheet1!$C$2:$C$7</c:f>
              <c:numCache>
                <c:formatCode>General</c:formatCode>
                <c:ptCount val="6"/>
                <c:pt idx="0">
                  <c:v>227.79</c:v>
                </c:pt>
                <c:pt idx="1">
                  <c:v>113.02</c:v>
                </c:pt>
                <c:pt idx="2">
                  <c:v>95.53</c:v>
                </c:pt>
                <c:pt idx="3">
                  <c:v>97.47</c:v>
                </c:pt>
                <c:pt idx="4">
                  <c:v>100.71</c:v>
                </c:pt>
                <c:pt idx="5">
                  <c:v>93.48</c:v>
                </c:pt>
              </c:numCache>
            </c:numRef>
          </c:yVal>
        </c:ser>
        <c:axId val="525288440"/>
        <c:axId val="460304392"/>
      </c:scatterChart>
      <c:valAx>
        <c:axId val="525288440"/>
        <c:scaling>
          <c:orientation val="minMax"/>
        </c:scaling>
        <c:axPos val="b"/>
        <c:title>
          <c:tx>
            <c:rich>
              <a:bodyPr/>
              <a:lstStyle/>
              <a:p>
                <a:pPr>
                  <a:defRPr/>
                </a:pPr>
                <a:r>
                  <a:rPr lang="en-US" dirty="0" smtClean="0"/>
                  <a:t>Splash Size (Messages)</a:t>
                </a:r>
                <a:endParaRPr lang="en-US" dirty="0"/>
              </a:p>
            </c:rich>
          </c:tx>
          <c:layout/>
        </c:title>
        <c:numFmt formatCode="General" sourceLinked="1"/>
        <c:tickLblPos val="nextTo"/>
        <c:crossAx val="460304392"/>
        <c:crosses val="autoZero"/>
        <c:crossBetween val="midCat"/>
      </c:valAx>
      <c:valAx>
        <c:axId val="460304392"/>
        <c:scaling>
          <c:orientation val="minMax"/>
        </c:scaling>
        <c:axPos val="l"/>
        <c:majorGridlines/>
        <c:title>
          <c:tx>
            <c:rich>
              <a:bodyPr rot="-5400000" vert="horz"/>
              <a:lstStyle/>
              <a:p>
                <a:pPr>
                  <a:defRPr/>
                </a:pPr>
                <a:r>
                  <a:rPr lang="en-US" dirty="0" smtClean="0"/>
                  <a:t>Running Time (Seconds)</a:t>
                </a:r>
                <a:endParaRPr lang="en-US" dirty="0"/>
              </a:p>
            </c:rich>
          </c:tx>
          <c:layout/>
        </c:title>
        <c:numFmt formatCode="General" sourceLinked="1"/>
        <c:tickLblPos val="nextTo"/>
        <c:crossAx val="525288440"/>
        <c:crosses val="autoZero"/>
        <c:crossBetween val="midCat"/>
      </c:valAx>
    </c:plotArea>
    <c:legend>
      <c:legendPos val="r"/>
      <c:layout>
        <c:manualLayout>
          <c:xMode val="edge"/>
          <c:yMode val="edge"/>
          <c:x val="0.206355629515383"/>
          <c:y val="0.0585423349859045"/>
          <c:w val="0.39074478447926"/>
          <c:h val="0.229469008681607"/>
        </c:manualLayout>
      </c:layout>
      <c:overlay val="1"/>
      <c:spPr>
        <a:noFill/>
      </c:spPr>
      <c:txPr>
        <a:bodyPr/>
        <a:lstStyle/>
        <a:p>
          <a:pPr>
            <a:defRPr sz="2000"/>
          </a:pPr>
          <a:endParaRPr lang="en-US"/>
        </a:p>
      </c:txPr>
    </c:legend>
    <c:plotVisOnly val="1"/>
  </c:chart>
  <c:txPr>
    <a:bodyPr/>
    <a:lstStyle/>
    <a:p>
      <a:pPr>
        <a:defRPr sz="1800"/>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dirty="0" smtClean="0"/>
              <a:t>Work Imbalance</a:t>
            </a:r>
            <a:endParaRPr lang="en-US" dirty="0"/>
          </a:p>
        </c:rich>
      </c:tx>
      <c:layout/>
      <c:overlay val="1"/>
    </c:title>
    <c:plotArea>
      <c:layout>
        <c:manualLayout>
          <c:layoutTarget val="inner"/>
          <c:xMode val="edge"/>
          <c:yMode val="edge"/>
          <c:x val="0.139301699129714"/>
          <c:y val="0.228212259757853"/>
          <c:w val="0.812452686835198"/>
          <c:h val="0.605837778342223"/>
        </c:manualLayout>
      </c:layout>
      <c:barChart>
        <c:barDir val="col"/>
        <c:grouping val="clustered"/>
        <c:ser>
          <c:idx val="0"/>
          <c:order val="0"/>
          <c:tx>
            <c:strRef>
              <c:f>Sheet1!$B$1</c:f>
              <c:strCache>
                <c:ptCount val="1"/>
                <c:pt idx="0">
                  <c:v>Uninformed</c:v>
                </c:pt>
              </c:strCache>
            </c:strRef>
          </c:tx>
          <c:cat>
            <c:strRef>
              <c:f>Sheet1!$A$2:$A$3</c:f>
              <c:strCache>
                <c:ptCount val="2"/>
                <c:pt idx="0">
                  <c:v>Denoise</c:v>
                </c:pt>
                <c:pt idx="1">
                  <c:v>UW-Syst.</c:v>
                </c:pt>
              </c:strCache>
            </c:strRef>
          </c:cat>
          <c:val>
            <c:numRef>
              <c:f>Sheet1!$B$2:$B$3</c:f>
              <c:numCache>
                <c:formatCode>General</c:formatCode>
                <c:ptCount val="2"/>
                <c:pt idx="0">
                  <c:v>3.44</c:v>
                </c:pt>
                <c:pt idx="1">
                  <c:v>1.837</c:v>
                </c:pt>
              </c:numCache>
            </c:numRef>
          </c:val>
        </c:ser>
        <c:ser>
          <c:idx val="1"/>
          <c:order val="1"/>
          <c:tx>
            <c:strRef>
              <c:f>Sheet1!$C$1</c:f>
              <c:strCache>
                <c:ptCount val="1"/>
                <c:pt idx="0">
                  <c:v>Informed</c:v>
                </c:pt>
              </c:strCache>
            </c:strRef>
          </c:tx>
          <c:cat>
            <c:strRef>
              <c:f>Sheet1!$A$2:$A$3</c:f>
              <c:strCache>
                <c:ptCount val="2"/>
                <c:pt idx="0">
                  <c:v>Denoise</c:v>
                </c:pt>
                <c:pt idx="1">
                  <c:v>UW-Syst.</c:v>
                </c:pt>
              </c:strCache>
            </c:strRef>
          </c:cat>
          <c:val>
            <c:numRef>
              <c:f>Sheet1!$C$2:$C$3</c:f>
              <c:numCache>
                <c:formatCode>General</c:formatCode>
                <c:ptCount val="2"/>
                <c:pt idx="0">
                  <c:v>1.0</c:v>
                </c:pt>
                <c:pt idx="1">
                  <c:v>1.0</c:v>
                </c:pt>
              </c:numCache>
            </c:numRef>
          </c:val>
        </c:ser>
        <c:axId val="564390632"/>
        <c:axId val="569331624"/>
      </c:barChart>
      <c:catAx>
        <c:axId val="564390632"/>
        <c:scaling>
          <c:orientation val="minMax"/>
        </c:scaling>
        <c:axPos val="b"/>
        <c:tickLblPos val="nextTo"/>
        <c:txPr>
          <a:bodyPr/>
          <a:lstStyle/>
          <a:p>
            <a:pPr>
              <a:defRPr sz="900"/>
            </a:pPr>
            <a:endParaRPr lang="en-US"/>
          </a:p>
        </c:txPr>
        <c:crossAx val="569331624"/>
        <c:crosses val="autoZero"/>
        <c:auto val="1"/>
        <c:lblAlgn val="ctr"/>
        <c:lblOffset val="100"/>
      </c:catAx>
      <c:valAx>
        <c:axId val="569331624"/>
        <c:scaling>
          <c:orientation val="minMax"/>
        </c:scaling>
        <c:axPos val="l"/>
        <c:majorGridlines/>
        <c:numFmt formatCode="General" sourceLinked="1"/>
        <c:tickLblPos val="nextTo"/>
        <c:crossAx val="564390632"/>
        <c:crosses val="autoZero"/>
        <c:crossBetween val="between"/>
      </c:valAx>
    </c:plotArea>
    <c:plotVisOnly val="1"/>
  </c:chart>
  <c:txPr>
    <a:bodyPr/>
    <a:lstStyle/>
    <a:p>
      <a:pPr>
        <a:defRPr sz="1400" baseline="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dirty="0" smtClean="0"/>
              <a:t>Communication Cost</a:t>
            </a:r>
            <a:endParaRPr lang="en-US" dirty="0"/>
          </a:p>
        </c:rich>
      </c:tx>
      <c:layout>
        <c:manualLayout>
          <c:xMode val="edge"/>
          <c:yMode val="edge"/>
          <c:x val="0.140193908951036"/>
          <c:y val="0.0322580645161291"/>
        </c:manualLayout>
      </c:layout>
      <c:overlay val="1"/>
    </c:title>
    <c:plotArea>
      <c:layout>
        <c:manualLayout>
          <c:layoutTarget val="inner"/>
          <c:xMode val="edge"/>
          <c:yMode val="edge"/>
          <c:x val="0.147387546384288"/>
          <c:y val="0.228212259757853"/>
          <c:w val="0.488921269831769"/>
          <c:h val="0.605837778342223"/>
        </c:manualLayout>
      </c:layout>
      <c:barChart>
        <c:barDir val="col"/>
        <c:grouping val="clustered"/>
        <c:ser>
          <c:idx val="0"/>
          <c:order val="0"/>
          <c:tx>
            <c:strRef>
              <c:f>Sheet1!$B$1</c:f>
              <c:strCache>
                <c:ptCount val="1"/>
                <c:pt idx="0">
                  <c:v>Uninformed</c:v>
                </c:pt>
              </c:strCache>
            </c:strRef>
          </c:tx>
          <c:cat>
            <c:strRef>
              <c:f>Sheet1!$A$2:$A$3</c:f>
              <c:strCache>
                <c:ptCount val="2"/>
                <c:pt idx="0">
                  <c:v>Denoise</c:v>
                </c:pt>
                <c:pt idx="1">
                  <c:v>UW-Syst.</c:v>
                </c:pt>
              </c:strCache>
            </c:strRef>
          </c:cat>
          <c:val>
            <c:numRef>
              <c:f>Sheet1!$B$2:$B$3</c:f>
              <c:numCache>
                <c:formatCode>General</c:formatCode>
                <c:ptCount val="2"/>
                <c:pt idx="0">
                  <c:v>0.98</c:v>
                </c:pt>
                <c:pt idx="1">
                  <c:v>0.877000000000001</c:v>
                </c:pt>
              </c:numCache>
            </c:numRef>
          </c:val>
        </c:ser>
        <c:ser>
          <c:idx val="1"/>
          <c:order val="1"/>
          <c:tx>
            <c:strRef>
              <c:f>Sheet1!$C$1</c:f>
              <c:strCache>
                <c:ptCount val="1"/>
                <c:pt idx="0">
                  <c:v>Optimal</c:v>
                </c:pt>
              </c:strCache>
            </c:strRef>
          </c:tx>
          <c:cat>
            <c:strRef>
              <c:f>Sheet1!$A$2:$A$3</c:f>
              <c:strCache>
                <c:ptCount val="2"/>
                <c:pt idx="0">
                  <c:v>Denoise</c:v>
                </c:pt>
                <c:pt idx="1">
                  <c:v>UW-Syst.</c:v>
                </c:pt>
              </c:strCache>
            </c:strRef>
          </c:cat>
          <c:val>
            <c:numRef>
              <c:f>Sheet1!$C$2:$C$3</c:f>
              <c:numCache>
                <c:formatCode>General</c:formatCode>
                <c:ptCount val="2"/>
                <c:pt idx="0">
                  <c:v>1.0</c:v>
                </c:pt>
                <c:pt idx="1">
                  <c:v>1.0</c:v>
                </c:pt>
              </c:numCache>
            </c:numRef>
          </c:val>
        </c:ser>
        <c:axId val="569315896"/>
        <c:axId val="569304312"/>
      </c:barChart>
      <c:catAx>
        <c:axId val="569315896"/>
        <c:scaling>
          <c:orientation val="minMax"/>
        </c:scaling>
        <c:axPos val="b"/>
        <c:tickLblPos val="nextTo"/>
        <c:txPr>
          <a:bodyPr/>
          <a:lstStyle/>
          <a:p>
            <a:pPr>
              <a:defRPr sz="900" baseline="0"/>
            </a:pPr>
            <a:endParaRPr lang="en-US"/>
          </a:p>
        </c:txPr>
        <c:crossAx val="569304312"/>
        <c:crosses val="autoZero"/>
        <c:auto val="1"/>
        <c:lblAlgn val="ctr"/>
        <c:lblOffset val="100"/>
      </c:catAx>
      <c:valAx>
        <c:axId val="569304312"/>
        <c:scaling>
          <c:orientation val="minMax"/>
          <c:max val="1.1"/>
          <c:min val="0.5"/>
        </c:scaling>
        <c:axPos val="l"/>
        <c:majorGridlines/>
        <c:numFmt formatCode="General" sourceLinked="1"/>
        <c:tickLblPos val="nextTo"/>
        <c:crossAx val="569315896"/>
        <c:crosses val="autoZero"/>
        <c:crossBetween val="between"/>
      </c:valAx>
    </c:plotArea>
    <c:legend>
      <c:legendPos val="r"/>
      <c:layout>
        <c:manualLayout>
          <c:xMode val="edge"/>
          <c:yMode val="edge"/>
          <c:x val="0.643959894186229"/>
          <c:y val="0.352082804165609"/>
          <c:w val="0.356040139379129"/>
          <c:h val="0.295834391668783"/>
        </c:manualLayout>
      </c:layout>
      <c:txPr>
        <a:bodyPr/>
        <a:lstStyle/>
        <a:p>
          <a:pPr>
            <a:defRPr sz="2000"/>
          </a:pPr>
          <a:endParaRPr lang="en-US"/>
        </a:p>
      </c:txPr>
    </c:legend>
    <c:plotVisOnly val="1"/>
  </c:chart>
  <c:txPr>
    <a:bodyPr/>
    <a:lstStyle/>
    <a:p>
      <a:pPr>
        <a:defRPr sz="1400" baseline="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dirty="0" smtClean="0"/>
              <a:t>Communication Cost</a:t>
            </a:r>
            <a:endParaRPr lang="en-US" dirty="0"/>
          </a:p>
        </c:rich>
      </c:tx>
      <c:layout/>
    </c:title>
    <c:plotArea>
      <c:layout/>
      <c:scatterChart>
        <c:scatterStyle val="lineMarker"/>
        <c:ser>
          <c:idx val="0"/>
          <c:order val="0"/>
          <c:tx>
            <c:strRef>
              <c:f>Sheet1!$B$1</c:f>
              <c:strCache>
                <c:ptCount val="1"/>
                <c:pt idx="0">
                  <c:v>Y-Values</c:v>
                </c:pt>
              </c:strCache>
            </c:strRef>
          </c:tx>
          <c:xVal>
            <c:numRef>
              <c:f>Sheet1!$A$2:$A$16</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Sheet1!$B$2:$B$16</c:f>
              <c:numCache>
                <c:formatCode>General</c:formatCode>
                <c:ptCount val="15"/>
                <c:pt idx="0">
                  <c:v>1.050899999999996</c:v>
                </c:pt>
                <c:pt idx="1">
                  <c:v>1.476399999999996</c:v>
                </c:pt>
                <c:pt idx="2">
                  <c:v>1.6891</c:v>
                </c:pt>
                <c:pt idx="3">
                  <c:v>1.9205</c:v>
                </c:pt>
                <c:pt idx="4">
                  <c:v>2.2323</c:v>
                </c:pt>
                <c:pt idx="5">
                  <c:v>2.335499999999989</c:v>
                </c:pt>
                <c:pt idx="6">
                  <c:v>2.6093</c:v>
                </c:pt>
                <c:pt idx="7">
                  <c:v>2.71</c:v>
                </c:pt>
                <c:pt idx="8">
                  <c:v>2.898799999999999</c:v>
                </c:pt>
                <c:pt idx="9">
                  <c:v>3.1014</c:v>
                </c:pt>
                <c:pt idx="10">
                  <c:v>3.26410000000001</c:v>
                </c:pt>
                <c:pt idx="11">
                  <c:v>3.3532</c:v>
                </c:pt>
                <c:pt idx="12">
                  <c:v>3.536899999999989</c:v>
                </c:pt>
                <c:pt idx="13">
                  <c:v>3.648100000000001</c:v>
                </c:pt>
                <c:pt idx="14">
                  <c:v>3.8004</c:v>
                </c:pt>
              </c:numCache>
            </c:numRef>
          </c:yVal>
        </c:ser>
        <c:axId val="567735560"/>
        <c:axId val="526496024"/>
      </c:scatterChart>
      <c:valAx>
        <c:axId val="567735560"/>
        <c:scaling>
          <c:orientation val="minMax"/>
          <c:max val="15.0"/>
        </c:scaling>
        <c:axPos val="b"/>
        <c:title>
          <c:tx>
            <c:rich>
              <a:bodyPr/>
              <a:lstStyle/>
              <a:p>
                <a:pPr marL="0" marR="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prstClr val="black"/>
                    </a:solidFill>
                    <a:latin typeface="+mn-lt"/>
                    <a:ea typeface="+mn-ea"/>
                    <a:cs typeface="+mn-cs"/>
                  </a:defRPr>
                </a:pPr>
                <a:r>
                  <a:rPr lang="en-US" sz="1800" b="1" i="0" baseline="0" dirty="0" smtClean="0"/>
                  <a:t>Partition Factor </a:t>
                </a:r>
                <a:r>
                  <a:rPr lang="en-US" sz="1800" b="1" i="1" baseline="0" dirty="0" smtClean="0"/>
                  <a:t>k</a:t>
                </a:r>
                <a:endParaRPr lang="en-US" sz="1800" b="1" i="0" baseline="0" dirty="0" smtClean="0"/>
              </a:p>
            </c:rich>
          </c:tx>
          <c:layout/>
        </c:title>
        <c:numFmt formatCode="General" sourceLinked="1"/>
        <c:tickLblPos val="nextTo"/>
        <c:crossAx val="526496024"/>
        <c:crosses val="autoZero"/>
        <c:crossBetween val="midCat"/>
      </c:valAx>
      <c:valAx>
        <c:axId val="526496024"/>
        <c:scaling>
          <c:orientation val="minMax"/>
          <c:min val="1.0"/>
        </c:scaling>
        <c:axPos val="l"/>
        <c:majorGridlines/>
        <c:numFmt formatCode="General" sourceLinked="1"/>
        <c:tickLblPos val="nextTo"/>
        <c:crossAx val="567735560"/>
        <c:crosses val="autoZero"/>
        <c:crossBetween val="midCat"/>
      </c:valAx>
    </c:plotArea>
    <c:plotVisOnly val="1"/>
  </c:chart>
  <c:txPr>
    <a:bodyPr/>
    <a:lstStyle/>
    <a:p>
      <a:pPr>
        <a:defRPr sz="1800"/>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dirty="0" smtClean="0"/>
              <a:t>Work Imbalance</a:t>
            </a:r>
            <a:endParaRPr lang="en-US" dirty="0"/>
          </a:p>
        </c:rich>
      </c:tx>
      <c:layout/>
    </c:title>
    <c:plotArea>
      <c:layout/>
      <c:scatterChart>
        <c:scatterStyle val="lineMarker"/>
        <c:ser>
          <c:idx val="0"/>
          <c:order val="0"/>
          <c:tx>
            <c:strRef>
              <c:f>Sheet1!$B$1</c:f>
              <c:strCache>
                <c:ptCount val="1"/>
                <c:pt idx="0">
                  <c:v>Y-Values</c:v>
                </c:pt>
              </c:strCache>
            </c:strRef>
          </c:tx>
          <c:xVal>
            <c:numRef>
              <c:f>Sheet1!$A$2:$A$16</c:f>
              <c:numCache>
                <c:formatCode>General</c:formatCode>
                <c:ptCount val="15"/>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numCache>
            </c:numRef>
          </c:xVal>
          <c:yVal>
            <c:numRef>
              <c:f>Sheet1!$B$2:$B$16</c:f>
              <c:numCache>
                <c:formatCode>General</c:formatCode>
                <c:ptCount val="15"/>
                <c:pt idx="0">
                  <c:v>3.2238</c:v>
                </c:pt>
                <c:pt idx="1">
                  <c:v>2.43</c:v>
                </c:pt>
                <c:pt idx="2">
                  <c:v>2.39</c:v>
                </c:pt>
                <c:pt idx="3">
                  <c:v>2.0944</c:v>
                </c:pt>
                <c:pt idx="4">
                  <c:v>2.0468</c:v>
                </c:pt>
                <c:pt idx="5">
                  <c:v>2.0132</c:v>
                </c:pt>
                <c:pt idx="6">
                  <c:v>1.984000000000003</c:v>
                </c:pt>
                <c:pt idx="7">
                  <c:v>1.901999999999991</c:v>
                </c:pt>
                <c:pt idx="8">
                  <c:v>1.897999999999995</c:v>
                </c:pt>
                <c:pt idx="9">
                  <c:v>1.791599999999995</c:v>
                </c:pt>
                <c:pt idx="10">
                  <c:v>1.804899999999996</c:v>
                </c:pt>
                <c:pt idx="11">
                  <c:v>1.781599999999994</c:v>
                </c:pt>
                <c:pt idx="12">
                  <c:v>1.776899999999996</c:v>
                </c:pt>
                <c:pt idx="13">
                  <c:v>1.6958</c:v>
                </c:pt>
                <c:pt idx="14">
                  <c:v>1.6884</c:v>
                </c:pt>
              </c:numCache>
            </c:numRef>
          </c:yVal>
        </c:ser>
        <c:axId val="616718792"/>
        <c:axId val="513304728"/>
      </c:scatterChart>
      <c:valAx>
        <c:axId val="616718792"/>
        <c:scaling>
          <c:orientation val="minMax"/>
          <c:max val="15.0"/>
        </c:scaling>
        <c:axPos val="b"/>
        <c:title>
          <c:tx>
            <c:rich>
              <a:bodyPr/>
              <a:lstStyle/>
              <a:p>
                <a:pPr>
                  <a:defRPr/>
                </a:pPr>
                <a:r>
                  <a:rPr lang="en-US" dirty="0" smtClean="0"/>
                  <a:t>Partition Factor </a:t>
                </a:r>
                <a:r>
                  <a:rPr lang="en-US" i="1" dirty="0" smtClean="0"/>
                  <a:t>k</a:t>
                </a:r>
                <a:endParaRPr lang="en-US" dirty="0"/>
              </a:p>
            </c:rich>
          </c:tx>
          <c:layout/>
        </c:title>
        <c:numFmt formatCode="General" sourceLinked="1"/>
        <c:tickLblPos val="nextTo"/>
        <c:crossAx val="513304728"/>
        <c:crosses val="autoZero"/>
        <c:crossBetween val="midCat"/>
      </c:valAx>
      <c:valAx>
        <c:axId val="513304728"/>
        <c:scaling>
          <c:orientation val="minMax"/>
          <c:min val="1.5"/>
        </c:scaling>
        <c:axPos val="l"/>
        <c:majorGridlines/>
        <c:numFmt formatCode="General" sourceLinked="1"/>
        <c:tickLblPos val="nextTo"/>
        <c:crossAx val="616718792"/>
        <c:crosses val="autoZero"/>
        <c:crossBetween val="midCat"/>
      </c:valAx>
    </c:plotArea>
    <c:plotVisOnly val="1"/>
  </c:chart>
  <c:txPr>
    <a:bodyPr/>
    <a:lstStyle/>
    <a:p>
      <a:pPr>
        <a:defRPr sz="1800"/>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n-US"/>
  <c:style val="2"/>
  <c:chart>
    <c:title>
      <c:tx>
        <c:rich>
          <a:bodyPr/>
          <a:lstStyle/>
          <a:p>
            <a:pPr>
              <a:defRPr/>
            </a:pPr>
            <a:r>
              <a:rPr lang="en-US" dirty="0" smtClean="0"/>
              <a:t>UW-Systems MLN</a:t>
            </a:r>
            <a:endParaRPr lang="en-US" dirty="0"/>
          </a:p>
        </c:rich>
      </c:tx>
      <c:layout/>
    </c:title>
    <c:plotArea>
      <c:layout/>
      <c:scatterChart>
        <c:scatterStyle val="lineMarker"/>
        <c:ser>
          <c:idx val="0"/>
          <c:order val="0"/>
          <c:tx>
            <c:strRef>
              <c:f>Sheet1!$B$1</c:f>
              <c:strCache>
                <c:ptCount val="1"/>
                <c:pt idx="0">
                  <c:v>1xFactor</c:v>
                </c:pt>
              </c:strCache>
            </c:strRef>
          </c:tx>
          <c:xVal>
            <c:numRef>
              <c:f>Sheet1!$A$2:$A$221</c:f>
              <c:numCache>
                <c:formatCode>General</c:formatCode>
                <c:ptCount val="22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numCache>
            </c:numRef>
          </c:xVal>
          <c:yVal>
            <c:numRef>
              <c:f>Sheet1!$B$2:$B$221</c:f>
              <c:numCache>
                <c:formatCode>General</c:formatCode>
                <c:ptCount val="220"/>
                <c:pt idx="0">
                  <c:v>60.0</c:v>
                </c:pt>
                <c:pt idx="1">
                  <c:v>60.0</c:v>
                </c:pt>
                <c:pt idx="2">
                  <c:v>60.0</c:v>
                </c:pt>
                <c:pt idx="3">
                  <c:v>60.0</c:v>
                </c:pt>
                <c:pt idx="4">
                  <c:v>60.0</c:v>
                </c:pt>
                <c:pt idx="5">
                  <c:v>60.0</c:v>
                </c:pt>
                <c:pt idx="6">
                  <c:v>60.0</c:v>
                </c:pt>
                <c:pt idx="7">
                  <c:v>60.0</c:v>
                </c:pt>
                <c:pt idx="8">
                  <c:v>60.0</c:v>
                </c:pt>
                <c:pt idx="9">
                  <c:v>60.0</c:v>
                </c:pt>
                <c:pt idx="10">
                  <c:v>60.0</c:v>
                </c:pt>
                <c:pt idx="11">
                  <c:v>60.0</c:v>
                </c:pt>
                <c:pt idx="12">
                  <c:v>60.0</c:v>
                </c:pt>
                <c:pt idx="13">
                  <c:v>60.0</c:v>
                </c:pt>
                <c:pt idx="14">
                  <c:v>60.0</c:v>
                </c:pt>
                <c:pt idx="15">
                  <c:v>60.0</c:v>
                </c:pt>
                <c:pt idx="16">
                  <c:v>60.0</c:v>
                </c:pt>
                <c:pt idx="17">
                  <c:v>60.0</c:v>
                </c:pt>
                <c:pt idx="18">
                  <c:v>60.0</c:v>
                </c:pt>
                <c:pt idx="19">
                  <c:v>60.0</c:v>
                </c:pt>
                <c:pt idx="20">
                  <c:v>60.0</c:v>
                </c:pt>
                <c:pt idx="21">
                  <c:v>60.0</c:v>
                </c:pt>
                <c:pt idx="22">
                  <c:v>60.0</c:v>
                </c:pt>
                <c:pt idx="23">
                  <c:v>60.0</c:v>
                </c:pt>
                <c:pt idx="24">
                  <c:v>60.0</c:v>
                </c:pt>
                <c:pt idx="25">
                  <c:v>60.0</c:v>
                </c:pt>
                <c:pt idx="26">
                  <c:v>60.0</c:v>
                </c:pt>
                <c:pt idx="27">
                  <c:v>60.0</c:v>
                </c:pt>
                <c:pt idx="28">
                  <c:v>60.0</c:v>
                </c:pt>
                <c:pt idx="29">
                  <c:v>60.0</c:v>
                </c:pt>
                <c:pt idx="30">
                  <c:v>60.0</c:v>
                </c:pt>
                <c:pt idx="31">
                  <c:v>60.0</c:v>
                </c:pt>
                <c:pt idx="32">
                  <c:v>60.0</c:v>
                </c:pt>
                <c:pt idx="33">
                  <c:v>60.0</c:v>
                </c:pt>
                <c:pt idx="34">
                  <c:v>60.0</c:v>
                </c:pt>
                <c:pt idx="35">
                  <c:v>60.0</c:v>
                </c:pt>
                <c:pt idx="36">
                  <c:v>60.0</c:v>
                </c:pt>
                <c:pt idx="37">
                  <c:v>60.0</c:v>
                </c:pt>
                <c:pt idx="38">
                  <c:v>60.0</c:v>
                </c:pt>
                <c:pt idx="39">
                  <c:v>60.0</c:v>
                </c:pt>
                <c:pt idx="40">
                  <c:v>60.0</c:v>
                </c:pt>
                <c:pt idx="41">
                  <c:v>60.0</c:v>
                </c:pt>
                <c:pt idx="42">
                  <c:v>60.0</c:v>
                </c:pt>
                <c:pt idx="43">
                  <c:v>60.0</c:v>
                </c:pt>
                <c:pt idx="44">
                  <c:v>60.0</c:v>
                </c:pt>
                <c:pt idx="45">
                  <c:v>60.0</c:v>
                </c:pt>
                <c:pt idx="46">
                  <c:v>60.0</c:v>
                </c:pt>
                <c:pt idx="47">
                  <c:v>60.0</c:v>
                </c:pt>
                <c:pt idx="48">
                  <c:v>60.0</c:v>
                </c:pt>
                <c:pt idx="49">
                  <c:v>60.0</c:v>
                </c:pt>
                <c:pt idx="50">
                  <c:v>60.0</c:v>
                </c:pt>
                <c:pt idx="51">
                  <c:v>60.0</c:v>
                </c:pt>
                <c:pt idx="52">
                  <c:v>60.0</c:v>
                </c:pt>
                <c:pt idx="53">
                  <c:v>60.0</c:v>
                </c:pt>
                <c:pt idx="54">
                  <c:v>60.0</c:v>
                </c:pt>
                <c:pt idx="55">
                  <c:v>60.0</c:v>
                </c:pt>
                <c:pt idx="56">
                  <c:v>60.0</c:v>
                </c:pt>
                <c:pt idx="57">
                  <c:v>60.0</c:v>
                </c:pt>
                <c:pt idx="58">
                  <c:v>60.0</c:v>
                </c:pt>
                <c:pt idx="59">
                  <c:v>60.0</c:v>
                </c:pt>
                <c:pt idx="60">
                  <c:v>60.0</c:v>
                </c:pt>
                <c:pt idx="61">
                  <c:v>60.0</c:v>
                </c:pt>
                <c:pt idx="62">
                  <c:v>60.0</c:v>
                </c:pt>
                <c:pt idx="63">
                  <c:v>60.0</c:v>
                </c:pt>
                <c:pt idx="64">
                  <c:v>60.0</c:v>
                </c:pt>
                <c:pt idx="65">
                  <c:v>60.0</c:v>
                </c:pt>
                <c:pt idx="66">
                  <c:v>60.0</c:v>
                </c:pt>
                <c:pt idx="67">
                  <c:v>60.0</c:v>
                </c:pt>
                <c:pt idx="68">
                  <c:v>60.0</c:v>
                </c:pt>
                <c:pt idx="69">
                  <c:v>60.0</c:v>
                </c:pt>
                <c:pt idx="70">
                  <c:v>60.0</c:v>
                </c:pt>
                <c:pt idx="71">
                  <c:v>60.0</c:v>
                </c:pt>
                <c:pt idx="72">
                  <c:v>60.0</c:v>
                </c:pt>
                <c:pt idx="73">
                  <c:v>60.0</c:v>
                </c:pt>
                <c:pt idx="74">
                  <c:v>60.0</c:v>
                </c:pt>
                <c:pt idx="75">
                  <c:v>60.0</c:v>
                </c:pt>
                <c:pt idx="76">
                  <c:v>60.0</c:v>
                </c:pt>
                <c:pt idx="77">
                  <c:v>60.0</c:v>
                </c:pt>
                <c:pt idx="78">
                  <c:v>60.0</c:v>
                </c:pt>
                <c:pt idx="79">
                  <c:v>60.0</c:v>
                </c:pt>
                <c:pt idx="80">
                  <c:v>60.0</c:v>
                </c:pt>
                <c:pt idx="81">
                  <c:v>60.0</c:v>
                </c:pt>
                <c:pt idx="82">
                  <c:v>60.0</c:v>
                </c:pt>
                <c:pt idx="83">
                  <c:v>60.0</c:v>
                </c:pt>
                <c:pt idx="84">
                  <c:v>60.0</c:v>
                </c:pt>
                <c:pt idx="85">
                  <c:v>60.0</c:v>
                </c:pt>
                <c:pt idx="86">
                  <c:v>60.0</c:v>
                </c:pt>
                <c:pt idx="87">
                  <c:v>60.0</c:v>
                </c:pt>
                <c:pt idx="88">
                  <c:v>60.0</c:v>
                </c:pt>
                <c:pt idx="89">
                  <c:v>60.0</c:v>
                </c:pt>
                <c:pt idx="90">
                  <c:v>60.0</c:v>
                </c:pt>
                <c:pt idx="91">
                  <c:v>60.0</c:v>
                </c:pt>
                <c:pt idx="92">
                  <c:v>60.0</c:v>
                </c:pt>
                <c:pt idx="93">
                  <c:v>60.0</c:v>
                </c:pt>
                <c:pt idx="94">
                  <c:v>60.0</c:v>
                </c:pt>
                <c:pt idx="95">
                  <c:v>60.0</c:v>
                </c:pt>
                <c:pt idx="96">
                  <c:v>60.0</c:v>
                </c:pt>
                <c:pt idx="97">
                  <c:v>60.0</c:v>
                </c:pt>
                <c:pt idx="98">
                  <c:v>60.0</c:v>
                </c:pt>
                <c:pt idx="99">
                  <c:v>60.0</c:v>
                </c:pt>
                <c:pt idx="100">
                  <c:v>60.0</c:v>
                </c:pt>
                <c:pt idx="101">
                  <c:v>60.0</c:v>
                </c:pt>
                <c:pt idx="102">
                  <c:v>60.0</c:v>
                </c:pt>
                <c:pt idx="103">
                  <c:v>60.0</c:v>
                </c:pt>
                <c:pt idx="104">
                  <c:v>60.0</c:v>
                </c:pt>
                <c:pt idx="105">
                  <c:v>60.0</c:v>
                </c:pt>
                <c:pt idx="106">
                  <c:v>60.0</c:v>
                </c:pt>
                <c:pt idx="107">
                  <c:v>60.0</c:v>
                </c:pt>
                <c:pt idx="108">
                  <c:v>60.0</c:v>
                </c:pt>
                <c:pt idx="109">
                  <c:v>60.0</c:v>
                </c:pt>
                <c:pt idx="110">
                  <c:v>60.0</c:v>
                </c:pt>
                <c:pt idx="111">
                  <c:v>60.0</c:v>
                </c:pt>
                <c:pt idx="112">
                  <c:v>60.0</c:v>
                </c:pt>
                <c:pt idx="113">
                  <c:v>60.0</c:v>
                </c:pt>
                <c:pt idx="114">
                  <c:v>60.0</c:v>
                </c:pt>
                <c:pt idx="115">
                  <c:v>60.0</c:v>
                </c:pt>
                <c:pt idx="116">
                  <c:v>60.0</c:v>
                </c:pt>
                <c:pt idx="117">
                  <c:v>60.0</c:v>
                </c:pt>
                <c:pt idx="118">
                  <c:v>60.0</c:v>
                </c:pt>
                <c:pt idx="119">
                  <c:v>60.0</c:v>
                </c:pt>
                <c:pt idx="120">
                  <c:v>60.0</c:v>
                </c:pt>
                <c:pt idx="121">
                  <c:v>60.0</c:v>
                </c:pt>
                <c:pt idx="122">
                  <c:v>60.0</c:v>
                </c:pt>
                <c:pt idx="123">
                  <c:v>60.0</c:v>
                </c:pt>
                <c:pt idx="124">
                  <c:v>60.0</c:v>
                </c:pt>
                <c:pt idx="125">
                  <c:v>60.0</c:v>
                </c:pt>
                <c:pt idx="126">
                  <c:v>60.0</c:v>
                </c:pt>
                <c:pt idx="127">
                  <c:v>60.0</c:v>
                </c:pt>
                <c:pt idx="128">
                  <c:v>60.0</c:v>
                </c:pt>
                <c:pt idx="129">
                  <c:v>60.0</c:v>
                </c:pt>
                <c:pt idx="130">
                  <c:v>60.0</c:v>
                </c:pt>
                <c:pt idx="131">
                  <c:v>60.0</c:v>
                </c:pt>
                <c:pt idx="132">
                  <c:v>60.0</c:v>
                </c:pt>
                <c:pt idx="133">
                  <c:v>60.0</c:v>
                </c:pt>
                <c:pt idx="134">
                  <c:v>60.0</c:v>
                </c:pt>
                <c:pt idx="135">
                  <c:v>60.0</c:v>
                </c:pt>
                <c:pt idx="136">
                  <c:v>60.0</c:v>
                </c:pt>
                <c:pt idx="137">
                  <c:v>60.0</c:v>
                </c:pt>
                <c:pt idx="138">
                  <c:v>60.0</c:v>
                </c:pt>
                <c:pt idx="139">
                  <c:v>60.0</c:v>
                </c:pt>
                <c:pt idx="140">
                  <c:v>60.0</c:v>
                </c:pt>
                <c:pt idx="141">
                  <c:v>60.0</c:v>
                </c:pt>
                <c:pt idx="142">
                  <c:v>60.0</c:v>
                </c:pt>
                <c:pt idx="143">
                  <c:v>60.0</c:v>
                </c:pt>
                <c:pt idx="144">
                  <c:v>60.0</c:v>
                </c:pt>
                <c:pt idx="145">
                  <c:v>60.0</c:v>
                </c:pt>
                <c:pt idx="146">
                  <c:v>60.0</c:v>
                </c:pt>
                <c:pt idx="147">
                  <c:v>60.0</c:v>
                </c:pt>
                <c:pt idx="148">
                  <c:v>60.0</c:v>
                </c:pt>
                <c:pt idx="149">
                  <c:v>60.0</c:v>
                </c:pt>
                <c:pt idx="150">
                  <c:v>60.0</c:v>
                </c:pt>
                <c:pt idx="151">
                  <c:v>60.0</c:v>
                </c:pt>
                <c:pt idx="152">
                  <c:v>60.0</c:v>
                </c:pt>
                <c:pt idx="153">
                  <c:v>60.0</c:v>
                </c:pt>
                <c:pt idx="154">
                  <c:v>60.0</c:v>
                </c:pt>
                <c:pt idx="155">
                  <c:v>59.0</c:v>
                </c:pt>
                <c:pt idx="156">
                  <c:v>59.0</c:v>
                </c:pt>
                <c:pt idx="157">
                  <c:v>57.0</c:v>
                </c:pt>
                <c:pt idx="158">
                  <c:v>58.0</c:v>
                </c:pt>
                <c:pt idx="159">
                  <c:v>57.0</c:v>
                </c:pt>
                <c:pt idx="160">
                  <c:v>56.0</c:v>
                </c:pt>
                <c:pt idx="161">
                  <c:v>56.0</c:v>
                </c:pt>
                <c:pt idx="162">
                  <c:v>55.0</c:v>
                </c:pt>
                <c:pt idx="163">
                  <c:v>53.0</c:v>
                </c:pt>
                <c:pt idx="164">
                  <c:v>53.0</c:v>
                </c:pt>
                <c:pt idx="165">
                  <c:v>53.0</c:v>
                </c:pt>
                <c:pt idx="166">
                  <c:v>54.0</c:v>
                </c:pt>
                <c:pt idx="167">
                  <c:v>49.0</c:v>
                </c:pt>
                <c:pt idx="168">
                  <c:v>53.0</c:v>
                </c:pt>
                <c:pt idx="169">
                  <c:v>49.0</c:v>
                </c:pt>
                <c:pt idx="170">
                  <c:v>50.0</c:v>
                </c:pt>
                <c:pt idx="171">
                  <c:v>50.0</c:v>
                </c:pt>
                <c:pt idx="172">
                  <c:v>45.0</c:v>
                </c:pt>
                <c:pt idx="173">
                  <c:v>41.0</c:v>
                </c:pt>
                <c:pt idx="174">
                  <c:v>42.0</c:v>
                </c:pt>
                <c:pt idx="175">
                  <c:v>42.0</c:v>
                </c:pt>
                <c:pt idx="176">
                  <c:v>46.0</c:v>
                </c:pt>
                <c:pt idx="177">
                  <c:v>40.0</c:v>
                </c:pt>
                <c:pt idx="178">
                  <c:v>44.0</c:v>
                </c:pt>
                <c:pt idx="179">
                  <c:v>38.0</c:v>
                </c:pt>
                <c:pt idx="180">
                  <c:v>41.0</c:v>
                </c:pt>
                <c:pt idx="181">
                  <c:v>39.0</c:v>
                </c:pt>
                <c:pt idx="182">
                  <c:v>43.0</c:v>
                </c:pt>
                <c:pt idx="183">
                  <c:v>41.0</c:v>
                </c:pt>
                <c:pt idx="184">
                  <c:v>43.0</c:v>
                </c:pt>
                <c:pt idx="185">
                  <c:v>52.0</c:v>
                </c:pt>
                <c:pt idx="186">
                  <c:v>42.0</c:v>
                </c:pt>
                <c:pt idx="187">
                  <c:v>43.0</c:v>
                </c:pt>
                <c:pt idx="188">
                  <c:v>36.0</c:v>
                </c:pt>
                <c:pt idx="189">
                  <c:v>30.0</c:v>
                </c:pt>
                <c:pt idx="190">
                  <c:v>42.0</c:v>
                </c:pt>
                <c:pt idx="191">
                  <c:v>35.0</c:v>
                </c:pt>
                <c:pt idx="192">
                  <c:v>19.0</c:v>
                </c:pt>
                <c:pt idx="193">
                  <c:v>2.0</c:v>
                </c:pt>
                <c:pt idx="194">
                  <c:v>11.0</c:v>
                </c:pt>
                <c:pt idx="195">
                  <c:v>54.0</c:v>
                </c:pt>
                <c:pt idx="196">
                  <c:v>30.0</c:v>
                </c:pt>
                <c:pt idx="197">
                  <c:v>30.0</c:v>
                </c:pt>
                <c:pt idx="198">
                  <c:v>49.0</c:v>
                </c:pt>
                <c:pt idx="199">
                  <c:v>21.0</c:v>
                </c:pt>
                <c:pt idx="200">
                  <c:v>42.0</c:v>
                </c:pt>
                <c:pt idx="201">
                  <c:v>12.0</c:v>
                </c:pt>
                <c:pt idx="202">
                  <c:v>43.0</c:v>
                </c:pt>
                <c:pt idx="203">
                  <c:v>8.0</c:v>
                </c:pt>
                <c:pt idx="204">
                  <c:v>51.0</c:v>
                </c:pt>
                <c:pt idx="205">
                  <c:v>23.0</c:v>
                </c:pt>
                <c:pt idx="206">
                  <c:v>2.0</c:v>
                </c:pt>
                <c:pt idx="207">
                  <c:v>17.0</c:v>
                </c:pt>
                <c:pt idx="208">
                  <c:v>49.0</c:v>
                </c:pt>
                <c:pt idx="209">
                  <c:v>6.0</c:v>
                </c:pt>
                <c:pt idx="210">
                  <c:v>4.0</c:v>
                </c:pt>
                <c:pt idx="211">
                  <c:v>31.0</c:v>
                </c:pt>
                <c:pt idx="212">
                  <c:v>8.0</c:v>
                </c:pt>
                <c:pt idx="213">
                  <c:v>44.0</c:v>
                </c:pt>
                <c:pt idx="214">
                  <c:v>8.0</c:v>
                </c:pt>
                <c:pt idx="215">
                  <c:v>4.0</c:v>
                </c:pt>
                <c:pt idx="216">
                  <c:v>32.0</c:v>
                </c:pt>
                <c:pt idx="217">
                  <c:v>19.0</c:v>
                </c:pt>
                <c:pt idx="218">
                  <c:v>5.0</c:v>
                </c:pt>
                <c:pt idx="219">
                  <c:v>0.0</c:v>
                </c:pt>
              </c:numCache>
            </c:numRef>
          </c:yVal>
        </c:ser>
        <c:ser>
          <c:idx val="2"/>
          <c:order val="1"/>
          <c:tx>
            <c:strRef>
              <c:f>Sheet1!$D$1</c:f>
              <c:strCache>
                <c:ptCount val="1"/>
                <c:pt idx="0">
                  <c:v>10xFactor</c:v>
                </c:pt>
              </c:strCache>
            </c:strRef>
          </c:tx>
          <c:xVal>
            <c:numRef>
              <c:f>Sheet1!$A$2:$A$221</c:f>
              <c:numCache>
                <c:formatCode>General</c:formatCode>
                <c:ptCount val="220"/>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numCache>
            </c:numRef>
          </c:xVal>
          <c:yVal>
            <c:numRef>
              <c:f>Sheet1!$D$2:$D$221</c:f>
              <c:numCache>
                <c:formatCode>General</c:formatCode>
                <c:ptCount val="220"/>
                <c:pt idx="0">
                  <c:v>60.0</c:v>
                </c:pt>
                <c:pt idx="1">
                  <c:v>60.0</c:v>
                </c:pt>
                <c:pt idx="2">
                  <c:v>60.0</c:v>
                </c:pt>
                <c:pt idx="3">
                  <c:v>60.0</c:v>
                </c:pt>
                <c:pt idx="4">
                  <c:v>60.0</c:v>
                </c:pt>
                <c:pt idx="5">
                  <c:v>60.0</c:v>
                </c:pt>
                <c:pt idx="6">
                  <c:v>60.0</c:v>
                </c:pt>
                <c:pt idx="7">
                  <c:v>60.0</c:v>
                </c:pt>
                <c:pt idx="8">
                  <c:v>60.0</c:v>
                </c:pt>
                <c:pt idx="9">
                  <c:v>60.0</c:v>
                </c:pt>
                <c:pt idx="10">
                  <c:v>60.0</c:v>
                </c:pt>
                <c:pt idx="11">
                  <c:v>60.0</c:v>
                </c:pt>
                <c:pt idx="12">
                  <c:v>60.0</c:v>
                </c:pt>
                <c:pt idx="13">
                  <c:v>60.0</c:v>
                </c:pt>
                <c:pt idx="14">
                  <c:v>60.0</c:v>
                </c:pt>
                <c:pt idx="15">
                  <c:v>60.0</c:v>
                </c:pt>
                <c:pt idx="16">
                  <c:v>60.0</c:v>
                </c:pt>
                <c:pt idx="17">
                  <c:v>60.0</c:v>
                </c:pt>
                <c:pt idx="18">
                  <c:v>60.0</c:v>
                </c:pt>
                <c:pt idx="19">
                  <c:v>60.0</c:v>
                </c:pt>
                <c:pt idx="20">
                  <c:v>60.0</c:v>
                </c:pt>
                <c:pt idx="21">
                  <c:v>60.0</c:v>
                </c:pt>
                <c:pt idx="22">
                  <c:v>60.0</c:v>
                </c:pt>
                <c:pt idx="23">
                  <c:v>60.0</c:v>
                </c:pt>
                <c:pt idx="24">
                  <c:v>60.0</c:v>
                </c:pt>
                <c:pt idx="25">
                  <c:v>60.0</c:v>
                </c:pt>
                <c:pt idx="26">
                  <c:v>60.0</c:v>
                </c:pt>
                <c:pt idx="27">
                  <c:v>60.0</c:v>
                </c:pt>
                <c:pt idx="28">
                  <c:v>60.0</c:v>
                </c:pt>
                <c:pt idx="29">
                  <c:v>60.0</c:v>
                </c:pt>
                <c:pt idx="30">
                  <c:v>60.0</c:v>
                </c:pt>
                <c:pt idx="31">
                  <c:v>60.0</c:v>
                </c:pt>
                <c:pt idx="32">
                  <c:v>60.0</c:v>
                </c:pt>
                <c:pt idx="33">
                  <c:v>60.0</c:v>
                </c:pt>
                <c:pt idx="34">
                  <c:v>60.0</c:v>
                </c:pt>
                <c:pt idx="35">
                  <c:v>60.0</c:v>
                </c:pt>
                <c:pt idx="36">
                  <c:v>60.0</c:v>
                </c:pt>
                <c:pt idx="37">
                  <c:v>60.0</c:v>
                </c:pt>
                <c:pt idx="38">
                  <c:v>60.0</c:v>
                </c:pt>
                <c:pt idx="39">
                  <c:v>60.0</c:v>
                </c:pt>
                <c:pt idx="40">
                  <c:v>60.0</c:v>
                </c:pt>
                <c:pt idx="41">
                  <c:v>60.0</c:v>
                </c:pt>
                <c:pt idx="42">
                  <c:v>60.0</c:v>
                </c:pt>
                <c:pt idx="43">
                  <c:v>60.0</c:v>
                </c:pt>
                <c:pt idx="44">
                  <c:v>60.0</c:v>
                </c:pt>
                <c:pt idx="45">
                  <c:v>60.0</c:v>
                </c:pt>
                <c:pt idx="46">
                  <c:v>60.0</c:v>
                </c:pt>
                <c:pt idx="47">
                  <c:v>60.0</c:v>
                </c:pt>
                <c:pt idx="48">
                  <c:v>60.0</c:v>
                </c:pt>
                <c:pt idx="49">
                  <c:v>60.0</c:v>
                </c:pt>
                <c:pt idx="50">
                  <c:v>60.0</c:v>
                </c:pt>
                <c:pt idx="51">
                  <c:v>60.0</c:v>
                </c:pt>
                <c:pt idx="52">
                  <c:v>60.0</c:v>
                </c:pt>
                <c:pt idx="53">
                  <c:v>60.0</c:v>
                </c:pt>
                <c:pt idx="54">
                  <c:v>60.0</c:v>
                </c:pt>
                <c:pt idx="55">
                  <c:v>60.0</c:v>
                </c:pt>
                <c:pt idx="56">
                  <c:v>60.0</c:v>
                </c:pt>
                <c:pt idx="57">
                  <c:v>60.0</c:v>
                </c:pt>
                <c:pt idx="58">
                  <c:v>60.0</c:v>
                </c:pt>
                <c:pt idx="59">
                  <c:v>60.0</c:v>
                </c:pt>
                <c:pt idx="60">
                  <c:v>60.0</c:v>
                </c:pt>
                <c:pt idx="61">
                  <c:v>60.0</c:v>
                </c:pt>
                <c:pt idx="62">
                  <c:v>60.0</c:v>
                </c:pt>
                <c:pt idx="63">
                  <c:v>60.0</c:v>
                </c:pt>
                <c:pt idx="64">
                  <c:v>60.0</c:v>
                </c:pt>
                <c:pt idx="65">
                  <c:v>60.0</c:v>
                </c:pt>
                <c:pt idx="66">
                  <c:v>60.0</c:v>
                </c:pt>
                <c:pt idx="67">
                  <c:v>60.0</c:v>
                </c:pt>
                <c:pt idx="68">
                  <c:v>60.0</c:v>
                </c:pt>
                <c:pt idx="69">
                  <c:v>60.0</c:v>
                </c:pt>
                <c:pt idx="70">
                  <c:v>60.0</c:v>
                </c:pt>
                <c:pt idx="71">
                  <c:v>60.0</c:v>
                </c:pt>
                <c:pt idx="72">
                  <c:v>60.0</c:v>
                </c:pt>
                <c:pt idx="73">
                  <c:v>60.0</c:v>
                </c:pt>
                <c:pt idx="74">
                  <c:v>60.0</c:v>
                </c:pt>
                <c:pt idx="75">
                  <c:v>60.0</c:v>
                </c:pt>
                <c:pt idx="76">
                  <c:v>60.0</c:v>
                </c:pt>
                <c:pt idx="77">
                  <c:v>60.0</c:v>
                </c:pt>
                <c:pt idx="78">
                  <c:v>60.0</c:v>
                </c:pt>
                <c:pt idx="79">
                  <c:v>60.0</c:v>
                </c:pt>
                <c:pt idx="80">
                  <c:v>60.0</c:v>
                </c:pt>
                <c:pt idx="81">
                  <c:v>60.0</c:v>
                </c:pt>
                <c:pt idx="82">
                  <c:v>60.0</c:v>
                </c:pt>
                <c:pt idx="83">
                  <c:v>60.0</c:v>
                </c:pt>
                <c:pt idx="84">
                  <c:v>60.0</c:v>
                </c:pt>
                <c:pt idx="85">
                  <c:v>60.0</c:v>
                </c:pt>
                <c:pt idx="86">
                  <c:v>60.0</c:v>
                </c:pt>
                <c:pt idx="87">
                  <c:v>60.0</c:v>
                </c:pt>
                <c:pt idx="88">
                  <c:v>60.0</c:v>
                </c:pt>
                <c:pt idx="89">
                  <c:v>60.0</c:v>
                </c:pt>
                <c:pt idx="90">
                  <c:v>60.0</c:v>
                </c:pt>
                <c:pt idx="91">
                  <c:v>60.0</c:v>
                </c:pt>
                <c:pt idx="92">
                  <c:v>60.0</c:v>
                </c:pt>
                <c:pt idx="93">
                  <c:v>60.0</c:v>
                </c:pt>
                <c:pt idx="94">
                  <c:v>60.0</c:v>
                </c:pt>
                <c:pt idx="95">
                  <c:v>60.0</c:v>
                </c:pt>
                <c:pt idx="96">
                  <c:v>60.0</c:v>
                </c:pt>
                <c:pt idx="97">
                  <c:v>60.0</c:v>
                </c:pt>
                <c:pt idx="98">
                  <c:v>60.0</c:v>
                </c:pt>
                <c:pt idx="99">
                  <c:v>60.0</c:v>
                </c:pt>
                <c:pt idx="100">
                  <c:v>60.0</c:v>
                </c:pt>
                <c:pt idx="101">
                  <c:v>60.0</c:v>
                </c:pt>
                <c:pt idx="102">
                  <c:v>60.0</c:v>
                </c:pt>
                <c:pt idx="103">
                  <c:v>60.0</c:v>
                </c:pt>
                <c:pt idx="104">
                  <c:v>60.0</c:v>
                </c:pt>
                <c:pt idx="105">
                  <c:v>60.0</c:v>
                </c:pt>
                <c:pt idx="106">
                  <c:v>60.0</c:v>
                </c:pt>
                <c:pt idx="107">
                  <c:v>60.0</c:v>
                </c:pt>
                <c:pt idx="108">
                  <c:v>60.0</c:v>
                </c:pt>
                <c:pt idx="109">
                  <c:v>60.0</c:v>
                </c:pt>
                <c:pt idx="110">
                  <c:v>60.0</c:v>
                </c:pt>
                <c:pt idx="111">
                  <c:v>60.0</c:v>
                </c:pt>
                <c:pt idx="112">
                  <c:v>60.0</c:v>
                </c:pt>
                <c:pt idx="113">
                  <c:v>60.0</c:v>
                </c:pt>
                <c:pt idx="114">
                  <c:v>60.0</c:v>
                </c:pt>
                <c:pt idx="115">
                  <c:v>60.0</c:v>
                </c:pt>
                <c:pt idx="116">
                  <c:v>60.0</c:v>
                </c:pt>
                <c:pt idx="117">
                  <c:v>60.0</c:v>
                </c:pt>
                <c:pt idx="118">
                  <c:v>60.0</c:v>
                </c:pt>
                <c:pt idx="119">
                  <c:v>60.0</c:v>
                </c:pt>
                <c:pt idx="120">
                  <c:v>60.0</c:v>
                </c:pt>
                <c:pt idx="121">
                  <c:v>60.0</c:v>
                </c:pt>
                <c:pt idx="122">
                  <c:v>60.0</c:v>
                </c:pt>
                <c:pt idx="123">
                  <c:v>60.0</c:v>
                </c:pt>
                <c:pt idx="124">
                  <c:v>60.0</c:v>
                </c:pt>
                <c:pt idx="125">
                  <c:v>60.0</c:v>
                </c:pt>
                <c:pt idx="126">
                  <c:v>60.0</c:v>
                </c:pt>
                <c:pt idx="127">
                  <c:v>60.0</c:v>
                </c:pt>
                <c:pt idx="128">
                  <c:v>56.0</c:v>
                </c:pt>
                <c:pt idx="129">
                  <c:v>51.0</c:v>
                </c:pt>
                <c:pt idx="130">
                  <c:v>50.0</c:v>
                </c:pt>
                <c:pt idx="131">
                  <c:v>50.0</c:v>
                </c:pt>
                <c:pt idx="132">
                  <c:v>51.0</c:v>
                </c:pt>
                <c:pt idx="133">
                  <c:v>43.0</c:v>
                </c:pt>
                <c:pt idx="134">
                  <c:v>48.0</c:v>
                </c:pt>
                <c:pt idx="135">
                  <c:v>46.0</c:v>
                </c:pt>
                <c:pt idx="136">
                  <c:v>51.0</c:v>
                </c:pt>
                <c:pt idx="137">
                  <c:v>51.0</c:v>
                </c:pt>
                <c:pt idx="138">
                  <c:v>0.0</c:v>
                </c:pt>
              </c:numCache>
            </c:numRef>
          </c:yVal>
        </c:ser>
        <c:axId val="567517864"/>
        <c:axId val="569417480"/>
      </c:scatterChart>
      <c:valAx>
        <c:axId val="567517864"/>
        <c:scaling>
          <c:orientation val="minMax"/>
          <c:max val="250.0"/>
          <c:min val="0.0"/>
        </c:scaling>
        <c:axPos val="b"/>
        <c:title>
          <c:tx>
            <c:rich>
              <a:bodyPr/>
              <a:lstStyle/>
              <a:p>
                <a:pPr>
                  <a:defRPr/>
                </a:pPr>
                <a:r>
                  <a:rPr lang="en-US" dirty="0" smtClean="0"/>
                  <a:t>Time (Seconds)</a:t>
                </a:r>
                <a:endParaRPr lang="en-US" dirty="0"/>
              </a:p>
            </c:rich>
          </c:tx>
          <c:layout/>
        </c:title>
        <c:numFmt formatCode="General" sourceLinked="1"/>
        <c:tickLblPos val="nextTo"/>
        <c:crossAx val="569417480"/>
        <c:crosses val="autoZero"/>
        <c:crossBetween val="midCat"/>
      </c:valAx>
      <c:valAx>
        <c:axId val="569417480"/>
        <c:scaling>
          <c:orientation val="minMax"/>
        </c:scaling>
        <c:axPos val="l"/>
        <c:majorGridlines/>
        <c:title>
          <c:tx>
            <c:rich>
              <a:bodyPr rot="-5400000" vert="horz"/>
              <a:lstStyle/>
              <a:p>
                <a:pPr>
                  <a:defRPr/>
                </a:pPr>
                <a:r>
                  <a:rPr lang="en-US" dirty="0" smtClean="0"/>
                  <a:t>Active CPUs</a:t>
                </a:r>
                <a:endParaRPr lang="en-US" dirty="0"/>
              </a:p>
            </c:rich>
          </c:tx>
          <c:layout/>
        </c:title>
        <c:numFmt formatCode="General" sourceLinked="1"/>
        <c:tickLblPos val="nextTo"/>
        <c:crossAx val="567517864"/>
        <c:crosses val="autoZero"/>
        <c:crossBetween val="midCat"/>
      </c:valAx>
    </c:plotArea>
    <c:plotVisOnly val="1"/>
  </c:chart>
  <c:txPr>
    <a:bodyPr/>
    <a:lstStyle/>
    <a:p>
      <a:pPr>
        <a:defRPr sz="1800"/>
      </a:pPr>
      <a:endParaRPr lang="en-US"/>
    </a:p>
  </c:txPr>
  <c:externalData r:id="rId1"/>
</c:chartSpace>
</file>

<file path=ppt/drawings/_rels/vmlDrawing1.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26524" cy="464809"/>
          </a:xfrm>
          <a:prstGeom prst="rect">
            <a:avLst/>
          </a:prstGeom>
        </p:spPr>
        <p:txBody>
          <a:bodyPr vert="horz" lIns="89534" tIns="44768" rIns="89534" bIns="44768" rtlCol="0"/>
          <a:lstStyle>
            <a:lvl1pPr algn="l">
              <a:defRPr sz="1200"/>
            </a:lvl1pPr>
          </a:lstStyle>
          <a:p>
            <a:endParaRPr lang="en-US"/>
          </a:p>
        </p:txBody>
      </p:sp>
      <p:sp>
        <p:nvSpPr>
          <p:cNvPr id="3" name="Date Placeholder 2"/>
          <p:cNvSpPr>
            <a:spLocks noGrp="1"/>
          </p:cNvSpPr>
          <p:nvPr>
            <p:ph type="dt" sz="quarter" idx="1"/>
          </p:nvPr>
        </p:nvSpPr>
        <p:spPr>
          <a:xfrm>
            <a:off x="3956930" y="1"/>
            <a:ext cx="3026524" cy="464809"/>
          </a:xfrm>
          <a:prstGeom prst="rect">
            <a:avLst/>
          </a:prstGeom>
        </p:spPr>
        <p:txBody>
          <a:bodyPr vert="horz" lIns="89534" tIns="44768" rIns="89534" bIns="44768" rtlCol="0"/>
          <a:lstStyle>
            <a:lvl1pPr algn="r">
              <a:defRPr sz="1200"/>
            </a:lvl1pPr>
          </a:lstStyle>
          <a:p>
            <a:fld id="{28696574-4821-4D3F-90AB-9FC5AF8D10BA}" type="datetimeFigureOut">
              <a:rPr lang="en-US" smtClean="0"/>
              <a:pPr/>
              <a:t>6/19/09</a:t>
            </a:fld>
            <a:endParaRPr lang="en-US"/>
          </a:p>
        </p:txBody>
      </p:sp>
      <p:sp>
        <p:nvSpPr>
          <p:cNvPr id="4" name="Footer Placeholder 3"/>
          <p:cNvSpPr>
            <a:spLocks noGrp="1"/>
          </p:cNvSpPr>
          <p:nvPr>
            <p:ph type="ftr" sz="quarter" idx="2"/>
          </p:nvPr>
        </p:nvSpPr>
        <p:spPr>
          <a:xfrm>
            <a:off x="2" y="8817333"/>
            <a:ext cx="3026524" cy="464809"/>
          </a:xfrm>
          <a:prstGeom prst="rect">
            <a:avLst/>
          </a:prstGeom>
        </p:spPr>
        <p:txBody>
          <a:bodyPr vert="horz" lIns="89534" tIns="44768" rIns="89534" bIns="44768" rtlCol="0" anchor="b"/>
          <a:lstStyle>
            <a:lvl1pPr algn="l">
              <a:defRPr sz="1200"/>
            </a:lvl1pPr>
          </a:lstStyle>
          <a:p>
            <a:endParaRPr lang="en-US"/>
          </a:p>
        </p:txBody>
      </p:sp>
      <p:sp>
        <p:nvSpPr>
          <p:cNvPr id="5" name="Slide Number Placeholder 4"/>
          <p:cNvSpPr>
            <a:spLocks noGrp="1"/>
          </p:cNvSpPr>
          <p:nvPr>
            <p:ph type="sldNum" sz="quarter" idx="3"/>
          </p:nvPr>
        </p:nvSpPr>
        <p:spPr>
          <a:xfrm>
            <a:off x="3956930" y="8817333"/>
            <a:ext cx="3026524" cy="464809"/>
          </a:xfrm>
          <a:prstGeom prst="rect">
            <a:avLst/>
          </a:prstGeom>
        </p:spPr>
        <p:txBody>
          <a:bodyPr vert="horz" lIns="89534" tIns="44768" rIns="89534" bIns="44768" rtlCol="0" anchor="b"/>
          <a:lstStyle>
            <a:lvl1pPr algn="r">
              <a:defRPr sz="1200"/>
            </a:lvl1pPr>
          </a:lstStyle>
          <a:p>
            <a:fld id="{5FCB7BA6-C7CD-4B17-8BE3-8475693A4DA8}"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27363" cy="463550"/>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idx="1"/>
          </p:nvPr>
        </p:nvSpPr>
        <p:spPr>
          <a:xfrm>
            <a:off x="3956051" y="0"/>
            <a:ext cx="3027363" cy="463550"/>
          </a:xfrm>
          <a:prstGeom prst="rect">
            <a:avLst/>
          </a:prstGeom>
        </p:spPr>
        <p:txBody>
          <a:bodyPr vert="horz" lIns="91427" tIns="45714" rIns="91427" bIns="45714" rtlCol="0"/>
          <a:lstStyle>
            <a:lvl1pPr algn="r">
              <a:defRPr sz="1200"/>
            </a:lvl1pPr>
          </a:lstStyle>
          <a:p>
            <a:fld id="{86B33586-F125-4AD0-A87B-25351A556536}" type="datetimeFigureOut">
              <a:rPr lang="en-US" smtClean="0"/>
              <a:pPr/>
              <a:t>6/19/09</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1427" tIns="45714" rIns="91427" bIns="45714" rtlCol="0" anchor="ctr"/>
          <a:lstStyle/>
          <a:p>
            <a:endParaRPr lang="en-US"/>
          </a:p>
        </p:txBody>
      </p:sp>
      <p:sp>
        <p:nvSpPr>
          <p:cNvPr id="5" name="Notes Placeholder 4"/>
          <p:cNvSpPr>
            <a:spLocks noGrp="1"/>
          </p:cNvSpPr>
          <p:nvPr>
            <p:ph type="body" sz="quarter" idx="3"/>
          </p:nvPr>
        </p:nvSpPr>
        <p:spPr>
          <a:xfrm>
            <a:off x="698500" y="4410076"/>
            <a:ext cx="5588000" cy="4176713"/>
          </a:xfrm>
          <a:prstGeom prst="rect">
            <a:avLst/>
          </a:prstGeom>
        </p:spPr>
        <p:txBody>
          <a:bodyPr vert="horz" lIns="91427" tIns="45714" rIns="91427" bIns="4571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18563"/>
            <a:ext cx="3027363" cy="463550"/>
          </a:xfrm>
          <a:prstGeom prst="rect">
            <a:avLst/>
          </a:prstGeom>
        </p:spPr>
        <p:txBody>
          <a:bodyPr vert="horz" lIns="91427" tIns="45714" rIns="91427" bIns="45714" rtlCol="0" anchor="b"/>
          <a:lstStyle>
            <a:lvl1pPr algn="l">
              <a:defRPr sz="1200"/>
            </a:lvl1pPr>
          </a:lstStyle>
          <a:p>
            <a:endParaRPr lang="en-US"/>
          </a:p>
        </p:txBody>
      </p:sp>
      <p:sp>
        <p:nvSpPr>
          <p:cNvPr id="7" name="Slide Number Placeholder 6"/>
          <p:cNvSpPr>
            <a:spLocks noGrp="1"/>
          </p:cNvSpPr>
          <p:nvPr>
            <p:ph type="sldNum" sz="quarter" idx="5"/>
          </p:nvPr>
        </p:nvSpPr>
        <p:spPr>
          <a:xfrm>
            <a:off x="3956051" y="8818563"/>
            <a:ext cx="3027363" cy="463550"/>
          </a:xfrm>
          <a:prstGeom prst="rect">
            <a:avLst/>
          </a:prstGeom>
        </p:spPr>
        <p:txBody>
          <a:bodyPr vert="horz" lIns="91427" tIns="45714" rIns="91427" bIns="45714" rtlCol="0" anchor="b"/>
          <a:lstStyle>
            <a:lvl1pPr algn="r">
              <a:defRPr sz="1200"/>
            </a:lvl1pPr>
          </a:lstStyle>
          <a:p>
            <a:fld id="{665B5BF8-25FD-433C-B671-01541186FB7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Thank</a:t>
            </a:r>
            <a:r>
              <a:rPr lang="en-US" baseline="0" dirty="0" smtClean="0"/>
              <a:t> you.  This is joint work with </a:t>
            </a:r>
            <a:r>
              <a:rPr lang="en-US" baseline="0" dirty="0" err="1" smtClean="0"/>
              <a:t>Yucheng</a:t>
            </a:r>
            <a:r>
              <a:rPr lang="en-US" baseline="0" dirty="0" smtClean="0"/>
              <a:t> Low, Carlos </a:t>
            </a:r>
            <a:r>
              <a:rPr lang="en-US" baseline="0" dirty="0" err="1" smtClean="0"/>
              <a:t>Guestrin</a:t>
            </a:r>
            <a:r>
              <a:rPr lang="en-US" baseline="0" dirty="0" smtClean="0"/>
              <a:t>, and David </a:t>
            </a:r>
            <a:r>
              <a:rPr lang="en-US" baseline="0" dirty="0" err="1" smtClean="0"/>
              <a:t>OHallaron</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Using p processors we obtain a running time of 2n^2/p. </a:t>
            </a:r>
            <a:endParaRPr lang="en-US" dirty="0" smtClean="0"/>
          </a:p>
          <a:p>
            <a:endParaRPr lang="en-US" dirty="0" smtClean="0"/>
          </a:p>
          <a:p>
            <a:r>
              <a:rPr lang="en-US" dirty="0" smtClean="0"/>
              <a:t>Meanwhile</a:t>
            </a:r>
            <a:r>
              <a:rPr lang="en-US" baseline="0" dirty="0" smtClean="0"/>
              <a:t> &lt;click&gt;</a:t>
            </a:r>
            <a:r>
              <a:rPr lang="en-US" dirty="0" smtClean="0"/>
              <a:t> using a single processor the optimal message scheduling is</a:t>
            </a:r>
            <a:r>
              <a:rPr lang="en-US" baseline="0" dirty="0" smtClean="0"/>
              <a:t> the standard Forward-Backward schedule in which we sequentially pass messages forward and then backward along the chain.  The running time of this algorithm is 2n, linear in the number of variables. </a:t>
            </a:r>
          </a:p>
          <a:p>
            <a:endParaRPr lang="en-US" baseline="0" dirty="0" smtClean="0"/>
          </a:p>
          <a:p>
            <a:r>
              <a:rPr lang="en-US" baseline="0" dirty="0" smtClean="0"/>
              <a:t>Surprisingly, for any constant number of processors the naturally parallel algorithm is actually slower than the single processor sequential algorithm.  In fact, we need the number of processors to grow linearly with the number of elements to recover the original sequential running time.  </a:t>
            </a:r>
          </a:p>
          <a:p>
            <a:endParaRPr lang="en-US" baseline="0" dirty="0" smtClean="0"/>
          </a:p>
          <a:p>
            <a:r>
              <a:rPr lang="en-US" baseline="0" dirty="0" smtClean="0"/>
              <a:t>Meanwhile, &lt;click&gt; the optimal parallel scheduling for the chain graphical model is to calculate the forward messages on one processor and the backward messages on a second processor resulting in &lt;click&gt; a factor of two speedup over the optimal sequential algorithm. </a:t>
            </a:r>
          </a:p>
          <a:p>
            <a:endParaRPr lang="en-US" baseline="0" dirty="0" smtClean="0"/>
          </a:p>
          <a:p>
            <a:r>
              <a:rPr lang="en-US" baseline="0" dirty="0" smtClean="0"/>
              <a:t>Unfortunately, we cannot use additional processors to further improve performance without abandoning the belief propagation framework.  </a:t>
            </a:r>
          </a:p>
          <a:p>
            <a:endParaRPr lang="en-US" baseline="0" dirty="0" smtClean="0"/>
          </a:p>
          <a:p>
            <a:r>
              <a:rPr lang="en-US" baseline="0" dirty="0" smtClean="0"/>
              <a:t>However, by introducing slight approximation, we can increase the available parallelism in chain graphical models. &lt;click&gt;</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a:t>
            </a:r>
            <a:r>
              <a:rPr lang="en-US" baseline="0" dirty="0" smtClean="0"/>
              <a:t>sider &lt;click&gt; the following sequence of messages passed sequentially from vertex 1 to  10 forming a complete forward pass.  Suppose instead of sending the correct message from vertex 3 to vertex 4 &lt;click&gt;, I instead send a fixed uniform message from 3 to 4.  If I then compute the new forward pass starting at vertex 4 &lt;click&gt;  I might find in practice that the message that arrives at 10 &lt;click&gt; is almost identical to the original message.  More precisely, for a fixed level of error epsilon there is some effective sequential distance tau-epsilon for which I must sequentially compute messages.  Essentially, tau-epsilon represents the length of the hidden sequential structure and is a function of the factors.  </a:t>
            </a:r>
          </a:p>
          <a:p>
            <a:endParaRPr lang="en-US" baseline="0" dirty="0" smtClean="0"/>
          </a:p>
          <a:p>
            <a:r>
              <a:rPr lang="en-US" baseline="0" dirty="0" smtClean="0"/>
              <a:t>Now I present an efficient parallel scheduling which can compute approximate </a:t>
            </a:r>
            <a:r>
              <a:rPr lang="en-US" baseline="0" dirty="0" err="1" smtClean="0"/>
              <a:t>marginals</a:t>
            </a:r>
            <a:r>
              <a:rPr lang="en-US" baseline="0" dirty="0" smtClean="0"/>
              <a:t> for all variables and for which we obtain greater than a factor of 2 speedup for smaller </a:t>
            </a:r>
            <a:r>
              <a:rPr lang="en-US" baseline="0" dirty="0" err="1" smtClean="0"/>
              <a:t>tau_epsilon</a:t>
            </a:r>
            <a:r>
              <a:rPr lang="en-US" baseline="0" dirty="0" smtClean="0"/>
              <a:t>.</a:t>
            </a:r>
          </a:p>
        </p:txBody>
      </p:sp>
      <p:sp>
        <p:nvSpPr>
          <p:cNvPr id="4" name="Slide Number Placeholder 3"/>
          <p:cNvSpPr>
            <a:spLocks noGrp="1"/>
          </p:cNvSpPr>
          <p:nvPr>
            <p:ph type="sldNum" sz="quarter" idx="10"/>
          </p:nvPr>
        </p:nvSpPr>
        <p:spPr/>
        <p:txBody>
          <a:bodyPr/>
          <a:lstStyle/>
          <a:p>
            <a:fld id="{665B5BF8-25FD-433C-B671-01541186FB7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begin</a:t>
            </a:r>
            <a:r>
              <a:rPr lang="en-US" baseline="0" dirty="0" smtClean="0"/>
              <a:t> by evenly partitioning the chain over the processors &lt;click&gt; and selecting a center vertex or root for each partition.  Then in parallel each processor sequentially computes messages inward to its center vertex forming forward pass.  Then in parallel &lt;click&gt; each processor sequentially computes messages outwards forming the backwards pass.  Finally each processor transmits &lt;click&gt; the newly computed boundary messages to the neighboring processors.  In </a:t>
            </a:r>
            <a:r>
              <a:rPr lang="en-US" baseline="0" dirty="0" err="1" smtClean="0"/>
              <a:t>AIStats</a:t>
            </a:r>
            <a:r>
              <a:rPr lang="en-US" baseline="0" dirty="0" smtClean="0"/>
              <a:t> 09 we demonstrated that this algorithm is optimal for any given \epsilon.  The running time of this new algorithm &lt;click&gt; isolates the parallel and sequential structure.  Finally if we compare the running time of the optimal algorithm with that of the original naturally parallel algorithm &lt;click&gt; we see that the naturally parallel algorithm retains the multiplicative dependence on the hidden sequential component while the optimal algorithm has only an additive dependence on the sequential component.  </a:t>
            </a:r>
          </a:p>
          <a:p>
            <a:endParaRPr lang="en-US" baseline="0" dirty="0" smtClean="0"/>
          </a:p>
          <a:p>
            <a:r>
              <a:rPr lang="en-US" baseline="0" dirty="0" smtClean="0"/>
              <a:t>Now I will show how to generalize this idea to arbitrary cyclic factor graphs in a way that retains optimality for chains.</a:t>
            </a:r>
          </a:p>
        </p:txBody>
      </p:sp>
      <p:sp>
        <p:nvSpPr>
          <p:cNvPr id="4" name="Slide Number Placeholder 3"/>
          <p:cNvSpPr>
            <a:spLocks noGrp="1"/>
          </p:cNvSpPr>
          <p:nvPr>
            <p:ph type="sldNum" sz="quarter" idx="10"/>
          </p:nvPr>
        </p:nvSpPr>
        <p:spPr/>
        <p:txBody>
          <a:bodyPr/>
          <a:lstStyle/>
          <a:p>
            <a:fld id="{665B5BF8-25FD-433C-B671-01541186FB7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introduce the Splash operation as a generalization of this parallel forward backward pass.</a:t>
            </a:r>
          </a:p>
          <a:p>
            <a:endParaRPr lang="en-US" baseline="0" dirty="0" smtClean="0"/>
          </a:p>
          <a:p>
            <a:r>
              <a:rPr lang="en-US" baseline="0" dirty="0" smtClean="0"/>
              <a:t>Given a root &lt;click&gt; we grow &lt;click&gt; a breadth first spanning tree.  Then starting at the leaves &lt;click&gt; we pass messages inward to the root in a “forward” pass.  Then starting at the root &lt;click&gt; we pass messages outwards in a backwards pass.  </a:t>
            </a:r>
          </a:p>
          <a:p>
            <a:endParaRPr lang="en-US" baseline="0" dirty="0" smtClean="0"/>
          </a:p>
          <a:p>
            <a:r>
              <a:rPr lang="en-US" baseline="0" dirty="0" smtClean="0"/>
              <a:t>It is important to note than when we compute a message from a vertex we also compute all other messages in a procedure we call updating a vertex.  This both ensures that we update all edges in the tree and confers several scheduling advantages that we will discuss later.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make this a parallel algorithm we need a method to select Splash roots in parallel and so provide a parallel scheduling for Splash operations. &lt;click&gt;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first step to distributing the state is &lt;click&gt; partitioning the factor graph over the processors.  Then we must assign messages and computational responsibilities to each processor.   Having done that, we then schedule splashes in parallel on each processor automatically transmitting messages along the boundaries each partitions.  </a:t>
            </a:r>
          </a:p>
          <a:p>
            <a:endParaRPr lang="en-US" baseline="0" dirty="0" smtClean="0"/>
          </a:p>
          <a:p>
            <a:r>
              <a:rPr lang="en-US" baseline="0" dirty="0" smtClean="0"/>
              <a:t>Because the partitioning depends on the later elements, we will first discuss the message assignment and splash scheduling and then return to the partitioning of the factor graph. </a:t>
            </a:r>
            <a:endParaRPr lang="en-US" baseline="0"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Show</a:t>
            </a:r>
            <a:r>
              <a:rPr lang="en-US" baseline="0" dirty="0" smtClean="0"/>
              <a:t> scheduling on a single </a:t>
            </a:r>
            <a:r>
              <a:rPr lang="en-US" baseline="0" dirty="0" err="1" smtClean="0"/>
              <a:t>cpu</a:t>
            </a:r>
            <a:endParaRPr lang="en-US" dirty="0" smtClean="0"/>
          </a:p>
          <a:p>
            <a:endParaRPr lang="en-US" dirty="0" smtClean="0"/>
          </a:p>
          <a:p>
            <a:r>
              <a:rPr lang="en-US" dirty="0" smtClean="0"/>
              <a:t>Suppose</a:t>
            </a:r>
            <a:r>
              <a:rPr lang="en-US" baseline="0" dirty="0" smtClean="0"/>
              <a:t> for a moment that we have some method to assign priorities to each vertex in the graph. </a:t>
            </a:r>
          </a:p>
          <a:p>
            <a:endParaRPr lang="en-US" baseline="0" dirty="0" smtClean="0"/>
          </a:p>
          <a:p>
            <a:r>
              <a:rPr lang="en-US" baseline="0" dirty="0" smtClean="0"/>
              <a:t>Then we can introduce a scheduling &lt;click&gt; over all the factors and variables.  Starting with the top elements on the queue &lt;click&gt; we run parallel splashes &lt;click&gt;.  Afterward some of vertex priorities will change and so we &lt;click&gt; update the scheduling queue.  Then we demote &lt;click&gt; the top vertices and  repeat the procedure &lt;click&gt;. </a:t>
            </a:r>
          </a:p>
          <a:p>
            <a:endParaRPr lang="en-US" baseline="0" dirty="0" smtClean="0"/>
          </a:p>
          <a:p>
            <a:r>
              <a:rPr lang="en-US" baseline="0" dirty="0" smtClean="0"/>
              <a:t>How do we define the priorities of the factors and variables needed to construct this scheduling? &lt;click&gt;</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has been some important</a:t>
            </a:r>
            <a:r>
              <a:rPr lang="en-US" baseline="0" dirty="0" smtClean="0"/>
              <a:t> recent work in scheduling for belief propagation.  In UAI 06 </a:t>
            </a:r>
            <a:r>
              <a:rPr lang="en-US" baseline="0" dirty="0" err="1" smtClean="0"/>
              <a:t>Elidan</a:t>
            </a:r>
            <a:r>
              <a:rPr lang="en-US" baseline="0" dirty="0" smtClean="0"/>
              <a:t> et al proposed Residual Belief propagation which uses change in messages (residuals) to schedule message updates.  </a:t>
            </a:r>
          </a:p>
          <a:p>
            <a:endParaRPr lang="en-US" baseline="0" dirty="0" smtClean="0"/>
          </a:p>
          <a:p>
            <a:r>
              <a:rPr lang="en-US" baseline="0" dirty="0" smtClean="0"/>
              <a:t>To understand how residual scheduling works, consider the following two scenarios.  In scenario 1, on the left, we introduce a single small change &lt;click&gt; in one of the input messages to some variable.  If we then proceed to re-compute &lt;click&gt; the new output message show in red we find that it is almost identical to the previous version. </a:t>
            </a:r>
          </a:p>
          <a:p>
            <a:endParaRPr lang="en-US" baseline="0" dirty="0" smtClean="0"/>
          </a:p>
          <a:p>
            <a:r>
              <a:rPr lang="en-US" baseline="0" dirty="0" smtClean="0"/>
              <a:t>In scenario 2, on the right, we perturb a few messages &lt;click&gt; by a larger amount.  If we then re-compute the red message &lt;click&gt; we see that it now also changes by a much larger amount. </a:t>
            </a:r>
          </a:p>
          <a:p>
            <a:endParaRPr lang="en-US" baseline="0" dirty="0" smtClean="0"/>
          </a:p>
          <a:p>
            <a:r>
              <a:rPr lang="en-US" dirty="0" smtClean="0"/>
              <a:t>If we examine the change in messages &lt;click&gt;,</a:t>
            </a:r>
            <a:r>
              <a:rPr lang="en-US" baseline="0" dirty="0" smtClean="0"/>
              <a:t> scenario 1 corresponds to an expensive NOP while scenario 2 produces a significant change.  We would like to schedule the scenario with greatest residual first.  In this case we would schedule scenario 2 first.</a:t>
            </a:r>
          </a:p>
          <a:p>
            <a:endParaRPr lang="en-US" baseline="0" dirty="0" smtClean="0"/>
          </a:p>
          <a:p>
            <a:r>
              <a:rPr lang="en-US" baseline="0" dirty="0" smtClean="0"/>
              <a:t>However, message based scheduling has a few problems.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Ultimately</a:t>
            </a:r>
            <a:r>
              <a:rPr lang="en-US" baseline="0" dirty="0" smtClean="0"/>
              <a:t> we are interested in the beliefs.  </a:t>
            </a:r>
          </a:p>
          <a:p>
            <a:endParaRPr lang="en-US" baseline="0" dirty="0" smtClean="0"/>
          </a:p>
          <a:p>
            <a:r>
              <a:rPr lang="en-US" baseline="0" dirty="0" smtClean="0"/>
              <a:t>As we can see here small changes &lt;click&gt; in many messages can compound to produce a large change in belief &lt;click&gt;  which ultimately leads to large changes in the outbound messages.  </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Conversely,</a:t>
            </a:r>
            <a:r>
              <a:rPr lang="en-US" baseline="0" dirty="0" smtClean="0"/>
              <a:t> a large change in a single message &lt;click&gt; to does not always imply a large change in the belief &lt;click&gt; .  </a:t>
            </a:r>
          </a:p>
          <a:p>
            <a:endParaRPr lang="en-US" baseline="0" dirty="0" smtClean="0"/>
          </a:p>
          <a:p>
            <a:r>
              <a:rPr lang="en-US" baseline="0" dirty="0" smtClean="0"/>
              <a:t>Therefore, since we are ultimately interested in estimating the beliefs, we would like to define a belief based scheduling.  </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we define the priority of each vertex as the sum of the induced changes in its belief which we call its belief residual.  As we change each inbound message &lt;click&gt; we record the cumulative change &lt;click&gt; in belief.  Then &lt;click&gt; when the vertex is updated and all outbound messages are recomputed the belief residual is set to zero.  Vertices with large belief residual are likely to produce significantly new outbound messages when updated.   We use &lt;click&gt;  the belief residual as the priorities to schedule the roots of each splash.</a:t>
            </a:r>
          </a:p>
          <a:p>
            <a:endParaRPr lang="en-US" baseline="0" dirty="0" smtClean="0"/>
          </a:p>
          <a:p>
            <a:r>
              <a:rPr lang="en-US" baseline="0" dirty="0" smtClean="0"/>
              <a:t>We also use the belief residual dynamically prune the BFS while construction of each splash. &lt;click&gt;</a:t>
            </a:r>
          </a:p>
        </p:txBody>
      </p:sp>
      <p:sp>
        <p:nvSpPr>
          <p:cNvPr id="4" name="Slide Number Placeholder 3"/>
          <p:cNvSpPr>
            <a:spLocks noGrp="1"/>
          </p:cNvSpPr>
          <p:nvPr>
            <p:ph type="sldNum" sz="quarter" idx="10"/>
          </p:nvPr>
        </p:nvSpPr>
        <p:spPr/>
        <p:txBody>
          <a:bodyPr/>
          <a:lstStyle/>
          <a:p>
            <a:fld id="{665B5BF8-25FD-433C-B671-01541186FB72}"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s</a:t>
            </a:r>
            <a:r>
              <a:rPr lang="en-US" dirty="0" smtClean="0"/>
              <a:t>equential</a:t>
            </a:r>
            <a:r>
              <a:rPr lang="en-US" baseline="0" dirty="0" smtClean="0"/>
              <a:t> performance of processors has been growing exponentially</a:t>
            </a:r>
          </a:p>
          <a:p>
            <a:r>
              <a:rPr lang="en-US" dirty="0" smtClean="0"/>
              <a:t>Enabled</a:t>
            </a:r>
            <a:r>
              <a:rPr lang="en-US" baseline="0" dirty="0" smtClean="0"/>
              <a:t> us to build increasing complex machine learning techniques and still have then run in the same time</a:t>
            </a:r>
          </a:p>
          <a:p>
            <a:r>
              <a:rPr lang="en-US" baseline="0" dirty="0" smtClean="0"/>
              <a:t>Recently processor manufacturers transitioned to exponentially increasing parallelism</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constructing a splash we exclude vertices with low belief residual.  For example, the standard BFS splash &lt;click&gt; might include several vertices &lt;click&gt; which do not need to be updated.  By automatically pruning &lt;click&gt; the BFS we are able to construct Splashes that dynamically adapt to irregular convergence patterns.</a:t>
            </a:r>
          </a:p>
          <a:p>
            <a:endParaRPr lang="en-US" baseline="0" dirty="0" smtClean="0"/>
          </a:p>
          <a:p>
            <a:r>
              <a:rPr lang="en-US" dirty="0" smtClean="0"/>
              <a:t>Because</a:t>
            </a:r>
            <a:r>
              <a:rPr lang="en-US" baseline="0" dirty="0" smtClean="0"/>
              <a:t> the belief residuals do not account for the computational costs of each splash, we want to ensure that all splashes have similar computational cost.</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the </a:t>
            </a:r>
            <a:r>
              <a:rPr lang="en-US" baseline="0" dirty="0" err="1" smtClean="0"/>
              <a:t>denoising</a:t>
            </a:r>
            <a:r>
              <a:rPr lang="en-US" baseline="0" dirty="0" smtClean="0"/>
              <a:t> task our goal is to estimate the true assignment to every pixel in the synthetic noisy image in the top left using the standard grid graphical model shown in the bottom right.  In the video &lt;click&gt; brighter pixels have been updated more often than darker pixels.  Initially the algorithm constructs large rectangular Splashes.  However, as the execution proceeds the algorithm quickly identifies and focuses on hidden sequential structure along the boundary of the rings in the synthetic noisy image. </a:t>
            </a:r>
          </a:p>
          <a:p>
            <a:endParaRPr lang="en-US" baseline="0" dirty="0"/>
          </a:p>
          <a:p>
            <a:r>
              <a:rPr lang="en-US" baseline="0" dirty="0" smtClean="0"/>
              <a:t>So far we have provided the pieces of a parallel algorithm.  To make this a distributed parallel algorithm we must now address the challenges of distributed state. &lt;click&gt;</a:t>
            </a:r>
          </a:p>
          <a:p>
            <a:endParaRPr lang="en-US" baseline="0"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distributed belief residual splash algorithm</a:t>
            </a:r>
            <a:r>
              <a:rPr lang="en-US" baseline="0" dirty="0" smtClean="0"/>
              <a:t> or </a:t>
            </a:r>
            <a:r>
              <a:rPr lang="en-US" baseline="0" dirty="0" err="1" smtClean="0"/>
              <a:t>DBRSplash</a:t>
            </a:r>
            <a:r>
              <a:rPr lang="en-US" baseline="0" dirty="0" smtClean="0"/>
              <a:t>  begins by partitioning the factor graph over the processors then using separate local belief scheduling queues on each processor to schedule splashes in parallel.  Messages on the boundary of partitions are transmitted after being updated.  Finally, we assess convergence using a variant of the token ring algorithm proposed by </a:t>
            </a:r>
            <a:r>
              <a:rPr lang="en-US" baseline="0" dirty="0" err="1" smtClean="0"/>
              <a:t>Misra</a:t>
            </a:r>
            <a:r>
              <a:rPr lang="en-US" baseline="0" dirty="0" smtClean="0"/>
              <a:t> in </a:t>
            </a:r>
            <a:r>
              <a:rPr lang="en-US" baseline="0" dirty="0" err="1" smtClean="0"/>
              <a:t>Sigops</a:t>
            </a:r>
            <a:r>
              <a:rPr lang="en-US" baseline="0" dirty="0" smtClean="0"/>
              <a:t> 83 for distributed termination.  </a:t>
            </a:r>
          </a:p>
          <a:p>
            <a:endParaRPr lang="en-US" baseline="0" dirty="0" smtClean="0"/>
          </a:p>
          <a:p>
            <a:r>
              <a:rPr lang="en-US" baseline="0" dirty="0" smtClean="0"/>
              <a:t>This leads to the following theorem &lt;click&gt; which says that given an ideal partitioning the </a:t>
            </a:r>
            <a:r>
              <a:rPr lang="en-US" baseline="0" dirty="0" err="1" smtClean="0"/>
              <a:t>DBRSplash</a:t>
            </a:r>
            <a:r>
              <a:rPr lang="en-US" baseline="0" dirty="0" smtClean="0"/>
              <a:t> algorithm will achieve the optimal running time on chain graphical models.  Clearly the challenging problem that remains is partitioning &lt;click&gt; the factor graph.    </a:t>
            </a:r>
          </a:p>
          <a:p>
            <a:endParaRPr lang="en-US" baseline="0" dirty="0" smtClean="0"/>
          </a:p>
          <a:p>
            <a:r>
              <a:rPr lang="en-US" baseline="0" dirty="0" smtClean="0"/>
              <a:t>I will now show how we partition the factor graph.  </a:t>
            </a:r>
          </a:p>
        </p:txBody>
      </p:sp>
      <p:sp>
        <p:nvSpPr>
          <p:cNvPr id="4" name="Slide Number Placeholder 3"/>
          <p:cNvSpPr>
            <a:spLocks noGrp="1"/>
          </p:cNvSpPr>
          <p:nvPr>
            <p:ph type="sldNum" sz="quarter" idx="10"/>
          </p:nvPr>
        </p:nvSpPr>
        <p:spPr/>
        <p:txBody>
          <a:bodyPr/>
          <a:lstStyle/>
          <a:p>
            <a:fld id="{665B5BF8-25FD-433C-B671-01541186FB72}"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partitioning the factor graph we are determining</a:t>
            </a:r>
            <a:r>
              <a:rPr lang="en-US" baseline="0" dirty="0" smtClean="0"/>
              <a:t> the storage, computation, and communication requirements of each processor.  To minimize the overall running time we want to ensure that no one processor has too much work and so we want to balance the computation.  Meanwhile to minimize network congestion and ensure rapid convergence we want to minimize the total communication cost. </a:t>
            </a:r>
          </a:p>
          <a:p>
            <a:endParaRPr lang="en-US" baseline="0" dirty="0" smtClean="0"/>
          </a:p>
          <a:p>
            <a:r>
              <a:rPr lang="en-US" baseline="0" dirty="0" smtClean="0"/>
              <a:t>We can frame this as a standard graph partitioning problem. </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To ensure balance we want the running time of the processor with the most work to be less than some constant multiple of the average running time.</a:t>
            </a:r>
          </a:p>
          <a:p>
            <a:endParaRPr lang="en-US"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make matters worse the update counts</a:t>
            </a:r>
            <a:r>
              <a:rPr lang="en-US" baseline="0" dirty="0" smtClean="0"/>
              <a:t> are determined by the dynamic scheduling which depends on the graph structure, factors, and progress towards convergence. In the </a:t>
            </a:r>
            <a:r>
              <a:rPr lang="en-US" baseline="0" dirty="0" err="1" smtClean="0"/>
              <a:t>denoising</a:t>
            </a:r>
            <a:r>
              <a:rPr lang="en-US" baseline="0" dirty="0" smtClean="0"/>
              <a:t> example the update counts depend on the boundaries of the true underlying image with some vertices being update order of magnitudes more often than others.  Furthermore, there is no strong temporal consistency as past update counts do not predict future update counts.  </a:t>
            </a:r>
          </a:p>
          <a:p>
            <a:endParaRPr lang="en-US" baseline="0" dirty="0" smtClean="0"/>
          </a:p>
          <a:p>
            <a:r>
              <a:rPr lang="en-US" dirty="0" smtClean="0"/>
              <a:t>To overcome this problem we adopt a surprisingly</a:t>
            </a:r>
            <a:r>
              <a:rPr lang="en-US" baseline="0" dirty="0" smtClean="0"/>
              <a:t> simple solution &lt;click&gt;.  We define the uniformed cut in which we fix the number of updates to the constant 1 for all vertices.  </a:t>
            </a:r>
          </a:p>
          <a:p>
            <a:endParaRPr lang="en-US" baseline="0" dirty="0" smtClean="0"/>
          </a:p>
          <a:p>
            <a:r>
              <a:rPr lang="en-US" baseline="0" dirty="0" smtClean="0"/>
              <a:t>Now we examine how this performs in practice.</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case of the </a:t>
            </a:r>
            <a:r>
              <a:rPr lang="en-US" dirty="0" err="1" smtClean="0"/>
              <a:t>denoising</a:t>
            </a:r>
            <a:r>
              <a:rPr lang="en-US" dirty="0" smtClean="0"/>
              <a:t> task</a:t>
            </a:r>
            <a:r>
              <a:rPr lang="en-US" baseline="0" dirty="0" smtClean="0"/>
              <a:t>, the uniformed partitioning evenly cuts the graph while the informed partitioning, computed using the true update counts, cuts the upper half of the image more finely and so achieves a better balance. Surprisingly, the communication costs of both the uninformed cut is often slightly lower than that of the informed cut.  This is because the balance constraint forces the informed cut to accept a higher communication cost.  </a:t>
            </a:r>
          </a:p>
          <a:p>
            <a:endParaRPr lang="en-US" baseline="0" dirty="0" smtClean="0"/>
          </a:p>
          <a:p>
            <a:r>
              <a:rPr lang="en-US" baseline="0" dirty="0" smtClean="0"/>
              <a:t>We now present a simple technique to improve the work balance of the uniformed cut without knowing the update counts.   </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distributed belief residual splash algorithm</a:t>
            </a:r>
            <a:r>
              <a:rPr lang="en-US" baseline="0" dirty="0" smtClean="0"/>
              <a:t> or </a:t>
            </a:r>
            <a:r>
              <a:rPr lang="en-US" baseline="0" dirty="0" err="1" smtClean="0"/>
              <a:t>DBRSplash</a:t>
            </a:r>
            <a:r>
              <a:rPr lang="en-US" baseline="0" dirty="0" smtClean="0"/>
              <a:t>  begins by partitioning the factor graph over the processors then using separate local belief scheduling queues on each processor to schedule splashes in parallel.  Messages on the boundary of partitions are transmitted after being updated.  Finally, we assess convergence using a variant of the token ring algorithm proposed by </a:t>
            </a:r>
            <a:r>
              <a:rPr lang="en-US" baseline="0" dirty="0" err="1" smtClean="0"/>
              <a:t>Misra</a:t>
            </a:r>
            <a:r>
              <a:rPr lang="en-US" baseline="0" dirty="0" smtClean="0"/>
              <a:t> in </a:t>
            </a:r>
            <a:r>
              <a:rPr lang="en-US" baseline="0" dirty="0" err="1" smtClean="0"/>
              <a:t>Sigops</a:t>
            </a:r>
            <a:r>
              <a:rPr lang="en-US" baseline="0" dirty="0" smtClean="0"/>
              <a:t> 83 for distributed termination.  </a:t>
            </a:r>
          </a:p>
          <a:p>
            <a:endParaRPr lang="en-US" baseline="0" dirty="0" smtClean="0"/>
          </a:p>
          <a:p>
            <a:r>
              <a:rPr lang="en-US" baseline="0" dirty="0" smtClean="0"/>
              <a:t>This leads to the following theorem &lt;click&gt; which says that given an ideal partitioning the </a:t>
            </a:r>
            <a:r>
              <a:rPr lang="en-US" baseline="0" dirty="0" err="1" smtClean="0"/>
              <a:t>DBRSplash</a:t>
            </a:r>
            <a:r>
              <a:rPr lang="en-US" baseline="0" dirty="0" smtClean="0"/>
              <a:t> algorithm will achieve the optimal running time on chain graphical models.  Clearly the challenging problem that remains is partitioning &lt;click&gt; the factor graph.    </a:t>
            </a:r>
          </a:p>
          <a:p>
            <a:endParaRPr lang="en-US" baseline="0" dirty="0" smtClean="0"/>
          </a:p>
          <a:p>
            <a:r>
              <a:rPr lang="en-US" baseline="0" dirty="0" smtClean="0"/>
              <a:t>I will now show how we partition the factor graph.  </a:t>
            </a:r>
          </a:p>
        </p:txBody>
      </p:sp>
      <p:sp>
        <p:nvSpPr>
          <p:cNvPr id="4" name="Slide Number Placeholder 3"/>
          <p:cNvSpPr>
            <a:spLocks noGrp="1"/>
          </p:cNvSpPr>
          <p:nvPr>
            <p:ph type="sldNum" sz="quarter" idx="10"/>
          </p:nvPr>
        </p:nvSpPr>
        <p:spPr/>
        <p:txBody>
          <a:bodyPr/>
          <a:lstStyle/>
          <a:p>
            <a:fld id="{665B5BF8-25FD-433C-B671-01541186FB72}"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work we consider the distributed parallel setting in which each processor has its own cache, bus, and memory hierarchy as in a large cluster.</a:t>
            </a:r>
          </a:p>
          <a:p>
            <a:endParaRPr lang="en-US" baseline="0" dirty="0" smtClean="0"/>
          </a:p>
          <a:p>
            <a:r>
              <a:rPr lang="en-US" baseline="0" dirty="0" smtClean="0"/>
              <a:t>All processors are connected by a fast reliable network.  We assume all transmitted packets eventually arrive at their destination and that nodes do not fail.  The distributed parallel setting has several advantages over the standard multi-core shared memory setting.  Not only does it provide access to orders of magnitude more parallelism it also provides a linear increase in memory and memory bandwidth which are crucial to data driven Machine Learning algorithms.  </a:t>
            </a:r>
          </a:p>
          <a:p>
            <a:endParaRPr lang="en-US" baseline="0" dirty="0" smtClean="0"/>
          </a:p>
          <a:p>
            <a:r>
              <a:rPr lang="en-US" baseline="0" dirty="0" smtClean="0"/>
              <a:t>Unfortunately the distributed parallel setting introduces a few additional challenges, requiring distributed state reasoning and balanced communication and computation, challenges we will address in this work. </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a:t>
            </a:r>
          </a:p>
          <a:p>
            <a:r>
              <a:rPr lang="en-US" dirty="0" smtClean="0"/>
              <a:t>7951 Variables</a:t>
            </a:r>
          </a:p>
          <a:p>
            <a:r>
              <a:rPr lang="en-US" dirty="0" smtClean="0"/>
              <a:t>406389 Factors</a:t>
            </a:r>
          </a:p>
          <a:p>
            <a:endParaRPr lang="en-US" dirty="0" smtClean="0"/>
          </a:p>
          <a:p>
            <a:r>
              <a:rPr lang="en-US" dirty="0" smtClean="0"/>
              <a:t>Small</a:t>
            </a:r>
          </a:p>
          <a:p>
            <a:r>
              <a:rPr lang="en-US" dirty="0" smtClean="0"/>
              <a:t>1078 Variables</a:t>
            </a:r>
          </a:p>
          <a:p>
            <a:r>
              <a:rPr lang="en-US" dirty="0" smtClean="0"/>
              <a:t>26598 Factors</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34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Large</a:t>
            </a:r>
          </a:p>
          <a:p>
            <a:r>
              <a:rPr lang="en-US" dirty="0" smtClean="0"/>
              <a:t>7951 Variables</a:t>
            </a:r>
          </a:p>
          <a:p>
            <a:r>
              <a:rPr lang="en-US" dirty="0" smtClean="0"/>
              <a:t>406389 Factors</a:t>
            </a:r>
          </a:p>
          <a:p>
            <a:endParaRPr lang="en-US" dirty="0" smtClean="0"/>
          </a:p>
          <a:p>
            <a:r>
              <a:rPr lang="en-US" dirty="0" smtClean="0"/>
              <a:t>Small</a:t>
            </a:r>
          </a:p>
          <a:p>
            <a:r>
              <a:rPr lang="en-US" dirty="0" smtClean="0"/>
              <a:t>1078 Variables</a:t>
            </a:r>
          </a:p>
          <a:p>
            <a:r>
              <a:rPr lang="en-US" dirty="0" smtClean="0"/>
              <a:t>26598 Factors</a:t>
            </a:r>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Ideally, we would like</a:t>
            </a:r>
            <a:r>
              <a:rPr lang="en-US" baseline="0" dirty="0" smtClean="0"/>
              <a:t> to make a large portion of machine learning run in parallel using only a few parallel algorithms.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Graphical models provide a common language for general purpose parallel algorithms in machine learning.  By developing a general purpose parallel inference algorithm we can bring parallelism to tasks ranging from protein structure prediction to robotic  SLAM and computer vision.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work we focus on approximate inference in factor graphs. &lt;click&gt;</a:t>
            </a:r>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Belief propagation is a message passing algorithm in which messages are</a:t>
            </a:r>
            <a:r>
              <a:rPr lang="en-US" baseline="0" dirty="0" smtClean="0"/>
              <a:t> sent &lt;click&gt; from variable to factor and then &lt;click&gt; from factor to variable and the processes is repeated.  At each phase the new messages are computed using the old message from the previous phase leading to a naturally parallel algorithm k</a:t>
            </a:r>
            <a:r>
              <a:rPr lang="en-US" dirty="0" smtClean="0"/>
              <a:t>nown as synchronous Belief</a:t>
            </a:r>
            <a:r>
              <a:rPr lang="en-US" baseline="0" dirty="0" smtClean="0"/>
              <a:t> Propagation.  </a:t>
            </a:r>
            <a:endParaRPr lang="en-US"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standard parallelization of synchronous belief propagation is the following.  Given all the old messages &lt;click&gt; each new message is computed in parallel on a separate processor.  While this may seem like the ideal parallel algorithm,  we can show that there is a hidden sequential structure in the inference problem which makes this algorithm highly inefficient.  </a:t>
            </a:r>
          </a:p>
        </p:txBody>
      </p:sp>
      <p:sp>
        <p:nvSpPr>
          <p:cNvPr id="4" name="Slide Number Placeholder 3"/>
          <p:cNvSpPr>
            <a:spLocks noGrp="1"/>
          </p:cNvSpPr>
          <p:nvPr>
            <p:ph type="sldNum" sz="quarter" idx="10"/>
          </p:nvPr>
        </p:nvSpPr>
        <p:spPr/>
        <p:txBody>
          <a:bodyPr/>
          <a:lstStyle/>
          <a:p>
            <a:fld id="{665B5BF8-25FD-433C-B671-01541186FB7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Consider the following</a:t>
            </a:r>
            <a:r>
              <a:rPr lang="en-US" baseline="0" dirty="0" smtClean="0"/>
              <a:t> cyclic factor graph.  For simplicity lets collapse &lt;click&gt; the factors the edges.  Although this model is highly cyclic, hidden in the structure and factors &lt;click&gt; is a sequential path or backbone of strong dependences among the variables. &lt;click&gt;</a:t>
            </a:r>
            <a:endParaRPr lang="en-US" dirty="0" smtClean="0"/>
          </a:p>
          <a:p>
            <a:endParaRPr lang="en-US" dirty="0"/>
          </a:p>
        </p:txBody>
      </p:sp>
      <p:sp>
        <p:nvSpPr>
          <p:cNvPr id="4" name="Slide Number Placeholder 3"/>
          <p:cNvSpPr>
            <a:spLocks noGrp="1"/>
          </p:cNvSpPr>
          <p:nvPr>
            <p:ph type="sldNum" sz="quarter" idx="10"/>
          </p:nvPr>
        </p:nvSpPr>
        <p:spPr/>
        <p:txBody>
          <a:bodyPr/>
          <a:lstStyle/>
          <a:p>
            <a:fld id="{665B5BF8-25FD-433C-B671-01541186FB7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hidden</a:t>
            </a:r>
            <a:r>
              <a:rPr lang="en-US" baseline="0" dirty="0" smtClean="0"/>
              <a:t> sequential structure takes the form of the standard chain graphical model.  Lets see how the naturally parallel algorithm performs on this chain </a:t>
            </a:r>
            <a:r>
              <a:rPr lang="en-US" baseline="0" smtClean="0"/>
              <a:t>graphical models </a:t>
            </a:r>
            <a:r>
              <a:rPr lang="en-US" baseline="0" dirty="0" smtClean="0"/>
              <a:t>&lt;click&gt;.</a:t>
            </a:r>
          </a:p>
          <a:p>
            <a:endParaRPr lang="en-US" baseline="0"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Suppose we introduce evidence at both ends of the chain.  Using 2n processors we can compute one iteration of messages entirely in parallel.  However notice that after two iterations of parallel message computations the evidence on opposite ends has only traveled two vertices.  It will take n parallel iterations for the evidence to cross the graph.</a:t>
            </a:r>
          </a:p>
          <a:p>
            <a:endParaRPr lang="en-US" baseline="0" dirty="0" smtClean="0"/>
          </a:p>
          <a:p>
            <a:r>
              <a:rPr lang="en-US" baseline="0" dirty="0" smtClean="0"/>
              <a:t>&lt;click&gt; Therefore, using p processors it will take 2n / p time to complete a single iteration and so it will take 2n^2/p time to compute the exact </a:t>
            </a:r>
            <a:r>
              <a:rPr lang="en-US" baseline="0" dirty="0" err="1" smtClean="0"/>
              <a:t>marginals</a:t>
            </a:r>
            <a:r>
              <a:rPr lang="en-US" baseline="0" dirty="0" smtClean="0"/>
              <a:t>. </a:t>
            </a:r>
          </a:p>
          <a:p>
            <a:endParaRPr lang="en-US" baseline="0" dirty="0" smtClean="0"/>
          </a:p>
          <a:p>
            <a:r>
              <a:rPr lang="en-US" baseline="0" dirty="0" smtClean="0"/>
              <a:t>We might now ask “what is the optimal sequential running time on the chain.” </a:t>
            </a:r>
          </a:p>
          <a:p>
            <a:endParaRPr lang="en-US" baseline="0" dirty="0" smtClean="0"/>
          </a:p>
        </p:txBody>
      </p:sp>
      <p:sp>
        <p:nvSpPr>
          <p:cNvPr id="4" name="Slide Number Placeholder 3"/>
          <p:cNvSpPr>
            <a:spLocks noGrp="1"/>
          </p:cNvSpPr>
          <p:nvPr>
            <p:ph type="sldNum" sz="quarter" idx="10"/>
          </p:nvPr>
        </p:nvSpPr>
        <p:spPr/>
        <p:txBody>
          <a:bodyPr/>
          <a:lstStyle/>
          <a:p>
            <a:fld id="{665B5BF8-25FD-433C-B671-01541186FB7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36868" name="Rectangle 4"/>
          <p:cNvSpPr>
            <a:spLocks noGrp="1" noChangeArrowheads="1"/>
          </p:cNvSpPr>
          <p:nvPr>
            <p:ph type="ctrTitle"/>
          </p:nvPr>
        </p:nvSpPr>
        <p:spPr>
          <a:xfrm>
            <a:off x="1371600" y="1219200"/>
            <a:ext cx="6400800" cy="1676400"/>
          </a:xfrm>
        </p:spPr>
        <p:txBody>
          <a:bodyPr/>
          <a:lstStyle>
            <a:lvl1pPr algn="ctr">
              <a:defRPr sz="6000"/>
            </a:lvl1pPr>
          </a:lstStyle>
          <a:p>
            <a:r>
              <a:rPr lang="en-US" smtClean="0"/>
              <a:t>Click to edit Master title style</a:t>
            </a:r>
            <a:endParaRPr lang="en-US"/>
          </a:p>
        </p:txBody>
      </p:sp>
      <p:sp>
        <p:nvSpPr>
          <p:cNvPr id="36869" name="Rectangle 5"/>
          <p:cNvSpPr>
            <a:spLocks noGrp="1" noChangeArrowheads="1"/>
          </p:cNvSpPr>
          <p:nvPr>
            <p:ph type="subTitle" idx="1"/>
          </p:nvPr>
        </p:nvSpPr>
        <p:spPr>
          <a:xfrm>
            <a:off x="1371600" y="3352800"/>
            <a:ext cx="6400800" cy="1752600"/>
          </a:xfrm>
        </p:spPr>
        <p:txBody>
          <a:bodyPr/>
          <a:lstStyle>
            <a:lvl1pPr marL="0" indent="0" algn="ctr">
              <a:buFont typeface="Wingdings" pitchFamily="-64" charset="2"/>
              <a:buNone/>
              <a:defRPr sz="4000"/>
            </a:lvl1pPr>
          </a:lstStyle>
          <a:p>
            <a:r>
              <a:rPr lang="en-US" smtClean="0"/>
              <a:t>Click to edit Master subtitle style</a:t>
            </a:r>
            <a:endParaRPr lang="en-US"/>
          </a:p>
        </p:txBody>
      </p:sp>
      <p:pic>
        <p:nvPicPr>
          <p:cNvPr id="36909" name="Picture 45" descr="select-lab-red"/>
          <p:cNvPicPr>
            <a:picLocks noChangeAspect="1" noChangeArrowheads="1"/>
          </p:cNvPicPr>
          <p:nvPr/>
        </p:nvPicPr>
        <p:blipFill>
          <a:blip r:embed="rId2" cstate="print"/>
          <a:srcRect/>
          <a:stretch>
            <a:fillRect/>
          </a:stretch>
        </p:blipFill>
        <p:spPr bwMode="auto">
          <a:xfrm>
            <a:off x="228600" y="6324600"/>
            <a:ext cx="2209800" cy="379413"/>
          </a:xfrm>
          <a:prstGeom prst="rect">
            <a:avLst/>
          </a:prstGeom>
          <a:noFill/>
        </p:spPr>
      </p:pic>
      <p:sp>
        <p:nvSpPr>
          <p:cNvPr id="36910" name="Rectangle 46"/>
          <p:cNvSpPr>
            <a:spLocks noChangeArrowheads="1"/>
          </p:cNvSpPr>
          <p:nvPr/>
        </p:nvSpPr>
        <p:spPr bwMode="auto">
          <a:xfrm>
            <a:off x="6345238" y="6262688"/>
            <a:ext cx="2722562" cy="519112"/>
          </a:xfrm>
          <a:prstGeom prst="rect">
            <a:avLst/>
          </a:prstGeom>
          <a:noFill/>
          <a:ln w="38100">
            <a:noFill/>
            <a:miter lim="800000"/>
            <a:headEnd/>
            <a:tailEnd/>
          </a:ln>
          <a:effectLst/>
        </p:spPr>
        <p:txBody>
          <a:bodyPr wrap="none" anchor="ctr">
            <a:spAutoFit/>
          </a:bodyPr>
          <a:lstStyle/>
          <a:p>
            <a:r>
              <a:rPr lang="en-US" b="1">
                <a:solidFill>
                  <a:srgbClr val="630000"/>
                </a:solidFill>
                <a:latin typeface="Times" pitchFamily="-64" charset="0"/>
              </a:rPr>
              <a:t>Carnegie Mellon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0BE4135-CAC9-444C-867F-0E7159E89398}" type="datetime1">
              <a:rPr lang="en-US" smtClean="0"/>
              <a:pPr/>
              <a:t>6/19/09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
            <a:ext cx="2095500" cy="60563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
            <a:ext cx="6134100" cy="60563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A802339-4168-4BAA-A030-C750834ACC83}" type="datetime1">
              <a:rPr lang="en-US" smtClean="0"/>
              <a:pPr/>
              <a:t>6/19/09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44928EA-6059-46D7-8C81-05AA3AA434BC}" type="datetime1">
              <a:rPr lang="en-US" smtClean="0"/>
              <a:pPr/>
              <a:t>6/19/09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2570920-39E0-478D-878A-5CD3081C4E22}" type="datetime1">
              <a:rPr lang="en-US" smtClean="0"/>
              <a:pPr/>
              <a:t>6/19/09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90600"/>
            <a:ext cx="4076700" cy="5141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076700" cy="5141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73FD0B06-91FC-4178-B72C-4D57A04FC87F}" type="datetime1">
              <a:rPr lang="en-US" smtClean="0"/>
              <a:pPr/>
              <a:t>6/19/09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731BB62F-12DF-4AA6-81CA-EEEAAFEEAE6E}" type="datetime1">
              <a:rPr lang="en-US" smtClean="0"/>
              <a:pPr/>
              <a:t>6/19/09</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33F53ED8-88B4-4D36-9405-8D386897C868}" type="datetime1">
              <a:rPr lang="en-US" smtClean="0"/>
              <a:pPr/>
              <a:t>6/19/09</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31FBB62-BE47-4F61-9816-C7A4604DBEA4}" type="datetime1">
              <a:rPr lang="en-US" smtClean="0"/>
              <a:pPr/>
              <a:t>6/19/09</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268D9B1B-AC60-4511-9148-C9398D60A82E}" type="datetime1">
              <a:rPr lang="en-US" smtClean="0"/>
              <a:pPr/>
              <a:t>6/19/09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D8DE025F-F9DD-40F9-9615-9C4E01AB61AA}" type="datetime1">
              <a:rPr lang="en-US" smtClean="0"/>
              <a:pPr/>
              <a:t>6/19/09</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982EE5-C165-4792-B6D9-CAD024C0FA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4" Type="http://schemas.openxmlformats.org/officeDocument/2006/relationships/image" Target="../media/image2.png"/><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6" Type="http://schemas.openxmlformats.org/officeDocument/2006/relationships/image" Target="../media/image4.png"/><Relationship Id="rId8" Type="http://schemas.openxmlformats.org/officeDocument/2006/relationships/slideLayout" Target="../slideLayouts/slideLayout8.xml"/><Relationship Id="rId13" Type="http://schemas.openxmlformats.org/officeDocument/2006/relationships/image" Target="../media/image1.png"/><Relationship Id="rId10" Type="http://schemas.openxmlformats.org/officeDocument/2006/relationships/slideLayout" Target="../slideLayouts/slideLayout10.xml"/><Relationship Id="rId5" Type="http://schemas.openxmlformats.org/officeDocument/2006/relationships/slideLayout" Target="../slideLayouts/slideLayout5.xml"/><Relationship Id="rId15" Type="http://schemas.openxmlformats.org/officeDocument/2006/relationships/image" Target="../media/image3.png"/><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18"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1343025" y="76200"/>
            <a:ext cx="7496175" cy="762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5843" name="Rectangle 3"/>
          <p:cNvSpPr>
            <a:spLocks noGrp="1" noChangeArrowheads="1"/>
          </p:cNvSpPr>
          <p:nvPr>
            <p:ph type="body" idx="1"/>
          </p:nvPr>
        </p:nvSpPr>
        <p:spPr bwMode="auto">
          <a:xfrm>
            <a:off x="457200" y="990600"/>
            <a:ext cx="8305800" cy="5141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844" name="Rectangle 4"/>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fld id="{6E14B441-03A6-4A4F-9A84-F5F9A1BA1AFC}" type="datetime1">
              <a:rPr lang="en-US" smtClean="0"/>
              <a:pPr/>
              <a:t>6/19/09</a:t>
            </a:fld>
            <a:endParaRPr lang="en-US"/>
          </a:p>
        </p:txBody>
      </p:sp>
      <p:sp>
        <p:nvSpPr>
          <p:cNvPr id="35845" name="Rectangle 5"/>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35846" name="Rectangle 6"/>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29982EE5-C165-4792-B6D9-CAD024C0FAD7}" type="slidenum">
              <a:rPr lang="en-US" smtClean="0"/>
              <a:pPr/>
              <a:t>‹#›</a:t>
            </a:fld>
            <a:endParaRPr lang="en-US"/>
          </a:p>
        </p:txBody>
      </p:sp>
      <p:pic>
        <p:nvPicPr>
          <p:cNvPr id="35895" name="Picture 55" descr="logo3"/>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76200" y="187325"/>
            <a:ext cx="1066800" cy="592138"/>
          </a:xfrm>
          <a:prstGeom prst="rect">
            <a:avLst/>
          </a:prstGeom>
          <a:noFill/>
        </p:spPr>
      </p:pic>
      <p:sp>
        <p:nvSpPr>
          <p:cNvPr id="9" name="Rectangle 8"/>
          <p:cNvSpPr/>
          <p:nvPr/>
        </p:nvSpPr>
        <p:spPr bwMode="auto">
          <a:xfrm>
            <a:off x="228600" y="838200"/>
            <a:ext cx="8610600" cy="762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w="38100"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64" charset="0"/>
        </a:defRPr>
      </a:lvl2pPr>
      <a:lvl3pPr algn="l" rtl="0" eaLnBrk="1" fontAlgn="base" hangingPunct="1">
        <a:spcBef>
          <a:spcPct val="0"/>
        </a:spcBef>
        <a:spcAft>
          <a:spcPct val="0"/>
        </a:spcAft>
        <a:defRPr sz="4400">
          <a:solidFill>
            <a:schemeClr val="tx2"/>
          </a:solidFill>
          <a:latin typeface="Tahoma" pitchFamily="-64" charset="0"/>
        </a:defRPr>
      </a:lvl3pPr>
      <a:lvl4pPr algn="l" rtl="0" eaLnBrk="1" fontAlgn="base" hangingPunct="1">
        <a:spcBef>
          <a:spcPct val="0"/>
        </a:spcBef>
        <a:spcAft>
          <a:spcPct val="0"/>
        </a:spcAft>
        <a:defRPr sz="4400">
          <a:solidFill>
            <a:schemeClr val="tx2"/>
          </a:solidFill>
          <a:latin typeface="Tahoma" pitchFamily="-64" charset="0"/>
        </a:defRPr>
      </a:lvl4pPr>
      <a:lvl5pPr algn="l" rtl="0" eaLnBrk="1" fontAlgn="base" hangingPunct="1">
        <a:spcBef>
          <a:spcPct val="0"/>
        </a:spcBef>
        <a:spcAft>
          <a:spcPct val="0"/>
        </a:spcAft>
        <a:defRPr sz="4400">
          <a:solidFill>
            <a:schemeClr val="tx2"/>
          </a:solidFill>
          <a:latin typeface="Tahoma" pitchFamily="-64" charset="0"/>
        </a:defRPr>
      </a:lvl5pPr>
      <a:lvl6pPr marL="457200" algn="l" rtl="0" eaLnBrk="1" fontAlgn="base" hangingPunct="1">
        <a:spcBef>
          <a:spcPct val="0"/>
        </a:spcBef>
        <a:spcAft>
          <a:spcPct val="0"/>
        </a:spcAft>
        <a:defRPr sz="4400">
          <a:solidFill>
            <a:schemeClr val="tx2"/>
          </a:solidFill>
          <a:latin typeface="Tahoma" pitchFamily="-64" charset="0"/>
        </a:defRPr>
      </a:lvl6pPr>
      <a:lvl7pPr marL="914400" algn="l" rtl="0" eaLnBrk="1" fontAlgn="base" hangingPunct="1">
        <a:spcBef>
          <a:spcPct val="0"/>
        </a:spcBef>
        <a:spcAft>
          <a:spcPct val="0"/>
        </a:spcAft>
        <a:defRPr sz="4400">
          <a:solidFill>
            <a:schemeClr val="tx2"/>
          </a:solidFill>
          <a:latin typeface="Tahoma" pitchFamily="-64" charset="0"/>
        </a:defRPr>
      </a:lvl7pPr>
      <a:lvl8pPr marL="1371600" algn="l" rtl="0" eaLnBrk="1" fontAlgn="base" hangingPunct="1">
        <a:spcBef>
          <a:spcPct val="0"/>
        </a:spcBef>
        <a:spcAft>
          <a:spcPct val="0"/>
        </a:spcAft>
        <a:defRPr sz="4400">
          <a:solidFill>
            <a:schemeClr val="tx2"/>
          </a:solidFill>
          <a:latin typeface="Tahoma" pitchFamily="-64" charset="0"/>
        </a:defRPr>
      </a:lvl8pPr>
      <a:lvl9pPr marL="1828800" algn="l" rtl="0" eaLnBrk="1" fontAlgn="base" hangingPunct="1">
        <a:spcBef>
          <a:spcPct val="0"/>
        </a:spcBef>
        <a:spcAft>
          <a:spcPct val="0"/>
        </a:spcAft>
        <a:defRPr sz="4400">
          <a:solidFill>
            <a:schemeClr val="tx2"/>
          </a:solidFill>
          <a:latin typeface="Tahoma" pitchFamily="-64" charset="0"/>
        </a:defRPr>
      </a:lvl9pPr>
    </p:titleStyle>
    <p:bodyStyle>
      <a:lvl1pPr marL="285750" indent="-285750" algn="l" rtl="0" eaLnBrk="1" fontAlgn="base" hangingPunct="1">
        <a:spcBef>
          <a:spcPct val="20000"/>
        </a:spcBef>
        <a:spcAft>
          <a:spcPct val="0"/>
        </a:spcAft>
        <a:buClr>
          <a:schemeClr val="folHlink"/>
        </a:buClr>
        <a:buSzPct val="70000"/>
        <a:buFont typeface="Wingdings" pitchFamily="-64" charset="2"/>
        <a:buBlip>
          <a:blip r:embed="rId14"/>
        </a:buBlip>
        <a:defRPr sz="2800">
          <a:solidFill>
            <a:schemeClr val="tx1"/>
          </a:solidFill>
          <a:latin typeface="+mn-lt"/>
          <a:ea typeface="+mn-ea"/>
          <a:cs typeface="+mn-cs"/>
        </a:defRPr>
      </a:lvl1pPr>
      <a:lvl2pPr marL="687388" indent="-230188" algn="l" rtl="0" eaLnBrk="1" fontAlgn="base" hangingPunct="1">
        <a:spcBef>
          <a:spcPct val="20000"/>
        </a:spcBef>
        <a:spcAft>
          <a:spcPct val="0"/>
        </a:spcAft>
        <a:buClr>
          <a:schemeClr val="hlink"/>
        </a:buClr>
        <a:buSzPct val="65000"/>
        <a:buFont typeface="Wingdings" pitchFamily="-64" charset="2"/>
        <a:buBlip>
          <a:blip r:embed="rId15"/>
        </a:buBlip>
        <a:defRPr sz="2400">
          <a:solidFill>
            <a:schemeClr val="tx1"/>
          </a:solidFill>
          <a:latin typeface="+mn-lt"/>
        </a:defRPr>
      </a:lvl2pPr>
      <a:lvl3pPr marL="1089025" indent="-174625" algn="l" rtl="0" eaLnBrk="1" fontAlgn="base" hangingPunct="1">
        <a:spcBef>
          <a:spcPct val="20000"/>
        </a:spcBef>
        <a:spcAft>
          <a:spcPct val="0"/>
        </a:spcAft>
        <a:buClr>
          <a:schemeClr val="folHlink"/>
        </a:buClr>
        <a:buSzPct val="60000"/>
        <a:buFont typeface="Wingdings" pitchFamily="-64" charset="2"/>
        <a:buBlip>
          <a:blip r:embed="rId16"/>
        </a:buBlip>
        <a:defRPr sz="2000">
          <a:solidFill>
            <a:schemeClr val="tx1"/>
          </a:solidFill>
          <a:latin typeface="+mn-lt"/>
        </a:defRPr>
      </a:lvl3pPr>
      <a:lvl4pPr marL="1546225" indent="-174625" algn="l" rtl="0" eaLnBrk="1" fontAlgn="base" hangingPunct="1">
        <a:spcBef>
          <a:spcPct val="20000"/>
        </a:spcBef>
        <a:spcAft>
          <a:spcPct val="0"/>
        </a:spcAft>
        <a:buClr>
          <a:schemeClr val="accent2"/>
        </a:buClr>
        <a:buSzPct val="60000"/>
        <a:buFont typeface="Wingdings" pitchFamily="-64" charset="2"/>
        <a:buBlip>
          <a:blip r:embed="rId17"/>
        </a:buBlip>
        <a:defRPr>
          <a:solidFill>
            <a:schemeClr val="tx1"/>
          </a:solidFill>
          <a:latin typeface="+mn-lt"/>
        </a:defRPr>
      </a:lvl4pPr>
      <a:lvl5pPr marL="1995488" indent="-166688" algn="l" rtl="0" eaLnBrk="1" fontAlgn="base" hangingPunct="1">
        <a:spcBef>
          <a:spcPct val="20000"/>
        </a:spcBef>
        <a:spcAft>
          <a:spcPct val="0"/>
        </a:spcAft>
        <a:buClr>
          <a:schemeClr val="accent1"/>
        </a:buClr>
        <a:buSzPct val="55000"/>
        <a:buFont typeface="Wingdings" pitchFamily="-64" charset="2"/>
        <a:buBlip>
          <a:blip r:embed="rId18"/>
        </a:buBlip>
        <a:defRPr>
          <a:solidFill>
            <a:schemeClr val="tx1"/>
          </a:solidFill>
          <a:latin typeface="+mn-lt"/>
        </a:defRPr>
      </a:lvl5pPr>
      <a:lvl6pPr marL="2452688" indent="-166688" algn="l" rtl="0" eaLnBrk="1" fontAlgn="base" hangingPunct="1">
        <a:spcBef>
          <a:spcPct val="20000"/>
        </a:spcBef>
        <a:spcAft>
          <a:spcPct val="0"/>
        </a:spcAft>
        <a:buClr>
          <a:schemeClr val="accent1"/>
        </a:buClr>
        <a:buSzPct val="55000"/>
        <a:buFont typeface="Wingdings" pitchFamily="-64" charset="2"/>
        <a:buBlip>
          <a:blip r:embed="rId18"/>
        </a:buBlip>
        <a:defRPr>
          <a:solidFill>
            <a:schemeClr val="tx1"/>
          </a:solidFill>
          <a:latin typeface="+mn-lt"/>
        </a:defRPr>
      </a:lvl6pPr>
      <a:lvl7pPr marL="2909888" indent="-166688" algn="l" rtl="0" eaLnBrk="1" fontAlgn="base" hangingPunct="1">
        <a:spcBef>
          <a:spcPct val="20000"/>
        </a:spcBef>
        <a:spcAft>
          <a:spcPct val="0"/>
        </a:spcAft>
        <a:buClr>
          <a:schemeClr val="accent1"/>
        </a:buClr>
        <a:buSzPct val="55000"/>
        <a:buFont typeface="Wingdings" pitchFamily="-64" charset="2"/>
        <a:buBlip>
          <a:blip r:embed="rId18"/>
        </a:buBlip>
        <a:defRPr>
          <a:solidFill>
            <a:schemeClr val="tx1"/>
          </a:solidFill>
          <a:latin typeface="+mn-lt"/>
        </a:defRPr>
      </a:lvl7pPr>
      <a:lvl8pPr marL="3367088" indent="-166688" algn="l" rtl="0" eaLnBrk="1" fontAlgn="base" hangingPunct="1">
        <a:spcBef>
          <a:spcPct val="20000"/>
        </a:spcBef>
        <a:spcAft>
          <a:spcPct val="0"/>
        </a:spcAft>
        <a:buClr>
          <a:schemeClr val="accent1"/>
        </a:buClr>
        <a:buSzPct val="55000"/>
        <a:buFont typeface="Wingdings" pitchFamily="-64" charset="2"/>
        <a:buBlip>
          <a:blip r:embed="rId18"/>
        </a:buBlip>
        <a:defRPr>
          <a:solidFill>
            <a:schemeClr val="tx1"/>
          </a:solidFill>
          <a:latin typeface="+mn-lt"/>
        </a:defRPr>
      </a:lvl8pPr>
      <a:lvl9pPr marL="3824288" indent="-166688" algn="l" rtl="0" eaLnBrk="1" fontAlgn="base" hangingPunct="1">
        <a:spcBef>
          <a:spcPct val="20000"/>
        </a:spcBef>
        <a:spcAft>
          <a:spcPct val="0"/>
        </a:spcAft>
        <a:buClr>
          <a:schemeClr val="accent1"/>
        </a:buClr>
        <a:buSzPct val="55000"/>
        <a:buFont typeface="Wingdings" pitchFamily="-64" charset="2"/>
        <a:buBlip>
          <a:blip r:embed="rId18"/>
        </a:buBlip>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3" Type="http://schemas.openxmlformats.org/officeDocument/2006/relationships/notesSlide" Target="../notesSlides/notesSlide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0.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5" Type="http://schemas.openxmlformats.org/officeDocument/2006/relationships/image" Target="../media/image30.png"/><Relationship Id="rId31" Type="http://schemas.openxmlformats.org/officeDocument/2006/relationships/image" Target="../media/image26.png"/><Relationship Id="rId34" Type="http://schemas.openxmlformats.org/officeDocument/2006/relationships/image" Target="../media/image29.png"/><Relationship Id="rId39" Type="http://schemas.openxmlformats.org/officeDocument/2006/relationships/image" Target="../media/image34.png"/><Relationship Id="rId40" Type="http://schemas.openxmlformats.org/officeDocument/2006/relationships/image" Target="../media/image35.png"/><Relationship Id="rId7" Type="http://schemas.openxmlformats.org/officeDocument/2006/relationships/tags" Target="../tags/tag22.xml"/><Relationship Id="rId36" Type="http://schemas.openxmlformats.org/officeDocument/2006/relationships/image" Target="../media/image31.png"/><Relationship Id="rId1" Type="http://schemas.openxmlformats.org/officeDocument/2006/relationships/tags" Target="../tags/tag16.xml"/><Relationship Id="rId24" Type="http://schemas.openxmlformats.org/officeDocument/2006/relationships/image" Target="../media/image19.png"/><Relationship Id="rId25" Type="http://schemas.openxmlformats.org/officeDocument/2006/relationships/image" Target="../media/image20.png"/><Relationship Id="rId8" Type="http://schemas.openxmlformats.org/officeDocument/2006/relationships/tags" Target="../tags/tag23.xml"/><Relationship Id="rId13" Type="http://schemas.openxmlformats.org/officeDocument/2006/relationships/tags" Target="../tags/tag28.xml"/><Relationship Id="rId10" Type="http://schemas.openxmlformats.org/officeDocument/2006/relationships/tags" Target="../tags/tag25.xml"/><Relationship Id="rId32" Type="http://schemas.openxmlformats.org/officeDocument/2006/relationships/image" Target="../media/image27.png"/><Relationship Id="rId37" Type="http://schemas.openxmlformats.org/officeDocument/2006/relationships/image" Target="../media/image32.png"/><Relationship Id="rId12" Type="http://schemas.openxmlformats.org/officeDocument/2006/relationships/tags" Target="../tags/tag27.xml"/><Relationship Id="rId17" Type="http://schemas.openxmlformats.org/officeDocument/2006/relationships/tags" Target="../tags/tag32.xml"/><Relationship Id="rId9" Type="http://schemas.openxmlformats.org/officeDocument/2006/relationships/tags" Target="../tags/tag24.xml"/><Relationship Id="rId18" Type="http://schemas.openxmlformats.org/officeDocument/2006/relationships/tags" Target="../tags/tag33.xml"/><Relationship Id="rId3" Type="http://schemas.openxmlformats.org/officeDocument/2006/relationships/tags" Target="../tags/tag18.xml"/><Relationship Id="rId27" Type="http://schemas.openxmlformats.org/officeDocument/2006/relationships/image" Target="../media/image22.png"/><Relationship Id="rId14" Type="http://schemas.openxmlformats.org/officeDocument/2006/relationships/tags" Target="../tags/tag29.xml"/><Relationship Id="rId23" Type="http://schemas.openxmlformats.org/officeDocument/2006/relationships/notesSlide" Target="../notesSlides/notesSlide11.xml"/><Relationship Id="rId4" Type="http://schemas.openxmlformats.org/officeDocument/2006/relationships/tags" Target="../tags/tag19.xml"/><Relationship Id="rId28" Type="http://schemas.openxmlformats.org/officeDocument/2006/relationships/image" Target="../media/image23.png"/><Relationship Id="rId26" Type="http://schemas.openxmlformats.org/officeDocument/2006/relationships/image" Target="../media/image21.png"/><Relationship Id="rId30" Type="http://schemas.openxmlformats.org/officeDocument/2006/relationships/image" Target="../media/image25.png"/><Relationship Id="rId11" Type="http://schemas.openxmlformats.org/officeDocument/2006/relationships/tags" Target="../tags/tag26.xml"/><Relationship Id="rId29" Type="http://schemas.openxmlformats.org/officeDocument/2006/relationships/image" Target="../media/image24.png"/><Relationship Id="rId6" Type="http://schemas.openxmlformats.org/officeDocument/2006/relationships/tags" Target="../tags/tag21.xml"/><Relationship Id="rId16" Type="http://schemas.openxmlformats.org/officeDocument/2006/relationships/tags" Target="../tags/tag31.xml"/><Relationship Id="rId33" Type="http://schemas.openxmlformats.org/officeDocument/2006/relationships/image" Target="../media/image28.png"/><Relationship Id="rId41" Type="http://schemas.openxmlformats.org/officeDocument/2006/relationships/image" Target="../media/image36.png"/><Relationship Id="rId5" Type="http://schemas.openxmlformats.org/officeDocument/2006/relationships/tags" Target="../tags/tag20.xml"/><Relationship Id="rId15" Type="http://schemas.openxmlformats.org/officeDocument/2006/relationships/tags" Target="../tags/tag30.xml"/><Relationship Id="rId19" Type="http://schemas.openxmlformats.org/officeDocument/2006/relationships/tags" Target="../tags/tag34.xml"/><Relationship Id="rId38" Type="http://schemas.openxmlformats.org/officeDocument/2006/relationships/image" Target="../media/image33.png"/><Relationship Id="rId20" Type="http://schemas.openxmlformats.org/officeDocument/2006/relationships/tags" Target="../tags/tag35.xml"/><Relationship Id="rId22" Type="http://schemas.openxmlformats.org/officeDocument/2006/relationships/slideLayout" Target="../slideLayouts/slideLayout2.xml"/><Relationship Id="rId21" Type="http://schemas.openxmlformats.org/officeDocument/2006/relationships/tags" Target="../tags/tag36.xml"/><Relationship Id="rId2" Type="http://schemas.openxmlformats.org/officeDocument/2006/relationships/tags" Target="../tags/tag1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5" Type="http://schemas.openxmlformats.org/officeDocument/2006/relationships/notesSlide" Target="../notesSlides/notesSlide12.xml"/><Relationship Id="rId7" Type="http://schemas.openxmlformats.org/officeDocument/2006/relationships/image" Target="../media/image38.png"/><Relationship Id="rId1" Type="http://schemas.openxmlformats.org/officeDocument/2006/relationships/tags" Target="../tags/tag37.xml"/><Relationship Id="rId2" Type="http://schemas.openxmlformats.org/officeDocument/2006/relationships/tags" Target="../tags/tag38.xml"/><Relationship Id="rId3" Type="http://schemas.openxmlformats.org/officeDocument/2006/relationships/tags" Target="../tags/tag39.xml"/><Relationship Id="rId6"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3.xml"/><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4.xml"/><Relationship Id="rId1" Type="http://schemas.openxmlformats.org/officeDocument/2006/relationships/tags" Target="../tags/tag4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5.xml"/><Relationship Id="rId1" Type="http://schemas.openxmlformats.org/officeDocument/2006/relationships/tags" Target="../tags/tag4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6.xml"/><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7.xml"/><Relationship Id="rId1" Type="http://schemas.openxmlformats.org/officeDocument/2006/relationships/tags" Target="../tags/tag4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8.xml"/><Relationship Id="rId1" Type="http://schemas.openxmlformats.org/officeDocument/2006/relationships/tags" Target="../tags/tag4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19.xml"/><Relationship Id="rId1" Type="http://schemas.openxmlformats.org/officeDocument/2006/relationships/tags" Target="../tags/tag4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3"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20.xml"/><Relationship Id="rId1" Type="http://schemas.openxmlformats.org/officeDocument/2006/relationships/tags" Target="../tags/tag47.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image" Target="../media/image39.jpeg"/><Relationship Id="rId1" Type="http://schemas.openxmlformats.org/officeDocument/2006/relationships/video" Target="file://localhost/Users/jegonzal/Documents/pres-uai-paraml/updates.avi" TargetMode="External"/><Relationship Id="rId2" Type="http://schemas.openxmlformats.org/officeDocument/2006/relationships/slideLayout" Target="../slideLayouts/slideLayout2.xml"/><Relationship Id="rId3" Type="http://schemas.openxmlformats.org/officeDocument/2006/relationships/notesSlide" Target="../notesSlides/notesSlide21.xml"/><Relationship Id="rId5" Type="http://schemas.openxmlformats.org/officeDocument/2006/relationships/image" Target="../media/image40.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1" Type="http://schemas.openxmlformats.org/officeDocument/2006/relationships/tags" Target="../tags/tag48.xml"/><Relationship Id="rId2" Type="http://schemas.openxmlformats.org/officeDocument/2006/relationships/tags" Target="../tags/tag49.xml"/><Relationship Id="rId3" Type="http://schemas.openxmlformats.org/officeDocument/2006/relationships/slideLayout" Target="../slideLayouts/slideLayout2.xml"/><Relationship Id="rId5"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5" Type="http://schemas.openxmlformats.org/officeDocument/2006/relationships/notesSlide" Target="../notesSlides/notesSlide24.xml"/><Relationship Id="rId7" Type="http://schemas.openxmlformats.org/officeDocument/2006/relationships/image" Target="../media/image42.png"/><Relationship Id="rId1" Type="http://schemas.openxmlformats.org/officeDocument/2006/relationships/tags" Target="../tags/tag50.xml"/><Relationship Id="rId2" Type="http://schemas.openxmlformats.org/officeDocument/2006/relationships/tags" Target="../tags/tag51.xml"/><Relationship Id="rId3" Type="http://schemas.openxmlformats.org/officeDocument/2006/relationships/tags" Target="../tags/tag52.xml"/><Relationship Id="rId6" Type="http://schemas.openxmlformats.org/officeDocument/2006/relationships/image" Target="../media/image41.png"/></Relationships>
</file>

<file path=ppt/slides/_rels/slide27.xml.rels><?xml version="1.0" encoding="UTF-8" standalone="yes"?>
<Relationships xmlns="http://schemas.openxmlformats.org/package/2006/relationships"><Relationship Id="rId8" Type="http://schemas.openxmlformats.org/officeDocument/2006/relationships/image" Target="../media/image46.png"/><Relationship Id="rId4" Type="http://schemas.openxmlformats.org/officeDocument/2006/relationships/notesSlide" Target="../notesSlides/notesSlide25.xml"/><Relationship Id="rId5" Type="http://schemas.openxmlformats.org/officeDocument/2006/relationships/image" Target="../media/image43.emf"/><Relationship Id="rId7" Type="http://schemas.openxmlformats.org/officeDocument/2006/relationships/image" Target="../media/image45.emf"/><Relationship Id="rId1" Type="http://schemas.openxmlformats.org/officeDocument/2006/relationships/tags" Target="../tags/tag53.xml"/><Relationship Id="rId2" Type="http://schemas.openxmlformats.org/officeDocument/2006/relationships/tags" Target="../tags/tag54.xml"/><Relationship Id="rId3" Type="http://schemas.openxmlformats.org/officeDocument/2006/relationships/slideLayout" Target="../slideLayouts/slideLayout2.xml"/><Relationship Id="rId6" Type="http://schemas.openxmlformats.org/officeDocument/2006/relationships/image" Target="../media/image44.emf"/></Relationships>
</file>

<file path=ppt/slides/_rels/slide28.xml.rels><?xml version="1.0" encoding="UTF-8" standalone="yes"?>
<Relationships xmlns="http://schemas.openxmlformats.org/package/2006/relationships"><Relationship Id="rId4" Type="http://schemas.openxmlformats.org/officeDocument/2006/relationships/image" Target="../media/image47.emf"/><Relationship Id="rId5" Type="http://schemas.openxmlformats.org/officeDocument/2006/relationships/image" Target="../media/image48.png"/><Relationship Id="rId7"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5.emf"/><Relationship Id="rId6" Type="http://schemas.openxmlformats.org/officeDocument/2006/relationships/chart" Target="../charts/char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3" Type="http://schemas.openxmlformats.org/officeDocument/2006/relationships/image" Target="../media/image4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chart" Target="../charts/chart8.xml"/><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7.xml"/></Relationships>
</file>

<file path=ppt/slides/_rels/slide31.xml.rels><?xml version="1.0" encoding="UTF-8" standalone="yes"?>
<Relationships xmlns="http://schemas.openxmlformats.org/package/2006/relationships"><Relationship Id="rId2" Type="http://schemas.openxmlformats.org/officeDocument/2006/relationships/chart" Target="../charts/chart9.xml"/><Relationship Id="rId3" Type="http://schemas.openxmlformats.org/officeDocument/2006/relationships/chart" Target="../charts/chart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chart" Target="../charts/chart11.xml"/><Relationship Id="rId5"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3" Type="http://schemas.openxmlformats.org/officeDocument/2006/relationships/chart" Target="../charts/chart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4"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eg"/><Relationship Id="rId5" Type="http://schemas.openxmlformats.org/officeDocument/2006/relationships/image" Target="../media/image10.jpeg"/></Relationships>
</file>

<file path=ppt/slides/_rels/slide5.xml.rels><?xml version="1.0" encoding="UTF-8" standalone="yes"?>
<Relationships xmlns="http://schemas.openxmlformats.org/package/2006/relationships"><Relationship Id="rId14" Type="http://schemas.openxmlformats.org/officeDocument/2006/relationships/image" Target="../media/image14.png"/><Relationship Id="rId4" Type="http://schemas.openxmlformats.org/officeDocument/2006/relationships/tags" Target="../tags/tag6.xml"/><Relationship Id="rId7" Type="http://schemas.openxmlformats.org/officeDocument/2006/relationships/tags" Target="../tags/tag9.xml"/><Relationship Id="rId11" Type="http://schemas.openxmlformats.org/officeDocument/2006/relationships/image" Target="../media/image11.png"/><Relationship Id="rId1" Type="http://schemas.openxmlformats.org/officeDocument/2006/relationships/tags" Target="../tags/tag3.xml"/><Relationship Id="rId6" Type="http://schemas.openxmlformats.org/officeDocument/2006/relationships/tags" Target="../tags/tag8.xml"/><Relationship Id="rId16" Type="http://schemas.openxmlformats.org/officeDocument/2006/relationships/image" Target="../media/image16.png"/><Relationship Id="rId8" Type="http://schemas.openxmlformats.org/officeDocument/2006/relationships/tags" Target="../tags/tag10.xml"/><Relationship Id="rId13" Type="http://schemas.openxmlformats.org/officeDocument/2006/relationships/image" Target="../media/image13.png"/><Relationship Id="rId10" Type="http://schemas.openxmlformats.org/officeDocument/2006/relationships/notesSlide" Target="../notesSlides/notesSlide5.xml"/><Relationship Id="rId5" Type="http://schemas.openxmlformats.org/officeDocument/2006/relationships/tags" Target="../tags/tag7.xml"/><Relationship Id="rId15" Type="http://schemas.openxmlformats.org/officeDocument/2006/relationships/image" Target="../media/image15.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4.xml"/><Relationship Id="rId9" Type="http://schemas.openxmlformats.org/officeDocument/2006/relationships/slideLayout" Target="../slideLayouts/slideLayout2.xml"/><Relationship Id="rId3"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6.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7.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1" Type="http://schemas.openxmlformats.org/officeDocument/2006/relationships/tags" Target="../tags/tag13.xml"/><Relationship Id="rId2" Type="http://schemas.openxmlformats.org/officeDocument/2006/relationships/tags" Target="../tags/tag14.xml"/><Relationship Id="rId3" Type="http://schemas.openxmlformats.org/officeDocument/2006/relationships/slideLayout" Target="../slideLayouts/slideLayout2.xml"/><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219200"/>
            <a:ext cx="8534400" cy="1676400"/>
          </a:xfrm>
        </p:spPr>
        <p:txBody>
          <a:bodyPr/>
          <a:lstStyle/>
          <a:p>
            <a:r>
              <a:rPr lang="en-US" sz="4800" dirty="0" smtClean="0"/>
              <a:t>Distributed Parallel Inference on Large Factor Graphs</a:t>
            </a:r>
            <a:endParaRPr lang="en-US" sz="4800" dirty="0"/>
          </a:p>
        </p:txBody>
      </p:sp>
      <p:sp>
        <p:nvSpPr>
          <p:cNvPr id="3" name="Subtitle 2"/>
          <p:cNvSpPr>
            <a:spLocks noGrp="1"/>
          </p:cNvSpPr>
          <p:nvPr>
            <p:ph type="subTitle" idx="1"/>
          </p:nvPr>
        </p:nvSpPr>
        <p:spPr>
          <a:xfrm>
            <a:off x="1371600" y="3352800"/>
            <a:ext cx="6781800" cy="2819400"/>
          </a:xfrm>
        </p:spPr>
        <p:txBody>
          <a:bodyPr/>
          <a:lstStyle/>
          <a:p>
            <a:r>
              <a:rPr lang="en-US" sz="2800" dirty="0" smtClean="0"/>
              <a:t>Joseph E. Gonzalez</a:t>
            </a:r>
          </a:p>
          <a:p>
            <a:r>
              <a:rPr lang="en-US" sz="2800" dirty="0" err="1" smtClean="0"/>
              <a:t>Yucheng</a:t>
            </a:r>
            <a:r>
              <a:rPr lang="en-US" sz="2800" dirty="0" smtClean="0"/>
              <a:t> Low</a:t>
            </a:r>
          </a:p>
          <a:p>
            <a:r>
              <a:rPr lang="en-US" sz="2800" dirty="0" smtClean="0"/>
              <a:t>Carlos </a:t>
            </a:r>
            <a:r>
              <a:rPr lang="en-US" sz="2800" dirty="0" err="1" smtClean="0"/>
              <a:t>Guestrin</a:t>
            </a:r>
            <a:endParaRPr lang="en-US" sz="2800" dirty="0" smtClean="0"/>
          </a:p>
          <a:p>
            <a:r>
              <a:rPr lang="en-US" sz="2800" dirty="0" smtClean="0"/>
              <a:t>David </a:t>
            </a:r>
            <a:r>
              <a:rPr lang="en-US" sz="2800" dirty="0" err="1" smtClean="0"/>
              <a:t>O’Hallaron</a:t>
            </a:r>
            <a:endParaRPr lang="en-US" sz="2800" dirty="0" smtClean="0"/>
          </a:p>
        </p:txBody>
      </p:sp>
      <p:sp>
        <p:nvSpPr>
          <p:cNvPr id="4" name="TextBox 3"/>
          <p:cNvSpPr txBox="1"/>
          <p:nvPr>
            <p:custDataLst>
              <p:tags r:id="rId1"/>
            </p:custDataLst>
          </p:nvPr>
        </p:nvSpPr>
        <p:spPr>
          <a:xfrm>
            <a:off x="0" y="7112000"/>
            <a:ext cx="9144000" cy="646331"/>
          </a:xfrm>
          <a:prstGeom prst="rect">
            <a:avLst/>
          </a:prstGeom>
          <a:noFill/>
        </p:spPr>
        <p:txBody>
          <a:bodyPr vert="horz" rtlCol="0">
            <a:spAutoFit/>
          </a:bodyPr>
          <a:lstStyle/>
          <a:p>
            <a:r>
              <a:rPr lang="en-US" smtClean="0"/>
              <a:t>TexPoint fonts used in EMF. </a:t>
            </a:r>
          </a:p>
          <a:p>
            <a:r>
              <a:rPr lang="en-US" smtClean="0"/>
              <a:t>Read the TexPoint manual before you delete this box.: </a:t>
            </a:r>
            <a:r>
              <a:rPr lang="en-US" smtClean="0">
                <a:latin typeface="CMMI10"/>
              </a:rPr>
              <a:t>A</a:t>
            </a:r>
            <a:r>
              <a:rPr lang="en-US" smtClean="0">
                <a:latin typeface="CMR10"/>
              </a:rPr>
              <a:t>A</a:t>
            </a:r>
            <a:r>
              <a:rPr lang="en-US" smtClean="0">
                <a:latin typeface="CMEX10"/>
              </a:rPr>
              <a:t>A</a:t>
            </a:r>
            <a:r>
              <a:rPr lang="en-US" smtClean="0">
                <a:latin typeface="CMMI7"/>
              </a:rPr>
              <a:t>A</a:t>
            </a:r>
            <a:r>
              <a:rPr lang="en-US" smtClean="0">
                <a:latin typeface="CMSY7"/>
              </a:rPr>
              <a:t>A</a:t>
            </a:r>
            <a:r>
              <a:rPr lang="en-US" smtClean="0">
                <a:latin typeface="CMR7"/>
              </a:rPr>
              <a:t>A</a:t>
            </a:r>
            <a:r>
              <a:rPr lang="en-US" smtClean="0">
                <a:latin typeface="CMBX10"/>
              </a:rPr>
              <a:t>A</a:t>
            </a:r>
            <a:r>
              <a:rPr lang="en-US" smtClean="0">
                <a:latin typeface="CMSY10ORIG"/>
              </a:rPr>
              <a:t>A</a:t>
            </a:r>
            <a:r>
              <a:rPr lang="en-US" smtClean="0">
                <a:latin typeface="CMMI5"/>
              </a:rPr>
              <a:t>A</a:t>
            </a:r>
            <a:r>
              <a:rPr lang="en-US" smtClean="0">
                <a:latin typeface="CMBX7"/>
              </a:rPr>
              <a:t>A</a:t>
            </a:r>
            <a:r>
              <a:rPr lang="en-US" smtClean="0">
                <a:latin typeface="CMBX5"/>
              </a:rPr>
              <a:t>A</a:t>
            </a:r>
            <a:endParaRPr lang="en-US"/>
          </a:p>
        </p:txBody>
      </p:sp>
    </p:spTree>
  </p:cSld>
  <p:clrMapOvr>
    <a:masterClrMapping/>
  </p:clrMapOvr>
  <p:transition advTm="5296"/>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Optimal Sequential Algorithm</a:t>
            </a:r>
            <a:endParaRPr lang="en-US" sz="4000" dirty="0"/>
          </a:p>
        </p:txBody>
      </p:sp>
      <p:grpSp>
        <p:nvGrpSpPr>
          <p:cNvPr id="56" name="Group 55"/>
          <p:cNvGrpSpPr/>
          <p:nvPr/>
        </p:nvGrpSpPr>
        <p:grpSpPr>
          <a:xfrm>
            <a:off x="457200" y="3352800"/>
            <a:ext cx="6019800" cy="1676400"/>
            <a:chOff x="457200" y="1219200"/>
            <a:chExt cx="6019800" cy="1676400"/>
          </a:xfrm>
        </p:grpSpPr>
        <p:sp>
          <p:nvSpPr>
            <p:cNvPr id="285" name="Rectangle 284"/>
            <p:cNvSpPr/>
            <p:nvPr/>
          </p:nvSpPr>
          <p:spPr bwMode="auto">
            <a:xfrm>
              <a:off x="457200" y="1219200"/>
              <a:ext cx="60198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6" name="Rectangle 285"/>
            <p:cNvSpPr/>
            <p:nvPr/>
          </p:nvSpPr>
          <p:spPr bwMode="auto">
            <a:xfrm>
              <a:off x="457200" y="1219200"/>
              <a:ext cx="3962400" cy="4572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Tahoma" pitchFamily="-64" charset="0"/>
                </a:rPr>
                <a:t>Forward-Backward</a:t>
              </a:r>
            </a:p>
          </p:txBody>
        </p:sp>
        <p:grpSp>
          <p:nvGrpSpPr>
            <p:cNvPr id="287" name="Group 286"/>
            <p:cNvGrpSpPr/>
            <p:nvPr/>
          </p:nvGrpSpPr>
          <p:grpSpPr>
            <a:xfrm>
              <a:off x="838200" y="1981200"/>
              <a:ext cx="4953000" cy="457200"/>
              <a:chOff x="1524000" y="1828800"/>
              <a:chExt cx="4953000" cy="457200"/>
            </a:xfrm>
            <a:effectLst>
              <a:outerShdw blurRad="50800" dist="38100" dir="2700000" algn="tl" rotWithShape="0">
                <a:prstClr val="black">
                  <a:alpha val="40000"/>
                </a:prstClr>
              </a:outerShdw>
            </a:effectLst>
          </p:grpSpPr>
          <p:cxnSp>
            <p:nvCxnSpPr>
              <p:cNvPr id="99" name="Straight Connector 98"/>
              <p:cNvCxnSpPr>
                <a:stCxn id="100" idx="6"/>
                <a:endCxn id="117" idx="2"/>
              </p:cNvCxnSpPr>
              <p:nvPr/>
            </p:nvCxnSpPr>
            <p:spPr bwMode="auto">
              <a:xfrm>
                <a:off x="1981200" y="2057400"/>
                <a:ext cx="4038600" cy="0"/>
              </a:xfrm>
              <a:prstGeom prst="lin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cxnSp>
          <p:sp>
            <p:nvSpPr>
              <p:cNvPr id="100" name="Oval 99"/>
              <p:cNvSpPr/>
              <p:nvPr/>
            </p:nvSpPr>
            <p:spPr bwMode="auto">
              <a:xfrm>
                <a:off x="15240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1" name="Oval 100"/>
              <p:cNvSpPr/>
              <p:nvPr/>
            </p:nvSpPr>
            <p:spPr bwMode="auto">
              <a:xfrm>
                <a:off x="242316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2" name="Oval 101"/>
              <p:cNvSpPr/>
              <p:nvPr/>
            </p:nvSpPr>
            <p:spPr bwMode="auto">
              <a:xfrm>
                <a:off x="332232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5" name="Oval 114"/>
              <p:cNvSpPr/>
              <p:nvPr/>
            </p:nvSpPr>
            <p:spPr bwMode="auto">
              <a:xfrm>
                <a:off x="422148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6" name="Oval 115"/>
              <p:cNvSpPr/>
              <p:nvPr/>
            </p:nvSpPr>
            <p:spPr bwMode="auto">
              <a:xfrm>
                <a:off x="512064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7" name="Oval 116"/>
              <p:cNvSpPr/>
              <p:nvPr/>
            </p:nvSpPr>
            <p:spPr bwMode="auto">
              <a:xfrm>
                <a:off x="60198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290" name="Freeform 289"/>
            <p:cNvSpPr/>
            <p:nvPr/>
          </p:nvSpPr>
          <p:spPr bwMode="auto">
            <a:xfrm>
              <a:off x="1066800" y="1828800"/>
              <a:ext cx="5105400" cy="762000"/>
            </a:xfrm>
            <a:custGeom>
              <a:avLst/>
              <a:gdLst>
                <a:gd name="connsiteX0" fmla="*/ 0 w 5143500"/>
                <a:gd name="connsiteY0" fmla="*/ 0 h 662940"/>
                <a:gd name="connsiteX1" fmla="*/ 4572000 w 5143500"/>
                <a:gd name="connsiteY1" fmla="*/ 0 h 662940"/>
                <a:gd name="connsiteX2" fmla="*/ 5143500 w 5143500"/>
                <a:gd name="connsiteY2" fmla="*/ 335280 h 662940"/>
                <a:gd name="connsiteX3" fmla="*/ 4587240 w 5143500"/>
                <a:gd name="connsiteY3" fmla="*/ 662940 h 662940"/>
                <a:gd name="connsiteX4" fmla="*/ 60960 w 5143500"/>
                <a:gd name="connsiteY4" fmla="*/ 662940 h 662940"/>
                <a:gd name="connsiteX0" fmla="*/ 7620 w 5151120"/>
                <a:gd name="connsiteY0" fmla="*/ 0 h 662940"/>
                <a:gd name="connsiteX1" fmla="*/ 4579620 w 5151120"/>
                <a:gd name="connsiteY1" fmla="*/ 0 h 662940"/>
                <a:gd name="connsiteX2" fmla="*/ 5151120 w 5151120"/>
                <a:gd name="connsiteY2" fmla="*/ 335280 h 662940"/>
                <a:gd name="connsiteX3" fmla="*/ 4594860 w 5151120"/>
                <a:gd name="connsiteY3" fmla="*/ 662940 h 662940"/>
                <a:gd name="connsiteX4" fmla="*/ 0 w 5151120"/>
                <a:gd name="connsiteY4" fmla="*/ 624840 h 662940"/>
                <a:gd name="connsiteX0" fmla="*/ 7620 w 5151120"/>
                <a:gd name="connsiteY0" fmla="*/ 0 h 624840"/>
                <a:gd name="connsiteX1" fmla="*/ 4579620 w 5151120"/>
                <a:gd name="connsiteY1" fmla="*/ 0 h 624840"/>
                <a:gd name="connsiteX2" fmla="*/ 5151120 w 5151120"/>
                <a:gd name="connsiteY2" fmla="*/ 335280 h 624840"/>
                <a:gd name="connsiteX3" fmla="*/ 4648200 w 5151120"/>
                <a:gd name="connsiteY3" fmla="*/ 624840 h 624840"/>
                <a:gd name="connsiteX4" fmla="*/ 0 w 5151120"/>
                <a:gd name="connsiteY4" fmla="*/ 624840 h 624840"/>
                <a:gd name="connsiteX0" fmla="*/ 7620 w 5151120"/>
                <a:gd name="connsiteY0" fmla="*/ 0 h 624840"/>
                <a:gd name="connsiteX1" fmla="*/ 4648200 w 5151120"/>
                <a:gd name="connsiteY1" fmla="*/ 15240 h 624840"/>
                <a:gd name="connsiteX2" fmla="*/ 5151120 w 5151120"/>
                <a:gd name="connsiteY2" fmla="*/ 335280 h 624840"/>
                <a:gd name="connsiteX3" fmla="*/ 4648200 w 5151120"/>
                <a:gd name="connsiteY3" fmla="*/ 624840 h 624840"/>
                <a:gd name="connsiteX4" fmla="*/ 0 w 5151120"/>
                <a:gd name="connsiteY4" fmla="*/ 624840 h 624840"/>
                <a:gd name="connsiteX0" fmla="*/ 7620 w 5257800"/>
                <a:gd name="connsiteY0" fmla="*/ 0 h 624840"/>
                <a:gd name="connsiteX1" fmla="*/ 4648200 w 5257800"/>
                <a:gd name="connsiteY1" fmla="*/ 15240 h 624840"/>
                <a:gd name="connsiteX2" fmla="*/ 5257800 w 5257800"/>
                <a:gd name="connsiteY2" fmla="*/ 320040 h 624840"/>
                <a:gd name="connsiteX3" fmla="*/ 4648200 w 5257800"/>
                <a:gd name="connsiteY3" fmla="*/ 624840 h 624840"/>
                <a:gd name="connsiteX4" fmla="*/ 0 w 5257800"/>
                <a:gd name="connsiteY4" fmla="*/ 624840 h 624840"/>
                <a:gd name="connsiteX0" fmla="*/ 0 w 5257800"/>
                <a:gd name="connsiteY0" fmla="*/ 0 h 609600"/>
                <a:gd name="connsiteX1" fmla="*/ 4648200 w 5257800"/>
                <a:gd name="connsiteY1" fmla="*/ 0 h 609600"/>
                <a:gd name="connsiteX2" fmla="*/ 5257800 w 5257800"/>
                <a:gd name="connsiteY2" fmla="*/ 304800 h 609600"/>
                <a:gd name="connsiteX3" fmla="*/ 4648200 w 5257800"/>
                <a:gd name="connsiteY3" fmla="*/ 609600 h 609600"/>
                <a:gd name="connsiteX4" fmla="*/ 0 w 5257800"/>
                <a:gd name="connsiteY4" fmla="*/ 609600 h 609600"/>
                <a:gd name="connsiteX0" fmla="*/ 0 w 5257800"/>
                <a:gd name="connsiteY0" fmla="*/ 0 h 609600"/>
                <a:gd name="connsiteX1" fmla="*/ 4648200 w 5257800"/>
                <a:gd name="connsiteY1" fmla="*/ 0 h 609600"/>
                <a:gd name="connsiteX2" fmla="*/ 5257800 w 5257800"/>
                <a:gd name="connsiteY2" fmla="*/ 304800 h 609600"/>
                <a:gd name="connsiteX3" fmla="*/ 4648200 w 5257800"/>
                <a:gd name="connsiteY3" fmla="*/ 609600 h 609600"/>
                <a:gd name="connsiteX4" fmla="*/ 0 w 5257800"/>
                <a:gd name="connsiteY4" fmla="*/ 609600 h 609600"/>
                <a:gd name="connsiteX0" fmla="*/ 0 w 5270500"/>
                <a:gd name="connsiteY0" fmla="*/ 0 h 609600"/>
                <a:gd name="connsiteX1" fmla="*/ 4648200 w 5270500"/>
                <a:gd name="connsiteY1" fmla="*/ 0 h 609600"/>
                <a:gd name="connsiteX2" fmla="*/ 5257800 w 5270500"/>
                <a:gd name="connsiteY2" fmla="*/ 304800 h 609600"/>
                <a:gd name="connsiteX3" fmla="*/ 4648200 w 5270500"/>
                <a:gd name="connsiteY3" fmla="*/ 609600 h 609600"/>
                <a:gd name="connsiteX4" fmla="*/ 0 w 5270500"/>
                <a:gd name="connsiteY4" fmla="*/ 609600 h 609600"/>
                <a:gd name="connsiteX0" fmla="*/ 0 w 5270500"/>
                <a:gd name="connsiteY0" fmla="*/ 0 h 609600"/>
                <a:gd name="connsiteX1" fmla="*/ 4648200 w 5270500"/>
                <a:gd name="connsiteY1" fmla="*/ 0 h 609600"/>
                <a:gd name="connsiteX2" fmla="*/ 5257800 w 5270500"/>
                <a:gd name="connsiteY2" fmla="*/ 304800 h 609600"/>
                <a:gd name="connsiteX3" fmla="*/ 4648200 w 5270500"/>
                <a:gd name="connsiteY3" fmla="*/ 609600 h 609600"/>
                <a:gd name="connsiteX4" fmla="*/ 0 w 5270500"/>
                <a:gd name="connsiteY4" fmla="*/ 609600 h 609600"/>
                <a:gd name="connsiteX0" fmla="*/ 0 w 5267325"/>
                <a:gd name="connsiteY0" fmla="*/ 4445 h 618490"/>
                <a:gd name="connsiteX1" fmla="*/ 4648200 w 5267325"/>
                <a:gd name="connsiteY1" fmla="*/ 4445 h 618490"/>
                <a:gd name="connsiteX2" fmla="*/ 5257800 w 5267325"/>
                <a:gd name="connsiteY2" fmla="*/ 309245 h 618490"/>
                <a:gd name="connsiteX3" fmla="*/ 4648200 w 5267325"/>
                <a:gd name="connsiteY3" fmla="*/ 614045 h 618490"/>
                <a:gd name="connsiteX4" fmla="*/ 0 w 5267325"/>
                <a:gd name="connsiteY4" fmla="*/ 614045 h 618490"/>
                <a:gd name="connsiteX0" fmla="*/ 0 w 5270500"/>
                <a:gd name="connsiteY0" fmla="*/ 7620 h 624840"/>
                <a:gd name="connsiteX1" fmla="*/ 4648200 w 5270500"/>
                <a:gd name="connsiteY1" fmla="*/ 7620 h 624840"/>
                <a:gd name="connsiteX2" fmla="*/ 5257800 w 5270500"/>
                <a:gd name="connsiteY2" fmla="*/ 312420 h 624840"/>
                <a:gd name="connsiteX3" fmla="*/ 4648200 w 5270500"/>
                <a:gd name="connsiteY3" fmla="*/ 617220 h 624840"/>
                <a:gd name="connsiteX4" fmla="*/ 0 w 5270500"/>
                <a:gd name="connsiteY4" fmla="*/ 617220 h 624840"/>
                <a:gd name="connsiteX0" fmla="*/ 0 w 5422900"/>
                <a:gd name="connsiteY0" fmla="*/ 0 h 609600"/>
                <a:gd name="connsiteX1" fmla="*/ 4648200 w 5422900"/>
                <a:gd name="connsiteY1" fmla="*/ 0 h 609600"/>
                <a:gd name="connsiteX2" fmla="*/ 4648200 w 5422900"/>
                <a:gd name="connsiteY2" fmla="*/ 609600 h 609600"/>
                <a:gd name="connsiteX3" fmla="*/ 0 w 5422900"/>
                <a:gd name="connsiteY3" fmla="*/ 609600 h 609600"/>
              </a:gdLst>
              <a:ahLst/>
              <a:cxnLst>
                <a:cxn ang="0">
                  <a:pos x="connsiteX0" y="connsiteY0"/>
                </a:cxn>
                <a:cxn ang="0">
                  <a:pos x="connsiteX1" y="connsiteY1"/>
                </a:cxn>
                <a:cxn ang="0">
                  <a:pos x="connsiteX2" y="connsiteY2"/>
                </a:cxn>
                <a:cxn ang="0">
                  <a:pos x="connsiteX3" y="connsiteY3"/>
                </a:cxn>
              </a:cxnLst>
              <a:rect l="l" t="t" r="r" b="b"/>
              <a:pathLst>
                <a:path w="5422900" h="609600">
                  <a:moveTo>
                    <a:pt x="0" y="0"/>
                  </a:moveTo>
                  <a:lnTo>
                    <a:pt x="4648200" y="0"/>
                  </a:lnTo>
                  <a:cubicBezTo>
                    <a:pt x="5422900" y="101600"/>
                    <a:pt x="5422900" y="508000"/>
                    <a:pt x="4648200" y="609600"/>
                  </a:cubicBezTo>
                  <a:lnTo>
                    <a:pt x="0" y="609600"/>
                  </a:lnTo>
                </a:path>
              </a:pathLst>
            </a:cu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3" name="Group 62"/>
          <p:cNvGrpSpPr/>
          <p:nvPr/>
        </p:nvGrpSpPr>
        <p:grpSpPr>
          <a:xfrm>
            <a:off x="457200" y="1676400"/>
            <a:ext cx="6019800" cy="1676400"/>
            <a:chOff x="457200" y="1676400"/>
            <a:chExt cx="6019800" cy="1676400"/>
          </a:xfrm>
        </p:grpSpPr>
        <p:sp>
          <p:nvSpPr>
            <p:cNvPr id="292" name="Rectangle 291"/>
            <p:cNvSpPr/>
            <p:nvPr/>
          </p:nvSpPr>
          <p:spPr bwMode="auto">
            <a:xfrm>
              <a:off x="457200" y="1676400"/>
              <a:ext cx="60198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3" name="Rectangle 292"/>
            <p:cNvSpPr/>
            <p:nvPr/>
          </p:nvSpPr>
          <p:spPr bwMode="auto">
            <a:xfrm>
              <a:off x="457200" y="1676400"/>
              <a:ext cx="3962400" cy="4572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Tahoma" pitchFamily="-64" charset="0"/>
                </a:rPr>
                <a:t>Naturally Parallel</a:t>
              </a:r>
              <a:endParaRPr kumimoji="0" lang="en-US" sz="2800" b="0" i="0" u="none" strike="noStrike" cap="none" normalizeH="0" baseline="0" dirty="0" smtClean="0">
                <a:ln>
                  <a:noFill/>
                </a:ln>
                <a:solidFill>
                  <a:schemeClr val="bg1"/>
                </a:solidFill>
                <a:effectLst/>
                <a:latin typeface="Tahoma" pitchFamily="-64" charset="0"/>
              </a:endParaRPr>
            </a:p>
          </p:txBody>
        </p:sp>
      </p:grpSp>
      <p:grpSp>
        <p:nvGrpSpPr>
          <p:cNvPr id="298" name="Group 297"/>
          <p:cNvGrpSpPr/>
          <p:nvPr/>
        </p:nvGrpSpPr>
        <p:grpSpPr>
          <a:xfrm>
            <a:off x="838200" y="2514600"/>
            <a:ext cx="4953000" cy="457200"/>
            <a:chOff x="1524000" y="1828800"/>
            <a:chExt cx="4953000" cy="457200"/>
          </a:xfrm>
          <a:effectLst>
            <a:outerShdw blurRad="50800" dist="38100" dir="2700000" algn="tl" rotWithShape="0">
              <a:prstClr val="black">
                <a:alpha val="40000"/>
              </a:prstClr>
            </a:outerShdw>
          </a:effectLst>
        </p:grpSpPr>
        <p:cxnSp>
          <p:nvCxnSpPr>
            <p:cNvPr id="299" name="Straight Connector 298"/>
            <p:cNvCxnSpPr>
              <a:stCxn id="300" idx="6"/>
              <a:endCxn id="305" idx="2"/>
            </p:cNvCxnSpPr>
            <p:nvPr/>
          </p:nvCxnSpPr>
          <p:spPr bwMode="auto">
            <a:xfrm>
              <a:off x="1981200" y="2057400"/>
              <a:ext cx="4038600" cy="0"/>
            </a:xfrm>
            <a:prstGeom prst="lin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cxnSp>
        <p:sp>
          <p:nvSpPr>
            <p:cNvPr id="300" name="Oval 299"/>
            <p:cNvSpPr/>
            <p:nvPr/>
          </p:nvSpPr>
          <p:spPr bwMode="auto">
            <a:xfrm>
              <a:off x="15240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1" name="Oval 300"/>
            <p:cNvSpPr/>
            <p:nvPr/>
          </p:nvSpPr>
          <p:spPr bwMode="auto">
            <a:xfrm>
              <a:off x="242316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2" name="Oval 301"/>
            <p:cNvSpPr/>
            <p:nvPr/>
          </p:nvSpPr>
          <p:spPr bwMode="auto">
            <a:xfrm>
              <a:off x="332232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3" name="Oval 302"/>
            <p:cNvSpPr/>
            <p:nvPr/>
          </p:nvSpPr>
          <p:spPr bwMode="auto">
            <a:xfrm>
              <a:off x="422148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4" name="Oval 303"/>
            <p:cNvSpPr/>
            <p:nvPr/>
          </p:nvSpPr>
          <p:spPr bwMode="auto">
            <a:xfrm>
              <a:off x="512064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5" name="Oval 304"/>
            <p:cNvSpPr/>
            <p:nvPr/>
          </p:nvSpPr>
          <p:spPr bwMode="auto">
            <a:xfrm>
              <a:off x="60198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307" name="Arc 306"/>
          <p:cNvSpPr/>
          <p:nvPr/>
        </p:nvSpPr>
        <p:spPr bwMode="auto">
          <a:xfrm rot="16200000">
            <a:off x="1142999"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8" name="Arc 307"/>
          <p:cNvSpPr/>
          <p:nvPr/>
        </p:nvSpPr>
        <p:spPr bwMode="auto">
          <a:xfrm rot="16200000">
            <a:off x="20574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9" name="Arc 308"/>
          <p:cNvSpPr/>
          <p:nvPr/>
        </p:nvSpPr>
        <p:spPr bwMode="auto">
          <a:xfrm rot="16200000">
            <a:off x="29718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0" name="Arc 309"/>
          <p:cNvSpPr/>
          <p:nvPr/>
        </p:nvSpPr>
        <p:spPr bwMode="auto">
          <a:xfrm rot="16200000">
            <a:off x="38862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1" name="Arc 310"/>
          <p:cNvSpPr/>
          <p:nvPr/>
        </p:nvSpPr>
        <p:spPr bwMode="auto">
          <a:xfrm rot="16200000">
            <a:off x="4800600" y="22860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2" name="Arc 311"/>
          <p:cNvSpPr/>
          <p:nvPr/>
        </p:nvSpPr>
        <p:spPr bwMode="auto">
          <a:xfrm rot="5400000">
            <a:off x="48006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3" name="Arc 312"/>
          <p:cNvSpPr/>
          <p:nvPr/>
        </p:nvSpPr>
        <p:spPr bwMode="auto">
          <a:xfrm rot="5400000">
            <a:off x="38862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5" name="Arc 314"/>
          <p:cNvSpPr/>
          <p:nvPr/>
        </p:nvSpPr>
        <p:spPr bwMode="auto">
          <a:xfrm rot="5400000">
            <a:off x="29718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6" name="Arc 315"/>
          <p:cNvSpPr/>
          <p:nvPr/>
        </p:nvSpPr>
        <p:spPr bwMode="auto">
          <a:xfrm rot="5400000">
            <a:off x="20574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7" name="Arc 316"/>
          <p:cNvSpPr/>
          <p:nvPr/>
        </p:nvSpPr>
        <p:spPr bwMode="auto">
          <a:xfrm rot="5400000">
            <a:off x="1143000" y="2438400"/>
            <a:ext cx="7620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59" name="Group 58"/>
          <p:cNvGrpSpPr/>
          <p:nvPr/>
        </p:nvGrpSpPr>
        <p:grpSpPr>
          <a:xfrm>
            <a:off x="6477000" y="1676400"/>
            <a:ext cx="2286000" cy="1680865"/>
            <a:chOff x="6477000" y="2895600"/>
            <a:chExt cx="2286000" cy="1680865"/>
          </a:xfrm>
        </p:grpSpPr>
        <p:sp>
          <p:nvSpPr>
            <p:cNvPr id="294" name="Rectangle 293"/>
            <p:cNvSpPr/>
            <p:nvPr/>
          </p:nvSpPr>
          <p:spPr bwMode="auto">
            <a:xfrm>
              <a:off x="6477000" y="2895600"/>
              <a:ext cx="22860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Helvetica" pitchFamily="34" charset="0"/>
                </a:rPr>
                <a:t>2n</a:t>
              </a:r>
              <a:r>
                <a:rPr kumimoji="0" lang="en-US" sz="2800" b="0" i="1" u="none" strike="noStrike" cap="none" normalizeH="0" baseline="30000" dirty="0" smtClean="0">
                  <a:ln>
                    <a:noFill/>
                  </a:ln>
                  <a:solidFill>
                    <a:schemeClr val="tx1"/>
                  </a:solidFill>
                  <a:effectLst/>
                  <a:latin typeface="Helvetica" pitchFamily="34" charset="0"/>
                </a:rPr>
                <a:t>2</a:t>
              </a:r>
              <a:r>
                <a:rPr lang="en-US" sz="2800" i="1" dirty="0" smtClean="0">
                  <a:latin typeface="Helvetica" pitchFamily="34" charset="0"/>
                </a:rPr>
                <a:t>/p</a:t>
              </a:r>
            </a:p>
          </p:txBody>
        </p:sp>
        <p:sp>
          <p:nvSpPr>
            <p:cNvPr id="58" name="TextBox 57"/>
            <p:cNvSpPr txBox="1"/>
            <p:nvPr/>
          </p:nvSpPr>
          <p:spPr>
            <a:xfrm>
              <a:off x="7696200" y="4114800"/>
              <a:ext cx="1048685" cy="461665"/>
            </a:xfrm>
            <a:prstGeom prst="rect">
              <a:avLst/>
            </a:prstGeom>
            <a:noFill/>
          </p:spPr>
          <p:txBody>
            <a:bodyPr wrap="none" rtlCol="0">
              <a:spAutoFit/>
            </a:bodyPr>
            <a:lstStyle/>
            <a:p>
              <a:r>
                <a:rPr lang="en-US" sz="2400" dirty="0" smtClean="0">
                  <a:latin typeface="Helvetica" pitchFamily="34" charset="0"/>
                </a:rPr>
                <a:t>p ≤ 2n</a:t>
              </a:r>
              <a:endParaRPr lang="en-US" sz="2400" dirty="0">
                <a:latin typeface="Helvetica" pitchFamily="34" charset="0"/>
              </a:endParaRPr>
            </a:p>
          </p:txBody>
        </p:sp>
      </p:grpSp>
      <p:sp>
        <p:nvSpPr>
          <p:cNvPr id="60" name="Slide Number Placeholder 59"/>
          <p:cNvSpPr>
            <a:spLocks noGrp="1"/>
          </p:cNvSpPr>
          <p:nvPr>
            <p:ph type="sldNum" sz="quarter" idx="12"/>
          </p:nvPr>
        </p:nvSpPr>
        <p:spPr>
          <a:xfrm>
            <a:off x="7239000" y="6400800"/>
            <a:ext cx="1905000" cy="457200"/>
          </a:xfrm>
        </p:spPr>
        <p:txBody>
          <a:bodyPr/>
          <a:lstStyle/>
          <a:p>
            <a:fld id="{29982EE5-C165-4792-B6D9-CAD024C0FAD7}" type="slidenum">
              <a:rPr lang="en-US" smtClean="0"/>
              <a:pPr/>
              <a:t>10</a:t>
            </a:fld>
            <a:endParaRPr lang="en-US"/>
          </a:p>
        </p:txBody>
      </p:sp>
      <p:sp>
        <p:nvSpPr>
          <p:cNvPr id="61" name="Rectangle 60"/>
          <p:cNvSpPr/>
          <p:nvPr/>
        </p:nvSpPr>
        <p:spPr bwMode="auto">
          <a:xfrm>
            <a:off x="6477000" y="1066800"/>
            <a:ext cx="2286000" cy="609600"/>
          </a:xfrm>
          <a:prstGeom prst="rect">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000" dirty="0" smtClean="0">
                <a:solidFill>
                  <a:schemeClr val="bg1"/>
                </a:solidFill>
                <a:latin typeface="Tahoma" pitchFamily="-64" charset="0"/>
              </a:rPr>
              <a:t>Running</a:t>
            </a:r>
          </a:p>
          <a:p>
            <a:pPr algn="ctr" fontAlgn="base">
              <a:spcBef>
                <a:spcPct val="0"/>
              </a:spcBef>
              <a:spcAft>
                <a:spcPct val="0"/>
              </a:spcAft>
            </a:pPr>
            <a:r>
              <a:rPr lang="en-US" sz="2000" dirty="0" smtClean="0">
                <a:solidFill>
                  <a:schemeClr val="bg1"/>
                </a:solidFill>
                <a:latin typeface="Tahoma" pitchFamily="-64" charset="0"/>
              </a:rPr>
              <a:t>Time</a:t>
            </a:r>
          </a:p>
        </p:txBody>
      </p:sp>
      <p:grpSp>
        <p:nvGrpSpPr>
          <p:cNvPr id="70" name="Group 69"/>
          <p:cNvGrpSpPr/>
          <p:nvPr/>
        </p:nvGrpSpPr>
        <p:grpSpPr>
          <a:xfrm>
            <a:off x="6477000" y="2819400"/>
            <a:ext cx="2286000" cy="2209800"/>
            <a:chOff x="6477000" y="2819400"/>
            <a:chExt cx="2286000" cy="2209800"/>
          </a:xfrm>
        </p:grpSpPr>
        <p:sp>
          <p:nvSpPr>
            <p:cNvPr id="291" name="Rectangle 290"/>
            <p:cNvSpPr/>
            <p:nvPr/>
          </p:nvSpPr>
          <p:spPr bwMode="auto">
            <a:xfrm>
              <a:off x="6477000" y="3352800"/>
              <a:ext cx="22860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1" u="none" strike="noStrike" cap="none" normalizeH="0" baseline="0" dirty="0" smtClean="0">
                  <a:ln>
                    <a:noFill/>
                  </a:ln>
                  <a:solidFill>
                    <a:schemeClr val="tx1"/>
                  </a:solidFill>
                  <a:effectLst/>
                  <a:latin typeface="Helvetica" pitchFamily="34" charset="0"/>
                </a:rPr>
                <a:t>2n</a:t>
              </a:r>
            </a:p>
          </p:txBody>
        </p:sp>
        <p:sp>
          <p:nvSpPr>
            <p:cNvPr id="43" name="Left-Right Arrow 42"/>
            <p:cNvSpPr/>
            <p:nvPr/>
          </p:nvSpPr>
          <p:spPr bwMode="auto">
            <a:xfrm rot="16200000">
              <a:off x="6743700" y="3009900"/>
              <a:ext cx="1143000" cy="762000"/>
            </a:xfrm>
            <a:prstGeom prst="leftRightArrow">
              <a:avLst>
                <a:gd name="adj1" fmla="val 61111"/>
                <a:gd name="adj2" fmla="val 36111"/>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Gap</a:t>
              </a:r>
            </a:p>
          </p:txBody>
        </p:sp>
        <p:sp>
          <p:nvSpPr>
            <p:cNvPr id="68" name="TextBox 67"/>
            <p:cNvSpPr txBox="1"/>
            <p:nvPr/>
          </p:nvSpPr>
          <p:spPr>
            <a:xfrm>
              <a:off x="7239000" y="4491335"/>
              <a:ext cx="877163" cy="461665"/>
            </a:xfrm>
            <a:prstGeom prst="rect">
              <a:avLst/>
            </a:prstGeom>
            <a:noFill/>
          </p:spPr>
          <p:txBody>
            <a:bodyPr wrap="none" rtlCol="0">
              <a:spAutoFit/>
            </a:bodyPr>
            <a:lstStyle/>
            <a:p>
              <a:r>
                <a:rPr lang="en-US" sz="2400" dirty="0" smtClean="0">
                  <a:latin typeface="Helvetica" pitchFamily="34" charset="0"/>
                </a:rPr>
                <a:t>p = 1</a:t>
              </a:r>
              <a:endParaRPr lang="en-US" sz="2400" dirty="0">
                <a:latin typeface="Helvetica" pitchFamily="34" charset="0"/>
              </a:endParaRPr>
            </a:p>
          </p:txBody>
        </p:sp>
      </p:grpSp>
      <p:grpSp>
        <p:nvGrpSpPr>
          <p:cNvPr id="44" name="Group 54"/>
          <p:cNvGrpSpPr/>
          <p:nvPr/>
        </p:nvGrpSpPr>
        <p:grpSpPr>
          <a:xfrm>
            <a:off x="457200" y="4953000"/>
            <a:ext cx="8305800" cy="1680865"/>
            <a:chOff x="457200" y="4572000"/>
            <a:chExt cx="8305800" cy="1680865"/>
          </a:xfrm>
        </p:grpSpPr>
        <p:grpSp>
          <p:nvGrpSpPr>
            <p:cNvPr id="45" name="Group 53"/>
            <p:cNvGrpSpPr/>
            <p:nvPr/>
          </p:nvGrpSpPr>
          <p:grpSpPr>
            <a:xfrm>
              <a:off x="457200" y="4572000"/>
              <a:ext cx="6019800" cy="1676400"/>
              <a:chOff x="457200" y="4572000"/>
              <a:chExt cx="6019800" cy="1676400"/>
            </a:xfrm>
          </p:grpSpPr>
          <p:sp>
            <p:nvSpPr>
              <p:cNvPr id="49" name="Rectangle 48"/>
              <p:cNvSpPr/>
              <p:nvPr/>
            </p:nvSpPr>
            <p:spPr bwMode="auto">
              <a:xfrm>
                <a:off x="457200" y="4572000"/>
                <a:ext cx="60198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0" name="Rectangle 49"/>
              <p:cNvSpPr/>
              <p:nvPr/>
            </p:nvSpPr>
            <p:spPr bwMode="auto">
              <a:xfrm>
                <a:off x="457200" y="4572000"/>
                <a:ext cx="3962400" cy="457200"/>
              </a:xfrm>
              <a:prstGeom prst="rect">
                <a:avLst/>
              </a:prstGeom>
              <a:solidFill>
                <a:schemeClr val="tx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Tahoma" pitchFamily="-64" charset="0"/>
                  </a:rPr>
                  <a:t>Optimal Parallel</a:t>
                </a:r>
                <a:endParaRPr kumimoji="0" lang="en-US" sz="2800" b="0" i="0" u="none" strike="noStrike" cap="none" normalizeH="0" baseline="0" dirty="0" smtClean="0">
                  <a:ln>
                    <a:noFill/>
                  </a:ln>
                  <a:solidFill>
                    <a:schemeClr val="bg1"/>
                  </a:solidFill>
                  <a:effectLst/>
                  <a:latin typeface="Tahoma" pitchFamily="-64" charset="0"/>
                </a:endParaRPr>
              </a:p>
            </p:txBody>
          </p:sp>
          <p:grpSp>
            <p:nvGrpSpPr>
              <p:cNvPr id="51" name="Group 317"/>
              <p:cNvGrpSpPr/>
              <p:nvPr/>
            </p:nvGrpSpPr>
            <p:grpSpPr>
              <a:xfrm>
                <a:off x="838200" y="5410200"/>
                <a:ext cx="4953000" cy="457200"/>
                <a:chOff x="1524000" y="1828800"/>
                <a:chExt cx="4953000" cy="457200"/>
              </a:xfrm>
              <a:effectLst>
                <a:outerShdw blurRad="50800" dist="38100" dir="2700000" algn="tl" rotWithShape="0">
                  <a:prstClr val="black">
                    <a:alpha val="40000"/>
                  </a:prstClr>
                </a:outerShdw>
              </a:effectLst>
            </p:grpSpPr>
            <p:cxnSp>
              <p:nvCxnSpPr>
                <p:cNvPr id="54" name="Straight Connector 53"/>
                <p:cNvCxnSpPr>
                  <a:stCxn id="55" idx="6"/>
                  <a:endCxn id="66" idx="2"/>
                </p:cNvCxnSpPr>
                <p:nvPr/>
              </p:nvCxnSpPr>
              <p:spPr bwMode="auto">
                <a:xfrm>
                  <a:off x="1981200" y="2057400"/>
                  <a:ext cx="4038600" cy="0"/>
                </a:xfrm>
                <a:prstGeom prst="lin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cxnSp>
            <p:sp>
              <p:nvSpPr>
                <p:cNvPr id="55" name="Oval 54"/>
                <p:cNvSpPr/>
                <p:nvPr/>
              </p:nvSpPr>
              <p:spPr bwMode="auto">
                <a:xfrm>
                  <a:off x="15240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7" name="Oval 56"/>
                <p:cNvSpPr/>
                <p:nvPr/>
              </p:nvSpPr>
              <p:spPr bwMode="auto">
                <a:xfrm>
                  <a:off x="242316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2" name="Oval 61"/>
                <p:cNvSpPr/>
                <p:nvPr/>
              </p:nvSpPr>
              <p:spPr bwMode="auto">
                <a:xfrm>
                  <a:off x="332232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4" name="Oval 63"/>
                <p:cNvSpPr/>
                <p:nvPr/>
              </p:nvSpPr>
              <p:spPr bwMode="auto">
                <a:xfrm>
                  <a:off x="422148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5" name="Oval 64"/>
                <p:cNvSpPr/>
                <p:nvPr/>
              </p:nvSpPr>
              <p:spPr bwMode="auto">
                <a:xfrm>
                  <a:off x="512064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Oval 65"/>
                <p:cNvSpPr/>
                <p:nvPr/>
              </p:nvSpPr>
              <p:spPr bwMode="auto">
                <a:xfrm>
                  <a:off x="6019800" y="1828800"/>
                  <a:ext cx="457200" cy="457200"/>
                </a:xfrm>
                <a:prstGeom prst="ellipse">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cxnSp>
            <p:nvCxnSpPr>
              <p:cNvPr id="52" name="Straight Arrow Connector 51"/>
              <p:cNvCxnSpPr/>
              <p:nvPr/>
            </p:nvCxnSpPr>
            <p:spPr bwMode="auto">
              <a:xfrm>
                <a:off x="1066800" y="5181600"/>
                <a:ext cx="4572000" cy="1588"/>
              </a:xfrm>
              <a:prstGeom prst="straightConnector1">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3" name="Straight Arrow Connector 52"/>
              <p:cNvCxnSpPr/>
              <p:nvPr/>
            </p:nvCxnSpPr>
            <p:spPr bwMode="auto">
              <a:xfrm>
                <a:off x="990600" y="6094412"/>
                <a:ext cx="4572000" cy="1588"/>
              </a:xfrm>
              <a:prstGeom prst="straightConnector1">
                <a:avLst/>
              </a:prstGeom>
              <a:ln>
                <a:prstDash val="sysDash"/>
                <a:headEnd type="triangle" w="med" len="med"/>
                <a:tailEnd type="none" w="med" len="med"/>
              </a:ln>
            </p:spPr>
            <p:style>
              <a:lnRef idx="3">
                <a:schemeClr val="dk1"/>
              </a:lnRef>
              <a:fillRef idx="0">
                <a:schemeClr val="dk1"/>
              </a:fillRef>
              <a:effectRef idx="2">
                <a:schemeClr val="dk1"/>
              </a:effectRef>
              <a:fontRef idx="minor">
                <a:schemeClr val="tx1"/>
              </a:fontRef>
            </p:style>
          </p:cxnSp>
        </p:grpSp>
        <p:grpSp>
          <p:nvGrpSpPr>
            <p:cNvPr id="46" name="Group 51"/>
            <p:cNvGrpSpPr/>
            <p:nvPr/>
          </p:nvGrpSpPr>
          <p:grpSpPr>
            <a:xfrm>
              <a:off x="6477000" y="4572000"/>
              <a:ext cx="2286000" cy="1680865"/>
              <a:chOff x="6477000" y="4572000"/>
              <a:chExt cx="2286000" cy="1680865"/>
            </a:xfrm>
          </p:grpSpPr>
          <p:sp>
            <p:nvSpPr>
              <p:cNvPr id="47" name="Rectangle 46"/>
              <p:cNvSpPr/>
              <p:nvPr/>
            </p:nvSpPr>
            <p:spPr bwMode="auto">
              <a:xfrm>
                <a:off x="6477000" y="4572000"/>
                <a:ext cx="2286000" cy="1676400"/>
              </a:xfrm>
              <a:prstGeom prst="rect">
                <a:avLst/>
              </a:prstGeom>
              <a:solidFill>
                <a:schemeClr val="accent1">
                  <a:lumMod val="20000"/>
                  <a:lumOff val="80000"/>
                </a:scheme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3200" b="0" i="1" u="none" strike="noStrike" cap="none" normalizeH="0" baseline="0" dirty="0" smtClean="0">
                    <a:ln>
                      <a:noFill/>
                    </a:ln>
                    <a:solidFill>
                      <a:schemeClr val="tx1"/>
                    </a:solidFill>
                    <a:effectLst/>
                    <a:latin typeface="Helvetica" pitchFamily="34" charset="0"/>
                  </a:rPr>
                  <a:t>n</a:t>
                </a:r>
              </a:p>
            </p:txBody>
          </p:sp>
          <p:sp>
            <p:nvSpPr>
              <p:cNvPr id="48" name="TextBox 47"/>
              <p:cNvSpPr txBox="1"/>
              <p:nvPr/>
            </p:nvSpPr>
            <p:spPr>
              <a:xfrm>
                <a:off x="7200037" y="5791200"/>
                <a:ext cx="877163" cy="461665"/>
              </a:xfrm>
              <a:prstGeom prst="rect">
                <a:avLst/>
              </a:prstGeom>
              <a:noFill/>
            </p:spPr>
            <p:txBody>
              <a:bodyPr wrap="none" rtlCol="0">
                <a:spAutoFit/>
              </a:bodyPr>
              <a:lstStyle/>
              <a:p>
                <a:r>
                  <a:rPr lang="en-US" sz="2400" dirty="0" smtClean="0">
                    <a:latin typeface="Helvetica" pitchFamily="34" charset="0"/>
                  </a:rPr>
                  <a:t>p = 2</a:t>
                </a:r>
                <a:endParaRPr lang="en-US" sz="2400" dirty="0">
                  <a:latin typeface="Helvetica" pitchFamily="34" charset="0"/>
                </a:endParaRPr>
              </a:p>
            </p:txBody>
          </p:sp>
        </p:grpSp>
      </p:grpSp>
    </p:spTree>
    <p:custDataLst>
      <p:tags r:id="rId1"/>
    </p:custDataLst>
  </p:cSld>
  <p:clrMapOvr>
    <a:masterClrMapping/>
  </p:clrMapOvr>
  <p:transition advTm="4703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by Approximation</a:t>
            </a:r>
            <a:endParaRPr lang="en-US" dirty="0"/>
          </a:p>
        </p:txBody>
      </p:sp>
      <p:sp>
        <p:nvSpPr>
          <p:cNvPr id="141" name="Content Placeholder 140"/>
          <p:cNvSpPr>
            <a:spLocks noGrp="1"/>
          </p:cNvSpPr>
          <p:nvPr>
            <p:ph idx="1"/>
          </p:nvPr>
        </p:nvSpPr>
        <p:spPr>
          <a:xfrm>
            <a:off x="304800" y="4419600"/>
            <a:ext cx="3048000" cy="2017713"/>
          </a:xfrm>
        </p:spPr>
        <p:txBody>
          <a:bodyPr/>
          <a:lstStyle/>
          <a:p>
            <a:r>
              <a:rPr lang="el-GR" sz="2400" dirty="0" smtClean="0">
                <a:latin typeface="Times" pitchFamily="18" charset="0"/>
                <a:cs typeface="Times" pitchFamily="18" charset="0"/>
              </a:rPr>
              <a:t>τ</a:t>
            </a:r>
            <a:r>
              <a:rPr lang="el-GR" sz="2400" baseline="-25000" dirty="0" smtClean="0">
                <a:latin typeface="Times" pitchFamily="18" charset="0"/>
                <a:cs typeface="Times" pitchFamily="18" charset="0"/>
              </a:rPr>
              <a:t>ε</a:t>
            </a:r>
            <a:r>
              <a:rPr lang="en-US" sz="2400" baseline="-25000" dirty="0" smtClean="0">
                <a:latin typeface="Times" pitchFamily="18" charset="0"/>
                <a:cs typeface="Times" pitchFamily="18" charset="0"/>
              </a:rPr>
              <a:t> </a:t>
            </a:r>
            <a:r>
              <a:rPr lang="en-US" sz="2400" dirty="0" smtClean="0"/>
              <a:t> represents the minimal sequential structure</a:t>
            </a:r>
          </a:p>
        </p:txBody>
      </p:sp>
      <p:sp>
        <p:nvSpPr>
          <p:cNvPr id="115" name="Slide Number Placeholder 114"/>
          <p:cNvSpPr>
            <a:spLocks noGrp="1"/>
          </p:cNvSpPr>
          <p:nvPr>
            <p:ph type="sldNum" sz="quarter" idx="12"/>
          </p:nvPr>
        </p:nvSpPr>
        <p:spPr/>
        <p:txBody>
          <a:bodyPr/>
          <a:lstStyle/>
          <a:p>
            <a:fld id="{29982EE5-C165-4792-B6D9-CAD024C0FAD7}" type="slidenum">
              <a:rPr lang="en-US" smtClean="0"/>
              <a:pPr/>
              <a:t>11</a:t>
            </a:fld>
            <a:endParaRPr lang="en-US"/>
          </a:p>
        </p:txBody>
      </p:sp>
      <p:sp>
        <p:nvSpPr>
          <p:cNvPr id="65" name="TextBox 64"/>
          <p:cNvSpPr txBox="1"/>
          <p:nvPr/>
        </p:nvSpPr>
        <p:spPr>
          <a:xfrm>
            <a:off x="3581400" y="1066800"/>
            <a:ext cx="2286000" cy="461665"/>
          </a:xfrm>
          <a:prstGeom prst="rect">
            <a:avLst/>
          </a:prstGeom>
          <a:noFill/>
        </p:spPr>
        <p:txBody>
          <a:bodyPr wrap="square" rtlCol="0">
            <a:spAutoFit/>
          </a:bodyPr>
          <a:lstStyle/>
          <a:p>
            <a:pPr algn="ctr"/>
            <a:r>
              <a:rPr lang="en-US" sz="2400" dirty="0" smtClean="0"/>
              <a:t>True Messages</a:t>
            </a:r>
          </a:p>
        </p:txBody>
      </p:sp>
      <p:sp>
        <p:nvSpPr>
          <p:cNvPr id="66" name="TextBox 65"/>
          <p:cNvSpPr txBox="1"/>
          <p:nvPr/>
        </p:nvSpPr>
        <p:spPr>
          <a:xfrm>
            <a:off x="-1602" y="3200400"/>
            <a:ext cx="2502608" cy="461665"/>
          </a:xfrm>
          <a:prstGeom prst="rect">
            <a:avLst/>
          </a:prstGeom>
          <a:noFill/>
        </p:spPr>
        <p:txBody>
          <a:bodyPr wrap="none" rtlCol="0">
            <a:spAutoFit/>
          </a:bodyPr>
          <a:lstStyle/>
          <a:p>
            <a:pPr algn="r"/>
            <a:r>
              <a:rPr lang="el-GR" sz="2400" dirty="0" smtClean="0">
                <a:latin typeface="Times" pitchFamily="18" charset="0"/>
                <a:cs typeface="Times" pitchFamily="18" charset="0"/>
              </a:rPr>
              <a:t>τ</a:t>
            </a:r>
            <a:r>
              <a:rPr lang="el-GR" sz="2400" baseline="-25000" dirty="0" smtClean="0">
                <a:latin typeface="Times" pitchFamily="18" charset="0"/>
                <a:cs typeface="Times" pitchFamily="18" charset="0"/>
              </a:rPr>
              <a:t>ε</a:t>
            </a:r>
            <a:r>
              <a:rPr lang="en-US" sz="2400" baseline="-25000" dirty="0" smtClean="0">
                <a:latin typeface="Times" pitchFamily="18" charset="0"/>
                <a:cs typeface="Times" pitchFamily="18" charset="0"/>
              </a:rPr>
              <a:t> </a:t>
            </a:r>
            <a:r>
              <a:rPr lang="en-US" sz="2400" dirty="0" smtClean="0"/>
              <a:t>-Approximation</a:t>
            </a:r>
          </a:p>
        </p:txBody>
      </p:sp>
      <p:cxnSp>
        <p:nvCxnSpPr>
          <p:cNvPr id="6" name="Straight Connector 5"/>
          <p:cNvCxnSpPr>
            <a:stCxn id="7" idx="6"/>
            <a:endCxn id="16" idx="2"/>
          </p:cNvCxnSpPr>
          <p:nvPr/>
        </p:nvCxnSpPr>
        <p:spPr bwMode="auto">
          <a:xfrm>
            <a:off x="1232221" y="2599809"/>
            <a:ext cx="7343194" cy="120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7" name="Oval 6"/>
          <p:cNvSpPr/>
          <p:nvPr/>
        </p:nvSpPr>
        <p:spPr bwMode="auto">
          <a:xfrm>
            <a:off x="968435"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1</a:t>
            </a:r>
          </a:p>
        </p:txBody>
      </p:sp>
      <p:sp>
        <p:nvSpPr>
          <p:cNvPr id="8" name="Oval 7"/>
          <p:cNvSpPr/>
          <p:nvPr/>
        </p:nvSpPr>
        <p:spPr bwMode="auto">
          <a:xfrm>
            <a:off x="1813655"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2</a:t>
            </a:r>
          </a:p>
        </p:txBody>
      </p:sp>
      <p:sp>
        <p:nvSpPr>
          <p:cNvPr id="9" name="Oval 8"/>
          <p:cNvSpPr/>
          <p:nvPr/>
        </p:nvSpPr>
        <p:spPr bwMode="auto">
          <a:xfrm>
            <a:off x="2658875"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3</a:t>
            </a:r>
          </a:p>
        </p:txBody>
      </p:sp>
      <p:sp>
        <p:nvSpPr>
          <p:cNvPr id="10" name="Oval 9"/>
          <p:cNvSpPr/>
          <p:nvPr/>
        </p:nvSpPr>
        <p:spPr bwMode="auto">
          <a:xfrm>
            <a:off x="350409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4</a:t>
            </a:r>
          </a:p>
        </p:txBody>
      </p:sp>
      <p:sp>
        <p:nvSpPr>
          <p:cNvPr id="11" name="Oval 10"/>
          <p:cNvSpPr/>
          <p:nvPr/>
        </p:nvSpPr>
        <p:spPr bwMode="auto">
          <a:xfrm>
            <a:off x="434931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5</a:t>
            </a:r>
          </a:p>
        </p:txBody>
      </p:sp>
      <p:sp>
        <p:nvSpPr>
          <p:cNvPr id="12" name="Oval 11"/>
          <p:cNvSpPr/>
          <p:nvPr/>
        </p:nvSpPr>
        <p:spPr bwMode="auto">
          <a:xfrm>
            <a:off x="519453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6</a:t>
            </a:r>
          </a:p>
        </p:txBody>
      </p:sp>
      <p:sp>
        <p:nvSpPr>
          <p:cNvPr id="13" name="Oval 12"/>
          <p:cNvSpPr/>
          <p:nvPr/>
        </p:nvSpPr>
        <p:spPr bwMode="auto">
          <a:xfrm>
            <a:off x="603975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7</a:t>
            </a:r>
          </a:p>
        </p:txBody>
      </p:sp>
      <p:sp>
        <p:nvSpPr>
          <p:cNvPr id="14" name="Oval 13"/>
          <p:cNvSpPr/>
          <p:nvPr/>
        </p:nvSpPr>
        <p:spPr bwMode="auto">
          <a:xfrm>
            <a:off x="688497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8</a:t>
            </a:r>
          </a:p>
        </p:txBody>
      </p:sp>
      <p:grpSp>
        <p:nvGrpSpPr>
          <p:cNvPr id="133" name="Group 132"/>
          <p:cNvGrpSpPr/>
          <p:nvPr/>
        </p:nvGrpSpPr>
        <p:grpSpPr bwMode="auto">
          <a:xfrm>
            <a:off x="5250386" y="1600200"/>
            <a:ext cx="835061" cy="799222"/>
            <a:chOff x="5260131" y="1600200"/>
            <a:chExt cx="835061" cy="799222"/>
          </a:xfrm>
        </p:grpSpPr>
        <p:cxnSp>
          <p:nvCxnSpPr>
            <p:cNvPr id="26" name="Straight Arrow Connector 25"/>
            <p:cNvCxnSpPr/>
            <p:nvPr/>
          </p:nvCxnSpPr>
          <p:spPr bwMode="auto">
            <a:xfrm>
              <a:off x="5285323"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bwMode="auto">
            <a:xfrm rot="5400000" flipH="1" flipV="1">
              <a:off x="5082254"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28" name="Freeform 27"/>
            <p:cNvSpPr/>
            <p:nvPr/>
          </p:nvSpPr>
          <p:spPr bwMode="auto">
            <a:xfrm>
              <a:off x="5371492" y="1981935"/>
              <a:ext cx="689352" cy="298176"/>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8050" h="392773">
                  <a:moveTo>
                    <a:pt x="0" y="355467"/>
                  </a:moveTo>
                  <a:cubicBezTo>
                    <a:pt x="35719" y="358906"/>
                    <a:pt x="63765" y="392773"/>
                    <a:pt x="98425" y="336417"/>
                  </a:cubicBezTo>
                  <a:cubicBezTo>
                    <a:pt x="133085" y="280061"/>
                    <a:pt x="120253" y="40216"/>
                    <a:pt x="207963" y="17330"/>
                  </a:cubicBezTo>
                  <a:cubicBezTo>
                    <a:pt x="247254" y="0"/>
                    <a:pt x="272918" y="184282"/>
                    <a:pt x="334169" y="202274"/>
                  </a:cubicBezTo>
                  <a:cubicBezTo>
                    <a:pt x="395420" y="220266"/>
                    <a:pt x="508397" y="137319"/>
                    <a:pt x="575469" y="125280"/>
                  </a:cubicBezTo>
                  <a:cubicBezTo>
                    <a:pt x="642541" y="113241"/>
                    <a:pt x="695987" y="98557"/>
                    <a:pt x="736600" y="130042"/>
                  </a:cubicBezTo>
                  <a:cubicBezTo>
                    <a:pt x="777214" y="161527"/>
                    <a:pt x="790575" y="277680"/>
                    <a:pt x="819150" y="314192"/>
                  </a:cubicBezTo>
                  <a:cubicBezTo>
                    <a:pt x="847725" y="350704"/>
                    <a:pt x="877887" y="349910"/>
                    <a:pt x="908050" y="349117"/>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31" name="Picture 130" descr="TP_tmp.emf"/>
            <p:cNvPicPr>
              <a:picLocks noChangeAspect="1"/>
            </p:cNvPicPr>
            <p:nvPr>
              <p:custDataLst>
                <p:tags r:id="rId21"/>
              </p:custDataLst>
            </p:nvPr>
          </p:nvPicPr>
          <p:blipFill>
            <a:blip r:embed="rId24" cstate="print"/>
            <a:stretch>
              <a:fillRect/>
            </a:stretch>
          </p:blipFill>
          <p:spPr bwMode="auto">
            <a:xfrm>
              <a:off x="5260131" y="1600200"/>
              <a:ext cx="501324" cy="135461"/>
            </a:xfrm>
            <a:prstGeom prst="rect">
              <a:avLst/>
            </a:prstGeom>
            <a:noFill/>
            <a:ln/>
            <a:effectLst/>
          </p:spPr>
        </p:pic>
      </p:grpSp>
      <p:grpSp>
        <p:nvGrpSpPr>
          <p:cNvPr id="136" name="Group 135"/>
          <p:cNvGrpSpPr/>
          <p:nvPr/>
        </p:nvGrpSpPr>
        <p:grpSpPr bwMode="auto">
          <a:xfrm>
            <a:off x="4416024" y="1600200"/>
            <a:ext cx="828253" cy="799222"/>
            <a:chOff x="4420916" y="1600200"/>
            <a:chExt cx="828253" cy="799222"/>
          </a:xfrm>
        </p:grpSpPr>
        <p:cxnSp>
          <p:nvCxnSpPr>
            <p:cNvPr id="23" name="Straight Arrow Connector 22"/>
            <p:cNvCxnSpPr/>
            <p:nvPr/>
          </p:nvCxnSpPr>
          <p:spPr bwMode="auto">
            <a:xfrm>
              <a:off x="4439300"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bwMode="auto">
            <a:xfrm rot="5400000" flipH="1" flipV="1">
              <a:off x="4236230"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25" name="Freeform 24"/>
            <p:cNvSpPr/>
            <p:nvPr/>
          </p:nvSpPr>
          <p:spPr bwMode="auto">
            <a:xfrm>
              <a:off x="4525469" y="1949797"/>
              <a:ext cx="689352" cy="318765"/>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419894">
                  <a:moveTo>
                    <a:pt x="0" y="397801"/>
                  </a:moveTo>
                  <a:cubicBezTo>
                    <a:pt x="35719" y="401240"/>
                    <a:pt x="63765" y="419894"/>
                    <a:pt x="98425" y="378751"/>
                  </a:cubicBezTo>
                  <a:cubicBezTo>
                    <a:pt x="133085" y="337608"/>
                    <a:pt x="120253" y="173831"/>
                    <a:pt x="207963" y="150945"/>
                  </a:cubicBezTo>
                  <a:cubicBezTo>
                    <a:pt x="247254" y="133615"/>
                    <a:pt x="283105" y="294878"/>
                    <a:pt x="334169" y="274770"/>
                  </a:cubicBezTo>
                  <a:cubicBezTo>
                    <a:pt x="385234" y="254662"/>
                    <a:pt x="466857" y="60590"/>
                    <a:pt x="514350" y="30295"/>
                  </a:cubicBezTo>
                  <a:cubicBezTo>
                    <a:pt x="561843" y="0"/>
                    <a:pt x="582083" y="69321"/>
                    <a:pt x="619125" y="93001"/>
                  </a:cubicBezTo>
                  <a:cubicBezTo>
                    <a:pt x="656167" y="116681"/>
                    <a:pt x="703263" y="128455"/>
                    <a:pt x="736600" y="172376"/>
                  </a:cubicBezTo>
                  <a:cubicBezTo>
                    <a:pt x="769938" y="216297"/>
                    <a:pt x="790575" y="320014"/>
                    <a:pt x="819150" y="356526"/>
                  </a:cubicBezTo>
                  <a:cubicBezTo>
                    <a:pt x="847725" y="393038"/>
                    <a:pt x="877887" y="392244"/>
                    <a:pt x="908050" y="391451"/>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34" name="Picture 133" descr="TP_tmp.emf"/>
            <p:cNvPicPr>
              <a:picLocks noChangeAspect="1"/>
            </p:cNvPicPr>
            <p:nvPr>
              <p:custDataLst>
                <p:tags r:id="rId20"/>
              </p:custDataLst>
            </p:nvPr>
          </p:nvPicPr>
          <p:blipFill>
            <a:blip r:embed="rId25" cstate="print"/>
            <a:stretch>
              <a:fillRect/>
            </a:stretch>
          </p:blipFill>
          <p:spPr bwMode="auto">
            <a:xfrm>
              <a:off x="4420916" y="1600200"/>
              <a:ext cx="499548" cy="140161"/>
            </a:xfrm>
            <a:prstGeom prst="rect">
              <a:avLst/>
            </a:prstGeom>
            <a:noFill/>
            <a:ln/>
            <a:effectLst/>
          </p:spPr>
        </p:pic>
      </p:grpSp>
      <p:grpSp>
        <p:nvGrpSpPr>
          <p:cNvPr id="139" name="Group 138"/>
          <p:cNvGrpSpPr/>
          <p:nvPr/>
        </p:nvGrpSpPr>
        <p:grpSpPr bwMode="auto">
          <a:xfrm>
            <a:off x="3575923" y="1600200"/>
            <a:ext cx="822331" cy="799222"/>
            <a:chOff x="3580815" y="1600200"/>
            <a:chExt cx="822331" cy="799222"/>
          </a:xfrm>
        </p:grpSpPr>
        <p:cxnSp>
          <p:nvCxnSpPr>
            <p:cNvPr id="20" name="Straight Arrow Connector 19"/>
            <p:cNvCxnSpPr/>
            <p:nvPr/>
          </p:nvCxnSpPr>
          <p:spPr bwMode="auto">
            <a:xfrm>
              <a:off x="3593277"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bwMode="auto">
            <a:xfrm rot="5400000" flipH="1" flipV="1">
              <a:off x="3390207"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22" name="Freeform 21"/>
            <p:cNvSpPr/>
            <p:nvPr/>
          </p:nvSpPr>
          <p:spPr bwMode="auto">
            <a:xfrm>
              <a:off x="3679446" y="1965163"/>
              <a:ext cx="689352" cy="303399"/>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8050" h="399653">
                  <a:moveTo>
                    <a:pt x="0" y="377560"/>
                  </a:moveTo>
                  <a:cubicBezTo>
                    <a:pt x="35719" y="380999"/>
                    <a:pt x="73951" y="399653"/>
                    <a:pt x="98425" y="358510"/>
                  </a:cubicBezTo>
                  <a:cubicBezTo>
                    <a:pt x="122899" y="317367"/>
                    <a:pt x="127265" y="168142"/>
                    <a:pt x="146844" y="130704"/>
                  </a:cubicBezTo>
                  <a:cubicBezTo>
                    <a:pt x="166423" y="93266"/>
                    <a:pt x="194866" y="113242"/>
                    <a:pt x="215900" y="133879"/>
                  </a:cubicBezTo>
                  <a:cubicBezTo>
                    <a:pt x="236934" y="154516"/>
                    <a:pt x="244475" y="254661"/>
                    <a:pt x="273050" y="254529"/>
                  </a:cubicBezTo>
                  <a:cubicBezTo>
                    <a:pt x="301625" y="254397"/>
                    <a:pt x="347133" y="173831"/>
                    <a:pt x="387350" y="133085"/>
                  </a:cubicBezTo>
                  <a:cubicBezTo>
                    <a:pt x="427567" y="92339"/>
                    <a:pt x="475721" y="20108"/>
                    <a:pt x="514350" y="10054"/>
                  </a:cubicBezTo>
                  <a:cubicBezTo>
                    <a:pt x="552979" y="0"/>
                    <a:pt x="592138" y="66542"/>
                    <a:pt x="619125" y="72760"/>
                  </a:cubicBezTo>
                  <a:cubicBezTo>
                    <a:pt x="646113" y="78978"/>
                    <a:pt x="656696" y="34131"/>
                    <a:pt x="676275" y="47360"/>
                  </a:cubicBezTo>
                  <a:cubicBezTo>
                    <a:pt x="695854" y="60589"/>
                    <a:pt x="712788" y="103981"/>
                    <a:pt x="736600" y="152135"/>
                  </a:cubicBezTo>
                  <a:cubicBezTo>
                    <a:pt x="760412" y="200289"/>
                    <a:pt x="790575" y="299773"/>
                    <a:pt x="819150" y="336285"/>
                  </a:cubicBezTo>
                  <a:cubicBezTo>
                    <a:pt x="847725" y="372797"/>
                    <a:pt x="877887" y="372003"/>
                    <a:pt x="908050" y="371210"/>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37" name="Picture 136" descr="TP_tmp.emf"/>
            <p:cNvPicPr>
              <a:picLocks noChangeAspect="1"/>
            </p:cNvPicPr>
            <p:nvPr>
              <p:custDataLst>
                <p:tags r:id="rId19"/>
              </p:custDataLst>
            </p:nvPr>
          </p:nvPicPr>
          <p:blipFill>
            <a:blip r:embed="rId26" cstate="print"/>
            <a:stretch>
              <a:fillRect/>
            </a:stretch>
          </p:blipFill>
          <p:spPr bwMode="auto">
            <a:xfrm>
              <a:off x="3580815" y="1600200"/>
              <a:ext cx="499548" cy="140161"/>
            </a:xfrm>
            <a:prstGeom prst="rect">
              <a:avLst/>
            </a:prstGeom>
            <a:noFill/>
            <a:ln/>
            <a:effectLst/>
          </p:spPr>
        </p:pic>
      </p:grpSp>
      <p:grpSp>
        <p:nvGrpSpPr>
          <p:cNvPr id="142" name="Group 141"/>
          <p:cNvGrpSpPr/>
          <p:nvPr/>
        </p:nvGrpSpPr>
        <p:grpSpPr bwMode="auto">
          <a:xfrm>
            <a:off x="2730080" y="1600200"/>
            <a:ext cx="817297" cy="799222"/>
            <a:chOff x="2739825" y="1600200"/>
            <a:chExt cx="817297" cy="799222"/>
          </a:xfrm>
        </p:grpSpPr>
        <p:cxnSp>
          <p:nvCxnSpPr>
            <p:cNvPr id="17" name="Straight Arrow Connector 16"/>
            <p:cNvCxnSpPr/>
            <p:nvPr/>
          </p:nvCxnSpPr>
          <p:spPr bwMode="auto">
            <a:xfrm>
              <a:off x="2747253"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bwMode="auto">
            <a:xfrm rot="5400000" flipH="1" flipV="1">
              <a:off x="2544183"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19" name="Freeform 18"/>
            <p:cNvSpPr/>
            <p:nvPr/>
          </p:nvSpPr>
          <p:spPr bwMode="auto">
            <a:xfrm>
              <a:off x="2833422" y="1918764"/>
              <a:ext cx="689352" cy="338248"/>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8050" h="445558">
                  <a:moveTo>
                    <a:pt x="0" y="438679"/>
                  </a:moveTo>
                  <a:cubicBezTo>
                    <a:pt x="35719" y="442118"/>
                    <a:pt x="71438" y="445558"/>
                    <a:pt x="98425" y="419629"/>
                  </a:cubicBezTo>
                  <a:cubicBezTo>
                    <a:pt x="125412" y="393700"/>
                    <a:pt x="142346" y="305329"/>
                    <a:pt x="161925" y="283104"/>
                  </a:cubicBezTo>
                  <a:cubicBezTo>
                    <a:pt x="181504" y="260879"/>
                    <a:pt x="197379" y="265642"/>
                    <a:pt x="215900" y="286279"/>
                  </a:cubicBezTo>
                  <a:cubicBezTo>
                    <a:pt x="234421" y="306916"/>
                    <a:pt x="244475" y="422275"/>
                    <a:pt x="273050" y="406929"/>
                  </a:cubicBezTo>
                  <a:cubicBezTo>
                    <a:pt x="301625" y="391583"/>
                    <a:pt x="347133" y="260350"/>
                    <a:pt x="387350" y="194204"/>
                  </a:cubicBezTo>
                  <a:cubicBezTo>
                    <a:pt x="427567" y="128058"/>
                    <a:pt x="475721" y="20108"/>
                    <a:pt x="514350" y="10054"/>
                  </a:cubicBezTo>
                  <a:cubicBezTo>
                    <a:pt x="552979" y="0"/>
                    <a:pt x="592138" y="117475"/>
                    <a:pt x="619125" y="133879"/>
                  </a:cubicBezTo>
                  <a:cubicBezTo>
                    <a:pt x="646112" y="150283"/>
                    <a:pt x="656696" y="95250"/>
                    <a:pt x="676275" y="108479"/>
                  </a:cubicBezTo>
                  <a:cubicBezTo>
                    <a:pt x="695854" y="121708"/>
                    <a:pt x="712788" y="165100"/>
                    <a:pt x="736600" y="213254"/>
                  </a:cubicBezTo>
                  <a:cubicBezTo>
                    <a:pt x="760412" y="261408"/>
                    <a:pt x="790575" y="360892"/>
                    <a:pt x="819150" y="397404"/>
                  </a:cubicBezTo>
                  <a:cubicBezTo>
                    <a:pt x="847725" y="433916"/>
                    <a:pt x="877887" y="433122"/>
                    <a:pt x="908050" y="432329"/>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40" name="Picture 139" descr="TP_tmp.emf"/>
            <p:cNvPicPr>
              <a:picLocks noChangeAspect="1"/>
            </p:cNvPicPr>
            <p:nvPr>
              <p:custDataLst>
                <p:tags r:id="rId18"/>
              </p:custDataLst>
            </p:nvPr>
          </p:nvPicPr>
          <p:blipFill>
            <a:blip r:embed="rId27" cstate="print"/>
            <a:stretch>
              <a:fillRect/>
            </a:stretch>
          </p:blipFill>
          <p:spPr bwMode="auto">
            <a:xfrm>
              <a:off x="2739825" y="1600200"/>
              <a:ext cx="501324" cy="135461"/>
            </a:xfrm>
            <a:prstGeom prst="rect">
              <a:avLst/>
            </a:prstGeom>
            <a:noFill/>
            <a:ln/>
            <a:effectLst/>
          </p:spPr>
        </p:pic>
      </p:grpSp>
      <p:grpSp>
        <p:nvGrpSpPr>
          <p:cNvPr id="145" name="Group 144"/>
          <p:cNvGrpSpPr/>
          <p:nvPr/>
        </p:nvGrpSpPr>
        <p:grpSpPr bwMode="auto">
          <a:xfrm>
            <a:off x="1895718" y="1600200"/>
            <a:ext cx="810489" cy="799222"/>
            <a:chOff x="1900610" y="1600200"/>
            <a:chExt cx="810489" cy="799222"/>
          </a:xfrm>
        </p:grpSpPr>
        <p:cxnSp>
          <p:nvCxnSpPr>
            <p:cNvPr id="59" name="Straight Arrow Connector 58"/>
            <p:cNvCxnSpPr/>
            <p:nvPr/>
          </p:nvCxnSpPr>
          <p:spPr bwMode="auto">
            <a:xfrm>
              <a:off x="1901230"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bwMode="auto">
            <a:xfrm rot="5400000" flipH="1" flipV="1">
              <a:off x="1698160"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61" name="Freeform 60"/>
            <p:cNvSpPr/>
            <p:nvPr/>
          </p:nvSpPr>
          <p:spPr bwMode="auto">
            <a:xfrm>
              <a:off x="1987399" y="1915549"/>
              <a:ext cx="689352" cy="341463"/>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42912 h 449791"/>
                <a:gd name="connsiteX1" fmla="*/ 98425 w 908050"/>
                <a:gd name="connsiteY1" fmla="*/ 423862 h 449791"/>
                <a:gd name="connsiteX2" fmla="*/ 161925 w 908050"/>
                <a:gd name="connsiteY2" fmla="*/ 287337 h 449791"/>
                <a:gd name="connsiteX3" fmla="*/ 215900 w 908050"/>
                <a:gd name="connsiteY3" fmla="*/ 290512 h 449791"/>
                <a:gd name="connsiteX4" fmla="*/ 273050 w 908050"/>
                <a:gd name="connsiteY4" fmla="*/ 411162 h 449791"/>
                <a:gd name="connsiteX5" fmla="*/ 387350 w 908050"/>
                <a:gd name="connsiteY5" fmla="*/ 198437 h 449791"/>
                <a:gd name="connsiteX6" fmla="*/ 514350 w 908050"/>
                <a:gd name="connsiteY6" fmla="*/ 14287 h 449791"/>
                <a:gd name="connsiteX7" fmla="*/ 676275 w 908050"/>
                <a:gd name="connsiteY7" fmla="*/ 112712 h 449791"/>
                <a:gd name="connsiteX8" fmla="*/ 736600 w 908050"/>
                <a:gd name="connsiteY8" fmla="*/ 217487 h 449791"/>
                <a:gd name="connsiteX9" fmla="*/ 819150 w 908050"/>
                <a:gd name="connsiteY9" fmla="*/ 401637 h 449791"/>
                <a:gd name="connsiteX10" fmla="*/ 908050 w 908050"/>
                <a:gd name="connsiteY10" fmla="*/ 436562 h 449791"/>
                <a:gd name="connsiteX0" fmla="*/ 0 w 908050"/>
                <a:gd name="connsiteY0" fmla="*/ 442912 h 449791"/>
                <a:gd name="connsiteX1" fmla="*/ 98425 w 908050"/>
                <a:gd name="connsiteY1" fmla="*/ 423862 h 449791"/>
                <a:gd name="connsiteX2" fmla="*/ 161925 w 908050"/>
                <a:gd name="connsiteY2" fmla="*/ 287337 h 449791"/>
                <a:gd name="connsiteX3" fmla="*/ 215900 w 908050"/>
                <a:gd name="connsiteY3" fmla="*/ 290512 h 449791"/>
                <a:gd name="connsiteX4" fmla="*/ 273050 w 908050"/>
                <a:gd name="connsiteY4" fmla="*/ 411162 h 449791"/>
                <a:gd name="connsiteX5" fmla="*/ 387350 w 908050"/>
                <a:gd name="connsiteY5" fmla="*/ 198437 h 449791"/>
                <a:gd name="connsiteX6" fmla="*/ 514350 w 908050"/>
                <a:gd name="connsiteY6" fmla="*/ 14287 h 449791"/>
                <a:gd name="connsiteX7" fmla="*/ 676275 w 908050"/>
                <a:gd name="connsiteY7" fmla="*/ 112712 h 449791"/>
                <a:gd name="connsiteX8" fmla="*/ 819150 w 908050"/>
                <a:gd name="connsiteY8" fmla="*/ 401637 h 449791"/>
                <a:gd name="connsiteX9" fmla="*/ 908050 w 908050"/>
                <a:gd name="connsiteY9" fmla="*/ 436562 h 449791"/>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73050 w 908050"/>
                <a:gd name="connsiteY3" fmla="*/ 411163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411163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396082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396082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8050" h="449792">
                  <a:moveTo>
                    <a:pt x="0" y="442913"/>
                  </a:moveTo>
                  <a:cubicBezTo>
                    <a:pt x="35719" y="446352"/>
                    <a:pt x="56357" y="449792"/>
                    <a:pt x="83344" y="423863"/>
                  </a:cubicBezTo>
                  <a:cubicBezTo>
                    <a:pt x="110331" y="397934"/>
                    <a:pt x="130307" y="291968"/>
                    <a:pt x="161925" y="287338"/>
                  </a:cubicBezTo>
                  <a:cubicBezTo>
                    <a:pt x="193543" y="282708"/>
                    <a:pt x="237993" y="410899"/>
                    <a:pt x="273050" y="396082"/>
                  </a:cubicBezTo>
                  <a:cubicBezTo>
                    <a:pt x="359436" y="341048"/>
                    <a:pt x="332052" y="264584"/>
                    <a:pt x="372269" y="198438"/>
                  </a:cubicBezTo>
                  <a:cubicBezTo>
                    <a:pt x="434711" y="183092"/>
                    <a:pt x="463682" y="28576"/>
                    <a:pt x="514350" y="14288"/>
                  </a:cubicBezTo>
                  <a:cubicBezTo>
                    <a:pt x="565018" y="0"/>
                    <a:pt x="576262" y="94192"/>
                    <a:pt x="676275" y="112713"/>
                  </a:cubicBezTo>
                  <a:cubicBezTo>
                    <a:pt x="727075" y="177271"/>
                    <a:pt x="780521" y="347663"/>
                    <a:pt x="819150" y="401638"/>
                  </a:cubicBezTo>
                  <a:cubicBezTo>
                    <a:pt x="847725" y="438150"/>
                    <a:pt x="877887" y="437356"/>
                    <a:pt x="908050" y="436563"/>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43" name="Picture 142" descr="TP_tmp.emf"/>
            <p:cNvPicPr>
              <a:picLocks noChangeAspect="1"/>
            </p:cNvPicPr>
            <p:nvPr>
              <p:custDataLst>
                <p:tags r:id="rId17"/>
              </p:custDataLst>
            </p:nvPr>
          </p:nvPicPr>
          <p:blipFill>
            <a:blip r:embed="rId28" cstate="print"/>
            <a:stretch>
              <a:fillRect/>
            </a:stretch>
          </p:blipFill>
          <p:spPr bwMode="auto">
            <a:xfrm>
              <a:off x="1900610" y="1600200"/>
              <a:ext cx="499548" cy="140161"/>
            </a:xfrm>
            <a:prstGeom prst="rect">
              <a:avLst/>
            </a:prstGeom>
            <a:noFill/>
            <a:ln/>
            <a:effectLst/>
          </p:spPr>
        </p:pic>
      </p:grpSp>
      <p:grpSp>
        <p:nvGrpSpPr>
          <p:cNvPr id="148" name="Group 147"/>
          <p:cNvGrpSpPr/>
          <p:nvPr/>
        </p:nvGrpSpPr>
        <p:grpSpPr bwMode="auto">
          <a:xfrm>
            <a:off x="1055206" y="1600202"/>
            <a:ext cx="809869" cy="799220"/>
            <a:chOff x="1055207" y="1600202"/>
            <a:chExt cx="809869" cy="799220"/>
          </a:xfrm>
        </p:grpSpPr>
        <p:cxnSp>
          <p:nvCxnSpPr>
            <p:cNvPr id="62" name="Straight Arrow Connector 61"/>
            <p:cNvCxnSpPr/>
            <p:nvPr/>
          </p:nvCxnSpPr>
          <p:spPr bwMode="auto">
            <a:xfrm>
              <a:off x="1055207"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bwMode="auto">
            <a:xfrm rot="5400000" flipH="1" flipV="1">
              <a:off x="852137"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64" name="Freeform 63"/>
            <p:cNvSpPr/>
            <p:nvPr/>
          </p:nvSpPr>
          <p:spPr bwMode="auto">
            <a:xfrm>
              <a:off x="1141375" y="1899347"/>
              <a:ext cx="689352" cy="360410"/>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42912 h 449791"/>
                <a:gd name="connsiteX1" fmla="*/ 98425 w 908050"/>
                <a:gd name="connsiteY1" fmla="*/ 423862 h 449791"/>
                <a:gd name="connsiteX2" fmla="*/ 161925 w 908050"/>
                <a:gd name="connsiteY2" fmla="*/ 287337 h 449791"/>
                <a:gd name="connsiteX3" fmla="*/ 215900 w 908050"/>
                <a:gd name="connsiteY3" fmla="*/ 290512 h 449791"/>
                <a:gd name="connsiteX4" fmla="*/ 273050 w 908050"/>
                <a:gd name="connsiteY4" fmla="*/ 411162 h 449791"/>
                <a:gd name="connsiteX5" fmla="*/ 387350 w 908050"/>
                <a:gd name="connsiteY5" fmla="*/ 198437 h 449791"/>
                <a:gd name="connsiteX6" fmla="*/ 514350 w 908050"/>
                <a:gd name="connsiteY6" fmla="*/ 14287 h 449791"/>
                <a:gd name="connsiteX7" fmla="*/ 676275 w 908050"/>
                <a:gd name="connsiteY7" fmla="*/ 112712 h 449791"/>
                <a:gd name="connsiteX8" fmla="*/ 736600 w 908050"/>
                <a:gd name="connsiteY8" fmla="*/ 217487 h 449791"/>
                <a:gd name="connsiteX9" fmla="*/ 819150 w 908050"/>
                <a:gd name="connsiteY9" fmla="*/ 401637 h 449791"/>
                <a:gd name="connsiteX10" fmla="*/ 908050 w 908050"/>
                <a:gd name="connsiteY10" fmla="*/ 436562 h 449791"/>
                <a:gd name="connsiteX0" fmla="*/ 0 w 908050"/>
                <a:gd name="connsiteY0" fmla="*/ 442912 h 449791"/>
                <a:gd name="connsiteX1" fmla="*/ 98425 w 908050"/>
                <a:gd name="connsiteY1" fmla="*/ 423862 h 449791"/>
                <a:gd name="connsiteX2" fmla="*/ 161925 w 908050"/>
                <a:gd name="connsiteY2" fmla="*/ 287337 h 449791"/>
                <a:gd name="connsiteX3" fmla="*/ 215900 w 908050"/>
                <a:gd name="connsiteY3" fmla="*/ 290512 h 449791"/>
                <a:gd name="connsiteX4" fmla="*/ 273050 w 908050"/>
                <a:gd name="connsiteY4" fmla="*/ 411162 h 449791"/>
                <a:gd name="connsiteX5" fmla="*/ 387350 w 908050"/>
                <a:gd name="connsiteY5" fmla="*/ 198437 h 449791"/>
                <a:gd name="connsiteX6" fmla="*/ 514350 w 908050"/>
                <a:gd name="connsiteY6" fmla="*/ 14287 h 449791"/>
                <a:gd name="connsiteX7" fmla="*/ 676275 w 908050"/>
                <a:gd name="connsiteY7" fmla="*/ 112712 h 449791"/>
                <a:gd name="connsiteX8" fmla="*/ 819150 w 908050"/>
                <a:gd name="connsiteY8" fmla="*/ 401637 h 449791"/>
                <a:gd name="connsiteX9" fmla="*/ 908050 w 908050"/>
                <a:gd name="connsiteY9" fmla="*/ 436562 h 449791"/>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15900 w 908050"/>
                <a:gd name="connsiteY3" fmla="*/ 290513 h 449792"/>
                <a:gd name="connsiteX4" fmla="*/ 273050 w 908050"/>
                <a:gd name="connsiteY4" fmla="*/ 411163 h 449792"/>
                <a:gd name="connsiteX5" fmla="*/ 372269 w 908050"/>
                <a:gd name="connsiteY5" fmla="*/ 198438 h 449792"/>
                <a:gd name="connsiteX6" fmla="*/ 514350 w 908050"/>
                <a:gd name="connsiteY6" fmla="*/ 14288 h 449792"/>
                <a:gd name="connsiteX7" fmla="*/ 676275 w 908050"/>
                <a:gd name="connsiteY7" fmla="*/ 112713 h 449792"/>
                <a:gd name="connsiteX8" fmla="*/ 819150 w 908050"/>
                <a:gd name="connsiteY8" fmla="*/ 401638 h 449792"/>
                <a:gd name="connsiteX9" fmla="*/ 908050 w 908050"/>
                <a:gd name="connsiteY9" fmla="*/ 436563 h 449792"/>
                <a:gd name="connsiteX0" fmla="*/ 0 w 908050"/>
                <a:gd name="connsiteY0" fmla="*/ 442913 h 449792"/>
                <a:gd name="connsiteX1" fmla="*/ 98425 w 908050"/>
                <a:gd name="connsiteY1" fmla="*/ 423863 h 449792"/>
                <a:gd name="connsiteX2" fmla="*/ 161925 w 908050"/>
                <a:gd name="connsiteY2" fmla="*/ 287338 h 449792"/>
                <a:gd name="connsiteX3" fmla="*/ 273050 w 908050"/>
                <a:gd name="connsiteY3" fmla="*/ 411163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411163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396082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396082 h 449792"/>
                <a:gd name="connsiteX4" fmla="*/ 372269 w 908050"/>
                <a:gd name="connsiteY4" fmla="*/ 198438 h 449792"/>
                <a:gd name="connsiteX5" fmla="*/ 514350 w 908050"/>
                <a:gd name="connsiteY5" fmla="*/ 14288 h 449792"/>
                <a:gd name="connsiteX6" fmla="*/ 676275 w 908050"/>
                <a:gd name="connsiteY6" fmla="*/ 112713 h 449792"/>
                <a:gd name="connsiteX7" fmla="*/ 819150 w 908050"/>
                <a:gd name="connsiteY7" fmla="*/ 401638 h 449792"/>
                <a:gd name="connsiteX8" fmla="*/ 908050 w 908050"/>
                <a:gd name="connsiteY8" fmla="*/ 436563 h 449792"/>
                <a:gd name="connsiteX0" fmla="*/ 0 w 908050"/>
                <a:gd name="connsiteY0" fmla="*/ 442913 h 449792"/>
                <a:gd name="connsiteX1" fmla="*/ 83344 w 908050"/>
                <a:gd name="connsiteY1" fmla="*/ 423863 h 449792"/>
                <a:gd name="connsiteX2" fmla="*/ 161925 w 908050"/>
                <a:gd name="connsiteY2" fmla="*/ 287338 h 449792"/>
                <a:gd name="connsiteX3" fmla="*/ 273050 w 908050"/>
                <a:gd name="connsiteY3" fmla="*/ 396082 h 449792"/>
                <a:gd name="connsiteX4" fmla="*/ 514350 w 908050"/>
                <a:gd name="connsiteY4" fmla="*/ 14288 h 449792"/>
                <a:gd name="connsiteX5" fmla="*/ 676275 w 908050"/>
                <a:gd name="connsiteY5" fmla="*/ 112713 h 449792"/>
                <a:gd name="connsiteX6" fmla="*/ 819150 w 908050"/>
                <a:gd name="connsiteY6" fmla="*/ 401638 h 449792"/>
                <a:gd name="connsiteX7" fmla="*/ 908050 w 908050"/>
                <a:gd name="connsiteY7" fmla="*/ 436563 h 449792"/>
                <a:gd name="connsiteX0" fmla="*/ 0 w 908050"/>
                <a:gd name="connsiteY0" fmla="*/ 428625 h 435504"/>
                <a:gd name="connsiteX1" fmla="*/ 83344 w 908050"/>
                <a:gd name="connsiteY1" fmla="*/ 409575 h 435504"/>
                <a:gd name="connsiteX2" fmla="*/ 161925 w 908050"/>
                <a:gd name="connsiteY2" fmla="*/ 273050 h 435504"/>
                <a:gd name="connsiteX3" fmla="*/ 273050 w 908050"/>
                <a:gd name="connsiteY3" fmla="*/ 381794 h 435504"/>
                <a:gd name="connsiteX4" fmla="*/ 514350 w 908050"/>
                <a:gd name="connsiteY4" fmla="*/ 0 h 435504"/>
                <a:gd name="connsiteX5" fmla="*/ 819150 w 908050"/>
                <a:gd name="connsiteY5" fmla="*/ 387350 h 435504"/>
                <a:gd name="connsiteX6" fmla="*/ 908050 w 908050"/>
                <a:gd name="connsiteY6" fmla="*/ 422275 h 435504"/>
                <a:gd name="connsiteX0" fmla="*/ 0 w 908050"/>
                <a:gd name="connsiteY0" fmla="*/ 428625 h 435504"/>
                <a:gd name="connsiteX1" fmla="*/ 83344 w 908050"/>
                <a:gd name="connsiteY1" fmla="*/ 409575 h 435504"/>
                <a:gd name="connsiteX2" fmla="*/ 161925 w 908050"/>
                <a:gd name="connsiteY2" fmla="*/ 273050 h 435504"/>
                <a:gd name="connsiteX3" fmla="*/ 273050 w 908050"/>
                <a:gd name="connsiteY3" fmla="*/ 381794 h 435504"/>
                <a:gd name="connsiteX4" fmla="*/ 575469 w 908050"/>
                <a:gd name="connsiteY4" fmla="*/ 0 h 435504"/>
                <a:gd name="connsiteX5" fmla="*/ 819150 w 908050"/>
                <a:gd name="connsiteY5" fmla="*/ 387350 h 435504"/>
                <a:gd name="connsiteX6" fmla="*/ 908050 w 908050"/>
                <a:gd name="connsiteY6" fmla="*/ 422275 h 435504"/>
                <a:gd name="connsiteX0" fmla="*/ 0 w 908050"/>
                <a:gd name="connsiteY0" fmla="*/ 447675 h 454554"/>
                <a:gd name="connsiteX1" fmla="*/ 83344 w 908050"/>
                <a:gd name="connsiteY1" fmla="*/ 428625 h 454554"/>
                <a:gd name="connsiteX2" fmla="*/ 161925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7675 h 454554"/>
                <a:gd name="connsiteX1" fmla="*/ 83344 w 908050"/>
                <a:gd name="connsiteY1" fmla="*/ 428625 h 454554"/>
                <a:gd name="connsiteX2" fmla="*/ 299244 w 908050"/>
                <a:gd name="connsiteY2" fmla="*/ 292100 h 454554"/>
                <a:gd name="connsiteX3" fmla="*/ 575469 w 908050"/>
                <a:gd name="connsiteY3" fmla="*/ 19050 h 454554"/>
                <a:gd name="connsiteX4" fmla="*/ 819150 w 908050"/>
                <a:gd name="connsiteY4" fmla="*/ 406400 h 454554"/>
                <a:gd name="connsiteX5" fmla="*/ 908050 w 908050"/>
                <a:gd name="connsiteY5" fmla="*/ 441325 h 454554"/>
                <a:gd name="connsiteX0" fmla="*/ 0 w 908050"/>
                <a:gd name="connsiteY0" fmla="*/ 448777 h 455656"/>
                <a:gd name="connsiteX1" fmla="*/ 83344 w 908050"/>
                <a:gd name="connsiteY1" fmla="*/ 429727 h 455656"/>
                <a:gd name="connsiteX2" fmla="*/ 299244 w 908050"/>
                <a:gd name="connsiteY2" fmla="*/ 293202 h 455656"/>
                <a:gd name="connsiteX3" fmla="*/ 365125 w 908050"/>
                <a:gd name="connsiteY3" fmla="*/ 286589 h 455656"/>
                <a:gd name="connsiteX4" fmla="*/ 575469 w 908050"/>
                <a:gd name="connsiteY4" fmla="*/ 20152 h 455656"/>
                <a:gd name="connsiteX5" fmla="*/ 819150 w 908050"/>
                <a:gd name="connsiteY5" fmla="*/ 407502 h 455656"/>
                <a:gd name="connsiteX6" fmla="*/ 908050 w 908050"/>
                <a:gd name="connsiteY6" fmla="*/ 442427 h 455656"/>
                <a:gd name="connsiteX0" fmla="*/ 0 w 908050"/>
                <a:gd name="connsiteY0" fmla="*/ 448777 h 456758"/>
                <a:gd name="connsiteX1" fmla="*/ 83344 w 908050"/>
                <a:gd name="connsiteY1" fmla="*/ 429727 h 456758"/>
                <a:gd name="connsiteX2" fmla="*/ 365125 w 908050"/>
                <a:gd name="connsiteY2" fmla="*/ 286589 h 456758"/>
                <a:gd name="connsiteX3" fmla="*/ 575469 w 908050"/>
                <a:gd name="connsiteY3" fmla="*/ 20152 h 456758"/>
                <a:gd name="connsiteX4" fmla="*/ 819150 w 908050"/>
                <a:gd name="connsiteY4" fmla="*/ 407502 h 456758"/>
                <a:gd name="connsiteX5" fmla="*/ 908050 w 908050"/>
                <a:gd name="connsiteY5" fmla="*/ 442427 h 456758"/>
                <a:gd name="connsiteX0" fmla="*/ 0 w 908050"/>
                <a:gd name="connsiteY0" fmla="*/ 449174 h 457155"/>
                <a:gd name="connsiteX1" fmla="*/ 83344 w 908050"/>
                <a:gd name="connsiteY1" fmla="*/ 430124 h 457155"/>
                <a:gd name="connsiteX2" fmla="*/ 365125 w 908050"/>
                <a:gd name="connsiteY2" fmla="*/ 286986 h 457155"/>
                <a:gd name="connsiteX3" fmla="*/ 363538 w 908050"/>
                <a:gd name="connsiteY3" fmla="*/ 193323 h 457155"/>
                <a:gd name="connsiteX4" fmla="*/ 575469 w 908050"/>
                <a:gd name="connsiteY4" fmla="*/ 20549 h 457155"/>
                <a:gd name="connsiteX5" fmla="*/ 819150 w 908050"/>
                <a:gd name="connsiteY5" fmla="*/ 407899 h 457155"/>
                <a:gd name="connsiteX6" fmla="*/ 908050 w 908050"/>
                <a:gd name="connsiteY6" fmla="*/ 442824 h 457155"/>
                <a:gd name="connsiteX0" fmla="*/ 0 w 908050"/>
                <a:gd name="connsiteY0" fmla="*/ 449174 h 459669"/>
                <a:gd name="connsiteX1" fmla="*/ 83344 w 908050"/>
                <a:gd name="connsiteY1" fmla="*/ 430124 h 459669"/>
                <a:gd name="connsiteX2" fmla="*/ 197644 w 908050"/>
                <a:gd name="connsiteY2" fmla="*/ 271905 h 459669"/>
                <a:gd name="connsiteX3" fmla="*/ 363538 w 908050"/>
                <a:gd name="connsiteY3" fmla="*/ 193323 h 459669"/>
                <a:gd name="connsiteX4" fmla="*/ 575469 w 908050"/>
                <a:gd name="connsiteY4" fmla="*/ 20549 h 459669"/>
                <a:gd name="connsiteX5" fmla="*/ 819150 w 908050"/>
                <a:gd name="connsiteY5" fmla="*/ 407899 h 459669"/>
                <a:gd name="connsiteX6" fmla="*/ 908050 w 908050"/>
                <a:gd name="connsiteY6" fmla="*/ 442824 h 459669"/>
                <a:gd name="connsiteX0" fmla="*/ 0 w 908050"/>
                <a:gd name="connsiteY0" fmla="*/ 464255 h 474750"/>
                <a:gd name="connsiteX1" fmla="*/ 83344 w 908050"/>
                <a:gd name="connsiteY1" fmla="*/ 445205 h 474750"/>
                <a:gd name="connsiteX2" fmla="*/ 197644 w 908050"/>
                <a:gd name="connsiteY2" fmla="*/ 286986 h 474750"/>
                <a:gd name="connsiteX3" fmla="*/ 363538 w 908050"/>
                <a:gd name="connsiteY3" fmla="*/ 208404 h 474750"/>
                <a:gd name="connsiteX4" fmla="*/ 636588 w 908050"/>
                <a:gd name="connsiteY4" fmla="*/ 20549 h 474750"/>
                <a:gd name="connsiteX5" fmla="*/ 819150 w 908050"/>
                <a:gd name="connsiteY5" fmla="*/ 422980 h 474750"/>
                <a:gd name="connsiteX6" fmla="*/ 908050 w 908050"/>
                <a:gd name="connsiteY6" fmla="*/ 457905 h 474750"/>
                <a:gd name="connsiteX0" fmla="*/ 0 w 908050"/>
                <a:gd name="connsiteY0" fmla="*/ 464255 h 474750"/>
                <a:gd name="connsiteX1" fmla="*/ 83344 w 908050"/>
                <a:gd name="connsiteY1" fmla="*/ 445205 h 474750"/>
                <a:gd name="connsiteX2" fmla="*/ 197644 w 908050"/>
                <a:gd name="connsiteY2" fmla="*/ 286986 h 474750"/>
                <a:gd name="connsiteX3" fmla="*/ 424657 w 908050"/>
                <a:gd name="connsiteY3" fmla="*/ 208404 h 474750"/>
                <a:gd name="connsiteX4" fmla="*/ 636588 w 908050"/>
                <a:gd name="connsiteY4" fmla="*/ 20549 h 474750"/>
                <a:gd name="connsiteX5" fmla="*/ 819150 w 908050"/>
                <a:gd name="connsiteY5" fmla="*/ 422980 h 474750"/>
                <a:gd name="connsiteX6" fmla="*/ 908050 w 908050"/>
                <a:gd name="connsiteY6" fmla="*/ 457905 h 47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474750">
                  <a:moveTo>
                    <a:pt x="0" y="464255"/>
                  </a:moveTo>
                  <a:cubicBezTo>
                    <a:pt x="35719" y="467694"/>
                    <a:pt x="50403" y="474750"/>
                    <a:pt x="83344" y="445205"/>
                  </a:cubicBezTo>
                  <a:cubicBezTo>
                    <a:pt x="116285" y="415660"/>
                    <a:pt x="140759" y="326453"/>
                    <a:pt x="197644" y="286986"/>
                  </a:cubicBezTo>
                  <a:cubicBezTo>
                    <a:pt x="254529" y="247519"/>
                    <a:pt x="351500" y="252810"/>
                    <a:pt x="424657" y="208404"/>
                  </a:cubicBezTo>
                  <a:cubicBezTo>
                    <a:pt x="497814" y="163998"/>
                    <a:pt x="560653" y="0"/>
                    <a:pt x="636588" y="20549"/>
                  </a:cubicBezTo>
                  <a:cubicBezTo>
                    <a:pt x="727605" y="21475"/>
                    <a:pt x="753533" y="352601"/>
                    <a:pt x="819150" y="422980"/>
                  </a:cubicBezTo>
                  <a:cubicBezTo>
                    <a:pt x="847725" y="459492"/>
                    <a:pt x="877887" y="458698"/>
                    <a:pt x="908050" y="457905"/>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46" name="Picture 145" descr="TP_tmp.emf"/>
            <p:cNvPicPr>
              <a:picLocks noChangeAspect="1"/>
            </p:cNvPicPr>
            <p:nvPr>
              <p:custDataLst>
                <p:tags r:id="rId16"/>
              </p:custDataLst>
            </p:nvPr>
          </p:nvPicPr>
          <p:blipFill>
            <a:blip r:embed="rId29" cstate="print"/>
            <a:stretch>
              <a:fillRect/>
            </a:stretch>
          </p:blipFill>
          <p:spPr bwMode="auto">
            <a:xfrm>
              <a:off x="1064821" y="1600202"/>
              <a:ext cx="490925" cy="137741"/>
            </a:xfrm>
            <a:prstGeom prst="rect">
              <a:avLst/>
            </a:prstGeom>
            <a:noFill/>
            <a:ln/>
            <a:effectLst/>
          </p:spPr>
        </p:pic>
      </p:grpSp>
      <p:grpSp>
        <p:nvGrpSpPr>
          <p:cNvPr id="130" name="Group 129"/>
          <p:cNvGrpSpPr/>
          <p:nvPr/>
        </p:nvGrpSpPr>
        <p:grpSpPr bwMode="auto">
          <a:xfrm>
            <a:off x="6091755" y="1600200"/>
            <a:ext cx="844483" cy="799222"/>
            <a:chOff x="6096733" y="1600200"/>
            <a:chExt cx="844483" cy="799222"/>
          </a:xfrm>
        </p:grpSpPr>
        <p:cxnSp>
          <p:nvCxnSpPr>
            <p:cNvPr id="29" name="Straight Arrow Connector 28"/>
            <p:cNvCxnSpPr/>
            <p:nvPr/>
          </p:nvCxnSpPr>
          <p:spPr bwMode="auto">
            <a:xfrm>
              <a:off x="6131347"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bwMode="auto">
            <a:xfrm rot="5400000" flipH="1" flipV="1">
              <a:off x="5928277"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31" name="Freeform 30"/>
            <p:cNvSpPr/>
            <p:nvPr/>
          </p:nvSpPr>
          <p:spPr bwMode="auto">
            <a:xfrm>
              <a:off x="6217516" y="1925795"/>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481938">
                  <a:moveTo>
                    <a:pt x="0" y="429418"/>
                  </a:moveTo>
                  <a:cubicBezTo>
                    <a:pt x="35719" y="432857"/>
                    <a:pt x="63765" y="481938"/>
                    <a:pt x="98425" y="410368"/>
                  </a:cubicBezTo>
                  <a:cubicBezTo>
                    <a:pt x="133086" y="338798"/>
                    <a:pt x="120253" y="22886"/>
                    <a:pt x="207963" y="0"/>
                  </a:cubicBezTo>
                  <a:cubicBezTo>
                    <a:pt x="343298" y="7276"/>
                    <a:pt x="368301" y="303345"/>
                    <a:pt x="456407" y="337344"/>
                  </a:cubicBezTo>
                  <a:cubicBezTo>
                    <a:pt x="544513" y="371343"/>
                    <a:pt x="676143" y="195527"/>
                    <a:pt x="736600" y="203993"/>
                  </a:cubicBezTo>
                  <a:cubicBezTo>
                    <a:pt x="797057" y="212459"/>
                    <a:pt x="790575" y="351631"/>
                    <a:pt x="819150" y="388143"/>
                  </a:cubicBezTo>
                  <a:cubicBezTo>
                    <a:pt x="847725" y="424655"/>
                    <a:pt x="877887" y="423861"/>
                    <a:pt x="908050" y="423068"/>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28" name="Picture 127" descr="TP_tmp.emf"/>
            <p:cNvPicPr>
              <a:picLocks noChangeAspect="1"/>
            </p:cNvPicPr>
            <p:nvPr>
              <p:custDataLst>
                <p:tags r:id="rId15"/>
              </p:custDataLst>
            </p:nvPr>
          </p:nvPicPr>
          <p:blipFill>
            <a:blip r:embed="rId30" cstate="print"/>
            <a:stretch>
              <a:fillRect/>
            </a:stretch>
          </p:blipFill>
          <p:spPr bwMode="auto">
            <a:xfrm>
              <a:off x="6096733" y="1600200"/>
              <a:ext cx="508323" cy="142623"/>
            </a:xfrm>
            <a:prstGeom prst="rect">
              <a:avLst/>
            </a:prstGeom>
            <a:noFill/>
            <a:ln/>
            <a:effectLst/>
          </p:spPr>
        </p:pic>
      </p:grpSp>
      <p:grpSp>
        <p:nvGrpSpPr>
          <p:cNvPr id="127" name="Group 126"/>
          <p:cNvGrpSpPr/>
          <p:nvPr/>
        </p:nvGrpSpPr>
        <p:grpSpPr bwMode="auto">
          <a:xfrm>
            <a:off x="6936657" y="1600200"/>
            <a:ext cx="845361" cy="799222"/>
            <a:chOff x="6946515" y="1600200"/>
            <a:chExt cx="845361" cy="799222"/>
          </a:xfrm>
        </p:grpSpPr>
        <p:cxnSp>
          <p:nvCxnSpPr>
            <p:cNvPr id="32" name="Straight Arrow Connector 31"/>
            <p:cNvCxnSpPr/>
            <p:nvPr/>
          </p:nvCxnSpPr>
          <p:spPr bwMode="auto">
            <a:xfrm>
              <a:off x="6982007" y="228372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bwMode="auto">
            <a:xfrm rot="5400000" flipH="1" flipV="1">
              <a:off x="6778937" y="208065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34" name="Freeform 33"/>
            <p:cNvSpPr/>
            <p:nvPr/>
          </p:nvSpPr>
          <p:spPr bwMode="auto">
            <a:xfrm>
              <a:off x="7068176" y="1925795"/>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050" h="481938">
                  <a:moveTo>
                    <a:pt x="0" y="429418"/>
                  </a:moveTo>
                  <a:cubicBezTo>
                    <a:pt x="35719" y="432857"/>
                    <a:pt x="63765" y="481938"/>
                    <a:pt x="98425" y="410368"/>
                  </a:cubicBezTo>
                  <a:cubicBezTo>
                    <a:pt x="133086" y="338798"/>
                    <a:pt x="120253" y="22886"/>
                    <a:pt x="207963" y="0"/>
                  </a:cubicBezTo>
                  <a:cubicBezTo>
                    <a:pt x="343298" y="7276"/>
                    <a:pt x="430875" y="262600"/>
                    <a:pt x="517526" y="322263"/>
                  </a:cubicBezTo>
                  <a:cubicBezTo>
                    <a:pt x="604177" y="381927"/>
                    <a:pt x="588301" y="298450"/>
                    <a:pt x="727869" y="357981"/>
                  </a:cubicBezTo>
                  <a:cubicBezTo>
                    <a:pt x="844550" y="409574"/>
                    <a:pt x="877887" y="423861"/>
                    <a:pt x="908050" y="423068"/>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25" name="Picture 124" descr="TP_tmp.emf"/>
            <p:cNvPicPr>
              <a:picLocks noChangeAspect="1"/>
            </p:cNvPicPr>
            <p:nvPr>
              <p:custDataLst>
                <p:tags r:id="rId14"/>
              </p:custDataLst>
            </p:nvPr>
          </p:nvPicPr>
          <p:blipFill>
            <a:blip r:embed="rId31" cstate="print"/>
            <a:stretch>
              <a:fillRect/>
            </a:stretch>
          </p:blipFill>
          <p:spPr bwMode="auto">
            <a:xfrm>
              <a:off x="6946515" y="1600200"/>
              <a:ext cx="498237" cy="139793"/>
            </a:xfrm>
            <a:prstGeom prst="rect">
              <a:avLst/>
            </a:prstGeom>
            <a:noFill/>
            <a:ln/>
            <a:effectLst/>
          </p:spPr>
        </p:pic>
      </p:grpSp>
      <p:grpSp>
        <p:nvGrpSpPr>
          <p:cNvPr id="175" name="Group 174"/>
          <p:cNvGrpSpPr/>
          <p:nvPr/>
        </p:nvGrpSpPr>
        <p:grpSpPr bwMode="auto">
          <a:xfrm>
            <a:off x="2728798" y="2872851"/>
            <a:ext cx="809869" cy="925563"/>
            <a:chOff x="2732791" y="2872851"/>
            <a:chExt cx="809869" cy="925563"/>
          </a:xfrm>
        </p:grpSpPr>
        <p:cxnSp>
          <p:nvCxnSpPr>
            <p:cNvPr id="56" name="Straight Arrow Connector 55"/>
            <p:cNvCxnSpPr/>
            <p:nvPr/>
          </p:nvCxnSpPr>
          <p:spPr bwMode="auto">
            <a:xfrm>
              <a:off x="2732791"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bwMode="auto">
            <a:xfrm rot="5400000" flipH="1" flipV="1">
              <a:off x="2529721"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bwMode="auto">
            <a:xfrm>
              <a:off x="2847281" y="3433452"/>
              <a:ext cx="694173" cy="1206"/>
            </a:xfrm>
            <a:prstGeom prst="line">
              <a:avLst/>
            </a:prstGeom>
            <a:ln>
              <a:solidFill>
                <a:srgbClr val="FF0000"/>
              </a:solidFill>
              <a:headEnd type="none" w="med" len="med"/>
              <a:tailEnd type="none" w="med" len="med"/>
            </a:ln>
            <a:effectLst/>
          </p:spPr>
          <p:style>
            <a:lnRef idx="2">
              <a:schemeClr val="accent5"/>
            </a:lnRef>
            <a:fillRef idx="0">
              <a:schemeClr val="accent5"/>
            </a:fillRef>
            <a:effectRef idx="1">
              <a:schemeClr val="accent5"/>
            </a:effectRef>
            <a:fontRef idx="minor">
              <a:schemeClr val="tx1"/>
            </a:fontRef>
          </p:style>
        </p:cxnSp>
        <p:pic>
          <p:nvPicPr>
            <p:cNvPr id="173" name="Picture 172" descr="TP_tmp.emf"/>
            <p:cNvPicPr>
              <a:picLocks noChangeAspect="1"/>
            </p:cNvPicPr>
            <p:nvPr>
              <p:custDataLst>
                <p:tags r:id="rId13"/>
              </p:custDataLst>
            </p:nvPr>
          </p:nvPicPr>
          <p:blipFill>
            <a:blip r:embed="rId32" cstate="print"/>
            <a:stretch>
              <a:fillRect/>
            </a:stretch>
          </p:blipFill>
          <p:spPr bwMode="auto">
            <a:xfrm>
              <a:off x="2743973" y="2872851"/>
              <a:ext cx="493025" cy="208368"/>
            </a:xfrm>
            <a:prstGeom prst="rect">
              <a:avLst/>
            </a:prstGeom>
            <a:noFill/>
            <a:ln/>
            <a:effectLst/>
          </p:spPr>
        </p:pic>
      </p:grpSp>
      <p:grpSp>
        <p:nvGrpSpPr>
          <p:cNvPr id="172" name="Group 171"/>
          <p:cNvGrpSpPr/>
          <p:nvPr/>
        </p:nvGrpSpPr>
        <p:grpSpPr bwMode="auto">
          <a:xfrm>
            <a:off x="3571448" y="2872851"/>
            <a:ext cx="814668" cy="925563"/>
            <a:chOff x="3576426" y="2872851"/>
            <a:chExt cx="814668" cy="925563"/>
          </a:xfrm>
        </p:grpSpPr>
        <p:cxnSp>
          <p:nvCxnSpPr>
            <p:cNvPr id="38" name="Straight Arrow Connector 37"/>
            <p:cNvCxnSpPr/>
            <p:nvPr/>
          </p:nvCxnSpPr>
          <p:spPr bwMode="auto">
            <a:xfrm>
              <a:off x="3581225"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bwMode="auto">
            <a:xfrm rot="5400000" flipH="1" flipV="1">
              <a:off x="3378155"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40" name="Freeform 39"/>
            <p:cNvSpPr/>
            <p:nvPr/>
          </p:nvSpPr>
          <p:spPr bwMode="auto">
            <a:xfrm>
              <a:off x="3667394" y="3360439"/>
              <a:ext cx="689352" cy="130860"/>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77560"/>
                <a:gd name="connsiteX1" fmla="*/ 146844 w 908050"/>
                <a:gd name="connsiteY1" fmla="*/ 130704 h 377560"/>
                <a:gd name="connsiteX2" fmla="*/ 215900 w 908050"/>
                <a:gd name="connsiteY2" fmla="*/ 133879 h 377560"/>
                <a:gd name="connsiteX3" fmla="*/ 273050 w 908050"/>
                <a:gd name="connsiteY3" fmla="*/ 254529 h 377560"/>
                <a:gd name="connsiteX4" fmla="*/ 387350 w 908050"/>
                <a:gd name="connsiteY4" fmla="*/ 133085 h 377560"/>
                <a:gd name="connsiteX5" fmla="*/ 514350 w 908050"/>
                <a:gd name="connsiteY5" fmla="*/ 10054 h 377560"/>
                <a:gd name="connsiteX6" fmla="*/ 619125 w 908050"/>
                <a:gd name="connsiteY6" fmla="*/ 72760 h 377560"/>
                <a:gd name="connsiteX7" fmla="*/ 676275 w 908050"/>
                <a:gd name="connsiteY7" fmla="*/ 47360 h 377560"/>
                <a:gd name="connsiteX8" fmla="*/ 736600 w 908050"/>
                <a:gd name="connsiteY8" fmla="*/ 152135 h 377560"/>
                <a:gd name="connsiteX9" fmla="*/ 819150 w 908050"/>
                <a:gd name="connsiteY9" fmla="*/ 336285 h 377560"/>
                <a:gd name="connsiteX10" fmla="*/ 908050 w 908050"/>
                <a:gd name="connsiteY10" fmla="*/ 371210 h 377560"/>
                <a:gd name="connsiteX0" fmla="*/ 0 w 908050"/>
                <a:gd name="connsiteY0" fmla="*/ 377560 h 377560"/>
                <a:gd name="connsiteX1" fmla="*/ 146844 w 908050"/>
                <a:gd name="connsiteY1" fmla="*/ 130704 h 377560"/>
                <a:gd name="connsiteX2" fmla="*/ 215900 w 908050"/>
                <a:gd name="connsiteY2" fmla="*/ 133879 h 377560"/>
                <a:gd name="connsiteX3" fmla="*/ 387350 w 908050"/>
                <a:gd name="connsiteY3" fmla="*/ 133085 h 377560"/>
                <a:gd name="connsiteX4" fmla="*/ 514350 w 908050"/>
                <a:gd name="connsiteY4" fmla="*/ 10054 h 377560"/>
                <a:gd name="connsiteX5" fmla="*/ 619125 w 908050"/>
                <a:gd name="connsiteY5" fmla="*/ 72760 h 377560"/>
                <a:gd name="connsiteX6" fmla="*/ 676275 w 908050"/>
                <a:gd name="connsiteY6" fmla="*/ 47360 h 377560"/>
                <a:gd name="connsiteX7" fmla="*/ 736600 w 908050"/>
                <a:gd name="connsiteY7" fmla="*/ 152135 h 377560"/>
                <a:gd name="connsiteX8" fmla="*/ 819150 w 908050"/>
                <a:gd name="connsiteY8" fmla="*/ 336285 h 377560"/>
                <a:gd name="connsiteX9" fmla="*/ 908050 w 908050"/>
                <a:gd name="connsiteY9" fmla="*/ 371210 h 377560"/>
                <a:gd name="connsiteX0" fmla="*/ 0 w 908050"/>
                <a:gd name="connsiteY0" fmla="*/ 286279 h 372797"/>
                <a:gd name="connsiteX1" fmla="*/ 146844 w 908050"/>
                <a:gd name="connsiteY1" fmla="*/ 130704 h 372797"/>
                <a:gd name="connsiteX2" fmla="*/ 215900 w 908050"/>
                <a:gd name="connsiteY2" fmla="*/ 133879 h 372797"/>
                <a:gd name="connsiteX3" fmla="*/ 387350 w 908050"/>
                <a:gd name="connsiteY3" fmla="*/ 133085 h 372797"/>
                <a:gd name="connsiteX4" fmla="*/ 514350 w 908050"/>
                <a:gd name="connsiteY4" fmla="*/ 10054 h 372797"/>
                <a:gd name="connsiteX5" fmla="*/ 619125 w 908050"/>
                <a:gd name="connsiteY5" fmla="*/ 72760 h 372797"/>
                <a:gd name="connsiteX6" fmla="*/ 676275 w 908050"/>
                <a:gd name="connsiteY6" fmla="*/ 47360 h 372797"/>
                <a:gd name="connsiteX7" fmla="*/ 736600 w 908050"/>
                <a:gd name="connsiteY7" fmla="*/ 152135 h 372797"/>
                <a:gd name="connsiteX8" fmla="*/ 819150 w 908050"/>
                <a:gd name="connsiteY8" fmla="*/ 336285 h 372797"/>
                <a:gd name="connsiteX9" fmla="*/ 908050 w 908050"/>
                <a:gd name="connsiteY9" fmla="*/ 371210 h 372797"/>
                <a:gd name="connsiteX0" fmla="*/ 0 w 908050"/>
                <a:gd name="connsiteY0" fmla="*/ 286279 h 372797"/>
                <a:gd name="connsiteX1" fmla="*/ 215900 w 908050"/>
                <a:gd name="connsiteY1" fmla="*/ 133879 h 372797"/>
                <a:gd name="connsiteX2" fmla="*/ 387350 w 908050"/>
                <a:gd name="connsiteY2" fmla="*/ 133085 h 372797"/>
                <a:gd name="connsiteX3" fmla="*/ 514350 w 908050"/>
                <a:gd name="connsiteY3" fmla="*/ 10054 h 372797"/>
                <a:gd name="connsiteX4" fmla="*/ 619125 w 908050"/>
                <a:gd name="connsiteY4" fmla="*/ 72760 h 372797"/>
                <a:gd name="connsiteX5" fmla="*/ 676275 w 908050"/>
                <a:gd name="connsiteY5" fmla="*/ 47360 h 372797"/>
                <a:gd name="connsiteX6" fmla="*/ 736600 w 908050"/>
                <a:gd name="connsiteY6" fmla="*/ 152135 h 372797"/>
                <a:gd name="connsiteX7" fmla="*/ 819150 w 908050"/>
                <a:gd name="connsiteY7" fmla="*/ 336285 h 372797"/>
                <a:gd name="connsiteX8" fmla="*/ 908050 w 908050"/>
                <a:gd name="connsiteY8" fmla="*/ 371210 h 372797"/>
                <a:gd name="connsiteX0" fmla="*/ 0 w 908050"/>
                <a:gd name="connsiteY0" fmla="*/ 194998 h 372797"/>
                <a:gd name="connsiteX1" fmla="*/ 215900 w 908050"/>
                <a:gd name="connsiteY1" fmla="*/ 133879 h 372797"/>
                <a:gd name="connsiteX2" fmla="*/ 387350 w 908050"/>
                <a:gd name="connsiteY2" fmla="*/ 133085 h 372797"/>
                <a:gd name="connsiteX3" fmla="*/ 514350 w 908050"/>
                <a:gd name="connsiteY3" fmla="*/ 10054 h 372797"/>
                <a:gd name="connsiteX4" fmla="*/ 619125 w 908050"/>
                <a:gd name="connsiteY4" fmla="*/ 72760 h 372797"/>
                <a:gd name="connsiteX5" fmla="*/ 676275 w 908050"/>
                <a:gd name="connsiteY5" fmla="*/ 47360 h 372797"/>
                <a:gd name="connsiteX6" fmla="*/ 736600 w 908050"/>
                <a:gd name="connsiteY6" fmla="*/ 152135 h 372797"/>
                <a:gd name="connsiteX7" fmla="*/ 819150 w 908050"/>
                <a:gd name="connsiteY7" fmla="*/ 336285 h 372797"/>
                <a:gd name="connsiteX8" fmla="*/ 908050 w 908050"/>
                <a:gd name="connsiteY8" fmla="*/ 371210 h 372797"/>
                <a:gd name="connsiteX0" fmla="*/ 0 w 908050"/>
                <a:gd name="connsiteY0" fmla="*/ 194998 h 372797"/>
                <a:gd name="connsiteX1" fmla="*/ 215900 w 908050"/>
                <a:gd name="connsiteY1" fmla="*/ 133879 h 372797"/>
                <a:gd name="connsiteX2" fmla="*/ 387350 w 908050"/>
                <a:gd name="connsiteY2" fmla="*/ 133085 h 372797"/>
                <a:gd name="connsiteX3" fmla="*/ 514350 w 908050"/>
                <a:gd name="connsiteY3" fmla="*/ 10054 h 372797"/>
                <a:gd name="connsiteX4" fmla="*/ 619125 w 908050"/>
                <a:gd name="connsiteY4" fmla="*/ 72760 h 372797"/>
                <a:gd name="connsiteX5" fmla="*/ 676275 w 908050"/>
                <a:gd name="connsiteY5" fmla="*/ 47360 h 372797"/>
                <a:gd name="connsiteX6" fmla="*/ 736600 w 908050"/>
                <a:gd name="connsiteY6" fmla="*/ 152135 h 372797"/>
                <a:gd name="connsiteX7" fmla="*/ 819150 w 908050"/>
                <a:gd name="connsiteY7" fmla="*/ 336285 h 372797"/>
                <a:gd name="connsiteX8" fmla="*/ 908050 w 908050"/>
                <a:gd name="connsiteY8" fmla="*/ 371210 h 372797"/>
                <a:gd name="connsiteX0" fmla="*/ 0 w 908050"/>
                <a:gd name="connsiteY0" fmla="*/ 194998 h 371210"/>
                <a:gd name="connsiteX1" fmla="*/ 215900 w 908050"/>
                <a:gd name="connsiteY1" fmla="*/ 133879 h 371210"/>
                <a:gd name="connsiteX2" fmla="*/ 387350 w 908050"/>
                <a:gd name="connsiteY2" fmla="*/ 133085 h 371210"/>
                <a:gd name="connsiteX3" fmla="*/ 514350 w 908050"/>
                <a:gd name="connsiteY3" fmla="*/ 10054 h 371210"/>
                <a:gd name="connsiteX4" fmla="*/ 619125 w 908050"/>
                <a:gd name="connsiteY4" fmla="*/ 72760 h 371210"/>
                <a:gd name="connsiteX5" fmla="*/ 676275 w 908050"/>
                <a:gd name="connsiteY5" fmla="*/ 47360 h 371210"/>
                <a:gd name="connsiteX6" fmla="*/ 736600 w 908050"/>
                <a:gd name="connsiteY6" fmla="*/ 152135 h 371210"/>
                <a:gd name="connsiteX7" fmla="*/ 908050 w 908050"/>
                <a:gd name="connsiteY7" fmla="*/ 371210 h 371210"/>
                <a:gd name="connsiteX0" fmla="*/ 0 w 908050"/>
                <a:gd name="connsiteY0" fmla="*/ 194998 h 203729"/>
                <a:gd name="connsiteX1" fmla="*/ 215900 w 908050"/>
                <a:gd name="connsiteY1" fmla="*/ 133879 h 203729"/>
                <a:gd name="connsiteX2" fmla="*/ 387350 w 908050"/>
                <a:gd name="connsiteY2" fmla="*/ 133085 h 203729"/>
                <a:gd name="connsiteX3" fmla="*/ 514350 w 908050"/>
                <a:gd name="connsiteY3" fmla="*/ 10054 h 203729"/>
                <a:gd name="connsiteX4" fmla="*/ 619125 w 908050"/>
                <a:gd name="connsiteY4" fmla="*/ 72760 h 203729"/>
                <a:gd name="connsiteX5" fmla="*/ 676275 w 908050"/>
                <a:gd name="connsiteY5" fmla="*/ 47360 h 203729"/>
                <a:gd name="connsiteX6" fmla="*/ 736600 w 908050"/>
                <a:gd name="connsiteY6" fmla="*/ 152135 h 203729"/>
                <a:gd name="connsiteX7" fmla="*/ 908050 w 908050"/>
                <a:gd name="connsiteY7" fmla="*/ 203729 h 203729"/>
                <a:gd name="connsiteX0" fmla="*/ 0 w 908050"/>
                <a:gd name="connsiteY0" fmla="*/ 160867 h 169598"/>
                <a:gd name="connsiteX1" fmla="*/ 215900 w 908050"/>
                <a:gd name="connsiteY1" fmla="*/ 99748 h 169598"/>
                <a:gd name="connsiteX2" fmla="*/ 387350 w 908050"/>
                <a:gd name="connsiteY2" fmla="*/ 98954 h 169598"/>
                <a:gd name="connsiteX3" fmla="*/ 499269 w 908050"/>
                <a:gd name="connsiteY3" fmla="*/ 37042 h 169598"/>
                <a:gd name="connsiteX4" fmla="*/ 619125 w 908050"/>
                <a:gd name="connsiteY4" fmla="*/ 38629 h 169598"/>
                <a:gd name="connsiteX5" fmla="*/ 676275 w 908050"/>
                <a:gd name="connsiteY5" fmla="*/ 13229 h 169598"/>
                <a:gd name="connsiteX6" fmla="*/ 736600 w 908050"/>
                <a:gd name="connsiteY6" fmla="*/ 118004 h 169598"/>
                <a:gd name="connsiteX7" fmla="*/ 908050 w 908050"/>
                <a:gd name="connsiteY7" fmla="*/ 169598 h 169598"/>
                <a:gd name="connsiteX0" fmla="*/ 0 w 908050"/>
                <a:gd name="connsiteY0" fmla="*/ 135732 h 144463"/>
                <a:gd name="connsiteX1" fmla="*/ 215900 w 908050"/>
                <a:gd name="connsiteY1" fmla="*/ 74613 h 144463"/>
                <a:gd name="connsiteX2" fmla="*/ 387350 w 908050"/>
                <a:gd name="connsiteY2" fmla="*/ 73819 h 144463"/>
                <a:gd name="connsiteX3" fmla="*/ 499269 w 908050"/>
                <a:gd name="connsiteY3" fmla="*/ 11907 h 144463"/>
                <a:gd name="connsiteX4" fmla="*/ 619125 w 908050"/>
                <a:gd name="connsiteY4" fmla="*/ 13494 h 144463"/>
                <a:gd name="connsiteX5" fmla="*/ 736600 w 908050"/>
                <a:gd name="connsiteY5" fmla="*/ 92869 h 144463"/>
                <a:gd name="connsiteX6" fmla="*/ 908050 w 908050"/>
                <a:gd name="connsiteY6" fmla="*/ 144463 h 144463"/>
                <a:gd name="connsiteX0" fmla="*/ 0 w 908050"/>
                <a:gd name="connsiteY0" fmla="*/ 163645 h 172376"/>
                <a:gd name="connsiteX1" fmla="*/ 215900 w 908050"/>
                <a:gd name="connsiteY1" fmla="*/ 102526 h 172376"/>
                <a:gd name="connsiteX2" fmla="*/ 372269 w 908050"/>
                <a:gd name="connsiteY2" fmla="*/ 10451 h 172376"/>
                <a:gd name="connsiteX3" fmla="*/ 499269 w 908050"/>
                <a:gd name="connsiteY3" fmla="*/ 39820 h 172376"/>
                <a:gd name="connsiteX4" fmla="*/ 619125 w 908050"/>
                <a:gd name="connsiteY4" fmla="*/ 41407 h 172376"/>
                <a:gd name="connsiteX5" fmla="*/ 736600 w 908050"/>
                <a:gd name="connsiteY5" fmla="*/ 120782 h 172376"/>
                <a:gd name="connsiteX6" fmla="*/ 908050 w 908050"/>
                <a:gd name="connsiteY6" fmla="*/ 172376 h 1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8050" h="172376">
                  <a:moveTo>
                    <a:pt x="0" y="163645"/>
                  </a:moveTo>
                  <a:cubicBezTo>
                    <a:pt x="44979" y="131895"/>
                    <a:pt x="153855" y="128058"/>
                    <a:pt x="215900" y="102526"/>
                  </a:cubicBezTo>
                  <a:cubicBezTo>
                    <a:pt x="277945" y="76994"/>
                    <a:pt x="325041" y="20902"/>
                    <a:pt x="372269" y="10451"/>
                  </a:cubicBezTo>
                  <a:cubicBezTo>
                    <a:pt x="419497" y="0"/>
                    <a:pt x="458126" y="34661"/>
                    <a:pt x="499269" y="39820"/>
                  </a:cubicBezTo>
                  <a:cubicBezTo>
                    <a:pt x="540412" y="44979"/>
                    <a:pt x="579570" y="27913"/>
                    <a:pt x="619125" y="41407"/>
                  </a:cubicBezTo>
                  <a:cubicBezTo>
                    <a:pt x="658680" y="54901"/>
                    <a:pt x="688446" y="98954"/>
                    <a:pt x="736600" y="120782"/>
                  </a:cubicBezTo>
                  <a:cubicBezTo>
                    <a:pt x="775229" y="146844"/>
                    <a:pt x="872331" y="126736"/>
                    <a:pt x="908050" y="172376"/>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70" name="Picture 169" descr="TP_tmp.emf"/>
            <p:cNvPicPr>
              <a:picLocks noChangeAspect="1"/>
            </p:cNvPicPr>
            <p:nvPr>
              <p:custDataLst>
                <p:tags r:id="rId12"/>
              </p:custDataLst>
            </p:nvPr>
          </p:nvPicPr>
          <p:blipFill>
            <a:blip r:embed="rId33" cstate="print"/>
            <a:stretch>
              <a:fillRect/>
            </a:stretch>
          </p:blipFill>
          <p:spPr bwMode="auto">
            <a:xfrm>
              <a:off x="3576426" y="2872851"/>
              <a:ext cx="508323" cy="223076"/>
            </a:xfrm>
            <a:prstGeom prst="rect">
              <a:avLst/>
            </a:prstGeom>
            <a:noFill/>
            <a:ln/>
            <a:effectLst/>
          </p:spPr>
        </p:pic>
      </p:grpSp>
      <p:grpSp>
        <p:nvGrpSpPr>
          <p:cNvPr id="169" name="Group 168"/>
          <p:cNvGrpSpPr/>
          <p:nvPr/>
        </p:nvGrpSpPr>
        <p:grpSpPr bwMode="auto">
          <a:xfrm>
            <a:off x="4411550" y="2872851"/>
            <a:ext cx="823000" cy="925563"/>
            <a:chOff x="4416528" y="2872851"/>
            <a:chExt cx="823000" cy="925563"/>
          </a:xfrm>
        </p:grpSpPr>
        <p:cxnSp>
          <p:nvCxnSpPr>
            <p:cNvPr id="41" name="Straight Arrow Connector 40"/>
            <p:cNvCxnSpPr/>
            <p:nvPr/>
          </p:nvCxnSpPr>
          <p:spPr bwMode="auto">
            <a:xfrm>
              <a:off x="4429659"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bwMode="auto">
            <a:xfrm rot="5400000" flipH="1" flipV="1">
              <a:off x="4226589"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43" name="Freeform 42"/>
            <p:cNvSpPr/>
            <p:nvPr/>
          </p:nvSpPr>
          <p:spPr bwMode="auto">
            <a:xfrm>
              <a:off x="4515828" y="3332520"/>
              <a:ext cx="689352" cy="274475"/>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2587 h 404680"/>
                <a:gd name="connsiteX1" fmla="*/ 98425 w 908050"/>
                <a:gd name="connsiteY1" fmla="*/ 363537 h 404680"/>
                <a:gd name="connsiteX2" fmla="*/ 207963 w 908050"/>
                <a:gd name="connsiteY2" fmla="*/ 135731 h 404680"/>
                <a:gd name="connsiteX3" fmla="*/ 395288 w 908050"/>
                <a:gd name="connsiteY3" fmla="*/ 168275 h 404680"/>
                <a:gd name="connsiteX4" fmla="*/ 514350 w 908050"/>
                <a:gd name="connsiteY4" fmla="*/ 15081 h 404680"/>
                <a:gd name="connsiteX5" fmla="*/ 619125 w 908050"/>
                <a:gd name="connsiteY5" fmla="*/ 77787 h 404680"/>
                <a:gd name="connsiteX6" fmla="*/ 736600 w 908050"/>
                <a:gd name="connsiteY6" fmla="*/ 157162 h 404680"/>
                <a:gd name="connsiteX7" fmla="*/ 819150 w 908050"/>
                <a:gd name="connsiteY7" fmla="*/ 341312 h 404680"/>
                <a:gd name="connsiteX8" fmla="*/ 908050 w 908050"/>
                <a:gd name="connsiteY8" fmla="*/ 376237 h 404680"/>
                <a:gd name="connsiteX0" fmla="*/ 0 w 908050"/>
                <a:gd name="connsiteY0" fmla="*/ 382587 h 386026"/>
                <a:gd name="connsiteX1" fmla="*/ 98425 w 908050"/>
                <a:gd name="connsiteY1" fmla="*/ 196056 h 386026"/>
                <a:gd name="connsiteX2" fmla="*/ 207963 w 908050"/>
                <a:gd name="connsiteY2" fmla="*/ 135731 h 386026"/>
                <a:gd name="connsiteX3" fmla="*/ 395288 w 908050"/>
                <a:gd name="connsiteY3" fmla="*/ 168275 h 386026"/>
                <a:gd name="connsiteX4" fmla="*/ 514350 w 908050"/>
                <a:gd name="connsiteY4" fmla="*/ 15081 h 386026"/>
                <a:gd name="connsiteX5" fmla="*/ 619125 w 908050"/>
                <a:gd name="connsiteY5" fmla="*/ 77787 h 386026"/>
                <a:gd name="connsiteX6" fmla="*/ 736600 w 908050"/>
                <a:gd name="connsiteY6" fmla="*/ 157162 h 386026"/>
                <a:gd name="connsiteX7" fmla="*/ 819150 w 908050"/>
                <a:gd name="connsiteY7" fmla="*/ 341312 h 386026"/>
                <a:gd name="connsiteX8" fmla="*/ 908050 w 908050"/>
                <a:gd name="connsiteY8" fmla="*/ 376237 h 386026"/>
                <a:gd name="connsiteX0" fmla="*/ 0 w 908050"/>
                <a:gd name="connsiteY0" fmla="*/ 382587 h 386026"/>
                <a:gd name="connsiteX1" fmla="*/ 98425 w 908050"/>
                <a:gd name="connsiteY1" fmla="*/ 196056 h 386026"/>
                <a:gd name="connsiteX2" fmla="*/ 207963 w 908050"/>
                <a:gd name="connsiteY2" fmla="*/ 135731 h 386026"/>
                <a:gd name="connsiteX3" fmla="*/ 395288 w 908050"/>
                <a:gd name="connsiteY3" fmla="*/ 168275 h 386026"/>
                <a:gd name="connsiteX4" fmla="*/ 514350 w 908050"/>
                <a:gd name="connsiteY4" fmla="*/ 15081 h 386026"/>
                <a:gd name="connsiteX5" fmla="*/ 619125 w 908050"/>
                <a:gd name="connsiteY5" fmla="*/ 77787 h 386026"/>
                <a:gd name="connsiteX6" fmla="*/ 736600 w 908050"/>
                <a:gd name="connsiteY6" fmla="*/ 157162 h 386026"/>
                <a:gd name="connsiteX7" fmla="*/ 908050 w 908050"/>
                <a:gd name="connsiteY7" fmla="*/ 376237 h 386026"/>
                <a:gd name="connsiteX0" fmla="*/ 0 w 908050"/>
                <a:gd name="connsiteY0" fmla="*/ 382587 h 386026"/>
                <a:gd name="connsiteX1" fmla="*/ 98425 w 908050"/>
                <a:gd name="connsiteY1" fmla="*/ 196056 h 386026"/>
                <a:gd name="connsiteX2" fmla="*/ 207963 w 908050"/>
                <a:gd name="connsiteY2" fmla="*/ 135731 h 386026"/>
                <a:gd name="connsiteX3" fmla="*/ 395288 w 908050"/>
                <a:gd name="connsiteY3" fmla="*/ 168275 h 386026"/>
                <a:gd name="connsiteX4" fmla="*/ 514350 w 908050"/>
                <a:gd name="connsiteY4" fmla="*/ 15081 h 386026"/>
                <a:gd name="connsiteX5" fmla="*/ 619125 w 908050"/>
                <a:gd name="connsiteY5" fmla="*/ 77787 h 386026"/>
                <a:gd name="connsiteX6" fmla="*/ 736600 w 908050"/>
                <a:gd name="connsiteY6" fmla="*/ 157162 h 386026"/>
                <a:gd name="connsiteX7" fmla="*/ 908050 w 908050"/>
                <a:gd name="connsiteY7" fmla="*/ 208756 h 386026"/>
                <a:gd name="connsiteX0" fmla="*/ 0 w 908050"/>
                <a:gd name="connsiteY0" fmla="*/ 401901 h 405340"/>
                <a:gd name="connsiteX1" fmla="*/ 98425 w 908050"/>
                <a:gd name="connsiteY1" fmla="*/ 215370 h 405340"/>
                <a:gd name="connsiteX2" fmla="*/ 207963 w 908050"/>
                <a:gd name="connsiteY2" fmla="*/ 155045 h 405340"/>
                <a:gd name="connsiteX3" fmla="*/ 304007 w 908050"/>
                <a:gd name="connsiteY3" fmla="*/ 20108 h 405340"/>
                <a:gd name="connsiteX4" fmla="*/ 514350 w 908050"/>
                <a:gd name="connsiteY4" fmla="*/ 34395 h 405340"/>
                <a:gd name="connsiteX5" fmla="*/ 619125 w 908050"/>
                <a:gd name="connsiteY5" fmla="*/ 97101 h 405340"/>
                <a:gd name="connsiteX6" fmla="*/ 736600 w 908050"/>
                <a:gd name="connsiteY6" fmla="*/ 176476 h 405340"/>
                <a:gd name="connsiteX7" fmla="*/ 908050 w 908050"/>
                <a:gd name="connsiteY7" fmla="*/ 228070 h 405340"/>
                <a:gd name="connsiteX0" fmla="*/ 0 w 908050"/>
                <a:gd name="connsiteY0" fmla="*/ 391715 h 395154"/>
                <a:gd name="connsiteX1" fmla="*/ 98425 w 908050"/>
                <a:gd name="connsiteY1" fmla="*/ 205184 h 395154"/>
                <a:gd name="connsiteX2" fmla="*/ 207963 w 908050"/>
                <a:gd name="connsiteY2" fmla="*/ 144859 h 395154"/>
                <a:gd name="connsiteX3" fmla="*/ 304007 w 908050"/>
                <a:gd name="connsiteY3" fmla="*/ 9922 h 395154"/>
                <a:gd name="connsiteX4" fmla="*/ 423069 w 908050"/>
                <a:gd name="connsiteY4" fmla="*/ 85328 h 395154"/>
                <a:gd name="connsiteX5" fmla="*/ 619125 w 908050"/>
                <a:gd name="connsiteY5" fmla="*/ 86915 h 395154"/>
                <a:gd name="connsiteX6" fmla="*/ 736600 w 908050"/>
                <a:gd name="connsiteY6" fmla="*/ 166290 h 395154"/>
                <a:gd name="connsiteX7" fmla="*/ 908050 w 908050"/>
                <a:gd name="connsiteY7" fmla="*/ 217884 h 395154"/>
                <a:gd name="connsiteX0" fmla="*/ 0 w 908050"/>
                <a:gd name="connsiteY0" fmla="*/ 318294 h 321733"/>
                <a:gd name="connsiteX1" fmla="*/ 98425 w 908050"/>
                <a:gd name="connsiteY1" fmla="*/ 131763 h 321733"/>
                <a:gd name="connsiteX2" fmla="*/ 207963 w 908050"/>
                <a:gd name="connsiteY2" fmla="*/ 71438 h 321733"/>
                <a:gd name="connsiteX3" fmla="*/ 304007 w 908050"/>
                <a:gd name="connsiteY3" fmla="*/ 73820 h 321733"/>
                <a:gd name="connsiteX4" fmla="*/ 423069 w 908050"/>
                <a:gd name="connsiteY4" fmla="*/ 11907 h 321733"/>
                <a:gd name="connsiteX5" fmla="*/ 619125 w 908050"/>
                <a:gd name="connsiteY5" fmla="*/ 13494 h 321733"/>
                <a:gd name="connsiteX6" fmla="*/ 736600 w 908050"/>
                <a:gd name="connsiteY6" fmla="*/ 92869 h 321733"/>
                <a:gd name="connsiteX7" fmla="*/ 908050 w 908050"/>
                <a:gd name="connsiteY7" fmla="*/ 144463 h 321733"/>
                <a:gd name="connsiteX0" fmla="*/ 0 w 908050"/>
                <a:gd name="connsiteY0" fmla="*/ 355467 h 358906"/>
                <a:gd name="connsiteX1" fmla="*/ 98425 w 908050"/>
                <a:gd name="connsiteY1" fmla="*/ 168936 h 358906"/>
                <a:gd name="connsiteX2" fmla="*/ 207963 w 908050"/>
                <a:gd name="connsiteY2" fmla="*/ 17330 h 358906"/>
                <a:gd name="connsiteX3" fmla="*/ 304007 w 908050"/>
                <a:gd name="connsiteY3" fmla="*/ 110993 h 358906"/>
                <a:gd name="connsiteX4" fmla="*/ 423069 w 908050"/>
                <a:gd name="connsiteY4" fmla="*/ 49080 h 358906"/>
                <a:gd name="connsiteX5" fmla="*/ 619125 w 908050"/>
                <a:gd name="connsiteY5" fmla="*/ 50667 h 358906"/>
                <a:gd name="connsiteX6" fmla="*/ 736600 w 908050"/>
                <a:gd name="connsiteY6" fmla="*/ 130042 h 358906"/>
                <a:gd name="connsiteX7" fmla="*/ 908050 w 908050"/>
                <a:gd name="connsiteY7" fmla="*/ 181636 h 358906"/>
                <a:gd name="connsiteX0" fmla="*/ 0 w 908050"/>
                <a:gd name="connsiteY0" fmla="*/ 378486 h 381925"/>
                <a:gd name="connsiteX1" fmla="*/ 98425 w 908050"/>
                <a:gd name="connsiteY1" fmla="*/ 191955 h 381925"/>
                <a:gd name="connsiteX2" fmla="*/ 207963 w 908050"/>
                <a:gd name="connsiteY2" fmla="*/ 40349 h 381925"/>
                <a:gd name="connsiteX3" fmla="*/ 304007 w 908050"/>
                <a:gd name="connsiteY3" fmla="*/ 134012 h 381925"/>
                <a:gd name="connsiteX4" fmla="*/ 423069 w 908050"/>
                <a:gd name="connsiteY4" fmla="*/ 72099 h 381925"/>
                <a:gd name="connsiteX5" fmla="*/ 619125 w 908050"/>
                <a:gd name="connsiteY5" fmla="*/ 73686 h 381925"/>
                <a:gd name="connsiteX6" fmla="*/ 736600 w 908050"/>
                <a:gd name="connsiteY6" fmla="*/ 153061 h 381925"/>
                <a:gd name="connsiteX7" fmla="*/ 908050 w 908050"/>
                <a:gd name="connsiteY7" fmla="*/ 204655 h 381925"/>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51726 h 361552"/>
                <a:gd name="connsiteX4" fmla="*/ 619125 w 908050"/>
                <a:gd name="connsiteY4" fmla="*/ 53313 h 361552"/>
                <a:gd name="connsiteX5" fmla="*/ 736600 w 908050"/>
                <a:gd name="connsiteY5" fmla="*/ 132688 h 361552"/>
                <a:gd name="connsiteX6" fmla="*/ 908050 w 908050"/>
                <a:gd name="connsiteY6" fmla="*/ 184282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12845 h 361552"/>
                <a:gd name="connsiteX4" fmla="*/ 619125 w 908050"/>
                <a:gd name="connsiteY4" fmla="*/ 53313 h 361552"/>
                <a:gd name="connsiteX5" fmla="*/ 736600 w 908050"/>
                <a:gd name="connsiteY5" fmla="*/ 132688 h 361552"/>
                <a:gd name="connsiteX6" fmla="*/ 908050 w 908050"/>
                <a:gd name="connsiteY6" fmla="*/ 184282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73964 h 361552"/>
                <a:gd name="connsiteX4" fmla="*/ 619125 w 908050"/>
                <a:gd name="connsiteY4" fmla="*/ 53313 h 361552"/>
                <a:gd name="connsiteX5" fmla="*/ 736600 w 908050"/>
                <a:gd name="connsiteY5" fmla="*/ 132688 h 361552"/>
                <a:gd name="connsiteX6" fmla="*/ 908050 w 908050"/>
                <a:gd name="connsiteY6" fmla="*/ 184282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73964 h 361552"/>
                <a:gd name="connsiteX4" fmla="*/ 619125 w 908050"/>
                <a:gd name="connsiteY4" fmla="*/ 53313 h 361552"/>
                <a:gd name="connsiteX5" fmla="*/ 736600 w 908050"/>
                <a:gd name="connsiteY5" fmla="*/ 132688 h 361552"/>
                <a:gd name="connsiteX6" fmla="*/ 908050 w 908050"/>
                <a:gd name="connsiteY6" fmla="*/ 245401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73964 h 361552"/>
                <a:gd name="connsiteX4" fmla="*/ 619125 w 908050"/>
                <a:gd name="connsiteY4" fmla="*/ 53313 h 361552"/>
                <a:gd name="connsiteX5" fmla="*/ 736600 w 908050"/>
                <a:gd name="connsiteY5" fmla="*/ 132688 h 361552"/>
                <a:gd name="connsiteX6" fmla="*/ 908050 w 908050"/>
                <a:gd name="connsiteY6" fmla="*/ 306520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73964 h 361552"/>
                <a:gd name="connsiteX4" fmla="*/ 736600 w 908050"/>
                <a:gd name="connsiteY4" fmla="*/ 132688 h 361552"/>
                <a:gd name="connsiteX5" fmla="*/ 908050 w 908050"/>
                <a:gd name="connsiteY5" fmla="*/ 306520 h 361552"/>
                <a:gd name="connsiteX0" fmla="*/ 0 w 908050"/>
                <a:gd name="connsiteY0" fmla="*/ 358113 h 361552"/>
                <a:gd name="connsiteX1" fmla="*/ 98425 w 908050"/>
                <a:gd name="connsiteY1" fmla="*/ 171582 h 361552"/>
                <a:gd name="connsiteX2" fmla="*/ 207963 w 908050"/>
                <a:gd name="connsiteY2" fmla="*/ 19976 h 361552"/>
                <a:gd name="connsiteX3" fmla="*/ 423069 w 908050"/>
                <a:gd name="connsiteY3" fmla="*/ 173964 h 361552"/>
                <a:gd name="connsiteX4" fmla="*/ 764381 w 908050"/>
                <a:gd name="connsiteY4" fmla="*/ 58869 h 361552"/>
                <a:gd name="connsiteX5" fmla="*/ 908050 w 908050"/>
                <a:gd name="connsiteY5" fmla="*/ 306520 h 361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050" h="361552">
                  <a:moveTo>
                    <a:pt x="0" y="358113"/>
                  </a:moveTo>
                  <a:cubicBezTo>
                    <a:pt x="35719" y="361552"/>
                    <a:pt x="63765" y="227938"/>
                    <a:pt x="98425" y="171582"/>
                  </a:cubicBezTo>
                  <a:cubicBezTo>
                    <a:pt x="133085" y="115226"/>
                    <a:pt x="120253" y="42862"/>
                    <a:pt x="207963" y="19976"/>
                  </a:cubicBezTo>
                  <a:cubicBezTo>
                    <a:pt x="262070" y="0"/>
                    <a:pt x="330333" y="167482"/>
                    <a:pt x="423069" y="173964"/>
                  </a:cubicBezTo>
                  <a:cubicBezTo>
                    <a:pt x="515805" y="180446"/>
                    <a:pt x="683551" y="36776"/>
                    <a:pt x="764381" y="58869"/>
                  </a:cubicBezTo>
                  <a:cubicBezTo>
                    <a:pt x="812535" y="101070"/>
                    <a:pt x="872331" y="260880"/>
                    <a:pt x="908050" y="306520"/>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67" name="Picture 166" descr="TP_tmp.emf"/>
            <p:cNvPicPr>
              <a:picLocks noChangeAspect="1"/>
            </p:cNvPicPr>
            <p:nvPr>
              <p:custDataLst>
                <p:tags r:id="rId11"/>
              </p:custDataLst>
            </p:nvPr>
          </p:nvPicPr>
          <p:blipFill>
            <a:blip r:embed="rId34" cstate="print"/>
            <a:stretch>
              <a:fillRect/>
            </a:stretch>
          </p:blipFill>
          <p:spPr bwMode="auto">
            <a:xfrm>
              <a:off x="4416528" y="2872851"/>
              <a:ext cx="508323" cy="223076"/>
            </a:xfrm>
            <a:prstGeom prst="rect">
              <a:avLst/>
            </a:prstGeom>
            <a:noFill/>
            <a:ln/>
            <a:effectLst/>
          </p:spPr>
        </p:pic>
      </p:grpSp>
      <p:grpSp>
        <p:nvGrpSpPr>
          <p:cNvPr id="166" name="Group 165"/>
          <p:cNvGrpSpPr/>
          <p:nvPr/>
        </p:nvGrpSpPr>
        <p:grpSpPr bwMode="auto">
          <a:xfrm>
            <a:off x="5254695" y="2872851"/>
            <a:ext cx="823682" cy="925563"/>
            <a:chOff x="5264279" y="2872851"/>
            <a:chExt cx="823682" cy="925563"/>
          </a:xfrm>
        </p:grpSpPr>
        <p:cxnSp>
          <p:nvCxnSpPr>
            <p:cNvPr id="44" name="Straight Arrow Connector 43"/>
            <p:cNvCxnSpPr/>
            <p:nvPr/>
          </p:nvCxnSpPr>
          <p:spPr bwMode="auto">
            <a:xfrm>
              <a:off x="5278092"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bwMode="auto">
            <a:xfrm rot="5400000" flipH="1" flipV="1">
              <a:off x="5075023"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46" name="Freeform 45"/>
            <p:cNvSpPr/>
            <p:nvPr/>
          </p:nvSpPr>
          <p:spPr bwMode="auto">
            <a:xfrm>
              <a:off x="5364261" y="3394083"/>
              <a:ext cx="689352" cy="259310"/>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02274 h 392773"/>
                <a:gd name="connsiteX4" fmla="*/ 575469 w 908050"/>
                <a:gd name="connsiteY4" fmla="*/ 125280 h 392773"/>
                <a:gd name="connsiteX5" fmla="*/ 736600 w 908050"/>
                <a:gd name="connsiteY5" fmla="*/ 130042 h 392773"/>
                <a:gd name="connsiteX6" fmla="*/ 908050 w 908050"/>
                <a:gd name="connsiteY6" fmla="*/ 349117 h 392773"/>
                <a:gd name="connsiteX0" fmla="*/ 0 w 908050"/>
                <a:gd name="connsiteY0" fmla="*/ 355467 h 358906"/>
                <a:gd name="connsiteX1" fmla="*/ 98425 w 908050"/>
                <a:gd name="connsiteY1" fmla="*/ 245136 h 358906"/>
                <a:gd name="connsiteX2" fmla="*/ 207963 w 908050"/>
                <a:gd name="connsiteY2" fmla="*/ 17330 h 358906"/>
                <a:gd name="connsiteX3" fmla="*/ 395288 w 908050"/>
                <a:gd name="connsiteY3" fmla="*/ 202274 h 358906"/>
                <a:gd name="connsiteX4" fmla="*/ 575469 w 908050"/>
                <a:gd name="connsiteY4" fmla="*/ 125280 h 358906"/>
                <a:gd name="connsiteX5" fmla="*/ 736600 w 908050"/>
                <a:gd name="connsiteY5" fmla="*/ 130042 h 358906"/>
                <a:gd name="connsiteX6" fmla="*/ 908050 w 908050"/>
                <a:gd name="connsiteY6" fmla="*/ 349117 h 358906"/>
                <a:gd name="connsiteX0" fmla="*/ 0 w 908050"/>
                <a:gd name="connsiteY0" fmla="*/ 355467 h 358906"/>
                <a:gd name="connsiteX1" fmla="*/ 98425 w 908050"/>
                <a:gd name="connsiteY1" fmla="*/ 245136 h 358906"/>
                <a:gd name="connsiteX2" fmla="*/ 207963 w 908050"/>
                <a:gd name="connsiteY2" fmla="*/ 17330 h 358906"/>
                <a:gd name="connsiteX3" fmla="*/ 456407 w 908050"/>
                <a:gd name="connsiteY3" fmla="*/ 202274 h 358906"/>
                <a:gd name="connsiteX4" fmla="*/ 575469 w 908050"/>
                <a:gd name="connsiteY4" fmla="*/ 125280 h 358906"/>
                <a:gd name="connsiteX5" fmla="*/ 736600 w 908050"/>
                <a:gd name="connsiteY5" fmla="*/ 130042 h 358906"/>
                <a:gd name="connsiteX6" fmla="*/ 908050 w 908050"/>
                <a:gd name="connsiteY6" fmla="*/ 349117 h 358906"/>
                <a:gd name="connsiteX0" fmla="*/ 0 w 908050"/>
                <a:gd name="connsiteY0" fmla="*/ 355467 h 358906"/>
                <a:gd name="connsiteX1" fmla="*/ 98425 w 908050"/>
                <a:gd name="connsiteY1" fmla="*/ 245136 h 358906"/>
                <a:gd name="connsiteX2" fmla="*/ 207963 w 908050"/>
                <a:gd name="connsiteY2" fmla="*/ 17330 h 358906"/>
                <a:gd name="connsiteX3" fmla="*/ 456407 w 908050"/>
                <a:gd name="connsiteY3" fmla="*/ 202274 h 358906"/>
                <a:gd name="connsiteX4" fmla="*/ 736600 w 908050"/>
                <a:gd name="connsiteY4" fmla="*/ 130042 h 358906"/>
                <a:gd name="connsiteX5" fmla="*/ 908050 w 908050"/>
                <a:gd name="connsiteY5" fmla="*/ 349117 h 358906"/>
                <a:gd name="connsiteX0" fmla="*/ 0 w 908050"/>
                <a:gd name="connsiteY0" fmla="*/ 355467 h 358906"/>
                <a:gd name="connsiteX1" fmla="*/ 98425 w 908050"/>
                <a:gd name="connsiteY1" fmla="*/ 245136 h 358906"/>
                <a:gd name="connsiteX2" fmla="*/ 269082 w 908050"/>
                <a:gd name="connsiteY2" fmla="*/ 17330 h 358906"/>
                <a:gd name="connsiteX3" fmla="*/ 456407 w 908050"/>
                <a:gd name="connsiteY3" fmla="*/ 202274 h 358906"/>
                <a:gd name="connsiteX4" fmla="*/ 736600 w 908050"/>
                <a:gd name="connsiteY4" fmla="*/ 130042 h 358906"/>
                <a:gd name="connsiteX5" fmla="*/ 908050 w 908050"/>
                <a:gd name="connsiteY5" fmla="*/ 349117 h 358906"/>
                <a:gd name="connsiteX0" fmla="*/ 0 w 908050"/>
                <a:gd name="connsiteY0" fmla="*/ 338137 h 341576"/>
                <a:gd name="connsiteX1" fmla="*/ 98425 w 908050"/>
                <a:gd name="connsiteY1" fmla="*/ 227806 h 341576"/>
                <a:gd name="connsiteX2" fmla="*/ 269082 w 908050"/>
                <a:gd name="connsiteY2" fmla="*/ 0 h 341576"/>
                <a:gd name="connsiteX3" fmla="*/ 456407 w 908050"/>
                <a:gd name="connsiteY3" fmla="*/ 184944 h 341576"/>
                <a:gd name="connsiteX4" fmla="*/ 736600 w 908050"/>
                <a:gd name="connsiteY4" fmla="*/ 112712 h 341576"/>
                <a:gd name="connsiteX5" fmla="*/ 908050 w 908050"/>
                <a:gd name="connsiteY5" fmla="*/ 331787 h 34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050" h="341576">
                  <a:moveTo>
                    <a:pt x="0" y="338137"/>
                  </a:moveTo>
                  <a:cubicBezTo>
                    <a:pt x="35719" y="341576"/>
                    <a:pt x="53578" y="284162"/>
                    <a:pt x="98425" y="227806"/>
                  </a:cubicBezTo>
                  <a:cubicBezTo>
                    <a:pt x="143272" y="171450"/>
                    <a:pt x="181372" y="22886"/>
                    <a:pt x="269082" y="0"/>
                  </a:cubicBezTo>
                  <a:cubicBezTo>
                    <a:pt x="399654" y="13626"/>
                    <a:pt x="378487" y="166159"/>
                    <a:pt x="456407" y="184944"/>
                  </a:cubicBezTo>
                  <a:cubicBezTo>
                    <a:pt x="534327" y="203729"/>
                    <a:pt x="661326" y="88238"/>
                    <a:pt x="736600" y="112712"/>
                  </a:cubicBezTo>
                  <a:cubicBezTo>
                    <a:pt x="792030" y="150018"/>
                    <a:pt x="872331" y="286147"/>
                    <a:pt x="908050" y="331787"/>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lang="en-US" sz="1200" u="sng" smtClean="0"/>
            </a:p>
          </p:txBody>
        </p:sp>
        <p:pic>
          <p:nvPicPr>
            <p:cNvPr id="164" name="Picture 163" descr="TP_tmp.emf"/>
            <p:cNvPicPr>
              <a:picLocks noChangeAspect="1"/>
            </p:cNvPicPr>
            <p:nvPr>
              <p:custDataLst>
                <p:tags r:id="rId10"/>
              </p:custDataLst>
            </p:nvPr>
          </p:nvPicPr>
          <p:blipFill>
            <a:blip r:embed="rId35" cstate="print"/>
            <a:stretch>
              <a:fillRect/>
            </a:stretch>
          </p:blipFill>
          <p:spPr bwMode="auto">
            <a:xfrm>
              <a:off x="5264279" y="2872851"/>
              <a:ext cx="493025" cy="208368"/>
            </a:xfrm>
            <a:prstGeom prst="rect">
              <a:avLst/>
            </a:prstGeom>
            <a:noFill/>
            <a:ln/>
            <a:effectLst/>
          </p:spPr>
        </p:pic>
      </p:grpSp>
      <p:grpSp>
        <p:nvGrpSpPr>
          <p:cNvPr id="163" name="Group 162"/>
          <p:cNvGrpSpPr/>
          <p:nvPr/>
        </p:nvGrpSpPr>
        <p:grpSpPr bwMode="auto">
          <a:xfrm>
            <a:off x="6087203" y="2872851"/>
            <a:ext cx="844126" cy="925563"/>
            <a:chOff x="6092269" y="2872851"/>
            <a:chExt cx="844126" cy="925563"/>
          </a:xfrm>
        </p:grpSpPr>
        <p:cxnSp>
          <p:nvCxnSpPr>
            <p:cNvPr id="47" name="Straight Arrow Connector 46"/>
            <p:cNvCxnSpPr/>
            <p:nvPr/>
          </p:nvCxnSpPr>
          <p:spPr bwMode="auto">
            <a:xfrm>
              <a:off x="6126526"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bwMode="auto">
            <a:xfrm rot="5400000" flipH="1" flipV="1">
              <a:off x="5923456"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49" name="Freeform 48"/>
            <p:cNvSpPr/>
            <p:nvPr/>
          </p:nvSpPr>
          <p:spPr bwMode="auto">
            <a:xfrm>
              <a:off x="6212695" y="3324786"/>
              <a:ext cx="689352" cy="33814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22263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22263 h 481938"/>
                <a:gd name="connsiteX4" fmla="*/ 645319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22263 h 481938"/>
                <a:gd name="connsiteX4" fmla="*/ 782638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22263 h 481938"/>
                <a:gd name="connsiteX4" fmla="*/ 782638 w 908050"/>
                <a:gd name="connsiteY4" fmla="*/ 203993 h 481938"/>
                <a:gd name="connsiteX5" fmla="*/ 908050 w 908050"/>
                <a:gd name="connsiteY5" fmla="*/ 423068 h 481938"/>
                <a:gd name="connsiteX0" fmla="*/ 0 w 908050"/>
                <a:gd name="connsiteY0" fmla="*/ 429418 h 477969"/>
                <a:gd name="connsiteX1" fmla="*/ 98425 w 908050"/>
                <a:gd name="connsiteY1" fmla="*/ 410368 h 477969"/>
                <a:gd name="connsiteX2" fmla="*/ 207963 w 908050"/>
                <a:gd name="connsiteY2" fmla="*/ 0 h 477969"/>
                <a:gd name="connsiteX3" fmla="*/ 456407 w 908050"/>
                <a:gd name="connsiteY3" fmla="*/ 322263 h 477969"/>
                <a:gd name="connsiteX4" fmla="*/ 782638 w 908050"/>
                <a:gd name="connsiteY4" fmla="*/ 203993 h 477969"/>
                <a:gd name="connsiteX5" fmla="*/ 908050 w 908050"/>
                <a:gd name="connsiteY5" fmla="*/ 423068 h 477969"/>
                <a:gd name="connsiteX0" fmla="*/ 0 w 908050"/>
                <a:gd name="connsiteY0" fmla="*/ 429418 h 445425"/>
                <a:gd name="connsiteX1" fmla="*/ 98425 w 908050"/>
                <a:gd name="connsiteY1" fmla="*/ 410368 h 445425"/>
                <a:gd name="connsiteX2" fmla="*/ 207963 w 908050"/>
                <a:gd name="connsiteY2" fmla="*/ 0 h 445425"/>
                <a:gd name="connsiteX3" fmla="*/ 456407 w 908050"/>
                <a:gd name="connsiteY3" fmla="*/ 322263 h 445425"/>
                <a:gd name="connsiteX4" fmla="*/ 782638 w 908050"/>
                <a:gd name="connsiteY4" fmla="*/ 203993 h 445425"/>
                <a:gd name="connsiteX5" fmla="*/ 908050 w 908050"/>
                <a:gd name="connsiteY5" fmla="*/ 423068 h 44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050" h="445425">
                  <a:moveTo>
                    <a:pt x="0" y="429418"/>
                  </a:moveTo>
                  <a:cubicBezTo>
                    <a:pt x="35719" y="432857"/>
                    <a:pt x="68527" y="445425"/>
                    <a:pt x="98425" y="410368"/>
                  </a:cubicBezTo>
                  <a:cubicBezTo>
                    <a:pt x="133086" y="338798"/>
                    <a:pt x="120253" y="22886"/>
                    <a:pt x="207963" y="0"/>
                  </a:cubicBezTo>
                  <a:cubicBezTo>
                    <a:pt x="343298" y="7276"/>
                    <a:pt x="360628" y="288264"/>
                    <a:pt x="456407" y="322263"/>
                  </a:cubicBezTo>
                  <a:cubicBezTo>
                    <a:pt x="552186" y="356262"/>
                    <a:pt x="707364" y="187192"/>
                    <a:pt x="782638" y="203993"/>
                  </a:cubicBezTo>
                  <a:cubicBezTo>
                    <a:pt x="857912" y="220794"/>
                    <a:pt x="881923" y="377428"/>
                    <a:pt x="908050" y="423068"/>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61" name="Picture 160" descr="TP_tmp.emf"/>
            <p:cNvPicPr>
              <a:picLocks noChangeAspect="1"/>
            </p:cNvPicPr>
            <p:nvPr>
              <p:custDataLst>
                <p:tags r:id="rId9"/>
              </p:custDataLst>
            </p:nvPr>
          </p:nvPicPr>
          <p:blipFill>
            <a:blip r:embed="rId36" cstate="print"/>
            <a:stretch>
              <a:fillRect/>
            </a:stretch>
          </p:blipFill>
          <p:spPr bwMode="auto">
            <a:xfrm>
              <a:off x="6092269" y="2872851"/>
              <a:ext cx="517251" cy="226994"/>
            </a:xfrm>
            <a:prstGeom prst="rect">
              <a:avLst/>
            </a:prstGeom>
            <a:noFill/>
            <a:ln/>
            <a:effectLst/>
          </p:spPr>
        </p:pic>
      </p:grpSp>
      <p:grpSp>
        <p:nvGrpSpPr>
          <p:cNvPr id="160" name="Group 159"/>
          <p:cNvGrpSpPr/>
          <p:nvPr/>
        </p:nvGrpSpPr>
        <p:grpSpPr bwMode="auto">
          <a:xfrm>
            <a:off x="6931857" y="2872851"/>
            <a:ext cx="847995" cy="925563"/>
            <a:chOff x="6936834" y="2872851"/>
            <a:chExt cx="847995" cy="925563"/>
          </a:xfrm>
        </p:grpSpPr>
        <p:cxnSp>
          <p:nvCxnSpPr>
            <p:cNvPr id="50" name="Straight Arrow Connector 49"/>
            <p:cNvCxnSpPr/>
            <p:nvPr/>
          </p:nvCxnSpPr>
          <p:spPr bwMode="auto">
            <a:xfrm>
              <a:off x="6974960"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bwMode="auto">
            <a:xfrm rot="5400000" flipH="1" flipV="1">
              <a:off x="6771890"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52" name="Freeform 51"/>
            <p:cNvSpPr/>
            <p:nvPr/>
          </p:nvSpPr>
          <p:spPr bwMode="auto">
            <a:xfrm>
              <a:off x="7061129" y="3324787"/>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050" h="481938">
                  <a:moveTo>
                    <a:pt x="0" y="429418"/>
                  </a:moveTo>
                  <a:cubicBezTo>
                    <a:pt x="35719" y="432857"/>
                    <a:pt x="63765" y="481938"/>
                    <a:pt x="98425" y="410368"/>
                  </a:cubicBezTo>
                  <a:cubicBezTo>
                    <a:pt x="133086" y="338798"/>
                    <a:pt x="120253" y="22886"/>
                    <a:pt x="207963" y="0"/>
                  </a:cubicBezTo>
                  <a:cubicBezTo>
                    <a:pt x="343298" y="7276"/>
                    <a:pt x="430875" y="262600"/>
                    <a:pt x="517526" y="322263"/>
                  </a:cubicBezTo>
                  <a:cubicBezTo>
                    <a:pt x="616083" y="362083"/>
                    <a:pt x="609732" y="329406"/>
                    <a:pt x="727869" y="357981"/>
                  </a:cubicBezTo>
                  <a:cubicBezTo>
                    <a:pt x="844550" y="409574"/>
                    <a:pt x="877887" y="423861"/>
                    <a:pt x="908050" y="423068"/>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58" name="Picture 157" descr="TP_tmp.emf"/>
            <p:cNvPicPr>
              <a:picLocks noChangeAspect="1"/>
            </p:cNvPicPr>
            <p:nvPr>
              <p:custDataLst>
                <p:tags r:id="rId8"/>
              </p:custDataLst>
            </p:nvPr>
          </p:nvPicPr>
          <p:blipFill>
            <a:blip r:embed="rId37" cstate="print"/>
            <a:stretch>
              <a:fillRect/>
            </a:stretch>
          </p:blipFill>
          <p:spPr bwMode="auto">
            <a:xfrm>
              <a:off x="6936834" y="2872851"/>
              <a:ext cx="508323" cy="223076"/>
            </a:xfrm>
            <a:prstGeom prst="rect">
              <a:avLst/>
            </a:prstGeom>
            <a:noFill/>
            <a:ln/>
            <a:effectLst/>
          </p:spPr>
        </p:pic>
      </p:grpSp>
      <p:grpSp>
        <p:nvGrpSpPr>
          <p:cNvPr id="157" name="Group 156"/>
          <p:cNvGrpSpPr/>
          <p:nvPr/>
        </p:nvGrpSpPr>
        <p:grpSpPr bwMode="auto">
          <a:xfrm>
            <a:off x="7740292" y="2872851"/>
            <a:ext cx="884022" cy="925563"/>
            <a:chOff x="7750116" y="2872851"/>
            <a:chExt cx="884022" cy="925563"/>
          </a:xfrm>
        </p:grpSpPr>
        <p:cxnSp>
          <p:nvCxnSpPr>
            <p:cNvPr id="53" name="Straight Arrow Connector 52"/>
            <p:cNvCxnSpPr/>
            <p:nvPr/>
          </p:nvCxnSpPr>
          <p:spPr bwMode="auto">
            <a:xfrm>
              <a:off x="7824269" y="3682719"/>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bwMode="auto">
            <a:xfrm rot="5400000" flipH="1" flipV="1">
              <a:off x="7621200" y="3479649"/>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55" name="Freeform 54"/>
            <p:cNvSpPr/>
            <p:nvPr/>
          </p:nvSpPr>
          <p:spPr bwMode="auto">
            <a:xfrm>
              <a:off x="7910438" y="3324787"/>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07963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481938">
                  <a:moveTo>
                    <a:pt x="0" y="429418"/>
                  </a:moveTo>
                  <a:cubicBezTo>
                    <a:pt x="35719" y="432857"/>
                    <a:pt x="53578" y="481938"/>
                    <a:pt x="98425" y="410368"/>
                  </a:cubicBezTo>
                  <a:cubicBezTo>
                    <a:pt x="143272" y="338798"/>
                    <a:pt x="165497" y="9392"/>
                    <a:pt x="269082" y="0"/>
                  </a:cubicBezTo>
                  <a:cubicBezTo>
                    <a:pt x="404417" y="7276"/>
                    <a:pt x="472150" y="251752"/>
                    <a:pt x="578645" y="322263"/>
                  </a:cubicBezTo>
                  <a:cubicBezTo>
                    <a:pt x="685140" y="392774"/>
                    <a:pt x="826691" y="402067"/>
                    <a:pt x="908050" y="423068"/>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55" name="Picture 154" descr="TP_tmp.emf"/>
            <p:cNvPicPr>
              <a:picLocks noChangeAspect="1"/>
            </p:cNvPicPr>
            <p:nvPr>
              <p:custDataLst>
                <p:tags r:id="rId7"/>
              </p:custDataLst>
            </p:nvPr>
          </p:nvPicPr>
          <p:blipFill>
            <a:blip r:embed="rId38" cstate="print"/>
            <a:stretch>
              <a:fillRect/>
            </a:stretch>
          </p:blipFill>
          <p:spPr bwMode="auto">
            <a:xfrm>
              <a:off x="7750116" y="2872851"/>
              <a:ext cx="563715" cy="213581"/>
            </a:xfrm>
            <a:prstGeom prst="rect">
              <a:avLst/>
            </a:prstGeom>
            <a:noFill/>
            <a:ln/>
            <a:effectLst/>
          </p:spPr>
        </p:pic>
      </p:grpSp>
      <p:pic>
        <p:nvPicPr>
          <p:cNvPr id="180" name="Picture 179" descr="TP_tmp.emf"/>
          <p:cNvPicPr>
            <a:picLocks noChangeAspect="1"/>
          </p:cNvPicPr>
          <p:nvPr>
            <p:custDataLst>
              <p:tags r:id="rId2"/>
            </p:custDataLst>
          </p:nvPr>
        </p:nvPicPr>
        <p:blipFill>
          <a:blip r:embed="rId39" cstate="print"/>
          <a:stretch>
            <a:fillRect/>
          </a:stretch>
        </p:blipFill>
        <p:spPr bwMode="auto">
          <a:xfrm>
            <a:off x="4538057" y="4492588"/>
            <a:ext cx="3201029" cy="376591"/>
          </a:xfrm>
          <a:prstGeom prst="rect">
            <a:avLst/>
          </a:prstGeom>
          <a:noFill/>
          <a:ln/>
          <a:effectLst/>
        </p:spPr>
      </p:pic>
      <p:grpSp>
        <p:nvGrpSpPr>
          <p:cNvPr id="178" name="Group 177"/>
          <p:cNvGrpSpPr/>
          <p:nvPr/>
        </p:nvGrpSpPr>
        <p:grpSpPr bwMode="auto">
          <a:xfrm>
            <a:off x="3658353" y="3856261"/>
            <a:ext cx="4974907" cy="694173"/>
            <a:chOff x="3658355" y="3856262"/>
            <a:chExt cx="4974907" cy="694173"/>
          </a:xfrm>
        </p:grpSpPr>
        <p:pic>
          <p:nvPicPr>
            <p:cNvPr id="176" name="Picture 175" descr="TP_tmp.emf"/>
            <p:cNvPicPr>
              <a:picLocks noChangeAspect="1"/>
            </p:cNvPicPr>
            <p:nvPr>
              <p:custDataLst>
                <p:tags r:id="rId6"/>
              </p:custDataLst>
            </p:nvPr>
          </p:nvPicPr>
          <p:blipFill>
            <a:blip r:embed="rId40" cstate="print"/>
            <a:stretch>
              <a:fillRect/>
            </a:stretch>
          </p:blipFill>
          <p:spPr bwMode="auto">
            <a:xfrm>
              <a:off x="6003073" y="4087652"/>
              <a:ext cx="277272" cy="216272"/>
            </a:xfrm>
            <a:prstGeom prst="rect">
              <a:avLst/>
            </a:prstGeom>
            <a:noFill/>
            <a:ln/>
            <a:effectLst/>
          </p:spPr>
        </p:pic>
        <p:sp>
          <p:nvSpPr>
            <p:cNvPr id="86" name="Left-Right Arrow 85"/>
            <p:cNvSpPr/>
            <p:nvPr/>
          </p:nvSpPr>
          <p:spPr bwMode="auto">
            <a:xfrm>
              <a:off x="3658355" y="3856262"/>
              <a:ext cx="4974907" cy="694173"/>
            </a:xfrm>
            <a:prstGeom prst="leftRightArrow">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grpSp>
      <p:grpSp>
        <p:nvGrpSpPr>
          <p:cNvPr id="121" name="Group 120"/>
          <p:cNvGrpSpPr/>
          <p:nvPr/>
        </p:nvGrpSpPr>
        <p:grpSpPr bwMode="auto">
          <a:xfrm>
            <a:off x="7696200" y="1600200"/>
            <a:ext cx="884424" cy="799221"/>
            <a:chOff x="7715873" y="1600200"/>
            <a:chExt cx="884424" cy="799221"/>
          </a:xfrm>
        </p:grpSpPr>
        <p:cxnSp>
          <p:nvCxnSpPr>
            <p:cNvPr id="106" name="Straight Arrow Connector 105"/>
            <p:cNvCxnSpPr/>
            <p:nvPr/>
          </p:nvCxnSpPr>
          <p:spPr bwMode="auto">
            <a:xfrm>
              <a:off x="7790428" y="2283726"/>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bwMode="auto">
            <a:xfrm rot="5400000" flipH="1" flipV="1">
              <a:off x="7587359" y="2080656"/>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108" name="Freeform 107"/>
            <p:cNvSpPr/>
            <p:nvPr/>
          </p:nvSpPr>
          <p:spPr bwMode="auto">
            <a:xfrm>
              <a:off x="7876597" y="1925794"/>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07963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481938">
                  <a:moveTo>
                    <a:pt x="0" y="429418"/>
                  </a:moveTo>
                  <a:cubicBezTo>
                    <a:pt x="35719" y="432857"/>
                    <a:pt x="53578" y="481938"/>
                    <a:pt x="98425" y="410368"/>
                  </a:cubicBezTo>
                  <a:cubicBezTo>
                    <a:pt x="143272" y="338798"/>
                    <a:pt x="165497" y="9392"/>
                    <a:pt x="269082" y="0"/>
                  </a:cubicBezTo>
                  <a:cubicBezTo>
                    <a:pt x="404417" y="7276"/>
                    <a:pt x="472150" y="251752"/>
                    <a:pt x="578645" y="322263"/>
                  </a:cubicBezTo>
                  <a:cubicBezTo>
                    <a:pt x="685140" y="392774"/>
                    <a:pt x="826691" y="402067"/>
                    <a:pt x="908050" y="423068"/>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19" name="Picture 118" descr="TP_tmp.emf"/>
            <p:cNvPicPr>
              <a:picLocks noChangeAspect="1"/>
            </p:cNvPicPr>
            <p:nvPr>
              <p:custDataLst>
                <p:tags r:id="rId5"/>
              </p:custDataLst>
            </p:nvPr>
          </p:nvPicPr>
          <p:blipFill>
            <a:blip r:embed="rId41" cstate="print"/>
            <a:stretch>
              <a:fillRect/>
            </a:stretch>
          </p:blipFill>
          <p:spPr bwMode="auto">
            <a:xfrm>
              <a:off x="7715873" y="1600200"/>
              <a:ext cx="564519" cy="136746"/>
            </a:xfrm>
            <a:prstGeom prst="rect">
              <a:avLst/>
            </a:prstGeom>
            <a:noFill/>
            <a:ln/>
            <a:effectLst/>
          </p:spPr>
        </p:pic>
      </p:grpSp>
      <p:grpSp>
        <p:nvGrpSpPr>
          <p:cNvPr id="151" name="Group 150"/>
          <p:cNvGrpSpPr/>
          <p:nvPr/>
        </p:nvGrpSpPr>
        <p:grpSpPr bwMode="auto">
          <a:xfrm>
            <a:off x="7728214" y="2884438"/>
            <a:ext cx="882386" cy="925562"/>
            <a:chOff x="7715731" y="2895600"/>
            <a:chExt cx="882386" cy="925562"/>
          </a:xfrm>
        </p:grpSpPr>
        <p:cxnSp>
          <p:nvCxnSpPr>
            <p:cNvPr id="111" name="Straight Arrow Connector 110"/>
            <p:cNvCxnSpPr/>
            <p:nvPr/>
          </p:nvCxnSpPr>
          <p:spPr bwMode="auto">
            <a:xfrm>
              <a:off x="7788248" y="3705467"/>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p:nvPr/>
          </p:nvCxnSpPr>
          <p:spPr bwMode="auto">
            <a:xfrm rot="5400000" flipH="1" flipV="1">
              <a:off x="7585179" y="3502397"/>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113" name="Freeform 112"/>
            <p:cNvSpPr/>
            <p:nvPr/>
          </p:nvSpPr>
          <p:spPr bwMode="auto">
            <a:xfrm>
              <a:off x="7874417" y="3347535"/>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07963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481938">
                  <a:moveTo>
                    <a:pt x="0" y="429418"/>
                  </a:moveTo>
                  <a:cubicBezTo>
                    <a:pt x="35719" y="432857"/>
                    <a:pt x="53578" y="481938"/>
                    <a:pt x="98425" y="410368"/>
                  </a:cubicBezTo>
                  <a:cubicBezTo>
                    <a:pt x="143272" y="338798"/>
                    <a:pt x="165497" y="9392"/>
                    <a:pt x="269082" y="0"/>
                  </a:cubicBezTo>
                  <a:cubicBezTo>
                    <a:pt x="404417" y="7276"/>
                    <a:pt x="472150" y="251752"/>
                    <a:pt x="578645" y="322263"/>
                  </a:cubicBezTo>
                  <a:cubicBezTo>
                    <a:pt x="685140" y="392774"/>
                    <a:pt x="826691" y="402067"/>
                    <a:pt x="908050" y="423068"/>
                  </a:cubicBezTo>
                </a:path>
              </a:pathLst>
            </a:custGeom>
            <a:ln>
              <a:headEnd type="none" w="med" len="med"/>
              <a:tailEnd type="none" w="med" len="med"/>
            </a:ln>
            <a:effectLst/>
          </p:spPr>
          <p:style>
            <a:lnRef idx="2">
              <a:schemeClr val="accent6"/>
            </a:lnRef>
            <a:fillRef idx="0">
              <a:schemeClr val="accent6"/>
            </a:fillRef>
            <a:effectRef idx="1">
              <a:schemeClr val="accent6"/>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49" name="Picture 148" descr="TP_tmp.emf"/>
            <p:cNvPicPr>
              <a:picLocks noChangeAspect="1"/>
            </p:cNvPicPr>
            <p:nvPr>
              <p:custDataLst>
                <p:tags r:id="rId4"/>
              </p:custDataLst>
            </p:nvPr>
          </p:nvPicPr>
          <p:blipFill>
            <a:blip r:embed="rId38" cstate="print"/>
            <a:stretch>
              <a:fillRect/>
            </a:stretch>
          </p:blipFill>
          <p:spPr bwMode="auto">
            <a:xfrm>
              <a:off x="7715731" y="2895600"/>
              <a:ext cx="560442" cy="212341"/>
            </a:xfrm>
            <a:prstGeom prst="rect">
              <a:avLst/>
            </a:prstGeom>
            <a:noFill/>
            <a:ln/>
            <a:effectLst/>
          </p:spPr>
        </p:pic>
      </p:grpSp>
      <p:grpSp>
        <p:nvGrpSpPr>
          <p:cNvPr id="122" name="Group 121"/>
          <p:cNvGrpSpPr/>
          <p:nvPr/>
        </p:nvGrpSpPr>
        <p:grpSpPr>
          <a:xfrm>
            <a:off x="990600" y="1447800"/>
            <a:ext cx="6781800" cy="990600"/>
            <a:chOff x="990600" y="1447800"/>
            <a:chExt cx="6781800" cy="990600"/>
          </a:xfrm>
        </p:grpSpPr>
        <p:sp>
          <p:nvSpPr>
            <p:cNvPr id="117" name="Rectangle 116"/>
            <p:cNvSpPr/>
            <p:nvPr/>
          </p:nvSpPr>
          <p:spPr bwMode="auto">
            <a:xfrm>
              <a:off x="990600" y="1447800"/>
              <a:ext cx="1722120" cy="9906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0" name="Rectangle 119"/>
            <p:cNvSpPr/>
            <p:nvPr/>
          </p:nvSpPr>
          <p:spPr bwMode="auto">
            <a:xfrm>
              <a:off x="3581400" y="1447800"/>
              <a:ext cx="4191000" cy="9906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15" name="Oval 14"/>
          <p:cNvSpPr/>
          <p:nvPr/>
        </p:nvSpPr>
        <p:spPr bwMode="auto">
          <a:xfrm>
            <a:off x="7730196"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34" charset="0"/>
              </a:rPr>
              <a:t>9</a:t>
            </a:r>
          </a:p>
        </p:txBody>
      </p:sp>
      <p:sp>
        <p:nvSpPr>
          <p:cNvPr id="16" name="Oval 15"/>
          <p:cNvSpPr/>
          <p:nvPr/>
        </p:nvSpPr>
        <p:spPr bwMode="auto">
          <a:xfrm>
            <a:off x="8575414" y="2467916"/>
            <a:ext cx="263786" cy="263786"/>
          </a:xfrm>
          <a:prstGeom prst="ellipse">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ahoma" pitchFamily="34" charset="0"/>
              </a:rPr>
              <a:t>10</a:t>
            </a:r>
          </a:p>
        </p:txBody>
      </p:sp>
      <p:grpSp>
        <p:nvGrpSpPr>
          <p:cNvPr id="118" name="Group 117"/>
          <p:cNvGrpSpPr/>
          <p:nvPr/>
        </p:nvGrpSpPr>
        <p:grpSpPr bwMode="auto">
          <a:xfrm>
            <a:off x="7696200" y="1600200"/>
            <a:ext cx="884424" cy="799221"/>
            <a:chOff x="8711624" y="2590800"/>
            <a:chExt cx="884424" cy="799221"/>
          </a:xfrm>
        </p:grpSpPr>
        <p:cxnSp>
          <p:nvCxnSpPr>
            <p:cNvPr id="35" name="Straight Arrow Connector 34"/>
            <p:cNvCxnSpPr/>
            <p:nvPr/>
          </p:nvCxnSpPr>
          <p:spPr bwMode="auto">
            <a:xfrm>
              <a:off x="8786179" y="3274326"/>
              <a:ext cx="809869"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bwMode="auto">
            <a:xfrm rot="5400000" flipH="1" flipV="1">
              <a:off x="8583110" y="3071256"/>
              <a:ext cx="636325" cy="1206"/>
            </a:xfrm>
            <a:prstGeom prst="straightConnector1">
              <a:avLst/>
            </a:prstGeom>
            <a:ln w="19050">
              <a:headEnd type="none" w="med" len="med"/>
              <a:tailEnd type="arrow"/>
            </a:ln>
          </p:spPr>
          <p:style>
            <a:lnRef idx="1">
              <a:schemeClr val="dk1"/>
            </a:lnRef>
            <a:fillRef idx="0">
              <a:schemeClr val="dk1"/>
            </a:fillRef>
            <a:effectRef idx="0">
              <a:schemeClr val="dk1"/>
            </a:effectRef>
            <a:fontRef idx="minor">
              <a:schemeClr val="tx1"/>
            </a:fontRef>
          </p:style>
        </p:cxnSp>
        <p:sp>
          <p:nvSpPr>
            <p:cNvPr id="37" name="Freeform 36"/>
            <p:cNvSpPr/>
            <p:nvPr/>
          </p:nvSpPr>
          <p:spPr bwMode="auto">
            <a:xfrm>
              <a:off x="8872348" y="2916394"/>
              <a:ext cx="689352" cy="365867"/>
            </a:xfrm>
            <a:custGeom>
              <a:avLst/>
              <a:gdLst>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286279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45558"/>
                <a:gd name="connsiteX1" fmla="*/ 98425 w 908050"/>
                <a:gd name="connsiteY1" fmla="*/ 419629 h 445558"/>
                <a:gd name="connsiteX2" fmla="*/ 161925 w 908050"/>
                <a:gd name="connsiteY2" fmla="*/ 283104 h 445558"/>
                <a:gd name="connsiteX3" fmla="*/ 215900 w 908050"/>
                <a:gd name="connsiteY3" fmla="*/ 194998 h 445558"/>
                <a:gd name="connsiteX4" fmla="*/ 273050 w 908050"/>
                <a:gd name="connsiteY4" fmla="*/ 406929 h 445558"/>
                <a:gd name="connsiteX5" fmla="*/ 387350 w 908050"/>
                <a:gd name="connsiteY5" fmla="*/ 194204 h 445558"/>
                <a:gd name="connsiteX6" fmla="*/ 514350 w 908050"/>
                <a:gd name="connsiteY6" fmla="*/ 10054 h 445558"/>
                <a:gd name="connsiteX7" fmla="*/ 619125 w 908050"/>
                <a:gd name="connsiteY7" fmla="*/ 133879 h 445558"/>
                <a:gd name="connsiteX8" fmla="*/ 676275 w 908050"/>
                <a:gd name="connsiteY8" fmla="*/ 108479 h 445558"/>
                <a:gd name="connsiteX9" fmla="*/ 736600 w 908050"/>
                <a:gd name="connsiteY9" fmla="*/ 213254 h 445558"/>
                <a:gd name="connsiteX10" fmla="*/ 819150 w 908050"/>
                <a:gd name="connsiteY10" fmla="*/ 397404 h 445558"/>
                <a:gd name="connsiteX11" fmla="*/ 908050 w 908050"/>
                <a:gd name="connsiteY11" fmla="*/ 432329 h 445558"/>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406929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438679 h 460772"/>
                <a:gd name="connsiteX1" fmla="*/ 98425 w 908050"/>
                <a:gd name="connsiteY1" fmla="*/ 419629 h 460772"/>
                <a:gd name="connsiteX2" fmla="*/ 146844 w 908050"/>
                <a:gd name="connsiteY2" fmla="*/ 191823 h 460772"/>
                <a:gd name="connsiteX3" fmla="*/ 215900 w 908050"/>
                <a:gd name="connsiteY3" fmla="*/ 194998 h 460772"/>
                <a:gd name="connsiteX4" fmla="*/ 273050 w 908050"/>
                <a:gd name="connsiteY4" fmla="*/ 315648 h 460772"/>
                <a:gd name="connsiteX5" fmla="*/ 387350 w 908050"/>
                <a:gd name="connsiteY5" fmla="*/ 194204 h 460772"/>
                <a:gd name="connsiteX6" fmla="*/ 514350 w 908050"/>
                <a:gd name="connsiteY6" fmla="*/ 10054 h 460772"/>
                <a:gd name="connsiteX7" fmla="*/ 619125 w 908050"/>
                <a:gd name="connsiteY7" fmla="*/ 133879 h 460772"/>
                <a:gd name="connsiteX8" fmla="*/ 676275 w 908050"/>
                <a:gd name="connsiteY8" fmla="*/ 108479 h 460772"/>
                <a:gd name="connsiteX9" fmla="*/ 736600 w 908050"/>
                <a:gd name="connsiteY9" fmla="*/ 213254 h 460772"/>
                <a:gd name="connsiteX10" fmla="*/ 819150 w 908050"/>
                <a:gd name="connsiteY10" fmla="*/ 397404 h 460772"/>
                <a:gd name="connsiteX11" fmla="*/ 908050 w 908050"/>
                <a:gd name="connsiteY11" fmla="*/ 432329 h 460772"/>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676275 w 908050"/>
                <a:gd name="connsiteY8" fmla="*/ 47360 h 399653"/>
                <a:gd name="connsiteX9" fmla="*/ 736600 w 908050"/>
                <a:gd name="connsiteY9" fmla="*/ 152135 h 399653"/>
                <a:gd name="connsiteX10" fmla="*/ 819150 w 908050"/>
                <a:gd name="connsiteY10" fmla="*/ 336285 h 399653"/>
                <a:gd name="connsiteX11" fmla="*/ 908050 w 908050"/>
                <a:gd name="connsiteY11" fmla="*/ 371210 h 399653"/>
                <a:gd name="connsiteX0" fmla="*/ 0 w 908050"/>
                <a:gd name="connsiteY0" fmla="*/ 377560 h 399653"/>
                <a:gd name="connsiteX1" fmla="*/ 98425 w 908050"/>
                <a:gd name="connsiteY1" fmla="*/ 358510 h 399653"/>
                <a:gd name="connsiteX2" fmla="*/ 146844 w 908050"/>
                <a:gd name="connsiteY2" fmla="*/ 130704 h 399653"/>
                <a:gd name="connsiteX3" fmla="*/ 215900 w 908050"/>
                <a:gd name="connsiteY3" fmla="*/ 133879 h 399653"/>
                <a:gd name="connsiteX4" fmla="*/ 273050 w 908050"/>
                <a:gd name="connsiteY4" fmla="*/ 254529 h 399653"/>
                <a:gd name="connsiteX5" fmla="*/ 387350 w 908050"/>
                <a:gd name="connsiteY5" fmla="*/ 133085 h 399653"/>
                <a:gd name="connsiteX6" fmla="*/ 514350 w 908050"/>
                <a:gd name="connsiteY6" fmla="*/ 10054 h 399653"/>
                <a:gd name="connsiteX7" fmla="*/ 619125 w 908050"/>
                <a:gd name="connsiteY7" fmla="*/ 72760 h 399653"/>
                <a:gd name="connsiteX8" fmla="*/ 736600 w 908050"/>
                <a:gd name="connsiteY8" fmla="*/ 152135 h 399653"/>
                <a:gd name="connsiteX9" fmla="*/ 819150 w 908050"/>
                <a:gd name="connsiteY9" fmla="*/ 336285 h 399653"/>
                <a:gd name="connsiteX10" fmla="*/ 908050 w 908050"/>
                <a:gd name="connsiteY10" fmla="*/ 371210 h 399653"/>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273050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215900 w 908050"/>
                <a:gd name="connsiteY3" fmla="*/ 154120 h 419894"/>
                <a:gd name="connsiteX4" fmla="*/ 334169 w 908050"/>
                <a:gd name="connsiteY4" fmla="*/ 274770 h 419894"/>
                <a:gd name="connsiteX5" fmla="*/ 514350 w 908050"/>
                <a:gd name="connsiteY5" fmla="*/ 30295 h 419894"/>
                <a:gd name="connsiteX6" fmla="*/ 619125 w 908050"/>
                <a:gd name="connsiteY6" fmla="*/ 93001 h 419894"/>
                <a:gd name="connsiteX7" fmla="*/ 736600 w 908050"/>
                <a:gd name="connsiteY7" fmla="*/ 172376 h 419894"/>
                <a:gd name="connsiteX8" fmla="*/ 819150 w 908050"/>
                <a:gd name="connsiteY8" fmla="*/ 356526 h 419894"/>
                <a:gd name="connsiteX9" fmla="*/ 908050 w 908050"/>
                <a:gd name="connsiteY9" fmla="*/ 391451 h 419894"/>
                <a:gd name="connsiteX0" fmla="*/ 0 w 908050"/>
                <a:gd name="connsiteY0" fmla="*/ 397801 h 419894"/>
                <a:gd name="connsiteX1" fmla="*/ 98425 w 908050"/>
                <a:gd name="connsiteY1" fmla="*/ 378751 h 419894"/>
                <a:gd name="connsiteX2" fmla="*/ 146844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97801 h 419894"/>
                <a:gd name="connsiteX1" fmla="*/ 98425 w 908050"/>
                <a:gd name="connsiteY1" fmla="*/ 378751 h 419894"/>
                <a:gd name="connsiteX2" fmla="*/ 207963 w 908050"/>
                <a:gd name="connsiteY2" fmla="*/ 150945 h 419894"/>
                <a:gd name="connsiteX3" fmla="*/ 334169 w 908050"/>
                <a:gd name="connsiteY3" fmla="*/ 274770 h 419894"/>
                <a:gd name="connsiteX4" fmla="*/ 514350 w 908050"/>
                <a:gd name="connsiteY4" fmla="*/ 30295 h 419894"/>
                <a:gd name="connsiteX5" fmla="*/ 619125 w 908050"/>
                <a:gd name="connsiteY5" fmla="*/ 93001 h 419894"/>
                <a:gd name="connsiteX6" fmla="*/ 736600 w 908050"/>
                <a:gd name="connsiteY6" fmla="*/ 172376 h 419894"/>
                <a:gd name="connsiteX7" fmla="*/ 819150 w 908050"/>
                <a:gd name="connsiteY7" fmla="*/ 356526 h 419894"/>
                <a:gd name="connsiteX8" fmla="*/ 908050 w 908050"/>
                <a:gd name="connsiteY8" fmla="*/ 391451 h 419894"/>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622300 w 908050"/>
                <a:gd name="connsiteY6" fmla="*/ 139964 h 409707"/>
                <a:gd name="connsiteX7" fmla="*/ 736600 w 908050"/>
                <a:gd name="connsiteY7" fmla="*/ 162189 h 409707"/>
                <a:gd name="connsiteX8" fmla="*/ 819150 w 908050"/>
                <a:gd name="connsiteY8" fmla="*/ 346339 h 409707"/>
                <a:gd name="connsiteX9" fmla="*/ 908050 w 908050"/>
                <a:gd name="connsiteY9" fmla="*/ 381264 h 409707"/>
                <a:gd name="connsiteX0" fmla="*/ 0 w 908050"/>
                <a:gd name="connsiteY0" fmla="*/ 387614 h 409707"/>
                <a:gd name="connsiteX1" fmla="*/ 98425 w 908050"/>
                <a:gd name="connsiteY1" fmla="*/ 368564 h 409707"/>
                <a:gd name="connsiteX2" fmla="*/ 207963 w 908050"/>
                <a:gd name="connsiteY2" fmla="*/ 140758 h 409707"/>
                <a:gd name="connsiteX3" fmla="*/ 334169 w 908050"/>
                <a:gd name="connsiteY3" fmla="*/ 264583 h 409707"/>
                <a:gd name="connsiteX4" fmla="*/ 514350 w 908050"/>
                <a:gd name="connsiteY4" fmla="*/ 20108 h 409707"/>
                <a:gd name="connsiteX5" fmla="*/ 619125 w 908050"/>
                <a:gd name="connsiteY5" fmla="*/ 143933 h 409707"/>
                <a:gd name="connsiteX6" fmla="*/ 736600 w 908050"/>
                <a:gd name="connsiteY6" fmla="*/ 162189 h 409707"/>
                <a:gd name="connsiteX7" fmla="*/ 819150 w 908050"/>
                <a:gd name="connsiteY7" fmla="*/ 346339 h 409707"/>
                <a:gd name="connsiteX8" fmla="*/ 908050 w 908050"/>
                <a:gd name="connsiteY8" fmla="*/ 381264 h 409707"/>
                <a:gd name="connsiteX0" fmla="*/ 0 w 908050"/>
                <a:gd name="connsiteY0" fmla="*/ 384572 h 406665"/>
                <a:gd name="connsiteX1" fmla="*/ 98425 w 908050"/>
                <a:gd name="connsiteY1" fmla="*/ 365522 h 406665"/>
                <a:gd name="connsiteX2" fmla="*/ 207963 w 908050"/>
                <a:gd name="connsiteY2" fmla="*/ 137716 h 406665"/>
                <a:gd name="connsiteX3" fmla="*/ 334169 w 908050"/>
                <a:gd name="connsiteY3" fmla="*/ 261541 h 406665"/>
                <a:gd name="connsiteX4" fmla="*/ 514350 w 908050"/>
                <a:gd name="connsiteY4" fmla="*/ 17066 h 406665"/>
                <a:gd name="connsiteX5" fmla="*/ 736600 w 908050"/>
                <a:gd name="connsiteY5" fmla="*/ 159147 h 406665"/>
                <a:gd name="connsiteX6" fmla="*/ 819150 w 908050"/>
                <a:gd name="connsiteY6" fmla="*/ 343297 h 406665"/>
                <a:gd name="connsiteX7" fmla="*/ 908050 w 908050"/>
                <a:gd name="connsiteY7" fmla="*/ 378222 h 406665"/>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41155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49874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264186 h 286279"/>
                <a:gd name="connsiteX1" fmla="*/ 98425 w 908050"/>
                <a:gd name="connsiteY1" fmla="*/ 245136 h 286279"/>
                <a:gd name="connsiteX2" fmla="*/ 207963 w 908050"/>
                <a:gd name="connsiteY2" fmla="*/ 17330 h 286279"/>
                <a:gd name="connsiteX3" fmla="*/ 334169 w 908050"/>
                <a:gd name="connsiteY3" fmla="*/ 110993 h 286279"/>
                <a:gd name="connsiteX4" fmla="*/ 575469 w 908050"/>
                <a:gd name="connsiteY4" fmla="*/ 33999 h 286279"/>
                <a:gd name="connsiteX5" fmla="*/ 736600 w 908050"/>
                <a:gd name="connsiteY5" fmla="*/ 38761 h 286279"/>
                <a:gd name="connsiteX6" fmla="*/ 819150 w 908050"/>
                <a:gd name="connsiteY6" fmla="*/ 222911 h 286279"/>
                <a:gd name="connsiteX7" fmla="*/ 908050 w 908050"/>
                <a:gd name="connsiteY7" fmla="*/ 257836 h 286279"/>
                <a:gd name="connsiteX0" fmla="*/ 0 w 908050"/>
                <a:gd name="connsiteY0" fmla="*/ 355467 h 392773"/>
                <a:gd name="connsiteX1" fmla="*/ 98425 w 908050"/>
                <a:gd name="connsiteY1" fmla="*/ 336417 h 392773"/>
                <a:gd name="connsiteX2" fmla="*/ 207963 w 908050"/>
                <a:gd name="connsiteY2" fmla="*/ 17330 h 392773"/>
                <a:gd name="connsiteX3" fmla="*/ 334169 w 908050"/>
                <a:gd name="connsiteY3" fmla="*/ 202274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355467 h 392773"/>
                <a:gd name="connsiteX1" fmla="*/ 98425 w 908050"/>
                <a:gd name="connsiteY1" fmla="*/ 336417 h 392773"/>
                <a:gd name="connsiteX2" fmla="*/ 207963 w 908050"/>
                <a:gd name="connsiteY2" fmla="*/ 17330 h 392773"/>
                <a:gd name="connsiteX3" fmla="*/ 395288 w 908050"/>
                <a:gd name="connsiteY3" fmla="*/ 263393 h 392773"/>
                <a:gd name="connsiteX4" fmla="*/ 575469 w 908050"/>
                <a:gd name="connsiteY4" fmla="*/ 125280 h 392773"/>
                <a:gd name="connsiteX5" fmla="*/ 736600 w 908050"/>
                <a:gd name="connsiteY5" fmla="*/ 130042 h 392773"/>
                <a:gd name="connsiteX6" fmla="*/ 819150 w 908050"/>
                <a:gd name="connsiteY6" fmla="*/ 314192 h 392773"/>
                <a:gd name="connsiteX7" fmla="*/ 908050 w 908050"/>
                <a:gd name="connsiteY7" fmla="*/ 349117 h 392773"/>
                <a:gd name="connsiteX0" fmla="*/ 0 w 908050"/>
                <a:gd name="connsiteY0" fmla="*/ 446748 h 499268"/>
                <a:gd name="connsiteX1" fmla="*/ 98425 w 908050"/>
                <a:gd name="connsiteY1" fmla="*/ 427698 h 499268"/>
                <a:gd name="connsiteX2" fmla="*/ 207963 w 908050"/>
                <a:gd name="connsiteY2" fmla="*/ 17330 h 499268"/>
                <a:gd name="connsiteX3" fmla="*/ 395288 w 908050"/>
                <a:gd name="connsiteY3" fmla="*/ 354674 h 499268"/>
                <a:gd name="connsiteX4" fmla="*/ 575469 w 908050"/>
                <a:gd name="connsiteY4" fmla="*/ 216561 h 499268"/>
                <a:gd name="connsiteX5" fmla="*/ 736600 w 908050"/>
                <a:gd name="connsiteY5" fmla="*/ 221323 h 499268"/>
                <a:gd name="connsiteX6" fmla="*/ 819150 w 908050"/>
                <a:gd name="connsiteY6" fmla="*/ 405473 h 499268"/>
                <a:gd name="connsiteX7" fmla="*/ 908050 w 908050"/>
                <a:gd name="connsiteY7" fmla="*/ 440398 h 499268"/>
                <a:gd name="connsiteX0" fmla="*/ 0 w 908050"/>
                <a:gd name="connsiteY0" fmla="*/ 429418 h 481938"/>
                <a:gd name="connsiteX1" fmla="*/ 98425 w 908050"/>
                <a:gd name="connsiteY1" fmla="*/ 410368 h 481938"/>
                <a:gd name="connsiteX2" fmla="*/ 207963 w 908050"/>
                <a:gd name="connsiteY2" fmla="*/ 0 h 481938"/>
                <a:gd name="connsiteX3" fmla="*/ 395288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575469 w 908050"/>
                <a:gd name="connsiteY4" fmla="*/ 199231 h 481938"/>
                <a:gd name="connsiteX5" fmla="*/ 736600 w 908050"/>
                <a:gd name="connsiteY5" fmla="*/ 203993 h 481938"/>
                <a:gd name="connsiteX6" fmla="*/ 819150 w 908050"/>
                <a:gd name="connsiteY6" fmla="*/ 388143 h 481938"/>
                <a:gd name="connsiteX7" fmla="*/ 908050 w 908050"/>
                <a:gd name="connsiteY7"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736600 w 908050"/>
                <a:gd name="connsiteY4" fmla="*/ 203993 h 481938"/>
                <a:gd name="connsiteX5" fmla="*/ 819150 w 908050"/>
                <a:gd name="connsiteY5" fmla="*/ 388143 h 481938"/>
                <a:gd name="connsiteX6" fmla="*/ 908050 w 908050"/>
                <a:gd name="connsiteY6" fmla="*/ 423068 h 481938"/>
                <a:gd name="connsiteX0" fmla="*/ 0 w 908050"/>
                <a:gd name="connsiteY0" fmla="*/ 429418 h 481938"/>
                <a:gd name="connsiteX1" fmla="*/ 98425 w 908050"/>
                <a:gd name="connsiteY1" fmla="*/ 410368 h 481938"/>
                <a:gd name="connsiteX2" fmla="*/ 207963 w 908050"/>
                <a:gd name="connsiteY2" fmla="*/ 0 h 481938"/>
                <a:gd name="connsiteX3" fmla="*/ 456407 w 908050"/>
                <a:gd name="connsiteY3" fmla="*/ 337344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819150 w 908050"/>
                <a:gd name="connsiteY4" fmla="*/ 388143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296862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727869 w 908050"/>
                <a:gd name="connsiteY4" fmla="*/ 357981 h 481938"/>
                <a:gd name="connsiteX5" fmla="*/ 908050 w 908050"/>
                <a:gd name="connsiteY5" fmla="*/ 423068 h 481938"/>
                <a:gd name="connsiteX0" fmla="*/ 0 w 908050"/>
                <a:gd name="connsiteY0" fmla="*/ 429418 h 481938"/>
                <a:gd name="connsiteX1" fmla="*/ 98425 w 908050"/>
                <a:gd name="connsiteY1" fmla="*/ 410368 h 481938"/>
                <a:gd name="connsiteX2" fmla="*/ 207963 w 908050"/>
                <a:gd name="connsiteY2" fmla="*/ 0 h 481938"/>
                <a:gd name="connsiteX3" fmla="*/ 517526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07963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 name="connsiteX0" fmla="*/ 0 w 908050"/>
                <a:gd name="connsiteY0" fmla="*/ 429418 h 481938"/>
                <a:gd name="connsiteX1" fmla="*/ 98425 w 908050"/>
                <a:gd name="connsiteY1" fmla="*/ 410368 h 481938"/>
                <a:gd name="connsiteX2" fmla="*/ 269082 w 908050"/>
                <a:gd name="connsiteY2" fmla="*/ 0 h 481938"/>
                <a:gd name="connsiteX3" fmla="*/ 578645 w 908050"/>
                <a:gd name="connsiteY3" fmla="*/ 322263 h 481938"/>
                <a:gd name="connsiteX4" fmla="*/ 908050 w 908050"/>
                <a:gd name="connsiteY4" fmla="*/ 423068 h 48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050" h="481938">
                  <a:moveTo>
                    <a:pt x="0" y="429418"/>
                  </a:moveTo>
                  <a:cubicBezTo>
                    <a:pt x="35719" y="432857"/>
                    <a:pt x="53578" y="481938"/>
                    <a:pt x="98425" y="410368"/>
                  </a:cubicBezTo>
                  <a:cubicBezTo>
                    <a:pt x="143272" y="338798"/>
                    <a:pt x="165497" y="9392"/>
                    <a:pt x="269082" y="0"/>
                  </a:cubicBezTo>
                  <a:cubicBezTo>
                    <a:pt x="404417" y="7276"/>
                    <a:pt x="472150" y="251752"/>
                    <a:pt x="578645" y="322263"/>
                  </a:cubicBezTo>
                  <a:cubicBezTo>
                    <a:pt x="685140" y="392774"/>
                    <a:pt x="826691" y="402067"/>
                    <a:pt x="908050" y="423068"/>
                  </a:cubicBezTo>
                </a:path>
              </a:pathLst>
            </a:custGeom>
            <a:ln>
              <a:headEnd type="none" w="med" len="med"/>
              <a:tailEnd type="none" w="med" len="med"/>
            </a:ln>
            <a:effectLst/>
          </p:spPr>
          <p:style>
            <a:lnRef idx="2">
              <a:schemeClr val="accent4"/>
            </a:lnRef>
            <a:fillRef idx="0">
              <a:schemeClr val="accent4"/>
            </a:fillRef>
            <a:effectRef idx="1">
              <a:schemeClr val="accent4"/>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chemeClr val="tx1"/>
                </a:solidFill>
                <a:effectLst/>
                <a:latin typeface="Tahoma" pitchFamily="34" charset="0"/>
              </a:endParaRPr>
            </a:p>
          </p:txBody>
        </p:sp>
        <p:pic>
          <p:nvPicPr>
            <p:cNvPr id="116" name="Picture 115" descr="TP_tmp.emf"/>
            <p:cNvPicPr>
              <a:picLocks noChangeAspect="1"/>
            </p:cNvPicPr>
            <p:nvPr>
              <p:custDataLst>
                <p:tags r:id="rId3"/>
              </p:custDataLst>
            </p:nvPr>
          </p:nvPicPr>
          <p:blipFill>
            <a:blip r:embed="rId41" cstate="print"/>
            <a:stretch>
              <a:fillRect/>
            </a:stretch>
          </p:blipFill>
          <p:spPr bwMode="auto">
            <a:xfrm>
              <a:off x="8711624" y="2590800"/>
              <a:ext cx="564519" cy="136746"/>
            </a:xfrm>
            <a:prstGeom prst="rect">
              <a:avLst/>
            </a:prstGeom>
            <a:noFill/>
            <a:ln/>
            <a:effectLst/>
          </p:spPr>
        </p:pic>
      </p:grpSp>
      <p:grpSp>
        <p:nvGrpSpPr>
          <p:cNvPr id="138" name="Group 137"/>
          <p:cNvGrpSpPr/>
          <p:nvPr/>
        </p:nvGrpSpPr>
        <p:grpSpPr>
          <a:xfrm>
            <a:off x="4524375" y="5105400"/>
            <a:ext cx="2949729" cy="1283732"/>
            <a:chOff x="4524375" y="5105400"/>
            <a:chExt cx="2949729" cy="1283732"/>
          </a:xfrm>
        </p:grpSpPr>
        <p:cxnSp>
          <p:nvCxnSpPr>
            <p:cNvPr id="123" name="Straight Connector 122"/>
            <p:cNvCxnSpPr/>
            <p:nvPr/>
          </p:nvCxnSpPr>
          <p:spPr bwMode="auto">
            <a:xfrm>
              <a:off x="5715000" y="5638800"/>
              <a:ext cx="152400" cy="0"/>
            </a:xfrm>
            <a:prstGeom prst="line">
              <a:avLst/>
            </a:prstGeom>
            <a:noFill/>
            <a:ln w="28575" cap="flat" cmpd="sng" algn="ctr">
              <a:solidFill>
                <a:schemeClr val="tx1"/>
              </a:solidFill>
              <a:prstDash val="solid"/>
              <a:round/>
              <a:headEnd type="none" w="med" len="med"/>
              <a:tailEnd type="none" w="med" len="med"/>
            </a:ln>
            <a:effectLst/>
          </p:spPr>
        </p:cxnSp>
        <p:cxnSp>
          <p:nvCxnSpPr>
            <p:cNvPr id="124" name="Straight Connector 123"/>
            <p:cNvCxnSpPr/>
            <p:nvPr/>
          </p:nvCxnSpPr>
          <p:spPr bwMode="auto">
            <a:xfrm rot="5400000">
              <a:off x="3952875" y="5676900"/>
              <a:ext cx="1143000" cy="0"/>
            </a:xfrm>
            <a:prstGeom prst="line">
              <a:avLst/>
            </a:prstGeom>
            <a:noFill/>
            <a:ln w="19050" cap="flat" cmpd="sng" algn="ctr">
              <a:solidFill>
                <a:schemeClr val="tx1"/>
              </a:solidFill>
              <a:prstDash val="solid"/>
              <a:round/>
              <a:headEnd type="none" w="med" len="med"/>
              <a:tailEnd type="none" w="med" len="med"/>
            </a:ln>
            <a:effectLst/>
          </p:spPr>
        </p:cxnSp>
        <p:cxnSp>
          <p:nvCxnSpPr>
            <p:cNvPr id="126" name="Straight Connector 28"/>
            <p:cNvCxnSpPr/>
            <p:nvPr/>
          </p:nvCxnSpPr>
          <p:spPr bwMode="auto">
            <a:xfrm rot="5400000">
              <a:off x="4000500" y="5676900"/>
              <a:ext cx="1143000" cy="0"/>
            </a:xfrm>
            <a:prstGeom prst="line">
              <a:avLst/>
            </a:prstGeom>
            <a:noFill/>
            <a:ln w="19050" cap="flat" cmpd="sng" algn="ctr">
              <a:solidFill>
                <a:schemeClr val="tx1"/>
              </a:solidFill>
              <a:prstDash val="solid"/>
              <a:round/>
              <a:headEnd type="none" w="med" len="med"/>
              <a:tailEnd type="none" w="med" len="med"/>
            </a:ln>
            <a:effectLst/>
          </p:spPr>
        </p:cxnSp>
        <p:cxnSp>
          <p:nvCxnSpPr>
            <p:cNvPr id="129" name="Straight Connector 128"/>
            <p:cNvCxnSpPr/>
            <p:nvPr/>
          </p:nvCxnSpPr>
          <p:spPr bwMode="auto">
            <a:xfrm rot="5400000">
              <a:off x="6591300" y="5676900"/>
              <a:ext cx="1143000" cy="0"/>
            </a:xfrm>
            <a:prstGeom prst="line">
              <a:avLst/>
            </a:prstGeom>
            <a:noFill/>
            <a:ln w="19050" cap="flat" cmpd="sng" algn="ctr">
              <a:solidFill>
                <a:schemeClr val="tx1"/>
              </a:solidFill>
              <a:prstDash val="solid"/>
              <a:round/>
              <a:headEnd type="none" w="med" len="med"/>
              <a:tailEnd type="none" w="med" len="med"/>
            </a:ln>
            <a:effectLst/>
          </p:spPr>
        </p:cxnSp>
        <p:cxnSp>
          <p:nvCxnSpPr>
            <p:cNvPr id="132" name="Straight Connector 131"/>
            <p:cNvCxnSpPr/>
            <p:nvPr/>
          </p:nvCxnSpPr>
          <p:spPr bwMode="auto">
            <a:xfrm rot="5400000">
              <a:off x="6638925" y="5676900"/>
              <a:ext cx="1143000" cy="0"/>
            </a:xfrm>
            <a:prstGeom prst="line">
              <a:avLst/>
            </a:prstGeom>
            <a:noFill/>
            <a:ln w="19050" cap="flat" cmpd="sng" algn="ctr">
              <a:solidFill>
                <a:schemeClr val="tx1"/>
              </a:solidFill>
              <a:prstDash val="solid"/>
              <a:round/>
              <a:headEnd type="none" w="med" len="med"/>
              <a:tailEnd type="none" w="med" len="med"/>
            </a:ln>
            <a:effectLst/>
          </p:spPr>
        </p:cxnSp>
        <p:sp>
          <p:nvSpPr>
            <p:cNvPr id="135" name="TextBox 134"/>
            <p:cNvSpPr txBox="1"/>
            <p:nvPr/>
          </p:nvSpPr>
          <p:spPr>
            <a:xfrm>
              <a:off x="7162800" y="6019800"/>
              <a:ext cx="311304" cy="369332"/>
            </a:xfrm>
            <a:prstGeom prst="rect">
              <a:avLst/>
            </a:prstGeom>
            <a:noFill/>
          </p:spPr>
          <p:txBody>
            <a:bodyPr wrap="none" rtlCol="0">
              <a:spAutoFit/>
            </a:bodyPr>
            <a:lstStyle/>
            <a:p>
              <a:r>
                <a:rPr lang="en-US" dirty="0" smtClean="0"/>
                <a:t>1</a:t>
              </a:r>
              <a:endParaRPr lang="en-US" dirty="0"/>
            </a:p>
          </p:txBody>
        </p:sp>
      </p:grpSp>
    </p:spTree>
    <p:custDataLst>
      <p:tags r:id="rId1"/>
    </p:custDataLst>
  </p:cSld>
  <p:clrMapOvr>
    <a:masterClrMapping/>
  </p:clrMapOvr>
  <p:transition advTm="4503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slide(fromLeft)">
                                      <p:cBhvr>
                                        <p:cTn id="7" dur="500"/>
                                        <p:tgtEl>
                                          <p:spTgt spid="14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animEffect transition="in" filter="slide(fromLeft)">
                                      <p:cBhvr>
                                        <p:cTn id="11" dur="500"/>
                                        <p:tgtEl>
                                          <p:spTgt spid="145"/>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42"/>
                                        </p:tgtEl>
                                        <p:attrNameLst>
                                          <p:attrName>style.visibility</p:attrName>
                                        </p:attrNameLst>
                                      </p:cBhvr>
                                      <p:to>
                                        <p:strVal val="visible"/>
                                      </p:to>
                                    </p:set>
                                    <p:animEffect transition="in" filter="slide(fromLeft)">
                                      <p:cBhvr>
                                        <p:cTn id="15" dur="500"/>
                                        <p:tgtEl>
                                          <p:spTgt spid="142"/>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139"/>
                                        </p:tgtEl>
                                        <p:attrNameLst>
                                          <p:attrName>style.visibility</p:attrName>
                                        </p:attrNameLst>
                                      </p:cBhvr>
                                      <p:to>
                                        <p:strVal val="visible"/>
                                      </p:to>
                                    </p:set>
                                    <p:animEffect transition="in" filter="slide(fromLeft)">
                                      <p:cBhvr>
                                        <p:cTn id="19" dur="500"/>
                                        <p:tgtEl>
                                          <p:spTgt spid="139"/>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slide(fromLeft)">
                                      <p:cBhvr>
                                        <p:cTn id="23" dur="500"/>
                                        <p:tgtEl>
                                          <p:spTgt spid="136"/>
                                        </p:tgtEl>
                                      </p:cBhvr>
                                    </p:animEffect>
                                  </p:childTnLst>
                                </p:cTn>
                              </p:par>
                            </p:childTnLst>
                          </p:cTn>
                        </p:par>
                        <p:par>
                          <p:cTn id="24" fill="hold">
                            <p:stCondLst>
                              <p:cond delay="2500"/>
                            </p:stCondLst>
                            <p:childTnLst>
                              <p:par>
                                <p:cTn id="25" presetID="12" presetClass="entr" presetSubtype="8" fill="hold" nodeType="after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slide(fromLeft)">
                                      <p:cBhvr>
                                        <p:cTn id="27" dur="500"/>
                                        <p:tgtEl>
                                          <p:spTgt spid="133"/>
                                        </p:tgtEl>
                                      </p:cBhvr>
                                    </p:animEffect>
                                  </p:childTnLst>
                                </p:cTn>
                              </p:par>
                            </p:childTnLst>
                          </p:cTn>
                        </p:par>
                        <p:par>
                          <p:cTn id="28" fill="hold">
                            <p:stCondLst>
                              <p:cond delay="3000"/>
                            </p:stCondLst>
                            <p:childTnLst>
                              <p:par>
                                <p:cTn id="29" presetID="12" presetClass="entr" presetSubtype="8" fill="hold" nodeType="afterEffect">
                                  <p:stCondLst>
                                    <p:cond delay="0"/>
                                  </p:stCondLst>
                                  <p:childTnLst>
                                    <p:set>
                                      <p:cBhvr>
                                        <p:cTn id="30" dur="1" fill="hold">
                                          <p:stCondLst>
                                            <p:cond delay="0"/>
                                          </p:stCondLst>
                                        </p:cTn>
                                        <p:tgtEl>
                                          <p:spTgt spid="130"/>
                                        </p:tgtEl>
                                        <p:attrNameLst>
                                          <p:attrName>style.visibility</p:attrName>
                                        </p:attrNameLst>
                                      </p:cBhvr>
                                      <p:to>
                                        <p:strVal val="visible"/>
                                      </p:to>
                                    </p:set>
                                    <p:animEffect transition="in" filter="slide(fromLeft)">
                                      <p:cBhvr>
                                        <p:cTn id="31" dur="500"/>
                                        <p:tgtEl>
                                          <p:spTgt spid="130"/>
                                        </p:tgtEl>
                                      </p:cBhvr>
                                    </p:animEffect>
                                  </p:childTnLst>
                                </p:cTn>
                              </p:par>
                            </p:childTnLst>
                          </p:cTn>
                        </p:par>
                        <p:par>
                          <p:cTn id="32" fill="hold">
                            <p:stCondLst>
                              <p:cond delay="3500"/>
                            </p:stCondLst>
                            <p:childTnLst>
                              <p:par>
                                <p:cTn id="33" presetID="12" presetClass="entr" presetSubtype="8" fill="hold" nodeType="afterEffect">
                                  <p:stCondLst>
                                    <p:cond delay="0"/>
                                  </p:stCondLst>
                                  <p:childTnLst>
                                    <p:set>
                                      <p:cBhvr>
                                        <p:cTn id="34" dur="1" fill="hold">
                                          <p:stCondLst>
                                            <p:cond delay="0"/>
                                          </p:stCondLst>
                                        </p:cTn>
                                        <p:tgtEl>
                                          <p:spTgt spid="127"/>
                                        </p:tgtEl>
                                        <p:attrNameLst>
                                          <p:attrName>style.visibility</p:attrName>
                                        </p:attrNameLst>
                                      </p:cBhvr>
                                      <p:to>
                                        <p:strVal val="visible"/>
                                      </p:to>
                                    </p:set>
                                    <p:animEffect transition="in" filter="slide(fromLeft)">
                                      <p:cBhvr>
                                        <p:cTn id="35" dur="500"/>
                                        <p:tgtEl>
                                          <p:spTgt spid="127"/>
                                        </p:tgtEl>
                                      </p:cBhvr>
                                    </p:animEffect>
                                  </p:childTnLst>
                                </p:cTn>
                              </p:par>
                            </p:childTnLst>
                          </p:cTn>
                        </p:par>
                        <p:par>
                          <p:cTn id="36" fill="hold">
                            <p:stCondLst>
                              <p:cond delay="4000"/>
                            </p:stCondLst>
                            <p:childTnLst>
                              <p:par>
                                <p:cTn id="37" presetID="12" presetClass="entr" presetSubtype="8" fill="hold" nodeType="afterEffect">
                                  <p:stCondLst>
                                    <p:cond delay="0"/>
                                  </p:stCondLst>
                                  <p:childTnLst>
                                    <p:set>
                                      <p:cBhvr>
                                        <p:cTn id="38" dur="1" fill="hold">
                                          <p:stCondLst>
                                            <p:cond delay="0"/>
                                          </p:stCondLst>
                                        </p:cTn>
                                        <p:tgtEl>
                                          <p:spTgt spid="118"/>
                                        </p:tgtEl>
                                        <p:attrNameLst>
                                          <p:attrName>style.visibility</p:attrName>
                                        </p:attrNameLst>
                                      </p:cBhvr>
                                      <p:to>
                                        <p:strVal val="visible"/>
                                      </p:to>
                                    </p:set>
                                    <p:animEffect transition="in" filter="slide(fromLeft)">
                                      <p:cBhvr>
                                        <p:cTn id="39" dur="500"/>
                                        <p:tgtEl>
                                          <p:spTgt spid="1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800"/>
                                        <p:tgtEl>
                                          <p:spTgt spid="66"/>
                                        </p:tgtEl>
                                      </p:cBhvr>
                                    </p:animEffect>
                                  </p:childTnLst>
                                </p:cTn>
                              </p:par>
                              <p:par>
                                <p:cTn id="45" presetID="10" presetClass="entr" presetSubtype="0" fill="hold" nodeType="withEffect">
                                  <p:stCondLst>
                                    <p:cond delay="300"/>
                                  </p:stCondLst>
                                  <p:childTnLst>
                                    <p:set>
                                      <p:cBhvr>
                                        <p:cTn id="46" dur="1" fill="hold">
                                          <p:stCondLst>
                                            <p:cond delay="0"/>
                                          </p:stCondLst>
                                        </p:cTn>
                                        <p:tgtEl>
                                          <p:spTgt spid="122"/>
                                        </p:tgtEl>
                                        <p:attrNameLst>
                                          <p:attrName>style.visibility</p:attrName>
                                        </p:attrNameLst>
                                      </p:cBhvr>
                                      <p:to>
                                        <p:strVal val="visible"/>
                                      </p:to>
                                    </p:set>
                                    <p:animEffect transition="in" filter="fade">
                                      <p:cBhvr>
                                        <p:cTn id="47" dur="500"/>
                                        <p:tgtEl>
                                          <p:spTgt spid="122"/>
                                        </p:tgtEl>
                                      </p:cBhvr>
                                    </p:animEffect>
                                  </p:childTnLst>
                                </p:cTn>
                              </p:par>
                              <p:par>
                                <p:cTn id="48" presetID="53" presetClass="entr" presetSubtype="0" fill="hold" nodeType="withEffect">
                                  <p:stCondLst>
                                    <p:cond delay="0"/>
                                  </p:stCondLst>
                                  <p:childTnLst>
                                    <p:set>
                                      <p:cBhvr>
                                        <p:cTn id="49" dur="1" fill="hold">
                                          <p:stCondLst>
                                            <p:cond delay="0"/>
                                          </p:stCondLst>
                                        </p:cTn>
                                        <p:tgtEl>
                                          <p:spTgt spid="175"/>
                                        </p:tgtEl>
                                        <p:attrNameLst>
                                          <p:attrName>style.visibility</p:attrName>
                                        </p:attrNameLst>
                                      </p:cBhvr>
                                      <p:to>
                                        <p:strVal val="visible"/>
                                      </p:to>
                                    </p:set>
                                    <p:anim calcmode="lin" valueType="num">
                                      <p:cBhvr>
                                        <p:cTn id="50" dur="800" fill="hold"/>
                                        <p:tgtEl>
                                          <p:spTgt spid="175"/>
                                        </p:tgtEl>
                                        <p:attrNameLst>
                                          <p:attrName>ppt_w</p:attrName>
                                        </p:attrNameLst>
                                      </p:cBhvr>
                                      <p:tavLst>
                                        <p:tav tm="0">
                                          <p:val>
                                            <p:fltVal val="0"/>
                                          </p:val>
                                        </p:tav>
                                        <p:tav tm="100000">
                                          <p:val>
                                            <p:strVal val="#ppt_w"/>
                                          </p:val>
                                        </p:tav>
                                      </p:tavLst>
                                    </p:anim>
                                    <p:anim calcmode="lin" valueType="num">
                                      <p:cBhvr>
                                        <p:cTn id="51" dur="800" fill="hold"/>
                                        <p:tgtEl>
                                          <p:spTgt spid="175"/>
                                        </p:tgtEl>
                                        <p:attrNameLst>
                                          <p:attrName>ppt_h</p:attrName>
                                        </p:attrNameLst>
                                      </p:cBhvr>
                                      <p:tavLst>
                                        <p:tav tm="0">
                                          <p:val>
                                            <p:fltVal val="0"/>
                                          </p:val>
                                        </p:tav>
                                        <p:tav tm="100000">
                                          <p:val>
                                            <p:strVal val="#ppt_h"/>
                                          </p:val>
                                        </p:tav>
                                      </p:tavLst>
                                    </p:anim>
                                    <p:animEffect transition="in" filter="fade">
                                      <p:cBhvr>
                                        <p:cTn id="52" dur="800"/>
                                        <p:tgtEl>
                                          <p:spTgt spid="175"/>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172"/>
                                        </p:tgtEl>
                                        <p:attrNameLst>
                                          <p:attrName>style.visibility</p:attrName>
                                        </p:attrNameLst>
                                      </p:cBhvr>
                                      <p:to>
                                        <p:strVal val="visible"/>
                                      </p:to>
                                    </p:set>
                                    <p:animEffect transition="in" filter="slide(fromLeft)">
                                      <p:cBhvr>
                                        <p:cTn id="57" dur="500"/>
                                        <p:tgtEl>
                                          <p:spTgt spid="172"/>
                                        </p:tgtEl>
                                      </p:cBhvr>
                                    </p:animEffect>
                                  </p:childTnLst>
                                </p:cTn>
                              </p:par>
                            </p:childTnLst>
                          </p:cTn>
                        </p:par>
                        <p:par>
                          <p:cTn id="58" fill="hold">
                            <p:stCondLst>
                              <p:cond delay="500"/>
                            </p:stCondLst>
                            <p:childTnLst>
                              <p:par>
                                <p:cTn id="59" presetID="12" presetClass="entr" presetSubtype="8" fill="hold" nodeType="afterEffect">
                                  <p:stCondLst>
                                    <p:cond delay="0"/>
                                  </p:stCondLst>
                                  <p:childTnLst>
                                    <p:set>
                                      <p:cBhvr>
                                        <p:cTn id="60" dur="1" fill="hold">
                                          <p:stCondLst>
                                            <p:cond delay="0"/>
                                          </p:stCondLst>
                                        </p:cTn>
                                        <p:tgtEl>
                                          <p:spTgt spid="169"/>
                                        </p:tgtEl>
                                        <p:attrNameLst>
                                          <p:attrName>style.visibility</p:attrName>
                                        </p:attrNameLst>
                                      </p:cBhvr>
                                      <p:to>
                                        <p:strVal val="visible"/>
                                      </p:to>
                                    </p:set>
                                    <p:animEffect transition="in" filter="slide(fromLeft)">
                                      <p:cBhvr>
                                        <p:cTn id="61" dur="500"/>
                                        <p:tgtEl>
                                          <p:spTgt spid="169"/>
                                        </p:tgtEl>
                                      </p:cBhvr>
                                    </p:animEffect>
                                  </p:childTnLst>
                                </p:cTn>
                              </p:par>
                            </p:childTnLst>
                          </p:cTn>
                        </p:par>
                        <p:par>
                          <p:cTn id="62" fill="hold">
                            <p:stCondLst>
                              <p:cond delay="1000"/>
                            </p:stCondLst>
                            <p:childTnLst>
                              <p:par>
                                <p:cTn id="63" presetID="12" presetClass="entr" presetSubtype="8" fill="hold" nodeType="afterEffect">
                                  <p:stCondLst>
                                    <p:cond delay="0"/>
                                  </p:stCondLst>
                                  <p:childTnLst>
                                    <p:set>
                                      <p:cBhvr>
                                        <p:cTn id="64" dur="1" fill="hold">
                                          <p:stCondLst>
                                            <p:cond delay="0"/>
                                          </p:stCondLst>
                                        </p:cTn>
                                        <p:tgtEl>
                                          <p:spTgt spid="166"/>
                                        </p:tgtEl>
                                        <p:attrNameLst>
                                          <p:attrName>style.visibility</p:attrName>
                                        </p:attrNameLst>
                                      </p:cBhvr>
                                      <p:to>
                                        <p:strVal val="visible"/>
                                      </p:to>
                                    </p:set>
                                    <p:animEffect transition="in" filter="slide(fromLeft)">
                                      <p:cBhvr>
                                        <p:cTn id="65" dur="500"/>
                                        <p:tgtEl>
                                          <p:spTgt spid="166"/>
                                        </p:tgtEl>
                                      </p:cBhvr>
                                    </p:animEffect>
                                  </p:childTnLst>
                                </p:cTn>
                              </p:par>
                            </p:childTnLst>
                          </p:cTn>
                        </p:par>
                        <p:par>
                          <p:cTn id="66" fill="hold">
                            <p:stCondLst>
                              <p:cond delay="1500"/>
                            </p:stCondLst>
                            <p:childTnLst>
                              <p:par>
                                <p:cTn id="67" presetID="12" presetClass="entr" presetSubtype="8" fill="hold" nodeType="afterEffect">
                                  <p:stCondLst>
                                    <p:cond delay="0"/>
                                  </p:stCondLst>
                                  <p:childTnLst>
                                    <p:set>
                                      <p:cBhvr>
                                        <p:cTn id="68" dur="1" fill="hold">
                                          <p:stCondLst>
                                            <p:cond delay="0"/>
                                          </p:stCondLst>
                                        </p:cTn>
                                        <p:tgtEl>
                                          <p:spTgt spid="163"/>
                                        </p:tgtEl>
                                        <p:attrNameLst>
                                          <p:attrName>style.visibility</p:attrName>
                                        </p:attrNameLst>
                                      </p:cBhvr>
                                      <p:to>
                                        <p:strVal val="visible"/>
                                      </p:to>
                                    </p:set>
                                    <p:animEffect transition="in" filter="slide(fromLeft)">
                                      <p:cBhvr>
                                        <p:cTn id="69" dur="500"/>
                                        <p:tgtEl>
                                          <p:spTgt spid="163"/>
                                        </p:tgtEl>
                                      </p:cBhvr>
                                    </p:animEffect>
                                  </p:childTnLst>
                                </p:cTn>
                              </p:par>
                            </p:childTnLst>
                          </p:cTn>
                        </p:par>
                        <p:par>
                          <p:cTn id="70" fill="hold">
                            <p:stCondLst>
                              <p:cond delay="2000"/>
                            </p:stCondLst>
                            <p:childTnLst>
                              <p:par>
                                <p:cTn id="71" presetID="12" presetClass="entr" presetSubtype="8" fill="hold" nodeType="afterEffect">
                                  <p:stCondLst>
                                    <p:cond delay="0"/>
                                  </p:stCondLst>
                                  <p:childTnLst>
                                    <p:set>
                                      <p:cBhvr>
                                        <p:cTn id="72" dur="1" fill="hold">
                                          <p:stCondLst>
                                            <p:cond delay="0"/>
                                          </p:stCondLst>
                                        </p:cTn>
                                        <p:tgtEl>
                                          <p:spTgt spid="160"/>
                                        </p:tgtEl>
                                        <p:attrNameLst>
                                          <p:attrName>style.visibility</p:attrName>
                                        </p:attrNameLst>
                                      </p:cBhvr>
                                      <p:to>
                                        <p:strVal val="visible"/>
                                      </p:to>
                                    </p:set>
                                    <p:animEffect transition="in" filter="slide(fromLeft)">
                                      <p:cBhvr>
                                        <p:cTn id="73" dur="500"/>
                                        <p:tgtEl>
                                          <p:spTgt spid="160"/>
                                        </p:tgtEl>
                                      </p:cBhvr>
                                    </p:animEffect>
                                  </p:childTnLst>
                                </p:cTn>
                              </p:par>
                            </p:childTnLst>
                          </p:cTn>
                        </p:par>
                        <p:par>
                          <p:cTn id="74" fill="hold">
                            <p:stCondLst>
                              <p:cond delay="2500"/>
                            </p:stCondLst>
                            <p:childTnLst>
                              <p:par>
                                <p:cTn id="75" presetID="12" presetClass="entr" presetSubtype="8" fill="hold" nodeType="afterEffect">
                                  <p:stCondLst>
                                    <p:cond delay="0"/>
                                  </p:stCondLst>
                                  <p:childTnLst>
                                    <p:set>
                                      <p:cBhvr>
                                        <p:cTn id="76" dur="1" fill="hold">
                                          <p:stCondLst>
                                            <p:cond delay="0"/>
                                          </p:stCondLst>
                                        </p:cTn>
                                        <p:tgtEl>
                                          <p:spTgt spid="157"/>
                                        </p:tgtEl>
                                        <p:attrNameLst>
                                          <p:attrName>style.visibility</p:attrName>
                                        </p:attrNameLst>
                                      </p:cBhvr>
                                      <p:to>
                                        <p:strVal val="visible"/>
                                      </p:to>
                                    </p:set>
                                    <p:animEffect transition="in" filter="slide(fromLeft)">
                                      <p:cBhvr>
                                        <p:cTn id="77" dur="500"/>
                                        <p:tgtEl>
                                          <p:spTgt spid="157"/>
                                        </p:tgtEl>
                                      </p:cBhvr>
                                    </p:animEffect>
                                  </p:childTnLst>
                                </p:cTn>
                              </p:par>
                            </p:childTnLst>
                          </p:cTn>
                        </p:par>
                        <p:par>
                          <p:cTn id="78" fill="hold">
                            <p:stCondLst>
                              <p:cond delay="3000"/>
                            </p:stCondLst>
                            <p:childTnLst>
                              <p:par>
                                <p:cTn id="79" presetID="1" presetClass="entr" presetSubtype="0" fill="hold" nodeType="afterEffect">
                                  <p:stCondLst>
                                    <p:cond delay="0"/>
                                  </p:stCondLst>
                                  <p:childTnLst>
                                    <p:set>
                                      <p:cBhvr>
                                        <p:cTn id="80" dur="1" fill="hold">
                                          <p:stCondLst>
                                            <p:cond delay="0"/>
                                          </p:stCondLst>
                                        </p:cTn>
                                        <p:tgtEl>
                                          <p:spTgt spid="178"/>
                                        </p:tgtEl>
                                        <p:attrNameLst>
                                          <p:attrName>style.visibility</p:attrName>
                                        </p:attrNameLst>
                                      </p:cBhvr>
                                      <p:to>
                                        <p:strVal val="visible"/>
                                      </p:to>
                                    </p:set>
                                  </p:childTnLst>
                                </p:cTn>
                              </p:par>
                            </p:childTnLst>
                          </p:cTn>
                        </p:par>
                        <p:par>
                          <p:cTn id="81" fill="hold">
                            <p:stCondLst>
                              <p:cond delay="3000"/>
                            </p:stCondLst>
                            <p:childTnLst>
                              <p:par>
                                <p:cTn id="82" presetID="1" presetClass="entr" presetSubtype="0" fill="hold" nodeType="afterEffect">
                                  <p:stCondLst>
                                    <p:cond delay="0"/>
                                  </p:stCondLst>
                                  <p:childTnLst>
                                    <p:set>
                                      <p:cBhvr>
                                        <p:cTn id="83" dur="1" fill="hold">
                                          <p:stCondLst>
                                            <p:cond delay="0"/>
                                          </p:stCondLst>
                                        </p:cTn>
                                        <p:tgtEl>
                                          <p:spTgt spid="180"/>
                                        </p:tgtEl>
                                        <p:attrNameLst>
                                          <p:attrName>style.visibility</p:attrName>
                                        </p:attrNameLst>
                                      </p:cBhvr>
                                      <p:to>
                                        <p:strVal val="visible"/>
                                      </p:to>
                                    </p:set>
                                  </p:childTnLst>
                                </p:cTn>
                              </p:par>
                            </p:childTnLst>
                          </p:cTn>
                        </p:par>
                        <p:par>
                          <p:cTn id="84" fill="hold">
                            <p:stCondLst>
                              <p:cond delay="3000"/>
                            </p:stCondLst>
                            <p:childTnLst>
                              <p:par>
                                <p:cTn id="85" presetID="1" presetClass="entr" presetSubtype="0" fill="hold" nodeType="afterEffect">
                                  <p:stCondLst>
                                    <p:cond delay="0"/>
                                  </p:stCondLst>
                                  <p:childTnLst>
                                    <p:set>
                                      <p:cBhvr>
                                        <p:cTn id="86" dur="1" fill="hold">
                                          <p:stCondLst>
                                            <p:cond delay="0"/>
                                          </p:stCondLst>
                                        </p:cTn>
                                        <p:tgtEl>
                                          <p:spTgt spid="12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1"/>
                                        </p:tgtEl>
                                        <p:attrNameLst>
                                          <p:attrName>style.visibility</p:attrName>
                                        </p:attrNameLst>
                                      </p:cBhvr>
                                      <p:to>
                                        <p:strVal val="visible"/>
                                      </p:to>
                                    </p:set>
                                  </p:childTnLst>
                                </p:cTn>
                              </p:par>
                              <p:par>
                                <p:cTn id="89" presetID="0" presetClass="path" presetSubtype="0" accel="50000" decel="50000" fill="hold" nodeType="withEffect">
                                  <p:stCondLst>
                                    <p:cond delay="0"/>
                                  </p:stCondLst>
                                  <p:childTnLst>
                                    <p:animMotion origin="layout" path="M -5.55556E-7 4.81481E-6 L -0.3316 0.54189 " pathEditMode="relative" rAng="0" ptsTypes="AA">
                                      <p:cBhvr>
                                        <p:cTn id="90" dur="2000" fill="hold"/>
                                        <p:tgtEl>
                                          <p:spTgt spid="121"/>
                                        </p:tgtEl>
                                        <p:attrNameLst>
                                          <p:attrName>ppt_x</p:attrName>
                                          <p:attrName>ppt_y</p:attrName>
                                        </p:attrNameLst>
                                      </p:cBhvr>
                                      <p:rCtr x="-166" y="271"/>
                                    </p:animMotion>
                                  </p:childTnLst>
                                </p:cTn>
                              </p:par>
                              <p:par>
                                <p:cTn id="91" presetID="0" presetClass="path" presetSubtype="0" accel="50000" decel="50000" fill="hold" nodeType="withEffect">
                                  <p:stCondLst>
                                    <p:cond delay="0"/>
                                  </p:stCondLst>
                                  <p:childTnLst>
                                    <p:animMotion origin="layout" path="M 0.0007 -0.00069 L -0.17673 0.34537 " pathEditMode="relative" rAng="0" ptsTypes="AA">
                                      <p:cBhvr>
                                        <p:cTn id="92" dur="2000" fill="hold"/>
                                        <p:tgtEl>
                                          <p:spTgt spid="151"/>
                                        </p:tgtEl>
                                        <p:attrNameLst>
                                          <p:attrName>ppt_x</p:attrName>
                                          <p:attrName>ppt_y</p:attrName>
                                        </p:attrNameLst>
                                      </p:cBhvr>
                                      <p:rCtr x="-89" y="173"/>
                                    </p:animMotion>
                                  </p:childTnLst>
                                </p:cTn>
                              </p:par>
                            </p:childTnLst>
                          </p:cTn>
                        </p:par>
                        <p:par>
                          <p:cTn id="93" fill="hold">
                            <p:stCondLst>
                              <p:cond delay="5000"/>
                            </p:stCondLst>
                            <p:childTnLst>
                              <p:par>
                                <p:cTn id="94" presetID="1" presetClass="entr" presetSubtype="0" fill="hold" nodeType="afterEffect">
                                  <p:stCondLst>
                                    <p:cond delay="0"/>
                                  </p:stCondLst>
                                  <p:childTnLst>
                                    <p:set>
                                      <p:cBhvr>
                                        <p:cTn id="95" dur="1" fill="hold">
                                          <p:stCondLst>
                                            <p:cond delay="0"/>
                                          </p:stCondLst>
                                        </p:cTn>
                                        <p:tgtEl>
                                          <p:spTgt spid="138"/>
                                        </p:tgtEl>
                                        <p:attrNameLst>
                                          <p:attrName>style.visibility</p:attrName>
                                        </p:attrNameLst>
                                      </p:cBhvr>
                                      <p:to>
                                        <p:strVal val="visible"/>
                                      </p:to>
                                    </p:set>
                                  </p:childTnLst>
                                </p:cTn>
                              </p:par>
                            </p:childTnLst>
                          </p:cTn>
                        </p:par>
                        <p:par>
                          <p:cTn id="96" fill="hold">
                            <p:stCondLst>
                              <p:cond delay="5000"/>
                            </p:stCondLst>
                            <p:childTnLst>
                              <p:par>
                                <p:cTn id="97" presetID="1" presetClass="entr" presetSubtype="0" fill="hold" grpId="0" nodeType="afterEffect">
                                  <p:stCondLst>
                                    <p:cond delay="0"/>
                                  </p:stCondLst>
                                  <p:childTnLst>
                                    <p:set>
                                      <p:cBhvr>
                                        <p:cTn id="98"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build="p"/>
      <p:bldP spid="66" grpId="0"/>
    </p:bld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 name="Group 3"/>
          <p:cNvGrpSpPr/>
          <p:nvPr/>
        </p:nvGrpSpPr>
        <p:grpSpPr>
          <a:xfrm>
            <a:off x="457200" y="1881668"/>
            <a:ext cx="8229600" cy="288847"/>
            <a:chOff x="304800" y="3581400"/>
            <a:chExt cx="8839200" cy="310243"/>
          </a:xfrm>
        </p:grpSpPr>
        <p:cxnSp>
          <p:nvCxnSpPr>
            <p:cNvPr id="5" name="Straight Connector 4"/>
            <p:cNvCxnSpPr>
              <a:stCxn id="6" idx="6"/>
              <a:endCxn id="20" idx="2"/>
            </p:cNvCxnSpPr>
            <p:nvPr/>
          </p:nvCxnSpPr>
          <p:spPr bwMode="auto">
            <a:xfrm>
              <a:off x="615043" y="3736522"/>
              <a:ext cx="8218714" cy="1588"/>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6" name="Oval 5"/>
            <p:cNvSpPr/>
            <p:nvPr/>
          </p:nvSpPr>
          <p:spPr bwMode="auto">
            <a:xfrm>
              <a:off x="304800"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 name="Oval 6"/>
            <p:cNvSpPr/>
            <p:nvPr/>
          </p:nvSpPr>
          <p:spPr bwMode="auto">
            <a:xfrm>
              <a:off x="913795"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 name="Oval 7"/>
            <p:cNvSpPr/>
            <p:nvPr/>
          </p:nvSpPr>
          <p:spPr bwMode="auto">
            <a:xfrm>
              <a:off x="1522791"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 name="Oval 8"/>
            <p:cNvSpPr/>
            <p:nvPr/>
          </p:nvSpPr>
          <p:spPr bwMode="auto">
            <a:xfrm>
              <a:off x="2131786"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 name="Oval 9"/>
            <p:cNvSpPr/>
            <p:nvPr/>
          </p:nvSpPr>
          <p:spPr bwMode="auto">
            <a:xfrm>
              <a:off x="2740782"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 name="Oval 10"/>
            <p:cNvSpPr/>
            <p:nvPr/>
          </p:nvSpPr>
          <p:spPr bwMode="auto">
            <a:xfrm>
              <a:off x="3349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 name="Oval 11"/>
            <p:cNvSpPr/>
            <p:nvPr/>
          </p:nvSpPr>
          <p:spPr bwMode="auto">
            <a:xfrm>
              <a:off x="3958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 name="Oval 12"/>
            <p:cNvSpPr/>
            <p:nvPr/>
          </p:nvSpPr>
          <p:spPr bwMode="auto">
            <a:xfrm>
              <a:off x="4567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 name="Oval 13"/>
            <p:cNvSpPr/>
            <p:nvPr/>
          </p:nvSpPr>
          <p:spPr bwMode="auto">
            <a:xfrm>
              <a:off x="5176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Oval 14"/>
            <p:cNvSpPr/>
            <p:nvPr/>
          </p:nvSpPr>
          <p:spPr bwMode="auto">
            <a:xfrm>
              <a:off x="5785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 name="Oval 15"/>
            <p:cNvSpPr/>
            <p:nvPr/>
          </p:nvSpPr>
          <p:spPr bwMode="auto">
            <a:xfrm>
              <a:off x="639777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 name="Oval 16"/>
            <p:cNvSpPr/>
            <p:nvPr/>
          </p:nvSpPr>
          <p:spPr bwMode="auto">
            <a:xfrm>
              <a:off x="7006773"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 name="Oval 17"/>
            <p:cNvSpPr/>
            <p:nvPr/>
          </p:nvSpPr>
          <p:spPr bwMode="auto">
            <a:xfrm>
              <a:off x="7615768"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 name="Oval 18"/>
            <p:cNvSpPr/>
            <p:nvPr/>
          </p:nvSpPr>
          <p:spPr bwMode="auto">
            <a:xfrm>
              <a:off x="8224764"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 name="Oval 19"/>
            <p:cNvSpPr/>
            <p:nvPr/>
          </p:nvSpPr>
          <p:spPr bwMode="auto">
            <a:xfrm>
              <a:off x="8833757" y="3581400"/>
              <a:ext cx="310243" cy="310243"/>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70" name="Oval 69"/>
          <p:cNvSpPr/>
          <p:nvPr/>
        </p:nvSpPr>
        <p:spPr bwMode="auto">
          <a:xfrm>
            <a:off x="1595438" y="18811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1" name="Oval 70"/>
          <p:cNvSpPr/>
          <p:nvPr/>
        </p:nvSpPr>
        <p:spPr bwMode="auto">
          <a:xfrm>
            <a:off x="4419600" y="18811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2" name="Oval 71"/>
          <p:cNvSpPr/>
          <p:nvPr/>
        </p:nvSpPr>
        <p:spPr bwMode="auto">
          <a:xfrm>
            <a:off x="7262813" y="1881188"/>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161" name="Group 160"/>
          <p:cNvGrpSpPr/>
          <p:nvPr/>
        </p:nvGrpSpPr>
        <p:grpSpPr>
          <a:xfrm>
            <a:off x="304800" y="3810000"/>
            <a:ext cx="8534400" cy="2819400"/>
            <a:chOff x="457200" y="3810000"/>
            <a:chExt cx="8534400" cy="2819400"/>
          </a:xfrm>
        </p:grpSpPr>
        <p:sp>
          <p:nvSpPr>
            <p:cNvPr id="159" name="Rectangle 158"/>
            <p:cNvSpPr/>
            <p:nvPr/>
          </p:nvSpPr>
          <p:spPr bwMode="auto">
            <a:xfrm>
              <a:off x="457200" y="3810000"/>
              <a:ext cx="4267200" cy="2819400"/>
            </a:xfrm>
            <a:prstGeom prst="rect">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Synchronous Schedule</a:t>
              </a:r>
            </a:p>
          </p:txBody>
        </p:sp>
        <p:sp>
          <p:nvSpPr>
            <p:cNvPr id="160" name="Rectangle 159"/>
            <p:cNvSpPr/>
            <p:nvPr/>
          </p:nvSpPr>
          <p:spPr bwMode="auto">
            <a:xfrm>
              <a:off x="4724400" y="3810000"/>
              <a:ext cx="4267200" cy="2819400"/>
            </a:xfrm>
            <a:prstGeom prst="rect">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Optimal Schedule</a:t>
              </a:r>
            </a:p>
          </p:txBody>
        </p:sp>
      </p:grpSp>
      <p:sp>
        <p:nvSpPr>
          <p:cNvPr id="2" name="Title 1"/>
          <p:cNvSpPr>
            <a:spLocks noGrp="1"/>
          </p:cNvSpPr>
          <p:nvPr>
            <p:ph type="title"/>
          </p:nvPr>
        </p:nvSpPr>
        <p:spPr/>
        <p:txBody>
          <a:bodyPr/>
          <a:lstStyle/>
          <a:p>
            <a:r>
              <a:rPr lang="en-US" sz="4000" dirty="0" smtClean="0"/>
              <a:t>Optimal Parallel Scheduling</a:t>
            </a:r>
            <a:endParaRPr lang="en-US" sz="4000" dirty="0"/>
          </a:p>
        </p:txBody>
      </p:sp>
      <p:sp>
        <p:nvSpPr>
          <p:cNvPr id="3" name="Content Placeholder 2"/>
          <p:cNvSpPr>
            <a:spLocks noGrp="1"/>
          </p:cNvSpPr>
          <p:nvPr>
            <p:ph idx="1"/>
          </p:nvPr>
        </p:nvSpPr>
        <p:spPr>
          <a:xfrm>
            <a:off x="457200" y="2667000"/>
            <a:ext cx="8305800" cy="1143000"/>
          </a:xfrm>
        </p:spPr>
        <p:txBody>
          <a:bodyPr/>
          <a:lstStyle/>
          <a:p>
            <a:r>
              <a:rPr lang="en-US" dirty="0" smtClean="0"/>
              <a:t>In [</a:t>
            </a:r>
            <a:r>
              <a:rPr lang="en-US" dirty="0" err="1" smtClean="0"/>
              <a:t>AIStats</a:t>
            </a:r>
            <a:r>
              <a:rPr lang="en-US" dirty="0" smtClean="0"/>
              <a:t> 09] we demonstrated that this algorithm is </a:t>
            </a:r>
            <a:r>
              <a:rPr lang="en-US" b="1" dirty="0" smtClean="0"/>
              <a:t>optimal</a:t>
            </a:r>
            <a:r>
              <a:rPr lang="en-US" dirty="0" smtClean="0"/>
              <a:t>:</a:t>
            </a:r>
            <a:endParaRPr lang="en-US" dirty="0"/>
          </a:p>
        </p:txBody>
      </p:sp>
      <p:sp>
        <p:nvSpPr>
          <p:cNvPr id="21" name="Rounded Rectangle 20"/>
          <p:cNvSpPr/>
          <p:nvPr/>
        </p:nvSpPr>
        <p:spPr bwMode="auto">
          <a:xfrm>
            <a:off x="381000" y="1600200"/>
            <a:ext cx="2720866"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22" name="Rounded Rectangle 21"/>
          <p:cNvSpPr/>
          <p:nvPr/>
        </p:nvSpPr>
        <p:spPr bwMode="auto">
          <a:xfrm>
            <a:off x="6037536" y="1600200"/>
            <a:ext cx="2743200"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sp>
        <p:nvSpPr>
          <p:cNvPr id="23" name="Rounded Rectangle 22"/>
          <p:cNvSpPr/>
          <p:nvPr/>
        </p:nvSpPr>
        <p:spPr bwMode="auto">
          <a:xfrm>
            <a:off x="3157700" y="1600200"/>
            <a:ext cx="2813351"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cxnSp>
        <p:nvCxnSpPr>
          <p:cNvPr id="24" name="Straight Arrow Connector 23"/>
          <p:cNvCxnSpPr/>
          <p:nvPr/>
        </p:nvCxnSpPr>
        <p:spPr bwMode="auto">
          <a:xfrm>
            <a:off x="1828800" y="2284412"/>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25" name="Straight Arrow Connector 24"/>
          <p:cNvCxnSpPr/>
          <p:nvPr/>
        </p:nvCxnSpPr>
        <p:spPr bwMode="auto">
          <a:xfrm>
            <a:off x="457200" y="2284412"/>
            <a:ext cx="12192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26" name="Straight Arrow Connector 25"/>
          <p:cNvCxnSpPr/>
          <p:nvPr/>
        </p:nvCxnSpPr>
        <p:spPr bwMode="auto">
          <a:xfrm>
            <a:off x="457200" y="1752600"/>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27" name="Straight Arrow Connector 26"/>
          <p:cNvCxnSpPr/>
          <p:nvPr/>
        </p:nvCxnSpPr>
        <p:spPr bwMode="auto">
          <a:xfrm>
            <a:off x="1828800" y="1752600"/>
            <a:ext cx="1219200" cy="1588"/>
          </a:xfrm>
          <a:prstGeom prst="straightConnector1">
            <a:avLst/>
          </a:prstGeom>
          <a:noFill/>
          <a:ln w="38100" cap="flat" cmpd="sng" algn="ctr">
            <a:solidFill>
              <a:schemeClr val="hlink"/>
            </a:solidFill>
            <a:prstDash val="solid"/>
            <a:round/>
            <a:headEnd type="arrow" w="med" len="med"/>
            <a:tailEnd type="none"/>
          </a:ln>
          <a:effectLst/>
        </p:spPr>
      </p:cxnSp>
      <p:sp>
        <p:nvSpPr>
          <p:cNvPr id="28" name="TextBox 27"/>
          <p:cNvSpPr txBox="1"/>
          <p:nvPr/>
        </p:nvSpPr>
        <p:spPr>
          <a:xfrm>
            <a:off x="457200" y="1143000"/>
            <a:ext cx="2514600" cy="381000"/>
          </a:xfrm>
          <a:prstGeom prst="rect">
            <a:avLst/>
          </a:prstGeom>
          <a:noFill/>
        </p:spPr>
        <p:txBody>
          <a:bodyPr wrap="square" rtlCol="0">
            <a:spAutoFit/>
          </a:bodyPr>
          <a:lstStyle/>
          <a:p>
            <a:pPr algn="ctr"/>
            <a:r>
              <a:rPr lang="en-US" dirty="0" smtClean="0"/>
              <a:t>Processor 1</a:t>
            </a:r>
            <a:endParaRPr lang="en-US" dirty="0"/>
          </a:p>
        </p:txBody>
      </p:sp>
      <p:sp>
        <p:nvSpPr>
          <p:cNvPr id="29" name="TextBox 28"/>
          <p:cNvSpPr txBox="1"/>
          <p:nvPr/>
        </p:nvSpPr>
        <p:spPr>
          <a:xfrm>
            <a:off x="3276600" y="1143000"/>
            <a:ext cx="2514600" cy="381000"/>
          </a:xfrm>
          <a:prstGeom prst="rect">
            <a:avLst/>
          </a:prstGeom>
          <a:noFill/>
        </p:spPr>
        <p:txBody>
          <a:bodyPr wrap="square" rtlCol="0">
            <a:spAutoFit/>
          </a:bodyPr>
          <a:lstStyle/>
          <a:p>
            <a:pPr algn="ctr"/>
            <a:r>
              <a:rPr lang="en-US" dirty="0" smtClean="0"/>
              <a:t>Processor 2</a:t>
            </a:r>
            <a:endParaRPr lang="en-US" dirty="0"/>
          </a:p>
        </p:txBody>
      </p:sp>
      <p:sp>
        <p:nvSpPr>
          <p:cNvPr id="30" name="TextBox 29"/>
          <p:cNvSpPr txBox="1"/>
          <p:nvPr/>
        </p:nvSpPr>
        <p:spPr>
          <a:xfrm>
            <a:off x="6096000" y="1143000"/>
            <a:ext cx="2514600" cy="381000"/>
          </a:xfrm>
          <a:prstGeom prst="rect">
            <a:avLst/>
          </a:prstGeom>
          <a:noFill/>
        </p:spPr>
        <p:txBody>
          <a:bodyPr wrap="square" rtlCol="0">
            <a:spAutoFit/>
          </a:bodyPr>
          <a:lstStyle/>
          <a:p>
            <a:pPr algn="ctr"/>
            <a:r>
              <a:rPr lang="en-US" dirty="0" smtClean="0"/>
              <a:t>Processor 3</a:t>
            </a:r>
            <a:endParaRPr lang="en-US" dirty="0"/>
          </a:p>
        </p:txBody>
      </p:sp>
      <p:cxnSp>
        <p:nvCxnSpPr>
          <p:cNvPr id="31" name="Straight Arrow Connector 30"/>
          <p:cNvCxnSpPr/>
          <p:nvPr/>
        </p:nvCxnSpPr>
        <p:spPr bwMode="auto">
          <a:xfrm>
            <a:off x="4648200" y="2286000"/>
            <a:ext cx="12954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2" name="Straight Arrow Connector 31"/>
          <p:cNvCxnSpPr/>
          <p:nvPr/>
        </p:nvCxnSpPr>
        <p:spPr bwMode="auto">
          <a:xfrm>
            <a:off x="3200400" y="2286000"/>
            <a:ext cx="12954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33" name="Straight Arrow Connector 32"/>
          <p:cNvCxnSpPr/>
          <p:nvPr/>
        </p:nvCxnSpPr>
        <p:spPr bwMode="auto">
          <a:xfrm>
            <a:off x="3276600" y="1752600"/>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4" name="Straight Arrow Connector 33"/>
          <p:cNvCxnSpPr/>
          <p:nvPr/>
        </p:nvCxnSpPr>
        <p:spPr bwMode="auto">
          <a:xfrm>
            <a:off x="4648200" y="1752600"/>
            <a:ext cx="12192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35" name="Straight Arrow Connector 34"/>
          <p:cNvCxnSpPr/>
          <p:nvPr/>
        </p:nvCxnSpPr>
        <p:spPr bwMode="auto">
          <a:xfrm>
            <a:off x="7467600" y="2284412"/>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6" name="Straight Arrow Connector 35"/>
          <p:cNvCxnSpPr/>
          <p:nvPr/>
        </p:nvCxnSpPr>
        <p:spPr bwMode="auto">
          <a:xfrm>
            <a:off x="6096000" y="2286000"/>
            <a:ext cx="1219200" cy="1588"/>
          </a:xfrm>
          <a:prstGeom prst="straightConnector1">
            <a:avLst/>
          </a:prstGeom>
          <a:noFill/>
          <a:ln w="38100" cap="flat" cmpd="sng" algn="ctr">
            <a:solidFill>
              <a:schemeClr val="hlink"/>
            </a:solidFill>
            <a:prstDash val="solid"/>
            <a:round/>
            <a:headEnd type="arrow" w="med" len="med"/>
            <a:tailEnd type="none"/>
          </a:ln>
          <a:effectLst/>
        </p:spPr>
      </p:cxnSp>
      <p:cxnSp>
        <p:nvCxnSpPr>
          <p:cNvPr id="37" name="Straight Arrow Connector 36"/>
          <p:cNvCxnSpPr/>
          <p:nvPr/>
        </p:nvCxnSpPr>
        <p:spPr bwMode="auto">
          <a:xfrm>
            <a:off x="6096000" y="1752600"/>
            <a:ext cx="1219200" cy="1588"/>
          </a:xfrm>
          <a:prstGeom prst="straightConnector1">
            <a:avLst/>
          </a:prstGeom>
          <a:noFill/>
          <a:ln w="38100" cap="flat" cmpd="sng" algn="ctr">
            <a:solidFill>
              <a:schemeClr val="hlink"/>
            </a:solidFill>
            <a:prstDash val="solid"/>
            <a:round/>
            <a:headEnd type="none" w="med" len="med"/>
            <a:tailEnd type="arrow"/>
          </a:ln>
          <a:effectLst/>
        </p:spPr>
      </p:cxnSp>
      <p:cxnSp>
        <p:nvCxnSpPr>
          <p:cNvPr id="38" name="Straight Arrow Connector 37"/>
          <p:cNvCxnSpPr/>
          <p:nvPr/>
        </p:nvCxnSpPr>
        <p:spPr bwMode="auto">
          <a:xfrm>
            <a:off x="7467600" y="1752600"/>
            <a:ext cx="1219200" cy="1588"/>
          </a:xfrm>
          <a:prstGeom prst="straightConnector1">
            <a:avLst/>
          </a:prstGeom>
          <a:noFill/>
          <a:ln w="38100" cap="flat" cmpd="sng" algn="ctr">
            <a:solidFill>
              <a:schemeClr val="hlink"/>
            </a:solidFill>
            <a:prstDash val="solid"/>
            <a:round/>
            <a:headEnd type="arrow" w="med" len="med"/>
            <a:tailEnd type="none"/>
          </a:ln>
          <a:effectLst/>
        </p:spPr>
      </p:cxnSp>
      <p:pic>
        <p:nvPicPr>
          <p:cNvPr id="49" name="Picture 48" descr="TP_tmp.emf"/>
          <p:cNvPicPr>
            <a:picLocks noChangeAspect="1"/>
          </p:cNvPicPr>
          <p:nvPr>
            <p:custDataLst>
              <p:tags r:id="rId2"/>
            </p:custDataLst>
          </p:nvPr>
        </p:nvPicPr>
        <p:blipFill>
          <a:blip r:embed="rId6" cstate="print"/>
          <a:stretch>
            <a:fillRect/>
          </a:stretch>
        </p:blipFill>
        <p:spPr bwMode="auto">
          <a:xfrm>
            <a:off x="2724822" y="3886200"/>
            <a:ext cx="2703756" cy="1094622"/>
          </a:xfrm>
          <a:prstGeom prst="rect">
            <a:avLst/>
          </a:prstGeom>
          <a:noFill/>
          <a:ln/>
          <a:effectLst/>
        </p:spPr>
      </p:pic>
      <p:sp>
        <p:nvSpPr>
          <p:cNvPr id="154" name="Rounded Rectangular Callout 153"/>
          <p:cNvSpPr/>
          <p:nvPr/>
        </p:nvSpPr>
        <p:spPr bwMode="auto">
          <a:xfrm>
            <a:off x="2133600" y="5334000"/>
            <a:ext cx="2057400" cy="1066800"/>
          </a:xfrm>
          <a:prstGeom prst="wedgeRoundRectCallout">
            <a:avLst>
              <a:gd name="adj1" fmla="val 31133"/>
              <a:gd name="adj2" fmla="val -83874"/>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Tahoma" pitchFamily="-64" charset="0"/>
              </a:rPr>
              <a:t>Parallel</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Tahoma" pitchFamily="-64" charset="0"/>
              </a:rPr>
              <a:t>Component</a:t>
            </a:r>
            <a:endParaRPr kumimoji="0" lang="en-US" sz="2800" b="0" i="0" u="none" strike="noStrike" cap="none" normalizeH="0" baseline="0" dirty="0" smtClean="0">
              <a:ln>
                <a:noFill/>
              </a:ln>
              <a:solidFill>
                <a:schemeClr val="bg1"/>
              </a:solidFill>
              <a:effectLst/>
              <a:latin typeface="Tahoma" pitchFamily="-64" charset="0"/>
            </a:endParaRPr>
          </a:p>
        </p:txBody>
      </p:sp>
      <p:sp>
        <p:nvSpPr>
          <p:cNvPr id="155" name="Rounded Rectangular Callout 154"/>
          <p:cNvSpPr/>
          <p:nvPr/>
        </p:nvSpPr>
        <p:spPr bwMode="auto">
          <a:xfrm>
            <a:off x="4648200" y="5334000"/>
            <a:ext cx="2057400" cy="1066800"/>
          </a:xfrm>
          <a:prstGeom prst="wedgeRoundRectCallout">
            <a:avLst>
              <a:gd name="adj1" fmla="val -38611"/>
              <a:gd name="adj2" fmla="val -82555"/>
              <a:gd name="adj3" fmla="val 1666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bg1"/>
                </a:solidFill>
                <a:effectLst/>
                <a:latin typeface="Tahoma" pitchFamily="-64" charset="0"/>
              </a:rPr>
              <a:t>Sequential</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Tahoma" pitchFamily="-64" charset="0"/>
              </a:rPr>
              <a:t>Component</a:t>
            </a:r>
            <a:endParaRPr kumimoji="0" lang="en-US" sz="2800" b="0" i="0" u="none" strike="noStrike" cap="none" normalizeH="0" baseline="0" dirty="0" smtClean="0">
              <a:ln>
                <a:noFill/>
              </a:ln>
              <a:solidFill>
                <a:schemeClr val="bg1"/>
              </a:solidFill>
              <a:effectLst/>
              <a:latin typeface="Tahoma" pitchFamily="-64" charset="0"/>
            </a:endParaRPr>
          </a:p>
        </p:txBody>
      </p:sp>
      <p:pic>
        <p:nvPicPr>
          <p:cNvPr id="48" name="Picture 47" descr="TP_tmp.emf"/>
          <p:cNvPicPr>
            <a:picLocks noChangeAspect="1"/>
          </p:cNvPicPr>
          <p:nvPr>
            <p:custDataLst>
              <p:tags r:id="rId3"/>
            </p:custDataLst>
          </p:nvPr>
        </p:nvPicPr>
        <p:blipFill>
          <a:blip r:embed="rId7" cstate="print"/>
          <a:stretch>
            <a:fillRect/>
          </a:stretch>
        </p:blipFill>
        <p:spPr bwMode="auto">
          <a:xfrm>
            <a:off x="1352585" y="4800600"/>
            <a:ext cx="1965180" cy="1098696"/>
          </a:xfrm>
          <a:prstGeom prst="rect">
            <a:avLst/>
          </a:prstGeom>
          <a:noFill/>
          <a:ln/>
          <a:effectLst/>
        </p:spPr>
      </p:pic>
      <p:sp>
        <p:nvSpPr>
          <p:cNvPr id="52" name="Slide Number Placeholder 51"/>
          <p:cNvSpPr>
            <a:spLocks noGrp="1"/>
          </p:cNvSpPr>
          <p:nvPr>
            <p:ph type="sldNum" sz="quarter" idx="12"/>
          </p:nvPr>
        </p:nvSpPr>
        <p:spPr/>
        <p:txBody>
          <a:bodyPr/>
          <a:lstStyle/>
          <a:p>
            <a:fld id="{29982EE5-C165-4792-B6D9-CAD024C0FAD7}" type="slidenum">
              <a:rPr lang="en-US" smtClean="0"/>
              <a:pPr/>
              <a:t>12</a:t>
            </a:fld>
            <a:endParaRPr lang="en-US"/>
          </a:p>
        </p:txBody>
      </p:sp>
      <p:grpSp>
        <p:nvGrpSpPr>
          <p:cNvPr id="58" name="Group 57"/>
          <p:cNvGrpSpPr/>
          <p:nvPr/>
        </p:nvGrpSpPr>
        <p:grpSpPr>
          <a:xfrm>
            <a:off x="1752600" y="1828800"/>
            <a:ext cx="609600" cy="304800"/>
            <a:chOff x="762000" y="2971800"/>
            <a:chExt cx="838200" cy="381000"/>
          </a:xfrm>
        </p:grpSpPr>
        <p:sp>
          <p:nvSpPr>
            <p:cNvPr id="59" name="Rectangle 58"/>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0" name="Isosceles Triangle 59"/>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1" name="Group 60"/>
          <p:cNvGrpSpPr/>
          <p:nvPr/>
        </p:nvGrpSpPr>
        <p:grpSpPr>
          <a:xfrm>
            <a:off x="3733800" y="1828800"/>
            <a:ext cx="609600" cy="304800"/>
            <a:chOff x="762000" y="2971800"/>
            <a:chExt cx="838200" cy="381000"/>
          </a:xfrm>
        </p:grpSpPr>
        <p:sp>
          <p:nvSpPr>
            <p:cNvPr id="62" name="Rectangle 6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3" name="Isosceles Triangle 6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4" name="Group 63"/>
          <p:cNvGrpSpPr/>
          <p:nvPr/>
        </p:nvGrpSpPr>
        <p:grpSpPr>
          <a:xfrm>
            <a:off x="4800600" y="1828800"/>
            <a:ext cx="609600" cy="304800"/>
            <a:chOff x="762000" y="2971800"/>
            <a:chExt cx="838200" cy="381000"/>
          </a:xfrm>
        </p:grpSpPr>
        <p:sp>
          <p:nvSpPr>
            <p:cNvPr id="65" name="Rectangle 6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Isosceles Triangle 6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7" name="Group 66"/>
          <p:cNvGrpSpPr/>
          <p:nvPr/>
        </p:nvGrpSpPr>
        <p:grpSpPr>
          <a:xfrm>
            <a:off x="6858000" y="1828800"/>
            <a:ext cx="609600" cy="304800"/>
            <a:chOff x="762000" y="2971800"/>
            <a:chExt cx="838200" cy="381000"/>
          </a:xfrm>
        </p:grpSpPr>
        <p:sp>
          <p:nvSpPr>
            <p:cNvPr id="68" name="Rectangle 6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 name="Isosceles Triangle 6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73" name="Left-Right Arrow 72"/>
          <p:cNvSpPr/>
          <p:nvPr/>
        </p:nvSpPr>
        <p:spPr bwMode="auto">
          <a:xfrm>
            <a:off x="3505200" y="4800600"/>
            <a:ext cx="1828800" cy="1143000"/>
          </a:xfrm>
          <a:prstGeom prst="leftRigh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Gap</a:t>
            </a:r>
          </a:p>
        </p:txBody>
      </p:sp>
    </p:spTree>
    <p:custDataLst>
      <p:tags r:id="rId1"/>
    </p:custDataLst>
  </p:cSld>
  <p:clrMapOvr>
    <a:masterClrMapping/>
  </p:clrMapOvr>
  <p:transition advTm="5401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par>
                          <p:cTn id="17" fill="hold">
                            <p:stCondLst>
                              <p:cond delay="0"/>
                            </p:stCondLst>
                            <p:childTnLst>
                              <p:par>
                                <p:cTn id="18" presetID="23" presetClass="entr" presetSubtype="32"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500" fill="hold"/>
                                        <p:tgtEl>
                                          <p:spTgt spid="71"/>
                                        </p:tgtEl>
                                        <p:attrNameLst>
                                          <p:attrName>ppt_w</p:attrName>
                                        </p:attrNameLst>
                                      </p:cBhvr>
                                      <p:tavLst>
                                        <p:tav tm="0">
                                          <p:val>
                                            <p:strVal val="4*#ppt_w"/>
                                          </p:val>
                                        </p:tav>
                                        <p:tav tm="100000">
                                          <p:val>
                                            <p:strVal val="#ppt_w"/>
                                          </p:val>
                                        </p:tav>
                                      </p:tavLst>
                                    </p:anim>
                                    <p:anim calcmode="lin" valueType="num">
                                      <p:cBhvr>
                                        <p:cTn id="21" dur="500" fill="hold"/>
                                        <p:tgtEl>
                                          <p:spTgt spid="71"/>
                                        </p:tgtEl>
                                        <p:attrNameLst>
                                          <p:attrName>ppt_h</p:attrName>
                                        </p:attrNameLst>
                                      </p:cBhvr>
                                      <p:tavLst>
                                        <p:tav tm="0">
                                          <p:val>
                                            <p:strVal val="4*#ppt_h"/>
                                          </p:val>
                                        </p:tav>
                                        <p:tav tm="100000">
                                          <p:val>
                                            <p:strVal val="#ppt_h"/>
                                          </p:val>
                                        </p:tav>
                                      </p:tavLst>
                                    </p:anim>
                                  </p:childTnLst>
                                </p:cTn>
                              </p:par>
                              <p:par>
                                <p:cTn id="22" presetID="23" presetClass="entr" presetSubtype="32" fill="hold" grpId="0" nodeType="withEffect">
                                  <p:stCondLst>
                                    <p:cond delay="0"/>
                                  </p:stCondLst>
                                  <p:childTnLst>
                                    <p:set>
                                      <p:cBhvr>
                                        <p:cTn id="23" dur="1" fill="hold">
                                          <p:stCondLst>
                                            <p:cond delay="0"/>
                                          </p:stCondLst>
                                        </p:cTn>
                                        <p:tgtEl>
                                          <p:spTgt spid="72"/>
                                        </p:tgtEl>
                                        <p:attrNameLst>
                                          <p:attrName>style.visibility</p:attrName>
                                        </p:attrNameLst>
                                      </p:cBhvr>
                                      <p:to>
                                        <p:strVal val="visible"/>
                                      </p:to>
                                    </p:set>
                                    <p:anim calcmode="lin" valueType="num">
                                      <p:cBhvr>
                                        <p:cTn id="24" dur="500" fill="hold"/>
                                        <p:tgtEl>
                                          <p:spTgt spid="72"/>
                                        </p:tgtEl>
                                        <p:attrNameLst>
                                          <p:attrName>ppt_w</p:attrName>
                                        </p:attrNameLst>
                                      </p:cBhvr>
                                      <p:tavLst>
                                        <p:tav tm="0">
                                          <p:val>
                                            <p:strVal val="4*#ppt_w"/>
                                          </p:val>
                                        </p:tav>
                                        <p:tav tm="100000">
                                          <p:val>
                                            <p:strVal val="#ppt_w"/>
                                          </p:val>
                                        </p:tav>
                                      </p:tavLst>
                                    </p:anim>
                                    <p:anim calcmode="lin" valueType="num">
                                      <p:cBhvr>
                                        <p:cTn id="25" dur="500" fill="hold"/>
                                        <p:tgtEl>
                                          <p:spTgt spid="72"/>
                                        </p:tgtEl>
                                        <p:attrNameLst>
                                          <p:attrName>ppt_h</p:attrName>
                                        </p:attrNameLst>
                                      </p:cBhvr>
                                      <p:tavLst>
                                        <p:tav tm="0">
                                          <p:val>
                                            <p:strVal val="4*#ppt_h"/>
                                          </p:val>
                                        </p:tav>
                                        <p:tav tm="100000">
                                          <p:val>
                                            <p:strVal val="#ppt_h"/>
                                          </p:val>
                                        </p:tav>
                                      </p:tavLst>
                                    </p:anim>
                                  </p:childTnLst>
                                </p:cTn>
                              </p:par>
                              <p:par>
                                <p:cTn id="26" presetID="23" presetClass="entr" presetSubtype="32" fill="hold" grpId="0" nodeType="withEffect">
                                  <p:stCondLst>
                                    <p:cond delay="0"/>
                                  </p:stCondLst>
                                  <p:childTnLst>
                                    <p:set>
                                      <p:cBhvr>
                                        <p:cTn id="27" dur="1" fill="hold">
                                          <p:stCondLst>
                                            <p:cond delay="0"/>
                                          </p:stCondLst>
                                        </p:cTn>
                                        <p:tgtEl>
                                          <p:spTgt spid="70"/>
                                        </p:tgtEl>
                                        <p:attrNameLst>
                                          <p:attrName>style.visibility</p:attrName>
                                        </p:attrNameLst>
                                      </p:cBhvr>
                                      <p:to>
                                        <p:strVal val="visible"/>
                                      </p:to>
                                    </p:set>
                                    <p:anim calcmode="lin" valueType="num">
                                      <p:cBhvr>
                                        <p:cTn id="28" dur="500" fill="hold"/>
                                        <p:tgtEl>
                                          <p:spTgt spid="70"/>
                                        </p:tgtEl>
                                        <p:attrNameLst>
                                          <p:attrName>ppt_w</p:attrName>
                                        </p:attrNameLst>
                                      </p:cBhvr>
                                      <p:tavLst>
                                        <p:tav tm="0">
                                          <p:val>
                                            <p:strVal val="4*#ppt_w"/>
                                          </p:val>
                                        </p:tav>
                                        <p:tav tm="100000">
                                          <p:val>
                                            <p:strVal val="#ppt_w"/>
                                          </p:val>
                                        </p:tav>
                                      </p:tavLst>
                                    </p:anim>
                                    <p:anim calcmode="lin" valueType="num">
                                      <p:cBhvr>
                                        <p:cTn id="29" dur="500" fill="hold"/>
                                        <p:tgtEl>
                                          <p:spTgt spid="70"/>
                                        </p:tgtEl>
                                        <p:attrNameLst>
                                          <p:attrName>ppt_h</p:attrName>
                                        </p:attrNameLst>
                                      </p:cBhvr>
                                      <p:tavLst>
                                        <p:tav tm="0">
                                          <p:val>
                                            <p:strVal val="4*#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1000"/>
                                        <p:tgtEl>
                                          <p:spTgt spid="26"/>
                                        </p:tgtEl>
                                      </p:cBhvr>
                                    </p:animEffect>
                                  </p:childTnLst>
                                </p:cTn>
                              </p:par>
                              <p:par>
                                <p:cTn id="35" presetID="22" presetClass="entr" presetSubtype="8"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left)">
                                      <p:cBhvr>
                                        <p:cTn id="37" dur="1000"/>
                                        <p:tgtEl>
                                          <p:spTgt spid="33"/>
                                        </p:tgtEl>
                                      </p:cBhvr>
                                    </p:animEffect>
                                  </p:childTnLst>
                                </p:cTn>
                              </p:par>
                              <p:par>
                                <p:cTn id="38" presetID="22" presetClass="entr" presetSubtype="8"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1000"/>
                                        <p:tgtEl>
                                          <p:spTgt spid="37"/>
                                        </p:tgtEl>
                                      </p:cBhvr>
                                    </p:animEffect>
                                  </p:childTnLst>
                                </p:cTn>
                              </p:par>
                              <p:par>
                                <p:cTn id="41" presetID="22" presetClass="entr" presetSubtype="2"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1000"/>
                                        <p:tgtEl>
                                          <p:spTgt spid="27"/>
                                        </p:tgtEl>
                                      </p:cBhvr>
                                    </p:animEffect>
                                  </p:childTnLst>
                                </p:cTn>
                              </p:par>
                              <p:par>
                                <p:cTn id="44" presetID="22" presetClass="entr" presetSubtype="2"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1000"/>
                                        <p:tgtEl>
                                          <p:spTgt spid="34"/>
                                        </p:tgtEl>
                                      </p:cBhvr>
                                    </p:animEffect>
                                  </p:childTnLst>
                                </p:cTn>
                              </p:par>
                              <p:par>
                                <p:cTn id="47" presetID="22" presetClass="entr" presetSubtype="2"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1000"/>
                                        <p:tgtEl>
                                          <p:spTgt spid="3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1000"/>
                                        <p:tgtEl>
                                          <p:spTgt spid="25"/>
                                        </p:tgtEl>
                                      </p:cBhvr>
                                    </p:animEffect>
                                  </p:childTnLst>
                                </p:cTn>
                              </p:par>
                              <p:par>
                                <p:cTn id="55" presetID="22" presetClass="entr" presetSubtype="2"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right)">
                                      <p:cBhvr>
                                        <p:cTn id="57" dur="1000"/>
                                        <p:tgtEl>
                                          <p:spTgt spid="32"/>
                                        </p:tgtEl>
                                      </p:cBhvr>
                                    </p:animEffect>
                                  </p:childTnLst>
                                </p:cTn>
                              </p:par>
                              <p:par>
                                <p:cTn id="58" presetID="22" presetClass="entr" presetSubtype="2" fill="hold"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1000"/>
                                        <p:tgtEl>
                                          <p:spTgt spid="36"/>
                                        </p:tgtEl>
                                      </p:cBhvr>
                                    </p:animEffect>
                                  </p:childTnLst>
                                </p:cTn>
                              </p:par>
                              <p:par>
                                <p:cTn id="61" presetID="22" presetClass="entr" presetSubtype="8"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1000"/>
                                        <p:tgtEl>
                                          <p:spTgt spid="24"/>
                                        </p:tgtEl>
                                      </p:cBhvr>
                                    </p:animEffect>
                                  </p:childTnLst>
                                </p:cTn>
                              </p:par>
                              <p:par>
                                <p:cTn id="64" presetID="22" presetClass="entr" presetSubtype="8"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left)">
                                      <p:cBhvr>
                                        <p:cTn id="66" dur="1000"/>
                                        <p:tgtEl>
                                          <p:spTgt spid="31"/>
                                        </p:tgtEl>
                                      </p:cBhvr>
                                    </p:animEffect>
                                  </p:childTnLst>
                                </p:cTn>
                              </p:par>
                              <p:par>
                                <p:cTn id="67" presetID="22" presetClass="entr" presetSubtype="8"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10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3" presetClass="entr" presetSubtype="16" fill="hold" nodeType="clickEffect">
                                  <p:stCondLst>
                                    <p:cond delay="0"/>
                                  </p:stCondLst>
                                  <p:childTnLst>
                                    <p:set>
                                      <p:cBhvr>
                                        <p:cTn id="73" dur="1" fill="hold">
                                          <p:stCondLst>
                                            <p:cond delay="0"/>
                                          </p:stCondLst>
                                        </p:cTn>
                                        <p:tgtEl>
                                          <p:spTgt spid="58"/>
                                        </p:tgtEl>
                                        <p:attrNameLst>
                                          <p:attrName>style.visibility</p:attrName>
                                        </p:attrNameLst>
                                      </p:cBhvr>
                                      <p:to>
                                        <p:strVal val="visible"/>
                                      </p:to>
                                    </p:set>
                                    <p:anim calcmode="lin" valueType="num">
                                      <p:cBhvr>
                                        <p:cTn id="74" dur="500" fill="hold"/>
                                        <p:tgtEl>
                                          <p:spTgt spid="58"/>
                                        </p:tgtEl>
                                        <p:attrNameLst>
                                          <p:attrName>ppt_w</p:attrName>
                                        </p:attrNameLst>
                                      </p:cBhvr>
                                      <p:tavLst>
                                        <p:tav tm="0">
                                          <p:val>
                                            <p:fltVal val="0"/>
                                          </p:val>
                                        </p:tav>
                                        <p:tav tm="100000">
                                          <p:val>
                                            <p:strVal val="#ppt_w"/>
                                          </p:val>
                                        </p:tav>
                                      </p:tavLst>
                                    </p:anim>
                                    <p:anim calcmode="lin" valueType="num">
                                      <p:cBhvr>
                                        <p:cTn id="75" dur="500" fill="hold"/>
                                        <p:tgtEl>
                                          <p:spTgt spid="58"/>
                                        </p:tgtEl>
                                        <p:attrNameLst>
                                          <p:attrName>ppt_h</p:attrName>
                                        </p:attrNameLst>
                                      </p:cBhvr>
                                      <p:tavLst>
                                        <p:tav tm="0">
                                          <p:val>
                                            <p:fltVal val="0"/>
                                          </p:val>
                                        </p:tav>
                                        <p:tav tm="100000">
                                          <p:val>
                                            <p:strVal val="#ppt_h"/>
                                          </p:val>
                                        </p:tav>
                                      </p:tavLst>
                                    </p:anim>
                                  </p:childTnLst>
                                </p:cTn>
                              </p:par>
                              <p:par>
                                <p:cTn id="76" presetID="0" presetClass="path" presetSubtype="0" accel="50000" decel="50000" fill="hold" nodeType="withEffect">
                                  <p:stCondLst>
                                    <p:cond delay="0"/>
                                  </p:stCondLst>
                                  <p:childTnLst>
                                    <p:animMotion origin="layout" path="M 0 0 C 0.04202 -0.03959 0.08403 -0.07894 0.12084 -0.08334 C 0.15764 -0.08774 0.18924 -0.05695 0.22084 -0.02593 " pathEditMode="relative" ptsTypes="aaA">
                                      <p:cBhvr>
                                        <p:cTn id="77" dur="1000" fill="hold"/>
                                        <p:tgtEl>
                                          <p:spTgt spid="58"/>
                                        </p:tgtEl>
                                        <p:attrNameLst>
                                          <p:attrName>ppt_x</p:attrName>
                                          <p:attrName>ppt_y</p:attrName>
                                        </p:attrNameLst>
                                      </p:cBhvr>
                                    </p:animMotion>
                                  </p:childTnLst>
                                </p:cTn>
                              </p:par>
                              <p:par>
                                <p:cTn id="78" presetID="23" presetClass="exit" presetSubtype="32" fill="hold" nodeType="withEffect">
                                  <p:stCondLst>
                                    <p:cond delay="500"/>
                                  </p:stCondLst>
                                  <p:childTnLst>
                                    <p:anim calcmode="lin" valueType="num">
                                      <p:cBhvr>
                                        <p:cTn id="79" dur="500"/>
                                        <p:tgtEl>
                                          <p:spTgt spid="58"/>
                                        </p:tgtEl>
                                        <p:attrNameLst>
                                          <p:attrName>ppt_w</p:attrName>
                                        </p:attrNameLst>
                                      </p:cBhvr>
                                      <p:tavLst>
                                        <p:tav tm="0">
                                          <p:val>
                                            <p:strVal val="ppt_w"/>
                                          </p:val>
                                        </p:tav>
                                        <p:tav tm="100000">
                                          <p:val>
                                            <p:fltVal val="0"/>
                                          </p:val>
                                        </p:tav>
                                      </p:tavLst>
                                    </p:anim>
                                    <p:anim calcmode="lin" valueType="num">
                                      <p:cBhvr>
                                        <p:cTn id="80" dur="500"/>
                                        <p:tgtEl>
                                          <p:spTgt spid="58"/>
                                        </p:tgtEl>
                                        <p:attrNameLst>
                                          <p:attrName>ppt_h</p:attrName>
                                        </p:attrNameLst>
                                      </p:cBhvr>
                                      <p:tavLst>
                                        <p:tav tm="0">
                                          <p:val>
                                            <p:strVal val="ppt_h"/>
                                          </p:val>
                                        </p:tav>
                                        <p:tav tm="100000">
                                          <p:val>
                                            <p:fltVal val="0"/>
                                          </p:val>
                                        </p:tav>
                                      </p:tavLst>
                                    </p:anim>
                                    <p:set>
                                      <p:cBhvr>
                                        <p:cTn id="81" dur="1" fill="hold">
                                          <p:stCondLst>
                                            <p:cond delay="499"/>
                                          </p:stCondLst>
                                        </p:cTn>
                                        <p:tgtEl>
                                          <p:spTgt spid="58"/>
                                        </p:tgtEl>
                                        <p:attrNameLst>
                                          <p:attrName>style.visibility</p:attrName>
                                        </p:attrNameLst>
                                      </p:cBhvr>
                                      <p:to>
                                        <p:strVal val="hidden"/>
                                      </p:to>
                                    </p:set>
                                  </p:childTnLst>
                                </p:cTn>
                              </p:par>
                              <p:par>
                                <p:cTn id="82" presetID="23" presetClass="entr" presetSubtype="16" fill="hold" nodeType="withEffect">
                                  <p:stCondLst>
                                    <p:cond delay="0"/>
                                  </p:stCondLst>
                                  <p:childTnLst>
                                    <p:set>
                                      <p:cBhvr>
                                        <p:cTn id="83" dur="1" fill="hold">
                                          <p:stCondLst>
                                            <p:cond delay="0"/>
                                          </p:stCondLst>
                                        </p:cTn>
                                        <p:tgtEl>
                                          <p:spTgt spid="61"/>
                                        </p:tgtEl>
                                        <p:attrNameLst>
                                          <p:attrName>style.visibility</p:attrName>
                                        </p:attrNameLst>
                                      </p:cBhvr>
                                      <p:to>
                                        <p:strVal val="visible"/>
                                      </p:to>
                                    </p:set>
                                    <p:anim calcmode="lin" valueType="num">
                                      <p:cBhvr>
                                        <p:cTn id="84" dur="500" fill="hold"/>
                                        <p:tgtEl>
                                          <p:spTgt spid="61"/>
                                        </p:tgtEl>
                                        <p:attrNameLst>
                                          <p:attrName>ppt_w</p:attrName>
                                        </p:attrNameLst>
                                      </p:cBhvr>
                                      <p:tavLst>
                                        <p:tav tm="0">
                                          <p:val>
                                            <p:fltVal val="0"/>
                                          </p:val>
                                        </p:tav>
                                        <p:tav tm="100000">
                                          <p:val>
                                            <p:strVal val="#ppt_w"/>
                                          </p:val>
                                        </p:tav>
                                      </p:tavLst>
                                    </p:anim>
                                    <p:anim calcmode="lin" valueType="num">
                                      <p:cBhvr>
                                        <p:cTn id="85" dur="500" fill="hold"/>
                                        <p:tgtEl>
                                          <p:spTgt spid="61"/>
                                        </p:tgtEl>
                                        <p:attrNameLst>
                                          <p:attrName>ppt_h</p:attrName>
                                        </p:attrNameLst>
                                      </p:cBhvr>
                                      <p:tavLst>
                                        <p:tav tm="0">
                                          <p:val>
                                            <p:fltVal val="0"/>
                                          </p:val>
                                        </p:tav>
                                        <p:tav tm="100000">
                                          <p:val>
                                            <p:strVal val="#ppt_h"/>
                                          </p:val>
                                        </p:tav>
                                      </p:tavLst>
                                    </p:anim>
                                  </p:childTnLst>
                                </p:cTn>
                              </p:par>
                              <p:par>
                                <p:cTn id="86" presetID="0" presetClass="path" presetSubtype="0" accel="50000" decel="50000" fill="hold" nodeType="withEffect">
                                  <p:stCondLst>
                                    <p:cond delay="0"/>
                                  </p:stCondLst>
                                  <p:childTnLst>
                                    <p:animMotion origin="layout" path="M 5.55112E-17 -2.96296E-6 C -0.0342 0.02662 -0.0684 0.05301 -0.09826 0.05602 C -0.12812 0.05926 -0.15365 0.0382 -0.17917 0.01713 " pathEditMode="relative" rAng="0" ptsTypes="aaA">
                                      <p:cBhvr>
                                        <p:cTn id="87" dur="1000" fill="hold"/>
                                        <p:tgtEl>
                                          <p:spTgt spid="61"/>
                                        </p:tgtEl>
                                        <p:attrNameLst>
                                          <p:attrName>ppt_x</p:attrName>
                                          <p:attrName>ppt_y</p:attrName>
                                        </p:attrNameLst>
                                      </p:cBhvr>
                                      <p:rCtr x="-90" y="30"/>
                                    </p:animMotion>
                                  </p:childTnLst>
                                </p:cTn>
                              </p:par>
                              <p:par>
                                <p:cTn id="88" presetID="23" presetClass="exit" presetSubtype="32" fill="hold" nodeType="withEffect">
                                  <p:stCondLst>
                                    <p:cond delay="600"/>
                                  </p:stCondLst>
                                  <p:childTnLst>
                                    <p:anim calcmode="lin" valueType="num">
                                      <p:cBhvr>
                                        <p:cTn id="89" dur="500"/>
                                        <p:tgtEl>
                                          <p:spTgt spid="61"/>
                                        </p:tgtEl>
                                        <p:attrNameLst>
                                          <p:attrName>ppt_w</p:attrName>
                                        </p:attrNameLst>
                                      </p:cBhvr>
                                      <p:tavLst>
                                        <p:tav tm="0">
                                          <p:val>
                                            <p:strVal val="ppt_w"/>
                                          </p:val>
                                        </p:tav>
                                        <p:tav tm="100000">
                                          <p:val>
                                            <p:fltVal val="0"/>
                                          </p:val>
                                        </p:tav>
                                      </p:tavLst>
                                    </p:anim>
                                    <p:anim calcmode="lin" valueType="num">
                                      <p:cBhvr>
                                        <p:cTn id="90" dur="500"/>
                                        <p:tgtEl>
                                          <p:spTgt spid="61"/>
                                        </p:tgtEl>
                                        <p:attrNameLst>
                                          <p:attrName>ppt_h</p:attrName>
                                        </p:attrNameLst>
                                      </p:cBhvr>
                                      <p:tavLst>
                                        <p:tav tm="0">
                                          <p:val>
                                            <p:strVal val="ppt_h"/>
                                          </p:val>
                                        </p:tav>
                                        <p:tav tm="100000">
                                          <p:val>
                                            <p:fltVal val="0"/>
                                          </p:val>
                                        </p:tav>
                                      </p:tavLst>
                                    </p:anim>
                                    <p:set>
                                      <p:cBhvr>
                                        <p:cTn id="91" dur="1" fill="hold">
                                          <p:stCondLst>
                                            <p:cond delay="499"/>
                                          </p:stCondLst>
                                        </p:cTn>
                                        <p:tgtEl>
                                          <p:spTgt spid="61"/>
                                        </p:tgtEl>
                                        <p:attrNameLst>
                                          <p:attrName>style.visibility</p:attrName>
                                        </p:attrNameLst>
                                      </p:cBhvr>
                                      <p:to>
                                        <p:strVal val="hidden"/>
                                      </p:to>
                                    </p:set>
                                  </p:childTnLst>
                                </p:cTn>
                              </p:par>
                              <p:par>
                                <p:cTn id="92" presetID="23" presetClass="entr" presetSubtype="16" fill="hold" nodeType="withEffect">
                                  <p:stCondLst>
                                    <p:cond delay="100"/>
                                  </p:stCondLst>
                                  <p:childTnLst>
                                    <p:set>
                                      <p:cBhvr>
                                        <p:cTn id="93" dur="1" fill="hold">
                                          <p:stCondLst>
                                            <p:cond delay="0"/>
                                          </p:stCondLst>
                                        </p:cTn>
                                        <p:tgtEl>
                                          <p:spTgt spid="64"/>
                                        </p:tgtEl>
                                        <p:attrNameLst>
                                          <p:attrName>style.visibility</p:attrName>
                                        </p:attrNameLst>
                                      </p:cBhvr>
                                      <p:to>
                                        <p:strVal val="visible"/>
                                      </p:to>
                                    </p:set>
                                    <p:anim calcmode="lin" valueType="num">
                                      <p:cBhvr>
                                        <p:cTn id="94" dur="500" fill="hold"/>
                                        <p:tgtEl>
                                          <p:spTgt spid="64"/>
                                        </p:tgtEl>
                                        <p:attrNameLst>
                                          <p:attrName>ppt_w</p:attrName>
                                        </p:attrNameLst>
                                      </p:cBhvr>
                                      <p:tavLst>
                                        <p:tav tm="0">
                                          <p:val>
                                            <p:fltVal val="0"/>
                                          </p:val>
                                        </p:tav>
                                        <p:tav tm="100000">
                                          <p:val>
                                            <p:strVal val="#ppt_w"/>
                                          </p:val>
                                        </p:tav>
                                      </p:tavLst>
                                    </p:anim>
                                    <p:anim calcmode="lin" valueType="num">
                                      <p:cBhvr>
                                        <p:cTn id="95" dur="500" fill="hold"/>
                                        <p:tgtEl>
                                          <p:spTgt spid="64"/>
                                        </p:tgtEl>
                                        <p:attrNameLst>
                                          <p:attrName>ppt_h</p:attrName>
                                        </p:attrNameLst>
                                      </p:cBhvr>
                                      <p:tavLst>
                                        <p:tav tm="0">
                                          <p:val>
                                            <p:fltVal val="0"/>
                                          </p:val>
                                        </p:tav>
                                        <p:tav tm="100000">
                                          <p:val>
                                            <p:strVal val="#ppt_h"/>
                                          </p:val>
                                        </p:tav>
                                      </p:tavLst>
                                    </p:anim>
                                  </p:childTnLst>
                                </p:cTn>
                              </p:par>
                              <p:par>
                                <p:cTn id="96" presetID="0" presetClass="path" presetSubtype="0" accel="50000" decel="50000" fill="hold" nodeType="withEffect">
                                  <p:stCondLst>
                                    <p:cond delay="100"/>
                                  </p:stCondLst>
                                  <p:childTnLst>
                                    <p:animMotion origin="layout" path="M 0 0 C 0.04202 -0.03959 0.08403 -0.07894 0.12084 -0.08334 C 0.15764 -0.08774 0.18924 -0.05695 0.22084 -0.02593 " pathEditMode="relative" ptsTypes="aaA">
                                      <p:cBhvr>
                                        <p:cTn id="97" dur="1000" fill="hold"/>
                                        <p:tgtEl>
                                          <p:spTgt spid="64"/>
                                        </p:tgtEl>
                                        <p:attrNameLst>
                                          <p:attrName>ppt_x</p:attrName>
                                          <p:attrName>ppt_y</p:attrName>
                                        </p:attrNameLst>
                                      </p:cBhvr>
                                    </p:animMotion>
                                  </p:childTnLst>
                                </p:cTn>
                              </p:par>
                              <p:par>
                                <p:cTn id="98" presetID="23" presetClass="exit" presetSubtype="32" fill="hold" nodeType="withEffect">
                                  <p:stCondLst>
                                    <p:cond delay="800"/>
                                  </p:stCondLst>
                                  <p:childTnLst>
                                    <p:anim calcmode="lin" valueType="num">
                                      <p:cBhvr>
                                        <p:cTn id="99" dur="500"/>
                                        <p:tgtEl>
                                          <p:spTgt spid="64"/>
                                        </p:tgtEl>
                                        <p:attrNameLst>
                                          <p:attrName>ppt_w</p:attrName>
                                        </p:attrNameLst>
                                      </p:cBhvr>
                                      <p:tavLst>
                                        <p:tav tm="0">
                                          <p:val>
                                            <p:strVal val="ppt_w"/>
                                          </p:val>
                                        </p:tav>
                                        <p:tav tm="100000">
                                          <p:val>
                                            <p:fltVal val="0"/>
                                          </p:val>
                                        </p:tav>
                                      </p:tavLst>
                                    </p:anim>
                                    <p:anim calcmode="lin" valueType="num">
                                      <p:cBhvr>
                                        <p:cTn id="100" dur="500"/>
                                        <p:tgtEl>
                                          <p:spTgt spid="64"/>
                                        </p:tgtEl>
                                        <p:attrNameLst>
                                          <p:attrName>ppt_h</p:attrName>
                                        </p:attrNameLst>
                                      </p:cBhvr>
                                      <p:tavLst>
                                        <p:tav tm="0">
                                          <p:val>
                                            <p:strVal val="ppt_h"/>
                                          </p:val>
                                        </p:tav>
                                        <p:tav tm="100000">
                                          <p:val>
                                            <p:fltVal val="0"/>
                                          </p:val>
                                        </p:tav>
                                      </p:tavLst>
                                    </p:anim>
                                    <p:set>
                                      <p:cBhvr>
                                        <p:cTn id="101" dur="1" fill="hold">
                                          <p:stCondLst>
                                            <p:cond delay="499"/>
                                          </p:stCondLst>
                                        </p:cTn>
                                        <p:tgtEl>
                                          <p:spTgt spid="64"/>
                                        </p:tgtEl>
                                        <p:attrNameLst>
                                          <p:attrName>style.visibility</p:attrName>
                                        </p:attrNameLst>
                                      </p:cBhvr>
                                      <p:to>
                                        <p:strVal val="hidden"/>
                                      </p:to>
                                    </p:set>
                                  </p:childTnLst>
                                </p:cTn>
                              </p:par>
                              <p:par>
                                <p:cTn id="102" presetID="23" presetClass="entr" presetSubtype="16" fill="hold" nodeType="withEffect">
                                  <p:stCondLst>
                                    <p:cond delay="0"/>
                                  </p:stCondLst>
                                  <p:childTnLst>
                                    <p:set>
                                      <p:cBhvr>
                                        <p:cTn id="103" dur="1" fill="hold">
                                          <p:stCondLst>
                                            <p:cond delay="0"/>
                                          </p:stCondLst>
                                        </p:cTn>
                                        <p:tgtEl>
                                          <p:spTgt spid="67"/>
                                        </p:tgtEl>
                                        <p:attrNameLst>
                                          <p:attrName>style.visibility</p:attrName>
                                        </p:attrNameLst>
                                      </p:cBhvr>
                                      <p:to>
                                        <p:strVal val="visible"/>
                                      </p:to>
                                    </p:set>
                                    <p:anim calcmode="lin" valueType="num">
                                      <p:cBhvr>
                                        <p:cTn id="104" dur="500" fill="hold"/>
                                        <p:tgtEl>
                                          <p:spTgt spid="67"/>
                                        </p:tgtEl>
                                        <p:attrNameLst>
                                          <p:attrName>ppt_w</p:attrName>
                                        </p:attrNameLst>
                                      </p:cBhvr>
                                      <p:tavLst>
                                        <p:tav tm="0">
                                          <p:val>
                                            <p:fltVal val="0"/>
                                          </p:val>
                                        </p:tav>
                                        <p:tav tm="100000">
                                          <p:val>
                                            <p:strVal val="#ppt_w"/>
                                          </p:val>
                                        </p:tav>
                                      </p:tavLst>
                                    </p:anim>
                                    <p:anim calcmode="lin" valueType="num">
                                      <p:cBhvr>
                                        <p:cTn id="105" dur="500" fill="hold"/>
                                        <p:tgtEl>
                                          <p:spTgt spid="67"/>
                                        </p:tgtEl>
                                        <p:attrNameLst>
                                          <p:attrName>ppt_h</p:attrName>
                                        </p:attrNameLst>
                                      </p:cBhvr>
                                      <p:tavLst>
                                        <p:tav tm="0">
                                          <p:val>
                                            <p:fltVal val="0"/>
                                          </p:val>
                                        </p:tav>
                                        <p:tav tm="100000">
                                          <p:val>
                                            <p:strVal val="#ppt_h"/>
                                          </p:val>
                                        </p:tav>
                                      </p:tavLst>
                                    </p:anim>
                                  </p:childTnLst>
                                </p:cTn>
                              </p:par>
                              <p:par>
                                <p:cTn id="106" presetID="0" presetClass="path" presetSubtype="0" accel="50000" decel="50000" fill="hold" nodeType="withEffect">
                                  <p:stCondLst>
                                    <p:cond delay="0"/>
                                  </p:stCondLst>
                                  <p:childTnLst>
                                    <p:animMotion origin="layout" path="M 3.33333E-6 -2.96296E-6 C -0.0342 0.02662 -0.06841 0.05301 -0.09827 0.05602 C -0.12813 0.05926 -0.15365 0.0382 -0.17917 0.01713 " pathEditMode="relative" rAng="0" ptsTypes="aaA">
                                      <p:cBhvr>
                                        <p:cTn id="107" dur="1000" fill="hold"/>
                                        <p:tgtEl>
                                          <p:spTgt spid="67"/>
                                        </p:tgtEl>
                                        <p:attrNameLst>
                                          <p:attrName>ppt_x</p:attrName>
                                          <p:attrName>ppt_y</p:attrName>
                                        </p:attrNameLst>
                                      </p:cBhvr>
                                      <p:rCtr x="-90" y="30"/>
                                    </p:animMotion>
                                  </p:childTnLst>
                                </p:cTn>
                              </p:par>
                              <p:par>
                                <p:cTn id="108" presetID="23" presetClass="exit" presetSubtype="32" fill="hold" nodeType="withEffect">
                                  <p:stCondLst>
                                    <p:cond delay="600"/>
                                  </p:stCondLst>
                                  <p:childTnLst>
                                    <p:anim calcmode="lin" valueType="num">
                                      <p:cBhvr>
                                        <p:cTn id="109" dur="500"/>
                                        <p:tgtEl>
                                          <p:spTgt spid="67"/>
                                        </p:tgtEl>
                                        <p:attrNameLst>
                                          <p:attrName>ppt_w</p:attrName>
                                        </p:attrNameLst>
                                      </p:cBhvr>
                                      <p:tavLst>
                                        <p:tav tm="0">
                                          <p:val>
                                            <p:strVal val="ppt_w"/>
                                          </p:val>
                                        </p:tav>
                                        <p:tav tm="100000">
                                          <p:val>
                                            <p:fltVal val="0"/>
                                          </p:val>
                                        </p:tav>
                                      </p:tavLst>
                                    </p:anim>
                                    <p:anim calcmode="lin" valueType="num">
                                      <p:cBhvr>
                                        <p:cTn id="110" dur="500"/>
                                        <p:tgtEl>
                                          <p:spTgt spid="67"/>
                                        </p:tgtEl>
                                        <p:attrNameLst>
                                          <p:attrName>ppt_h</p:attrName>
                                        </p:attrNameLst>
                                      </p:cBhvr>
                                      <p:tavLst>
                                        <p:tav tm="0">
                                          <p:val>
                                            <p:strVal val="ppt_h"/>
                                          </p:val>
                                        </p:tav>
                                        <p:tav tm="100000">
                                          <p:val>
                                            <p:fltVal val="0"/>
                                          </p:val>
                                        </p:tav>
                                      </p:tavLst>
                                    </p:anim>
                                    <p:set>
                                      <p:cBhvr>
                                        <p:cTn id="111" dur="1" fill="hold">
                                          <p:stCondLst>
                                            <p:cond delay="499"/>
                                          </p:stCondLst>
                                        </p:cTn>
                                        <p:tgtEl>
                                          <p:spTgt spid="67"/>
                                        </p:tgtEl>
                                        <p:attrNameLst>
                                          <p:attrName>style.visibility</p:attrName>
                                        </p:attrNameLst>
                                      </p:cBhvr>
                                      <p:to>
                                        <p:strVal val="hidden"/>
                                      </p:to>
                                    </p:set>
                                  </p:childTnLst>
                                </p:cTn>
                              </p:par>
                            </p:childTnLst>
                          </p:cTn>
                        </p:par>
                        <p:par>
                          <p:cTn id="112" fill="hold">
                            <p:stCondLst>
                              <p:cond delay="1300"/>
                            </p:stCondLst>
                            <p:childTnLst>
                              <p:par>
                                <p:cTn id="113" presetID="1" presetClass="entr" presetSubtype="0" fill="hold" grpId="0" nodeType="afterEffect">
                                  <p:stCondLst>
                                    <p:cond delay="0"/>
                                  </p:stCondLst>
                                  <p:childTnLst>
                                    <p:set>
                                      <p:cBhvr>
                                        <p:cTn id="1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5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0" presetClass="path" presetSubtype="0" accel="50000" decel="50000" fill="hold" nodeType="clickEffect">
                                  <p:stCondLst>
                                    <p:cond delay="0"/>
                                  </p:stCondLst>
                                  <p:childTnLst>
                                    <p:animMotion origin="layout" path="M -3.33333E-6 -1.65587E-6 L 0.30417 0.13275 " pathEditMode="relative" rAng="0" ptsTypes="AA">
                                      <p:cBhvr>
                                        <p:cTn id="126" dur="2000" fill="hold"/>
                                        <p:tgtEl>
                                          <p:spTgt spid="49"/>
                                        </p:tgtEl>
                                        <p:attrNameLst>
                                          <p:attrName>ppt_x</p:attrName>
                                          <p:attrName>ppt_y</p:attrName>
                                        </p:attrNameLst>
                                      </p:cBhvr>
                                      <p:rCtr x="152" y="66"/>
                                    </p:animMotion>
                                  </p:childTnLst>
                                </p:cTn>
                              </p:par>
                              <p:par>
                                <p:cTn id="127" presetID="42" presetClass="exit" presetSubtype="0" fill="hold" grpId="1" nodeType="withEffect">
                                  <p:stCondLst>
                                    <p:cond delay="0"/>
                                  </p:stCondLst>
                                  <p:childTnLst>
                                    <p:animEffect transition="out" filter="fade">
                                      <p:cBhvr>
                                        <p:cTn id="128" dur="500"/>
                                        <p:tgtEl>
                                          <p:spTgt spid="154"/>
                                        </p:tgtEl>
                                      </p:cBhvr>
                                    </p:animEffect>
                                    <p:anim calcmode="lin" valueType="num">
                                      <p:cBhvr>
                                        <p:cTn id="129" dur="500"/>
                                        <p:tgtEl>
                                          <p:spTgt spid="154"/>
                                        </p:tgtEl>
                                        <p:attrNameLst>
                                          <p:attrName>ppt_x</p:attrName>
                                        </p:attrNameLst>
                                      </p:cBhvr>
                                      <p:tavLst>
                                        <p:tav tm="0">
                                          <p:val>
                                            <p:strVal val="ppt_x"/>
                                          </p:val>
                                        </p:tav>
                                        <p:tav tm="100000">
                                          <p:val>
                                            <p:strVal val="ppt_x"/>
                                          </p:val>
                                        </p:tav>
                                      </p:tavLst>
                                    </p:anim>
                                    <p:anim calcmode="lin" valueType="num">
                                      <p:cBhvr>
                                        <p:cTn id="130" dur="500"/>
                                        <p:tgtEl>
                                          <p:spTgt spid="154"/>
                                        </p:tgtEl>
                                        <p:attrNameLst>
                                          <p:attrName>ppt_y</p:attrName>
                                        </p:attrNameLst>
                                      </p:cBhvr>
                                      <p:tavLst>
                                        <p:tav tm="0">
                                          <p:val>
                                            <p:strVal val="ppt_y"/>
                                          </p:val>
                                        </p:tav>
                                        <p:tav tm="100000">
                                          <p:val>
                                            <p:strVal val="ppt_y+.1"/>
                                          </p:val>
                                        </p:tav>
                                      </p:tavLst>
                                    </p:anim>
                                    <p:set>
                                      <p:cBhvr>
                                        <p:cTn id="131" dur="1" fill="hold">
                                          <p:stCondLst>
                                            <p:cond delay="499"/>
                                          </p:stCondLst>
                                        </p:cTn>
                                        <p:tgtEl>
                                          <p:spTgt spid="154"/>
                                        </p:tgtEl>
                                        <p:attrNameLst>
                                          <p:attrName>style.visibility</p:attrName>
                                        </p:attrNameLst>
                                      </p:cBhvr>
                                      <p:to>
                                        <p:strVal val="hidden"/>
                                      </p:to>
                                    </p:set>
                                  </p:childTnLst>
                                </p:cTn>
                              </p:par>
                              <p:par>
                                <p:cTn id="132" presetID="42" presetClass="exit" presetSubtype="0" fill="hold" grpId="1" nodeType="withEffect">
                                  <p:stCondLst>
                                    <p:cond delay="0"/>
                                  </p:stCondLst>
                                  <p:childTnLst>
                                    <p:animEffect transition="out" filter="fade">
                                      <p:cBhvr>
                                        <p:cTn id="133" dur="500"/>
                                        <p:tgtEl>
                                          <p:spTgt spid="155"/>
                                        </p:tgtEl>
                                      </p:cBhvr>
                                    </p:animEffect>
                                    <p:anim calcmode="lin" valueType="num">
                                      <p:cBhvr>
                                        <p:cTn id="134" dur="500"/>
                                        <p:tgtEl>
                                          <p:spTgt spid="155"/>
                                        </p:tgtEl>
                                        <p:attrNameLst>
                                          <p:attrName>ppt_x</p:attrName>
                                        </p:attrNameLst>
                                      </p:cBhvr>
                                      <p:tavLst>
                                        <p:tav tm="0">
                                          <p:val>
                                            <p:strVal val="ppt_x"/>
                                          </p:val>
                                        </p:tav>
                                        <p:tav tm="100000">
                                          <p:val>
                                            <p:strVal val="ppt_x"/>
                                          </p:val>
                                        </p:tav>
                                      </p:tavLst>
                                    </p:anim>
                                    <p:anim calcmode="lin" valueType="num">
                                      <p:cBhvr>
                                        <p:cTn id="135" dur="500"/>
                                        <p:tgtEl>
                                          <p:spTgt spid="155"/>
                                        </p:tgtEl>
                                        <p:attrNameLst>
                                          <p:attrName>ppt_y</p:attrName>
                                        </p:attrNameLst>
                                      </p:cBhvr>
                                      <p:tavLst>
                                        <p:tav tm="0">
                                          <p:val>
                                            <p:strVal val="ppt_y"/>
                                          </p:val>
                                        </p:tav>
                                        <p:tav tm="100000">
                                          <p:val>
                                            <p:strVal val="ppt_y+.1"/>
                                          </p:val>
                                        </p:tav>
                                      </p:tavLst>
                                    </p:anim>
                                    <p:set>
                                      <p:cBhvr>
                                        <p:cTn id="136" dur="1" fill="hold">
                                          <p:stCondLst>
                                            <p:cond delay="499"/>
                                          </p:stCondLst>
                                        </p:cTn>
                                        <p:tgtEl>
                                          <p:spTgt spid="155"/>
                                        </p:tgtEl>
                                        <p:attrNameLst>
                                          <p:attrName>style.visibility</p:attrName>
                                        </p:attrNameLst>
                                      </p:cBhvr>
                                      <p:to>
                                        <p:strVal val="hidden"/>
                                      </p:to>
                                    </p:set>
                                  </p:childTnLst>
                                </p:cTn>
                              </p:par>
                              <p:par>
                                <p:cTn id="137" presetID="53" presetClass="entr" presetSubtype="0" fill="hold" nodeType="withEffect">
                                  <p:stCondLst>
                                    <p:cond delay="0"/>
                                  </p:stCondLst>
                                  <p:childTnLst>
                                    <p:set>
                                      <p:cBhvr>
                                        <p:cTn id="138" dur="1" fill="hold">
                                          <p:stCondLst>
                                            <p:cond delay="0"/>
                                          </p:stCondLst>
                                        </p:cTn>
                                        <p:tgtEl>
                                          <p:spTgt spid="48"/>
                                        </p:tgtEl>
                                        <p:attrNameLst>
                                          <p:attrName>style.visibility</p:attrName>
                                        </p:attrNameLst>
                                      </p:cBhvr>
                                      <p:to>
                                        <p:strVal val="visible"/>
                                      </p:to>
                                    </p:set>
                                    <p:anim calcmode="lin" valueType="num">
                                      <p:cBhvr>
                                        <p:cTn id="139" dur="500" fill="hold"/>
                                        <p:tgtEl>
                                          <p:spTgt spid="48"/>
                                        </p:tgtEl>
                                        <p:attrNameLst>
                                          <p:attrName>ppt_w</p:attrName>
                                        </p:attrNameLst>
                                      </p:cBhvr>
                                      <p:tavLst>
                                        <p:tav tm="0">
                                          <p:val>
                                            <p:fltVal val="0"/>
                                          </p:val>
                                        </p:tav>
                                        <p:tav tm="100000">
                                          <p:val>
                                            <p:strVal val="#ppt_w"/>
                                          </p:val>
                                        </p:tav>
                                      </p:tavLst>
                                    </p:anim>
                                    <p:anim calcmode="lin" valueType="num">
                                      <p:cBhvr>
                                        <p:cTn id="140" dur="500" fill="hold"/>
                                        <p:tgtEl>
                                          <p:spTgt spid="48"/>
                                        </p:tgtEl>
                                        <p:attrNameLst>
                                          <p:attrName>ppt_h</p:attrName>
                                        </p:attrNameLst>
                                      </p:cBhvr>
                                      <p:tavLst>
                                        <p:tav tm="0">
                                          <p:val>
                                            <p:fltVal val="0"/>
                                          </p:val>
                                        </p:tav>
                                        <p:tav tm="100000">
                                          <p:val>
                                            <p:strVal val="#ppt_h"/>
                                          </p:val>
                                        </p:tav>
                                      </p:tavLst>
                                    </p:anim>
                                    <p:animEffect transition="in" filter="fade">
                                      <p:cBhvr>
                                        <p:cTn id="141" dur="500"/>
                                        <p:tgtEl>
                                          <p:spTgt spid="48"/>
                                        </p:tgtEl>
                                      </p:cBhvr>
                                    </p:animEffect>
                                  </p:childTnLst>
                                </p:cTn>
                              </p:par>
                            </p:childTnLst>
                          </p:cTn>
                        </p:par>
                        <p:par>
                          <p:cTn id="142" fill="hold">
                            <p:stCondLst>
                              <p:cond delay="2000"/>
                            </p:stCondLst>
                            <p:childTnLst>
                              <p:par>
                                <p:cTn id="143" presetID="1" presetClass="entr" presetSubtype="0" fill="hold" nodeType="afterEffect">
                                  <p:stCondLst>
                                    <p:cond delay="0"/>
                                  </p:stCondLst>
                                  <p:childTnLst>
                                    <p:set>
                                      <p:cBhvr>
                                        <p:cTn id="144" dur="1" fill="hold">
                                          <p:stCondLst>
                                            <p:cond delay="0"/>
                                          </p:stCondLst>
                                        </p:cTn>
                                        <p:tgtEl>
                                          <p:spTgt spid="161"/>
                                        </p:tgtEl>
                                        <p:attrNameLst>
                                          <p:attrName>style.visibility</p:attrName>
                                        </p:attrNameLst>
                                      </p:cBhvr>
                                      <p:to>
                                        <p:strVal val="visible"/>
                                      </p:to>
                                    </p:set>
                                  </p:childTnLst>
                                </p:cTn>
                              </p:par>
                            </p:childTnLst>
                          </p:cTn>
                        </p:par>
                        <p:par>
                          <p:cTn id="145" fill="hold">
                            <p:stCondLst>
                              <p:cond delay="2000"/>
                            </p:stCondLst>
                            <p:childTnLst>
                              <p:par>
                                <p:cTn id="146" presetID="1" presetClass="entr" presetSubtype="0" fill="hold" grpId="0" nodeType="afterEffect">
                                  <p:stCondLst>
                                    <p:cond delay="0"/>
                                  </p:stCondLst>
                                  <p:childTnLst>
                                    <p:set>
                                      <p:cBhvr>
                                        <p:cTn id="147"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3" grpId="0" build="p"/>
      <p:bldP spid="21" grpId="0" animBg="1"/>
      <p:bldP spid="22" grpId="0" animBg="1"/>
      <p:bldP spid="23" grpId="0" animBg="1"/>
      <p:bldP spid="28" grpId="0"/>
      <p:bldP spid="29" grpId="0"/>
      <p:bldP spid="30" grpId="0"/>
      <p:bldP spid="154" grpId="0" animBg="1" autoUpdateAnimBg="0"/>
      <p:bldP spid="154" grpId="1" animBg="1"/>
      <p:bldP spid="155" grpId="0" animBg="1" autoUpdateAnimBg="0"/>
      <p:bldP spid="155" grpId="1" animBg="1"/>
      <p:bldP spid="73" grpId="0" animBg="1"/>
    </p:bld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 name="Oval 54"/>
          <p:cNvSpPr/>
          <p:nvPr/>
        </p:nvSpPr>
        <p:spPr bwMode="auto">
          <a:xfrm>
            <a:off x="4953000" y="3561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0" name="Straight Connector 69"/>
          <p:cNvCxnSpPr>
            <a:stCxn id="55" idx="6"/>
          </p:cNvCxnSpPr>
          <p:nvPr/>
        </p:nvCxnSpPr>
        <p:spPr bwMode="auto">
          <a:xfrm>
            <a:off x="5334000" y="37519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25" name="Rectangle 124"/>
          <p:cNvSpPr/>
          <p:nvPr/>
        </p:nvSpPr>
        <p:spPr bwMode="auto">
          <a:xfrm>
            <a:off x="4953000" y="4704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4" name="Straight Connector 133"/>
          <p:cNvCxnSpPr>
            <a:endCxn id="125" idx="3"/>
          </p:cNvCxnSpPr>
          <p:nvPr/>
        </p:nvCxnSpPr>
        <p:spPr bwMode="auto">
          <a:xfrm rot="10800000">
            <a:off x="5334000" y="4894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7" name="Straight Connector 136"/>
          <p:cNvCxnSpPr>
            <a:stCxn id="55" idx="4"/>
            <a:endCxn id="125" idx="0"/>
          </p:cNvCxnSpPr>
          <p:nvPr/>
        </p:nvCxnSpPr>
        <p:spPr bwMode="auto">
          <a:xfrm rot="5400000">
            <a:off x="4762500" y="43234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59" name="Oval 158"/>
          <p:cNvSpPr/>
          <p:nvPr/>
        </p:nvSpPr>
        <p:spPr bwMode="auto">
          <a:xfrm>
            <a:off x="4953000" y="5847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1" name="Straight Connector 160"/>
          <p:cNvCxnSpPr>
            <a:stCxn id="159" idx="6"/>
          </p:cNvCxnSpPr>
          <p:nvPr/>
        </p:nvCxnSpPr>
        <p:spPr bwMode="auto">
          <a:xfrm>
            <a:off x="5334000" y="6037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69" name="Straight Connector 168"/>
          <p:cNvCxnSpPr>
            <a:stCxn id="125" idx="2"/>
            <a:endCxn id="159" idx="0"/>
          </p:cNvCxnSpPr>
          <p:nvPr/>
        </p:nvCxnSpPr>
        <p:spPr bwMode="auto">
          <a:xfrm rot="5400000">
            <a:off x="4762500" y="54664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234" name="Rectangle 233"/>
          <p:cNvSpPr/>
          <p:nvPr/>
        </p:nvSpPr>
        <p:spPr bwMode="auto">
          <a:xfrm>
            <a:off x="4876800" y="3409072"/>
            <a:ext cx="4191000" cy="2895600"/>
          </a:xfrm>
          <a:prstGeom prst="rect">
            <a:avLst/>
          </a:prstGeom>
          <a:solidFill>
            <a:schemeClr val="bg1">
              <a:alpha val="69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dirty="0" smtClean="0"/>
              <a:t>The Splash Operation</a:t>
            </a:r>
            <a:endParaRPr lang="en-US" dirty="0"/>
          </a:p>
        </p:txBody>
      </p:sp>
      <p:sp>
        <p:nvSpPr>
          <p:cNvPr id="3" name="Content Placeholder 2"/>
          <p:cNvSpPr>
            <a:spLocks noGrp="1"/>
          </p:cNvSpPr>
          <p:nvPr>
            <p:ph idx="1"/>
          </p:nvPr>
        </p:nvSpPr>
        <p:spPr>
          <a:xfrm>
            <a:off x="457200" y="990601"/>
            <a:ext cx="8305800" cy="2286000"/>
          </a:xfrm>
        </p:spPr>
        <p:txBody>
          <a:bodyPr/>
          <a:lstStyle/>
          <a:p>
            <a:r>
              <a:rPr lang="en-US" dirty="0" smtClean="0"/>
              <a:t>Generalize the optimal chain algorithm:</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to arbitrary cyclic graphs:</a:t>
            </a:r>
          </a:p>
        </p:txBody>
      </p:sp>
      <p:grpSp>
        <p:nvGrpSpPr>
          <p:cNvPr id="47" name="Group 46"/>
          <p:cNvGrpSpPr/>
          <p:nvPr/>
        </p:nvGrpSpPr>
        <p:grpSpPr>
          <a:xfrm>
            <a:off x="2904291" y="1752600"/>
            <a:ext cx="3801309" cy="838200"/>
            <a:chOff x="381000" y="1600200"/>
            <a:chExt cx="3801309" cy="838200"/>
          </a:xfrm>
        </p:grpSpPr>
        <p:cxnSp>
          <p:nvCxnSpPr>
            <p:cNvPr id="10" name="Straight Connector 9"/>
            <p:cNvCxnSpPr>
              <a:stCxn id="11" idx="6"/>
            </p:cNvCxnSpPr>
            <p:nvPr/>
          </p:nvCxnSpPr>
          <p:spPr bwMode="auto">
            <a:xfrm>
              <a:off x="746047" y="2026092"/>
              <a:ext cx="3113128"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1" name="Oval 10"/>
            <p:cNvSpPr/>
            <p:nvPr/>
          </p:nvSpPr>
          <p:spPr bwMode="auto">
            <a:xfrm>
              <a:off x="457200"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 name="Oval 11"/>
            <p:cNvSpPr/>
            <p:nvPr/>
          </p:nvSpPr>
          <p:spPr bwMode="auto">
            <a:xfrm>
              <a:off x="1024195"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 name="Oval 12"/>
            <p:cNvSpPr/>
            <p:nvPr/>
          </p:nvSpPr>
          <p:spPr bwMode="auto">
            <a:xfrm>
              <a:off x="1591192"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 name="Oval 13"/>
            <p:cNvSpPr/>
            <p:nvPr/>
          </p:nvSpPr>
          <p:spPr bwMode="auto">
            <a:xfrm>
              <a:off x="2158187"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Oval 14"/>
            <p:cNvSpPr/>
            <p:nvPr/>
          </p:nvSpPr>
          <p:spPr bwMode="auto">
            <a:xfrm>
              <a:off x="2725183"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 name="Oval 15"/>
            <p:cNvSpPr/>
            <p:nvPr/>
          </p:nvSpPr>
          <p:spPr bwMode="auto">
            <a:xfrm>
              <a:off x="3292179" y="1881668"/>
              <a:ext cx="288847" cy="288847"/>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 name="Rounded Rectangle 25"/>
            <p:cNvSpPr/>
            <p:nvPr/>
          </p:nvSpPr>
          <p:spPr bwMode="auto">
            <a:xfrm>
              <a:off x="381000" y="1600200"/>
              <a:ext cx="2720866" cy="838200"/>
            </a:xfrm>
            <a:prstGeom prst="roundRect">
              <a:avLst/>
            </a:prstGeom>
            <a:noFill/>
            <a:ln w="38100" cap="flat" cmpd="sng" algn="ctr">
              <a:solidFill>
                <a:srgbClr val="00B0F0"/>
              </a:solidFill>
              <a:prstDash val="sysDot"/>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1404938"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ahoma" pitchFamily="34" charset="0"/>
              </a:endParaRPr>
            </a:p>
          </p:txBody>
        </p:sp>
        <p:cxnSp>
          <p:nvCxnSpPr>
            <p:cNvPr id="29" name="Straight Arrow Connector 28"/>
            <p:cNvCxnSpPr/>
            <p:nvPr/>
          </p:nvCxnSpPr>
          <p:spPr bwMode="auto">
            <a:xfrm>
              <a:off x="1828800" y="2284412"/>
              <a:ext cx="1210509" cy="1588"/>
            </a:xfrm>
            <a:prstGeom prst="straightConnector1">
              <a:avLst/>
            </a:prstGeom>
            <a:noFill/>
            <a:ln w="38100" cap="flat" cmpd="sng" algn="ctr">
              <a:solidFill>
                <a:srgbClr val="00B050"/>
              </a:solidFill>
              <a:prstDash val="solid"/>
              <a:round/>
              <a:headEnd type="none" w="med" len="med"/>
              <a:tailEnd type="arrow"/>
            </a:ln>
            <a:effectLst/>
          </p:spPr>
        </p:cxnSp>
        <p:cxnSp>
          <p:nvCxnSpPr>
            <p:cNvPr id="30" name="Straight Arrow Connector 29"/>
            <p:cNvCxnSpPr/>
            <p:nvPr/>
          </p:nvCxnSpPr>
          <p:spPr bwMode="auto">
            <a:xfrm>
              <a:off x="457200" y="2284412"/>
              <a:ext cx="1219200" cy="1588"/>
            </a:xfrm>
            <a:prstGeom prst="straightConnector1">
              <a:avLst/>
            </a:prstGeom>
            <a:noFill/>
            <a:ln w="38100" cap="flat" cmpd="sng" algn="ctr">
              <a:solidFill>
                <a:srgbClr val="00B050"/>
              </a:solidFill>
              <a:prstDash val="solid"/>
              <a:round/>
              <a:headEnd type="arrow" w="med" len="med"/>
              <a:tailEnd type="none"/>
            </a:ln>
            <a:effectLst/>
          </p:spPr>
        </p:cxnSp>
        <p:cxnSp>
          <p:nvCxnSpPr>
            <p:cNvPr id="31" name="Straight Arrow Connector 30"/>
            <p:cNvCxnSpPr/>
            <p:nvPr/>
          </p:nvCxnSpPr>
          <p:spPr bwMode="auto">
            <a:xfrm>
              <a:off x="457200" y="1752600"/>
              <a:ext cx="12192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32" name="Straight Arrow Connector 31"/>
            <p:cNvCxnSpPr/>
            <p:nvPr/>
          </p:nvCxnSpPr>
          <p:spPr bwMode="auto">
            <a:xfrm>
              <a:off x="1828800" y="1752600"/>
              <a:ext cx="1219200" cy="1588"/>
            </a:xfrm>
            <a:prstGeom prst="straightConnector1">
              <a:avLst/>
            </a:prstGeom>
            <a:noFill/>
            <a:ln w="38100" cap="flat" cmpd="sng" algn="ctr">
              <a:solidFill>
                <a:srgbClr val="002060"/>
              </a:solidFill>
              <a:prstDash val="solid"/>
              <a:round/>
              <a:headEnd type="arrow" w="med" len="med"/>
              <a:tailEnd type="none"/>
            </a:ln>
            <a:effectLst/>
          </p:spPr>
        </p:cxnSp>
        <p:sp>
          <p:nvSpPr>
            <p:cNvPr id="46" name="TextBox 45"/>
            <p:cNvSpPr txBox="1"/>
            <p:nvPr/>
          </p:nvSpPr>
          <p:spPr>
            <a:xfrm rot="16200000">
              <a:off x="3526039" y="1629731"/>
              <a:ext cx="604653" cy="707886"/>
            </a:xfrm>
            <a:prstGeom prst="rect">
              <a:avLst/>
            </a:prstGeom>
            <a:noFill/>
          </p:spPr>
          <p:txBody>
            <a:bodyPr wrap="square" rtlCol="0">
              <a:spAutoFit/>
            </a:bodyPr>
            <a:lstStyle/>
            <a:p>
              <a:r>
                <a:rPr lang="en-US" sz="4000" b="1" dirty="0" smtClean="0">
                  <a:solidFill>
                    <a:schemeClr val="accent6">
                      <a:lumMod val="75000"/>
                    </a:schemeClr>
                  </a:solidFill>
                  <a:latin typeface="Helvetica" pitchFamily="34" charset="0"/>
                </a:rPr>
                <a:t>~</a:t>
              </a:r>
              <a:endParaRPr lang="en-US" sz="2000" b="1" dirty="0">
                <a:solidFill>
                  <a:schemeClr val="accent6">
                    <a:lumMod val="75000"/>
                  </a:schemeClr>
                </a:solidFill>
                <a:latin typeface="Helvetica" pitchFamily="34" charset="0"/>
              </a:endParaRPr>
            </a:p>
          </p:txBody>
        </p:sp>
      </p:grpSp>
      <p:sp>
        <p:nvSpPr>
          <p:cNvPr id="276" name="Slide Number Placeholder 275"/>
          <p:cNvSpPr>
            <a:spLocks noGrp="1"/>
          </p:cNvSpPr>
          <p:nvPr>
            <p:ph type="sldNum" sz="quarter" idx="12"/>
          </p:nvPr>
        </p:nvSpPr>
        <p:spPr/>
        <p:txBody>
          <a:bodyPr/>
          <a:lstStyle/>
          <a:p>
            <a:fld id="{29982EE5-C165-4792-B6D9-CAD024C0FAD7}" type="slidenum">
              <a:rPr lang="en-US" smtClean="0"/>
              <a:pPr/>
              <a:t>13</a:t>
            </a:fld>
            <a:endParaRPr lang="en-US"/>
          </a:p>
        </p:txBody>
      </p:sp>
      <p:sp>
        <p:nvSpPr>
          <p:cNvPr id="114" name="Oval 113"/>
          <p:cNvSpPr/>
          <p:nvPr/>
        </p:nvSpPr>
        <p:spPr bwMode="auto">
          <a:xfrm>
            <a:off x="7315200" y="3561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5" name="Rectangle 114"/>
          <p:cNvSpPr/>
          <p:nvPr/>
        </p:nvSpPr>
        <p:spPr bwMode="auto">
          <a:xfrm>
            <a:off x="8458200" y="3561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6" name="Rectangle 115"/>
          <p:cNvSpPr/>
          <p:nvPr/>
        </p:nvSpPr>
        <p:spPr bwMode="auto">
          <a:xfrm>
            <a:off x="6096000" y="3561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9" name="Straight Connector 118"/>
          <p:cNvCxnSpPr>
            <a:stCxn id="116" idx="3"/>
            <a:endCxn id="114" idx="2"/>
          </p:cNvCxnSpPr>
          <p:nvPr/>
        </p:nvCxnSpPr>
        <p:spPr bwMode="auto">
          <a:xfrm>
            <a:off x="6477000" y="3751972"/>
            <a:ext cx="838200" cy="0"/>
          </a:xfrm>
          <a:prstGeom prst="line">
            <a:avLst/>
          </a:prstGeom>
          <a:noFill/>
          <a:ln w="38100" cap="flat" cmpd="sng" algn="ctr">
            <a:solidFill>
              <a:schemeClr val="hlink"/>
            </a:solidFill>
            <a:prstDash val="solid"/>
            <a:round/>
            <a:headEnd type="none" w="med" len="med"/>
            <a:tailEnd type="none" w="med" len="med"/>
          </a:ln>
          <a:effectLst/>
        </p:spPr>
      </p:cxnSp>
      <p:cxnSp>
        <p:nvCxnSpPr>
          <p:cNvPr id="124" name="Straight Connector 123"/>
          <p:cNvCxnSpPr>
            <a:stCxn id="114" idx="6"/>
            <a:endCxn id="115" idx="1"/>
          </p:cNvCxnSpPr>
          <p:nvPr/>
        </p:nvCxnSpPr>
        <p:spPr bwMode="auto">
          <a:xfrm>
            <a:off x="7696200" y="37519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29" name="Oval 128"/>
          <p:cNvSpPr/>
          <p:nvPr/>
        </p:nvSpPr>
        <p:spPr bwMode="auto">
          <a:xfrm>
            <a:off x="8458200" y="4704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0" name="Oval 129"/>
          <p:cNvSpPr/>
          <p:nvPr/>
        </p:nvSpPr>
        <p:spPr bwMode="auto">
          <a:xfrm>
            <a:off x="6096000" y="4704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1" name="Straight Connector 130"/>
          <p:cNvCxnSpPr>
            <a:stCxn id="130" idx="6"/>
            <a:endCxn id="132" idx="1"/>
          </p:cNvCxnSpPr>
          <p:nvPr/>
        </p:nvCxnSpPr>
        <p:spPr bwMode="auto">
          <a:xfrm>
            <a:off x="6477000" y="4894972"/>
            <a:ext cx="838200" cy="0"/>
          </a:xfrm>
          <a:prstGeom prst="line">
            <a:avLst/>
          </a:prstGeom>
          <a:noFill/>
          <a:ln w="38100" cap="flat" cmpd="sng" algn="ctr">
            <a:solidFill>
              <a:schemeClr val="hlink"/>
            </a:solidFill>
            <a:prstDash val="solid"/>
            <a:round/>
            <a:headEnd type="none" w="med" len="med"/>
            <a:tailEnd type="none" w="med" len="med"/>
          </a:ln>
          <a:effectLst/>
        </p:spPr>
      </p:cxnSp>
      <p:sp>
        <p:nvSpPr>
          <p:cNvPr id="132" name="Rectangle 131"/>
          <p:cNvSpPr/>
          <p:nvPr/>
        </p:nvSpPr>
        <p:spPr bwMode="auto">
          <a:xfrm>
            <a:off x="7315200" y="4704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3" name="Straight Connector 132"/>
          <p:cNvCxnSpPr>
            <a:stCxn id="132" idx="3"/>
            <a:endCxn id="129" idx="2"/>
          </p:cNvCxnSpPr>
          <p:nvPr/>
        </p:nvCxnSpPr>
        <p:spPr bwMode="auto">
          <a:xfrm>
            <a:off x="7696200" y="4894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5" name="Straight Connector 134"/>
          <p:cNvCxnSpPr>
            <a:stCxn id="116" idx="2"/>
            <a:endCxn id="130" idx="0"/>
          </p:cNvCxnSpPr>
          <p:nvPr/>
        </p:nvCxnSpPr>
        <p:spPr bwMode="auto">
          <a:xfrm rot="5400000">
            <a:off x="5905500" y="4323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6" name="Straight Connector 135"/>
          <p:cNvCxnSpPr>
            <a:stCxn id="114" idx="4"/>
            <a:endCxn id="132" idx="0"/>
          </p:cNvCxnSpPr>
          <p:nvPr/>
        </p:nvCxnSpPr>
        <p:spPr bwMode="auto">
          <a:xfrm rot="5400000">
            <a:off x="7124700" y="4323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8" name="Straight Connector 137"/>
          <p:cNvCxnSpPr>
            <a:stCxn id="115" idx="2"/>
            <a:endCxn id="129" idx="0"/>
          </p:cNvCxnSpPr>
          <p:nvPr/>
        </p:nvCxnSpPr>
        <p:spPr bwMode="auto">
          <a:xfrm rot="5400000">
            <a:off x="8267700" y="4323472"/>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39" name="Oval 138"/>
          <p:cNvSpPr/>
          <p:nvPr/>
        </p:nvSpPr>
        <p:spPr bwMode="auto">
          <a:xfrm>
            <a:off x="7315200" y="5847472"/>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1" name="Rectangle 140"/>
          <p:cNvSpPr/>
          <p:nvPr/>
        </p:nvSpPr>
        <p:spPr bwMode="auto">
          <a:xfrm>
            <a:off x="8458200" y="5847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2" name="Rectangle 141"/>
          <p:cNvSpPr/>
          <p:nvPr/>
        </p:nvSpPr>
        <p:spPr bwMode="auto">
          <a:xfrm>
            <a:off x="6096000" y="5847472"/>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44" name="Straight Connector 143"/>
          <p:cNvCxnSpPr>
            <a:stCxn id="142" idx="3"/>
            <a:endCxn id="139" idx="2"/>
          </p:cNvCxnSpPr>
          <p:nvPr/>
        </p:nvCxnSpPr>
        <p:spPr bwMode="auto">
          <a:xfrm>
            <a:off x="6477000" y="6037972"/>
            <a:ext cx="838200" cy="0"/>
          </a:xfrm>
          <a:prstGeom prst="line">
            <a:avLst/>
          </a:prstGeom>
          <a:noFill/>
          <a:ln w="38100" cap="flat" cmpd="sng" algn="ctr">
            <a:solidFill>
              <a:schemeClr val="hlink"/>
            </a:solidFill>
            <a:prstDash val="solid"/>
            <a:round/>
            <a:headEnd type="none" w="med" len="med"/>
            <a:tailEnd type="none" w="med" len="med"/>
          </a:ln>
          <a:effectLst/>
        </p:spPr>
      </p:cxnSp>
      <p:cxnSp>
        <p:nvCxnSpPr>
          <p:cNvPr id="145" name="Straight Connector 144"/>
          <p:cNvCxnSpPr>
            <a:stCxn id="139" idx="6"/>
            <a:endCxn id="141" idx="1"/>
          </p:cNvCxnSpPr>
          <p:nvPr/>
        </p:nvCxnSpPr>
        <p:spPr bwMode="auto">
          <a:xfrm>
            <a:off x="7696200" y="60379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47" name="Straight Connector 146"/>
          <p:cNvCxnSpPr>
            <a:stCxn id="130" idx="4"/>
            <a:endCxn id="142" idx="0"/>
          </p:cNvCxnSpPr>
          <p:nvPr/>
        </p:nvCxnSpPr>
        <p:spPr bwMode="auto">
          <a:xfrm rot="5400000">
            <a:off x="5905500" y="5466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48" name="Straight Connector 147"/>
          <p:cNvCxnSpPr>
            <a:stCxn id="132" idx="2"/>
            <a:endCxn id="139" idx="0"/>
          </p:cNvCxnSpPr>
          <p:nvPr/>
        </p:nvCxnSpPr>
        <p:spPr bwMode="auto">
          <a:xfrm rot="5400000">
            <a:off x="7124700" y="5466472"/>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50" name="Straight Connector 149"/>
          <p:cNvCxnSpPr>
            <a:stCxn id="129" idx="4"/>
            <a:endCxn id="141" idx="0"/>
          </p:cNvCxnSpPr>
          <p:nvPr/>
        </p:nvCxnSpPr>
        <p:spPr bwMode="auto">
          <a:xfrm rot="5400000">
            <a:off x="8267700" y="5466472"/>
            <a:ext cx="762000" cy="0"/>
          </a:xfrm>
          <a:prstGeom prst="line">
            <a:avLst/>
          </a:prstGeom>
          <a:noFill/>
          <a:ln w="38100" cap="flat" cmpd="sng" algn="ctr">
            <a:solidFill>
              <a:schemeClr val="hlink"/>
            </a:solidFill>
            <a:prstDash val="solid"/>
            <a:round/>
            <a:headEnd type="none" w="med" len="med"/>
            <a:tailEnd type="none" w="med" len="med"/>
          </a:ln>
          <a:effectLst/>
        </p:spPr>
      </p:cxnSp>
      <p:grpSp>
        <p:nvGrpSpPr>
          <p:cNvPr id="203" name="Group 202"/>
          <p:cNvGrpSpPr/>
          <p:nvPr/>
        </p:nvGrpSpPr>
        <p:grpSpPr>
          <a:xfrm>
            <a:off x="6629400" y="3559884"/>
            <a:ext cx="2209800" cy="2668588"/>
            <a:chOff x="3048000" y="3503612"/>
            <a:chExt cx="2209800" cy="2668588"/>
          </a:xfrm>
        </p:grpSpPr>
        <p:cxnSp>
          <p:nvCxnSpPr>
            <p:cNvPr id="204" name="Straight Arrow Connector 203"/>
            <p:cNvCxnSpPr/>
            <p:nvPr/>
          </p:nvCxnSpPr>
          <p:spPr bwMode="auto">
            <a:xfrm>
              <a:off x="3048000" y="3884612"/>
              <a:ext cx="6858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206" name="Straight Arrow Connector 205"/>
            <p:cNvCxnSpPr/>
            <p:nvPr/>
          </p:nvCxnSpPr>
          <p:spPr bwMode="auto">
            <a:xfrm>
              <a:off x="4114800" y="3503612"/>
              <a:ext cx="685800" cy="1588"/>
            </a:xfrm>
            <a:prstGeom prst="straightConnector1">
              <a:avLst/>
            </a:prstGeom>
            <a:noFill/>
            <a:ln w="38100" cap="flat" cmpd="sng" algn="ctr">
              <a:solidFill>
                <a:srgbClr val="002060"/>
              </a:solidFill>
              <a:prstDash val="solid"/>
              <a:round/>
              <a:headEnd type="arrow" w="med" len="med"/>
              <a:tailEnd type="none" w="med" len="med"/>
            </a:ln>
            <a:effectLst/>
          </p:spPr>
        </p:cxnSp>
        <p:cxnSp>
          <p:nvCxnSpPr>
            <p:cNvPr id="207" name="Straight Arrow Connector 206"/>
            <p:cNvCxnSpPr/>
            <p:nvPr/>
          </p:nvCxnSpPr>
          <p:spPr bwMode="auto">
            <a:xfrm>
              <a:off x="3048000" y="5027612"/>
              <a:ext cx="6858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213" name="Straight Arrow Connector 212"/>
            <p:cNvCxnSpPr/>
            <p:nvPr/>
          </p:nvCxnSpPr>
          <p:spPr bwMode="auto">
            <a:xfrm>
              <a:off x="3048000" y="6170612"/>
              <a:ext cx="685800" cy="1588"/>
            </a:xfrm>
            <a:prstGeom prst="straightConnector1">
              <a:avLst/>
            </a:prstGeom>
            <a:noFill/>
            <a:ln w="38100" cap="flat" cmpd="sng" algn="ctr">
              <a:solidFill>
                <a:srgbClr val="002060"/>
              </a:solidFill>
              <a:prstDash val="solid"/>
              <a:round/>
              <a:headEnd type="none" w="med" len="med"/>
              <a:tailEnd type="arrow"/>
            </a:ln>
            <a:effectLst/>
          </p:spPr>
        </p:cxnSp>
        <p:cxnSp>
          <p:nvCxnSpPr>
            <p:cNvPr id="214" name="Straight Arrow Connector 213"/>
            <p:cNvCxnSpPr/>
            <p:nvPr/>
          </p:nvCxnSpPr>
          <p:spPr bwMode="auto">
            <a:xfrm>
              <a:off x="4267200" y="4570412"/>
              <a:ext cx="685800" cy="1588"/>
            </a:xfrm>
            <a:prstGeom prst="straightConnector1">
              <a:avLst/>
            </a:prstGeom>
            <a:noFill/>
            <a:ln w="38100" cap="flat" cmpd="sng" algn="ctr">
              <a:solidFill>
                <a:srgbClr val="002060"/>
              </a:solidFill>
              <a:prstDash val="solid"/>
              <a:round/>
              <a:headEnd type="arrow" w="med" len="med"/>
              <a:tailEnd type="none" w="med" len="med"/>
            </a:ln>
            <a:effectLst/>
          </p:spPr>
        </p:cxnSp>
        <p:cxnSp>
          <p:nvCxnSpPr>
            <p:cNvPr id="216" name="Straight Arrow Connector 215"/>
            <p:cNvCxnSpPr/>
            <p:nvPr/>
          </p:nvCxnSpPr>
          <p:spPr bwMode="auto">
            <a:xfrm rot="5400000" flipH="1" flipV="1">
              <a:off x="3771105" y="4228306"/>
              <a:ext cx="685800" cy="1588"/>
            </a:xfrm>
            <a:prstGeom prst="straightConnector1">
              <a:avLst/>
            </a:prstGeom>
            <a:noFill/>
            <a:ln w="38100" cap="flat" cmpd="sng" algn="ctr">
              <a:solidFill>
                <a:srgbClr val="002060"/>
              </a:solidFill>
              <a:prstDash val="solid"/>
              <a:round/>
              <a:headEnd type="arrow" w="med" len="med"/>
              <a:tailEnd type="none" w="med" len="med"/>
            </a:ln>
            <a:effectLst/>
          </p:spPr>
        </p:cxnSp>
        <p:cxnSp>
          <p:nvCxnSpPr>
            <p:cNvPr id="217" name="Straight Arrow Connector 216"/>
            <p:cNvCxnSpPr/>
            <p:nvPr/>
          </p:nvCxnSpPr>
          <p:spPr bwMode="auto">
            <a:xfrm rot="5400000" flipH="1" flipV="1">
              <a:off x="3771106" y="5447506"/>
              <a:ext cx="685800" cy="1588"/>
            </a:xfrm>
            <a:prstGeom prst="straightConnector1">
              <a:avLst/>
            </a:prstGeom>
            <a:noFill/>
            <a:ln w="38100" cap="flat" cmpd="sng" algn="ctr">
              <a:solidFill>
                <a:srgbClr val="002060"/>
              </a:solidFill>
              <a:prstDash val="solid"/>
              <a:round/>
              <a:headEnd type="none" w="med" len="med"/>
              <a:tailEnd type="arrow" w="med" len="med"/>
            </a:ln>
            <a:effectLst/>
          </p:spPr>
        </p:cxnSp>
        <p:cxnSp>
          <p:nvCxnSpPr>
            <p:cNvPr id="222" name="Straight Arrow Connector 221"/>
            <p:cNvCxnSpPr/>
            <p:nvPr/>
          </p:nvCxnSpPr>
          <p:spPr bwMode="auto">
            <a:xfrm rot="5400000" flipH="1" flipV="1">
              <a:off x="4914106" y="5447506"/>
              <a:ext cx="685800" cy="1588"/>
            </a:xfrm>
            <a:prstGeom prst="straightConnector1">
              <a:avLst/>
            </a:prstGeom>
            <a:noFill/>
            <a:ln w="38100" cap="flat" cmpd="sng" algn="ctr">
              <a:solidFill>
                <a:srgbClr val="002060"/>
              </a:solidFill>
              <a:prstDash val="solid"/>
              <a:round/>
              <a:headEnd type="none" w="med" len="med"/>
              <a:tailEnd type="arrow" w="med" len="med"/>
            </a:ln>
            <a:effectLst/>
          </p:spPr>
        </p:cxnSp>
      </p:grpSp>
      <p:grpSp>
        <p:nvGrpSpPr>
          <p:cNvPr id="223" name="Group 222"/>
          <p:cNvGrpSpPr/>
          <p:nvPr/>
        </p:nvGrpSpPr>
        <p:grpSpPr>
          <a:xfrm>
            <a:off x="6629400" y="3561472"/>
            <a:ext cx="1905000" cy="2287588"/>
            <a:chOff x="3048000" y="3505200"/>
            <a:chExt cx="1905000" cy="2287588"/>
          </a:xfrm>
        </p:grpSpPr>
        <p:cxnSp>
          <p:nvCxnSpPr>
            <p:cNvPr id="225" name="Straight Arrow Connector 224"/>
            <p:cNvCxnSpPr/>
            <p:nvPr/>
          </p:nvCxnSpPr>
          <p:spPr bwMode="auto">
            <a:xfrm>
              <a:off x="4114800" y="3886200"/>
              <a:ext cx="685800" cy="1588"/>
            </a:xfrm>
            <a:prstGeom prst="straightConnector1">
              <a:avLst/>
            </a:prstGeom>
            <a:noFill/>
            <a:ln w="38100" cap="flat" cmpd="sng" algn="ctr">
              <a:solidFill>
                <a:srgbClr val="00B050"/>
              </a:solidFill>
              <a:prstDash val="solid"/>
              <a:round/>
              <a:headEnd type="none" w="med" len="med"/>
              <a:tailEnd type="arrow"/>
            </a:ln>
            <a:effectLst/>
          </p:spPr>
        </p:cxnSp>
        <p:cxnSp>
          <p:nvCxnSpPr>
            <p:cNvPr id="226" name="Straight Arrow Connector 225"/>
            <p:cNvCxnSpPr/>
            <p:nvPr/>
          </p:nvCxnSpPr>
          <p:spPr bwMode="auto">
            <a:xfrm>
              <a:off x="3048000" y="3505200"/>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28" name="Straight Arrow Connector 227"/>
            <p:cNvCxnSpPr/>
            <p:nvPr/>
          </p:nvCxnSpPr>
          <p:spPr bwMode="auto">
            <a:xfrm>
              <a:off x="4267200" y="5103812"/>
              <a:ext cx="685800" cy="1588"/>
            </a:xfrm>
            <a:prstGeom prst="straightConnector1">
              <a:avLst/>
            </a:prstGeom>
            <a:noFill/>
            <a:ln w="38100" cap="flat" cmpd="sng" algn="ctr">
              <a:solidFill>
                <a:srgbClr val="00B050"/>
              </a:solidFill>
              <a:prstDash val="solid"/>
              <a:round/>
              <a:headEnd type="none" w="med" len="med"/>
              <a:tailEnd type="arrow"/>
            </a:ln>
            <a:effectLst/>
          </p:spPr>
        </p:cxnSp>
        <p:cxnSp>
          <p:nvCxnSpPr>
            <p:cNvPr id="229" name="Straight Arrow Connector 228"/>
            <p:cNvCxnSpPr/>
            <p:nvPr/>
          </p:nvCxnSpPr>
          <p:spPr bwMode="auto">
            <a:xfrm>
              <a:off x="3048000" y="5791200"/>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35" name="Straight Arrow Connector 234"/>
            <p:cNvCxnSpPr/>
            <p:nvPr/>
          </p:nvCxnSpPr>
          <p:spPr bwMode="auto">
            <a:xfrm>
              <a:off x="3048000" y="4648200"/>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36" name="Straight Arrow Connector 235"/>
            <p:cNvCxnSpPr/>
            <p:nvPr/>
          </p:nvCxnSpPr>
          <p:spPr bwMode="auto">
            <a:xfrm rot="5400000" flipH="1" flipV="1">
              <a:off x="3391694" y="5447506"/>
              <a:ext cx="685800" cy="1588"/>
            </a:xfrm>
            <a:prstGeom prst="straightConnector1">
              <a:avLst/>
            </a:prstGeom>
            <a:noFill/>
            <a:ln w="38100" cap="flat" cmpd="sng" algn="ctr">
              <a:solidFill>
                <a:srgbClr val="00B050"/>
              </a:solidFill>
              <a:prstDash val="solid"/>
              <a:round/>
              <a:headEnd type="arrow" w="med" len="med"/>
              <a:tailEnd type="none" w="med" len="med"/>
            </a:ln>
            <a:effectLst/>
          </p:spPr>
        </p:cxnSp>
        <p:cxnSp>
          <p:nvCxnSpPr>
            <p:cNvPr id="237" name="Straight Arrow Connector 236"/>
            <p:cNvCxnSpPr/>
            <p:nvPr/>
          </p:nvCxnSpPr>
          <p:spPr bwMode="auto">
            <a:xfrm rot="5400000" flipH="1" flipV="1">
              <a:off x="3391694" y="4228306"/>
              <a:ext cx="685800" cy="1588"/>
            </a:xfrm>
            <a:prstGeom prst="straightConnector1">
              <a:avLst/>
            </a:prstGeom>
            <a:noFill/>
            <a:ln w="38100" cap="flat" cmpd="sng" algn="ctr">
              <a:solidFill>
                <a:srgbClr val="00B050"/>
              </a:solidFill>
              <a:prstDash val="solid"/>
              <a:round/>
              <a:headEnd type="none" w="med" len="med"/>
              <a:tailEnd type="arrow" w="med" len="med"/>
            </a:ln>
            <a:effectLst/>
          </p:spPr>
        </p:cxnSp>
        <p:cxnSp>
          <p:nvCxnSpPr>
            <p:cNvPr id="238" name="Straight Arrow Connector 237"/>
            <p:cNvCxnSpPr/>
            <p:nvPr/>
          </p:nvCxnSpPr>
          <p:spPr bwMode="auto">
            <a:xfrm rot="5400000" flipH="1" flipV="1">
              <a:off x="4534694" y="5447506"/>
              <a:ext cx="685800" cy="1588"/>
            </a:xfrm>
            <a:prstGeom prst="straightConnector1">
              <a:avLst/>
            </a:prstGeom>
            <a:noFill/>
            <a:ln w="38100" cap="flat" cmpd="sng" algn="ctr">
              <a:solidFill>
                <a:srgbClr val="00B050"/>
              </a:solidFill>
              <a:prstDash val="solid"/>
              <a:round/>
              <a:headEnd type="arrow" w="med" len="med"/>
              <a:tailEnd type="none" w="med" len="med"/>
            </a:ln>
            <a:effectLst/>
          </p:spPr>
        </p:cxnSp>
      </p:grpSp>
      <p:grpSp>
        <p:nvGrpSpPr>
          <p:cNvPr id="313" name="Group 312"/>
          <p:cNvGrpSpPr/>
          <p:nvPr/>
        </p:nvGrpSpPr>
        <p:grpSpPr>
          <a:xfrm>
            <a:off x="7315200" y="5085472"/>
            <a:ext cx="381000" cy="1143000"/>
            <a:chOff x="7315200" y="5085472"/>
            <a:chExt cx="381000" cy="1143000"/>
          </a:xfrm>
        </p:grpSpPr>
        <p:cxnSp>
          <p:nvCxnSpPr>
            <p:cNvPr id="282" name="Straight Connector 281"/>
            <p:cNvCxnSpPr>
              <a:stCxn id="272" idx="2"/>
              <a:endCxn id="281" idx="0"/>
            </p:cNvCxnSpPr>
            <p:nvPr/>
          </p:nvCxnSpPr>
          <p:spPr bwMode="auto">
            <a:xfrm rot="5400000">
              <a:off x="7124700" y="54664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81" name="Oval 280"/>
            <p:cNvSpPr/>
            <p:nvPr/>
          </p:nvSpPr>
          <p:spPr bwMode="auto">
            <a:xfrm>
              <a:off x="7315200" y="5847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309" name="Group 308"/>
          <p:cNvGrpSpPr/>
          <p:nvPr/>
        </p:nvGrpSpPr>
        <p:grpSpPr>
          <a:xfrm>
            <a:off x="6096000" y="4704472"/>
            <a:ext cx="1219200" cy="381000"/>
            <a:chOff x="6096000" y="4704472"/>
            <a:chExt cx="1219200" cy="381000"/>
          </a:xfrm>
        </p:grpSpPr>
        <p:cxnSp>
          <p:nvCxnSpPr>
            <p:cNvPr id="285" name="Straight Connector 284"/>
            <p:cNvCxnSpPr>
              <a:stCxn id="272" idx="1"/>
              <a:endCxn id="284" idx="6"/>
            </p:cNvCxnSpPr>
            <p:nvPr/>
          </p:nvCxnSpPr>
          <p:spPr bwMode="auto">
            <a:xfrm rot="10800000">
              <a:off x="6477000" y="4894972"/>
              <a:ext cx="8382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84" name="Oval 283"/>
            <p:cNvSpPr/>
            <p:nvPr/>
          </p:nvSpPr>
          <p:spPr bwMode="auto">
            <a:xfrm>
              <a:off x="6096000" y="4704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307" name="Group 306"/>
          <p:cNvGrpSpPr/>
          <p:nvPr/>
        </p:nvGrpSpPr>
        <p:grpSpPr>
          <a:xfrm>
            <a:off x="7696200" y="3561472"/>
            <a:ext cx="1143000" cy="381000"/>
            <a:chOff x="7696200" y="3561472"/>
            <a:chExt cx="1143000" cy="381000"/>
          </a:xfrm>
        </p:grpSpPr>
        <p:cxnSp>
          <p:nvCxnSpPr>
            <p:cNvPr id="288" name="Straight Connector 287"/>
            <p:cNvCxnSpPr>
              <a:stCxn id="274" idx="6"/>
              <a:endCxn id="287" idx="1"/>
            </p:cNvCxnSpPr>
            <p:nvPr/>
          </p:nvCxnSpPr>
          <p:spPr bwMode="auto">
            <a:xfrm>
              <a:off x="7696200" y="37519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87" name="Rectangle 286"/>
            <p:cNvSpPr/>
            <p:nvPr/>
          </p:nvSpPr>
          <p:spPr bwMode="auto">
            <a:xfrm>
              <a:off x="8458200" y="3561472"/>
              <a:ext cx="381000" cy="381000"/>
            </a:xfrm>
            <a:prstGeom prst="rect">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308" name="Group 307"/>
          <p:cNvGrpSpPr/>
          <p:nvPr/>
        </p:nvGrpSpPr>
        <p:grpSpPr>
          <a:xfrm>
            <a:off x="6096000" y="3561472"/>
            <a:ext cx="1219200" cy="381000"/>
            <a:chOff x="6096000" y="3561472"/>
            <a:chExt cx="1219200" cy="381000"/>
          </a:xfrm>
        </p:grpSpPr>
        <p:cxnSp>
          <p:nvCxnSpPr>
            <p:cNvPr id="290" name="Straight Connector 289"/>
            <p:cNvCxnSpPr>
              <a:stCxn id="274" idx="2"/>
              <a:endCxn id="291" idx="3"/>
            </p:cNvCxnSpPr>
            <p:nvPr/>
          </p:nvCxnSpPr>
          <p:spPr bwMode="auto">
            <a:xfrm rot="10800000">
              <a:off x="6477000" y="3751972"/>
              <a:ext cx="8382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91" name="Rectangle 290"/>
            <p:cNvSpPr/>
            <p:nvPr/>
          </p:nvSpPr>
          <p:spPr bwMode="auto">
            <a:xfrm>
              <a:off x="6096000" y="3561472"/>
              <a:ext cx="381000" cy="381000"/>
            </a:xfrm>
            <a:prstGeom prst="rect">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311" name="Group 310"/>
          <p:cNvGrpSpPr/>
          <p:nvPr/>
        </p:nvGrpSpPr>
        <p:grpSpPr>
          <a:xfrm>
            <a:off x="8458200" y="5085472"/>
            <a:ext cx="381000" cy="1143000"/>
            <a:chOff x="8458200" y="5085472"/>
            <a:chExt cx="381000" cy="1143000"/>
          </a:xfrm>
        </p:grpSpPr>
        <p:cxnSp>
          <p:nvCxnSpPr>
            <p:cNvPr id="294" name="Straight Connector 293"/>
            <p:cNvCxnSpPr>
              <a:stCxn id="293" idx="0"/>
              <a:endCxn id="278" idx="4"/>
            </p:cNvCxnSpPr>
            <p:nvPr/>
          </p:nvCxnSpPr>
          <p:spPr bwMode="auto">
            <a:xfrm rot="5400000" flipH="1" flipV="1">
              <a:off x="8267700" y="54664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93" name="Rectangle 292"/>
            <p:cNvSpPr/>
            <p:nvPr/>
          </p:nvSpPr>
          <p:spPr bwMode="auto">
            <a:xfrm>
              <a:off x="8458200" y="5847472"/>
              <a:ext cx="381000" cy="381000"/>
            </a:xfrm>
            <a:prstGeom prst="rect">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312" name="Group 311"/>
          <p:cNvGrpSpPr/>
          <p:nvPr/>
        </p:nvGrpSpPr>
        <p:grpSpPr>
          <a:xfrm>
            <a:off x="6096000" y="5847472"/>
            <a:ext cx="1219200" cy="381000"/>
            <a:chOff x="6096000" y="5847472"/>
            <a:chExt cx="1219200" cy="381000"/>
          </a:xfrm>
        </p:grpSpPr>
        <p:cxnSp>
          <p:nvCxnSpPr>
            <p:cNvPr id="297" name="Straight Connector 296"/>
            <p:cNvCxnSpPr>
              <a:stCxn id="281" idx="2"/>
              <a:endCxn id="296" idx="3"/>
            </p:cNvCxnSpPr>
            <p:nvPr/>
          </p:nvCxnSpPr>
          <p:spPr bwMode="auto">
            <a:xfrm rot="10800000">
              <a:off x="6477000" y="6037972"/>
              <a:ext cx="8382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96" name="Rectangle 295"/>
            <p:cNvSpPr/>
            <p:nvPr/>
          </p:nvSpPr>
          <p:spPr bwMode="auto">
            <a:xfrm>
              <a:off x="6096000" y="5847472"/>
              <a:ext cx="381000" cy="381000"/>
            </a:xfrm>
            <a:prstGeom prst="rect">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306" name="Group 305"/>
          <p:cNvGrpSpPr/>
          <p:nvPr/>
        </p:nvGrpSpPr>
        <p:grpSpPr>
          <a:xfrm>
            <a:off x="7315200" y="3561472"/>
            <a:ext cx="381000" cy="1143000"/>
            <a:chOff x="7315200" y="3561472"/>
            <a:chExt cx="381000" cy="1143000"/>
          </a:xfrm>
        </p:grpSpPr>
        <p:cxnSp>
          <p:nvCxnSpPr>
            <p:cNvPr id="275" name="Straight Connector 274"/>
            <p:cNvCxnSpPr>
              <a:stCxn id="272" idx="0"/>
              <a:endCxn id="274" idx="4"/>
            </p:cNvCxnSpPr>
            <p:nvPr/>
          </p:nvCxnSpPr>
          <p:spPr bwMode="auto">
            <a:xfrm rot="5400000" flipH="1" flipV="1">
              <a:off x="7124700" y="43234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74" name="Oval 273"/>
            <p:cNvSpPr/>
            <p:nvPr/>
          </p:nvSpPr>
          <p:spPr bwMode="auto">
            <a:xfrm>
              <a:off x="7315200" y="3561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310" name="Group 309"/>
          <p:cNvGrpSpPr/>
          <p:nvPr/>
        </p:nvGrpSpPr>
        <p:grpSpPr>
          <a:xfrm>
            <a:off x="7696200" y="4704472"/>
            <a:ext cx="1143000" cy="381000"/>
            <a:chOff x="7696200" y="4704472"/>
            <a:chExt cx="1143000" cy="381000"/>
          </a:xfrm>
        </p:grpSpPr>
        <p:cxnSp>
          <p:nvCxnSpPr>
            <p:cNvPr id="279" name="Straight Connector 278"/>
            <p:cNvCxnSpPr>
              <a:stCxn id="272" idx="3"/>
              <a:endCxn id="278" idx="2"/>
            </p:cNvCxnSpPr>
            <p:nvPr/>
          </p:nvCxnSpPr>
          <p:spPr bwMode="auto">
            <a:xfrm>
              <a:off x="7696200" y="4894972"/>
              <a:ext cx="762000" cy="0"/>
            </a:xfrm>
            <a:prstGeom prst="line">
              <a:avLst/>
            </a:prstGeom>
            <a:solidFill>
              <a:srgbClr val="FF0000"/>
            </a:solidFill>
            <a:ln w="57150">
              <a:solidFill>
                <a:srgbClr val="FF0000"/>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cxnSp>
        <p:sp>
          <p:nvSpPr>
            <p:cNvPr id="278" name="Oval 277"/>
            <p:cNvSpPr/>
            <p:nvPr/>
          </p:nvSpPr>
          <p:spPr bwMode="auto">
            <a:xfrm>
              <a:off x="8458200" y="4704472"/>
              <a:ext cx="381000" cy="381000"/>
            </a:xfrm>
            <a:prstGeom prst="ellipse">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sp>
        <p:nvSpPr>
          <p:cNvPr id="272" name="Rectangle 271"/>
          <p:cNvSpPr/>
          <p:nvPr/>
        </p:nvSpPr>
        <p:spPr bwMode="auto">
          <a:xfrm>
            <a:off x="7315200" y="4704472"/>
            <a:ext cx="381000" cy="381000"/>
          </a:xfrm>
          <a:prstGeom prst="rect">
            <a:avLst/>
          </a:prstGeom>
          <a:solidFill>
            <a:srgbClr val="FF0000"/>
          </a:solidFill>
          <a:ln>
            <a:solidFill>
              <a:schemeClr val="tx1"/>
            </a:solidFill>
            <a:headEnd type="none" w="med" len="med"/>
            <a:tailEnd type="none" w="med" len="med"/>
          </a:ln>
          <a:effectLst>
            <a:outerShdw blurRad="215900" sx="132000" sy="132000" algn="ctr" rotWithShape="0">
              <a:prstClr val="black">
                <a:alpha val="35000"/>
              </a:prstClr>
            </a:outerShdw>
          </a:effectLst>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4" name="TextBox 313"/>
          <p:cNvSpPr txBox="1"/>
          <p:nvPr/>
        </p:nvSpPr>
        <p:spPr>
          <a:xfrm>
            <a:off x="152400" y="3723144"/>
            <a:ext cx="4648200" cy="3093154"/>
          </a:xfrm>
          <a:prstGeom prst="rect">
            <a:avLst/>
          </a:prstGeom>
          <a:noFill/>
        </p:spPr>
        <p:txBody>
          <a:bodyPr wrap="square" tIns="0" rtlCol="0">
            <a:spAutoFit/>
          </a:bodyPr>
          <a:lstStyle/>
          <a:p>
            <a:pPr marL="342900" indent="-342900" algn="just">
              <a:spcBef>
                <a:spcPts val="1200"/>
              </a:spcBef>
              <a:buAutoNum type="arabicParenR"/>
            </a:pPr>
            <a:r>
              <a:rPr lang="en-US" sz="2400" dirty="0" smtClean="0">
                <a:solidFill>
                  <a:srgbClr val="FF0000"/>
                </a:solidFill>
                <a:latin typeface="Helvetica" pitchFamily="34" charset="0"/>
              </a:rPr>
              <a:t>Grow a BFS Spanning tree with fixed size</a:t>
            </a:r>
          </a:p>
          <a:p>
            <a:pPr marL="342900" indent="-342900" algn="just">
              <a:spcBef>
                <a:spcPts val="1200"/>
              </a:spcBef>
              <a:buAutoNum type="arabicParenR"/>
            </a:pPr>
            <a:r>
              <a:rPr lang="en-US" sz="2400" dirty="0" smtClean="0">
                <a:solidFill>
                  <a:srgbClr val="002060"/>
                </a:solidFill>
                <a:latin typeface="Helvetica" pitchFamily="34" charset="0"/>
              </a:rPr>
              <a:t>Forward Pass computing all messages at each vertex</a:t>
            </a:r>
          </a:p>
          <a:p>
            <a:pPr marL="342900" indent="-342900">
              <a:spcBef>
                <a:spcPts val="1200"/>
              </a:spcBef>
              <a:buAutoNum type="arabicParenR"/>
            </a:pPr>
            <a:r>
              <a:rPr lang="en-US" sz="2400" dirty="0" smtClean="0">
                <a:solidFill>
                  <a:schemeClr val="accent3">
                    <a:lumMod val="50000"/>
                  </a:schemeClr>
                </a:solidFill>
                <a:latin typeface="Helvetica" pitchFamily="34" charset="0"/>
              </a:rPr>
              <a:t>Backward Pass computing all messages at each vertex</a:t>
            </a:r>
          </a:p>
          <a:p>
            <a:pPr marL="342900" indent="-342900" algn="just">
              <a:spcBef>
                <a:spcPts val="1200"/>
              </a:spcBef>
              <a:buAutoNum type="arabicParenR"/>
            </a:pPr>
            <a:endParaRPr lang="en-US" sz="2400" dirty="0" smtClean="0">
              <a:latin typeface="Helvetica" pitchFamily="34" charset="0"/>
            </a:endParaRPr>
          </a:p>
        </p:txBody>
      </p:sp>
      <p:sp>
        <p:nvSpPr>
          <p:cNvPr id="317" name="Oval 316"/>
          <p:cNvSpPr/>
          <p:nvPr/>
        </p:nvSpPr>
        <p:spPr bwMode="auto">
          <a:xfrm>
            <a:off x="4114800" y="2057400"/>
            <a:ext cx="288847" cy="288847"/>
          </a:xfrm>
          <a:prstGeom prst="ellipse">
            <a:avLst/>
          </a:prstGeom>
          <a:solidFill>
            <a:srgbClr val="FF0000"/>
          </a:solidFill>
          <a:ln w="38100">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Tree>
    <p:custDataLst>
      <p:tags r:id="rId1"/>
    </p:custDataLst>
  </p:cSld>
  <p:clrMapOvr>
    <a:masterClrMapping/>
  </p:clrMapOvr>
  <p:transition advTm="2475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anim calcmode="lin" valueType="num">
                                      <p:cBhvr>
                                        <p:cTn id="7" dur="500" fill="hold"/>
                                        <p:tgtEl>
                                          <p:spTgt spid="272"/>
                                        </p:tgtEl>
                                        <p:attrNameLst>
                                          <p:attrName>ppt_w</p:attrName>
                                        </p:attrNameLst>
                                      </p:cBhvr>
                                      <p:tavLst>
                                        <p:tav tm="0">
                                          <p:val>
                                            <p:strVal val="4*#ppt_w"/>
                                          </p:val>
                                        </p:tav>
                                        <p:tav tm="100000">
                                          <p:val>
                                            <p:strVal val="#ppt_w"/>
                                          </p:val>
                                        </p:tav>
                                      </p:tavLst>
                                    </p:anim>
                                    <p:anim calcmode="lin" valueType="num">
                                      <p:cBhvr>
                                        <p:cTn id="8" dur="500" fill="hold"/>
                                        <p:tgtEl>
                                          <p:spTgt spid="27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4">
                                            <p:txEl>
                                              <p:pRg st="0" end="0"/>
                                            </p:txEl>
                                          </p:spTgt>
                                        </p:tgtEl>
                                        <p:attrNameLst>
                                          <p:attrName>style.visibility</p:attrName>
                                        </p:attrNameLst>
                                      </p:cBhvr>
                                      <p:to>
                                        <p:strVal val="visible"/>
                                      </p:to>
                                    </p:set>
                                  </p:childTnLst>
                                </p:cTn>
                              </p:par>
                              <p:par>
                                <p:cTn id="13" presetID="22" presetClass="entr" presetSubtype="4" fill="hold" nodeType="withEffect">
                                  <p:stCondLst>
                                    <p:cond delay="0"/>
                                  </p:stCondLst>
                                  <p:childTnLst>
                                    <p:set>
                                      <p:cBhvr>
                                        <p:cTn id="14" dur="1" fill="hold">
                                          <p:stCondLst>
                                            <p:cond delay="0"/>
                                          </p:stCondLst>
                                        </p:cTn>
                                        <p:tgtEl>
                                          <p:spTgt spid="306"/>
                                        </p:tgtEl>
                                        <p:attrNameLst>
                                          <p:attrName>style.visibility</p:attrName>
                                        </p:attrNameLst>
                                      </p:cBhvr>
                                      <p:to>
                                        <p:strVal val="visible"/>
                                      </p:to>
                                    </p:set>
                                    <p:animEffect transition="in" filter="wipe(down)">
                                      <p:cBhvr>
                                        <p:cTn id="15" dur="500"/>
                                        <p:tgtEl>
                                          <p:spTgt spid="306"/>
                                        </p:tgtEl>
                                      </p:cBhvr>
                                    </p:animEffect>
                                  </p:childTnLst>
                                </p:cTn>
                              </p:par>
                              <p:par>
                                <p:cTn id="16" presetID="22" presetClass="entr" presetSubtype="1" fill="hold" nodeType="withEffect">
                                  <p:stCondLst>
                                    <p:cond delay="0"/>
                                  </p:stCondLst>
                                  <p:childTnLst>
                                    <p:set>
                                      <p:cBhvr>
                                        <p:cTn id="17" dur="1" fill="hold">
                                          <p:stCondLst>
                                            <p:cond delay="0"/>
                                          </p:stCondLst>
                                        </p:cTn>
                                        <p:tgtEl>
                                          <p:spTgt spid="313"/>
                                        </p:tgtEl>
                                        <p:attrNameLst>
                                          <p:attrName>style.visibility</p:attrName>
                                        </p:attrNameLst>
                                      </p:cBhvr>
                                      <p:to>
                                        <p:strVal val="visible"/>
                                      </p:to>
                                    </p:set>
                                    <p:animEffect transition="in" filter="wipe(up)">
                                      <p:cBhvr>
                                        <p:cTn id="18" dur="500"/>
                                        <p:tgtEl>
                                          <p:spTgt spid="313"/>
                                        </p:tgtEl>
                                      </p:cBhvr>
                                    </p:animEffect>
                                  </p:childTnLst>
                                </p:cTn>
                              </p:par>
                              <p:par>
                                <p:cTn id="19" presetID="22" presetClass="entr" presetSubtype="2" fill="hold" nodeType="withEffect">
                                  <p:stCondLst>
                                    <p:cond delay="0"/>
                                  </p:stCondLst>
                                  <p:childTnLst>
                                    <p:set>
                                      <p:cBhvr>
                                        <p:cTn id="20" dur="1" fill="hold">
                                          <p:stCondLst>
                                            <p:cond delay="0"/>
                                          </p:stCondLst>
                                        </p:cTn>
                                        <p:tgtEl>
                                          <p:spTgt spid="309"/>
                                        </p:tgtEl>
                                        <p:attrNameLst>
                                          <p:attrName>style.visibility</p:attrName>
                                        </p:attrNameLst>
                                      </p:cBhvr>
                                      <p:to>
                                        <p:strVal val="visible"/>
                                      </p:to>
                                    </p:set>
                                    <p:animEffect transition="in" filter="wipe(right)">
                                      <p:cBhvr>
                                        <p:cTn id="21" dur="500"/>
                                        <p:tgtEl>
                                          <p:spTgt spid="309"/>
                                        </p:tgtEl>
                                      </p:cBhvr>
                                    </p:animEffect>
                                  </p:childTnLst>
                                </p:cTn>
                              </p:par>
                              <p:par>
                                <p:cTn id="22" presetID="22" presetClass="entr" presetSubtype="8" fill="hold" nodeType="withEffect">
                                  <p:stCondLst>
                                    <p:cond delay="0"/>
                                  </p:stCondLst>
                                  <p:childTnLst>
                                    <p:set>
                                      <p:cBhvr>
                                        <p:cTn id="23" dur="1" fill="hold">
                                          <p:stCondLst>
                                            <p:cond delay="0"/>
                                          </p:stCondLst>
                                        </p:cTn>
                                        <p:tgtEl>
                                          <p:spTgt spid="310"/>
                                        </p:tgtEl>
                                        <p:attrNameLst>
                                          <p:attrName>style.visibility</p:attrName>
                                        </p:attrNameLst>
                                      </p:cBhvr>
                                      <p:to>
                                        <p:strVal val="visible"/>
                                      </p:to>
                                    </p:set>
                                    <p:animEffect transition="in" filter="wipe(left)">
                                      <p:cBhvr>
                                        <p:cTn id="24" dur="500"/>
                                        <p:tgtEl>
                                          <p:spTgt spid="3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307"/>
                                        </p:tgtEl>
                                        <p:attrNameLst>
                                          <p:attrName>style.visibility</p:attrName>
                                        </p:attrNameLst>
                                      </p:cBhvr>
                                      <p:to>
                                        <p:strVal val="visible"/>
                                      </p:to>
                                    </p:set>
                                    <p:animEffect transition="in" filter="wipe(left)">
                                      <p:cBhvr>
                                        <p:cTn id="28" dur="500"/>
                                        <p:tgtEl>
                                          <p:spTgt spid="307"/>
                                        </p:tgtEl>
                                      </p:cBhvr>
                                    </p:animEffect>
                                  </p:childTnLst>
                                </p:cTn>
                              </p:par>
                              <p:par>
                                <p:cTn id="29" presetID="22" presetClass="entr" presetSubtype="2" fill="hold" nodeType="withEffect">
                                  <p:stCondLst>
                                    <p:cond delay="0"/>
                                  </p:stCondLst>
                                  <p:childTnLst>
                                    <p:set>
                                      <p:cBhvr>
                                        <p:cTn id="30" dur="1" fill="hold">
                                          <p:stCondLst>
                                            <p:cond delay="0"/>
                                          </p:stCondLst>
                                        </p:cTn>
                                        <p:tgtEl>
                                          <p:spTgt spid="308"/>
                                        </p:tgtEl>
                                        <p:attrNameLst>
                                          <p:attrName>style.visibility</p:attrName>
                                        </p:attrNameLst>
                                      </p:cBhvr>
                                      <p:to>
                                        <p:strVal val="visible"/>
                                      </p:to>
                                    </p:set>
                                    <p:animEffect transition="in" filter="wipe(right)">
                                      <p:cBhvr>
                                        <p:cTn id="31" dur="500"/>
                                        <p:tgtEl>
                                          <p:spTgt spid="308"/>
                                        </p:tgtEl>
                                      </p:cBhvr>
                                    </p:animEffect>
                                  </p:childTnLst>
                                </p:cTn>
                              </p:par>
                              <p:par>
                                <p:cTn id="32" presetID="22" presetClass="entr" presetSubtype="2" fill="hold" nodeType="withEffect">
                                  <p:stCondLst>
                                    <p:cond delay="0"/>
                                  </p:stCondLst>
                                  <p:childTnLst>
                                    <p:set>
                                      <p:cBhvr>
                                        <p:cTn id="33" dur="1" fill="hold">
                                          <p:stCondLst>
                                            <p:cond delay="0"/>
                                          </p:stCondLst>
                                        </p:cTn>
                                        <p:tgtEl>
                                          <p:spTgt spid="312"/>
                                        </p:tgtEl>
                                        <p:attrNameLst>
                                          <p:attrName>style.visibility</p:attrName>
                                        </p:attrNameLst>
                                      </p:cBhvr>
                                      <p:to>
                                        <p:strVal val="visible"/>
                                      </p:to>
                                    </p:set>
                                    <p:animEffect transition="in" filter="wipe(right)">
                                      <p:cBhvr>
                                        <p:cTn id="34" dur="500"/>
                                        <p:tgtEl>
                                          <p:spTgt spid="312"/>
                                        </p:tgtEl>
                                      </p:cBhvr>
                                    </p:animEffect>
                                  </p:childTnLst>
                                </p:cTn>
                              </p:par>
                              <p:par>
                                <p:cTn id="35" presetID="22" presetClass="entr" presetSubtype="1" fill="hold" nodeType="withEffect">
                                  <p:stCondLst>
                                    <p:cond delay="0"/>
                                  </p:stCondLst>
                                  <p:childTnLst>
                                    <p:set>
                                      <p:cBhvr>
                                        <p:cTn id="36" dur="1" fill="hold">
                                          <p:stCondLst>
                                            <p:cond delay="0"/>
                                          </p:stCondLst>
                                        </p:cTn>
                                        <p:tgtEl>
                                          <p:spTgt spid="311"/>
                                        </p:tgtEl>
                                        <p:attrNameLst>
                                          <p:attrName>style.visibility</p:attrName>
                                        </p:attrNameLst>
                                      </p:cBhvr>
                                      <p:to>
                                        <p:strVal val="visible"/>
                                      </p:to>
                                    </p:set>
                                    <p:animEffect transition="in" filter="wipe(up)">
                                      <p:cBhvr>
                                        <p:cTn id="37" dur="500"/>
                                        <p:tgtEl>
                                          <p:spTgt spid="31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4"/>
                                        </p:tgtEl>
                                        <p:attrNameLst>
                                          <p:attrName>style.visibility</p:attrName>
                                        </p:attrNameLst>
                                      </p:cBhvr>
                                      <p:to>
                                        <p:strVal val="visible"/>
                                      </p:to>
                                    </p:set>
                                    <p:animEffect transition="in" filter="fade">
                                      <p:cBhvr>
                                        <p:cTn id="40" dur="1000"/>
                                        <p:tgtEl>
                                          <p:spTgt spid="234"/>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4">
                                            <p:txEl>
                                              <p:pRg st="1" end="1"/>
                                            </p:txEl>
                                          </p:spTgt>
                                        </p:tgtEl>
                                        <p:attrNameLst>
                                          <p:attrName>style.visibility</p:attrName>
                                        </p:attrNameLst>
                                      </p:cBhvr>
                                      <p:to>
                                        <p:strVal val="visible"/>
                                      </p:to>
                                    </p:set>
                                  </p:childTnLst>
                                </p:cTn>
                              </p:par>
                              <p:par>
                                <p:cTn id="45" presetID="6" presetClass="entr" presetSubtype="16" fill="hold" nodeType="withEffect">
                                  <p:stCondLst>
                                    <p:cond delay="0"/>
                                  </p:stCondLst>
                                  <p:childTnLst>
                                    <p:set>
                                      <p:cBhvr>
                                        <p:cTn id="46" dur="1" fill="hold">
                                          <p:stCondLst>
                                            <p:cond delay="0"/>
                                          </p:stCondLst>
                                        </p:cTn>
                                        <p:tgtEl>
                                          <p:spTgt spid="203"/>
                                        </p:tgtEl>
                                        <p:attrNameLst>
                                          <p:attrName>style.visibility</p:attrName>
                                        </p:attrNameLst>
                                      </p:cBhvr>
                                      <p:to>
                                        <p:strVal val="visible"/>
                                      </p:to>
                                    </p:set>
                                    <p:animEffect transition="in" filter="circle(in)">
                                      <p:cBhvr>
                                        <p:cTn id="47" dur="2000"/>
                                        <p:tgtEl>
                                          <p:spTgt spid="203"/>
                                        </p:tgtEl>
                                      </p:cBhvr>
                                    </p:animEffect>
                                  </p:childTnLst>
                                  <p:subTnLst>
                                    <p:animClr>
                                      <p:cBhvr override="childStyle">
                                        <p:cTn dur="1" fill="hold" display="0" masterRel="nextClick" afterEffect="1"/>
                                        <p:tgtEl>
                                          <p:spTgt spid="203"/>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14">
                                            <p:txEl>
                                              <p:pRg st="2" end="2"/>
                                            </p:txEl>
                                          </p:spTgt>
                                        </p:tgtEl>
                                        <p:attrNameLst>
                                          <p:attrName>style.visibility</p:attrName>
                                        </p:attrNameLst>
                                      </p:cBhvr>
                                      <p:to>
                                        <p:strVal val="visible"/>
                                      </p:to>
                                    </p:set>
                                  </p:childTnLst>
                                </p:cTn>
                              </p:par>
                              <p:par>
                                <p:cTn id="52" presetID="6" presetClass="entr" presetSubtype="32" fill="hold" nodeType="withEffect">
                                  <p:stCondLst>
                                    <p:cond delay="0"/>
                                  </p:stCondLst>
                                  <p:childTnLst>
                                    <p:set>
                                      <p:cBhvr>
                                        <p:cTn id="53" dur="1" fill="hold">
                                          <p:stCondLst>
                                            <p:cond delay="0"/>
                                          </p:stCondLst>
                                        </p:cTn>
                                        <p:tgtEl>
                                          <p:spTgt spid="223"/>
                                        </p:tgtEl>
                                        <p:attrNameLst>
                                          <p:attrName>style.visibility</p:attrName>
                                        </p:attrNameLst>
                                      </p:cBhvr>
                                      <p:to>
                                        <p:strVal val="visible"/>
                                      </p:to>
                                    </p:set>
                                    <p:animEffect transition="in" filter="circle(out)">
                                      <p:cBhvr>
                                        <p:cTn id="54" dur="20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p:bldP spid="272" grpId="0" animBg="1"/>
      <p:bldP spid="314" grpId="0" uiExpand="1" build="p"/>
    </p:bld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4" name="Group 343"/>
          <p:cNvGrpSpPr/>
          <p:nvPr/>
        </p:nvGrpSpPr>
        <p:grpSpPr>
          <a:xfrm>
            <a:off x="152400" y="1143000"/>
            <a:ext cx="8839200" cy="3429000"/>
            <a:chOff x="152400" y="2286000"/>
            <a:chExt cx="8839200" cy="3429000"/>
          </a:xfrm>
        </p:grpSpPr>
        <p:grpSp>
          <p:nvGrpSpPr>
            <p:cNvPr id="224" name="Group 337"/>
            <p:cNvGrpSpPr/>
            <p:nvPr/>
          </p:nvGrpSpPr>
          <p:grpSpPr>
            <a:xfrm>
              <a:off x="3200400" y="2286000"/>
              <a:ext cx="2743200" cy="3429000"/>
              <a:chOff x="152400" y="2286000"/>
              <a:chExt cx="2743200" cy="3429000"/>
            </a:xfrm>
          </p:grpSpPr>
          <p:sp>
            <p:nvSpPr>
              <p:cNvPr id="339" name="Rounded Rectangle 338"/>
              <p:cNvSpPr/>
              <p:nvPr/>
            </p:nvSpPr>
            <p:spPr bwMode="auto">
              <a:xfrm>
                <a:off x="152400" y="2286000"/>
                <a:ext cx="2743200" cy="34290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340" name="Rectangle 339"/>
              <p:cNvSpPr/>
              <p:nvPr/>
            </p:nvSpPr>
            <p:spPr bwMode="auto">
              <a:xfrm>
                <a:off x="355600" y="24214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2</a:t>
                </a:r>
              </a:p>
            </p:txBody>
          </p:sp>
        </p:grpSp>
        <p:grpSp>
          <p:nvGrpSpPr>
            <p:cNvPr id="226" name="Group 340"/>
            <p:cNvGrpSpPr/>
            <p:nvPr/>
          </p:nvGrpSpPr>
          <p:grpSpPr>
            <a:xfrm>
              <a:off x="6248400" y="2286000"/>
              <a:ext cx="2743200" cy="3429000"/>
              <a:chOff x="152400" y="2286000"/>
              <a:chExt cx="2743200" cy="3429000"/>
            </a:xfrm>
          </p:grpSpPr>
          <p:sp>
            <p:nvSpPr>
              <p:cNvPr id="342" name="Rounded Rectangle 341"/>
              <p:cNvSpPr/>
              <p:nvPr/>
            </p:nvSpPr>
            <p:spPr bwMode="auto">
              <a:xfrm>
                <a:off x="152400" y="2286000"/>
                <a:ext cx="2743200" cy="34290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343" name="Rectangle 342"/>
              <p:cNvSpPr/>
              <p:nvPr/>
            </p:nvSpPr>
            <p:spPr bwMode="auto">
              <a:xfrm>
                <a:off x="355600" y="24214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3</a:t>
                </a:r>
              </a:p>
            </p:txBody>
          </p:sp>
        </p:grpSp>
        <p:grpSp>
          <p:nvGrpSpPr>
            <p:cNvPr id="227" name="Group 336"/>
            <p:cNvGrpSpPr/>
            <p:nvPr/>
          </p:nvGrpSpPr>
          <p:grpSpPr>
            <a:xfrm>
              <a:off x="152400" y="2286000"/>
              <a:ext cx="2743200" cy="3429000"/>
              <a:chOff x="152400" y="2286000"/>
              <a:chExt cx="2743200" cy="3429000"/>
            </a:xfrm>
          </p:grpSpPr>
          <p:sp>
            <p:nvSpPr>
              <p:cNvPr id="273" name="Rounded Rectangle 272"/>
              <p:cNvSpPr/>
              <p:nvPr/>
            </p:nvSpPr>
            <p:spPr bwMode="auto">
              <a:xfrm>
                <a:off x="152400" y="2286000"/>
                <a:ext cx="2743200" cy="34290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274" name="Rectangle 273"/>
              <p:cNvSpPr/>
              <p:nvPr/>
            </p:nvSpPr>
            <p:spPr bwMode="auto">
              <a:xfrm>
                <a:off x="355600" y="24214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1</a:t>
                </a:r>
              </a:p>
            </p:txBody>
          </p:sp>
        </p:grpSp>
      </p:grpSp>
      <p:sp>
        <p:nvSpPr>
          <p:cNvPr id="2" name="Title 1"/>
          <p:cNvSpPr>
            <a:spLocks noGrp="1"/>
          </p:cNvSpPr>
          <p:nvPr>
            <p:ph type="title"/>
          </p:nvPr>
        </p:nvSpPr>
        <p:spPr/>
        <p:txBody>
          <a:bodyPr/>
          <a:lstStyle/>
          <a:p>
            <a:r>
              <a:rPr lang="en-US" sz="3200" dirty="0" smtClean="0"/>
              <a:t>Running Parallel Splashes</a:t>
            </a:r>
            <a:endParaRPr lang="en-US" sz="3200" dirty="0"/>
          </a:p>
        </p:txBody>
      </p:sp>
      <p:sp>
        <p:nvSpPr>
          <p:cNvPr id="3" name="Content Placeholder 2"/>
          <p:cNvSpPr>
            <a:spLocks noGrp="1"/>
          </p:cNvSpPr>
          <p:nvPr>
            <p:ph idx="1"/>
          </p:nvPr>
        </p:nvSpPr>
        <p:spPr>
          <a:xfrm>
            <a:off x="457200" y="4724400"/>
            <a:ext cx="8305800" cy="1828800"/>
          </a:xfrm>
        </p:spPr>
        <p:txBody>
          <a:bodyPr/>
          <a:lstStyle/>
          <a:p>
            <a:r>
              <a:rPr lang="en-US" dirty="0" smtClean="0"/>
              <a:t>Partition the graph</a:t>
            </a:r>
          </a:p>
          <a:p>
            <a:pPr lvl="0"/>
            <a:r>
              <a:rPr lang="en-US" dirty="0" smtClean="0"/>
              <a:t>Schedule Splashes locally</a:t>
            </a:r>
          </a:p>
          <a:p>
            <a:pPr lvl="0"/>
            <a:r>
              <a:rPr lang="en-US" dirty="0" smtClean="0"/>
              <a:t>Transmit the messages along the boundary of the partition</a:t>
            </a:r>
          </a:p>
          <a:p>
            <a:pPr>
              <a:buNone/>
            </a:pPr>
            <a:endParaRPr lang="en-US" dirty="0" smtClean="0"/>
          </a:p>
        </p:txBody>
      </p:sp>
      <p:grpSp>
        <p:nvGrpSpPr>
          <p:cNvPr id="228" name="Group 217"/>
          <p:cNvGrpSpPr/>
          <p:nvPr/>
        </p:nvGrpSpPr>
        <p:grpSpPr>
          <a:xfrm>
            <a:off x="762000" y="947057"/>
            <a:ext cx="3048000" cy="4158343"/>
            <a:chOff x="838200" y="2090057"/>
            <a:chExt cx="3048000" cy="4158343"/>
          </a:xfrm>
        </p:grpSpPr>
        <p:sp>
          <p:nvSpPr>
            <p:cNvPr id="5" name="Oval 4"/>
            <p:cNvSpPr/>
            <p:nvPr/>
          </p:nvSpPr>
          <p:spPr bwMode="auto">
            <a:xfrm>
              <a:off x="1653539" y="20900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 name="Rectangle 6"/>
            <p:cNvSpPr/>
            <p:nvPr/>
          </p:nvSpPr>
          <p:spPr bwMode="auto">
            <a:xfrm>
              <a:off x="2448197" y="20900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 name="Rectangle 7"/>
            <p:cNvSpPr/>
            <p:nvPr/>
          </p:nvSpPr>
          <p:spPr bwMode="auto">
            <a:xfrm>
              <a:off x="838200" y="20900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0" name="Straight Connector 9"/>
            <p:cNvCxnSpPr>
              <a:stCxn id="8" idx="3"/>
              <a:endCxn id="5" idx="2"/>
            </p:cNvCxnSpPr>
            <p:nvPr/>
          </p:nvCxnSpPr>
          <p:spPr bwMode="auto">
            <a:xfrm>
              <a:off x="1099457" y="2220686"/>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11" name="Straight Connector 10"/>
            <p:cNvCxnSpPr>
              <a:stCxn id="5" idx="6"/>
              <a:endCxn id="7" idx="1"/>
            </p:cNvCxnSpPr>
            <p:nvPr/>
          </p:nvCxnSpPr>
          <p:spPr bwMode="auto">
            <a:xfrm>
              <a:off x="1914796" y="2220686"/>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12" name="Straight Connector 11"/>
            <p:cNvCxnSpPr>
              <a:stCxn id="7" idx="3"/>
            </p:cNvCxnSpPr>
            <p:nvPr/>
          </p:nvCxnSpPr>
          <p:spPr bwMode="auto">
            <a:xfrm>
              <a:off x="2709454" y="2220686"/>
              <a:ext cx="262346" cy="0"/>
            </a:xfrm>
            <a:prstGeom prst="line">
              <a:avLst/>
            </a:prstGeom>
            <a:noFill/>
            <a:ln w="38100" cap="flat" cmpd="sng" algn="ctr">
              <a:solidFill>
                <a:schemeClr val="hlink"/>
              </a:solidFill>
              <a:prstDash val="solid"/>
              <a:round/>
              <a:headEnd type="none" w="med" len="med"/>
              <a:tailEnd type="none" w="med" len="med"/>
            </a:ln>
            <a:effectLst/>
          </p:spPr>
        </p:cxnSp>
        <p:sp>
          <p:nvSpPr>
            <p:cNvPr id="14" name="Oval 13"/>
            <p:cNvSpPr/>
            <p:nvPr/>
          </p:nvSpPr>
          <p:spPr bwMode="auto">
            <a:xfrm>
              <a:off x="2448197" y="28629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Oval 14"/>
            <p:cNvSpPr/>
            <p:nvPr/>
          </p:nvSpPr>
          <p:spPr bwMode="auto">
            <a:xfrm>
              <a:off x="838200" y="28629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7" name="Straight Connector 16"/>
            <p:cNvCxnSpPr>
              <a:stCxn id="15" idx="6"/>
              <a:endCxn id="19" idx="1"/>
            </p:cNvCxnSpPr>
            <p:nvPr/>
          </p:nvCxnSpPr>
          <p:spPr bwMode="auto">
            <a:xfrm>
              <a:off x="1099457" y="2993572"/>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19" name="Rectangle 18"/>
            <p:cNvSpPr/>
            <p:nvPr/>
          </p:nvSpPr>
          <p:spPr bwMode="auto">
            <a:xfrm>
              <a:off x="1653539" y="28629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0" name="Straight Connector 19"/>
            <p:cNvCxnSpPr>
              <a:stCxn id="19" idx="3"/>
              <a:endCxn id="14" idx="2"/>
            </p:cNvCxnSpPr>
            <p:nvPr/>
          </p:nvCxnSpPr>
          <p:spPr bwMode="auto">
            <a:xfrm>
              <a:off x="1914796" y="2993572"/>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1" name="Straight Connector 20"/>
            <p:cNvCxnSpPr>
              <a:stCxn id="14" idx="6"/>
            </p:cNvCxnSpPr>
            <p:nvPr/>
          </p:nvCxnSpPr>
          <p:spPr bwMode="auto">
            <a:xfrm>
              <a:off x="2709454" y="2993572"/>
              <a:ext cx="262346" cy="0"/>
            </a:xfrm>
            <a:prstGeom prst="line">
              <a:avLst/>
            </a:prstGeom>
            <a:noFill/>
            <a:ln w="38100" cap="flat" cmpd="sng" algn="ctr">
              <a:solidFill>
                <a:schemeClr val="hlink"/>
              </a:solidFill>
              <a:prstDash val="solid"/>
              <a:round/>
              <a:headEnd type="none" w="med" len="med"/>
              <a:tailEnd type="none" w="med" len="med"/>
            </a:ln>
            <a:effectLst/>
          </p:spPr>
        </p:cxnSp>
        <p:cxnSp>
          <p:nvCxnSpPr>
            <p:cNvPr id="23" name="Straight Connector 22"/>
            <p:cNvCxnSpPr>
              <a:stCxn id="8" idx="2"/>
              <a:endCxn id="15" idx="0"/>
            </p:cNvCxnSpPr>
            <p:nvPr/>
          </p:nvCxnSpPr>
          <p:spPr bwMode="auto">
            <a:xfrm rot="5400000">
              <a:off x="713015"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4" name="Straight Connector 23"/>
            <p:cNvCxnSpPr>
              <a:stCxn id="5" idx="4"/>
              <a:endCxn id="19" idx="0"/>
            </p:cNvCxnSpPr>
            <p:nvPr/>
          </p:nvCxnSpPr>
          <p:spPr bwMode="auto">
            <a:xfrm rot="5400000">
              <a:off x="1528354"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5" name="Straight Connector 24"/>
            <p:cNvCxnSpPr>
              <a:stCxn id="7" idx="2"/>
              <a:endCxn id="14" idx="0"/>
            </p:cNvCxnSpPr>
            <p:nvPr/>
          </p:nvCxnSpPr>
          <p:spPr bwMode="auto">
            <a:xfrm rot="5400000">
              <a:off x="2323012" y="2607128"/>
              <a:ext cx="511629" cy="0"/>
            </a:xfrm>
            <a:prstGeom prst="line">
              <a:avLst/>
            </a:prstGeom>
            <a:noFill/>
            <a:ln w="38100" cap="flat" cmpd="sng" algn="ctr">
              <a:solidFill>
                <a:schemeClr val="hlink"/>
              </a:solidFill>
              <a:prstDash val="solid"/>
              <a:round/>
              <a:headEnd type="none" w="med" len="med"/>
              <a:tailEnd type="none" w="med" len="med"/>
            </a:ln>
            <a:effectLst/>
          </p:spPr>
        </p:cxnSp>
        <p:sp>
          <p:nvSpPr>
            <p:cNvPr id="28" name="Oval 27"/>
            <p:cNvSpPr/>
            <p:nvPr/>
          </p:nvSpPr>
          <p:spPr bwMode="auto">
            <a:xfrm>
              <a:off x="1653539" y="3646714"/>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 name="Rectangle 29"/>
            <p:cNvSpPr/>
            <p:nvPr/>
          </p:nvSpPr>
          <p:spPr bwMode="auto">
            <a:xfrm>
              <a:off x="2448197" y="3646714"/>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 name="Rectangle 30"/>
            <p:cNvSpPr/>
            <p:nvPr/>
          </p:nvSpPr>
          <p:spPr bwMode="auto">
            <a:xfrm>
              <a:off x="838200" y="3646714"/>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3" name="Straight Connector 32"/>
            <p:cNvCxnSpPr>
              <a:stCxn id="31" idx="3"/>
              <a:endCxn id="28" idx="2"/>
            </p:cNvCxnSpPr>
            <p:nvPr/>
          </p:nvCxnSpPr>
          <p:spPr bwMode="auto">
            <a:xfrm>
              <a:off x="1099457" y="3777343"/>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34" name="Straight Connector 33"/>
            <p:cNvCxnSpPr>
              <a:stCxn id="28" idx="6"/>
              <a:endCxn id="30" idx="1"/>
            </p:cNvCxnSpPr>
            <p:nvPr/>
          </p:nvCxnSpPr>
          <p:spPr bwMode="auto">
            <a:xfrm>
              <a:off x="1914796" y="3777343"/>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35" name="Straight Connector 34"/>
            <p:cNvCxnSpPr>
              <a:stCxn id="30" idx="3"/>
            </p:cNvCxnSpPr>
            <p:nvPr/>
          </p:nvCxnSpPr>
          <p:spPr bwMode="auto">
            <a:xfrm>
              <a:off x="2709454" y="3777343"/>
              <a:ext cx="262346" cy="0"/>
            </a:xfrm>
            <a:prstGeom prst="line">
              <a:avLst/>
            </a:prstGeom>
            <a:noFill/>
            <a:ln w="38100" cap="flat" cmpd="sng" algn="ctr">
              <a:solidFill>
                <a:schemeClr val="hlink"/>
              </a:solidFill>
              <a:prstDash val="solid"/>
              <a:round/>
              <a:headEnd type="none" w="med" len="med"/>
              <a:tailEnd type="none" w="med" len="med"/>
            </a:ln>
            <a:effectLst/>
          </p:spPr>
        </p:cxnSp>
        <p:cxnSp>
          <p:nvCxnSpPr>
            <p:cNvPr id="37" name="Straight Connector 36"/>
            <p:cNvCxnSpPr>
              <a:stCxn id="15" idx="4"/>
              <a:endCxn id="31" idx="0"/>
            </p:cNvCxnSpPr>
            <p:nvPr/>
          </p:nvCxnSpPr>
          <p:spPr bwMode="auto">
            <a:xfrm rot="5400000">
              <a:off x="707572"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8" name="Straight Connector 37"/>
            <p:cNvCxnSpPr>
              <a:stCxn id="19" idx="2"/>
              <a:endCxn id="28" idx="0"/>
            </p:cNvCxnSpPr>
            <p:nvPr/>
          </p:nvCxnSpPr>
          <p:spPr bwMode="auto">
            <a:xfrm rot="5400000">
              <a:off x="1522911"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9" name="Straight Connector 38"/>
            <p:cNvCxnSpPr>
              <a:stCxn id="14" idx="4"/>
              <a:endCxn id="30" idx="0"/>
            </p:cNvCxnSpPr>
            <p:nvPr/>
          </p:nvCxnSpPr>
          <p:spPr bwMode="auto">
            <a:xfrm rot="5400000">
              <a:off x="2317569" y="3385457"/>
              <a:ext cx="522514" cy="0"/>
            </a:xfrm>
            <a:prstGeom prst="line">
              <a:avLst/>
            </a:prstGeom>
            <a:noFill/>
            <a:ln w="38100" cap="flat" cmpd="sng" algn="ctr">
              <a:solidFill>
                <a:schemeClr val="hlink"/>
              </a:solidFill>
              <a:prstDash val="solid"/>
              <a:round/>
              <a:headEnd type="none" w="med" len="med"/>
              <a:tailEnd type="none" w="med" len="med"/>
            </a:ln>
            <a:effectLst/>
          </p:spPr>
        </p:cxnSp>
        <p:sp>
          <p:nvSpPr>
            <p:cNvPr id="42" name="Oval 41"/>
            <p:cNvSpPr/>
            <p:nvPr/>
          </p:nvSpPr>
          <p:spPr bwMode="auto">
            <a:xfrm>
              <a:off x="2448197" y="44250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3" name="Oval 42"/>
            <p:cNvSpPr/>
            <p:nvPr/>
          </p:nvSpPr>
          <p:spPr bwMode="auto">
            <a:xfrm>
              <a:off x="838200" y="44250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45" name="Straight Connector 44"/>
            <p:cNvCxnSpPr>
              <a:stCxn id="43" idx="6"/>
              <a:endCxn id="47" idx="1"/>
            </p:cNvCxnSpPr>
            <p:nvPr/>
          </p:nvCxnSpPr>
          <p:spPr bwMode="auto">
            <a:xfrm>
              <a:off x="1099457" y="4555672"/>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46" name="Rectangle 45"/>
            <p:cNvSpPr/>
            <p:nvPr/>
          </p:nvSpPr>
          <p:spPr bwMode="auto">
            <a:xfrm>
              <a:off x="3285308" y="44250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7" name="Rectangle 46"/>
            <p:cNvSpPr/>
            <p:nvPr/>
          </p:nvSpPr>
          <p:spPr bwMode="auto">
            <a:xfrm>
              <a:off x="1653539" y="44250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48" name="Straight Connector 47"/>
            <p:cNvCxnSpPr>
              <a:stCxn id="47" idx="3"/>
              <a:endCxn id="42" idx="2"/>
            </p:cNvCxnSpPr>
            <p:nvPr/>
          </p:nvCxnSpPr>
          <p:spPr bwMode="auto">
            <a:xfrm>
              <a:off x="1914796" y="4555672"/>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49" name="Straight Connector 48"/>
            <p:cNvCxnSpPr>
              <a:stCxn id="42" idx="6"/>
              <a:endCxn id="46" idx="1"/>
            </p:cNvCxnSpPr>
            <p:nvPr/>
          </p:nvCxnSpPr>
          <p:spPr bwMode="auto">
            <a:xfrm>
              <a:off x="2709454" y="4555672"/>
              <a:ext cx="575854" cy="0"/>
            </a:xfrm>
            <a:prstGeom prst="line">
              <a:avLst/>
            </a:prstGeom>
            <a:noFill/>
            <a:ln w="38100" cap="flat" cmpd="sng" algn="ctr">
              <a:solidFill>
                <a:schemeClr val="hlink"/>
              </a:solidFill>
              <a:prstDash val="solid"/>
              <a:round/>
              <a:headEnd type="none" w="med" len="med"/>
              <a:tailEnd type="none" w="med" len="med"/>
            </a:ln>
            <a:effectLst/>
          </p:spPr>
        </p:cxnSp>
        <p:sp>
          <p:nvSpPr>
            <p:cNvPr id="52" name="Oval 51"/>
            <p:cNvSpPr/>
            <p:nvPr/>
          </p:nvSpPr>
          <p:spPr bwMode="auto">
            <a:xfrm>
              <a:off x="1653539" y="5203372"/>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53" name="Straight Connector 52"/>
            <p:cNvCxnSpPr>
              <a:stCxn id="52" idx="6"/>
              <a:endCxn id="55" idx="1"/>
            </p:cNvCxnSpPr>
            <p:nvPr/>
          </p:nvCxnSpPr>
          <p:spPr bwMode="auto">
            <a:xfrm>
              <a:off x="1914796" y="5334001"/>
              <a:ext cx="533401" cy="0"/>
            </a:xfrm>
            <a:prstGeom prst="line">
              <a:avLst/>
            </a:prstGeom>
            <a:noFill/>
            <a:ln w="38100" cap="flat" cmpd="sng" algn="ctr">
              <a:solidFill>
                <a:schemeClr val="hlink"/>
              </a:solidFill>
              <a:prstDash val="solid"/>
              <a:round/>
              <a:headEnd type="none" w="med" len="med"/>
              <a:tailEnd type="none" w="med" len="med"/>
            </a:ln>
            <a:effectLst/>
          </p:spPr>
        </p:cxnSp>
        <p:sp>
          <p:nvSpPr>
            <p:cNvPr id="55" name="Rectangle 54"/>
            <p:cNvSpPr/>
            <p:nvPr/>
          </p:nvSpPr>
          <p:spPr bwMode="auto">
            <a:xfrm>
              <a:off x="2448197" y="5203372"/>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6" name="Rectangle 55"/>
            <p:cNvSpPr/>
            <p:nvPr/>
          </p:nvSpPr>
          <p:spPr bwMode="auto">
            <a:xfrm>
              <a:off x="838200" y="5203372"/>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57" name="Straight Connector 56"/>
            <p:cNvCxnSpPr>
              <a:stCxn id="55" idx="3"/>
            </p:cNvCxnSpPr>
            <p:nvPr/>
          </p:nvCxnSpPr>
          <p:spPr bwMode="auto">
            <a:xfrm>
              <a:off x="2709454" y="5334001"/>
              <a:ext cx="338546" cy="0"/>
            </a:xfrm>
            <a:prstGeom prst="line">
              <a:avLst/>
            </a:prstGeom>
            <a:noFill/>
            <a:ln w="38100" cap="flat" cmpd="sng" algn="ctr">
              <a:solidFill>
                <a:schemeClr val="hlink"/>
              </a:solidFill>
              <a:prstDash val="solid"/>
              <a:round/>
              <a:headEnd type="none" w="med" len="med"/>
              <a:tailEnd type="none" w="med" len="med"/>
            </a:ln>
            <a:effectLst/>
          </p:spPr>
        </p:cxnSp>
        <p:cxnSp>
          <p:nvCxnSpPr>
            <p:cNvPr id="59" name="Straight Connector 58"/>
            <p:cNvCxnSpPr>
              <a:stCxn id="52" idx="2"/>
              <a:endCxn id="56" idx="3"/>
            </p:cNvCxnSpPr>
            <p:nvPr/>
          </p:nvCxnSpPr>
          <p:spPr bwMode="auto">
            <a:xfrm rot="10800000">
              <a:off x="1099457" y="5334001"/>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60" name="Straight Connector 59"/>
            <p:cNvCxnSpPr>
              <a:stCxn id="43" idx="4"/>
              <a:endCxn id="56" idx="0"/>
            </p:cNvCxnSpPr>
            <p:nvPr/>
          </p:nvCxnSpPr>
          <p:spPr bwMode="auto">
            <a:xfrm rot="5400000">
              <a:off x="710293" y="4944836"/>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61" name="Straight Connector 60"/>
            <p:cNvCxnSpPr>
              <a:stCxn id="47" idx="2"/>
              <a:endCxn id="52" idx="0"/>
            </p:cNvCxnSpPr>
            <p:nvPr/>
          </p:nvCxnSpPr>
          <p:spPr bwMode="auto">
            <a:xfrm rot="5400000">
              <a:off x="1525632" y="4944836"/>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62" name="Straight Connector 61"/>
            <p:cNvCxnSpPr>
              <a:stCxn id="42" idx="4"/>
              <a:endCxn id="55" idx="0"/>
            </p:cNvCxnSpPr>
            <p:nvPr/>
          </p:nvCxnSpPr>
          <p:spPr bwMode="auto">
            <a:xfrm rot="5400000">
              <a:off x="2320290" y="4944836"/>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65" name="Oval 64"/>
            <p:cNvSpPr/>
            <p:nvPr/>
          </p:nvSpPr>
          <p:spPr bwMode="auto">
            <a:xfrm>
              <a:off x="2448197" y="59871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 name="Oval 65"/>
            <p:cNvSpPr/>
            <p:nvPr/>
          </p:nvSpPr>
          <p:spPr bwMode="auto">
            <a:xfrm>
              <a:off x="838200" y="59871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8" name="Straight Connector 67"/>
            <p:cNvCxnSpPr>
              <a:stCxn id="66" idx="6"/>
              <a:endCxn id="70" idx="1"/>
            </p:cNvCxnSpPr>
            <p:nvPr/>
          </p:nvCxnSpPr>
          <p:spPr bwMode="auto">
            <a:xfrm>
              <a:off x="1099457" y="6117772"/>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70" name="Rectangle 69"/>
            <p:cNvSpPr/>
            <p:nvPr/>
          </p:nvSpPr>
          <p:spPr bwMode="auto">
            <a:xfrm>
              <a:off x="1653539" y="59871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1" name="Straight Connector 70"/>
            <p:cNvCxnSpPr>
              <a:stCxn id="70" idx="3"/>
              <a:endCxn id="65" idx="2"/>
            </p:cNvCxnSpPr>
            <p:nvPr/>
          </p:nvCxnSpPr>
          <p:spPr bwMode="auto">
            <a:xfrm>
              <a:off x="1914796" y="6117772"/>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74" name="Straight Connector 73"/>
            <p:cNvCxnSpPr>
              <a:stCxn id="56" idx="2"/>
              <a:endCxn id="66" idx="0"/>
            </p:cNvCxnSpPr>
            <p:nvPr/>
          </p:nvCxnSpPr>
          <p:spPr bwMode="auto">
            <a:xfrm rot="5400000">
              <a:off x="707572"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75" name="Straight Connector 74"/>
            <p:cNvCxnSpPr>
              <a:stCxn id="52" idx="4"/>
              <a:endCxn id="70" idx="0"/>
            </p:cNvCxnSpPr>
            <p:nvPr/>
          </p:nvCxnSpPr>
          <p:spPr bwMode="auto">
            <a:xfrm rot="5400000">
              <a:off x="1522911"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76" name="Straight Connector 75"/>
            <p:cNvCxnSpPr>
              <a:stCxn id="55" idx="2"/>
              <a:endCxn id="65" idx="0"/>
            </p:cNvCxnSpPr>
            <p:nvPr/>
          </p:nvCxnSpPr>
          <p:spPr bwMode="auto">
            <a:xfrm rot="5400000">
              <a:off x="2317569"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79" name="Straight Connector 78"/>
            <p:cNvCxnSpPr>
              <a:stCxn id="31" idx="2"/>
              <a:endCxn id="43" idx="0"/>
            </p:cNvCxnSpPr>
            <p:nvPr/>
          </p:nvCxnSpPr>
          <p:spPr bwMode="auto">
            <a:xfrm rot="5400000">
              <a:off x="710293"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80" name="Straight Connector 79"/>
            <p:cNvCxnSpPr>
              <a:stCxn id="28" idx="4"/>
              <a:endCxn id="47" idx="0"/>
            </p:cNvCxnSpPr>
            <p:nvPr/>
          </p:nvCxnSpPr>
          <p:spPr bwMode="auto">
            <a:xfrm rot="5400000">
              <a:off x="1525632"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81" name="Straight Connector 80"/>
            <p:cNvCxnSpPr>
              <a:stCxn id="30" idx="2"/>
              <a:endCxn id="42" idx="0"/>
            </p:cNvCxnSpPr>
            <p:nvPr/>
          </p:nvCxnSpPr>
          <p:spPr bwMode="auto">
            <a:xfrm rot="5400000">
              <a:off x="2320290"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82" name="Straight Connector 81"/>
            <p:cNvCxnSpPr>
              <a:endCxn id="46" idx="0"/>
            </p:cNvCxnSpPr>
            <p:nvPr/>
          </p:nvCxnSpPr>
          <p:spPr bwMode="auto">
            <a:xfrm rot="5400000">
              <a:off x="3298918" y="4308022"/>
              <a:ext cx="234041" cy="1"/>
            </a:xfrm>
            <a:prstGeom prst="line">
              <a:avLst/>
            </a:prstGeom>
            <a:noFill/>
            <a:ln w="38100" cap="flat" cmpd="sng" algn="ctr">
              <a:solidFill>
                <a:schemeClr val="hlink"/>
              </a:solidFill>
              <a:prstDash val="solid"/>
              <a:round/>
              <a:headEnd type="none" w="med" len="med"/>
              <a:tailEnd type="none" w="med" len="med"/>
            </a:ln>
            <a:effectLst/>
          </p:spPr>
        </p:cxnSp>
        <p:cxnSp>
          <p:nvCxnSpPr>
            <p:cNvPr id="194" name="Straight Connector 193"/>
            <p:cNvCxnSpPr>
              <a:stCxn id="46" idx="3"/>
            </p:cNvCxnSpPr>
            <p:nvPr/>
          </p:nvCxnSpPr>
          <p:spPr bwMode="auto">
            <a:xfrm>
              <a:off x="3546565" y="4555672"/>
              <a:ext cx="339635" cy="0"/>
            </a:xfrm>
            <a:prstGeom prst="line">
              <a:avLst/>
            </a:prstGeom>
            <a:noFill/>
            <a:ln w="38100" cap="flat" cmpd="sng" algn="ctr">
              <a:solidFill>
                <a:schemeClr val="hlink"/>
              </a:solidFill>
              <a:prstDash val="solid"/>
              <a:round/>
              <a:headEnd type="none" w="med" len="med"/>
              <a:tailEnd type="none" w="med" len="med"/>
            </a:ln>
            <a:effectLst/>
          </p:spPr>
        </p:cxnSp>
        <p:cxnSp>
          <p:nvCxnSpPr>
            <p:cNvPr id="201" name="Straight Connector 200"/>
            <p:cNvCxnSpPr>
              <a:stCxn id="46" idx="2"/>
            </p:cNvCxnSpPr>
            <p:nvPr/>
          </p:nvCxnSpPr>
          <p:spPr bwMode="auto">
            <a:xfrm rot="5400000">
              <a:off x="3282587" y="4819650"/>
              <a:ext cx="266700" cy="0"/>
            </a:xfrm>
            <a:prstGeom prst="line">
              <a:avLst/>
            </a:prstGeom>
            <a:noFill/>
            <a:ln w="38100" cap="flat" cmpd="sng" algn="ctr">
              <a:solidFill>
                <a:schemeClr val="hlink"/>
              </a:solidFill>
              <a:prstDash val="solid"/>
              <a:round/>
              <a:headEnd type="none" w="med" len="med"/>
              <a:tailEnd type="none" w="med" len="med"/>
            </a:ln>
            <a:effectLst/>
          </p:spPr>
        </p:cxnSp>
        <p:cxnSp>
          <p:nvCxnSpPr>
            <p:cNvPr id="213" name="Straight Connector 212"/>
            <p:cNvCxnSpPr>
              <a:stCxn id="65" idx="6"/>
            </p:cNvCxnSpPr>
            <p:nvPr/>
          </p:nvCxnSpPr>
          <p:spPr bwMode="auto">
            <a:xfrm>
              <a:off x="2709454" y="6117772"/>
              <a:ext cx="262346" cy="0"/>
            </a:xfrm>
            <a:prstGeom prst="line">
              <a:avLst/>
            </a:prstGeom>
            <a:noFill/>
            <a:ln w="38100" cap="flat" cmpd="sng" algn="ctr">
              <a:solidFill>
                <a:schemeClr val="hlink"/>
              </a:solidFill>
              <a:prstDash val="solid"/>
              <a:round/>
              <a:headEnd type="none" w="med" len="med"/>
              <a:tailEnd type="none" w="med" len="med"/>
            </a:ln>
            <a:effectLst/>
          </p:spPr>
        </p:cxnSp>
      </p:grpSp>
      <p:grpSp>
        <p:nvGrpSpPr>
          <p:cNvPr id="229" name="Group 270"/>
          <p:cNvGrpSpPr/>
          <p:nvPr/>
        </p:nvGrpSpPr>
        <p:grpSpPr>
          <a:xfrm>
            <a:off x="2895600" y="947057"/>
            <a:ext cx="4191000" cy="4158343"/>
            <a:chOff x="2971800" y="2090057"/>
            <a:chExt cx="4191000" cy="4158343"/>
          </a:xfrm>
        </p:grpSpPr>
        <p:sp>
          <p:nvSpPr>
            <p:cNvPr id="6" name="Oval 5"/>
            <p:cNvSpPr/>
            <p:nvPr/>
          </p:nvSpPr>
          <p:spPr bwMode="auto">
            <a:xfrm>
              <a:off x="3285308" y="20900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 name="Rectangle 8"/>
            <p:cNvSpPr/>
            <p:nvPr/>
          </p:nvSpPr>
          <p:spPr bwMode="auto">
            <a:xfrm>
              <a:off x="4122420" y="20900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 name="Straight Connector 12"/>
            <p:cNvCxnSpPr>
              <a:stCxn id="6" idx="6"/>
              <a:endCxn id="9" idx="1"/>
            </p:cNvCxnSpPr>
            <p:nvPr/>
          </p:nvCxnSpPr>
          <p:spPr bwMode="auto">
            <a:xfrm>
              <a:off x="3546565" y="2220686"/>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16" name="Oval 15"/>
            <p:cNvSpPr/>
            <p:nvPr/>
          </p:nvSpPr>
          <p:spPr bwMode="auto">
            <a:xfrm>
              <a:off x="4122420" y="28629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 name="Rectangle 17"/>
            <p:cNvSpPr/>
            <p:nvPr/>
          </p:nvSpPr>
          <p:spPr bwMode="auto">
            <a:xfrm>
              <a:off x="3285308" y="28629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2" name="Straight Connector 21"/>
            <p:cNvCxnSpPr>
              <a:stCxn id="18" idx="3"/>
              <a:endCxn id="16" idx="2"/>
            </p:cNvCxnSpPr>
            <p:nvPr/>
          </p:nvCxnSpPr>
          <p:spPr bwMode="auto">
            <a:xfrm>
              <a:off x="3546565" y="2993572"/>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6" name="Straight Connector 25"/>
            <p:cNvCxnSpPr>
              <a:stCxn id="6" idx="4"/>
              <a:endCxn id="18" idx="0"/>
            </p:cNvCxnSpPr>
            <p:nvPr/>
          </p:nvCxnSpPr>
          <p:spPr bwMode="auto">
            <a:xfrm rot="5400000">
              <a:off x="3160123"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7" name="Straight Connector 26"/>
            <p:cNvCxnSpPr>
              <a:stCxn id="9" idx="2"/>
              <a:endCxn id="16" idx="0"/>
            </p:cNvCxnSpPr>
            <p:nvPr/>
          </p:nvCxnSpPr>
          <p:spPr bwMode="auto">
            <a:xfrm rot="5400000">
              <a:off x="3997235" y="2607128"/>
              <a:ext cx="511629" cy="0"/>
            </a:xfrm>
            <a:prstGeom prst="line">
              <a:avLst/>
            </a:prstGeom>
            <a:noFill/>
            <a:ln w="38100" cap="flat" cmpd="sng" algn="ctr">
              <a:solidFill>
                <a:schemeClr val="hlink"/>
              </a:solidFill>
              <a:prstDash val="solid"/>
              <a:round/>
              <a:headEnd type="none" w="med" len="med"/>
              <a:tailEnd type="none" w="med" len="med"/>
            </a:ln>
            <a:effectLst/>
          </p:spPr>
        </p:cxnSp>
        <p:sp>
          <p:nvSpPr>
            <p:cNvPr id="29" name="Oval 28"/>
            <p:cNvSpPr/>
            <p:nvPr/>
          </p:nvSpPr>
          <p:spPr bwMode="auto">
            <a:xfrm>
              <a:off x="3285308" y="3646714"/>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 name="Rectangle 31"/>
            <p:cNvSpPr/>
            <p:nvPr/>
          </p:nvSpPr>
          <p:spPr bwMode="auto">
            <a:xfrm>
              <a:off x="4122420" y="3646714"/>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6" name="Straight Connector 35"/>
            <p:cNvCxnSpPr>
              <a:stCxn id="29" idx="6"/>
              <a:endCxn id="32" idx="1"/>
            </p:cNvCxnSpPr>
            <p:nvPr/>
          </p:nvCxnSpPr>
          <p:spPr bwMode="auto">
            <a:xfrm>
              <a:off x="3546565" y="3777343"/>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40" name="Straight Connector 39"/>
            <p:cNvCxnSpPr>
              <a:stCxn id="18" idx="2"/>
              <a:endCxn id="29" idx="0"/>
            </p:cNvCxnSpPr>
            <p:nvPr/>
          </p:nvCxnSpPr>
          <p:spPr bwMode="auto">
            <a:xfrm rot="5400000">
              <a:off x="3154680"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41" name="Straight Connector 40"/>
            <p:cNvCxnSpPr>
              <a:stCxn id="16" idx="4"/>
              <a:endCxn id="32" idx="0"/>
            </p:cNvCxnSpPr>
            <p:nvPr/>
          </p:nvCxnSpPr>
          <p:spPr bwMode="auto">
            <a:xfrm rot="5400000">
              <a:off x="3991792" y="3385457"/>
              <a:ext cx="522514" cy="0"/>
            </a:xfrm>
            <a:prstGeom prst="line">
              <a:avLst/>
            </a:prstGeom>
            <a:noFill/>
            <a:ln w="38100" cap="flat" cmpd="sng" algn="ctr">
              <a:solidFill>
                <a:schemeClr val="hlink"/>
              </a:solidFill>
              <a:prstDash val="solid"/>
              <a:round/>
              <a:headEnd type="none" w="med" len="med"/>
              <a:tailEnd type="none" w="med" len="med"/>
            </a:ln>
            <a:effectLst/>
          </p:spPr>
        </p:cxnSp>
        <p:sp>
          <p:nvSpPr>
            <p:cNvPr id="44" name="Oval 43"/>
            <p:cNvSpPr/>
            <p:nvPr/>
          </p:nvSpPr>
          <p:spPr bwMode="auto">
            <a:xfrm>
              <a:off x="4122420" y="44250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50" name="Straight Connector 49"/>
            <p:cNvCxnSpPr>
              <a:endCxn id="44" idx="2"/>
            </p:cNvCxnSpPr>
            <p:nvPr/>
          </p:nvCxnSpPr>
          <p:spPr bwMode="auto">
            <a:xfrm>
              <a:off x="3886200" y="4555672"/>
              <a:ext cx="236220" cy="0"/>
            </a:xfrm>
            <a:prstGeom prst="line">
              <a:avLst/>
            </a:prstGeom>
            <a:noFill/>
            <a:ln w="38100" cap="flat" cmpd="sng" algn="ctr">
              <a:solidFill>
                <a:schemeClr val="hlink"/>
              </a:solidFill>
              <a:prstDash val="solid"/>
              <a:round/>
              <a:headEnd type="none" w="med" len="med"/>
              <a:tailEnd type="none" w="med" len="med"/>
            </a:ln>
            <a:effectLst/>
          </p:spPr>
        </p:cxnSp>
        <p:sp>
          <p:nvSpPr>
            <p:cNvPr id="51" name="Oval 50"/>
            <p:cNvSpPr/>
            <p:nvPr/>
          </p:nvSpPr>
          <p:spPr bwMode="auto">
            <a:xfrm>
              <a:off x="3285308" y="5203372"/>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4" name="Rectangle 53"/>
            <p:cNvSpPr/>
            <p:nvPr/>
          </p:nvSpPr>
          <p:spPr bwMode="auto">
            <a:xfrm>
              <a:off x="4122420" y="5203372"/>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58" name="Straight Connector 57"/>
            <p:cNvCxnSpPr>
              <a:stCxn id="51" idx="6"/>
              <a:endCxn id="54" idx="1"/>
            </p:cNvCxnSpPr>
            <p:nvPr/>
          </p:nvCxnSpPr>
          <p:spPr bwMode="auto">
            <a:xfrm>
              <a:off x="3546565" y="5334001"/>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63" name="Straight Connector 62"/>
            <p:cNvCxnSpPr>
              <a:endCxn id="51" idx="0"/>
            </p:cNvCxnSpPr>
            <p:nvPr/>
          </p:nvCxnSpPr>
          <p:spPr bwMode="auto">
            <a:xfrm rot="5400000">
              <a:off x="3290751" y="5078186"/>
              <a:ext cx="250372" cy="0"/>
            </a:xfrm>
            <a:prstGeom prst="line">
              <a:avLst/>
            </a:prstGeom>
            <a:noFill/>
            <a:ln w="38100" cap="flat" cmpd="sng" algn="ctr">
              <a:solidFill>
                <a:schemeClr val="hlink"/>
              </a:solidFill>
              <a:prstDash val="solid"/>
              <a:round/>
              <a:headEnd type="none" w="med" len="med"/>
              <a:tailEnd type="none" w="med" len="med"/>
            </a:ln>
            <a:effectLst/>
          </p:spPr>
        </p:cxnSp>
        <p:cxnSp>
          <p:nvCxnSpPr>
            <p:cNvPr id="64" name="Straight Connector 63"/>
            <p:cNvCxnSpPr>
              <a:stCxn id="44" idx="4"/>
              <a:endCxn id="54" idx="0"/>
            </p:cNvCxnSpPr>
            <p:nvPr/>
          </p:nvCxnSpPr>
          <p:spPr bwMode="auto">
            <a:xfrm rot="5400000">
              <a:off x="3994513" y="4944836"/>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67" name="Oval 66"/>
            <p:cNvSpPr/>
            <p:nvPr/>
          </p:nvSpPr>
          <p:spPr bwMode="auto">
            <a:xfrm>
              <a:off x="4122420" y="59871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 name="Rectangle 68"/>
            <p:cNvSpPr/>
            <p:nvPr/>
          </p:nvSpPr>
          <p:spPr bwMode="auto">
            <a:xfrm>
              <a:off x="3285308" y="59871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2" name="Straight Connector 71"/>
            <p:cNvCxnSpPr>
              <a:endCxn id="69" idx="1"/>
            </p:cNvCxnSpPr>
            <p:nvPr/>
          </p:nvCxnSpPr>
          <p:spPr bwMode="auto">
            <a:xfrm>
              <a:off x="2971800" y="6117772"/>
              <a:ext cx="313508" cy="0"/>
            </a:xfrm>
            <a:prstGeom prst="line">
              <a:avLst/>
            </a:prstGeom>
            <a:noFill/>
            <a:ln w="38100" cap="flat" cmpd="sng" algn="ctr">
              <a:solidFill>
                <a:schemeClr val="hlink"/>
              </a:solidFill>
              <a:prstDash val="solid"/>
              <a:round/>
              <a:headEnd type="none" w="med" len="med"/>
              <a:tailEnd type="none" w="med" len="med"/>
            </a:ln>
            <a:effectLst/>
          </p:spPr>
        </p:cxnSp>
        <p:cxnSp>
          <p:nvCxnSpPr>
            <p:cNvPr id="73" name="Straight Connector 72"/>
            <p:cNvCxnSpPr>
              <a:stCxn id="69" idx="3"/>
              <a:endCxn id="67" idx="2"/>
            </p:cNvCxnSpPr>
            <p:nvPr/>
          </p:nvCxnSpPr>
          <p:spPr bwMode="auto">
            <a:xfrm>
              <a:off x="3546565" y="6117772"/>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77" name="Straight Connector 76"/>
            <p:cNvCxnSpPr>
              <a:stCxn id="51" idx="4"/>
              <a:endCxn id="69" idx="0"/>
            </p:cNvCxnSpPr>
            <p:nvPr/>
          </p:nvCxnSpPr>
          <p:spPr bwMode="auto">
            <a:xfrm rot="5400000">
              <a:off x="3154680"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78" name="Straight Connector 77"/>
            <p:cNvCxnSpPr>
              <a:stCxn id="54" idx="2"/>
              <a:endCxn id="67" idx="0"/>
            </p:cNvCxnSpPr>
            <p:nvPr/>
          </p:nvCxnSpPr>
          <p:spPr bwMode="auto">
            <a:xfrm rot="5400000">
              <a:off x="3991792"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83" name="Straight Connector 82"/>
            <p:cNvCxnSpPr>
              <a:stCxn id="32" idx="2"/>
              <a:endCxn id="44" idx="0"/>
            </p:cNvCxnSpPr>
            <p:nvPr/>
          </p:nvCxnSpPr>
          <p:spPr bwMode="auto">
            <a:xfrm rot="5400000">
              <a:off x="3994513" y="4166507"/>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84" name="Oval 83"/>
            <p:cNvSpPr/>
            <p:nvPr/>
          </p:nvSpPr>
          <p:spPr bwMode="auto">
            <a:xfrm>
              <a:off x="5804262" y="28629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7" name="Rectangle 86"/>
            <p:cNvSpPr/>
            <p:nvPr/>
          </p:nvSpPr>
          <p:spPr bwMode="auto">
            <a:xfrm>
              <a:off x="4988923" y="28629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9" name="Straight Connector 88"/>
            <p:cNvCxnSpPr>
              <a:stCxn id="87" idx="3"/>
              <a:endCxn id="84" idx="2"/>
            </p:cNvCxnSpPr>
            <p:nvPr/>
          </p:nvCxnSpPr>
          <p:spPr bwMode="auto">
            <a:xfrm>
              <a:off x="5250180" y="2993572"/>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90" name="Straight Connector 89"/>
            <p:cNvCxnSpPr>
              <a:stCxn id="84" idx="6"/>
            </p:cNvCxnSpPr>
            <p:nvPr/>
          </p:nvCxnSpPr>
          <p:spPr bwMode="auto">
            <a:xfrm>
              <a:off x="6065519" y="2993572"/>
              <a:ext cx="259081" cy="0"/>
            </a:xfrm>
            <a:prstGeom prst="line">
              <a:avLst/>
            </a:prstGeom>
            <a:noFill/>
            <a:ln w="38100" cap="flat" cmpd="sng" algn="ctr">
              <a:solidFill>
                <a:schemeClr val="hlink"/>
              </a:solidFill>
              <a:prstDash val="solid"/>
              <a:round/>
              <a:headEnd type="none" w="med" len="med"/>
              <a:tailEnd type="none" w="med" len="med"/>
            </a:ln>
            <a:effectLst/>
          </p:spPr>
        </p:cxnSp>
        <p:sp>
          <p:nvSpPr>
            <p:cNvPr id="94" name="Oval 93"/>
            <p:cNvSpPr/>
            <p:nvPr/>
          </p:nvSpPr>
          <p:spPr bwMode="auto">
            <a:xfrm>
              <a:off x="4988923" y="3646714"/>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96" name="Straight Connector 95"/>
            <p:cNvCxnSpPr>
              <a:stCxn id="94" idx="6"/>
            </p:cNvCxnSpPr>
            <p:nvPr/>
          </p:nvCxnSpPr>
          <p:spPr bwMode="auto">
            <a:xfrm>
              <a:off x="5250180" y="3777343"/>
              <a:ext cx="312420" cy="0"/>
            </a:xfrm>
            <a:prstGeom prst="line">
              <a:avLst/>
            </a:prstGeom>
            <a:noFill/>
            <a:ln w="38100" cap="flat" cmpd="sng" algn="ctr">
              <a:solidFill>
                <a:schemeClr val="hlink"/>
              </a:solidFill>
              <a:prstDash val="solid"/>
              <a:round/>
              <a:headEnd type="none" w="med" len="med"/>
              <a:tailEnd type="none" w="med" len="med"/>
            </a:ln>
            <a:effectLst/>
          </p:spPr>
        </p:cxnSp>
        <p:cxnSp>
          <p:nvCxnSpPr>
            <p:cNvPr id="102" name="Straight Connector 101"/>
            <p:cNvCxnSpPr>
              <a:stCxn id="87" idx="2"/>
              <a:endCxn id="94" idx="0"/>
            </p:cNvCxnSpPr>
            <p:nvPr/>
          </p:nvCxnSpPr>
          <p:spPr bwMode="auto">
            <a:xfrm rot="5400000">
              <a:off x="4858295"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03" name="Straight Connector 102"/>
            <p:cNvCxnSpPr>
              <a:stCxn id="84" idx="4"/>
            </p:cNvCxnSpPr>
            <p:nvPr/>
          </p:nvCxnSpPr>
          <p:spPr bwMode="auto">
            <a:xfrm rot="5400000">
              <a:off x="5820591" y="3238500"/>
              <a:ext cx="228600" cy="0"/>
            </a:xfrm>
            <a:prstGeom prst="line">
              <a:avLst/>
            </a:prstGeom>
            <a:noFill/>
            <a:ln w="38100" cap="flat" cmpd="sng" algn="ctr">
              <a:solidFill>
                <a:schemeClr val="hlink"/>
              </a:solidFill>
              <a:prstDash val="solid"/>
              <a:round/>
              <a:headEnd type="none" w="med" len="med"/>
              <a:tailEnd type="none" w="med" len="med"/>
            </a:ln>
            <a:effectLst/>
          </p:spPr>
        </p:cxnSp>
        <p:sp>
          <p:nvSpPr>
            <p:cNvPr id="110" name="Rectangle 109"/>
            <p:cNvSpPr/>
            <p:nvPr/>
          </p:nvSpPr>
          <p:spPr bwMode="auto">
            <a:xfrm>
              <a:off x="4988923" y="44250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2" name="Straight Connector 111"/>
            <p:cNvCxnSpPr>
              <a:stCxn id="110" idx="3"/>
            </p:cNvCxnSpPr>
            <p:nvPr/>
          </p:nvCxnSpPr>
          <p:spPr bwMode="auto">
            <a:xfrm>
              <a:off x="5250180" y="4555672"/>
              <a:ext cx="312420" cy="0"/>
            </a:xfrm>
            <a:prstGeom prst="line">
              <a:avLst/>
            </a:prstGeom>
            <a:noFill/>
            <a:ln w="38100" cap="flat" cmpd="sng" algn="ctr">
              <a:solidFill>
                <a:schemeClr val="hlink"/>
              </a:solidFill>
              <a:prstDash val="solid"/>
              <a:round/>
              <a:headEnd type="none" w="med" len="med"/>
              <a:tailEnd type="none" w="med" len="med"/>
            </a:ln>
            <a:effectLst/>
          </p:spPr>
        </p:cxnSp>
        <p:cxnSp>
          <p:nvCxnSpPr>
            <p:cNvPr id="116" name="Straight Connector 115"/>
            <p:cNvCxnSpPr>
              <a:stCxn id="94" idx="4"/>
              <a:endCxn id="110" idx="0"/>
            </p:cNvCxnSpPr>
            <p:nvPr/>
          </p:nvCxnSpPr>
          <p:spPr bwMode="auto">
            <a:xfrm rot="5400000">
              <a:off x="4861016" y="4166507"/>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121" name="Oval 120"/>
            <p:cNvSpPr/>
            <p:nvPr/>
          </p:nvSpPr>
          <p:spPr bwMode="auto">
            <a:xfrm>
              <a:off x="6598920" y="5203372"/>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Oval 121"/>
            <p:cNvSpPr/>
            <p:nvPr/>
          </p:nvSpPr>
          <p:spPr bwMode="auto">
            <a:xfrm>
              <a:off x="4988923" y="5203372"/>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4" name="Straight Connector 123"/>
            <p:cNvCxnSpPr>
              <a:stCxn id="122" idx="6"/>
              <a:endCxn id="126" idx="1"/>
            </p:cNvCxnSpPr>
            <p:nvPr/>
          </p:nvCxnSpPr>
          <p:spPr bwMode="auto">
            <a:xfrm>
              <a:off x="5250180" y="5334001"/>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126" name="Rectangle 125"/>
            <p:cNvSpPr/>
            <p:nvPr/>
          </p:nvSpPr>
          <p:spPr bwMode="auto">
            <a:xfrm>
              <a:off x="5804262" y="5203372"/>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7" name="Straight Connector 126"/>
            <p:cNvCxnSpPr>
              <a:stCxn id="126" idx="3"/>
              <a:endCxn id="121" idx="2"/>
            </p:cNvCxnSpPr>
            <p:nvPr/>
          </p:nvCxnSpPr>
          <p:spPr bwMode="auto">
            <a:xfrm>
              <a:off x="6065519" y="5334001"/>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128" name="Straight Connector 127"/>
            <p:cNvCxnSpPr>
              <a:stCxn id="121" idx="6"/>
            </p:cNvCxnSpPr>
            <p:nvPr/>
          </p:nvCxnSpPr>
          <p:spPr bwMode="auto">
            <a:xfrm>
              <a:off x="6860177" y="5334001"/>
              <a:ext cx="226423" cy="0"/>
            </a:xfrm>
            <a:prstGeom prst="line">
              <a:avLst/>
            </a:prstGeom>
            <a:noFill/>
            <a:ln w="38100" cap="flat" cmpd="sng" algn="ctr">
              <a:solidFill>
                <a:schemeClr val="hlink"/>
              </a:solidFill>
              <a:prstDash val="solid"/>
              <a:round/>
              <a:headEnd type="none" w="med" len="med"/>
              <a:tailEnd type="none" w="med" len="med"/>
            </a:ln>
            <a:effectLst/>
          </p:spPr>
        </p:cxnSp>
        <p:sp>
          <p:nvSpPr>
            <p:cNvPr id="131" name="Oval 130"/>
            <p:cNvSpPr/>
            <p:nvPr/>
          </p:nvSpPr>
          <p:spPr bwMode="auto">
            <a:xfrm>
              <a:off x="5804262" y="59871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2" name="Straight Connector 131"/>
            <p:cNvCxnSpPr>
              <a:stCxn id="131" idx="6"/>
              <a:endCxn id="134" idx="1"/>
            </p:cNvCxnSpPr>
            <p:nvPr/>
          </p:nvCxnSpPr>
          <p:spPr bwMode="auto">
            <a:xfrm>
              <a:off x="6065519" y="6117772"/>
              <a:ext cx="533401" cy="0"/>
            </a:xfrm>
            <a:prstGeom prst="line">
              <a:avLst/>
            </a:prstGeom>
            <a:noFill/>
            <a:ln w="38100" cap="flat" cmpd="sng" algn="ctr">
              <a:solidFill>
                <a:schemeClr val="hlink"/>
              </a:solidFill>
              <a:prstDash val="solid"/>
              <a:round/>
              <a:headEnd type="none" w="med" len="med"/>
              <a:tailEnd type="none" w="med" len="med"/>
            </a:ln>
            <a:effectLst/>
          </p:spPr>
        </p:cxnSp>
        <p:sp>
          <p:nvSpPr>
            <p:cNvPr id="134" name="Rectangle 133"/>
            <p:cNvSpPr/>
            <p:nvPr/>
          </p:nvSpPr>
          <p:spPr bwMode="auto">
            <a:xfrm>
              <a:off x="6598920" y="59871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5" name="Rectangle 134"/>
            <p:cNvSpPr/>
            <p:nvPr/>
          </p:nvSpPr>
          <p:spPr bwMode="auto">
            <a:xfrm>
              <a:off x="4988923" y="59871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6" name="Straight Connector 135"/>
            <p:cNvCxnSpPr>
              <a:stCxn id="134" idx="3"/>
            </p:cNvCxnSpPr>
            <p:nvPr/>
          </p:nvCxnSpPr>
          <p:spPr bwMode="auto">
            <a:xfrm>
              <a:off x="6860177" y="6117772"/>
              <a:ext cx="302623" cy="0"/>
            </a:xfrm>
            <a:prstGeom prst="line">
              <a:avLst/>
            </a:prstGeom>
            <a:noFill/>
            <a:ln w="38100" cap="flat" cmpd="sng" algn="ctr">
              <a:solidFill>
                <a:schemeClr val="hlink"/>
              </a:solidFill>
              <a:prstDash val="solid"/>
              <a:round/>
              <a:headEnd type="none" w="med" len="med"/>
              <a:tailEnd type="none" w="med" len="med"/>
            </a:ln>
            <a:effectLst/>
          </p:spPr>
        </p:cxnSp>
        <p:cxnSp>
          <p:nvCxnSpPr>
            <p:cNvPr id="138" name="Straight Connector 137"/>
            <p:cNvCxnSpPr>
              <a:stCxn id="131" idx="2"/>
              <a:endCxn id="135" idx="3"/>
            </p:cNvCxnSpPr>
            <p:nvPr/>
          </p:nvCxnSpPr>
          <p:spPr bwMode="auto">
            <a:xfrm rot="10800000">
              <a:off x="5250180" y="6117772"/>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139" name="Straight Connector 138"/>
            <p:cNvCxnSpPr>
              <a:stCxn id="122" idx="4"/>
              <a:endCxn id="135" idx="0"/>
            </p:cNvCxnSpPr>
            <p:nvPr/>
          </p:nvCxnSpPr>
          <p:spPr bwMode="auto">
            <a:xfrm rot="5400000">
              <a:off x="4858295"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40" name="Straight Connector 139"/>
            <p:cNvCxnSpPr>
              <a:stCxn id="126" idx="2"/>
              <a:endCxn id="131" idx="0"/>
            </p:cNvCxnSpPr>
            <p:nvPr/>
          </p:nvCxnSpPr>
          <p:spPr bwMode="auto">
            <a:xfrm rot="5400000">
              <a:off x="5673634"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41" name="Straight Connector 140"/>
            <p:cNvCxnSpPr>
              <a:stCxn id="121" idx="4"/>
              <a:endCxn id="134" idx="0"/>
            </p:cNvCxnSpPr>
            <p:nvPr/>
          </p:nvCxnSpPr>
          <p:spPr bwMode="auto">
            <a:xfrm rot="5400000">
              <a:off x="6468292"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44" name="Straight Connector 143"/>
            <p:cNvCxnSpPr>
              <a:stCxn id="110" idx="2"/>
              <a:endCxn id="122" idx="0"/>
            </p:cNvCxnSpPr>
            <p:nvPr/>
          </p:nvCxnSpPr>
          <p:spPr bwMode="auto">
            <a:xfrm rot="5400000">
              <a:off x="4861016" y="4944836"/>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149" name="Straight Connector 148"/>
            <p:cNvCxnSpPr>
              <a:stCxn id="16" idx="6"/>
              <a:endCxn id="87" idx="1"/>
            </p:cNvCxnSpPr>
            <p:nvPr/>
          </p:nvCxnSpPr>
          <p:spPr bwMode="auto">
            <a:xfrm>
              <a:off x="4383677" y="2993572"/>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150" name="Straight Connector 149"/>
            <p:cNvCxnSpPr>
              <a:stCxn id="32" idx="3"/>
              <a:endCxn id="94" idx="2"/>
            </p:cNvCxnSpPr>
            <p:nvPr/>
          </p:nvCxnSpPr>
          <p:spPr bwMode="auto">
            <a:xfrm>
              <a:off x="4383677" y="3777343"/>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151" name="Straight Connector 150"/>
            <p:cNvCxnSpPr>
              <a:stCxn id="44" idx="6"/>
              <a:endCxn id="110" idx="1"/>
            </p:cNvCxnSpPr>
            <p:nvPr/>
          </p:nvCxnSpPr>
          <p:spPr bwMode="auto">
            <a:xfrm>
              <a:off x="4383677" y="4555672"/>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152" name="Straight Connector 151"/>
            <p:cNvCxnSpPr>
              <a:stCxn id="54" idx="3"/>
              <a:endCxn id="122" idx="2"/>
            </p:cNvCxnSpPr>
            <p:nvPr/>
          </p:nvCxnSpPr>
          <p:spPr bwMode="auto">
            <a:xfrm>
              <a:off x="4383677" y="5334001"/>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153" name="Straight Connector 152"/>
            <p:cNvCxnSpPr>
              <a:stCxn id="67" idx="6"/>
              <a:endCxn id="135" idx="1"/>
            </p:cNvCxnSpPr>
            <p:nvPr/>
          </p:nvCxnSpPr>
          <p:spPr bwMode="auto">
            <a:xfrm>
              <a:off x="4383677" y="6117772"/>
              <a:ext cx="605246" cy="0"/>
            </a:xfrm>
            <a:prstGeom prst="line">
              <a:avLst/>
            </a:prstGeom>
            <a:noFill/>
            <a:ln w="38100" cap="flat" cmpd="sng" algn="ctr">
              <a:solidFill>
                <a:schemeClr val="hlink"/>
              </a:solidFill>
              <a:prstDash val="solid"/>
              <a:round/>
              <a:headEnd type="none" w="med" len="med"/>
              <a:tailEnd type="none" w="med" len="med"/>
            </a:ln>
            <a:effectLst/>
          </p:spPr>
        </p:cxnSp>
        <p:sp>
          <p:nvSpPr>
            <p:cNvPr id="155" name="Oval 154"/>
            <p:cNvSpPr/>
            <p:nvPr/>
          </p:nvSpPr>
          <p:spPr bwMode="auto">
            <a:xfrm>
              <a:off x="4988923" y="20900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57" name="Straight Connector 156"/>
            <p:cNvCxnSpPr>
              <a:stCxn id="155" idx="6"/>
              <a:endCxn id="159" idx="1"/>
            </p:cNvCxnSpPr>
            <p:nvPr/>
          </p:nvCxnSpPr>
          <p:spPr bwMode="auto">
            <a:xfrm>
              <a:off x="5250180" y="2220686"/>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159" name="Rectangle 158"/>
            <p:cNvSpPr/>
            <p:nvPr/>
          </p:nvSpPr>
          <p:spPr bwMode="auto">
            <a:xfrm>
              <a:off x="5804262" y="20900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0" name="Straight Connector 159"/>
            <p:cNvCxnSpPr>
              <a:stCxn id="159" idx="3"/>
            </p:cNvCxnSpPr>
            <p:nvPr/>
          </p:nvCxnSpPr>
          <p:spPr bwMode="auto">
            <a:xfrm>
              <a:off x="6065519" y="2220686"/>
              <a:ext cx="259081" cy="0"/>
            </a:xfrm>
            <a:prstGeom prst="line">
              <a:avLst/>
            </a:prstGeom>
            <a:noFill/>
            <a:ln w="38100" cap="flat" cmpd="sng" algn="ctr">
              <a:solidFill>
                <a:schemeClr val="hlink"/>
              </a:solidFill>
              <a:prstDash val="solid"/>
              <a:round/>
              <a:headEnd type="none" w="med" len="med"/>
              <a:tailEnd type="none" w="med" len="med"/>
            </a:ln>
            <a:effectLst/>
          </p:spPr>
        </p:cxnSp>
        <p:cxnSp>
          <p:nvCxnSpPr>
            <p:cNvPr id="163" name="Straight Connector 162"/>
            <p:cNvCxnSpPr>
              <a:stCxn id="9" idx="3"/>
              <a:endCxn id="155" idx="2"/>
            </p:cNvCxnSpPr>
            <p:nvPr/>
          </p:nvCxnSpPr>
          <p:spPr bwMode="auto">
            <a:xfrm>
              <a:off x="4383677" y="2220686"/>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164" name="Straight Connector 163"/>
            <p:cNvCxnSpPr>
              <a:stCxn id="155" idx="4"/>
              <a:endCxn id="87" idx="0"/>
            </p:cNvCxnSpPr>
            <p:nvPr/>
          </p:nvCxnSpPr>
          <p:spPr bwMode="auto">
            <a:xfrm rot="5400000">
              <a:off x="4863738"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165" name="Straight Connector 164"/>
            <p:cNvCxnSpPr>
              <a:stCxn id="159" idx="2"/>
              <a:endCxn id="84" idx="0"/>
            </p:cNvCxnSpPr>
            <p:nvPr/>
          </p:nvCxnSpPr>
          <p:spPr bwMode="auto">
            <a:xfrm rot="5400000">
              <a:off x="5679077"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170" name="Straight Connector 169"/>
            <p:cNvCxnSpPr>
              <a:endCxn id="6" idx="2"/>
            </p:cNvCxnSpPr>
            <p:nvPr/>
          </p:nvCxnSpPr>
          <p:spPr bwMode="auto">
            <a:xfrm>
              <a:off x="2971800" y="2220686"/>
              <a:ext cx="313508" cy="0"/>
            </a:xfrm>
            <a:prstGeom prst="line">
              <a:avLst/>
            </a:prstGeom>
            <a:noFill/>
            <a:ln w="38100" cap="flat" cmpd="sng" algn="ctr">
              <a:solidFill>
                <a:schemeClr val="hlink"/>
              </a:solidFill>
              <a:prstDash val="solid"/>
              <a:round/>
              <a:headEnd type="none" w="med" len="med"/>
              <a:tailEnd type="none" w="med" len="med"/>
            </a:ln>
            <a:effectLst/>
          </p:spPr>
        </p:cxnSp>
        <p:cxnSp>
          <p:nvCxnSpPr>
            <p:cNvPr id="177" name="Straight Connector 176"/>
            <p:cNvCxnSpPr>
              <a:endCxn id="18" idx="1"/>
            </p:cNvCxnSpPr>
            <p:nvPr/>
          </p:nvCxnSpPr>
          <p:spPr bwMode="auto">
            <a:xfrm>
              <a:off x="2971800" y="2993572"/>
              <a:ext cx="313508" cy="0"/>
            </a:xfrm>
            <a:prstGeom prst="line">
              <a:avLst/>
            </a:prstGeom>
            <a:noFill/>
            <a:ln w="38100" cap="flat" cmpd="sng" algn="ctr">
              <a:solidFill>
                <a:schemeClr val="hlink"/>
              </a:solidFill>
              <a:prstDash val="solid"/>
              <a:round/>
              <a:headEnd type="none" w="med" len="med"/>
              <a:tailEnd type="none" w="med" len="med"/>
            </a:ln>
            <a:effectLst/>
          </p:spPr>
        </p:cxnSp>
        <p:cxnSp>
          <p:nvCxnSpPr>
            <p:cNvPr id="181" name="Straight Connector 180"/>
            <p:cNvCxnSpPr>
              <a:endCxn id="29" idx="2"/>
            </p:cNvCxnSpPr>
            <p:nvPr/>
          </p:nvCxnSpPr>
          <p:spPr bwMode="auto">
            <a:xfrm>
              <a:off x="2971800" y="3777343"/>
              <a:ext cx="313508" cy="0"/>
            </a:xfrm>
            <a:prstGeom prst="line">
              <a:avLst/>
            </a:prstGeom>
            <a:noFill/>
            <a:ln w="38100" cap="flat" cmpd="sng" algn="ctr">
              <a:solidFill>
                <a:schemeClr val="hlink"/>
              </a:solidFill>
              <a:prstDash val="solid"/>
              <a:round/>
              <a:headEnd type="none" w="med" len="med"/>
              <a:tailEnd type="none" w="med" len="med"/>
            </a:ln>
            <a:effectLst/>
          </p:spPr>
        </p:cxnSp>
        <p:cxnSp>
          <p:nvCxnSpPr>
            <p:cNvPr id="188" name="Straight Connector 187"/>
            <p:cNvCxnSpPr>
              <a:stCxn id="29" idx="4"/>
            </p:cNvCxnSpPr>
            <p:nvPr/>
          </p:nvCxnSpPr>
          <p:spPr bwMode="auto">
            <a:xfrm rot="5400000">
              <a:off x="3274423" y="4049485"/>
              <a:ext cx="283029" cy="0"/>
            </a:xfrm>
            <a:prstGeom prst="line">
              <a:avLst/>
            </a:prstGeom>
            <a:noFill/>
            <a:ln w="38100" cap="flat" cmpd="sng" algn="ctr">
              <a:solidFill>
                <a:schemeClr val="hlink"/>
              </a:solidFill>
              <a:prstDash val="solid"/>
              <a:round/>
              <a:headEnd type="none" w="med" len="med"/>
              <a:tailEnd type="none" w="med" len="med"/>
            </a:ln>
            <a:effectLst/>
          </p:spPr>
        </p:cxnSp>
        <p:cxnSp>
          <p:nvCxnSpPr>
            <p:cNvPr id="205" name="Straight Connector 204"/>
            <p:cNvCxnSpPr>
              <a:endCxn id="51" idx="2"/>
            </p:cNvCxnSpPr>
            <p:nvPr/>
          </p:nvCxnSpPr>
          <p:spPr bwMode="auto">
            <a:xfrm>
              <a:off x="3048000" y="5334001"/>
              <a:ext cx="237308" cy="0"/>
            </a:xfrm>
            <a:prstGeom prst="line">
              <a:avLst/>
            </a:prstGeom>
            <a:noFill/>
            <a:ln w="38100" cap="flat" cmpd="sng" algn="ctr">
              <a:solidFill>
                <a:schemeClr val="hlink"/>
              </a:solidFill>
              <a:prstDash val="solid"/>
              <a:round/>
              <a:headEnd type="none" w="med" len="med"/>
              <a:tailEnd type="none" w="med" len="med"/>
            </a:ln>
            <a:effectLst/>
          </p:spPr>
        </p:cxnSp>
        <p:cxnSp>
          <p:nvCxnSpPr>
            <p:cNvPr id="247" name="Straight Connector 246"/>
            <p:cNvCxnSpPr>
              <a:endCxn id="126" idx="0"/>
            </p:cNvCxnSpPr>
            <p:nvPr/>
          </p:nvCxnSpPr>
          <p:spPr bwMode="auto">
            <a:xfrm rot="5400000">
              <a:off x="5809705" y="5078186"/>
              <a:ext cx="250372" cy="0"/>
            </a:xfrm>
            <a:prstGeom prst="line">
              <a:avLst/>
            </a:prstGeom>
            <a:noFill/>
            <a:ln w="38100" cap="flat" cmpd="sng" algn="ctr">
              <a:solidFill>
                <a:schemeClr val="hlink"/>
              </a:solidFill>
              <a:prstDash val="solid"/>
              <a:round/>
              <a:headEnd type="none" w="med" len="med"/>
              <a:tailEnd type="none" w="med" len="med"/>
            </a:ln>
            <a:effectLst/>
          </p:spPr>
        </p:cxnSp>
        <p:cxnSp>
          <p:nvCxnSpPr>
            <p:cNvPr id="253" name="Straight Connector 252"/>
            <p:cNvCxnSpPr>
              <a:stCxn id="121" idx="0"/>
            </p:cNvCxnSpPr>
            <p:nvPr/>
          </p:nvCxnSpPr>
          <p:spPr bwMode="auto">
            <a:xfrm rot="5400000" flipH="1" flipV="1">
              <a:off x="6604363" y="5078186"/>
              <a:ext cx="250372" cy="0"/>
            </a:xfrm>
            <a:prstGeom prst="line">
              <a:avLst/>
            </a:prstGeom>
            <a:noFill/>
            <a:ln w="38100" cap="flat" cmpd="sng" algn="ctr">
              <a:solidFill>
                <a:schemeClr val="hlink"/>
              </a:solidFill>
              <a:prstDash val="solid"/>
              <a:round/>
              <a:headEnd type="none" w="med" len="med"/>
              <a:tailEnd type="none" w="med" len="med"/>
            </a:ln>
            <a:effectLst/>
          </p:spPr>
        </p:cxnSp>
      </p:grpSp>
      <p:grpSp>
        <p:nvGrpSpPr>
          <p:cNvPr id="230" name="Group 269"/>
          <p:cNvGrpSpPr/>
          <p:nvPr/>
        </p:nvGrpSpPr>
        <p:grpSpPr>
          <a:xfrm>
            <a:off x="5410200" y="947057"/>
            <a:ext cx="3048000" cy="4158343"/>
            <a:chOff x="5791200" y="2090057"/>
            <a:chExt cx="3048000" cy="4158343"/>
          </a:xfrm>
        </p:grpSpPr>
        <p:sp>
          <p:nvSpPr>
            <p:cNvPr id="85" name="Oval 84"/>
            <p:cNvSpPr/>
            <p:nvPr/>
          </p:nvSpPr>
          <p:spPr bwMode="auto">
            <a:xfrm>
              <a:off x="7740831" y="28629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6" name="Rectangle 85"/>
            <p:cNvSpPr/>
            <p:nvPr/>
          </p:nvSpPr>
          <p:spPr bwMode="auto">
            <a:xfrm>
              <a:off x="6903720" y="28629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 name="Rectangle 87"/>
            <p:cNvSpPr/>
            <p:nvPr/>
          </p:nvSpPr>
          <p:spPr bwMode="auto">
            <a:xfrm>
              <a:off x="8577943" y="28629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91" name="Straight Connector 90"/>
            <p:cNvCxnSpPr>
              <a:endCxn id="85" idx="2"/>
            </p:cNvCxnSpPr>
            <p:nvPr/>
          </p:nvCxnSpPr>
          <p:spPr bwMode="auto">
            <a:xfrm>
              <a:off x="7164977" y="2993572"/>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92" name="Straight Connector 91"/>
            <p:cNvCxnSpPr>
              <a:stCxn id="85" idx="6"/>
              <a:endCxn id="88" idx="1"/>
            </p:cNvCxnSpPr>
            <p:nvPr/>
          </p:nvCxnSpPr>
          <p:spPr bwMode="auto">
            <a:xfrm>
              <a:off x="8002088" y="2993572"/>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93" name="Oval 92"/>
            <p:cNvSpPr/>
            <p:nvPr/>
          </p:nvSpPr>
          <p:spPr bwMode="auto">
            <a:xfrm>
              <a:off x="6903720" y="3646714"/>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5" name="Oval 94"/>
            <p:cNvSpPr/>
            <p:nvPr/>
          </p:nvSpPr>
          <p:spPr bwMode="auto">
            <a:xfrm>
              <a:off x="8577943" y="3646714"/>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7" name="Rectangle 96"/>
            <p:cNvSpPr/>
            <p:nvPr/>
          </p:nvSpPr>
          <p:spPr bwMode="auto">
            <a:xfrm>
              <a:off x="7740831" y="3646714"/>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8" name="Rectangle 97"/>
            <p:cNvSpPr/>
            <p:nvPr/>
          </p:nvSpPr>
          <p:spPr bwMode="auto">
            <a:xfrm>
              <a:off x="6109062" y="3646714"/>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99" name="Straight Connector 98"/>
            <p:cNvCxnSpPr>
              <a:stCxn id="98" idx="3"/>
              <a:endCxn id="93" idx="2"/>
            </p:cNvCxnSpPr>
            <p:nvPr/>
          </p:nvCxnSpPr>
          <p:spPr bwMode="auto">
            <a:xfrm>
              <a:off x="6370319" y="3777343"/>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100" name="Straight Connector 99"/>
            <p:cNvCxnSpPr>
              <a:stCxn id="93" idx="6"/>
              <a:endCxn id="97" idx="1"/>
            </p:cNvCxnSpPr>
            <p:nvPr/>
          </p:nvCxnSpPr>
          <p:spPr bwMode="auto">
            <a:xfrm>
              <a:off x="7164977" y="3777343"/>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101" name="Straight Connector 100"/>
            <p:cNvCxnSpPr>
              <a:stCxn id="97" idx="3"/>
              <a:endCxn id="95" idx="2"/>
            </p:cNvCxnSpPr>
            <p:nvPr/>
          </p:nvCxnSpPr>
          <p:spPr bwMode="auto">
            <a:xfrm>
              <a:off x="8002088" y="3777343"/>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104" name="Straight Connector 103"/>
            <p:cNvCxnSpPr>
              <a:endCxn id="93" idx="0"/>
            </p:cNvCxnSpPr>
            <p:nvPr/>
          </p:nvCxnSpPr>
          <p:spPr bwMode="auto">
            <a:xfrm rot="5400000">
              <a:off x="6773092"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05" name="Straight Connector 104"/>
            <p:cNvCxnSpPr>
              <a:stCxn id="85" idx="4"/>
              <a:endCxn id="97" idx="0"/>
            </p:cNvCxnSpPr>
            <p:nvPr/>
          </p:nvCxnSpPr>
          <p:spPr bwMode="auto">
            <a:xfrm rot="5400000">
              <a:off x="7610203" y="3385457"/>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06" name="Straight Connector 105"/>
            <p:cNvCxnSpPr>
              <a:stCxn id="88" idx="2"/>
              <a:endCxn id="95" idx="0"/>
            </p:cNvCxnSpPr>
            <p:nvPr/>
          </p:nvCxnSpPr>
          <p:spPr bwMode="auto">
            <a:xfrm rot="5400000">
              <a:off x="8447315" y="3385457"/>
              <a:ext cx="522514" cy="0"/>
            </a:xfrm>
            <a:prstGeom prst="line">
              <a:avLst/>
            </a:prstGeom>
            <a:noFill/>
            <a:ln w="38100" cap="flat" cmpd="sng" algn="ctr">
              <a:solidFill>
                <a:schemeClr val="hlink"/>
              </a:solidFill>
              <a:prstDash val="solid"/>
              <a:round/>
              <a:headEnd type="none" w="med" len="med"/>
              <a:tailEnd type="none" w="med" len="med"/>
            </a:ln>
            <a:effectLst/>
          </p:spPr>
        </p:cxnSp>
        <p:sp>
          <p:nvSpPr>
            <p:cNvPr id="107" name="Oval 106"/>
            <p:cNvSpPr/>
            <p:nvPr/>
          </p:nvSpPr>
          <p:spPr bwMode="auto">
            <a:xfrm>
              <a:off x="6109062" y="44250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8" name="Oval 107"/>
            <p:cNvSpPr/>
            <p:nvPr/>
          </p:nvSpPr>
          <p:spPr bwMode="auto">
            <a:xfrm>
              <a:off x="7740831" y="44250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9" name="Rectangle 108"/>
            <p:cNvSpPr/>
            <p:nvPr/>
          </p:nvSpPr>
          <p:spPr bwMode="auto">
            <a:xfrm>
              <a:off x="6903720" y="44250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1" name="Rectangle 110"/>
            <p:cNvSpPr/>
            <p:nvPr/>
          </p:nvSpPr>
          <p:spPr bwMode="auto">
            <a:xfrm>
              <a:off x="8577943" y="44250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3" name="Straight Connector 112"/>
            <p:cNvCxnSpPr>
              <a:stCxn id="107" idx="6"/>
              <a:endCxn id="109" idx="1"/>
            </p:cNvCxnSpPr>
            <p:nvPr/>
          </p:nvCxnSpPr>
          <p:spPr bwMode="auto">
            <a:xfrm>
              <a:off x="6370319" y="4555672"/>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114" name="Straight Connector 113"/>
            <p:cNvCxnSpPr>
              <a:stCxn id="109" idx="3"/>
              <a:endCxn id="108" idx="2"/>
            </p:cNvCxnSpPr>
            <p:nvPr/>
          </p:nvCxnSpPr>
          <p:spPr bwMode="auto">
            <a:xfrm>
              <a:off x="7164977" y="4555672"/>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115" name="Straight Connector 114"/>
            <p:cNvCxnSpPr>
              <a:stCxn id="108" idx="6"/>
              <a:endCxn id="111" idx="1"/>
            </p:cNvCxnSpPr>
            <p:nvPr/>
          </p:nvCxnSpPr>
          <p:spPr bwMode="auto">
            <a:xfrm>
              <a:off x="8002088" y="4555672"/>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117" name="Straight Connector 116"/>
            <p:cNvCxnSpPr>
              <a:stCxn id="98" idx="2"/>
              <a:endCxn id="107" idx="0"/>
            </p:cNvCxnSpPr>
            <p:nvPr/>
          </p:nvCxnSpPr>
          <p:spPr bwMode="auto">
            <a:xfrm rot="5400000">
              <a:off x="5981155"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118" name="Straight Connector 117"/>
            <p:cNvCxnSpPr>
              <a:stCxn id="93" idx="4"/>
              <a:endCxn id="109" idx="0"/>
            </p:cNvCxnSpPr>
            <p:nvPr/>
          </p:nvCxnSpPr>
          <p:spPr bwMode="auto">
            <a:xfrm rot="5400000">
              <a:off x="6775813"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119" name="Straight Connector 118"/>
            <p:cNvCxnSpPr>
              <a:stCxn id="97" idx="2"/>
              <a:endCxn id="108" idx="0"/>
            </p:cNvCxnSpPr>
            <p:nvPr/>
          </p:nvCxnSpPr>
          <p:spPr bwMode="auto">
            <a:xfrm rot="5400000">
              <a:off x="7612924" y="4166507"/>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120" name="Straight Connector 119"/>
            <p:cNvCxnSpPr>
              <a:stCxn id="95" idx="4"/>
              <a:endCxn id="111" idx="0"/>
            </p:cNvCxnSpPr>
            <p:nvPr/>
          </p:nvCxnSpPr>
          <p:spPr bwMode="auto">
            <a:xfrm rot="5400000">
              <a:off x="8450036" y="4166507"/>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123" name="Oval 122"/>
            <p:cNvSpPr/>
            <p:nvPr/>
          </p:nvSpPr>
          <p:spPr bwMode="auto">
            <a:xfrm>
              <a:off x="8577943" y="5203372"/>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5" name="Rectangle 124"/>
            <p:cNvSpPr/>
            <p:nvPr/>
          </p:nvSpPr>
          <p:spPr bwMode="auto">
            <a:xfrm>
              <a:off x="7740831" y="5203372"/>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9" name="Straight Connector 128"/>
            <p:cNvCxnSpPr>
              <a:stCxn id="125" idx="3"/>
              <a:endCxn id="123" idx="2"/>
            </p:cNvCxnSpPr>
            <p:nvPr/>
          </p:nvCxnSpPr>
          <p:spPr bwMode="auto">
            <a:xfrm>
              <a:off x="8002088" y="5334001"/>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130" name="Oval 129"/>
            <p:cNvSpPr/>
            <p:nvPr/>
          </p:nvSpPr>
          <p:spPr bwMode="auto">
            <a:xfrm>
              <a:off x="7740831" y="5987143"/>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3" name="Rectangle 132"/>
            <p:cNvSpPr/>
            <p:nvPr/>
          </p:nvSpPr>
          <p:spPr bwMode="auto">
            <a:xfrm>
              <a:off x="8577943" y="5987143"/>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7" name="Straight Connector 136"/>
            <p:cNvCxnSpPr>
              <a:stCxn id="130" idx="6"/>
              <a:endCxn id="133" idx="1"/>
            </p:cNvCxnSpPr>
            <p:nvPr/>
          </p:nvCxnSpPr>
          <p:spPr bwMode="auto">
            <a:xfrm>
              <a:off x="8002088" y="6117772"/>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142" name="Straight Connector 141"/>
            <p:cNvCxnSpPr>
              <a:stCxn id="125" idx="2"/>
              <a:endCxn id="130" idx="0"/>
            </p:cNvCxnSpPr>
            <p:nvPr/>
          </p:nvCxnSpPr>
          <p:spPr bwMode="auto">
            <a:xfrm rot="5400000">
              <a:off x="7610203"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43" name="Straight Connector 142"/>
            <p:cNvCxnSpPr>
              <a:stCxn id="123" idx="4"/>
              <a:endCxn id="133" idx="0"/>
            </p:cNvCxnSpPr>
            <p:nvPr/>
          </p:nvCxnSpPr>
          <p:spPr bwMode="auto">
            <a:xfrm rot="5400000">
              <a:off x="8447315" y="5725886"/>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145" name="Straight Connector 144"/>
            <p:cNvCxnSpPr>
              <a:stCxn id="107" idx="4"/>
            </p:cNvCxnSpPr>
            <p:nvPr/>
          </p:nvCxnSpPr>
          <p:spPr bwMode="auto">
            <a:xfrm rot="5400000">
              <a:off x="6106341" y="4819650"/>
              <a:ext cx="266700" cy="0"/>
            </a:xfrm>
            <a:prstGeom prst="line">
              <a:avLst/>
            </a:prstGeom>
            <a:noFill/>
            <a:ln w="38100" cap="flat" cmpd="sng" algn="ctr">
              <a:solidFill>
                <a:schemeClr val="hlink"/>
              </a:solidFill>
              <a:prstDash val="solid"/>
              <a:round/>
              <a:headEnd type="none" w="med" len="med"/>
              <a:tailEnd type="none" w="med" len="med"/>
            </a:ln>
            <a:effectLst/>
          </p:spPr>
        </p:cxnSp>
        <p:cxnSp>
          <p:nvCxnSpPr>
            <p:cNvPr id="146" name="Straight Connector 145"/>
            <p:cNvCxnSpPr>
              <a:stCxn id="109" idx="2"/>
            </p:cNvCxnSpPr>
            <p:nvPr/>
          </p:nvCxnSpPr>
          <p:spPr bwMode="auto">
            <a:xfrm rot="5400000">
              <a:off x="6900999" y="4819650"/>
              <a:ext cx="266700" cy="0"/>
            </a:xfrm>
            <a:prstGeom prst="line">
              <a:avLst/>
            </a:prstGeom>
            <a:noFill/>
            <a:ln w="38100" cap="flat" cmpd="sng" algn="ctr">
              <a:solidFill>
                <a:schemeClr val="hlink"/>
              </a:solidFill>
              <a:prstDash val="solid"/>
              <a:round/>
              <a:headEnd type="none" w="med" len="med"/>
              <a:tailEnd type="none" w="med" len="med"/>
            </a:ln>
            <a:effectLst/>
          </p:spPr>
        </p:cxnSp>
        <p:cxnSp>
          <p:nvCxnSpPr>
            <p:cNvPr id="147" name="Straight Connector 146"/>
            <p:cNvCxnSpPr>
              <a:stCxn id="108" idx="4"/>
              <a:endCxn id="125" idx="0"/>
            </p:cNvCxnSpPr>
            <p:nvPr/>
          </p:nvCxnSpPr>
          <p:spPr bwMode="auto">
            <a:xfrm rot="5400000">
              <a:off x="7612924" y="4944836"/>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148" name="Straight Connector 147"/>
            <p:cNvCxnSpPr>
              <a:stCxn id="111" idx="2"/>
              <a:endCxn id="123" idx="0"/>
            </p:cNvCxnSpPr>
            <p:nvPr/>
          </p:nvCxnSpPr>
          <p:spPr bwMode="auto">
            <a:xfrm rot="5400000">
              <a:off x="8450036" y="4944836"/>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154" name="Oval 153"/>
            <p:cNvSpPr/>
            <p:nvPr/>
          </p:nvSpPr>
          <p:spPr bwMode="auto">
            <a:xfrm>
              <a:off x="6903720" y="20900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6" name="Oval 155"/>
            <p:cNvSpPr/>
            <p:nvPr/>
          </p:nvSpPr>
          <p:spPr bwMode="auto">
            <a:xfrm>
              <a:off x="8577943" y="20900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8" name="Rectangle 157"/>
            <p:cNvSpPr/>
            <p:nvPr/>
          </p:nvSpPr>
          <p:spPr bwMode="auto">
            <a:xfrm>
              <a:off x="7740831" y="20900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1" name="Straight Connector 160"/>
            <p:cNvCxnSpPr>
              <a:stCxn id="154" idx="6"/>
              <a:endCxn id="158" idx="1"/>
            </p:cNvCxnSpPr>
            <p:nvPr/>
          </p:nvCxnSpPr>
          <p:spPr bwMode="auto">
            <a:xfrm>
              <a:off x="7164977" y="2220686"/>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162" name="Straight Connector 161"/>
            <p:cNvCxnSpPr>
              <a:stCxn id="158" idx="3"/>
              <a:endCxn id="156" idx="2"/>
            </p:cNvCxnSpPr>
            <p:nvPr/>
          </p:nvCxnSpPr>
          <p:spPr bwMode="auto">
            <a:xfrm>
              <a:off x="8002088" y="2220686"/>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166" name="Straight Connector 165"/>
            <p:cNvCxnSpPr>
              <a:stCxn id="154" idx="4"/>
            </p:cNvCxnSpPr>
            <p:nvPr/>
          </p:nvCxnSpPr>
          <p:spPr bwMode="auto">
            <a:xfrm rot="5400000">
              <a:off x="6778535"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167" name="Straight Connector 166"/>
            <p:cNvCxnSpPr>
              <a:stCxn id="158" idx="2"/>
              <a:endCxn id="85" idx="0"/>
            </p:cNvCxnSpPr>
            <p:nvPr/>
          </p:nvCxnSpPr>
          <p:spPr bwMode="auto">
            <a:xfrm rot="5400000">
              <a:off x="7615646"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168" name="Straight Connector 167"/>
            <p:cNvCxnSpPr>
              <a:stCxn id="156" idx="4"/>
              <a:endCxn id="88" idx="0"/>
            </p:cNvCxnSpPr>
            <p:nvPr/>
          </p:nvCxnSpPr>
          <p:spPr bwMode="auto">
            <a:xfrm rot="5400000">
              <a:off x="8452758" y="2607128"/>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20" name="Straight Connector 219"/>
            <p:cNvCxnSpPr>
              <a:endCxn id="154" idx="2"/>
            </p:cNvCxnSpPr>
            <p:nvPr/>
          </p:nvCxnSpPr>
          <p:spPr bwMode="auto">
            <a:xfrm>
              <a:off x="6629400" y="2220686"/>
              <a:ext cx="274320" cy="0"/>
            </a:xfrm>
            <a:prstGeom prst="line">
              <a:avLst/>
            </a:prstGeom>
            <a:noFill/>
            <a:ln w="38100" cap="flat" cmpd="sng" algn="ctr">
              <a:solidFill>
                <a:schemeClr val="hlink"/>
              </a:solidFill>
              <a:prstDash val="solid"/>
              <a:round/>
              <a:headEnd type="none" w="med" len="med"/>
              <a:tailEnd type="none" w="med" len="med"/>
            </a:ln>
            <a:effectLst/>
          </p:spPr>
        </p:cxnSp>
        <p:cxnSp>
          <p:nvCxnSpPr>
            <p:cNvPr id="225" name="Straight Connector 224"/>
            <p:cNvCxnSpPr/>
            <p:nvPr/>
          </p:nvCxnSpPr>
          <p:spPr bwMode="auto">
            <a:xfrm>
              <a:off x="6629400" y="2993572"/>
              <a:ext cx="274320" cy="0"/>
            </a:xfrm>
            <a:prstGeom prst="line">
              <a:avLst/>
            </a:prstGeom>
            <a:noFill/>
            <a:ln w="38100" cap="flat" cmpd="sng" algn="ctr">
              <a:solidFill>
                <a:schemeClr val="hlink"/>
              </a:solidFill>
              <a:prstDash val="solid"/>
              <a:round/>
              <a:headEnd type="none" w="med" len="med"/>
              <a:tailEnd type="none" w="med" len="med"/>
            </a:ln>
            <a:effectLst/>
          </p:spPr>
        </p:cxnSp>
        <p:cxnSp>
          <p:nvCxnSpPr>
            <p:cNvPr id="232" name="Straight Connector 231"/>
            <p:cNvCxnSpPr>
              <a:endCxn id="98" idx="0"/>
            </p:cNvCxnSpPr>
            <p:nvPr/>
          </p:nvCxnSpPr>
          <p:spPr bwMode="auto">
            <a:xfrm rot="5400000">
              <a:off x="6092734" y="3499757"/>
              <a:ext cx="293914" cy="0"/>
            </a:xfrm>
            <a:prstGeom prst="line">
              <a:avLst/>
            </a:prstGeom>
            <a:noFill/>
            <a:ln w="38100" cap="flat" cmpd="sng" algn="ctr">
              <a:solidFill>
                <a:schemeClr val="hlink"/>
              </a:solidFill>
              <a:prstDash val="solid"/>
              <a:round/>
              <a:headEnd type="none" w="med" len="med"/>
              <a:tailEnd type="none" w="med" len="med"/>
            </a:ln>
            <a:effectLst/>
          </p:spPr>
        </p:cxnSp>
        <p:cxnSp>
          <p:nvCxnSpPr>
            <p:cNvPr id="236" name="Straight Connector 235"/>
            <p:cNvCxnSpPr>
              <a:endCxn id="98" idx="1"/>
            </p:cNvCxnSpPr>
            <p:nvPr/>
          </p:nvCxnSpPr>
          <p:spPr bwMode="auto">
            <a:xfrm>
              <a:off x="5867400" y="3777343"/>
              <a:ext cx="241662" cy="0"/>
            </a:xfrm>
            <a:prstGeom prst="line">
              <a:avLst/>
            </a:prstGeom>
            <a:noFill/>
            <a:ln w="38100" cap="flat" cmpd="sng" algn="ctr">
              <a:solidFill>
                <a:schemeClr val="hlink"/>
              </a:solidFill>
              <a:prstDash val="solid"/>
              <a:round/>
              <a:headEnd type="none" w="med" len="med"/>
              <a:tailEnd type="none" w="med" len="med"/>
            </a:ln>
            <a:effectLst/>
          </p:spPr>
        </p:cxnSp>
        <p:cxnSp>
          <p:nvCxnSpPr>
            <p:cNvPr id="241" name="Straight Connector 240"/>
            <p:cNvCxnSpPr>
              <a:endCxn id="107" idx="2"/>
            </p:cNvCxnSpPr>
            <p:nvPr/>
          </p:nvCxnSpPr>
          <p:spPr bwMode="auto">
            <a:xfrm>
              <a:off x="5791200" y="4555672"/>
              <a:ext cx="317862" cy="0"/>
            </a:xfrm>
            <a:prstGeom prst="line">
              <a:avLst/>
            </a:prstGeom>
            <a:noFill/>
            <a:ln w="38100" cap="flat" cmpd="sng" algn="ctr">
              <a:solidFill>
                <a:schemeClr val="hlink"/>
              </a:solidFill>
              <a:prstDash val="solid"/>
              <a:round/>
              <a:headEnd type="none" w="med" len="med"/>
              <a:tailEnd type="none" w="med" len="med"/>
            </a:ln>
            <a:effectLst/>
          </p:spPr>
        </p:cxnSp>
        <p:cxnSp>
          <p:nvCxnSpPr>
            <p:cNvPr id="259" name="Straight Connector 258"/>
            <p:cNvCxnSpPr>
              <a:endCxn id="125" idx="1"/>
            </p:cNvCxnSpPr>
            <p:nvPr/>
          </p:nvCxnSpPr>
          <p:spPr bwMode="auto">
            <a:xfrm>
              <a:off x="7391400" y="5334001"/>
              <a:ext cx="349431" cy="0"/>
            </a:xfrm>
            <a:prstGeom prst="line">
              <a:avLst/>
            </a:prstGeom>
            <a:noFill/>
            <a:ln w="38100" cap="flat" cmpd="sng" algn="ctr">
              <a:solidFill>
                <a:schemeClr val="hlink"/>
              </a:solidFill>
              <a:prstDash val="solid"/>
              <a:round/>
              <a:headEnd type="none" w="med" len="med"/>
              <a:tailEnd type="none" w="med" len="med"/>
            </a:ln>
            <a:effectLst/>
          </p:spPr>
        </p:cxnSp>
        <p:cxnSp>
          <p:nvCxnSpPr>
            <p:cNvPr id="266" name="Straight Connector 265"/>
            <p:cNvCxnSpPr>
              <a:endCxn id="130" idx="2"/>
            </p:cNvCxnSpPr>
            <p:nvPr/>
          </p:nvCxnSpPr>
          <p:spPr bwMode="auto">
            <a:xfrm>
              <a:off x="7467600" y="6117772"/>
              <a:ext cx="273231" cy="0"/>
            </a:xfrm>
            <a:prstGeom prst="line">
              <a:avLst/>
            </a:prstGeom>
            <a:noFill/>
            <a:ln w="38100" cap="flat" cmpd="sng" algn="ctr">
              <a:solidFill>
                <a:schemeClr val="hlink"/>
              </a:solidFill>
              <a:prstDash val="solid"/>
              <a:round/>
              <a:headEnd type="none" w="med" len="med"/>
              <a:tailEnd type="none" w="med" len="med"/>
            </a:ln>
            <a:effectLst/>
          </p:spPr>
        </p:cxnSp>
      </p:grpSp>
      <p:sp>
        <p:nvSpPr>
          <p:cNvPr id="346" name="Slide Number Placeholder 345"/>
          <p:cNvSpPr>
            <a:spLocks noGrp="1"/>
          </p:cNvSpPr>
          <p:nvPr>
            <p:ph type="sldNum" sz="quarter" idx="12"/>
          </p:nvPr>
        </p:nvSpPr>
        <p:spPr/>
        <p:txBody>
          <a:bodyPr/>
          <a:lstStyle/>
          <a:p>
            <a:fld id="{29982EE5-C165-4792-B6D9-CAD024C0FAD7}" type="slidenum">
              <a:rPr lang="en-US" smtClean="0"/>
              <a:pPr/>
              <a:t>14</a:t>
            </a:fld>
            <a:endParaRPr lang="en-US"/>
          </a:p>
        </p:txBody>
      </p:sp>
      <p:sp>
        <p:nvSpPr>
          <p:cNvPr id="200" name="Oval 199"/>
          <p:cNvSpPr/>
          <p:nvPr/>
        </p:nvSpPr>
        <p:spPr bwMode="auto">
          <a:xfrm>
            <a:off x="762000" y="2514600"/>
            <a:ext cx="1143000" cy="1066800"/>
          </a:xfrm>
          <a:prstGeom prst="ellipse">
            <a:avLst/>
          </a:prstGeom>
          <a:solidFill>
            <a:srgbClr val="FF0000">
              <a:alpha val="75000"/>
            </a:srgb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Splash</a:t>
            </a:r>
          </a:p>
        </p:txBody>
      </p:sp>
      <p:sp>
        <p:nvSpPr>
          <p:cNvPr id="202" name="Oval 201"/>
          <p:cNvSpPr/>
          <p:nvPr/>
        </p:nvSpPr>
        <p:spPr bwMode="auto">
          <a:xfrm>
            <a:off x="4038600" y="2133600"/>
            <a:ext cx="1219200" cy="1524000"/>
          </a:xfrm>
          <a:prstGeom prst="ellipse">
            <a:avLst/>
          </a:prstGeom>
          <a:solidFill>
            <a:srgbClr val="FF0000">
              <a:alpha val="75000"/>
            </a:srgb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Splash</a:t>
            </a:r>
          </a:p>
        </p:txBody>
      </p:sp>
      <p:sp>
        <p:nvSpPr>
          <p:cNvPr id="203" name="Oval 202"/>
          <p:cNvSpPr/>
          <p:nvPr/>
        </p:nvSpPr>
        <p:spPr bwMode="auto">
          <a:xfrm>
            <a:off x="6934200" y="2667000"/>
            <a:ext cx="1371600" cy="1066800"/>
          </a:xfrm>
          <a:prstGeom prst="ellipse">
            <a:avLst/>
          </a:prstGeom>
          <a:solidFill>
            <a:srgbClr val="FF0000">
              <a:alpha val="75000"/>
            </a:srgbClr>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Splash</a:t>
            </a:r>
          </a:p>
        </p:txBody>
      </p:sp>
      <p:grpSp>
        <p:nvGrpSpPr>
          <p:cNvPr id="239" name="Group 232"/>
          <p:cNvGrpSpPr/>
          <p:nvPr/>
        </p:nvGrpSpPr>
        <p:grpSpPr>
          <a:xfrm>
            <a:off x="1143000" y="2819400"/>
            <a:ext cx="609600" cy="304800"/>
            <a:chOff x="762000" y="2971800"/>
            <a:chExt cx="838200" cy="381000"/>
          </a:xfrm>
        </p:grpSpPr>
        <p:sp>
          <p:nvSpPr>
            <p:cNvPr id="234" name="Rectangle 23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5" name="Isosceles Triangle 23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240" name="Group 243"/>
          <p:cNvGrpSpPr/>
          <p:nvPr/>
        </p:nvGrpSpPr>
        <p:grpSpPr>
          <a:xfrm>
            <a:off x="4343400" y="2667000"/>
            <a:ext cx="609600" cy="304800"/>
            <a:chOff x="762000" y="2971800"/>
            <a:chExt cx="838200" cy="381000"/>
          </a:xfrm>
        </p:grpSpPr>
        <p:sp>
          <p:nvSpPr>
            <p:cNvPr id="245" name="Rectangle 24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6" name="Isosceles Triangle 24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242" name="Group 247"/>
          <p:cNvGrpSpPr/>
          <p:nvPr/>
        </p:nvGrpSpPr>
        <p:grpSpPr>
          <a:xfrm>
            <a:off x="4419600" y="2438400"/>
            <a:ext cx="609600" cy="304800"/>
            <a:chOff x="762000" y="2971800"/>
            <a:chExt cx="838200" cy="381000"/>
          </a:xfrm>
        </p:grpSpPr>
        <p:sp>
          <p:nvSpPr>
            <p:cNvPr id="249" name="Rectangle 248"/>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0" name="Isosceles Triangle 249"/>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251" name="Group 261"/>
          <p:cNvGrpSpPr/>
          <p:nvPr/>
        </p:nvGrpSpPr>
        <p:grpSpPr>
          <a:xfrm>
            <a:off x="7086600" y="3048000"/>
            <a:ext cx="609600" cy="304800"/>
            <a:chOff x="762000" y="2971800"/>
            <a:chExt cx="838200" cy="381000"/>
          </a:xfrm>
        </p:grpSpPr>
        <p:sp>
          <p:nvSpPr>
            <p:cNvPr id="263" name="Rectangle 26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4" name="Isosceles Triangle 26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265" name="Rounded Rectangle 264"/>
          <p:cNvSpPr/>
          <p:nvPr/>
        </p:nvSpPr>
        <p:spPr bwMode="auto">
          <a:xfrm>
            <a:off x="1676400" y="2362200"/>
            <a:ext cx="6248400" cy="19050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514350" marR="0" indent="-514350" defTabSz="914400" rtl="0" eaLnBrk="1" fontAlgn="base" latinLnBrk="0" hangingPunct="1">
              <a:lnSpc>
                <a:spcPct val="100000"/>
              </a:lnSpc>
              <a:spcBef>
                <a:spcPct val="0"/>
              </a:spcBef>
              <a:spcAft>
                <a:spcPct val="0"/>
              </a:spcAft>
              <a:buClrTx/>
              <a:buSzTx/>
              <a:tabLst/>
            </a:pPr>
            <a:r>
              <a:rPr kumimoji="0" lang="en-US" sz="2800" b="0" i="0" u="none" strike="noStrike" cap="none" normalizeH="0" baseline="0" dirty="0" smtClean="0">
                <a:ln>
                  <a:noFill/>
                </a:ln>
                <a:solidFill>
                  <a:schemeClr val="tx1"/>
                </a:solidFill>
                <a:effectLst/>
                <a:latin typeface="Tahoma" pitchFamily="-64" charset="0"/>
              </a:rPr>
              <a:t>Key Challenges:</a:t>
            </a:r>
          </a:p>
          <a:p>
            <a:pPr marL="514350" marR="0" indent="-514350" defTabSz="914400" rtl="0" eaLnBrk="1" fontAlgn="base" latinLnBrk="0" hangingPunct="1">
              <a:lnSpc>
                <a:spcPct val="100000"/>
              </a:lnSpc>
              <a:spcBef>
                <a:spcPct val="0"/>
              </a:spcBef>
              <a:spcAft>
                <a:spcPct val="0"/>
              </a:spcAft>
              <a:buClrTx/>
              <a:buSzTx/>
              <a:buFontTx/>
              <a:buAutoNum type="arabicParenR"/>
              <a:tabLst/>
            </a:pPr>
            <a:r>
              <a:rPr kumimoji="0" lang="en-US" sz="2800" b="0" i="0" u="none" strike="noStrike" cap="none" normalizeH="0" baseline="0" dirty="0" smtClean="0">
                <a:ln>
                  <a:noFill/>
                </a:ln>
                <a:solidFill>
                  <a:schemeClr val="tx1"/>
                </a:solidFill>
                <a:effectLst/>
                <a:latin typeface="Tahoma" pitchFamily="-64" charset="0"/>
              </a:rPr>
              <a:t>How do we schedules Splashes?</a:t>
            </a:r>
            <a:endParaRPr lang="en-US" sz="2800" dirty="0" smtClean="0">
              <a:solidFill>
                <a:schemeClr val="tx1"/>
              </a:solidFill>
              <a:latin typeface="Tahoma" pitchFamily="-64" charset="0"/>
            </a:endParaRPr>
          </a:p>
          <a:p>
            <a:pPr marL="514350" marR="0" indent="-514350" defTabSz="914400" rtl="0" eaLnBrk="1" fontAlgn="base" latinLnBrk="0" hangingPunct="1">
              <a:lnSpc>
                <a:spcPct val="100000"/>
              </a:lnSpc>
              <a:spcBef>
                <a:spcPct val="0"/>
              </a:spcBef>
              <a:spcAft>
                <a:spcPct val="0"/>
              </a:spcAft>
              <a:buClrTx/>
              <a:buSzTx/>
              <a:buFontTx/>
              <a:buAutoNum type="arabicParenR"/>
              <a:tabLst/>
            </a:pPr>
            <a:r>
              <a:rPr kumimoji="0" lang="en-US" sz="2800" b="0" i="0" u="none" strike="noStrike" cap="none" normalizeH="0" baseline="0" dirty="0" smtClean="0">
                <a:ln>
                  <a:noFill/>
                </a:ln>
                <a:solidFill>
                  <a:schemeClr val="tx1"/>
                </a:solidFill>
                <a:effectLst/>
                <a:latin typeface="Tahoma" pitchFamily="-64" charset="0"/>
              </a:rPr>
              <a:t>How</a:t>
            </a:r>
            <a:r>
              <a:rPr kumimoji="0" lang="en-US" sz="2800" b="0" i="0" u="none" strike="noStrike" cap="none" normalizeH="0" dirty="0" smtClean="0">
                <a:ln>
                  <a:noFill/>
                </a:ln>
                <a:solidFill>
                  <a:schemeClr val="tx1"/>
                </a:solidFill>
                <a:effectLst/>
                <a:latin typeface="Tahoma" pitchFamily="-64" charset="0"/>
              </a:rPr>
              <a:t> do we partition the Graph?</a:t>
            </a:r>
            <a:endParaRPr kumimoji="0" lang="en-US" sz="2800" b="0" i="0" u="none" strike="noStrike" cap="none" normalizeH="0" baseline="0" dirty="0" smtClean="0">
              <a:ln>
                <a:noFill/>
              </a:ln>
              <a:solidFill>
                <a:schemeClr val="tx1"/>
              </a:solidFill>
              <a:effectLst/>
              <a:latin typeface="Tahoma" pitchFamily="-64" charset="0"/>
            </a:endParaRPr>
          </a:p>
        </p:txBody>
      </p:sp>
    </p:spTree>
    <p:custDataLst>
      <p:tags r:id="rId1"/>
    </p:custDataLst>
  </p:cSld>
  <p:clrMapOvr>
    <a:masterClrMapping/>
  </p:clrMapOvr>
  <p:transition advTm="2067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 -3.7037E-7 L -0.08333 -3.7037E-7 " pathEditMode="relative" rAng="0" ptsTypes="AA">
                                      <p:cBhvr>
                                        <p:cTn id="6" dur="500" fill="hold"/>
                                        <p:tgtEl>
                                          <p:spTgt spid="228"/>
                                        </p:tgtEl>
                                        <p:attrNameLst>
                                          <p:attrName>ppt_x</p:attrName>
                                          <p:attrName>ppt_y</p:attrName>
                                        </p:attrNameLst>
                                      </p:cBhvr>
                                      <p:rCtr x="-42" y="0"/>
                                    </p:animMotion>
                                  </p:childTnLst>
                                </p:cTn>
                              </p:par>
                              <p:par>
                                <p:cTn id="7" presetID="63" presetClass="path" presetSubtype="0" accel="50000" decel="50000" fill="hold" nodeType="withEffect">
                                  <p:stCondLst>
                                    <p:cond delay="0"/>
                                  </p:stCondLst>
                                  <p:childTnLst>
                                    <p:animMotion origin="layout" path="M -3.33333E-6 -3.7037E-7 L 0.075 -3.7037E-7 " pathEditMode="relative" rAng="0" ptsTypes="AA">
                                      <p:cBhvr>
                                        <p:cTn id="8" dur="500" fill="hold"/>
                                        <p:tgtEl>
                                          <p:spTgt spid="230"/>
                                        </p:tgtEl>
                                        <p:attrNameLst>
                                          <p:attrName>ppt_x</p:attrName>
                                          <p:attrName>ppt_y</p:attrName>
                                        </p:attrNameLst>
                                      </p:cBhvr>
                                      <p:rCtr x="38" y="0"/>
                                    </p:animMotion>
                                  </p:childTnLst>
                                </p:cTn>
                              </p:par>
                            </p:childTnLst>
                          </p:cTn>
                        </p:par>
                        <p:par>
                          <p:cTn id="9" fill="hold">
                            <p:stCondLst>
                              <p:cond delay="500"/>
                            </p:stCondLst>
                            <p:childTnLst>
                              <p:par>
                                <p:cTn id="10" presetID="6" presetClass="emph" presetSubtype="0" fill="hold" nodeType="afterEffect">
                                  <p:stCondLst>
                                    <p:cond delay="0"/>
                                  </p:stCondLst>
                                  <p:childTnLst>
                                    <p:animScale>
                                      <p:cBhvr>
                                        <p:cTn id="11" dur="500" fill="hold"/>
                                        <p:tgtEl>
                                          <p:spTgt spid="229"/>
                                        </p:tgtEl>
                                      </p:cBhvr>
                                      <p:by x="50000" y="50000"/>
                                    </p:animScale>
                                  </p:childTnLst>
                                </p:cTn>
                              </p:par>
                              <p:par>
                                <p:cTn id="12" presetID="6" presetClass="emph" presetSubtype="0" fill="hold" nodeType="withEffect">
                                  <p:stCondLst>
                                    <p:cond delay="0"/>
                                  </p:stCondLst>
                                  <p:childTnLst>
                                    <p:animScale>
                                      <p:cBhvr>
                                        <p:cTn id="13" dur="500" fill="hold"/>
                                        <p:tgtEl>
                                          <p:spTgt spid="228"/>
                                        </p:tgtEl>
                                      </p:cBhvr>
                                      <p:by x="50000" y="50000"/>
                                    </p:animScale>
                                  </p:childTnLst>
                                </p:cTn>
                              </p:par>
                              <p:par>
                                <p:cTn id="14" presetID="6" presetClass="emph" presetSubtype="0" fill="hold" nodeType="withEffect">
                                  <p:stCondLst>
                                    <p:cond delay="0"/>
                                  </p:stCondLst>
                                  <p:childTnLst>
                                    <p:animScale>
                                      <p:cBhvr>
                                        <p:cTn id="15" dur="500" fill="hold"/>
                                        <p:tgtEl>
                                          <p:spTgt spid="230"/>
                                        </p:tgtEl>
                                      </p:cBhvr>
                                      <p:by x="50000" y="50000"/>
                                    </p:animScale>
                                  </p:childTnLst>
                                </p:cTn>
                              </p:par>
                              <p:par>
                                <p:cTn id="16" presetID="35" presetClass="path" presetSubtype="0" accel="50000" decel="50000" fill="hold" nodeType="withEffect">
                                  <p:stCondLst>
                                    <p:cond delay="0"/>
                                  </p:stCondLst>
                                  <p:childTnLst>
                                    <p:animMotion origin="layout" path="M -3.33333E-6 -3.7037E-7 L -0.05 -3.7037E-7 " pathEditMode="relative" rAng="0" ptsTypes="AA">
                                      <p:cBhvr>
                                        <p:cTn id="17" dur="500" fill="hold"/>
                                        <p:tgtEl>
                                          <p:spTgt spid="229"/>
                                        </p:tgtEl>
                                        <p:attrNameLst>
                                          <p:attrName>ppt_x</p:attrName>
                                          <p:attrName>ppt_y</p:attrName>
                                        </p:attrNameLst>
                                      </p:cBhvr>
                                      <p:rCtr x="-25" y="0"/>
                                    </p:animMotion>
                                  </p:childTnLst>
                                </p:cTn>
                              </p:par>
                            </p:childTnLst>
                          </p:cTn>
                        </p:par>
                        <p:par>
                          <p:cTn id="18" fill="hold">
                            <p:stCondLst>
                              <p:cond delay="1000"/>
                            </p:stCondLst>
                            <p:childTnLst>
                              <p:par>
                                <p:cTn id="19" presetID="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childTnLst>
                                </p:cTn>
                              </p:par>
                              <p:par>
                                <p:cTn id="28" presetID="23" presetClass="entr" presetSubtype="16" fill="hold" grpId="0" nodeType="withEffect">
                                  <p:stCondLst>
                                    <p:cond delay="0"/>
                                  </p:stCondLst>
                                  <p:childTnLst>
                                    <p:set>
                                      <p:cBhvr>
                                        <p:cTn id="29" dur="1" fill="hold">
                                          <p:stCondLst>
                                            <p:cond delay="0"/>
                                          </p:stCondLst>
                                        </p:cTn>
                                        <p:tgtEl>
                                          <p:spTgt spid="203"/>
                                        </p:tgtEl>
                                        <p:attrNameLst>
                                          <p:attrName>style.visibility</p:attrName>
                                        </p:attrNameLst>
                                      </p:cBhvr>
                                      <p:to>
                                        <p:strVal val="visible"/>
                                      </p:to>
                                    </p:set>
                                    <p:anim calcmode="lin" valueType="num">
                                      <p:cBhvr>
                                        <p:cTn id="30" dur="500" fill="hold"/>
                                        <p:tgtEl>
                                          <p:spTgt spid="203"/>
                                        </p:tgtEl>
                                        <p:attrNameLst>
                                          <p:attrName>ppt_w</p:attrName>
                                        </p:attrNameLst>
                                      </p:cBhvr>
                                      <p:tavLst>
                                        <p:tav tm="0">
                                          <p:val>
                                            <p:fltVal val="0"/>
                                          </p:val>
                                        </p:tav>
                                        <p:tav tm="100000">
                                          <p:val>
                                            <p:strVal val="#ppt_w"/>
                                          </p:val>
                                        </p:tav>
                                      </p:tavLst>
                                    </p:anim>
                                    <p:anim calcmode="lin" valueType="num">
                                      <p:cBhvr>
                                        <p:cTn id="31" dur="500" fill="hold"/>
                                        <p:tgtEl>
                                          <p:spTgt spid="203"/>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202"/>
                                        </p:tgtEl>
                                        <p:attrNameLst>
                                          <p:attrName>style.visibility</p:attrName>
                                        </p:attrNameLst>
                                      </p:cBhvr>
                                      <p:to>
                                        <p:strVal val="visible"/>
                                      </p:to>
                                    </p:set>
                                    <p:anim calcmode="lin" valueType="num">
                                      <p:cBhvr>
                                        <p:cTn id="34" dur="500" fill="hold"/>
                                        <p:tgtEl>
                                          <p:spTgt spid="202"/>
                                        </p:tgtEl>
                                        <p:attrNameLst>
                                          <p:attrName>ppt_w</p:attrName>
                                        </p:attrNameLst>
                                      </p:cBhvr>
                                      <p:tavLst>
                                        <p:tav tm="0">
                                          <p:val>
                                            <p:fltVal val="0"/>
                                          </p:val>
                                        </p:tav>
                                        <p:tav tm="100000">
                                          <p:val>
                                            <p:strVal val="#ppt_w"/>
                                          </p:val>
                                        </p:tav>
                                      </p:tavLst>
                                    </p:anim>
                                    <p:anim calcmode="lin" valueType="num">
                                      <p:cBhvr>
                                        <p:cTn id="35" dur="500" fill="hold"/>
                                        <p:tgtEl>
                                          <p:spTgt spid="202"/>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200"/>
                                        </p:tgtEl>
                                        <p:attrNameLst>
                                          <p:attrName>style.visibility</p:attrName>
                                        </p:attrNameLst>
                                      </p:cBhvr>
                                      <p:to>
                                        <p:strVal val="visible"/>
                                      </p:to>
                                    </p:set>
                                    <p:anim calcmode="lin" valueType="num">
                                      <p:cBhvr>
                                        <p:cTn id="38" dur="500" fill="hold"/>
                                        <p:tgtEl>
                                          <p:spTgt spid="200"/>
                                        </p:tgtEl>
                                        <p:attrNameLst>
                                          <p:attrName>ppt_w</p:attrName>
                                        </p:attrNameLst>
                                      </p:cBhvr>
                                      <p:tavLst>
                                        <p:tav tm="0">
                                          <p:val>
                                            <p:fltVal val="0"/>
                                          </p:val>
                                        </p:tav>
                                        <p:tav tm="100000">
                                          <p:val>
                                            <p:strVal val="#ppt_w"/>
                                          </p:val>
                                        </p:tav>
                                      </p:tavLst>
                                    </p:anim>
                                    <p:anim calcmode="lin" valueType="num">
                                      <p:cBhvr>
                                        <p:cTn id="39" dur="500" fill="hold"/>
                                        <p:tgtEl>
                                          <p:spTgt spid="200"/>
                                        </p:tgtEl>
                                        <p:attrNameLst>
                                          <p:attrName>ppt_h</p:attrName>
                                        </p:attrNameLst>
                                      </p:cBhvr>
                                      <p:tavLst>
                                        <p:tav tm="0">
                                          <p:val>
                                            <p:fltVal val="0"/>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childTnLst>
                                </p:cTn>
                              </p:par>
                              <p:par>
                                <p:cTn id="44" presetID="23" presetClass="entr" presetSubtype="16" fill="hold" nodeType="withEffect">
                                  <p:stCondLst>
                                    <p:cond delay="0"/>
                                  </p:stCondLst>
                                  <p:childTnLst>
                                    <p:set>
                                      <p:cBhvr>
                                        <p:cTn id="45" dur="1" fill="hold">
                                          <p:stCondLst>
                                            <p:cond delay="0"/>
                                          </p:stCondLst>
                                        </p:cTn>
                                        <p:tgtEl>
                                          <p:spTgt spid="239"/>
                                        </p:tgtEl>
                                        <p:attrNameLst>
                                          <p:attrName>style.visibility</p:attrName>
                                        </p:attrNameLst>
                                      </p:cBhvr>
                                      <p:to>
                                        <p:strVal val="visible"/>
                                      </p:to>
                                    </p:set>
                                    <p:anim calcmode="lin" valueType="num">
                                      <p:cBhvr>
                                        <p:cTn id="46" dur="500" fill="hold"/>
                                        <p:tgtEl>
                                          <p:spTgt spid="239"/>
                                        </p:tgtEl>
                                        <p:attrNameLst>
                                          <p:attrName>ppt_w</p:attrName>
                                        </p:attrNameLst>
                                      </p:cBhvr>
                                      <p:tavLst>
                                        <p:tav tm="0">
                                          <p:val>
                                            <p:fltVal val="0"/>
                                          </p:val>
                                        </p:tav>
                                        <p:tav tm="100000">
                                          <p:val>
                                            <p:strVal val="#ppt_w"/>
                                          </p:val>
                                        </p:tav>
                                      </p:tavLst>
                                    </p:anim>
                                    <p:anim calcmode="lin" valueType="num">
                                      <p:cBhvr>
                                        <p:cTn id="47" dur="500" fill="hold"/>
                                        <p:tgtEl>
                                          <p:spTgt spid="239"/>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0"/>
                                  </p:stCondLst>
                                  <p:childTnLst>
                                    <p:set>
                                      <p:cBhvr>
                                        <p:cTn id="49" dur="1" fill="hold">
                                          <p:stCondLst>
                                            <p:cond delay="0"/>
                                          </p:stCondLst>
                                        </p:cTn>
                                        <p:tgtEl>
                                          <p:spTgt spid="240"/>
                                        </p:tgtEl>
                                        <p:attrNameLst>
                                          <p:attrName>style.visibility</p:attrName>
                                        </p:attrNameLst>
                                      </p:cBhvr>
                                      <p:to>
                                        <p:strVal val="visible"/>
                                      </p:to>
                                    </p:set>
                                    <p:anim calcmode="lin" valueType="num">
                                      <p:cBhvr>
                                        <p:cTn id="50" dur="500" fill="hold"/>
                                        <p:tgtEl>
                                          <p:spTgt spid="240"/>
                                        </p:tgtEl>
                                        <p:attrNameLst>
                                          <p:attrName>ppt_w</p:attrName>
                                        </p:attrNameLst>
                                      </p:cBhvr>
                                      <p:tavLst>
                                        <p:tav tm="0">
                                          <p:val>
                                            <p:fltVal val="0"/>
                                          </p:val>
                                        </p:tav>
                                        <p:tav tm="100000">
                                          <p:val>
                                            <p:strVal val="#ppt_w"/>
                                          </p:val>
                                        </p:tav>
                                      </p:tavLst>
                                    </p:anim>
                                    <p:anim calcmode="lin" valueType="num">
                                      <p:cBhvr>
                                        <p:cTn id="51" dur="500" fill="hold"/>
                                        <p:tgtEl>
                                          <p:spTgt spid="240"/>
                                        </p:tgtEl>
                                        <p:attrNameLst>
                                          <p:attrName>ppt_h</p:attrName>
                                        </p:attrNameLst>
                                      </p:cBhvr>
                                      <p:tavLst>
                                        <p:tav tm="0">
                                          <p:val>
                                            <p:fltVal val="0"/>
                                          </p:val>
                                        </p:tav>
                                        <p:tav tm="100000">
                                          <p:val>
                                            <p:strVal val="#ppt_h"/>
                                          </p:val>
                                        </p:tav>
                                      </p:tavLst>
                                    </p:anim>
                                  </p:childTnLst>
                                </p:cTn>
                              </p:par>
                              <p:par>
                                <p:cTn id="52" presetID="23" presetClass="entr" presetSubtype="16" fill="hold" nodeType="withEffect">
                                  <p:stCondLst>
                                    <p:cond delay="0"/>
                                  </p:stCondLst>
                                  <p:childTnLst>
                                    <p:set>
                                      <p:cBhvr>
                                        <p:cTn id="53" dur="1" fill="hold">
                                          <p:stCondLst>
                                            <p:cond delay="0"/>
                                          </p:stCondLst>
                                        </p:cTn>
                                        <p:tgtEl>
                                          <p:spTgt spid="242"/>
                                        </p:tgtEl>
                                        <p:attrNameLst>
                                          <p:attrName>style.visibility</p:attrName>
                                        </p:attrNameLst>
                                      </p:cBhvr>
                                      <p:to>
                                        <p:strVal val="visible"/>
                                      </p:to>
                                    </p:set>
                                    <p:anim calcmode="lin" valueType="num">
                                      <p:cBhvr>
                                        <p:cTn id="54" dur="500" fill="hold"/>
                                        <p:tgtEl>
                                          <p:spTgt spid="242"/>
                                        </p:tgtEl>
                                        <p:attrNameLst>
                                          <p:attrName>ppt_w</p:attrName>
                                        </p:attrNameLst>
                                      </p:cBhvr>
                                      <p:tavLst>
                                        <p:tav tm="0">
                                          <p:val>
                                            <p:fltVal val="0"/>
                                          </p:val>
                                        </p:tav>
                                        <p:tav tm="100000">
                                          <p:val>
                                            <p:strVal val="#ppt_w"/>
                                          </p:val>
                                        </p:tav>
                                      </p:tavLst>
                                    </p:anim>
                                    <p:anim calcmode="lin" valueType="num">
                                      <p:cBhvr>
                                        <p:cTn id="55" dur="500" fill="hold"/>
                                        <p:tgtEl>
                                          <p:spTgt spid="242"/>
                                        </p:tgtEl>
                                        <p:attrNameLst>
                                          <p:attrName>ppt_h</p:attrName>
                                        </p:attrNameLst>
                                      </p:cBhvr>
                                      <p:tavLst>
                                        <p:tav tm="0">
                                          <p:val>
                                            <p:fltVal val="0"/>
                                          </p:val>
                                        </p:tav>
                                        <p:tav tm="100000">
                                          <p:val>
                                            <p:strVal val="#ppt_h"/>
                                          </p:val>
                                        </p:tav>
                                      </p:tavLst>
                                    </p:anim>
                                  </p:childTnLst>
                                </p:cTn>
                              </p:par>
                              <p:par>
                                <p:cTn id="56" presetID="23" presetClass="entr" presetSubtype="16" fill="hold" nodeType="withEffect">
                                  <p:stCondLst>
                                    <p:cond delay="0"/>
                                  </p:stCondLst>
                                  <p:childTnLst>
                                    <p:set>
                                      <p:cBhvr>
                                        <p:cTn id="57" dur="1" fill="hold">
                                          <p:stCondLst>
                                            <p:cond delay="0"/>
                                          </p:stCondLst>
                                        </p:cTn>
                                        <p:tgtEl>
                                          <p:spTgt spid="251"/>
                                        </p:tgtEl>
                                        <p:attrNameLst>
                                          <p:attrName>style.visibility</p:attrName>
                                        </p:attrNameLst>
                                      </p:cBhvr>
                                      <p:to>
                                        <p:strVal val="visible"/>
                                      </p:to>
                                    </p:set>
                                    <p:anim calcmode="lin" valueType="num">
                                      <p:cBhvr>
                                        <p:cTn id="58" dur="500" fill="hold"/>
                                        <p:tgtEl>
                                          <p:spTgt spid="251"/>
                                        </p:tgtEl>
                                        <p:attrNameLst>
                                          <p:attrName>ppt_w</p:attrName>
                                        </p:attrNameLst>
                                      </p:cBhvr>
                                      <p:tavLst>
                                        <p:tav tm="0">
                                          <p:val>
                                            <p:fltVal val="0"/>
                                          </p:val>
                                        </p:tav>
                                        <p:tav tm="100000">
                                          <p:val>
                                            <p:strVal val="#ppt_w"/>
                                          </p:val>
                                        </p:tav>
                                      </p:tavLst>
                                    </p:anim>
                                    <p:anim calcmode="lin" valueType="num">
                                      <p:cBhvr>
                                        <p:cTn id="59" dur="500" fill="hold"/>
                                        <p:tgtEl>
                                          <p:spTgt spid="251"/>
                                        </p:tgtEl>
                                        <p:attrNameLst>
                                          <p:attrName>ppt_h</p:attrName>
                                        </p:attrNameLst>
                                      </p:cBhvr>
                                      <p:tavLst>
                                        <p:tav tm="0">
                                          <p:val>
                                            <p:fltVal val="0"/>
                                          </p:val>
                                        </p:tav>
                                        <p:tav tm="100000">
                                          <p:val>
                                            <p:strVal val="#ppt_h"/>
                                          </p:val>
                                        </p:tav>
                                      </p:tavLst>
                                    </p:anim>
                                  </p:childTnLst>
                                </p:cTn>
                              </p:par>
                              <p:par>
                                <p:cTn id="60" presetID="0" presetClass="path" presetSubtype="0" accel="50000" decel="50000" fill="hold" nodeType="withEffect">
                                  <p:stCondLst>
                                    <p:cond delay="0"/>
                                  </p:stCondLst>
                                  <p:childTnLst>
                                    <p:animMotion origin="layout" path="M 0.00833 0.00787 C 0.07639 -0.03171 0.14462 -0.07106 0.20434 -0.07546 C 0.26406 -0.07986 0.31528 -0.04907 0.36667 -0.01805 " pathEditMode="relative" rAng="0" ptsTypes="aaA">
                                      <p:cBhvr>
                                        <p:cTn id="61" dur="2000" fill="hold"/>
                                        <p:tgtEl>
                                          <p:spTgt spid="239"/>
                                        </p:tgtEl>
                                        <p:attrNameLst>
                                          <p:attrName>ppt_x</p:attrName>
                                          <p:attrName>ppt_y</p:attrName>
                                        </p:attrNameLst>
                                      </p:cBhvr>
                                      <p:rCtr x="179" y="-44"/>
                                    </p:animMotion>
                                  </p:childTnLst>
                                </p:cTn>
                              </p:par>
                              <p:par>
                                <p:cTn id="62" presetID="0" presetClass="path" presetSubtype="0" accel="50000" decel="50000" fill="hold" nodeType="withEffect">
                                  <p:stCondLst>
                                    <p:cond delay="0"/>
                                  </p:stCondLst>
                                  <p:childTnLst>
                                    <p:animMotion origin="layout" path="M 0 1.11111E-6 C -0.04444 -0.03958 -0.08889 -0.07894 -0.12778 -0.08333 C -0.16667 -0.08773 -0.2 -0.05695 -0.23333 -0.02593 " pathEditMode="relative" rAng="0" ptsTypes="aaA">
                                      <p:cBhvr>
                                        <p:cTn id="63" dur="2000" fill="hold"/>
                                        <p:tgtEl>
                                          <p:spTgt spid="242"/>
                                        </p:tgtEl>
                                        <p:attrNameLst>
                                          <p:attrName>ppt_x</p:attrName>
                                          <p:attrName>ppt_y</p:attrName>
                                        </p:attrNameLst>
                                      </p:cBhvr>
                                      <p:rCtr x="-117" y="-44"/>
                                    </p:animMotion>
                                  </p:childTnLst>
                                </p:cTn>
                              </p:par>
                              <p:par>
                                <p:cTn id="64" presetID="0" presetClass="path" presetSubtype="0" accel="50000" decel="50000" fill="hold" nodeType="withEffect">
                                  <p:stCondLst>
                                    <p:cond delay="0"/>
                                  </p:stCondLst>
                                  <p:childTnLst>
                                    <p:animMotion origin="layout" path="M 3.33333E-6 -2.59259E-6 C 0.03055 0.01736 0.13541 0.10926 0.18402 0.10463 C 0.23264 0.1 0.26927 0.0007 0.29166 -0.02662 " pathEditMode="relative" rAng="0" ptsTypes="aaa">
                                      <p:cBhvr>
                                        <p:cTn id="65" dur="2000" fill="hold"/>
                                        <p:tgtEl>
                                          <p:spTgt spid="240"/>
                                        </p:tgtEl>
                                        <p:attrNameLst>
                                          <p:attrName>ppt_x</p:attrName>
                                          <p:attrName>ppt_y</p:attrName>
                                        </p:attrNameLst>
                                      </p:cBhvr>
                                      <p:rCtr x="146" y="41"/>
                                    </p:animMotion>
                                  </p:childTnLst>
                                </p:cTn>
                              </p:par>
                              <p:par>
                                <p:cTn id="66" presetID="0" presetClass="path" presetSubtype="0" accel="50000" decel="50000" fill="hold" nodeType="withEffect">
                                  <p:stCondLst>
                                    <p:cond delay="0"/>
                                  </p:stCondLst>
                                  <p:childTnLst>
                                    <p:animMotion origin="layout" path="M 3.33333E-6 1.11111E-6 C -0.05243 -0.03958 -0.10486 -0.07894 -0.1507 -0.08333 C -0.19653 -0.08773 -0.23577 -0.05695 -0.275 -0.02593 " pathEditMode="relative" rAng="0" ptsTypes="aaA">
                                      <p:cBhvr>
                                        <p:cTn id="67" dur="2000" fill="hold"/>
                                        <p:tgtEl>
                                          <p:spTgt spid="251"/>
                                        </p:tgtEl>
                                        <p:attrNameLst>
                                          <p:attrName>ppt_x</p:attrName>
                                          <p:attrName>ppt_y</p:attrName>
                                        </p:attrNameLst>
                                      </p:cBhvr>
                                      <p:rCtr x="-138" y="-44"/>
                                    </p:animMotion>
                                  </p:childTnLst>
                                </p:cTn>
                              </p:par>
                              <p:par>
                                <p:cTn id="68" presetID="23" presetClass="exit" presetSubtype="32" fill="hold" nodeType="withEffect">
                                  <p:stCondLst>
                                    <p:cond delay="1500"/>
                                  </p:stCondLst>
                                  <p:childTnLst>
                                    <p:anim calcmode="lin" valueType="num">
                                      <p:cBhvr>
                                        <p:cTn id="69" dur="500"/>
                                        <p:tgtEl>
                                          <p:spTgt spid="239"/>
                                        </p:tgtEl>
                                        <p:attrNameLst>
                                          <p:attrName>ppt_w</p:attrName>
                                        </p:attrNameLst>
                                      </p:cBhvr>
                                      <p:tavLst>
                                        <p:tav tm="0">
                                          <p:val>
                                            <p:strVal val="ppt_w"/>
                                          </p:val>
                                        </p:tav>
                                        <p:tav tm="100000">
                                          <p:val>
                                            <p:fltVal val="0"/>
                                          </p:val>
                                        </p:tav>
                                      </p:tavLst>
                                    </p:anim>
                                    <p:anim calcmode="lin" valueType="num">
                                      <p:cBhvr>
                                        <p:cTn id="70" dur="500"/>
                                        <p:tgtEl>
                                          <p:spTgt spid="239"/>
                                        </p:tgtEl>
                                        <p:attrNameLst>
                                          <p:attrName>ppt_h</p:attrName>
                                        </p:attrNameLst>
                                      </p:cBhvr>
                                      <p:tavLst>
                                        <p:tav tm="0">
                                          <p:val>
                                            <p:strVal val="ppt_h"/>
                                          </p:val>
                                        </p:tav>
                                        <p:tav tm="100000">
                                          <p:val>
                                            <p:fltVal val="0"/>
                                          </p:val>
                                        </p:tav>
                                      </p:tavLst>
                                    </p:anim>
                                    <p:set>
                                      <p:cBhvr>
                                        <p:cTn id="71" dur="1" fill="hold">
                                          <p:stCondLst>
                                            <p:cond delay="499"/>
                                          </p:stCondLst>
                                        </p:cTn>
                                        <p:tgtEl>
                                          <p:spTgt spid="239"/>
                                        </p:tgtEl>
                                        <p:attrNameLst>
                                          <p:attrName>style.visibility</p:attrName>
                                        </p:attrNameLst>
                                      </p:cBhvr>
                                      <p:to>
                                        <p:strVal val="hidden"/>
                                      </p:to>
                                    </p:set>
                                  </p:childTnLst>
                                </p:cTn>
                              </p:par>
                              <p:par>
                                <p:cTn id="72" presetID="23" presetClass="exit" presetSubtype="32" fill="hold" nodeType="withEffect">
                                  <p:stCondLst>
                                    <p:cond delay="1500"/>
                                  </p:stCondLst>
                                  <p:childTnLst>
                                    <p:anim calcmode="lin" valueType="num">
                                      <p:cBhvr>
                                        <p:cTn id="73" dur="500"/>
                                        <p:tgtEl>
                                          <p:spTgt spid="242"/>
                                        </p:tgtEl>
                                        <p:attrNameLst>
                                          <p:attrName>ppt_w</p:attrName>
                                        </p:attrNameLst>
                                      </p:cBhvr>
                                      <p:tavLst>
                                        <p:tav tm="0">
                                          <p:val>
                                            <p:strVal val="ppt_w"/>
                                          </p:val>
                                        </p:tav>
                                        <p:tav tm="100000">
                                          <p:val>
                                            <p:fltVal val="0"/>
                                          </p:val>
                                        </p:tav>
                                      </p:tavLst>
                                    </p:anim>
                                    <p:anim calcmode="lin" valueType="num">
                                      <p:cBhvr>
                                        <p:cTn id="74" dur="500"/>
                                        <p:tgtEl>
                                          <p:spTgt spid="242"/>
                                        </p:tgtEl>
                                        <p:attrNameLst>
                                          <p:attrName>ppt_h</p:attrName>
                                        </p:attrNameLst>
                                      </p:cBhvr>
                                      <p:tavLst>
                                        <p:tav tm="0">
                                          <p:val>
                                            <p:strVal val="ppt_h"/>
                                          </p:val>
                                        </p:tav>
                                        <p:tav tm="100000">
                                          <p:val>
                                            <p:fltVal val="0"/>
                                          </p:val>
                                        </p:tav>
                                      </p:tavLst>
                                    </p:anim>
                                    <p:set>
                                      <p:cBhvr>
                                        <p:cTn id="75" dur="1" fill="hold">
                                          <p:stCondLst>
                                            <p:cond delay="499"/>
                                          </p:stCondLst>
                                        </p:cTn>
                                        <p:tgtEl>
                                          <p:spTgt spid="242"/>
                                        </p:tgtEl>
                                        <p:attrNameLst>
                                          <p:attrName>style.visibility</p:attrName>
                                        </p:attrNameLst>
                                      </p:cBhvr>
                                      <p:to>
                                        <p:strVal val="hidden"/>
                                      </p:to>
                                    </p:set>
                                  </p:childTnLst>
                                </p:cTn>
                              </p:par>
                              <p:par>
                                <p:cTn id="76" presetID="23" presetClass="exit" presetSubtype="32" fill="hold" nodeType="withEffect">
                                  <p:stCondLst>
                                    <p:cond delay="1500"/>
                                  </p:stCondLst>
                                  <p:childTnLst>
                                    <p:anim calcmode="lin" valueType="num">
                                      <p:cBhvr>
                                        <p:cTn id="77" dur="500"/>
                                        <p:tgtEl>
                                          <p:spTgt spid="240"/>
                                        </p:tgtEl>
                                        <p:attrNameLst>
                                          <p:attrName>ppt_w</p:attrName>
                                        </p:attrNameLst>
                                      </p:cBhvr>
                                      <p:tavLst>
                                        <p:tav tm="0">
                                          <p:val>
                                            <p:strVal val="ppt_w"/>
                                          </p:val>
                                        </p:tav>
                                        <p:tav tm="100000">
                                          <p:val>
                                            <p:fltVal val="0"/>
                                          </p:val>
                                        </p:tav>
                                      </p:tavLst>
                                    </p:anim>
                                    <p:anim calcmode="lin" valueType="num">
                                      <p:cBhvr>
                                        <p:cTn id="78" dur="500"/>
                                        <p:tgtEl>
                                          <p:spTgt spid="240"/>
                                        </p:tgtEl>
                                        <p:attrNameLst>
                                          <p:attrName>ppt_h</p:attrName>
                                        </p:attrNameLst>
                                      </p:cBhvr>
                                      <p:tavLst>
                                        <p:tav tm="0">
                                          <p:val>
                                            <p:strVal val="ppt_h"/>
                                          </p:val>
                                        </p:tav>
                                        <p:tav tm="100000">
                                          <p:val>
                                            <p:fltVal val="0"/>
                                          </p:val>
                                        </p:tav>
                                      </p:tavLst>
                                    </p:anim>
                                    <p:set>
                                      <p:cBhvr>
                                        <p:cTn id="79" dur="1" fill="hold">
                                          <p:stCondLst>
                                            <p:cond delay="499"/>
                                          </p:stCondLst>
                                        </p:cTn>
                                        <p:tgtEl>
                                          <p:spTgt spid="240"/>
                                        </p:tgtEl>
                                        <p:attrNameLst>
                                          <p:attrName>style.visibility</p:attrName>
                                        </p:attrNameLst>
                                      </p:cBhvr>
                                      <p:to>
                                        <p:strVal val="hidden"/>
                                      </p:to>
                                    </p:set>
                                  </p:childTnLst>
                                </p:cTn>
                              </p:par>
                              <p:par>
                                <p:cTn id="80" presetID="23" presetClass="exit" presetSubtype="32" fill="hold" nodeType="withEffect">
                                  <p:stCondLst>
                                    <p:cond delay="1500"/>
                                  </p:stCondLst>
                                  <p:childTnLst>
                                    <p:anim calcmode="lin" valueType="num">
                                      <p:cBhvr>
                                        <p:cTn id="81" dur="500"/>
                                        <p:tgtEl>
                                          <p:spTgt spid="251"/>
                                        </p:tgtEl>
                                        <p:attrNameLst>
                                          <p:attrName>ppt_w</p:attrName>
                                        </p:attrNameLst>
                                      </p:cBhvr>
                                      <p:tavLst>
                                        <p:tav tm="0">
                                          <p:val>
                                            <p:strVal val="ppt_w"/>
                                          </p:val>
                                        </p:tav>
                                        <p:tav tm="100000">
                                          <p:val>
                                            <p:fltVal val="0"/>
                                          </p:val>
                                        </p:tav>
                                      </p:tavLst>
                                    </p:anim>
                                    <p:anim calcmode="lin" valueType="num">
                                      <p:cBhvr>
                                        <p:cTn id="82" dur="500"/>
                                        <p:tgtEl>
                                          <p:spTgt spid="251"/>
                                        </p:tgtEl>
                                        <p:attrNameLst>
                                          <p:attrName>ppt_h</p:attrName>
                                        </p:attrNameLst>
                                      </p:cBhvr>
                                      <p:tavLst>
                                        <p:tav tm="0">
                                          <p:val>
                                            <p:strVal val="ppt_h"/>
                                          </p:val>
                                        </p:tav>
                                        <p:tav tm="100000">
                                          <p:val>
                                            <p:fltVal val="0"/>
                                          </p:val>
                                        </p:tav>
                                      </p:tavLst>
                                    </p:anim>
                                    <p:set>
                                      <p:cBhvr>
                                        <p:cTn id="83" dur="1" fill="hold">
                                          <p:stCondLst>
                                            <p:cond delay="499"/>
                                          </p:stCondLst>
                                        </p:cTn>
                                        <p:tgtEl>
                                          <p:spTgt spid="25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00" grpId="0" animBg="1"/>
      <p:bldP spid="202" grpId="0" animBg="1"/>
      <p:bldP spid="203" grpId="0" animBg="1"/>
      <p:bldP spid="265" grpId="0" animBg="1"/>
    </p:bld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2" name="Rounded Rectangle 141"/>
          <p:cNvSpPr/>
          <p:nvPr/>
        </p:nvSpPr>
        <p:spPr bwMode="auto">
          <a:xfrm>
            <a:off x="457200" y="2057400"/>
            <a:ext cx="8229600" cy="4572000"/>
          </a:xfrm>
          <a:prstGeom prst="roundRect">
            <a:avLst>
              <a:gd name="adj" fmla="val 5367"/>
            </a:avLst>
          </a:prstGeom>
          <a:solidFill>
            <a:srgbClr val="E4FCFB"/>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251" name="Up Arrow 250"/>
          <p:cNvSpPr/>
          <p:nvPr/>
        </p:nvSpPr>
        <p:spPr bwMode="auto">
          <a:xfrm>
            <a:off x="6781800" y="2209800"/>
            <a:ext cx="1295400" cy="4267200"/>
          </a:xfrm>
          <a:prstGeom prst="upArrow">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2" name="Rectangle 251"/>
          <p:cNvSpPr/>
          <p:nvPr/>
        </p:nvSpPr>
        <p:spPr bwMode="auto">
          <a:xfrm>
            <a:off x="7239000" y="25146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3" name="Oval 252"/>
          <p:cNvSpPr/>
          <p:nvPr/>
        </p:nvSpPr>
        <p:spPr bwMode="auto">
          <a:xfrm>
            <a:off x="7239000" y="31242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4" name="TextBox 293"/>
          <p:cNvSpPr txBox="1"/>
          <p:nvPr/>
        </p:nvSpPr>
        <p:spPr>
          <a:xfrm rot="5400000">
            <a:off x="6817668" y="4455467"/>
            <a:ext cx="2666998" cy="461665"/>
          </a:xfrm>
          <a:prstGeom prst="rect">
            <a:avLst/>
          </a:prstGeom>
          <a:noFill/>
        </p:spPr>
        <p:txBody>
          <a:bodyPr wrap="square" rtlCol="0">
            <a:spAutoFit/>
          </a:bodyPr>
          <a:lstStyle/>
          <a:p>
            <a:pPr algn="ctr"/>
            <a:r>
              <a:rPr lang="en-US" sz="2400" dirty="0" smtClean="0"/>
              <a:t>Scheduling Queue</a:t>
            </a:r>
            <a:endParaRPr lang="en-US" sz="2400" dirty="0"/>
          </a:p>
        </p:txBody>
      </p:sp>
      <p:sp>
        <p:nvSpPr>
          <p:cNvPr id="254" name="Oval 253"/>
          <p:cNvSpPr/>
          <p:nvPr/>
        </p:nvSpPr>
        <p:spPr bwMode="auto">
          <a:xfrm>
            <a:off x="7239000" y="37338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5" name="Oval 254"/>
          <p:cNvSpPr/>
          <p:nvPr/>
        </p:nvSpPr>
        <p:spPr bwMode="auto">
          <a:xfrm>
            <a:off x="7239000" y="43434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6" name="Rectangle 255"/>
          <p:cNvSpPr/>
          <p:nvPr/>
        </p:nvSpPr>
        <p:spPr bwMode="auto">
          <a:xfrm>
            <a:off x="7239000" y="48768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7" name="Oval 256"/>
          <p:cNvSpPr/>
          <p:nvPr/>
        </p:nvSpPr>
        <p:spPr bwMode="auto">
          <a:xfrm>
            <a:off x="7239000" y="54102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3" name="Rectangle 262"/>
          <p:cNvSpPr/>
          <p:nvPr/>
        </p:nvSpPr>
        <p:spPr bwMode="auto">
          <a:xfrm>
            <a:off x="7239000" y="59436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7" name="Rectangle 296"/>
          <p:cNvSpPr/>
          <p:nvPr/>
        </p:nvSpPr>
        <p:spPr bwMode="auto">
          <a:xfrm>
            <a:off x="6553200" y="2133600"/>
            <a:ext cx="1828800" cy="4419600"/>
          </a:xfrm>
          <a:prstGeom prst="rect">
            <a:avLst/>
          </a:prstGeom>
          <a:solidFill>
            <a:srgbClr val="E4FCFB">
              <a:alpha val="85000"/>
            </a:srgbClr>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algn="ctr" fontAlgn="base">
              <a:spcBef>
                <a:spcPct val="0"/>
              </a:spcBef>
              <a:spcAft>
                <a:spcPct val="0"/>
              </a:spcAft>
            </a:pPr>
            <a:endParaRPr lang="en-US" sz="2000" dirty="0" smtClean="0">
              <a:solidFill>
                <a:schemeClr val="tx1"/>
              </a:solidFill>
              <a:latin typeface="Tahoma" pitchFamily="-64" charset="0"/>
            </a:endParaRPr>
          </a:p>
        </p:txBody>
      </p:sp>
      <p:sp>
        <p:nvSpPr>
          <p:cNvPr id="2" name="Title 1"/>
          <p:cNvSpPr>
            <a:spLocks noGrp="1"/>
          </p:cNvSpPr>
          <p:nvPr>
            <p:ph type="title"/>
          </p:nvPr>
        </p:nvSpPr>
        <p:spPr/>
        <p:txBody>
          <a:bodyPr/>
          <a:lstStyle/>
          <a:p>
            <a:r>
              <a:rPr lang="en-US" sz="4000" dirty="0" smtClean="0"/>
              <a:t>Where do we Splash?</a:t>
            </a:r>
            <a:endParaRPr lang="en-US" sz="4000" dirty="0"/>
          </a:p>
        </p:txBody>
      </p:sp>
      <p:sp>
        <p:nvSpPr>
          <p:cNvPr id="3" name="Content Placeholder 2"/>
          <p:cNvSpPr>
            <a:spLocks noGrp="1"/>
          </p:cNvSpPr>
          <p:nvPr>
            <p:ph idx="1"/>
          </p:nvPr>
        </p:nvSpPr>
        <p:spPr>
          <a:xfrm>
            <a:off x="457200" y="990601"/>
            <a:ext cx="8305800" cy="990600"/>
          </a:xfrm>
        </p:spPr>
        <p:txBody>
          <a:bodyPr/>
          <a:lstStyle/>
          <a:p>
            <a:r>
              <a:rPr lang="en-US" dirty="0" smtClean="0"/>
              <a:t>Assign priorities and use a scheduling queue to select roots:</a:t>
            </a:r>
            <a:endParaRPr lang="en-US" dirty="0"/>
          </a:p>
        </p:txBody>
      </p:sp>
      <p:sp>
        <p:nvSpPr>
          <p:cNvPr id="105" name="Oval 104"/>
          <p:cNvSpPr/>
          <p:nvPr/>
        </p:nvSpPr>
        <p:spPr bwMode="auto">
          <a:xfrm>
            <a:off x="1305413" y="2209800"/>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6" name="Oval 105"/>
          <p:cNvSpPr/>
          <p:nvPr/>
        </p:nvSpPr>
        <p:spPr bwMode="auto">
          <a:xfrm>
            <a:off x="2697970" y="2209800"/>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7" name="Rectangle 106"/>
          <p:cNvSpPr/>
          <p:nvPr/>
        </p:nvSpPr>
        <p:spPr bwMode="auto">
          <a:xfrm>
            <a:off x="1983576" y="2209800"/>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8" name="Rectangle 107"/>
          <p:cNvSpPr/>
          <p:nvPr/>
        </p:nvSpPr>
        <p:spPr bwMode="auto">
          <a:xfrm>
            <a:off x="609600" y="2209800"/>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9" name="Rectangle 108"/>
          <p:cNvSpPr/>
          <p:nvPr/>
        </p:nvSpPr>
        <p:spPr bwMode="auto">
          <a:xfrm>
            <a:off x="3412364" y="2209800"/>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0" name="Straight Connector 109"/>
          <p:cNvCxnSpPr>
            <a:stCxn id="108" idx="3"/>
            <a:endCxn id="105" idx="2"/>
          </p:cNvCxnSpPr>
          <p:nvPr/>
        </p:nvCxnSpPr>
        <p:spPr bwMode="auto">
          <a:xfrm>
            <a:off x="832558" y="2321279"/>
            <a:ext cx="472855" cy="0"/>
          </a:xfrm>
          <a:prstGeom prst="line">
            <a:avLst/>
          </a:prstGeom>
          <a:noFill/>
          <a:ln w="38100" cap="flat" cmpd="sng" algn="ctr">
            <a:solidFill>
              <a:schemeClr val="hlink"/>
            </a:solidFill>
            <a:prstDash val="solid"/>
            <a:round/>
            <a:headEnd type="none" w="med" len="med"/>
            <a:tailEnd type="none" w="med" len="med"/>
          </a:ln>
          <a:effectLst/>
        </p:spPr>
      </p:cxnSp>
      <p:cxnSp>
        <p:nvCxnSpPr>
          <p:cNvPr id="111" name="Straight Connector 110"/>
          <p:cNvCxnSpPr>
            <a:stCxn id="105" idx="6"/>
            <a:endCxn id="107" idx="1"/>
          </p:cNvCxnSpPr>
          <p:nvPr/>
        </p:nvCxnSpPr>
        <p:spPr bwMode="auto">
          <a:xfrm>
            <a:off x="1528370" y="2321279"/>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112" name="Straight Connector 111"/>
          <p:cNvCxnSpPr>
            <a:stCxn id="107" idx="3"/>
            <a:endCxn id="106" idx="2"/>
          </p:cNvCxnSpPr>
          <p:nvPr/>
        </p:nvCxnSpPr>
        <p:spPr bwMode="auto">
          <a:xfrm>
            <a:off x="2206534" y="2321279"/>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13" name="Straight Connector 112"/>
          <p:cNvCxnSpPr>
            <a:stCxn id="106" idx="6"/>
            <a:endCxn id="109" idx="1"/>
          </p:cNvCxnSpPr>
          <p:nvPr/>
        </p:nvCxnSpPr>
        <p:spPr bwMode="auto">
          <a:xfrm>
            <a:off x="2920927" y="2321279"/>
            <a:ext cx="491436" cy="0"/>
          </a:xfrm>
          <a:prstGeom prst="line">
            <a:avLst/>
          </a:prstGeom>
          <a:noFill/>
          <a:ln w="38100" cap="flat" cmpd="sng" algn="ctr">
            <a:solidFill>
              <a:schemeClr val="hlink"/>
            </a:solidFill>
            <a:prstDash val="solid"/>
            <a:round/>
            <a:headEnd type="none" w="med" len="med"/>
            <a:tailEnd type="none" w="med" len="med"/>
          </a:ln>
          <a:effectLst/>
        </p:spPr>
      </p:cxnSp>
      <p:sp>
        <p:nvSpPr>
          <p:cNvPr id="114" name="Oval 113"/>
          <p:cNvSpPr/>
          <p:nvPr/>
        </p:nvSpPr>
        <p:spPr bwMode="auto">
          <a:xfrm>
            <a:off x="1983576" y="286938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5" name="Oval 114"/>
          <p:cNvSpPr/>
          <p:nvPr/>
        </p:nvSpPr>
        <p:spPr bwMode="auto">
          <a:xfrm>
            <a:off x="609600" y="286938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6" name="Oval 115"/>
          <p:cNvSpPr/>
          <p:nvPr/>
        </p:nvSpPr>
        <p:spPr bwMode="auto">
          <a:xfrm>
            <a:off x="3412364" y="286938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17" name="Straight Connector 116"/>
          <p:cNvCxnSpPr>
            <a:stCxn id="115" idx="6"/>
            <a:endCxn id="119" idx="1"/>
          </p:cNvCxnSpPr>
          <p:nvPr/>
        </p:nvCxnSpPr>
        <p:spPr bwMode="auto">
          <a:xfrm>
            <a:off x="832558" y="2980863"/>
            <a:ext cx="472855" cy="0"/>
          </a:xfrm>
          <a:prstGeom prst="line">
            <a:avLst/>
          </a:prstGeom>
          <a:noFill/>
          <a:ln w="38100" cap="flat" cmpd="sng" algn="ctr">
            <a:solidFill>
              <a:schemeClr val="hlink"/>
            </a:solidFill>
            <a:prstDash val="solid"/>
            <a:round/>
            <a:headEnd type="none" w="med" len="med"/>
            <a:tailEnd type="none" w="med" len="med"/>
          </a:ln>
          <a:effectLst/>
        </p:spPr>
      </p:cxnSp>
      <p:sp>
        <p:nvSpPr>
          <p:cNvPr id="118" name="Rectangle 117"/>
          <p:cNvSpPr/>
          <p:nvPr/>
        </p:nvSpPr>
        <p:spPr bwMode="auto">
          <a:xfrm>
            <a:off x="2697970" y="2869383"/>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Rectangle 118"/>
          <p:cNvSpPr/>
          <p:nvPr/>
        </p:nvSpPr>
        <p:spPr bwMode="auto">
          <a:xfrm>
            <a:off x="1305413" y="2869383"/>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0" name="Straight Connector 119"/>
          <p:cNvCxnSpPr>
            <a:stCxn id="119" idx="3"/>
            <a:endCxn id="114" idx="2"/>
          </p:cNvCxnSpPr>
          <p:nvPr/>
        </p:nvCxnSpPr>
        <p:spPr bwMode="auto">
          <a:xfrm>
            <a:off x="1528370" y="2980863"/>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121" name="Straight Connector 120"/>
          <p:cNvCxnSpPr>
            <a:stCxn id="114" idx="6"/>
            <a:endCxn id="118" idx="1"/>
          </p:cNvCxnSpPr>
          <p:nvPr/>
        </p:nvCxnSpPr>
        <p:spPr bwMode="auto">
          <a:xfrm>
            <a:off x="2206534" y="2980863"/>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22" name="Straight Connector 121"/>
          <p:cNvCxnSpPr>
            <a:stCxn id="118" idx="3"/>
            <a:endCxn id="116" idx="2"/>
          </p:cNvCxnSpPr>
          <p:nvPr/>
        </p:nvCxnSpPr>
        <p:spPr bwMode="auto">
          <a:xfrm>
            <a:off x="2920927" y="2980863"/>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23" name="Straight Connector 122"/>
          <p:cNvCxnSpPr>
            <a:stCxn id="108" idx="2"/>
            <a:endCxn id="115" idx="0"/>
          </p:cNvCxnSpPr>
          <p:nvPr/>
        </p:nvCxnSpPr>
        <p:spPr bwMode="auto">
          <a:xfrm rot="5400000">
            <a:off x="502767"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124" name="Straight Connector 123"/>
          <p:cNvCxnSpPr>
            <a:stCxn id="105" idx="4"/>
            <a:endCxn id="119" idx="0"/>
          </p:cNvCxnSpPr>
          <p:nvPr/>
        </p:nvCxnSpPr>
        <p:spPr bwMode="auto">
          <a:xfrm rot="5400000">
            <a:off x="1198580"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125" name="Straight Connector 124"/>
          <p:cNvCxnSpPr>
            <a:stCxn id="107" idx="2"/>
            <a:endCxn id="114" idx="0"/>
          </p:cNvCxnSpPr>
          <p:nvPr/>
        </p:nvCxnSpPr>
        <p:spPr bwMode="auto">
          <a:xfrm rot="5400000">
            <a:off x="1876743"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126" name="Straight Connector 125"/>
          <p:cNvCxnSpPr>
            <a:stCxn id="106" idx="4"/>
            <a:endCxn id="118" idx="0"/>
          </p:cNvCxnSpPr>
          <p:nvPr/>
        </p:nvCxnSpPr>
        <p:spPr bwMode="auto">
          <a:xfrm rot="5400000">
            <a:off x="2591136"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127" name="Straight Connector 126"/>
          <p:cNvCxnSpPr>
            <a:stCxn id="109" idx="2"/>
            <a:endCxn id="116" idx="0"/>
          </p:cNvCxnSpPr>
          <p:nvPr/>
        </p:nvCxnSpPr>
        <p:spPr bwMode="auto">
          <a:xfrm rot="5400000">
            <a:off x="3305530" y="2651070"/>
            <a:ext cx="436626" cy="0"/>
          </a:xfrm>
          <a:prstGeom prst="line">
            <a:avLst/>
          </a:prstGeom>
          <a:noFill/>
          <a:ln w="38100" cap="flat" cmpd="sng" algn="ctr">
            <a:solidFill>
              <a:schemeClr val="hlink"/>
            </a:solidFill>
            <a:prstDash val="solid"/>
            <a:round/>
            <a:headEnd type="none" w="med" len="med"/>
            <a:tailEnd type="none" w="med" len="med"/>
          </a:ln>
          <a:effectLst/>
        </p:spPr>
      </p:cxnSp>
      <p:sp>
        <p:nvSpPr>
          <p:cNvPr id="128" name="Oval 127"/>
          <p:cNvSpPr/>
          <p:nvPr/>
        </p:nvSpPr>
        <p:spPr bwMode="auto">
          <a:xfrm>
            <a:off x="1305413" y="3538256"/>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9" name="Oval 128"/>
          <p:cNvSpPr/>
          <p:nvPr/>
        </p:nvSpPr>
        <p:spPr bwMode="auto">
          <a:xfrm>
            <a:off x="2697970" y="3538256"/>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0" name="Rectangle 129"/>
          <p:cNvSpPr/>
          <p:nvPr/>
        </p:nvSpPr>
        <p:spPr bwMode="auto">
          <a:xfrm>
            <a:off x="1983576" y="3538256"/>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1" name="Rectangle 130"/>
          <p:cNvSpPr/>
          <p:nvPr/>
        </p:nvSpPr>
        <p:spPr bwMode="auto">
          <a:xfrm>
            <a:off x="609600" y="3538256"/>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2" name="Rectangle 131"/>
          <p:cNvSpPr/>
          <p:nvPr/>
        </p:nvSpPr>
        <p:spPr bwMode="auto">
          <a:xfrm>
            <a:off x="3412364" y="3538256"/>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3" name="Straight Connector 132"/>
          <p:cNvCxnSpPr>
            <a:stCxn id="131" idx="3"/>
            <a:endCxn id="128" idx="2"/>
          </p:cNvCxnSpPr>
          <p:nvPr/>
        </p:nvCxnSpPr>
        <p:spPr bwMode="auto">
          <a:xfrm>
            <a:off x="832558" y="3649735"/>
            <a:ext cx="472855" cy="0"/>
          </a:xfrm>
          <a:prstGeom prst="line">
            <a:avLst/>
          </a:prstGeom>
          <a:noFill/>
          <a:ln w="38100" cap="flat" cmpd="sng" algn="ctr">
            <a:solidFill>
              <a:schemeClr val="hlink"/>
            </a:solidFill>
            <a:prstDash val="solid"/>
            <a:round/>
            <a:headEnd type="none" w="med" len="med"/>
            <a:tailEnd type="none" w="med" len="med"/>
          </a:ln>
          <a:effectLst/>
        </p:spPr>
      </p:cxnSp>
      <p:cxnSp>
        <p:nvCxnSpPr>
          <p:cNvPr id="134" name="Straight Connector 133"/>
          <p:cNvCxnSpPr>
            <a:stCxn id="128" idx="6"/>
            <a:endCxn id="130" idx="1"/>
          </p:cNvCxnSpPr>
          <p:nvPr/>
        </p:nvCxnSpPr>
        <p:spPr bwMode="auto">
          <a:xfrm>
            <a:off x="1528370" y="3649735"/>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135" name="Straight Connector 134"/>
          <p:cNvCxnSpPr>
            <a:stCxn id="130" idx="3"/>
            <a:endCxn id="129" idx="2"/>
          </p:cNvCxnSpPr>
          <p:nvPr/>
        </p:nvCxnSpPr>
        <p:spPr bwMode="auto">
          <a:xfrm>
            <a:off x="2206534" y="3649735"/>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36" name="Straight Connector 135"/>
          <p:cNvCxnSpPr>
            <a:stCxn id="129" idx="6"/>
            <a:endCxn id="132" idx="1"/>
          </p:cNvCxnSpPr>
          <p:nvPr/>
        </p:nvCxnSpPr>
        <p:spPr bwMode="auto">
          <a:xfrm>
            <a:off x="2920927" y="3649735"/>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37" name="Straight Connector 136"/>
          <p:cNvCxnSpPr>
            <a:stCxn id="115" idx="4"/>
            <a:endCxn id="131" idx="0"/>
          </p:cNvCxnSpPr>
          <p:nvPr/>
        </p:nvCxnSpPr>
        <p:spPr bwMode="auto">
          <a:xfrm rot="5400000">
            <a:off x="498122"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38" name="Straight Connector 137"/>
          <p:cNvCxnSpPr>
            <a:stCxn id="119" idx="2"/>
            <a:endCxn id="128" idx="0"/>
          </p:cNvCxnSpPr>
          <p:nvPr/>
        </p:nvCxnSpPr>
        <p:spPr bwMode="auto">
          <a:xfrm rot="5400000">
            <a:off x="1193934"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39" name="Straight Connector 138"/>
          <p:cNvCxnSpPr>
            <a:stCxn id="114" idx="4"/>
            <a:endCxn id="130" idx="0"/>
          </p:cNvCxnSpPr>
          <p:nvPr/>
        </p:nvCxnSpPr>
        <p:spPr bwMode="auto">
          <a:xfrm rot="5400000">
            <a:off x="1872098"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40" name="Straight Connector 139"/>
          <p:cNvCxnSpPr>
            <a:stCxn id="118" idx="2"/>
            <a:endCxn id="129" idx="0"/>
          </p:cNvCxnSpPr>
          <p:nvPr/>
        </p:nvCxnSpPr>
        <p:spPr bwMode="auto">
          <a:xfrm rot="5400000">
            <a:off x="2586491"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41" name="Straight Connector 140"/>
          <p:cNvCxnSpPr>
            <a:stCxn id="116" idx="4"/>
            <a:endCxn id="132" idx="0"/>
          </p:cNvCxnSpPr>
          <p:nvPr/>
        </p:nvCxnSpPr>
        <p:spPr bwMode="auto">
          <a:xfrm rot="5400000">
            <a:off x="3300885" y="3315298"/>
            <a:ext cx="445915" cy="0"/>
          </a:xfrm>
          <a:prstGeom prst="line">
            <a:avLst/>
          </a:prstGeom>
          <a:noFill/>
          <a:ln w="38100" cap="flat" cmpd="sng" algn="ctr">
            <a:solidFill>
              <a:schemeClr val="hlink"/>
            </a:solidFill>
            <a:prstDash val="solid"/>
            <a:round/>
            <a:headEnd type="none" w="med" len="med"/>
            <a:tailEnd type="none" w="med" len="med"/>
          </a:ln>
          <a:effectLst/>
        </p:spPr>
      </p:cxnSp>
      <p:sp>
        <p:nvSpPr>
          <p:cNvPr id="144" name="Oval 143"/>
          <p:cNvSpPr/>
          <p:nvPr/>
        </p:nvSpPr>
        <p:spPr bwMode="auto">
          <a:xfrm>
            <a:off x="3412364" y="4202484"/>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6" name="Rectangle 145"/>
          <p:cNvSpPr/>
          <p:nvPr/>
        </p:nvSpPr>
        <p:spPr bwMode="auto">
          <a:xfrm>
            <a:off x="2697970" y="4202484"/>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49" name="Straight Connector 148"/>
          <p:cNvCxnSpPr>
            <a:endCxn id="146" idx="1"/>
          </p:cNvCxnSpPr>
          <p:nvPr/>
        </p:nvCxnSpPr>
        <p:spPr bwMode="auto">
          <a:xfrm>
            <a:off x="2206534" y="4313964"/>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50" name="Straight Connector 149"/>
          <p:cNvCxnSpPr>
            <a:stCxn id="146" idx="3"/>
            <a:endCxn id="144" idx="2"/>
          </p:cNvCxnSpPr>
          <p:nvPr/>
        </p:nvCxnSpPr>
        <p:spPr bwMode="auto">
          <a:xfrm>
            <a:off x="2920927" y="4313964"/>
            <a:ext cx="491436" cy="0"/>
          </a:xfrm>
          <a:prstGeom prst="line">
            <a:avLst/>
          </a:prstGeom>
          <a:noFill/>
          <a:ln w="38100" cap="flat" cmpd="sng" algn="ctr">
            <a:solidFill>
              <a:schemeClr val="hlink"/>
            </a:solidFill>
            <a:prstDash val="solid"/>
            <a:round/>
            <a:headEnd type="none" w="med" len="med"/>
            <a:tailEnd type="none" w="med" len="med"/>
          </a:ln>
          <a:effectLst/>
        </p:spPr>
      </p:cxnSp>
      <p:sp>
        <p:nvSpPr>
          <p:cNvPr id="151" name="Oval 150"/>
          <p:cNvSpPr/>
          <p:nvPr/>
        </p:nvSpPr>
        <p:spPr bwMode="auto">
          <a:xfrm>
            <a:off x="2697970" y="486671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4" name="Rectangle 153"/>
          <p:cNvSpPr/>
          <p:nvPr/>
        </p:nvSpPr>
        <p:spPr bwMode="auto">
          <a:xfrm>
            <a:off x="3412364" y="4866713"/>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57" name="Straight Connector 156"/>
          <p:cNvCxnSpPr>
            <a:endCxn id="151" idx="2"/>
          </p:cNvCxnSpPr>
          <p:nvPr/>
        </p:nvCxnSpPr>
        <p:spPr bwMode="auto">
          <a:xfrm>
            <a:off x="2206534" y="4978192"/>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58" name="Straight Connector 157"/>
          <p:cNvCxnSpPr>
            <a:stCxn id="151" idx="6"/>
            <a:endCxn id="154" idx="1"/>
          </p:cNvCxnSpPr>
          <p:nvPr/>
        </p:nvCxnSpPr>
        <p:spPr bwMode="auto">
          <a:xfrm>
            <a:off x="2920927" y="4978192"/>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63" name="Straight Connector 162"/>
          <p:cNvCxnSpPr>
            <a:stCxn id="146" idx="2"/>
            <a:endCxn id="151" idx="0"/>
          </p:cNvCxnSpPr>
          <p:nvPr/>
        </p:nvCxnSpPr>
        <p:spPr bwMode="auto">
          <a:xfrm rot="5400000">
            <a:off x="2588813" y="4646077"/>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164" name="Straight Connector 163"/>
          <p:cNvCxnSpPr>
            <a:stCxn id="144" idx="4"/>
            <a:endCxn id="154" idx="0"/>
          </p:cNvCxnSpPr>
          <p:nvPr/>
        </p:nvCxnSpPr>
        <p:spPr bwMode="auto">
          <a:xfrm rot="5400000">
            <a:off x="3303207" y="4646077"/>
            <a:ext cx="441271" cy="0"/>
          </a:xfrm>
          <a:prstGeom prst="line">
            <a:avLst/>
          </a:prstGeom>
          <a:noFill/>
          <a:ln w="38100" cap="flat" cmpd="sng" algn="ctr">
            <a:solidFill>
              <a:schemeClr val="hlink"/>
            </a:solidFill>
            <a:prstDash val="solid"/>
            <a:round/>
            <a:headEnd type="none" w="med" len="med"/>
            <a:tailEnd type="none" w="med" len="med"/>
          </a:ln>
          <a:effectLst/>
        </p:spPr>
      </p:cxnSp>
      <p:sp>
        <p:nvSpPr>
          <p:cNvPr id="167" name="Oval 166"/>
          <p:cNvSpPr/>
          <p:nvPr/>
        </p:nvSpPr>
        <p:spPr bwMode="auto">
          <a:xfrm>
            <a:off x="3412364" y="5535585"/>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9" name="Rectangle 168"/>
          <p:cNvSpPr/>
          <p:nvPr/>
        </p:nvSpPr>
        <p:spPr bwMode="auto">
          <a:xfrm>
            <a:off x="2697970" y="5535585"/>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72" name="Straight Connector 171"/>
          <p:cNvCxnSpPr>
            <a:endCxn id="169" idx="1"/>
          </p:cNvCxnSpPr>
          <p:nvPr/>
        </p:nvCxnSpPr>
        <p:spPr bwMode="auto">
          <a:xfrm>
            <a:off x="2206534" y="5647065"/>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73" name="Straight Connector 172"/>
          <p:cNvCxnSpPr>
            <a:stCxn id="169" idx="3"/>
            <a:endCxn id="167" idx="2"/>
          </p:cNvCxnSpPr>
          <p:nvPr/>
        </p:nvCxnSpPr>
        <p:spPr bwMode="auto">
          <a:xfrm>
            <a:off x="2920927" y="5647065"/>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177" name="Straight Connector 176"/>
          <p:cNvCxnSpPr>
            <a:stCxn id="151" idx="4"/>
            <a:endCxn id="169" idx="0"/>
          </p:cNvCxnSpPr>
          <p:nvPr/>
        </p:nvCxnSpPr>
        <p:spPr bwMode="auto">
          <a:xfrm rot="5400000">
            <a:off x="2586491" y="531262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78" name="Straight Connector 177"/>
          <p:cNvCxnSpPr>
            <a:stCxn id="154" idx="2"/>
            <a:endCxn id="167" idx="0"/>
          </p:cNvCxnSpPr>
          <p:nvPr/>
        </p:nvCxnSpPr>
        <p:spPr bwMode="auto">
          <a:xfrm rot="5400000">
            <a:off x="3300885" y="531262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179" name="Straight Connector 178"/>
          <p:cNvCxnSpPr>
            <a:stCxn id="131" idx="2"/>
          </p:cNvCxnSpPr>
          <p:nvPr/>
        </p:nvCxnSpPr>
        <p:spPr bwMode="auto">
          <a:xfrm rot="5400000">
            <a:off x="500444"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180" name="Straight Connector 179"/>
          <p:cNvCxnSpPr>
            <a:stCxn id="128" idx="4"/>
          </p:cNvCxnSpPr>
          <p:nvPr/>
        </p:nvCxnSpPr>
        <p:spPr bwMode="auto">
          <a:xfrm rot="5400000">
            <a:off x="1196257"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181" name="Straight Connector 180"/>
          <p:cNvCxnSpPr>
            <a:stCxn id="130" idx="2"/>
          </p:cNvCxnSpPr>
          <p:nvPr/>
        </p:nvCxnSpPr>
        <p:spPr bwMode="auto">
          <a:xfrm rot="5400000">
            <a:off x="1874420"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182" name="Straight Connector 181"/>
          <p:cNvCxnSpPr>
            <a:stCxn id="129" idx="4"/>
            <a:endCxn id="146" idx="0"/>
          </p:cNvCxnSpPr>
          <p:nvPr/>
        </p:nvCxnSpPr>
        <p:spPr bwMode="auto">
          <a:xfrm rot="5400000">
            <a:off x="2588813"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183" name="Straight Connector 182"/>
          <p:cNvCxnSpPr>
            <a:stCxn id="132" idx="2"/>
            <a:endCxn id="144" idx="0"/>
          </p:cNvCxnSpPr>
          <p:nvPr/>
        </p:nvCxnSpPr>
        <p:spPr bwMode="auto">
          <a:xfrm rot="5400000">
            <a:off x="3303207" y="3981849"/>
            <a:ext cx="441271" cy="0"/>
          </a:xfrm>
          <a:prstGeom prst="line">
            <a:avLst/>
          </a:prstGeom>
          <a:noFill/>
          <a:ln w="38100" cap="flat" cmpd="sng" algn="ctr">
            <a:solidFill>
              <a:schemeClr val="hlink"/>
            </a:solidFill>
            <a:prstDash val="solid"/>
            <a:round/>
            <a:headEnd type="none" w="med" len="med"/>
            <a:tailEnd type="none" w="med" len="med"/>
          </a:ln>
          <a:effectLst/>
        </p:spPr>
      </p:cxnSp>
      <p:sp>
        <p:nvSpPr>
          <p:cNvPr id="184" name="Oval 183"/>
          <p:cNvSpPr/>
          <p:nvPr/>
        </p:nvSpPr>
        <p:spPr bwMode="auto">
          <a:xfrm>
            <a:off x="4847653" y="286938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6" name="Rectangle 185"/>
          <p:cNvSpPr/>
          <p:nvPr/>
        </p:nvSpPr>
        <p:spPr bwMode="auto">
          <a:xfrm>
            <a:off x="5525816" y="2869383"/>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7" name="Rectangle 186"/>
          <p:cNvSpPr/>
          <p:nvPr/>
        </p:nvSpPr>
        <p:spPr bwMode="auto">
          <a:xfrm>
            <a:off x="4151840" y="2869383"/>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89" name="Straight Connector 188"/>
          <p:cNvCxnSpPr>
            <a:stCxn id="187" idx="3"/>
            <a:endCxn id="184" idx="2"/>
          </p:cNvCxnSpPr>
          <p:nvPr/>
        </p:nvCxnSpPr>
        <p:spPr bwMode="auto">
          <a:xfrm>
            <a:off x="4374797" y="2980863"/>
            <a:ext cx="472855" cy="0"/>
          </a:xfrm>
          <a:prstGeom prst="line">
            <a:avLst/>
          </a:prstGeom>
          <a:noFill/>
          <a:ln w="38100" cap="flat" cmpd="sng" algn="ctr">
            <a:solidFill>
              <a:schemeClr val="hlink"/>
            </a:solidFill>
            <a:prstDash val="solid"/>
            <a:round/>
            <a:headEnd type="none" w="med" len="med"/>
            <a:tailEnd type="none" w="med" len="med"/>
          </a:ln>
          <a:effectLst/>
        </p:spPr>
      </p:cxnSp>
      <p:cxnSp>
        <p:nvCxnSpPr>
          <p:cNvPr id="190" name="Straight Connector 189"/>
          <p:cNvCxnSpPr>
            <a:stCxn id="184" idx="6"/>
            <a:endCxn id="186" idx="1"/>
          </p:cNvCxnSpPr>
          <p:nvPr/>
        </p:nvCxnSpPr>
        <p:spPr bwMode="auto">
          <a:xfrm>
            <a:off x="5070610" y="2980863"/>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191" name="Straight Connector 190"/>
          <p:cNvCxnSpPr>
            <a:stCxn id="186" idx="3"/>
          </p:cNvCxnSpPr>
          <p:nvPr/>
        </p:nvCxnSpPr>
        <p:spPr bwMode="auto">
          <a:xfrm>
            <a:off x="5748774" y="2980863"/>
            <a:ext cx="491436" cy="0"/>
          </a:xfrm>
          <a:prstGeom prst="line">
            <a:avLst/>
          </a:prstGeom>
          <a:noFill/>
          <a:ln w="38100" cap="flat" cmpd="sng" algn="ctr">
            <a:solidFill>
              <a:schemeClr val="hlink"/>
            </a:solidFill>
            <a:prstDash val="solid"/>
            <a:round/>
            <a:headEnd type="none" w="med" len="med"/>
            <a:tailEnd type="none" w="med" len="med"/>
          </a:ln>
          <a:effectLst/>
        </p:spPr>
      </p:cxnSp>
      <p:sp>
        <p:nvSpPr>
          <p:cNvPr id="193" name="Oval 192"/>
          <p:cNvSpPr/>
          <p:nvPr/>
        </p:nvSpPr>
        <p:spPr bwMode="auto">
          <a:xfrm>
            <a:off x="5525816" y="3538256"/>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4" name="Oval 193"/>
          <p:cNvSpPr/>
          <p:nvPr/>
        </p:nvSpPr>
        <p:spPr bwMode="auto">
          <a:xfrm>
            <a:off x="4151840" y="3538256"/>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96" name="Straight Connector 195"/>
          <p:cNvCxnSpPr>
            <a:stCxn id="194" idx="6"/>
            <a:endCxn id="198" idx="1"/>
          </p:cNvCxnSpPr>
          <p:nvPr/>
        </p:nvCxnSpPr>
        <p:spPr bwMode="auto">
          <a:xfrm>
            <a:off x="4374797" y="3649735"/>
            <a:ext cx="472855" cy="0"/>
          </a:xfrm>
          <a:prstGeom prst="line">
            <a:avLst/>
          </a:prstGeom>
          <a:noFill/>
          <a:ln w="38100" cap="flat" cmpd="sng" algn="ctr">
            <a:solidFill>
              <a:schemeClr val="hlink"/>
            </a:solidFill>
            <a:prstDash val="solid"/>
            <a:round/>
            <a:headEnd type="none" w="med" len="med"/>
            <a:tailEnd type="none" w="med" len="med"/>
          </a:ln>
          <a:effectLst/>
        </p:spPr>
      </p:cxnSp>
      <p:sp>
        <p:nvSpPr>
          <p:cNvPr id="198" name="Rectangle 197"/>
          <p:cNvSpPr/>
          <p:nvPr/>
        </p:nvSpPr>
        <p:spPr bwMode="auto">
          <a:xfrm>
            <a:off x="4847653" y="3538256"/>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99" name="Straight Connector 198"/>
          <p:cNvCxnSpPr>
            <a:stCxn id="198" idx="3"/>
            <a:endCxn id="193" idx="2"/>
          </p:cNvCxnSpPr>
          <p:nvPr/>
        </p:nvCxnSpPr>
        <p:spPr bwMode="auto">
          <a:xfrm>
            <a:off x="5070610" y="3649735"/>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200" name="Straight Connector 199"/>
          <p:cNvCxnSpPr>
            <a:stCxn id="193" idx="6"/>
          </p:cNvCxnSpPr>
          <p:nvPr/>
        </p:nvCxnSpPr>
        <p:spPr bwMode="auto">
          <a:xfrm>
            <a:off x="5748774" y="3649735"/>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202" name="Straight Connector 201"/>
          <p:cNvCxnSpPr>
            <a:stCxn id="187" idx="2"/>
            <a:endCxn id="194" idx="0"/>
          </p:cNvCxnSpPr>
          <p:nvPr/>
        </p:nvCxnSpPr>
        <p:spPr bwMode="auto">
          <a:xfrm rot="5400000">
            <a:off x="4040362"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203" name="Straight Connector 202"/>
          <p:cNvCxnSpPr>
            <a:stCxn id="184" idx="4"/>
            <a:endCxn id="198" idx="0"/>
          </p:cNvCxnSpPr>
          <p:nvPr/>
        </p:nvCxnSpPr>
        <p:spPr bwMode="auto">
          <a:xfrm rot="5400000">
            <a:off x="4736174" y="331529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204" name="Straight Connector 203"/>
          <p:cNvCxnSpPr>
            <a:stCxn id="186" idx="2"/>
            <a:endCxn id="193" idx="0"/>
          </p:cNvCxnSpPr>
          <p:nvPr/>
        </p:nvCxnSpPr>
        <p:spPr bwMode="auto">
          <a:xfrm rot="5400000">
            <a:off x="5414338" y="3315298"/>
            <a:ext cx="445915" cy="0"/>
          </a:xfrm>
          <a:prstGeom prst="line">
            <a:avLst/>
          </a:prstGeom>
          <a:noFill/>
          <a:ln w="38100" cap="flat" cmpd="sng" algn="ctr">
            <a:solidFill>
              <a:schemeClr val="hlink"/>
            </a:solidFill>
            <a:prstDash val="solid"/>
            <a:round/>
            <a:headEnd type="none" w="med" len="med"/>
            <a:tailEnd type="none" w="med" len="med"/>
          </a:ln>
          <a:effectLst/>
        </p:spPr>
      </p:cxnSp>
      <p:sp>
        <p:nvSpPr>
          <p:cNvPr id="207" name="Oval 206"/>
          <p:cNvSpPr/>
          <p:nvPr/>
        </p:nvSpPr>
        <p:spPr bwMode="auto">
          <a:xfrm>
            <a:off x="4847653" y="4202484"/>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0" name="Rectangle 209"/>
          <p:cNvSpPr/>
          <p:nvPr/>
        </p:nvSpPr>
        <p:spPr bwMode="auto">
          <a:xfrm>
            <a:off x="4151840" y="4202484"/>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12" name="Straight Connector 211"/>
          <p:cNvCxnSpPr>
            <a:stCxn id="210" idx="3"/>
            <a:endCxn id="207" idx="2"/>
          </p:cNvCxnSpPr>
          <p:nvPr/>
        </p:nvCxnSpPr>
        <p:spPr bwMode="auto">
          <a:xfrm>
            <a:off x="4374797" y="4313964"/>
            <a:ext cx="472855" cy="0"/>
          </a:xfrm>
          <a:prstGeom prst="line">
            <a:avLst/>
          </a:prstGeom>
          <a:noFill/>
          <a:ln w="38100" cap="flat" cmpd="sng" algn="ctr">
            <a:solidFill>
              <a:schemeClr val="hlink"/>
            </a:solidFill>
            <a:prstDash val="solid"/>
            <a:round/>
            <a:headEnd type="none" w="med" len="med"/>
            <a:tailEnd type="none" w="med" len="med"/>
          </a:ln>
          <a:effectLst/>
        </p:spPr>
      </p:cxnSp>
      <p:cxnSp>
        <p:nvCxnSpPr>
          <p:cNvPr id="213" name="Straight Connector 212"/>
          <p:cNvCxnSpPr>
            <a:stCxn id="207" idx="6"/>
          </p:cNvCxnSpPr>
          <p:nvPr/>
        </p:nvCxnSpPr>
        <p:spPr bwMode="auto">
          <a:xfrm>
            <a:off x="5070610" y="4313964"/>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216" name="Straight Connector 215"/>
          <p:cNvCxnSpPr>
            <a:stCxn id="194" idx="4"/>
            <a:endCxn id="210" idx="0"/>
          </p:cNvCxnSpPr>
          <p:nvPr/>
        </p:nvCxnSpPr>
        <p:spPr bwMode="auto">
          <a:xfrm rot="5400000">
            <a:off x="4042684"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217" name="Straight Connector 216"/>
          <p:cNvCxnSpPr>
            <a:stCxn id="198" idx="2"/>
            <a:endCxn id="207" idx="0"/>
          </p:cNvCxnSpPr>
          <p:nvPr/>
        </p:nvCxnSpPr>
        <p:spPr bwMode="auto">
          <a:xfrm rot="5400000">
            <a:off x="4738497" y="3981849"/>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218" name="Straight Connector 217"/>
          <p:cNvCxnSpPr>
            <a:stCxn id="193" idx="4"/>
          </p:cNvCxnSpPr>
          <p:nvPr/>
        </p:nvCxnSpPr>
        <p:spPr bwMode="auto">
          <a:xfrm rot="5400000">
            <a:off x="5416660" y="3981849"/>
            <a:ext cx="441271" cy="0"/>
          </a:xfrm>
          <a:prstGeom prst="line">
            <a:avLst/>
          </a:prstGeom>
          <a:noFill/>
          <a:ln w="38100" cap="flat" cmpd="sng" algn="ctr">
            <a:solidFill>
              <a:schemeClr val="hlink"/>
            </a:solidFill>
            <a:prstDash val="solid"/>
            <a:round/>
            <a:headEnd type="none" w="med" len="med"/>
            <a:tailEnd type="none" w="med" len="med"/>
          </a:ln>
          <a:effectLst/>
        </p:spPr>
      </p:cxnSp>
      <p:sp>
        <p:nvSpPr>
          <p:cNvPr id="222" name="Oval 221"/>
          <p:cNvSpPr/>
          <p:nvPr/>
        </p:nvSpPr>
        <p:spPr bwMode="auto">
          <a:xfrm>
            <a:off x="4151840" y="4866713"/>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24" name="Straight Connector 223"/>
          <p:cNvCxnSpPr>
            <a:stCxn id="222" idx="6"/>
          </p:cNvCxnSpPr>
          <p:nvPr/>
        </p:nvCxnSpPr>
        <p:spPr bwMode="auto">
          <a:xfrm>
            <a:off x="4374797" y="4978192"/>
            <a:ext cx="472855" cy="0"/>
          </a:xfrm>
          <a:prstGeom prst="line">
            <a:avLst/>
          </a:prstGeom>
          <a:noFill/>
          <a:ln w="38100" cap="flat" cmpd="sng" algn="ctr">
            <a:solidFill>
              <a:schemeClr val="hlink"/>
            </a:solidFill>
            <a:prstDash val="solid"/>
            <a:round/>
            <a:headEnd type="none" w="med" len="med"/>
            <a:tailEnd type="none" w="med" len="med"/>
          </a:ln>
          <a:effectLst/>
        </p:spPr>
      </p:cxnSp>
      <p:sp>
        <p:nvSpPr>
          <p:cNvPr id="235" name="Rectangle 234"/>
          <p:cNvSpPr/>
          <p:nvPr/>
        </p:nvSpPr>
        <p:spPr bwMode="auto">
          <a:xfrm>
            <a:off x="4151840" y="5535585"/>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38" name="Straight Connector 237"/>
          <p:cNvCxnSpPr>
            <a:endCxn id="235" idx="3"/>
          </p:cNvCxnSpPr>
          <p:nvPr/>
        </p:nvCxnSpPr>
        <p:spPr bwMode="auto">
          <a:xfrm rot="10800000">
            <a:off x="4374797" y="5647065"/>
            <a:ext cx="472855" cy="0"/>
          </a:xfrm>
          <a:prstGeom prst="line">
            <a:avLst/>
          </a:prstGeom>
          <a:noFill/>
          <a:ln w="38100" cap="flat" cmpd="sng" algn="ctr">
            <a:solidFill>
              <a:schemeClr val="hlink"/>
            </a:solidFill>
            <a:prstDash val="solid"/>
            <a:round/>
            <a:headEnd type="none" w="med" len="med"/>
            <a:tailEnd type="none" w="med" len="med"/>
          </a:ln>
          <a:effectLst/>
        </p:spPr>
      </p:cxnSp>
      <p:cxnSp>
        <p:nvCxnSpPr>
          <p:cNvPr id="239" name="Straight Connector 238"/>
          <p:cNvCxnSpPr>
            <a:stCxn id="222" idx="4"/>
            <a:endCxn id="235" idx="0"/>
          </p:cNvCxnSpPr>
          <p:nvPr/>
        </p:nvCxnSpPr>
        <p:spPr bwMode="auto">
          <a:xfrm rot="5400000">
            <a:off x="4040362" y="5312628"/>
            <a:ext cx="445915" cy="0"/>
          </a:xfrm>
          <a:prstGeom prst="line">
            <a:avLst/>
          </a:prstGeom>
          <a:noFill/>
          <a:ln w="38100" cap="flat" cmpd="sng" algn="ctr">
            <a:solidFill>
              <a:schemeClr val="hlink"/>
            </a:solidFill>
            <a:prstDash val="solid"/>
            <a:round/>
            <a:headEnd type="none" w="med" len="med"/>
            <a:tailEnd type="none" w="med" len="med"/>
          </a:ln>
          <a:effectLst/>
        </p:spPr>
      </p:cxnSp>
      <p:cxnSp>
        <p:nvCxnSpPr>
          <p:cNvPr id="258" name="Straight Connector 257"/>
          <p:cNvCxnSpPr>
            <a:stCxn id="210" idx="2"/>
            <a:endCxn id="222" idx="0"/>
          </p:cNvCxnSpPr>
          <p:nvPr/>
        </p:nvCxnSpPr>
        <p:spPr bwMode="auto">
          <a:xfrm rot="5400000">
            <a:off x="4042684" y="4646077"/>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259" name="Straight Connector 258"/>
          <p:cNvCxnSpPr>
            <a:stCxn id="207" idx="4"/>
          </p:cNvCxnSpPr>
          <p:nvPr/>
        </p:nvCxnSpPr>
        <p:spPr bwMode="auto">
          <a:xfrm rot="5400000">
            <a:off x="4738497" y="4646077"/>
            <a:ext cx="441271" cy="0"/>
          </a:xfrm>
          <a:prstGeom prst="line">
            <a:avLst/>
          </a:prstGeom>
          <a:noFill/>
          <a:ln w="38100" cap="flat" cmpd="sng" algn="ctr">
            <a:solidFill>
              <a:schemeClr val="hlink"/>
            </a:solidFill>
            <a:prstDash val="solid"/>
            <a:round/>
            <a:headEnd type="none" w="med" len="med"/>
            <a:tailEnd type="none" w="med" len="med"/>
          </a:ln>
          <a:effectLst/>
        </p:spPr>
      </p:cxnSp>
      <p:cxnSp>
        <p:nvCxnSpPr>
          <p:cNvPr id="264" name="Straight Connector 263"/>
          <p:cNvCxnSpPr>
            <a:stCxn id="116" idx="6"/>
            <a:endCxn id="187" idx="1"/>
          </p:cNvCxnSpPr>
          <p:nvPr/>
        </p:nvCxnSpPr>
        <p:spPr bwMode="auto">
          <a:xfrm>
            <a:off x="3635321" y="2980863"/>
            <a:ext cx="516519" cy="0"/>
          </a:xfrm>
          <a:prstGeom prst="line">
            <a:avLst/>
          </a:prstGeom>
          <a:noFill/>
          <a:ln w="38100" cap="flat" cmpd="sng" algn="ctr">
            <a:solidFill>
              <a:schemeClr val="hlink"/>
            </a:solidFill>
            <a:prstDash val="solid"/>
            <a:round/>
            <a:headEnd type="none" w="med" len="med"/>
            <a:tailEnd type="none" w="med" len="med"/>
          </a:ln>
          <a:effectLst/>
        </p:spPr>
      </p:cxnSp>
      <p:cxnSp>
        <p:nvCxnSpPr>
          <p:cNvPr id="266" name="Straight Connector 265"/>
          <p:cNvCxnSpPr>
            <a:stCxn id="132" idx="3"/>
            <a:endCxn id="194" idx="2"/>
          </p:cNvCxnSpPr>
          <p:nvPr/>
        </p:nvCxnSpPr>
        <p:spPr bwMode="auto">
          <a:xfrm>
            <a:off x="3635321" y="3649735"/>
            <a:ext cx="516519" cy="0"/>
          </a:xfrm>
          <a:prstGeom prst="line">
            <a:avLst/>
          </a:prstGeom>
          <a:noFill/>
          <a:ln w="38100" cap="flat" cmpd="sng" algn="ctr">
            <a:solidFill>
              <a:schemeClr val="hlink"/>
            </a:solidFill>
            <a:prstDash val="solid"/>
            <a:round/>
            <a:headEnd type="none" w="med" len="med"/>
            <a:tailEnd type="none" w="med" len="med"/>
          </a:ln>
          <a:effectLst/>
        </p:spPr>
      </p:cxnSp>
      <p:cxnSp>
        <p:nvCxnSpPr>
          <p:cNvPr id="268" name="Straight Connector 267"/>
          <p:cNvCxnSpPr>
            <a:stCxn id="144" idx="6"/>
            <a:endCxn id="210" idx="1"/>
          </p:cNvCxnSpPr>
          <p:nvPr/>
        </p:nvCxnSpPr>
        <p:spPr bwMode="auto">
          <a:xfrm>
            <a:off x="3635321" y="4313964"/>
            <a:ext cx="516519" cy="0"/>
          </a:xfrm>
          <a:prstGeom prst="line">
            <a:avLst/>
          </a:prstGeom>
          <a:noFill/>
          <a:ln w="38100" cap="flat" cmpd="sng" algn="ctr">
            <a:solidFill>
              <a:schemeClr val="hlink"/>
            </a:solidFill>
            <a:prstDash val="solid"/>
            <a:round/>
            <a:headEnd type="none" w="med" len="med"/>
            <a:tailEnd type="none" w="med" len="med"/>
          </a:ln>
          <a:effectLst/>
        </p:spPr>
      </p:cxnSp>
      <p:cxnSp>
        <p:nvCxnSpPr>
          <p:cNvPr id="270" name="Straight Connector 269"/>
          <p:cNvCxnSpPr>
            <a:stCxn id="154" idx="3"/>
            <a:endCxn id="222" idx="2"/>
          </p:cNvCxnSpPr>
          <p:nvPr/>
        </p:nvCxnSpPr>
        <p:spPr bwMode="auto">
          <a:xfrm>
            <a:off x="3635321" y="4978192"/>
            <a:ext cx="516519" cy="0"/>
          </a:xfrm>
          <a:prstGeom prst="line">
            <a:avLst/>
          </a:prstGeom>
          <a:noFill/>
          <a:ln w="38100" cap="flat" cmpd="sng" algn="ctr">
            <a:solidFill>
              <a:schemeClr val="hlink"/>
            </a:solidFill>
            <a:prstDash val="solid"/>
            <a:round/>
            <a:headEnd type="none" w="med" len="med"/>
            <a:tailEnd type="none" w="med" len="med"/>
          </a:ln>
          <a:effectLst/>
        </p:spPr>
      </p:cxnSp>
      <p:cxnSp>
        <p:nvCxnSpPr>
          <p:cNvPr id="272" name="Straight Connector 271"/>
          <p:cNvCxnSpPr>
            <a:stCxn id="167" idx="6"/>
            <a:endCxn id="235" idx="1"/>
          </p:cNvCxnSpPr>
          <p:nvPr/>
        </p:nvCxnSpPr>
        <p:spPr bwMode="auto">
          <a:xfrm>
            <a:off x="3635321" y="5647065"/>
            <a:ext cx="516519" cy="0"/>
          </a:xfrm>
          <a:prstGeom prst="line">
            <a:avLst/>
          </a:prstGeom>
          <a:noFill/>
          <a:ln w="38100" cap="flat" cmpd="sng" algn="ctr">
            <a:solidFill>
              <a:schemeClr val="hlink"/>
            </a:solidFill>
            <a:prstDash val="solid"/>
            <a:round/>
            <a:headEnd type="none" w="med" len="med"/>
            <a:tailEnd type="none" w="med" len="med"/>
          </a:ln>
          <a:effectLst/>
        </p:spPr>
      </p:cxnSp>
      <p:sp>
        <p:nvSpPr>
          <p:cNvPr id="273" name="Oval 272"/>
          <p:cNvSpPr/>
          <p:nvPr/>
        </p:nvSpPr>
        <p:spPr bwMode="auto">
          <a:xfrm>
            <a:off x="5525816" y="2209800"/>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4" name="Oval 273"/>
          <p:cNvSpPr/>
          <p:nvPr/>
        </p:nvSpPr>
        <p:spPr bwMode="auto">
          <a:xfrm>
            <a:off x="4151840" y="2209800"/>
            <a:ext cx="222958" cy="22295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6" name="Straight Connector 275"/>
          <p:cNvCxnSpPr>
            <a:stCxn id="274" idx="6"/>
            <a:endCxn id="278" idx="1"/>
          </p:cNvCxnSpPr>
          <p:nvPr/>
        </p:nvCxnSpPr>
        <p:spPr bwMode="auto">
          <a:xfrm>
            <a:off x="4374797" y="2321279"/>
            <a:ext cx="472855" cy="0"/>
          </a:xfrm>
          <a:prstGeom prst="line">
            <a:avLst/>
          </a:prstGeom>
          <a:noFill/>
          <a:ln w="38100" cap="flat" cmpd="sng" algn="ctr">
            <a:solidFill>
              <a:schemeClr val="hlink"/>
            </a:solidFill>
            <a:prstDash val="solid"/>
            <a:round/>
            <a:headEnd type="none" w="med" len="med"/>
            <a:tailEnd type="none" w="med" len="med"/>
          </a:ln>
          <a:effectLst/>
        </p:spPr>
      </p:cxnSp>
      <p:sp>
        <p:nvSpPr>
          <p:cNvPr id="278" name="Rectangle 277"/>
          <p:cNvSpPr/>
          <p:nvPr/>
        </p:nvSpPr>
        <p:spPr bwMode="auto">
          <a:xfrm>
            <a:off x="4847653" y="2209800"/>
            <a:ext cx="222958" cy="22295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9" name="Straight Connector 278"/>
          <p:cNvCxnSpPr>
            <a:stCxn id="278" idx="3"/>
            <a:endCxn id="273" idx="2"/>
          </p:cNvCxnSpPr>
          <p:nvPr/>
        </p:nvCxnSpPr>
        <p:spPr bwMode="auto">
          <a:xfrm>
            <a:off x="5070610" y="2321279"/>
            <a:ext cx="455206" cy="0"/>
          </a:xfrm>
          <a:prstGeom prst="line">
            <a:avLst/>
          </a:prstGeom>
          <a:noFill/>
          <a:ln w="38100" cap="flat" cmpd="sng" algn="ctr">
            <a:solidFill>
              <a:schemeClr val="hlink"/>
            </a:solidFill>
            <a:prstDash val="solid"/>
            <a:round/>
            <a:headEnd type="none" w="med" len="med"/>
            <a:tailEnd type="none" w="med" len="med"/>
          </a:ln>
          <a:effectLst/>
        </p:spPr>
      </p:cxnSp>
      <p:cxnSp>
        <p:nvCxnSpPr>
          <p:cNvPr id="280" name="Straight Connector 279"/>
          <p:cNvCxnSpPr>
            <a:stCxn id="273" idx="6"/>
          </p:cNvCxnSpPr>
          <p:nvPr/>
        </p:nvCxnSpPr>
        <p:spPr bwMode="auto">
          <a:xfrm>
            <a:off x="5748774" y="2321279"/>
            <a:ext cx="491436" cy="0"/>
          </a:xfrm>
          <a:prstGeom prst="line">
            <a:avLst/>
          </a:prstGeom>
          <a:noFill/>
          <a:ln w="38100" cap="flat" cmpd="sng" algn="ctr">
            <a:solidFill>
              <a:schemeClr val="hlink"/>
            </a:solidFill>
            <a:prstDash val="solid"/>
            <a:round/>
            <a:headEnd type="none" w="med" len="med"/>
            <a:tailEnd type="none" w="med" len="med"/>
          </a:ln>
          <a:effectLst/>
        </p:spPr>
      </p:cxnSp>
      <p:cxnSp>
        <p:nvCxnSpPr>
          <p:cNvPr id="283" name="Straight Connector 282"/>
          <p:cNvCxnSpPr>
            <a:stCxn id="109" idx="3"/>
            <a:endCxn id="274" idx="2"/>
          </p:cNvCxnSpPr>
          <p:nvPr/>
        </p:nvCxnSpPr>
        <p:spPr bwMode="auto">
          <a:xfrm>
            <a:off x="3635321" y="2321279"/>
            <a:ext cx="516519" cy="0"/>
          </a:xfrm>
          <a:prstGeom prst="line">
            <a:avLst/>
          </a:prstGeom>
          <a:noFill/>
          <a:ln w="38100" cap="flat" cmpd="sng" algn="ctr">
            <a:solidFill>
              <a:schemeClr val="hlink"/>
            </a:solidFill>
            <a:prstDash val="solid"/>
            <a:round/>
            <a:headEnd type="none" w="med" len="med"/>
            <a:tailEnd type="none" w="med" len="med"/>
          </a:ln>
          <a:effectLst/>
        </p:spPr>
      </p:cxnSp>
      <p:cxnSp>
        <p:nvCxnSpPr>
          <p:cNvPr id="285" name="Straight Connector 284"/>
          <p:cNvCxnSpPr>
            <a:stCxn id="274" idx="4"/>
            <a:endCxn id="187" idx="0"/>
          </p:cNvCxnSpPr>
          <p:nvPr/>
        </p:nvCxnSpPr>
        <p:spPr bwMode="auto">
          <a:xfrm rot="5400000">
            <a:off x="4045007"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287" name="Straight Connector 286"/>
          <p:cNvCxnSpPr>
            <a:stCxn id="278" idx="2"/>
            <a:endCxn id="184" idx="0"/>
          </p:cNvCxnSpPr>
          <p:nvPr/>
        </p:nvCxnSpPr>
        <p:spPr bwMode="auto">
          <a:xfrm rot="5400000">
            <a:off x="4740819" y="2651070"/>
            <a:ext cx="436626" cy="0"/>
          </a:xfrm>
          <a:prstGeom prst="line">
            <a:avLst/>
          </a:prstGeom>
          <a:noFill/>
          <a:ln w="38100" cap="flat" cmpd="sng" algn="ctr">
            <a:solidFill>
              <a:schemeClr val="hlink"/>
            </a:solidFill>
            <a:prstDash val="solid"/>
            <a:round/>
            <a:headEnd type="none" w="med" len="med"/>
            <a:tailEnd type="none" w="med" len="med"/>
          </a:ln>
          <a:effectLst/>
        </p:spPr>
      </p:cxnSp>
      <p:cxnSp>
        <p:nvCxnSpPr>
          <p:cNvPr id="289" name="Straight Connector 288"/>
          <p:cNvCxnSpPr>
            <a:stCxn id="273" idx="4"/>
            <a:endCxn id="186" idx="0"/>
          </p:cNvCxnSpPr>
          <p:nvPr/>
        </p:nvCxnSpPr>
        <p:spPr bwMode="auto">
          <a:xfrm rot="5400000">
            <a:off x="5418983" y="2651070"/>
            <a:ext cx="436626" cy="0"/>
          </a:xfrm>
          <a:prstGeom prst="line">
            <a:avLst/>
          </a:prstGeom>
          <a:noFill/>
          <a:ln w="38100" cap="flat" cmpd="sng" algn="ctr">
            <a:solidFill>
              <a:schemeClr val="hlink"/>
            </a:solidFill>
            <a:prstDash val="solid"/>
            <a:round/>
            <a:headEnd type="none" w="med" len="med"/>
            <a:tailEnd type="none" w="med" len="med"/>
          </a:ln>
          <a:effectLst/>
        </p:spPr>
      </p:cxnSp>
      <p:sp>
        <p:nvSpPr>
          <p:cNvPr id="244" name="Rectangle 243"/>
          <p:cNvSpPr/>
          <p:nvPr/>
        </p:nvSpPr>
        <p:spPr bwMode="auto">
          <a:xfrm>
            <a:off x="2590800" y="2819400"/>
            <a:ext cx="390176" cy="390176"/>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8" name="Oval 247"/>
          <p:cNvSpPr/>
          <p:nvPr/>
        </p:nvSpPr>
        <p:spPr bwMode="auto">
          <a:xfrm>
            <a:off x="3343624" y="4114800"/>
            <a:ext cx="390176" cy="390176"/>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67" name="Straight Arrow Connector 266"/>
          <p:cNvCxnSpPr/>
          <p:nvPr/>
        </p:nvCxnSpPr>
        <p:spPr bwMode="auto">
          <a:xfrm rot="10800000" flipV="1">
            <a:off x="2971800" y="2667000"/>
            <a:ext cx="4191000" cy="3048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95" name="Oval 294"/>
          <p:cNvSpPr/>
          <p:nvPr/>
        </p:nvSpPr>
        <p:spPr bwMode="auto">
          <a:xfrm>
            <a:off x="1686374" y="1828800"/>
            <a:ext cx="2276026" cy="2276026"/>
          </a:xfrm>
          <a:prstGeom prst="ellipse">
            <a:avLst/>
          </a:prstGeom>
          <a:solidFill>
            <a:schemeClr val="accent3">
              <a:lumMod val="40000"/>
              <a:lumOff val="6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Splash</a:t>
            </a:r>
            <a:endParaRPr kumimoji="0" lang="en-US" sz="2800" b="0" i="0" u="none" strike="noStrike" cap="none" normalizeH="0" baseline="0" dirty="0" smtClean="0">
              <a:ln>
                <a:noFill/>
              </a:ln>
              <a:solidFill>
                <a:schemeClr val="tx1"/>
              </a:solidFill>
              <a:effectLst/>
              <a:latin typeface="Tahoma" pitchFamily="-64" charset="0"/>
            </a:endParaRPr>
          </a:p>
        </p:txBody>
      </p:sp>
      <p:cxnSp>
        <p:nvCxnSpPr>
          <p:cNvPr id="290" name="Straight Arrow Connector 289"/>
          <p:cNvCxnSpPr/>
          <p:nvPr/>
        </p:nvCxnSpPr>
        <p:spPr bwMode="auto">
          <a:xfrm rot="10800000" flipV="1">
            <a:off x="3581400" y="2667000"/>
            <a:ext cx="3581400" cy="16764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250" name="Oval 249"/>
          <p:cNvSpPr/>
          <p:nvPr/>
        </p:nvSpPr>
        <p:spPr bwMode="auto">
          <a:xfrm>
            <a:off x="2438400" y="3200400"/>
            <a:ext cx="2276026" cy="2276026"/>
          </a:xfrm>
          <a:prstGeom prst="ellipse">
            <a:avLst/>
          </a:prstGeom>
          <a:solidFill>
            <a:schemeClr val="accent3">
              <a:lumMod val="40000"/>
              <a:lumOff val="6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Splash</a:t>
            </a:r>
          </a:p>
        </p:txBody>
      </p:sp>
      <p:grpSp>
        <p:nvGrpSpPr>
          <p:cNvPr id="301" name="Group 300"/>
          <p:cNvGrpSpPr/>
          <p:nvPr/>
        </p:nvGrpSpPr>
        <p:grpSpPr>
          <a:xfrm>
            <a:off x="1066800" y="2514600"/>
            <a:ext cx="4189259" cy="1600200"/>
            <a:chOff x="762000" y="2514600"/>
            <a:chExt cx="4189259" cy="1600200"/>
          </a:xfrm>
        </p:grpSpPr>
        <p:sp>
          <p:nvSpPr>
            <p:cNvPr id="298" name="TextBox 297"/>
            <p:cNvSpPr txBox="1"/>
            <p:nvPr/>
          </p:nvSpPr>
          <p:spPr>
            <a:xfrm>
              <a:off x="762000" y="2514600"/>
              <a:ext cx="607859" cy="923330"/>
            </a:xfrm>
            <a:prstGeom prst="rect">
              <a:avLst/>
            </a:prstGeom>
            <a:noFill/>
          </p:spPr>
          <p:txBody>
            <a:bodyPr wrap="none" rtlCol="0">
              <a:spAutoFit/>
            </a:bodyPr>
            <a:lstStyle/>
            <a:p>
              <a:r>
                <a:rPr lang="en-US" sz="5400" b="1" dirty="0" smtClean="0">
                  <a:solidFill>
                    <a:srgbClr val="FF0000"/>
                  </a:solidFill>
                  <a:latin typeface="Helvetica" pitchFamily="34" charset="0"/>
                </a:rPr>
                <a:t>?</a:t>
              </a:r>
              <a:endParaRPr lang="en-US" sz="5400" b="1" dirty="0">
                <a:solidFill>
                  <a:srgbClr val="FF0000"/>
                </a:solidFill>
                <a:latin typeface="Helvetica" pitchFamily="34" charset="0"/>
              </a:endParaRPr>
            </a:p>
          </p:txBody>
        </p:sp>
        <p:sp>
          <p:nvSpPr>
            <p:cNvPr id="299" name="TextBox 298"/>
            <p:cNvSpPr txBox="1"/>
            <p:nvPr/>
          </p:nvSpPr>
          <p:spPr>
            <a:xfrm>
              <a:off x="2895600" y="3191470"/>
              <a:ext cx="607859" cy="923330"/>
            </a:xfrm>
            <a:prstGeom prst="rect">
              <a:avLst/>
            </a:prstGeom>
            <a:noFill/>
          </p:spPr>
          <p:txBody>
            <a:bodyPr wrap="none" rtlCol="0">
              <a:spAutoFit/>
            </a:bodyPr>
            <a:lstStyle/>
            <a:p>
              <a:r>
                <a:rPr lang="en-US" sz="5400" b="1" dirty="0" smtClean="0">
                  <a:solidFill>
                    <a:srgbClr val="FF0000"/>
                  </a:solidFill>
                  <a:latin typeface="Helvetica" pitchFamily="34" charset="0"/>
                </a:rPr>
                <a:t>?</a:t>
              </a:r>
              <a:endParaRPr lang="en-US" sz="5400" b="1" dirty="0">
                <a:solidFill>
                  <a:srgbClr val="FF0000"/>
                </a:solidFill>
                <a:latin typeface="Helvetica" pitchFamily="34" charset="0"/>
              </a:endParaRPr>
            </a:p>
          </p:txBody>
        </p:sp>
        <p:sp>
          <p:nvSpPr>
            <p:cNvPr id="300" name="TextBox 299"/>
            <p:cNvSpPr txBox="1"/>
            <p:nvPr/>
          </p:nvSpPr>
          <p:spPr>
            <a:xfrm>
              <a:off x="4343400" y="2590800"/>
              <a:ext cx="607859" cy="923330"/>
            </a:xfrm>
            <a:prstGeom prst="rect">
              <a:avLst/>
            </a:prstGeom>
            <a:noFill/>
          </p:spPr>
          <p:txBody>
            <a:bodyPr wrap="none" rtlCol="0">
              <a:spAutoFit/>
            </a:bodyPr>
            <a:lstStyle/>
            <a:p>
              <a:r>
                <a:rPr lang="en-US" sz="5400" b="1" dirty="0" smtClean="0">
                  <a:solidFill>
                    <a:srgbClr val="FF0000"/>
                  </a:solidFill>
                  <a:latin typeface="Helvetica" pitchFamily="34" charset="0"/>
                </a:rPr>
                <a:t>?</a:t>
              </a:r>
              <a:endParaRPr lang="en-US" sz="5400" b="1" dirty="0">
                <a:solidFill>
                  <a:srgbClr val="FF0000"/>
                </a:solidFill>
                <a:latin typeface="Helvetica" pitchFamily="34" charset="0"/>
              </a:endParaRPr>
            </a:p>
          </p:txBody>
        </p:sp>
      </p:grpSp>
      <p:sp>
        <p:nvSpPr>
          <p:cNvPr id="143" name="Rectangle 142"/>
          <p:cNvSpPr/>
          <p:nvPr/>
        </p:nvSpPr>
        <p:spPr bwMode="auto">
          <a:xfrm>
            <a:off x="685800" y="5867400"/>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1</a:t>
            </a:r>
          </a:p>
        </p:txBody>
      </p:sp>
      <p:sp>
        <p:nvSpPr>
          <p:cNvPr id="245" name="Rounded Rectangle 244"/>
          <p:cNvSpPr/>
          <p:nvPr/>
        </p:nvSpPr>
        <p:spPr bwMode="auto">
          <a:xfrm>
            <a:off x="1371600" y="4572000"/>
            <a:ext cx="5410200" cy="1447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How do we assign priorities</a:t>
            </a:r>
            <a:r>
              <a:rPr kumimoji="0" lang="en-US" sz="2800" b="0" i="0" u="none" strike="noStrike" cap="none" normalizeH="0" dirty="0" smtClean="0">
                <a:ln>
                  <a:noFill/>
                </a:ln>
                <a:solidFill>
                  <a:schemeClr val="tx1"/>
                </a:solidFill>
                <a:effectLst/>
                <a:latin typeface="Tahoma" pitchFamily="-64" charset="0"/>
              </a:rPr>
              <a:t>?</a:t>
            </a:r>
            <a:endParaRPr kumimoji="0" lang="en-US" sz="2800" b="0" i="0" u="none" strike="noStrike" cap="none" normalizeH="0" baseline="0" dirty="0" smtClean="0">
              <a:ln>
                <a:noFill/>
              </a:ln>
              <a:solidFill>
                <a:schemeClr val="tx1"/>
              </a:solidFill>
              <a:effectLst/>
              <a:latin typeface="Tahoma" pitchFamily="-64" charset="0"/>
            </a:endParaRPr>
          </a:p>
        </p:txBody>
      </p:sp>
    </p:spTree>
    <p:custDataLst>
      <p:tags r:id="rId1"/>
    </p:custDataLst>
  </p:cSld>
  <p:clrMapOvr>
    <a:masterClrMapping/>
  </p:clrMapOvr>
  <p:transition advTm="2710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1"/>
                                        </p:tgtEl>
                                        <p:attrNameLst>
                                          <p:attrName>style.visibility</p:attrName>
                                        </p:attrNameLst>
                                      </p:cBhvr>
                                      <p:to>
                                        <p:strVal val="hidden"/>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29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267"/>
                                        </p:tgtEl>
                                        <p:attrNameLst>
                                          <p:attrName>style.visibility</p:attrName>
                                        </p:attrNameLst>
                                      </p:cBhvr>
                                      <p:to>
                                        <p:strVal val="visible"/>
                                      </p:to>
                                    </p:set>
                                    <p:animEffect transition="in" filter="wipe(right)">
                                      <p:cBhvr>
                                        <p:cTn id="14" dur="500"/>
                                        <p:tgtEl>
                                          <p:spTgt spid="267"/>
                                        </p:tgtEl>
                                      </p:cBhvr>
                                    </p:animEffect>
                                  </p:childTnLst>
                                </p:cTn>
                              </p:par>
                            </p:childTnLst>
                          </p:cTn>
                        </p:par>
                        <p:par>
                          <p:cTn id="15" fill="hold">
                            <p:stCondLst>
                              <p:cond delay="500"/>
                            </p:stCondLst>
                            <p:childTnLst>
                              <p:par>
                                <p:cTn id="16" presetID="53" presetClass="entr" presetSubtype="0" fill="hold" grpId="0" nodeType="afterEffect">
                                  <p:stCondLst>
                                    <p:cond delay="0"/>
                                  </p:stCondLst>
                                  <p:childTnLst>
                                    <p:set>
                                      <p:cBhvr>
                                        <p:cTn id="17" dur="1" fill="hold">
                                          <p:stCondLst>
                                            <p:cond delay="0"/>
                                          </p:stCondLst>
                                        </p:cTn>
                                        <p:tgtEl>
                                          <p:spTgt spid="244"/>
                                        </p:tgtEl>
                                        <p:attrNameLst>
                                          <p:attrName>style.visibility</p:attrName>
                                        </p:attrNameLst>
                                      </p:cBhvr>
                                      <p:to>
                                        <p:strVal val="visible"/>
                                      </p:to>
                                    </p:set>
                                    <p:anim calcmode="lin" valueType="num">
                                      <p:cBhvr>
                                        <p:cTn id="18" dur="500" fill="hold"/>
                                        <p:tgtEl>
                                          <p:spTgt spid="244"/>
                                        </p:tgtEl>
                                        <p:attrNameLst>
                                          <p:attrName>ppt_w</p:attrName>
                                        </p:attrNameLst>
                                      </p:cBhvr>
                                      <p:tavLst>
                                        <p:tav tm="0">
                                          <p:val>
                                            <p:fltVal val="0"/>
                                          </p:val>
                                        </p:tav>
                                        <p:tav tm="100000">
                                          <p:val>
                                            <p:strVal val="#ppt_w"/>
                                          </p:val>
                                        </p:tav>
                                      </p:tavLst>
                                    </p:anim>
                                    <p:anim calcmode="lin" valueType="num">
                                      <p:cBhvr>
                                        <p:cTn id="19" dur="500" fill="hold"/>
                                        <p:tgtEl>
                                          <p:spTgt spid="244"/>
                                        </p:tgtEl>
                                        <p:attrNameLst>
                                          <p:attrName>ppt_h</p:attrName>
                                        </p:attrNameLst>
                                      </p:cBhvr>
                                      <p:tavLst>
                                        <p:tav tm="0">
                                          <p:val>
                                            <p:fltVal val="0"/>
                                          </p:val>
                                        </p:tav>
                                        <p:tav tm="100000">
                                          <p:val>
                                            <p:strVal val="#ppt_h"/>
                                          </p:val>
                                        </p:tav>
                                      </p:tavLst>
                                    </p:anim>
                                    <p:animEffect transition="in" filter="fade">
                                      <p:cBhvr>
                                        <p:cTn id="20" dur="500"/>
                                        <p:tgtEl>
                                          <p:spTgt spid="244"/>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32" fill="hold" grpId="0" nodeType="clickEffect">
                                  <p:stCondLst>
                                    <p:cond delay="0"/>
                                  </p:stCondLst>
                                  <p:childTnLst>
                                    <p:set>
                                      <p:cBhvr>
                                        <p:cTn id="24" dur="1" fill="hold">
                                          <p:stCondLst>
                                            <p:cond delay="0"/>
                                          </p:stCondLst>
                                        </p:cTn>
                                        <p:tgtEl>
                                          <p:spTgt spid="295"/>
                                        </p:tgtEl>
                                        <p:attrNameLst>
                                          <p:attrName>style.visibility</p:attrName>
                                        </p:attrNameLst>
                                      </p:cBhvr>
                                      <p:to>
                                        <p:strVal val="visible"/>
                                      </p:to>
                                    </p:set>
                                    <p:animEffect transition="in" filter="circle(out)">
                                      <p:cBhvr>
                                        <p:cTn id="25" dur="1000"/>
                                        <p:tgtEl>
                                          <p:spTgt spid="295"/>
                                        </p:tgtEl>
                                      </p:cBhvr>
                                    </p:animEffect>
                                  </p:childTnLst>
                                </p:cTn>
                              </p:par>
                            </p:childTnLst>
                          </p:cTn>
                        </p:par>
                      </p:childTnLst>
                    </p:cTn>
                  </p:par>
                  <p:par>
                    <p:cTn id="26" fill="hold">
                      <p:stCondLst>
                        <p:cond delay="indefinite"/>
                      </p:stCondLst>
                      <p:childTnLst>
                        <p:par>
                          <p:cTn id="27" fill="hold">
                            <p:stCondLst>
                              <p:cond delay="0"/>
                            </p:stCondLst>
                            <p:childTnLst>
                              <p:par>
                                <p:cTn id="28" presetID="51" presetClass="path" presetSubtype="0" accel="50000" decel="50000" fill="hold" grpId="0" nodeType="clickEffect">
                                  <p:stCondLst>
                                    <p:cond delay="0"/>
                                  </p:stCondLst>
                                  <p:childTnLst>
                                    <p:animMotion origin="layout" path="M 0 1.11111E-6 L -0.03993 0.04305 C -0.04896 0.05208 -0.05399 0.06574 -0.05399 0.07986 C -0.05399 0.09583 -0.04896 0.1088 -0.03993 0.11782 L 0 0.16111 " pathEditMode="relative" rAng="0" ptsTypes="FffFF">
                                      <p:cBhvr>
                                        <p:cTn id="29" dur="1000" fill="hold"/>
                                        <p:tgtEl>
                                          <p:spTgt spid="254"/>
                                        </p:tgtEl>
                                        <p:attrNameLst>
                                          <p:attrName>ppt_x</p:attrName>
                                          <p:attrName>ppt_y</p:attrName>
                                        </p:attrNameLst>
                                      </p:cBhvr>
                                      <p:rCtr x="-27" y="81"/>
                                    </p:animMotion>
                                  </p:childTnLst>
                                </p:cTn>
                              </p:par>
                              <p:par>
                                <p:cTn id="30" presetID="58" presetClass="path" presetSubtype="0" accel="50000" decel="50000" fill="hold" grpId="0" nodeType="withEffect">
                                  <p:stCondLst>
                                    <p:cond delay="0"/>
                                  </p:stCondLst>
                                  <p:childTnLst>
                                    <p:animMotion origin="layout" path="M 0 -0.00555 L 0.03993 -0.05 C 0.04896 -0.05949 0.05399 -0.07315 0.05399 -0.0875 C 0.05399 -0.10417 0.04896 -0.11736 0.03993 -0.12662 L 0 -0.17037 " pathEditMode="relative" rAng="0" ptsTypes="FffFF">
                                      <p:cBhvr>
                                        <p:cTn id="31" dur="1000" fill="hold"/>
                                        <p:tgtEl>
                                          <p:spTgt spid="256"/>
                                        </p:tgtEl>
                                        <p:attrNameLst>
                                          <p:attrName>ppt_x</p:attrName>
                                          <p:attrName>ppt_y</p:attrName>
                                        </p:attrNameLst>
                                      </p:cBhvr>
                                      <p:rCtr x="27" y="-82"/>
                                    </p:animMotion>
                                  </p:childTnLst>
                                </p:cTn>
                              </p:par>
                            </p:childTnLst>
                          </p:cTn>
                        </p:par>
                      </p:childTnLst>
                    </p:cTn>
                  </p:par>
                  <p:par>
                    <p:cTn id="32" fill="hold">
                      <p:stCondLst>
                        <p:cond delay="indefinite"/>
                      </p:stCondLst>
                      <p:childTnLst>
                        <p:par>
                          <p:cTn id="33" fill="hold">
                            <p:stCondLst>
                              <p:cond delay="0"/>
                            </p:stCondLst>
                            <p:childTnLst>
                              <p:par>
                                <p:cTn id="34" presetID="51" presetClass="path" presetSubtype="0" accel="50000" decel="50000" fill="hold" grpId="0" nodeType="clickEffect">
                                  <p:stCondLst>
                                    <p:cond delay="0"/>
                                  </p:stCondLst>
                                  <p:childTnLst>
                                    <p:animMotion origin="layout" path="M 0 0.00509 L -0.03993 0.1375 C -0.04896 0.16528 -0.05399 0.20671 -0.05399 0.25 C -0.05399 0.29954 -0.04896 0.33889 -0.03993 0.3669 L 0 0.49954 " pathEditMode="relative" rAng="0" ptsTypes="FffFF">
                                      <p:cBhvr>
                                        <p:cTn id="35" dur="1000" fill="hold"/>
                                        <p:tgtEl>
                                          <p:spTgt spid="252"/>
                                        </p:tgtEl>
                                        <p:attrNameLst>
                                          <p:attrName>ppt_x</p:attrName>
                                          <p:attrName>ppt_y</p:attrName>
                                        </p:attrNameLst>
                                      </p:cBhvr>
                                      <p:rCtr x="-27" y="247"/>
                                    </p:animMotion>
                                  </p:childTnLst>
                                </p:cTn>
                              </p:par>
                              <p:par>
                                <p:cTn id="36" presetID="1" presetClass="exit" presetSubtype="0" fill="hold" nodeType="withEffect">
                                  <p:stCondLst>
                                    <p:cond delay="0"/>
                                  </p:stCondLst>
                                  <p:childTnLst>
                                    <p:set>
                                      <p:cBhvr>
                                        <p:cTn id="37" dur="1" fill="hold">
                                          <p:stCondLst>
                                            <p:cond delay="0"/>
                                          </p:stCondLst>
                                        </p:cTn>
                                        <p:tgtEl>
                                          <p:spTgt spid="267"/>
                                        </p:tgtEl>
                                        <p:attrNameLst>
                                          <p:attrName>style.visibility</p:attrName>
                                        </p:attrNameLst>
                                      </p:cBhvr>
                                      <p:to>
                                        <p:strVal val="hidden"/>
                                      </p:to>
                                    </p:set>
                                  </p:childTnLst>
                                </p:cTn>
                              </p:par>
                              <p:par>
                                <p:cTn id="38" presetID="64" presetClass="path" presetSubtype="0" accel="50000" decel="50000" fill="hold" grpId="0" nodeType="withEffect">
                                  <p:stCondLst>
                                    <p:cond delay="0"/>
                                  </p:stCondLst>
                                  <p:childTnLst>
                                    <p:animMotion origin="layout" path="M 0 -0.00023 L 0 -0.08356 " pathEditMode="relative" rAng="0" ptsTypes="AA">
                                      <p:cBhvr>
                                        <p:cTn id="39" dur="1000" fill="hold"/>
                                        <p:tgtEl>
                                          <p:spTgt spid="253"/>
                                        </p:tgtEl>
                                        <p:attrNameLst>
                                          <p:attrName>ppt_x</p:attrName>
                                          <p:attrName>ppt_y</p:attrName>
                                        </p:attrNameLst>
                                      </p:cBhvr>
                                      <p:rCtr x="0" y="-42"/>
                                    </p:animMotion>
                                  </p:childTnLst>
                                </p:cTn>
                              </p:par>
                              <p:par>
                                <p:cTn id="40" presetID="64" presetClass="path" presetSubtype="0" accel="50000" decel="50000" fill="hold" grpId="0" nodeType="withEffect">
                                  <p:stCondLst>
                                    <p:cond delay="0"/>
                                  </p:stCondLst>
                                  <p:childTnLst>
                                    <p:animMotion origin="layout" path="M 0 -3.33333E-6 L 0 -0.08889 " pathEditMode="relative" rAng="0" ptsTypes="AA">
                                      <p:cBhvr>
                                        <p:cTn id="41" dur="1000" fill="hold"/>
                                        <p:tgtEl>
                                          <p:spTgt spid="255"/>
                                        </p:tgtEl>
                                        <p:attrNameLst>
                                          <p:attrName>ppt_x</p:attrName>
                                          <p:attrName>ppt_y</p:attrName>
                                        </p:attrNameLst>
                                      </p:cBhvr>
                                      <p:rCtr x="0" y="-44"/>
                                    </p:animMotion>
                                  </p:childTnLst>
                                </p:cTn>
                              </p:par>
                              <p:par>
                                <p:cTn id="42" presetID="64" presetClass="path" presetSubtype="0" accel="50000" decel="50000" fill="hold" grpId="1" nodeType="withEffect">
                                  <p:stCondLst>
                                    <p:cond delay="0"/>
                                  </p:stCondLst>
                                  <p:childTnLst>
                                    <p:animMotion origin="layout" path="M 0 -0.17061 L 0 -0.26112 " pathEditMode="relative" rAng="0" ptsTypes="AA">
                                      <p:cBhvr>
                                        <p:cTn id="43" dur="1000" fill="hold"/>
                                        <p:tgtEl>
                                          <p:spTgt spid="256"/>
                                        </p:tgtEl>
                                        <p:attrNameLst>
                                          <p:attrName>ppt_x</p:attrName>
                                          <p:attrName>ppt_y</p:attrName>
                                        </p:attrNameLst>
                                      </p:cBhvr>
                                      <p:rCtr x="0" y="-45"/>
                                    </p:animMotion>
                                  </p:childTnLst>
                                </p:cTn>
                              </p:par>
                              <p:par>
                                <p:cTn id="44" presetID="64" presetClass="path" presetSubtype="0" accel="50000" decel="50000" fill="hold" grpId="0" nodeType="withEffect">
                                  <p:stCondLst>
                                    <p:cond delay="0"/>
                                  </p:stCondLst>
                                  <p:childTnLst>
                                    <p:animMotion origin="layout" path="M 0 -3.33333E-6 L 0 -0.08333 " pathEditMode="relative" rAng="0" ptsTypes="AA">
                                      <p:cBhvr>
                                        <p:cTn id="45" dur="1000" fill="hold"/>
                                        <p:tgtEl>
                                          <p:spTgt spid="257"/>
                                        </p:tgtEl>
                                        <p:attrNameLst>
                                          <p:attrName>ppt_x</p:attrName>
                                          <p:attrName>ppt_y</p:attrName>
                                        </p:attrNameLst>
                                      </p:cBhvr>
                                      <p:rCtr x="0" y="-42"/>
                                    </p:animMotion>
                                  </p:childTnLst>
                                </p:cTn>
                              </p:par>
                              <p:par>
                                <p:cTn id="46" presetID="64" presetClass="path" presetSubtype="0" accel="50000" decel="50000" fill="hold" grpId="0" nodeType="withEffect">
                                  <p:stCondLst>
                                    <p:cond delay="0"/>
                                  </p:stCondLst>
                                  <p:childTnLst>
                                    <p:animMotion origin="layout" path="M 0 -0.00046 L 0 -0.08333 " pathEditMode="relative" rAng="0" ptsTypes="AA">
                                      <p:cBhvr>
                                        <p:cTn id="47" dur="1000" fill="hold"/>
                                        <p:tgtEl>
                                          <p:spTgt spid="263"/>
                                        </p:tgtEl>
                                        <p:attrNameLst>
                                          <p:attrName>ppt_x</p:attrName>
                                          <p:attrName>ppt_y</p:attrName>
                                        </p:attrNameLst>
                                      </p:cBhvr>
                                      <p:rCtr x="0" y="-41"/>
                                    </p:animMotion>
                                  </p:childTnLst>
                                </p:cTn>
                              </p:par>
                              <p:par>
                                <p:cTn id="48" presetID="64" presetClass="path" presetSubtype="0" accel="50000" decel="50000" fill="hold" grpId="1" nodeType="withEffect">
                                  <p:stCondLst>
                                    <p:cond delay="0"/>
                                  </p:stCondLst>
                                  <p:childTnLst>
                                    <p:animMotion origin="layout" path="M 0 0.16134 L 0 0.08333 " pathEditMode="relative" rAng="0" ptsTypes="AA">
                                      <p:cBhvr>
                                        <p:cTn id="49" dur="1000" fill="hold"/>
                                        <p:tgtEl>
                                          <p:spTgt spid="254"/>
                                        </p:tgtEl>
                                        <p:attrNameLst>
                                          <p:attrName>ppt_x</p:attrName>
                                          <p:attrName>ppt_y</p:attrName>
                                        </p:attrNameLst>
                                      </p:cBhvr>
                                      <p:rCtr x="0" y="-39"/>
                                    </p:animMotion>
                                  </p:childTnLst>
                                </p:cTn>
                              </p:par>
                              <p:par>
                                <p:cTn id="50" presetID="53" presetClass="exit" presetSubtype="0" fill="hold" grpId="1" nodeType="withEffect">
                                  <p:stCondLst>
                                    <p:cond delay="0"/>
                                  </p:stCondLst>
                                  <p:childTnLst>
                                    <p:anim calcmode="lin" valueType="num">
                                      <p:cBhvr>
                                        <p:cTn id="51" dur="500"/>
                                        <p:tgtEl>
                                          <p:spTgt spid="295"/>
                                        </p:tgtEl>
                                        <p:attrNameLst>
                                          <p:attrName>ppt_w</p:attrName>
                                        </p:attrNameLst>
                                      </p:cBhvr>
                                      <p:tavLst>
                                        <p:tav tm="0">
                                          <p:val>
                                            <p:strVal val="ppt_w"/>
                                          </p:val>
                                        </p:tav>
                                        <p:tav tm="100000">
                                          <p:val>
                                            <p:fltVal val="0"/>
                                          </p:val>
                                        </p:tav>
                                      </p:tavLst>
                                    </p:anim>
                                    <p:anim calcmode="lin" valueType="num">
                                      <p:cBhvr>
                                        <p:cTn id="52" dur="500"/>
                                        <p:tgtEl>
                                          <p:spTgt spid="295"/>
                                        </p:tgtEl>
                                        <p:attrNameLst>
                                          <p:attrName>ppt_h</p:attrName>
                                        </p:attrNameLst>
                                      </p:cBhvr>
                                      <p:tavLst>
                                        <p:tav tm="0">
                                          <p:val>
                                            <p:strVal val="ppt_h"/>
                                          </p:val>
                                        </p:tav>
                                        <p:tav tm="100000">
                                          <p:val>
                                            <p:fltVal val="0"/>
                                          </p:val>
                                        </p:tav>
                                      </p:tavLst>
                                    </p:anim>
                                    <p:animEffect transition="out" filter="fade">
                                      <p:cBhvr>
                                        <p:cTn id="53" dur="500"/>
                                        <p:tgtEl>
                                          <p:spTgt spid="295"/>
                                        </p:tgtEl>
                                      </p:cBhvr>
                                    </p:animEffect>
                                    <p:set>
                                      <p:cBhvr>
                                        <p:cTn id="54" dur="1" fill="hold">
                                          <p:stCondLst>
                                            <p:cond delay="499"/>
                                          </p:stCondLst>
                                        </p:cTn>
                                        <p:tgtEl>
                                          <p:spTgt spid="295"/>
                                        </p:tgtEl>
                                        <p:attrNameLst>
                                          <p:attrName>style.visibility</p:attrName>
                                        </p:attrNameLst>
                                      </p:cBhvr>
                                      <p:to>
                                        <p:strVal val="hidden"/>
                                      </p:to>
                                    </p:set>
                                  </p:childTnLst>
                                </p:cTn>
                              </p:par>
                            </p:childTnLst>
                          </p:cTn>
                        </p:par>
                        <p:par>
                          <p:cTn id="55" fill="hold">
                            <p:stCondLst>
                              <p:cond delay="1000"/>
                            </p:stCondLst>
                            <p:childTnLst>
                              <p:par>
                                <p:cTn id="56" presetID="53" presetClass="exit" presetSubtype="0" fill="hold" nodeType="afterEffect">
                                  <p:stCondLst>
                                    <p:cond delay="0"/>
                                  </p:stCondLst>
                                  <p:childTnLst>
                                    <p:anim calcmode="lin" valueType="num">
                                      <p:cBhvr>
                                        <p:cTn id="57" dur="500"/>
                                        <p:tgtEl>
                                          <p:spTgt spid="244"/>
                                        </p:tgtEl>
                                        <p:attrNameLst>
                                          <p:attrName>ppt_w</p:attrName>
                                        </p:attrNameLst>
                                      </p:cBhvr>
                                      <p:tavLst>
                                        <p:tav tm="0">
                                          <p:val>
                                            <p:strVal val="ppt_w"/>
                                          </p:val>
                                        </p:tav>
                                        <p:tav tm="100000">
                                          <p:val>
                                            <p:fltVal val="0"/>
                                          </p:val>
                                        </p:tav>
                                      </p:tavLst>
                                    </p:anim>
                                    <p:anim calcmode="lin" valueType="num">
                                      <p:cBhvr>
                                        <p:cTn id="58" dur="500"/>
                                        <p:tgtEl>
                                          <p:spTgt spid="244"/>
                                        </p:tgtEl>
                                        <p:attrNameLst>
                                          <p:attrName>ppt_h</p:attrName>
                                        </p:attrNameLst>
                                      </p:cBhvr>
                                      <p:tavLst>
                                        <p:tav tm="0">
                                          <p:val>
                                            <p:strVal val="ppt_h"/>
                                          </p:val>
                                        </p:tav>
                                        <p:tav tm="100000">
                                          <p:val>
                                            <p:fltVal val="0"/>
                                          </p:val>
                                        </p:tav>
                                      </p:tavLst>
                                    </p:anim>
                                    <p:animEffect transition="out" filter="fade">
                                      <p:cBhvr>
                                        <p:cTn id="59" dur="500"/>
                                        <p:tgtEl>
                                          <p:spTgt spid="244"/>
                                        </p:tgtEl>
                                      </p:cBhvr>
                                    </p:animEffect>
                                    <p:set>
                                      <p:cBhvr>
                                        <p:cTn id="60" dur="1" fill="hold">
                                          <p:stCondLst>
                                            <p:cond delay="499"/>
                                          </p:stCondLst>
                                        </p:cTn>
                                        <p:tgtEl>
                                          <p:spTgt spid="24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290"/>
                                        </p:tgtEl>
                                        <p:attrNameLst>
                                          <p:attrName>style.visibility</p:attrName>
                                        </p:attrNameLst>
                                      </p:cBhvr>
                                      <p:to>
                                        <p:strVal val="visible"/>
                                      </p:to>
                                    </p:set>
                                    <p:animEffect transition="in" filter="wipe(right)">
                                      <p:cBhvr>
                                        <p:cTn id="65" dur="500"/>
                                        <p:tgtEl>
                                          <p:spTgt spid="290"/>
                                        </p:tgtEl>
                                      </p:cBhvr>
                                    </p:animEffect>
                                  </p:childTnLst>
                                </p:cTn>
                              </p:par>
                            </p:childTnLst>
                          </p:cTn>
                        </p:par>
                        <p:par>
                          <p:cTn id="66" fill="hold">
                            <p:stCondLst>
                              <p:cond delay="500"/>
                            </p:stCondLst>
                            <p:childTnLst>
                              <p:par>
                                <p:cTn id="67" presetID="53" presetClass="entr" presetSubtype="0" fill="hold" nodeType="afterEffect">
                                  <p:stCondLst>
                                    <p:cond delay="0"/>
                                  </p:stCondLst>
                                  <p:childTnLst>
                                    <p:set>
                                      <p:cBhvr>
                                        <p:cTn id="68" dur="1" fill="hold">
                                          <p:stCondLst>
                                            <p:cond delay="0"/>
                                          </p:stCondLst>
                                        </p:cTn>
                                        <p:tgtEl>
                                          <p:spTgt spid="248"/>
                                        </p:tgtEl>
                                        <p:attrNameLst>
                                          <p:attrName>style.visibility</p:attrName>
                                        </p:attrNameLst>
                                      </p:cBhvr>
                                      <p:to>
                                        <p:strVal val="visible"/>
                                      </p:to>
                                    </p:set>
                                    <p:anim calcmode="lin" valueType="num">
                                      <p:cBhvr>
                                        <p:cTn id="69" dur="500" fill="hold"/>
                                        <p:tgtEl>
                                          <p:spTgt spid="248"/>
                                        </p:tgtEl>
                                        <p:attrNameLst>
                                          <p:attrName>ppt_w</p:attrName>
                                        </p:attrNameLst>
                                      </p:cBhvr>
                                      <p:tavLst>
                                        <p:tav tm="0">
                                          <p:val>
                                            <p:fltVal val="0"/>
                                          </p:val>
                                        </p:tav>
                                        <p:tav tm="100000">
                                          <p:val>
                                            <p:strVal val="#ppt_w"/>
                                          </p:val>
                                        </p:tav>
                                      </p:tavLst>
                                    </p:anim>
                                    <p:anim calcmode="lin" valueType="num">
                                      <p:cBhvr>
                                        <p:cTn id="70" dur="500" fill="hold"/>
                                        <p:tgtEl>
                                          <p:spTgt spid="248"/>
                                        </p:tgtEl>
                                        <p:attrNameLst>
                                          <p:attrName>ppt_h</p:attrName>
                                        </p:attrNameLst>
                                      </p:cBhvr>
                                      <p:tavLst>
                                        <p:tav tm="0">
                                          <p:val>
                                            <p:fltVal val="0"/>
                                          </p:val>
                                        </p:tav>
                                        <p:tav tm="100000">
                                          <p:val>
                                            <p:strVal val="#ppt_h"/>
                                          </p:val>
                                        </p:tav>
                                      </p:tavLst>
                                    </p:anim>
                                    <p:animEffect transition="in" filter="fade">
                                      <p:cBhvr>
                                        <p:cTn id="71" dur="500"/>
                                        <p:tgtEl>
                                          <p:spTgt spid="248"/>
                                        </p:tgtEl>
                                      </p:cBhvr>
                                    </p:animEffect>
                                  </p:childTnLst>
                                </p:cTn>
                              </p:par>
                            </p:childTnLst>
                          </p:cTn>
                        </p:par>
                        <p:par>
                          <p:cTn id="72" fill="hold">
                            <p:stCondLst>
                              <p:cond delay="1000"/>
                            </p:stCondLst>
                            <p:childTnLst>
                              <p:par>
                                <p:cTn id="73" presetID="6" presetClass="entr" presetSubtype="32" fill="hold" nodeType="afterEffect">
                                  <p:stCondLst>
                                    <p:cond delay="0"/>
                                  </p:stCondLst>
                                  <p:childTnLst>
                                    <p:set>
                                      <p:cBhvr>
                                        <p:cTn id="74" dur="1" fill="hold">
                                          <p:stCondLst>
                                            <p:cond delay="0"/>
                                          </p:stCondLst>
                                        </p:cTn>
                                        <p:tgtEl>
                                          <p:spTgt spid="250"/>
                                        </p:tgtEl>
                                        <p:attrNameLst>
                                          <p:attrName>style.visibility</p:attrName>
                                        </p:attrNameLst>
                                      </p:cBhvr>
                                      <p:to>
                                        <p:strVal val="visible"/>
                                      </p:to>
                                    </p:set>
                                    <p:animEffect transition="in" filter="circle(out)">
                                      <p:cBhvr>
                                        <p:cTn id="75" dur="1000"/>
                                        <p:tgtEl>
                                          <p:spTgt spid="250"/>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 grpId="0" animBg="1"/>
      <p:bldP spid="253" grpId="0" animBg="1"/>
      <p:bldP spid="254" grpId="0" animBg="1"/>
      <p:bldP spid="254" grpId="1" animBg="1"/>
      <p:bldP spid="255" grpId="0" animBg="1"/>
      <p:bldP spid="256" grpId="0" animBg="1"/>
      <p:bldP spid="256" grpId="1" animBg="1"/>
      <p:bldP spid="257" grpId="0" animBg="1"/>
      <p:bldP spid="263" grpId="0" animBg="1"/>
      <p:bldP spid="297" grpId="0" animBg="1"/>
      <p:bldP spid="244" grpId="0" animBg="1"/>
      <p:bldP spid="295" grpId="0" animBg="1"/>
      <p:bldP spid="295" grpId="1" animBg="1"/>
      <p:bldP spid="245" grpId="0" animBg="1"/>
    </p:bld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Message Scheduling</a:t>
            </a:r>
            <a:endParaRPr lang="en-US" sz="4000" dirty="0"/>
          </a:p>
        </p:txBody>
      </p:sp>
      <p:sp>
        <p:nvSpPr>
          <p:cNvPr id="3" name="Content Placeholder 2"/>
          <p:cNvSpPr>
            <a:spLocks noGrp="1"/>
          </p:cNvSpPr>
          <p:nvPr>
            <p:ph idx="1"/>
          </p:nvPr>
        </p:nvSpPr>
        <p:spPr>
          <a:xfrm>
            <a:off x="457200" y="990601"/>
            <a:ext cx="8458200" cy="1371600"/>
          </a:xfrm>
        </p:spPr>
        <p:txBody>
          <a:bodyPr/>
          <a:lstStyle/>
          <a:p>
            <a:r>
              <a:rPr lang="en-US" dirty="0" smtClean="0"/>
              <a:t>Residual Belief Propagation [</a:t>
            </a:r>
            <a:r>
              <a:rPr lang="en-US" dirty="0" err="1" smtClean="0"/>
              <a:t>Elidan</a:t>
            </a:r>
            <a:r>
              <a:rPr lang="en-US" dirty="0" smtClean="0"/>
              <a:t> et al., UAI 06]: </a:t>
            </a:r>
          </a:p>
          <a:p>
            <a:pPr lvl="1"/>
            <a:r>
              <a:rPr lang="en-US" dirty="0" smtClean="0"/>
              <a:t>Assign priorities based on change in inbound messages</a:t>
            </a:r>
          </a:p>
        </p:txBody>
      </p:sp>
      <p:cxnSp>
        <p:nvCxnSpPr>
          <p:cNvPr id="74" name="Straight Arrow Connector 73"/>
          <p:cNvCxnSpPr/>
          <p:nvPr/>
        </p:nvCxnSpPr>
        <p:spPr bwMode="auto">
          <a:xfrm>
            <a:off x="1295400" y="4811474"/>
            <a:ext cx="609600" cy="1588"/>
          </a:xfrm>
          <a:prstGeom prst="straightConnector1">
            <a:avLst/>
          </a:prstGeom>
          <a:ln>
            <a:solidFill>
              <a:srgbClr val="7030A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75" name="Straight Arrow Connector 74"/>
          <p:cNvCxnSpPr/>
          <p:nvPr/>
        </p:nvCxnSpPr>
        <p:spPr bwMode="auto">
          <a:xfrm rot="5400000" flipH="1" flipV="1">
            <a:off x="2172494" y="5153579"/>
            <a:ext cx="531811" cy="1"/>
          </a:xfrm>
          <a:prstGeom prst="straightConnector1">
            <a:avLst/>
          </a:prstGeom>
          <a:ln>
            <a:solidFill>
              <a:srgbClr val="7030A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78" name="Straight Arrow Connector 77"/>
          <p:cNvCxnSpPr/>
          <p:nvPr/>
        </p:nvCxnSpPr>
        <p:spPr bwMode="auto">
          <a:xfrm rot="5400000" flipH="1" flipV="1">
            <a:off x="1715295" y="3934379"/>
            <a:ext cx="531811" cy="1"/>
          </a:xfrm>
          <a:prstGeom prst="straightConnector1">
            <a:avLst/>
          </a:prstGeom>
          <a:ln>
            <a:solidFill>
              <a:srgbClr val="7030A0"/>
            </a:solidFill>
            <a:headEnd type="arrow"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50" name="Group 49"/>
          <p:cNvGrpSpPr/>
          <p:nvPr/>
        </p:nvGrpSpPr>
        <p:grpSpPr>
          <a:xfrm>
            <a:off x="685800" y="3058874"/>
            <a:ext cx="3200400" cy="3048000"/>
            <a:chOff x="1371600" y="3505200"/>
            <a:chExt cx="2743200" cy="2667000"/>
          </a:xfrm>
        </p:grpSpPr>
        <p:sp>
          <p:nvSpPr>
            <p:cNvPr id="10" name="Rectangle 9"/>
            <p:cNvSpPr/>
            <p:nvPr/>
          </p:nvSpPr>
          <p:spPr bwMode="auto">
            <a:xfrm>
              <a:off x="2514600" y="3505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 name="Oval 16"/>
            <p:cNvSpPr/>
            <p:nvPr/>
          </p:nvSpPr>
          <p:spPr bwMode="auto">
            <a:xfrm>
              <a:off x="2514600" y="46482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1</a:t>
              </a:r>
            </a:p>
          </p:txBody>
        </p:sp>
        <p:cxnSp>
          <p:nvCxnSpPr>
            <p:cNvPr id="19" name="Straight Connector 18"/>
            <p:cNvCxnSpPr>
              <a:stCxn id="17" idx="6"/>
              <a:endCxn id="21" idx="1"/>
            </p:cNvCxnSpPr>
            <p:nvPr/>
          </p:nvCxnSpPr>
          <p:spPr bwMode="auto">
            <a:xfrm>
              <a:off x="2895600" y="4838700"/>
              <a:ext cx="838200" cy="0"/>
            </a:xfrm>
            <a:prstGeom prst="line">
              <a:avLst/>
            </a:prstGeom>
            <a:noFill/>
            <a:ln w="38100" cap="flat" cmpd="sng" algn="ctr">
              <a:solidFill>
                <a:schemeClr val="hlink"/>
              </a:solidFill>
              <a:prstDash val="solid"/>
              <a:round/>
              <a:headEnd type="none" w="med" len="med"/>
              <a:tailEnd type="none" w="med" len="med"/>
            </a:ln>
            <a:effectLst/>
          </p:spPr>
        </p:cxnSp>
        <p:sp>
          <p:nvSpPr>
            <p:cNvPr id="21" name="Rectangle 20"/>
            <p:cNvSpPr/>
            <p:nvPr/>
          </p:nvSpPr>
          <p:spPr bwMode="auto">
            <a:xfrm>
              <a:off x="3733800" y="4648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 name="Rectangle 21"/>
            <p:cNvSpPr/>
            <p:nvPr/>
          </p:nvSpPr>
          <p:spPr bwMode="auto">
            <a:xfrm>
              <a:off x="1371600" y="4648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6" name="Straight Connector 25"/>
            <p:cNvCxnSpPr>
              <a:stCxn id="17" idx="2"/>
              <a:endCxn id="22" idx="3"/>
            </p:cNvCxnSpPr>
            <p:nvPr/>
          </p:nvCxnSpPr>
          <p:spPr bwMode="auto">
            <a:xfrm rot="10800000">
              <a:off x="1752600" y="4838700"/>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28" name="Straight Connector 27"/>
            <p:cNvCxnSpPr>
              <a:stCxn id="10" idx="2"/>
              <a:endCxn id="17" idx="0"/>
            </p:cNvCxnSpPr>
            <p:nvPr/>
          </p:nvCxnSpPr>
          <p:spPr bwMode="auto">
            <a:xfrm rot="5400000">
              <a:off x="2324100" y="4267200"/>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38" name="Rectangle 37"/>
            <p:cNvSpPr/>
            <p:nvPr/>
          </p:nvSpPr>
          <p:spPr bwMode="auto">
            <a:xfrm>
              <a:off x="2514600" y="5791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45" name="Straight Connector 44"/>
            <p:cNvCxnSpPr>
              <a:stCxn id="17" idx="4"/>
              <a:endCxn id="38" idx="0"/>
            </p:cNvCxnSpPr>
            <p:nvPr/>
          </p:nvCxnSpPr>
          <p:spPr bwMode="auto">
            <a:xfrm rot="5400000">
              <a:off x="2324100" y="5410200"/>
              <a:ext cx="762000" cy="0"/>
            </a:xfrm>
            <a:prstGeom prst="line">
              <a:avLst/>
            </a:prstGeom>
            <a:noFill/>
            <a:ln w="38100" cap="flat" cmpd="sng" algn="ctr">
              <a:solidFill>
                <a:schemeClr val="hlink"/>
              </a:solidFill>
              <a:prstDash val="solid"/>
              <a:round/>
              <a:headEnd type="none" w="med" len="med"/>
              <a:tailEnd type="none" w="med" len="med"/>
            </a:ln>
            <a:effectLst/>
          </p:spPr>
        </p:cxnSp>
      </p:grpSp>
      <p:cxnSp>
        <p:nvCxnSpPr>
          <p:cNvPr id="79" name="Straight Arrow Connector 78"/>
          <p:cNvCxnSpPr/>
          <p:nvPr/>
        </p:nvCxnSpPr>
        <p:spPr bwMode="auto">
          <a:xfrm>
            <a:off x="2590800" y="4430474"/>
            <a:ext cx="609600" cy="1588"/>
          </a:xfrm>
          <a:prstGeom prst="straightConnector1">
            <a:avLst/>
          </a:prstGeom>
          <a:ln>
            <a:solidFill>
              <a:srgbClr val="C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73" name="Slide Number Placeholder 72"/>
          <p:cNvSpPr>
            <a:spLocks noGrp="1"/>
          </p:cNvSpPr>
          <p:nvPr>
            <p:ph type="sldNum" sz="quarter" idx="12"/>
          </p:nvPr>
        </p:nvSpPr>
        <p:spPr/>
        <p:txBody>
          <a:bodyPr/>
          <a:lstStyle/>
          <a:p>
            <a:fld id="{29982EE5-C165-4792-B6D9-CAD024C0FAD7}" type="slidenum">
              <a:rPr lang="en-US" smtClean="0"/>
              <a:pPr/>
              <a:t>16</a:t>
            </a:fld>
            <a:endParaRPr lang="en-US" dirty="0"/>
          </a:p>
        </p:txBody>
      </p:sp>
      <p:sp>
        <p:nvSpPr>
          <p:cNvPr id="76" name="Rectangle 75"/>
          <p:cNvSpPr/>
          <p:nvPr/>
        </p:nvSpPr>
        <p:spPr bwMode="auto">
          <a:xfrm>
            <a:off x="991394" y="2982674"/>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7" name="Rectangle 76"/>
          <p:cNvSpPr/>
          <p:nvPr/>
        </p:nvSpPr>
        <p:spPr bwMode="auto">
          <a:xfrm>
            <a:off x="1296194" y="2906474"/>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0" name="Straight Arrow Connector 79"/>
          <p:cNvCxnSpPr/>
          <p:nvPr/>
        </p:nvCxnSpPr>
        <p:spPr bwMode="auto">
          <a:xfrm>
            <a:off x="762794" y="34398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81" name="Straight Arrow Connector 80"/>
          <p:cNvCxnSpPr/>
          <p:nvPr/>
        </p:nvCxnSpPr>
        <p:spPr bwMode="auto">
          <a:xfrm rot="5400000" flipH="1" flipV="1">
            <a:off x="342900" y="30207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2" name="Rectangle 81"/>
          <p:cNvSpPr/>
          <p:nvPr/>
        </p:nvSpPr>
        <p:spPr bwMode="auto">
          <a:xfrm>
            <a:off x="991394" y="3058874"/>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83" name="Rectangle 82"/>
          <p:cNvSpPr/>
          <p:nvPr/>
        </p:nvSpPr>
        <p:spPr bwMode="auto">
          <a:xfrm>
            <a:off x="1296194" y="2982674"/>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4" name="TextBox 83"/>
          <p:cNvSpPr txBox="1"/>
          <p:nvPr/>
        </p:nvSpPr>
        <p:spPr>
          <a:xfrm>
            <a:off x="915194" y="3440668"/>
            <a:ext cx="1061509" cy="369332"/>
          </a:xfrm>
          <a:prstGeom prst="rect">
            <a:avLst/>
          </a:prstGeom>
          <a:noFill/>
        </p:spPr>
        <p:txBody>
          <a:bodyPr wrap="none" rtlCol="0">
            <a:spAutoFit/>
          </a:bodyPr>
          <a:lstStyle/>
          <a:p>
            <a:r>
              <a:rPr lang="en-US" dirty="0" smtClean="0"/>
              <a:t>Message</a:t>
            </a:r>
            <a:endParaRPr lang="en-US" dirty="0"/>
          </a:p>
        </p:txBody>
      </p:sp>
      <p:cxnSp>
        <p:nvCxnSpPr>
          <p:cNvPr id="108" name="Straight Arrow Connector 107"/>
          <p:cNvCxnSpPr/>
          <p:nvPr/>
        </p:nvCxnSpPr>
        <p:spPr bwMode="auto">
          <a:xfrm>
            <a:off x="304800" y="54972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9" name="Straight Arrow Connector 108"/>
          <p:cNvCxnSpPr/>
          <p:nvPr/>
        </p:nvCxnSpPr>
        <p:spPr bwMode="auto">
          <a:xfrm rot="5400000" flipH="1" flipV="1">
            <a:off x="-115094" y="50781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0" name="Rectangle 109"/>
          <p:cNvSpPr/>
          <p:nvPr/>
        </p:nvSpPr>
        <p:spPr bwMode="auto">
          <a:xfrm>
            <a:off x="533400" y="5116274"/>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11" name="Rectangle 110"/>
          <p:cNvSpPr/>
          <p:nvPr/>
        </p:nvSpPr>
        <p:spPr bwMode="auto">
          <a:xfrm>
            <a:off x="838200" y="5040074"/>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2" name="TextBox 111"/>
          <p:cNvSpPr txBox="1"/>
          <p:nvPr/>
        </p:nvSpPr>
        <p:spPr>
          <a:xfrm>
            <a:off x="457200" y="5498068"/>
            <a:ext cx="1061509" cy="369332"/>
          </a:xfrm>
          <a:prstGeom prst="rect">
            <a:avLst/>
          </a:prstGeom>
          <a:noFill/>
        </p:spPr>
        <p:txBody>
          <a:bodyPr wrap="none" rtlCol="0">
            <a:spAutoFit/>
          </a:bodyPr>
          <a:lstStyle/>
          <a:p>
            <a:r>
              <a:rPr lang="en-US" dirty="0" smtClean="0"/>
              <a:t>Message</a:t>
            </a:r>
            <a:endParaRPr lang="en-US" dirty="0"/>
          </a:p>
        </p:txBody>
      </p:sp>
      <p:cxnSp>
        <p:nvCxnSpPr>
          <p:cNvPr id="115" name="Straight Arrow Connector 114"/>
          <p:cNvCxnSpPr/>
          <p:nvPr/>
        </p:nvCxnSpPr>
        <p:spPr bwMode="auto">
          <a:xfrm>
            <a:off x="2590800" y="58782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16" name="Straight Arrow Connector 115"/>
          <p:cNvCxnSpPr/>
          <p:nvPr/>
        </p:nvCxnSpPr>
        <p:spPr bwMode="auto">
          <a:xfrm rot="5400000" flipH="1" flipV="1">
            <a:off x="2170906" y="54591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7" name="Rectangle 116"/>
          <p:cNvSpPr/>
          <p:nvPr/>
        </p:nvSpPr>
        <p:spPr bwMode="auto">
          <a:xfrm>
            <a:off x="2819400" y="5497274"/>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18" name="Rectangle 117"/>
          <p:cNvSpPr/>
          <p:nvPr/>
        </p:nvSpPr>
        <p:spPr bwMode="auto">
          <a:xfrm>
            <a:off x="3124200" y="5421074"/>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TextBox 118"/>
          <p:cNvSpPr txBox="1"/>
          <p:nvPr/>
        </p:nvSpPr>
        <p:spPr>
          <a:xfrm>
            <a:off x="2743200" y="5879068"/>
            <a:ext cx="1061509" cy="369332"/>
          </a:xfrm>
          <a:prstGeom prst="rect">
            <a:avLst/>
          </a:prstGeom>
          <a:noFill/>
        </p:spPr>
        <p:txBody>
          <a:bodyPr wrap="none" rtlCol="0">
            <a:spAutoFit/>
          </a:bodyPr>
          <a:lstStyle/>
          <a:p>
            <a:r>
              <a:rPr lang="en-US" dirty="0" smtClean="0"/>
              <a:t>Message</a:t>
            </a:r>
            <a:endParaRPr lang="en-US" dirty="0"/>
          </a:p>
        </p:txBody>
      </p:sp>
      <p:sp>
        <p:nvSpPr>
          <p:cNvPr id="120" name="Rectangle 119"/>
          <p:cNvSpPr/>
          <p:nvPr/>
        </p:nvSpPr>
        <p:spPr bwMode="auto">
          <a:xfrm>
            <a:off x="2819400" y="3775154"/>
            <a:ext cx="228600" cy="45719"/>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1" name="Rectangle 120"/>
          <p:cNvSpPr/>
          <p:nvPr/>
        </p:nvSpPr>
        <p:spPr bwMode="auto">
          <a:xfrm>
            <a:off x="3124200" y="3546554"/>
            <a:ext cx="228600" cy="45719"/>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2" name="Straight Arrow Connector 121"/>
          <p:cNvCxnSpPr/>
          <p:nvPr/>
        </p:nvCxnSpPr>
        <p:spPr bwMode="auto">
          <a:xfrm>
            <a:off x="2590800" y="41256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3" name="Straight Arrow Connector 122"/>
          <p:cNvCxnSpPr/>
          <p:nvPr/>
        </p:nvCxnSpPr>
        <p:spPr bwMode="auto">
          <a:xfrm rot="5400000" flipH="1" flipV="1">
            <a:off x="2170906" y="37065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24" name="Rectangle 123"/>
          <p:cNvSpPr/>
          <p:nvPr/>
        </p:nvSpPr>
        <p:spPr bwMode="auto">
          <a:xfrm>
            <a:off x="2819400" y="3820874"/>
            <a:ext cx="228600" cy="304800"/>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25" name="Rectangle 124"/>
          <p:cNvSpPr/>
          <p:nvPr/>
        </p:nvSpPr>
        <p:spPr bwMode="auto">
          <a:xfrm>
            <a:off x="3124200" y="3592274"/>
            <a:ext cx="228600" cy="533400"/>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27" name="Straight Arrow Connector 126"/>
          <p:cNvCxnSpPr/>
          <p:nvPr/>
        </p:nvCxnSpPr>
        <p:spPr bwMode="auto">
          <a:xfrm>
            <a:off x="6019800" y="4811474"/>
            <a:ext cx="609600" cy="1588"/>
          </a:xfrm>
          <a:prstGeom prst="straightConnector1">
            <a:avLst/>
          </a:prstGeom>
          <a:ln>
            <a:solidFill>
              <a:srgbClr val="7030A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28" name="Straight Arrow Connector 127"/>
          <p:cNvCxnSpPr/>
          <p:nvPr/>
        </p:nvCxnSpPr>
        <p:spPr bwMode="auto">
          <a:xfrm rot="5400000" flipH="1" flipV="1">
            <a:off x="6896894" y="5153579"/>
            <a:ext cx="531811" cy="1"/>
          </a:xfrm>
          <a:prstGeom prst="straightConnector1">
            <a:avLst/>
          </a:prstGeom>
          <a:ln>
            <a:solidFill>
              <a:srgbClr val="7030A0"/>
            </a:solidFill>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29" name="Straight Arrow Connector 128"/>
          <p:cNvCxnSpPr/>
          <p:nvPr/>
        </p:nvCxnSpPr>
        <p:spPr bwMode="auto">
          <a:xfrm rot="5400000" flipH="1" flipV="1">
            <a:off x="6439695" y="3934379"/>
            <a:ext cx="531811" cy="1"/>
          </a:xfrm>
          <a:prstGeom prst="straightConnector1">
            <a:avLst/>
          </a:prstGeom>
          <a:ln>
            <a:solidFill>
              <a:srgbClr val="7030A0"/>
            </a:solidFill>
            <a:headEnd type="arrow" w="med" len="med"/>
            <a:tailEnd type="none" w="med" len="med"/>
          </a:ln>
        </p:spPr>
        <p:style>
          <a:lnRef idx="3">
            <a:schemeClr val="accent6"/>
          </a:lnRef>
          <a:fillRef idx="0">
            <a:schemeClr val="accent6"/>
          </a:fillRef>
          <a:effectRef idx="2">
            <a:schemeClr val="accent6"/>
          </a:effectRef>
          <a:fontRef idx="minor">
            <a:schemeClr val="tx1"/>
          </a:fontRef>
        </p:style>
      </p:cxnSp>
      <p:grpSp>
        <p:nvGrpSpPr>
          <p:cNvPr id="130" name="Group 129"/>
          <p:cNvGrpSpPr/>
          <p:nvPr/>
        </p:nvGrpSpPr>
        <p:grpSpPr>
          <a:xfrm>
            <a:off x="5410200" y="3058874"/>
            <a:ext cx="3200400" cy="3048000"/>
            <a:chOff x="1371600" y="3505200"/>
            <a:chExt cx="2743200" cy="2667000"/>
          </a:xfrm>
        </p:grpSpPr>
        <p:sp>
          <p:nvSpPr>
            <p:cNvPr id="131" name="Rectangle 130"/>
            <p:cNvSpPr/>
            <p:nvPr/>
          </p:nvSpPr>
          <p:spPr bwMode="auto">
            <a:xfrm>
              <a:off x="2514600" y="3505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2" name="Oval 131"/>
            <p:cNvSpPr/>
            <p:nvPr/>
          </p:nvSpPr>
          <p:spPr bwMode="auto">
            <a:xfrm>
              <a:off x="2514600" y="4648200"/>
              <a:ext cx="381000" cy="3810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2</a:t>
              </a:r>
            </a:p>
          </p:txBody>
        </p:sp>
        <p:cxnSp>
          <p:nvCxnSpPr>
            <p:cNvPr id="133" name="Straight Connector 132"/>
            <p:cNvCxnSpPr>
              <a:stCxn id="132" idx="6"/>
              <a:endCxn id="134" idx="1"/>
            </p:cNvCxnSpPr>
            <p:nvPr/>
          </p:nvCxnSpPr>
          <p:spPr bwMode="auto">
            <a:xfrm>
              <a:off x="2895600" y="4838700"/>
              <a:ext cx="838200" cy="0"/>
            </a:xfrm>
            <a:prstGeom prst="line">
              <a:avLst/>
            </a:prstGeom>
            <a:noFill/>
            <a:ln w="38100" cap="flat" cmpd="sng" algn="ctr">
              <a:solidFill>
                <a:schemeClr val="hlink"/>
              </a:solidFill>
              <a:prstDash val="solid"/>
              <a:round/>
              <a:headEnd type="none" w="med" len="med"/>
              <a:tailEnd type="none" w="med" len="med"/>
            </a:ln>
            <a:effectLst/>
          </p:spPr>
        </p:cxnSp>
        <p:sp>
          <p:nvSpPr>
            <p:cNvPr id="134" name="Rectangle 133"/>
            <p:cNvSpPr/>
            <p:nvPr/>
          </p:nvSpPr>
          <p:spPr bwMode="auto">
            <a:xfrm>
              <a:off x="3733800" y="4648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5" name="Rectangle 134"/>
            <p:cNvSpPr/>
            <p:nvPr/>
          </p:nvSpPr>
          <p:spPr bwMode="auto">
            <a:xfrm>
              <a:off x="1371600" y="4648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6" name="Straight Connector 135"/>
            <p:cNvCxnSpPr>
              <a:stCxn id="132" idx="2"/>
              <a:endCxn id="135" idx="3"/>
            </p:cNvCxnSpPr>
            <p:nvPr/>
          </p:nvCxnSpPr>
          <p:spPr bwMode="auto">
            <a:xfrm rot="10800000">
              <a:off x="1752600" y="4838700"/>
              <a:ext cx="762000" cy="0"/>
            </a:xfrm>
            <a:prstGeom prst="line">
              <a:avLst/>
            </a:prstGeom>
            <a:noFill/>
            <a:ln w="38100" cap="flat" cmpd="sng" algn="ctr">
              <a:solidFill>
                <a:schemeClr val="hlink"/>
              </a:solidFill>
              <a:prstDash val="solid"/>
              <a:round/>
              <a:headEnd type="none" w="med" len="med"/>
              <a:tailEnd type="none" w="med" len="med"/>
            </a:ln>
            <a:effectLst/>
          </p:spPr>
        </p:cxnSp>
        <p:cxnSp>
          <p:nvCxnSpPr>
            <p:cNvPr id="137" name="Straight Connector 136"/>
            <p:cNvCxnSpPr>
              <a:stCxn id="131" idx="2"/>
              <a:endCxn id="132" idx="0"/>
            </p:cNvCxnSpPr>
            <p:nvPr/>
          </p:nvCxnSpPr>
          <p:spPr bwMode="auto">
            <a:xfrm rot="5400000">
              <a:off x="2324100" y="4267200"/>
              <a:ext cx="762000" cy="0"/>
            </a:xfrm>
            <a:prstGeom prst="line">
              <a:avLst/>
            </a:prstGeom>
            <a:noFill/>
            <a:ln w="38100" cap="flat" cmpd="sng" algn="ctr">
              <a:solidFill>
                <a:schemeClr val="hlink"/>
              </a:solidFill>
              <a:prstDash val="solid"/>
              <a:round/>
              <a:headEnd type="none" w="med" len="med"/>
              <a:tailEnd type="none" w="med" len="med"/>
            </a:ln>
            <a:effectLst/>
          </p:spPr>
        </p:cxnSp>
        <p:sp>
          <p:nvSpPr>
            <p:cNvPr id="138" name="Rectangle 137"/>
            <p:cNvSpPr/>
            <p:nvPr/>
          </p:nvSpPr>
          <p:spPr bwMode="auto">
            <a:xfrm>
              <a:off x="2514600" y="5791200"/>
              <a:ext cx="381000" cy="381000"/>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39" name="Straight Connector 138"/>
            <p:cNvCxnSpPr>
              <a:stCxn id="132" idx="4"/>
              <a:endCxn id="138" idx="0"/>
            </p:cNvCxnSpPr>
            <p:nvPr/>
          </p:nvCxnSpPr>
          <p:spPr bwMode="auto">
            <a:xfrm rot="5400000">
              <a:off x="2324100" y="5410200"/>
              <a:ext cx="762000" cy="0"/>
            </a:xfrm>
            <a:prstGeom prst="line">
              <a:avLst/>
            </a:prstGeom>
            <a:noFill/>
            <a:ln w="38100" cap="flat" cmpd="sng" algn="ctr">
              <a:solidFill>
                <a:schemeClr val="hlink"/>
              </a:solidFill>
              <a:prstDash val="solid"/>
              <a:round/>
              <a:headEnd type="none" w="med" len="med"/>
              <a:tailEnd type="none" w="med" len="med"/>
            </a:ln>
            <a:effectLst/>
          </p:spPr>
        </p:cxnSp>
      </p:grpSp>
      <p:cxnSp>
        <p:nvCxnSpPr>
          <p:cNvPr id="140" name="Straight Arrow Connector 139"/>
          <p:cNvCxnSpPr/>
          <p:nvPr/>
        </p:nvCxnSpPr>
        <p:spPr bwMode="auto">
          <a:xfrm>
            <a:off x="7315200" y="4430474"/>
            <a:ext cx="609600" cy="1588"/>
          </a:xfrm>
          <a:prstGeom prst="straightConnector1">
            <a:avLst/>
          </a:prstGeom>
          <a:ln>
            <a:solidFill>
              <a:srgbClr val="C00000"/>
            </a:solidFill>
            <a:headEnd type="none" w="med" len="med"/>
            <a:tailEnd type="arrow"/>
          </a:ln>
        </p:spPr>
        <p:style>
          <a:lnRef idx="3">
            <a:schemeClr val="accent6"/>
          </a:lnRef>
          <a:fillRef idx="0">
            <a:schemeClr val="accent6"/>
          </a:fillRef>
          <a:effectRef idx="2">
            <a:schemeClr val="accent6"/>
          </a:effectRef>
          <a:fontRef idx="minor">
            <a:schemeClr val="tx1"/>
          </a:fontRef>
        </p:style>
      </p:cxnSp>
      <p:sp>
        <p:nvSpPr>
          <p:cNvPr id="147" name="TextBox 146"/>
          <p:cNvSpPr txBox="1"/>
          <p:nvPr/>
        </p:nvSpPr>
        <p:spPr>
          <a:xfrm>
            <a:off x="5639594" y="3440668"/>
            <a:ext cx="1061509" cy="369332"/>
          </a:xfrm>
          <a:prstGeom prst="rect">
            <a:avLst/>
          </a:prstGeom>
          <a:noFill/>
        </p:spPr>
        <p:txBody>
          <a:bodyPr wrap="none" rtlCol="0">
            <a:spAutoFit/>
          </a:bodyPr>
          <a:lstStyle/>
          <a:p>
            <a:r>
              <a:rPr lang="en-US" dirty="0" smtClean="0"/>
              <a:t>Message</a:t>
            </a:r>
            <a:endParaRPr lang="en-US" dirty="0"/>
          </a:p>
        </p:txBody>
      </p:sp>
      <p:sp>
        <p:nvSpPr>
          <p:cNvPr id="152" name="TextBox 151"/>
          <p:cNvSpPr txBox="1"/>
          <p:nvPr/>
        </p:nvSpPr>
        <p:spPr>
          <a:xfrm>
            <a:off x="5181600" y="5498068"/>
            <a:ext cx="1061509" cy="369332"/>
          </a:xfrm>
          <a:prstGeom prst="rect">
            <a:avLst/>
          </a:prstGeom>
          <a:noFill/>
        </p:spPr>
        <p:txBody>
          <a:bodyPr wrap="none" rtlCol="0">
            <a:spAutoFit/>
          </a:bodyPr>
          <a:lstStyle/>
          <a:p>
            <a:r>
              <a:rPr lang="en-US" dirty="0" smtClean="0"/>
              <a:t>Message</a:t>
            </a:r>
            <a:endParaRPr lang="en-US" dirty="0"/>
          </a:p>
        </p:txBody>
      </p:sp>
      <p:cxnSp>
        <p:nvCxnSpPr>
          <p:cNvPr id="153" name="Straight Arrow Connector 152"/>
          <p:cNvCxnSpPr/>
          <p:nvPr/>
        </p:nvCxnSpPr>
        <p:spPr bwMode="auto">
          <a:xfrm>
            <a:off x="7315200" y="58782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54" name="Straight Arrow Connector 153"/>
          <p:cNvCxnSpPr/>
          <p:nvPr/>
        </p:nvCxnSpPr>
        <p:spPr bwMode="auto">
          <a:xfrm rot="5400000" flipH="1" flipV="1">
            <a:off x="6895306" y="54591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55" name="Rectangle 154"/>
          <p:cNvSpPr/>
          <p:nvPr/>
        </p:nvSpPr>
        <p:spPr bwMode="auto">
          <a:xfrm>
            <a:off x="7543800" y="5497274"/>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56" name="Rectangle 155"/>
          <p:cNvSpPr/>
          <p:nvPr/>
        </p:nvSpPr>
        <p:spPr bwMode="auto">
          <a:xfrm>
            <a:off x="7848600" y="5421074"/>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7" name="TextBox 156"/>
          <p:cNvSpPr txBox="1"/>
          <p:nvPr/>
        </p:nvSpPr>
        <p:spPr>
          <a:xfrm>
            <a:off x="7467600" y="5879068"/>
            <a:ext cx="1061509" cy="369332"/>
          </a:xfrm>
          <a:prstGeom prst="rect">
            <a:avLst/>
          </a:prstGeom>
          <a:noFill/>
        </p:spPr>
        <p:txBody>
          <a:bodyPr wrap="none" rtlCol="0">
            <a:spAutoFit/>
          </a:bodyPr>
          <a:lstStyle/>
          <a:p>
            <a:r>
              <a:rPr lang="en-US" dirty="0" smtClean="0"/>
              <a:t>Message</a:t>
            </a:r>
            <a:endParaRPr lang="en-US" dirty="0"/>
          </a:p>
        </p:txBody>
      </p:sp>
      <p:sp>
        <p:nvSpPr>
          <p:cNvPr id="158" name="Rectangle 157"/>
          <p:cNvSpPr/>
          <p:nvPr/>
        </p:nvSpPr>
        <p:spPr bwMode="auto">
          <a:xfrm>
            <a:off x="7848600" y="3657600"/>
            <a:ext cx="228600" cy="228600"/>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9" name="Rectangle 158"/>
          <p:cNvSpPr/>
          <p:nvPr/>
        </p:nvSpPr>
        <p:spPr bwMode="auto">
          <a:xfrm>
            <a:off x="7543800" y="3352800"/>
            <a:ext cx="228600" cy="502919"/>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0" name="Straight Arrow Connector 159"/>
          <p:cNvCxnSpPr/>
          <p:nvPr/>
        </p:nvCxnSpPr>
        <p:spPr bwMode="auto">
          <a:xfrm>
            <a:off x="7315200" y="4125674"/>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1" name="Straight Arrow Connector 160"/>
          <p:cNvCxnSpPr/>
          <p:nvPr/>
        </p:nvCxnSpPr>
        <p:spPr bwMode="auto">
          <a:xfrm rot="5400000" flipH="1" flipV="1">
            <a:off x="6895306" y="3706574"/>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62" name="Rectangle 161"/>
          <p:cNvSpPr/>
          <p:nvPr/>
        </p:nvSpPr>
        <p:spPr bwMode="auto">
          <a:xfrm>
            <a:off x="7543800" y="3820874"/>
            <a:ext cx="228600" cy="304800"/>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63" name="Rectangle 162"/>
          <p:cNvSpPr/>
          <p:nvPr/>
        </p:nvSpPr>
        <p:spPr bwMode="auto">
          <a:xfrm>
            <a:off x="7848600" y="3886200"/>
            <a:ext cx="228600" cy="239474"/>
          </a:xfrm>
          <a:prstGeom prst="rect">
            <a:avLst/>
          </a:prstGeom>
          <a:solidFill>
            <a:srgbClr val="C00000"/>
          </a:solidFill>
          <a:ln>
            <a:solidFill>
              <a:srgbClr val="C0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66" name="Straight Connector 165"/>
          <p:cNvCxnSpPr/>
          <p:nvPr/>
        </p:nvCxnSpPr>
        <p:spPr bwMode="auto">
          <a:xfrm rot="5400000">
            <a:off x="2247900" y="4305300"/>
            <a:ext cx="4495800" cy="0"/>
          </a:xfrm>
          <a:prstGeom prst="line">
            <a:avLst/>
          </a:prstGeom>
          <a:noFill/>
          <a:ln w="38100" cap="flat" cmpd="sng" algn="ctr">
            <a:solidFill>
              <a:schemeClr val="bg1">
                <a:lumMod val="75000"/>
              </a:schemeClr>
            </a:solidFill>
            <a:prstDash val="solid"/>
            <a:round/>
            <a:headEnd type="none" w="med" len="med"/>
            <a:tailEnd type="none" w="med" len="med"/>
          </a:ln>
          <a:effectLst/>
        </p:spPr>
      </p:cxnSp>
      <p:cxnSp>
        <p:nvCxnSpPr>
          <p:cNvPr id="167" name="Straight Arrow Connector 166"/>
          <p:cNvCxnSpPr/>
          <p:nvPr/>
        </p:nvCxnSpPr>
        <p:spPr bwMode="auto">
          <a:xfrm>
            <a:off x="5486400" y="34290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68" name="Straight Arrow Connector 167"/>
          <p:cNvCxnSpPr/>
          <p:nvPr/>
        </p:nvCxnSpPr>
        <p:spPr bwMode="auto">
          <a:xfrm rot="5400000" flipH="1" flipV="1">
            <a:off x="5066506" y="30099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69" name="Rectangle 168"/>
          <p:cNvSpPr/>
          <p:nvPr/>
        </p:nvSpPr>
        <p:spPr bwMode="auto">
          <a:xfrm>
            <a:off x="5715000" y="2819400"/>
            <a:ext cx="228600" cy="3048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70" name="Rectangle 169"/>
          <p:cNvSpPr/>
          <p:nvPr/>
        </p:nvSpPr>
        <p:spPr bwMode="auto">
          <a:xfrm>
            <a:off x="6019800" y="28956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1" name="Rectangle 170"/>
          <p:cNvSpPr/>
          <p:nvPr/>
        </p:nvSpPr>
        <p:spPr bwMode="auto">
          <a:xfrm>
            <a:off x="5715000" y="3124200"/>
            <a:ext cx="228600" cy="3048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72" name="Rectangle 171"/>
          <p:cNvSpPr/>
          <p:nvPr/>
        </p:nvSpPr>
        <p:spPr bwMode="auto">
          <a:xfrm>
            <a:off x="6019800" y="3276600"/>
            <a:ext cx="228600" cy="1524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73" name="Straight Arrow Connector 172"/>
          <p:cNvCxnSpPr/>
          <p:nvPr/>
        </p:nvCxnSpPr>
        <p:spPr bwMode="auto">
          <a:xfrm>
            <a:off x="5029200" y="54864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8" name="Straight Arrow Connector 177"/>
          <p:cNvCxnSpPr/>
          <p:nvPr/>
        </p:nvCxnSpPr>
        <p:spPr bwMode="auto">
          <a:xfrm rot="5400000" flipH="1" flipV="1">
            <a:off x="4609306" y="50673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96" name="Rectangle 195"/>
          <p:cNvSpPr/>
          <p:nvPr/>
        </p:nvSpPr>
        <p:spPr bwMode="auto">
          <a:xfrm>
            <a:off x="5257800" y="5181600"/>
            <a:ext cx="228600" cy="3048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12" name="Rectangle 211"/>
          <p:cNvSpPr/>
          <p:nvPr/>
        </p:nvSpPr>
        <p:spPr bwMode="auto">
          <a:xfrm>
            <a:off x="5562600" y="51054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68" name="Rounded Rectangular Callout 267"/>
          <p:cNvSpPr/>
          <p:nvPr/>
        </p:nvSpPr>
        <p:spPr bwMode="auto">
          <a:xfrm>
            <a:off x="6781800" y="2590800"/>
            <a:ext cx="1981200" cy="381000"/>
          </a:xfrm>
          <a:prstGeom prst="wedgeRoundRectCallout">
            <a:avLst>
              <a:gd name="adj1" fmla="val 13135"/>
              <a:gd name="adj2" fmla="val 140111"/>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Large</a:t>
            </a:r>
            <a:r>
              <a:rPr kumimoji="0" lang="en-US" sz="2400" b="0" i="0" u="none" strike="noStrike" cap="none" normalizeH="0" baseline="0" dirty="0" smtClean="0">
                <a:ln>
                  <a:noFill/>
                </a:ln>
                <a:solidFill>
                  <a:schemeClr val="tx1"/>
                </a:solidFill>
                <a:effectLst/>
                <a:latin typeface="Tahoma" pitchFamily="-64" charset="0"/>
              </a:rPr>
              <a:t> Change</a:t>
            </a:r>
          </a:p>
        </p:txBody>
      </p:sp>
      <p:sp>
        <p:nvSpPr>
          <p:cNvPr id="269" name="Rounded Rectangular Callout 268"/>
          <p:cNvSpPr/>
          <p:nvPr/>
        </p:nvSpPr>
        <p:spPr bwMode="auto">
          <a:xfrm>
            <a:off x="152400" y="2209800"/>
            <a:ext cx="2362200" cy="457200"/>
          </a:xfrm>
          <a:prstGeom prst="wedgeRoundRectCallout">
            <a:avLst>
              <a:gd name="adj1" fmla="val -15424"/>
              <a:gd name="adj2" fmla="val 102629"/>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Small Change</a:t>
            </a:r>
          </a:p>
        </p:txBody>
      </p:sp>
      <p:sp>
        <p:nvSpPr>
          <p:cNvPr id="270" name="Rounded Rectangular Callout 269"/>
          <p:cNvSpPr/>
          <p:nvPr/>
        </p:nvSpPr>
        <p:spPr bwMode="auto">
          <a:xfrm>
            <a:off x="2514600" y="2743200"/>
            <a:ext cx="2133600" cy="457200"/>
          </a:xfrm>
          <a:prstGeom prst="wedgeRoundRectCallout">
            <a:avLst>
              <a:gd name="adj1" fmla="val -15424"/>
              <a:gd name="adj2" fmla="val 102629"/>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Small Change</a:t>
            </a:r>
          </a:p>
        </p:txBody>
      </p:sp>
      <p:sp>
        <p:nvSpPr>
          <p:cNvPr id="271" name="Rounded Rectangular Callout 270"/>
          <p:cNvSpPr/>
          <p:nvPr/>
        </p:nvSpPr>
        <p:spPr bwMode="auto">
          <a:xfrm>
            <a:off x="5029200" y="2209800"/>
            <a:ext cx="1981200" cy="381000"/>
          </a:xfrm>
          <a:prstGeom prst="wedgeRoundRectCallout">
            <a:avLst>
              <a:gd name="adj1" fmla="val -11515"/>
              <a:gd name="adj2" fmla="val 93748"/>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Large</a:t>
            </a:r>
            <a:r>
              <a:rPr kumimoji="0" lang="en-US" sz="2400" b="0" i="0" u="none" strike="noStrike" cap="none" normalizeH="0" baseline="0" dirty="0" smtClean="0">
                <a:ln>
                  <a:noFill/>
                </a:ln>
                <a:solidFill>
                  <a:schemeClr val="tx1"/>
                </a:solidFill>
                <a:effectLst/>
                <a:latin typeface="Tahoma" pitchFamily="-64" charset="0"/>
              </a:rPr>
              <a:t> Change</a:t>
            </a:r>
          </a:p>
        </p:txBody>
      </p:sp>
      <p:grpSp>
        <p:nvGrpSpPr>
          <p:cNvPr id="143" name="Group 142"/>
          <p:cNvGrpSpPr/>
          <p:nvPr/>
        </p:nvGrpSpPr>
        <p:grpSpPr>
          <a:xfrm>
            <a:off x="304800" y="4800600"/>
            <a:ext cx="8458200" cy="1447800"/>
            <a:chOff x="304800" y="4572000"/>
            <a:chExt cx="8458200" cy="1447800"/>
          </a:xfrm>
        </p:grpSpPr>
        <p:sp>
          <p:nvSpPr>
            <p:cNvPr id="141" name="Rounded Rectangle 140"/>
            <p:cNvSpPr/>
            <p:nvPr/>
          </p:nvSpPr>
          <p:spPr bwMode="auto">
            <a:xfrm>
              <a:off x="304800" y="4572000"/>
              <a:ext cx="3657600" cy="1447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Small Change:</a:t>
              </a:r>
            </a:p>
            <a:p>
              <a:pPr marL="0" marR="0" indent="0" algn="ctr" defTabSz="914400" rtl="0" eaLnBrk="1" fontAlgn="base" latinLnBrk="0" hangingPunct="1">
                <a:lnSpc>
                  <a:spcPct val="100000"/>
                </a:lnSpc>
                <a:spcBef>
                  <a:spcPct val="0"/>
                </a:spcBef>
                <a:spcAft>
                  <a:spcPct val="0"/>
                </a:spcAft>
                <a:buClrTx/>
                <a:buSzTx/>
                <a:buFontTx/>
                <a:buNone/>
                <a:tabLst/>
              </a:pPr>
              <a:r>
                <a:rPr lang="en-US" sz="2800" b="1" dirty="0" smtClean="0">
                  <a:solidFill>
                    <a:schemeClr val="tx1"/>
                  </a:solidFill>
                  <a:latin typeface="Tahoma" pitchFamily="-64" charset="0"/>
                </a:rPr>
                <a:t>Expensive No-Op</a:t>
              </a:r>
              <a:endParaRPr kumimoji="0" lang="en-US" sz="2800" b="1" i="0" u="none" strike="noStrike" cap="none" normalizeH="0" baseline="0" dirty="0" smtClean="0">
                <a:ln>
                  <a:noFill/>
                </a:ln>
                <a:solidFill>
                  <a:schemeClr val="tx1"/>
                </a:solidFill>
                <a:effectLst/>
                <a:latin typeface="Tahoma" pitchFamily="-64" charset="0"/>
              </a:endParaRPr>
            </a:p>
          </p:txBody>
        </p:sp>
        <p:sp>
          <p:nvSpPr>
            <p:cNvPr id="142" name="Rounded Rectangle 141"/>
            <p:cNvSpPr/>
            <p:nvPr/>
          </p:nvSpPr>
          <p:spPr bwMode="auto">
            <a:xfrm>
              <a:off x="5105400" y="4572000"/>
              <a:ext cx="3657600" cy="14478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Large Change:</a:t>
              </a:r>
            </a:p>
            <a:p>
              <a:pPr marL="0" marR="0" indent="0" algn="ctr" defTabSz="914400" rtl="0" eaLnBrk="1" fontAlgn="base" latinLnBrk="0" hangingPunct="1">
                <a:lnSpc>
                  <a:spcPct val="100000"/>
                </a:lnSpc>
                <a:spcBef>
                  <a:spcPct val="0"/>
                </a:spcBef>
                <a:spcAft>
                  <a:spcPct val="0"/>
                </a:spcAft>
                <a:buClrTx/>
                <a:buSzTx/>
                <a:buFontTx/>
                <a:buNone/>
                <a:tabLst/>
              </a:pPr>
              <a:r>
                <a:rPr lang="en-US" sz="2800" b="1" dirty="0" smtClean="0">
                  <a:solidFill>
                    <a:schemeClr val="tx1"/>
                  </a:solidFill>
                  <a:latin typeface="Tahoma" pitchFamily="-64" charset="0"/>
                </a:rPr>
                <a:t>Informative Update</a:t>
              </a:r>
              <a:endParaRPr kumimoji="0" lang="en-US" sz="2800" b="1" i="0" u="none" strike="noStrike" cap="none" normalizeH="0" baseline="0" dirty="0" smtClean="0">
                <a:ln>
                  <a:noFill/>
                </a:ln>
                <a:solidFill>
                  <a:schemeClr val="tx1"/>
                </a:solidFill>
                <a:effectLst/>
                <a:latin typeface="Tahoma" pitchFamily="-64" charset="0"/>
              </a:endParaRPr>
            </a:p>
          </p:txBody>
        </p:sp>
      </p:grpSp>
    </p:spTree>
    <p:custDataLst>
      <p:tags r:id="rId1"/>
    </p:custDataLst>
  </p:cSld>
  <p:clrMapOvr>
    <a:masterClrMapping/>
  </p:clrMapOvr>
  <p:transition advTm="3578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69"/>
                                        </p:tgtEl>
                                        <p:attrNameLst>
                                          <p:attrName>style.visibility</p:attrName>
                                        </p:attrNameLst>
                                      </p:cBhvr>
                                      <p:to>
                                        <p:strVal val="visible"/>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76"/>
                                        </p:tgtEl>
                                      </p:cBhvr>
                                    </p:animEffect>
                                    <p:set>
                                      <p:cBhvr>
                                        <p:cTn id="10" dur="1" fill="hold">
                                          <p:stCondLst>
                                            <p:cond delay="999"/>
                                          </p:stCondLst>
                                        </p:cTn>
                                        <p:tgtEl>
                                          <p:spTgt spid="76"/>
                                        </p:tgtEl>
                                        <p:attrNameLst>
                                          <p:attrName>style.visibility</p:attrName>
                                        </p:attrNameLst>
                                      </p:cBhvr>
                                      <p:to>
                                        <p:strVal val="hidden"/>
                                      </p:to>
                                    </p:set>
                                  </p:childTnLst>
                                </p:cTn>
                              </p:par>
                              <p:par>
                                <p:cTn id="11" presetID="22" presetClass="entr" presetSubtype="4"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wipe(down)">
                                      <p:cBhvr>
                                        <p:cTn id="13" dur="10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270"/>
                                        </p:tgtEl>
                                        <p:attrNameLst>
                                          <p:attrName>style.visibility</p:attrName>
                                        </p:attrNameLst>
                                      </p:cBhvr>
                                      <p:to>
                                        <p:strVal val="visible"/>
                                      </p:to>
                                    </p:set>
                                  </p:childTnLst>
                                </p:cTn>
                              </p:par>
                            </p:childTnLst>
                          </p:cTn>
                        </p:par>
                        <p:par>
                          <p:cTn id="18" fill="hold">
                            <p:stCondLst>
                              <p:cond delay="0"/>
                            </p:stCondLst>
                            <p:childTnLst>
                              <p:par>
                                <p:cTn id="19" presetID="22" presetClass="exit" presetSubtype="1" fill="hold" grpId="0" nodeType="afterEffect">
                                  <p:stCondLst>
                                    <p:cond delay="0"/>
                                  </p:stCondLst>
                                  <p:childTnLst>
                                    <p:animEffect transition="out" filter="wipe(up)">
                                      <p:cBhvr>
                                        <p:cTn id="20" dur="1000"/>
                                        <p:tgtEl>
                                          <p:spTgt spid="120"/>
                                        </p:tgtEl>
                                      </p:cBhvr>
                                    </p:animEffect>
                                    <p:set>
                                      <p:cBhvr>
                                        <p:cTn id="21" dur="1" fill="hold">
                                          <p:stCondLst>
                                            <p:cond delay="999"/>
                                          </p:stCondLst>
                                        </p:cTn>
                                        <p:tgtEl>
                                          <p:spTgt spid="120"/>
                                        </p:tgtEl>
                                        <p:attrNameLst>
                                          <p:attrName>style.visibility</p:attrName>
                                        </p:attrNameLst>
                                      </p:cBhvr>
                                      <p:to>
                                        <p:strVal val="hidden"/>
                                      </p:to>
                                    </p:set>
                                  </p:childTnLst>
                                </p:cTn>
                              </p:par>
                              <p:par>
                                <p:cTn id="22" presetID="22" presetClass="entr" presetSubtype="4" fill="hold" grpId="0" nodeType="with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down)">
                                      <p:cBhvr>
                                        <p:cTn id="24" dur="1000"/>
                                        <p:tgtEl>
                                          <p:spTgt spid="12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1"/>
                                        </p:tgtEl>
                                        <p:attrNameLst>
                                          <p:attrName>style.visibility</p:attrName>
                                        </p:attrNameLst>
                                      </p:cBhvr>
                                      <p:to>
                                        <p:strVal val="visible"/>
                                      </p:to>
                                    </p:set>
                                  </p:childTnLst>
                                </p:cTn>
                              </p:par>
                            </p:childTnLst>
                          </p:cTn>
                        </p:par>
                        <p:par>
                          <p:cTn id="29" fill="hold">
                            <p:stCondLst>
                              <p:cond delay="0"/>
                            </p:stCondLst>
                            <p:childTnLst>
                              <p:par>
                                <p:cTn id="30" presetID="22" presetClass="exit" presetSubtype="1" fill="hold" grpId="0" nodeType="afterEffect">
                                  <p:stCondLst>
                                    <p:cond delay="0"/>
                                  </p:stCondLst>
                                  <p:childTnLst>
                                    <p:animEffect transition="out" filter="wipe(up)">
                                      <p:cBhvr>
                                        <p:cTn id="31" dur="1000"/>
                                        <p:tgtEl>
                                          <p:spTgt spid="170"/>
                                        </p:tgtEl>
                                      </p:cBhvr>
                                    </p:animEffect>
                                    <p:set>
                                      <p:cBhvr>
                                        <p:cTn id="32" dur="1" fill="hold">
                                          <p:stCondLst>
                                            <p:cond delay="999"/>
                                          </p:stCondLst>
                                        </p:cTn>
                                        <p:tgtEl>
                                          <p:spTgt spid="170"/>
                                        </p:tgtEl>
                                        <p:attrNameLst>
                                          <p:attrName>style.visibility</p:attrName>
                                        </p:attrNameLst>
                                      </p:cBhvr>
                                      <p:to>
                                        <p:strVal val="hidden"/>
                                      </p:to>
                                    </p:set>
                                  </p:childTnLst>
                                </p:cTn>
                              </p:par>
                              <p:par>
                                <p:cTn id="33" presetID="22" presetClass="entr" presetSubtype="4" fill="hold" nodeType="withEffect">
                                  <p:stCondLst>
                                    <p:cond delay="0"/>
                                  </p:stCondLst>
                                  <p:childTnLst>
                                    <p:set>
                                      <p:cBhvr>
                                        <p:cTn id="34" dur="1" fill="hold">
                                          <p:stCondLst>
                                            <p:cond delay="0"/>
                                          </p:stCondLst>
                                        </p:cTn>
                                        <p:tgtEl>
                                          <p:spTgt spid="169"/>
                                        </p:tgtEl>
                                        <p:attrNameLst>
                                          <p:attrName>style.visibility</p:attrName>
                                        </p:attrNameLst>
                                      </p:cBhvr>
                                      <p:to>
                                        <p:strVal val="visible"/>
                                      </p:to>
                                    </p:set>
                                    <p:animEffect transition="in" filter="wipe(down)">
                                      <p:cBhvr>
                                        <p:cTn id="35" dur="1000"/>
                                        <p:tgtEl>
                                          <p:spTgt spid="16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68"/>
                                        </p:tgtEl>
                                        <p:attrNameLst>
                                          <p:attrName>style.visibility</p:attrName>
                                        </p:attrNameLst>
                                      </p:cBhvr>
                                      <p:to>
                                        <p:strVal val="visible"/>
                                      </p:to>
                                    </p:set>
                                  </p:childTnLst>
                                </p:cTn>
                              </p:par>
                            </p:childTnLst>
                          </p:cTn>
                        </p:par>
                        <p:par>
                          <p:cTn id="40" fill="hold">
                            <p:stCondLst>
                              <p:cond delay="0"/>
                            </p:stCondLst>
                            <p:childTnLst>
                              <p:par>
                                <p:cTn id="41" presetID="22" presetClass="exit" presetSubtype="1" fill="hold" grpId="0" nodeType="afterEffect">
                                  <p:stCondLst>
                                    <p:cond delay="0"/>
                                  </p:stCondLst>
                                  <p:childTnLst>
                                    <p:animEffect transition="out" filter="wipe(up)">
                                      <p:cBhvr>
                                        <p:cTn id="42" dur="1000"/>
                                        <p:tgtEl>
                                          <p:spTgt spid="158"/>
                                        </p:tgtEl>
                                      </p:cBhvr>
                                    </p:animEffect>
                                    <p:set>
                                      <p:cBhvr>
                                        <p:cTn id="43" dur="1" fill="hold">
                                          <p:stCondLst>
                                            <p:cond delay="999"/>
                                          </p:stCondLst>
                                        </p:cTn>
                                        <p:tgtEl>
                                          <p:spTgt spid="158"/>
                                        </p:tgtEl>
                                        <p:attrNameLst>
                                          <p:attrName>style.visibility</p:attrName>
                                        </p:attrNameLst>
                                      </p:cBhvr>
                                      <p:to>
                                        <p:strVal val="hidden"/>
                                      </p:to>
                                    </p:set>
                                  </p:childTnLst>
                                </p:cTn>
                              </p:par>
                              <p:par>
                                <p:cTn id="44" presetID="22" presetClass="entr" presetSubtype="4" fill="hold" grpId="0" nodeType="withEffect">
                                  <p:stCondLst>
                                    <p:cond delay="0"/>
                                  </p:stCondLst>
                                  <p:childTnLst>
                                    <p:set>
                                      <p:cBhvr>
                                        <p:cTn id="45" dur="1" fill="hold">
                                          <p:stCondLst>
                                            <p:cond delay="0"/>
                                          </p:stCondLst>
                                        </p:cTn>
                                        <p:tgtEl>
                                          <p:spTgt spid="159"/>
                                        </p:tgtEl>
                                        <p:attrNameLst>
                                          <p:attrName>style.visibility</p:attrName>
                                        </p:attrNameLst>
                                      </p:cBhvr>
                                      <p:to>
                                        <p:strVal val="visible"/>
                                      </p:to>
                                    </p:set>
                                    <p:animEffect transition="in" filter="wipe(down)">
                                      <p:cBhvr>
                                        <p:cTn id="46" dur="1000"/>
                                        <p:tgtEl>
                                          <p:spTgt spid="159"/>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120" grpId="0" animBg="1"/>
      <p:bldP spid="121" grpId="0" animBg="1"/>
      <p:bldP spid="158" grpId="0" animBg="1"/>
      <p:bldP spid="159" grpId="0" animBg="1"/>
      <p:bldP spid="170" grpId="0" animBg="1"/>
      <p:bldP spid="268" grpId="0" animBg="1"/>
      <p:bldP spid="269" grpId="1" animBg="1"/>
      <p:bldP spid="270" grpId="1" animBg="1"/>
      <p:bldP spid="271" grpId="0" animBg="1"/>
    </p:bld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8" name="Rectangle 217"/>
          <p:cNvSpPr/>
          <p:nvPr/>
        </p:nvSpPr>
        <p:spPr bwMode="auto">
          <a:xfrm>
            <a:off x="2514600" y="41148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7" name="Rectangle 216"/>
          <p:cNvSpPr/>
          <p:nvPr/>
        </p:nvSpPr>
        <p:spPr bwMode="auto">
          <a:xfrm>
            <a:off x="2819400" y="40386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sz="3600" dirty="0" smtClean="0"/>
              <a:t>Problem with Message Scheduling</a:t>
            </a:r>
            <a:endParaRPr lang="en-US" sz="3600" dirty="0"/>
          </a:p>
        </p:txBody>
      </p:sp>
      <p:sp>
        <p:nvSpPr>
          <p:cNvPr id="3" name="Content Placeholder 2"/>
          <p:cNvSpPr>
            <a:spLocks noGrp="1"/>
          </p:cNvSpPr>
          <p:nvPr>
            <p:ph idx="1"/>
          </p:nvPr>
        </p:nvSpPr>
        <p:spPr>
          <a:xfrm>
            <a:off x="457200" y="990601"/>
            <a:ext cx="8305800" cy="1066800"/>
          </a:xfrm>
        </p:spPr>
        <p:txBody>
          <a:bodyPr/>
          <a:lstStyle/>
          <a:p>
            <a:r>
              <a:rPr lang="en-US" dirty="0" smtClean="0"/>
              <a:t>Small changes in messages do not imply </a:t>
            </a:r>
            <a:r>
              <a:rPr lang="en-US" dirty="0" smtClean="0">
                <a:sym typeface="Wingdings" pitchFamily="2" charset="2"/>
              </a:rPr>
              <a:t>small </a:t>
            </a:r>
            <a:r>
              <a:rPr lang="en-US" dirty="0" smtClean="0"/>
              <a:t>changes in belief:</a:t>
            </a:r>
            <a:endParaRPr lang="en-US" dirty="0"/>
          </a:p>
        </p:txBody>
      </p:sp>
      <p:cxnSp>
        <p:nvCxnSpPr>
          <p:cNvPr id="4" name="Straight Connector 3"/>
          <p:cNvCxnSpPr>
            <a:stCxn id="5" idx="6"/>
          </p:cNvCxnSpPr>
          <p:nvPr/>
        </p:nvCxnSpPr>
        <p:spPr bwMode="auto">
          <a:xfrm flipV="1">
            <a:off x="5003578" y="4434282"/>
            <a:ext cx="1143000" cy="328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Oval 4"/>
          <p:cNvSpPr/>
          <p:nvPr/>
        </p:nvSpPr>
        <p:spPr bwMode="auto">
          <a:xfrm>
            <a:off x="4383093" y="4127327"/>
            <a:ext cx="620486" cy="620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 name="Straight Connector 6"/>
          <p:cNvCxnSpPr>
            <a:stCxn id="5" idx="0"/>
          </p:cNvCxnSpPr>
          <p:nvPr/>
        </p:nvCxnSpPr>
        <p:spPr bwMode="auto">
          <a:xfrm rot="5400000" flipH="1" flipV="1">
            <a:off x="4121836" y="3555827"/>
            <a:ext cx="1143000" cy="1"/>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bwMode="auto">
          <a:xfrm>
            <a:off x="3239185" y="4432127"/>
            <a:ext cx="11430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a:endCxn id="5" idx="4"/>
          </p:cNvCxnSpPr>
          <p:nvPr/>
        </p:nvCxnSpPr>
        <p:spPr bwMode="auto">
          <a:xfrm rot="16200000" flipV="1">
            <a:off x="4125097" y="5316053"/>
            <a:ext cx="1137557" cy="1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74" name="Straight Arrow Connector 173"/>
          <p:cNvCxnSpPr/>
          <p:nvPr/>
        </p:nvCxnSpPr>
        <p:spPr bwMode="auto">
          <a:xfrm>
            <a:off x="2286000" y="45720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5" name="Straight Arrow Connector 174"/>
          <p:cNvCxnSpPr/>
          <p:nvPr/>
        </p:nvCxnSpPr>
        <p:spPr bwMode="auto">
          <a:xfrm rot="5400000" flipH="1" flipV="1">
            <a:off x="1866106" y="41529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76" name="Rectangle 175"/>
          <p:cNvSpPr/>
          <p:nvPr/>
        </p:nvSpPr>
        <p:spPr bwMode="auto">
          <a:xfrm>
            <a:off x="2514600" y="41910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77" name="Rectangle 176"/>
          <p:cNvSpPr/>
          <p:nvPr/>
        </p:nvSpPr>
        <p:spPr bwMode="auto">
          <a:xfrm>
            <a:off x="2819400" y="4114800"/>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09" name="Straight Arrow Connector 208"/>
          <p:cNvCxnSpPr/>
          <p:nvPr/>
        </p:nvCxnSpPr>
        <p:spPr bwMode="auto">
          <a:xfrm>
            <a:off x="4213860" y="4723606"/>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0" name="Straight Arrow Connector 209"/>
          <p:cNvCxnSpPr/>
          <p:nvPr/>
        </p:nvCxnSpPr>
        <p:spPr bwMode="auto">
          <a:xfrm rot="5400000" flipH="1" flipV="1">
            <a:off x="3793966" y="4304506"/>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25" name="Rectangle 224"/>
          <p:cNvSpPr/>
          <p:nvPr/>
        </p:nvSpPr>
        <p:spPr bwMode="auto">
          <a:xfrm>
            <a:off x="4267200" y="25908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6" name="Rectangle 225"/>
          <p:cNvSpPr/>
          <p:nvPr/>
        </p:nvSpPr>
        <p:spPr bwMode="auto">
          <a:xfrm>
            <a:off x="4572000" y="25146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27" name="Straight Arrow Connector 226"/>
          <p:cNvCxnSpPr/>
          <p:nvPr/>
        </p:nvCxnSpPr>
        <p:spPr bwMode="auto">
          <a:xfrm>
            <a:off x="4038600" y="3048000"/>
            <a:ext cx="990600" cy="1588"/>
          </a:xfrm>
          <a:prstGeom prst="straightConnector1">
            <a:avLst/>
          </a:prstGeom>
          <a:ln>
            <a:solidFill>
              <a:schemeClr val="tx1"/>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8" name="Straight Arrow Connector 227"/>
          <p:cNvCxnSpPr/>
          <p:nvPr/>
        </p:nvCxnSpPr>
        <p:spPr bwMode="auto">
          <a:xfrm rot="5400000" flipH="1" flipV="1">
            <a:off x="3618706" y="26289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29" name="Rectangle 228"/>
          <p:cNvSpPr/>
          <p:nvPr/>
        </p:nvSpPr>
        <p:spPr bwMode="auto">
          <a:xfrm>
            <a:off x="4267200" y="26670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30" name="Rectangle 229"/>
          <p:cNvSpPr/>
          <p:nvPr/>
        </p:nvSpPr>
        <p:spPr bwMode="auto">
          <a:xfrm>
            <a:off x="4572000" y="2590800"/>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7" name="Rectangle 236"/>
          <p:cNvSpPr/>
          <p:nvPr/>
        </p:nvSpPr>
        <p:spPr bwMode="auto">
          <a:xfrm>
            <a:off x="6324600" y="4114006"/>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8" name="Rectangle 237"/>
          <p:cNvSpPr/>
          <p:nvPr/>
        </p:nvSpPr>
        <p:spPr bwMode="auto">
          <a:xfrm>
            <a:off x="6629400" y="4037806"/>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39" name="Straight Arrow Connector 238"/>
          <p:cNvCxnSpPr/>
          <p:nvPr/>
        </p:nvCxnSpPr>
        <p:spPr bwMode="auto">
          <a:xfrm>
            <a:off x="6096000" y="4571206"/>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0" name="Straight Arrow Connector 239"/>
          <p:cNvCxnSpPr/>
          <p:nvPr/>
        </p:nvCxnSpPr>
        <p:spPr bwMode="auto">
          <a:xfrm rot="5400000" flipH="1" flipV="1">
            <a:off x="5676106" y="4152106"/>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41" name="Rectangle 240"/>
          <p:cNvSpPr/>
          <p:nvPr/>
        </p:nvSpPr>
        <p:spPr bwMode="auto">
          <a:xfrm>
            <a:off x="6324600" y="4190206"/>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42" name="Rectangle 241"/>
          <p:cNvSpPr/>
          <p:nvPr/>
        </p:nvSpPr>
        <p:spPr bwMode="auto">
          <a:xfrm>
            <a:off x="6629400" y="4114006"/>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9" name="Rectangle 248"/>
          <p:cNvSpPr/>
          <p:nvPr/>
        </p:nvSpPr>
        <p:spPr bwMode="auto">
          <a:xfrm>
            <a:off x="4495800" y="56388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0" name="Rectangle 249"/>
          <p:cNvSpPr/>
          <p:nvPr/>
        </p:nvSpPr>
        <p:spPr bwMode="auto">
          <a:xfrm>
            <a:off x="4800600" y="5562600"/>
            <a:ext cx="228600" cy="76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51" name="Straight Arrow Connector 250"/>
          <p:cNvCxnSpPr/>
          <p:nvPr/>
        </p:nvCxnSpPr>
        <p:spPr bwMode="auto">
          <a:xfrm>
            <a:off x="4267200" y="60960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52" name="Straight Arrow Connector 251"/>
          <p:cNvCxnSpPr/>
          <p:nvPr/>
        </p:nvCxnSpPr>
        <p:spPr bwMode="auto">
          <a:xfrm rot="5400000" flipH="1" flipV="1">
            <a:off x="3847306" y="56769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53" name="Rectangle 252"/>
          <p:cNvSpPr/>
          <p:nvPr/>
        </p:nvSpPr>
        <p:spPr bwMode="auto">
          <a:xfrm>
            <a:off x="4495800" y="57150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54" name="Rectangle 253"/>
          <p:cNvSpPr/>
          <p:nvPr/>
        </p:nvSpPr>
        <p:spPr bwMode="auto">
          <a:xfrm>
            <a:off x="4800600" y="5638800"/>
            <a:ext cx="228600" cy="4572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1" name="Rectangle 260"/>
          <p:cNvSpPr/>
          <p:nvPr/>
        </p:nvSpPr>
        <p:spPr bwMode="auto">
          <a:xfrm>
            <a:off x="4442460" y="4266406"/>
            <a:ext cx="228600" cy="3810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11" name="Rectangle 210"/>
          <p:cNvSpPr/>
          <p:nvPr/>
        </p:nvSpPr>
        <p:spPr bwMode="auto">
          <a:xfrm>
            <a:off x="4442460" y="4647406"/>
            <a:ext cx="228600" cy="762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62" name="Rectangle 261"/>
          <p:cNvSpPr/>
          <p:nvPr/>
        </p:nvSpPr>
        <p:spPr bwMode="auto">
          <a:xfrm>
            <a:off x="4747260" y="3885406"/>
            <a:ext cx="228600" cy="3810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12" name="Rectangle 211"/>
          <p:cNvSpPr/>
          <p:nvPr/>
        </p:nvSpPr>
        <p:spPr bwMode="auto">
          <a:xfrm>
            <a:off x="4747260" y="4266406"/>
            <a:ext cx="228600" cy="4572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4" name="Slide Number Placeholder 123"/>
          <p:cNvSpPr>
            <a:spLocks noGrp="1"/>
          </p:cNvSpPr>
          <p:nvPr>
            <p:ph type="sldNum" sz="quarter" idx="12"/>
          </p:nvPr>
        </p:nvSpPr>
        <p:spPr/>
        <p:txBody>
          <a:bodyPr/>
          <a:lstStyle/>
          <a:p>
            <a:fld id="{29982EE5-C165-4792-B6D9-CAD024C0FAD7}" type="slidenum">
              <a:rPr lang="en-US" smtClean="0"/>
              <a:pPr/>
              <a:t>17</a:t>
            </a:fld>
            <a:endParaRPr lang="en-US"/>
          </a:p>
        </p:txBody>
      </p:sp>
      <p:sp>
        <p:nvSpPr>
          <p:cNvPr id="50" name="Rounded Rectangular Callout 49"/>
          <p:cNvSpPr/>
          <p:nvPr/>
        </p:nvSpPr>
        <p:spPr bwMode="auto">
          <a:xfrm>
            <a:off x="304800" y="2133600"/>
            <a:ext cx="2971800" cy="1143000"/>
          </a:xfrm>
          <a:prstGeom prst="wedgeRoundRectCallout">
            <a:avLst>
              <a:gd name="adj1" fmla="val 76603"/>
              <a:gd name="adj2" fmla="val -7500"/>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Small change in</a:t>
            </a:r>
          </a:p>
          <a:p>
            <a:pPr algn="ctr" fontAlgn="base">
              <a:spcBef>
                <a:spcPct val="0"/>
              </a:spcBef>
              <a:spcAft>
                <a:spcPct val="0"/>
              </a:spcAft>
            </a:pPr>
            <a:r>
              <a:rPr lang="en-US" sz="2800" dirty="0" smtClean="0">
                <a:solidFill>
                  <a:schemeClr val="tx1"/>
                </a:solidFill>
                <a:latin typeface="Tahoma" pitchFamily="-64" charset="0"/>
              </a:rPr>
              <a:t>all message</a:t>
            </a:r>
          </a:p>
        </p:txBody>
      </p:sp>
      <p:sp>
        <p:nvSpPr>
          <p:cNvPr id="51" name="Rounded Rectangular Callout 50"/>
          <p:cNvSpPr/>
          <p:nvPr/>
        </p:nvSpPr>
        <p:spPr bwMode="auto">
          <a:xfrm>
            <a:off x="5638800" y="1981200"/>
            <a:ext cx="2971800" cy="1143000"/>
          </a:xfrm>
          <a:prstGeom prst="wedgeRoundRectCallout">
            <a:avLst>
              <a:gd name="adj1" fmla="val -63995"/>
              <a:gd name="adj2" fmla="val 116944"/>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Large change in</a:t>
            </a:r>
          </a:p>
          <a:p>
            <a:pPr algn="ctr" fontAlgn="base">
              <a:spcBef>
                <a:spcPct val="0"/>
              </a:spcBef>
              <a:spcAft>
                <a:spcPct val="0"/>
              </a:spcAft>
            </a:pPr>
            <a:r>
              <a:rPr lang="en-US" sz="2800" dirty="0" smtClean="0">
                <a:solidFill>
                  <a:schemeClr val="tx1"/>
                </a:solidFill>
                <a:latin typeface="Tahoma" pitchFamily="-64" charset="0"/>
              </a:rPr>
              <a:t>belief </a:t>
            </a:r>
          </a:p>
        </p:txBody>
      </p:sp>
      <p:sp>
        <p:nvSpPr>
          <p:cNvPr id="52" name="TextBox 51"/>
          <p:cNvSpPr txBox="1"/>
          <p:nvPr/>
        </p:nvSpPr>
        <p:spPr>
          <a:xfrm>
            <a:off x="2367491" y="4572000"/>
            <a:ext cx="1061509" cy="369332"/>
          </a:xfrm>
          <a:prstGeom prst="rect">
            <a:avLst/>
          </a:prstGeom>
          <a:noFill/>
        </p:spPr>
        <p:txBody>
          <a:bodyPr wrap="none" rtlCol="0">
            <a:spAutoFit/>
          </a:bodyPr>
          <a:lstStyle/>
          <a:p>
            <a:r>
              <a:rPr lang="en-US" dirty="0" smtClean="0"/>
              <a:t>Message</a:t>
            </a:r>
            <a:endParaRPr lang="en-US" dirty="0"/>
          </a:p>
        </p:txBody>
      </p:sp>
      <p:sp>
        <p:nvSpPr>
          <p:cNvPr id="53" name="TextBox 52"/>
          <p:cNvSpPr txBox="1"/>
          <p:nvPr/>
        </p:nvSpPr>
        <p:spPr>
          <a:xfrm>
            <a:off x="4419600" y="6096000"/>
            <a:ext cx="1061509" cy="369332"/>
          </a:xfrm>
          <a:prstGeom prst="rect">
            <a:avLst/>
          </a:prstGeom>
          <a:noFill/>
        </p:spPr>
        <p:txBody>
          <a:bodyPr wrap="none" rtlCol="0">
            <a:spAutoFit/>
          </a:bodyPr>
          <a:lstStyle/>
          <a:p>
            <a:r>
              <a:rPr lang="en-US" dirty="0" smtClean="0"/>
              <a:t>Message</a:t>
            </a:r>
            <a:endParaRPr lang="en-US" dirty="0"/>
          </a:p>
        </p:txBody>
      </p:sp>
      <p:sp>
        <p:nvSpPr>
          <p:cNvPr id="54" name="TextBox 53"/>
          <p:cNvSpPr txBox="1"/>
          <p:nvPr/>
        </p:nvSpPr>
        <p:spPr>
          <a:xfrm>
            <a:off x="4343400" y="4724400"/>
            <a:ext cx="745525" cy="369332"/>
          </a:xfrm>
          <a:prstGeom prst="rect">
            <a:avLst/>
          </a:prstGeom>
          <a:noFill/>
        </p:spPr>
        <p:txBody>
          <a:bodyPr wrap="none" rtlCol="0">
            <a:spAutoFit/>
          </a:bodyPr>
          <a:lstStyle/>
          <a:p>
            <a:r>
              <a:rPr lang="en-US" dirty="0" smtClean="0"/>
              <a:t>Belief</a:t>
            </a:r>
            <a:endParaRPr lang="en-US" dirty="0"/>
          </a:p>
        </p:txBody>
      </p:sp>
      <p:sp>
        <p:nvSpPr>
          <p:cNvPr id="55" name="TextBox 54"/>
          <p:cNvSpPr txBox="1"/>
          <p:nvPr/>
        </p:nvSpPr>
        <p:spPr>
          <a:xfrm>
            <a:off x="6248400" y="4572000"/>
            <a:ext cx="1061509" cy="369332"/>
          </a:xfrm>
          <a:prstGeom prst="rect">
            <a:avLst/>
          </a:prstGeom>
          <a:noFill/>
        </p:spPr>
        <p:txBody>
          <a:bodyPr wrap="none" rtlCol="0">
            <a:spAutoFit/>
          </a:bodyPr>
          <a:lstStyle/>
          <a:p>
            <a:r>
              <a:rPr lang="en-US" dirty="0" smtClean="0"/>
              <a:t>Message</a:t>
            </a:r>
            <a:endParaRPr lang="en-US" dirty="0"/>
          </a:p>
        </p:txBody>
      </p:sp>
      <p:sp>
        <p:nvSpPr>
          <p:cNvPr id="56" name="TextBox 55"/>
          <p:cNvSpPr txBox="1"/>
          <p:nvPr/>
        </p:nvSpPr>
        <p:spPr>
          <a:xfrm>
            <a:off x="4191000" y="3048000"/>
            <a:ext cx="1061509" cy="369332"/>
          </a:xfrm>
          <a:prstGeom prst="rect">
            <a:avLst/>
          </a:prstGeom>
          <a:noFill/>
        </p:spPr>
        <p:txBody>
          <a:bodyPr wrap="none" rtlCol="0">
            <a:spAutoFit/>
          </a:bodyPr>
          <a:lstStyle/>
          <a:p>
            <a:r>
              <a:rPr lang="en-US" dirty="0" smtClean="0"/>
              <a:t>Message</a:t>
            </a:r>
            <a:endParaRPr lang="en-US" dirty="0"/>
          </a:p>
        </p:txBody>
      </p:sp>
    </p:spTree>
    <p:custDataLst>
      <p:tags r:id="rId1"/>
    </p:custDataLst>
  </p:cSld>
  <p:clrMapOvr>
    <a:masterClrMapping/>
  </p:clrMapOvr>
  <p:transition advTm="2087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22" presetClass="exit" presetSubtype="1" fill="hold" grpId="0" nodeType="withEffect">
                                  <p:stCondLst>
                                    <p:cond delay="0"/>
                                  </p:stCondLst>
                                  <p:childTnLst>
                                    <p:animEffect transition="out" filter="wipe(up)">
                                      <p:cBhvr>
                                        <p:cTn id="8" dur="1000"/>
                                        <p:tgtEl>
                                          <p:spTgt spid="218"/>
                                        </p:tgtEl>
                                      </p:cBhvr>
                                    </p:animEffect>
                                    <p:set>
                                      <p:cBhvr>
                                        <p:cTn id="9" dur="1" fill="hold">
                                          <p:stCondLst>
                                            <p:cond delay="999"/>
                                          </p:stCondLst>
                                        </p:cTn>
                                        <p:tgtEl>
                                          <p:spTgt spid="218"/>
                                        </p:tgtEl>
                                        <p:attrNameLst>
                                          <p:attrName>style.visibility</p:attrName>
                                        </p:attrNameLst>
                                      </p:cBhvr>
                                      <p:to>
                                        <p:strVal val="hidden"/>
                                      </p:to>
                                    </p:set>
                                  </p:childTnLst>
                                </p:cTn>
                              </p:par>
                              <p:par>
                                <p:cTn id="10" presetID="22" presetClass="entr" presetSubtype="4" fill="hold" grpId="0" nodeType="with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wipe(down)">
                                      <p:cBhvr>
                                        <p:cTn id="12" dur="1000"/>
                                        <p:tgtEl>
                                          <p:spTgt spid="217"/>
                                        </p:tgtEl>
                                      </p:cBhvr>
                                    </p:animEffect>
                                  </p:childTnLst>
                                </p:cTn>
                              </p:par>
                              <p:par>
                                <p:cTn id="13" presetID="22" presetClass="exit" presetSubtype="1" fill="hold" grpId="0" nodeType="withEffect">
                                  <p:stCondLst>
                                    <p:cond delay="0"/>
                                  </p:stCondLst>
                                  <p:childTnLst>
                                    <p:animEffect transition="out" filter="wipe(up)">
                                      <p:cBhvr>
                                        <p:cTn id="14" dur="1000"/>
                                        <p:tgtEl>
                                          <p:spTgt spid="225"/>
                                        </p:tgtEl>
                                      </p:cBhvr>
                                    </p:animEffect>
                                    <p:set>
                                      <p:cBhvr>
                                        <p:cTn id="15" dur="1" fill="hold">
                                          <p:stCondLst>
                                            <p:cond delay="999"/>
                                          </p:stCondLst>
                                        </p:cTn>
                                        <p:tgtEl>
                                          <p:spTgt spid="225"/>
                                        </p:tgtEl>
                                        <p:attrNameLst>
                                          <p:attrName>style.visibility</p:attrName>
                                        </p:attrNameLst>
                                      </p:cBhvr>
                                      <p:to>
                                        <p:strVal val="hidden"/>
                                      </p:to>
                                    </p:set>
                                  </p:childTnLst>
                                </p:cTn>
                              </p:par>
                              <p:par>
                                <p:cTn id="16" presetID="22" presetClass="entr" presetSubtype="4" fill="hold" grpId="0" nodeType="withEffect">
                                  <p:stCondLst>
                                    <p:cond delay="0"/>
                                  </p:stCondLst>
                                  <p:childTnLst>
                                    <p:set>
                                      <p:cBhvr>
                                        <p:cTn id="17" dur="1" fill="hold">
                                          <p:stCondLst>
                                            <p:cond delay="0"/>
                                          </p:stCondLst>
                                        </p:cTn>
                                        <p:tgtEl>
                                          <p:spTgt spid="226"/>
                                        </p:tgtEl>
                                        <p:attrNameLst>
                                          <p:attrName>style.visibility</p:attrName>
                                        </p:attrNameLst>
                                      </p:cBhvr>
                                      <p:to>
                                        <p:strVal val="visible"/>
                                      </p:to>
                                    </p:set>
                                    <p:animEffect transition="in" filter="wipe(down)">
                                      <p:cBhvr>
                                        <p:cTn id="18" dur="1000"/>
                                        <p:tgtEl>
                                          <p:spTgt spid="226"/>
                                        </p:tgtEl>
                                      </p:cBhvr>
                                    </p:animEffect>
                                  </p:childTnLst>
                                </p:cTn>
                              </p:par>
                              <p:par>
                                <p:cTn id="19" presetID="22" presetClass="exit" presetSubtype="1" fill="hold" grpId="0" nodeType="withEffect">
                                  <p:stCondLst>
                                    <p:cond delay="0"/>
                                  </p:stCondLst>
                                  <p:childTnLst>
                                    <p:animEffect transition="out" filter="wipe(up)">
                                      <p:cBhvr>
                                        <p:cTn id="20" dur="1000"/>
                                        <p:tgtEl>
                                          <p:spTgt spid="237"/>
                                        </p:tgtEl>
                                      </p:cBhvr>
                                    </p:animEffect>
                                    <p:set>
                                      <p:cBhvr>
                                        <p:cTn id="21" dur="1" fill="hold">
                                          <p:stCondLst>
                                            <p:cond delay="999"/>
                                          </p:stCondLst>
                                        </p:cTn>
                                        <p:tgtEl>
                                          <p:spTgt spid="237"/>
                                        </p:tgtEl>
                                        <p:attrNameLst>
                                          <p:attrName>style.visibility</p:attrName>
                                        </p:attrNameLst>
                                      </p:cBhvr>
                                      <p:to>
                                        <p:strVal val="hidden"/>
                                      </p:to>
                                    </p:set>
                                  </p:childTnLst>
                                </p:cTn>
                              </p:par>
                              <p:par>
                                <p:cTn id="22" presetID="22" presetClass="entr" presetSubtype="4" fill="hold" grpId="0" nodeType="withEffect">
                                  <p:stCondLst>
                                    <p:cond delay="0"/>
                                  </p:stCondLst>
                                  <p:childTnLst>
                                    <p:set>
                                      <p:cBhvr>
                                        <p:cTn id="23" dur="1" fill="hold">
                                          <p:stCondLst>
                                            <p:cond delay="0"/>
                                          </p:stCondLst>
                                        </p:cTn>
                                        <p:tgtEl>
                                          <p:spTgt spid="238"/>
                                        </p:tgtEl>
                                        <p:attrNameLst>
                                          <p:attrName>style.visibility</p:attrName>
                                        </p:attrNameLst>
                                      </p:cBhvr>
                                      <p:to>
                                        <p:strVal val="visible"/>
                                      </p:to>
                                    </p:set>
                                    <p:animEffect transition="in" filter="wipe(down)">
                                      <p:cBhvr>
                                        <p:cTn id="24" dur="1000"/>
                                        <p:tgtEl>
                                          <p:spTgt spid="238"/>
                                        </p:tgtEl>
                                      </p:cBhvr>
                                    </p:animEffect>
                                  </p:childTnLst>
                                </p:cTn>
                              </p:par>
                              <p:par>
                                <p:cTn id="25" presetID="22" presetClass="exit" presetSubtype="1" fill="hold" grpId="0" nodeType="withEffect">
                                  <p:stCondLst>
                                    <p:cond delay="0"/>
                                  </p:stCondLst>
                                  <p:childTnLst>
                                    <p:animEffect transition="out" filter="wipe(up)">
                                      <p:cBhvr>
                                        <p:cTn id="26" dur="1000"/>
                                        <p:tgtEl>
                                          <p:spTgt spid="249"/>
                                        </p:tgtEl>
                                      </p:cBhvr>
                                    </p:animEffect>
                                    <p:set>
                                      <p:cBhvr>
                                        <p:cTn id="27" dur="1" fill="hold">
                                          <p:stCondLst>
                                            <p:cond delay="999"/>
                                          </p:stCondLst>
                                        </p:cTn>
                                        <p:tgtEl>
                                          <p:spTgt spid="249"/>
                                        </p:tgtEl>
                                        <p:attrNameLst>
                                          <p:attrName>style.visibility</p:attrName>
                                        </p:attrNameLst>
                                      </p:cBhvr>
                                      <p:to>
                                        <p:strVal val="hidden"/>
                                      </p:to>
                                    </p:set>
                                  </p:childTnLst>
                                </p:cTn>
                              </p:par>
                              <p:par>
                                <p:cTn id="28" presetID="22" presetClass="entr" presetSubtype="4" fill="hold" grpId="0" nodeType="withEffect">
                                  <p:stCondLst>
                                    <p:cond delay="0"/>
                                  </p:stCondLst>
                                  <p:childTnLst>
                                    <p:set>
                                      <p:cBhvr>
                                        <p:cTn id="29" dur="1" fill="hold">
                                          <p:stCondLst>
                                            <p:cond delay="0"/>
                                          </p:stCondLst>
                                        </p:cTn>
                                        <p:tgtEl>
                                          <p:spTgt spid="250"/>
                                        </p:tgtEl>
                                        <p:attrNameLst>
                                          <p:attrName>style.visibility</p:attrName>
                                        </p:attrNameLst>
                                      </p:cBhvr>
                                      <p:to>
                                        <p:strVal val="visible"/>
                                      </p:to>
                                    </p:set>
                                    <p:animEffect transition="in" filter="wipe(down)">
                                      <p:cBhvr>
                                        <p:cTn id="30" dur="1000"/>
                                        <p:tgtEl>
                                          <p:spTgt spid="2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22" presetClass="exit" presetSubtype="1" fill="hold" grpId="0" nodeType="withEffect">
                                  <p:stCondLst>
                                    <p:cond delay="0"/>
                                  </p:stCondLst>
                                  <p:childTnLst>
                                    <p:animEffect transition="out" filter="wipe(up)">
                                      <p:cBhvr>
                                        <p:cTn id="36" dur="1000"/>
                                        <p:tgtEl>
                                          <p:spTgt spid="261"/>
                                        </p:tgtEl>
                                      </p:cBhvr>
                                    </p:animEffect>
                                    <p:set>
                                      <p:cBhvr>
                                        <p:cTn id="37" dur="1" fill="hold">
                                          <p:stCondLst>
                                            <p:cond delay="999"/>
                                          </p:stCondLst>
                                        </p:cTn>
                                        <p:tgtEl>
                                          <p:spTgt spid="261"/>
                                        </p:tgtEl>
                                        <p:attrNameLst>
                                          <p:attrName>style.visibility</p:attrName>
                                        </p:attrNameLst>
                                      </p:cBhvr>
                                      <p:to>
                                        <p:strVal val="hidden"/>
                                      </p:to>
                                    </p:set>
                                  </p:childTnLst>
                                </p:cTn>
                              </p:par>
                              <p:par>
                                <p:cTn id="38" presetID="22" presetClass="entr" presetSubtype="4" fill="hold" grpId="0" nodeType="withEffect">
                                  <p:stCondLst>
                                    <p:cond delay="0"/>
                                  </p:stCondLst>
                                  <p:childTnLst>
                                    <p:set>
                                      <p:cBhvr>
                                        <p:cTn id="39" dur="1" fill="hold">
                                          <p:stCondLst>
                                            <p:cond delay="0"/>
                                          </p:stCondLst>
                                        </p:cTn>
                                        <p:tgtEl>
                                          <p:spTgt spid="262"/>
                                        </p:tgtEl>
                                        <p:attrNameLst>
                                          <p:attrName>style.visibility</p:attrName>
                                        </p:attrNameLst>
                                      </p:cBhvr>
                                      <p:to>
                                        <p:strVal val="visible"/>
                                      </p:to>
                                    </p:set>
                                    <p:animEffect transition="in" filter="wipe(down)">
                                      <p:cBhvr>
                                        <p:cTn id="40"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p:bldP spid="217" grpId="0" animBg="1"/>
      <p:bldP spid="225" grpId="0" animBg="1"/>
      <p:bldP spid="226" grpId="0" animBg="1"/>
      <p:bldP spid="237" grpId="0" animBg="1"/>
      <p:bldP spid="238" grpId="0" animBg="1"/>
      <p:bldP spid="249" grpId="0" animBg="1"/>
      <p:bldP spid="250" grpId="0" animBg="1"/>
      <p:bldP spid="261" grpId="0" animBg="1"/>
      <p:bldP spid="262" grpId="0" animBg="1"/>
      <p:bldP spid="50" grpId="0" animBg="1"/>
      <p:bldP spid="51" grpId="0" animBg="1"/>
    </p:bld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Problem with Message Scheduling</a:t>
            </a:r>
            <a:endParaRPr lang="en-US" sz="3600" dirty="0"/>
          </a:p>
        </p:txBody>
      </p:sp>
      <p:sp>
        <p:nvSpPr>
          <p:cNvPr id="3" name="Content Placeholder 2"/>
          <p:cNvSpPr>
            <a:spLocks noGrp="1"/>
          </p:cNvSpPr>
          <p:nvPr>
            <p:ph idx="1"/>
          </p:nvPr>
        </p:nvSpPr>
        <p:spPr>
          <a:xfrm>
            <a:off x="457200" y="990601"/>
            <a:ext cx="8305800" cy="1066800"/>
          </a:xfrm>
        </p:spPr>
        <p:txBody>
          <a:bodyPr/>
          <a:lstStyle/>
          <a:p>
            <a:r>
              <a:rPr lang="en-US" dirty="0" smtClean="0"/>
              <a:t>Large changes in a single message do not imply </a:t>
            </a:r>
            <a:r>
              <a:rPr lang="en-US" dirty="0" smtClean="0">
                <a:sym typeface="Wingdings" pitchFamily="2" charset="2"/>
              </a:rPr>
              <a:t>large </a:t>
            </a:r>
            <a:r>
              <a:rPr lang="en-US" dirty="0" smtClean="0"/>
              <a:t>changes in belief:</a:t>
            </a:r>
            <a:endParaRPr lang="en-US" dirty="0"/>
          </a:p>
        </p:txBody>
      </p:sp>
      <p:cxnSp>
        <p:nvCxnSpPr>
          <p:cNvPr id="4" name="Straight Connector 3"/>
          <p:cNvCxnSpPr>
            <a:stCxn id="5" idx="6"/>
          </p:cNvCxnSpPr>
          <p:nvPr/>
        </p:nvCxnSpPr>
        <p:spPr bwMode="auto">
          <a:xfrm flipV="1">
            <a:off x="4980718" y="4587476"/>
            <a:ext cx="1143000" cy="328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5" name="Oval 4"/>
          <p:cNvSpPr/>
          <p:nvPr/>
        </p:nvSpPr>
        <p:spPr bwMode="auto">
          <a:xfrm>
            <a:off x="4360233" y="4280521"/>
            <a:ext cx="620486" cy="62048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 name="Straight Connector 6"/>
          <p:cNvCxnSpPr>
            <a:stCxn id="5" idx="0"/>
          </p:cNvCxnSpPr>
          <p:nvPr/>
        </p:nvCxnSpPr>
        <p:spPr bwMode="auto">
          <a:xfrm rot="5400000" flipH="1" flipV="1">
            <a:off x="4098976" y="3709021"/>
            <a:ext cx="1143000" cy="1"/>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bwMode="auto">
          <a:xfrm>
            <a:off x="3216325" y="4585321"/>
            <a:ext cx="1143000"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a:endCxn id="5" idx="4"/>
          </p:cNvCxnSpPr>
          <p:nvPr/>
        </p:nvCxnSpPr>
        <p:spPr bwMode="auto">
          <a:xfrm rot="16200000" flipV="1">
            <a:off x="4102237" y="5469247"/>
            <a:ext cx="1137557" cy="1078"/>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74" name="Straight Arrow Connector 173"/>
          <p:cNvCxnSpPr/>
          <p:nvPr/>
        </p:nvCxnSpPr>
        <p:spPr bwMode="auto">
          <a:xfrm>
            <a:off x="4038600" y="32004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75" name="Straight Arrow Connector 174"/>
          <p:cNvCxnSpPr/>
          <p:nvPr/>
        </p:nvCxnSpPr>
        <p:spPr bwMode="auto">
          <a:xfrm rot="5400000" flipH="1" flipV="1">
            <a:off x="3618706" y="27813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nvGrpSpPr>
          <p:cNvPr id="14" name="Group 212"/>
          <p:cNvGrpSpPr/>
          <p:nvPr/>
        </p:nvGrpSpPr>
        <p:grpSpPr>
          <a:xfrm>
            <a:off x="4191000" y="3886200"/>
            <a:ext cx="990600" cy="1143794"/>
            <a:chOff x="4038600" y="3733800"/>
            <a:chExt cx="990600" cy="1143794"/>
          </a:xfrm>
        </p:grpSpPr>
        <p:cxnSp>
          <p:nvCxnSpPr>
            <p:cNvPr id="209" name="Straight Arrow Connector 208"/>
            <p:cNvCxnSpPr/>
            <p:nvPr/>
          </p:nvCxnSpPr>
          <p:spPr bwMode="auto">
            <a:xfrm>
              <a:off x="4038600" y="4724400"/>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0" name="Straight Arrow Connector 209"/>
            <p:cNvCxnSpPr/>
            <p:nvPr/>
          </p:nvCxnSpPr>
          <p:spPr bwMode="auto">
            <a:xfrm rot="5400000" flipH="1" flipV="1">
              <a:off x="3618706" y="4305300"/>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grpSp>
      <p:cxnSp>
        <p:nvCxnSpPr>
          <p:cNvPr id="227" name="Straight Arrow Connector 226"/>
          <p:cNvCxnSpPr/>
          <p:nvPr/>
        </p:nvCxnSpPr>
        <p:spPr bwMode="auto">
          <a:xfrm>
            <a:off x="2286000" y="4723606"/>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28" name="Straight Arrow Connector 227"/>
          <p:cNvCxnSpPr/>
          <p:nvPr/>
        </p:nvCxnSpPr>
        <p:spPr bwMode="auto">
          <a:xfrm rot="5400000" flipH="1" flipV="1">
            <a:off x="1866106" y="4304506"/>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29" name="Rectangle 228"/>
          <p:cNvSpPr/>
          <p:nvPr/>
        </p:nvSpPr>
        <p:spPr bwMode="auto">
          <a:xfrm>
            <a:off x="2514600" y="4495800"/>
            <a:ext cx="228600" cy="2286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30" name="Rectangle 229"/>
          <p:cNvSpPr/>
          <p:nvPr/>
        </p:nvSpPr>
        <p:spPr bwMode="auto">
          <a:xfrm>
            <a:off x="2819400" y="4190206"/>
            <a:ext cx="228600" cy="5334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39" name="Straight Arrow Connector 238"/>
          <p:cNvCxnSpPr/>
          <p:nvPr/>
        </p:nvCxnSpPr>
        <p:spPr bwMode="auto">
          <a:xfrm>
            <a:off x="6019800" y="4723606"/>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40" name="Straight Arrow Connector 239"/>
          <p:cNvCxnSpPr/>
          <p:nvPr/>
        </p:nvCxnSpPr>
        <p:spPr bwMode="auto">
          <a:xfrm rot="5400000" flipH="1" flipV="1">
            <a:off x="5599906" y="4304506"/>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41" name="Rectangle 240"/>
          <p:cNvSpPr/>
          <p:nvPr/>
        </p:nvSpPr>
        <p:spPr bwMode="auto">
          <a:xfrm>
            <a:off x="6248400" y="4495800"/>
            <a:ext cx="228600" cy="2286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42" name="Rectangle 241"/>
          <p:cNvSpPr/>
          <p:nvPr/>
        </p:nvSpPr>
        <p:spPr bwMode="auto">
          <a:xfrm>
            <a:off x="6553200" y="4190206"/>
            <a:ext cx="228600" cy="5334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51" name="Straight Arrow Connector 250"/>
          <p:cNvCxnSpPr/>
          <p:nvPr/>
        </p:nvCxnSpPr>
        <p:spPr bwMode="auto">
          <a:xfrm>
            <a:off x="4191000" y="6171406"/>
            <a:ext cx="990600" cy="1588"/>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52" name="Straight Arrow Connector 251"/>
          <p:cNvCxnSpPr/>
          <p:nvPr/>
        </p:nvCxnSpPr>
        <p:spPr bwMode="auto">
          <a:xfrm rot="5400000" flipH="1" flipV="1">
            <a:off x="3771106" y="5752306"/>
            <a:ext cx="1143794" cy="794"/>
          </a:xfrm>
          <a:prstGeom prst="straightConnector1">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53" name="Rectangle 252"/>
          <p:cNvSpPr/>
          <p:nvPr/>
        </p:nvSpPr>
        <p:spPr bwMode="auto">
          <a:xfrm>
            <a:off x="4419600" y="5943600"/>
            <a:ext cx="228600" cy="2286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54" name="Rectangle 253"/>
          <p:cNvSpPr/>
          <p:nvPr/>
        </p:nvSpPr>
        <p:spPr bwMode="auto">
          <a:xfrm>
            <a:off x="4724400" y="5638006"/>
            <a:ext cx="228600" cy="5334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5" name="Rectangle 124"/>
          <p:cNvSpPr/>
          <p:nvPr/>
        </p:nvSpPr>
        <p:spPr bwMode="auto">
          <a:xfrm>
            <a:off x="4419600" y="4752974"/>
            <a:ext cx="228600" cy="47625"/>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11" name="Rectangle 210"/>
          <p:cNvSpPr/>
          <p:nvPr/>
        </p:nvSpPr>
        <p:spPr bwMode="auto">
          <a:xfrm>
            <a:off x="4419600" y="4800600"/>
            <a:ext cx="228600" cy="762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26" name="Rectangle 125"/>
          <p:cNvSpPr/>
          <p:nvPr/>
        </p:nvSpPr>
        <p:spPr bwMode="auto">
          <a:xfrm>
            <a:off x="4724400" y="3992880"/>
            <a:ext cx="228600" cy="45719"/>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212" name="Rectangle 211"/>
          <p:cNvSpPr/>
          <p:nvPr/>
        </p:nvSpPr>
        <p:spPr bwMode="auto">
          <a:xfrm>
            <a:off x="4724400" y="4038600"/>
            <a:ext cx="228600" cy="8382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7" name="Rectangle 126"/>
          <p:cNvSpPr/>
          <p:nvPr/>
        </p:nvSpPr>
        <p:spPr bwMode="auto">
          <a:xfrm>
            <a:off x="4267200" y="2590800"/>
            <a:ext cx="228600" cy="3048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28" name="Rectangle 127"/>
          <p:cNvSpPr/>
          <p:nvPr/>
        </p:nvSpPr>
        <p:spPr bwMode="auto">
          <a:xfrm>
            <a:off x="4572000" y="2667000"/>
            <a:ext cx="228600" cy="3810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6" name="Rectangle 175"/>
          <p:cNvSpPr/>
          <p:nvPr/>
        </p:nvSpPr>
        <p:spPr bwMode="auto">
          <a:xfrm>
            <a:off x="4267200" y="2895600"/>
            <a:ext cx="228600" cy="3048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77" name="Rectangle 176"/>
          <p:cNvSpPr/>
          <p:nvPr/>
        </p:nvSpPr>
        <p:spPr bwMode="auto">
          <a:xfrm>
            <a:off x="4572000" y="3048000"/>
            <a:ext cx="228600" cy="15240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5" name="Slide Number Placeholder 64"/>
          <p:cNvSpPr>
            <a:spLocks noGrp="1"/>
          </p:cNvSpPr>
          <p:nvPr>
            <p:ph type="sldNum" sz="quarter" idx="12"/>
          </p:nvPr>
        </p:nvSpPr>
        <p:spPr/>
        <p:txBody>
          <a:bodyPr/>
          <a:lstStyle/>
          <a:p>
            <a:fld id="{29982EE5-C165-4792-B6D9-CAD024C0FAD7}" type="slidenum">
              <a:rPr lang="en-US" smtClean="0"/>
              <a:pPr/>
              <a:t>18</a:t>
            </a:fld>
            <a:endParaRPr lang="en-US"/>
          </a:p>
        </p:txBody>
      </p:sp>
      <p:sp>
        <p:nvSpPr>
          <p:cNvPr id="45" name="Rounded Rectangular Callout 44"/>
          <p:cNvSpPr/>
          <p:nvPr/>
        </p:nvSpPr>
        <p:spPr bwMode="auto">
          <a:xfrm>
            <a:off x="381000" y="2438400"/>
            <a:ext cx="2971800" cy="1143000"/>
          </a:xfrm>
          <a:prstGeom prst="wedgeRoundRectCallout">
            <a:avLst>
              <a:gd name="adj1" fmla="val 70620"/>
              <a:gd name="adj2" fmla="val -4167"/>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Large change in</a:t>
            </a:r>
          </a:p>
          <a:p>
            <a:pPr algn="ctr" fontAlgn="base">
              <a:spcBef>
                <a:spcPct val="0"/>
              </a:spcBef>
              <a:spcAft>
                <a:spcPct val="0"/>
              </a:spcAft>
            </a:pPr>
            <a:r>
              <a:rPr lang="en-US" sz="2800" dirty="0" smtClean="0">
                <a:solidFill>
                  <a:schemeClr val="tx1"/>
                </a:solidFill>
                <a:latin typeface="Tahoma" pitchFamily="-64" charset="0"/>
              </a:rPr>
              <a:t>a single message</a:t>
            </a:r>
          </a:p>
        </p:txBody>
      </p:sp>
      <p:sp>
        <p:nvSpPr>
          <p:cNvPr id="46" name="Rounded Rectangular Callout 45"/>
          <p:cNvSpPr/>
          <p:nvPr/>
        </p:nvSpPr>
        <p:spPr bwMode="auto">
          <a:xfrm>
            <a:off x="5410200" y="2362200"/>
            <a:ext cx="2971800" cy="1143000"/>
          </a:xfrm>
          <a:prstGeom prst="wedgeRoundRectCallout">
            <a:avLst>
              <a:gd name="adj1" fmla="val -56304"/>
              <a:gd name="adj2" fmla="val 88055"/>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Small change</a:t>
            </a:r>
          </a:p>
          <a:p>
            <a:pPr algn="ctr" fontAlgn="base">
              <a:spcBef>
                <a:spcPct val="0"/>
              </a:spcBef>
              <a:spcAft>
                <a:spcPct val="0"/>
              </a:spcAft>
            </a:pPr>
            <a:r>
              <a:rPr lang="en-US" sz="2800" dirty="0" smtClean="0">
                <a:solidFill>
                  <a:schemeClr val="tx1"/>
                </a:solidFill>
                <a:latin typeface="Tahoma" pitchFamily="-64" charset="0"/>
              </a:rPr>
              <a:t>in belief</a:t>
            </a:r>
          </a:p>
        </p:txBody>
      </p:sp>
      <p:sp>
        <p:nvSpPr>
          <p:cNvPr id="47" name="TextBox 46"/>
          <p:cNvSpPr txBox="1"/>
          <p:nvPr/>
        </p:nvSpPr>
        <p:spPr>
          <a:xfrm>
            <a:off x="4343400" y="6183868"/>
            <a:ext cx="1061509" cy="369332"/>
          </a:xfrm>
          <a:prstGeom prst="rect">
            <a:avLst/>
          </a:prstGeom>
          <a:noFill/>
        </p:spPr>
        <p:txBody>
          <a:bodyPr wrap="none" rtlCol="0">
            <a:spAutoFit/>
          </a:bodyPr>
          <a:lstStyle/>
          <a:p>
            <a:r>
              <a:rPr lang="en-US" dirty="0" smtClean="0"/>
              <a:t>Message</a:t>
            </a:r>
            <a:endParaRPr lang="en-US" dirty="0"/>
          </a:p>
        </p:txBody>
      </p:sp>
      <p:sp>
        <p:nvSpPr>
          <p:cNvPr id="48" name="TextBox 47"/>
          <p:cNvSpPr txBox="1"/>
          <p:nvPr/>
        </p:nvSpPr>
        <p:spPr>
          <a:xfrm>
            <a:off x="4359875" y="4876800"/>
            <a:ext cx="745525" cy="369332"/>
          </a:xfrm>
          <a:prstGeom prst="rect">
            <a:avLst/>
          </a:prstGeom>
          <a:noFill/>
        </p:spPr>
        <p:txBody>
          <a:bodyPr wrap="none" rtlCol="0">
            <a:spAutoFit/>
          </a:bodyPr>
          <a:lstStyle/>
          <a:p>
            <a:r>
              <a:rPr lang="en-US" dirty="0" smtClean="0"/>
              <a:t>Belief</a:t>
            </a:r>
            <a:endParaRPr lang="en-US" dirty="0"/>
          </a:p>
        </p:txBody>
      </p:sp>
      <p:sp>
        <p:nvSpPr>
          <p:cNvPr id="49" name="TextBox 48"/>
          <p:cNvSpPr txBox="1"/>
          <p:nvPr/>
        </p:nvSpPr>
        <p:spPr>
          <a:xfrm>
            <a:off x="6172200" y="4724400"/>
            <a:ext cx="1061509" cy="369332"/>
          </a:xfrm>
          <a:prstGeom prst="rect">
            <a:avLst/>
          </a:prstGeom>
          <a:noFill/>
        </p:spPr>
        <p:txBody>
          <a:bodyPr wrap="none" rtlCol="0">
            <a:spAutoFit/>
          </a:bodyPr>
          <a:lstStyle/>
          <a:p>
            <a:r>
              <a:rPr lang="en-US" dirty="0" smtClean="0"/>
              <a:t>Message</a:t>
            </a:r>
            <a:endParaRPr lang="en-US" dirty="0"/>
          </a:p>
        </p:txBody>
      </p:sp>
      <p:sp>
        <p:nvSpPr>
          <p:cNvPr id="50" name="TextBox 49"/>
          <p:cNvSpPr txBox="1"/>
          <p:nvPr/>
        </p:nvSpPr>
        <p:spPr>
          <a:xfrm>
            <a:off x="2438400" y="4724400"/>
            <a:ext cx="1061509" cy="369332"/>
          </a:xfrm>
          <a:prstGeom prst="rect">
            <a:avLst/>
          </a:prstGeom>
          <a:noFill/>
        </p:spPr>
        <p:txBody>
          <a:bodyPr wrap="none" rtlCol="0">
            <a:spAutoFit/>
          </a:bodyPr>
          <a:lstStyle/>
          <a:p>
            <a:r>
              <a:rPr lang="en-US" dirty="0" smtClean="0"/>
              <a:t>Message</a:t>
            </a:r>
            <a:endParaRPr lang="en-US" dirty="0"/>
          </a:p>
        </p:txBody>
      </p:sp>
      <p:sp>
        <p:nvSpPr>
          <p:cNvPr id="51" name="TextBox 50"/>
          <p:cNvSpPr txBox="1"/>
          <p:nvPr/>
        </p:nvSpPr>
        <p:spPr>
          <a:xfrm>
            <a:off x="4191000" y="3200400"/>
            <a:ext cx="1061509" cy="369332"/>
          </a:xfrm>
          <a:prstGeom prst="rect">
            <a:avLst/>
          </a:prstGeom>
          <a:noFill/>
        </p:spPr>
        <p:txBody>
          <a:bodyPr wrap="none" rtlCol="0">
            <a:spAutoFit/>
          </a:bodyPr>
          <a:lstStyle/>
          <a:p>
            <a:r>
              <a:rPr lang="en-US" dirty="0" smtClean="0"/>
              <a:t>Message</a:t>
            </a:r>
            <a:endParaRPr lang="en-US" dirty="0"/>
          </a:p>
        </p:txBody>
      </p:sp>
    </p:spTree>
    <p:custDataLst>
      <p:tags r:id="rId1"/>
    </p:custDataLst>
  </p:cSld>
  <p:clrMapOvr>
    <a:masterClrMapping/>
  </p:clrMapOvr>
  <p:transition advTm="183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par>
                          <p:cTn id="7" fill="hold">
                            <p:stCondLst>
                              <p:cond delay="0"/>
                            </p:stCondLst>
                            <p:childTnLst>
                              <p:par>
                                <p:cTn id="8" presetID="22" presetClass="exit" presetSubtype="1" fill="hold" grpId="0" nodeType="afterEffect">
                                  <p:stCondLst>
                                    <p:cond delay="0"/>
                                  </p:stCondLst>
                                  <p:childTnLst>
                                    <p:animEffect transition="out" filter="wipe(up)">
                                      <p:cBhvr>
                                        <p:cTn id="9" dur="1000"/>
                                        <p:tgtEl>
                                          <p:spTgt spid="128"/>
                                        </p:tgtEl>
                                      </p:cBhvr>
                                    </p:animEffect>
                                    <p:set>
                                      <p:cBhvr>
                                        <p:cTn id="10" dur="1" fill="hold">
                                          <p:stCondLst>
                                            <p:cond delay="999"/>
                                          </p:stCondLst>
                                        </p:cTn>
                                        <p:tgtEl>
                                          <p:spTgt spid="128"/>
                                        </p:tgtEl>
                                        <p:attrNameLst>
                                          <p:attrName>style.visibility</p:attrName>
                                        </p:attrNameLst>
                                      </p:cBhvr>
                                      <p:to>
                                        <p:strVal val="hidden"/>
                                      </p:to>
                                    </p:set>
                                  </p:childTnLst>
                                </p:cTn>
                              </p:par>
                              <p:par>
                                <p:cTn id="11" presetID="22" presetClass="entr" presetSubtype="4" fill="hold" grpId="0" nodeType="withEffect">
                                  <p:stCondLst>
                                    <p:cond delay="0"/>
                                  </p:stCondLst>
                                  <p:childTnLst>
                                    <p:set>
                                      <p:cBhvr>
                                        <p:cTn id="12" dur="1" fill="hold">
                                          <p:stCondLst>
                                            <p:cond delay="0"/>
                                          </p:stCondLst>
                                        </p:cTn>
                                        <p:tgtEl>
                                          <p:spTgt spid="127"/>
                                        </p:tgtEl>
                                        <p:attrNameLst>
                                          <p:attrName>style.visibility</p:attrName>
                                        </p:attrNameLst>
                                      </p:cBhvr>
                                      <p:to>
                                        <p:strVal val="visible"/>
                                      </p:to>
                                    </p:set>
                                    <p:animEffect transition="in" filter="wipe(down)">
                                      <p:cBhvr>
                                        <p:cTn id="13" dur="1000"/>
                                        <p:tgtEl>
                                          <p:spTgt spid="12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6"/>
                                        </p:tgtEl>
                                        <p:attrNameLst>
                                          <p:attrName>style.visibility</p:attrName>
                                        </p:attrNameLst>
                                      </p:cBhvr>
                                      <p:to>
                                        <p:strVal val="visible"/>
                                      </p:to>
                                    </p:set>
                                  </p:childTnLst>
                                </p:cTn>
                              </p:par>
                            </p:childTnLst>
                          </p:cTn>
                        </p:par>
                        <p:par>
                          <p:cTn id="18" fill="hold">
                            <p:stCondLst>
                              <p:cond delay="0"/>
                            </p:stCondLst>
                            <p:childTnLst>
                              <p:par>
                                <p:cTn id="19" presetID="22" presetClass="entr" presetSubtype="4" fill="hold" grpId="0" nodeType="afterEffect">
                                  <p:stCondLst>
                                    <p:cond delay="0"/>
                                  </p:stCondLst>
                                  <p:childTnLst>
                                    <p:set>
                                      <p:cBhvr>
                                        <p:cTn id="20" dur="1" fill="hold">
                                          <p:stCondLst>
                                            <p:cond delay="0"/>
                                          </p:stCondLst>
                                        </p:cTn>
                                        <p:tgtEl>
                                          <p:spTgt spid="125"/>
                                        </p:tgtEl>
                                        <p:attrNameLst>
                                          <p:attrName>style.visibility</p:attrName>
                                        </p:attrNameLst>
                                      </p:cBhvr>
                                      <p:to>
                                        <p:strVal val="visible"/>
                                      </p:to>
                                    </p:set>
                                    <p:animEffect transition="in" filter="wipe(down)">
                                      <p:cBhvr>
                                        <p:cTn id="21" dur="1000"/>
                                        <p:tgtEl>
                                          <p:spTgt spid="125"/>
                                        </p:tgtEl>
                                      </p:cBhvr>
                                    </p:animEffect>
                                  </p:childTnLst>
                                </p:cTn>
                              </p:par>
                              <p:par>
                                <p:cTn id="22" presetID="22" presetClass="exit" presetSubtype="1" fill="hold" grpId="0" nodeType="withEffect">
                                  <p:stCondLst>
                                    <p:cond delay="0"/>
                                  </p:stCondLst>
                                  <p:childTnLst>
                                    <p:animEffect transition="out" filter="wipe(up)">
                                      <p:cBhvr>
                                        <p:cTn id="23" dur="1000"/>
                                        <p:tgtEl>
                                          <p:spTgt spid="126"/>
                                        </p:tgtEl>
                                      </p:cBhvr>
                                    </p:animEffect>
                                    <p:set>
                                      <p:cBhvr>
                                        <p:cTn id="24" dur="1" fill="hold">
                                          <p:stCondLst>
                                            <p:cond delay="999"/>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6" grpId="0" animBg="1"/>
      <p:bldP spid="127" grpId="0" animBg="1"/>
      <p:bldP spid="128" grpId="0" animBg="1"/>
      <p:bldP spid="45" grpId="0" animBg="1"/>
      <p:bldP spid="46" grpId="0" animBg="1"/>
    </p:bld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Belief Residual Scheduling</a:t>
            </a:r>
            <a:endParaRPr lang="en-US" dirty="0"/>
          </a:p>
        </p:txBody>
      </p:sp>
      <p:sp>
        <p:nvSpPr>
          <p:cNvPr id="3" name="Content Placeholder 2"/>
          <p:cNvSpPr>
            <a:spLocks noGrp="1"/>
          </p:cNvSpPr>
          <p:nvPr>
            <p:ph idx="1"/>
          </p:nvPr>
        </p:nvSpPr>
        <p:spPr>
          <a:xfrm>
            <a:off x="457200" y="914400"/>
            <a:ext cx="8305800" cy="914399"/>
          </a:xfrm>
        </p:spPr>
        <p:txBody>
          <a:bodyPr/>
          <a:lstStyle/>
          <a:p>
            <a:r>
              <a:rPr lang="en-US" dirty="0" smtClean="0"/>
              <a:t>Assign priorities based on the cumulative change in belief:</a:t>
            </a:r>
          </a:p>
        </p:txBody>
      </p:sp>
      <p:cxnSp>
        <p:nvCxnSpPr>
          <p:cNvPr id="7" name="Straight Connector 6"/>
          <p:cNvCxnSpPr>
            <a:stCxn id="8" idx="6"/>
          </p:cNvCxnSpPr>
          <p:nvPr/>
        </p:nvCxnSpPr>
        <p:spPr bwMode="auto">
          <a:xfrm flipV="1">
            <a:off x="7119268" y="5329740"/>
            <a:ext cx="948719" cy="2729"/>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8" name="Oval 7"/>
          <p:cNvSpPr/>
          <p:nvPr/>
        </p:nvSpPr>
        <p:spPr bwMode="auto">
          <a:xfrm>
            <a:off x="6604250" y="5074959"/>
            <a:ext cx="515019" cy="5150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10" name="Straight Connector 9"/>
          <p:cNvCxnSpPr>
            <a:stCxn id="8" idx="0"/>
          </p:cNvCxnSpPr>
          <p:nvPr/>
        </p:nvCxnSpPr>
        <p:spPr bwMode="auto">
          <a:xfrm rot="5400000" flipH="1" flipV="1">
            <a:off x="6387400" y="4600600"/>
            <a:ext cx="948719" cy="1"/>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bwMode="auto">
          <a:xfrm>
            <a:off x="5654777" y="5327951"/>
            <a:ext cx="948719" cy="0"/>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endCxn id="8" idx="4"/>
          </p:cNvCxnSpPr>
          <p:nvPr/>
        </p:nvCxnSpPr>
        <p:spPr bwMode="auto">
          <a:xfrm rot="16200000" flipV="1">
            <a:off x="6390106" y="6061632"/>
            <a:ext cx="944201" cy="895"/>
          </a:xfrm>
          <a:prstGeom prst="line">
            <a:avLst/>
          </a:prstGeom>
          <a:ln>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bwMode="auto">
          <a:xfrm>
            <a:off x="4882584" y="5303942"/>
            <a:ext cx="822223" cy="131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rot="5400000" flipH="1" flipV="1">
            <a:off x="4534061" y="4956078"/>
            <a:ext cx="949378" cy="659"/>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18" name="Group 212"/>
          <p:cNvGrpSpPr/>
          <p:nvPr/>
        </p:nvGrpSpPr>
        <p:grpSpPr>
          <a:xfrm>
            <a:off x="6463782" y="4747663"/>
            <a:ext cx="822223" cy="949378"/>
            <a:chOff x="4038600" y="3733800"/>
            <a:chExt cx="990600" cy="1143794"/>
          </a:xfrm>
        </p:grpSpPr>
        <p:cxnSp>
          <p:nvCxnSpPr>
            <p:cNvPr id="19" name="Straight Arrow Connector 18"/>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cxnSp>
        <p:nvCxnSpPr>
          <p:cNvPr id="41" name="Straight Arrow Connector 40"/>
          <p:cNvCxnSpPr/>
          <p:nvPr/>
        </p:nvCxnSpPr>
        <p:spPr bwMode="auto">
          <a:xfrm>
            <a:off x="6463782" y="6581853"/>
            <a:ext cx="822223" cy="131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42" name="Straight Arrow Connector 41"/>
          <p:cNvCxnSpPr/>
          <p:nvPr/>
        </p:nvCxnSpPr>
        <p:spPr bwMode="auto">
          <a:xfrm rot="5400000" flipH="1" flipV="1">
            <a:off x="6115260" y="6233989"/>
            <a:ext cx="949378" cy="659"/>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3" name="Rectangle 42"/>
          <p:cNvSpPr/>
          <p:nvPr/>
        </p:nvSpPr>
        <p:spPr bwMode="auto">
          <a:xfrm>
            <a:off x="6653526" y="6328861"/>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44" name="Rectangle 43"/>
          <p:cNvSpPr/>
          <p:nvPr/>
        </p:nvSpPr>
        <p:spPr bwMode="auto">
          <a:xfrm>
            <a:off x="6906518" y="6139117"/>
            <a:ext cx="189744" cy="442736"/>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1" name="Rectangle 50"/>
          <p:cNvSpPr/>
          <p:nvPr/>
        </p:nvSpPr>
        <p:spPr bwMode="auto">
          <a:xfrm>
            <a:off x="6899375" y="4836210"/>
            <a:ext cx="189744" cy="37948"/>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53" name="Rectangle 52"/>
          <p:cNvSpPr/>
          <p:nvPr/>
        </p:nvSpPr>
        <p:spPr bwMode="auto">
          <a:xfrm>
            <a:off x="5072328" y="4797959"/>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54" name="Rectangle 53"/>
          <p:cNvSpPr/>
          <p:nvPr/>
        </p:nvSpPr>
        <p:spPr bwMode="auto">
          <a:xfrm>
            <a:off x="5325320" y="4861207"/>
            <a:ext cx="189744" cy="31624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5" name="Rectangle 54"/>
          <p:cNvSpPr/>
          <p:nvPr/>
        </p:nvSpPr>
        <p:spPr bwMode="auto">
          <a:xfrm>
            <a:off x="5072328" y="5050950"/>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56" name="Rectangle 55"/>
          <p:cNvSpPr/>
          <p:nvPr/>
        </p:nvSpPr>
        <p:spPr bwMode="auto">
          <a:xfrm>
            <a:off x="5325320" y="5177446"/>
            <a:ext cx="189744" cy="126496"/>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5" name="Straight Arrow Connector 74"/>
          <p:cNvCxnSpPr/>
          <p:nvPr/>
        </p:nvCxnSpPr>
        <p:spPr bwMode="auto">
          <a:xfrm>
            <a:off x="6455633" y="4098824"/>
            <a:ext cx="822223" cy="131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p:nvPr/>
        </p:nvCxnSpPr>
        <p:spPr bwMode="auto">
          <a:xfrm rot="5400000" flipH="1" flipV="1">
            <a:off x="6107110" y="3750960"/>
            <a:ext cx="949378" cy="659"/>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77" name="Rectangle 76"/>
          <p:cNvSpPr/>
          <p:nvPr/>
        </p:nvSpPr>
        <p:spPr bwMode="auto">
          <a:xfrm>
            <a:off x="6645377" y="3592841"/>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78" name="Rectangle 77"/>
          <p:cNvSpPr/>
          <p:nvPr/>
        </p:nvSpPr>
        <p:spPr bwMode="auto">
          <a:xfrm>
            <a:off x="6898369" y="3656089"/>
            <a:ext cx="189744" cy="31624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9" name="Rectangle 78"/>
          <p:cNvSpPr/>
          <p:nvPr/>
        </p:nvSpPr>
        <p:spPr bwMode="auto">
          <a:xfrm>
            <a:off x="6645377" y="3845832"/>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80" name="Rectangle 79"/>
          <p:cNvSpPr/>
          <p:nvPr/>
        </p:nvSpPr>
        <p:spPr bwMode="auto">
          <a:xfrm>
            <a:off x="6898369" y="3972328"/>
            <a:ext cx="189744" cy="126496"/>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2" name="Rectangle 81"/>
          <p:cNvSpPr/>
          <p:nvPr/>
        </p:nvSpPr>
        <p:spPr bwMode="auto">
          <a:xfrm>
            <a:off x="6898956" y="4880208"/>
            <a:ext cx="189744" cy="762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cxnSp>
        <p:nvCxnSpPr>
          <p:cNvPr id="96" name="Straight Arrow Connector 95"/>
          <p:cNvCxnSpPr/>
          <p:nvPr/>
        </p:nvCxnSpPr>
        <p:spPr bwMode="auto">
          <a:xfrm>
            <a:off x="8016977" y="5330976"/>
            <a:ext cx="822223" cy="131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97" name="Straight Arrow Connector 96"/>
          <p:cNvCxnSpPr/>
          <p:nvPr/>
        </p:nvCxnSpPr>
        <p:spPr bwMode="auto">
          <a:xfrm rot="5400000" flipH="1" flipV="1">
            <a:off x="7668454" y="4983112"/>
            <a:ext cx="949378" cy="659"/>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98" name="Rectangle 97"/>
          <p:cNvSpPr/>
          <p:nvPr/>
        </p:nvSpPr>
        <p:spPr bwMode="auto">
          <a:xfrm>
            <a:off x="8206721" y="4824993"/>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99" name="Rectangle 98"/>
          <p:cNvSpPr/>
          <p:nvPr/>
        </p:nvSpPr>
        <p:spPr bwMode="auto">
          <a:xfrm>
            <a:off x="8459713" y="4888241"/>
            <a:ext cx="189744" cy="316240"/>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0" name="Rectangle 99"/>
          <p:cNvSpPr/>
          <p:nvPr/>
        </p:nvSpPr>
        <p:spPr bwMode="auto">
          <a:xfrm>
            <a:off x="8206721" y="5077984"/>
            <a:ext cx="189744" cy="252992"/>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01" name="Rectangle 100"/>
          <p:cNvSpPr/>
          <p:nvPr/>
        </p:nvSpPr>
        <p:spPr bwMode="auto">
          <a:xfrm>
            <a:off x="8459713" y="5204480"/>
            <a:ext cx="189744" cy="126496"/>
          </a:xfrm>
          <a:prstGeom prst="rect">
            <a:avLst/>
          </a:prstGeom>
          <a:solidFill>
            <a:schemeClr val="tx2">
              <a:lumMod val="60000"/>
              <a:lumOff val="40000"/>
            </a:schemeClr>
          </a:solidFill>
          <a:ln>
            <a:solidFill>
              <a:schemeClr val="tx2">
                <a:lumMod val="60000"/>
                <a:lumOff val="4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2" name="Rectangle 101"/>
          <p:cNvSpPr/>
          <p:nvPr/>
        </p:nvSpPr>
        <p:spPr bwMode="auto">
          <a:xfrm>
            <a:off x="6670356" y="5261208"/>
            <a:ext cx="189744" cy="1143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83" name="Rectangle 82"/>
          <p:cNvSpPr/>
          <p:nvPr/>
        </p:nvSpPr>
        <p:spPr bwMode="auto">
          <a:xfrm>
            <a:off x="6670356" y="5374078"/>
            <a:ext cx="189744" cy="87155"/>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49" name="Rectangle 48"/>
          <p:cNvSpPr/>
          <p:nvPr/>
        </p:nvSpPr>
        <p:spPr bwMode="auto">
          <a:xfrm>
            <a:off x="6670356" y="5467107"/>
            <a:ext cx="189744" cy="3953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50" name="Rectangle 49"/>
          <p:cNvSpPr/>
          <p:nvPr/>
        </p:nvSpPr>
        <p:spPr bwMode="auto">
          <a:xfrm>
            <a:off x="6670356" y="5506638"/>
            <a:ext cx="189744" cy="63248"/>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03" name="Rectangle 102"/>
          <p:cNvSpPr/>
          <p:nvPr/>
        </p:nvSpPr>
        <p:spPr bwMode="auto">
          <a:xfrm>
            <a:off x="6898956" y="4956408"/>
            <a:ext cx="189744" cy="152400"/>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52" name="Rectangle 51"/>
          <p:cNvSpPr/>
          <p:nvPr/>
        </p:nvSpPr>
        <p:spPr bwMode="auto">
          <a:xfrm>
            <a:off x="6898956" y="5108808"/>
            <a:ext cx="189744" cy="461078"/>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178" name="Group 177"/>
          <p:cNvGrpSpPr/>
          <p:nvPr/>
        </p:nvGrpSpPr>
        <p:grpSpPr>
          <a:xfrm>
            <a:off x="984096" y="1992868"/>
            <a:ext cx="2521104" cy="1207532"/>
            <a:chOff x="984096" y="1828800"/>
            <a:chExt cx="2521104" cy="1207532"/>
          </a:xfrm>
        </p:grpSpPr>
        <p:grpSp>
          <p:nvGrpSpPr>
            <p:cNvPr id="74" name="Group 73"/>
            <p:cNvGrpSpPr/>
            <p:nvPr/>
          </p:nvGrpSpPr>
          <p:grpSpPr>
            <a:xfrm>
              <a:off x="1136496" y="1981200"/>
              <a:ext cx="822223" cy="949378"/>
              <a:chOff x="990600" y="2022422"/>
              <a:chExt cx="822223" cy="949378"/>
            </a:xfrm>
          </p:grpSpPr>
          <p:grpSp>
            <p:nvGrpSpPr>
              <p:cNvPr id="58" name="Group 212"/>
              <p:cNvGrpSpPr/>
              <p:nvPr/>
            </p:nvGrpSpPr>
            <p:grpSpPr>
              <a:xfrm>
                <a:off x="990600" y="2022422"/>
                <a:ext cx="822223" cy="949378"/>
                <a:chOff x="4038600" y="3733800"/>
                <a:chExt cx="990600" cy="1143794"/>
              </a:xfrm>
            </p:grpSpPr>
            <p:cxnSp>
              <p:nvCxnSpPr>
                <p:cNvPr id="59" name="Straight Arrow Connector 58"/>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61" name="Rectangle 60"/>
              <p:cNvSpPr/>
              <p:nvPr/>
            </p:nvSpPr>
            <p:spPr bwMode="auto">
              <a:xfrm>
                <a:off x="1180344" y="2781397"/>
                <a:ext cx="189744" cy="63248"/>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63" name="Rectangle 62"/>
              <p:cNvSpPr/>
              <p:nvPr/>
            </p:nvSpPr>
            <p:spPr bwMode="auto">
              <a:xfrm>
                <a:off x="1433336" y="2109788"/>
                <a:ext cx="189744" cy="734857"/>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73" name="Group 72"/>
            <p:cNvGrpSpPr/>
            <p:nvPr/>
          </p:nvGrpSpPr>
          <p:grpSpPr>
            <a:xfrm>
              <a:off x="2295473" y="1981200"/>
              <a:ext cx="822223" cy="949378"/>
              <a:chOff x="2605264" y="1930904"/>
              <a:chExt cx="822223" cy="949378"/>
            </a:xfrm>
          </p:grpSpPr>
          <p:grpSp>
            <p:nvGrpSpPr>
              <p:cNvPr id="65" name="Group 212"/>
              <p:cNvGrpSpPr/>
              <p:nvPr/>
            </p:nvGrpSpPr>
            <p:grpSpPr>
              <a:xfrm>
                <a:off x="2605264" y="1930904"/>
                <a:ext cx="822223" cy="949378"/>
                <a:chOff x="4038600" y="3733800"/>
                <a:chExt cx="990600" cy="1143794"/>
              </a:xfrm>
            </p:grpSpPr>
            <p:cxnSp>
              <p:nvCxnSpPr>
                <p:cNvPr id="66" name="Straight Arrow Connector 65"/>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69" name="Rectangle 68"/>
              <p:cNvSpPr/>
              <p:nvPr/>
            </p:nvSpPr>
            <p:spPr bwMode="auto">
              <a:xfrm>
                <a:off x="2795008" y="2650331"/>
                <a:ext cx="189744" cy="102796"/>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71" name="Rectangle 70"/>
              <p:cNvSpPr/>
              <p:nvPr/>
            </p:nvSpPr>
            <p:spPr bwMode="auto">
              <a:xfrm>
                <a:off x="3048000" y="2057400"/>
                <a:ext cx="189744" cy="695727"/>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cxnSp>
          <p:nvCxnSpPr>
            <p:cNvPr id="166" name="Straight Connector 165"/>
            <p:cNvCxnSpPr/>
            <p:nvPr/>
          </p:nvCxnSpPr>
          <p:spPr bwMode="auto">
            <a:xfrm>
              <a:off x="2050896" y="2438400"/>
              <a:ext cx="152400" cy="0"/>
            </a:xfrm>
            <a:prstGeom prst="line">
              <a:avLst/>
            </a:prstGeom>
            <a:noFill/>
            <a:ln w="28575" cap="flat" cmpd="sng" algn="ctr">
              <a:solidFill>
                <a:schemeClr val="tx1"/>
              </a:solidFill>
              <a:prstDash val="solid"/>
              <a:round/>
              <a:headEnd type="none" w="med" len="med"/>
              <a:tailEnd type="none" w="med" len="med"/>
            </a:ln>
            <a:effectLst/>
          </p:spPr>
        </p:cxnSp>
        <p:grpSp>
          <p:nvGrpSpPr>
            <p:cNvPr id="167" name="Group 166"/>
            <p:cNvGrpSpPr/>
            <p:nvPr/>
          </p:nvGrpSpPr>
          <p:grpSpPr>
            <a:xfrm>
              <a:off x="984096" y="1828800"/>
              <a:ext cx="76200" cy="1143000"/>
              <a:chOff x="5791200" y="1981200"/>
              <a:chExt cx="47625" cy="838200"/>
            </a:xfrm>
          </p:grpSpPr>
          <p:cxnSp>
            <p:nvCxnSpPr>
              <p:cNvPr id="168" name="Straight Connector 167"/>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69" name="Straight Connector 168"/>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grpSp>
          <p:nvGrpSpPr>
            <p:cNvPr id="170" name="Group 169"/>
            <p:cNvGrpSpPr/>
            <p:nvPr/>
          </p:nvGrpSpPr>
          <p:grpSpPr>
            <a:xfrm>
              <a:off x="3193896" y="1828800"/>
              <a:ext cx="76200" cy="1143000"/>
              <a:chOff x="5791200" y="1981200"/>
              <a:chExt cx="47625" cy="838200"/>
            </a:xfrm>
          </p:grpSpPr>
          <p:cxnSp>
            <p:nvCxnSpPr>
              <p:cNvPr id="171" name="Straight Connector 170"/>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72" name="Straight Connector 171"/>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sp>
          <p:nvSpPr>
            <p:cNvPr id="173" name="TextBox 172"/>
            <p:cNvSpPr txBox="1"/>
            <p:nvPr/>
          </p:nvSpPr>
          <p:spPr>
            <a:xfrm>
              <a:off x="3193896" y="2667000"/>
              <a:ext cx="311304" cy="369332"/>
            </a:xfrm>
            <a:prstGeom prst="rect">
              <a:avLst/>
            </a:prstGeom>
            <a:noFill/>
          </p:spPr>
          <p:txBody>
            <a:bodyPr wrap="none" rtlCol="0">
              <a:spAutoFit/>
            </a:bodyPr>
            <a:lstStyle/>
            <a:p>
              <a:r>
                <a:rPr lang="en-US" dirty="0" smtClean="0"/>
                <a:t>1</a:t>
              </a:r>
              <a:endParaRPr lang="en-US" dirty="0"/>
            </a:p>
          </p:txBody>
        </p:sp>
      </p:grpSp>
      <p:grpSp>
        <p:nvGrpSpPr>
          <p:cNvPr id="179" name="Group 178"/>
          <p:cNvGrpSpPr/>
          <p:nvPr/>
        </p:nvGrpSpPr>
        <p:grpSpPr>
          <a:xfrm>
            <a:off x="6089496" y="1992868"/>
            <a:ext cx="3054504" cy="1207532"/>
            <a:chOff x="6089496" y="1828800"/>
            <a:chExt cx="3054504" cy="1207532"/>
          </a:xfrm>
        </p:grpSpPr>
        <p:grpSp>
          <p:nvGrpSpPr>
            <p:cNvPr id="125" name="Group 124"/>
            <p:cNvGrpSpPr/>
            <p:nvPr/>
          </p:nvGrpSpPr>
          <p:grpSpPr>
            <a:xfrm>
              <a:off x="6789760" y="1981010"/>
              <a:ext cx="822223" cy="949320"/>
              <a:chOff x="5958064" y="1981010"/>
              <a:chExt cx="822223" cy="949320"/>
            </a:xfrm>
          </p:grpSpPr>
          <p:grpSp>
            <p:nvGrpSpPr>
              <p:cNvPr id="104" name="Group 212"/>
              <p:cNvGrpSpPr/>
              <p:nvPr/>
            </p:nvGrpSpPr>
            <p:grpSpPr>
              <a:xfrm>
                <a:off x="5958064" y="1981010"/>
                <a:ext cx="822223" cy="949320"/>
                <a:chOff x="4038600" y="3733800"/>
                <a:chExt cx="990600" cy="1143794"/>
              </a:xfrm>
            </p:grpSpPr>
            <p:cxnSp>
              <p:nvCxnSpPr>
                <p:cNvPr id="105" name="Straight Arrow Connector 104"/>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06" name="Straight Arrow Connector 105"/>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07" name="Rectangle 106"/>
              <p:cNvSpPr/>
              <p:nvPr/>
            </p:nvSpPr>
            <p:spPr bwMode="auto">
              <a:xfrm>
                <a:off x="6147808" y="2590800"/>
                <a:ext cx="189744" cy="2126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08" name="Rectangle 107"/>
              <p:cNvSpPr/>
              <p:nvPr/>
            </p:nvSpPr>
            <p:spPr bwMode="auto">
              <a:xfrm>
                <a:off x="6400800" y="2209800"/>
                <a:ext cx="189744" cy="5936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26" name="Group 125"/>
            <p:cNvGrpSpPr/>
            <p:nvPr/>
          </p:nvGrpSpPr>
          <p:grpSpPr>
            <a:xfrm>
              <a:off x="7934273" y="1981010"/>
              <a:ext cx="822223" cy="949320"/>
              <a:chOff x="7102577" y="1981010"/>
              <a:chExt cx="822223" cy="949320"/>
            </a:xfrm>
          </p:grpSpPr>
          <p:grpSp>
            <p:nvGrpSpPr>
              <p:cNvPr id="109" name="Group 212"/>
              <p:cNvGrpSpPr/>
              <p:nvPr/>
            </p:nvGrpSpPr>
            <p:grpSpPr>
              <a:xfrm>
                <a:off x="7102577" y="1981010"/>
                <a:ext cx="822223" cy="949320"/>
                <a:chOff x="4038600" y="3733800"/>
                <a:chExt cx="990600" cy="1143794"/>
              </a:xfrm>
            </p:grpSpPr>
            <p:cxnSp>
              <p:nvCxnSpPr>
                <p:cNvPr id="110" name="Straight Arrow Connector 109"/>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1" name="Straight Arrow Connector 110"/>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112" name="Rectangle 111"/>
              <p:cNvSpPr/>
              <p:nvPr/>
            </p:nvSpPr>
            <p:spPr bwMode="auto">
              <a:xfrm>
                <a:off x="7292321" y="2514600"/>
                <a:ext cx="189744" cy="2888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13" name="Rectangle 112"/>
              <p:cNvSpPr/>
              <p:nvPr/>
            </p:nvSpPr>
            <p:spPr bwMode="auto">
              <a:xfrm>
                <a:off x="7545313" y="2362200"/>
                <a:ext cx="189744" cy="4412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cxnSp>
          <p:nvCxnSpPr>
            <p:cNvPr id="115" name="Straight Connector 114"/>
            <p:cNvCxnSpPr/>
            <p:nvPr/>
          </p:nvCxnSpPr>
          <p:spPr bwMode="auto">
            <a:xfrm>
              <a:off x="7689696" y="2438400"/>
              <a:ext cx="152400" cy="0"/>
            </a:xfrm>
            <a:prstGeom prst="line">
              <a:avLst/>
            </a:prstGeom>
            <a:noFill/>
            <a:ln w="28575" cap="flat" cmpd="sng" algn="ctr">
              <a:solidFill>
                <a:schemeClr val="tx1"/>
              </a:solidFill>
              <a:prstDash val="solid"/>
              <a:round/>
              <a:headEnd type="none" w="med" len="med"/>
              <a:tailEnd type="none" w="med" len="med"/>
            </a:ln>
            <a:effectLst/>
          </p:spPr>
        </p:cxnSp>
        <p:grpSp>
          <p:nvGrpSpPr>
            <p:cNvPr id="119" name="Group 118"/>
            <p:cNvGrpSpPr/>
            <p:nvPr/>
          </p:nvGrpSpPr>
          <p:grpSpPr>
            <a:xfrm>
              <a:off x="6622896" y="1828800"/>
              <a:ext cx="76200" cy="1143000"/>
              <a:chOff x="5791200" y="1981200"/>
              <a:chExt cx="47625" cy="838200"/>
            </a:xfrm>
          </p:grpSpPr>
          <p:cxnSp>
            <p:nvCxnSpPr>
              <p:cNvPr id="117" name="Straight Connector 116"/>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18" name="Straight Connector 117"/>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grpSp>
          <p:nvGrpSpPr>
            <p:cNvPr id="120" name="Group 119"/>
            <p:cNvGrpSpPr/>
            <p:nvPr/>
          </p:nvGrpSpPr>
          <p:grpSpPr>
            <a:xfrm>
              <a:off x="8832696" y="1828800"/>
              <a:ext cx="76200" cy="1143000"/>
              <a:chOff x="5791200" y="1981200"/>
              <a:chExt cx="47625" cy="838200"/>
            </a:xfrm>
          </p:grpSpPr>
          <p:cxnSp>
            <p:nvCxnSpPr>
              <p:cNvPr id="121" name="Straight Connector 120"/>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22" name="Straight Connector 121"/>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sp>
          <p:nvSpPr>
            <p:cNvPr id="123" name="TextBox 122"/>
            <p:cNvSpPr txBox="1"/>
            <p:nvPr/>
          </p:nvSpPr>
          <p:spPr>
            <a:xfrm>
              <a:off x="8832696" y="2667000"/>
              <a:ext cx="311304" cy="369332"/>
            </a:xfrm>
            <a:prstGeom prst="rect">
              <a:avLst/>
            </a:prstGeom>
            <a:noFill/>
          </p:spPr>
          <p:txBody>
            <a:bodyPr wrap="none" rtlCol="0">
              <a:spAutoFit/>
            </a:bodyPr>
            <a:lstStyle/>
            <a:p>
              <a:r>
                <a:rPr lang="en-US" dirty="0" smtClean="0"/>
                <a:t>1</a:t>
              </a:r>
              <a:endParaRPr lang="en-US" dirty="0"/>
            </a:p>
          </p:txBody>
        </p:sp>
        <p:sp>
          <p:nvSpPr>
            <p:cNvPr id="174" name="TextBox 173"/>
            <p:cNvSpPr txBox="1"/>
            <p:nvPr/>
          </p:nvSpPr>
          <p:spPr>
            <a:xfrm>
              <a:off x="6089496" y="2133600"/>
              <a:ext cx="522156" cy="523220"/>
            </a:xfrm>
            <a:prstGeom prst="rect">
              <a:avLst/>
            </a:prstGeom>
            <a:noFill/>
          </p:spPr>
          <p:txBody>
            <a:bodyPr wrap="square" rtlCol="0">
              <a:spAutoFit/>
            </a:bodyPr>
            <a:lstStyle/>
            <a:p>
              <a:pPr algn="ctr"/>
              <a:r>
                <a:rPr lang="en-US" sz="2800" dirty="0" smtClean="0"/>
                <a:t>+</a:t>
              </a:r>
              <a:endParaRPr lang="en-US" sz="2800" dirty="0"/>
            </a:p>
          </p:txBody>
        </p:sp>
      </p:grpSp>
      <p:grpSp>
        <p:nvGrpSpPr>
          <p:cNvPr id="177" name="Group 176"/>
          <p:cNvGrpSpPr/>
          <p:nvPr/>
        </p:nvGrpSpPr>
        <p:grpSpPr>
          <a:xfrm>
            <a:off x="3270096" y="1992868"/>
            <a:ext cx="3054504" cy="1207532"/>
            <a:chOff x="3270096" y="1828800"/>
            <a:chExt cx="3054504" cy="1207532"/>
          </a:xfrm>
        </p:grpSpPr>
        <p:grpSp>
          <p:nvGrpSpPr>
            <p:cNvPr id="84" name="Group 83"/>
            <p:cNvGrpSpPr/>
            <p:nvPr/>
          </p:nvGrpSpPr>
          <p:grpSpPr>
            <a:xfrm>
              <a:off x="3971873" y="1981200"/>
              <a:ext cx="822223" cy="949378"/>
              <a:chOff x="2605264" y="1930904"/>
              <a:chExt cx="822223" cy="949378"/>
            </a:xfrm>
          </p:grpSpPr>
          <p:grpSp>
            <p:nvGrpSpPr>
              <p:cNvPr id="85" name="Group 212"/>
              <p:cNvGrpSpPr/>
              <p:nvPr/>
            </p:nvGrpSpPr>
            <p:grpSpPr>
              <a:xfrm>
                <a:off x="2605264" y="1930714"/>
                <a:ext cx="822223" cy="949320"/>
                <a:chOff x="4038600" y="3733800"/>
                <a:chExt cx="990600" cy="1143794"/>
              </a:xfrm>
            </p:grpSpPr>
            <p:cxnSp>
              <p:nvCxnSpPr>
                <p:cNvPr id="88" name="Straight Arrow Connector 87"/>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86" name="Rectangle 85"/>
              <p:cNvSpPr/>
              <p:nvPr/>
            </p:nvSpPr>
            <p:spPr bwMode="auto">
              <a:xfrm>
                <a:off x="2795008" y="2650331"/>
                <a:ext cx="189744" cy="102796"/>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87" name="Rectangle 86"/>
              <p:cNvSpPr/>
              <p:nvPr/>
            </p:nvSpPr>
            <p:spPr bwMode="auto">
              <a:xfrm>
                <a:off x="3048000" y="2057400"/>
                <a:ext cx="189744" cy="695727"/>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65" name="Group 164"/>
            <p:cNvGrpSpPr/>
            <p:nvPr/>
          </p:nvGrpSpPr>
          <p:grpSpPr>
            <a:xfrm>
              <a:off x="5114873" y="1981010"/>
              <a:ext cx="822223" cy="949320"/>
              <a:chOff x="4724400" y="1981010"/>
              <a:chExt cx="822223" cy="949320"/>
            </a:xfrm>
          </p:grpSpPr>
          <p:grpSp>
            <p:nvGrpSpPr>
              <p:cNvPr id="91" name="Group 212"/>
              <p:cNvGrpSpPr/>
              <p:nvPr/>
            </p:nvGrpSpPr>
            <p:grpSpPr>
              <a:xfrm>
                <a:off x="4724400" y="1981010"/>
                <a:ext cx="822223" cy="949320"/>
                <a:chOff x="4038600" y="3733800"/>
                <a:chExt cx="990600" cy="1143794"/>
              </a:xfrm>
            </p:grpSpPr>
            <p:cxnSp>
              <p:nvCxnSpPr>
                <p:cNvPr id="94" name="Straight Arrow Connector 93"/>
                <p:cNvCxnSpPr/>
                <p:nvPr/>
              </p:nvCxnSpPr>
              <p:spPr bwMode="auto">
                <a:xfrm>
                  <a:off x="4038600" y="4724400"/>
                  <a:ext cx="9906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95" name="Straight Arrow Connector 94"/>
                <p:cNvCxnSpPr/>
                <p:nvPr/>
              </p:nvCxnSpPr>
              <p:spPr bwMode="auto">
                <a:xfrm rot="5400000" flipH="1" flipV="1">
                  <a:off x="3618706" y="4305300"/>
                  <a:ext cx="1143794" cy="794"/>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sp>
            <p:nvSpPr>
              <p:cNvPr id="92" name="Rectangle 91"/>
              <p:cNvSpPr/>
              <p:nvPr/>
            </p:nvSpPr>
            <p:spPr bwMode="auto">
              <a:xfrm>
                <a:off x="4914144" y="2590800"/>
                <a:ext cx="189744" cy="2126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93" name="Rectangle 92"/>
              <p:cNvSpPr/>
              <p:nvPr/>
            </p:nvSpPr>
            <p:spPr bwMode="auto">
              <a:xfrm>
                <a:off x="5167136" y="2209800"/>
                <a:ext cx="189744" cy="593623"/>
              </a:xfrm>
              <a:prstGeom prst="rect">
                <a:avLst/>
              </a:prstGeom>
              <a:solidFill>
                <a:srgbClr val="C00000"/>
              </a:solidFill>
              <a:ln>
                <a:solidFill>
                  <a:srgbClr val="C00000"/>
                </a:solid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cxnSp>
          <p:nvCxnSpPr>
            <p:cNvPr id="157" name="Straight Connector 156"/>
            <p:cNvCxnSpPr/>
            <p:nvPr/>
          </p:nvCxnSpPr>
          <p:spPr bwMode="auto">
            <a:xfrm>
              <a:off x="4870296" y="2438400"/>
              <a:ext cx="152400" cy="0"/>
            </a:xfrm>
            <a:prstGeom prst="line">
              <a:avLst/>
            </a:prstGeom>
            <a:noFill/>
            <a:ln w="28575" cap="flat" cmpd="sng" algn="ctr">
              <a:solidFill>
                <a:schemeClr val="tx1"/>
              </a:solidFill>
              <a:prstDash val="solid"/>
              <a:round/>
              <a:headEnd type="none" w="med" len="med"/>
              <a:tailEnd type="none" w="med" len="med"/>
            </a:ln>
            <a:effectLst/>
          </p:spPr>
        </p:cxnSp>
        <p:grpSp>
          <p:nvGrpSpPr>
            <p:cNvPr id="158" name="Group 157"/>
            <p:cNvGrpSpPr/>
            <p:nvPr/>
          </p:nvGrpSpPr>
          <p:grpSpPr>
            <a:xfrm>
              <a:off x="3803496" y="1828800"/>
              <a:ext cx="76200" cy="1143000"/>
              <a:chOff x="5791200" y="1981200"/>
              <a:chExt cx="47625" cy="838200"/>
            </a:xfrm>
          </p:grpSpPr>
          <p:cxnSp>
            <p:nvCxnSpPr>
              <p:cNvPr id="159" name="Straight Connector 158"/>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60" name="Straight Connector 159"/>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grpSp>
          <p:nvGrpSpPr>
            <p:cNvPr id="161" name="Group 160"/>
            <p:cNvGrpSpPr/>
            <p:nvPr/>
          </p:nvGrpSpPr>
          <p:grpSpPr>
            <a:xfrm>
              <a:off x="6013296" y="1828800"/>
              <a:ext cx="76200" cy="1143000"/>
              <a:chOff x="5791200" y="1981200"/>
              <a:chExt cx="47625" cy="838200"/>
            </a:xfrm>
          </p:grpSpPr>
          <p:cxnSp>
            <p:nvCxnSpPr>
              <p:cNvPr id="162" name="Straight Connector 161"/>
              <p:cNvCxnSpPr/>
              <p:nvPr/>
            </p:nvCxnSpPr>
            <p:spPr bwMode="auto">
              <a:xfrm rot="5400000">
                <a:off x="5372100" y="2400300"/>
                <a:ext cx="838200" cy="0"/>
              </a:xfrm>
              <a:prstGeom prst="line">
                <a:avLst/>
              </a:prstGeom>
              <a:noFill/>
              <a:ln w="19050" cap="flat" cmpd="sng" algn="ctr">
                <a:solidFill>
                  <a:schemeClr val="tx1"/>
                </a:solidFill>
                <a:prstDash val="solid"/>
                <a:round/>
                <a:headEnd type="none" w="med" len="med"/>
                <a:tailEnd type="none" w="med" len="med"/>
              </a:ln>
              <a:effectLst/>
            </p:spPr>
          </p:cxnSp>
          <p:cxnSp>
            <p:nvCxnSpPr>
              <p:cNvPr id="163" name="Straight Connector 162"/>
              <p:cNvCxnSpPr/>
              <p:nvPr/>
            </p:nvCxnSpPr>
            <p:spPr bwMode="auto">
              <a:xfrm rot="5400000">
                <a:off x="5419725" y="2400300"/>
                <a:ext cx="838200" cy="0"/>
              </a:xfrm>
              <a:prstGeom prst="line">
                <a:avLst/>
              </a:prstGeom>
              <a:noFill/>
              <a:ln w="19050" cap="flat" cmpd="sng" algn="ctr">
                <a:solidFill>
                  <a:schemeClr val="tx1"/>
                </a:solidFill>
                <a:prstDash val="solid"/>
                <a:round/>
                <a:headEnd type="none" w="med" len="med"/>
                <a:tailEnd type="none" w="med" len="med"/>
              </a:ln>
              <a:effectLst/>
            </p:spPr>
          </p:cxnSp>
        </p:grpSp>
        <p:sp>
          <p:nvSpPr>
            <p:cNvPr id="164" name="TextBox 163"/>
            <p:cNvSpPr txBox="1"/>
            <p:nvPr/>
          </p:nvSpPr>
          <p:spPr>
            <a:xfrm>
              <a:off x="6013296" y="2667000"/>
              <a:ext cx="311304" cy="369332"/>
            </a:xfrm>
            <a:prstGeom prst="rect">
              <a:avLst/>
            </a:prstGeom>
            <a:noFill/>
          </p:spPr>
          <p:txBody>
            <a:bodyPr wrap="none" rtlCol="0">
              <a:spAutoFit/>
            </a:bodyPr>
            <a:lstStyle/>
            <a:p>
              <a:r>
                <a:rPr lang="en-US" dirty="0" smtClean="0"/>
                <a:t>1</a:t>
              </a:r>
              <a:endParaRPr lang="en-US" dirty="0"/>
            </a:p>
          </p:txBody>
        </p:sp>
        <p:sp>
          <p:nvSpPr>
            <p:cNvPr id="176" name="TextBox 175"/>
            <p:cNvSpPr txBox="1"/>
            <p:nvPr/>
          </p:nvSpPr>
          <p:spPr>
            <a:xfrm>
              <a:off x="3270096" y="2133600"/>
              <a:ext cx="522156" cy="523220"/>
            </a:xfrm>
            <a:prstGeom prst="rect">
              <a:avLst/>
            </a:prstGeom>
            <a:noFill/>
          </p:spPr>
          <p:txBody>
            <a:bodyPr wrap="square" rtlCol="0">
              <a:spAutoFit/>
            </a:bodyPr>
            <a:lstStyle/>
            <a:p>
              <a:pPr algn="ctr"/>
              <a:r>
                <a:rPr lang="en-US" sz="2800" dirty="0" smtClean="0"/>
                <a:t>+</a:t>
              </a:r>
              <a:endParaRPr lang="en-US" sz="2800" dirty="0"/>
            </a:p>
          </p:txBody>
        </p:sp>
      </p:grpSp>
      <p:sp>
        <p:nvSpPr>
          <p:cNvPr id="180" name="TextBox 179"/>
          <p:cNvSpPr txBox="1"/>
          <p:nvPr/>
        </p:nvSpPr>
        <p:spPr>
          <a:xfrm>
            <a:off x="101127" y="2297668"/>
            <a:ext cx="806631" cy="523220"/>
          </a:xfrm>
          <a:prstGeom prst="rect">
            <a:avLst/>
          </a:prstGeom>
          <a:noFill/>
        </p:spPr>
        <p:txBody>
          <a:bodyPr wrap="none" rtlCol="0">
            <a:spAutoFit/>
          </a:bodyPr>
          <a:lstStyle/>
          <a:p>
            <a:r>
              <a:rPr lang="en-US" sz="2800" dirty="0" err="1" smtClean="0"/>
              <a:t>r</a:t>
            </a:r>
            <a:r>
              <a:rPr lang="en-US" sz="2800" baseline="-25000" dirty="0" err="1" smtClean="0"/>
              <a:t>v</a:t>
            </a:r>
            <a:r>
              <a:rPr lang="en-US" sz="2800" dirty="0" smtClean="0"/>
              <a:t> =</a:t>
            </a:r>
            <a:endParaRPr lang="en-US" sz="2800" dirty="0"/>
          </a:p>
        </p:txBody>
      </p:sp>
      <p:sp>
        <p:nvSpPr>
          <p:cNvPr id="132" name="Rounded Rectangle 131"/>
          <p:cNvSpPr/>
          <p:nvPr/>
        </p:nvSpPr>
        <p:spPr bwMode="auto">
          <a:xfrm>
            <a:off x="4664177" y="4202441"/>
            <a:ext cx="1219200" cy="1828800"/>
          </a:xfrm>
          <a:prstGeom prst="roundRect">
            <a:avLst/>
          </a:prstGeom>
          <a:noFill/>
          <a:ln w="38100" cap="flat" cmpd="sng" algn="ctr">
            <a:solidFill>
              <a:srgbClr val="FFC0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Message</a:t>
            </a:r>
          </a:p>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Tahoma" pitchFamily="-64" charset="0"/>
              </a:rPr>
              <a:t>Change</a:t>
            </a:r>
            <a:endParaRPr kumimoji="0" lang="en-US" sz="2000" b="0" i="0" u="none" strike="noStrike" cap="none" normalizeH="0" baseline="0" dirty="0" smtClean="0">
              <a:ln>
                <a:noFill/>
              </a:ln>
              <a:solidFill>
                <a:schemeClr val="tx1"/>
              </a:solidFill>
              <a:effectLst/>
              <a:latin typeface="Tahoma" pitchFamily="-64" charset="0"/>
            </a:endParaRPr>
          </a:p>
        </p:txBody>
      </p:sp>
      <p:sp>
        <p:nvSpPr>
          <p:cNvPr id="133" name="Slide Number Placeholder 132"/>
          <p:cNvSpPr>
            <a:spLocks noGrp="1"/>
          </p:cNvSpPr>
          <p:nvPr>
            <p:ph type="sldNum" sz="quarter" idx="12"/>
          </p:nvPr>
        </p:nvSpPr>
        <p:spPr/>
        <p:txBody>
          <a:bodyPr/>
          <a:lstStyle/>
          <a:p>
            <a:fld id="{29982EE5-C165-4792-B6D9-CAD024C0FAD7}" type="slidenum">
              <a:rPr lang="en-US" smtClean="0"/>
              <a:pPr/>
              <a:t>19</a:t>
            </a:fld>
            <a:endParaRPr lang="en-US"/>
          </a:p>
        </p:txBody>
      </p:sp>
      <p:sp>
        <p:nvSpPr>
          <p:cNvPr id="136" name="Rounded Rectangle 135"/>
          <p:cNvSpPr/>
          <p:nvPr/>
        </p:nvSpPr>
        <p:spPr bwMode="auto">
          <a:xfrm>
            <a:off x="228600" y="3505200"/>
            <a:ext cx="4114800" cy="28194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A vertex</a:t>
            </a:r>
            <a:r>
              <a:rPr kumimoji="0" lang="en-US" sz="2400" b="0" i="0" u="none" strike="noStrike" cap="none" normalizeH="0" dirty="0" smtClean="0">
                <a:ln>
                  <a:noFill/>
                </a:ln>
                <a:solidFill>
                  <a:schemeClr val="tx1"/>
                </a:solidFill>
                <a:effectLst/>
                <a:latin typeface="Tahoma" pitchFamily="-64" charset="0"/>
              </a:rPr>
              <a:t> whose </a:t>
            </a:r>
            <a:r>
              <a:rPr kumimoji="0" lang="en-US" sz="2400" b="0" i="0" u="none" strike="noStrike" cap="none" normalizeH="0" baseline="0" dirty="0" smtClean="0">
                <a:ln>
                  <a:noFill/>
                </a:ln>
                <a:solidFill>
                  <a:schemeClr val="tx1"/>
                </a:solidFill>
                <a:effectLst/>
                <a:latin typeface="Tahoma" pitchFamily="-64" charset="0"/>
              </a:rPr>
              <a:t>belief has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changed substantially </a:t>
            </a:r>
          </a:p>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since last being updated</a:t>
            </a:r>
          </a:p>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w</a:t>
            </a:r>
            <a:r>
              <a:rPr kumimoji="0" lang="en-US" sz="2400" b="0" i="0" u="none" strike="noStrike" cap="none" normalizeH="0" baseline="0" dirty="0" smtClean="0">
                <a:ln>
                  <a:noFill/>
                </a:ln>
                <a:solidFill>
                  <a:schemeClr val="tx1"/>
                </a:solidFill>
                <a:effectLst/>
                <a:latin typeface="Tahoma" pitchFamily="-64" charset="0"/>
              </a:rPr>
              <a:t>ill</a:t>
            </a:r>
            <a:r>
              <a:rPr kumimoji="0" lang="en-US" sz="2400" b="0" i="0" u="none" strike="noStrike" cap="none" normalizeH="0" dirty="0" smtClean="0">
                <a:ln>
                  <a:noFill/>
                </a:ln>
                <a:solidFill>
                  <a:schemeClr val="tx1"/>
                </a:solidFill>
                <a:effectLst/>
                <a:latin typeface="Tahoma" pitchFamily="-64" charset="0"/>
              </a:rPr>
              <a:t> likely produce </a:t>
            </a:r>
          </a:p>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informative new messages.</a:t>
            </a:r>
            <a:endParaRPr kumimoji="0" lang="en-US" sz="2400" b="0" i="0" u="none" strike="noStrike" cap="none" normalizeH="0" baseline="0" dirty="0" smtClean="0">
              <a:ln>
                <a:noFill/>
              </a:ln>
              <a:solidFill>
                <a:schemeClr val="tx1"/>
              </a:solidFill>
              <a:effectLst/>
              <a:latin typeface="Tahoma" pitchFamily="-64" charset="0"/>
            </a:endParaRPr>
          </a:p>
        </p:txBody>
      </p:sp>
    </p:spTree>
    <p:custDataLst>
      <p:tags r:id="rId1"/>
    </p:custDataLst>
  </p:cSld>
  <p:clrMapOvr>
    <a:masterClrMapping/>
  </p:clrMapOvr>
  <p:transition advTm="2236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down)">
                                      <p:cBhvr>
                                        <p:cTn id="10" dur="500"/>
                                        <p:tgtEl>
                                          <p:spTgt spid="49"/>
                                        </p:tgtEl>
                                      </p:cBhvr>
                                    </p:animEffect>
                                  </p:childTnLst>
                                </p:cTn>
                              </p:par>
                              <p:par>
                                <p:cTn id="11" presetID="22" presetClass="exit" presetSubtype="1" fill="hold" grpId="0" nodeType="withEffect">
                                  <p:stCondLst>
                                    <p:cond delay="0"/>
                                  </p:stCondLst>
                                  <p:childTnLst>
                                    <p:animEffect transition="out" filter="wipe(up)">
                                      <p:cBhvr>
                                        <p:cTn id="12" dur="500"/>
                                        <p:tgtEl>
                                          <p:spTgt spid="51"/>
                                        </p:tgtEl>
                                      </p:cBhvr>
                                    </p:animEffect>
                                    <p:set>
                                      <p:cBhvr>
                                        <p:cTn id="13" dur="1" fill="hold">
                                          <p:stCondLst>
                                            <p:cond delay="499"/>
                                          </p:stCondLst>
                                        </p:cTn>
                                        <p:tgtEl>
                                          <p:spTgt spid="51"/>
                                        </p:tgtEl>
                                        <p:attrNameLst>
                                          <p:attrName>style.visibility</p:attrName>
                                        </p:attrNameLst>
                                      </p:cBhvr>
                                      <p:to>
                                        <p:strVal val="hidden"/>
                                      </p:to>
                                    </p:set>
                                  </p:childTnLst>
                                </p:cTn>
                              </p:par>
                              <p:par>
                                <p:cTn id="14" presetID="22" presetClass="exit" presetSubtype="1" fill="hold" grpId="0" nodeType="withEffect">
                                  <p:stCondLst>
                                    <p:cond delay="0"/>
                                  </p:stCondLst>
                                  <p:childTnLst>
                                    <p:animEffect transition="out" filter="wipe(up)">
                                      <p:cBhvr>
                                        <p:cTn id="15" dur="500"/>
                                        <p:tgtEl>
                                          <p:spTgt spid="54"/>
                                        </p:tgtEl>
                                      </p:cBhvr>
                                    </p:animEffect>
                                    <p:set>
                                      <p:cBhvr>
                                        <p:cTn id="16" dur="1" fill="hold">
                                          <p:stCondLst>
                                            <p:cond delay="499"/>
                                          </p:stCondLst>
                                        </p:cTn>
                                        <p:tgtEl>
                                          <p:spTgt spid="54"/>
                                        </p:tgtEl>
                                        <p:attrNameLst>
                                          <p:attrName>style.visibility</p:attrName>
                                        </p:attrNameLst>
                                      </p:cBhvr>
                                      <p:to>
                                        <p:strVal val="hidden"/>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17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3.33333E-6 0.01111 L 0.175 -0.17223 " pathEditMode="relative" rAng="0" ptsTypes="AA">
                                      <p:cBhvr>
                                        <p:cTn id="23" dur="500" fill="hold"/>
                                        <p:tgtEl>
                                          <p:spTgt spid="132"/>
                                        </p:tgtEl>
                                        <p:attrNameLst>
                                          <p:attrName>ppt_x</p:attrName>
                                          <p:attrName>ppt_y</p:attrName>
                                        </p:attrNameLst>
                                      </p:cBhvr>
                                      <p:rCtr x="87" y="-92"/>
                                    </p:animMotion>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xit" presetSubtype="1" fill="hold" grpId="0" nodeType="withEffect">
                                  <p:stCondLst>
                                    <p:cond delay="0"/>
                                  </p:stCondLst>
                                  <p:childTnLst>
                                    <p:animEffect transition="out" filter="wipe(up)">
                                      <p:cBhvr>
                                        <p:cTn id="29" dur="500"/>
                                        <p:tgtEl>
                                          <p:spTgt spid="78"/>
                                        </p:tgtEl>
                                      </p:cBhvr>
                                    </p:animEffect>
                                    <p:set>
                                      <p:cBhvr>
                                        <p:cTn id="30" dur="1" fill="hold">
                                          <p:stCondLst>
                                            <p:cond delay="499"/>
                                          </p:stCondLst>
                                        </p:cTn>
                                        <p:tgtEl>
                                          <p:spTgt spid="78"/>
                                        </p:tgtEl>
                                        <p:attrNameLst>
                                          <p:attrName>style.visibility</p:attrName>
                                        </p:attrNameLst>
                                      </p:cBhvr>
                                      <p:to>
                                        <p:strVal val="hidden"/>
                                      </p:to>
                                    </p:set>
                                  </p:childTnLst>
                                </p:cTn>
                              </p:par>
                              <p:par>
                                <p:cTn id="31" presetID="22" presetClass="exit" presetSubtype="1" fill="hold" grpId="0" nodeType="withEffect">
                                  <p:stCondLst>
                                    <p:cond delay="0"/>
                                  </p:stCondLst>
                                  <p:childTnLst>
                                    <p:animEffect transition="out" filter="wipe(up)">
                                      <p:cBhvr>
                                        <p:cTn id="32" dur="500"/>
                                        <p:tgtEl>
                                          <p:spTgt spid="82"/>
                                        </p:tgtEl>
                                      </p:cBhvr>
                                    </p:animEffect>
                                    <p:set>
                                      <p:cBhvr>
                                        <p:cTn id="33" dur="1" fill="hold">
                                          <p:stCondLst>
                                            <p:cond delay="499"/>
                                          </p:stCondLst>
                                        </p:cTn>
                                        <p:tgtEl>
                                          <p:spTgt spid="82"/>
                                        </p:tgtEl>
                                        <p:attrNameLst>
                                          <p:attrName>style.visibility</p:attrName>
                                        </p:attrNameLst>
                                      </p:cBhvr>
                                      <p:to>
                                        <p:strVal val="hidden"/>
                                      </p:to>
                                    </p:set>
                                  </p:childTnLst>
                                </p:cTn>
                              </p:par>
                              <p:par>
                                <p:cTn id="34" presetID="22" presetClass="entr" presetSubtype="4" fill="hold" grpId="0" nodeType="with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wipe(down)">
                                      <p:cBhvr>
                                        <p:cTn id="36" dur="500"/>
                                        <p:tgtEl>
                                          <p:spTgt spid="83"/>
                                        </p:tgtEl>
                                      </p:cBhvr>
                                    </p:animEffect>
                                  </p:child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77"/>
                                        </p:tgtEl>
                                        <p:attrNameLst>
                                          <p:attrName>style.visibility</p:attrName>
                                        </p:attrNameLst>
                                      </p:cBhvr>
                                      <p:to>
                                        <p:strVal val="visible"/>
                                      </p:to>
                                    </p:set>
                                  </p:childTnLst>
                                </p:cTn>
                              </p:par>
                            </p:childTnLst>
                          </p:cTn>
                        </p:par>
                        <p:par>
                          <p:cTn id="40" fill="hold">
                            <p:stCondLst>
                              <p:cond delay="1000"/>
                            </p:stCondLst>
                            <p:childTnLst>
                              <p:par>
                                <p:cTn id="41" presetID="0" presetClass="path" presetSubtype="0" accel="50000" decel="50000" fill="hold" grpId="1" nodeType="afterEffect">
                                  <p:stCondLst>
                                    <p:cond delay="0"/>
                                  </p:stCondLst>
                                  <p:childTnLst>
                                    <p:animMotion origin="layout" path="M 0.175 -0.17223 L 0.33333 0.00555 " pathEditMode="relative" rAng="0" ptsTypes="AA">
                                      <p:cBhvr>
                                        <p:cTn id="42" dur="500" fill="hold"/>
                                        <p:tgtEl>
                                          <p:spTgt spid="132"/>
                                        </p:tgtEl>
                                        <p:attrNameLst>
                                          <p:attrName>ppt_x</p:attrName>
                                          <p:attrName>ppt_y</p:attrName>
                                        </p:attrNameLst>
                                      </p:cBhvr>
                                      <p:rCtr x="79" y="89"/>
                                    </p:animMotion>
                                  </p:childTnLst>
                                </p:cTn>
                              </p:par>
                            </p:childTnLst>
                          </p:cTn>
                        </p:par>
                        <p:par>
                          <p:cTn id="43" fill="hold">
                            <p:stCondLst>
                              <p:cond delay="1500"/>
                            </p:stCondLst>
                            <p:childTnLst>
                              <p:par>
                                <p:cTn id="44" presetID="22" presetClass="entr" presetSubtype="4" fill="hold" grpId="0" nodeType="afterEffect">
                                  <p:stCondLst>
                                    <p:cond delay="0"/>
                                  </p:stCondLst>
                                  <p:childTnLst>
                                    <p:set>
                                      <p:cBhvr>
                                        <p:cTn id="45" dur="1" fill="hold">
                                          <p:stCondLst>
                                            <p:cond delay="0"/>
                                          </p:stCondLst>
                                        </p:cTn>
                                        <p:tgtEl>
                                          <p:spTgt spid="98"/>
                                        </p:tgtEl>
                                        <p:attrNameLst>
                                          <p:attrName>style.visibility</p:attrName>
                                        </p:attrNameLst>
                                      </p:cBhvr>
                                      <p:to>
                                        <p:strVal val="visible"/>
                                      </p:to>
                                    </p:set>
                                    <p:animEffect transition="in" filter="wipe(down)">
                                      <p:cBhvr>
                                        <p:cTn id="46" dur="500"/>
                                        <p:tgtEl>
                                          <p:spTgt spid="98"/>
                                        </p:tgtEl>
                                      </p:cBhvr>
                                    </p:animEffect>
                                  </p:childTnLst>
                                </p:cTn>
                              </p:par>
                              <p:par>
                                <p:cTn id="47" presetID="22" presetClass="exit" presetSubtype="1" fill="hold" grpId="0" nodeType="withEffect">
                                  <p:stCondLst>
                                    <p:cond delay="0"/>
                                  </p:stCondLst>
                                  <p:childTnLst>
                                    <p:animEffect transition="out" filter="wipe(up)">
                                      <p:cBhvr>
                                        <p:cTn id="48" dur="500"/>
                                        <p:tgtEl>
                                          <p:spTgt spid="99"/>
                                        </p:tgtEl>
                                      </p:cBhvr>
                                    </p:animEffect>
                                    <p:set>
                                      <p:cBhvr>
                                        <p:cTn id="49" dur="1" fill="hold">
                                          <p:stCondLst>
                                            <p:cond delay="499"/>
                                          </p:stCondLst>
                                        </p:cTn>
                                        <p:tgtEl>
                                          <p:spTgt spid="99"/>
                                        </p:tgtEl>
                                        <p:attrNameLst>
                                          <p:attrName>style.visibility</p:attrName>
                                        </p:attrNameLst>
                                      </p:cBhvr>
                                      <p:to>
                                        <p:strVal val="hidden"/>
                                      </p:to>
                                    </p:set>
                                  </p:childTnLst>
                                </p:cTn>
                              </p:par>
                              <p:par>
                                <p:cTn id="50" presetID="22" presetClass="entr" presetSubtype="4" fill="hold" grpId="0" nodeType="with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wipe(down)">
                                      <p:cBhvr>
                                        <p:cTn id="52" dur="500"/>
                                        <p:tgtEl>
                                          <p:spTgt spid="102"/>
                                        </p:tgtEl>
                                      </p:cBhvr>
                                    </p:animEffect>
                                  </p:childTnLst>
                                </p:cTn>
                              </p:par>
                              <p:par>
                                <p:cTn id="53" presetID="22" presetClass="exit" presetSubtype="1" fill="hold" grpId="0" nodeType="withEffect">
                                  <p:stCondLst>
                                    <p:cond delay="0"/>
                                  </p:stCondLst>
                                  <p:childTnLst>
                                    <p:animEffect transition="out" filter="wipe(up)">
                                      <p:cBhvr>
                                        <p:cTn id="54" dur="500"/>
                                        <p:tgtEl>
                                          <p:spTgt spid="103"/>
                                        </p:tgtEl>
                                      </p:cBhvr>
                                    </p:animEffect>
                                    <p:set>
                                      <p:cBhvr>
                                        <p:cTn id="55" dur="1" fill="hold">
                                          <p:stCondLst>
                                            <p:cond delay="499"/>
                                          </p:stCondLst>
                                        </p:cTn>
                                        <p:tgtEl>
                                          <p:spTgt spid="103"/>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nodeType="afterEffect">
                                  <p:stCondLst>
                                    <p:cond delay="0"/>
                                  </p:stCondLst>
                                  <p:childTnLst>
                                    <p:set>
                                      <p:cBhvr>
                                        <p:cTn id="58" dur="1" fill="hold">
                                          <p:stCondLst>
                                            <p:cond delay="0"/>
                                          </p:stCondLst>
                                        </p:cTn>
                                        <p:tgtEl>
                                          <p:spTgt spid="17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animBg="1"/>
      <p:bldP spid="54" grpId="0" animBg="1"/>
      <p:bldP spid="77" grpId="0" animBg="1"/>
      <p:bldP spid="78" grpId="0" animBg="1"/>
      <p:bldP spid="82" grpId="0" animBg="1"/>
      <p:bldP spid="98" grpId="0" animBg="1"/>
      <p:bldP spid="99" grpId="0" animBg="1"/>
      <p:bldP spid="102" grpId="0" animBg="1"/>
      <p:bldP spid="83" grpId="0" animBg="1"/>
      <p:bldP spid="49" grpId="0" animBg="1"/>
      <p:bldP spid="103" grpId="0" animBg="1"/>
      <p:bldP spid="132" grpId="0" animBg="1"/>
      <p:bldP spid="132" grpId="1" animBg="1"/>
      <p:bldP spid="136" grpId="0" animBg="1"/>
    </p:bld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nvGraphicFramePr>
        <p:xfrm>
          <a:off x="470511" y="1447800"/>
          <a:ext cx="7911489" cy="54864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sz="3600" dirty="0" smtClean="0"/>
              <a:t>Exponential Parallelism</a:t>
            </a:r>
            <a:endParaRPr lang="en-US" sz="3600" dirty="0"/>
          </a:p>
        </p:txBody>
      </p:sp>
      <p:cxnSp>
        <p:nvCxnSpPr>
          <p:cNvPr id="7" name="Straight Connector 6"/>
          <p:cNvCxnSpPr/>
          <p:nvPr/>
        </p:nvCxnSpPr>
        <p:spPr bwMode="auto">
          <a:xfrm flipV="1">
            <a:off x="1828800" y="2514600"/>
            <a:ext cx="4267200" cy="2743200"/>
          </a:xfrm>
          <a:prstGeom prst="line">
            <a:avLst/>
          </a:prstGeom>
          <a:ln w="57150">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2" name="Straight Connector 11"/>
          <p:cNvCxnSpPr/>
          <p:nvPr/>
        </p:nvCxnSpPr>
        <p:spPr bwMode="auto">
          <a:xfrm rot="10800000">
            <a:off x="6096000" y="2514600"/>
            <a:ext cx="2362200" cy="304800"/>
          </a:xfrm>
          <a:prstGeom prst="line">
            <a:avLst/>
          </a:prstGeom>
          <a:ln w="57150">
            <a:solidFill>
              <a:srgbClr val="FF0000"/>
            </a:solidFill>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6" name="TextBox 15"/>
          <p:cNvSpPr txBox="1"/>
          <p:nvPr/>
        </p:nvSpPr>
        <p:spPr>
          <a:xfrm rot="19632800">
            <a:off x="1489215" y="2936043"/>
            <a:ext cx="3632276" cy="830997"/>
          </a:xfrm>
          <a:prstGeom prst="rect">
            <a:avLst/>
          </a:prstGeom>
          <a:noFill/>
        </p:spPr>
        <p:txBody>
          <a:bodyPr wrap="none" rtlCol="0">
            <a:spAutoFit/>
          </a:bodyPr>
          <a:lstStyle/>
          <a:p>
            <a:r>
              <a:rPr lang="en-US" sz="2400" dirty="0" smtClean="0"/>
              <a:t>Exponentially Increasing</a:t>
            </a:r>
          </a:p>
          <a:p>
            <a:r>
              <a:rPr lang="en-US" sz="2400" b="1" dirty="0" smtClean="0"/>
              <a:t>Sequential</a:t>
            </a:r>
            <a:r>
              <a:rPr lang="en-US" sz="2400" dirty="0" smtClean="0"/>
              <a:t> Performance</a:t>
            </a:r>
            <a:endParaRPr lang="en-US" sz="2400" dirty="0"/>
          </a:p>
        </p:txBody>
      </p:sp>
      <p:cxnSp>
        <p:nvCxnSpPr>
          <p:cNvPr id="20" name="Straight Arrow Connector 19"/>
          <p:cNvCxnSpPr>
            <a:stCxn id="21" idx="0"/>
          </p:cNvCxnSpPr>
          <p:nvPr/>
        </p:nvCxnSpPr>
        <p:spPr bwMode="auto">
          <a:xfrm rot="5400000" flipH="1" flipV="1">
            <a:off x="6118708" y="3057399"/>
            <a:ext cx="838163" cy="209841"/>
          </a:xfrm>
          <a:prstGeom prst="straightConnector1">
            <a:avLst/>
          </a:prstGeom>
          <a:noFill/>
          <a:ln w="28575" cap="flat" cmpd="sng" algn="ctr">
            <a:solidFill>
              <a:schemeClr val="tx1"/>
            </a:solidFill>
            <a:prstDash val="solid"/>
            <a:round/>
            <a:headEnd type="none" w="med" len="med"/>
            <a:tailEnd type="arrow"/>
          </a:ln>
          <a:effectLst/>
        </p:spPr>
      </p:cxnSp>
      <p:sp>
        <p:nvSpPr>
          <p:cNvPr id="21" name="TextBox 20"/>
          <p:cNvSpPr txBox="1"/>
          <p:nvPr/>
        </p:nvSpPr>
        <p:spPr>
          <a:xfrm>
            <a:off x="4868979" y="3581400"/>
            <a:ext cx="3127779" cy="830997"/>
          </a:xfrm>
          <a:prstGeom prst="rect">
            <a:avLst/>
          </a:prstGeom>
          <a:noFill/>
        </p:spPr>
        <p:txBody>
          <a:bodyPr wrap="none" rtlCol="0">
            <a:spAutoFit/>
          </a:bodyPr>
          <a:lstStyle/>
          <a:p>
            <a:pPr algn="ctr"/>
            <a:r>
              <a:rPr lang="en-US" sz="2400" dirty="0" smtClean="0"/>
              <a:t>Constant </a:t>
            </a:r>
            <a:r>
              <a:rPr lang="en-US" sz="2400" b="1" dirty="0" smtClean="0"/>
              <a:t>Sequential</a:t>
            </a:r>
          </a:p>
          <a:p>
            <a:pPr algn="ctr"/>
            <a:r>
              <a:rPr lang="en-US" sz="2400" dirty="0" smtClean="0"/>
              <a:t>Performance</a:t>
            </a:r>
            <a:endParaRPr lang="en-US" sz="2400" dirty="0"/>
          </a:p>
        </p:txBody>
      </p:sp>
      <p:cxnSp>
        <p:nvCxnSpPr>
          <p:cNvPr id="23" name="Straight Connector 22"/>
          <p:cNvCxnSpPr/>
          <p:nvPr/>
        </p:nvCxnSpPr>
        <p:spPr bwMode="auto">
          <a:xfrm rot="10800000" flipV="1">
            <a:off x="6096000" y="1441704"/>
            <a:ext cx="2438400" cy="1072896"/>
          </a:xfrm>
          <a:prstGeom prst="line">
            <a:avLst/>
          </a:prstGeom>
          <a:ln>
            <a:prstDash val="sysDash"/>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40" name="TextBox 39"/>
          <p:cNvSpPr txBox="1"/>
          <p:nvPr/>
        </p:nvSpPr>
        <p:spPr>
          <a:xfrm rot="16200000">
            <a:off x="-1488134" y="3617267"/>
            <a:ext cx="3886201" cy="461665"/>
          </a:xfrm>
          <a:prstGeom prst="rect">
            <a:avLst/>
          </a:prstGeom>
          <a:noFill/>
        </p:spPr>
        <p:txBody>
          <a:bodyPr wrap="square" rtlCol="0">
            <a:spAutoFit/>
          </a:bodyPr>
          <a:lstStyle/>
          <a:p>
            <a:pPr algn="ctr"/>
            <a:r>
              <a:rPr lang="en-US" sz="2400" dirty="0" smtClean="0"/>
              <a:t>Processor Speed GHz</a:t>
            </a:r>
            <a:endParaRPr lang="en-US" sz="2400" dirty="0"/>
          </a:p>
        </p:txBody>
      </p:sp>
      <p:sp>
        <p:nvSpPr>
          <p:cNvPr id="14" name="Slide Number Placeholder 13"/>
          <p:cNvSpPr>
            <a:spLocks noGrp="1"/>
          </p:cNvSpPr>
          <p:nvPr>
            <p:ph type="sldNum" sz="quarter" idx="12"/>
          </p:nvPr>
        </p:nvSpPr>
        <p:spPr/>
        <p:txBody>
          <a:bodyPr/>
          <a:lstStyle/>
          <a:p>
            <a:fld id="{29982EE5-C165-4792-B6D9-CAD024C0FAD7}" type="slidenum">
              <a:rPr lang="en-US" smtClean="0"/>
              <a:pPr/>
              <a:t>2</a:t>
            </a:fld>
            <a:endParaRPr lang="en-US"/>
          </a:p>
        </p:txBody>
      </p:sp>
      <p:sp>
        <p:nvSpPr>
          <p:cNvPr id="15" name="Rounded Rectangular Callout 14"/>
          <p:cNvSpPr/>
          <p:nvPr/>
        </p:nvSpPr>
        <p:spPr bwMode="auto">
          <a:xfrm>
            <a:off x="2209800" y="990600"/>
            <a:ext cx="4572000" cy="990600"/>
          </a:xfrm>
          <a:prstGeom prst="wedgeRoundRectCallout">
            <a:avLst>
              <a:gd name="adj1" fmla="val 65613"/>
              <a:gd name="adj2" fmla="val 37591"/>
              <a:gd name="adj3" fmla="val 16667"/>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2800" dirty="0" smtClean="0">
                <a:solidFill>
                  <a:schemeClr val="tx1"/>
                </a:solidFill>
              </a:rPr>
              <a:t>Exponentially Increasing </a:t>
            </a:r>
          </a:p>
          <a:p>
            <a:pPr algn="ctr"/>
            <a:r>
              <a:rPr lang="en-US" sz="2800" b="1" dirty="0" smtClean="0">
                <a:solidFill>
                  <a:schemeClr val="tx1"/>
                </a:solidFill>
              </a:rPr>
              <a:t>Parallel</a:t>
            </a:r>
            <a:r>
              <a:rPr lang="en-US" sz="2800" dirty="0" smtClean="0">
                <a:solidFill>
                  <a:schemeClr val="tx1"/>
                </a:solidFill>
              </a:rPr>
              <a:t> Performance</a:t>
            </a:r>
            <a:endParaRPr lang="en-US" sz="2800" dirty="0">
              <a:solidFill>
                <a:schemeClr val="tx1"/>
              </a:solidFill>
            </a:endParaRPr>
          </a:p>
        </p:txBody>
      </p:sp>
      <p:sp>
        <p:nvSpPr>
          <p:cNvPr id="17" name="TextBox 16"/>
          <p:cNvSpPr txBox="1"/>
          <p:nvPr/>
        </p:nvSpPr>
        <p:spPr>
          <a:xfrm>
            <a:off x="2971800" y="6457890"/>
            <a:ext cx="3048000" cy="400110"/>
          </a:xfrm>
          <a:prstGeom prst="rect">
            <a:avLst/>
          </a:prstGeom>
          <a:noFill/>
        </p:spPr>
        <p:txBody>
          <a:bodyPr wrap="square" rtlCol="0">
            <a:spAutoFit/>
          </a:bodyPr>
          <a:lstStyle/>
          <a:p>
            <a:pPr algn="ctr"/>
            <a:r>
              <a:rPr lang="en-US" sz="2000" dirty="0" smtClean="0"/>
              <a:t>Release Date</a:t>
            </a:r>
            <a:endParaRPr lang="en-US" sz="2000" dirty="0"/>
          </a:p>
        </p:txBody>
      </p:sp>
    </p:spTree>
  </p:cSld>
  <p:clrMapOvr>
    <a:masterClrMapping/>
  </p:clrMapOvr>
  <p:transition advTm="3007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Message vs. Belief Scheduling</a:t>
            </a:r>
            <a:endParaRPr lang="en-US" sz="4000" dirty="0"/>
          </a:p>
        </p:txBody>
      </p:sp>
      <p:sp>
        <p:nvSpPr>
          <p:cNvPr id="3" name="Content Placeholder 2"/>
          <p:cNvSpPr>
            <a:spLocks noGrp="1"/>
          </p:cNvSpPr>
          <p:nvPr>
            <p:ph idx="1"/>
          </p:nvPr>
        </p:nvSpPr>
        <p:spPr>
          <a:xfrm>
            <a:off x="457200" y="990600"/>
            <a:ext cx="8305800" cy="2133599"/>
          </a:xfrm>
        </p:spPr>
        <p:txBody>
          <a:bodyPr/>
          <a:lstStyle/>
          <a:p>
            <a:r>
              <a:rPr lang="en-US" dirty="0" smtClean="0"/>
              <a:t>Belief scheduling improves accuracy more quickly</a:t>
            </a:r>
          </a:p>
          <a:p>
            <a:r>
              <a:rPr lang="en-US" dirty="0" smtClean="0"/>
              <a:t>Belief scheduling improves convergence</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20</a:t>
            </a:fld>
            <a:endParaRPr lang="en-US"/>
          </a:p>
        </p:txBody>
      </p:sp>
      <p:graphicFrame>
        <p:nvGraphicFramePr>
          <p:cNvPr id="7" name="Chart 6"/>
          <p:cNvGraphicFramePr/>
          <p:nvPr/>
        </p:nvGraphicFramePr>
        <p:xfrm>
          <a:off x="5029200" y="2590800"/>
          <a:ext cx="3810000" cy="3700231"/>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Arrow Connector 8"/>
          <p:cNvCxnSpPr/>
          <p:nvPr/>
        </p:nvCxnSpPr>
        <p:spPr bwMode="auto">
          <a:xfrm rot="5400000">
            <a:off x="-87867" y="4418806"/>
            <a:ext cx="1219200" cy="1588"/>
          </a:xfrm>
          <a:prstGeom prst="straightConnector1">
            <a:avLst/>
          </a:prstGeom>
          <a:noFill/>
          <a:ln w="38100" cap="flat" cmpd="sng" algn="ctr">
            <a:solidFill>
              <a:schemeClr val="hlink"/>
            </a:solidFill>
            <a:prstDash val="solid"/>
            <a:round/>
            <a:headEnd type="none" w="med" len="med"/>
            <a:tailEnd type="arrow"/>
          </a:ln>
          <a:effectLst/>
        </p:spPr>
      </p:cxnSp>
      <p:sp>
        <p:nvSpPr>
          <p:cNvPr id="10" name="TextBox 9"/>
          <p:cNvSpPr txBox="1"/>
          <p:nvPr/>
        </p:nvSpPr>
        <p:spPr>
          <a:xfrm rot="16200000">
            <a:off x="-63524" y="4101330"/>
            <a:ext cx="801181" cy="369332"/>
          </a:xfrm>
          <a:prstGeom prst="rect">
            <a:avLst/>
          </a:prstGeom>
          <a:noFill/>
        </p:spPr>
        <p:txBody>
          <a:bodyPr wrap="none" rtlCol="0">
            <a:spAutoFit/>
          </a:bodyPr>
          <a:lstStyle/>
          <a:p>
            <a:r>
              <a:rPr lang="en-US" dirty="0" smtClean="0"/>
              <a:t>Better</a:t>
            </a:r>
            <a:endParaRPr lang="en-US" dirty="0"/>
          </a:p>
        </p:txBody>
      </p:sp>
      <p:graphicFrame>
        <p:nvGraphicFramePr>
          <p:cNvPr id="11" name="Chart 10"/>
          <p:cNvGraphicFramePr/>
          <p:nvPr/>
        </p:nvGraphicFramePr>
        <p:xfrm>
          <a:off x="457200" y="2895600"/>
          <a:ext cx="4800600" cy="3454400"/>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Straight Arrow Connector 12"/>
          <p:cNvCxnSpPr/>
          <p:nvPr/>
        </p:nvCxnSpPr>
        <p:spPr bwMode="auto">
          <a:xfrm rot="10800000" flipV="1">
            <a:off x="2286000" y="4038600"/>
            <a:ext cx="1295400" cy="609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bwMode="auto">
          <a:xfrm rot="10800000" flipV="1">
            <a:off x="2133600" y="3352800"/>
            <a:ext cx="533400" cy="228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advTm="27157"/>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Splash Pruning</a:t>
            </a:r>
            <a:endParaRPr lang="en-US" dirty="0"/>
          </a:p>
        </p:txBody>
      </p:sp>
      <p:sp>
        <p:nvSpPr>
          <p:cNvPr id="3" name="Content Placeholder 2"/>
          <p:cNvSpPr>
            <a:spLocks noGrp="1"/>
          </p:cNvSpPr>
          <p:nvPr>
            <p:ph idx="1"/>
          </p:nvPr>
        </p:nvSpPr>
        <p:spPr>
          <a:xfrm>
            <a:off x="457200" y="990601"/>
            <a:ext cx="8305800" cy="1066800"/>
          </a:xfrm>
        </p:spPr>
        <p:txBody>
          <a:bodyPr/>
          <a:lstStyle/>
          <a:p>
            <a:r>
              <a:rPr lang="en-US" dirty="0" smtClean="0"/>
              <a:t>Belief residuals can be used to </a:t>
            </a:r>
            <a:r>
              <a:rPr lang="en-US" b="1" dirty="0" smtClean="0"/>
              <a:t>dynamically</a:t>
            </a:r>
            <a:r>
              <a:rPr lang="en-US" dirty="0" smtClean="0"/>
              <a:t> reshape and resize Splashes:</a:t>
            </a:r>
            <a:endParaRPr lang="en-US" dirty="0"/>
          </a:p>
        </p:txBody>
      </p:sp>
      <p:grpSp>
        <p:nvGrpSpPr>
          <p:cNvPr id="657" name="Group 656"/>
          <p:cNvGrpSpPr/>
          <p:nvPr/>
        </p:nvGrpSpPr>
        <p:grpSpPr>
          <a:xfrm>
            <a:off x="457200" y="2209800"/>
            <a:ext cx="8119289" cy="4386943"/>
            <a:chOff x="304800" y="1371600"/>
            <a:chExt cx="8119289" cy="4386943"/>
          </a:xfrm>
        </p:grpSpPr>
        <p:sp>
          <p:nvSpPr>
            <p:cNvPr id="658" name="Oval 657"/>
            <p:cNvSpPr/>
            <p:nvPr/>
          </p:nvSpPr>
          <p:spPr bwMode="auto">
            <a:xfrm>
              <a:off x="2886435" y="1371600"/>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59" name="Rectangle 658"/>
            <p:cNvSpPr/>
            <p:nvPr/>
          </p:nvSpPr>
          <p:spPr bwMode="auto">
            <a:xfrm>
              <a:off x="3769566" y="1371600"/>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60" name="Straight Connector 659"/>
            <p:cNvCxnSpPr>
              <a:stCxn id="707" idx="3"/>
              <a:endCxn id="658" idx="2"/>
            </p:cNvCxnSpPr>
            <p:nvPr/>
          </p:nvCxnSpPr>
          <p:spPr bwMode="auto">
            <a:xfrm>
              <a:off x="2278924" y="1509410"/>
              <a:ext cx="607511" cy="0"/>
            </a:xfrm>
            <a:prstGeom prst="line">
              <a:avLst/>
            </a:prstGeom>
            <a:noFill/>
            <a:ln w="38100" cap="flat" cmpd="sng" algn="ctr">
              <a:solidFill>
                <a:schemeClr val="hlink"/>
              </a:solidFill>
              <a:prstDash val="solid"/>
              <a:round/>
              <a:headEnd type="none" w="med" len="med"/>
              <a:tailEnd type="none" w="med" len="med"/>
            </a:ln>
            <a:effectLst/>
          </p:spPr>
        </p:cxnSp>
        <p:cxnSp>
          <p:nvCxnSpPr>
            <p:cNvPr id="661" name="Straight Connector 660"/>
            <p:cNvCxnSpPr>
              <a:stCxn id="658" idx="6"/>
              <a:endCxn id="659" idx="1"/>
            </p:cNvCxnSpPr>
            <p:nvPr/>
          </p:nvCxnSpPr>
          <p:spPr bwMode="auto">
            <a:xfrm>
              <a:off x="3162054" y="1509410"/>
              <a:ext cx="607512" cy="0"/>
            </a:xfrm>
            <a:prstGeom prst="line">
              <a:avLst/>
            </a:prstGeom>
            <a:noFill/>
            <a:ln w="38100" cap="flat" cmpd="sng" algn="ctr">
              <a:solidFill>
                <a:schemeClr val="hlink"/>
              </a:solidFill>
              <a:prstDash val="solid"/>
              <a:round/>
              <a:headEnd type="none" w="med" len="med"/>
              <a:tailEnd type="none" w="med" len="med"/>
            </a:ln>
            <a:effectLst/>
          </p:spPr>
        </p:cxnSp>
        <p:sp>
          <p:nvSpPr>
            <p:cNvPr id="662" name="Oval 661"/>
            <p:cNvSpPr/>
            <p:nvPr/>
          </p:nvSpPr>
          <p:spPr bwMode="auto">
            <a:xfrm>
              <a:off x="3769566" y="2186974"/>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63" name="Rectangle 662"/>
            <p:cNvSpPr/>
            <p:nvPr/>
          </p:nvSpPr>
          <p:spPr bwMode="auto">
            <a:xfrm>
              <a:off x="2886435" y="2186974"/>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64" name="Straight Connector 663"/>
            <p:cNvCxnSpPr>
              <a:stCxn id="711" idx="6"/>
              <a:endCxn id="663" idx="1"/>
            </p:cNvCxnSpPr>
            <p:nvPr/>
          </p:nvCxnSpPr>
          <p:spPr bwMode="auto">
            <a:xfrm>
              <a:off x="2278924" y="2324785"/>
              <a:ext cx="607511" cy="0"/>
            </a:xfrm>
            <a:prstGeom prst="line">
              <a:avLst/>
            </a:prstGeom>
            <a:noFill/>
            <a:ln w="38100" cap="flat" cmpd="sng" algn="ctr">
              <a:solidFill>
                <a:schemeClr val="hlink"/>
              </a:solidFill>
              <a:prstDash val="solid"/>
              <a:round/>
              <a:headEnd type="none" w="med" len="med"/>
              <a:tailEnd type="none" w="med" len="med"/>
            </a:ln>
            <a:effectLst/>
          </p:spPr>
        </p:cxnSp>
        <p:cxnSp>
          <p:nvCxnSpPr>
            <p:cNvPr id="665" name="Straight Connector 664"/>
            <p:cNvCxnSpPr>
              <a:stCxn id="663" idx="3"/>
              <a:endCxn id="662" idx="2"/>
            </p:cNvCxnSpPr>
            <p:nvPr/>
          </p:nvCxnSpPr>
          <p:spPr bwMode="auto">
            <a:xfrm>
              <a:off x="3162054" y="2324785"/>
              <a:ext cx="607512" cy="0"/>
            </a:xfrm>
            <a:prstGeom prst="line">
              <a:avLst/>
            </a:prstGeom>
            <a:noFill/>
            <a:ln w="38100" cap="flat" cmpd="sng" algn="ctr">
              <a:solidFill>
                <a:schemeClr val="hlink"/>
              </a:solidFill>
              <a:prstDash val="solid"/>
              <a:round/>
              <a:headEnd type="none" w="med" len="med"/>
              <a:tailEnd type="none" w="med" len="med"/>
            </a:ln>
            <a:effectLst/>
          </p:spPr>
        </p:cxnSp>
        <p:cxnSp>
          <p:nvCxnSpPr>
            <p:cNvPr id="666" name="Straight Connector 665"/>
            <p:cNvCxnSpPr>
              <a:stCxn id="658" idx="4"/>
              <a:endCxn id="663" idx="0"/>
            </p:cNvCxnSpPr>
            <p:nvPr/>
          </p:nvCxnSpPr>
          <p:spPr bwMode="auto">
            <a:xfrm rot="5400000">
              <a:off x="2754368" y="1917096"/>
              <a:ext cx="539755" cy="0"/>
            </a:xfrm>
            <a:prstGeom prst="line">
              <a:avLst/>
            </a:prstGeom>
            <a:noFill/>
            <a:ln w="38100" cap="flat" cmpd="sng" algn="ctr">
              <a:solidFill>
                <a:schemeClr val="hlink"/>
              </a:solidFill>
              <a:prstDash val="solid"/>
              <a:round/>
              <a:headEnd type="none" w="med" len="med"/>
              <a:tailEnd type="none" w="med" len="med"/>
            </a:ln>
            <a:effectLst/>
          </p:spPr>
        </p:cxnSp>
        <p:cxnSp>
          <p:nvCxnSpPr>
            <p:cNvPr id="667" name="Straight Connector 666"/>
            <p:cNvCxnSpPr>
              <a:stCxn id="659" idx="2"/>
              <a:endCxn id="662" idx="0"/>
            </p:cNvCxnSpPr>
            <p:nvPr/>
          </p:nvCxnSpPr>
          <p:spPr bwMode="auto">
            <a:xfrm rot="5400000">
              <a:off x="3637499" y="1917096"/>
              <a:ext cx="539755" cy="0"/>
            </a:xfrm>
            <a:prstGeom prst="line">
              <a:avLst/>
            </a:prstGeom>
            <a:noFill/>
            <a:ln w="38100" cap="flat" cmpd="sng" algn="ctr">
              <a:solidFill>
                <a:schemeClr val="hlink"/>
              </a:solidFill>
              <a:prstDash val="solid"/>
              <a:round/>
              <a:headEnd type="none" w="med" len="med"/>
              <a:tailEnd type="none" w="med" len="med"/>
            </a:ln>
            <a:effectLst/>
          </p:spPr>
        </p:cxnSp>
        <p:sp>
          <p:nvSpPr>
            <p:cNvPr id="668" name="Rectangle 667"/>
            <p:cNvSpPr/>
            <p:nvPr/>
          </p:nvSpPr>
          <p:spPr bwMode="auto">
            <a:xfrm>
              <a:off x="304800" y="3013832"/>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669" name="Rectangle 668"/>
            <p:cNvSpPr/>
            <p:nvPr/>
          </p:nvSpPr>
          <p:spPr bwMode="auto">
            <a:xfrm>
              <a:off x="3769566" y="3013832"/>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70" name="Straight Connector 669"/>
            <p:cNvCxnSpPr>
              <a:stCxn id="668" idx="3"/>
              <a:endCxn id="719" idx="2"/>
            </p:cNvCxnSpPr>
            <p:nvPr/>
          </p:nvCxnSpPr>
          <p:spPr bwMode="auto">
            <a:xfrm>
              <a:off x="580419" y="3151643"/>
              <a:ext cx="58454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671" name="Straight Connector 670"/>
            <p:cNvCxnSpPr>
              <a:stCxn id="720" idx="6"/>
              <a:endCxn id="669" idx="1"/>
            </p:cNvCxnSpPr>
            <p:nvPr/>
          </p:nvCxnSpPr>
          <p:spPr bwMode="auto">
            <a:xfrm>
              <a:off x="3162054" y="3151643"/>
              <a:ext cx="607512" cy="0"/>
            </a:xfrm>
            <a:prstGeom prst="line">
              <a:avLst/>
            </a:prstGeom>
            <a:noFill/>
            <a:ln w="38100" cap="flat" cmpd="sng" algn="ctr">
              <a:solidFill>
                <a:schemeClr val="hlink"/>
              </a:solidFill>
              <a:prstDash val="solid"/>
              <a:round/>
              <a:headEnd type="none" w="med" len="med"/>
              <a:tailEnd type="none" w="med" len="med"/>
            </a:ln>
            <a:effectLst/>
          </p:spPr>
        </p:cxnSp>
        <p:cxnSp>
          <p:nvCxnSpPr>
            <p:cNvPr id="672" name="Straight Connector 671"/>
            <p:cNvCxnSpPr>
              <a:stCxn id="712" idx="4"/>
              <a:endCxn id="668" idx="0"/>
            </p:cNvCxnSpPr>
            <p:nvPr/>
          </p:nvCxnSpPr>
          <p:spPr bwMode="auto">
            <a:xfrm rot="5400000">
              <a:off x="166991" y="2738213"/>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673" name="Straight Connector 672"/>
            <p:cNvCxnSpPr>
              <a:stCxn id="663" idx="2"/>
              <a:endCxn id="720" idx="0"/>
            </p:cNvCxnSpPr>
            <p:nvPr/>
          </p:nvCxnSpPr>
          <p:spPr bwMode="auto">
            <a:xfrm rot="5400000">
              <a:off x="2748626" y="2738213"/>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674" name="Straight Connector 673"/>
            <p:cNvCxnSpPr>
              <a:stCxn id="662" idx="4"/>
              <a:endCxn id="669" idx="0"/>
            </p:cNvCxnSpPr>
            <p:nvPr/>
          </p:nvCxnSpPr>
          <p:spPr bwMode="auto">
            <a:xfrm rot="5400000">
              <a:off x="3631757" y="2738213"/>
              <a:ext cx="551239" cy="0"/>
            </a:xfrm>
            <a:prstGeom prst="line">
              <a:avLst/>
            </a:prstGeom>
            <a:noFill/>
            <a:ln w="38100" cap="flat" cmpd="sng" algn="ctr">
              <a:solidFill>
                <a:schemeClr val="hlink"/>
              </a:solidFill>
              <a:prstDash val="solid"/>
              <a:round/>
              <a:headEnd type="none" w="med" len="med"/>
              <a:tailEnd type="none" w="med" len="med"/>
            </a:ln>
            <a:effectLst/>
          </p:spPr>
        </p:cxnSp>
        <p:sp>
          <p:nvSpPr>
            <p:cNvPr id="675" name="Oval 674"/>
            <p:cNvSpPr/>
            <p:nvPr/>
          </p:nvSpPr>
          <p:spPr bwMode="auto">
            <a:xfrm>
              <a:off x="304800" y="3834949"/>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676" name="Oval 675"/>
            <p:cNvSpPr/>
            <p:nvPr/>
          </p:nvSpPr>
          <p:spPr bwMode="auto">
            <a:xfrm>
              <a:off x="3769566" y="3834949"/>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77" name="Straight Connector 676"/>
            <p:cNvCxnSpPr>
              <a:stCxn id="675" idx="6"/>
              <a:endCxn id="703" idx="1"/>
            </p:cNvCxnSpPr>
            <p:nvPr/>
          </p:nvCxnSpPr>
          <p:spPr bwMode="auto">
            <a:xfrm>
              <a:off x="580419" y="3972759"/>
              <a:ext cx="58454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678" name="Straight Connector 677"/>
            <p:cNvCxnSpPr>
              <a:stCxn id="726" idx="3"/>
              <a:endCxn id="676" idx="2"/>
            </p:cNvCxnSpPr>
            <p:nvPr/>
          </p:nvCxnSpPr>
          <p:spPr bwMode="auto">
            <a:xfrm>
              <a:off x="3162054" y="3972759"/>
              <a:ext cx="607512" cy="0"/>
            </a:xfrm>
            <a:prstGeom prst="line">
              <a:avLst/>
            </a:prstGeom>
            <a:noFill/>
            <a:ln w="38100" cap="flat" cmpd="sng" algn="ctr">
              <a:solidFill>
                <a:schemeClr val="hlink"/>
              </a:solidFill>
              <a:prstDash val="solid"/>
              <a:round/>
              <a:headEnd type="none" w="med" len="med"/>
              <a:tailEnd type="none" w="med" len="med"/>
            </a:ln>
            <a:effectLst/>
          </p:spPr>
        </p:cxnSp>
        <p:sp>
          <p:nvSpPr>
            <p:cNvPr id="679" name="Oval 678"/>
            <p:cNvSpPr/>
            <p:nvPr/>
          </p:nvSpPr>
          <p:spPr bwMode="auto">
            <a:xfrm>
              <a:off x="1164961" y="4656066"/>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80" name="Straight Connector 679"/>
            <p:cNvCxnSpPr>
              <a:stCxn id="679" idx="6"/>
              <a:endCxn id="729" idx="1"/>
            </p:cNvCxnSpPr>
            <p:nvPr/>
          </p:nvCxnSpPr>
          <p:spPr bwMode="auto">
            <a:xfrm>
              <a:off x="1440581" y="4793876"/>
              <a:ext cx="562724" cy="0"/>
            </a:xfrm>
            <a:prstGeom prst="line">
              <a:avLst/>
            </a:prstGeom>
            <a:noFill/>
            <a:ln w="38100" cap="flat" cmpd="sng" algn="ctr">
              <a:solidFill>
                <a:schemeClr val="hlink"/>
              </a:solidFill>
              <a:prstDash val="solid"/>
              <a:round/>
              <a:headEnd type="none" w="med" len="med"/>
              <a:tailEnd type="none" w="med" len="med"/>
            </a:ln>
            <a:effectLst/>
          </p:spPr>
        </p:cxnSp>
        <p:sp>
          <p:nvSpPr>
            <p:cNvPr id="681" name="Rectangle 680"/>
            <p:cNvSpPr/>
            <p:nvPr/>
          </p:nvSpPr>
          <p:spPr bwMode="auto">
            <a:xfrm>
              <a:off x="3769566" y="4656066"/>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82" name="Rectangle 681"/>
            <p:cNvSpPr/>
            <p:nvPr/>
          </p:nvSpPr>
          <p:spPr bwMode="auto">
            <a:xfrm>
              <a:off x="304800" y="4656066"/>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683" name="Straight Connector 682"/>
            <p:cNvCxnSpPr>
              <a:stCxn id="728" idx="6"/>
              <a:endCxn id="681" idx="1"/>
            </p:cNvCxnSpPr>
            <p:nvPr/>
          </p:nvCxnSpPr>
          <p:spPr bwMode="auto">
            <a:xfrm>
              <a:off x="3162054" y="4793876"/>
              <a:ext cx="607512" cy="0"/>
            </a:xfrm>
            <a:prstGeom prst="line">
              <a:avLst/>
            </a:prstGeom>
            <a:noFill/>
            <a:ln w="38100" cap="flat" cmpd="sng" algn="ctr">
              <a:solidFill>
                <a:schemeClr val="hlink"/>
              </a:solidFill>
              <a:prstDash val="solid"/>
              <a:round/>
              <a:headEnd type="none" w="med" len="med"/>
              <a:tailEnd type="none" w="med" len="med"/>
            </a:ln>
            <a:effectLst/>
          </p:spPr>
        </p:cxnSp>
        <p:cxnSp>
          <p:nvCxnSpPr>
            <p:cNvPr id="684" name="Straight Connector 683"/>
            <p:cNvCxnSpPr>
              <a:stCxn id="679" idx="2"/>
              <a:endCxn id="682" idx="3"/>
            </p:cNvCxnSpPr>
            <p:nvPr/>
          </p:nvCxnSpPr>
          <p:spPr bwMode="auto">
            <a:xfrm rot="10800000">
              <a:off x="580419" y="4793876"/>
              <a:ext cx="584542" cy="0"/>
            </a:xfrm>
            <a:prstGeom prst="line">
              <a:avLst/>
            </a:prstGeom>
            <a:noFill/>
            <a:ln w="38100" cap="flat" cmpd="sng" algn="ctr">
              <a:solidFill>
                <a:schemeClr val="hlink"/>
              </a:solidFill>
              <a:prstDash val="solid"/>
              <a:round/>
              <a:headEnd type="none" w="med" len="med"/>
              <a:tailEnd type="none" w="med" len="med"/>
            </a:ln>
            <a:effectLst/>
          </p:spPr>
        </p:cxnSp>
        <p:cxnSp>
          <p:nvCxnSpPr>
            <p:cNvPr id="685" name="Straight Connector 684"/>
            <p:cNvCxnSpPr>
              <a:stCxn id="675" idx="4"/>
              <a:endCxn id="682" idx="0"/>
            </p:cNvCxnSpPr>
            <p:nvPr/>
          </p:nvCxnSpPr>
          <p:spPr bwMode="auto">
            <a:xfrm rot="5400000">
              <a:off x="169861" y="4383317"/>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686" name="Straight Connector 685"/>
            <p:cNvCxnSpPr>
              <a:stCxn id="703" idx="2"/>
              <a:endCxn id="679" idx="0"/>
            </p:cNvCxnSpPr>
            <p:nvPr/>
          </p:nvCxnSpPr>
          <p:spPr bwMode="auto">
            <a:xfrm rot="5400000">
              <a:off x="1030023" y="4383317"/>
              <a:ext cx="545497" cy="0"/>
            </a:xfrm>
            <a:prstGeom prst="line">
              <a:avLst/>
            </a:prstGeom>
            <a:noFill/>
            <a:ln w="38100" cap="flat" cmpd="sng" algn="ctr">
              <a:solidFill>
                <a:schemeClr val="hlink"/>
              </a:solidFill>
              <a:prstDash val="solid"/>
              <a:round/>
              <a:headEnd type="none" w="med" len="med"/>
              <a:tailEnd type="none" w="med" len="med"/>
            </a:ln>
            <a:effectLst/>
          </p:spPr>
        </p:cxnSp>
        <p:cxnSp>
          <p:nvCxnSpPr>
            <p:cNvPr id="687" name="Straight Connector 686"/>
            <p:cNvCxnSpPr>
              <a:stCxn id="676" idx="4"/>
              <a:endCxn id="681" idx="0"/>
            </p:cNvCxnSpPr>
            <p:nvPr/>
          </p:nvCxnSpPr>
          <p:spPr bwMode="auto">
            <a:xfrm rot="5400000">
              <a:off x="3634627" y="4383317"/>
              <a:ext cx="545497" cy="0"/>
            </a:xfrm>
            <a:prstGeom prst="line">
              <a:avLst/>
            </a:prstGeom>
            <a:noFill/>
            <a:ln w="38100" cap="flat" cmpd="sng" algn="ctr">
              <a:solidFill>
                <a:schemeClr val="hlink"/>
              </a:solidFill>
              <a:prstDash val="solid"/>
              <a:round/>
              <a:headEnd type="none" w="med" len="med"/>
              <a:tailEnd type="none" w="med" len="med"/>
            </a:ln>
            <a:effectLst/>
          </p:spPr>
        </p:cxnSp>
        <p:sp>
          <p:nvSpPr>
            <p:cNvPr id="688" name="Oval 687"/>
            <p:cNvSpPr/>
            <p:nvPr/>
          </p:nvSpPr>
          <p:spPr bwMode="auto">
            <a:xfrm>
              <a:off x="2003305" y="5482924"/>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89" name="Oval 688"/>
            <p:cNvSpPr/>
            <p:nvPr/>
          </p:nvSpPr>
          <p:spPr bwMode="auto">
            <a:xfrm>
              <a:off x="304800" y="5482924"/>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0" name="Oval 689"/>
            <p:cNvSpPr/>
            <p:nvPr/>
          </p:nvSpPr>
          <p:spPr bwMode="auto">
            <a:xfrm>
              <a:off x="3769566" y="5482924"/>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91" name="Straight Connector 690"/>
            <p:cNvCxnSpPr>
              <a:stCxn id="689" idx="6"/>
              <a:endCxn id="693" idx="1"/>
            </p:cNvCxnSpPr>
            <p:nvPr/>
          </p:nvCxnSpPr>
          <p:spPr bwMode="auto">
            <a:xfrm>
              <a:off x="580419" y="5620734"/>
              <a:ext cx="584542" cy="0"/>
            </a:xfrm>
            <a:prstGeom prst="line">
              <a:avLst/>
            </a:prstGeom>
            <a:noFill/>
            <a:ln w="38100" cap="flat" cmpd="sng" algn="ctr">
              <a:solidFill>
                <a:schemeClr val="hlink"/>
              </a:solidFill>
              <a:prstDash val="solid"/>
              <a:round/>
              <a:headEnd type="none" w="med" len="med"/>
              <a:tailEnd type="none" w="med" len="med"/>
            </a:ln>
            <a:effectLst/>
          </p:spPr>
        </p:cxnSp>
        <p:sp>
          <p:nvSpPr>
            <p:cNvPr id="692" name="Rectangle 691"/>
            <p:cNvSpPr/>
            <p:nvPr/>
          </p:nvSpPr>
          <p:spPr bwMode="auto">
            <a:xfrm>
              <a:off x="2886435" y="5482924"/>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93" name="Rectangle 692"/>
            <p:cNvSpPr/>
            <p:nvPr/>
          </p:nvSpPr>
          <p:spPr bwMode="auto">
            <a:xfrm>
              <a:off x="1164961" y="5482924"/>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694" name="Straight Connector 693"/>
            <p:cNvCxnSpPr>
              <a:stCxn id="693" idx="3"/>
              <a:endCxn id="688" idx="2"/>
            </p:cNvCxnSpPr>
            <p:nvPr/>
          </p:nvCxnSpPr>
          <p:spPr bwMode="auto">
            <a:xfrm>
              <a:off x="1440581" y="5620734"/>
              <a:ext cx="562724" cy="0"/>
            </a:xfrm>
            <a:prstGeom prst="line">
              <a:avLst/>
            </a:prstGeom>
            <a:noFill/>
            <a:ln w="38100" cap="flat" cmpd="sng" algn="ctr">
              <a:solidFill>
                <a:schemeClr val="hlink"/>
              </a:solidFill>
              <a:prstDash val="solid"/>
              <a:round/>
              <a:headEnd type="none" w="med" len="med"/>
              <a:tailEnd type="none" w="med" len="med"/>
            </a:ln>
            <a:effectLst/>
          </p:spPr>
        </p:cxnSp>
        <p:cxnSp>
          <p:nvCxnSpPr>
            <p:cNvPr id="695" name="Straight Connector 694"/>
            <p:cNvCxnSpPr>
              <a:stCxn id="688" idx="6"/>
              <a:endCxn id="692" idx="1"/>
            </p:cNvCxnSpPr>
            <p:nvPr/>
          </p:nvCxnSpPr>
          <p:spPr bwMode="auto">
            <a:xfrm>
              <a:off x="2278924" y="5620734"/>
              <a:ext cx="607511" cy="0"/>
            </a:xfrm>
            <a:prstGeom prst="line">
              <a:avLst/>
            </a:prstGeom>
            <a:noFill/>
            <a:ln w="38100" cap="flat" cmpd="sng" algn="ctr">
              <a:solidFill>
                <a:schemeClr val="hlink"/>
              </a:solidFill>
              <a:prstDash val="solid"/>
              <a:round/>
              <a:headEnd type="none" w="med" len="med"/>
              <a:tailEnd type="none" w="med" len="med"/>
            </a:ln>
            <a:effectLst/>
          </p:spPr>
        </p:cxnSp>
        <p:cxnSp>
          <p:nvCxnSpPr>
            <p:cNvPr id="696" name="Straight Connector 695"/>
            <p:cNvCxnSpPr>
              <a:stCxn id="692" idx="3"/>
              <a:endCxn id="690" idx="2"/>
            </p:cNvCxnSpPr>
            <p:nvPr/>
          </p:nvCxnSpPr>
          <p:spPr bwMode="auto">
            <a:xfrm>
              <a:off x="3162054" y="5620734"/>
              <a:ext cx="607512" cy="0"/>
            </a:xfrm>
            <a:prstGeom prst="line">
              <a:avLst/>
            </a:prstGeom>
            <a:noFill/>
            <a:ln w="38100" cap="flat" cmpd="sng" algn="ctr">
              <a:solidFill>
                <a:schemeClr val="hlink"/>
              </a:solidFill>
              <a:prstDash val="solid"/>
              <a:round/>
              <a:headEnd type="none" w="med" len="med"/>
              <a:tailEnd type="none" w="med" len="med"/>
            </a:ln>
            <a:effectLst/>
          </p:spPr>
        </p:cxnSp>
        <p:cxnSp>
          <p:nvCxnSpPr>
            <p:cNvPr id="697" name="Straight Connector 696"/>
            <p:cNvCxnSpPr>
              <a:stCxn id="682" idx="2"/>
              <a:endCxn id="689" idx="0"/>
            </p:cNvCxnSpPr>
            <p:nvPr/>
          </p:nvCxnSpPr>
          <p:spPr bwMode="auto">
            <a:xfrm rot="5400000">
              <a:off x="166991"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698" name="Straight Connector 697"/>
            <p:cNvCxnSpPr>
              <a:stCxn id="679" idx="4"/>
              <a:endCxn id="693" idx="0"/>
            </p:cNvCxnSpPr>
            <p:nvPr/>
          </p:nvCxnSpPr>
          <p:spPr bwMode="auto">
            <a:xfrm rot="5400000">
              <a:off x="1027152"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699" name="Straight Connector 698"/>
            <p:cNvCxnSpPr>
              <a:stCxn id="729" idx="2"/>
              <a:endCxn id="688" idx="0"/>
            </p:cNvCxnSpPr>
            <p:nvPr/>
          </p:nvCxnSpPr>
          <p:spPr bwMode="auto">
            <a:xfrm rot="5400000">
              <a:off x="1865495"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700" name="Straight Connector 699"/>
            <p:cNvCxnSpPr>
              <a:stCxn id="728" idx="4"/>
              <a:endCxn id="692" idx="0"/>
            </p:cNvCxnSpPr>
            <p:nvPr/>
          </p:nvCxnSpPr>
          <p:spPr bwMode="auto">
            <a:xfrm rot="5400000">
              <a:off x="2748626"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701" name="Straight Connector 700"/>
            <p:cNvCxnSpPr>
              <a:stCxn id="681" idx="2"/>
              <a:endCxn id="690" idx="0"/>
            </p:cNvCxnSpPr>
            <p:nvPr/>
          </p:nvCxnSpPr>
          <p:spPr bwMode="auto">
            <a:xfrm rot="5400000">
              <a:off x="3631757"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702" name="Straight Connector 701"/>
            <p:cNvCxnSpPr>
              <a:stCxn id="668" idx="2"/>
              <a:endCxn id="675" idx="0"/>
            </p:cNvCxnSpPr>
            <p:nvPr/>
          </p:nvCxnSpPr>
          <p:spPr bwMode="auto">
            <a:xfrm rot="5400000">
              <a:off x="169861"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03" name="Rectangle 702"/>
            <p:cNvSpPr/>
            <p:nvPr/>
          </p:nvSpPr>
          <p:spPr bwMode="auto">
            <a:xfrm>
              <a:off x="1164961" y="3834949"/>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04" name="Straight Connector 703"/>
            <p:cNvCxnSpPr>
              <a:stCxn id="703" idx="3"/>
              <a:endCxn id="705" idx="2"/>
            </p:cNvCxnSpPr>
            <p:nvPr/>
          </p:nvCxnSpPr>
          <p:spPr bwMode="auto">
            <a:xfrm>
              <a:off x="1440581" y="3972759"/>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05" name="Oval 704"/>
            <p:cNvSpPr/>
            <p:nvPr/>
          </p:nvSpPr>
          <p:spPr bwMode="auto">
            <a:xfrm>
              <a:off x="2003305" y="3834949"/>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06" name="Oval 705"/>
            <p:cNvSpPr/>
            <p:nvPr/>
          </p:nvSpPr>
          <p:spPr bwMode="auto">
            <a:xfrm>
              <a:off x="1164961" y="1371600"/>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07" name="Rectangle 706"/>
            <p:cNvSpPr/>
            <p:nvPr/>
          </p:nvSpPr>
          <p:spPr bwMode="auto">
            <a:xfrm>
              <a:off x="2003305" y="1371600"/>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08" name="Rectangle 707"/>
            <p:cNvSpPr/>
            <p:nvPr/>
          </p:nvSpPr>
          <p:spPr bwMode="auto">
            <a:xfrm>
              <a:off x="304800" y="1371600"/>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09" name="Straight Connector 708"/>
            <p:cNvCxnSpPr>
              <a:stCxn id="708" idx="3"/>
              <a:endCxn id="706" idx="2"/>
            </p:cNvCxnSpPr>
            <p:nvPr/>
          </p:nvCxnSpPr>
          <p:spPr bwMode="auto">
            <a:xfrm>
              <a:off x="580419" y="1509410"/>
              <a:ext cx="58454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10" name="Straight Connector 709"/>
            <p:cNvCxnSpPr>
              <a:stCxn id="706" idx="6"/>
              <a:endCxn id="707" idx="1"/>
            </p:cNvCxnSpPr>
            <p:nvPr/>
          </p:nvCxnSpPr>
          <p:spPr bwMode="auto">
            <a:xfrm>
              <a:off x="1440581" y="1509410"/>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11" name="Oval 710"/>
            <p:cNvSpPr/>
            <p:nvPr/>
          </p:nvSpPr>
          <p:spPr bwMode="auto">
            <a:xfrm>
              <a:off x="2003305" y="2186974"/>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12" name="Oval 711"/>
            <p:cNvSpPr/>
            <p:nvPr/>
          </p:nvSpPr>
          <p:spPr bwMode="auto">
            <a:xfrm>
              <a:off x="304800" y="2186974"/>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13" name="Straight Connector 712"/>
            <p:cNvCxnSpPr>
              <a:stCxn id="712" idx="6"/>
              <a:endCxn id="714" idx="1"/>
            </p:cNvCxnSpPr>
            <p:nvPr/>
          </p:nvCxnSpPr>
          <p:spPr bwMode="auto">
            <a:xfrm>
              <a:off x="580419" y="2324785"/>
              <a:ext cx="58454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14" name="Rectangle 713"/>
            <p:cNvSpPr/>
            <p:nvPr/>
          </p:nvSpPr>
          <p:spPr bwMode="auto">
            <a:xfrm>
              <a:off x="1164961" y="218697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15" name="Straight Connector 714"/>
            <p:cNvCxnSpPr>
              <a:stCxn id="714" idx="3"/>
              <a:endCxn id="711" idx="2"/>
            </p:cNvCxnSpPr>
            <p:nvPr/>
          </p:nvCxnSpPr>
          <p:spPr bwMode="auto">
            <a:xfrm>
              <a:off x="1440581" y="2324785"/>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16" name="Straight Connector 715"/>
            <p:cNvCxnSpPr>
              <a:stCxn id="708" idx="2"/>
              <a:endCxn id="712" idx="0"/>
            </p:cNvCxnSpPr>
            <p:nvPr/>
          </p:nvCxnSpPr>
          <p:spPr bwMode="auto">
            <a:xfrm rot="5400000">
              <a:off x="172733"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17" name="Straight Connector 716"/>
            <p:cNvCxnSpPr>
              <a:stCxn id="706" idx="4"/>
              <a:endCxn id="714" idx="0"/>
            </p:cNvCxnSpPr>
            <p:nvPr/>
          </p:nvCxnSpPr>
          <p:spPr bwMode="auto">
            <a:xfrm rot="5400000">
              <a:off x="1032894"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18" name="Straight Connector 717"/>
            <p:cNvCxnSpPr>
              <a:stCxn id="707" idx="2"/>
              <a:endCxn id="711" idx="0"/>
            </p:cNvCxnSpPr>
            <p:nvPr/>
          </p:nvCxnSpPr>
          <p:spPr bwMode="auto">
            <a:xfrm rot="5400000">
              <a:off x="1871238"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19" name="Oval 718"/>
            <p:cNvSpPr/>
            <p:nvPr/>
          </p:nvSpPr>
          <p:spPr bwMode="auto">
            <a:xfrm>
              <a:off x="1164961" y="3013832"/>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20" name="Oval 719"/>
            <p:cNvSpPr/>
            <p:nvPr/>
          </p:nvSpPr>
          <p:spPr bwMode="auto">
            <a:xfrm>
              <a:off x="2886435" y="3013832"/>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21" name="Rectangle 720"/>
            <p:cNvSpPr/>
            <p:nvPr/>
          </p:nvSpPr>
          <p:spPr bwMode="auto">
            <a:xfrm>
              <a:off x="2003305" y="3013832"/>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22" name="Straight Connector 721"/>
            <p:cNvCxnSpPr>
              <a:stCxn id="719" idx="6"/>
              <a:endCxn id="721" idx="1"/>
            </p:cNvCxnSpPr>
            <p:nvPr/>
          </p:nvCxnSpPr>
          <p:spPr bwMode="auto">
            <a:xfrm>
              <a:off x="1440581" y="3151643"/>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23" name="Straight Connector 722"/>
            <p:cNvCxnSpPr>
              <a:stCxn id="721" idx="3"/>
              <a:endCxn id="720" idx="2"/>
            </p:cNvCxnSpPr>
            <p:nvPr/>
          </p:nvCxnSpPr>
          <p:spPr bwMode="auto">
            <a:xfrm>
              <a:off x="2278924" y="3151643"/>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24" name="Straight Connector 723"/>
            <p:cNvCxnSpPr>
              <a:stCxn id="714" idx="2"/>
              <a:endCxn id="719" idx="0"/>
            </p:cNvCxnSpPr>
            <p:nvPr/>
          </p:nvCxnSpPr>
          <p:spPr bwMode="auto">
            <a:xfrm rot="5400000">
              <a:off x="1027152" y="2738213"/>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25" name="Straight Connector 724"/>
            <p:cNvCxnSpPr>
              <a:stCxn id="711" idx="4"/>
              <a:endCxn id="721" idx="0"/>
            </p:cNvCxnSpPr>
            <p:nvPr/>
          </p:nvCxnSpPr>
          <p:spPr bwMode="auto">
            <a:xfrm rot="5400000">
              <a:off x="1865495" y="2738213"/>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26" name="Rectangle 725"/>
            <p:cNvSpPr/>
            <p:nvPr/>
          </p:nvSpPr>
          <p:spPr bwMode="auto">
            <a:xfrm>
              <a:off x="2886435" y="3834949"/>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27" name="Straight Connector 726"/>
            <p:cNvCxnSpPr>
              <a:stCxn id="705" idx="6"/>
              <a:endCxn id="726" idx="1"/>
            </p:cNvCxnSpPr>
            <p:nvPr/>
          </p:nvCxnSpPr>
          <p:spPr bwMode="auto">
            <a:xfrm>
              <a:off x="2278924" y="3972759"/>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28" name="Oval 727"/>
            <p:cNvSpPr/>
            <p:nvPr/>
          </p:nvSpPr>
          <p:spPr bwMode="auto">
            <a:xfrm>
              <a:off x="2886435" y="4656066"/>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29" name="Rectangle 728"/>
            <p:cNvSpPr/>
            <p:nvPr/>
          </p:nvSpPr>
          <p:spPr bwMode="auto">
            <a:xfrm>
              <a:off x="2003305" y="4656066"/>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30" name="Straight Connector 729"/>
            <p:cNvCxnSpPr>
              <a:stCxn id="729" idx="3"/>
              <a:endCxn id="728" idx="2"/>
            </p:cNvCxnSpPr>
            <p:nvPr/>
          </p:nvCxnSpPr>
          <p:spPr bwMode="auto">
            <a:xfrm>
              <a:off x="2278924" y="4793876"/>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1" name="Straight Connector 730"/>
            <p:cNvCxnSpPr>
              <a:stCxn id="705" idx="4"/>
              <a:endCxn id="729" idx="0"/>
            </p:cNvCxnSpPr>
            <p:nvPr/>
          </p:nvCxnSpPr>
          <p:spPr bwMode="auto">
            <a:xfrm rot="5400000">
              <a:off x="1868366" y="4383317"/>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2" name="Straight Connector 731"/>
            <p:cNvCxnSpPr>
              <a:stCxn id="726" idx="2"/>
              <a:endCxn id="728" idx="0"/>
            </p:cNvCxnSpPr>
            <p:nvPr/>
          </p:nvCxnSpPr>
          <p:spPr bwMode="auto">
            <a:xfrm rot="5400000">
              <a:off x="2751496" y="4383317"/>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3" name="Straight Connector 732"/>
            <p:cNvCxnSpPr>
              <a:stCxn id="719" idx="4"/>
              <a:endCxn id="703" idx="0"/>
            </p:cNvCxnSpPr>
            <p:nvPr/>
          </p:nvCxnSpPr>
          <p:spPr bwMode="auto">
            <a:xfrm rot="5400000">
              <a:off x="1030023"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4" name="Straight Connector 733"/>
            <p:cNvCxnSpPr>
              <a:stCxn id="721" idx="2"/>
              <a:endCxn id="705" idx="0"/>
            </p:cNvCxnSpPr>
            <p:nvPr/>
          </p:nvCxnSpPr>
          <p:spPr bwMode="auto">
            <a:xfrm rot="5400000">
              <a:off x="1868366"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5" name="Straight Connector 734"/>
            <p:cNvCxnSpPr>
              <a:stCxn id="720" idx="4"/>
              <a:endCxn id="726" idx="0"/>
            </p:cNvCxnSpPr>
            <p:nvPr/>
          </p:nvCxnSpPr>
          <p:spPr bwMode="auto">
            <a:xfrm rot="5400000">
              <a:off x="2751496"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36" name="Straight Connector 735"/>
            <p:cNvCxnSpPr>
              <a:stCxn id="669" idx="2"/>
              <a:endCxn id="676" idx="0"/>
            </p:cNvCxnSpPr>
            <p:nvPr/>
          </p:nvCxnSpPr>
          <p:spPr bwMode="auto">
            <a:xfrm rot="5400000">
              <a:off x="3634627" y="3562200"/>
              <a:ext cx="545497" cy="0"/>
            </a:xfrm>
            <a:prstGeom prst="line">
              <a:avLst/>
            </a:prstGeom>
            <a:noFill/>
            <a:ln w="38100" cap="flat" cmpd="sng" algn="ctr">
              <a:solidFill>
                <a:schemeClr val="hlink"/>
              </a:solidFill>
              <a:prstDash val="solid"/>
              <a:round/>
              <a:headEnd type="none" w="med" len="med"/>
              <a:tailEnd type="none" w="med" len="med"/>
            </a:ln>
            <a:effectLst/>
          </p:spPr>
        </p:cxnSp>
        <p:sp>
          <p:nvSpPr>
            <p:cNvPr id="737" name="Oval 736"/>
            <p:cNvSpPr/>
            <p:nvPr/>
          </p:nvSpPr>
          <p:spPr bwMode="auto">
            <a:xfrm>
              <a:off x="7265339" y="2186974"/>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38" name="Rectangle 737"/>
            <p:cNvSpPr/>
            <p:nvPr/>
          </p:nvSpPr>
          <p:spPr bwMode="auto">
            <a:xfrm>
              <a:off x="8148470" y="218697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39" name="Straight Connector 738"/>
            <p:cNvCxnSpPr>
              <a:stCxn id="792" idx="3"/>
              <a:endCxn id="737" idx="2"/>
            </p:cNvCxnSpPr>
            <p:nvPr/>
          </p:nvCxnSpPr>
          <p:spPr bwMode="auto">
            <a:xfrm>
              <a:off x="6657828" y="2324785"/>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40" name="Straight Connector 739"/>
            <p:cNvCxnSpPr>
              <a:stCxn id="737" idx="6"/>
              <a:endCxn id="738" idx="1"/>
            </p:cNvCxnSpPr>
            <p:nvPr/>
          </p:nvCxnSpPr>
          <p:spPr bwMode="auto">
            <a:xfrm>
              <a:off x="7540958" y="2324785"/>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41" name="Oval 740"/>
            <p:cNvSpPr/>
            <p:nvPr/>
          </p:nvSpPr>
          <p:spPr bwMode="auto">
            <a:xfrm>
              <a:off x="4683704" y="3013832"/>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42" name="Oval 741"/>
            <p:cNvSpPr/>
            <p:nvPr/>
          </p:nvSpPr>
          <p:spPr bwMode="auto">
            <a:xfrm>
              <a:off x="8148470" y="3013832"/>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43" name="Straight Connector 742"/>
            <p:cNvCxnSpPr>
              <a:stCxn id="741" idx="6"/>
              <a:endCxn id="798" idx="1"/>
            </p:cNvCxnSpPr>
            <p:nvPr/>
          </p:nvCxnSpPr>
          <p:spPr bwMode="auto">
            <a:xfrm>
              <a:off x="4959323" y="3151643"/>
              <a:ext cx="584542" cy="0"/>
            </a:xfrm>
            <a:prstGeom prst="line">
              <a:avLst/>
            </a:prstGeom>
            <a:noFill/>
            <a:ln w="38100" cap="flat" cmpd="sng" algn="ctr">
              <a:solidFill>
                <a:schemeClr val="hlink"/>
              </a:solidFill>
              <a:prstDash val="solid"/>
              <a:round/>
              <a:headEnd type="none" w="med" len="med"/>
              <a:tailEnd type="none" w="med" len="med"/>
            </a:ln>
            <a:effectLst/>
          </p:spPr>
        </p:cxnSp>
        <p:cxnSp>
          <p:nvCxnSpPr>
            <p:cNvPr id="744" name="Straight Connector 743"/>
            <p:cNvCxnSpPr>
              <a:stCxn id="797" idx="3"/>
              <a:endCxn id="742" idx="2"/>
            </p:cNvCxnSpPr>
            <p:nvPr/>
          </p:nvCxnSpPr>
          <p:spPr bwMode="auto">
            <a:xfrm>
              <a:off x="7540958" y="3151643"/>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45" name="Straight Connector 744"/>
            <p:cNvCxnSpPr>
              <a:stCxn id="793" idx="2"/>
              <a:endCxn id="741" idx="0"/>
            </p:cNvCxnSpPr>
            <p:nvPr/>
          </p:nvCxnSpPr>
          <p:spPr bwMode="auto">
            <a:xfrm rot="16200000" flipH="1">
              <a:off x="4542733" y="2735050"/>
              <a:ext cx="551239" cy="6323"/>
            </a:xfrm>
            <a:prstGeom prst="line">
              <a:avLst/>
            </a:prstGeom>
            <a:noFill/>
            <a:ln w="38100" cap="flat" cmpd="sng" algn="ctr">
              <a:solidFill>
                <a:schemeClr val="hlink"/>
              </a:solidFill>
              <a:prstDash val="solid"/>
              <a:round/>
              <a:headEnd type="none" w="med" len="med"/>
              <a:tailEnd type="none" w="med" len="med"/>
            </a:ln>
            <a:effectLst/>
          </p:spPr>
        </p:cxnSp>
        <p:cxnSp>
          <p:nvCxnSpPr>
            <p:cNvPr id="746" name="Straight Connector 745"/>
            <p:cNvCxnSpPr>
              <a:stCxn id="737" idx="4"/>
              <a:endCxn id="797" idx="0"/>
            </p:cNvCxnSpPr>
            <p:nvPr/>
          </p:nvCxnSpPr>
          <p:spPr bwMode="auto">
            <a:xfrm rot="5400000">
              <a:off x="7127529" y="2738213"/>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47" name="Straight Connector 746"/>
            <p:cNvCxnSpPr>
              <a:stCxn id="738" idx="2"/>
              <a:endCxn id="742" idx="0"/>
            </p:cNvCxnSpPr>
            <p:nvPr/>
          </p:nvCxnSpPr>
          <p:spPr bwMode="auto">
            <a:xfrm rot="5400000">
              <a:off x="8010661" y="2738213"/>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48" name="Oval 747"/>
            <p:cNvSpPr/>
            <p:nvPr/>
          </p:nvSpPr>
          <p:spPr bwMode="auto">
            <a:xfrm>
              <a:off x="7265339" y="3834949"/>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49" name="Rectangle 748"/>
            <p:cNvSpPr/>
            <p:nvPr/>
          </p:nvSpPr>
          <p:spPr bwMode="auto">
            <a:xfrm>
              <a:off x="4683704" y="3834949"/>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50" name="Rectangle 749"/>
            <p:cNvSpPr/>
            <p:nvPr/>
          </p:nvSpPr>
          <p:spPr bwMode="auto">
            <a:xfrm>
              <a:off x="8148470" y="3834949"/>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51" name="Straight Connector 750"/>
            <p:cNvCxnSpPr>
              <a:stCxn id="749" idx="3"/>
              <a:endCxn id="801" idx="2"/>
            </p:cNvCxnSpPr>
            <p:nvPr/>
          </p:nvCxnSpPr>
          <p:spPr bwMode="auto">
            <a:xfrm>
              <a:off x="4959323" y="3972759"/>
              <a:ext cx="584542" cy="0"/>
            </a:xfrm>
            <a:prstGeom prst="line">
              <a:avLst/>
            </a:prstGeom>
            <a:noFill/>
            <a:ln w="38100" cap="flat" cmpd="sng" algn="ctr">
              <a:solidFill>
                <a:schemeClr val="hlink"/>
              </a:solidFill>
              <a:prstDash val="solid"/>
              <a:round/>
              <a:headEnd type="none" w="med" len="med"/>
              <a:tailEnd type="none" w="med" len="med"/>
            </a:ln>
            <a:effectLst/>
          </p:spPr>
        </p:cxnSp>
        <p:cxnSp>
          <p:nvCxnSpPr>
            <p:cNvPr id="752" name="Straight Connector 751"/>
            <p:cNvCxnSpPr>
              <a:stCxn id="802" idx="3"/>
              <a:endCxn id="748" idx="2"/>
            </p:cNvCxnSpPr>
            <p:nvPr/>
          </p:nvCxnSpPr>
          <p:spPr bwMode="auto">
            <a:xfrm>
              <a:off x="6657828" y="3972759"/>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53" name="Straight Connector 752"/>
            <p:cNvCxnSpPr>
              <a:stCxn id="748" idx="6"/>
              <a:endCxn id="750" idx="1"/>
            </p:cNvCxnSpPr>
            <p:nvPr/>
          </p:nvCxnSpPr>
          <p:spPr bwMode="auto">
            <a:xfrm>
              <a:off x="7540958" y="3972759"/>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54" name="Straight Connector 753"/>
            <p:cNvCxnSpPr>
              <a:stCxn id="741" idx="4"/>
              <a:endCxn id="749" idx="0"/>
            </p:cNvCxnSpPr>
            <p:nvPr/>
          </p:nvCxnSpPr>
          <p:spPr bwMode="auto">
            <a:xfrm rot="5400000">
              <a:off x="4548765" y="3562200"/>
              <a:ext cx="545497" cy="0"/>
            </a:xfrm>
            <a:prstGeom prst="line">
              <a:avLst/>
            </a:prstGeom>
            <a:noFill/>
            <a:ln w="38100" cap="flat" cmpd="sng" algn="ctr">
              <a:solidFill>
                <a:schemeClr val="hlink"/>
              </a:solidFill>
              <a:prstDash val="solid"/>
              <a:round/>
              <a:headEnd type="none" w="med" len="med"/>
              <a:tailEnd type="none" w="med" len="med"/>
            </a:ln>
            <a:effectLst/>
          </p:spPr>
        </p:cxnSp>
        <p:cxnSp>
          <p:nvCxnSpPr>
            <p:cNvPr id="755" name="Straight Connector 754"/>
            <p:cNvCxnSpPr>
              <a:stCxn id="797" idx="2"/>
              <a:endCxn id="748" idx="0"/>
            </p:cNvCxnSpPr>
            <p:nvPr/>
          </p:nvCxnSpPr>
          <p:spPr bwMode="auto">
            <a:xfrm rot="5400000">
              <a:off x="7130400"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56" name="Straight Connector 755"/>
            <p:cNvCxnSpPr>
              <a:stCxn id="742" idx="4"/>
              <a:endCxn id="750" idx="0"/>
            </p:cNvCxnSpPr>
            <p:nvPr/>
          </p:nvCxnSpPr>
          <p:spPr bwMode="auto">
            <a:xfrm rot="5400000">
              <a:off x="8013531" y="3562200"/>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57" name="Oval 756"/>
            <p:cNvSpPr/>
            <p:nvPr/>
          </p:nvSpPr>
          <p:spPr bwMode="auto">
            <a:xfrm>
              <a:off x="4683704" y="4656066"/>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58" name="Straight Connector 757"/>
            <p:cNvCxnSpPr>
              <a:stCxn id="757" idx="6"/>
              <a:endCxn id="759" idx="1"/>
            </p:cNvCxnSpPr>
            <p:nvPr/>
          </p:nvCxnSpPr>
          <p:spPr bwMode="auto">
            <a:xfrm>
              <a:off x="4959323" y="4793876"/>
              <a:ext cx="584542" cy="0"/>
            </a:xfrm>
            <a:prstGeom prst="line">
              <a:avLst/>
            </a:prstGeom>
            <a:noFill/>
            <a:ln w="38100" cap="flat" cmpd="sng" algn="ctr">
              <a:solidFill>
                <a:schemeClr val="hlink"/>
              </a:solidFill>
              <a:prstDash val="solid"/>
              <a:round/>
              <a:headEnd type="none" w="med" len="med"/>
              <a:tailEnd type="none" w="med" len="med"/>
            </a:ln>
            <a:effectLst/>
          </p:spPr>
        </p:cxnSp>
        <p:sp>
          <p:nvSpPr>
            <p:cNvPr id="759" name="Rectangle 758"/>
            <p:cNvSpPr/>
            <p:nvPr/>
          </p:nvSpPr>
          <p:spPr bwMode="auto">
            <a:xfrm>
              <a:off x="5543865" y="4656066"/>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60" name="Straight Connector 759"/>
            <p:cNvCxnSpPr>
              <a:stCxn id="759" idx="3"/>
              <a:endCxn id="804" idx="2"/>
            </p:cNvCxnSpPr>
            <p:nvPr/>
          </p:nvCxnSpPr>
          <p:spPr bwMode="auto">
            <a:xfrm>
              <a:off x="5819484" y="4793876"/>
              <a:ext cx="562724" cy="0"/>
            </a:xfrm>
            <a:prstGeom prst="line">
              <a:avLst/>
            </a:prstGeom>
            <a:noFill/>
            <a:ln w="38100" cap="flat" cmpd="sng" algn="ctr">
              <a:solidFill>
                <a:schemeClr val="hlink"/>
              </a:solidFill>
              <a:prstDash val="solid"/>
              <a:round/>
              <a:headEnd type="none" w="med" len="med"/>
              <a:tailEnd type="none" w="med" len="med"/>
            </a:ln>
            <a:effectLst/>
          </p:spPr>
        </p:cxnSp>
        <p:sp>
          <p:nvSpPr>
            <p:cNvPr id="761" name="Oval 760"/>
            <p:cNvSpPr/>
            <p:nvPr/>
          </p:nvSpPr>
          <p:spPr bwMode="auto">
            <a:xfrm>
              <a:off x="5543865" y="5482924"/>
              <a:ext cx="275619" cy="27561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62" name="Straight Connector 761"/>
            <p:cNvCxnSpPr>
              <a:stCxn id="761" idx="6"/>
              <a:endCxn id="810" idx="1"/>
            </p:cNvCxnSpPr>
            <p:nvPr/>
          </p:nvCxnSpPr>
          <p:spPr bwMode="auto">
            <a:xfrm>
              <a:off x="5819484" y="5620734"/>
              <a:ext cx="562724" cy="0"/>
            </a:xfrm>
            <a:prstGeom prst="line">
              <a:avLst/>
            </a:prstGeom>
            <a:noFill/>
            <a:ln w="38100" cap="flat" cmpd="sng" algn="ctr">
              <a:solidFill>
                <a:schemeClr val="hlink"/>
              </a:solidFill>
              <a:prstDash val="solid"/>
              <a:round/>
              <a:headEnd type="none" w="med" len="med"/>
              <a:tailEnd type="none" w="med" len="med"/>
            </a:ln>
            <a:effectLst/>
          </p:spPr>
        </p:cxnSp>
        <p:sp>
          <p:nvSpPr>
            <p:cNvPr id="763" name="Rectangle 762"/>
            <p:cNvSpPr/>
            <p:nvPr/>
          </p:nvSpPr>
          <p:spPr bwMode="auto">
            <a:xfrm>
              <a:off x="8148470" y="548292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64" name="Rectangle 763"/>
            <p:cNvSpPr/>
            <p:nvPr/>
          </p:nvSpPr>
          <p:spPr bwMode="auto">
            <a:xfrm>
              <a:off x="4683704" y="5482924"/>
              <a:ext cx="275619" cy="27561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765" name="Straight Connector 764"/>
            <p:cNvCxnSpPr>
              <a:stCxn id="809" idx="6"/>
              <a:endCxn id="763" idx="1"/>
            </p:cNvCxnSpPr>
            <p:nvPr/>
          </p:nvCxnSpPr>
          <p:spPr bwMode="auto">
            <a:xfrm>
              <a:off x="7540958" y="5620734"/>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66" name="Straight Connector 765"/>
            <p:cNvCxnSpPr>
              <a:stCxn id="761" idx="2"/>
              <a:endCxn id="764" idx="3"/>
            </p:cNvCxnSpPr>
            <p:nvPr/>
          </p:nvCxnSpPr>
          <p:spPr bwMode="auto">
            <a:xfrm rot="10800000">
              <a:off x="4959323" y="5620734"/>
              <a:ext cx="584542" cy="0"/>
            </a:xfrm>
            <a:prstGeom prst="line">
              <a:avLst/>
            </a:prstGeom>
            <a:noFill/>
            <a:ln w="38100" cap="flat" cmpd="sng" algn="ctr">
              <a:solidFill>
                <a:schemeClr val="hlink"/>
              </a:solidFill>
              <a:prstDash val="solid"/>
              <a:round/>
              <a:headEnd type="none" w="med" len="med"/>
              <a:tailEnd type="none" w="med" len="med"/>
            </a:ln>
            <a:effectLst/>
          </p:spPr>
        </p:cxnSp>
        <p:cxnSp>
          <p:nvCxnSpPr>
            <p:cNvPr id="767" name="Straight Connector 766"/>
            <p:cNvCxnSpPr>
              <a:stCxn id="757" idx="4"/>
              <a:endCxn id="764" idx="0"/>
            </p:cNvCxnSpPr>
            <p:nvPr/>
          </p:nvCxnSpPr>
          <p:spPr bwMode="auto">
            <a:xfrm rot="5400000">
              <a:off x="4545895"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768" name="Straight Connector 767"/>
            <p:cNvCxnSpPr>
              <a:stCxn id="759" idx="2"/>
              <a:endCxn id="761" idx="0"/>
            </p:cNvCxnSpPr>
            <p:nvPr/>
          </p:nvCxnSpPr>
          <p:spPr bwMode="auto">
            <a:xfrm rot="5400000">
              <a:off x="5406056" y="5207304"/>
              <a:ext cx="551239" cy="0"/>
            </a:xfrm>
            <a:prstGeom prst="line">
              <a:avLst/>
            </a:prstGeom>
            <a:noFill/>
            <a:ln w="38100" cap="flat" cmpd="sng" algn="ctr">
              <a:solidFill>
                <a:schemeClr val="hlink"/>
              </a:solidFill>
              <a:prstDash val="solid"/>
              <a:round/>
              <a:headEnd type="none" w="med" len="med"/>
              <a:tailEnd type="none" w="med" len="med"/>
            </a:ln>
            <a:effectLst/>
          </p:spPr>
        </p:cxnSp>
        <p:cxnSp>
          <p:nvCxnSpPr>
            <p:cNvPr id="769" name="Straight Connector 768"/>
            <p:cNvCxnSpPr>
              <a:stCxn id="805" idx="4"/>
              <a:endCxn id="763" idx="0"/>
            </p:cNvCxnSpPr>
            <p:nvPr/>
          </p:nvCxnSpPr>
          <p:spPr bwMode="auto">
            <a:xfrm rot="5400000">
              <a:off x="8010661" y="5207304"/>
              <a:ext cx="551239"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70" name="Straight Connector 769"/>
            <p:cNvCxnSpPr>
              <a:stCxn id="749" idx="2"/>
              <a:endCxn id="757" idx="0"/>
            </p:cNvCxnSpPr>
            <p:nvPr/>
          </p:nvCxnSpPr>
          <p:spPr bwMode="auto">
            <a:xfrm rot="5400000">
              <a:off x="4548765" y="4383317"/>
              <a:ext cx="545497" cy="0"/>
            </a:xfrm>
            <a:prstGeom prst="line">
              <a:avLst/>
            </a:prstGeom>
            <a:noFill/>
            <a:ln w="38100" cap="flat" cmpd="sng" algn="ctr">
              <a:solidFill>
                <a:schemeClr val="hlink"/>
              </a:solidFill>
              <a:prstDash val="solid"/>
              <a:round/>
              <a:headEnd type="none" w="med" len="med"/>
              <a:tailEnd type="none" w="med" len="med"/>
            </a:ln>
            <a:effectLst/>
          </p:spPr>
        </p:cxnSp>
        <p:cxnSp>
          <p:nvCxnSpPr>
            <p:cNvPr id="771" name="Straight Connector 770"/>
            <p:cNvCxnSpPr>
              <a:stCxn id="801" idx="4"/>
              <a:endCxn id="759" idx="0"/>
            </p:cNvCxnSpPr>
            <p:nvPr/>
          </p:nvCxnSpPr>
          <p:spPr bwMode="auto">
            <a:xfrm rot="5400000">
              <a:off x="5408927" y="4383317"/>
              <a:ext cx="545497" cy="0"/>
            </a:xfrm>
            <a:prstGeom prst="line">
              <a:avLst/>
            </a:prstGeom>
            <a:noFill/>
            <a:ln w="38100" cap="flat" cmpd="sng" algn="ctr">
              <a:solidFill>
                <a:schemeClr val="hlink"/>
              </a:solidFill>
              <a:prstDash val="solid"/>
              <a:round/>
              <a:headEnd type="none" w="med" len="med"/>
              <a:tailEnd type="none" w="med" len="med"/>
            </a:ln>
            <a:effectLst/>
          </p:spPr>
        </p:cxnSp>
        <p:cxnSp>
          <p:nvCxnSpPr>
            <p:cNvPr id="772" name="Straight Connector 771"/>
            <p:cNvCxnSpPr>
              <a:stCxn id="748" idx="4"/>
              <a:endCxn id="806" idx="0"/>
            </p:cNvCxnSpPr>
            <p:nvPr/>
          </p:nvCxnSpPr>
          <p:spPr bwMode="auto">
            <a:xfrm rot="5400000">
              <a:off x="7130400" y="4383317"/>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73" name="Straight Connector 772"/>
            <p:cNvCxnSpPr>
              <a:stCxn id="750" idx="2"/>
              <a:endCxn id="805" idx="0"/>
            </p:cNvCxnSpPr>
            <p:nvPr/>
          </p:nvCxnSpPr>
          <p:spPr bwMode="auto">
            <a:xfrm rot="5400000">
              <a:off x="8013531" y="4383317"/>
              <a:ext cx="545497"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74" name="Straight Connector 773"/>
            <p:cNvCxnSpPr>
              <a:stCxn id="662" idx="6"/>
              <a:endCxn id="793" idx="1"/>
            </p:cNvCxnSpPr>
            <p:nvPr/>
          </p:nvCxnSpPr>
          <p:spPr bwMode="auto">
            <a:xfrm>
              <a:off x="4045185" y="2324784"/>
              <a:ext cx="632196" cy="0"/>
            </a:xfrm>
            <a:prstGeom prst="line">
              <a:avLst/>
            </a:prstGeom>
            <a:noFill/>
            <a:ln w="38100" cap="flat" cmpd="sng" algn="ctr">
              <a:solidFill>
                <a:schemeClr val="hlink"/>
              </a:solidFill>
              <a:prstDash val="solid"/>
              <a:round/>
              <a:headEnd type="none" w="med" len="med"/>
              <a:tailEnd type="none" w="med" len="med"/>
            </a:ln>
            <a:effectLst/>
          </p:spPr>
        </p:cxnSp>
        <p:cxnSp>
          <p:nvCxnSpPr>
            <p:cNvPr id="775" name="Straight Connector 774"/>
            <p:cNvCxnSpPr>
              <a:stCxn id="669" idx="3"/>
              <a:endCxn id="741" idx="2"/>
            </p:cNvCxnSpPr>
            <p:nvPr/>
          </p:nvCxnSpPr>
          <p:spPr bwMode="auto">
            <a:xfrm>
              <a:off x="4045185" y="3151643"/>
              <a:ext cx="638519" cy="0"/>
            </a:xfrm>
            <a:prstGeom prst="line">
              <a:avLst/>
            </a:prstGeom>
            <a:noFill/>
            <a:ln w="38100" cap="flat" cmpd="sng" algn="ctr">
              <a:solidFill>
                <a:schemeClr val="hlink"/>
              </a:solidFill>
              <a:prstDash val="solid"/>
              <a:round/>
              <a:headEnd type="none" w="med" len="med"/>
              <a:tailEnd type="none" w="med" len="med"/>
            </a:ln>
            <a:effectLst/>
          </p:spPr>
        </p:cxnSp>
        <p:cxnSp>
          <p:nvCxnSpPr>
            <p:cNvPr id="776" name="Straight Connector 775"/>
            <p:cNvCxnSpPr>
              <a:stCxn id="676" idx="6"/>
              <a:endCxn id="749" idx="1"/>
            </p:cNvCxnSpPr>
            <p:nvPr/>
          </p:nvCxnSpPr>
          <p:spPr bwMode="auto">
            <a:xfrm>
              <a:off x="4045185" y="3972759"/>
              <a:ext cx="638519" cy="0"/>
            </a:xfrm>
            <a:prstGeom prst="line">
              <a:avLst/>
            </a:prstGeom>
            <a:noFill/>
            <a:ln w="38100" cap="flat" cmpd="sng" algn="ctr">
              <a:solidFill>
                <a:schemeClr val="hlink"/>
              </a:solidFill>
              <a:prstDash val="solid"/>
              <a:round/>
              <a:headEnd type="none" w="med" len="med"/>
              <a:tailEnd type="none" w="med" len="med"/>
            </a:ln>
            <a:effectLst/>
          </p:spPr>
        </p:cxnSp>
        <p:cxnSp>
          <p:nvCxnSpPr>
            <p:cNvPr id="777" name="Straight Connector 776"/>
            <p:cNvCxnSpPr>
              <a:stCxn id="681" idx="3"/>
              <a:endCxn id="757" idx="2"/>
            </p:cNvCxnSpPr>
            <p:nvPr/>
          </p:nvCxnSpPr>
          <p:spPr bwMode="auto">
            <a:xfrm>
              <a:off x="4045185" y="4793876"/>
              <a:ext cx="638519" cy="0"/>
            </a:xfrm>
            <a:prstGeom prst="line">
              <a:avLst/>
            </a:prstGeom>
            <a:noFill/>
            <a:ln w="38100" cap="flat" cmpd="sng" algn="ctr">
              <a:solidFill>
                <a:schemeClr val="hlink"/>
              </a:solidFill>
              <a:prstDash val="solid"/>
              <a:round/>
              <a:headEnd type="none" w="med" len="med"/>
              <a:tailEnd type="none" w="med" len="med"/>
            </a:ln>
            <a:effectLst/>
          </p:spPr>
        </p:cxnSp>
        <p:cxnSp>
          <p:nvCxnSpPr>
            <p:cNvPr id="778" name="Straight Connector 777"/>
            <p:cNvCxnSpPr>
              <a:stCxn id="690" idx="6"/>
              <a:endCxn id="764" idx="1"/>
            </p:cNvCxnSpPr>
            <p:nvPr/>
          </p:nvCxnSpPr>
          <p:spPr bwMode="auto">
            <a:xfrm>
              <a:off x="4045185" y="5620734"/>
              <a:ext cx="638519" cy="0"/>
            </a:xfrm>
            <a:prstGeom prst="line">
              <a:avLst/>
            </a:prstGeom>
            <a:noFill/>
            <a:ln w="38100" cap="flat" cmpd="sng" algn="ctr">
              <a:solidFill>
                <a:schemeClr val="hlink"/>
              </a:solidFill>
              <a:prstDash val="solid"/>
              <a:round/>
              <a:headEnd type="none" w="med" len="med"/>
              <a:tailEnd type="none" w="med" len="med"/>
            </a:ln>
            <a:effectLst/>
          </p:spPr>
        </p:cxnSp>
        <p:sp>
          <p:nvSpPr>
            <p:cNvPr id="779" name="Oval 778"/>
            <p:cNvSpPr/>
            <p:nvPr/>
          </p:nvSpPr>
          <p:spPr bwMode="auto">
            <a:xfrm>
              <a:off x="8148470" y="1371600"/>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80" name="Rectangle 779"/>
            <p:cNvSpPr/>
            <p:nvPr/>
          </p:nvSpPr>
          <p:spPr bwMode="auto">
            <a:xfrm>
              <a:off x="7265339" y="1371600"/>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781" name="Straight Connector 780"/>
            <p:cNvCxnSpPr>
              <a:stCxn id="812" idx="6"/>
              <a:endCxn id="780" idx="1"/>
            </p:cNvCxnSpPr>
            <p:nvPr/>
          </p:nvCxnSpPr>
          <p:spPr bwMode="auto">
            <a:xfrm>
              <a:off x="6657828" y="1509410"/>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82" name="Straight Connector 781"/>
            <p:cNvCxnSpPr>
              <a:stCxn id="780" idx="3"/>
              <a:endCxn id="779" idx="2"/>
            </p:cNvCxnSpPr>
            <p:nvPr/>
          </p:nvCxnSpPr>
          <p:spPr bwMode="auto">
            <a:xfrm>
              <a:off x="7540958" y="1509410"/>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83" name="Straight Connector 782"/>
            <p:cNvCxnSpPr>
              <a:stCxn id="659" idx="3"/>
              <a:endCxn id="813" idx="2"/>
            </p:cNvCxnSpPr>
            <p:nvPr/>
          </p:nvCxnSpPr>
          <p:spPr bwMode="auto">
            <a:xfrm>
              <a:off x="4045185" y="1509410"/>
              <a:ext cx="638519" cy="0"/>
            </a:xfrm>
            <a:prstGeom prst="line">
              <a:avLst/>
            </a:prstGeom>
            <a:noFill/>
            <a:ln w="38100" cap="flat" cmpd="sng" algn="ctr">
              <a:solidFill>
                <a:schemeClr val="hlink"/>
              </a:solidFill>
              <a:prstDash val="solid"/>
              <a:round/>
              <a:headEnd type="none" w="med" len="med"/>
              <a:tailEnd type="none" w="med" len="med"/>
            </a:ln>
            <a:effectLst/>
          </p:spPr>
        </p:cxnSp>
        <p:cxnSp>
          <p:nvCxnSpPr>
            <p:cNvPr id="784" name="Straight Connector 783"/>
            <p:cNvCxnSpPr>
              <a:stCxn id="791" idx="4"/>
              <a:endCxn id="798" idx="0"/>
            </p:cNvCxnSpPr>
            <p:nvPr/>
          </p:nvCxnSpPr>
          <p:spPr bwMode="auto">
            <a:xfrm rot="5400000">
              <a:off x="5406056" y="2738213"/>
              <a:ext cx="551239" cy="0"/>
            </a:xfrm>
            <a:prstGeom prst="line">
              <a:avLst/>
            </a:prstGeom>
            <a:noFill/>
            <a:ln w="38100" cap="flat" cmpd="sng" algn="ctr">
              <a:solidFill>
                <a:srgbClr val="00B050"/>
              </a:solidFill>
              <a:prstDash val="solid"/>
              <a:round/>
              <a:headEnd type="none" w="med" len="med"/>
              <a:tailEnd type="none" w="med" len="med"/>
            </a:ln>
            <a:effectLst/>
          </p:spPr>
        </p:cxnSp>
        <p:cxnSp>
          <p:nvCxnSpPr>
            <p:cNvPr id="785" name="Straight Connector 784"/>
            <p:cNvCxnSpPr>
              <a:stCxn id="792" idx="2"/>
              <a:endCxn id="796" idx="0"/>
            </p:cNvCxnSpPr>
            <p:nvPr/>
          </p:nvCxnSpPr>
          <p:spPr bwMode="auto">
            <a:xfrm rot="5400000">
              <a:off x="6244399" y="2738213"/>
              <a:ext cx="551239" cy="0"/>
            </a:xfrm>
            <a:prstGeom prst="line">
              <a:avLst/>
            </a:prstGeom>
            <a:noFill/>
            <a:ln w="38100" cap="flat" cmpd="sng" algn="ctr">
              <a:solidFill>
                <a:srgbClr val="00B050"/>
              </a:solidFill>
              <a:prstDash val="solid"/>
              <a:round/>
              <a:headEnd type="none" w="med" len="med"/>
              <a:tailEnd type="none" w="med" len="med"/>
            </a:ln>
            <a:effectLst/>
          </p:spPr>
        </p:cxnSp>
        <p:cxnSp>
          <p:nvCxnSpPr>
            <p:cNvPr id="786" name="Straight Connector 785"/>
            <p:cNvCxnSpPr>
              <a:stCxn id="798" idx="2"/>
              <a:endCxn id="801" idx="0"/>
            </p:cNvCxnSpPr>
            <p:nvPr/>
          </p:nvCxnSpPr>
          <p:spPr bwMode="auto">
            <a:xfrm rot="5400000">
              <a:off x="5408927" y="3562200"/>
              <a:ext cx="545497" cy="0"/>
            </a:xfrm>
            <a:prstGeom prst="line">
              <a:avLst/>
            </a:prstGeom>
            <a:noFill/>
            <a:ln w="38100" cap="flat" cmpd="sng" algn="ctr">
              <a:solidFill>
                <a:srgbClr val="00B050"/>
              </a:solidFill>
              <a:prstDash val="solid"/>
              <a:round/>
              <a:headEnd type="none" w="med" len="med"/>
              <a:tailEnd type="none" w="med" len="med"/>
            </a:ln>
            <a:effectLst/>
          </p:spPr>
        </p:cxnSp>
        <p:cxnSp>
          <p:nvCxnSpPr>
            <p:cNvPr id="787" name="Straight Connector 786"/>
            <p:cNvCxnSpPr>
              <a:stCxn id="796" idx="4"/>
              <a:endCxn id="802" idx="0"/>
            </p:cNvCxnSpPr>
            <p:nvPr/>
          </p:nvCxnSpPr>
          <p:spPr bwMode="auto">
            <a:xfrm rot="5400000">
              <a:off x="6247270" y="3562200"/>
              <a:ext cx="545497" cy="0"/>
            </a:xfrm>
            <a:prstGeom prst="line">
              <a:avLst/>
            </a:prstGeom>
            <a:noFill/>
            <a:ln w="38100" cap="flat" cmpd="sng" algn="ctr">
              <a:solidFill>
                <a:srgbClr val="00B050"/>
              </a:solidFill>
              <a:prstDash val="solid"/>
              <a:round/>
              <a:headEnd type="none" w="med" len="med"/>
              <a:tailEnd type="none" w="med" len="med"/>
            </a:ln>
            <a:effectLst/>
          </p:spPr>
        </p:cxnSp>
        <p:cxnSp>
          <p:nvCxnSpPr>
            <p:cNvPr id="788" name="Straight Connector 787"/>
            <p:cNvCxnSpPr>
              <a:stCxn id="804" idx="4"/>
              <a:endCxn id="810" idx="0"/>
            </p:cNvCxnSpPr>
            <p:nvPr/>
          </p:nvCxnSpPr>
          <p:spPr bwMode="auto">
            <a:xfrm rot="5400000">
              <a:off x="6244399" y="5207304"/>
              <a:ext cx="551239" cy="0"/>
            </a:xfrm>
            <a:prstGeom prst="line">
              <a:avLst/>
            </a:prstGeom>
            <a:noFill/>
            <a:ln w="38100" cap="flat" cmpd="sng" algn="ctr">
              <a:solidFill>
                <a:srgbClr val="00B050"/>
              </a:solidFill>
              <a:prstDash val="solid"/>
              <a:round/>
              <a:headEnd type="none" w="med" len="med"/>
              <a:tailEnd type="none" w="med" len="med"/>
            </a:ln>
            <a:effectLst/>
          </p:spPr>
        </p:cxnSp>
        <p:cxnSp>
          <p:nvCxnSpPr>
            <p:cNvPr id="789" name="Straight Connector 788"/>
            <p:cNvCxnSpPr>
              <a:stCxn id="806" idx="2"/>
              <a:endCxn id="809" idx="0"/>
            </p:cNvCxnSpPr>
            <p:nvPr/>
          </p:nvCxnSpPr>
          <p:spPr bwMode="auto">
            <a:xfrm rot="5400000">
              <a:off x="7127529" y="5207304"/>
              <a:ext cx="551239" cy="0"/>
            </a:xfrm>
            <a:prstGeom prst="line">
              <a:avLst/>
            </a:prstGeom>
            <a:noFill/>
            <a:ln w="38100" cap="flat" cmpd="sng" algn="ctr">
              <a:solidFill>
                <a:srgbClr val="00B050"/>
              </a:solidFill>
              <a:prstDash val="solid"/>
              <a:round/>
              <a:headEnd type="none" w="med" len="med"/>
              <a:tailEnd type="none" w="med" len="med"/>
            </a:ln>
            <a:effectLst/>
          </p:spPr>
        </p:cxnSp>
        <p:cxnSp>
          <p:nvCxnSpPr>
            <p:cNvPr id="790" name="Straight Connector 789"/>
            <p:cNvCxnSpPr>
              <a:stCxn id="802" idx="2"/>
              <a:endCxn id="804" idx="0"/>
            </p:cNvCxnSpPr>
            <p:nvPr/>
          </p:nvCxnSpPr>
          <p:spPr bwMode="auto">
            <a:xfrm rot="5400000">
              <a:off x="6247270" y="4383317"/>
              <a:ext cx="545497" cy="0"/>
            </a:xfrm>
            <a:prstGeom prst="line">
              <a:avLst/>
            </a:prstGeom>
            <a:noFill/>
            <a:ln w="38100" cap="flat" cmpd="sng" algn="ctr">
              <a:solidFill>
                <a:srgbClr val="00B050"/>
              </a:solidFill>
              <a:prstDash val="solid"/>
              <a:round/>
              <a:headEnd type="none" w="med" len="med"/>
              <a:tailEnd type="none" w="med" len="med"/>
            </a:ln>
            <a:effectLst/>
          </p:spPr>
        </p:cxnSp>
        <p:sp>
          <p:nvSpPr>
            <p:cNvPr id="791" name="Oval 790"/>
            <p:cNvSpPr/>
            <p:nvPr/>
          </p:nvSpPr>
          <p:spPr bwMode="auto">
            <a:xfrm>
              <a:off x="5543865" y="2186974"/>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92" name="Rectangle 791"/>
            <p:cNvSpPr/>
            <p:nvPr/>
          </p:nvSpPr>
          <p:spPr bwMode="auto">
            <a:xfrm>
              <a:off x="6382208" y="218697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793" name="Rectangle 792"/>
            <p:cNvSpPr/>
            <p:nvPr/>
          </p:nvSpPr>
          <p:spPr bwMode="auto">
            <a:xfrm>
              <a:off x="4677381" y="218697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94" name="Straight Connector 793"/>
            <p:cNvCxnSpPr>
              <a:stCxn id="793" idx="3"/>
              <a:endCxn id="791" idx="2"/>
            </p:cNvCxnSpPr>
            <p:nvPr/>
          </p:nvCxnSpPr>
          <p:spPr bwMode="auto">
            <a:xfrm>
              <a:off x="4953000" y="2324784"/>
              <a:ext cx="59086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795" name="Straight Connector 794"/>
            <p:cNvCxnSpPr>
              <a:stCxn id="791" idx="6"/>
              <a:endCxn id="792" idx="1"/>
            </p:cNvCxnSpPr>
            <p:nvPr/>
          </p:nvCxnSpPr>
          <p:spPr bwMode="auto">
            <a:xfrm>
              <a:off x="5819484" y="2324785"/>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796" name="Oval 795"/>
            <p:cNvSpPr/>
            <p:nvPr/>
          </p:nvSpPr>
          <p:spPr bwMode="auto">
            <a:xfrm>
              <a:off x="6382208" y="3013832"/>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97" name="Rectangle 796"/>
            <p:cNvSpPr/>
            <p:nvPr/>
          </p:nvSpPr>
          <p:spPr bwMode="auto">
            <a:xfrm>
              <a:off x="7265339" y="3013832"/>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798" name="Rectangle 797"/>
            <p:cNvSpPr/>
            <p:nvPr/>
          </p:nvSpPr>
          <p:spPr bwMode="auto">
            <a:xfrm>
              <a:off x="5543865" y="3013832"/>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799" name="Straight Connector 798"/>
            <p:cNvCxnSpPr>
              <a:stCxn id="798" idx="3"/>
              <a:endCxn id="796" idx="2"/>
            </p:cNvCxnSpPr>
            <p:nvPr/>
          </p:nvCxnSpPr>
          <p:spPr bwMode="auto">
            <a:xfrm>
              <a:off x="5819484" y="3151643"/>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00" name="Straight Connector 799"/>
            <p:cNvCxnSpPr>
              <a:stCxn id="796" idx="6"/>
              <a:endCxn id="797" idx="1"/>
            </p:cNvCxnSpPr>
            <p:nvPr/>
          </p:nvCxnSpPr>
          <p:spPr bwMode="auto">
            <a:xfrm>
              <a:off x="6657828" y="3151643"/>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801" name="Oval 800"/>
            <p:cNvSpPr/>
            <p:nvPr/>
          </p:nvSpPr>
          <p:spPr bwMode="auto">
            <a:xfrm>
              <a:off x="5543865" y="3834949"/>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802" name="Rectangle 801"/>
            <p:cNvSpPr/>
            <p:nvPr/>
          </p:nvSpPr>
          <p:spPr bwMode="auto">
            <a:xfrm>
              <a:off x="6382208" y="3834949"/>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803" name="Straight Connector 802"/>
            <p:cNvCxnSpPr>
              <a:stCxn id="801" idx="6"/>
              <a:endCxn id="802" idx="1"/>
            </p:cNvCxnSpPr>
            <p:nvPr/>
          </p:nvCxnSpPr>
          <p:spPr bwMode="auto">
            <a:xfrm>
              <a:off x="5819484" y="3972759"/>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804" name="Oval 803"/>
            <p:cNvSpPr/>
            <p:nvPr/>
          </p:nvSpPr>
          <p:spPr bwMode="auto">
            <a:xfrm>
              <a:off x="6382208" y="4656066"/>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805" name="Oval 804"/>
            <p:cNvSpPr/>
            <p:nvPr/>
          </p:nvSpPr>
          <p:spPr bwMode="auto">
            <a:xfrm>
              <a:off x="8148470" y="4656066"/>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806" name="Rectangle 805"/>
            <p:cNvSpPr/>
            <p:nvPr/>
          </p:nvSpPr>
          <p:spPr bwMode="auto">
            <a:xfrm>
              <a:off x="7265339" y="4656066"/>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807" name="Straight Connector 806"/>
            <p:cNvCxnSpPr>
              <a:stCxn id="804" idx="6"/>
              <a:endCxn id="806" idx="1"/>
            </p:cNvCxnSpPr>
            <p:nvPr/>
          </p:nvCxnSpPr>
          <p:spPr bwMode="auto">
            <a:xfrm>
              <a:off x="6657828" y="4793876"/>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08" name="Straight Connector 807"/>
            <p:cNvCxnSpPr>
              <a:stCxn id="806" idx="3"/>
              <a:endCxn id="805" idx="2"/>
            </p:cNvCxnSpPr>
            <p:nvPr/>
          </p:nvCxnSpPr>
          <p:spPr bwMode="auto">
            <a:xfrm>
              <a:off x="7540958" y="4793876"/>
              <a:ext cx="60751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809" name="Oval 808"/>
            <p:cNvSpPr/>
            <p:nvPr/>
          </p:nvSpPr>
          <p:spPr bwMode="auto">
            <a:xfrm>
              <a:off x="7265339" y="5482924"/>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810" name="Rectangle 809"/>
            <p:cNvSpPr/>
            <p:nvPr/>
          </p:nvSpPr>
          <p:spPr bwMode="auto">
            <a:xfrm>
              <a:off x="6382208" y="5482924"/>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811" name="Straight Connector 810"/>
            <p:cNvCxnSpPr>
              <a:stCxn id="810" idx="3"/>
              <a:endCxn id="809" idx="2"/>
            </p:cNvCxnSpPr>
            <p:nvPr/>
          </p:nvCxnSpPr>
          <p:spPr bwMode="auto">
            <a:xfrm>
              <a:off x="6657828" y="5620734"/>
              <a:ext cx="607511"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812" name="Oval 811"/>
            <p:cNvSpPr/>
            <p:nvPr/>
          </p:nvSpPr>
          <p:spPr bwMode="auto">
            <a:xfrm>
              <a:off x="6382208" y="1371600"/>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sp>
          <p:nvSpPr>
            <p:cNvPr id="813" name="Oval 812"/>
            <p:cNvSpPr/>
            <p:nvPr/>
          </p:nvSpPr>
          <p:spPr bwMode="auto">
            <a:xfrm>
              <a:off x="4683704" y="1371600"/>
              <a:ext cx="275619" cy="275619"/>
            </a:xfrm>
            <a:prstGeom prst="ellipse">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cxnSp>
          <p:nvCxnSpPr>
            <p:cNvPr id="814" name="Straight Connector 813"/>
            <p:cNvCxnSpPr>
              <a:stCxn id="813" idx="6"/>
              <a:endCxn id="815" idx="1"/>
            </p:cNvCxnSpPr>
            <p:nvPr/>
          </p:nvCxnSpPr>
          <p:spPr bwMode="auto">
            <a:xfrm>
              <a:off x="4959323" y="1509410"/>
              <a:ext cx="584542" cy="0"/>
            </a:xfrm>
            <a:prstGeom prst="line">
              <a:avLst/>
            </a:prstGeom>
            <a:solidFill>
              <a:srgbClr val="FF0000"/>
            </a:solidFill>
            <a:ln w="38100" cap="flat" cmpd="sng" algn="ctr">
              <a:solidFill>
                <a:srgbClr val="00B050"/>
              </a:solidFill>
              <a:prstDash val="solid"/>
              <a:round/>
              <a:headEnd type="none" w="med" len="med"/>
              <a:tailEnd type="none" w="med" len="med"/>
            </a:ln>
            <a:effectLst/>
          </p:spPr>
        </p:cxnSp>
        <p:sp>
          <p:nvSpPr>
            <p:cNvPr id="815" name="Rectangle 814"/>
            <p:cNvSpPr/>
            <p:nvPr/>
          </p:nvSpPr>
          <p:spPr bwMode="auto">
            <a:xfrm>
              <a:off x="5543865" y="1371600"/>
              <a:ext cx="275619" cy="275619"/>
            </a:xfrm>
            <a:prstGeom prst="rect">
              <a:avLst/>
            </a:prstGeom>
            <a:solidFill>
              <a:schemeClr val="accent3">
                <a:lumMod val="40000"/>
                <a:lumOff val="60000"/>
              </a:schemeClr>
            </a:solidFill>
            <a:ln>
              <a:solidFill>
                <a:schemeClr val="accent3">
                  <a:lumMod val="75000"/>
                </a:schemeClr>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solidFill>
                  <a:schemeClr val="tx1"/>
                </a:solidFill>
                <a:latin typeface="Tahoma" pitchFamily="-64" charset="0"/>
              </a:endParaRPr>
            </a:p>
          </p:txBody>
        </p:sp>
        <p:cxnSp>
          <p:nvCxnSpPr>
            <p:cNvPr id="816" name="Straight Connector 815"/>
            <p:cNvCxnSpPr>
              <a:stCxn id="815" idx="3"/>
              <a:endCxn id="812" idx="2"/>
            </p:cNvCxnSpPr>
            <p:nvPr/>
          </p:nvCxnSpPr>
          <p:spPr bwMode="auto">
            <a:xfrm>
              <a:off x="5819484" y="1509410"/>
              <a:ext cx="562724"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17" name="Straight Connector 816"/>
            <p:cNvCxnSpPr>
              <a:stCxn id="813" idx="4"/>
              <a:endCxn id="793" idx="0"/>
            </p:cNvCxnSpPr>
            <p:nvPr/>
          </p:nvCxnSpPr>
          <p:spPr bwMode="auto">
            <a:xfrm rot="5400000">
              <a:off x="4548476" y="1913935"/>
              <a:ext cx="539755" cy="6323"/>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18" name="Straight Connector 817"/>
            <p:cNvCxnSpPr>
              <a:stCxn id="815" idx="2"/>
              <a:endCxn id="791" idx="0"/>
            </p:cNvCxnSpPr>
            <p:nvPr/>
          </p:nvCxnSpPr>
          <p:spPr bwMode="auto">
            <a:xfrm rot="5400000">
              <a:off x="5411798"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19" name="Straight Connector 818"/>
            <p:cNvCxnSpPr>
              <a:stCxn id="812" idx="4"/>
              <a:endCxn id="792" idx="0"/>
            </p:cNvCxnSpPr>
            <p:nvPr/>
          </p:nvCxnSpPr>
          <p:spPr bwMode="auto">
            <a:xfrm rot="5400000">
              <a:off x="6250141"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20" name="Straight Connector 819"/>
            <p:cNvCxnSpPr>
              <a:stCxn id="780" idx="2"/>
              <a:endCxn id="737" idx="0"/>
            </p:cNvCxnSpPr>
            <p:nvPr/>
          </p:nvCxnSpPr>
          <p:spPr bwMode="auto">
            <a:xfrm rot="5400000">
              <a:off x="7133272"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cxnSp>
          <p:nvCxnSpPr>
            <p:cNvPr id="821" name="Straight Connector 820"/>
            <p:cNvCxnSpPr>
              <a:stCxn id="779" idx="4"/>
              <a:endCxn id="738" idx="0"/>
            </p:cNvCxnSpPr>
            <p:nvPr/>
          </p:nvCxnSpPr>
          <p:spPr bwMode="auto">
            <a:xfrm rot="5400000">
              <a:off x="8016403" y="1917096"/>
              <a:ext cx="539755" cy="0"/>
            </a:xfrm>
            <a:prstGeom prst="line">
              <a:avLst/>
            </a:prstGeom>
            <a:solidFill>
              <a:srgbClr val="FF0000"/>
            </a:solidFill>
            <a:ln w="38100" cap="flat" cmpd="sng" algn="ctr">
              <a:solidFill>
                <a:srgbClr val="00B050"/>
              </a:solidFill>
              <a:prstDash val="solid"/>
              <a:round/>
              <a:headEnd type="none" w="med" len="med"/>
              <a:tailEnd type="none" w="med" len="med"/>
            </a:ln>
            <a:effectLst/>
          </p:spPr>
        </p:cxnSp>
      </p:grpSp>
      <p:grpSp>
        <p:nvGrpSpPr>
          <p:cNvPr id="867" name="Group 866"/>
          <p:cNvGrpSpPr/>
          <p:nvPr/>
        </p:nvGrpSpPr>
        <p:grpSpPr>
          <a:xfrm>
            <a:off x="304800" y="2057400"/>
            <a:ext cx="6229808" cy="4724400"/>
            <a:chOff x="152400" y="1219200"/>
            <a:chExt cx="6229808" cy="4724400"/>
          </a:xfrm>
        </p:grpSpPr>
        <p:sp>
          <p:nvSpPr>
            <p:cNvPr id="868" name="Freeform 867"/>
            <p:cNvSpPr/>
            <p:nvPr/>
          </p:nvSpPr>
          <p:spPr>
            <a:xfrm>
              <a:off x="152400" y="1219200"/>
              <a:ext cx="5943600" cy="4724400"/>
            </a:xfrm>
            <a:custGeom>
              <a:avLst/>
              <a:gdLst>
                <a:gd name="connsiteX0" fmla="*/ 2430780 w 5935980"/>
                <a:gd name="connsiteY0" fmla="*/ 30480 h 4785360"/>
                <a:gd name="connsiteX1" fmla="*/ 2415540 w 5935980"/>
                <a:gd name="connsiteY1" fmla="*/ 1577340 h 4785360"/>
                <a:gd name="connsiteX2" fmla="*/ 3329940 w 5935980"/>
                <a:gd name="connsiteY2" fmla="*/ 1554480 h 4785360"/>
                <a:gd name="connsiteX3" fmla="*/ 3345180 w 5935980"/>
                <a:gd name="connsiteY3" fmla="*/ 4038600 h 4785360"/>
                <a:gd name="connsiteX4" fmla="*/ 1920240 w 5935980"/>
                <a:gd name="connsiteY4" fmla="*/ 4030980 h 4785360"/>
                <a:gd name="connsiteX5" fmla="*/ 1577340 w 5935980"/>
                <a:gd name="connsiteY5" fmla="*/ 3116580 h 4785360"/>
                <a:gd name="connsiteX6" fmla="*/ 701040 w 5935980"/>
                <a:gd name="connsiteY6" fmla="*/ 3108960 h 4785360"/>
                <a:gd name="connsiteX7" fmla="*/ 723900 w 5935980"/>
                <a:gd name="connsiteY7" fmla="*/ 4038600 h 4785360"/>
                <a:gd name="connsiteX8" fmla="*/ 15240 w 5935980"/>
                <a:gd name="connsiteY8" fmla="*/ 4015740 h 4785360"/>
                <a:gd name="connsiteX9" fmla="*/ 0 w 5935980"/>
                <a:gd name="connsiteY9" fmla="*/ 4785360 h 4785360"/>
                <a:gd name="connsiteX10" fmla="*/ 5935980 w 5935980"/>
                <a:gd name="connsiteY10" fmla="*/ 4739640 h 4785360"/>
                <a:gd name="connsiteX11" fmla="*/ 5928360 w 5935980"/>
                <a:gd name="connsiteY11" fmla="*/ 4000500 h 4785360"/>
                <a:gd name="connsiteX12" fmla="*/ 5128260 w 5935980"/>
                <a:gd name="connsiteY12" fmla="*/ 3147060 h 4785360"/>
                <a:gd name="connsiteX13" fmla="*/ 5113020 w 5935980"/>
                <a:gd name="connsiteY13" fmla="*/ 2377440 h 4785360"/>
                <a:gd name="connsiteX14" fmla="*/ 4206240 w 5935980"/>
                <a:gd name="connsiteY14" fmla="*/ 1432560 h 4785360"/>
                <a:gd name="connsiteX15" fmla="*/ 4221480 w 5935980"/>
                <a:gd name="connsiteY15" fmla="*/ 0 h 4785360"/>
                <a:gd name="connsiteX16" fmla="*/ 2430780 w 5935980"/>
                <a:gd name="connsiteY16" fmla="*/ 30480 h 4785360"/>
                <a:gd name="connsiteX0" fmla="*/ 2430780 w 5935980"/>
                <a:gd name="connsiteY0" fmla="*/ 7620 h 4762500"/>
                <a:gd name="connsiteX1" fmla="*/ 2415540 w 5935980"/>
                <a:gd name="connsiteY1" fmla="*/ 1554480 h 4762500"/>
                <a:gd name="connsiteX2" fmla="*/ 3329940 w 5935980"/>
                <a:gd name="connsiteY2" fmla="*/ 153162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30780 w 5935980"/>
                <a:gd name="connsiteY16" fmla="*/ 7620 h 4762500"/>
                <a:gd name="connsiteX0" fmla="*/ 2377440 w 5935980"/>
                <a:gd name="connsiteY0" fmla="*/ 0 h 4762500"/>
                <a:gd name="connsiteX1" fmla="*/ 2415540 w 5935980"/>
                <a:gd name="connsiteY1" fmla="*/ 1554480 h 4762500"/>
                <a:gd name="connsiteX2" fmla="*/ 3329940 w 5935980"/>
                <a:gd name="connsiteY2" fmla="*/ 153162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377440 w 5935980"/>
                <a:gd name="connsiteY16" fmla="*/ 0 h 4762500"/>
                <a:gd name="connsiteX0" fmla="*/ 2453640 w 5935980"/>
                <a:gd name="connsiteY0" fmla="*/ 0 h 4762500"/>
                <a:gd name="connsiteX1" fmla="*/ 2415540 w 5935980"/>
                <a:gd name="connsiteY1" fmla="*/ 1554480 h 4762500"/>
                <a:gd name="connsiteX2" fmla="*/ 3329940 w 5935980"/>
                <a:gd name="connsiteY2" fmla="*/ 153162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329940 w 5935980"/>
                <a:gd name="connsiteY2" fmla="*/ 153162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368040 w 5935980"/>
                <a:gd name="connsiteY2" fmla="*/ 144780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368040 w 5935980"/>
                <a:gd name="connsiteY2" fmla="*/ 152400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345180 w 5935980"/>
                <a:gd name="connsiteY3" fmla="*/ 401574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15640 w 5935980"/>
                <a:gd name="connsiteY3" fmla="*/ 396240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920240 w 5935980"/>
                <a:gd name="connsiteY4" fmla="*/ 400812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539240 w 5935980"/>
                <a:gd name="connsiteY4" fmla="*/ 3962400 h 4762500"/>
                <a:gd name="connsiteX5" fmla="*/ 1577340 w 5935980"/>
                <a:gd name="connsiteY5" fmla="*/ 309372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539240 w 5935980"/>
                <a:gd name="connsiteY4" fmla="*/ 3962400 h 4762500"/>
                <a:gd name="connsiteX5" fmla="*/ 1539240 w 5935980"/>
                <a:gd name="connsiteY5" fmla="*/ 3124200 h 4762500"/>
                <a:gd name="connsiteX6" fmla="*/ 701040 w 5935980"/>
                <a:gd name="connsiteY6" fmla="*/ 30861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539240 w 5935980"/>
                <a:gd name="connsiteY4" fmla="*/ 3962400 h 4762500"/>
                <a:gd name="connsiteX5" fmla="*/ 1539240 w 5935980"/>
                <a:gd name="connsiteY5" fmla="*/ 3124200 h 4762500"/>
                <a:gd name="connsiteX6" fmla="*/ 777240 w 5935980"/>
                <a:gd name="connsiteY6" fmla="*/ 3124200 h 4762500"/>
                <a:gd name="connsiteX7" fmla="*/ 723900 w 5935980"/>
                <a:gd name="connsiteY7" fmla="*/ 401574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539240 w 5935980"/>
                <a:gd name="connsiteY4" fmla="*/ 3962400 h 4762500"/>
                <a:gd name="connsiteX5" fmla="*/ 1539240 w 5935980"/>
                <a:gd name="connsiteY5" fmla="*/ 3124200 h 4762500"/>
                <a:gd name="connsiteX6" fmla="*/ 777240 w 5935980"/>
                <a:gd name="connsiteY6" fmla="*/ 3124200 h 4762500"/>
                <a:gd name="connsiteX7" fmla="*/ 777240 w 5935980"/>
                <a:gd name="connsiteY7" fmla="*/ 3962400 h 4762500"/>
                <a:gd name="connsiteX8" fmla="*/ 15240 w 5935980"/>
                <a:gd name="connsiteY8" fmla="*/ 399288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53640 w 5935980"/>
                <a:gd name="connsiteY0" fmla="*/ 0 h 4762500"/>
                <a:gd name="connsiteX1" fmla="*/ 2453640 w 5935980"/>
                <a:gd name="connsiteY1" fmla="*/ 1524000 h 4762500"/>
                <a:gd name="connsiteX2" fmla="*/ 3291840 w 5935980"/>
                <a:gd name="connsiteY2" fmla="*/ 1524000 h 4762500"/>
                <a:gd name="connsiteX3" fmla="*/ 3291840 w 5935980"/>
                <a:gd name="connsiteY3" fmla="*/ 3962400 h 4762500"/>
                <a:gd name="connsiteX4" fmla="*/ 1539240 w 5935980"/>
                <a:gd name="connsiteY4" fmla="*/ 3962400 h 4762500"/>
                <a:gd name="connsiteX5" fmla="*/ 1539240 w 5935980"/>
                <a:gd name="connsiteY5" fmla="*/ 3124200 h 4762500"/>
                <a:gd name="connsiteX6" fmla="*/ 777240 w 5935980"/>
                <a:gd name="connsiteY6" fmla="*/ 3124200 h 4762500"/>
                <a:gd name="connsiteX7" fmla="*/ 777240 w 5935980"/>
                <a:gd name="connsiteY7" fmla="*/ 3962400 h 4762500"/>
                <a:gd name="connsiteX8" fmla="*/ 15240 w 5935980"/>
                <a:gd name="connsiteY8" fmla="*/ 3962400 h 4762500"/>
                <a:gd name="connsiteX9" fmla="*/ 0 w 5935980"/>
                <a:gd name="connsiteY9" fmla="*/ 4762500 h 4762500"/>
                <a:gd name="connsiteX10" fmla="*/ 5935980 w 5935980"/>
                <a:gd name="connsiteY10" fmla="*/ 4716780 h 4762500"/>
                <a:gd name="connsiteX11" fmla="*/ 5928360 w 5935980"/>
                <a:gd name="connsiteY11" fmla="*/ 3977640 h 4762500"/>
                <a:gd name="connsiteX12" fmla="*/ 5128260 w 5935980"/>
                <a:gd name="connsiteY12" fmla="*/ 3124200 h 4762500"/>
                <a:gd name="connsiteX13" fmla="*/ 5113020 w 5935980"/>
                <a:gd name="connsiteY13" fmla="*/ 2354580 h 4762500"/>
                <a:gd name="connsiteX14" fmla="*/ 4206240 w 5935980"/>
                <a:gd name="connsiteY14" fmla="*/ 1409700 h 4762500"/>
                <a:gd name="connsiteX15" fmla="*/ 4206240 w 5935980"/>
                <a:gd name="connsiteY15" fmla="*/ 0 h 4762500"/>
                <a:gd name="connsiteX16" fmla="*/ 2453640 w 5935980"/>
                <a:gd name="connsiteY16" fmla="*/ 0 h 4762500"/>
                <a:gd name="connsiteX0" fmla="*/ 2438400 w 5920740"/>
                <a:gd name="connsiteY0" fmla="*/ 0 h 4724400"/>
                <a:gd name="connsiteX1" fmla="*/ 2438400 w 5920740"/>
                <a:gd name="connsiteY1" fmla="*/ 1524000 h 4724400"/>
                <a:gd name="connsiteX2" fmla="*/ 3276600 w 5920740"/>
                <a:gd name="connsiteY2" fmla="*/ 1524000 h 4724400"/>
                <a:gd name="connsiteX3" fmla="*/ 3276600 w 5920740"/>
                <a:gd name="connsiteY3" fmla="*/ 3962400 h 4724400"/>
                <a:gd name="connsiteX4" fmla="*/ 1524000 w 5920740"/>
                <a:gd name="connsiteY4" fmla="*/ 3962400 h 4724400"/>
                <a:gd name="connsiteX5" fmla="*/ 1524000 w 5920740"/>
                <a:gd name="connsiteY5" fmla="*/ 3124200 h 4724400"/>
                <a:gd name="connsiteX6" fmla="*/ 762000 w 5920740"/>
                <a:gd name="connsiteY6" fmla="*/ 3124200 h 4724400"/>
                <a:gd name="connsiteX7" fmla="*/ 762000 w 5920740"/>
                <a:gd name="connsiteY7" fmla="*/ 3962400 h 4724400"/>
                <a:gd name="connsiteX8" fmla="*/ 0 w 5920740"/>
                <a:gd name="connsiteY8" fmla="*/ 3962400 h 4724400"/>
                <a:gd name="connsiteX9" fmla="*/ 0 w 5920740"/>
                <a:gd name="connsiteY9" fmla="*/ 4724400 h 4724400"/>
                <a:gd name="connsiteX10" fmla="*/ 5920740 w 5920740"/>
                <a:gd name="connsiteY10" fmla="*/ 4716780 h 4724400"/>
                <a:gd name="connsiteX11" fmla="*/ 5913120 w 5920740"/>
                <a:gd name="connsiteY11" fmla="*/ 3977640 h 4724400"/>
                <a:gd name="connsiteX12" fmla="*/ 5113020 w 5920740"/>
                <a:gd name="connsiteY12" fmla="*/ 3124200 h 4724400"/>
                <a:gd name="connsiteX13" fmla="*/ 5097780 w 5920740"/>
                <a:gd name="connsiteY13" fmla="*/ 2354580 h 4724400"/>
                <a:gd name="connsiteX14" fmla="*/ 4191000 w 5920740"/>
                <a:gd name="connsiteY14" fmla="*/ 1409700 h 4724400"/>
                <a:gd name="connsiteX15" fmla="*/ 4191000 w 5920740"/>
                <a:gd name="connsiteY15" fmla="*/ 0 h 4724400"/>
                <a:gd name="connsiteX16" fmla="*/ 2438400 w 592074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13120 w 5943600"/>
                <a:gd name="connsiteY11" fmla="*/ 3977640 h 4724400"/>
                <a:gd name="connsiteX12" fmla="*/ 5113020 w 5943600"/>
                <a:gd name="connsiteY12" fmla="*/ 3124200 h 4724400"/>
                <a:gd name="connsiteX13" fmla="*/ 5097780 w 5943600"/>
                <a:gd name="connsiteY13" fmla="*/ 235458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962400 h 4724400"/>
                <a:gd name="connsiteX12" fmla="*/ 5113020 w 5943600"/>
                <a:gd name="connsiteY12" fmla="*/ 3124200 h 4724400"/>
                <a:gd name="connsiteX13" fmla="*/ 5097780 w 5943600"/>
                <a:gd name="connsiteY13" fmla="*/ 235458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200400 h 4724400"/>
                <a:gd name="connsiteX12" fmla="*/ 5113020 w 5943600"/>
                <a:gd name="connsiteY12" fmla="*/ 3124200 h 4724400"/>
                <a:gd name="connsiteX13" fmla="*/ 5097780 w 5943600"/>
                <a:gd name="connsiteY13" fmla="*/ 235458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200400 h 4724400"/>
                <a:gd name="connsiteX12" fmla="*/ 5105400 w 5943600"/>
                <a:gd name="connsiteY12" fmla="*/ 3200400 h 4724400"/>
                <a:gd name="connsiteX13" fmla="*/ 5097780 w 5943600"/>
                <a:gd name="connsiteY13" fmla="*/ 235458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200400 h 4724400"/>
                <a:gd name="connsiteX12" fmla="*/ 5105400 w 5943600"/>
                <a:gd name="connsiteY12" fmla="*/ 3200400 h 4724400"/>
                <a:gd name="connsiteX13" fmla="*/ 5105400 w 5943600"/>
                <a:gd name="connsiteY13" fmla="*/ 228600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200400 h 4724400"/>
                <a:gd name="connsiteX12" fmla="*/ 5105400 w 5943600"/>
                <a:gd name="connsiteY12" fmla="*/ 3200400 h 4724400"/>
                <a:gd name="connsiteX13" fmla="*/ 5105400 w 5943600"/>
                <a:gd name="connsiteY13" fmla="*/ 1524000 h 4724400"/>
                <a:gd name="connsiteX14" fmla="*/ 4191000 w 5943600"/>
                <a:gd name="connsiteY14" fmla="*/ 1409700 h 4724400"/>
                <a:gd name="connsiteX15" fmla="*/ 4191000 w 5943600"/>
                <a:gd name="connsiteY15" fmla="*/ 0 h 4724400"/>
                <a:gd name="connsiteX16" fmla="*/ 2438400 w 5943600"/>
                <a:gd name="connsiteY16" fmla="*/ 0 h 4724400"/>
                <a:gd name="connsiteX0" fmla="*/ 2438400 w 5943600"/>
                <a:gd name="connsiteY0" fmla="*/ 0 h 4724400"/>
                <a:gd name="connsiteX1" fmla="*/ 2438400 w 5943600"/>
                <a:gd name="connsiteY1" fmla="*/ 1524000 h 4724400"/>
                <a:gd name="connsiteX2" fmla="*/ 3276600 w 5943600"/>
                <a:gd name="connsiteY2" fmla="*/ 1524000 h 4724400"/>
                <a:gd name="connsiteX3" fmla="*/ 3276600 w 5943600"/>
                <a:gd name="connsiteY3" fmla="*/ 3962400 h 4724400"/>
                <a:gd name="connsiteX4" fmla="*/ 1524000 w 5943600"/>
                <a:gd name="connsiteY4" fmla="*/ 3962400 h 4724400"/>
                <a:gd name="connsiteX5" fmla="*/ 1524000 w 5943600"/>
                <a:gd name="connsiteY5" fmla="*/ 3124200 h 4724400"/>
                <a:gd name="connsiteX6" fmla="*/ 762000 w 5943600"/>
                <a:gd name="connsiteY6" fmla="*/ 3124200 h 4724400"/>
                <a:gd name="connsiteX7" fmla="*/ 762000 w 5943600"/>
                <a:gd name="connsiteY7" fmla="*/ 3962400 h 4724400"/>
                <a:gd name="connsiteX8" fmla="*/ 0 w 5943600"/>
                <a:gd name="connsiteY8" fmla="*/ 3962400 h 4724400"/>
                <a:gd name="connsiteX9" fmla="*/ 0 w 5943600"/>
                <a:gd name="connsiteY9" fmla="*/ 4724400 h 4724400"/>
                <a:gd name="connsiteX10" fmla="*/ 5943600 w 5943600"/>
                <a:gd name="connsiteY10" fmla="*/ 4724400 h 4724400"/>
                <a:gd name="connsiteX11" fmla="*/ 5943600 w 5943600"/>
                <a:gd name="connsiteY11" fmla="*/ 3200400 h 4724400"/>
                <a:gd name="connsiteX12" fmla="*/ 5105400 w 5943600"/>
                <a:gd name="connsiteY12" fmla="*/ 3200400 h 4724400"/>
                <a:gd name="connsiteX13" fmla="*/ 5105400 w 5943600"/>
                <a:gd name="connsiteY13" fmla="*/ 1524000 h 4724400"/>
                <a:gd name="connsiteX14" fmla="*/ 4191000 w 5943600"/>
                <a:gd name="connsiteY14" fmla="*/ 1524000 h 4724400"/>
                <a:gd name="connsiteX15" fmla="*/ 4191000 w 5943600"/>
                <a:gd name="connsiteY15" fmla="*/ 0 h 4724400"/>
                <a:gd name="connsiteX16" fmla="*/ 2438400 w 5943600"/>
                <a:gd name="connsiteY16" fmla="*/ 0 h 472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43600" h="4724400">
                  <a:moveTo>
                    <a:pt x="2438400" y="0"/>
                  </a:moveTo>
                  <a:lnTo>
                    <a:pt x="2438400" y="1524000"/>
                  </a:lnTo>
                  <a:lnTo>
                    <a:pt x="3276600" y="1524000"/>
                  </a:lnTo>
                  <a:lnTo>
                    <a:pt x="3276600" y="3962400"/>
                  </a:lnTo>
                  <a:lnTo>
                    <a:pt x="1524000" y="3962400"/>
                  </a:lnTo>
                  <a:lnTo>
                    <a:pt x="1524000" y="3124200"/>
                  </a:lnTo>
                  <a:lnTo>
                    <a:pt x="762000" y="3124200"/>
                  </a:lnTo>
                  <a:lnTo>
                    <a:pt x="762000" y="3962400"/>
                  </a:lnTo>
                  <a:lnTo>
                    <a:pt x="0" y="3962400"/>
                  </a:lnTo>
                  <a:lnTo>
                    <a:pt x="0" y="4724400"/>
                  </a:lnTo>
                  <a:lnTo>
                    <a:pt x="5943600" y="4724400"/>
                  </a:lnTo>
                  <a:lnTo>
                    <a:pt x="5943600" y="3200400"/>
                  </a:lnTo>
                  <a:lnTo>
                    <a:pt x="5105400" y="3200400"/>
                  </a:lnTo>
                  <a:lnTo>
                    <a:pt x="5105400" y="1524000"/>
                  </a:lnTo>
                  <a:lnTo>
                    <a:pt x="4191000" y="1524000"/>
                  </a:lnTo>
                  <a:lnTo>
                    <a:pt x="4191000" y="0"/>
                  </a:lnTo>
                  <a:lnTo>
                    <a:pt x="2438400" y="0"/>
                  </a:lnTo>
                  <a:close/>
                </a:path>
              </a:pathLst>
            </a:custGeom>
            <a:solidFill>
              <a:srgbClr val="FF0000">
                <a:alpha val="29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9" name="Group 473"/>
            <p:cNvGrpSpPr/>
            <p:nvPr/>
          </p:nvGrpSpPr>
          <p:grpSpPr>
            <a:xfrm>
              <a:off x="304800" y="1371600"/>
              <a:ext cx="6077408" cy="4390419"/>
              <a:chOff x="304800" y="1371600"/>
              <a:chExt cx="6077408" cy="4390419"/>
            </a:xfrm>
          </p:grpSpPr>
          <p:sp>
            <p:nvSpPr>
              <p:cNvPr id="870" name="Oval 869"/>
              <p:cNvSpPr/>
              <p:nvPr/>
            </p:nvSpPr>
            <p:spPr bwMode="auto">
              <a:xfrm>
                <a:off x="2895600" y="1371600"/>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71" name="Rectangle 870"/>
              <p:cNvSpPr/>
              <p:nvPr/>
            </p:nvSpPr>
            <p:spPr bwMode="auto">
              <a:xfrm>
                <a:off x="3778731" y="1371600"/>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72" name="Straight Connector 871"/>
              <p:cNvCxnSpPr>
                <a:stCxn id="870" idx="6"/>
                <a:endCxn id="871" idx="1"/>
              </p:cNvCxnSpPr>
              <p:nvPr/>
            </p:nvCxnSpPr>
            <p:spPr bwMode="auto">
              <a:xfrm>
                <a:off x="3171219" y="1509410"/>
                <a:ext cx="607512" cy="0"/>
              </a:xfrm>
              <a:prstGeom prst="line">
                <a:avLst/>
              </a:prstGeom>
              <a:noFill/>
              <a:ln w="57150" cap="flat" cmpd="sng" algn="ctr">
                <a:solidFill>
                  <a:srgbClr val="FF0000"/>
                </a:solidFill>
                <a:prstDash val="solid"/>
                <a:round/>
                <a:headEnd type="none" w="med" len="med"/>
                <a:tailEnd type="none" w="med" len="med"/>
              </a:ln>
              <a:effectLst/>
            </p:spPr>
          </p:cxnSp>
          <p:sp>
            <p:nvSpPr>
              <p:cNvPr id="873" name="Oval 872"/>
              <p:cNvSpPr/>
              <p:nvPr/>
            </p:nvSpPr>
            <p:spPr bwMode="auto">
              <a:xfrm>
                <a:off x="3778731" y="2186974"/>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74" name="Rectangle 873"/>
              <p:cNvSpPr/>
              <p:nvPr/>
            </p:nvSpPr>
            <p:spPr bwMode="auto">
              <a:xfrm>
                <a:off x="2895600" y="2186974"/>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75" name="Straight Connector 874"/>
              <p:cNvCxnSpPr>
                <a:stCxn id="874" idx="3"/>
                <a:endCxn id="873" idx="2"/>
              </p:cNvCxnSpPr>
              <p:nvPr/>
            </p:nvCxnSpPr>
            <p:spPr bwMode="auto">
              <a:xfrm>
                <a:off x="3171219" y="2324785"/>
                <a:ext cx="607512" cy="0"/>
              </a:xfrm>
              <a:prstGeom prst="line">
                <a:avLst/>
              </a:prstGeom>
              <a:noFill/>
              <a:ln w="57150" cap="flat" cmpd="sng" algn="ctr">
                <a:solidFill>
                  <a:srgbClr val="FF0000"/>
                </a:solidFill>
                <a:prstDash val="solid"/>
                <a:round/>
                <a:headEnd type="none" w="med" len="med"/>
                <a:tailEnd type="none" w="med" len="med"/>
              </a:ln>
              <a:effectLst/>
            </p:spPr>
          </p:cxnSp>
          <p:cxnSp>
            <p:nvCxnSpPr>
              <p:cNvPr id="876" name="Straight Connector 875"/>
              <p:cNvCxnSpPr>
                <a:stCxn id="870" idx="4"/>
                <a:endCxn id="874" idx="0"/>
              </p:cNvCxnSpPr>
              <p:nvPr/>
            </p:nvCxnSpPr>
            <p:spPr bwMode="auto">
              <a:xfrm rot="5400000">
                <a:off x="2763533" y="1917096"/>
                <a:ext cx="539755" cy="0"/>
              </a:xfrm>
              <a:prstGeom prst="line">
                <a:avLst/>
              </a:prstGeom>
              <a:noFill/>
              <a:ln w="57150" cap="flat" cmpd="sng" algn="ctr">
                <a:solidFill>
                  <a:srgbClr val="FF0000"/>
                </a:solidFill>
                <a:prstDash val="solid"/>
                <a:round/>
                <a:headEnd type="none" w="med" len="med"/>
                <a:tailEnd type="none" w="med" len="med"/>
              </a:ln>
              <a:effectLst/>
            </p:spPr>
          </p:cxnSp>
          <p:cxnSp>
            <p:nvCxnSpPr>
              <p:cNvPr id="877" name="Straight Connector 876"/>
              <p:cNvCxnSpPr>
                <a:stCxn id="871" idx="2"/>
                <a:endCxn id="873" idx="0"/>
              </p:cNvCxnSpPr>
              <p:nvPr/>
            </p:nvCxnSpPr>
            <p:spPr bwMode="auto">
              <a:xfrm rot="5400000">
                <a:off x="3646664" y="1917096"/>
                <a:ext cx="539755" cy="0"/>
              </a:xfrm>
              <a:prstGeom prst="line">
                <a:avLst/>
              </a:prstGeom>
              <a:noFill/>
              <a:ln w="57150" cap="flat" cmpd="sng" algn="ctr">
                <a:solidFill>
                  <a:srgbClr val="FF0000"/>
                </a:solidFill>
                <a:prstDash val="solid"/>
                <a:round/>
                <a:headEnd type="none" w="med" len="med"/>
                <a:tailEnd type="none" w="med" len="med"/>
              </a:ln>
              <a:effectLst/>
            </p:spPr>
          </p:cxnSp>
          <p:sp>
            <p:nvSpPr>
              <p:cNvPr id="878" name="Rectangle 877"/>
              <p:cNvSpPr/>
              <p:nvPr/>
            </p:nvSpPr>
            <p:spPr bwMode="auto">
              <a:xfrm>
                <a:off x="3778731" y="3013832"/>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79" name="Straight Connector 878"/>
              <p:cNvCxnSpPr>
                <a:stCxn id="873" idx="4"/>
                <a:endCxn id="878" idx="0"/>
              </p:cNvCxnSpPr>
              <p:nvPr/>
            </p:nvCxnSpPr>
            <p:spPr bwMode="auto">
              <a:xfrm rot="5400000">
                <a:off x="3640922" y="2738213"/>
                <a:ext cx="551239" cy="0"/>
              </a:xfrm>
              <a:prstGeom prst="line">
                <a:avLst/>
              </a:prstGeom>
              <a:noFill/>
              <a:ln w="57150" cap="flat" cmpd="sng" algn="ctr">
                <a:solidFill>
                  <a:srgbClr val="FF0000"/>
                </a:solidFill>
                <a:prstDash val="solid"/>
                <a:round/>
                <a:headEnd type="none" w="med" len="med"/>
                <a:tailEnd type="none" w="med" len="med"/>
              </a:ln>
              <a:effectLst/>
            </p:spPr>
          </p:cxnSp>
          <p:sp>
            <p:nvSpPr>
              <p:cNvPr id="880" name="Oval 879"/>
              <p:cNvSpPr/>
              <p:nvPr/>
            </p:nvSpPr>
            <p:spPr bwMode="auto">
              <a:xfrm>
                <a:off x="3778731" y="3834949"/>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1" name="Rectangle 880"/>
              <p:cNvSpPr/>
              <p:nvPr/>
            </p:nvSpPr>
            <p:spPr bwMode="auto">
              <a:xfrm>
                <a:off x="3778731" y="4656066"/>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82" name="Straight Connector 881"/>
              <p:cNvCxnSpPr>
                <a:stCxn id="880" idx="4"/>
                <a:endCxn id="881" idx="0"/>
              </p:cNvCxnSpPr>
              <p:nvPr/>
            </p:nvCxnSpPr>
            <p:spPr bwMode="auto">
              <a:xfrm rot="5400000">
                <a:off x="3643792" y="4383317"/>
                <a:ext cx="545497" cy="0"/>
              </a:xfrm>
              <a:prstGeom prst="line">
                <a:avLst/>
              </a:prstGeom>
              <a:noFill/>
              <a:ln w="57150" cap="flat" cmpd="sng" algn="ctr">
                <a:solidFill>
                  <a:srgbClr val="FF0000"/>
                </a:solidFill>
                <a:prstDash val="solid"/>
                <a:round/>
                <a:headEnd type="none" w="med" len="med"/>
                <a:tailEnd type="none" w="med" len="med"/>
              </a:ln>
              <a:effectLst/>
            </p:spPr>
          </p:cxnSp>
          <p:sp>
            <p:nvSpPr>
              <p:cNvPr id="883" name="Oval 882"/>
              <p:cNvSpPr/>
              <p:nvPr/>
            </p:nvSpPr>
            <p:spPr bwMode="auto">
              <a:xfrm>
                <a:off x="3778731" y="5486400"/>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4" name="Rectangle 883"/>
              <p:cNvSpPr/>
              <p:nvPr/>
            </p:nvSpPr>
            <p:spPr bwMode="auto">
              <a:xfrm>
                <a:off x="2895600" y="5486400"/>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85" name="Straight Connector 884"/>
              <p:cNvCxnSpPr>
                <a:stCxn id="884" idx="3"/>
                <a:endCxn id="883" idx="2"/>
              </p:cNvCxnSpPr>
              <p:nvPr/>
            </p:nvCxnSpPr>
            <p:spPr bwMode="auto">
              <a:xfrm>
                <a:off x="3171219" y="5624210"/>
                <a:ext cx="607512" cy="0"/>
              </a:xfrm>
              <a:prstGeom prst="line">
                <a:avLst/>
              </a:prstGeom>
              <a:noFill/>
              <a:ln w="57150" cap="flat" cmpd="sng" algn="ctr">
                <a:solidFill>
                  <a:srgbClr val="FF0000"/>
                </a:solidFill>
                <a:prstDash val="solid"/>
                <a:round/>
                <a:headEnd type="none" w="med" len="med"/>
                <a:tailEnd type="none" w="med" len="med"/>
              </a:ln>
              <a:effectLst/>
            </p:spPr>
          </p:cxnSp>
          <p:cxnSp>
            <p:nvCxnSpPr>
              <p:cNvPr id="886" name="Straight Connector 885"/>
              <p:cNvCxnSpPr>
                <a:stCxn id="881" idx="2"/>
                <a:endCxn id="883" idx="0"/>
              </p:cNvCxnSpPr>
              <p:nvPr/>
            </p:nvCxnSpPr>
            <p:spPr bwMode="auto">
              <a:xfrm rot="5400000">
                <a:off x="3639184" y="5209042"/>
                <a:ext cx="554715" cy="0"/>
              </a:xfrm>
              <a:prstGeom prst="line">
                <a:avLst/>
              </a:prstGeom>
              <a:noFill/>
              <a:ln w="57150" cap="flat" cmpd="sng" algn="ctr">
                <a:solidFill>
                  <a:srgbClr val="FF0000"/>
                </a:solidFill>
                <a:prstDash val="solid"/>
                <a:round/>
                <a:headEnd type="none" w="med" len="med"/>
                <a:tailEnd type="none" w="med" len="med"/>
              </a:ln>
              <a:effectLst/>
            </p:spPr>
          </p:cxnSp>
          <p:cxnSp>
            <p:nvCxnSpPr>
              <p:cNvPr id="887" name="Straight Connector 886"/>
              <p:cNvCxnSpPr>
                <a:stCxn id="878" idx="2"/>
                <a:endCxn id="880" idx="0"/>
              </p:cNvCxnSpPr>
              <p:nvPr/>
            </p:nvCxnSpPr>
            <p:spPr bwMode="auto">
              <a:xfrm rot="5400000">
                <a:off x="3643792" y="3562200"/>
                <a:ext cx="545497" cy="0"/>
              </a:xfrm>
              <a:prstGeom prst="line">
                <a:avLst/>
              </a:prstGeom>
              <a:noFill/>
              <a:ln w="57150" cap="flat" cmpd="sng" algn="ctr">
                <a:solidFill>
                  <a:srgbClr val="FF0000"/>
                </a:solidFill>
                <a:prstDash val="solid"/>
                <a:round/>
                <a:headEnd type="none" w="med" len="med"/>
                <a:tailEnd type="none" w="med" len="med"/>
              </a:ln>
              <a:effectLst/>
            </p:spPr>
          </p:cxnSp>
          <p:sp>
            <p:nvSpPr>
              <p:cNvPr id="888" name="Oval 887"/>
              <p:cNvSpPr/>
              <p:nvPr/>
            </p:nvSpPr>
            <p:spPr bwMode="auto">
              <a:xfrm>
                <a:off x="4677381" y="3013832"/>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9" name="Rectangle 888"/>
              <p:cNvSpPr/>
              <p:nvPr/>
            </p:nvSpPr>
            <p:spPr bwMode="auto">
              <a:xfrm>
                <a:off x="4677381" y="3834949"/>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90" name="Straight Connector 889"/>
              <p:cNvCxnSpPr>
                <a:stCxn id="888" idx="4"/>
                <a:endCxn id="889" idx="0"/>
              </p:cNvCxnSpPr>
              <p:nvPr/>
            </p:nvCxnSpPr>
            <p:spPr bwMode="auto">
              <a:xfrm rot="5400000">
                <a:off x="4542442" y="3562200"/>
                <a:ext cx="545498" cy="0"/>
              </a:xfrm>
              <a:prstGeom prst="line">
                <a:avLst/>
              </a:prstGeom>
              <a:noFill/>
              <a:ln w="57150" cap="flat" cmpd="sng" algn="ctr">
                <a:solidFill>
                  <a:srgbClr val="FF0000"/>
                </a:solidFill>
                <a:prstDash val="solid"/>
                <a:round/>
                <a:headEnd type="none" w="med" len="med"/>
                <a:tailEnd type="none" w="med" len="med"/>
              </a:ln>
              <a:effectLst/>
            </p:spPr>
          </p:cxnSp>
          <p:sp>
            <p:nvSpPr>
              <p:cNvPr id="891" name="Oval 890"/>
              <p:cNvSpPr/>
              <p:nvPr/>
            </p:nvSpPr>
            <p:spPr bwMode="auto">
              <a:xfrm>
                <a:off x="4677381" y="4656066"/>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92" name="Straight Connector 891"/>
              <p:cNvCxnSpPr>
                <a:stCxn id="891" idx="6"/>
                <a:endCxn id="893" idx="1"/>
              </p:cNvCxnSpPr>
              <p:nvPr/>
            </p:nvCxnSpPr>
            <p:spPr bwMode="auto">
              <a:xfrm>
                <a:off x="4953000" y="4793876"/>
                <a:ext cx="600030" cy="0"/>
              </a:xfrm>
              <a:prstGeom prst="line">
                <a:avLst/>
              </a:prstGeom>
              <a:noFill/>
              <a:ln w="57150" cap="flat" cmpd="sng" algn="ctr">
                <a:solidFill>
                  <a:srgbClr val="FF0000"/>
                </a:solidFill>
                <a:prstDash val="solid"/>
                <a:round/>
                <a:headEnd type="none" w="med" len="med"/>
                <a:tailEnd type="none" w="med" len="med"/>
              </a:ln>
              <a:effectLst/>
            </p:spPr>
          </p:cxnSp>
          <p:sp>
            <p:nvSpPr>
              <p:cNvPr id="893" name="Rectangle 892"/>
              <p:cNvSpPr/>
              <p:nvPr/>
            </p:nvSpPr>
            <p:spPr bwMode="auto">
              <a:xfrm>
                <a:off x="5553030" y="4656066"/>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94" name="Oval 893"/>
              <p:cNvSpPr/>
              <p:nvPr/>
            </p:nvSpPr>
            <p:spPr bwMode="auto">
              <a:xfrm>
                <a:off x="5553030" y="5486400"/>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95" name="Rectangle 894"/>
              <p:cNvSpPr/>
              <p:nvPr/>
            </p:nvSpPr>
            <p:spPr bwMode="auto">
              <a:xfrm>
                <a:off x="4677381" y="5486400"/>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896" name="Straight Connector 895"/>
              <p:cNvCxnSpPr>
                <a:stCxn id="894" idx="2"/>
                <a:endCxn id="895" idx="3"/>
              </p:cNvCxnSpPr>
              <p:nvPr/>
            </p:nvCxnSpPr>
            <p:spPr bwMode="auto">
              <a:xfrm rot="10800000">
                <a:off x="4953000" y="5624210"/>
                <a:ext cx="600030" cy="0"/>
              </a:xfrm>
              <a:prstGeom prst="line">
                <a:avLst/>
              </a:prstGeom>
              <a:noFill/>
              <a:ln w="57150" cap="flat" cmpd="sng" algn="ctr">
                <a:solidFill>
                  <a:srgbClr val="FF0000"/>
                </a:solidFill>
                <a:prstDash val="solid"/>
                <a:round/>
                <a:headEnd type="none" w="med" len="med"/>
                <a:tailEnd type="none" w="med" len="med"/>
              </a:ln>
              <a:effectLst/>
            </p:spPr>
          </p:cxnSp>
          <p:cxnSp>
            <p:nvCxnSpPr>
              <p:cNvPr id="897" name="Straight Connector 896"/>
              <p:cNvCxnSpPr>
                <a:stCxn id="891" idx="4"/>
                <a:endCxn id="895" idx="0"/>
              </p:cNvCxnSpPr>
              <p:nvPr/>
            </p:nvCxnSpPr>
            <p:spPr bwMode="auto">
              <a:xfrm rot="5400000">
                <a:off x="4537834" y="5209042"/>
                <a:ext cx="554715" cy="0"/>
              </a:xfrm>
              <a:prstGeom prst="line">
                <a:avLst/>
              </a:prstGeom>
              <a:noFill/>
              <a:ln w="57150" cap="flat" cmpd="sng" algn="ctr">
                <a:solidFill>
                  <a:srgbClr val="FF0000"/>
                </a:solidFill>
                <a:prstDash val="solid"/>
                <a:round/>
                <a:headEnd type="none" w="med" len="med"/>
                <a:tailEnd type="none" w="med" len="med"/>
              </a:ln>
              <a:effectLst/>
            </p:spPr>
          </p:cxnSp>
          <p:cxnSp>
            <p:nvCxnSpPr>
              <p:cNvPr id="898" name="Straight Connector 897"/>
              <p:cNvCxnSpPr>
                <a:stCxn id="893" idx="2"/>
                <a:endCxn id="894" idx="0"/>
              </p:cNvCxnSpPr>
              <p:nvPr/>
            </p:nvCxnSpPr>
            <p:spPr bwMode="auto">
              <a:xfrm rot="5400000">
                <a:off x="5413483" y="5209042"/>
                <a:ext cx="554715" cy="0"/>
              </a:xfrm>
              <a:prstGeom prst="line">
                <a:avLst/>
              </a:prstGeom>
              <a:noFill/>
              <a:ln w="57150" cap="flat" cmpd="sng" algn="ctr">
                <a:solidFill>
                  <a:srgbClr val="FF0000"/>
                </a:solidFill>
                <a:prstDash val="solid"/>
                <a:round/>
                <a:headEnd type="none" w="med" len="med"/>
                <a:tailEnd type="none" w="med" len="med"/>
              </a:ln>
              <a:effectLst/>
            </p:spPr>
          </p:cxnSp>
          <p:cxnSp>
            <p:nvCxnSpPr>
              <p:cNvPr id="899" name="Straight Connector 898"/>
              <p:cNvCxnSpPr>
                <a:stCxn id="889" idx="2"/>
                <a:endCxn id="891" idx="0"/>
              </p:cNvCxnSpPr>
              <p:nvPr/>
            </p:nvCxnSpPr>
            <p:spPr bwMode="auto">
              <a:xfrm rot="5400000">
                <a:off x="4542442" y="4383317"/>
                <a:ext cx="545498" cy="0"/>
              </a:xfrm>
              <a:prstGeom prst="line">
                <a:avLst/>
              </a:prstGeom>
              <a:noFill/>
              <a:ln w="57150" cap="flat" cmpd="sng" algn="ctr">
                <a:solidFill>
                  <a:srgbClr val="FF0000"/>
                </a:solidFill>
                <a:prstDash val="solid"/>
                <a:round/>
                <a:headEnd type="none" w="med" len="med"/>
                <a:tailEnd type="none" w="med" len="med"/>
              </a:ln>
              <a:effectLst/>
            </p:spPr>
          </p:cxnSp>
          <p:cxnSp>
            <p:nvCxnSpPr>
              <p:cNvPr id="900" name="Straight Connector 899"/>
              <p:cNvCxnSpPr>
                <a:stCxn id="878" idx="3"/>
                <a:endCxn id="888" idx="2"/>
              </p:cNvCxnSpPr>
              <p:nvPr/>
            </p:nvCxnSpPr>
            <p:spPr bwMode="auto">
              <a:xfrm>
                <a:off x="4054350" y="3151642"/>
                <a:ext cx="623031" cy="0"/>
              </a:xfrm>
              <a:prstGeom prst="line">
                <a:avLst/>
              </a:prstGeom>
              <a:noFill/>
              <a:ln w="57150" cap="flat" cmpd="sng" algn="ctr">
                <a:solidFill>
                  <a:srgbClr val="FF0000"/>
                </a:solidFill>
                <a:prstDash val="solid"/>
                <a:round/>
                <a:headEnd type="none" w="med" len="med"/>
                <a:tailEnd type="none" w="med" len="med"/>
              </a:ln>
              <a:effectLst/>
            </p:spPr>
          </p:cxnSp>
          <p:cxnSp>
            <p:nvCxnSpPr>
              <p:cNvPr id="901" name="Straight Connector 900"/>
              <p:cNvCxnSpPr>
                <a:stCxn id="880" idx="6"/>
                <a:endCxn id="889" idx="1"/>
              </p:cNvCxnSpPr>
              <p:nvPr/>
            </p:nvCxnSpPr>
            <p:spPr bwMode="auto">
              <a:xfrm>
                <a:off x="4054350" y="3972759"/>
                <a:ext cx="623031" cy="0"/>
              </a:xfrm>
              <a:prstGeom prst="line">
                <a:avLst/>
              </a:prstGeom>
              <a:noFill/>
              <a:ln w="57150" cap="flat" cmpd="sng" algn="ctr">
                <a:solidFill>
                  <a:srgbClr val="FF0000"/>
                </a:solidFill>
                <a:prstDash val="solid"/>
                <a:round/>
                <a:headEnd type="none" w="med" len="med"/>
                <a:tailEnd type="none" w="med" len="med"/>
              </a:ln>
              <a:effectLst/>
            </p:spPr>
          </p:cxnSp>
          <p:cxnSp>
            <p:nvCxnSpPr>
              <p:cNvPr id="902" name="Straight Connector 901"/>
              <p:cNvCxnSpPr>
                <a:stCxn id="881" idx="3"/>
                <a:endCxn id="891" idx="2"/>
              </p:cNvCxnSpPr>
              <p:nvPr/>
            </p:nvCxnSpPr>
            <p:spPr bwMode="auto">
              <a:xfrm>
                <a:off x="4054350" y="4793876"/>
                <a:ext cx="623031" cy="0"/>
              </a:xfrm>
              <a:prstGeom prst="line">
                <a:avLst/>
              </a:prstGeom>
              <a:noFill/>
              <a:ln w="57150" cap="flat" cmpd="sng" algn="ctr">
                <a:solidFill>
                  <a:srgbClr val="FF0000"/>
                </a:solidFill>
                <a:prstDash val="solid"/>
                <a:round/>
                <a:headEnd type="none" w="med" len="med"/>
                <a:tailEnd type="none" w="med" len="med"/>
              </a:ln>
              <a:effectLst/>
            </p:spPr>
          </p:cxnSp>
          <p:cxnSp>
            <p:nvCxnSpPr>
              <p:cNvPr id="903" name="Straight Connector 902"/>
              <p:cNvCxnSpPr>
                <a:stCxn id="883" idx="6"/>
                <a:endCxn id="895" idx="1"/>
              </p:cNvCxnSpPr>
              <p:nvPr/>
            </p:nvCxnSpPr>
            <p:spPr bwMode="auto">
              <a:xfrm>
                <a:off x="4054350" y="5624210"/>
                <a:ext cx="623031" cy="0"/>
              </a:xfrm>
              <a:prstGeom prst="line">
                <a:avLst/>
              </a:prstGeom>
              <a:noFill/>
              <a:ln w="57150" cap="flat" cmpd="sng" algn="ctr">
                <a:solidFill>
                  <a:srgbClr val="FF0000"/>
                </a:solidFill>
                <a:prstDash val="solid"/>
                <a:round/>
                <a:headEnd type="none" w="med" len="med"/>
                <a:tailEnd type="none" w="med" len="med"/>
              </a:ln>
              <a:effectLst/>
            </p:spPr>
          </p:cxnSp>
          <p:sp>
            <p:nvSpPr>
              <p:cNvPr id="904" name="Oval 903"/>
              <p:cNvSpPr/>
              <p:nvPr/>
            </p:nvSpPr>
            <p:spPr bwMode="auto">
              <a:xfrm>
                <a:off x="2010381" y="5486400"/>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05" name="Rectangle 904"/>
              <p:cNvSpPr/>
              <p:nvPr/>
            </p:nvSpPr>
            <p:spPr bwMode="auto">
              <a:xfrm>
                <a:off x="1172181" y="5486400"/>
                <a:ext cx="275619" cy="275619"/>
              </a:xfrm>
              <a:prstGeom prst="rect">
                <a:avLst/>
              </a:prstGeom>
              <a:solidFill>
                <a:srgbClr val="FF0000"/>
              </a:solidFill>
              <a:ln w="57150">
                <a:solidFill>
                  <a:srgbClr val="FF0000"/>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06" name="Oval 905"/>
              <p:cNvSpPr/>
              <p:nvPr/>
            </p:nvSpPr>
            <p:spPr bwMode="auto">
              <a:xfrm>
                <a:off x="1162656" y="4657725"/>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907" name="Straight Connector 906"/>
              <p:cNvCxnSpPr>
                <a:stCxn id="904" idx="6"/>
                <a:endCxn id="884" idx="1"/>
              </p:cNvCxnSpPr>
              <p:nvPr/>
            </p:nvCxnSpPr>
            <p:spPr bwMode="auto">
              <a:xfrm>
                <a:off x="2286000" y="5624210"/>
                <a:ext cx="609600" cy="0"/>
              </a:xfrm>
              <a:prstGeom prst="line">
                <a:avLst/>
              </a:prstGeom>
              <a:noFill/>
              <a:ln w="57150" cap="flat" cmpd="sng" algn="ctr">
                <a:solidFill>
                  <a:srgbClr val="FF0000"/>
                </a:solidFill>
                <a:prstDash val="solid"/>
                <a:round/>
                <a:headEnd type="none" w="med" len="med"/>
                <a:tailEnd type="none" w="med" len="med"/>
              </a:ln>
              <a:effectLst/>
            </p:spPr>
          </p:cxnSp>
          <p:cxnSp>
            <p:nvCxnSpPr>
              <p:cNvPr id="908" name="Straight Connector 907"/>
              <p:cNvCxnSpPr>
                <a:stCxn id="904" idx="2"/>
                <a:endCxn id="905" idx="3"/>
              </p:cNvCxnSpPr>
              <p:nvPr/>
            </p:nvCxnSpPr>
            <p:spPr bwMode="auto">
              <a:xfrm rot="10800000">
                <a:off x="1447801" y="5624210"/>
                <a:ext cx="562581" cy="0"/>
              </a:xfrm>
              <a:prstGeom prst="line">
                <a:avLst/>
              </a:prstGeom>
              <a:noFill/>
              <a:ln w="57150" cap="flat" cmpd="sng" algn="ctr">
                <a:solidFill>
                  <a:srgbClr val="FF0000"/>
                </a:solidFill>
                <a:prstDash val="solid"/>
                <a:round/>
                <a:headEnd type="none" w="med" len="med"/>
                <a:tailEnd type="none" w="med" len="med"/>
              </a:ln>
              <a:effectLst/>
            </p:spPr>
          </p:cxnSp>
          <p:cxnSp>
            <p:nvCxnSpPr>
              <p:cNvPr id="909" name="Straight Connector 908"/>
              <p:cNvCxnSpPr>
                <a:stCxn id="906" idx="4"/>
                <a:endCxn id="905" idx="0"/>
              </p:cNvCxnSpPr>
              <p:nvPr/>
            </p:nvCxnSpPr>
            <p:spPr bwMode="auto">
              <a:xfrm rot="16200000" flipH="1">
                <a:off x="1028700" y="5205109"/>
                <a:ext cx="553056" cy="9525"/>
              </a:xfrm>
              <a:prstGeom prst="line">
                <a:avLst/>
              </a:prstGeom>
              <a:noFill/>
              <a:ln w="57150" cap="flat" cmpd="sng" algn="ctr">
                <a:solidFill>
                  <a:srgbClr val="FF0000"/>
                </a:solidFill>
                <a:prstDash val="solid"/>
                <a:round/>
                <a:headEnd type="none" w="med" len="med"/>
                <a:tailEnd type="none" w="med" len="med"/>
              </a:ln>
              <a:effectLst/>
            </p:spPr>
          </p:cxnSp>
          <p:sp>
            <p:nvSpPr>
              <p:cNvPr id="910" name="Oval 909"/>
              <p:cNvSpPr/>
              <p:nvPr/>
            </p:nvSpPr>
            <p:spPr bwMode="auto">
              <a:xfrm>
                <a:off x="304800" y="5486400"/>
                <a:ext cx="275619" cy="275619"/>
              </a:xfrm>
              <a:prstGeom prst="ellipse">
                <a:avLst/>
              </a:prstGeom>
              <a:solidFill>
                <a:srgbClr val="FF0000"/>
              </a:solidFill>
              <a:ln w="57150">
                <a:solidFill>
                  <a:srgbClr val="FF0000"/>
                </a:solid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911" name="Straight Connector 910"/>
              <p:cNvCxnSpPr>
                <a:stCxn id="910" idx="6"/>
                <a:endCxn id="905" idx="1"/>
              </p:cNvCxnSpPr>
              <p:nvPr/>
            </p:nvCxnSpPr>
            <p:spPr bwMode="auto">
              <a:xfrm>
                <a:off x="580419" y="5624210"/>
                <a:ext cx="591762" cy="0"/>
              </a:xfrm>
              <a:prstGeom prst="line">
                <a:avLst/>
              </a:prstGeom>
              <a:noFill/>
              <a:ln w="57150" cap="flat" cmpd="sng" algn="ctr">
                <a:solidFill>
                  <a:srgbClr val="FF0000"/>
                </a:solidFill>
                <a:prstDash val="solid"/>
                <a:round/>
                <a:headEnd type="none" w="med" len="med"/>
                <a:tailEnd type="none" w="med" len="med"/>
              </a:ln>
              <a:effectLst/>
            </p:spPr>
          </p:cxnSp>
          <p:cxnSp>
            <p:nvCxnSpPr>
              <p:cNvPr id="912" name="Straight Connector 911"/>
              <p:cNvCxnSpPr>
                <a:stCxn id="893" idx="3"/>
              </p:cNvCxnSpPr>
              <p:nvPr/>
            </p:nvCxnSpPr>
            <p:spPr bwMode="auto">
              <a:xfrm>
                <a:off x="5828649" y="4793876"/>
                <a:ext cx="553559" cy="0"/>
              </a:xfrm>
              <a:prstGeom prst="line">
                <a:avLst/>
              </a:prstGeom>
              <a:noFill/>
              <a:ln w="57150" cap="flat" cmpd="sng" algn="ctr">
                <a:solidFill>
                  <a:srgbClr val="FF0000"/>
                </a:solidFill>
                <a:prstDash val="solid"/>
                <a:round/>
                <a:headEnd type="none" w="med" len="med"/>
                <a:tailEnd type="none" w="med" len="med"/>
              </a:ln>
              <a:effectLst/>
            </p:spPr>
          </p:cxnSp>
          <p:cxnSp>
            <p:nvCxnSpPr>
              <p:cNvPr id="913" name="Straight Connector 912"/>
              <p:cNvCxnSpPr>
                <a:stCxn id="894" idx="6"/>
              </p:cNvCxnSpPr>
              <p:nvPr/>
            </p:nvCxnSpPr>
            <p:spPr bwMode="auto">
              <a:xfrm flipV="1">
                <a:off x="5828649" y="5620734"/>
                <a:ext cx="553559" cy="3476"/>
              </a:xfrm>
              <a:prstGeom prst="line">
                <a:avLst/>
              </a:prstGeom>
              <a:noFill/>
              <a:ln w="57150" cap="flat" cmpd="sng" algn="ctr">
                <a:solidFill>
                  <a:srgbClr val="FF0000"/>
                </a:solidFill>
                <a:prstDash val="solid"/>
                <a:round/>
                <a:headEnd type="none" w="med" len="med"/>
                <a:tailEnd type="none" w="med" len="med"/>
              </a:ln>
              <a:effectLst/>
            </p:spPr>
          </p:cxnSp>
          <p:cxnSp>
            <p:nvCxnSpPr>
              <p:cNvPr id="914" name="Straight Connector 913"/>
              <p:cNvCxnSpPr>
                <a:stCxn id="893" idx="0"/>
              </p:cNvCxnSpPr>
              <p:nvPr/>
            </p:nvCxnSpPr>
            <p:spPr bwMode="auto">
              <a:xfrm rot="16200000" flipV="1">
                <a:off x="5413509" y="4378734"/>
                <a:ext cx="545498" cy="9165"/>
              </a:xfrm>
              <a:prstGeom prst="line">
                <a:avLst/>
              </a:prstGeom>
              <a:noFill/>
              <a:ln w="57150" cap="flat" cmpd="sng" algn="ctr">
                <a:solidFill>
                  <a:srgbClr val="FF0000"/>
                </a:solidFill>
                <a:prstDash val="solid"/>
                <a:round/>
                <a:headEnd type="none" w="med" len="med"/>
                <a:tailEnd type="none" w="med" len="med"/>
              </a:ln>
              <a:effectLst/>
            </p:spPr>
          </p:cxnSp>
          <p:cxnSp>
            <p:nvCxnSpPr>
              <p:cNvPr id="915" name="Straight Connector 914"/>
              <p:cNvCxnSpPr>
                <a:stCxn id="889" idx="3"/>
              </p:cNvCxnSpPr>
              <p:nvPr/>
            </p:nvCxnSpPr>
            <p:spPr bwMode="auto">
              <a:xfrm>
                <a:off x="4953000" y="3972759"/>
                <a:ext cx="590865" cy="0"/>
              </a:xfrm>
              <a:prstGeom prst="line">
                <a:avLst/>
              </a:prstGeom>
              <a:noFill/>
              <a:ln w="57150" cap="flat" cmpd="sng" algn="ctr">
                <a:solidFill>
                  <a:srgbClr val="FF0000"/>
                </a:solidFill>
                <a:prstDash val="solid"/>
                <a:round/>
                <a:headEnd type="none" w="med" len="med"/>
                <a:tailEnd type="none" w="med" len="med"/>
              </a:ln>
              <a:effectLst/>
            </p:spPr>
          </p:cxnSp>
          <p:cxnSp>
            <p:nvCxnSpPr>
              <p:cNvPr id="916" name="Straight Connector 915"/>
              <p:cNvCxnSpPr>
                <a:stCxn id="888" idx="6"/>
              </p:cNvCxnSpPr>
              <p:nvPr/>
            </p:nvCxnSpPr>
            <p:spPr bwMode="auto">
              <a:xfrm>
                <a:off x="4953000" y="3151642"/>
                <a:ext cx="590865" cy="0"/>
              </a:xfrm>
              <a:prstGeom prst="line">
                <a:avLst/>
              </a:prstGeom>
              <a:noFill/>
              <a:ln w="57150" cap="flat" cmpd="sng" algn="ctr">
                <a:solidFill>
                  <a:srgbClr val="FF0000"/>
                </a:solidFill>
                <a:prstDash val="solid"/>
                <a:round/>
                <a:headEnd type="none" w="med" len="med"/>
                <a:tailEnd type="none" w="med" len="med"/>
              </a:ln>
              <a:effectLst/>
            </p:spPr>
          </p:cxnSp>
          <p:cxnSp>
            <p:nvCxnSpPr>
              <p:cNvPr id="917" name="Straight Connector 916"/>
              <p:cNvCxnSpPr>
                <a:stCxn id="888" idx="0"/>
              </p:cNvCxnSpPr>
              <p:nvPr/>
            </p:nvCxnSpPr>
            <p:spPr bwMode="auto">
              <a:xfrm rot="5400000" flipH="1" flipV="1">
                <a:off x="4539572" y="2738213"/>
                <a:ext cx="551239" cy="0"/>
              </a:xfrm>
              <a:prstGeom prst="line">
                <a:avLst/>
              </a:prstGeom>
              <a:noFill/>
              <a:ln w="57150" cap="flat" cmpd="sng" algn="ctr">
                <a:solidFill>
                  <a:srgbClr val="FF0000"/>
                </a:solidFill>
                <a:prstDash val="solid"/>
                <a:round/>
                <a:headEnd type="none" w="med" len="med"/>
                <a:tailEnd type="none" w="med" len="med"/>
              </a:ln>
              <a:effectLst/>
            </p:spPr>
          </p:cxnSp>
          <p:cxnSp>
            <p:nvCxnSpPr>
              <p:cNvPr id="918" name="Straight Connector 917"/>
              <p:cNvCxnSpPr>
                <a:stCxn id="871" idx="3"/>
              </p:cNvCxnSpPr>
              <p:nvPr/>
            </p:nvCxnSpPr>
            <p:spPr bwMode="auto">
              <a:xfrm>
                <a:off x="4054350" y="1509410"/>
                <a:ext cx="629354" cy="0"/>
              </a:xfrm>
              <a:prstGeom prst="line">
                <a:avLst/>
              </a:prstGeom>
              <a:noFill/>
              <a:ln w="57150" cap="flat" cmpd="sng" algn="ctr">
                <a:solidFill>
                  <a:srgbClr val="FF0000"/>
                </a:solidFill>
                <a:prstDash val="solid"/>
                <a:round/>
                <a:headEnd type="none" w="med" len="med"/>
                <a:tailEnd type="none" w="med" len="med"/>
              </a:ln>
              <a:effectLst/>
            </p:spPr>
          </p:cxnSp>
          <p:cxnSp>
            <p:nvCxnSpPr>
              <p:cNvPr id="919" name="Straight Connector 918"/>
              <p:cNvCxnSpPr>
                <a:endCxn id="870" idx="2"/>
              </p:cNvCxnSpPr>
              <p:nvPr/>
            </p:nvCxnSpPr>
            <p:spPr bwMode="auto">
              <a:xfrm>
                <a:off x="2278924" y="1509410"/>
                <a:ext cx="616676" cy="0"/>
              </a:xfrm>
              <a:prstGeom prst="line">
                <a:avLst/>
              </a:prstGeom>
              <a:noFill/>
              <a:ln w="57150" cap="flat" cmpd="sng" algn="ctr">
                <a:solidFill>
                  <a:srgbClr val="FF0000"/>
                </a:solidFill>
                <a:prstDash val="solid"/>
                <a:round/>
                <a:headEnd type="none" w="med" len="med"/>
                <a:tailEnd type="none" w="med" len="med"/>
              </a:ln>
              <a:effectLst/>
            </p:spPr>
          </p:cxnSp>
          <p:cxnSp>
            <p:nvCxnSpPr>
              <p:cNvPr id="920" name="Straight Connector 919"/>
              <p:cNvCxnSpPr>
                <a:endCxn id="874" idx="1"/>
              </p:cNvCxnSpPr>
              <p:nvPr/>
            </p:nvCxnSpPr>
            <p:spPr bwMode="auto">
              <a:xfrm>
                <a:off x="2278924" y="2324784"/>
                <a:ext cx="616676" cy="0"/>
              </a:xfrm>
              <a:prstGeom prst="line">
                <a:avLst/>
              </a:prstGeom>
              <a:noFill/>
              <a:ln w="57150" cap="flat" cmpd="sng" algn="ctr">
                <a:solidFill>
                  <a:srgbClr val="FF0000"/>
                </a:solidFill>
                <a:prstDash val="solid"/>
                <a:round/>
                <a:headEnd type="none" w="med" len="med"/>
                <a:tailEnd type="none" w="med" len="med"/>
              </a:ln>
              <a:effectLst/>
            </p:spPr>
          </p:cxnSp>
          <p:cxnSp>
            <p:nvCxnSpPr>
              <p:cNvPr id="921" name="Straight Connector 920"/>
              <p:cNvCxnSpPr>
                <a:stCxn id="873" idx="6"/>
              </p:cNvCxnSpPr>
              <p:nvPr/>
            </p:nvCxnSpPr>
            <p:spPr bwMode="auto">
              <a:xfrm>
                <a:off x="4054350" y="2324784"/>
                <a:ext cx="623031" cy="0"/>
              </a:xfrm>
              <a:prstGeom prst="line">
                <a:avLst/>
              </a:prstGeom>
              <a:noFill/>
              <a:ln w="57150" cap="flat" cmpd="sng" algn="ctr">
                <a:solidFill>
                  <a:srgbClr val="FF0000"/>
                </a:solidFill>
                <a:prstDash val="solid"/>
                <a:round/>
                <a:headEnd type="none" w="med" len="med"/>
                <a:tailEnd type="none" w="med" len="med"/>
              </a:ln>
              <a:effectLst/>
            </p:spPr>
          </p:cxnSp>
          <p:cxnSp>
            <p:nvCxnSpPr>
              <p:cNvPr id="922" name="Straight Connector 921"/>
              <p:cNvCxnSpPr>
                <a:endCxn id="874" idx="2"/>
              </p:cNvCxnSpPr>
              <p:nvPr/>
            </p:nvCxnSpPr>
            <p:spPr bwMode="auto">
              <a:xfrm rot="5400000" flipH="1" flipV="1">
                <a:off x="2753208" y="2733631"/>
                <a:ext cx="551239" cy="9165"/>
              </a:xfrm>
              <a:prstGeom prst="line">
                <a:avLst/>
              </a:prstGeom>
              <a:noFill/>
              <a:ln w="57150" cap="flat" cmpd="sng" algn="ctr">
                <a:solidFill>
                  <a:srgbClr val="FF0000"/>
                </a:solidFill>
                <a:prstDash val="solid"/>
                <a:round/>
                <a:headEnd type="none" w="med" len="med"/>
                <a:tailEnd type="none" w="med" len="med"/>
              </a:ln>
              <a:effectLst/>
            </p:spPr>
          </p:cxnSp>
          <p:cxnSp>
            <p:nvCxnSpPr>
              <p:cNvPr id="923" name="Straight Connector 922"/>
              <p:cNvCxnSpPr>
                <a:endCxn id="878" idx="1"/>
              </p:cNvCxnSpPr>
              <p:nvPr/>
            </p:nvCxnSpPr>
            <p:spPr bwMode="auto">
              <a:xfrm>
                <a:off x="3162054" y="3151642"/>
                <a:ext cx="616677" cy="0"/>
              </a:xfrm>
              <a:prstGeom prst="line">
                <a:avLst/>
              </a:prstGeom>
              <a:noFill/>
              <a:ln w="57150" cap="flat" cmpd="sng" algn="ctr">
                <a:solidFill>
                  <a:srgbClr val="FF0000"/>
                </a:solidFill>
                <a:prstDash val="solid"/>
                <a:round/>
                <a:headEnd type="none" w="med" len="med"/>
                <a:tailEnd type="none" w="med" len="med"/>
              </a:ln>
              <a:effectLst/>
            </p:spPr>
          </p:cxnSp>
          <p:cxnSp>
            <p:nvCxnSpPr>
              <p:cNvPr id="924" name="Straight Connector 923"/>
              <p:cNvCxnSpPr>
                <a:endCxn id="880" idx="2"/>
              </p:cNvCxnSpPr>
              <p:nvPr/>
            </p:nvCxnSpPr>
            <p:spPr bwMode="auto">
              <a:xfrm>
                <a:off x="3162054" y="3972759"/>
                <a:ext cx="616677" cy="0"/>
              </a:xfrm>
              <a:prstGeom prst="line">
                <a:avLst/>
              </a:prstGeom>
              <a:noFill/>
              <a:ln w="57150" cap="flat" cmpd="sng" algn="ctr">
                <a:solidFill>
                  <a:srgbClr val="FF0000"/>
                </a:solidFill>
                <a:prstDash val="solid"/>
                <a:round/>
                <a:headEnd type="none" w="med" len="med"/>
                <a:tailEnd type="none" w="med" len="med"/>
              </a:ln>
              <a:effectLst/>
            </p:spPr>
          </p:cxnSp>
          <p:cxnSp>
            <p:nvCxnSpPr>
              <p:cNvPr id="925" name="Straight Connector 924"/>
              <p:cNvCxnSpPr>
                <a:endCxn id="881" idx="1"/>
              </p:cNvCxnSpPr>
              <p:nvPr/>
            </p:nvCxnSpPr>
            <p:spPr bwMode="auto">
              <a:xfrm>
                <a:off x="3162054" y="4793876"/>
                <a:ext cx="616677" cy="0"/>
              </a:xfrm>
              <a:prstGeom prst="line">
                <a:avLst/>
              </a:prstGeom>
              <a:noFill/>
              <a:ln w="57150" cap="flat" cmpd="sng" algn="ctr">
                <a:solidFill>
                  <a:srgbClr val="FF0000"/>
                </a:solidFill>
                <a:prstDash val="solid"/>
                <a:round/>
                <a:headEnd type="none" w="med" len="med"/>
                <a:tailEnd type="none" w="med" len="med"/>
              </a:ln>
              <a:effectLst/>
            </p:spPr>
          </p:cxnSp>
          <p:cxnSp>
            <p:nvCxnSpPr>
              <p:cNvPr id="926" name="Straight Connector 925"/>
              <p:cNvCxnSpPr>
                <a:endCxn id="884" idx="0"/>
              </p:cNvCxnSpPr>
              <p:nvPr/>
            </p:nvCxnSpPr>
            <p:spPr bwMode="auto">
              <a:xfrm rot="16200000" flipH="1">
                <a:off x="2751470" y="5204459"/>
                <a:ext cx="554715" cy="9165"/>
              </a:xfrm>
              <a:prstGeom prst="line">
                <a:avLst/>
              </a:prstGeom>
              <a:noFill/>
              <a:ln w="57150" cap="flat" cmpd="sng" algn="ctr">
                <a:solidFill>
                  <a:srgbClr val="FF0000"/>
                </a:solidFill>
                <a:prstDash val="solid"/>
                <a:round/>
                <a:headEnd type="none" w="med" len="med"/>
                <a:tailEnd type="none" w="med" len="med"/>
              </a:ln>
              <a:effectLst/>
            </p:spPr>
          </p:cxnSp>
          <p:cxnSp>
            <p:nvCxnSpPr>
              <p:cNvPr id="927" name="Straight Connector 926"/>
              <p:cNvCxnSpPr>
                <a:endCxn id="904" idx="0"/>
              </p:cNvCxnSpPr>
              <p:nvPr/>
            </p:nvCxnSpPr>
            <p:spPr bwMode="auto">
              <a:xfrm rot="16200000" flipH="1">
                <a:off x="1867296" y="5205504"/>
                <a:ext cx="554715" cy="7076"/>
              </a:xfrm>
              <a:prstGeom prst="line">
                <a:avLst/>
              </a:prstGeom>
              <a:noFill/>
              <a:ln w="57150" cap="flat" cmpd="sng" algn="ctr">
                <a:solidFill>
                  <a:srgbClr val="FF0000"/>
                </a:solidFill>
                <a:prstDash val="solid"/>
                <a:round/>
                <a:headEnd type="none" w="med" len="med"/>
                <a:tailEnd type="none" w="med" len="med"/>
              </a:ln>
              <a:effectLst/>
            </p:spPr>
          </p:cxnSp>
          <p:cxnSp>
            <p:nvCxnSpPr>
              <p:cNvPr id="928" name="Straight Connector 927"/>
              <p:cNvCxnSpPr>
                <a:endCxn id="906" idx="6"/>
              </p:cNvCxnSpPr>
              <p:nvPr/>
            </p:nvCxnSpPr>
            <p:spPr bwMode="auto">
              <a:xfrm rot="10800000" flipV="1">
                <a:off x="1438275" y="4793875"/>
                <a:ext cx="565030" cy="1659"/>
              </a:xfrm>
              <a:prstGeom prst="line">
                <a:avLst/>
              </a:prstGeom>
              <a:noFill/>
              <a:ln w="57150" cap="flat" cmpd="sng" algn="ctr">
                <a:solidFill>
                  <a:srgbClr val="FF0000"/>
                </a:solidFill>
                <a:prstDash val="solid"/>
                <a:round/>
                <a:headEnd type="none" w="med" len="med"/>
                <a:tailEnd type="none" w="med" len="med"/>
              </a:ln>
              <a:effectLst/>
            </p:spPr>
          </p:cxnSp>
          <p:cxnSp>
            <p:nvCxnSpPr>
              <p:cNvPr id="929" name="Straight Connector 928"/>
              <p:cNvCxnSpPr>
                <a:endCxn id="906" idx="0"/>
              </p:cNvCxnSpPr>
              <p:nvPr/>
            </p:nvCxnSpPr>
            <p:spPr bwMode="auto">
              <a:xfrm rot="5400000">
                <a:off x="1028041" y="4382994"/>
                <a:ext cx="547157" cy="2305"/>
              </a:xfrm>
              <a:prstGeom prst="line">
                <a:avLst/>
              </a:prstGeom>
              <a:noFill/>
              <a:ln w="57150" cap="flat" cmpd="sng" algn="ctr">
                <a:solidFill>
                  <a:srgbClr val="FF0000"/>
                </a:solidFill>
                <a:prstDash val="solid"/>
                <a:round/>
                <a:headEnd type="none" w="med" len="med"/>
                <a:tailEnd type="none" w="med" len="med"/>
              </a:ln>
              <a:effectLst/>
            </p:spPr>
          </p:cxnSp>
          <p:cxnSp>
            <p:nvCxnSpPr>
              <p:cNvPr id="930" name="Straight Connector 929"/>
              <p:cNvCxnSpPr>
                <a:endCxn id="906" idx="2"/>
              </p:cNvCxnSpPr>
              <p:nvPr/>
            </p:nvCxnSpPr>
            <p:spPr bwMode="auto">
              <a:xfrm>
                <a:off x="580419" y="4793876"/>
                <a:ext cx="582237" cy="1659"/>
              </a:xfrm>
              <a:prstGeom prst="line">
                <a:avLst/>
              </a:prstGeom>
              <a:noFill/>
              <a:ln w="57150" cap="flat" cmpd="sng" algn="ctr">
                <a:solidFill>
                  <a:srgbClr val="FF0000"/>
                </a:solidFill>
                <a:prstDash val="solid"/>
                <a:round/>
                <a:headEnd type="none" w="med" len="med"/>
                <a:tailEnd type="none" w="med" len="med"/>
              </a:ln>
              <a:effectLst/>
            </p:spPr>
          </p:cxnSp>
          <p:cxnSp>
            <p:nvCxnSpPr>
              <p:cNvPr id="931" name="Straight Connector 930"/>
              <p:cNvCxnSpPr>
                <a:endCxn id="910" idx="0"/>
              </p:cNvCxnSpPr>
              <p:nvPr/>
            </p:nvCxnSpPr>
            <p:spPr bwMode="auto">
              <a:xfrm rot="5400000">
                <a:off x="165253" y="5209042"/>
                <a:ext cx="554715" cy="0"/>
              </a:xfrm>
              <a:prstGeom prst="line">
                <a:avLst/>
              </a:prstGeom>
              <a:noFill/>
              <a:ln w="57150" cap="flat" cmpd="sng" algn="ctr">
                <a:solidFill>
                  <a:srgbClr val="FF0000"/>
                </a:solidFill>
                <a:prstDash val="solid"/>
                <a:round/>
                <a:headEnd type="none" w="med" len="med"/>
                <a:tailEnd type="none" w="med" len="med"/>
              </a:ln>
              <a:effectLst/>
            </p:spPr>
          </p:cxnSp>
        </p:grpSp>
      </p:grpSp>
      <p:sp>
        <p:nvSpPr>
          <p:cNvPr id="292" name="Rounded Rectangle 291"/>
          <p:cNvSpPr/>
          <p:nvPr/>
        </p:nvSpPr>
        <p:spPr bwMode="auto">
          <a:xfrm>
            <a:off x="6324600" y="2667000"/>
            <a:ext cx="1828800" cy="19050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Low</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Beliefs</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Residual</a:t>
            </a:r>
          </a:p>
        </p:txBody>
      </p:sp>
    </p:spTree>
    <p:custDataLst>
      <p:tags r:id="rId1"/>
    </p:custDataLst>
  </p:cSld>
  <p:clrMapOvr>
    <a:masterClrMapping/>
  </p:clrMapOvr>
  <p:transition advTm="231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867"/>
                                        </p:tgtEl>
                                        <p:attrNameLst>
                                          <p:attrName>style.visibility</p:attrName>
                                        </p:attrNameLst>
                                      </p:cBhvr>
                                      <p:to>
                                        <p:strVal val="visible"/>
                                      </p:to>
                                    </p:set>
                                    <p:animEffect transition="in" filter="circle(out)">
                                      <p:cBhvr>
                                        <p:cTn id="7" dur="2000"/>
                                        <p:tgtEl>
                                          <p:spTgt spid="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Splash Size</a:t>
            </a:r>
            <a:endParaRPr lang="en-US" dirty="0"/>
          </a:p>
        </p:txBody>
      </p:sp>
      <p:sp>
        <p:nvSpPr>
          <p:cNvPr id="3" name="Content Placeholder 2"/>
          <p:cNvSpPr>
            <a:spLocks noGrp="1"/>
          </p:cNvSpPr>
          <p:nvPr>
            <p:ph idx="1"/>
          </p:nvPr>
        </p:nvSpPr>
        <p:spPr>
          <a:xfrm>
            <a:off x="457200" y="990601"/>
            <a:ext cx="8305800" cy="1066800"/>
          </a:xfrm>
        </p:spPr>
        <p:txBody>
          <a:bodyPr/>
          <a:lstStyle/>
          <a:p>
            <a:r>
              <a:rPr lang="en-US" dirty="0" smtClean="0"/>
              <a:t>Using </a:t>
            </a:r>
            <a:r>
              <a:rPr lang="en-US" b="1" dirty="0" smtClean="0"/>
              <a:t>Splash Pruning</a:t>
            </a:r>
            <a:r>
              <a:rPr lang="en-US" dirty="0" smtClean="0"/>
              <a:t> our algorithm is able to dynamically select the </a:t>
            </a:r>
            <a:r>
              <a:rPr lang="en-US" b="1" dirty="0" smtClean="0"/>
              <a:t>optimal</a:t>
            </a:r>
            <a:r>
              <a:rPr lang="en-US" dirty="0" smtClean="0"/>
              <a:t> splash size</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22</a:t>
            </a:fld>
            <a:endParaRPr lang="en-US"/>
          </a:p>
        </p:txBody>
      </p:sp>
      <p:graphicFrame>
        <p:nvGraphicFramePr>
          <p:cNvPr id="5" name="Chart 4"/>
          <p:cNvGraphicFramePr/>
          <p:nvPr/>
        </p:nvGraphicFramePr>
        <p:xfrm>
          <a:off x="914400" y="2209800"/>
          <a:ext cx="7391400" cy="4114800"/>
        </p:xfrm>
        <a:graphic>
          <a:graphicData uri="http://schemas.openxmlformats.org/drawingml/2006/chart">
            <c:chart xmlns:c="http://schemas.openxmlformats.org/drawingml/2006/chart" xmlns:r="http://schemas.openxmlformats.org/officeDocument/2006/relationships" r:id="rId2"/>
          </a:graphicData>
        </a:graphic>
      </p:graphicFrame>
      <p:cxnSp>
        <p:nvCxnSpPr>
          <p:cNvPr id="7" name="Straight Arrow Connector 6"/>
          <p:cNvCxnSpPr/>
          <p:nvPr/>
        </p:nvCxnSpPr>
        <p:spPr bwMode="auto">
          <a:xfrm rot="5400000">
            <a:off x="-342900" y="3924300"/>
            <a:ext cx="2057400" cy="1588"/>
          </a:xfrm>
          <a:prstGeom prst="straightConnector1">
            <a:avLst/>
          </a:prstGeom>
          <a:noFill/>
          <a:ln w="38100" cap="flat" cmpd="sng" algn="ctr">
            <a:solidFill>
              <a:schemeClr val="hlink"/>
            </a:solidFill>
            <a:prstDash val="solid"/>
            <a:round/>
            <a:headEnd type="none" w="med" len="med"/>
            <a:tailEnd type="arrow"/>
          </a:ln>
          <a:effectLst/>
        </p:spPr>
      </p:cxnSp>
      <p:sp>
        <p:nvSpPr>
          <p:cNvPr id="8" name="TextBox 7"/>
          <p:cNvSpPr txBox="1"/>
          <p:nvPr/>
        </p:nvSpPr>
        <p:spPr>
          <a:xfrm rot="16200000">
            <a:off x="-501638" y="3643197"/>
            <a:ext cx="1804457" cy="461665"/>
          </a:xfrm>
          <a:prstGeom prst="rect">
            <a:avLst/>
          </a:prstGeom>
          <a:noFill/>
        </p:spPr>
        <p:txBody>
          <a:bodyPr wrap="square" rtlCol="0">
            <a:spAutoFit/>
          </a:bodyPr>
          <a:lstStyle/>
          <a:p>
            <a:pPr algn="ctr"/>
            <a:r>
              <a:rPr lang="en-US" sz="2400" dirty="0" smtClean="0"/>
              <a:t>Better</a:t>
            </a:r>
            <a:endParaRPr lang="en-US" sz="2400" dirty="0"/>
          </a:p>
        </p:txBody>
      </p:sp>
      <p:cxnSp>
        <p:nvCxnSpPr>
          <p:cNvPr id="10" name="Straight Arrow Connector 9"/>
          <p:cNvCxnSpPr/>
          <p:nvPr/>
        </p:nvCxnSpPr>
        <p:spPr bwMode="auto">
          <a:xfrm>
            <a:off x="5029200" y="2743200"/>
            <a:ext cx="914400" cy="609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bwMode="auto">
          <a:xfrm rot="16200000" flipH="1">
            <a:off x="4533900" y="3314700"/>
            <a:ext cx="1219200" cy="990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7" dur="500"/>
                                        <p:tgtEl>
                                          <p:spTgt spid="5">
                                            <p:graphicEl>
                                              <a:chart seriesIdx="1" categoryIdx="-4" bldStep="series"/>
                                            </p:graphic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animBg="0"/>
        </p:bldSub>
      </p:bldGraphic>
    </p:bld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Example</a:t>
            </a:r>
            <a:endParaRPr lang="en-US" sz="4000" dirty="0"/>
          </a:p>
        </p:txBody>
      </p:sp>
      <p:pic>
        <p:nvPicPr>
          <p:cNvPr id="4" name="Picture 3" descr="noisy.jpg"/>
          <p:cNvPicPr>
            <a:picLocks noChangeAspect="1"/>
          </p:cNvPicPr>
          <p:nvPr/>
        </p:nvPicPr>
        <p:blipFill>
          <a:blip r:embed="rId4" cstate="print">
            <a:lum contrast="40000"/>
          </a:blip>
          <a:stretch>
            <a:fillRect/>
          </a:stretch>
        </p:blipFill>
        <p:spPr>
          <a:xfrm>
            <a:off x="664850" y="1219200"/>
            <a:ext cx="2878086" cy="2286000"/>
          </a:xfrm>
          <a:prstGeom prst="rect">
            <a:avLst/>
          </a:prstGeom>
        </p:spPr>
      </p:pic>
      <p:sp>
        <p:nvSpPr>
          <p:cNvPr id="5" name="TextBox 4"/>
          <p:cNvSpPr txBox="1"/>
          <p:nvPr/>
        </p:nvSpPr>
        <p:spPr>
          <a:xfrm>
            <a:off x="664850" y="3505200"/>
            <a:ext cx="2895600" cy="400110"/>
          </a:xfrm>
          <a:prstGeom prst="rect">
            <a:avLst/>
          </a:prstGeom>
          <a:noFill/>
        </p:spPr>
        <p:txBody>
          <a:bodyPr wrap="square" rtlCol="0">
            <a:spAutoFit/>
          </a:bodyPr>
          <a:lstStyle/>
          <a:p>
            <a:pPr algn="ctr"/>
            <a:r>
              <a:rPr lang="en-US" sz="2000" dirty="0" smtClean="0"/>
              <a:t>Synthetic Noisy Image</a:t>
            </a:r>
            <a:endParaRPr lang="en-US" sz="2000" dirty="0"/>
          </a:p>
        </p:txBody>
      </p:sp>
      <p:grpSp>
        <p:nvGrpSpPr>
          <p:cNvPr id="75" name="Group 74"/>
          <p:cNvGrpSpPr/>
          <p:nvPr/>
        </p:nvGrpSpPr>
        <p:grpSpPr>
          <a:xfrm>
            <a:off x="741049" y="4324290"/>
            <a:ext cx="2840351" cy="1828800"/>
            <a:chOff x="1747838" y="4038600"/>
            <a:chExt cx="2366962" cy="1524002"/>
          </a:xfrm>
        </p:grpSpPr>
        <p:cxnSp>
          <p:nvCxnSpPr>
            <p:cNvPr id="57" name="Straight Connector 56"/>
            <p:cNvCxnSpPr>
              <a:stCxn id="8" idx="5"/>
              <a:endCxn id="47" idx="3"/>
            </p:cNvCxnSpPr>
            <p:nvPr/>
          </p:nvCxnSpPr>
          <p:spPr bwMode="auto">
            <a:xfrm rot="16200000" flipH="1">
              <a:off x="1985474" y="4195273"/>
              <a:ext cx="262079" cy="338976"/>
            </a:xfrm>
            <a:prstGeom prst="line">
              <a:avLst/>
            </a:prstGeom>
            <a:noFill/>
            <a:ln w="38100" cap="flat" cmpd="sng" algn="ctr">
              <a:solidFill>
                <a:schemeClr val="hlink"/>
              </a:solidFill>
              <a:prstDash val="solid"/>
              <a:round/>
              <a:headEnd type="none" w="med" len="med"/>
              <a:tailEnd type="none" w="med" len="med"/>
            </a:ln>
            <a:effectLst/>
          </p:spPr>
        </p:cxnSp>
        <p:cxnSp>
          <p:nvCxnSpPr>
            <p:cNvPr id="60" name="Straight Connector 59"/>
            <p:cNvCxnSpPr>
              <a:stCxn id="13" idx="5"/>
              <a:endCxn id="48" idx="3"/>
            </p:cNvCxnSpPr>
            <p:nvPr/>
          </p:nvCxnSpPr>
          <p:spPr bwMode="auto">
            <a:xfrm rot="16200000" flipH="1">
              <a:off x="2749855" y="4197654"/>
              <a:ext cx="262078" cy="334214"/>
            </a:xfrm>
            <a:prstGeom prst="line">
              <a:avLst/>
            </a:prstGeom>
            <a:noFill/>
            <a:ln w="38100" cap="flat" cmpd="sng" algn="ctr">
              <a:solidFill>
                <a:schemeClr val="hlink"/>
              </a:solidFill>
              <a:prstDash val="solid"/>
              <a:round/>
              <a:headEnd type="none" w="med" len="med"/>
              <a:tailEnd type="none" w="med" len="med"/>
            </a:ln>
            <a:effectLst/>
          </p:spPr>
        </p:cxnSp>
        <p:cxnSp>
          <p:nvCxnSpPr>
            <p:cNvPr id="63" name="Straight Connector 62"/>
            <p:cNvCxnSpPr>
              <a:stCxn id="16" idx="5"/>
              <a:endCxn id="55" idx="3"/>
            </p:cNvCxnSpPr>
            <p:nvPr/>
          </p:nvCxnSpPr>
          <p:spPr bwMode="auto">
            <a:xfrm rot="16200000" flipH="1">
              <a:off x="3511855" y="4197654"/>
              <a:ext cx="262078" cy="334214"/>
            </a:xfrm>
            <a:prstGeom prst="line">
              <a:avLst/>
            </a:prstGeom>
            <a:noFill/>
            <a:ln w="38100" cap="flat" cmpd="sng" algn="ctr">
              <a:solidFill>
                <a:schemeClr val="hlink"/>
              </a:solidFill>
              <a:prstDash val="solid"/>
              <a:round/>
              <a:headEnd type="none" w="med" len="med"/>
              <a:tailEnd type="none" w="med" len="med"/>
            </a:ln>
            <a:effectLst/>
          </p:spPr>
        </p:cxnSp>
        <p:cxnSp>
          <p:nvCxnSpPr>
            <p:cNvPr id="66" name="Straight Connector 65"/>
            <p:cNvCxnSpPr>
              <a:stCxn id="25" idx="5"/>
              <a:endCxn id="54" idx="3"/>
            </p:cNvCxnSpPr>
            <p:nvPr/>
          </p:nvCxnSpPr>
          <p:spPr bwMode="auto">
            <a:xfrm rot="16200000" flipH="1">
              <a:off x="3511855" y="4959654"/>
              <a:ext cx="262078" cy="334214"/>
            </a:xfrm>
            <a:prstGeom prst="line">
              <a:avLst/>
            </a:prstGeom>
            <a:noFill/>
            <a:ln w="38100" cap="flat" cmpd="sng" algn="ctr">
              <a:solidFill>
                <a:schemeClr val="hlink"/>
              </a:solidFill>
              <a:prstDash val="solid"/>
              <a:round/>
              <a:headEnd type="none" w="med" len="med"/>
              <a:tailEnd type="none" w="med" len="med"/>
            </a:ln>
            <a:effectLst/>
          </p:spPr>
        </p:cxnSp>
        <p:cxnSp>
          <p:nvCxnSpPr>
            <p:cNvPr id="69" name="Straight Connector 68"/>
            <p:cNvCxnSpPr>
              <a:stCxn id="22" idx="5"/>
              <a:endCxn id="53" idx="3"/>
            </p:cNvCxnSpPr>
            <p:nvPr/>
          </p:nvCxnSpPr>
          <p:spPr bwMode="auto">
            <a:xfrm rot="16200000" flipH="1">
              <a:off x="2752236" y="4962035"/>
              <a:ext cx="262078" cy="329452"/>
            </a:xfrm>
            <a:prstGeom prst="line">
              <a:avLst/>
            </a:prstGeom>
            <a:noFill/>
            <a:ln w="38100" cap="flat" cmpd="sng" algn="ctr">
              <a:solidFill>
                <a:schemeClr val="hlink"/>
              </a:solidFill>
              <a:prstDash val="solid"/>
              <a:round/>
              <a:headEnd type="none" w="med" len="med"/>
              <a:tailEnd type="none" w="med" len="med"/>
            </a:ln>
            <a:effectLst/>
          </p:spPr>
        </p:cxnSp>
        <p:cxnSp>
          <p:nvCxnSpPr>
            <p:cNvPr id="72" name="Straight Connector 71"/>
            <p:cNvCxnSpPr>
              <a:stCxn id="19" idx="5"/>
              <a:endCxn id="49" idx="3"/>
            </p:cNvCxnSpPr>
            <p:nvPr/>
          </p:nvCxnSpPr>
          <p:spPr bwMode="auto">
            <a:xfrm rot="16200000" flipH="1">
              <a:off x="1987855" y="4959654"/>
              <a:ext cx="262078" cy="334214"/>
            </a:xfrm>
            <a:prstGeom prst="line">
              <a:avLst/>
            </a:prstGeom>
            <a:noFill/>
            <a:ln w="38100" cap="flat" cmpd="sng" algn="ctr">
              <a:solidFill>
                <a:schemeClr val="hlink"/>
              </a:solidFill>
              <a:prstDash val="solid"/>
              <a:round/>
              <a:headEnd type="none" w="med" len="med"/>
              <a:tailEnd type="none" w="med" len="med"/>
            </a:ln>
            <a:effectLst/>
          </p:spPr>
        </p:cxnSp>
        <p:cxnSp>
          <p:nvCxnSpPr>
            <p:cNvPr id="31" name="Straight Connector 30"/>
            <p:cNvCxnSpPr>
              <a:endCxn id="19" idx="6"/>
            </p:cNvCxnSpPr>
            <p:nvPr/>
          </p:nvCxnSpPr>
          <p:spPr bwMode="auto">
            <a:xfrm rot="10800000">
              <a:off x="1985962" y="4914900"/>
              <a:ext cx="2128838" cy="0"/>
            </a:xfrm>
            <a:prstGeom prst="line">
              <a:avLst/>
            </a:prstGeom>
            <a:noFill/>
            <a:ln w="38100" cap="flat" cmpd="sng" algn="ctr">
              <a:solidFill>
                <a:schemeClr val="hlink"/>
              </a:solidFill>
              <a:prstDash val="solid"/>
              <a:round/>
              <a:headEnd type="none" w="med" len="med"/>
              <a:tailEnd type="none" w="med" len="med"/>
            </a:ln>
            <a:effectLst/>
          </p:spPr>
        </p:cxnSp>
        <p:cxnSp>
          <p:nvCxnSpPr>
            <p:cNvPr id="35" name="Straight Connector 34"/>
            <p:cNvCxnSpPr>
              <a:endCxn id="8" idx="4"/>
            </p:cNvCxnSpPr>
            <p:nvPr/>
          </p:nvCxnSpPr>
          <p:spPr bwMode="auto">
            <a:xfrm rot="16200000" flipV="1">
              <a:off x="1216819" y="4914900"/>
              <a:ext cx="1295402" cy="1"/>
            </a:xfrm>
            <a:prstGeom prst="line">
              <a:avLst/>
            </a:prstGeom>
            <a:noFill/>
            <a:ln w="38100" cap="flat" cmpd="sng" algn="ctr">
              <a:solidFill>
                <a:schemeClr val="hlink"/>
              </a:solidFill>
              <a:prstDash val="solid"/>
              <a:round/>
              <a:headEnd type="none" w="med" len="med"/>
              <a:tailEnd type="none" w="med" len="med"/>
            </a:ln>
            <a:effectLst/>
          </p:spPr>
        </p:cxnSp>
        <p:cxnSp>
          <p:nvCxnSpPr>
            <p:cNvPr id="39" name="Straight Connector 38"/>
            <p:cNvCxnSpPr>
              <a:endCxn id="13" idx="4"/>
            </p:cNvCxnSpPr>
            <p:nvPr/>
          </p:nvCxnSpPr>
          <p:spPr bwMode="auto">
            <a:xfrm rot="16200000" flipV="1">
              <a:off x="1983582" y="4914899"/>
              <a:ext cx="1295400" cy="1"/>
            </a:xfrm>
            <a:prstGeom prst="line">
              <a:avLst/>
            </a:prstGeom>
            <a:noFill/>
            <a:ln w="38100" cap="flat" cmpd="sng" algn="ctr">
              <a:solidFill>
                <a:schemeClr val="hlink"/>
              </a:solidFill>
              <a:prstDash val="solid"/>
              <a:round/>
              <a:headEnd type="none" w="med" len="med"/>
              <a:tailEnd type="none" w="med" len="med"/>
            </a:ln>
            <a:effectLst/>
          </p:spPr>
        </p:cxnSp>
        <p:cxnSp>
          <p:nvCxnSpPr>
            <p:cNvPr id="43" name="Straight Connector 42"/>
            <p:cNvCxnSpPr>
              <a:endCxn id="16" idx="4"/>
            </p:cNvCxnSpPr>
            <p:nvPr/>
          </p:nvCxnSpPr>
          <p:spPr bwMode="auto">
            <a:xfrm rot="16200000" flipV="1">
              <a:off x="2745582" y="4914899"/>
              <a:ext cx="1295400" cy="1"/>
            </a:xfrm>
            <a:prstGeom prst="line">
              <a:avLst/>
            </a:prstGeom>
            <a:noFill/>
            <a:ln w="38100" cap="flat" cmpd="sng" algn="ctr">
              <a:solidFill>
                <a:schemeClr val="hlink"/>
              </a:solidFill>
              <a:prstDash val="solid"/>
              <a:round/>
              <a:headEnd type="none" w="med" len="med"/>
              <a:tailEnd type="none" w="med" len="med"/>
            </a:ln>
            <a:effectLst/>
          </p:spPr>
        </p:cxnSp>
        <p:cxnSp>
          <p:nvCxnSpPr>
            <p:cNvPr id="6" name="Straight Connector 5"/>
            <p:cNvCxnSpPr>
              <a:endCxn id="8" idx="6"/>
            </p:cNvCxnSpPr>
            <p:nvPr/>
          </p:nvCxnSpPr>
          <p:spPr bwMode="auto">
            <a:xfrm rot="10800000">
              <a:off x="1981200" y="4152900"/>
              <a:ext cx="2133600" cy="0"/>
            </a:xfrm>
            <a:prstGeom prst="line">
              <a:avLst/>
            </a:prstGeom>
            <a:noFill/>
            <a:ln w="38100" cap="flat" cmpd="sng" algn="ctr">
              <a:solidFill>
                <a:schemeClr val="hlink"/>
              </a:solidFill>
              <a:prstDash val="solid"/>
              <a:round/>
              <a:headEnd type="none" w="med" len="med"/>
              <a:tailEnd type="none" w="med" len="med"/>
            </a:ln>
            <a:effectLst/>
          </p:spPr>
        </p:cxnSp>
        <p:sp>
          <p:nvSpPr>
            <p:cNvPr id="7" name="Rectangle 6"/>
            <p:cNvSpPr/>
            <p:nvPr/>
          </p:nvSpPr>
          <p:spPr bwMode="auto">
            <a:xfrm>
              <a:off x="1752600" y="4419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 name="Oval 7"/>
            <p:cNvSpPr/>
            <p:nvPr/>
          </p:nvSpPr>
          <p:spPr bwMode="auto">
            <a:xfrm>
              <a:off x="1747838" y="4038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11" name="Rectangle 10"/>
            <p:cNvSpPr/>
            <p:nvPr/>
          </p:nvSpPr>
          <p:spPr bwMode="auto">
            <a:xfrm>
              <a:off x="2133600" y="4038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 name="Rectangle 11"/>
            <p:cNvSpPr/>
            <p:nvPr/>
          </p:nvSpPr>
          <p:spPr bwMode="auto">
            <a:xfrm>
              <a:off x="2519362" y="4419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 name="Oval 12"/>
            <p:cNvSpPr/>
            <p:nvPr/>
          </p:nvSpPr>
          <p:spPr bwMode="auto">
            <a:xfrm>
              <a:off x="2514600" y="4038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14" name="Rectangle 13"/>
            <p:cNvSpPr/>
            <p:nvPr/>
          </p:nvSpPr>
          <p:spPr bwMode="auto">
            <a:xfrm>
              <a:off x="2900362" y="4038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 name="Rectangle 14"/>
            <p:cNvSpPr/>
            <p:nvPr/>
          </p:nvSpPr>
          <p:spPr bwMode="auto">
            <a:xfrm>
              <a:off x="3281362" y="4419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 name="Oval 15"/>
            <p:cNvSpPr/>
            <p:nvPr/>
          </p:nvSpPr>
          <p:spPr bwMode="auto">
            <a:xfrm>
              <a:off x="3276600" y="4038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17" name="Rectangle 16"/>
            <p:cNvSpPr/>
            <p:nvPr/>
          </p:nvSpPr>
          <p:spPr bwMode="auto">
            <a:xfrm>
              <a:off x="3662362" y="4038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 name="Rectangle 17"/>
            <p:cNvSpPr/>
            <p:nvPr/>
          </p:nvSpPr>
          <p:spPr bwMode="auto">
            <a:xfrm>
              <a:off x="1757362" y="5181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 name="Oval 18"/>
            <p:cNvSpPr/>
            <p:nvPr/>
          </p:nvSpPr>
          <p:spPr bwMode="auto">
            <a:xfrm>
              <a:off x="1752600" y="4800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20" name="Rectangle 19"/>
            <p:cNvSpPr/>
            <p:nvPr/>
          </p:nvSpPr>
          <p:spPr bwMode="auto">
            <a:xfrm>
              <a:off x="2138362" y="4800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 name="Rectangle 20"/>
            <p:cNvSpPr/>
            <p:nvPr/>
          </p:nvSpPr>
          <p:spPr bwMode="auto">
            <a:xfrm>
              <a:off x="2524124" y="5181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 name="Oval 21"/>
            <p:cNvSpPr/>
            <p:nvPr/>
          </p:nvSpPr>
          <p:spPr bwMode="auto">
            <a:xfrm>
              <a:off x="2519362" y="4800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23" name="Rectangle 22"/>
            <p:cNvSpPr/>
            <p:nvPr/>
          </p:nvSpPr>
          <p:spPr bwMode="auto">
            <a:xfrm>
              <a:off x="2905124" y="4800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 name="Rectangle 23"/>
            <p:cNvSpPr/>
            <p:nvPr/>
          </p:nvSpPr>
          <p:spPr bwMode="auto">
            <a:xfrm>
              <a:off x="3281362" y="5181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 name="Oval 24"/>
            <p:cNvSpPr/>
            <p:nvPr/>
          </p:nvSpPr>
          <p:spPr bwMode="auto">
            <a:xfrm>
              <a:off x="3276600" y="4800600"/>
              <a:ext cx="233362" cy="228600"/>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26" name="Rectangle 25"/>
            <p:cNvSpPr/>
            <p:nvPr/>
          </p:nvSpPr>
          <p:spPr bwMode="auto">
            <a:xfrm>
              <a:off x="3662362" y="4800600"/>
              <a:ext cx="228600" cy="22859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7" name="Rectangle 46"/>
            <p:cNvSpPr/>
            <p:nvPr/>
          </p:nvSpPr>
          <p:spPr bwMode="auto">
            <a:xfrm>
              <a:off x="2133600" y="4419601"/>
              <a:ext cx="152401" cy="152400"/>
            </a:xfrm>
            <a:prstGeom prst="rect">
              <a:avLst/>
            </a:prstGeom>
            <a:solidFill>
              <a:schemeClr val="tx1">
                <a:lumMod val="75000"/>
                <a:lumOff val="25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8" name="Rectangle 47"/>
            <p:cNvSpPr/>
            <p:nvPr/>
          </p:nvSpPr>
          <p:spPr bwMode="auto">
            <a:xfrm>
              <a:off x="2895600" y="4419600"/>
              <a:ext cx="152401" cy="152400"/>
            </a:xfrm>
            <a:prstGeom prst="rect">
              <a:avLst/>
            </a:prstGeom>
            <a:solidFill>
              <a:schemeClr val="bg1">
                <a:lumMod val="50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49" name="Rectangle 48"/>
            <p:cNvSpPr/>
            <p:nvPr/>
          </p:nvSpPr>
          <p:spPr bwMode="auto">
            <a:xfrm>
              <a:off x="2133600" y="5181600"/>
              <a:ext cx="152401" cy="152400"/>
            </a:xfrm>
            <a:prstGeom prst="rect">
              <a:avLst/>
            </a:prstGeom>
            <a:solidFill>
              <a:schemeClr val="bg1">
                <a:lumMod val="50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53" name="Rectangle 52"/>
            <p:cNvSpPr/>
            <p:nvPr/>
          </p:nvSpPr>
          <p:spPr bwMode="auto">
            <a:xfrm>
              <a:off x="2895600" y="5181600"/>
              <a:ext cx="152401" cy="152400"/>
            </a:xfrm>
            <a:prstGeom prst="rect">
              <a:avLst/>
            </a:prstGeom>
            <a:solidFill>
              <a:schemeClr val="bg1">
                <a:lumMod val="50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54" name="Rectangle 53"/>
            <p:cNvSpPr/>
            <p:nvPr/>
          </p:nvSpPr>
          <p:spPr bwMode="auto">
            <a:xfrm>
              <a:off x="3657600" y="5181600"/>
              <a:ext cx="152401" cy="152400"/>
            </a:xfrm>
            <a:prstGeom prst="rect">
              <a:avLst/>
            </a:prstGeom>
            <a:solidFill>
              <a:schemeClr val="tx1">
                <a:lumMod val="75000"/>
                <a:lumOff val="25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55" name="Rectangle 54"/>
            <p:cNvSpPr/>
            <p:nvPr/>
          </p:nvSpPr>
          <p:spPr bwMode="auto">
            <a:xfrm>
              <a:off x="3657600" y="4419600"/>
              <a:ext cx="152401" cy="152400"/>
            </a:xfrm>
            <a:prstGeom prst="rect">
              <a:avLst/>
            </a:prstGeom>
            <a:solidFill>
              <a:schemeClr val="bg1">
                <a:lumMod val="50000"/>
              </a:schemeClr>
            </a:solidFill>
            <a:ln w="19050">
              <a:solidFill>
                <a:schemeClr val="tx1"/>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sp>
        <p:nvSpPr>
          <p:cNvPr id="76" name="TextBox 75"/>
          <p:cNvSpPr txBox="1"/>
          <p:nvPr/>
        </p:nvSpPr>
        <p:spPr>
          <a:xfrm>
            <a:off x="741050" y="6153090"/>
            <a:ext cx="2819400" cy="400110"/>
          </a:xfrm>
          <a:prstGeom prst="rect">
            <a:avLst/>
          </a:prstGeom>
          <a:noFill/>
        </p:spPr>
        <p:txBody>
          <a:bodyPr wrap="square" rtlCol="0">
            <a:spAutoFit/>
          </a:bodyPr>
          <a:lstStyle/>
          <a:p>
            <a:pPr algn="ctr"/>
            <a:r>
              <a:rPr lang="en-US" sz="2000" dirty="0" smtClean="0"/>
              <a:t>Factor Graph</a:t>
            </a:r>
            <a:endParaRPr lang="en-US" sz="2000" dirty="0"/>
          </a:p>
        </p:txBody>
      </p:sp>
      <p:pic>
        <p:nvPicPr>
          <p:cNvPr id="77" name="updates.avi">
            <a:hlinkClick r:id="" action="ppaction://media"/>
          </p:cNvPr>
          <p:cNvPicPr/>
          <p:nvPr>
            <a:videoFile r:link="rId1"/>
          </p:nvPr>
        </p:nvPicPr>
        <p:blipFill>
          <a:blip r:embed="rId5" cstate="print"/>
          <a:stretch>
            <a:fillRect/>
          </a:stretch>
        </p:blipFill>
        <p:spPr>
          <a:xfrm>
            <a:off x="4114800" y="1219200"/>
            <a:ext cx="3552825" cy="3267075"/>
          </a:xfrm>
          <a:prstGeom prst="rect">
            <a:avLst/>
          </a:prstGeom>
        </p:spPr>
      </p:pic>
      <p:sp>
        <p:nvSpPr>
          <p:cNvPr id="78" name="TextBox 77"/>
          <p:cNvSpPr txBox="1"/>
          <p:nvPr/>
        </p:nvSpPr>
        <p:spPr>
          <a:xfrm>
            <a:off x="4114800" y="4562475"/>
            <a:ext cx="3581400" cy="400110"/>
          </a:xfrm>
          <a:prstGeom prst="rect">
            <a:avLst/>
          </a:prstGeom>
          <a:noFill/>
        </p:spPr>
        <p:txBody>
          <a:bodyPr wrap="square" rtlCol="0">
            <a:spAutoFit/>
          </a:bodyPr>
          <a:lstStyle/>
          <a:p>
            <a:pPr algn="ctr"/>
            <a:r>
              <a:rPr lang="en-US" sz="2000" dirty="0" smtClean="0"/>
              <a:t>Vertex Updates</a:t>
            </a:r>
            <a:endParaRPr lang="en-US" sz="2000" dirty="0"/>
          </a:p>
        </p:txBody>
      </p:sp>
      <p:sp>
        <p:nvSpPr>
          <p:cNvPr id="79" name="Rectangle 78"/>
          <p:cNvSpPr/>
          <p:nvPr/>
        </p:nvSpPr>
        <p:spPr bwMode="auto">
          <a:xfrm>
            <a:off x="7772400" y="1219200"/>
            <a:ext cx="1066800" cy="3240258"/>
          </a:xfrm>
          <a:prstGeom prst="rect">
            <a:avLst/>
          </a:prstGeom>
          <a:gradFill flip="none" rotWithShape="1">
            <a:gsLst>
              <a:gs pos="10000">
                <a:schemeClr val="bg1"/>
              </a:gs>
              <a:gs pos="90000">
                <a:schemeClr val="tx1"/>
              </a:gs>
            </a:gsLst>
            <a:lin ang="5400000" scaled="1"/>
            <a:tileRect/>
          </a:gra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80" name="TextBox 79"/>
          <p:cNvSpPr txBox="1"/>
          <p:nvPr/>
        </p:nvSpPr>
        <p:spPr>
          <a:xfrm>
            <a:off x="7772400" y="1219200"/>
            <a:ext cx="1066799" cy="646331"/>
          </a:xfrm>
          <a:prstGeom prst="rect">
            <a:avLst/>
          </a:prstGeom>
          <a:noFill/>
        </p:spPr>
        <p:txBody>
          <a:bodyPr wrap="square" rtlCol="0">
            <a:spAutoFit/>
          </a:bodyPr>
          <a:lstStyle/>
          <a:p>
            <a:pPr algn="ctr"/>
            <a:r>
              <a:rPr lang="en-US" dirty="0" smtClean="0"/>
              <a:t>Many</a:t>
            </a:r>
          </a:p>
          <a:p>
            <a:pPr algn="ctr"/>
            <a:r>
              <a:rPr lang="en-US" dirty="0" smtClean="0"/>
              <a:t>Updates</a:t>
            </a:r>
            <a:endParaRPr lang="en-US" dirty="0"/>
          </a:p>
        </p:txBody>
      </p:sp>
      <p:sp>
        <p:nvSpPr>
          <p:cNvPr id="81" name="TextBox 80"/>
          <p:cNvSpPr txBox="1"/>
          <p:nvPr/>
        </p:nvSpPr>
        <p:spPr>
          <a:xfrm>
            <a:off x="7772400" y="3810000"/>
            <a:ext cx="1066800" cy="646331"/>
          </a:xfrm>
          <a:prstGeom prst="rect">
            <a:avLst/>
          </a:prstGeom>
          <a:noFill/>
        </p:spPr>
        <p:txBody>
          <a:bodyPr wrap="square" rtlCol="0">
            <a:spAutoFit/>
          </a:bodyPr>
          <a:lstStyle/>
          <a:p>
            <a:pPr algn="ctr"/>
            <a:r>
              <a:rPr lang="en-US" dirty="0" smtClean="0">
                <a:solidFill>
                  <a:schemeClr val="bg1"/>
                </a:solidFill>
              </a:rPr>
              <a:t>Few</a:t>
            </a:r>
          </a:p>
          <a:p>
            <a:pPr algn="ctr"/>
            <a:r>
              <a:rPr lang="en-US" dirty="0" smtClean="0">
                <a:solidFill>
                  <a:schemeClr val="bg1"/>
                </a:solidFill>
              </a:rPr>
              <a:t>Updates</a:t>
            </a:r>
            <a:endParaRPr lang="en-US" dirty="0">
              <a:solidFill>
                <a:schemeClr val="bg1"/>
              </a:solidFill>
            </a:endParaRPr>
          </a:p>
        </p:txBody>
      </p:sp>
      <p:sp>
        <p:nvSpPr>
          <p:cNvPr id="82" name="Rounded Rectangle 81"/>
          <p:cNvSpPr/>
          <p:nvPr/>
        </p:nvSpPr>
        <p:spPr bwMode="auto">
          <a:xfrm>
            <a:off x="4038600" y="5181600"/>
            <a:ext cx="4800600" cy="1219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Algorithm identifies and focuses </a:t>
            </a:r>
          </a:p>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chemeClr val="tx1"/>
                </a:solidFill>
                <a:latin typeface="Tahoma" pitchFamily="-64" charset="0"/>
              </a:rPr>
              <a:t>on hidden sequential structure</a:t>
            </a:r>
            <a:endParaRPr kumimoji="0" lang="en-US" sz="2400" b="0" i="0" u="none" strike="noStrike" cap="none" normalizeH="0" baseline="0" dirty="0" smtClean="0">
              <a:ln>
                <a:noFill/>
              </a:ln>
              <a:solidFill>
                <a:schemeClr val="tx1"/>
              </a:solidFill>
              <a:effectLst/>
              <a:latin typeface="Tahoma" pitchFamily="-64" charset="0"/>
            </a:endParaRPr>
          </a:p>
        </p:txBody>
      </p:sp>
      <p:sp>
        <p:nvSpPr>
          <p:cNvPr id="50" name="Slide Number Placeholder 49"/>
          <p:cNvSpPr>
            <a:spLocks noGrp="1"/>
          </p:cNvSpPr>
          <p:nvPr>
            <p:ph type="sldNum" sz="quarter" idx="12"/>
          </p:nvPr>
        </p:nvSpPr>
        <p:spPr/>
        <p:txBody>
          <a:bodyPr/>
          <a:lstStyle/>
          <a:p>
            <a:fld id="{29982EE5-C165-4792-B6D9-CAD024C0FAD7}" type="slidenum">
              <a:rPr lang="en-US" smtClean="0"/>
              <a:pPr/>
              <a:t>23</a:t>
            </a:fld>
            <a:endParaRPr 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77"/>
                </p:tgtEl>
              </p:cMediaNode>
            </p:video>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1" name="Rounded Rectangle 150"/>
          <p:cNvSpPr/>
          <p:nvPr/>
        </p:nvSpPr>
        <p:spPr bwMode="auto">
          <a:xfrm>
            <a:off x="762000" y="4343400"/>
            <a:ext cx="6096000" cy="53340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 name="Title 1"/>
          <p:cNvSpPr>
            <a:spLocks noGrp="1"/>
          </p:cNvSpPr>
          <p:nvPr>
            <p:ph type="title"/>
          </p:nvPr>
        </p:nvSpPr>
        <p:spPr/>
        <p:txBody>
          <a:bodyPr/>
          <a:lstStyle/>
          <a:p>
            <a:r>
              <a:rPr lang="en-US" sz="2800" dirty="0" smtClean="0"/>
              <a:t>Distributed Belief Residual Splash Algorithm</a:t>
            </a:r>
            <a:endParaRPr lang="en-US" sz="2800" dirty="0"/>
          </a:p>
        </p:txBody>
      </p:sp>
      <p:sp>
        <p:nvSpPr>
          <p:cNvPr id="3" name="Content Placeholder 2"/>
          <p:cNvSpPr>
            <a:spLocks noGrp="1"/>
          </p:cNvSpPr>
          <p:nvPr>
            <p:ph idx="1"/>
          </p:nvPr>
        </p:nvSpPr>
        <p:spPr>
          <a:xfrm>
            <a:off x="457200" y="4343400"/>
            <a:ext cx="8305800" cy="2057400"/>
          </a:xfrm>
        </p:spPr>
        <p:txBody>
          <a:bodyPr/>
          <a:lstStyle/>
          <a:p>
            <a:r>
              <a:rPr lang="en-US" dirty="0" smtClean="0"/>
              <a:t>Partition factor graph over processors</a:t>
            </a:r>
          </a:p>
          <a:p>
            <a:pPr lvl="0"/>
            <a:r>
              <a:rPr lang="en-US" dirty="0" smtClean="0"/>
              <a:t>Schedule Splashes locally using belief residuals</a:t>
            </a:r>
          </a:p>
          <a:p>
            <a:pPr lvl="0"/>
            <a:r>
              <a:rPr lang="en-US" dirty="0" smtClean="0"/>
              <a:t>Transmit messages on boundary</a:t>
            </a:r>
          </a:p>
        </p:txBody>
      </p:sp>
      <p:sp>
        <p:nvSpPr>
          <p:cNvPr id="6" name="Rounded Rectangle 5"/>
          <p:cNvSpPr/>
          <p:nvPr/>
        </p:nvSpPr>
        <p:spPr bwMode="auto">
          <a:xfrm>
            <a:off x="228600" y="1676400"/>
            <a:ext cx="2641600" cy="24384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7" name="Rectangle 6"/>
          <p:cNvSpPr/>
          <p:nvPr/>
        </p:nvSpPr>
        <p:spPr bwMode="auto">
          <a:xfrm>
            <a:off x="431800" y="18118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1</a:t>
            </a:r>
          </a:p>
        </p:txBody>
      </p:sp>
      <p:grpSp>
        <p:nvGrpSpPr>
          <p:cNvPr id="12" name="Group 70"/>
          <p:cNvGrpSpPr/>
          <p:nvPr/>
        </p:nvGrpSpPr>
        <p:grpSpPr>
          <a:xfrm>
            <a:off x="431800" y="2556933"/>
            <a:ext cx="1397000" cy="1100667"/>
            <a:chOff x="3293057" y="4211945"/>
            <a:chExt cx="1571625" cy="1238250"/>
          </a:xfrm>
        </p:grpSpPr>
        <p:sp>
          <p:nvSpPr>
            <p:cNvPr id="24" name="Oval 23"/>
            <p:cNvSpPr/>
            <p:nvPr/>
          </p:nvSpPr>
          <p:spPr bwMode="auto">
            <a:xfrm>
              <a:off x="3971617" y="4211945"/>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5" name="Oval 24"/>
            <p:cNvSpPr/>
            <p:nvPr/>
          </p:nvSpPr>
          <p:spPr bwMode="auto">
            <a:xfrm>
              <a:off x="3293057" y="4211945"/>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6" name="Straight Connector 25"/>
            <p:cNvCxnSpPr>
              <a:stCxn id="25" idx="6"/>
              <a:endCxn id="28" idx="1"/>
            </p:cNvCxnSpPr>
            <p:nvPr/>
          </p:nvCxnSpPr>
          <p:spPr bwMode="auto">
            <a:xfrm>
              <a:off x="3403168" y="4267001"/>
              <a:ext cx="233527" cy="0"/>
            </a:xfrm>
            <a:prstGeom prst="line">
              <a:avLst/>
            </a:prstGeom>
            <a:noFill/>
            <a:ln w="38100" cap="flat" cmpd="sng" algn="ctr">
              <a:solidFill>
                <a:schemeClr val="hlink"/>
              </a:solidFill>
              <a:prstDash val="solid"/>
              <a:round/>
              <a:headEnd type="none" w="med" len="med"/>
              <a:tailEnd type="none" w="med" len="med"/>
            </a:ln>
            <a:effectLst/>
          </p:spPr>
        </p:cxnSp>
        <p:sp>
          <p:nvSpPr>
            <p:cNvPr id="28" name="Rectangle 27"/>
            <p:cNvSpPr/>
            <p:nvPr/>
          </p:nvSpPr>
          <p:spPr bwMode="auto">
            <a:xfrm>
              <a:off x="3636695" y="4211945"/>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9" name="Straight Connector 28"/>
            <p:cNvCxnSpPr>
              <a:stCxn id="28" idx="3"/>
              <a:endCxn id="24" idx="2"/>
            </p:cNvCxnSpPr>
            <p:nvPr/>
          </p:nvCxnSpPr>
          <p:spPr bwMode="auto">
            <a:xfrm>
              <a:off x="3746806" y="4267001"/>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30" name="Straight Connector 29"/>
            <p:cNvCxnSpPr>
              <a:stCxn id="24" idx="6"/>
            </p:cNvCxnSpPr>
            <p:nvPr/>
          </p:nvCxnSpPr>
          <p:spPr bwMode="auto">
            <a:xfrm>
              <a:off x="4081728" y="4267000"/>
              <a:ext cx="525779" cy="0"/>
            </a:xfrm>
            <a:prstGeom prst="line">
              <a:avLst/>
            </a:prstGeom>
            <a:noFill/>
            <a:ln w="38100" cap="flat" cmpd="sng" algn="ctr">
              <a:solidFill>
                <a:schemeClr val="hlink"/>
              </a:solidFill>
              <a:prstDash val="solid"/>
              <a:round/>
              <a:headEnd type="none" w="med" len="med"/>
              <a:tailEnd type="none" w="med" len="med"/>
            </a:ln>
            <a:effectLst/>
          </p:spPr>
        </p:cxnSp>
        <p:sp>
          <p:nvSpPr>
            <p:cNvPr id="34" name="Oval 33"/>
            <p:cNvSpPr/>
            <p:nvPr/>
          </p:nvSpPr>
          <p:spPr bwMode="auto">
            <a:xfrm>
              <a:off x="3636695" y="4542278"/>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5" name="Oval 34"/>
            <p:cNvSpPr/>
            <p:nvPr/>
          </p:nvSpPr>
          <p:spPr bwMode="auto">
            <a:xfrm>
              <a:off x="4324431" y="4542278"/>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6" name="Rectangle 35"/>
            <p:cNvSpPr/>
            <p:nvPr/>
          </p:nvSpPr>
          <p:spPr bwMode="auto">
            <a:xfrm>
              <a:off x="3971617"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7" name="Rectangle 36"/>
            <p:cNvSpPr/>
            <p:nvPr/>
          </p:nvSpPr>
          <p:spPr bwMode="auto">
            <a:xfrm>
              <a:off x="3293057"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39" name="Straight Connector 38"/>
            <p:cNvCxnSpPr>
              <a:stCxn id="37" idx="3"/>
              <a:endCxn id="34" idx="2"/>
            </p:cNvCxnSpPr>
            <p:nvPr/>
          </p:nvCxnSpPr>
          <p:spPr bwMode="auto">
            <a:xfrm>
              <a:off x="3403168" y="4597334"/>
              <a:ext cx="233527" cy="0"/>
            </a:xfrm>
            <a:prstGeom prst="line">
              <a:avLst/>
            </a:prstGeom>
            <a:noFill/>
            <a:ln w="38100" cap="flat" cmpd="sng" algn="ctr">
              <a:solidFill>
                <a:schemeClr val="hlink"/>
              </a:solidFill>
              <a:prstDash val="solid"/>
              <a:round/>
              <a:headEnd type="none" w="med" len="med"/>
              <a:tailEnd type="none" w="med" len="med"/>
            </a:ln>
            <a:effectLst/>
          </p:spPr>
        </p:cxnSp>
        <p:cxnSp>
          <p:nvCxnSpPr>
            <p:cNvPr id="40" name="Straight Connector 39"/>
            <p:cNvCxnSpPr>
              <a:stCxn id="34" idx="6"/>
              <a:endCxn id="36" idx="1"/>
            </p:cNvCxnSpPr>
            <p:nvPr/>
          </p:nvCxnSpPr>
          <p:spPr bwMode="auto">
            <a:xfrm>
              <a:off x="3746806" y="4597334"/>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41" name="Straight Connector 40"/>
            <p:cNvCxnSpPr>
              <a:stCxn id="36" idx="3"/>
              <a:endCxn id="35" idx="2"/>
            </p:cNvCxnSpPr>
            <p:nvPr/>
          </p:nvCxnSpPr>
          <p:spPr bwMode="auto">
            <a:xfrm>
              <a:off x="4081728" y="4597334"/>
              <a:ext cx="242703" cy="0"/>
            </a:xfrm>
            <a:prstGeom prst="line">
              <a:avLst/>
            </a:prstGeom>
            <a:noFill/>
            <a:ln w="38100" cap="flat" cmpd="sng" algn="ctr">
              <a:solidFill>
                <a:schemeClr val="hlink"/>
              </a:solidFill>
              <a:prstDash val="solid"/>
              <a:round/>
              <a:headEnd type="none" w="med" len="med"/>
              <a:tailEnd type="none" w="med" len="med"/>
            </a:ln>
            <a:effectLst/>
          </p:spPr>
        </p:cxnSp>
        <p:cxnSp>
          <p:nvCxnSpPr>
            <p:cNvPr id="42" name="Straight Connector 41"/>
            <p:cNvCxnSpPr>
              <a:stCxn id="35" idx="6"/>
            </p:cNvCxnSpPr>
            <p:nvPr/>
          </p:nvCxnSpPr>
          <p:spPr bwMode="auto">
            <a:xfrm>
              <a:off x="4434541" y="4597333"/>
              <a:ext cx="430140" cy="1"/>
            </a:xfrm>
            <a:prstGeom prst="line">
              <a:avLst/>
            </a:prstGeom>
            <a:noFill/>
            <a:ln w="38100" cap="flat" cmpd="sng" algn="ctr">
              <a:solidFill>
                <a:schemeClr val="hlink"/>
              </a:solidFill>
              <a:prstDash val="solid"/>
              <a:round/>
              <a:headEnd type="none" w="med" len="med"/>
              <a:tailEnd type="none" w="med" len="med"/>
            </a:ln>
            <a:effectLst/>
          </p:spPr>
        </p:cxnSp>
        <p:cxnSp>
          <p:nvCxnSpPr>
            <p:cNvPr id="43" name="Straight Connector 42"/>
            <p:cNvCxnSpPr>
              <a:stCxn id="25" idx="4"/>
              <a:endCxn id="37" idx="0"/>
            </p:cNvCxnSpPr>
            <p:nvPr/>
          </p:nvCxnSpPr>
          <p:spPr bwMode="auto">
            <a:xfrm rot="5400000">
              <a:off x="3238002"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4" name="Straight Connector 43"/>
            <p:cNvCxnSpPr>
              <a:stCxn id="28" idx="2"/>
              <a:endCxn id="34" idx="0"/>
            </p:cNvCxnSpPr>
            <p:nvPr/>
          </p:nvCxnSpPr>
          <p:spPr bwMode="auto">
            <a:xfrm rot="5400000">
              <a:off x="3581640"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5" name="Straight Connector 44"/>
            <p:cNvCxnSpPr>
              <a:stCxn id="24" idx="4"/>
              <a:endCxn id="36" idx="0"/>
            </p:cNvCxnSpPr>
            <p:nvPr/>
          </p:nvCxnSpPr>
          <p:spPr bwMode="auto">
            <a:xfrm rot="5400000">
              <a:off x="3916562"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6" name="Straight Connector 45"/>
            <p:cNvCxnSpPr>
              <a:stCxn id="27" idx="2"/>
              <a:endCxn id="35" idx="0"/>
            </p:cNvCxnSpPr>
            <p:nvPr/>
          </p:nvCxnSpPr>
          <p:spPr bwMode="auto">
            <a:xfrm rot="5400000">
              <a:off x="4269376" y="4432167"/>
              <a:ext cx="220222" cy="0"/>
            </a:xfrm>
            <a:prstGeom prst="line">
              <a:avLst/>
            </a:prstGeom>
            <a:noFill/>
            <a:ln w="38100" cap="flat" cmpd="sng" algn="ctr">
              <a:solidFill>
                <a:schemeClr val="hlink"/>
              </a:solidFill>
              <a:prstDash val="solid"/>
              <a:round/>
              <a:headEnd type="none" w="med" len="med"/>
              <a:tailEnd type="none" w="med" len="med"/>
            </a:ln>
            <a:effectLst/>
          </p:spPr>
        </p:cxnSp>
        <p:sp>
          <p:nvSpPr>
            <p:cNvPr id="48" name="Oval 47"/>
            <p:cNvSpPr/>
            <p:nvPr/>
          </p:nvSpPr>
          <p:spPr bwMode="auto">
            <a:xfrm>
              <a:off x="3293057"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50" name="Straight Connector 49"/>
            <p:cNvCxnSpPr>
              <a:stCxn id="48" idx="6"/>
              <a:endCxn id="52" idx="1"/>
            </p:cNvCxnSpPr>
            <p:nvPr/>
          </p:nvCxnSpPr>
          <p:spPr bwMode="auto">
            <a:xfrm>
              <a:off x="3403168" y="4925373"/>
              <a:ext cx="233527" cy="0"/>
            </a:xfrm>
            <a:prstGeom prst="line">
              <a:avLst/>
            </a:prstGeom>
            <a:noFill/>
            <a:ln w="38100" cap="flat" cmpd="sng" algn="ctr">
              <a:solidFill>
                <a:schemeClr val="hlink"/>
              </a:solidFill>
              <a:prstDash val="solid"/>
              <a:round/>
              <a:headEnd type="none" w="med" len="med"/>
              <a:tailEnd type="none" w="med" len="med"/>
            </a:ln>
            <a:effectLst/>
          </p:spPr>
        </p:cxnSp>
        <p:cxnSp>
          <p:nvCxnSpPr>
            <p:cNvPr id="53" name="Straight Connector 52"/>
            <p:cNvCxnSpPr>
              <a:stCxn id="52" idx="3"/>
              <a:endCxn id="47" idx="2"/>
            </p:cNvCxnSpPr>
            <p:nvPr/>
          </p:nvCxnSpPr>
          <p:spPr bwMode="auto">
            <a:xfrm>
              <a:off x="3746806" y="4925373"/>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54" name="Straight Connector 53"/>
            <p:cNvCxnSpPr>
              <a:stCxn id="47" idx="6"/>
              <a:endCxn id="51" idx="1"/>
            </p:cNvCxnSpPr>
            <p:nvPr/>
          </p:nvCxnSpPr>
          <p:spPr bwMode="auto">
            <a:xfrm>
              <a:off x="4081728" y="4925373"/>
              <a:ext cx="242703" cy="0"/>
            </a:xfrm>
            <a:prstGeom prst="line">
              <a:avLst/>
            </a:prstGeom>
            <a:noFill/>
            <a:ln w="38100" cap="flat" cmpd="sng" algn="ctr">
              <a:solidFill>
                <a:schemeClr val="hlink"/>
              </a:solidFill>
              <a:prstDash val="solid"/>
              <a:round/>
              <a:headEnd type="none" w="med" len="med"/>
              <a:tailEnd type="none" w="med" len="med"/>
            </a:ln>
            <a:effectLst/>
          </p:spPr>
        </p:cxnSp>
        <p:cxnSp>
          <p:nvCxnSpPr>
            <p:cNvPr id="55" name="Straight Connector 54"/>
            <p:cNvCxnSpPr>
              <a:stCxn id="51" idx="3"/>
            </p:cNvCxnSpPr>
            <p:nvPr/>
          </p:nvCxnSpPr>
          <p:spPr bwMode="auto">
            <a:xfrm>
              <a:off x="4434542" y="4925372"/>
              <a:ext cx="430140" cy="1"/>
            </a:xfrm>
            <a:prstGeom prst="line">
              <a:avLst/>
            </a:prstGeom>
            <a:noFill/>
            <a:ln w="38100" cap="flat" cmpd="sng" algn="ctr">
              <a:solidFill>
                <a:schemeClr val="hlink"/>
              </a:solidFill>
              <a:prstDash val="solid"/>
              <a:round/>
              <a:headEnd type="none" w="med" len="med"/>
              <a:tailEnd type="none" w="med" len="med"/>
            </a:ln>
            <a:effectLst/>
          </p:spPr>
        </p:cxnSp>
        <p:cxnSp>
          <p:nvCxnSpPr>
            <p:cNvPr id="58" name="Straight Connector 57"/>
            <p:cNvCxnSpPr>
              <a:endCxn id="57" idx="3"/>
            </p:cNvCxnSpPr>
            <p:nvPr/>
          </p:nvCxnSpPr>
          <p:spPr bwMode="auto">
            <a:xfrm rot="10800000">
              <a:off x="3403168" y="5253412"/>
              <a:ext cx="518540" cy="0"/>
            </a:xfrm>
            <a:prstGeom prst="line">
              <a:avLst/>
            </a:prstGeom>
            <a:noFill/>
            <a:ln w="38100" cap="flat" cmpd="sng" algn="ctr">
              <a:solidFill>
                <a:schemeClr val="hlink"/>
              </a:solidFill>
              <a:prstDash val="solid"/>
              <a:round/>
              <a:headEnd type="none" w="med" len="med"/>
              <a:tailEnd type="none" w="med" len="med"/>
            </a:ln>
            <a:effectLst/>
          </p:spPr>
        </p:cxnSp>
        <p:cxnSp>
          <p:nvCxnSpPr>
            <p:cNvPr id="59" name="Straight Connector 58"/>
            <p:cNvCxnSpPr>
              <a:stCxn id="48" idx="4"/>
              <a:endCxn id="57" idx="0"/>
            </p:cNvCxnSpPr>
            <p:nvPr/>
          </p:nvCxnSpPr>
          <p:spPr bwMode="auto">
            <a:xfrm rot="5400000">
              <a:off x="3239149" y="5089392"/>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0" name="Straight Connector 59"/>
            <p:cNvCxnSpPr>
              <a:stCxn id="52" idx="2"/>
            </p:cNvCxnSpPr>
            <p:nvPr/>
          </p:nvCxnSpPr>
          <p:spPr bwMode="auto">
            <a:xfrm rot="16200000" flipH="1">
              <a:off x="3456866" y="5215310"/>
              <a:ext cx="469769" cy="1"/>
            </a:xfrm>
            <a:prstGeom prst="line">
              <a:avLst/>
            </a:prstGeom>
            <a:noFill/>
            <a:ln w="38100" cap="flat" cmpd="sng" algn="ctr">
              <a:solidFill>
                <a:schemeClr val="hlink"/>
              </a:solidFill>
              <a:prstDash val="solid"/>
              <a:round/>
              <a:headEnd type="none" w="med" len="med"/>
              <a:tailEnd type="none" w="med" len="med"/>
            </a:ln>
            <a:effectLst/>
          </p:spPr>
        </p:cxnSp>
        <p:cxnSp>
          <p:nvCxnSpPr>
            <p:cNvPr id="66" name="Straight Connector 65"/>
            <p:cNvCxnSpPr>
              <a:stCxn id="37" idx="2"/>
              <a:endCxn id="48" idx="0"/>
            </p:cNvCxnSpPr>
            <p:nvPr/>
          </p:nvCxnSpPr>
          <p:spPr bwMode="auto">
            <a:xfrm rot="5400000">
              <a:off x="3239149" y="4761353"/>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7" name="Straight Connector 66"/>
            <p:cNvCxnSpPr>
              <a:stCxn id="34" idx="4"/>
              <a:endCxn id="52" idx="0"/>
            </p:cNvCxnSpPr>
            <p:nvPr/>
          </p:nvCxnSpPr>
          <p:spPr bwMode="auto">
            <a:xfrm rot="5400000">
              <a:off x="3582787" y="4761353"/>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8" name="Straight Connector 67"/>
            <p:cNvCxnSpPr>
              <a:stCxn id="36" idx="2"/>
            </p:cNvCxnSpPr>
            <p:nvPr/>
          </p:nvCxnSpPr>
          <p:spPr bwMode="auto">
            <a:xfrm rot="5400000">
              <a:off x="3799219" y="4879842"/>
              <a:ext cx="454907" cy="0"/>
            </a:xfrm>
            <a:prstGeom prst="line">
              <a:avLst/>
            </a:prstGeom>
            <a:noFill/>
            <a:ln w="38100" cap="flat" cmpd="sng" algn="ctr">
              <a:solidFill>
                <a:schemeClr val="hlink"/>
              </a:solidFill>
              <a:prstDash val="solid"/>
              <a:round/>
              <a:headEnd type="none" w="med" len="med"/>
              <a:tailEnd type="none" w="med" len="med"/>
            </a:ln>
            <a:effectLst/>
          </p:spPr>
        </p:cxnSp>
        <p:cxnSp>
          <p:nvCxnSpPr>
            <p:cNvPr id="69" name="Straight Connector 68"/>
            <p:cNvCxnSpPr>
              <a:stCxn id="35" idx="4"/>
            </p:cNvCxnSpPr>
            <p:nvPr/>
          </p:nvCxnSpPr>
          <p:spPr bwMode="auto">
            <a:xfrm rot="16200000" flipH="1">
              <a:off x="4152033" y="4879841"/>
              <a:ext cx="454907" cy="1"/>
            </a:xfrm>
            <a:prstGeom prst="line">
              <a:avLst/>
            </a:prstGeom>
            <a:noFill/>
            <a:ln w="38100" cap="flat" cmpd="sng" algn="ctr">
              <a:solidFill>
                <a:schemeClr val="hlink"/>
              </a:solidFill>
              <a:prstDash val="solid"/>
              <a:round/>
              <a:headEnd type="none" w="med" len="med"/>
              <a:tailEnd type="none" w="med" len="med"/>
            </a:ln>
            <a:effectLst/>
          </p:spPr>
        </p:cxnSp>
        <p:cxnSp>
          <p:nvCxnSpPr>
            <p:cNvPr id="70" name="Straight Connector 69"/>
            <p:cNvCxnSpPr/>
            <p:nvPr/>
          </p:nvCxnSpPr>
          <p:spPr bwMode="auto">
            <a:xfrm rot="5400000">
              <a:off x="4389402" y="4764396"/>
              <a:ext cx="685800" cy="0"/>
            </a:xfrm>
            <a:prstGeom prst="line">
              <a:avLst/>
            </a:prstGeom>
            <a:noFill/>
            <a:ln w="38100" cap="flat" cmpd="sng" algn="ctr">
              <a:solidFill>
                <a:schemeClr val="hlink"/>
              </a:solidFill>
              <a:prstDash val="solid"/>
              <a:round/>
              <a:headEnd type="none" w="med" len="med"/>
              <a:tailEnd type="none" w="med" len="med"/>
            </a:ln>
            <a:effectLst/>
          </p:spPr>
        </p:cxnSp>
        <p:sp>
          <p:nvSpPr>
            <p:cNvPr id="38" name="Rectangle 37"/>
            <p:cNvSpPr/>
            <p:nvPr/>
          </p:nvSpPr>
          <p:spPr bwMode="auto">
            <a:xfrm>
              <a:off x="4677246"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49" name="Oval 48"/>
            <p:cNvSpPr/>
            <p:nvPr/>
          </p:nvSpPr>
          <p:spPr bwMode="auto">
            <a:xfrm>
              <a:off x="4677246"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7" name="Rectangle 26"/>
            <p:cNvSpPr/>
            <p:nvPr/>
          </p:nvSpPr>
          <p:spPr bwMode="auto">
            <a:xfrm>
              <a:off x="4324431" y="4211945"/>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47" name="Oval 46"/>
            <p:cNvSpPr/>
            <p:nvPr/>
          </p:nvSpPr>
          <p:spPr bwMode="auto">
            <a:xfrm>
              <a:off x="3971617"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1" name="Rectangle 50"/>
            <p:cNvSpPr/>
            <p:nvPr/>
          </p:nvSpPr>
          <p:spPr bwMode="auto">
            <a:xfrm>
              <a:off x="4324431" y="4870317"/>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2" name="Rectangle 51"/>
            <p:cNvSpPr/>
            <p:nvPr/>
          </p:nvSpPr>
          <p:spPr bwMode="auto">
            <a:xfrm>
              <a:off x="3636695" y="4870317"/>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6" name="Oval 55"/>
            <p:cNvSpPr/>
            <p:nvPr/>
          </p:nvSpPr>
          <p:spPr bwMode="auto">
            <a:xfrm>
              <a:off x="3636695" y="5198356"/>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7" name="Rectangle 56"/>
            <p:cNvSpPr/>
            <p:nvPr/>
          </p:nvSpPr>
          <p:spPr bwMode="auto">
            <a:xfrm>
              <a:off x="3293057" y="5198356"/>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8" name="Oval 17"/>
          <p:cNvSpPr/>
          <p:nvPr/>
        </p:nvSpPr>
        <p:spPr bwMode="auto">
          <a:xfrm>
            <a:off x="770467" y="2556933"/>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145" name="Rounded Rectangle 144"/>
          <p:cNvSpPr/>
          <p:nvPr/>
        </p:nvSpPr>
        <p:spPr bwMode="auto">
          <a:xfrm>
            <a:off x="3225800" y="1676400"/>
            <a:ext cx="2641600" cy="24384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146" name="Rectangle 145"/>
          <p:cNvSpPr/>
          <p:nvPr/>
        </p:nvSpPr>
        <p:spPr bwMode="auto">
          <a:xfrm>
            <a:off x="3429000" y="18118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2</a:t>
            </a:r>
          </a:p>
        </p:txBody>
      </p:sp>
      <p:sp>
        <p:nvSpPr>
          <p:cNvPr id="205" name="Rounded Rectangle 204"/>
          <p:cNvSpPr/>
          <p:nvPr/>
        </p:nvSpPr>
        <p:spPr bwMode="auto">
          <a:xfrm>
            <a:off x="6248400" y="1676400"/>
            <a:ext cx="2641600" cy="24384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206" name="Rectangle 205"/>
          <p:cNvSpPr/>
          <p:nvPr/>
        </p:nvSpPr>
        <p:spPr bwMode="auto">
          <a:xfrm>
            <a:off x="6451600" y="18118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3</a:t>
            </a:r>
          </a:p>
        </p:txBody>
      </p:sp>
      <p:sp>
        <p:nvSpPr>
          <p:cNvPr id="219" name="Oval 218"/>
          <p:cNvSpPr/>
          <p:nvPr/>
        </p:nvSpPr>
        <p:spPr bwMode="auto">
          <a:xfrm>
            <a:off x="7054765" y="2556933"/>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25" name="Straight Connector 224"/>
          <p:cNvCxnSpPr>
            <a:stCxn id="219" idx="6"/>
          </p:cNvCxnSpPr>
          <p:nvPr/>
        </p:nvCxnSpPr>
        <p:spPr bwMode="auto">
          <a:xfrm>
            <a:off x="7152641" y="2605871"/>
            <a:ext cx="391159" cy="1"/>
          </a:xfrm>
          <a:prstGeom prst="line">
            <a:avLst/>
          </a:prstGeom>
          <a:noFill/>
          <a:ln w="38100" cap="flat" cmpd="sng" algn="ctr">
            <a:solidFill>
              <a:schemeClr val="hlink"/>
            </a:solidFill>
            <a:prstDash val="solid"/>
            <a:round/>
            <a:headEnd type="none" w="med" len="med"/>
            <a:tailEnd type="none" w="med" len="med"/>
          </a:ln>
          <a:effectLst/>
        </p:spPr>
      </p:cxnSp>
      <p:sp>
        <p:nvSpPr>
          <p:cNvPr id="226" name="Oval 225"/>
          <p:cNvSpPr/>
          <p:nvPr/>
        </p:nvSpPr>
        <p:spPr bwMode="auto">
          <a:xfrm>
            <a:off x="6757056" y="285056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27" name="Oval 226"/>
          <p:cNvSpPr/>
          <p:nvPr/>
        </p:nvSpPr>
        <p:spPr bwMode="auto">
          <a:xfrm>
            <a:off x="7368377" y="285056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28" name="Rectangle 227"/>
          <p:cNvSpPr/>
          <p:nvPr/>
        </p:nvSpPr>
        <p:spPr bwMode="auto">
          <a:xfrm>
            <a:off x="7054765" y="28505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31" name="Straight Connector 230"/>
          <p:cNvCxnSpPr>
            <a:stCxn id="229" idx="3"/>
            <a:endCxn id="226" idx="2"/>
          </p:cNvCxnSpPr>
          <p:nvPr/>
        </p:nvCxnSpPr>
        <p:spPr bwMode="auto">
          <a:xfrm>
            <a:off x="6549476" y="2899501"/>
            <a:ext cx="207580" cy="0"/>
          </a:xfrm>
          <a:prstGeom prst="line">
            <a:avLst/>
          </a:prstGeom>
          <a:noFill/>
          <a:ln w="38100" cap="flat" cmpd="sng" algn="ctr">
            <a:solidFill>
              <a:schemeClr val="hlink"/>
            </a:solidFill>
            <a:prstDash val="solid"/>
            <a:round/>
            <a:headEnd type="none" w="med" len="med"/>
            <a:tailEnd type="none" w="med" len="med"/>
          </a:ln>
          <a:effectLst/>
        </p:spPr>
      </p:cxnSp>
      <p:cxnSp>
        <p:nvCxnSpPr>
          <p:cNvPr id="232" name="Straight Connector 231"/>
          <p:cNvCxnSpPr>
            <a:stCxn id="226" idx="6"/>
            <a:endCxn id="228" idx="1"/>
          </p:cNvCxnSpPr>
          <p:nvPr/>
        </p:nvCxnSpPr>
        <p:spPr bwMode="auto">
          <a:xfrm>
            <a:off x="6854933" y="2899501"/>
            <a:ext cx="199832" cy="0"/>
          </a:xfrm>
          <a:prstGeom prst="line">
            <a:avLst/>
          </a:prstGeom>
          <a:noFill/>
          <a:ln w="38100" cap="flat" cmpd="sng" algn="ctr">
            <a:solidFill>
              <a:schemeClr val="hlink"/>
            </a:solidFill>
            <a:prstDash val="solid"/>
            <a:round/>
            <a:headEnd type="none" w="med" len="med"/>
            <a:tailEnd type="none" w="med" len="med"/>
          </a:ln>
          <a:effectLst/>
        </p:spPr>
      </p:cxnSp>
      <p:cxnSp>
        <p:nvCxnSpPr>
          <p:cNvPr id="233" name="Straight Connector 232"/>
          <p:cNvCxnSpPr>
            <a:stCxn id="228" idx="3"/>
            <a:endCxn id="227" idx="2"/>
          </p:cNvCxnSpPr>
          <p:nvPr/>
        </p:nvCxnSpPr>
        <p:spPr bwMode="auto">
          <a:xfrm>
            <a:off x="7152641" y="2899501"/>
            <a:ext cx="215736" cy="0"/>
          </a:xfrm>
          <a:prstGeom prst="line">
            <a:avLst/>
          </a:prstGeom>
          <a:noFill/>
          <a:ln w="38100" cap="flat" cmpd="sng" algn="ctr">
            <a:solidFill>
              <a:schemeClr val="hlink"/>
            </a:solidFill>
            <a:prstDash val="solid"/>
            <a:round/>
            <a:headEnd type="none" w="med" len="med"/>
            <a:tailEnd type="none" w="med" len="med"/>
          </a:ln>
          <a:effectLst/>
        </p:spPr>
      </p:cxnSp>
      <p:cxnSp>
        <p:nvCxnSpPr>
          <p:cNvPr id="234" name="Straight Connector 233"/>
          <p:cNvCxnSpPr>
            <a:stCxn id="227" idx="6"/>
            <a:endCxn id="230" idx="1"/>
          </p:cNvCxnSpPr>
          <p:nvPr/>
        </p:nvCxnSpPr>
        <p:spPr bwMode="auto">
          <a:xfrm>
            <a:off x="7466254" y="2899501"/>
            <a:ext cx="215737" cy="0"/>
          </a:xfrm>
          <a:prstGeom prst="line">
            <a:avLst/>
          </a:prstGeom>
          <a:noFill/>
          <a:ln w="38100" cap="flat" cmpd="sng" algn="ctr">
            <a:solidFill>
              <a:schemeClr val="hlink"/>
            </a:solidFill>
            <a:prstDash val="solid"/>
            <a:round/>
            <a:headEnd type="none" w="med" len="med"/>
            <a:tailEnd type="none" w="med" len="med"/>
          </a:ln>
          <a:effectLst/>
        </p:spPr>
      </p:cxnSp>
      <p:cxnSp>
        <p:nvCxnSpPr>
          <p:cNvPr id="236" name="Straight Connector 235"/>
          <p:cNvCxnSpPr>
            <a:stCxn id="223" idx="2"/>
            <a:endCxn id="226" idx="0"/>
          </p:cNvCxnSpPr>
          <p:nvPr/>
        </p:nvCxnSpPr>
        <p:spPr bwMode="auto">
          <a:xfrm rot="5400000">
            <a:off x="6708118" y="27526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37" name="Straight Connector 236"/>
          <p:cNvCxnSpPr>
            <a:stCxn id="219" idx="4"/>
            <a:endCxn id="228" idx="0"/>
          </p:cNvCxnSpPr>
          <p:nvPr/>
        </p:nvCxnSpPr>
        <p:spPr bwMode="auto">
          <a:xfrm rot="5400000">
            <a:off x="7005827" y="27526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38" name="Straight Connector 237"/>
          <p:cNvCxnSpPr>
            <a:stCxn id="222" idx="2"/>
            <a:endCxn id="227" idx="0"/>
          </p:cNvCxnSpPr>
          <p:nvPr/>
        </p:nvCxnSpPr>
        <p:spPr bwMode="auto">
          <a:xfrm rot="5400000">
            <a:off x="7319439" y="27526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42" name="Straight Connector 241"/>
          <p:cNvCxnSpPr>
            <a:stCxn id="240" idx="6"/>
            <a:endCxn id="244" idx="1"/>
          </p:cNvCxnSpPr>
          <p:nvPr/>
        </p:nvCxnSpPr>
        <p:spPr bwMode="auto">
          <a:xfrm>
            <a:off x="6549476" y="3191091"/>
            <a:ext cx="207580" cy="0"/>
          </a:xfrm>
          <a:prstGeom prst="line">
            <a:avLst/>
          </a:prstGeom>
          <a:noFill/>
          <a:ln w="38100" cap="flat" cmpd="sng" algn="ctr">
            <a:solidFill>
              <a:schemeClr val="hlink"/>
            </a:solidFill>
            <a:prstDash val="solid"/>
            <a:round/>
            <a:headEnd type="none" w="med" len="med"/>
            <a:tailEnd type="none" w="med" len="med"/>
          </a:ln>
          <a:effectLst/>
        </p:spPr>
      </p:cxnSp>
      <p:sp>
        <p:nvSpPr>
          <p:cNvPr id="244" name="Rectangle 243"/>
          <p:cNvSpPr/>
          <p:nvPr/>
        </p:nvSpPr>
        <p:spPr bwMode="auto">
          <a:xfrm>
            <a:off x="6757056" y="314215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45" name="Straight Connector 244"/>
          <p:cNvCxnSpPr>
            <a:stCxn id="244" idx="3"/>
            <a:endCxn id="239" idx="2"/>
          </p:cNvCxnSpPr>
          <p:nvPr/>
        </p:nvCxnSpPr>
        <p:spPr bwMode="auto">
          <a:xfrm>
            <a:off x="6854933" y="3191091"/>
            <a:ext cx="199832" cy="0"/>
          </a:xfrm>
          <a:prstGeom prst="line">
            <a:avLst/>
          </a:prstGeom>
          <a:noFill/>
          <a:ln w="38100" cap="flat" cmpd="sng" algn="ctr">
            <a:solidFill>
              <a:schemeClr val="hlink"/>
            </a:solidFill>
            <a:prstDash val="solid"/>
            <a:round/>
            <a:headEnd type="none" w="med" len="med"/>
            <a:tailEnd type="none" w="med" len="med"/>
          </a:ln>
          <a:effectLst/>
        </p:spPr>
      </p:cxnSp>
      <p:cxnSp>
        <p:nvCxnSpPr>
          <p:cNvPr id="246" name="Straight Connector 245"/>
          <p:cNvCxnSpPr>
            <a:stCxn id="239" idx="6"/>
            <a:endCxn id="243" idx="1"/>
          </p:cNvCxnSpPr>
          <p:nvPr/>
        </p:nvCxnSpPr>
        <p:spPr bwMode="auto">
          <a:xfrm>
            <a:off x="7152641" y="3191091"/>
            <a:ext cx="215736" cy="0"/>
          </a:xfrm>
          <a:prstGeom prst="line">
            <a:avLst/>
          </a:prstGeom>
          <a:noFill/>
          <a:ln w="38100" cap="flat" cmpd="sng" algn="ctr">
            <a:solidFill>
              <a:schemeClr val="hlink"/>
            </a:solidFill>
            <a:prstDash val="solid"/>
            <a:round/>
            <a:headEnd type="none" w="med" len="med"/>
            <a:tailEnd type="none" w="med" len="med"/>
          </a:ln>
          <a:effectLst/>
        </p:spPr>
      </p:cxnSp>
      <p:cxnSp>
        <p:nvCxnSpPr>
          <p:cNvPr id="247" name="Straight Connector 246"/>
          <p:cNvCxnSpPr>
            <a:stCxn id="243" idx="3"/>
            <a:endCxn id="241" idx="2"/>
          </p:cNvCxnSpPr>
          <p:nvPr/>
        </p:nvCxnSpPr>
        <p:spPr bwMode="auto">
          <a:xfrm>
            <a:off x="7466254" y="3191091"/>
            <a:ext cx="215737" cy="0"/>
          </a:xfrm>
          <a:prstGeom prst="line">
            <a:avLst/>
          </a:prstGeom>
          <a:noFill/>
          <a:ln w="38100" cap="flat" cmpd="sng" algn="ctr">
            <a:solidFill>
              <a:schemeClr val="hlink"/>
            </a:solidFill>
            <a:prstDash val="solid"/>
            <a:round/>
            <a:headEnd type="none" w="med" len="med"/>
            <a:tailEnd type="none" w="med" len="med"/>
          </a:ln>
          <a:effectLst/>
        </p:spPr>
      </p:cxnSp>
      <p:cxnSp>
        <p:nvCxnSpPr>
          <p:cNvPr id="252" name="Straight Connector 251"/>
          <p:cNvCxnSpPr>
            <a:stCxn id="244" idx="2"/>
          </p:cNvCxnSpPr>
          <p:nvPr/>
        </p:nvCxnSpPr>
        <p:spPr bwMode="auto">
          <a:xfrm rot="5400000">
            <a:off x="6597207" y="3448815"/>
            <a:ext cx="417574" cy="0"/>
          </a:xfrm>
          <a:prstGeom prst="line">
            <a:avLst/>
          </a:prstGeom>
          <a:noFill/>
          <a:ln w="38100" cap="flat" cmpd="sng" algn="ctr">
            <a:solidFill>
              <a:schemeClr val="hlink"/>
            </a:solidFill>
            <a:prstDash val="solid"/>
            <a:round/>
            <a:headEnd type="none" w="med" len="med"/>
            <a:tailEnd type="none" w="med" len="med"/>
          </a:ln>
          <a:effectLst/>
        </p:spPr>
      </p:cxnSp>
      <p:cxnSp>
        <p:nvCxnSpPr>
          <p:cNvPr id="253" name="Straight Connector 252"/>
          <p:cNvCxnSpPr/>
          <p:nvPr/>
        </p:nvCxnSpPr>
        <p:spPr bwMode="auto">
          <a:xfrm rot="5400000">
            <a:off x="6195740" y="3048001"/>
            <a:ext cx="609602" cy="0"/>
          </a:xfrm>
          <a:prstGeom prst="line">
            <a:avLst/>
          </a:prstGeom>
          <a:noFill/>
          <a:ln w="38100" cap="flat" cmpd="sng" algn="ctr">
            <a:solidFill>
              <a:schemeClr val="hlink"/>
            </a:solidFill>
            <a:prstDash val="solid"/>
            <a:round/>
            <a:headEnd type="none" w="med" len="med"/>
            <a:tailEnd type="none" w="med" len="med"/>
          </a:ln>
          <a:effectLst/>
        </p:spPr>
      </p:cxnSp>
      <p:cxnSp>
        <p:nvCxnSpPr>
          <p:cNvPr id="254" name="Straight Connector 253"/>
          <p:cNvCxnSpPr>
            <a:stCxn id="226" idx="4"/>
            <a:endCxn id="244" idx="0"/>
          </p:cNvCxnSpPr>
          <p:nvPr/>
        </p:nvCxnSpPr>
        <p:spPr bwMode="auto">
          <a:xfrm rot="5400000">
            <a:off x="6709138" y="3045296"/>
            <a:ext cx="193714" cy="0"/>
          </a:xfrm>
          <a:prstGeom prst="line">
            <a:avLst/>
          </a:prstGeom>
          <a:noFill/>
          <a:ln w="38100" cap="flat" cmpd="sng" algn="ctr">
            <a:solidFill>
              <a:schemeClr val="hlink"/>
            </a:solidFill>
            <a:prstDash val="solid"/>
            <a:round/>
            <a:headEnd type="none" w="med" len="med"/>
            <a:tailEnd type="none" w="med" len="med"/>
          </a:ln>
          <a:effectLst/>
        </p:spPr>
      </p:cxnSp>
      <p:cxnSp>
        <p:nvCxnSpPr>
          <p:cNvPr id="255" name="Straight Connector 254"/>
          <p:cNvCxnSpPr>
            <a:stCxn id="228" idx="2"/>
          </p:cNvCxnSpPr>
          <p:nvPr/>
        </p:nvCxnSpPr>
        <p:spPr bwMode="auto">
          <a:xfrm rot="5400000">
            <a:off x="6901522" y="3150619"/>
            <a:ext cx="404362" cy="0"/>
          </a:xfrm>
          <a:prstGeom prst="line">
            <a:avLst/>
          </a:prstGeom>
          <a:noFill/>
          <a:ln w="38100" cap="flat" cmpd="sng" algn="ctr">
            <a:solidFill>
              <a:schemeClr val="hlink"/>
            </a:solidFill>
            <a:prstDash val="solid"/>
            <a:round/>
            <a:headEnd type="none" w="med" len="med"/>
            <a:tailEnd type="none" w="med" len="med"/>
          </a:ln>
          <a:effectLst/>
        </p:spPr>
      </p:cxnSp>
      <p:cxnSp>
        <p:nvCxnSpPr>
          <p:cNvPr id="256" name="Straight Connector 255"/>
          <p:cNvCxnSpPr>
            <a:stCxn id="227" idx="4"/>
          </p:cNvCxnSpPr>
          <p:nvPr/>
        </p:nvCxnSpPr>
        <p:spPr bwMode="auto">
          <a:xfrm rot="16200000" flipH="1">
            <a:off x="7215134" y="3150618"/>
            <a:ext cx="404362" cy="1"/>
          </a:xfrm>
          <a:prstGeom prst="line">
            <a:avLst/>
          </a:prstGeom>
          <a:noFill/>
          <a:ln w="38100" cap="flat" cmpd="sng" algn="ctr">
            <a:solidFill>
              <a:schemeClr val="hlink"/>
            </a:solidFill>
            <a:prstDash val="solid"/>
            <a:round/>
            <a:headEnd type="none" w="med" len="med"/>
            <a:tailEnd type="none" w="med" len="med"/>
          </a:ln>
          <a:effectLst/>
        </p:spPr>
      </p:cxnSp>
      <p:cxnSp>
        <p:nvCxnSpPr>
          <p:cNvPr id="257" name="Straight Connector 256"/>
          <p:cNvCxnSpPr/>
          <p:nvPr/>
        </p:nvCxnSpPr>
        <p:spPr bwMode="auto">
          <a:xfrm rot="5400000">
            <a:off x="7426129" y="3048000"/>
            <a:ext cx="609600" cy="0"/>
          </a:xfrm>
          <a:prstGeom prst="line">
            <a:avLst/>
          </a:prstGeom>
          <a:noFill/>
          <a:ln w="38100" cap="flat" cmpd="sng" algn="ctr">
            <a:solidFill>
              <a:schemeClr val="hlink"/>
            </a:solidFill>
            <a:prstDash val="solid"/>
            <a:round/>
            <a:headEnd type="none" w="med" len="med"/>
            <a:tailEnd type="none" w="med" len="med"/>
          </a:ln>
          <a:effectLst/>
        </p:spPr>
      </p:cxnSp>
      <p:sp>
        <p:nvSpPr>
          <p:cNvPr id="266" name="Rectangle 265"/>
          <p:cNvSpPr/>
          <p:nvPr/>
        </p:nvSpPr>
        <p:spPr bwMode="auto">
          <a:xfrm>
            <a:off x="4038560" y="2514600"/>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68" name="Straight Connector 267"/>
          <p:cNvCxnSpPr>
            <a:endCxn id="266" idx="1"/>
          </p:cNvCxnSpPr>
          <p:nvPr/>
        </p:nvCxnSpPr>
        <p:spPr bwMode="auto">
          <a:xfrm>
            <a:off x="3581400" y="2565830"/>
            <a:ext cx="457160" cy="0"/>
          </a:xfrm>
          <a:prstGeom prst="line">
            <a:avLst/>
          </a:prstGeom>
          <a:noFill/>
          <a:ln w="38100" cap="flat" cmpd="sng" algn="ctr">
            <a:solidFill>
              <a:schemeClr val="hlink"/>
            </a:solidFill>
            <a:prstDash val="solid"/>
            <a:round/>
            <a:headEnd type="none" w="med" len="med"/>
            <a:tailEnd type="none" w="med" len="med"/>
          </a:ln>
          <a:effectLst/>
        </p:spPr>
      </p:cxnSp>
      <p:sp>
        <p:nvSpPr>
          <p:cNvPr id="270" name="Oval 269"/>
          <p:cNvSpPr/>
          <p:nvPr/>
        </p:nvSpPr>
        <p:spPr bwMode="auto">
          <a:xfrm>
            <a:off x="4038560" y="28198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1" name="Rectangle 270"/>
          <p:cNvSpPr/>
          <p:nvPr/>
        </p:nvSpPr>
        <p:spPr bwMode="auto">
          <a:xfrm>
            <a:off x="3710263" y="281984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2" name="Straight Connector 271"/>
          <p:cNvCxnSpPr>
            <a:stCxn id="269" idx="6"/>
            <a:endCxn id="271" idx="1"/>
          </p:cNvCxnSpPr>
          <p:nvPr/>
        </p:nvCxnSpPr>
        <p:spPr bwMode="auto">
          <a:xfrm>
            <a:off x="3484426" y="2871073"/>
            <a:ext cx="225837" cy="0"/>
          </a:xfrm>
          <a:prstGeom prst="line">
            <a:avLst/>
          </a:prstGeom>
          <a:noFill/>
          <a:ln w="38100" cap="flat" cmpd="sng" algn="ctr">
            <a:solidFill>
              <a:schemeClr val="hlink"/>
            </a:solidFill>
            <a:prstDash val="solid"/>
            <a:round/>
            <a:headEnd type="none" w="med" len="med"/>
            <a:tailEnd type="none" w="med" len="med"/>
          </a:ln>
          <a:effectLst/>
        </p:spPr>
      </p:cxnSp>
      <p:cxnSp>
        <p:nvCxnSpPr>
          <p:cNvPr id="273" name="Straight Connector 272"/>
          <p:cNvCxnSpPr>
            <a:stCxn id="271" idx="3"/>
            <a:endCxn id="270" idx="2"/>
          </p:cNvCxnSpPr>
          <p:nvPr/>
        </p:nvCxnSpPr>
        <p:spPr bwMode="auto">
          <a:xfrm>
            <a:off x="3812722" y="2871073"/>
            <a:ext cx="225838" cy="0"/>
          </a:xfrm>
          <a:prstGeom prst="line">
            <a:avLst/>
          </a:prstGeom>
          <a:noFill/>
          <a:ln w="38100" cap="flat" cmpd="sng" algn="ctr">
            <a:solidFill>
              <a:schemeClr val="hlink"/>
            </a:solidFill>
            <a:prstDash val="solid"/>
            <a:round/>
            <a:headEnd type="none" w="med" len="med"/>
            <a:tailEnd type="none" w="med" len="med"/>
          </a:ln>
          <a:effectLst/>
        </p:spPr>
      </p:cxnSp>
      <p:sp>
        <p:nvSpPr>
          <p:cNvPr id="275" name="Rectangle 274"/>
          <p:cNvSpPr/>
          <p:nvPr/>
        </p:nvSpPr>
        <p:spPr bwMode="auto">
          <a:xfrm>
            <a:off x="4038560" y="3125086"/>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7" name="Straight Connector 276"/>
          <p:cNvCxnSpPr>
            <a:stCxn id="276" idx="3"/>
            <a:endCxn id="274" idx="2"/>
          </p:cNvCxnSpPr>
          <p:nvPr/>
        </p:nvCxnSpPr>
        <p:spPr bwMode="auto">
          <a:xfrm>
            <a:off x="3484426" y="3176316"/>
            <a:ext cx="225837" cy="0"/>
          </a:xfrm>
          <a:prstGeom prst="line">
            <a:avLst/>
          </a:prstGeom>
          <a:noFill/>
          <a:ln w="38100" cap="flat" cmpd="sng" algn="ctr">
            <a:solidFill>
              <a:schemeClr val="hlink"/>
            </a:solidFill>
            <a:prstDash val="solid"/>
            <a:round/>
            <a:headEnd type="none" w="med" len="med"/>
            <a:tailEnd type="none" w="med" len="med"/>
          </a:ln>
          <a:effectLst/>
        </p:spPr>
      </p:cxnSp>
      <p:cxnSp>
        <p:nvCxnSpPr>
          <p:cNvPr id="278" name="Straight Connector 277"/>
          <p:cNvCxnSpPr>
            <a:stCxn id="274" idx="6"/>
            <a:endCxn id="275" idx="1"/>
          </p:cNvCxnSpPr>
          <p:nvPr/>
        </p:nvCxnSpPr>
        <p:spPr bwMode="auto">
          <a:xfrm>
            <a:off x="3812722" y="3176316"/>
            <a:ext cx="225838" cy="0"/>
          </a:xfrm>
          <a:prstGeom prst="line">
            <a:avLst/>
          </a:prstGeom>
          <a:noFill/>
          <a:ln w="38100" cap="flat" cmpd="sng" algn="ctr">
            <a:solidFill>
              <a:schemeClr val="hlink"/>
            </a:solidFill>
            <a:prstDash val="solid"/>
            <a:round/>
            <a:headEnd type="none" w="med" len="med"/>
            <a:tailEnd type="none" w="med" len="med"/>
          </a:ln>
          <a:effectLst/>
        </p:spPr>
      </p:cxnSp>
      <p:cxnSp>
        <p:nvCxnSpPr>
          <p:cNvPr id="279" name="Straight Connector 278"/>
          <p:cNvCxnSpPr/>
          <p:nvPr/>
        </p:nvCxnSpPr>
        <p:spPr bwMode="auto">
          <a:xfrm rot="5400000">
            <a:off x="3128397" y="3048000"/>
            <a:ext cx="609600" cy="0"/>
          </a:xfrm>
          <a:prstGeom prst="line">
            <a:avLst/>
          </a:prstGeom>
          <a:noFill/>
          <a:ln w="38100" cap="flat" cmpd="sng" algn="ctr">
            <a:solidFill>
              <a:schemeClr val="hlink"/>
            </a:solidFill>
            <a:prstDash val="solid"/>
            <a:round/>
            <a:headEnd type="none" w="med" len="med"/>
            <a:tailEnd type="none" w="med" len="med"/>
          </a:ln>
          <a:effectLst/>
        </p:spPr>
      </p:cxnSp>
      <p:cxnSp>
        <p:nvCxnSpPr>
          <p:cNvPr id="280" name="Straight Connector 279"/>
          <p:cNvCxnSpPr>
            <a:stCxn id="271" idx="2"/>
          </p:cNvCxnSpPr>
          <p:nvPr/>
        </p:nvCxnSpPr>
        <p:spPr bwMode="auto">
          <a:xfrm rot="5400000">
            <a:off x="3546244" y="3137551"/>
            <a:ext cx="430498" cy="0"/>
          </a:xfrm>
          <a:prstGeom prst="line">
            <a:avLst/>
          </a:prstGeom>
          <a:noFill/>
          <a:ln w="38100" cap="flat" cmpd="sng" algn="ctr">
            <a:solidFill>
              <a:schemeClr val="hlink"/>
            </a:solidFill>
            <a:prstDash val="solid"/>
            <a:round/>
            <a:headEnd type="none" w="med" len="med"/>
            <a:tailEnd type="none" w="med" len="med"/>
          </a:ln>
          <a:effectLst/>
        </p:spPr>
      </p:cxnSp>
      <p:cxnSp>
        <p:nvCxnSpPr>
          <p:cNvPr id="281" name="Straight Connector 280"/>
          <p:cNvCxnSpPr>
            <a:stCxn id="270" idx="4"/>
            <a:endCxn id="275" idx="0"/>
          </p:cNvCxnSpPr>
          <p:nvPr/>
        </p:nvCxnSpPr>
        <p:spPr bwMode="auto">
          <a:xfrm rot="5400000">
            <a:off x="3988398" y="3023694"/>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89" name="Straight Connector 288"/>
          <p:cNvCxnSpPr>
            <a:stCxn id="275" idx="2"/>
            <a:endCxn id="283" idx="0"/>
          </p:cNvCxnSpPr>
          <p:nvPr/>
        </p:nvCxnSpPr>
        <p:spPr bwMode="auto">
          <a:xfrm rot="5400000">
            <a:off x="3987331" y="3330004"/>
            <a:ext cx="204918" cy="0"/>
          </a:xfrm>
          <a:prstGeom prst="line">
            <a:avLst/>
          </a:prstGeom>
          <a:noFill/>
          <a:ln w="38100" cap="flat" cmpd="sng" algn="ctr">
            <a:solidFill>
              <a:schemeClr val="hlink"/>
            </a:solidFill>
            <a:prstDash val="solid"/>
            <a:round/>
            <a:headEnd type="none" w="med" len="med"/>
            <a:tailEnd type="none" w="med" len="med"/>
          </a:ln>
          <a:effectLst/>
        </p:spPr>
      </p:cxnSp>
      <p:cxnSp>
        <p:nvCxnSpPr>
          <p:cNvPr id="291" name="Straight Connector 290"/>
          <p:cNvCxnSpPr>
            <a:stCxn id="264" idx="4"/>
            <a:endCxn id="271" idx="0"/>
          </p:cNvCxnSpPr>
          <p:nvPr/>
        </p:nvCxnSpPr>
        <p:spPr bwMode="auto">
          <a:xfrm rot="5400000">
            <a:off x="3660101" y="27184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92" name="Straight Connector 291"/>
          <p:cNvCxnSpPr>
            <a:stCxn id="266" idx="2"/>
            <a:endCxn id="270" idx="0"/>
          </p:cNvCxnSpPr>
          <p:nvPr/>
        </p:nvCxnSpPr>
        <p:spPr bwMode="auto">
          <a:xfrm rot="5400000">
            <a:off x="3988398" y="27184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94" name="Straight Connector 293"/>
          <p:cNvCxnSpPr>
            <a:stCxn id="293" idx="6"/>
            <a:endCxn id="295" idx="1"/>
          </p:cNvCxnSpPr>
          <p:nvPr/>
        </p:nvCxnSpPr>
        <p:spPr bwMode="auto">
          <a:xfrm>
            <a:off x="4480842" y="2565830"/>
            <a:ext cx="217299" cy="0"/>
          </a:xfrm>
          <a:prstGeom prst="line">
            <a:avLst/>
          </a:prstGeom>
          <a:noFill/>
          <a:ln w="38100" cap="flat" cmpd="sng" algn="ctr">
            <a:solidFill>
              <a:schemeClr val="hlink"/>
            </a:solidFill>
            <a:prstDash val="solid"/>
            <a:round/>
            <a:headEnd type="none" w="med" len="med"/>
            <a:tailEnd type="none" w="med" len="med"/>
          </a:ln>
          <a:effectLst/>
        </p:spPr>
      </p:cxnSp>
      <p:sp>
        <p:nvSpPr>
          <p:cNvPr id="297" name="Rectangle 296"/>
          <p:cNvSpPr/>
          <p:nvPr/>
        </p:nvSpPr>
        <p:spPr bwMode="auto">
          <a:xfrm>
            <a:off x="4378383" y="281984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98" name="Straight Connector 297"/>
          <p:cNvCxnSpPr>
            <a:stCxn id="297" idx="3"/>
            <a:endCxn id="296" idx="2"/>
          </p:cNvCxnSpPr>
          <p:nvPr/>
        </p:nvCxnSpPr>
        <p:spPr bwMode="auto">
          <a:xfrm>
            <a:off x="4480842" y="2871073"/>
            <a:ext cx="217299" cy="0"/>
          </a:xfrm>
          <a:prstGeom prst="line">
            <a:avLst/>
          </a:prstGeom>
          <a:noFill/>
          <a:ln w="38100" cap="flat" cmpd="sng" algn="ctr">
            <a:solidFill>
              <a:schemeClr val="hlink"/>
            </a:solidFill>
            <a:prstDash val="solid"/>
            <a:round/>
            <a:headEnd type="none" w="med" len="med"/>
            <a:tailEnd type="none" w="med" len="med"/>
          </a:ln>
          <a:effectLst/>
        </p:spPr>
      </p:cxnSp>
      <p:cxnSp>
        <p:nvCxnSpPr>
          <p:cNvPr id="299" name="Straight Connector 298"/>
          <p:cNvCxnSpPr>
            <a:stCxn id="293" idx="4"/>
            <a:endCxn id="297" idx="0"/>
          </p:cNvCxnSpPr>
          <p:nvPr/>
        </p:nvCxnSpPr>
        <p:spPr bwMode="auto">
          <a:xfrm rot="5400000">
            <a:off x="4328221" y="27184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300" name="Straight Connector 299"/>
          <p:cNvCxnSpPr>
            <a:stCxn id="295" idx="2"/>
          </p:cNvCxnSpPr>
          <p:nvPr/>
        </p:nvCxnSpPr>
        <p:spPr bwMode="auto">
          <a:xfrm rot="5400000">
            <a:off x="4533901" y="2832529"/>
            <a:ext cx="430941" cy="0"/>
          </a:xfrm>
          <a:prstGeom prst="line">
            <a:avLst/>
          </a:prstGeom>
          <a:noFill/>
          <a:ln w="38100" cap="flat" cmpd="sng" algn="ctr">
            <a:solidFill>
              <a:schemeClr val="hlink"/>
            </a:solidFill>
            <a:prstDash val="solid"/>
            <a:round/>
            <a:headEnd type="none" w="med" len="med"/>
            <a:tailEnd type="none" w="med" len="med"/>
          </a:ln>
          <a:effectLst/>
        </p:spPr>
      </p:cxnSp>
      <p:cxnSp>
        <p:nvCxnSpPr>
          <p:cNvPr id="307" name="Straight Connector 306"/>
          <p:cNvCxnSpPr>
            <a:stCxn id="301" idx="4"/>
            <a:endCxn id="305" idx="0"/>
          </p:cNvCxnSpPr>
          <p:nvPr/>
        </p:nvCxnSpPr>
        <p:spPr bwMode="auto">
          <a:xfrm rot="5400000">
            <a:off x="4327154" y="3330004"/>
            <a:ext cx="204918" cy="0"/>
          </a:xfrm>
          <a:prstGeom prst="line">
            <a:avLst/>
          </a:prstGeom>
          <a:noFill/>
          <a:ln w="38100" cap="flat" cmpd="sng" algn="ctr">
            <a:solidFill>
              <a:schemeClr val="hlink"/>
            </a:solidFill>
            <a:prstDash val="solid"/>
            <a:round/>
            <a:headEnd type="none" w="med" len="med"/>
            <a:tailEnd type="none" w="med" len="med"/>
          </a:ln>
          <a:effectLst/>
        </p:spPr>
      </p:cxnSp>
      <p:cxnSp>
        <p:nvCxnSpPr>
          <p:cNvPr id="309" name="Straight Connector 308"/>
          <p:cNvCxnSpPr>
            <a:stCxn id="297" idx="2"/>
            <a:endCxn id="301" idx="0"/>
          </p:cNvCxnSpPr>
          <p:nvPr/>
        </p:nvCxnSpPr>
        <p:spPr bwMode="auto">
          <a:xfrm rot="5400000">
            <a:off x="4328221" y="3023694"/>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311" name="Straight Connector 310"/>
          <p:cNvCxnSpPr>
            <a:stCxn id="266" idx="3"/>
            <a:endCxn id="293" idx="2"/>
          </p:cNvCxnSpPr>
          <p:nvPr/>
        </p:nvCxnSpPr>
        <p:spPr bwMode="auto">
          <a:xfrm>
            <a:off x="4141019" y="2565830"/>
            <a:ext cx="237364" cy="0"/>
          </a:xfrm>
          <a:prstGeom prst="line">
            <a:avLst/>
          </a:prstGeom>
          <a:noFill/>
          <a:ln w="38100" cap="flat" cmpd="sng" algn="ctr">
            <a:solidFill>
              <a:schemeClr val="hlink"/>
            </a:solidFill>
            <a:prstDash val="solid"/>
            <a:round/>
            <a:headEnd type="none" w="med" len="med"/>
            <a:tailEnd type="none" w="med" len="med"/>
          </a:ln>
          <a:effectLst/>
        </p:spPr>
      </p:cxnSp>
      <p:cxnSp>
        <p:nvCxnSpPr>
          <p:cNvPr id="312" name="Straight Connector 311"/>
          <p:cNvCxnSpPr>
            <a:stCxn id="270" idx="6"/>
            <a:endCxn id="297" idx="1"/>
          </p:cNvCxnSpPr>
          <p:nvPr/>
        </p:nvCxnSpPr>
        <p:spPr bwMode="auto">
          <a:xfrm>
            <a:off x="4141019" y="2871073"/>
            <a:ext cx="237364" cy="0"/>
          </a:xfrm>
          <a:prstGeom prst="line">
            <a:avLst/>
          </a:prstGeom>
          <a:noFill/>
          <a:ln w="38100" cap="flat" cmpd="sng" algn="ctr">
            <a:solidFill>
              <a:schemeClr val="hlink"/>
            </a:solidFill>
            <a:prstDash val="solid"/>
            <a:round/>
            <a:headEnd type="none" w="med" len="med"/>
            <a:tailEnd type="none" w="med" len="med"/>
          </a:ln>
          <a:effectLst/>
        </p:spPr>
      </p:cxnSp>
      <p:cxnSp>
        <p:nvCxnSpPr>
          <p:cNvPr id="313" name="Straight Connector 312"/>
          <p:cNvCxnSpPr>
            <a:stCxn id="275" idx="3"/>
          </p:cNvCxnSpPr>
          <p:nvPr/>
        </p:nvCxnSpPr>
        <p:spPr bwMode="auto">
          <a:xfrm>
            <a:off x="4141019" y="3176316"/>
            <a:ext cx="430981" cy="0"/>
          </a:xfrm>
          <a:prstGeom prst="line">
            <a:avLst/>
          </a:prstGeom>
          <a:noFill/>
          <a:ln w="38100" cap="flat" cmpd="sng" algn="ctr">
            <a:solidFill>
              <a:schemeClr val="hlink"/>
            </a:solidFill>
            <a:prstDash val="solid"/>
            <a:round/>
            <a:headEnd type="none" w="med" len="med"/>
            <a:tailEnd type="none" w="med" len="med"/>
          </a:ln>
          <a:effectLst/>
        </p:spPr>
      </p:cxnSp>
      <p:cxnSp>
        <p:nvCxnSpPr>
          <p:cNvPr id="314" name="Straight Connector 313"/>
          <p:cNvCxnSpPr/>
          <p:nvPr/>
        </p:nvCxnSpPr>
        <p:spPr bwMode="auto">
          <a:xfrm>
            <a:off x="3962400" y="3483693"/>
            <a:ext cx="609600" cy="0"/>
          </a:xfrm>
          <a:prstGeom prst="line">
            <a:avLst/>
          </a:prstGeom>
          <a:noFill/>
          <a:ln w="38100" cap="flat" cmpd="sng" algn="ctr">
            <a:solidFill>
              <a:schemeClr val="hlink"/>
            </a:solidFill>
            <a:prstDash val="solid"/>
            <a:round/>
            <a:headEnd type="none" w="med" len="med"/>
            <a:tailEnd type="none" w="med" len="med"/>
          </a:ln>
          <a:effectLst/>
        </p:spPr>
      </p:cxnSp>
      <p:sp>
        <p:nvSpPr>
          <p:cNvPr id="150" name="Oval 149"/>
          <p:cNvSpPr/>
          <p:nvPr/>
        </p:nvSpPr>
        <p:spPr bwMode="auto">
          <a:xfrm>
            <a:off x="3733800" y="2556933"/>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317" name="Rounded Rectangle 316"/>
          <p:cNvSpPr/>
          <p:nvPr/>
        </p:nvSpPr>
        <p:spPr bwMode="auto">
          <a:xfrm>
            <a:off x="304800" y="990600"/>
            <a:ext cx="8458200" cy="4572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Fast Reliable</a:t>
            </a:r>
            <a:r>
              <a:rPr kumimoji="0" lang="en-US" sz="2800" b="0" i="0" u="none" strike="noStrike" cap="none" normalizeH="0" dirty="0" smtClean="0">
                <a:ln>
                  <a:noFill/>
                </a:ln>
                <a:solidFill>
                  <a:schemeClr val="tx1"/>
                </a:solidFill>
                <a:effectLst/>
                <a:latin typeface="Tahoma" pitchFamily="-64" charset="0"/>
              </a:rPr>
              <a:t> Network</a:t>
            </a:r>
            <a:endParaRPr kumimoji="0" lang="en-US" sz="2800" b="0" i="0" u="none" strike="noStrike" cap="none" normalizeH="0" baseline="0" dirty="0" smtClean="0">
              <a:ln>
                <a:noFill/>
              </a:ln>
              <a:solidFill>
                <a:schemeClr val="tx1"/>
              </a:solidFill>
              <a:effectLst/>
              <a:latin typeface="Tahoma" pitchFamily="-64" charset="0"/>
            </a:endParaRPr>
          </a:p>
        </p:txBody>
      </p:sp>
      <p:sp>
        <p:nvSpPr>
          <p:cNvPr id="318" name="Up-Down Arrow 317"/>
          <p:cNvSpPr/>
          <p:nvPr/>
        </p:nvSpPr>
        <p:spPr bwMode="auto">
          <a:xfrm>
            <a:off x="914400" y="1371600"/>
            <a:ext cx="228600" cy="5334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9" name="Up-Down Arrow 318"/>
          <p:cNvSpPr/>
          <p:nvPr/>
        </p:nvSpPr>
        <p:spPr bwMode="auto">
          <a:xfrm>
            <a:off x="3886200" y="1371600"/>
            <a:ext cx="228600" cy="5334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0" name="Up-Down Arrow 319"/>
          <p:cNvSpPr/>
          <p:nvPr/>
        </p:nvSpPr>
        <p:spPr bwMode="auto">
          <a:xfrm>
            <a:off x="6934200" y="1371600"/>
            <a:ext cx="228600" cy="5334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4" name="Oval 263"/>
          <p:cNvSpPr/>
          <p:nvPr/>
        </p:nvSpPr>
        <p:spPr bwMode="auto">
          <a:xfrm>
            <a:off x="3710263" y="2514600"/>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9" name="Oval 268"/>
          <p:cNvSpPr/>
          <p:nvPr/>
        </p:nvSpPr>
        <p:spPr bwMode="auto">
          <a:xfrm>
            <a:off x="3381967" y="28198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4" name="Oval 273"/>
          <p:cNvSpPr/>
          <p:nvPr/>
        </p:nvSpPr>
        <p:spPr bwMode="auto">
          <a:xfrm>
            <a:off x="3710263" y="3125086"/>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6" name="Rectangle 275"/>
          <p:cNvSpPr/>
          <p:nvPr/>
        </p:nvSpPr>
        <p:spPr bwMode="auto">
          <a:xfrm>
            <a:off x="3381967" y="3125086"/>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3" name="Oval 282"/>
          <p:cNvSpPr/>
          <p:nvPr/>
        </p:nvSpPr>
        <p:spPr bwMode="auto">
          <a:xfrm>
            <a:off x="4038560" y="343246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3" name="Oval 292"/>
          <p:cNvSpPr/>
          <p:nvPr/>
        </p:nvSpPr>
        <p:spPr bwMode="auto">
          <a:xfrm>
            <a:off x="4378383" y="2514600"/>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5" name="Rectangle 294"/>
          <p:cNvSpPr/>
          <p:nvPr/>
        </p:nvSpPr>
        <p:spPr bwMode="auto">
          <a:xfrm>
            <a:off x="4698141" y="2514600"/>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6" name="Oval 295"/>
          <p:cNvSpPr/>
          <p:nvPr/>
        </p:nvSpPr>
        <p:spPr bwMode="auto">
          <a:xfrm>
            <a:off x="4698141" y="28198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1" name="Oval 300"/>
          <p:cNvSpPr/>
          <p:nvPr/>
        </p:nvSpPr>
        <p:spPr bwMode="auto">
          <a:xfrm>
            <a:off x="4378383" y="3125086"/>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5" name="Rectangle 304"/>
          <p:cNvSpPr/>
          <p:nvPr/>
        </p:nvSpPr>
        <p:spPr bwMode="auto">
          <a:xfrm>
            <a:off x="4378383" y="343246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2" name="Rectangle 221"/>
          <p:cNvSpPr/>
          <p:nvPr/>
        </p:nvSpPr>
        <p:spPr bwMode="auto">
          <a:xfrm>
            <a:off x="7368377" y="2556933"/>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24" name="Straight Connector 223"/>
          <p:cNvCxnSpPr>
            <a:endCxn id="219" idx="2"/>
          </p:cNvCxnSpPr>
          <p:nvPr/>
        </p:nvCxnSpPr>
        <p:spPr bwMode="auto">
          <a:xfrm flipV="1">
            <a:off x="6629400" y="2605871"/>
            <a:ext cx="425365" cy="1"/>
          </a:xfrm>
          <a:prstGeom prst="line">
            <a:avLst/>
          </a:prstGeom>
          <a:noFill/>
          <a:ln w="38100" cap="flat" cmpd="sng" algn="ctr">
            <a:solidFill>
              <a:schemeClr val="hlink"/>
            </a:solidFill>
            <a:prstDash val="solid"/>
            <a:round/>
            <a:headEnd type="none" w="med" len="med"/>
            <a:tailEnd type="none" w="med" len="med"/>
          </a:ln>
          <a:effectLst/>
        </p:spPr>
      </p:cxnSp>
      <p:sp>
        <p:nvSpPr>
          <p:cNvPr id="229" name="Rectangle 228"/>
          <p:cNvSpPr/>
          <p:nvPr/>
        </p:nvSpPr>
        <p:spPr bwMode="auto">
          <a:xfrm>
            <a:off x="6451600" y="28505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30" name="Rectangle 229"/>
          <p:cNvSpPr/>
          <p:nvPr/>
        </p:nvSpPr>
        <p:spPr bwMode="auto">
          <a:xfrm>
            <a:off x="7681991" y="28505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39" name="Oval 238"/>
          <p:cNvSpPr/>
          <p:nvPr/>
        </p:nvSpPr>
        <p:spPr bwMode="auto">
          <a:xfrm>
            <a:off x="7054765" y="31421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0" name="Oval 239"/>
          <p:cNvSpPr/>
          <p:nvPr/>
        </p:nvSpPr>
        <p:spPr bwMode="auto">
          <a:xfrm>
            <a:off x="6451600" y="31421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1" name="Oval 240"/>
          <p:cNvSpPr/>
          <p:nvPr/>
        </p:nvSpPr>
        <p:spPr bwMode="auto">
          <a:xfrm>
            <a:off x="7681991" y="31421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3" name="Rectangle 242"/>
          <p:cNvSpPr/>
          <p:nvPr/>
        </p:nvSpPr>
        <p:spPr bwMode="auto">
          <a:xfrm>
            <a:off x="7368377" y="314215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8" name="Oval 247"/>
          <p:cNvSpPr/>
          <p:nvPr/>
        </p:nvSpPr>
        <p:spPr bwMode="auto">
          <a:xfrm>
            <a:off x="6757056" y="3433743"/>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10" name="Oval 209"/>
          <p:cNvSpPr/>
          <p:nvPr/>
        </p:nvSpPr>
        <p:spPr bwMode="auto">
          <a:xfrm>
            <a:off x="6790267" y="2590800"/>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223" name="Rectangle 222"/>
          <p:cNvSpPr/>
          <p:nvPr/>
        </p:nvSpPr>
        <p:spPr bwMode="auto">
          <a:xfrm>
            <a:off x="6757056" y="2556933"/>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2" name="Slide Number Placeholder 171"/>
          <p:cNvSpPr>
            <a:spLocks noGrp="1"/>
          </p:cNvSpPr>
          <p:nvPr>
            <p:ph type="sldNum" sz="quarter" idx="12"/>
          </p:nvPr>
        </p:nvSpPr>
        <p:spPr/>
        <p:txBody>
          <a:bodyPr/>
          <a:lstStyle/>
          <a:p>
            <a:fld id="{29982EE5-C165-4792-B6D9-CAD024C0FAD7}" type="slidenum">
              <a:rPr lang="en-US" smtClean="0"/>
              <a:pPr/>
              <a:t>24</a:t>
            </a:fld>
            <a:endParaRPr lang="en-US"/>
          </a:p>
        </p:txBody>
      </p:sp>
      <p:grpSp>
        <p:nvGrpSpPr>
          <p:cNvPr id="197" name="Group 196"/>
          <p:cNvGrpSpPr/>
          <p:nvPr/>
        </p:nvGrpSpPr>
        <p:grpSpPr>
          <a:xfrm>
            <a:off x="1524000" y="1828800"/>
            <a:ext cx="1288238" cy="1744133"/>
            <a:chOff x="1524000" y="1828800"/>
            <a:chExt cx="1288238" cy="1744133"/>
          </a:xfrm>
        </p:grpSpPr>
        <p:grpSp>
          <p:nvGrpSpPr>
            <p:cNvPr id="174" name="Group 173"/>
            <p:cNvGrpSpPr/>
            <p:nvPr/>
          </p:nvGrpSpPr>
          <p:grpSpPr>
            <a:xfrm>
              <a:off x="2057400" y="2489200"/>
              <a:ext cx="338667" cy="1083733"/>
              <a:chOff x="6096000" y="1295400"/>
              <a:chExt cx="609600" cy="1752600"/>
            </a:xfrm>
          </p:grpSpPr>
          <p:sp>
            <p:nvSpPr>
              <p:cNvPr id="175" name="Up Arrow 174"/>
              <p:cNvSpPr/>
              <p:nvPr/>
            </p:nvSpPr>
            <p:spPr bwMode="auto">
              <a:xfrm>
                <a:off x="6096000" y="1295400"/>
                <a:ext cx="609600" cy="1752600"/>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6" name="Rectangle 175"/>
              <p:cNvSpPr/>
              <p:nvPr/>
            </p:nvSpPr>
            <p:spPr bwMode="auto">
              <a:xfrm>
                <a:off x="6286500" y="1555103"/>
                <a:ext cx="228600" cy="20993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7" name="Oval 176"/>
              <p:cNvSpPr/>
              <p:nvPr/>
            </p:nvSpPr>
            <p:spPr bwMode="auto">
              <a:xfrm>
                <a:off x="6248400" y="1905000"/>
                <a:ext cx="304800" cy="27991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8" name="Oval 177"/>
              <p:cNvSpPr/>
              <p:nvPr/>
            </p:nvSpPr>
            <p:spPr bwMode="auto">
              <a:xfrm>
                <a:off x="6248400" y="2254898"/>
                <a:ext cx="304800" cy="27991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9" name="Rectangle 178"/>
              <p:cNvSpPr/>
              <p:nvPr/>
            </p:nvSpPr>
            <p:spPr bwMode="auto">
              <a:xfrm>
                <a:off x="6286500" y="2674775"/>
                <a:ext cx="228600" cy="20993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2" name="TextBox 191"/>
            <p:cNvSpPr txBox="1"/>
            <p:nvPr/>
          </p:nvSpPr>
          <p:spPr>
            <a:xfrm>
              <a:off x="1524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grpSp>
        <p:nvGrpSpPr>
          <p:cNvPr id="196" name="Group 195"/>
          <p:cNvGrpSpPr/>
          <p:nvPr/>
        </p:nvGrpSpPr>
        <p:grpSpPr>
          <a:xfrm>
            <a:off x="4572000" y="1828800"/>
            <a:ext cx="1288238" cy="1744133"/>
            <a:chOff x="4572000" y="1828800"/>
            <a:chExt cx="1288238" cy="1744133"/>
          </a:xfrm>
        </p:grpSpPr>
        <p:grpSp>
          <p:nvGrpSpPr>
            <p:cNvPr id="180" name="Group 179"/>
            <p:cNvGrpSpPr/>
            <p:nvPr/>
          </p:nvGrpSpPr>
          <p:grpSpPr>
            <a:xfrm>
              <a:off x="5071533" y="2489200"/>
              <a:ext cx="338667" cy="1083733"/>
              <a:chOff x="4851400" y="2489200"/>
              <a:chExt cx="338667" cy="1083733"/>
            </a:xfrm>
          </p:grpSpPr>
          <p:sp>
            <p:nvSpPr>
              <p:cNvPr id="181" name="Up Arrow 180"/>
              <p:cNvSpPr/>
              <p:nvPr/>
            </p:nvSpPr>
            <p:spPr bwMode="auto">
              <a:xfrm>
                <a:off x="4851400" y="2489200"/>
                <a:ext cx="338667" cy="1083733"/>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2" name="Rectangle 181"/>
              <p:cNvSpPr/>
              <p:nvPr/>
            </p:nvSpPr>
            <p:spPr bwMode="auto">
              <a:xfrm>
                <a:off x="4957233" y="2649789"/>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3" name="Oval 182"/>
              <p:cNvSpPr/>
              <p:nvPr/>
            </p:nvSpPr>
            <p:spPr bwMode="auto">
              <a:xfrm>
                <a:off x="4936067" y="286615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4" name="Oval 183"/>
              <p:cNvSpPr/>
              <p:nvPr/>
            </p:nvSpPr>
            <p:spPr bwMode="auto">
              <a:xfrm>
                <a:off x="4936067" y="333211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5" name="Rectangle 184"/>
              <p:cNvSpPr/>
              <p:nvPr/>
            </p:nvSpPr>
            <p:spPr bwMode="auto">
              <a:xfrm>
                <a:off x="4957233" y="3146783"/>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3" name="TextBox 192"/>
            <p:cNvSpPr txBox="1"/>
            <p:nvPr/>
          </p:nvSpPr>
          <p:spPr>
            <a:xfrm>
              <a:off x="4572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grpSp>
        <p:nvGrpSpPr>
          <p:cNvPr id="195" name="Group 194"/>
          <p:cNvGrpSpPr/>
          <p:nvPr/>
        </p:nvGrpSpPr>
        <p:grpSpPr>
          <a:xfrm>
            <a:off x="7620000" y="1828800"/>
            <a:ext cx="1288238" cy="1744133"/>
            <a:chOff x="7620000" y="1828800"/>
            <a:chExt cx="1288238" cy="1744133"/>
          </a:xfrm>
        </p:grpSpPr>
        <p:grpSp>
          <p:nvGrpSpPr>
            <p:cNvPr id="186" name="Group 185"/>
            <p:cNvGrpSpPr/>
            <p:nvPr/>
          </p:nvGrpSpPr>
          <p:grpSpPr>
            <a:xfrm>
              <a:off x="8119533" y="2489200"/>
              <a:ext cx="338667" cy="1083733"/>
              <a:chOff x="7874000" y="2489200"/>
              <a:chExt cx="338667" cy="1083733"/>
            </a:xfrm>
          </p:grpSpPr>
          <p:sp>
            <p:nvSpPr>
              <p:cNvPr id="187" name="Up Arrow 186"/>
              <p:cNvSpPr/>
              <p:nvPr/>
            </p:nvSpPr>
            <p:spPr bwMode="auto">
              <a:xfrm>
                <a:off x="7874000" y="2489200"/>
                <a:ext cx="338667" cy="1083733"/>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8" name="Oval 187"/>
              <p:cNvSpPr/>
              <p:nvPr/>
            </p:nvSpPr>
            <p:spPr bwMode="auto">
              <a:xfrm>
                <a:off x="7958667" y="286615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9" name="Oval 188"/>
              <p:cNvSpPr/>
              <p:nvPr/>
            </p:nvSpPr>
            <p:spPr bwMode="auto">
              <a:xfrm>
                <a:off x="7958667" y="3082513"/>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90" name="Rectangle 189"/>
              <p:cNvSpPr/>
              <p:nvPr/>
            </p:nvSpPr>
            <p:spPr bwMode="auto">
              <a:xfrm>
                <a:off x="7979833" y="3342147"/>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91" name="Oval 190"/>
              <p:cNvSpPr/>
              <p:nvPr/>
            </p:nvSpPr>
            <p:spPr bwMode="auto">
              <a:xfrm>
                <a:off x="7956550" y="2667000"/>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4" name="TextBox 193"/>
            <p:cNvSpPr txBox="1"/>
            <p:nvPr/>
          </p:nvSpPr>
          <p:spPr>
            <a:xfrm>
              <a:off x="7620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grpSp>
        <p:nvGrpSpPr>
          <p:cNvPr id="158" name="Group 157"/>
          <p:cNvGrpSpPr/>
          <p:nvPr/>
        </p:nvGrpSpPr>
        <p:grpSpPr>
          <a:xfrm>
            <a:off x="533400" y="1600200"/>
            <a:ext cx="8077200" cy="4495800"/>
            <a:chOff x="533400" y="2286000"/>
            <a:chExt cx="8077200" cy="4495800"/>
          </a:xfrm>
        </p:grpSpPr>
        <p:sp>
          <p:nvSpPr>
            <p:cNvPr id="152" name="Rectangle 151"/>
            <p:cNvSpPr/>
            <p:nvPr/>
          </p:nvSpPr>
          <p:spPr bwMode="auto">
            <a:xfrm>
              <a:off x="533400" y="2286000"/>
              <a:ext cx="8077200" cy="4495800"/>
            </a:xfrm>
            <a:prstGeom prst="rect">
              <a:avLst/>
            </a:prstGeom>
            <a:ln>
              <a:headEnd type="none" w="med" len="med"/>
              <a:tailEnd type="none" w="med" len="med"/>
            </a:ln>
            <a:effectLst>
              <a:outerShdw blurRad="228600" dist="38100" dir="2700000" sx="101000" sy="101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sp>
          <p:nvSpPr>
            <p:cNvPr id="153" name="TextBox 152"/>
            <p:cNvSpPr txBox="1"/>
            <p:nvPr/>
          </p:nvSpPr>
          <p:spPr>
            <a:xfrm>
              <a:off x="1066800" y="3089970"/>
              <a:ext cx="7315200" cy="3108544"/>
            </a:xfrm>
            <a:prstGeom prst="rect">
              <a:avLst/>
            </a:prstGeom>
            <a:noFill/>
          </p:spPr>
          <p:txBody>
            <a:bodyPr wrap="square" rtlCol="0">
              <a:spAutoFit/>
            </a:bodyPr>
            <a:lstStyle/>
            <a:p>
              <a:pPr fontAlgn="base">
                <a:spcBef>
                  <a:spcPct val="0"/>
                </a:spcBef>
                <a:spcAft>
                  <a:spcPct val="0"/>
                </a:spcAft>
              </a:pPr>
              <a:r>
                <a:rPr lang="en-US" sz="2800" dirty="0" smtClean="0">
                  <a:latin typeface="Helvetica" pitchFamily="34" charset="0"/>
                </a:rPr>
                <a:t>Given a uniform partitioning of the chain graphical model, </a:t>
              </a:r>
              <a:r>
                <a:rPr lang="en-US" sz="2800" dirty="0" err="1" smtClean="0">
                  <a:latin typeface="Helvetica" pitchFamily="34" charset="0"/>
                </a:rPr>
                <a:t>DBRSplash</a:t>
              </a:r>
              <a:r>
                <a:rPr lang="en-US" sz="2800" dirty="0" smtClean="0">
                  <a:latin typeface="Helvetica" pitchFamily="34" charset="0"/>
                </a:rPr>
                <a:t> will run in time:</a:t>
              </a:r>
            </a:p>
            <a:p>
              <a:pPr fontAlgn="base">
                <a:spcBef>
                  <a:spcPct val="0"/>
                </a:spcBef>
                <a:spcAft>
                  <a:spcPct val="0"/>
                </a:spcAft>
              </a:pPr>
              <a:endParaRPr lang="en-US" sz="2800" dirty="0" smtClean="0">
                <a:latin typeface="Helvetica" pitchFamily="34" charset="0"/>
              </a:endParaRPr>
            </a:p>
            <a:p>
              <a:pPr fontAlgn="base">
                <a:spcBef>
                  <a:spcPct val="0"/>
                </a:spcBef>
                <a:spcAft>
                  <a:spcPct val="0"/>
                </a:spcAft>
              </a:pPr>
              <a:endParaRPr lang="en-US" sz="2800" dirty="0" smtClean="0">
                <a:latin typeface="Helvetica" pitchFamily="34" charset="0"/>
              </a:endParaRPr>
            </a:p>
            <a:p>
              <a:pPr fontAlgn="base">
                <a:spcBef>
                  <a:spcPct val="0"/>
                </a:spcBef>
                <a:spcAft>
                  <a:spcPct val="0"/>
                </a:spcAft>
              </a:pPr>
              <a:endParaRPr lang="en-US" sz="2800" dirty="0" smtClean="0">
                <a:latin typeface="Helvetica" pitchFamily="34" charset="0"/>
              </a:endParaRPr>
            </a:p>
            <a:p>
              <a:pPr fontAlgn="base">
                <a:spcBef>
                  <a:spcPct val="0"/>
                </a:spcBef>
                <a:spcAft>
                  <a:spcPct val="0"/>
                </a:spcAft>
              </a:pPr>
              <a:endParaRPr lang="en-US" sz="2800" dirty="0" smtClean="0">
                <a:latin typeface="Helvetica" pitchFamily="34" charset="0"/>
              </a:endParaRPr>
            </a:p>
            <a:p>
              <a:r>
                <a:rPr lang="en-US" sz="2800" dirty="0" smtClean="0">
                  <a:latin typeface="Helvetica" pitchFamily="34" charset="0"/>
                </a:rPr>
                <a:t>retaining optimality.</a:t>
              </a:r>
              <a:endParaRPr lang="en-US" sz="2800" dirty="0">
                <a:latin typeface="Helvetica" pitchFamily="34" charset="0"/>
              </a:endParaRPr>
            </a:p>
          </p:txBody>
        </p:sp>
        <p:sp>
          <p:nvSpPr>
            <p:cNvPr id="154" name="TextBox 153"/>
            <p:cNvSpPr txBox="1"/>
            <p:nvPr/>
          </p:nvSpPr>
          <p:spPr>
            <a:xfrm>
              <a:off x="795574" y="2438400"/>
              <a:ext cx="2404826" cy="646331"/>
            </a:xfrm>
            <a:prstGeom prst="rect">
              <a:avLst/>
            </a:prstGeom>
            <a:noFill/>
          </p:spPr>
          <p:txBody>
            <a:bodyPr wrap="none" rtlCol="0">
              <a:spAutoFit/>
            </a:bodyPr>
            <a:lstStyle/>
            <a:p>
              <a:r>
                <a:rPr lang="en-US" sz="3600" b="1" dirty="0" smtClean="0"/>
                <a:t>Theorem:</a:t>
              </a:r>
              <a:endParaRPr lang="en-US" sz="3600" b="1" dirty="0"/>
            </a:p>
          </p:txBody>
        </p:sp>
        <p:pic>
          <p:nvPicPr>
            <p:cNvPr id="156" name="Picture 155" descr="TP_tmp.emf"/>
            <p:cNvPicPr>
              <a:picLocks noChangeAspect="1"/>
            </p:cNvPicPr>
            <p:nvPr>
              <p:custDataLst>
                <p:tags r:id="rId2"/>
              </p:custDataLst>
            </p:nvPr>
          </p:nvPicPr>
          <p:blipFill>
            <a:blip r:embed="rId5" cstate="print">
              <a:clrChange>
                <a:clrFrom>
                  <a:srgbClr val="FFFFFF"/>
                </a:clrFrom>
                <a:clrTo>
                  <a:srgbClr val="FFFFFF">
                    <a:alpha val="0"/>
                  </a:srgbClr>
                </a:clrTo>
              </a:clrChange>
            </a:blip>
            <a:stretch>
              <a:fillRect/>
            </a:stretch>
          </p:blipFill>
          <p:spPr bwMode="auto">
            <a:xfrm>
              <a:off x="3200400" y="4343400"/>
              <a:ext cx="2702610" cy="1094158"/>
            </a:xfrm>
            <a:prstGeom prst="rect">
              <a:avLst/>
            </a:prstGeom>
            <a:noFill/>
            <a:ln/>
            <a:effectLst/>
          </p:spPr>
        </p:pic>
      </p:grpSp>
    </p:spTree>
    <p:custDataLst>
      <p:tags r:id="rId1"/>
    </p:custDataLst>
  </p:cSld>
  <p:clrMapOvr>
    <a:masterClrMapping/>
  </p:clrMapOvr>
  <p:transition advTm="3496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fill="hold" nodeType="clickEffect">
                                  <p:stCondLst>
                                    <p:cond delay="0"/>
                                  </p:stCondLst>
                                  <p:childTnLst>
                                    <p:animMotion origin="layout" path="M 0 -1.11111E-6 L 0 -0.22222 " pathEditMode="relative" rAng="0" ptsTypes="AA">
                                      <p:cBhvr>
                                        <p:cTn id="10" dur="500" fill="hold"/>
                                        <p:tgtEl>
                                          <p:spTgt spid="158"/>
                                        </p:tgtEl>
                                        <p:attrNameLst>
                                          <p:attrName>ppt_x</p:attrName>
                                          <p:attrName>ppt_y</p:attrName>
                                        </p:attrNameLst>
                                      </p:cBhvr>
                                      <p:rCtr x="0" y="-111"/>
                                    </p:animMotion>
                                  </p:childTnLst>
                                </p:cTn>
                              </p:par>
                              <p:par>
                                <p:cTn id="11" presetID="6" presetClass="emph" presetSubtype="0" fill="hold" nodeType="withEffect">
                                  <p:stCondLst>
                                    <p:cond delay="0"/>
                                  </p:stCondLst>
                                  <p:childTnLst>
                                    <p:animScale>
                                      <p:cBhvr>
                                        <p:cTn id="12" dur="500" fill="hold"/>
                                        <p:tgtEl>
                                          <p:spTgt spid="158"/>
                                        </p:tgtEl>
                                      </p:cBhvr>
                                      <p:by x="75000" y="75000"/>
                                    </p:animScale>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animBg="1"/>
    </p:bld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9" name="Rounded Rectangle 358"/>
          <p:cNvSpPr/>
          <p:nvPr/>
        </p:nvSpPr>
        <p:spPr bwMode="auto">
          <a:xfrm>
            <a:off x="1981200" y="3124200"/>
            <a:ext cx="2057400" cy="3505200"/>
          </a:xfrm>
          <a:prstGeom prst="roundRect">
            <a:avLst/>
          </a:prstGeom>
          <a:solidFill>
            <a:schemeClr val="accent1">
              <a:lumMod val="20000"/>
              <a:lumOff val="80000"/>
            </a:schemeClr>
          </a:solidFill>
          <a:ln w="38100" cap="flat" cmpd="sng" algn="ctr">
            <a:solidFill>
              <a:schemeClr val="tx1"/>
            </a:solidFill>
            <a:prstDash val="sysDash"/>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CPU 1</a:t>
            </a:r>
          </a:p>
        </p:txBody>
      </p:sp>
      <p:sp>
        <p:nvSpPr>
          <p:cNvPr id="370" name="Rounded Rectangle 369"/>
          <p:cNvSpPr/>
          <p:nvPr/>
        </p:nvSpPr>
        <p:spPr bwMode="auto">
          <a:xfrm>
            <a:off x="4038600" y="3124200"/>
            <a:ext cx="3200400" cy="3505200"/>
          </a:xfrm>
          <a:prstGeom prst="roundRect">
            <a:avLst>
              <a:gd name="adj" fmla="val 9835"/>
            </a:avLst>
          </a:prstGeom>
          <a:solidFill>
            <a:schemeClr val="accent3">
              <a:lumMod val="20000"/>
              <a:lumOff val="80000"/>
            </a:schemeClr>
          </a:solidFill>
          <a:ln w="38100" cap="flat" cmpd="sng" algn="ctr">
            <a:solidFill>
              <a:schemeClr val="tx1"/>
            </a:solidFill>
            <a:prstDash val="sysDash"/>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CPU 2</a:t>
            </a:r>
          </a:p>
        </p:txBody>
      </p:sp>
      <p:sp>
        <p:nvSpPr>
          <p:cNvPr id="2" name="Title 1"/>
          <p:cNvSpPr>
            <a:spLocks noGrp="1"/>
          </p:cNvSpPr>
          <p:nvPr>
            <p:ph type="title"/>
          </p:nvPr>
        </p:nvSpPr>
        <p:spPr/>
        <p:txBody>
          <a:bodyPr/>
          <a:lstStyle/>
          <a:p>
            <a:r>
              <a:rPr lang="en-US" dirty="0" smtClean="0"/>
              <a:t>Partitioning Objective</a:t>
            </a:r>
            <a:endParaRPr lang="en-US" dirty="0"/>
          </a:p>
        </p:txBody>
      </p:sp>
      <p:sp>
        <p:nvSpPr>
          <p:cNvPr id="3" name="Content Placeholder 2"/>
          <p:cNvSpPr>
            <a:spLocks noGrp="1"/>
          </p:cNvSpPr>
          <p:nvPr>
            <p:ph idx="1"/>
          </p:nvPr>
        </p:nvSpPr>
        <p:spPr>
          <a:xfrm>
            <a:off x="304800" y="990601"/>
            <a:ext cx="8839200" cy="1981200"/>
          </a:xfrm>
        </p:spPr>
        <p:txBody>
          <a:bodyPr/>
          <a:lstStyle/>
          <a:p>
            <a:r>
              <a:rPr lang="en-US" dirty="0" smtClean="0"/>
              <a:t>The partitioning of the factor graph determines:</a:t>
            </a:r>
          </a:p>
          <a:p>
            <a:pPr lvl="1"/>
            <a:r>
              <a:rPr lang="en-US" dirty="0" smtClean="0"/>
              <a:t>Storage, Computation, and Communication</a:t>
            </a:r>
          </a:p>
          <a:p>
            <a:r>
              <a:rPr lang="en-US" dirty="0" smtClean="0"/>
              <a:t>Goal: </a:t>
            </a:r>
          </a:p>
          <a:p>
            <a:pPr lvl="1"/>
            <a:r>
              <a:rPr lang="en-US" dirty="0" smtClean="0"/>
              <a:t>Balance </a:t>
            </a:r>
            <a:r>
              <a:rPr lang="en-US" b="1" dirty="0" smtClean="0"/>
              <a:t>Computation</a:t>
            </a:r>
            <a:r>
              <a:rPr lang="en-US" dirty="0" smtClean="0"/>
              <a:t> and Minimize </a:t>
            </a:r>
            <a:r>
              <a:rPr lang="en-US" b="1" dirty="0" smtClean="0"/>
              <a:t>Communication</a:t>
            </a:r>
          </a:p>
        </p:txBody>
      </p:sp>
      <p:grpSp>
        <p:nvGrpSpPr>
          <p:cNvPr id="188" name="Group 187"/>
          <p:cNvGrpSpPr/>
          <p:nvPr/>
        </p:nvGrpSpPr>
        <p:grpSpPr>
          <a:xfrm>
            <a:off x="2181887" y="3289422"/>
            <a:ext cx="4693139" cy="2535755"/>
            <a:chOff x="762000" y="1905000"/>
            <a:chExt cx="7696200" cy="4158343"/>
          </a:xfrm>
        </p:grpSpPr>
        <p:sp>
          <p:nvSpPr>
            <p:cNvPr id="189" name="Oval 188"/>
            <p:cNvSpPr/>
            <p:nvPr/>
          </p:nvSpPr>
          <p:spPr bwMode="auto">
            <a:xfrm>
              <a:off x="1577339" y="1905000"/>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0" name="Oval 189"/>
            <p:cNvSpPr/>
            <p:nvPr/>
          </p:nvSpPr>
          <p:spPr bwMode="auto">
            <a:xfrm>
              <a:off x="3209108" y="1905000"/>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1" name="Rectangle 190"/>
            <p:cNvSpPr/>
            <p:nvPr/>
          </p:nvSpPr>
          <p:spPr bwMode="auto">
            <a:xfrm>
              <a:off x="2371997" y="1905000"/>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2" name="Rectangle 191"/>
            <p:cNvSpPr/>
            <p:nvPr/>
          </p:nvSpPr>
          <p:spPr bwMode="auto">
            <a:xfrm>
              <a:off x="762000" y="1905000"/>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3" name="Rectangle 192"/>
            <p:cNvSpPr/>
            <p:nvPr/>
          </p:nvSpPr>
          <p:spPr bwMode="auto">
            <a:xfrm>
              <a:off x="4046220" y="1905000"/>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94" name="Straight Connector 193"/>
            <p:cNvCxnSpPr>
              <a:stCxn id="192" idx="3"/>
              <a:endCxn id="189" idx="2"/>
            </p:cNvCxnSpPr>
            <p:nvPr/>
          </p:nvCxnSpPr>
          <p:spPr bwMode="auto">
            <a:xfrm>
              <a:off x="1023257" y="2035629"/>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195" name="Straight Connector 194"/>
            <p:cNvCxnSpPr>
              <a:stCxn id="189" idx="6"/>
              <a:endCxn id="191" idx="1"/>
            </p:cNvCxnSpPr>
            <p:nvPr/>
          </p:nvCxnSpPr>
          <p:spPr bwMode="auto">
            <a:xfrm>
              <a:off x="1838596" y="2035629"/>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196" name="Straight Connector 195"/>
            <p:cNvCxnSpPr>
              <a:stCxn id="191" idx="3"/>
              <a:endCxn id="190" idx="2"/>
            </p:cNvCxnSpPr>
            <p:nvPr/>
          </p:nvCxnSpPr>
          <p:spPr bwMode="auto">
            <a:xfrm>
              <a:off x="2633254" y="2035629"/>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197" name="Straight Connector 196"/>
            <p:cNvCxnSpPr>
              <a:stCxn id="190" idx="6"/>
              <a:endCxn id="193" idx="1"/>
            </p:cNvCxnSpPr>
            <p:nvPr/>
          </p:nvCxnSpPr>
          <p:spPr bwMode="auto">
            <a:xfrm>
              <a:off x="3470365" y="2035629"/>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198" name="Oval 197"/>
            <p:cNvSpPr/>
            <p:nvPr/>
          </p:nvSpPr>
          <p:spPr bwMode="auto">
            <a:xfrm>
              <a:off x="2371997" y="26778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9" name="Oval 198"/>
            <p:cNvSpPr/>
            <p:nvPr/>
          </p:nvSpPr>
          <p:spPr bwMode="auto">
            <a:xfrm>
              <a:off x="762000" y="26778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0" name="Oval 199"/>
            <p:cNvSpPr/>
            <p:nvPr/>
          </p:nvSpPr>
          <p:spPr bwMode="auto">
            <a:xfrm>
              <a:off x="4046220" y="26778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01" name="Straight Connector 200"/>
            <p:cNvCxnSpPr>
              <a:stCxn id="199" idx="6"/>
              <a:endCxn id="203" idx="1"/>
            </p:cNvCxnSpPr>
            <p:nvPr/>
          </p:nvCxnSpPr>
          <p:spPr bwMode="auto">
            <a:xfrm>
              <a:off x="1023257" y="2808515"/>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202" name="Rectangle 201"/>
            <p:cNvSpPr/>
            <p:nvPr/>
          </p:nvSpPr>
          <p:spPr bwMode="auto">
            <a:xfrm>
              <a:off x="3209108" y="26778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3" name="Rectangle 202"/>
            <p:cNvSpPr/>
            <p:nvPr/>
          </p:nvSpPr>
          <p:spPr bwMode="auto">
            <a:xfrm>
              <a:off x="1577339" y="26778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04" name="Straight Connector 203"/>
            <p:cNvCxnSpPr>
              <a:stCxn id="203" idx="3"/>
              <a:endCxn id="198" idx="2"/>
            </p:cNvCxnSpPr>
            <p:nvPr/>
          </p:nvCxnSpPr>
          <p:spPr bwMode="auto">
            <a:xfrm>
              <a:off x="1838596" y="2808515"/>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05" name="Straight Connector 204"/>
            <p:cNvCxnSpPr>
              <a:stCxn id="198" idx="6"/>
              <a:endCxn id="202" idx="1"/>
            </p:cNvCxnSpPr>
            <p:nvPr/>
          </p:nvCxnSpPr>
          <p:spPr bwMode="auto">
            <a:xfrm>
              <a:off x="2633254" y="28085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06" name="Straight Connector 205"/>
            <p:cNvCxnSpPr>
              <a:stCxn id="202" idx="3"/>
              <a:endCxn id="200" idx="2"/>
            </p:cNvCxnSpPr>
            <p:nvPr/>
          </p:nvCxnSpPr>
          <p:spPr bwMode="auto">
            <a:xfrm>
              <a:off x="3470365" y="2808515"/>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07" name="Straight Connector 206"/>
            <p:cNvCxnSpPr>
              <a:stCxn id="192" idx="2"/>
              <a:endCxn id="199" idx="0"/>
            </p:cNvCxnSpPr>
            <p:nvPr/>
          </p:nvCxnSpPr>
          <p:spPr bwMode="auto">
            <a:xfrm rot="5400000">
              <a:off x="636815"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08" name="Straight Connector 207"/>
            <p:cNvCxnSpPr>
              <a:stCxn id="189" idx="4"/>
              <a:endCxn id="203" idx="0"/>
            </p:cNvCxnSpPr>
            <p:nvPr/>
          </p:nvCxnSpPr>
          <p:spPr bwMode="auto">
            <a:xfrm rot="5400000">
              <a:off x="1452154"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09" name="Straight Connector 208"/>
            <p:cNvCxnSpPr>
              <a:stCxn id="191" idx="2"/>
              <a:endCxn id="198" idx="0"/>
            </p:cNvCxnSpPr>
            <p:nvPr/>
          </p:nvCxnSpPr>
          <p:spPr bwMode="auto">
            <a:xfrm rot="5400000">
              <a:off x="2246812"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10" name="Straight Connector 209"/>
            <p:cNvCxnSpPr>
              <a:stCxn id="190" idx="4"/>
              <a:endCxn id="202" idx="0"/>
            </p:cNvCxnSpPr>
            <p:nvPr/>
          </p:nvCxnSpPr>
          <p:spPr bwMode="auto">
            <a:xfrm rot="5400000">
              <a:off x="3083923"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211" name="Straight Connector 210"/>
            <p:cNvCxnSpPr>
              <a:stCxn id="193" idx="2"/>
              <a:endCxn id="200" idx="0"/>
            </p:cNvCxnSpPr>
            <p:nvPr/>
          </p:nvCxnSpPr>
          <p:spPr bwMode="auto">
            <a:xfrm rot="5400000">
              <a:off x="3921035" y="2422071"/>
              <a:ext cx="511629" cy="0"/>
            </a:xfrm>
            <a:prstGeom prst="line">
              <a:avLst/>
            </a:prstGeom>
            <a:noFill/>
            <a:ln w="38100" cap="flat" cmpd="sng" algn="ctr">
              <a:solidFill>
                <a:schemeClr val="hlink"/>
              </a:solidFill>
              <a:prstDash val="solid"/>
              <a:round/>
              <a:headEnd type="none" w="med" len="med"/>
              <a:tailEnd type="none" w="med" len="med"/>
            </a:ln>
            <a:effectLst/>
          </p:spPr>
        </p:cxnSp>
        <p:sp>
          <p:nvSpPr>
            <p:cNvPr id="212" name="Oval 211"/>
            <p:cNvSpPr/>
            <p:nvPr/>
          </p:nvSpPr>
          <p:spPr bwMode="auto">
            <a:xfrm>
              <a:off x="1577339" y="34616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3" name="Oval 212"/>
            <p:cNvSpPr/>
            <p:nvPr/>
          </p:nvSpPr>
          <p:spPr bwMode="auto">
            <a:xfrm>
              <a:off x="3209108" y="34616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4" name="Rectangle 213"/>
            <p:cNvSpPr/>
            <p:nvPr/>
          </p:nvSpPr>
          <p:spPr bwMode="auto">
            <a:xfrm>
              <a:off x="2371997" y="34616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5" name="Rectangle 214"/>
            <p:cNvSpPr/>
            <p:nvPr/>
          </p:nvSpPr>
          <p:spPr bwMode="auto">
            <a:xfrm>
              <a:off x="762000" y="34616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16" name="Rectangle 215"/>
            <p:cNvSpPr/>
            <p:nvPr/>
          </p:nvSpPr>
          <p:spPr bwMode="auto">
            <a:xfrm>
              <a:off x="4046220" y="34616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17" name="Straight Connector 216"/>
            <p:cNvCxnSpPr>
              <a:stCxn id="215" idx="3"/>
              <a:endCxn id="212" idx="2"/>
            </p:cNvCxnSpPr>
            <p:nvPr/>
          </p:nvCxnSpPr>
          <p:spPr bwMode="auto">
            <a:xfrm>
              <a:off x="1023257" y="3592286"/>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218" name="Straight Connector 217"/>
            <p:cNvCxnSpPr>
              <a:stCxn id="212" idx="6"/>
              <a:endCxn id="214" idx="1"/>
            </p:cNvCxnSpPr>
            <p:nvPr/>
          </p:nvCxnSpPr>
          <p:spPr bwMode="auto">
            <a:xfrm>
              <a:off x="1838596" y="3592286"/>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19" name="Straight Connector 218"/>
            <p:cNvCxnSpPr>
              <a:stCxn id="214" idx="3"/>
              <a:endCxn id="213" idx="2"/>
            </p:cNvCxnSpPr>
            <p:nvPr/>
          </p:nvCxnSpPr>
          <p:spPr bwMode="auto">
            <a:xfrm>
              <a:off x="2633254" y="3592286"/>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20" name="Straight Connector 219"/>
            <p:cNvCxnSpPr>
              <a:stCxn id="213" idx="6"/>
              <a:endCxn id="216" idx="1"/>
            </p:cNvCxnSpPr>
            <p:nvPr/>
          </p:nvCxnSpPr>
          <p:spPr bwMode="auto">
            <a:xfrm>
              <a:off x="3470365" y="3592286"/>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21" name="Straight Connector 220"/>
            <p:cNvCxnSpPr>
              <a:stCxn id="199" idx="4"/>
              <a:endCxn id="215" idx="0"/>
            </p:cNvCxnSpPr>
            <p:nvPr/>
          </p:nvCxnSpPr>
          <p:spPr bwMode="auto">
            <a:xfrm rot="5400000">
              <a:off x="631372"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22" name="Straight Connector 221"/>
            <p:cNvCxnSpPr>
              <a:stCxn id="203" idx="2"/>
              <a:endCxn id="212" idx="0"/>
            </p:cNvCxnSpPr>
            <p:nvPr/>
          </p:nvCxnSpPr>
          <p:spPr bwMode="auto">
            <a:xfrm rot="5400000">
              <a:off x="1446711"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23" name="Straight Connector 222"/>
            <p:cNvCxnSpPr>
              <a:stCxn id="198" idx="4"/>
              <a:endCxn id="214" idx="0"/>
            </p:cNvCxnSpPr>
            <p:nvPr/>
          </p:nvCxnSpPr>
          <p:spPr bwMode="auto">
            <a:xfrm rot="5400000">
              <a:off x="2241369"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24" name="Straight Connector 223"/>
            <p:cNvCxnSpPr>
              <a:stCxn id="202" idx="2"/>
              <a:endCxn id="213" idx="0"/>
            </p:cNvCxnSpPr>
            <p:nvPr/>
          </p:nvCxnSpPr>
          <p:spPr bwMode="auto">
            <a:xfrm rot="5400000">
              <a:off x="3078480"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25" name="Straight Connector 224"/>
            <p:cNvCxnSpPr>
              <a:stCxn id="200" idx="4"/>
              <a:endCxn id="216" idx="0"/>
            </p:cNvCxnSpPr>
            <p:nvPr/>
          </p:nvCxnSpPr>
          <p:spPr bwMode="auto">
            <a:xfrm rot="5400000">
              <a:off x="3915592" y="3200400"/>
              <a:ext cx="522514" cy="0"/>
            </a:xfrm>
            <a:prstGeom prst="line">
              <a:avLst/>
            </a:prstGeom>
            <a:noFill/>
            <a:ln w="38100" cap="flat" cmpd="sng" algn="ctr">
              <a:solidFill>
                <a:schemeClr val="hlink"/>
              </a:solidFill>
              <a:prstDash val="solid"/>
              <a:round/>
              <a:headEnd type="none" w="med" len="med"/>
              <a:tailEnd type="none" w="med" len="med"/>
            </a:ln>
            <a:effectLst/>
          </p:spPr>
        </p:cxnSp>
        <p:sp>
          <p:nvSpPr>
            <p:cNvPr id="226" name="Oval 225"/>
            <p:cNvSpPr/>
            <p:nvPr/>
          </p:nvSpPr>
          <p:spPr bwMode="auto">
            <a:xfrm>
              <a:off x="2371997" y="42399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7" name="Oval 226"/>
            <p:cNvSpPr/>
            <p:nvPr/>
          </p:nvSpPr>
          <p:spPr bwMode="auto">
            <a:xfrm>
              <a:off x="762000" y="42399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8" name="Oval 227"/>
            <p:cNvSpPr/>
            <p:nvPr/>
          </p:nvSpPr>
          <p:spPr bwMode="auto">
            <a:xfrm>
              <a:off x="4046220" y="42399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29" name="Straight Connector 228"/>
            <p:cNvCxnSpPr>
              <a:stCxn id="227" idx="6"/>
              <a:endCxn id="231" idx="1"/>
            </p:cNvCxnSpPr>
            <p:nvPr/>
          </p:nvCxnSpPr>
          <p:spPr bwMode="auto">
            <a:xfrm>
              <a:off x="1023257" y="4370615"/>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230" name="Rectangle 229"/>
            <p:cNvSpPr/>
            <p:nvPr/>
          </p:nvSpPr>
          <p:spPr bwMode="auto">
            <a:xfrm>
              <a:off x="3209108" y="42399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1" name="Rectangle 230"/>
            <p:cNvSpPr/>
            <p:nvPr/>
          </p:nvSpPr>
          <p:spPr bwMode="auto">
            <a:xfrm>
              <a:off x="1577339" y="42399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32" name="Straight Connector 231"/>
            <p:cNvCxnSpPr>
              <a:stCxn id="231" idx="3"/>
              <a:endCxn id="226" idx="2"/>
            </p:cNvCxnSpPr>
            <p:nvPr/>
          </p:nvCxnSpPr>
          <p:spPr bwMode="auto">
            <a:xfrm>
              <a:off x="1838596" y="4370615"/>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33" name="Straight Connector 232"/>
            <p:cNvCxnSpPr>
              <a:stCxn id="226" idx="6"/>
              <a:endCxn id="230" idx="1"/>
            </p:cNvCxnSpPr>
            <p:nvPr/>
          </p:nvCxnSpPr>
          <p:spPr bwMode="auto">
            <a:xfrm>
              <a:off x="2633254" y="43706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34" name="Straight Connector 233"/>
            <p:cNvCxnSpPr>
              <a:stCxn id="230" idx="3"/>
              <a:endCxn id="228" idx="2"/>
            </p:cNvCxnSpPr>
            <p:nvPr/>
          </p:nvCxnSpPr>
          <p:spPr bwMode="auto">
            <a:xfrm>
              <a:off x="3470365" y="4370615"/>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235" name="Oval 234"/>
            <p:cNvSpPr/>
            <p:nvPr/>
          </p:nvSpPr>
          <p:spPr bwMode="auto">
            <a:xfrm>
              <a:off x="3209108" y="5018315"/>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6" name="Oval 235"/>
            <p:cNvSpPr/>
            <p:nvPr/>
          </p:nvSpPr>
          <p:spPr bwMode="auto">
            <a:xfrm>
              <a:off x="1577339" y="5018315"/>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37" name="Straight Connector 236"/>
            <p:cNvCxnSpPr>
              <a:stCxn id="236" idx="6"/>
              <a:endCxn id="239" idx="1"/>
            </p:cNvCxnSpPr>
            <p:nvPr/>
          </p:nvCxnSpPr>
          <p:spPr bwMode="auto">
            <a:xfrm>
              <a:off x="1838596" y="5148944"/>
              <a:ext cx="533401" cy="0"/>
            </a:xfrm>
            <a:prstGeom prst="line">
              <a:avLst/>
            </a:prstGeom>
            <a:noFill/>
            <a:ln w="38100" cap="flat" cmpd="sng" algn="ctr">
              <a:solidFill>
                <a:schemeClr val="hlink"/>
              </a:solidFill>
              <a:prstDash val="solid"/>
              <a:round/>
              <a:headEnd type="none" w="med" len="med"/>
              <a:tailEnd type="none" w="med" len="med"/>
            </a:ln>
            <a:effectLst/>
          </p:spPr>
        </p:cxnSp>
        <p:sp>
          <p:nvSpPr>
            <p:cNvPr id="238" name="Rectangle 237"/>
            <p:cNvSpPr/>
            <p:nvPr/>
          </p:nvSpPr>
          <p:spPr bwMode="auto">
            <a:xfrm>
              <a:off x="4046220" y="5018315"/>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9" name="Rectangle 238"/>
            <p:cNvSpPr/>
            <p:nvPr/>
          </p:nvSpPr>
          <p:spPr bwMode="auto">
            <a:xfrm>
              <a:off x="2371997" y="5018315"/>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40" name="Rectangle 239"/>
            <p:cNvSpPr/>
            <p:nvPr/>
          </p:nvSpPr>
          <p:spPr bwMode="auto">
            <a:xfrm>
              <a:off x="762000" y="5018315"/>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41" name="Straight Connector 240"/>
            <p:cNvCxnSpPr>
              <a:stCxn id="239" idx="3"/>
              <a:endCxn id="235" idx="2"/>
            </p:cNvCxnSpPr>
            <p:nvPr/>
          </p:nvCxnSpPr>
          <p:spPr bwMode="auto">
            <a:xfrm>
              <a:off x="2633254" y="5148944"/>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42" name="Straight Connector 241"/>
            <p:cNvCxnSpPr>
              <a:stCxn id="235" idx="6"/>
              <a:endCxn id="238" idx="1"/>
            </p:cNvCxnSpPr>
            <p:nvPr/>
          </p:nvCxnSpPr>
          <p:spPr bwMode="auto">
            <a:xfrm>
              <a:off x="3470365" y="5148944"/>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43" name="Straight Connector 242"/>
            <p:cNvCxnSpPr>
              <a:stCxn id="236" idx="2"/>
              <a:endCxn id="240" idx="3"/>
            </p:cNvCxnSpPr>
            <p:nvPr/>
          </p:nvCxnSpPr>
          <p:spPr bwMode="auto">
            <a:xfrm rot="10800000">
              <a:off x="1023257" y="5148944"/>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244" name="Straight Connector 243"/>
            <p:cNvCxnSpPr>
              <a:stCxn id="227" idx="4"/>
              <a:endCxn id="240" idx="0"/>
            </p:cNvCxnSpPr>
            <p:nvPr/>
          </p:nvCxnSpPr>
          <p:spPr bwMode="auto">
            <a:xfrm rot="5400000">
              <a:off x="634093"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45" name="Straight Connector 244"/>
            <p:cNvCxnSpPr>
              <a:stCxn id="231" idx="2"/>
              <a:endCxn id="236" idx="0"/>
            </p:cNvCxnSpPr>
            <p:nvPr/>
          </p:nvCxnSpPr>
          <p:spPr bwMode="auto">
            <a:xfrm rot="5400000">
              <a:off x="1449432"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46" name="Straight Connector 245"/>
            <p:cNvCxnSpPr>
              <a:stCxn id="226" idx="4"/>
              <a:endCxn id="239" idx="0"/>
            </p:cNvCxnSpPr>
            <p:nvPr/>
          </p:nvCxnSpPr>
          <p:spPr bwMode="auto">
            <a:xfrm rot="5400000">
              <a:off x="2244090"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47" name="Straight Connector 246"/>
            <p:cNvCxnSpPr>
              <a:stCxn id="230" idx="2"/>
              <a:endCxn id="235" idx="0"/>
            </p:cNvCxnSpPr>
            <p:nvPr/>
          </p:nvCxnSpPr>
          <p:spPr bwMode="auto">
            <a:xfrm rot="5400000">
              <a:off x="3081201"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48" name="Straight Connector 247"/>
            <p:cNvCxnSpPr>
              <a:stCxn id="228" idx="4"/>
              <a:endCxn id="238" idx="0"/>
            </p:cNvCxnSpPr>
            <p:nvPr/>
          </p:nvCxnSpPr>
          <p:spPr bwMode="auto">
            <a:xfrm rot="5400000">
              <a:off x="3918313" y="4759779"/>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249" name="Oval 248"/>
            <p:cNvSpPr/>
            <p:nvPr/>
          </p:nvSpPr>
          <p:spPr bwMode="auto">
            <a:xfrm>
              <a:off x="2371997" y="58020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0" name="Oval 249"/>
            <p:cNvSpPr/>
            <p:nvPr/>
          </p:nvSpPr>
          <p:spPr bwMode="auto">
            <a:xfrm>
              <a:off x="762000" y="58020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1" name="Oval 250"/>
            <p:cNvSpPr/>
            <p:nvPr/>
          </p:nvSpPr>
          <p:spPr bwMode="auto">
            <a:xfrm>
              <a:off x="4046220" y="58020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52" name="Straight Connector 251"/>
            <p:cNvCxnSpPr>
              <a:stCxn id="250" idx="6"/>
              <a:endCxn id="254" idx="1"/>
            </p:cNvCxnSpPr>
            <p:nvPr/>
          </p:nvCxnSpPr>
          <p:spPr bwMode="auto">
            <a:xfrm>
              <a:off x="1023257" y="5932715"/>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253" name="Rectangle 252"/>
            <p:cNvSpPr/>
            <p:nvPr/>
          </p:nvSpPr>
          <p:spPr bwMode="auto">
            <a:xfrm>
              <a:off x="3209108" y="58020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54" name="Rectangle 253"/>
            <p:cNvSpPr/>
            <p:nvPr/>
          </p:nvSpPr>
          <p:spPr bwMode="auto">
            <a:xfrm>
              <a:off x="1577339" y="58020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55" name="Straight Connector 254"/>
            <p:cNvCxnSpPr>
              <a:stCxn id="254" idx="3"/>
              <a:endCxn id="249" idx="2"/>
            </p:cNvCxnSpPr>
            <p:nvPr/>
          </p:nvCxnSpPr>
          <p:spPr bwMode="auto">
            <a:xfrm>
              <a:off x="1838596" y="5932715"/>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56" name="Straight Connector 255"/>
            <p:cNvCxnSpPr>
              <a:stCxn id="249" idx="6"/>
              <a:endCxn id="253" idx="1"/>
            </p:cNvCxnSpPr>
            <p:nvPr/>
          </p:nvCxnSpPr>
          <p:spPr bwMode="auto">
            <a:xfrm>
              <a:off x="2633254" y="59327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57" name="Straight Connector 256"/>
            <p:cNvCxnSpPr>
              <a:stCxn id="253" idx="3"/>
              <a:endCxn id="251" idx="2"/>
            </p:cNvCxnSpPr>
            <p:nvPr/>
          </p:nvCxnSpPr>
          <p:spPr bwMode="auto">
            <a:xfrm>
              <a:off x="3470365" y="5932715"/>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58" name="Straight Connector 257"/>
            <p:cNvCxnSpPr>
              <a:stCxn id="240" idx="2"/>
              <a:endCxn id="250" idx="0"/>
            </p:cNvCxnSpPr>
            <p:nvPr/>
          </p:nvCxnSpPr>
          <p:spPr bwMode="auto">
            <a:xfrm rot="5400000">
              <a:off x="631372"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59" name="Straight Connector 258"/>
            <p:cNvCxnSpPr>
              <a:stCxn id="236" idx="4"/>
              <a:endCxn id="254" idx="0"/>
            </p:cNvCxnSpPr>
            <p:nvPr/>
          </p:nvCxnSpPr>
          <p:spPr bwMode="auto">
            <a:xfrm rot="5400000">
              <a:off x="1446711"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60" name="Straight Connector 259"/>
            <p:cNvCxnSpPr>
              <a:stCxn id="239" idx="2"/>
              <a:endCxn id="249" idx="0"/>
            </p:cNvCxnSpPr>
            <p:nvPr/>
          </p:nvCxnSpPr>
          <p:spPr bwMode="auto">
            <a:xfrm rot="5400000">
              <a:off x="2241369"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61" name="Straight Connector 260"/>
            <p:cNvCxnSpPr>
              <a:stCxn id="235" idx="4"/>
              <a:endCxn id="253" idx="0"/>
            </p:cNvCxnSpPr>
            <p:nvPr/>
          </p:nvCxnSpPr>
          <p:spPr bwMode="auto">
            <a:xfrm rot="5400000">
              <a:off x="3078480"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62" name="Straight Connector 261"/>
            <p:cNvCxnSpPr>
              <a:stCxn id="238" idx="2"/>
              <a:endCxn id="251" idx="0"/>
            </p:cNvCxnSpPr>
            <p:nvPr/>
          </p:nvCxnSpPr>
          <p:spPr bwMode="auto">
            <a:xfrm rot="5400000">
              <a:off x="3915592"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63" name="Straight Connector 262"/>
            <p:cNvCxnSpPr>
              <a:stCxn id="215" idx="2"/>
              <a:endCxn id="227" idx="0"/>
            </p:cNvCxnSpPr>
            <p:nvPr/>
          </p:nvCxnSpPr>
          <p:spPr bwMode="auto">
            <a:xfrm rot="5400000">
              <a:off x="634093"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64" name="Straight Connector 263"/>
            <p:cNvCxnSpPr>
              <a:stCxn id="212" idx="4"/>
              <a:endCxn id="231" idx="0"/>
            </p:cNvCxnSpPr>
            <p:nvPr/>
          </p:nvCxnSpPr>
          <p:spPr bwMode="auto">
            <a:xfrm rot="5400000">
              <a:off x="1449432"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65" name="Straight Connector 264"/>
            <p:cNvCxnSpPr>
              <a:stCxn id="214" idx="2"/>
              <a:endCxn id="226" idx="0"/>
            </p:cNvCxnSpPr>
            <p:nvPr/>
          </p:nvCxnSpPr>
          <p:spPr bwMode="auto">
            <a:xfrm rot="5400000">
              <a:off x="2244090"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66" name="Straight Connector 265"/>
            <p:cNvCxnSpPr>
              <a:stCxn id="213" idx="4"/>
              <a:endCxn id="230" idx="0"/>
            </p:cNvCxnSpPr>
            <p:nvPr/>
          </p:nvCxnSpPr>
          <p:spPr bwMode="auto">
            <a:xfrm rot="5400000">
              <a:off x="3081201"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267" name="Straight Connector 266"/>
            <p:cNvCxnSpPr>
              <a:stCxn id="216" idx="2"/>
              <a:endCxn id="228" idx="0"/>
            </p:cNvCxnSpPr>
            <p:nvPr/>
          </p:nvCxnSpPr>
          <p:spPr bwMode="auto">
            <a:xfrm rot="5400000">
              <a:off x="3918313" y="3981450"/>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268" name="Oval 267"/>
            <p:cNvSpPr/>
            <p:nvPr/>
          </p:nvSpPr>
          <p:spPr bwMode="auto">
            <a:xfrm>
              <a:off x="5728062" y="26778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9" name="Oval 268"/>
            <p:cNvSpPr/>
            <p:nvPr/>
          </p:nvSpPr>
          <p:spPr bwMode="auto">
            <a:xfrm>
              <a:off x="7359831" y="26778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0" name="Rectangle 269"/>
            <p:cNvSpPr/>
            <p:nvPr/>
          </p:nvSpPr>
          <p:spPr bwMode="auto">
            <a:xfrm>
              <a:off x="6522720" y="26778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1" name="Rectangle 270"/>
            <p:cNvSpPr/>
            <p:nvPr/>
          </p:nvSpPr>
          <p:spPr bwMode="auto">
            <a:xfrm>
              <a:off x="4912723" y="26778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2" name="Rectangle 271"/>
            <p:cNvSpPr/>
            <p:nvPr/>
          </p:nvSpPr>
          <p:spPr bwMode="auto">
            <a:xfrm>
              <a:off x="8196943" y="26778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3" name="Straight Connector 272"/>
            <p:cNvCxnSpPr>
              <a:stCxn id="271" idx="3"/>
              <a:endCxn id="268" idx="2"/>
            </p:cNvCxnSpPr>
            <p:nvPr/>
          </p:nvCxnSpPr>
          <p:spPr bwMode="auto">
            <a:xfrm>
              <a:off x="5173980" y="2808515"/>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274" name="Straight Connector 273"/>
            <p:cNvCxnSpPr>
              <a:stCxn id="268" idx="6"/>
              <a:endCxn id="270" idx="1"/>
            </p:cNvCxnSpPr>
            <p:nvPr/>
          </p:nvCxnSpPr>
          <p:spPr bwMode="auto">
            <a:xfrm>
              <a:off x="5989319" y="2808515"/>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75" name="Straight Connector 274"/>
            <p:cNvCxnSpPr>
              <a:stCxn id="270" idx="3"/>
              <a:endCxn id="269" idx="2"/>
            </p:cNvCxnSpPr>
            <p:nvPr/>
          </p:nvCxnSpPr>
          <p:spPr bwMode="auto">
            <a:xfrm>
              <a:off x="6783977" y="28085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76" name="Straight Connector 275"/>
            <p:cNvCxnSpPr>
              <a:stCxn id="269" idx="6"/>
              <a:endCxn id="272" idx="1"/>
            </p:cNvCxnSpPr>
            <p:nvPr/>
          </p:nvCxnSpPr>
          <p:spPr bwMode="auto">
            <a:xfrm>
              <a:off x="7621088" y="2808515"/>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277" name="Oval 276"/>
            <p:cNvSpPr/>
            <p:nvPr/>
          </p:nvSpPr>
          <p:spPr bwMode="auto">
            <a:xfrm>
              <a:off x="6522720" y="34616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8" name="Oval 277"/>
            <p:cNvSpPr/>
            <p:nvPr/>
          </p:nvSpPr>
          <p:spPr bwMode="auto">
            <a:xfrm>
              <a:off x="4912723" y="34616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9" name="Oval 278"/>
            <p:cNvSpPr/>
            <p:nvPr/>
          </p:nvSpPr>
          <p:spPr bwMode="auto">
            <a:xfrm>
              <a:off x="8196943" y="3461657"/>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80" name="Straight Connector 279"/>
            <p:cNvCxnSpPr>
              <a:stCxn id="278" idx="6"/>
              <a:endCxn id="282" idx="1"/>
            </p:cNvCxnSpPr>
            <p:nvPr/>
          </p:nvCxnSpPr>
          <p:spPr bwMode="auto">
            <a:xfrm>
              <a:off x="5173980" y="3592286"/>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281" name="Rectangle 280"/>
            <p:cNvSpPr/>
            <p:nvPr/>
          </p:nvSpPr>
          <p:spPr bwMode="auto">
            <a:xfrm>
              <a:off x="7359831" y="34616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2" name="Rectangle 281"/>
            <p:cNvSpPr/>
            <p:nvPr/>
          </p:nvSpPr>
          <p:spPr bwMode="auto">
            <a:xfrm>
              <a:off x="5728062" y="3461657"/>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83" name="Straight Connector 282"/>
            <p:cNvCxnSpPr>
              <a:stCxn id="282" idx="3"/>
              <a:endCxn id="277" idx="2"/>
            </p:cNvCxnSpPr>
            <p:nvPr/>
          </p:nvCxnSpPr>
          <p:spPr bwMode="auto">
            <a:xfrm>
              <a:off x="5989319" y="3592286"/>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84" name="Straight Connector 283"/>
            <p:cNvCxnSpPr>
              <a:stCxn id="277" idx="6"/>
              <a:endCxn id="281" idx="1"/>
            </p:cNvCxnSpPr>
            <p:nvPr/>
          </p:nvCxnSpPr>
          <p:spPr bwMode="auto">
            <a:xfrm>
              <a:off x="6783977" y="3592286"/>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85" name="Straight Connector 284"/>
            <p:cNvCxnSpPr>
              <a:stCxn id="281" idx="3"/>
              <a:endCxn id="279" idx="2"/>
            </p:cNvCxnSpPr>
            <p:nvPr/>
          </p:nvCxnSpPr>
          <p:spPr bwMode="auto">
            <a:xfrm>
              <a:off x="7621088" y="3592286"/>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286" name="Straight Connector 285"/>
            <p:cNvCxnSpPr>
              <a:stCxn id="271" idx="2"/>
              <a:endCxn id="278" idx="0"/>
            </p:cNvCxnSpPr>
            <p:nvPr/>
          </p:nvCxnSpPr>
          <p:spPr bwMode="auto">
            <a:xfrm rot="5400000">
              <a:off x="4782095"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87" name="Straight Connector 286"/>
            <p:cNvCxnSpPr>
              <a:stCxn id="268" idx="4"/>
              <a:endCxn id="282" idx="0"/>
            </p:cNvCxnSpPr>
            <p:nvPr/>
          </p:nvCxnSpPr>
          <p:spPr bwMode="auto">
            <a:xfrm rot="5400000">
              <a:off x="5597434"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88" name="Straight Connector 287"/>
            <p:cNvCxnSpPr>
              <a:stCxn id="270" idx="2"/>
              <a:endCxn id="277" idx="0"/>
            </p:cNvCxnSpPr>
            <p:nvPr/>
          </p:nvCxnSpPr>
          <p:spPr bwMode="auto">
            <a:xfrm rot="5400000">
              <a:off x="6392092"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89" name="Straight Connector 288"/>
            <p:cNvCxnSpPr>
              <a:stCxn id="269" idx="4"/>
              <a:endCxn id="281" idx="0"/>
            </p:cNvCxnSpPr>
            <p:nvPr/>
          </p:nvCxnSpPr>
          <p:spPr bwMode="auto">
            <a:xfrm rot="5400000">
              <a:off x="7229203" y="3200400"/>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290" name="Straight Connector 289"/>
            <p:cNvCxnSpPr>
              <a:stCxn id="272" idx="2"/>
              <a:endCxn id="279" idx="0"/>
            </p:cNvCxnSpPr>
            <p:nvPr/>
          </p:nvCxnSpPr>
          <p:spPr bwMode="auto">
            <a:xfrm rot="5400000">
              <a:off x="8066315" y="3200400"/>
              <a:ext cx="522514" cy="0"/>
            </a:xfrm>
            <a:prstGeom prst="line">
              <a:avLst/>
            </a:prstGeom>
            <a:noFill/>
            <a:ln w="38100" cap="flat" cmpd="sng" algn="ctr">
              <a:solidFill>
                <a:schemeClr val="hlink"/>
              </a:solidFill>
              <a:prstDash val="solid"/>
              <a:round/>
              <a:headEnd type="none" w="med" len="med"/>
              <a:tailEnd type="none" w="med" len="med"/>
            </a:ln>
            <a:effectLst/>
          </p:spPr>
        </p:cxnSp>
        <p:sp>
          <p:nvSpPr>
            <p:cNvPr id="291" name="Oval 290"/>
            <p:cNvSpPr/>
            <p:nvPr/>
          </p:nvSpPr>
          <p:spPr bwMode="auto">
            <a:xfrm>
              <a:off x="5728062" y="42399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2" name="Oval 291"/>
            <p:cNvSpPr/>
            <p:nvPr/>
          </p:nvSpPr>
          <p:spPr bwMode="auto">
            <a:xfrm>
              <a:off x="7359831" y="42399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3" name="Rectangle 292"/>
            <p:cNvSpPr/>
            <p:nvPr/>
          </p:nvSpPr>
          <p:spPr bwMode="auto">
            <a:xfrm>
              <a:off x="6522720" y="42399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4" name="Rectangle 293"/>
            <p:cNvSpPr/>
            <p:nvPr/>
          </p:nvSpPr>
          <p:spPr bwMode="auto">
            <a:xfrm>
              <a:off x="4912723" y="42399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5" name="Rectangle 294"/>
            <p:cNvSpPr/>
            <p:nvPr/>
          </p:nvSpPr>
          <p:spPr bwMode="auto">
            <a:xfrm>
              <a:off x="8196943" y="42399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96" name="Straight Connector 295"/>
            <p:cNvCxnSpPr>
              <a:stCxn id="294" idx="3"/>
              <a:endCxn id="291" idx="2"/>
            </p:cNvCxnSpPr>
            <p:nvPr/>
          </p:nvCxnSpPr>
          <p:spPr bwMode="auto">
            <a:xfrm>
              <a:off x="5173980" y="4370615"/>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297" name="Straight Connector 296"/>
            <p:cNvCxnSpPr>
              <a:stCxn id="291" idx="6"/>
              <a:endCxn id="293" idx="1"/>
            </p:cNvCxnSpPr>
            <p:nvPr/>
          </p:nvCxnSpPr>
          <p:spPr bwMode="auto">
            <a:xfrm>
              <a:off x="5989319" y="4370615"/>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298" name="Straight Connector 297"/>
            <p:cNvCxnSpPr>
              <a:stCxn id="293" idx="3"/>
              <a:endCxn id="292" idx="2"/>
            </p:cNvCxnSpPr>
            <p:nvPr/>
          </p:nvCxnSpPr>
          <p:spPr bwMode="auto">
            <a:xfrm>
              <a:off x="6783977" y="43706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299" name="Straight Connector 298"/>
            <p:cNvCxnSpPr>
              <a:stCxn id="292" idx="6"/>
              <a:endCxn id="295" idx="1"/>
            </p:cNvCxnSpPr>
            <p:nvPr/>
          </p:nvCxnSpPr>
          <p:spPr bwMode="auto">
            <a:xfrm>
              <a:off x="7621088" y="4370615"/>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300" name="Straight Connector 299"/>
            <p:cNvCxnSpPr>
              <a:stCxn id="278" idx="4"/>
              <a:endCxn id="294" idx="0"/>
            </p:cNvCxnSpPr>
            <p:nvPr/>
          </p:nvCxnSpPr>
          <p:spPr bwMode="auto">
            <a:xfrm rot="5400000">
              <a:off x="4784816"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01" name="Straight Connector 300"/>
            <p:cNvCxnSpPr>
              <a:stCxn id="282" idx="2"/>
              <a:endCxn id="291" idx="0"/>
            </p:cNvCxnSpPr>
            <p:nvPr/>
          </p:nvCxnSpPr>
          <p:spPr bwMode="auto">
            <a:xfrm rot="5400000">
              <a:off x="5600155"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02" name="Straight Connector 301"/>
            <p:cNvCxnSpPr>
              <a:stCxn id="277" idx="4"/>
              <a:endCxn id="293" idx="0"/>
            </p:cNvCxnSpPr>
            <p:nvPr/>
          </p:nvCxnSpPr>
          <p:spPr bwMode="auto">
            <a:xfrm rot="5400000">
              <a:off x="6394813"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03" name="Straight Connector 302"/>
            <p:cNvCxnSpPr>
              <a:stCxn id="281" idx="2"/>
              <a:endCxn id="292" idx="0"/>
            </p:cNvCxnSpPr>
            <p:nvPr/>
          </p:nvCxnSpPr>
          <p:spPr bwMode="auto">
            <a:xfrm rot="5400000">
              <a:off x="7231924" y="3981450"/>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04" name="Straight Connector 303"/>
            <p:cNvCxnSpPr>
              <a:stCxn id="279" idx="4"/>
              <a:endCxn id="295" idx="0"/>
            </p:cNvCxnSpPr>
            <p:nvPr/>
          </p:nvCxnSpPr>
          <p:spPr bwMode="auto">
            <a:xfrm rot="5400000">
              <a:off x="8069036" y="3981450"/>
              <a:ext cx="517072" cy="0"/>
            </a:xfrm>
            <a:prstGeom prst="line">
              <a:avLst/>
            </a:prstGeom>
            <a:noFill/>
            <a:ln w="38100" cap="flat" cmpd="sng" algn="ctr">
              <a:solidFill>
                <a:schemeClr val="hlink"/>
              </a:solidFill>
              <a:prstDash val="solid"/>
              <a:round/>
              <a:headEnd type="none" w="med" len="med"/>
              <a:tailEnd type="none" w="med" len="med"/>
            </a:ln>
            <a:effectLst/>
          </p:spPr>
        </p:cxnSp>
        <p:sp>
          <p:nvSpPr>
            <p:cNvPr id="305" name="Oval 304"/>
            <p:cNvSpPr/>
            <p:nvPr/>
          </p:nvSpPr>
          <p:spPr bwMode="auto">
            <a:xfrm>
              <a:off x="6522720" y="5018315"/>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6" name="Oval 305"/>
            <p:cNvSpPr/>
            <p:nvPr/>
          </p:nvSpPr>
          <p:spPr bwMode="auto">
            <a:xfrm>
              <a:off x="4912723" y="5018315"/>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7" name="Oval 306"/>
            <p:cNvSpPr/>
            <p:nvPr/>
          </p:nvSpPr>
          <p:spPr bwMode="auto">
            <a:xfrm>
              <a:off x="8196943" y="5018315"/>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08" name="Straight Connector 307"/>
            <p:cNvCxnSpPr>
              <a:stCxn id="306" idx="6"/>
              <a:endCxn id="310" idx="1"/>
            </p:cNvCxnSpPr>
            <p:nvPr/>
          </p:nvCxnSpPr>
          <p:spPr bwMode="auto">
            <a:xfrm>
              <a:off x="5173980" y="5148944"/>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309" name="Rectangle 308"/>
            <p:cNvSpPr/>
            <p:nvPr/>
          </p:nvSpPr>
          <p:spPr bwMode="auto">
            <a:xfrm>
              <a:off x="7359831" y="5018315"/>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0" name="Rectangle 309"/>
            <p:cNvSpPr/>
            <p:nvPr/>
          </p:nvSpPr>
          <p:spPr bwMode="auto">
            <a:xfrm>
              <a:off x="5728062" y="5018315"/>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11" name="Straight Connector 310"/>
            <p:cNvCxnSpPr>
              <a:stCxn id="310" idx="3"/>
              <a:endCxn id="305" idx="2"/>
            </p:cNvCxnSpPr>
            <p:nvPr/>
          </p:nvCxnSpPr>
          <p:spPr bwMode="auto">
            <a:xfrm>
              <a:off x="5989319" y="5148944"/>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312" name="Straight Connector 311"/>
            <p:cNvCxnSpPr>
              <a:stCxn id="305" idx="6"/>
              <a:endCxn id="309" idx="1"/>
            </p:cNvCxnSpPr>
            <p:nvPr/>
          </p:nvCxnSpPr>
          <p:spPr bwMode="auto">
            <a:xfrm>
              <a:off x="6783977" y="5148944"/>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313" name="Straight Connector 312"/>
            <p:cNvCxnSpPr>
              <a:stCxn id="309" idx="3"/>
              <a:endCxn id="307" idx="2"/>
            </p:cNvCxnSpPr>
            <p:nvPr/>
          </p:nvCxnSpPr>
          <p:spPr bwMode="auto">
            <a:xfrm>
              <a:off x="7621088" y="5148944"/>
              <a:ext cx="575855" cy="0"/>
            </a:xfrm>
            <a:prstGeom prst="line">
              <a:avLst/>
            </a:prstGeom>
            <a:noFill/>
            <a:ln w="38100" cap="flat" cmpd="sng" algn="ctr">
              <a:solidFill>
                <a:schemeClr val="hlink"/>
              </a:solidFill>
              <a:prstDash val="solid"/>
              <a:round/>
              <a:headEnd type="none" w="med" len="med"/>
              <a:tailEnd type="none" w="med" len="med"/>
            </a:ln>
            <a:effectLst/>
          </p:spPr>
        </p:cxnSp>
        <p:sp>
          <p:nvSpPr>
            <p:cNvPr id="314" name="Oval 313"/>
            <p:cNvSpPr/>
            <p:nvPr/>
          </p:nvSpPr>
          <p:spPr bwMode="auto">
            <a:xfrm>
              <a:off x="7359831" y="58020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5" name="Oval 314"/>
            <p:cNvSpPr/>
            <p:nvPr/>
          </p:nvSpPr>
          <p:spPr bwMode="auto">
            <a:xfrm>
              <a:off x="5728062" y="5802086"/>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16" name="Straight Connector 315"/>
            <p:cNvCxnSpPr>
              <a:stCxn id="315" idx="6"/>
              <a:endCxn id="318" idx="1"/>
            </p:cNvCxnSpPr>
            <p:nvPr/>
          </p:nvCxnSpPr>
          <p:spPr bwMode="auto">
            <a:xfrm>
              <a:off x="5989319" y="5932715"/>
              <a:ext cx="533401" cy="0"/>
            </a:xfrm>
            <a:prstGeom prst="line">
              <a:avLst/>
            </a:prstGeom>
            <a:noFill/>
            <a:ln w="38100" cap="flat" cmpd="sng" algn="ctr">
              <a:solidFill>
                <a:schemeClr val="hlink"/>
              </a:solidFill>
              <a:prstDash val="solid"/>
              <a:round/>
              <a:headEnd type="none" w="med" len="med"/>
              <a:tailEnd type="none" w="med" len="med"/>
            </a:ln>
            <a:effectLst/>
          </p:spPr>
        </p:cxnSp>
        <p:sp>
          <p:nvSpPr>
            <p:cNvPr id="317" name="Rectangle 316"/>
            <p:cNvSpPr/>
            <p:nvPr/>
          </p:nvSpPr>
          <p:spPr bwMode="auto">
            <a:xfrm>
              <a:off x="8196943" y="58020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8" name="Rectangle 317"/>
            <p:cNvSpPr/>
            <p:nvPr/>
          </p:nvSpPr>
          <p:spPr bwMode="auto">
            <a:xfrm>
              <a:off x="6522720" y="58020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9" name="Rectangle 318"/>
            <p:cNvSpPr/>
            <p:nvPr/>
          </p:nvSpPr>
          <p:spPr bwMode="auto">
            <a:xfrm>
              <a:off x="4912723" y="5802086"/>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20" name="Straight Connector 319"/>
            <p:cNvCxnSpPr>
              <a:stCxn id="318" idx="3"/>
              <a:endCxn id="314" idx="2"/>
            </p:cNvCxnSpPr>
            <p:nvPr/>
          </p:nvCxnSpPr>
          <p:spPr bwMode="auto">
            <a:xfrm>
              <a:off x="6783977" y="5932715"/>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321" name="Straight Connector 320"/>
            <p:cNvCxnSpPr>
              <a:stCxn id="314" idx="6"/>
              <a:endCxn id="317" idx="1"/>
            </p:cNvCxnSpPr>
            <p:nvPr/>
          </p:nvCxnSpPr>
          <p:spPr bwMode="auto">
            <a:xfrm>
              <a:off x="7621088" y="5932715"/>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322" name="Straight Connector 321"/>
            <p:cNvCxnSpPr>
              <a:stCxn id="315" idx="2"/>
              <a:endCxn id="319" idx="3"/>
            </p:cNvCxnSpPr>
            <p:nvPr/>
          </p:nvCxnSpPr>
          <p:spPr bwMode="auto">
            <a:xfrm rot="10800000">
              <a:off x="5173980" y="5932715"/>
              <a:ext cx="554082" cy="0"/>
            </a:xfrm>
            <a:prstGeom prst="line">
              <a:avLst/>
            </a:prstGeom>
            <a:noFill/>
            <a:ln w="38100" cap="flat" cmpd="sng" algn="ctr">
              <a:solidFill>
                <a:schemeClr val="hlink"/>
              </a:solidFill>
              <a:prstDash val="solid"/>
              <a:round/>
              <a:headEnd type="none" w="med" len="med"/>
              <a:tailEnd type="none" w="med" len="med"/>
            </a:ln>
            <a:effectLst/>
          </p:spPr>
        </p:cxnSp>
        <p:cxnSp>
          <p:nvCxnSpPr>
            <p:cNvPr id="323" name="Straight Connector 322"/>
            <p:cNvCxnSpPr>
              <a:stCxn id="306" idx="4"/>
              <a:endCxn id="319" idx="0"/>
            </p:cNvCxnSpPr>
            <p:nvPr/>
          </p:nvCxnSpPr>
          <p:spPr bwMode="auto">
            <a:xfrm rot="5400000">
              <a:off x="4782095"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24" name="Straight Connector 323"/>
            <p:cNvCxnSpPr>
              <a:stCxn id="310" idx="2"/>
              <a:endCxn id="315" idx="0"/>
            </p:cNvCxnSpPr>
            <p:nvPr/>
          </p:nvCxnSpPr>
          <p:spPr bwMode="auto">
            <a:xfrm rot="5400000">
              <a:off x="5597434"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25" name="Straight Connector 324"/>
            <p:cNvCxnSpPr>
              <a:stCxn id="305" idx="4"/>
              <a:endCxn id="318" idx="0"/>
            </p:cNvCxnSpPr>
            <p:nvPr/>
          </p:nvCxnSpPr>
          <p:spPr bwMode="auto">
            <a:xfrm rot="5400000">
              <a:off x="6392092"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26" name="Straight Connector 325"/>
            <p:cNvCxnSpPr>
              <a:stCxn id="309" idx="2"/>
              <a:endCxn id="314" idx="0"/>
            </p:cNvCxnSpPr>
            <p:nvPr/>
          </p:nvCxnSpPr>
          <p:spPr bwMode="auto">
            <a:xfrm rot="5400000">
              <a:off x="7229203"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27" name="Straight Connector 326"/>
            <p:cNvCxnSpPr>
              <a:stCxn id="307" idx="4"/>
              <a:endCxn id="317" idx="0"/>
            </p:cNvCxnSpPr>
            <p:nvPr/>
          </p:nvCxnSpPr>
          <p:spPr bwMode="auto">
            <a:xfrm rot="5400000">
              <a:off x="8066315" y="5540829"/>
              <a:ext cx="522514" cy="0"/>
            </a:xfrm>
            <a:prstGeom prst="line">
              <a:avLst/>
            </a:prstGeom>
            <a:noFill/>
            <a:ln w="38100" cap="flat" cmpd="sng" algn="ctr">
              <a:solidFill>
                <a:schemeClr val="hlink"/>
              </a:solidFill>
              <a:prstDash val="solid"/>
              <a:round/>
              <a:headEnd type="none" w="med" len="med"/>
              <a:tailEnd type="none" w="med" len="med"/>
            </a:ln>
            <a:effectLst/>
          </p:spPr>
        </p:cxnSp>
        <p:cxnSp>
          <p:nvCxnSpPr>
            <p:cNvPr id="328" name="Straight Connector 327"/>
            <p:cNvCxnSpPr>
              <a:stCxn id="294" idx="2"/>
              <a:endCxn id="306" idx="0"/>
            </p:cNvCxnSpPr>
            <p:nvPr/>
          </p:nvCxnSpPr>
          <p:spPr bwMode="auto">
            <a:xfrm rot="5400000">
              <a:off x="4784816"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29" name="Straight Connector 328"/>
            <p:cNvCxnSpPr>
              <a:stCxn id="291" idx="4"/>
              <a:endCxn id="310" idx="0"/>
            </p:cNvCxnSpPr>
            <p:nvPr/>
          </p:nvCxnSpPr>
          <p:spPr bwMode="auto">
            <a:xfrm rot="5400000">
              <a:off x="5600155"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30" name="Straight Connector 329"/>
            <p:cNvCxnSpPr>
              <a:stCxn id="293" idx="2"/>
              <a:endCxn id="305" idx="0"/>
            </p:cNvCxnSpPr>
            <p:nvPr/>
          </p:nvCxnSpPr>
          <p:spPr bwMode="auto">
            <a:xfrm rot="5400000">
              <a:off x="6394813"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31" name="Straight Connector 330"/>
            <p:cNvCxnSpPr>
              <a:stCxn id="292" idx="4"/>
              <a:endCxn id="309" idx="0"/>
            </p:cNvCxnSpPr>
            <p:nvPr/>
          </p:nvCxnSpPr>
          <p:spPr bwMode="auto">
            <a:xfrm rot="5400000">
              <a:off x="7231924"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32" name="Straight Connector 331"/>
            <p:cNvCxnSpPr>
              <a:stCxn id="295" idx="2"/>
              <a:endCxn id="307" idx="0"/>
            </p:cNvCxnSpPr>
            <p:nvPr/>
          </p:nvCxnSpPr>
          <p:spPr bwMode="auto">
            <a:xfrm rot="5400000">
              <a:off x="8069036" y="4759779"/>
              <a:ext cx="517072" cy="0"/>
            </a:xfrm>
            <a:prstGeom prst="line">
              <a:avLst/>
            </a:prstGeom>
            <a:noFill/>
            <a:ln w="38100" cap="flat" cmpd="sng" algn="ctr">
              <a:solidFill>
                <a:schemeClr val="hlink"/>
              </a:solidFill>
              <a:prstDash val="solid"/>
              <a:round/>
              <a:headEnd type="none" w="med" len="med"/>
              <a:tailEnd type="none" w="med" len="med"/>
            </a:ln>
            <a:effectLst/>
          </p:spPr>
        </p:cxnSp>
        <p:cxnSp>
          <p:nvCxnSpPr>
            <p:cNvPr id="333" name="Straight Connector 332"/>
            <p:cNvCxnSpPr>
              <a:stCxn id="200" idx="6"/>
              <a:endCxn id="271" idx="1"/>
            </p:cNvCxnSpPr>
            <p:nvPr/>
          </p:nvCxnSpPr>
          <p:spPr bwMode="auto">
            <a:xfrm>
              <a:off x="4307477" y="2808515"/>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334" name="Straight Connector 333"/>
            <p:cNvCxnSpPr>
              <a:stCxn id="216" idx="3"/>
              <a:endCxn id="278" idx="2"/>
            </p:cNvCxnSpPr>
            <p:nvPr/>
          </p:nvCxnSpPr>
          <p:spPr bwMode="auto">
            <a:xfrm>
              <a:off x="4307477" y="3592286"/>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335" name="Straight Connector 334"/>
            <p:cNvCxnSpPr>
              <a:stCxn id="228" idx="6"/>
              <a:endCxn id="294" idx="1"/>
            </p:cNvCxnSpPr>
            <p:nvPr/>
          </p:nvCxnSpPr>
          <p:spPr bwMode="auto">
            <a:xfrm>
              <a:off x="4307477" y="4370615"/>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336" name="Straight Connector 335"/>
            <p:cNvCxnSpPr>
              <a:stCxn id="238" idx="3"/>
              <a:endCxn id="306" idx="2"/>
            </p:cNvCxnSpPr>
            <p:nvPr/>
          </p:nvCxnSpPr>
          <p:spPr bwMode="auto">
            <a:xfrm>
              <a:off x="4307477" y="5148944"/>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337" name="Straight Connector 336"/>
            <p:cNvCxnSpPr>
              <a:stCxn id="251" idx="6"/>
              <a:endCxn id="319" idx="1"/>
            </p:cNvCxnSpPr>
            <p:nvPr/>
          </p:nvCxnSpPr>
          <p:spPr bwMode="auto">
            <a:xfrm>
              <a:off x="4307477" y="5932715"/>
              <a:ext cx="605246" cy="0"/>
            </a:xfrm>
            <a:prstGeom prst="line">
              <a:avLst/>
            </a:prstGeom>
            <a:noFill/>
            <a:ln w="38100" cap="flat" cmpd="sng" algn="ctr">
              <a:solidFill>
                <a:schemeClr val="hlink"/>
              </a:solidFill>
              <a:prstDash val="solid"/>
              <a:round/>
              <a:headEnd type="none" w="med" len="med"/>
              <a:tailEnd type="none" w="med" len="med"/>
            </a:ln>
            <a:effectLst/>
          </p:spPr>
        </p:cxnSp>
        <p:sp>
          <p:nvSpPr>
            <p:cNvPr id="338" name="Oval 337"/>
            <p:cNvSpPr/>
            <p:nvPr/>
          </p:nvSpPr>
          <p:spPr bwMode="auto">
            <a:xfrm>
              <a:off x="6522720" y="1905000"/>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39" name="Oval 338"/>
            <p:cNvSpPr/>
            <p:nvPr/>
          </p:nvSpPr>
          <p:spPr bwMode="auto">
            <a:xfrm>
              <a:off x="4912723" y="1905000"/>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0" name="Oval 339"/>
            <p:cNvSpPr/>
            <p:nvPr/>
          </p:nvSpPr>
          <p:spPr bwMode="auto">
            <a:xfrm>
              <a:off x="8196943" y="1905000"/>
              <a:ext cx="261257" cy="261257"/>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41" name="Straight Connector 340"/>
            <p:cNvCxnSpPr>
              <a:stCxn id="339" idx="6"/>
              <a:endCxn id="343" idx="1"/>
            </p:cNvCxnSpPr>
            <p:nvPr/>
          </p:nvCxnSpPr>
          <p:spPr bwMode="auto">
            <a:xfrm>
              <a:off x="5173980" y="2035629"/>
              <a:ext cx="554082" cy="0"/>
            </a:xfrm>
            <a:prstGeom prst="line">
              <a:avLst/>
            </a:prstGeom>
            <a:noFill/>
            <a:ln w="38100" cap="flat" cmpd="sng" algn="ctr">
              <a:solidFill>
                <a:schemeClr val="hlink"/>
              </a:solidFill>
              <a:prstDash val="solid"/>
              <a:round/>
              <a:headEnd type="none" w="med" len="med"/>
              <a:tailEnd type="none" w="med" len="med"/>
            </a:ln>
            <a:effectLst/>
          </p:spPr>
        </p:cxnSp>
        <p:sp>
          <p:nvSpPr>
            <p:cNvPr id="342" name="Rectangle 341"/>
            <p:cNvSpPr/>
            <p:nvPr/>
          </p:nvSpPr>
          <p:spPr bwMode="auto">
            <a:xfrm>
              <a:off x="7359831" y="1905000"/>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43" name="Rectangle 342"/>
            <p:cNvSpPr/>
            <p:nvPr/>
          </p:nvSpPr>
          <p:spPr bwMode="auto">
            <a:xfrm>
              <a:off x="5728062" y="1905000"/>
              <a:ext cx="261257" cy="26125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344" name="Straight Connector 343"/>
            <p:cNvCxnSpPr>
              <a:stCxn id="343" idx="3"/>
              <a:endCxn id="338" idx="2"/>
            </p:cNvCxnSpPr>
            <p:nvPr/>
          </p:nvCxnSpPr>
          <p:spPr bwMode="auto">
            <a:xfrm>
              <a:off x="5989319" y="2035629"/>
              <a:ext cx="533401" cy="0"/>
            </a:xfrm>
            <a:prstGeom prst="line">
              <a:avLst/>
            </a:prstGeom>
            <a:noFill/>
            <a:ln w="38100" cap="flat" cmpd="sng" algn="ctr">
              <a:solidFill>
                <a:schemeClr val="hlink"/>
              </a:solidFill>
              <a:prstDash val="solid"/>
              <a:round/>
              <a:headEnd type="none" w="med" len="med"/>
              <a:tailEnd type="none" w="med" len="med"/>
            </a:ln>
            <a:effectLst/>
          </p:spPr>
        </p:cxnSp>
        <p:cxnSp>
          <p:nvCxnSpPr>
            <p:cNvPr id="345" name="Straight Connector 344"/>
            <p:cNvCxnSpPr>
              <a:stCxn id="338" idx="6"/>
              <a:endCxn id="342" idx="1"/>
            </p:cNvCxnSpPr>
            <p:nvPr/>
          </p:nvCxnSpPr>
          <p:spPr bwMode="auto">
            <a:xfrm>
              <a:off x="6783977" y="2035629"/>
              <a:ext cx="575854" cy="0"/>
            </a:xfrm>
            <a:prstGeom prst="line">
              <a:avLst/>
            </a:prstGeom>
            <a:noFill/>
            <a:ln w="38100" cap="flat" cmpd="sng" algn="ctr">
              <a:solidFill>
                <a:schemeClr val="hlink"/>
              </a:solidFill>
              <a:prstDash val="solid"/>
              <a:round/>
              <a:headEnd type="none" w="med" len="med"/>
              <a:tailEnd type="none" w="med" len="med"/>
            </a:ln>
            <a:effectLst/>
          </p:spPr>
        </p:cxnSp>
        <p:cxnSp>
          <p:nvCxnSpPr>
            <p:cNvPr id="346" name="Straight Connector 345"/>
            <p:cNvCxnSpPr>
              <a:stCxn id="342" idx="3"/>
              <a:endCxn id="340" idx="2"/>
            </p:cNvCxnSpPr>
            <p:nvPr/>
          </p:nvCxnSpPr>
          <p:spPr bwMode="auto">
            <a:xfrm>
              <a:off x="7621088" y="2035629"/>
              <a:ext cx="575855" cy="0"/>
            </a:xfrm>
            <a:prstGeom prst="line">
              <a:avLst/>
            </a:prstGeom>
            <a:noFill/>
            <a:ln w="38100" cap="flat" cmpd="sng" algn="ctr">
              <a:solidFill>
                <a:schemeClr val="hlink"/>
              </a:solidFill>
              <a:prstDash val="solid"/>
              <a:round/>
              <a:headEnd type="none" w="med" len="med"/>
              <a:tailEnd type="none" w="med" len="med"/>
            </a:ln>
            <a:effectLst/>
          </p:spPr>
        </p:cxnSp>
        <p:cxnSp>
          <p:nvCxnSpPr>
            <p:cNvPr id="347" name="Straight Connector 346"/>
            <p:cNvCxnSpPr>
              <a:stCxn id="193" idx="3"/>
              <a:endCxn id="339" idx="2"/>
            </p:cNvCxnSpPr>
            <p:nvPr/>
          </p:nvCxnSpPr>
          <p:spPr bwMode="auto">
            <a:xfrm>
              <a:off x="4307477" y="2035629"/>
              <a:ext cx="605246" cy="0"/>
            </a:xfrm>
            <a:prstGeom prst="line">
              <a:avLst/>
            </a:prstGeom>
            <a:noFill/>
            <a:ln w="38100" cap="flat" cmpd="sng" algn="ctr">
              <a:solidFill>
                <a:schemeClr val="hlink"/>
              </a:solidFill>
              <a:prstDash val="solid"/>
              <a:round/>
              <a:headEnd type="none" w="med" len="med"/>
              <a:tailEnd type="none" w="med" len="med"/>
            </a:ln>
            <a:effectLst/>
          </p:spPr>
        </p:cxnSp>
        <p:cxnSp>
          <p:nvCxnSpPr>
            <p:cNvPr id="348" name="Straight Connector 347"/>
            <p:cNvCxnSpPr>
              <a:stCxn id="339" idx="4"/>
              <a:endCxn id="271" idx="0"/>
            </p:cNvCxnSpPr>
            <p:nvPr/>
          </p:nvCxnSpPr>
          <p:spPr bwMode="auto">
            <a:xfrm rot="5400000">
              <a:off x="4787538"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349" name="Straight Connector 348"/>
            <p:cNvCxnSpPr>
              <a:stCxn id="343" idx="2"/>
              <a:endCxn id="268" idx="0"/>
            </p:cNvCxnSpPr>
            <p:nvPr/>
          </p:nvCxnSpPr>
          <p:spPr bwMode="auto">
            <a:xfrm rot="5400000">
              <a:off x="5602877"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350" name="Straight Connector 349"/>
            <p:cNvCxnSpPr>
              <a:stCxn id="338" idx="4"/>
              <a:endCxn id="270" idx="0"/>
            </p:cNvCxnSpPr>
            <p:nvPr/>
          </p:nvCxnSpPr>
          <p:spPr bwMode="auto">
            <a:xfrm rot="5400000">
              <a:off x="6397535"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351" name="Straight Connector 350"/>
            <p:cNvCxnSpPr>
              <a:stCxn id="342" idx="2"/>
              <a:endCxn id="269" idx="0"/>
            </p:cNvCxnSpPr>
            <p:nvPr/>
          </p:nvCxnSpPr>
          <p:spPr bwMode="auto">
            <a:xfrm rot="5400000">
              <a:off x="7234646" y="2422071"/>
              <a:ext cx="511629" cy="0"/>
            </a:xfrm>
            <a:prstGeom prst="line">
              <a:avLst/>
            </a:prstGeom>
            <a:noFill/>
            <a:ln w="38100" cap="flat" cmpd="sng" algn="ctr">
              <a:solidFill>
                <a:schemeClr val="hlink"/>
              </a:solidFill>
              <a:prstDash val="solid"/>
              <a:round/>
              <a:headEnd type="none" w="med" len="med"/>
              <a:tailEnd type="none" w="med" len="med"/>
            </a:ln>
            <a:effectLst/>
          </p:spPr>
        </p:cxnSp>
        <p:cxnSp>
          <p:nvCxnSpPr>
            <p:cNvPr id="352" name="Straight Connector 351"/>
            <p:cNvCxnSpPr>
              <a:stCxn id="340" idx="4"/>
              <a:endCxn id="272" idx="0"/>
            </p:cNvCxnSpPr>
            <p:nvPr/>
          </p:nvCxnSpPr>
          <p:spPr bwMode="auto">
            <a:xfrm rot="5400000">
              <a:off x="8071758" y="2422071"/>
              <a:ext cx="511629" cy="0"/>
            </a:xfrm>
            <a:prstGeom prst="line">
              <a:avLst/>
            </a:prstGeom>
            <a:noFill/>
            <a:ln w="38100" cap="flat" cmpd="sng" algn="ctr">
              <a:solidFill>
                <a:schemeClr val="hlink"/>
              </a:solidFill>
              <a:prstDash val="solid"/>
              <a:round/>
              <a:headEnd type="none" w="med" len="med"/>
              <a:tailEnd type="none" w="med" len="med"/>
            </a:ln>
            <a:effectLst/>
          </p:spPr>
        </p:cxnSp>
      </p:grpSp>
      <p:sp>
        <p:nvSpPr>
          <p:cNvPr id="416" name="Slide Number Placeholder 415"/>
          <p:cNvSpPr>
            <a:spLocks noGrp="1"/>
          </p:cNvSpPr>
          <p:nvPr>
            <p:ph type="sldNum" sz="quarter" idx="12"/>
          </p:nvPr>
        </p:nvSpPr>
        <p:spPr/>
        <p:txBody>
          <a:bodyPr/>
          <a:lstStyle/>
          <a:p>
            <a:fld id="{29982EE5-C165-4792-B6D9-CAD024C0FAD7}" type="slidenum">
              <a:rPr lang="en-US" smtClean="0"/>
              <a:pPr/>
              <a:t>25</a:t>
            </a:fld>
            <a:endParaRPr lang="en-US" dirty="0"/>
          </a:p>
        </p:txBody>
      </p:sp>
      <p:sp>
        <p:nvSpPr>
          <p:cNvPr id="377" name="Rounded Rectangular Callout 376"/>
          <p:cNvSpPr/>
          <p:nvPr/>
        </p:nvSpPr>
        <p:spPr bwMode="auto">
          <a:xfrm>
            <a:off x="7543800" y="3276600"/>
            <a:ext cx="1295400" cy="1981200"/>
          </a:xfrm>
          <a:prstGeom prst="wedgeRoundRectCallout">
            <a:avLst>
              <a:gd name="adj1" fmla="val -97698"/>
              <a:gd name="adj2" fmla="val 92736"/>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Ensure</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ln>
                  <a:noFill/>
                </a:ln>
                <a:solidFill>
                  <a:schemeClr val="tx1"/>
                </a:solidFill>
                <a:effectLst/>
                <a:latin typeface="Tahoma" pitchFamily="-64" charset="0"/>
              </a:rPr>
              <a:t>Balance</a:t>
            </a:r>
          </a:p>
        </p:txBody>
      </p:sp>
      <p:sp>
        <p:nvSpPr>
          <p:cNvPr id="379" name="Rectangle 378"/>
          <p:cNvSpPr/>
          <p:nvPr/>
        </p:nvSpPr>
        <p:spPr bwMode="auto">
          <a:xfrm>
            <a:off x="3886200" y="3200400"/>
            <a:ext cx="304800" cy="2743200"/>
          </a:xfrm>
          <a:prstGeom prst="rect">
            <a:avLst/>
          </a:prstGeom>
          <a:solidFill>
            <a:schemeClr val="accent6">
              <a:lumMod val="60000"/>
              <a:lumOff val="40000"/>
              <a:alpha val="53000"/>
            </a:schemeClr>
          </a:solidFill>
          <a:ln w="28575">
            <a:solidFill>
              <a:srgbClr val="FF0000"/>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55" name="Rounded Rectangular Callout 354"/>
          <p:cNvSpPr/>
          <p:nvPr/>
        </p:nvSpPr>
        <p:spPr bwMode="auto">
          <a:xfrm>
            <a:off x="381000" y="3505200"/>
            <a:ext cx="1295400" cy="1981200"/>
          </a:xfrm>
          <a:prstGeom prst="wedgeRoundRectCallout">
            <a:avLst>
              <a:gd name="adj1" fmla="val 234610"/>
              <a:gd name="adj2" fmla="val -20164"/>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Comm.</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dirty="0" smtClean="0">
                <a:ln>
                  <a:noFill/>
                </a:ln>
                <a:solidFill>
                  <a:schemeClr val="tx1"/>
                </a:solidFill>
                <a:effectLst/>
                <a:latin typeface="Tahoma" pitchFamily="-64" charset="0"/>
              </a:rPr>
              <a:t>cost</a:t>
            </a:r>
          </a:p>
        </p:txBody>
      </p:sp>
    </p:spTree>
  </p:cSld>
  <p:clrMapOvr>
    <a:masterClrMapping/>
  </p:clrMapOvr>
  <p:transition advTm="24921"/>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Partitioning Problem</a:t>
            </a:r>
            <a:endParaRPr lang="en-US" dirty="0"/>
          </a:p>
        </p:txBody>
      </p:sp>
      <p:sp>
        <p:nvSpPr>
          <p:cNvPr id="3" name="Content Placeholder 2"/>
          <p:cNvSpPr>
            <a:spLocks noGrp="1"/>
          </p:cNvSpPr>
          <p:nvPr>
            <p:ph idx="1"/>
          </p:nvPr>
        </p:nvSpPr>
        <p:spPr>
          <a:xfrm>
            <a:off x="457200" y="1066800"/>
            <a:ext cx="8305800" cy="5562599"/>
          </a:xfrm>
        </p:spPr>
        <p:txBody>
          <a:bodyPr/>
          <a:lstStyle/>
          <a:p>
            <a:r>
              <a:rPr lang="en-US" dirty="0" smtClean="0"/>
              <a:t>Objective:</a:t>
            </a:r>
          </a:p>
          <a:p>
            <a:pPr lvl="1"/>
            <a:endParaRPr lang="en-US" dirty="0" smtClean="0"/>
          </a:p>
          <a:p>
            <a:pPr lvl="1"/>
            <a:endParaRPr lang="en-US" dirty="0" smtClean="0"/>
          </a:p>
          <a:p>
            <a:pPr lvl="1"/>
            <a:endParaRPr lang="en-US" dirty="0" smtClean="0"/>
          </a:p>
          <a:p>
            <a:pPr lvl="1">
              <a:buNone/>
            </a:pPr>
            <a:endParaRPr lang="en-US" dirty="0" smtClean="0"/>
          </a:p>
          <a:p>
            <a:pPr lvl="1"/>
            <a:endParaRPr lang="en-US" dirty="0" smtClean="0"/>
          </a:p>
          <a:p>
            <a:r>
              <a:rPr lang="en-US" dirty="0" smtClean="0"/>
              <a:t>Depends on:</a:t>
            </a:r>
          </a:p>
          <a:p>
            <a:endParaRPr lang="en-US" dirty="0" smtClean="0"/>
          </a:p>
          <a:p>
            <a:endParaRPr lang="en-US" dirty="0" smtClean="0"/>
          </a:p>
          <a:p>
            <a:endParaRPr lang="en-US" dirty="0" smtClean="0"/>
          </a:p>
          <a:p>
            <a:r>
              <a:rPr lang="en-US" dirty="0" smtClean="0"/>
              <a:t>NP-Hard </a:t>
            </a:r>
            <a:r>
              <a:rPr lang="en-US" dirty="0" smtClean="0">
                <a:sym typeface="Wingdings" pitchFamily="2" charset="2"/>
              </a:rPr>
              <a:t> </a:t>
            </a:r>
            <a:r>
              <a:rPr lang="en-US" dirty="0" smtClean="0"/>
              <a:t>METIS fast partitioning heuristic </a:t>
            </a:r>
          </a:p>
        </p:txBody>
      </p:sp>
      <p:pic>
        <p:nvPicPr>
          <p:cNvPr id="37" name="Picture 36" descr="TP_tmp.emf"/>
          <p:cNvPicPr>
            <a:picLocks noChangeAspect="1"/>
          </p:cNvPicPr>
          <p:nvPr>
            <p:custDataLst>
              <p:tags r:id="rId2"/>
            </p:custDataLst>
          </p:nvPr>
        </p:nvPicPr>
        <p:blipFill>
          <a:blip r:embed="rId6" cstate="print"/>
          <a:stretch>
            <a:fillRect/>
          </a:stretch>
        </p:blipFill>
        <p:spPr bwMode="auto">
          <a:xfrm>
            <a:off x="655922" y="1676400"/>
            <a:ext cx="6125884" cy="1807637"/>
          </a:xfrm>
          <a:prstGeom prst="rect">
            <a:avLst/>
          </a:prstGeom>
          <a:noFill/>
          <a:ln/>
          <a:effectLst/>
        </p:spPr>
      </p:pic>
      <p:sp>
        <p:nvSpPr>
          <p:cNvPr id="30" name="Rounded Rectangle 29"/>
          <p:cNvSpPr/>
          <p:nvPr/>
        </p:nvSpPr>
        <p:spPr bwMode="auto">
          <a:xfrm>
            <a:off x="76200" y="4587489"/>
            <a:ext cx="12954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Work:</a:t>
            </a:r>
          </a:p>
        </p:txBody>
      </p:sp>
      <p:sp>
        <p:nvSpPr>
          <p:cNvPr id="31" name="Rounded Rectangle 30"/>
          <p:cNvSpPr/>
          <p:nvPr/>
        </p:nvSpPr>
        <p:spPr bwMode="auto">
          <a:xfrm>
            <a:off x="76200" y="5105400"/>
            <a:ext cx="1295400" cy="533400"/>
          </a:xfrm>
          <a:prstGeom prst="round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Tahoma" pitchFamily="-64" charset="0"/>
              </a:rPr>
              <a:t>Comm</a:t>
            </a:r>
            <a:r>
              <a:rPr kumimoji="0" lang="en-US" sz="2400" b="0" i="0" u="none" strike="noStrike" cap="none" normalizeH="0" baseline="0" dirty="0" smtClean="0">
                <a:ln>
                  <a:noFill/>
                </a:ln>
                <a:solidFill>
                  <a:schemeClr val="tx1"/>
                </a:solidFill>
                <a:effectLst/>
                <a:latin typeface="Tahoma" pitchFamily="-64" charset="0"/>
              </a:rPr>
              <a:t>:</a:t>
            </a:r>
          </a:p>
        </p:txBody>
      </p:sp>
      <p:sp>
        <p:nvSpPr>
          <p:cNvPr id="28" name="Slide Number Placeholder 27"/>
          <p:cNvSpPr>
            <a:spLocks noGrp="1"/>
          </p:cNvSpPr>
          <p:nvPr>
            <p:ph type="sldNum" sz="quarter" idx="12"/>
          </p:nvPr>
        </p:nvSpPr>
        <p:spPr/>
        <p:txBody>
          <a:bodyPr/>
          <a:lstStyle/>
          <a:p>
            <a:fld id="{29982EE5-C165-4792-B6D9-CAD024C0FAD7}" type="slidenum">
              <a:rPr lang="en-US" smtClean="0"/>
              <a:pPr/>
              <a:t>26</a:t>
            </a:fld>
            <a:endParaRPr lang="en-US"/>
          </a:p>
        </p:txBody>
      </p:sp>
      <p:sp>
        <p:nvSpPr>
          <p:cNvPr id="34" name="Rounded Rectangular Callout 33"/>
          <p:cNvSpPr/>
          <p:nvPr/>
        </p:nvSpPr>
        <p:spPr bwMode="auto">
          <a:xfrm>
            <a:off x="6096000" y="990600"/>
            <a:ext cx="2286000" cy="685800"/>
          </a:xfrm>
          <a:prstGeom prst="wedgeRoundRectCallout">
            <a:avLst>
              <a:gd name="adj1" fmla="val -81583"/>
              <a:gd name="adj2" fmla="val 72141"/>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Minimize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Communication</a:t>
            </a:r>
          </a:p>
        </p:txBody>
      </p:sp>
      <p:sp>
        <p:nvSpPr>
          <p:cNvPr id="35" name="Rounded Rectangular Callout 34"/>
          <p:cNvSpPr/>
          <p:nvPr/>
        </p:nvSpPr>
        <p:spPr bwMode="auto">
          <a:xfrm>
            <a:off x="6400800" y="1905000"/>
            <a:ext cx="2286000" cy="533400"/>
          </a:xfrm>
          <a:prstGeom prst="wedgeRoundRectCallout">
            <a:avLst>
              <a:gd name="adj1" fmla="val -44483"/>
              <a:gd name="adj2" fmla="val 95995"/>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Ensure Balance</a:t>
            </a:r>
          </a:p>
        </p:txBody>
      </p:sp>
      <p:grpSp>
        <p:nvGrpSpPr>
          <p:cNvPr id="25" name="Group 24"/>
          <p:cNvGrpSpPr/>
          <p:nvPr/>
        </p:nvGrpSpPr>
        <p:grpSpPr>
          <a:xfrm>
            <a:off x="2667000" y="3657600"/>
            <a:ext cx="6248400" cy="2057400"/>
            <a:chOff x="2667000" y="3657600"/>
            <a:chExt cx="6248400" cy="2057400"/>
          </a:xfrm>
        </p:grpSpPr>
        <p:sp>
          <p:nvSpPr>
            <p:cNvPr id="21" name="Freeform 20"/>
            <p:cNvSpPr/>
            <p:nvPr/>
          </p:nvSpPr>
          <p:spPr bwMode="auto">
            <a:xfrm>
              <a:off x="2667000" y="4648200"/>
              <a:ext cx="3505200" cy="1066800"/>
            </a:xfrm>
            <a:custGeom>
              <a:avLst/>
              <a:gdLst>
                <a:gd name="connsiteX0" fmla="*/ 0 w 3566160"/>
                <a:gd name="connsiteY0" fmla="*/ 30480 h 990600"/>
                <a:gd name="connsiteX1" fmla="*/ 15240 w 3566160"/>
                <a:gd name="connsiteY1" fmla="*/ 990600 h 990600"/>
                <a:gd name="connsiteX2" fmla="*/ 3566160 w 3566160"/>
                <a:gd name="connsiteY2" fmla="*/ 990600 h 990600"/>
                <a:gd name="connsiteX3" fmla="*/ 3459480 w 3566160"/>
                <a:gd name="connsiteY3" fmla="*/ 426720 h 990600"/>
                <a:gd name="connsiteX4" fmla="*/ 1493520 w 3566160"/>
                <a:gd name="connsiteY4" fmla="*/ 411480 h 990600"/>
                <a:gd name="connsiteX5" fmla="*/ 1463040 w 3566160"/>
                <a:gd name="connsiteY5" fmla="*/ 0 h 990600"/>
                <a:gd name="connsiteX6" fmla="*/ 0 w 3566160"/>
                <a:gd name="connsiteY6" fmla="*/ 30480 h 990600"/>
                <a:gd name="connsiteX0" fmla="*/ 0 w 3566160"/>
                <a:gd name="connsiteY0" fmla="*/ 0 h 1036320"/>
                <a:gd name="connsiteX1" fmla="*/ 15240 w 3566160"/>
                <a:gd name="connsiteY1" fmla="*/ 1036320 h 1036320"/>
                <a:gd name="connsiteX2" fmla="*/ 3566160 w 3566160"/>
                <a:gd name="connsiteY2" fmla="*/ 1036320 h 1036320"/>
                <a:gd name="connsiteX3" fmla="*/ 3459480 w 3566160"/>
                <a:gd name="connsiteY3" fmla="*/ 472440 h 1036320"/>
                <a:gd name="connsiteX4" fmla="*/ 1493520 w 3566160"/>
                <a:gd name="connsiteY4" fmla="*/ 457200 h 1036320"/>
                <a:gd name="connsiteX5" fmla="*/ 1463040 w 3566160"/>
                <a:gd name="connsiteY5" fmla="*/ 45720 h 1036320"/>
                <a:gd name="connsiteX6" fmla="*/ 0 w 3566160"/>
                <a:gd name="connsiteY6" fmla="*/ 0 h 1036320"/>
                <a:gd name="connsiteX0" fmla="*/ 0 w 3566160"/>
                <a:gd name="connsiteY0" fmla="*/ 0 h 1036320"/>
                <a:gd name="connsiteX1" fmla="*/ 15240 w 3566160"/>
                <a:gd name="connsiteY1" fmla="*/ 1036320 h 1036320"/>
                <a:gd name="connsiteX2" fmla="*/ 3566160 w 3566160"/>
                <a:gd name="connsiteY2" fmla="*/ 1036320 h 1036320"/>
                <a:gd name="connsiteX3" fmla="*/ 3459480 w 3566160"/>
                <a:gd name="connsiteY3" fmla="*/ 472440 h 1036320"/>
                <a:gd name="connsiteX4" fmla="*/ 1493520 w 3566160"/>
                <a:gd name="connsiteY4" fmla="*/ 457200 h 1036320"/>
                <a:gd name="connsiteX5" fmla="*/ 1447800 w 3566160"/>
                <a:gd name="connsiteY5" fmla="*/ 0 h 1036320"/>
                <a:gd name="connsiteX6" fmla="*/ 0 w 3566160"/>
                <a:gd name="connsiteY6" fmla="*/ 0 h 1036320"/>
                <a:gd name="connsiteX0" fmla="*/ 0 w 3566160"/>
                <a:gd name="connsiteY0" fmla="*/ 0 h 1036320"/>
                <a:gd name="connsiteX1" fmla="*/ 15240 w 3566160"/>
                <a:gd name="connsiteY1" fmla="*/ 1036320 h 1036320"/>
                <a:gd name="connsiteX2" fmla="*/ 3566160 w 3566160"/>
                <a:gd name="connsiteY2" fmla="*/ 1036320 h 1036320"/>
                <a:gd name="connsiteX3" fmla="*/ 3459480 w 3566160"/>
                <a:gd name="connsiteY3" fmla="*/ 472440 h 1036320"/>
                <a:gd name="connsiteX4" fmla="*/ 1447800 w 3566160"/>
                <a:gd name="connsiteY4" fmla="*/ 457200 h 1036320"/>
                <a:gd name="connsiteX5" fmla="*/ 1447800 w 3566160"/>
                <a:gd name="connsiteY5" fmla="*/ 0 h 1036320"/>
                <a:gd name="connsiteX6" fmla="*/ 0 w 3566160"/>
                <a:gd name="connsiteY6" fmla="*/ 0 h 1036320"/>
                <a:gd name="connsiteX0" fmla="*/ 0 w 3566160"/>
                <a:gd name="connsiteY0" fmla="*/ 0 h 1036320"/>
                <a:gd name="connsiteX1" fmla="*/ 15240 w 3566160"/>
                <a:gd name="connsiteY1" fmla="*/ 1036320 h 1036320"/>
                <a:gd name="connsiteX2" fmla="*/ 3566160 w 3566160"/>
                <a:gd name="connsiteY2" fmla="*/ 1036320 h 1036320"/>
                <a:gd name="connsiteX3" fmla="*/ 3459480 w 3566160"/>
                <a:gd name="connsiteY3" fmla="*/ 472440 h 1036320"/>
                <a:gd name="connsiteX4" fmla="*/ 1447800 w 3566160"/>
                <a:gd name="connsiteY4" fmla="*/ 457200 h 1036320"/>
                <a:gd name="connsiteX5" fmla="*/ 1524000 w 3566160"/>
                <a:gd name="connsiteY5" fmla="*/ 0 h 1036320"/>
                <a:gd name="connsiteX6" fmla="*/ 0 w 3566160"/>
                <a:gd name="connsiteY6" fmla="*/ 0 h 1036320"/>
                <a:gd name="connsiteX0" fmla="*/ 0 w 3566160"/>
                <a:gd name="connsiteY0" fmla="*/ 0 h 1036320"/>
                <a:gd name="connsiteX1" fmla="*/ 15240 w 3566160"/>
                <a:gd name="connsiteY1" fmla="*/ 1036320 h 1036320"/>
                <a:gd name="connsiteX2" fmla="*/ 3566160 w 3566160"/>
                <a:gd name="connsiteY2" fmla="*/ 1036320 h 1036320"/>
                <a:gd name="connsiteX3" fmla="*/ 3459480 w 3566160"/>
                <a:gd name="connsiteY3" fmla="*/ 472440 h 1036320"/>
                <a:gd name="connsiteX4" fmla="*/ 1524000 w 3566160"/>
                <a:gd name="connsiteY4" fmla="*/ 457200 h 1036320"/>
                <a:gd name="connsiteX5" fmla="*/ 1524000 w 3566160"/>
                <a:gd name="connsiteY5" fmla="*/ 0 h 1036320"/>
                <a:gd name="connsiteX6" fmla="*/ 0 w 3566160"/>
                <a:gd name="connsiteY6" fmla="*/ 0 h 1036320"/>
                <a:gd name="connsiteX0" fmla="*/ 0 w 3505200"/>
                <a:gd name="connsiteY0" fmla="*/ 0 h 1066800"/>
                <a:gd name="connsiteX1" fmla="*/ 15240 w 3505200"/>
                <a:gd name="connsiteY1" fmla="*/ 1036320 h 1066800"/>
                <a:gd name="connsiteX2" fmla="*/ 3505200 w 3505200"/>
                <a:gd name="connsiteY2" fmla="*/ 1066800 h 1066800"/>
                <a:gd name="connsiteX3" fmla="*/ 3459480 w 3505200"/>
                <a:gd name="connsiteY3" fmla="*/ 472440 h 1066800"/>
                <a:gd name="connsiteX4" fmla="*/ 1524000 w 3505200"/>
                <a:gd name="connsiteY4" fmla="*/ 457200 h 1066800"/>
                <a:gd name="connsiteX5" fmla="*/ 1524000 w 3505200"/>
                <a:gd name="connsiteY5" fmla="*/ 0 h 1066800"/>
                <a:gd name="connsiteX6" fmla="*/ 0 w 3505200"/>
                <a:gd name="connsiteY6" fmla="*/ 0 h 1066800"/>
                <a:gd name="connsiteX0" fmla="*/ 0 w 3505200"/>
                <a:gd name="connsiteY0" fmla="*/ 0 h 1066800"/>
                <a:gd name="connsiteX1" fmla="*/ 15240 w 3505200"/>
                <a:gd name="connsiteY1" fmla="*/ 1036320 h 1066800"/>
                <a:gd name="connsiteX2" fmla="*/ 3505200 w 3505200"/>
                <a:gd name="connsiteY2" fmla="*/ 1066800 h 1066800"/>
                <a:gd name="connsiteX3" fmla="*/ 3505200 w 3505200"/>
                <a:gd name="connsiteY3" fmla="*/ 457200 h 1066800"/>
                <a:gd name="connsiteX4" fmla="*/ 1524000 w 3505200"/>
                <a:gd name="connsiteY4" fmla="*/ 457200 h 1066800"/>
                <a:gd name="connsiteX5" fmla="*/ 1524000 w 3505200"/>
                <a:gd name="connsiteY5" fmla="*/ 0 h 1066800"/>
                <a:gd name="connsiteX6" fmla="*/ 0 w 3505200"/>
                <a:gd name="connsiteY6" fmla="*/ 0 h 1066800"/>
                <a:gd name="connsiteX0" fmla="*/ 0 w 3505200"/>
                <a:gd name="connsiteY0" fmla="*/ 0 h 1066800"/>
                <a:gd name="connsiteX1" fmla="*/ 76200 w 3505200"/>
                <a:gd name="connsiteY1" fmla="*/ 1066800 h 1066800"/>
                <a:gd name="connsiteX2" fmla="*/ 3505200 w 3505200"/>
                <a:gd name="connsiteY2" fmla="*/ 1066800 h 1066800"/>
                <a:gd name="connsiteX3" fmla="*/ 3505200 w 3505200"/>
                <a:gd name="connsiteY3" fmla="*/ 457200 h 1066800"/>
                <a:gd name="connsiteX4" fmla="*/ 1524000 w 3505200"/>
                <a:gd name="connsiteY4" fmla="*/ 457200 h 1066800"/>
                <a:gd name="connsiteX5" fmla="*/ 1524000 w 3505200"/>
                <a:gd name="connsiteY5" fmla="*/ 0 h 1066800"/>
                <a:gd name="connsiteX6" fmla="*/ 0 w 3505200"/>
                <a:gd name="connsiteY6" fmla="*/ 0 h 1066800"/>
                <a:gd name="connsiteX0" fmla="*/ 0 w 3505200"/>
                <a:gd name="connsiteY0" fmla="*/ 0 h 1066800"/>
                <a:gd name="connsiteX1" fmla="*/ 0 w 3505200"/>
                <a:gd name="connsiteY1" fmla="*/ 1066800 h 1066800"/>
                <a:gd name="connsiteX2" fmla="*/ 3505200 w 3505200"/>
                <a:gd name="connsiteY2" fmla="*/ 1066800 h 1066800"/>
                <a:gd name="connsiteX3" fmla="*/ 3505200 w 3505200"/>
                <a:gd name="connsiteY3" fmla="*/ 457200 h 1066800"/>
                <a:gd name="connsiteX4" fmla="*/ 1524000 w 3505200"/>
                <a:gd name="connsiteY4" fmla="*/ 457200 h 1066800"/>
                <a:gd name="connsiteX5" fmla="*/ 1524000 w 3505200"/>
                <a:gd name="connsiteY5" fmla="*/ 0 h 1066800"/>
                <a:gd name="connsiteX6" fmla="*/ 0 w 3505200"/>
                <a:gd name="connsiteY6" fmla="*/ 0 h 1066800"/>
                <a:gd name="connsiteX0" fmla="*/ 0 w 3505200"/>
                <a:gd name="connsiteY0" fmla="*/ 0 h 1066800"/>
                <a:gd name="connsiteX1" fmla="*/ 0 w 3505200"/>
                <a:gd name="connsiteY1" fmla="*/ 1066800 h 1066800"/>
                <a:gd name="connsiteX2" fmla="*/ 3505200 w 3505200"/>
                <a:gd name="connsiteY2" fmla="*/ 1066800 h 1066800"/>
                <a:gd name="connsiteX3" fmla="*/ 3505200 w 3505200"/>
                <a:gd name="connsiteY3" fmla="*/ 457200 h 1066800"/>
                <a:gd name="connsiteX4" fmla="*/ 1524000 w 3505200"/>
                <a:gd name="connsiteY4" fmla="*/ 457200 h 1066800"/>
                <a:gd name="connsiteX5" fmla="*/ 1524000 w 3505200"/>
                <a:gd name="connsiteY5" fmla="*/ 0 h 1066800"/>
                <a:gd name="connsiteX6" fmla="*/ 0 w 3505200"/>
                <a:gd name="connsiteY6"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5200" h="1066800">
                  <a:moveTo>
                    <a:pt x="0" y="0"/>
                  </a:moveTo>
                  <a:lnTo>
                    <a:pt x="0" y="1066800"/>
                  </a:lnTo>
                  <a:lnTo>
                    <a:pt x="3505200" y="1066800"/>
                  </a:lnTo>
                  <a:lnTo>
                    <a:pt x="3505200" y="457200"/>
                  </a:lnTo>
                  <a:lnTo>
                    <a:pt x="1524000" y="457200"/>
                  </a:lnTo>
                  <a:lnTo>
                    <a:pt x="1524000" y="0"/>
                  </a:lnTo>
                  <a:lnTo>
                    <a:pt x="0" y="0"/>
                  </a:lnTo>
                  <a:close/>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3" name="Rounded Rectangular Callout 22"/>
            <p:cNvSpPr/>
            <p:nvPr/>
          </p:nvSpPr>
          <p:spPr bwMode="auto">
            <a:xfrm>
              <a:off x="3962400" y="3657600"/>
              <a:ext cx="4953000" cy="685800"/>
            </a:xfrm>
            <a:prstGeom prst="wedgeRoundRectCallout">
              <a:avLst>
                <a:gd name="adj1" fmla="val -44663"/>
                <a:gd name="adj2" fmla="val 88905"/>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800" dirty="0" smtClean="0">
                  <a:solidFill>
                    <a:schemeClr val="tx1"/>
                  </a:solidFill>
                  <a:latin typeface="Tahoma" pitchFamily="-64" charset="0"/>
                </a:rPr>
                <a:t>Update counts are not known!</a:t>
              </a:r>
            </a:p>
          </p:txBody>
        </p:sp>
      </p:grpSp>
      <p:pic>
        <p:nvPicPr>
          <p:cNvPr id="24" name="Picture 23" descr="TP_tmp.emf"/>
          <p:cNvPicPr>
            <a:picLocks noChangeAspect="1"/>
          </p:cNvPicPr>
          <p:nvPr>
            <p:custDataLst>
              <p:tags r:id="rId3"/>
            </p:custDataLst>
          </p:nvPr>
        </p:nvPicPr>
        <p:blipFill>
          <a:blip r:embed="rId7" cstate="print">
            <a:clrChange>
              <a:clrFrom>
                <a:srgbClr val="FFFFFF"/>
              </a:clrFrom>
              <a:clrTo>
                <a:srgbClr val="FFFFFF">
                  <a:alpha val="0"/>
                </a:srgbClr>
              </a:clrTo>
            </a:clrChange>
          </a:blip>
          <a:stretch>
            <a:fillRect/>
          </a:stretch>
        </p:blipFill>
        <p:spPr bwMode="auto">
          <a:xfrm>
            <a:off x="1477494" y="4724400"/>
            <a:ext cx="7463923" cy="903623"/>
          </a:xfrm>
          <a:prstGeom prst="rect">
            <a:avLst/>
          </a:prstGeom>
          <a:noFill/>
          <a:ln/>
          <a:effectLst/>
        </p:spPr>
      </p:pic>
    </p:spTree>
    <p:custDataLst>
      <p:tags r:id="rId1"/>
    </p:custDataLst>
  </p:cSld>
  <p:clrMapOvr>
    <a:masterClrMapping/>
  </p:clrMapOvr>
  <p:transition advTm="464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Unknown Update Counts </a:t>
            </a:r>
            <a:endParaRPr lang="en-US" dirty="0"/>
          </a:p>
        </p:txBody>
      </p:sp>
      <p:sp>
        <p:nvSpPr>
          <p:cNvPr id="3" name="Content Placeholder 2"/>
          <p:cNvSpPr>
            <a:spLocks noGrp="1"/>
          </p:cNvSpPr>
          <p:nvPr>
            <p:ph idx="1"/>
          </p:nvPr>
        </p:nvSpPr>
        <p:spPr>
          <a:xfrm>
            <a:off x="457200" y="990601"/>
            <a:ext cx="8305800" cy="1447800"/>
          </a:xfrm>
        </p:spPr>
        <p:txBody>
          <a:bodyPr/>
          <a:lstStyle/>
          <a:p>
            <a:r>
              <a:rPr lang="en-US" dirty="0" smtClean="0"/>
              <a:t>Determined by belief scheduling</a:t>
            </a:r>
          </a:p>
          <a:p>
            <a:r>
              <a:rPr lang="en-US" dirty="0" smtClean="0"/>
              <a:t>Depends on: graph structure, factors, …</a:t>
            </a:r>
          </a:p>
          <a:p>
            <a:r>
              <a:rPr lang="en-US" dirty="0" smtClean="0"/>
              <a:t>Little correlation between past &amp; future update counts</a:t>
            </a:r>
          </a:p>
        </p:txBody>
      </p:sp>
      <p:pic>
        <p:nvPicPr>
          <p:cNvPr id="120834" name="Picture 2"/>
          <p:cNvPicPr>
            <a:picLocks noChangeAspect="1" noChangeArrowheads="1"/>
          </p:cNvPicPr>
          <p:nvPr/>
        </p:nvPicPr>
        <p:blipFill>
          <a:blip r:embed="rId5" cstate="print"/>
          <a:srcRect/>
          <a:stretch>
            <a:fillRect/>
          </a:stretch>
        </p:blipFill>
        <p:spPr bwMode="auto">
          <a:xfrm>
            <a:off x="5943600" y="3200400"/>
            <a:ext cx="3048000" cy="2362200"/>
          </a:xfrm>
          <a:prstGeom prst="rect">
            <a:avLst/>
          </a:prstGeom>
          <a:noFill/>
          <a:ln w="9525">
            <a:miter lim="800000"/>
            <a:headEnd/>
            <a:tailEnd/>
          </a:ln>
          <a:effectLst/>
        </p:spPr>
      </p:pic>
      <p:sp>
        <p:nvSpPr>
          <p:cNvPr id="17" name="Slide Number Placeholder 16"/>
          <p:cNvSpPr>
            <a:spLocks noGrp="1"/>
          </p:cNvSpPr>
          <p:nvPr>
            <p:ph type="sldNum" sz="quarter" idx="12"/>
          </p:nvPr>
        </p:nvSpPr>
        <p:spPr/>
        <p:txBody>
          <a:bodyPr/>
          <a:lstStyle/>
          <a:p>
            <a:fld id="{29982EE5-C165-4792-B6D9-CAD024C0FAD7}" type="slidenum">
              <a:rPr lang="en-US" smtClean="0"/>
              <a:pPr/>
              <a:t>27</a:t>
            </a:fld>
            <a:endParaRPr lang="en-US"/>
          </a:p>
        </p:txBody>
      </p:sp>
      <p:grpSp>
        <p:nvGrpSpPr>
          <p:cNvPr id="15" name="Group 14"/>
          <p:cNvGrpSpPr/>
          <p:nvPr/>
        </p:nvGrpSpPr>
        <p:grpSpPr>
          <a:xfrm>
            <a:off x="228600" y="3200400"/>
            <a:ext cx="2671011" cy="2209800"/>
            <a:chOff x="685800" y="2438400"/>
            <a:chExt cx="2114550" cy="1749425"/>
          </a:xfrm>
        </p:grpSpPr>
        <p:pic>
          <p:nvPicPr>
            <p:cNvPr id="120840" name="Picture 8"/>
            <p:cNvPicPr>
              <a:picLocks noChangeAspect="1" noChangeArrowheads="1"/>
            </p:cNvPicPr>
            <p:nvPr/>
          </p:nvPicPr>
          <p:blipFill>
            <a:blip r:embed="rId6" cstate="print"/>
            <a:srcRect/>
            <a:stretch>
              <a:fillRect/>
            </a:stretch>
          </p:blipFill>
          <p:spPr bwMode="auto">
            <a:xfrm>
              <a:off x="685800" y="2438400"/>
              <a:ext cx="2114550" cy="1749425"/>
            </a:xfrm>
            <a:prstGeom prst="rect">
              <a:avLst/>
            </a:prstGeom>
            <a:noFill/>
            <a:ln w="9525">
              <a:miter lim="800000"/>
              <a:headEnd/>
              <a:tailEnd/>
            </a:ln>
            <a:effectLst/>
          </p:spPr>
        </p:pic>
        <p:sp>
          <p:nvSpPr>
            <p:cNvPr id="19" name="TextBox 18"/>
            <p:cNvSpPr txBox="1"/>
            <p:nvPr/>
          </p:nvSpPr>
          <p:spPr>
            <a:xfrm>
              <a:off x="779165" y="3505200"/>
              <a:ext cx="1880772" cy="461665"/>
            </a:xfrm>
            <a:prstGeom prst="rect">
              <a:avLst/>
            </a:prstGeom>
            <a:noFill/>
          </p:spPr>
          <p:txBody>
            <a:bodyPr wrap="none" rtlCol="0">
              <a:spAutoFit/>
            </a:bodyPr>
            <a:lstStyle/>
            <a:p>
              <a:pPr algn="ctr"/>
              <a:r>
                <a:rPr lang="en-US" sz="2400" dirty="0" smtClean="0">
                  <a:solidFill>
                    <a:schemeClr val="bg1"/>
                  </a:solidFill>
                </a:rPr>
                <a:t>Noisy Image</a:t>
              </a:r>
              <a:endParaRPr lang="en-US" sz="2400" dirty="0">
                <a:solidFill>
                  <a:schemeClr val="bg1"/>
                </a:solidFill>
              </a:endParaRPr>
            </a:p>
          </p:txBody>
        </p:sp>
      </p:grpSp>
      <p:grpSp>
        <p:nvGrpSpPr>
          <p:cNvPr id="14" name="Group 13"/>
          <p:cNvGrpSpPr/>
          <p:nvPr/>
        </p:nvGrpSpPr>
        <p:grpSpPr>
          <a:xfrm>
            <a:off x="3017854" y="3200400"/>
            <a:ext cx="2773346" cy="2209800"/>
            <a:chOff x="2784492" y="2438400"/>
            <a:chExt cx="2773346" cy="2209800"/>
          </a:xfrm>
        </p:grpSpPr>
        <p:pic>
          <p:nvPicPr>
            <p:cNvPr id="120838" name="Picture 6"/>
            <p:cNvPicPr>
              <a:picLocks noChangeAspect="1" noChangeArrowheads="1"/>
            </p:cNvPicPr>
            <p:nvPr/>
          </p:nvPicPr>
          <p:blipFill>
            <a:blip r:embed="rId7" cstate="print"/>
            <a:srcRect/>
            <a:stretch>
              <a:fillRect/>
            </a:stretch>
          </p:blipFill>
          <p:spPr bwMode="auto">
            <a:xfrm>
              <a:off x="2784492" y="2438400"/>
              <a:ext cx="2773346" cy="2209800"/>
            </a:xfrm>
            <a:prstGeom prst="rect">
              <a:avLst/>
            </a:prstGeom>
            <a:noFill/>
            <a:ln w="9525">
              <a:miter lim="800000"/>
              <a:headEnd/>
              <a:tailEnd/>
            </a:ln>
            <a:effectLst/>
          </p:spPr>
        </p:pic>
        <p:sp>
          <p:nvSpPr>
            <p:cNvPr id="20" name="TextBox 19"/>
            <p:cNvSpPr txBox="1"/>
            <p:nvPr/>
          </p:nvSpPr>
          <p:spPr>
            <a:xfrm>
              <a:off x="2929060" y="3881735"/>
              <a:ext cx="2183611" cy="461665"/>
            </a:xfrm>
            <a:prstGeom prst="rect">
              <a:avLst/>
            </a:prstGeom>
            <a:noFill/>
          </p:spPr>
          <p:txBody>
            <a:bodyPr wrap="none" rtlCol="0">
              <a:spAutoFit/>
            </a:bodyPr>
            <a:lstStyle/>
            <a:p>
              <a:pPr algn="ctr"/>
              <a:r>
                <a:rPr lang="en-US" sz="2400" dirty="0" smtClean="0">
                  <a:solidFill>
                    <a:schemeClr val="bg1"/>
                  </a:solidFill>
                </a:rPr>
                <a:t>Update Counts</a:t>
              </a:r>
              <a:endParaRPr lang="en-US" sz="2400" dirty="0">
                <a:solidFill>
                  <a:schemeClr val="bg1"/>
                </a:solidFill>
              </a:endParaRPr>
            </a:p>
          </p:txBody>
        </p:sp>
      </p:grpSp>
      <p:grpSp>
        <p:nvGrpSpPr>
          <p:cNvPr id="18" name="Group 17"/>
          <p:cNvGrpSpPr/>
          <p:nvPr/>
        </p:nvGrpSpPr>
        <p:grpSpPr bwMode="auto">
          <a:xfrm>
            <a:off x="2057400" y="3886200"/>
            <a:ext cx="5334000" cy="2438400"/>
            <a:chOff x="1905000" y="3352800"/>
            <a:chExt cx="5334000" cy="2438400"/>
          </a:xfrm>
        </p:grpSpPr>
        <p:sp>
          <p:nvSpPr>
            <p:cNvPr id="12" name="Rounded Rectangle 11"/>
            <p:cNvSpPr/>
            <p:nvPr/>
          </p:nvSpPr>
          <p:spPr bwMode="auto">
            <a:xfrm>
              <a:off x="1905000" y="3352800"/>
              <a:ext cx="5334000" cy="24384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b="1" dirty="0" smtClean="0">
                  <a:solidFill>
                    <a:schemeClr val="tx1"/>
                  </a:solidFill>
                  <a:latin typeface="Tahoma" pitchFamily="-64" charset="0"/>
                </a:rPr>
                <a:t>Uninformed Cut</a:t>
              </a: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pic>
          <p:nvPicPr>
            <p:cNvPr id="13" name="Picture 12" descr="TP_tmp.png"/>
            <p:cNvPicPr>
              <a:picLocks noChangeAspect="1"/>
            </p:cNvPicPr>
            <p:nvPr>
              <p:custDataLst>
                <p:tags r:id="rId2"/>
              </p:custDataLst>
            </p:nvPr>
          </p:nvPicPr>
          <p:blipFill>
            <a:blip r:embed="rId8" cstate="print">
              <a:clrChange>
                <a:clrFrom>
                  <a:srgbClr val="FFFFFF"/>
                </a:clrFrom>
                <a:clrTo>
                  <a:srgbClr val="FFFFFF">
                    <a:alpha val="0"/>
                  </a:srgbClr>
                </a:clrTo>
              </a:clrChange>
            </a:blip>
            <a:stretch>
              <a:fillRect/>
            </a:stretch>
          </p:blipFill>
          <p:spPr bwMode="auto">
            <a:xfrm>
              <a:off x="2246709" y="4876800"/>
              <a:ext cx="4492697" cy="867799"/>
            </a:xfrm>
            <a:prstGeom prst="rect">
              <a:avLst/>
            </a:prstGeom>
            <a:noFill/>
            <a:ln/>
            <a:effectLst/>
          </p:spPr>
        </p:pic>
      </p:grpSp>
    </p:spTree>
    <p:custDataLst>
      <p:tags r:id="rId1"/>
    </p:custDataLst>
  </p:cSld>
  <p:clrMapOvr>
    <a:masterClrMapping/>
  </p:clrMapOvr>
  <p:transition advTm="3356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Uniformed Cuts</a:t>
            </a:r>
            <a:endParaRPr lang="en-US" dirty="0"/>
          </a:p>
        </p:txBody>
      </p:sp>
      <p:sp>
        <p:nvSpPr>
          <p:cNvPr id="3" name="Content Placeholder 2"/>
          <p:cNvSpPr>
            <a:spLocks noGrp="1"/>
          </p:cNvSpPr>
          <p:nvPr>
            <p:ph idx="1"/>
          </p:nvPr>
        </p:nvSpPr>
        <p:spPr>
          <a:xfrm>
            <a:off x="457200" y="4038600"/>
            <a:ext cx="8305800" cy="2209800"/>
          </a:xfrm>
        </p:spPr>
        <p:txBody>
          <a:bodyPr/>
          <a:lstStyle/>
          <a:p>
            <a:r>
              <a:rPr lang="en-US" sz="2400" dirty="0" smtClean="0"/>
              <a:t>Greater imbalance &amp; lower communication cost </a:t>
            </a:r>
          </a:p>
        </p:txBody>
      </p:sp>
      <p:pic>
        <p:nvPicPr>
          <p:cNvPr id="110593" name="Picture 1"/>
          <p:cNvPicPr>
            <a:picLocks noChangeAspect="1" noChangeArrowheads="1"/>
          </p:cNvPicPr>
          <p:nvPr/>
        </p:nvPicPr>
        <p:blipFill>
          <a:blip r:embed="rId3" cstate="print"/>
          <a:srcRect/>
          <a:stretch>
            <a:fillRect/>
          </a:stretch>
        </p:blipFill>
        <p:spPr bwMode="auto">
          <a:xfrm>
            <a:off x="3016250" y="1338262"/>
            <a:ext cx="3155950" cy="2624138"/>
          </a:xfrm>
          <a:prstGeom prst="rect">
            <a:avLst/>
          </a:prstGeom>
          <a:noFill/>
          <a:ln w="9525">
            <a:miter lim="800000"/>
            <a:headEnd/>
            <a:tailEnd/>
          </a:ln>
          <a:effectLst/>
        </p:spPr>
      </p:pic>
      <p:pic>
        <p:nvPicPr>
          <p:cNvPr id="110594" name="Picture 2"/>
          <p:cNvPicPr>
            <a:picLocks noChangeAspect="1" noChangeArrowheads="1"/>
          </p:cNvPicPr>
          <p:nvPr/>
        </p:nvPicPr>
        <p:blipFill>
          <a:blip r:embed="rId4" cstate="print"/>
          <a:srcRect/>
          <a:stretch>
            <a:fillRect/>
          </a:stretch>
        </p:blipFill>
        <p:spPr bwMode="auto">
          <a:xfrm>
            <a:off x="381000" y="1371600"/>
            <a:ext cx="2547938" cy="2547938"/>
          </a:xfrm>
          <a:prstGeom prst="rect">
            <a:avLst/>
          </a:prstGeom>
          <a:noFill/>
          <a:ln w="9525">
            <a:miter lim="800000"/>
            <a:headEnd/>
            <a:tailEnd/>
          </a:ln>
          <a:effectLst/>
        </p:spPr>
      </p:pic>
      <p:pic>
        <p:nvPicPr>
          <p:cNvPr id="110595" name="Picture 3" descr="Z:\jegonzal\Documents\svn\select\uai-paraml\figures\hindsight_optimal_cut.png"/>
          <p:cNvPicPr>
            <a:picLocks noChangeAspect="1" noChangeArrowheads="1"/>
          </p:cNvPicPr>
          <p:nvPr/>
        </p:nvPicPr>
        <p:blipFill>
          <a:blip r:embed="rId5" cstate="print"/>
          <a:srcRect/>
          <a:stretch>
            <a:fillRect/>
          </a:stretch>
        </p:blipFill>
        <p:spPr bwMode="auto">
          <a:xfrm>
            <a:off x="6248400" y="1371600"/>
            <a:ext cx="2514600" cy="2514600"/>
          </a:xfrm>
          <a:prstGeom prst="rect">
            <a:avLst/>
          </a:prstGeom>
          <a:noFill/>
        </p:spPr>
      </p:pic>
      <p:sp>
        <p:nvSpPr>
          <p:cNvPr id="7" name="TextBox 6"/>
          <p:cNvSpPr txBox="1"/>
          <p:nvPr/>
        </p:nvSpPr>
        <p:spPr>
          <a:xfrm>
            <a:off x="3505200" y="952500"/>
            <a:ext cx="1755609" cy="369332"/>
          </a:xfrm>
          <a:prstGeom prst="rect">
            <a:avLst/>
          </a:prstGeom>
          <a:noFill/>
        </p:spPr>
        <p:txBody>
          <a:bodyPr wrap="none" rtlCol="0">
            <a:spAutoFit/>
          </a:bodyPr>
          <a:lstStyle/>
          <a:p>
            <a:r>
              <a:rPr lang="en-US" dirty="0" smtClean="0"/>
              <a:t>Update Counts </a:t>
            </a:r>
            <a:endParaRPr lang="en-US" dirty="0"/>
          </a:p>
        </p:txBody>
      </p:sp>
      <p:sp>
        <p:nvSpPr>
          <p:cNvPr id="8" name="TextBox 7"/>
          <p:cNvSpPr txBox="1"/>
          <p:nvPr/>
        </p:nvSpPr>
        <p:spPr>
          <a:xfrm>
            <a:off x="381000" y="952500"/>
            <a:ext cx="2630848" cy="461665"/>
          </a:xfrm>
          <a:prstGeom prst="rect">
            <a:avLst/>
          </a:prstGeom>
          <a:noFill/>
        </p:spPr>
        <p:txBody>
          <a:bodyPr wrap="none" rtlCol="0">
            <a:spAutoFit/>
          </a:bodyPr>
          <a:lstStyle/>
          <a:p>
            <a:r>
              <a:rPr lang="en-US" sz="2400" b="1" dirty="0" smtClean="0">
                <a:solidFill>
                  <a:srgbClr val="0070C0"/>
                </a:solidFill>
              </a:rPr>
              <a:t>Uninformed Cut</a:t>
            </a:r>
            <a:endParaRPr lang="en-US" sz="2400" b="1" dirty="0">
              <a:solidFill>
                <a:srgbClr val="0070C0"/>
              </a:solidFill>
            </a:endParaRPr>
          </a:p>
        </p:txBody>
      </p:sp>
      <p:sp>
        <p:nvSpPr>
          <p:cNvPr id="9" name="TextBox 8"/>
          <p:cNvSpPr txBox="1"/>
          <p:nvPr/>
        </p:nvSpPr>
        <p:spPr>
          <a:xfrm>
            <a:off x="6430081" y="952500"/>
            <a:ext cx="2028119" cy="461665"/>
          </a:xfrm>
          <a:prstGeom prst="rect">
            <a:avLst/>
          </a:prstGeom>
          <a:noFill/>
        </p:spPr>
        <p:txBody>
          <a:bodyPr wrap="none" rtlCol="0">
            <a:spAutoFit/>
          </a:bodyPr>
          <a:lstStyle/>
          <a:p>
            <a:r>
              <a:rPr lang="en-US" sz="2400" b="1" dirty="0" smtClean="0">
                <a:solidFill>
                  <a:schemeClr val="accent2"/>
                </a:solidFill>
              </a:rPr>
              <a:t>Optimal Cut</a:t>
            </a:r>
            <a:endParaRPr lang="en-US" sz="2400" b="1" dirty="0">
              <a:solidFill>
                <a:schemeClr val="accent2"/>
              </a:solidFill>
            </a:endParaRPr>
          </a:p>
        </p:txBody>
      </p:sp>
      <p:sp>
        <p:nvSpPr>
          <p:cNvPr id="14" name="Slide Number Placeholder 13"/>
          <p:cNvSpPr>
            <a:spLocks noGrp="1"/>
          </p:cNvSpPr>
          <p:nvPr>
            <p:ph type="sldNum" sz="quarter" idx="12"/>
          </p:nvPr>
        </p:nvSpPr>
        <p:spPr/>
        <p:txBody>
          <a:bodyPr/>
          <a:lstStyle/>
          <a:p>
            <a:fld id="{29982EE5-C165-4792-B6D9-CAD024C0FAD7}" type="slidenum">
              <a:rPr lang="en-US" smtClean="0"/>
              <a:pPr/>
              <a:t>28</a:t>
            </a:fld>
            <a:endParaRPr lang="en-US"/>
          </a:p>
        </p:txBody>
      </p:sp>
      <p:graphicFrame>
        <p:nvGraphicFramePr>
          <p:cNvPr id="15" name="Chart 14"/>
          <p:cNvGraphicFramePr/>
          <p:nvPr/>
        </p:nvGraphicFramePr>
        <p:xfrm>
          <a:off x="663261" y="4495800"/>
          <a:ext cx="2895600" cy="2362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hart 15"/>
          <p:cNvGraphicFramePr/>
          <p:nvPr/>
        </p:nvGraphicFramePr>
        <p:xfrm>
          <a:off x="4027728" y="4495800"/>
          <a:ext cx="4811472" cy="2362200"/>
        </p:xfrm>
        <a:graphic>
          <a:graphicData uri="http://schemas.openxmlformats.org/drawingml/2006/chart">
            <c:chart xmlns:c="http://schemas.openxmlformats.org/drawingml/2006/chart" xmlns:r="http://schemas.openxmlformats.org/officeDocument/2006/relationships" r:id="rId7"/>
          </a:graphicData>
        </a:graphic>
      </p:graphicFrame>
      <p:cxnSp>
        <p:nvCxnSpPr>
          <p:cNvPr id="18" name="Straight Arrow Connector 17"/>
          <p:cNvCxnSpPr/>
          <p:nvPr/>
        </p:nvCxnSpPr>
        <p:spPr bwMode="auto">
          <a:xfrm rot="5400000">
            <a:off x="140733" y="5752703"/>
            <a:ext cx="914400" cy="1588"/>
          </a:xfrm>
          <a:prstGeom prst="straightConnector1">
            <a:avLst/>
          </a:prstGeom>
          <a:noFill/>
          <a:ln w="38100" cap="flat" cmpd="sng" algn="ctr">
            <a:solidFill>
              <a:schemeClr val="hlink"/>
            </a:solidFill>
            <a:prstDash val="solid"/>
            <a:round/>
            <a:headEnd type="none" w="med" len="med"/>
            <a:tailEnd type="arrow"/>
          </a:ln>
          <a:effectLst/>
        </p:spPr>
      </p:cxnSp>
      <p:sp>
        <p:nvSpPr>
          <p:cNvPr id="19" name="TextBox 18"/>
          <p:cNvSpPr txBox="1"/>
          <p:nvPr/>
        </p:nvSpPr>
        <p:spPr>
          <a:xfrm rot="16200000">
            <a:off x="12676" y="5473725"/>
            <a:ext cx="801181" cy="369332"/>
          </a:xfrm>
          <a:prstGeom prst="rect">
            <a:avLst/>
          </a:prstGeom>
          <a:noFill/>
        </p:spPr>
        <p:txBody>
          <a:bodyPr wrap="none" rtlCol="0">
            <a:spAutoFit/>
          </a:bodyPr>
          <a:lstStyle/>
          <a:p>
            <a:r>
              <a:rPr lang="en-US" dirty="0" smtClean="0"/>
              <a:t>Better</a:t>
            </a:r>
            <a:endParaRPr lang="en-US" dirty="0"/>
          </a:p>
        </p:txBody>
      </p:sp>
      <p:cxnSp>
        <p:nvCxnSpPr>
          <p:cNvPr id="17" name="Straight Arrow Connector 16"/>
          <p:cNvCxnSpPr/>
          <p:nvPr/>
        </p:nvCxnSpPr>
        <p:spPr bwMode="auto">
          <a:xfrm rot="5400000">
            <a:off x="3558861" y="5752703"/>
            <a:ext cx="914400" cy="1588"/>
          </a:xfrm>
          <a:prstGeom prst="straightConnector1">
            <a:avLst/>
          </a:prstGeom>
          <a:noFill/>
          <a:ln w="38100" cap="flat" cmpd="sng" algn="ctr">
            <a:solidFill>
              <a:schemeClr val="hlink"/>
            </a:solidFill>
            <a:prstDash val="solid"/>
            <a:round/>
            <a:headEnd type="none" w="med" len="med"/>
            <a:tailEnd type="arrow"/>
          </a:ln>
          <a:effectLst/>
        </p:spPr>
      </p:cxnSp>
      <p:sp>
        <p:nvSpPr>
          <p:cNvPr id="20" name="TextBox 19"/>
          <p:cNvSpPr txBox="1"/>
          <p:nvPr/>
        </p:nvSpPr>
        <p:spPr>
          <a:xfrm rot="16200000">
            <a:off x="3430804" y="5473725"/>
            <a:ext cx="801181" cy="369332"/>
          </a:xfrm>
          <a:prstGeom prst="rect">
            <a:avLst/>
          </a:prstGeom>
          <a:noFill/>
        </p:spPr>
        <p:txBody>
          <a:bodyPr wrap="none" rtlCol="0">
            <a:spAutoFit/>
          </a:bodyPr>
          <a:lstStyle/>
          <a:p>
            <a:r>
              <a:rPr lang="en-US" dirty="0" smtClean="0"/>
              <a:t>Better</a:t>
            </a:r>
            <a:endParaRPr lang="en-US" dirty="0"/>
          </a:p>
        </p:txBody>
      </p:sp>
      <p:grpSp>
        <p:nvGrpSpPr>
          <p:cNvPr id="26" name="Group 25"/>
          <p:cNvGrpSpPr/>
          <p:nvPr/>
        </p:nvGrpSpPr>
        <p:grpSpPr>
          <a:xfrm>
            <a:off x="381000" y="1371600"/>
            <a:ext cx="2514600" cy="2514600"/>
            <a:chOff x="381000" y="1371600"/>
            <a:chExt cx="2514600" cy="2514600"/>
          </a:xfrm>
        </p:grpSpPr>
        <p:sp>
          <p:nvSpPr>
            <p:cNvPr id="24" name="Rectangle 23"/>
            <p:cNvSpPr/>
            <p:nvPr/>
          </p:nvSpPr>
          <p:spPr bwMode="auto">
            <a:xfrm>
              <a:off x="381000" y="1371600"/>
              <a:ext cx="2514600" cy="1295400"/>
            </a:xfrm>
            <a:prstGeom prst="rect">
              <a:avLst/>
            </a:prstGeom>
            <a:solidFill>
              <a:srgbClr val="FF0000">
                <a:alpha val="46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4">
                      <a:lumMod val="50000"/>
                    </a:schemeClr>
                  </a:solidFill>
                  <a:effectLst/>
                  <a:latin typeface="Tahoma" pitchFamily="-64" charset="0"/>
                </a:rPr>
                <a:t>Too Much Work</a:t>
              </a:r>
            </a:p>
          </p:txBody>
        </p:sp>
        <p:sp>
          <p:nvSpPr>
            <p:cNvPr id="25" name="Rectangle 24"/>
            <p:cNvSpPr/>
            <p:nvPr/>
          </p:nvSpPr>
          <p:spPr bwMode="auto">
            <a:xfrm>
              <a:off x="381000" y="2667000"/>
              <a:ext cx="2514600" cy="1219200"/>
            </a:xfrm>
            <a:prstGeom prst="rect">
              <a:avLst/>
            </a:prstGeom>
            <a:solidFill>
              <a:srgbClr val="00B050">
                <a:alpha val="46000"/>
              </a:srgb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accent4">
                      <a:lumMod val="50000"/>
                    </a:schemeClr>
                  </a:solidFill>
                  <a:effectLst/>
                  <a:latin typeface="Tahoma" pitchFamily="-64" charset="0"/>
                </a:rPr>
                <a:t>Too Little Work</a:t>
              </a:r>
            </a:p>
          </p:txBody>
        </p:sp>
      </p:grpSp>
    </p:spTree>
  </p:cSld>
  <p:clrMapOvr>
    <a:masterClrMapping/>
  </p:clrMapOvr>
  <p:transition advTm="3779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109569" name="Picture 1"/>
          <p:cNvPicPr>
            <a:picLocks noChangeAspect="1" noChangeArrowheads="1"/>
          </p:cNvPicPr>
          <p:nvPr/>
        </p:nvPicPr>
        <p:blipFill>
          <a:blip r:embed="rId3" cstate="print"/>
          <a:srcRect/>
          <a:stretch>
            <a:fillRect/>
          </a:stretch>
        </p:blipFill>
        <p:spPr bwMode="auto">
          <a:xfrm>
            <a:off x="1057275" y="2574925"/>
            <a:ext cx="3317875" cy="3317875"/>
          </a:xfrm>
          <a:prstGeom prst="rect">
            <a:avLst/>
          </a:prstGeom>
          <a:noFill/>
          <a:ln w="9525">
            <a:miter lim="800000"/>
            <a:headEnd/>
            <a:tailEnd/>
          </a:ln>
          <a:effectLst/>
        </p:spPr>
      </p:pic>
      <p:pic>
        <p:nvPicPr>
          <p:cNvPr id="109571" name="Object 1"/>
          <p:cNvPicPr>
            <a:picLocks noChangeAspect="1" noChangeArrowheads="1"/>
          </p:cNvPicPr>
          <p:nvPr/>
        </p:nvPicPr>
        <p:blipFill>
          <a:blip r:embed="rId3" cstate="print"/>
          <a:srcRect/>
          <a:stretch>
            <a:fillRect/>
          </a:stretch>
        </p:blipFill>
        <p:spPr bwMode="auto">
          <a:xfrm>
            <a:off x="4772025" y="2574925"/>
            <a:ext cx="3317875" cy="3317875"/>
          </a:xfrm>
          <a:prstGeom prst="rect">
            <a:avLst/>
          </a:prstGeom>
          <a:noFill/>
          <a:ln w="9525">
            <a:miter lim="800000"/>
            <a:headEnd/>
            <a:tailEnd/>
          </a:ln>
          <a:effectLst/>
        </p:spPr>
      </p:pic>
      <p:sp>
        <p:nvSpPr>
          <p:cNvPr id="2" name="Title 1"/>
          <p:cNvSpPr>
            <a:spLocks noGrp="1"/>
          </p:cNvSpPr>
          <p:nvPr>
            <p:ph type="title"/>
          </p:nvPr>
        </p:nvSpPr>
        <p:spPr/>
        <p:txBody>
          <a:bodyPr/>
          <a:lstStyle/>
          <a:p>
            <a:r>
              <a:rPr lang="en-US" dirty="0" smtClean="0"/>
              <a:t>Over-Partitioning</a:t>
            </a:r>
            <a:endParaRPr lang="en-US" dirty="0"/>
          </a:p>
        </p:txBody>
      </p:sp>
      <p:sp>
        <p:nvSpPr>
          <p:cNvPr id="3" name="Content Placeholder 2"/>
          <p:cNvSpPr>
            <a:spLocks noGrp="1"/>
          </p:cNvSpPr>
          <p:nvPr>
            <p:ph idx="1"/>
          </p:nvPr>
        </p:nvSpPr>
        <p:spPr>
          <a:xfrm>
            <a:off x="457200" y="990601"/>
            <a:ext cx="8305800" cy="1143000"/>
          </a:xfrm>
        </p:spPr>
        <p:txBody>
          <a:bodyPr/>
          <a:lstStyle/>
          <a:p>
            <a:r>
              <a:rPr lang="en-US" sz="2000" dirty="0" smtClean="0"/>
              <a:t>Over-cut graph into </a:t>
            </a:r>
            <a:r>
              <a:rPr lang="en-US" sz="2000" i="1" dirty="0" smtClean="0"/>
              <a:t>k*p </a:t>
            </a:r>
            <a:r>
              <a:rPr lang="en-US" sz="2000" dirty="0" smtClean="0"/>
              <a:t> partitions and randomly assign CPUs</a:t>
            </a:r>
          </a:p>
          <a:p>
            <a:pPr lvl="1"/>
            <a:r>
              <a:rPr lang="en-US" sz="1800" dirty="0" smtClean="0"/>
              <a:t>Increase balance</a:t>
            </a:r>
          </a:p>
          <a:p>
            <a:pPr lvl="1"/>
            <a:r>
              <a:rPr lang="en-US" sz="1800" dirty="0" smtClean="0"/>
              <a:t>Increase communication cost (More Boundary)</a:t>
            </a:r>
            <a:endParaRPr lang="en-US" sz="1800" dirty="0"/>
          </a:p>
        </p:txBody>
      </p:sp>
      <p:sp>
        <p:nvSpPr>
          <p:cNvPr id="6" name="Rectangle 5"/>
          <p:cNvSpPr/>
          <p:nvPr/>
        </p:nvSpPr>
        <p:spPr bwMode="auto">
          <a:xfrm>
            <a:off x="990600" y="2508533"/>
            <a:ext cx="3450297" cy="1725149"/>
          </a:xfrm>
          <a:prstGeom prst="rect">
            <a:avLst/>
          </a:prstGeom>
          <a:grp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400" dirty="0" smtClean="0">
                <a:solidFill>
                  <a:srgbClr val="FFFF00"/>
                </a:solidFill>
                <a:latin typeface="Tahoma" pitchFamily="-64" charset="0"/>
              </a:rPr>
              <a:t>CPU 1</a:t>
            </a:r>
          </a:p>
        </p:txBody>
      </p:sp>
      <p:sp>
        <p:nvSpPr>
          <p:cNvPr id="7" name="Rectangle 6"/>
          <p:cNvSpPr/>
          <p:nvPr/>
        </p:nvSpPr>
        <p:spPr bwMode="auto">
          <a:xfrm>
            <a:off x="990600" y="4233682"/>
            <a:ext cx="3450297" cy="1725149"/>
          </a:xfrm>
          <a:prstGeom prst="rect">
            <a:avLst/>
          </a:prstGeom>
          <a:grp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r>
              <a:rPr lang="en-US" sz="2400" dirty="0" smtClean="0">
                <a:solidFill>
                  <a:srgbClr val="FF0000"/>
                </a:solidFill>
                <a:latin typeface="Tahoma" pitchFamily="-64" charset="0"/>
              </a:rPr>
              <a:t>CPU 2</a:t>
            </a:r>
          </a:p>
        </p:txBody>
      </p:sp>
      <p:sp>
        <p:nvSpPr>
          <p:cNvPr id="9" name="Rectangle 8"/>
          <p:cNvSpPr/>
          <p:nvPr/>
        </p:nvSpPr>
        <p:spPr bwMode="auto">
          <a:xfrm>
            <a:off x="4706305" y="2508533"/>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b="0" i="0" u="none" strike="noStrike" cap="none" normalizeH="0" baseline="0" dirty="0" smtClean="0">
                <a:ln>
                  <a:noFill/>
                </a:ln>
                <a:solidFill>
                  <a:srgbClr val="FFFF00"/>
                </a:solidFill>
                <a:effectLst/>
                <a:latin typeface="Tahoma" pitchFamily="-64" charset="0"/>
              </a:rPr>
              <a:t> 1</a:t>
            </a:r>
          </a:p>
        </p:txBody>
      </p:sp>
      <p:sp>
        <p:nvSpPr>
          <p:cNvPr id="11" name="Rectangle 10"/>
          <p:cNvSpPr/>
          <p:nvPr/>
        </p:nvSpPr>
        <p:spPr bwMode="auto">
          <a:xfrm>
            <a:off x="5834287" y="2508533"/>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b="0" i="0" u="none" strike="noStrike" cap="none" normalizeH="0" baseline="0" dirty="0" smtClean="0">
                <a:ln>
                  <a:noFill/>
                </a:ln>
                <a:solidFill>
                  <a:srgbClr val="FF0000"/>
                </a:solidFill>
                <a:effectLst/>
                <a:latin typeface="Tahoma" pitchFamily="-64" charset="0"/>
              </a:rPr>
              <a:t> 2</a:t>
            </a:r>
          </a:p>
        </p:txBody>
      </p:sp>
      <p:sp>
        <p:nvSpPr>
          <p:cNvPr id="12" name="Rectangle 11"/>
          <p:cNvSpPr/>
          <p:nvPr/>
        </p:nvSpPr>
        <p:spPr bwMode="auto">
          <a:xfrm>
            <a:off x="6962268" y="2508533"/>
            <a:ext cx="1194334"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b="0" i="0" u="none" strike="noStrike" cap="none" normalizeH="0" baseline="0" dirty="0" smtClean="0">
                <a:ln>
                  <a:noFill/>
                </a:ln>
                <a:solidFill>
                  <a:srgbClr val="FF0000"/>
                </a:solidFill>
                <a:effectLst/>
                <a:latin typeface="Tahoma" pitchFamily="-64" charset="0"/>
              </a:rPr>
              <a:t> 2</a:t>
            </a:r>
          </a:p>
        </p:txBody>
      </p:sp>
      <p:sp>
        <p:nvSpPr>
          <p:cNvPr id="13" name="Rectangle 12"/>
          <p:cNvSpPr/>
          <p:nvPr/>
        </p:nvSpPr>
        <p:spPr bwMode="auto">
          <a:xfrm>
            <a:off x="4706305" y="3371107"/>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b="0" i="0" u="none" strike="noStrike" cap="none" normalizeH="0" baseline="0" dirty="0" smtClean="0">
                <a:ln>
                  <a:noFill/>
                </a:ln>
                <a:solidFill>
                  <a:srgbClr val="FFFF00"/>
                </a:solidFill>
                <a:effectLst/>
                <a:latin typeface="Tahoma" pitchFamily="-64" charset="0"/>
              </a:rPr>
              <a:t> 1</a:t>
            </a:r>
          </a:p>
        </p:txBody>
      </p:sp>
      <p:sp>
        <p:nvSpPr>
          <p:cNvPr id="14" name="Rectangle 13"/>
          <p:cNvSpPr/>
          <p:nvPr/>
        </p:nvSpPr>
        <p:spPr bwMode="auto">
          <a:xfrm>
            <a:off x="5834287" y="3371107"/>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b="0" i="0" u="none" strike="noStrike" cap="none" normalizeH="0" baseline="0" dirty="0" smtClean="0">
                <a:ln>
                  <a:noFill/>
                </a:ln>
                <a:solidFill>
                  <a:srgbClr val="FFFF00"/>
                </a:solidFill>
                <a:effectLst/>
                <a:latin typeface="Tahoma" pitchFamily="-64" charset="0"/>
              </a:rPr>
              <a:t> 1</a:t>
            </a:r>
          </a:p>
        </p:txBody>
      </p:sp>
      <p:sp>
        <p:nvSpPr>
          <p:cNvPr id="15" name="Rectangle 14"/>
          <p:cNvSpPr/>
          <p:nvPr/>
        </p:nvSpPr>
        <p:spPr bwMode="auto">
          <a:xfrm>
            <a:off x="6962268" y="3371107"/>
            <a:ext cx="1194334"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b="0" i="0" u="none" strike="noStrike" cap="none" normalizeH="0" baseline="0" dirty="0" smtClean="0">
                <a:ln>
                  <a:noFill/>
                </a:ln>
                <a:solidFill>
                  <a:srgbClr val="FF0000"/>
                </a:solidFill>
                <a:effectLst/>
                <a:latin typeface="Tahoma" pitchFamily="-64" charset="0"/>
              </a:rPr>
              <a:t> 2</a:t>
            </a:r>
          </a:p>
        </p:txBody>
      </p:sp>
      <p:sp>
        <p:nvSpPr>
          <p:cNvPr id="16" name="Rectangle 15"/>
          <p:cNvSpPr/>
          <p:nvPr/>
        </p:nvSpPr>
        <p:spPr bwMode="auto">
          <a:xfrm>
            <a:off x="4706305" y="5096256"/>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i="0" u="none" strike="noStrike" cap="none" normalizeH="0" baseline="0" dirty="0" smtClean="0">
                <a:ln>
                  <a:noFill/>
                </a:ln>
                <a:solidFill>
                  <a:srgbClr val="FFFF00"/>
                </a:solidFill>
                <a:effectLst/>
                <a:latin typeface="Tahoma" pitchFamily="-64" charset="0"/>
              </a:rPr>
              <a:t> 1</a:t>
            </a:r>
          </a:p>
        </p:txBody>
      </p:sp>
      <p:sp>
        <p:nvSpPr>
          <p:cNvPr id="17" name="Rectangle 16"/>
          <p:cNvSpPr/>
          <p:nvPr/>
        </p:nvSpPr>
        <p:spPr bwMode="auto">
          <a:xfrm>
            <a:off x="5834287" y="5096256"/>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i="0" u="none" strike="noStrike" cap="none" normalizeH="0" baseline="0" dirty="0" smtClean="0">
                <a:ln>
                  <a:noFill/>
                </a:ln>
                <a:solidFill>
                  <a:srgbClr val="FF0000"/>
                </a:solidFill>
                <a:effectLst/>
                <a:latin typeface="Tahoma" pitchFamily="-64" charset="0"/>
              </a:rPr>
              <a:t> 2</a:t>
            </a:r>
          </a:p>
        </p:txBody>
      </p:sp>
      <p:sp>
        <p:nvSpPr>
          <p:cNvPr id="18" name="Rectangle 17"/>
          <p:cNvSpPr/>
          <p:nvPr/>
        </p:nvSpPr>
        <p:spPr bwMode="auto">
          <a:xfrm>
            <a:off x="6962268" y="5096256"/>
            <a:ext cx="1194334"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i="0" u="none" strike="noStrike" cap="none" normalizeH="0" baseline="0" dirty="0" smtClean="0">
                <a:ln>
                  <a:noFill/>
                </a:ln>
                <a:solidFill>
                  <a:srgbClr val="FFFF00"/>
                </a:solidFill>
                <a:effectLst/>
                <a:latin typeface="Tahoma" pitchFamily="-64" charset="0"/>
              </a:rPr>
              <a:t> 1</a:t>
            </a:r>
          </a:p>
        </p:txBody>
      </p:sp>
      <p:sp>
        <p:nvSpPr>
          <p:cNvPr id="19" name="Rectangle 18"/>
          <p:cNvSpPr/>
          <p:nvPr/>
        </p:nvSpPr>
        <p:spPr bwMode="auto">
          <a:xfrm>
            <a:off x="4706305" y="4233682"/>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b="0" i="0" u="none" strike="noStrike" cap="none" normalizeH="0" baseline="0" dirty="0" smtClean="0">
                <a:ln>
                  <a:noFill/>
                </a:ln>
                <a:solidFill>
                  <a:srgbClr val="FF0000"/>
                </a:solidFill>
                <a:effectLst/>
                <a:latin typeface="Tahoma" pitchFamily="-64" charset="0"/>
              </a:rPr>
              <a:t> 2</a:t>
            </a:r>
          </a:p>
        </p:txBody>
      </p:sp>
      <p:sp>
        <p:nvSpPr>
          <p:cNvPr id="20" name="Rectangle 19"/>
          <p:cNvSpPr/>
          <p:nvPr/>
        </p:nvSpPr>
        <p:spPr bwMode="auto">
          <a:xfrm>
            <a:off x="5834287" y="4233682"/>
            <a:ext cx="1127982"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FF00"/>
                </a:solidFill>
                <a:latin typeface="Tahoma" pitchFamily="-64" charset="0"/>
              </a:rPr>
              <a:t>CPU</a:t>
            </a:r>
            <a:r>
              <a:rPr kumimoji="0" lang="en-US" sz="2400" b="0" i="0" u="none" strike="noStrike" cap="none" normalizeH="0" baseline="0" dirty="0" smtClean="0">
                <a:ln>
                  <a:noFill/>
                </a:ln>
                <a:solidFill>
                  <a:srgbClr val="FFFF00"/>
                </a:solidFill>
                <a:effectLst/>
                <a:latin typeface="Tahoma" pitchFamily="-64" charset="0"/>
              </a:rPr>
              <a:t> 1</a:t>
            </a:r>
          </a:p>
        </p:txBody>
      </p:sp>
      <p:sp>
        <p:nvSpPr>
          <p:cNvPr id="21" name="Rectangle 20"/>
          <p:cNvSpPr/>
          <p:nvPr/>
        </p:nvSpPr>
        <p:spPr bwMode="auto">
          <a:xfrm>
            <a:off x="6962268" y="4233682"/>
            <a:ext cx="1194334" cy="836034"/>
          </a:xfrm>
          <a:prstGeom prst="rect">
            <a:avLst/>
          </a:prstGeom>
          <a:noFill/>
          <a:ln w="63500">
            <a:solidFill>
              <a:srgbClr val="92D050"/>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Tahoma" pitchFamily="-64" charset="0"/>
              </a:rPr>
              <a:t>CPU</a:t>
            </a:r>
            <a:r>
              <a:rPr kumimoji="0" lang="en-US" sz="2400" b="0" i="0" u="none" strike="noStrike" cap="none" normalizeH="0" baseline="0" dirty="0" smtClean="0">
                <a:ln>
                  <a:noFill/>
                </a:ln>
                <a:solidFill>
                  <a:srgbClr val="FF0000"/>
                </a:solidFill>
                <a:effectLst/>
                <a:latin typeface="Tahoma" pitchFamily="-64" charset="0"/>
              </a:rPr>
              <a:t> 2</a:t>
            </a:r>
          </a:p>
        </p:txBody>
      </p:sp>
      <p:sp>
        <p:nvSpPr>
          <p:cNvPr id="26" name="TextBox 25"/>
          <p:cNvSpPr txBox="1"/>
          <p:nvPr/>
        </p:nvSpPr>
        <p:spPr>
          <a:xfrm>
            <a:off x="762000" y="6091535"/>
            <a:ext cx="3886200" cy="461665"/>
          </a:xfrm>
          <a:prstGeom prst="rect">
            <a:avLst/>
          </a:prstGeom>
          <a:noFill/>
        </p:spPr>
        <p:txBody>
          <a:bodyPr wrap="square" rtlCol="0">
            <a:spAutoFit/>
          </a:bodyPr>
          <a:lstStyle/>
          <a:p>
            <a:pPr algn="ctr"/>
            <a:r>
              <a:rPr lang="en-US" sz="2400" dirty="0" smtClean="0"/>
              <a:t>Without Over-Partitioning</a:t>
            </a:r>
            <a:endParaRPr lang="en-US" sz="2400" dirty="0"/>
          </a:p>
        </p:txBody>
      </p:sp>
      <p:sp>
        <p:nvSpPr>
          <p:cNvPr id="27" name="TextBox 26"/>
          <p:cNvSpPr txBox="1"/>
          <p:nvPr/>
        </p:nvSpPr>
        <p:spPr>
          <a:xfrm>
            <a:off x="4772657" y="6091534"/>
            <a:ext cx="3317594" cy="461665"/>
          </a:xfrm>
          <a:prstGeom prst="rect">
            <a:avLst/>
          </a:prstGeom>
          <a:noFill/>
        </p:spPr>
        <p:txBody>
          <a:bodyPr wrap="square" rtlCol="0">
            <a:spAutoFit/>
          </a:bodyPr>
          <a:lstStyle/>
          <a:p>
            <a:pPr algn="ctr"/>
            <a:r>
              <a:rPr lang="en-US" sz="2400" dirty="0" smtClean="0"/>
              <a:t>k=6</a:t>
            </a:r>
            <a:endParaRPr lang="en-US" sz="2400" dirty="0"/>
          </a:p>
        </p:txBody>
      </p:sp>
      <p:sp>
        <p:nvSpPr>
          <p:cNvPr id="29" name="Slide Number Placeholder 28"/>
          <p:cNvSpPr>
            <a:spLocks noGrp="1"/>
          </p:cNvSpPr>
          <p:nvPr>
            <p:ph type="sldNum" sz="quarter" idx="12"/>
          </p:nvPr>
        </p:nvSpPr>
        <p:spPr/>
        <p:txBody>
          <a:bodyPr/>
          <a:lstStyle/>
          <a:p>
            <a:fld id="{29982EE5-C165-4792-B6D9-CAD024C0FAD7}" type="slidenum">
              <a:rPr lang="en-US" smtClean="0"/>
              <a:pPr/>
              <a:t>29</a:t>
            </a:fld>
            <a:endParaRPr lang="en-US"/>
          </a:p>
        </p:txBody>
      </p:sp>
    </p:spTree>
  </p:cSld>
  <p:clrMapOvr>
    <a:masterClrMapping/>
  </p:clrMapOvr>
  <p:transition advTm="29344"/>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Parallel Setting</a:t>
            </a:r>
            <a:endParaRPr lang="en-US" dirty="0"/>
          </a:p>
        </p:txBody>
      </p:sp>
      <p:sp>
        <p:nvSpPr>
          <p:cNvPr id="3" name="Content Placeholder 2"/>
          <p:cNvSpPr>
            <a:spLocks noGrp="1"/>
          </p:cNvSpPr>
          <p:nvPr>
            <p:ph idx="1"/>
          </p:nvPr>
        </p:nvSpPr>
        <p:spPr>
          <a:xfrm>
            <a:off x="457200" y="3200400"/>
            <a:ext cx="8305800" cy="3200400"/>
          </a:xfrm>
        </p:spPr>
        <p:txBody>
          <a:bodyPr/>
          <a:lstStyle/>
          <a:p>
            <a:pPr lvl="0">
              <a:defRPr/>
            </a:pPr>
            <a:r>
              <a:rPr lang="en-US" dirty="0" smtClean="0"/>
              <a:t>Opportunities:</a:t>
            </a:r>
          </a:p>
          <a:p>
            <a:pPr lvl="1">
              <a:defRPr/>
            </a:pPr>
            <a:r>
              <a:rPr lang="en-US" dirty="0" smtClean="0"/>
              <a:t>Access to larger systems: 8 CPUs </a:t>
            </a:r>
            <a:r>
              <a:rPr lang="en-US" dirty="0" smtClean="0">
                <a:sym typeface="Wingdings" pitchFamily="2" charset="2"/>
              </a:rPr>
              <a:t> 1000 CPUs</a:t>
            </a:r>
            <a:endParaRPr lang="en-US" dirty="0" smtClean="0"/>
          </a:p>
          <a:p>
            <a:pPr lvl="1">
              <a:defRPr/>
            </a:pPr>
            <a:r>
              <a:rPr lang="en-US" dirty="0" smtClean="0"/>
              <a:t>Linear Increase:</a:t>
            </a:r>
          </a:p>
          <a:p>
            <a:pPr lvl="2">
              <a:defRPr/>
            </a:pPr>
            <a:r>
              <a:rPr lang="en-US" dirty="0" smtClean="0"/>
              <a:t>RAM, </a:t>
            </a:r>
            <a:r>
              <a:rPr lang="en-US" b="1" dirty="0" smtClean="0"/>
              <a:t>Cache Capacity,</a:t>
            </a:r>
            <a:r>
              <a:rPr lang="en-US" dirty="0" smtClean="0"/>
              <a:t> and </a:t>
            </a:r>
            <a:r>
              <a:rPr lang="en-US" b="1" dirty="0" smtClean="0"/>
              <a:t>Memory Bandwidth</a:t>
            </a:r>
          </a:p>
          <a:p>
            <a:pPr lvl="0">
              <a:defRPr/>
            </a:pPr>
            <a:r>
              <a:rPr lang="en-US" dirty="0" smtClean="0"/>
              <a:t>Challenges:</a:t>
            </a:r>
          </a:p>
          <a:p>
            <a:pPr lvl="1">
              <a:defRPr/>
            </a:pPr>
            <a:r>
              <a:rPr lang="en-US" dirty="0" smtClean="0"/>
              <a:t>Distributed state, Communication and Load Balancing</a:t>
            </a:r>
          </a:p>
        </p:txBody>
      </p:sp>
      <p:sp>
        <p:nvSpPr>
          <p:cNvPr id="4" name="Slide Number Placeholder 3"/>
          <p:cNvSpPr>
            <a:spLocks noGrp="1"/>
          </p:cNvSpPr>
          <p:nvPr>
            <p:ph type="sldNum" sz="quarter" idx="12"/>
          </p:nvPr>
        </p:nvSpPr>
        <p:spPr/>
        <p:txBody>
          <a:bodyPr/>
          <a:lstStyle/>
          <a:p>
            <a:fld id="{29982EE5-C165-4792-B6D9-CAD024C0FAD7}" type="slidenum">
              <a:rPr lang="en-US" smtClean="0"/>
              <a:pPr/>
              <a:t>3</a:t>
            </a:fld>
            <a:endParaRPr lang="en-US"/>
          </a:p>
        </p:txBody>
      </p:sp>
      <p:sp>
        <p:nvSpPr>
          <p:cNvPr id="5" name="Rounded Rectangle 4"/>
          <p:cNvSpPr/>
          <p:nvPr/>
        </p:nvSpPr>
        <p:spPr bwMode="auto">
          <a:xfrm>
            <a:off x="1066800" y="990600"/>
            <a:ext cx="7315200" cy="4572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solidFill>
                  <a:schemeClr val="tx1"/>
                </a:solidFill>
                <a:latin typeface="Tahoma" pitchFamily="-64" charset="0"/>
              </a:rPr>
              <a:t>Fast Reliable </a:t>
            </a:r>
            <a:r>
              <a:rPr kumimoji="0" lang="en-US" sz="2000" b="0" i="0" u="none" strike="noStrike" cap="none" normalizeH="0" baseline="0" dirty="0" smtClean="0">
                <a:ln>
                  <a:noFill/>
                </a:ln>
                <a:solidFill>
                  <a:schemeClr val="tx1"/>
                </a:solidFill>
                <a:effectLst/>
                <a:latin typeface="Tahoma" pitchFamily="-64" charset="0"/>
              </a:rPr>
              <a:t>Network</a:t>
            </a:r>
          </a:p>
        </p:txBody>
      </p:sp>
      <p:grpSp>
        <p:nvGrpSpPr>
          <p:cNvPr id="182" name="Group 181"/>
          <p:cNvGrpSpPr/>
          <p:nvPr/>
        </p:nvGrpSpPr>
        <p:grpSpPr>
          <a:xfrm>
            <a:off x="1143000" y="1371600"/>
            <a:ext cx="2743200" cy="1600200"/>
            <a:chOff x="228600" y="1371600"/>
            <a:chExt cx="2743200" cy="1600200"/>
          </a:xfrm>
        </p:grpSpPr>
        <p:sp>
          <p:nvSpPr>
            <p:cNvPr id="6" name="Rounded Rectangle 5"/>
            <p:cNvSpPr/>
            <p:nvPr/>
          </p:nvSpPr>
          <p:spPr bwMode="auto">
            <a:xfrm>
              <a:off x="228600" y="1752600"/>
              <a:ext cx="2743200" cy="12192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Node</a:t>
              </a:r>
            </a:p>
          </p:txBody>
        </p:sp>
        <p:sp>
          <p:nvSpPr>
            <p:cNvPr id="7" name="Rectangle 6"/>
            <p:cNvSpPr/>
            <p:nvPr/>
          </p:nvSpPr>
          <p:spPr bwMode="auto">
            <a:xfrm>
              <a:off x="381000" y="1905000"/>
              <a:ext cx="762000" cy="914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solidFill>
                    <a:schemeClr val="tx1"/>
                  </a:solidFill>
                  <a:latin typeface="Tahoma" pitchFamily="-64" charset="0"/>
                </a:rPr>
                <a:t>CPU</a:t>
              </a:r>
              <a:endParaRPr kumimoji="0" lang="en-US" sz="1600" b="0" i="0" u="none" strike="noStrike" cap="none" normalizeH="0" baseline="0" dirty="0" smtClean="0">
                <a:ln>
                  <a:noFill/>
                </a:ln>
                <a:solidFill>
                  <a:schemeClr val="tx1"/>
                </a:solidFill>
                <a:effectLst/>
                <a:latin typeface="Tahoma" pitchFamily="-64" charset="0"/>
              </a:endParaRPr>
            </a:p>
          </p:txBody>
        </p:sp>
        <p:sp>
          <p:nvSpPr>
            <p:cNvPr id="146" name="Up-Down Arrow 145"/>
            <p:cNvSpPr/>
            <p:nvPr/>
          </p:nvSpPr>
          <p:spPr bwMode="auto">
            <a:xfrm>
              <a:off x="1524000" y="1371600"/>
              <a:ext cx="228600" cy="5334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1" name="Left-Right Arrow 170"/>
            <p:cNvSpPr/>
            <p:nvPr/>
          </p:nvSpPr>
          <p:spPr bwMode="auto">
            <a:xfrm>
              <a:off x="1219200" y="1905000"/>
              <a:ext cx="762000" cy="457200"/>
            </a:xfrm>
            <a:prstGeom prst="leftRightArrow">
              <a:avLst>
                <a:gd name="adj1" fmla="val 72222"/>
                <a:gd name="adj2" fmla="val 500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Tahoma" pitchFamily="-64" charset="0"/>
                </a:rPr>
                <a:t>Bus</a:t>
              </a:r>
              <a:endParaRPr kumimoji="0" lang="en-US" sz="2800" b="0" i="0" u="none" strike="noStrike" cap="none" normalizeH="0" baseline="0" dirty="0" smtClean="0">
                <a:ln>
                  <a:noFill/>
                </a:ln>
                <a:solidFill>
                  <a:schemeClr val="tx1"/>
                </a:solidFill>
                <a:effectLst/>
                <a:latin typeface="Tahoma" pitchFamily="-64" charset="0"/>
              </a:endParaRPr>
            </a:p>
          </p:txBody>
        </p:sp>
        <p:sp>
          <p:nvSpPr>
            <p:cNvPr id="174" name="Flowchart: Extract 173"/>
            <p:cNvSpPr/>
            <p:nvPr/>
          </p:nvSpPr>
          <p:spPr bwMode="auto">
            <a:xfrm>
              <a:off x="1752600" y="1828800"/>
              <a:ext cx="1143000" cy="762000"/>
            </a:xfrm>
            <a:prstGeom prst="flowChartExtra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Memory</a:t>
              </a:r>
            </a:p>
          </p:txBody>
        </p:sp>
        <p:sp>
          <p:nvSpPr>
            <p:cNvPr id="175" name="Flowchart: Preparation 174"/>
            <p:cNvSpPr/>
            <p:nvPr/>
          </p:nvSpPr>
          <p:spPr bwMode="auto">
            <a:xfrm>
              <a:off x="457200" y="2286000"/>
              <a:ext cx="609600" cy="457200"/>
            </a:xfrm>
            <a:prstGeom prst="flowChartPreparati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ahoma" pitchFamily="-64" charset="0"/>
                </a:rPr>
                <a:t>Cache</a:t>
              </a:r>
            </a:p>
          </p:txBody>
        </p:sp>
      </p:grpSp>
      <p:grpSp>
        <p:nvGrpSpPr>
          <p:cNvPr id="183" name="Group 182"/>
          <p:cNvGrpSpPr/>
          <p:nvPr/>
        </p:nvGrpSpPr>
        <p:grpSpPr>
          <a:xfrm>
            <a:off x="5486400" y="1371600"/>
            <a:ext cx="2743200" cy="1600200"/>
            <a:chOff x="228600" y="1371600"/>
            <a:chExt cx="2743200" cy="1600200"/>
          </a:xfrm>
        </p:grpSpPr>
        <p:sp>
          <p:nvSpPr>
            <p:cNvPr id="184" name="Rounded Rectangle 183"/>
            <p:cNvSpPr/>
            <p:nvPr/>
          </p:nvSpPr>
          <p:spPr bwMode="auto">
            <a:xfrm>
              <a:off x="228600" y="1752600"/>
              <a:ext cx="2743200" cy="12192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Node</a:t>
              </a:r>
            </a:p>
          </p:txBody>
        </p:sp>
        <p:sp>
          <p:nvSpPr>
            <p:cNvPr id="185" name="Rectangle 184"/>
            <p:cNvSpPr/>
            <p:nvPr/>
          </p:nvSpPr>
          <p:spPr bwMode="auto">
            <a:xfrm>
              <a:off x="381000" y="1905000"/>
              <a:ext cx="762000" cy="91440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smtClean="0">
                  <a:solidFill>
                    <a:schemeClr val="tx1"/>
                  </a:solidFill>
                  <a:latin typeface="Tahoma" pitchFamily="-64" charset="0"/>
                </a:rPr>
                <a:t>CPU</a:t>
              </a:r>
              <a:endParaRPr kumimoji="0" lang="en-US" sz="1600" b="0" i="0" u="none" strike="noStrike" cap="none" normalizeH="0" baseline="0" dirty="0" smtClean="0">
                <a:ln>
                  <a:noFill/>
                </a:ln>
                <a:solidFill>
                  <a:schemeClr val="tx1"/>
                </a:solidFill>
                <a:effectLst/>
                <a:latin typeface="Tahoma" pitchFamily="-64" charset="0"/>
              </a:endParaRPr>
            </a:p>
          </p:txBody>
        </p:sp>
        <p:sp>
          <p:nvSpPr>
            <p:cNvPr id="186" name="Up-Down Arrow 185"/>
            <p:cNvSpPr/>
            <p:nvPr/>
          </p:nvSpPr>
          <p:spPr bwMode="auto">
            <a:xfrm>
              <a:off x="1524000" y="1371600"/>
              <a:ext cx="228600" cy="5334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7" name="Left-Right Arrow 186"/>
            <p:cNvSpPr/>
            <p:nvPr/>
          </p:nvSpPr>
          <p:spPr bwMode="auto">
            <a:xfrm>
              <a:off x="1219200" y="1905000"/>
              <a:ext cx="762000" cy="457200"/>
            </a:xfrm>
            <a:prstGeom prst="leftRightArrow">
              <a:avLst>
                <a:gd name="adj1" fmla="val 72222"/>
                <a:gd name="adj2" fmla="val 50000"/>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smtClean="0">
                  <a:latin typeface="Tahoma" pitchFamily="-64" charset="0"/>
                </a:rPr>
                <a:t>Bus</a:t>
              </a:r>
              <a:endParaRPr kumimoji="0" lang="en-US" sz="2800" b="0" i="0" u="none" strike="noStrike" cap="none" normalizeH="0" baseline="0" dirty="0" smtClean="0">
                <a:ln>
                  <a:noFill/>
                </a:ln>
                <a:solidFill>
                  <a:schemeClr val="tx1"/>
                </a:solidFill>
                <a:effectLst/>
                <a:latin typeface="Tahoma" pitchFamily="-64" charset="0"/>
              </a:endParaRPr>
            </a:p>
          </p:txBody>
        </p:sp>
        <p:sp>
          <p:nvSpPr>
            <p:cNvPr id="188" name="Flowchart: Extract 187"/>
            <p:cNvSpPr/>
            <p:nvPr/>
          </p:nvSpPr>
          <p:spPr bwMode="auto">
            <a:xfrm>
              <a:off x="1752600" y="1828800"/>
              <a:ext cx="1143000" cy="762000"/>
            </a:xfrm>
            <a:prstGeom prst="flowChartExtra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bg1"/>
                  </a:solidFill>
                  <a:effectLst/>
                  <a:latin typeface="Tahoma" pitchFamily="-64" charset="0"/>
                </a:rPr>
                <a:t>Memory</a:t>
              </a:r>
            </a:p>
          </p:txBody>
        </p:sp>
        <p:sp>
          <p:nvSpPr>
            <p:cNvPr id="189" name="Flowchart: Preparation 188"/>
            <p:cNvSpPr/>
            <p:nvPr/>
          </p:nvSpPr>
          <p:spPr bwMode="auto">
            <a:xfrm>
              <a:off x="457200" y="2286000"/>
              <a:ext cx="609600" cy="457200"/>
            </a:xfrm>
            <a:prstGeom prst="flowChartPreparation">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Tahoma" pitchFamily="-64" charset="0"/>
                </a:rPr>
                <a:t>Cache</a:t>
              </a:r>
            </a:p>
          </p:txBody>
        </p:sp>
      </p:grpSp>
      <p:grpSp>
        <p:nvGrpSpPr>
          <p:cNvPr id="193" name="Group 192"/>
          <p:cNvGrpSpPr/>
          <p:nvPr/>
        </p:nvGrpSpPr>
        <p:grpSpPr>
          <a:xfrm>
            <a:off x="4419600" y="2286000"/>
            <a:ext cx="609600" cy="152400"/>
            <a:chOff x="8077200" y="1752600"/>
            <a:chExt cx="609600" cy="152400"/>
          </a:xfrm>
        </p:grpSpPr>
        <p:sp>
          <p:nvSpPr>
            <p:cNvPr id="190" name="Oval 189"/>
            <p:cNvSpPr/>
            <p:nvPr/>
          </p:nvSpPr>
          <p:spPr bwMode="auto">
            <a:xfrm>
              <a:off x="8077200" y="17526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1" name="Oval 190"/>
            <p:cNvSpPr/>
            <p:nvPr/>
          </p:nvSpPr>
          <p:spPr bwMode="auto">
            <a:xfrm>
              <a:off x="8305800" y="17526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2" name="Oval 191"/>
            <p:cNvSpPr/>
            <p:nvPr/>
          </p:nvSpPr>
          <p:spPr bwMode="auto">
            <a:xfrm>
              <a:off x="8534400" y="17526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Tree>
  </p:cSld>
  <p:clrMapOvr>
    <a:masterClrMapping/>
  </p:clrMapOvr>
  <p:transition advTm="435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Over-Partitioning Results</a:t>
            </a:r>
            <a:endParaRPr lang="en-US" dirty="0"/>
          </a:p>
        </p:txBody>
      </p:sp>
      <p:sp>
        <p:nvSpPr>
          <p:cNvPr id="3" name="Content Placeholder 2"/>
          <p:cNvSpPr>
            <a:spLocks noGrp="1"/>
          </p:cNvSpPr>
          <p:nvPr>
            <p:ph idx="1"/>
          </p:nvPr>
        </p:nvSpPr>
        <p:spPr>
          <a:xfrm>
            <a:off x="457200" y="990601"/>
            <a:ext cx="8305800" cy="1143000"/>
          </a:xfrm>
        </p:spPr>
        <p:txBody>
          <a:bodyPr/>
          <a:lstStyle/>
          <a:p>
            <a:r>
              <a:rPr lang="en-US" dirty="0" smtClean="0"/>
              <a:t>Provides a simple method to trade between work balance and communication cost</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30</a:t>
            </a:fld>
            <a:endParaRPr lang="en-US"/>
          </a:p>
        </p:txBody>
      </p:sp>
      <p:graphicFrame>
        <p:nvGraphicFramePr>
          <p:cNvPr id="9" name="Chart 8"/>
          <p:cNvGraphicFramePr/>
          <p:nvPr/>
        </p:nvGraphicFramePr>
        <p:xfrm>
          <a:off x="4800600" y="2133600"/>
          <a:ext cx="3886200" cy="4267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381000" y="2159000"/>
          <a:ext cx="3886200" cy="4165600"/>
        </p:xfrm>
        <a:graphic>
          <a:graphicData uri="http://schemas.openxmlformats.org/drawingml/2006/chart">
            <c:chart xmlns:c="http://schemas.openxmlformats.org/drawingml/2006/chart" xmlns:r="http://schemas.openxmlformats.org/officeDocument/2006/relationships" r:id="rId4"/>
          </a:graphicData>
        </a:graphic>
      </p:graphicFrame>
      <p:grpSp>
        <p:nvGrpSpPr>
          <p:cNvPr id="12" name="Group 11"/>
          <p:cNvGrpSpPr/>
          <p:nvPr/>
        </p:nvGrpSpPr>
        <p:grpSpPr>
          <a:xfrm>
            <a:off x="10874" y="3353197"/>
            <a:ext cx="370126" cy="1447800"/>
            <a:chOff x="-64532" y="3429794"/>
            <a:chExt cx="370126" cy="1447800"/>
          </a:xfrm>
        </p:grpSpPr>
        <p:cxnSp>
          <p:nvCxnSpPr>
            <p:cNvPr id="8" name="Straight Arrow Connector 7"/>
            <p:cNvCxnSpPr/>
            <p:nvPr/>
          </p:nvCxnSpPr>
          <p:spPr bwMode="auto">
            <a:xfrm rot="5400000">
              <a:off x="-419100" y="4152900"/>
              <a:ext cx="1447800" cy="1588"/>
            </a:xfrm>
            <a:prstGeom prst="straightConnector1">
              <a:avLst/>
            </a:prstGeom>
            <a:noFill/>
            <a:ln w="38100" cap="flat" cmpd="sng" algn="ctr">
              <a:solidFill>
                <a:schemeClr val="hlink"/>
              </a:solidFill>
              <a:prstDash val="solid"/>
              <a:round/>
              <a:headEnd type="none" w="med" len="med"/>
              <a:tailEnd type="arrow"/>
            </a:ln>
            <a:effectLst/>
          </p:spPr>
        </p:cxnSp>
        <p:sp>
          <p:nvSpPr>
            <p:cNvPr id="11" name="TextBox 10"/>
            <p:cNvSpPr txBox="1"/>
            <p:nvPr/>
          </p:nvSpPr>
          <p:spPr>
            <a:xfrm rot="16200000">
              <a:off x="-280457" y="3873524"/>
              <a:ext cx="801181" cy="369332"/>
            </a:xfrm>
            <a:prstGeom prst="rect">
              <a:avLst/>
            </a:prstGeom>
            <a:noFill/>
          </p:spPr>
          <p:txBody>
            <a:bodyPr wrap="none" rtlCol="0">
              <a:spAutoFit/>
            </a:bodyPr>
            <a:lstStyle/>
            <a:p>
              <a:r>
                <a:rPr lang="en-US" dirty="0" smtClean="0"/>
                <a:t>Better</a:t>
              </a:r>
              <a:endParaRPr lang="en-US" dirty="0"/>
            </a:p>
          </p:txBody>
        </p:sp>
      </p:grpSp>
      <p:grpSp>
        <p:nvGrpSpPr>
          <p:cNvPr id="13" name="Group 12"/>
          <p:cNvGrpSpPr/>
          <p:nvPr/>
        </p:nvGrpSpPr>
        <p:grpSpPr>
          <a:xfrm>
            <a:off x="4419600" y="3353197"/>
            <a:ext cx="370126" cy="1447800"/>
            <a:chOff x="-64532" y="3429794"/>
            <a:chExt cx="370126" cy="1447800"/>
          </a:xfrm>
        </p:grpSpPr>
        <p:cxnSp>
          <p:nvCxnSpPr>
            <p:cNvPr id="14" name="Straight Arrow Connector 13"/>
            <p:cNvCxnSpPr/>
            <p:nvPr/>
          </p:nvCxnSpPr>
          <p:spPr bwMode="auto">
            <a:xfrm rot="5400000">
              <a:off x="-419100" y="4152900"/>
              <a:ext cx="1447800" cy="1588"/>
            </a:xfrm>
            <a:prstGeom prst="straightConnector1">
              <a:avLst/>
            </a:prstGeom>
            <a:noFill/>
            <a:ln w="38100" cap="flat" cmpd="sng" algn="ctr">
              <a:solidFill>
                <a:schemeClr val="hlink"/>
              </a:solidFill>
              <a:prstDash val="solid"/>
              <a:round/>
              <a:headEnd type="none" w="med" len="med"/>
              <a:tailEnd type="arrow"/>
            </a:ln>
            <a:effectLst/>
          </p:spPr>
        </p:cxnSp>
        <p:sp>
          <p:nvSpPr>
            <p:cNvPr id="15" name="TextBox 14"/>
            <p:cNvSpPr txBox="1"/>
            <p:nvPr/>
          </p:nvSpPr>
          <p:spPr>
            <a:xfrm rot="16200000">
              <a:off x="-280457" y="3873524"/>
              <a:ext cx="801181" cy="369332"/>
            </a:xfrm>
            <a:prstGeom prst="rect">
              <a:avLst/>
            </a:prstGeom>
            <a:noFill/>
          </p:spPr>
          <p:txBody>
            <a:bodyPr wrap="none" rtlCol="0">
              <a:spAutoFit/>
            </a:bodyPr>
            <a:lstStyle/>
            <a:p>
              <a:r>
                <a:rPr lang="en-US" dirty="0" smtClean="0"/>
                <a:t>Better</a:t>
              </a:r>
              <a:endParaRPr lang="en-US" dirty="0"/>
            </a:p>
          </p:txBody>
        </p:sp>
      </p:grpSp>
    </p:spTree>
  </p:cSld>
  <p:clrMapOvr>
    <a:masterClrMapping/>
  </p:clrMapOvr>
  <p:transition advTm="19578"/>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Utilization</a:t>
            </a:r>
            <a:endParaRPr lang="en-US" dirty="0"/>
          </a:p>
        </p:txBody>
      </p:sp>
      <p:sp>
        <p:nvSpPr>
          <p:cNvPr id="3" name="Content Placeholder 2"/>
          <p:cNvSpPr>
            <a:spLocks noGrp="1"/>
          </p:cNvSpPr>
          <p:nvPr>
            <p:ph idx="1"/>
          </p:nvPr>
        </p:nvSpPr>
        <p:spPr>
          <a:xfrm>
            <a:off x="457200" y="990601"/>
            <a:ext cx="8305800" cy="990600"/>
          </a:xfrm>
        </p:spPr>
        <p:txBody>
          <a:bodyPr/>
          <a:lstStyle/>
          <a:p>
            <a:r>
              <a:rPr lang="en-US" dirty="0" smtClean="0"/>
              <a:t>Over-partitioning improves CPU utilization:</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31</a:t>
            </a:fld>
            <a:endParaRPr lang="en-US"/>
          </a:p>
        </p:txBody>
      </p:sp>
      <p:graphicFrame>
        <p:nvGraphicFramePr>
          <p:cNvPr id="5" name="Chart 4"/>
          <p:cNvGraphicFramePr/>
          <p:nvPr/>
        </p:nvGraphicFramePr>
        <p:xfrm>
          <a:off x="304800" y="1828800"/>
          <a:ext cx="4343400" cy="406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p:nvPr/>
        </p:nvGraphicFramePr>
        <p:xfrm>
          <a:off x="4343400" y="1828800"/>
          <a:ext cx="43434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advTm="39031"/>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DBRSplash</a:t>
            </a:r>
            <a:r>
              <a:rPr lang="en-US" dirty="0" smtClean="0"/>
              <a:t> Algorithm</a:t>
            </a:r>
            <a:endParaRPr lang="en-US" dirty="0"/>
          </a:p>
        </p:txBody>
      </p:sp>
      <p:sp>
        <p:nvSpPr>
          <p:cNvPr id="3" name="Content Placeholder 2"/>
          <p:cNvSpPr>
            <a:spLocks noGrp="1"/>
          </p:cNvSpPr>
          <p:nvPr>
            <p:ph idx="1"/>
          </p:nvPr>
        </p:nvSpPr>
        <p:spPr>
          <a:xfrm>
            <a:off x="457200" y="4191000"/>
            <a:ext cx="8305800" cy="2438400"/>
          </a:xfrm>
        </p:spPr>
        <p:txBody>
          <a:bodyPr/>
          <a:lstStyle/>
          <a:p>
            <a:r>
              <a:rPr lang="en-US" dirty="0" smtClean="0"/>
              <a:t>Over-Partition factor graph </a:t>
            </a:r>
          </a:p>
          <a:p>
            <a:pPr lvl="1"/>
            <a:r>
              <a:rPr lang="en-US" dirty="0" smtClean="0"/>
              <a:t>Randomly assign pieces to processors</a:t>
            </a:r>
          </a:p>
          <a:p>
            <a:pPr lvl="0"/>
            <a:r>
              <a:rPr lang="en-US" dirty="0" smtClean="0"/>
              <a:t>Schedule Splashes locally using belief residuals</a:t>
            </a:r>
          </a:p>
          <a:p>
            <a:pPr lvl="0"/>
            <a:r>
              <a:rPr lang="en-US" dirty="0" smtClean="0"/>
              <a:t>Transmit messages on boundary</a:t>
            </a:r>
          </a:p>
          <a:p>
            <a:pPr lvl="0">
              <a:buNone/>
            </a:pPr>
            <a:endParaRPr lang="en-US" dirty="0" smtClean="0"/>
          </a:p>
          <a:p>
            <a:endParaRPr lang="en-US" dirty="0" smtClean="0"/>
          </a:p>
        </p:txBody>
      </p:sp>
      <p:sp>
        <p:nvSpPr>
          <p:cNvPr id="6" name="Rounded Rectangle 5"/>
          <p:cNvSpPr/>
          <p:nvPr/>
        </p:nvSpPr>
        <p:spPr bwMode="auto">
          <a:xfrm>
            <a:off x="228600" y="1447800"/>
            <a:ext cx="2641600" cy="23622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7" name="Rectangle 6"/>
          <p:cNvSpPr/>
          <p:nvPr/>
        </p:nvSpPr>
        <p:spPr bwMode="auto">
          <a:xfrm>
            <a:off x="431800" y="15832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1</a:t>
            </a:r>
          </a:p>
        </p:txBody>
      </p:sp>
      <p:grpSp>
        <p:nvGrpSpPr>
          <p:cNvPr id="4" name="Group 70"/>
          <p:cNvGrpSpPr/>
          <p:nvPr/>
        </p:nvGrpSpPr>
        <p:grpSpPr>
          <a:xfrm>
            <a:off x="431800" y="2328333"/>
            <a:ext cx="1397000" cy="1100667"/>
            <a:chOff x="3293057" y="4211945"/>
            <a:chExt cx="1571625" cy="1238250"/>
          </a:xfrm>
        </p:grpSpPr>
        <p:sp>
          <p:nvSpPr>
            <p:cNvPr id="24" name="Oval 23"/>
            <p:cNvSpPr/>
            <p:nvPr/>
          </p:nvSpPr>
          <p:spPr bwMode="auto">
            <a:xfrm>
              <a:off x="3971617" y="4211945"/>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5" name="Oval 24"/>
            <p:cNvSpPr/>
            <p:nvPr/>
          </p:nvSpPr>
          <p:spPr bwMode="auto">
            <a:xfrm>
              <a:off x="3293057" y="4211945"/>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6" name="Straight Connector 25"/>
            <p:cNvCxnSpPr>
              <a:stCxn id="25" idx="6"/>
              <a:endCxn id="28" idx="1"/>
            </p:cNvCxnSpPr>
            <p:nvPr/>
          </p:nvCxnSpPr>
          <p:spPr bwMode="auto">
            <a:xfrm>
              <a:off x="3403168" y="4267001"/>
              <a:ext cx="233527" cy="0"/>
            </a:xfrm>
            <a:prstGeom prst="line">
              <a:avLst/>
            </a:prstGeom>
            <a:noFill/>
            <a:ln w="38100" cap="flat" cmpd="sng" algn="ctr">
              <a:solidFill>
                <a:schemeClr val="hlink"/>
              </a:solidFill>
              <a:prstDash val="solid"/>
              <a:round/>
              <a:headEnd type="none" w="med" len="med"/>
              <a:tailEnd type="none" w="med" len="med"/>
            </a:ln>
            <a:effectLst/>
          </p:spPr>
        </p:cxnSp>
        <p:sp>
          <p:nvSpPr>
            <p:cNvPr id="28" name="Rectangle 27"/>
            <p:cNvSpPr/>
            <p:nvPr/>
          </p:nvSpPr>
          <p:spPr bwMode="auto">
            <a:xfrm>
              <a:off x="3636695" y="4211945"/>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9" name="Straight Connector 28"/>
            <p:cNvCxnSpPr>
              <a:stCxn id="28" idx="3"/>
              <a:endCxn id="24" idx="2"/>
            </p:cNvCxnSpPr>
            <p:nvPr/>
          </p:nvCxnSpPr>
          <p:spPr bwMode="auto">
            <a:xfrm>
              <a:off x="3746806" y="4267001"/>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30" name="Straight Connector 29"/>
            <p:cNvCxnSpPr>
              <a:stCxn id="24" idx="6"/>
            </p:cNvCxnSpPr>
            <p:nvPr/>
          </p:nvCxnSpPr>
          <p:spPr bwMode="auto">
            <a:xfrm>
              <a:off x="4081728" y="4267000"/>
              <a:ext cx="525779" cy="0"/>
            </a:xfrm>
            <a:prstGeom prst="line">
              <a:avLst/>
            </a:prstGeom>
            <a:noFill/>
            <a:ln w="38100" cap="flat" cmpd="sng" algn="ctr">
              <a:solidFill>
                <a:schemeClr val="hlink"/>
              </a:solidFill>
              <a:prstDash val="solid"/>
              <a:round/>
              <a:headEnd type="none" w="med" len="med"/>
              <a:tailEnd type="none" w="med" len="med"/>
            </a:ln>
            <a:effectLst/>
          </p:spPr>
        </p:cxnSp>
        <p:sp>
          <p:nvSpPr>
            <p:cNvPr id="34" name="Oval 33"/>
            <p:cNvSpPr/>
            <p:nvPr/>
          </p:nvSpPr>
          <p:spPr bwMode="auto">
            <a:xfrm>
              <a:off x="3636695" y="4542278"/>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5" name="Oval 34"/>
            <p:cNvSpPr/>
            <p:nvPr/>
          </p:nvSpPr>
          <p:spPr bwMode="auto">
            <a:xfrm>
              <a:off x="4324431" y="4542278"/>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6" name="Rectangle 35"/>
            <p:cNvSpPr/>
            <p:nvPr/>
          </p:nvSpPr>
          <p:spPr bwMode="auto">
            <a:xfrm>
              <a:off x="3971617"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37" name="Rectangle 36"/>
            <p:cNvSpPr/>
            <p:nvPr/>
          </p:nvSpPr>
          <p:spPr bwMode="auto">
            <a:xfrm>
              <a:off x="3293057"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39" name="Straight Connector 38"/>
            <p:cNvCxnSpPr>
              <a:stCxn id="37" idx="3"/>
              <a:endCxn id="34" idx="2"/>
            </p:cNvCxnSpPr>
            <p:nvPr/>
          </p:nvCxnSpPr>
          <p:spPr bwMode="auto">
            <a:xfrm>
              <a:off x="3403168" y="4597334"/>
              <a:ext cx="233527" cy="0"/>
            </a:xfrm>
            <a:prstGeom prst="line">
              <a:avLst/>
            </a:prstGeom>
            <a:noFill/>
            <a:ln w="38100" cap="flat" cmpd="sng" algn="ctr">
              <a:solidFill>
                <a:schemeClr val="hlink"/>
              </a:solidFill>
              <a:prstDash val="solid"/>
              <a:round/>
              <a:headEnd type="none" w="med" len="med"/>
              <a:tailEnd type="none" w="med" len="med"/>
            </a:ln>
            <a:effectLst/>
          </p:spPr>
        </p:cxnSp>
        <p:cxnSp>
          <p:nvCxnSpPr>
            <p:cNvPr id="40" name="Straight Connector 39"/>
            <p:cNvCxnSpPr>
              <a:stCxn id="34" idx="6"/>
              <a:endCxn id="36" idx="1"/>
            </p:cNvCxnSpPr>
            <p:nvPr/>
          </p:nvCxnSpPr>
          <p:spPr bwMode="auto">
            <a:xfrm>
              <a:off x="3746806" y="4597334"/>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41" name="Straight Connector 40"/>
            <p:cNvCxnSpPr>
              <a:stCxn id="36" idx="3"/>
              <a:endCxn id="35" idx="2"/>
            </p:cNvCxnSpPr>
            <p:nvPr/>
          </p:nvCxnSpPr>
          <p:spPr bwMode="auto">
            <a:xfrm>
              <a:off x="4081728" y="4597334"/>
              <a:ext cx="242703" cy="0"/>
            </a:xfrm>
            <a:prstGeom prst="line">
              <a:avLst/>
            </a:prstGeom>
            <a:noFill/>
            <a:ln w="38100" cap="flat" cmpd="sng" algn="ctr">
              <a:solidFill>
                <a:schemeClr val="hlink"/>
              </a:solidFill>
              <a:prstDash val="solid"/>
              <a:round/>
              <a:headEnd type="none" w="med" len="med"/>
              <a:tailEnd type="none" w="med" len="med"/>
            </a:ln>
            <a:effectLst/>
          </p:spPr>
        </p:cxnSp>
        <p:cxnSp>
          <p:nvCxnSpPr>
            <p:cNvPr id="42" name="Straight Connector 41"/>
            <p:cNvCxnSpPr>
              <a:stCxn id="35" idx="6"/>
            </p:cNvCxnSpPr>
            <p:nvPr/>
          </p:nvCxnSpPr>
          <p:spPr bwMode="auto">
            <a:xfrm>
              <a:off x="4434541" y="4597333"/>
              <a:ext cx="430140" cy="1"/>
            </a:xfrm>
            <a:prstGeom prst="line">
              <a:avLst/>
            </a:prstGeom>
            <a:noFill/>
            <a:ln w="38100" cap="flat" cmpd="sng" algn="ctr">
              <a:solidFill>
                <a:schemeClr val="hlink"/>
              </a:solidFill>
              <a:prstDash val="solid"/>
              <a:round/>
              <a:headEnd type="none" w="med" len="med"/>
              <a:tailEnd type="none" w="med" len="med"/>
            </a:ln>
            <a:effectLst/>
          </p:spPr>
        </p:cxnSp>
        <p:cxnSp>
          <p:nvCxnSpPr>
            <p:cNvPr id="43" name="Straight Connector 42"/>
            <p:cNvCxnSpPr>
              <a:stCxn id="25" idx="4"/>
              <a:endCxn id="37" idx="0"/>
            </p:cNvCxnSpPr>
            <p:nvPr/>
          </p:nvCxnSpPr>
          <p:spPr bwMode="auto">
            <a:xfrm rot="5400000">
              <a:off x="3238002"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4" name="Straight Connector 43"/>
            <p:cNvCxnSpPr>
              <a:stCxn id="28" idx="2"/>
              <a:endCxn id="34" idx="0"/>
            </p:cNvCxnSpPr>
            <p:nvPr/>
          </p:nvCxnSpPr>
          <p:spPr bwMode="auto">
            <a:xfrm rot="5400000">
              <a:off x="3581640"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5" name="Straight Connector 44"/>
            <p:cNvCxnSpPr>
              <a:stCxn id="24" idx="4"/>
              <a:endCxn id="36" idx="0"/>
            </p:cNvCxnSpPr>
            <p:nvPr/>
          </p:nvCxnSpPr>
          <p:spPr bwMode="auto">
            <a:xfrm rot="5400000">
              <a:off x="3916562" y="4432167"/>
              <a:ext cx="220222" cy="0"/>
            </a:xfrm>
            <a:prstGeom prst="line">
              <a:avLst/>
            </a:prstGeom>
            <a:noFill/>
            <a:ln w="38100" cap="flat" cmpd="sng" algn="ctr">
              <a:solidFill>
                <a:schemeClr val="hlink"/>
              </a:solidFill>
              <a:prstDash val="solid"/>
              <a:round/>
              <a:headEnd type="none" w="med" len="med"/>
              <a:tailEnd type="none" w="med" len="med"/>
            </a:ln>
            <a:effectLst/>
          </p:spPr>
        </p:cxnSp>
        <p:cxnSp>
          <p:nvCxnSpPr>
            <p:cNvPr id="46" name="Straight Connector 45"/>
            <p:cNvCxnSpPr>
              <a:stCxn id="27" idx="2"/>
              <a:endCxn id="35" idx="0"/>
            </p:cNvCxnSpPr>
            <p:nvPr/>
          </p:nvCxnSpPr>
          <p:spPr bwMode="auto">
            <a:xfrm rot="5400000">
              <a:off x="4269376" y="4432167"/>
              <a:ext cx="220222" cy="0"/>
            </a:xfrm>
            <a:prstGeom prst="line">
              <a:avLst/>
            </a:prstGeom>
            <a:noFill/>
            <a:ln w="38100" cap="flat" cmpd="sng" algn="ctr">
              <a:solidFill>
                <a:schemeClr val="hlink"/>
              </a:solidFill>
              <a:prstDash val="solid"/>
              <a:round/>
              <a:headEnd type="none" w="med" len="med"/>
              <a:tailEnd type="none" w="med" len="med"/>
            </a:ln>
            <a:effectLst/>
          </p:spPr>
        </p:cxnSp>
        <p:sp>
          <p:nvSpPr>
            <p:cNvPr id="48" name="Oval 47"/>
            <p:cNvSpPr/>
            <p:nvPr/>
          </p:nvSpPr>
          <p:spPr bwMode="auto">
            <a:xfrm>
              <a:off x="3293057"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50" name="Straight Connector 49"/>
            <p:cNvCxnSpPr>
              <a:stCxn id="48" idx="6"/>
              <a:endCxn id="52" idx="1"/>
            </p:cNvCxnSpPr>
            <p:nvPr/>
          </p:nvCxnSpPr>
          <p:spPr bwMode="auto">
            <a:xfrm>
              <a:off x="3403168" y="4925373"/>
              <a:ext cx="233527" cy="0"/>
            </a:xfrm>
            <a:prstGeom prst="line">
              <a:avLst/>
            </a:prstGeom>
            <a:noFill/>
            <a:ln w="38100" cap="flat" cmpd="sng" algn="ctr">
              <a:solidFill>
                <a:schemeClr val="hlink"/>
              </a:solidFill>
              <a:prstDash val="solid"/>
              <a:round/>
              <a:headEnd type="none" w="med" len="med"/>
              <a:tailEnd type="none" w="med" len="med"/>
            </a:ln>
            <a:effectLst/>
          </p:spPr>
        </p:cxnSp>
        <p:cxnSp>
          <p:nvCxnSpPr>
            <p:cNvPr id="53" name="Straight Connector 52"/>
            <p:cNvCxnSpPr>
              <a:stCxn id="52" idx="3"/>
              <a:endCxn id="47" idx="2"/>
            </p:cNvCxnSpPr>
            <p:nvPr/>
          </p:nvCxnSpPr>
          <p:spPr bwMode="auto">
            <a:xfrm>
              <a:off x="3746806" y="4925373"/>
              <a:ext cx="224811" cy="0"/>
            </a:xfrm>
            <a:prstGeom prst="line">
              <a:avLst/>
            </a:prstGeom>
            <a:noFill/>
            <a:ln w="38100" cap="flat" cmpd="sng" algn="ctr">
              <a:solidFill>
                <a:schemeClr val="hlink"/>
              </a:solidFill>
              <a:prstDash val="solid"/>
              <a:round/>
              <a:headEnd type="none" w="med" len="med"/>
              <a:tailEnd type="none" w="med" len="med"/>
            </a:ln>
            <a:effectLst/>
          </p:spPr>
        </p:cxnSp>
        <p:cxnSp>
          <p:nvCxnSpPr>
            <p:cNvPr id="54" name="Straight Connector 53"/>
            <p:cNvCxnSpPr>
              <a:stCxn id="47" idx="6"/>
              <a:endCxn id="51" idx="1"/>
            </p:cNvCxnSpPr>
            <p:nvPr/>
          </p:nvCxnSpPr>
          <p:spPr bwMode="auto">
            <a:xfrm>
              <a:off x="4081728" y="4925373"/>
              <a:ext cx="242703" cy="0"/>
            </a:xfrm>
            <a:prstGeom prst="line">
              <a:avLst/>
            </a:prstGeom>
            <a:noFill/>
            <a:ln w="38100" cap="flat" cmpd="sng" algn="ctr">
              <a:solidFill>
                <a:schemeClr val="hlink"/>
              </a:solidFill>
              <a:prstDash val="solid"/>
              <a:round/>
              <a:headEnd type="none" w="med" len="med"/>
              <a:tailEnd type="none" w="med" len="med"/>
            </a:ln>
            <a:effectLst/>
          </p:spPr>
        </p:cxnSp>
        <p:cxnSp>
          <p:nvCxnSpPr>
            <p:cNvPr id="55" name="Straight Connector 54"/>
            <p:cNvCxnSpPr>
              <a:stCxn id="51" idx="3"/>
            </p:cNvCxnSpPr>
            <p:nvPr/>
          </p:nvCxnSpPr>
          <p:spPr bwMode="auto">
            <a:xfrm>
              <a:off x="4434542" y="4925372"/>
              <a:ext cx="430140" cy="1"/>
            </a:xfrm>
            <a:prstGeom prst="line">
              <a:avLst/>
            </a:prstGeom>
            <a:noFill/>
            <a:ln w="38100" cap="flat" cmpd="sng" algn="ctr">
              <a:solidFill>
                <a:schemeClr val="hlink"/>
              </a:solidFill>
              <a:prstDash val="solid"/>
              <a:round/>
              <a:headEnd type="none" w="med" len="med"/>
              <a:tailEnd type="none" w="med" len="med"/>
            </a:ln>
            <a:effectLst/>
          </p:spPr>
        </p:cxnSp>
        <p:cxnSp>
          <p:nvCxnSpPr>
            <p:cNvPr id="58" name="Straight Connector 57"/>
            <p:cNvCxnSpPr>
              <a:endCxn id="57" idx="3"/>
            </p:cNvCxnSpPr>
            <p:nvPr/>
          </p:nvCxnSpPr>
          <p:spPr bwMode="auto">
            <a:xfrm rot="10800000">
              <a:off x="3403168" y="5253412"/>
              <a:ext cx="518540" cy="0"/>
            </a:xfrm>
            <a:prstGeom prst="line">
              <a:avLst/>
            </a:prstGeom>
            <a:noFill/>
            <a:ln w="38100" cap="flat" cmpd="sng" algn="ctr">
              <a:solidFill>
                <a:schemeClr val="hlink"/>
              </a:solidFill>
              <a:prstDash val="solid"/>
              <a:round/>
              <a:headEnd type="none" w="med" len="med"/>
              <a:tailEnd type="none" w="med" len="med"/>
            </a:ln>
            <a:effectLst/>
          </p:spPr>
        </p:cxnSp>
        <p:cxnSp>
          <p:nvCxnSpPr>
            <p:cNvPr id="59" name="Straight Connector 58"/>
            <p:cNvCxnSpPr>
              <a:stCxn id="48" idx="4"/>
              <a:endCxn id="57" idx="0"/>
            </p:cNvCxnSpPr>
            <p:nvPr/>
          </p:nvCxnSpPr>
          <p:spPr bwMode="auto">
            <a:xfrm rot="5400000">
              <a:off x="3239149" y="5089392"/>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0" name="Straight Connector 59"/>
            <p:cNvCxnSpPr>
              <a:stCxn id="52" idx="2"/>
            </p:cNvCxnSpPr>
            <p:nvPr/>
          </p:nvCxnSpPr>
          <p:spPr bwMode="auto">
            <a:xfrm rot="16200000" flipH="1">
              <a:off x="3456866" y="5215310"/>
              <a:ext cx="469769" cy="1"/>
            </a:xfrm>
            <a:prstGeom prst="line">
              <a:avLst/>
            </a:prstGeom>
            <a:noFill/>
            <a:ln w="38100" cap="flat" cmpd="sng" algn="ctr">
              <a:solidFill>
                <a:schemeClr val="hlink"/>
              </a:solidFill>
              <a:prstDash val="solid"/>
              <a:round/>
              <a:headEnd type="none" w="med" len="med"/>
              <a:tailEnd type="none" w="med" len="med"/>
            </a:ln>
            <a:effectLst/>
          </p:spPr>
        </p:cxnSp>
        <p:cxnSp>
          <p:nvCxnSpPr>
            <p:cNvPr id="66" name="Straight Connector 65"/>
            <p:cNvCxnSpPr>
              <a:stCxn id="37" idx="2"/>
              <a:endCxn id="48" idx="0"/>
            </p:cNvCxnSpPr>
            <p:nvPr/>
          </p:nvCxnSpPr>
          <p:spPr bwMode="auto">
            <a:xfrm rot="5400000">
              <a:off x="3239149" y="4761353"/>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7" name="Straight Connector 66"/>
            <p:cNvCxnSpPr>
              <a:stCxn id="34" idx="4"/>
              <a:endCxn id="52" idx="0"/>
            </p:cNvCxnSpPr>
            <p:nvPr/>
          </p:nvCxnSpPr>
          <p:spPr bwMode="auto">
            <a:xfrm rot="5400000">
              <a:off x="3582787" y="4761353"/>
              <a:ext cx="217928" cy="0"/>
            </a:xfrm>
            <a:prstGeom prst="line">
              <a:avLst/>
            </a:prstGeom>
            <a:noFill/>
            <a:ln w="38100" cap="flat" cmpd="sng" algn="ctr">
              <a:solidFill>
                <a:schemeClr val="hlink"/>
              </a:solidFill>
              <a:prstDash val="solid"/>
              <a:round/>
              <a:headEnd type="none" w="med" len="med"/>
              <a:tailEnd type="none" w="med" len="med"/>
            </a:ln>
            <a:effectLst/>
          </p:spPr>
        </p:cxnSp>
        <p:cxnSp>
          <p:nvCxnSpPr>
            <p:cNvPr id="68" name="Straight Connector 67"/>
            <p:cNvCxnSpPr>
              <a:stCxn id="36" idx="2"/>
            </p:cNvCxnSpPr>
            <p:nvPr/>
          </p:nvCxnSpPr>
          <p:spPr bwMode="auto">
            <a:xfrm rot="5400000">
              <a:off x="3799219" y="4879842"/>
              <a:ext cx="454907" cy="0"/>
            </a:xfrm>
            <a:prstGeom prst="line">
              <a:avLst/>
            </a:prstGeom>
            <a:noFill/>
            <a:ln w="38100" cap="flat" cmpd="sng" algn="ctr">
              <a:solidFill>
                <a:schemeClr val="hlink"/>
              </a:solidFill>
              <a:prstDash val="solid"/>
              <a:round/>
              <a:headEnd type="none" w="med" len="med"/>
              <a:tailEnd type="none" w="med" len="med"/>
            </a:ln>
            <a:effectLst/>
          </p:spPr>
        </p:cxnSp>
        <p:cxnSp>
          <p:nvCxnSpPr>
            <p:cNvPr id="69" name="Straight Connector 68"/>
            <p:cNvCxnSpPr>
              <a:stCxn id="35" idx="4"/>
            </p:cNvCxnSpPr>
            <p:nvPr/>
          </p:nvCxnSpPr>
          <p:spPr bwMode="auto">
            <a:xfrm rot="16200000" flipH="1">
              <a:off x="4152033" y="4879841"/>
              <a:ext cx="454907" cy="1"/>
            </a:xfrm>
            <a:prstGeom prst="line">
              <a:avLst/>
            </a:prstGeom>
            <a:noFill/>
            <a:ln w="38100" cap="flat" cmpd="sng" algn="ctr">
              <a:solidFill>
                <a:schemeClr val="hlink"/>
              </a:solidFill>
              <a:prstDash val="solid"/>
              <a:round/>
              <a:headEnd type="none" w="med" len="med"/>
              <a:tailEnd type="none" w="med" len="med"/>
            </a:ln>
            <a:effectLst/>
          </p:spPr>
        </p:cxnSp>
        <p:cxnSp>
          <p:nvCxnSpPr>
            <p:cNvPr id="70" name="Straight Connector 69"/>
            <p:cNvCxnSpPr/>
            <p:nvPr/>
          </p:nvCxnSpPr>
          <p:spPr bwMode="auto">
            <a:xfrm rot="5400000">
              <a:off x="4389402" y="4764396"/>
              <a:ext cx="685800" cy="0"/>
            </a:xfrm>
            <a:prstGeom prst="line">
              <a:avLst/>
            </a:prstGeom>
            <a:noFill/>
            <a:ln w="38100" cap="flat" cmpd="sng" algn="ctr">
              <a:solidFill>
                <a:schemeClr val="hlink"/>
              </a:solidFill>
              <a:prstDash val="solid"/>
              <a:round/>
              <a:headEnd type="none" w="med" len="med"/>
              <a:tailEnd type="none" w="med" len="med"/>
            </a:ln>
            <a:effectLst/>
          </p:spPr>
        </p:cxnSp>
        <p:sp>
          <p:nvSpPr>
            <p:cNvPr id="38" name="Rectangle 37"/>
            <p:cNvSpPr/>
            <p:nvPr/>
          </p:nvSpPr>
          <p:spPr bwMode="auto">
            <a:xfrm>
              <a:off x="4677246" y="4542278"/>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49" name="Oval 48"/>
            <p:cNvSpPr/>
            <p:nvPr/>
          </p:nvSpPr>
          <p:spPr bwMode="auto">
            <a:xfrm>
              <a:off x="4677246"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7" name="Rectangle 26"/>
            <p:cNvSpPr/>
            <p:nvPr/>
          </p:nvSpPr>
          <p:spPr bwMode="auto">
            <a:xfrm>
              <a:off x="4324431" y="4211945"/>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47" name="Oval 46"/>
            <p:cNvSpPr/>
            <p:nvPr/>
          </p:nvSpPr>
          <p:spPr bwMode="auto">
            <a:xfrm>
              <a:off x="3971617" y="4870317"/>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1" name="Rectangle 50"/>
            <p:cNvSpPr/>
            <p:nvPr/>
          </p:nvSpPr>
          <p:spPr bwMode="auto">
            <a:xfrm>
              <a:off x="4324431" y="4870317"/>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2" name="Rectangle 51"/>
            <p:cNvSpPr/>
            <p:nvPr/>
          </p:nvSpPr>
          <p:spPr bwMode="auto">
            <a:xfrm>
              <a:off x="3636695" y="4870317"/>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6" name="Oval 55"/>
            <p:cNvSpPr/>
            <p:nvPr/>
          </p:nvSpPr>
          <p:spPr bwMode="auto">
            <a:xfrm>
              <a:off x="3636695" y="5198356"/>
              <a:ext cx="110111" cy="110111"/>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57" name="Rectangle 56"/>
            <p:cNvSpPr/>
            <p:nvPr/>
          </p:nvSpPr>
          <p:spPr bwMode="auto">
            <a:xfrm>
              <a:off x="3293057" y="5198356"/>
              <a:ext cx="110111" cy="110111"/>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8" name="Oval 17"/>
          <p:cNvSpPr/>
          <p:nvPr/>
        </p:nvSpPr>
        <p:spPr bwMode="auto">
          <a:xfrm>
            <a:off x="770467" y="2328333"/>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145" name="Rounded Rectangle 144"/>
          <p:cNvSpPr/>
          <p:nvPr/>
        </p:nvSpPr>
        <p:spPr bwMode="auto">
          <a:xfrm>
            <a:off x="3225800" y="1447800"/>
            <a:ext cx="2641600" cy="23622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146" name="Rectangle 145"/>
          <p:cNvSpPr/>
          <p:nvPr/>
        </p:nvSpPr>
        <p:spPr bwMode="auto">
          <a:xfrm>
            <a:off x="3429000" y="15832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2</a:t>
            </a:r>
          </a:p>
        </p:txBody>
      </p:sp>
      <p:sp>
        <p:nvSpPr>
          <p:cNvPr id="205" name="Rounded Rectangle 204"/>
          <p:cNvSpPr/>
          <p:nvPr/>
        </p:nvSpPr>
        <p:spPr bwMode="auto">
          <a:xfrm>
            <a:off x="6248400" y="1447800"/>
            <a:ext cx="2641600" cy="2362200"/>
          </a:xfrm>
          <a:prstGeom prst="roundRect">
            <a:avLst>
              <a:gd name="adj" fmla="val 8462"/>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latin typeface="Tahoma" pitchFamily="-64" charset="0"/>
              </a:rPr>
              <a:t>Local State</a:t>
            </a:r>
          </a:p>
        </p:txBody>
      </p:sp>
      <p:sp>
        <p:nvSpPr>
          <p:cNvPr id="206" name="Rectangle 205"/>
          <p:cNvSpPr/>
          <p:nvPr/>
        </p:nvSpPr>
        <p:spPr bwMode="auto">
          <a:xfrm>
            <a:off x="6451600" y="1583267"/>
            <a:ext cx="1083733" cy="541867"/>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ahoma" pitchFamily="-64" charset="0"/>
              </a:rPr>
              <a:t>CPU 3</a:t>
            </a:r>
          </a:p>
        </p:txBody>
      </p:sp>
      <p:sp>
        <p:nvSpPr>
          <p:cNvPr id="219" name="Oval 218"/>
          <p:cNvSpPr/>
          <p:nvPr/>
        </p:nvSpPr>
        <p:spPr bwMode="auto">
          <a:xfrm>
            <a:off x="7054765" y="2328333"/>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25" name="Straight Connector 224"/>
          <p:cNvCxnSpPr>
            <a:stCxn id="219" idx="6"/>
          </p:cNvCxnSpPr>
          <p:nvPr/>
        </p:nvCxnSpPr>
        <p:spPr bwMode="auto">
          <a:xfrm>
            <a:off x="7152641" y="2377271"/>
            <a:ext cx="391159" cy="1"/>
          </a:xfrm>
          <a:prstGeom prst="line">
            <a:avLst/>
          </a:prstGeom>
          <a:noFill/>
          <a:ln w="38100" cap="flat" cmpd="sng" algn="ctr">
            <a:solidFill>
              <a:schemeClr val="hlink"/>
            </a:solidFill>
            <a:prstDash val="solid"/>
            <a:round/>
            <a:headEnd type="none" w="med" len="med"/>
            <a:tailEnd type="none" w="med" len="med"/>
          </a:ln>
          <a:effectLst/>
        </p:spPr>
      </p:cxnSp>
      <p:sp>
        <p:nvSpPr>
          <p:cNvPr id="226" name="Oval 225"/>
          <p:cNvSpPr/>
          <p:nvPr/>
        </p:nvSpPr>
        <p:spPr bwMode="auto">
          <a:xfrm>
            <a:off x="6757056" y="262196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27" name="Oval 226"/>
          <p:cNvSpPr/>
          <p:nvPr/>
        </p:nvSpPr>
        <p:spPr bwMode="auto">
          <a:xfrm>
            <a:off x="7368377" y="262196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28" name="Rectangle 227"/>
          <p:cNvSpPr/>
          <p:nvPr/>
        </p:nvSpPr>
        <p:spPr bwMode="auto">
          <a:xfrm>
            <a:off x="7054765" y="26219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31" name="Straight Connector 230"/>
          <p:cNvCxnSpPr>
            <a:stCxn id="229" idx="3"/>
            <a:endCxn id="226" idx="2"/>
          </p:cNvCxnSpPr>
          <p:nvPr/>
        </p:nvCxnSpPr>
        <p:spPr bwMode="auto">
          <a:xfrm>
            <a:off x="6549476" y="2670901"/>
            <a:ext cx="207580" cy="0"/>
          </a:xfrm>
          <a:prstGeom prst="line">
            <a:avLst/>
          </a:prstGeom>
          <a:noFill/>
          <a:ln w="38100" cap="flat" cmpd="sng" algn="ctr">
            <a:solidFill>
              <a:schemeClr val="hlink"/>
            </a:solidFill>
            <a:prstDash val="solid"/>
            <a:round/>
            <a:headEnd type="none" w="med" len="med"/>
            <a:tailEnd type="none" w="med" len="med"/>
          </a:ln>
          <a:effectLst/>
        </p:spPr>
      </p:cxnSp>
      <p:cxnSp>
        <p:nvCxnSpPr>
          <p:cNvPr id="232" name="Straight Connector 231"/>
          <p:cNvCxnSpPr>
            <a:stCxn id="226" idx="6"/>
            <a:endCxn id="228" idx="1"/>
          </p:cNvCxnSpPr>
          <p:nvPr/>
        </p:nvCxnSpPr>
        <p:spPr bwMode="auto">
          <a:xfrm>
            <a:off x="6854933" y="2670901"/>
            <a:ext cx="199832" cy="0"/>
          </a:xfrm>
          <a:prstGeom prst="line">
            <a:avLst/>
          </a:prstGeom>
          <a:noFill/>
          <a:ln w="38100" cap="flat" cmpd="sng" algn="ctr">
            <a:solidFill>
              <a:schemeClr val="hlink"/>
            </a:solidFill>
            <a:prstDash val="solid"/>
            <a:round/>
            <a:headEnd type="none" w="med" len="med"/>
            <a:tailEnd type="none" w="med" len="med"/>
          </a:ln>
          <a:effectLst/>
        </p:spPr>
      </p:cxnSp>
      <p:cxnSp>
        <p:nvCxnSpPr>
          <p:cNvPr id="233" name="Straight Connector 232"/>
          <p:cNvCxnSpPr>
            <a:stCxn id="228" idx="3"/>
            <a:endCxn id="227" idx="2"/>
          </p:cNvCxnSpPr>
          <p:nvPr/>
        </p:nvCxnSpPr>
        <p:spPr bwMode="auto">
          <a:xfrm>
            <a:off x="7152641" y="2670901"/>
            <a:ext cx="215736" cy="0"/>
          </a:xfrm>
          <a:prstGeom prst="line">
            <a:avLst/>
          </a:prstGeom>
          <a:noFill/>
          <a:ln w="38100" cap="flat" cmpd="sng" algn="ctr">
            <a:solidFill>
              <a:schemeClr val="hlink"/>
            </a:solidFill>
            <a:prstDash val="solid"/>
            <a:round/>
            <a:headEnd type="none" w="med" len="med"/>
            <a:tailEnd type="none" w="med" len="med"/>
          </a:ln>
          <a:effectLst/>
        </p:spPr>
      </p:cxnSp>
      <p:cxnSp>
        <p:nvCxnSpPr>
          <p:cNvPr id="234" name="Straight Connector 233"/>
          <p:cNvCxnSpPr>
            <a:stCxn id="227" idx="6"/>
            <a:endCxn id="230" idx="1"/>
          </p:cNvCxnSpPr>
          <p:nvPr/>
        </p:nvCxnSpPr>
        <p:spPr bwMode="auto">
          <a:xfrm>
            <a:off x="7466254" y="2670901"/>
            <a:ext cx="215737" cy="0"/>
          </a:xfrm>
          <a:prstGeom prst="line">
            <a:avLst/>
          </a:prstGeom>
          <a:noFill/>
          <a:ln w="38100" cap="flat" cmpd="sng" algn="ctr">
            <a:solidFill>
              <a:schemeClr val="hlink"/>
            </a:solidFill>
            <a:prstDash val="solid"/>
            <a:round/>
            <a:headEnd type="none" w="med" len="med"/>
            <a:tailEnd type="none" w="med" len="med"/>
          </a:ln>
          <a:effectLst/>
        </p:spPr>
      </p:cxnSp>
      <p:cxnSp>
        <p:nvCxnSpPr>
          <p:cNvPr id="236" name="Straight Connector 235"/>
          <p:cNvCxnSpPr>
            <a:stCxn id="223" idx="2"/>
            <a:endCxn id="226" idx="0"/>
          </p:cNvCxnSpPr>
          <p:nvPr/>
        </p:nvCxnSpPr>
        <p:spPr bwMode="auto">
          <a:xfrm rot="5400000">
            <a:off x="6708118" y="25240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37" name="Straight Connector 236"/>
          <p:cNvCxnSpPr>
            <a:stCxn id="219" idx="4"/>
            <a:endCxn id="228" idx="0"/>
          </p:cNvCxnSpPr>
          <p:nvPr/>
        </p:nvCxnSpPr>
        <p:spPr bwMode="auto">
          <a:xfrm rot="5400000">
            <a:off x="7005827" y="25240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38" name="Straight Connector 237"/>
          <p:cNvCxnSpPr>
            <a:stCxn id="222" idx="2"/>
            <a:endCxn id="227" idx="0"/>
          </p:cNvCxnSpPr>
          <p:nvPr/>
        </p:nvCxnSpPr>
        <p:spPr bwMode="auto">
          <a:xfrm rot="5400000">
            <a:off x="7319439" y="2524086"/>
            <a:ext cx="195753" cy="0"/>
          </a:xfrm>
          <a:prstGeom prst="line">
            <a:avLst/>
          </a:prstGeom>
          <a:noFill/>
          <a:ln w="38100" cap="flat" cmpd="sng" algn="ctr">
            <a:solidFill>
              <a:schemeClr val="hlink"/>
            </a:solidFill>
            <a:prstDash val="solid"/>
            <a:round/>
            <a:headEnd type="none" w="med" len="med"/>
            <a:tailEnd type="none" w="med" len="med"/>
          </a:ln>
          <a:effectLst/>
        </p:spPr>
      </p:cxnSp>
      <p:cxnSp>
        <p:nvCxnSpPr>
          <p:cNvPr id="242" name="Straight Connector 241"/>
          <p:cNvCxnSpPr>
            <a:stCxn id="240" idx="6"/>
            <a:endCxn id="244" idx="1"/>
          </p:cNvCxnSpPr>
          <p:nvPr/>
        </p:nvCxnSpPr>
        <p:spPr bwMode="auto">
          <a:xfrm>
            <a:off x="6549476" y="2962491"/>
            <a:ext cx="207580" cy="0"/>
          </a:xfrm>
          <a:prstGeom prst="line">
            <a:avLst/>
          </a:prstGeom>
          <a:noFill/>
          <a:ln w="38100" cap="flat" cmpd="sng" algn="ctr">
            <a:solidFill>
              <a:schemeClr val="hlink"/>
            </a:solidFill>
            <a:prstDash val="solid"/>
            <a:round/>
            <a:headEnd type="none" w="med" len="med"/>
            <a:tailEnd type="none" w="med" len="med"/>
          </a:ln>
          <a:effectLst/>
        </p:spPr>
      </p:cxnSp>
      <p:sp>
        <p:nvSpPr>
          <p:cNvPr id="244" name="Rectangle 243"/>
          <p:cNvSpPr/>
          <p:nvPr/>
        </p:nvSpPr>
        <p:spPr bwMode="auto">
          <a:xfrm>
            <a:off x="6757056" y="291355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45" name="Straight Connector 244"/>
          <p:cNvCxnSpPr>
            <a:stCxn id="244" idx="3"/>
            <a:endCxn id="239" idx="2"/>
          </p:cNvCxnSpPr>
          <p:nvPr/>
        </p:nvCxnSpPr>
        <p:spPr bwMode="auto">
          <a:xfrm>
            <a:off x="6854933" y="2962491"/>
            <a:ext cx="199832" cy="0"/>
          </a:xfrm>
          <a:prstGeom prst="line">
            <a:avLst/>
          </a:prstGeom>
          <a:noFill/>
          <a:ln w="38100" cap="flat" cmpd="sng" algn="ctr">
            <a:solidFill>
              <a:schemeClr val="hlink"/>
            </a:solidFill>
            <a:prstDash val="solid"/>
            <a:round/>
            <a:headEnd type="none" w="med" len="med"/>
            <a:tailEnd type="none" w="med" len="med"/>
          </a:ln>
          <a:effectLst/>
        </p:spPr>
      </p:cxnSp>
      <p:cxnSp>
        <p:nvCxnSpPr>
          <p:cNvPr id="246" name="Straight Connector 245"/>
          <p:cNvCxnSpPr>
            <a:stCxn id="239" idx="6"/>
            <a:endCxn id="243" idx="1"/>
          </p:cNvCxnSpPr>
          <p:nvPr/>
        </p:nvCxnSpPr>
        <p:spPr bwMode="auto">
          <a:xfrm>
            <a:off x="7152641" y="2962491"/>
            <a:ext cx="215736" cy="0"/>
          </a:xfrm>
          <a:prstGeom prst="line">
            <a:avLst/>
          </a:prstGeom>
          <a:noFill/>
          <a:ln w="38100" cap="flat" cmpd="sng" algn="ctr">
            <a:solidFill>
              <a:schemeClr val="hlink"/>
            </a:solidFill>
            <a:prstDash val="solid"/>
            <a:round/>
            <a:headEnd type="none" w="med" len="med"/>
            <a:tailEnd type="none" w="med" len="med"/>
          </a:ln>
          <a:effectLst/>
        </p:spPr>
      </p:cxnSp>
      <p:cxnSp>
        <p:nvCxnSpPr>
          <p:cNvPr id="247" name="Straight Connector 246"/>
          <p:cNvCxnSpPr>
            <a:stCxn id="243" idx="3"/>
            <a:endCxn id="241" idx="2"/>
          </p:cNvCxnSpPr>
          <p:nvPr/>
        </p:nvCxnSpPr>
        <p:spPr bwMode="auto">
          <a:xfrm>
            <a:off x="7466254" y="2962491"/>
            <a:ext cx="215737" cy="0"/>
          </a:xfrm>
          <a:prstGeom prst="line">
            <a:avLst/>
          </a:prstGeom>
          <a:noFill/>
          <a:ln w="38100" cap="flat" cmpd="sng" algn="ctr">
            <a:solidFill>
              <a:schemeClr val="hlink"/>
            </a:solidFill>
            <a:prstDash val="solid"/>
            <a:round/>
            <a:headEnd type="none" w="med" len="med"/>
            <a:tailEnd type="none" w="med" len="med"/>
          </a:ln>
          <a:effectLst/>
        </p:spPr>
      </p:cxnSp>
      <p:cxnSp>
        <p:nvCxnSpPr>
          <p:cNvPr id="252" name="Straight Connector 251"/>
          <p:cNvCxnSpPr>
            <a:stCxn id="244" idx="2"/>
          </p:cNvCxnSpPr>
          <p:nvPr/>
        </p:nvCxnSpPr>
        <p:spPr bwMode="auto">
          <a:xfrm rot="5400000">
            <a:off x="6597207" y="3220215"/>
            <a:ext cx="417574" cy="0"/>
          </a:xfrm>
          <a:prstGeom prst="line">
            <a:avLst/>
          </a:prstGeom>
          <a:noFill/>
          <a:ln w="38100" cap="flat" cmpd="sng" algn="ctr">
            <a:solidFill>
              <a:schemeClr val="hlink"/>
            </a:solidFill>
            <a:prstDash val="solid"/>
            <a:round/>
            <a:headEnd type="none" w="med" len="med"/>
            <a:tailEnd type="none" w="med" len="med"/>
          </a:ln>
          <a:effectLst/>
        </p:spPr>
      </p:cxnSp>
      <p:cxnSp>
        <p:nvCxnSpPr>
          <p:cNvPr id="253" name="Straight Connector 252"/>
          <p:cNvCxnSpPr/>
          <p:nvPr/>
        </p:nvCxnSpPr>
        <p:spPr bwMode="auto">
          <a:xfrm rot="5400000">
            <a:off x="6195740" y="2819401"/>
            <a:ext cx="609602" cy="0"/>
          </a:xfrm>
          <a:prstGeom prst="line">
            <a:avLst/>
          </a:prstGeom>
          <a:noFill/>
          <a:ln w="38100" cap="flat" cmpd="sng" algn="ctr">
            <a:solidFill>
              <a:schemeClr val="hlink"/>
            </a:solidFill>
            <a:prstDash val="solid"/>
            <a:round/>
            <a:headEnd type="none" w="med" len="med"/>
            <a:tailEnd type="none" w="med" len="med"/>
          </a:ln>
          <a:effectLst/>
        </p:spPr>
      </p:cxnSp>
      <p:cxnSp>
        <p:nvCxnSpPr>
          <p:cNvPr id="254" name="Straight Connector 253"/>
          <p:cNvCxnSpPr>
            <a:stCxn id="226" idx="4"/>
            <a:endCxn id="244" idx="0"/>
          </p:cNvCxnSpPr>
          <p:nvPr/>
        </p:nvCxnSpPr>
        <p:spPr bwMode="auto">
          <a:xfrm rot="5400000">
            <a:off x="6709138" y="2816696"/>
            <a:ext cx="193714" cy="0"/>
          </a:xfrm>
          <a:prstGeom prst="line">
            <a:avLst/>
          </a:prstGeom>
          <a:noFill/>
          <a:ln w="38100" cap="flat" cmpd="sng" algn="ctr">
            <a:solidFill>
              <a:schemeClr val="hlink"/>
            </a:solidFill>
            <a:prstDash val="solid"/>
            <a:round/>
            <a:headEnd type="none" w="med" len="med"/>
            <a:tailEnd type="none" w="med" len="med"/>
          </a:ln>
          <a:effectLst/>
        </p:spPr>
      </p:cxnSp>
      <p:cxnSp>
        <p:nvCxnSpPr>
          <p:cNvPr id="255" name="Straight Connector 254"/>
          <p:cNvCxnSpPr>
            <a:stCxn id="228" idx="2"/>
          </p:cNvCxnSpPr>
          <p:nvPr/>
        </p:nvCxnSpPr>
        <p:spPr bwMode="auto">
          <a:xfrm rot="5400000">
            <a:off x="6901522" y="2922019"/>
            <a:ext cx="404362" cy="0"/>
          </a:xfrm>
          <a:prstGeom prst="line">
            <a:avLst/>
          </a:prstGeom>
          <a:noFill/>
          <a:ln w="38100" cap="flat" cmpd="sng" algn="ctr">
            <a:solidFill>
              <a:schemeClr val="hlink"/>
            </a:solidFill>
            <a:prstDash val="solid"/>
            <a:round/>
            <a:headEnd type="none" w="med" len="med"/>
            <a:tailEnd type="none" w="med" len="med"/>
          </a:ln>
          <a:effectLst/>
        </p:spPr>
      </p:cxnSp>
      <p:cxnSp>
        <p:nvCxnSpPr>
          <p:cNvPr id="256" name="Straight Connector 255"/>
          <p:cNvCxnSpPr>
            <a:stCxn id="227" idx="4"/>
          </p:cNvCxnSpPr>
          <p:nvPr/>
        </p:nvCxnSpPr>
        <p:spPr bwMode="auto">
          <a:xfrm rot="16200000" flipH="1">
            <a:off x="7215134" y="2922018"/>
            <a:ext cx="404362" cy="1"/>
          </a:xfrm>
          <a:prstGeom prst="line">
            <a:avLst/>
          </a:prstGeom>
          <a:noFill/>
          <a:ln w="38100" cap="flat" cmpd="sng" algn="ctr">
            <a:solidFill>
              <a:schemeClr val="hlink"/>
            </a:solidFill>
            <a:prstDash val="solid"/>
            <a:round/>
            <a:headEnd type="none" w="med" len="med"/>
            <a:tailEnd type="none" w="med" len="med"/>
          </a:ln>
          <a:effectLst/>
        </p:spPr>
      </p:cxnSp>
      <p:cxnSp>
        <p:nvCxnSpPr>
          <p:cNvPr id="257" name="Straight Connector 256"/>
          <p:cNvCxnSpPr/>
          <p:nvPr/>
        </p:nvCxnSpPr>
        <p:spPr bwMode="auto">
          <a:xfrm rot="5400000">
            <a:off x="7426129" y="2819400"/>
            <a:ext cx="609600" cy="0"/>
          </a:xfrm>
          <a:prstGeom prst="line">
            <a:avLst/>
          </a:prstGeom>
          <a:noFill/>
          <a:ln w="38100" cap="flat" cmpd="sng" algn="ctr">
            <a:solidFill>
              <a:schemeClr val="hlink"/>
            </a:solidFill>
            <a:prstDash val="solid"/>
            <a:round/>
            <a:headEnd type="none" w="med" len="med"/>
            <a:tailEnd type="none" w="med" len="med"/>
          </a:ln>
          <a:effectLst/>
        </p:spPr>
      </p:cxnSp>
      <p:sp>
        <p:nvSpPr>
          <p:cNvPr id="266" name="Rectangle 265"/>
          <p:cNvSpPr/>
          <p:nvPr/>
        </p:nvSpPr>
        <p:spPr bwMode="auto">
          <a:xfrm>
            <a:off x="4038560" y="2286000"/>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68" name="Straight Connector 267"/>
          <p:cNvCxnSpPr>
            <a:endCxn id="266" idx="1"/>
          </p:cNvCxnSpPr>
          <p:nvPr/>
        </p:nvCxnSpPr>
        <p:spPr bwMode="auto">
          <a:xfrm>
            <a:off x="3581400" y="2337230"/>
            <a:ext cx="457160" cy="0"/>
          </a:xfrm>
          <a:prstGeom prst="line">
            <a:avLst/>
          </a:prstGeom>
          <a:noFill/>
          <a:ln w="38100" cap="flat" cmpd="sng" algn="ctr">
            <a:solidFill>
              <a:schemeClr val="hlink"/>
            </a:solidFill>
            <a:prstDash val="solid"/>
            <a:round/>
            <a:headEnd type="none" w="med" len="med"/>
            <a:tailEnd type="none" w="med" len="med"/>
          </a:ln>
          <a:effectLst/>
        </p:spPr>
      </p:cxnSp>
      <p:sp>
        <p:nvSpPr>
          <p:cNvPr id="270" name="Oval 269"/>
          <p:cNvSpPr/>
          <p:nvPr/>
        </p:nvSpPr>
        <p:spPr bwMode="auto">
          <a:xfrm>
            <a:off x="4038560" y="25912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1" name="Rectangle 270"/>
          <p:cNvSpPr/>
          <p:nvPr/>
        </p:nvSpPr>
        <p:spPr bwMode="auto">
          <a:xfrm>
            <a:off x="3710263" y="259124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2" name="Straight Connector 271"/>
          <p:cNvCxnSpPr>
            <a:stCxn id="269" idx="6"/>
            <a:endCxn id="271" idx="1"/>
          </p:cNvCxnSpPr>
          <p:nvPr/>
        </p:nvCxnSpPr>
        <p:spPr bwMode="auto">
          <a:xfrm>
            <a:off x="3484426" y="2642473"/>
            <a:ext cx="225837" cy="0"/>
          </a:xfrm>
          <a:prstGeom prst="line">
            <a:avLst/>
          </a:prstGeom>
          <a:noFill/>
          <a:ln w="38100" cap="flat" cmpd="sng" algn="ctr">
            <a:solidFill>
              <a:schemeClr val="hlink"/>
            </a:solidFill>
            <a:prstDash val="solid"/>
            <a:round/>
            <a:headEnd type="none" w="med" len="med"/>
            <a:tailEnd type="none" w="med" len="med"/>
          </a:ln>
          <a:effectLst/>
        </p:spPr>
      </p:cxnSp>
      <p:cxnSp>
        <p:nvCxnSpPr>
          <p:cNvPr id="273" name="Straight Connector 272"/>
          <p:cNvCxnSpPr>
            <a:stCxn id="271" idx="3"/>
            <a:endCxn id="270" idx="2"/>
          </p:cNvCxnSpPr>
          <p:nvPr/>
        </p:nvCxnSpPr>
        <p:spPr bwMode="auto">
          <a:xfrm>
            <a:off x="3812722" y="2642473"/>
            <a:ext cx="225838" cy="0"/>
          </a:xfrm>
          <a:prstGeom prst="line">
            <a:avLst/>
          </a:prstGeom>
          <a:noFill/>
          <a:ln w="38100" cap="flat" cmpd="sng" algn="ctr">
            <a:solidFill>
              <a:schemeClr val="hlink"/>
            </a:solidFill>
            <a:prstDash val="solid"/>
            <a:round/>
            <a:headEnd type="none" w="med" len="med"/>
            <a:tailEnd type="none" w="med" len="med"/>
          </a:ln>
          <a:effectLst/>
        </p:spPr>
      </p:cxnSp>
      <p:sp>
        <p:nvSpPr>
          <p:cNvPr id="275" name="Rectangle 274"/>
          <p:cNvSpPr/>
          <p:nvPr/>
        </p:nvSpPr>
        <p:spPr bwMode="auto">
          <a:xfrm>
            <a:off x="4038560" y="2896486"/>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77" name="Straight Connector 276"/>
          <p:cNvCxnSpPr>
            <a:stCxn id="276" idx="3"/>
            <a:endCxn id="274" idx="2"/>
          </p:cNvCxnSpPr>
          <p:nvPr/>
        </p:nvCxnSpPr>
        <p:spPr bwMode="auto">
          <a:xfrm>
            <a:off x="3484426" y="2947716"/>
            <a:ext cx="225837" cy="0"/>
          </a:xfrm>
          <a:prstGeom prst="line">
            <a:avLst/>
          </a:prstGeom>
          <a:noFill/>
          <a:ln w="38100" cap="flat" cmpd="sng" algn="ctr">
            <a:solidFill>
              <a:schemeClr val="hlink"/>
            </a:solidFill>
            <a:prstDash val="solid"/>
            <a:round/>
            <a:headEnd type="none" w="med" len="med"/>
            <a:tailEnd type="none" w="med" len="med"/>
          </a:ln>
          <a:effectLst/>
        </p:spPr>
      </p:cxnSp>
      <p:cxnSp>
        <p:nvCxnSpPr>
          <p:cNvPr id="278" name="Straight Connector 277"/>
          <p:cNvCxnSpPr>
            <a:stCxn id="274" idx="6"/>
            <a:endCxn id="275" idx="1"/>
          </p:cNvCxnSpPr>
          <p:nvPr/>
        </p:nvCxnSpPr>
        <p:spPr bwMode="auto">
          <a:xfrm>
            <a:off x="3812722" y="2947716"/>
            <a:ext cx="225838" cy="0"/>
          </a:xfrm>
          <a:prstGeom prst="line">
            <a:avLst/>
          </a:prstGeom>
          <a:noFill/>
          <a:ln w="38100" cap="flat" cmpd="sng" algn="ctr">
            <a:solidFill>
              <a:schemeClr val="hlink"/>
            </a:solidFill>
            <a:prstDash val="solid"/>
            <a:round/>
            <a:headEnd type="none" w="med" len="med"/>
            <a:tailEnd type="none" w="med" len="med"/>
          </a:ln>
          <a:effectLst/>
        </p:spPr>
      </p:cxnSp>
      <p:cxnSp>
        <p:nvCxnSpPr>
          <p:cNvPr id="279" name="Straight Connector 278"/>
          <p:cNvCxnSpPr/>
          <p:nvPr/>
        </p:nvCxnSpPr>
        <p:spPr bwMode="auto">
          <a:xfrm rot="5400000">
            <a:off x="3128397" y="2819400"/>
            <a:ext cx="609600" cy="0"/>
          </a:xfrm>
          <a:prstGeom prst="line">
            <a:avLst/>
          </a:prstGeom>
          <a:noFill/>
          <a:ln w="38100" cap="flat" cmpd="sng" algn="ctr">
            <a:solidFill>
              <a:schemeClr val="hlink"/>
            </a:solidFill>
            <a:prstDash val="solid"/>
            <a:round/>
            <a:headEnd type="none" w="med" len="med"/>
            <a:tailEnd type="none" w="med" len="med"/>
          </a:ln>
          <a:effectLst/>
        </p:spPr>
      </p:cxnSp>
      <p:cxnSp>
        <p:nvCxnSpPr>
          <p:cNvPr id="280" name="Straight Connector 279"/>
          <p:cNvCxnSpPr>
            <a:stCxn id="271" idx="2"/>
          </p:cNvCxnSpPr>
          <p:nvPr/>
        </p:nvCxnSpPr>
        <p:spPr bwMode="auto">
          <a:xfrm rot="5400000">
            <a:off x="3546244" y="2908951"/>
            <a:ext cx="430498" cy="0"/>
          </a:xfrm>
          <a:prstGeom prst="line">
            <a:avLst/>
          </a:prstGeom>
          <a:noFill/>
          <a:ln w="38100" cap="flat" cmpd="sng" algn="ctr">
            <a:solidFill>
              <a:schemeClr val="hlink"/>
            </a:solidFill>
            <a:prstDash val="solid"/>
            <a:round/>
            <a:headEnd type="none" w="med" len="med"/>
            <a:tailEnd type="none" w="med" len="med"/>
          </a:ln>
          <a:effectLst/>
        </p:spPr>
      </p:cxnSp>
      <p:cxnSp>
        <p:nvCxnSpPr>
          <p:cNvPr id="281" name="Straight Connector 280"/>
          <p:cNvCxnSpPr>
            <a:stCxn id="270" idx="4"/>
            <a:endCxn id="275" idx="0"/>
          </p:cNvCxnSpPr>
          <p:nvPr/>
        </p:nvCxnSpPr>
        <p:spPr bwMode="auto">
          <a:xfrm rot="5400000">
            <a:off x="3988398" y="2795094"/>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89" name="Straight Connector 288"/>
          <p:cNvCxnSpPr>
            <a:stCxn id="275" idx="2"/>
            <a:endCxn id="283" idx="0"/>
          </p:cNvCxnSpPr>
          <p:nvPr/>
        </p:nvCxnSpPr>
        <p:spPr bwMode="auto">
          <a:xfrm rot="5400000">
            <a:off x="3987331" y="3101404"/>
            <a:ext cx="204918" cy="0"/>
          </a:xfrm>
          <a:prstGeom prst="line">
            <a:avLst/>
          </a:prstGeom>
          <a:noFill/>
          <a:ln w="38100" cap="flat" cmpd="sng" algn="ctr">
            <a:solidFill>
              <a:schemeClr val="hlink"/>
            </a:solidFill>
            <a:prstDash val="solid"/>
            <a:round/>
            <a:headEnd type="none" w="med" len="med"/>
            <a:tailEnd type="none" w="med" len="med"/>
          </a:ln>
          <a:effectLst/>
        </p:spPr>
      </p:cxnSp>
      <p:cxnSp>
        <p:nvCxnSpPr>
          <p:cNvPr id="291" name="Straight Connector 290"/>
          <p:cNvCxnSpPr>
            <a:stCxn id="264" idx="4"/>
            <a:endCxn id="271" idx="0"/>
          </p:cNvCxnSpPr>
          <p:nvPr/>
        </p:nvCxnSpPr>
        <p:spPr bwMode="auto">
          <a:xfrm rot="5400000">
            <a:off x="3660101" y="24898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92" name="Straight Connector 291"/>
          <p:cNvCxnSpPr>
            <a:stCxn id="266" idx="2"/>
            <a:endCxn id="270" idx="0"/>
          </p:cNvCxnSpPr>
          <p:nvPr/>
        </p:nvCxnSpPr>
        <p:spPr bwMode="auto">
          <a:xfrm rot="5400000">
            <a:off x="3988398" y="24898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294" name="Straight Connector 293"/>
          <p:cNvCxnSpPr>
            <a:stCxn id="293" idx="6"/>
            <a:endCxn id="295" idx="1"/>
          </p:cNvCxnSpPr>
          <p:nvPr/>
        </p:nvCxnSpPr>
        <p:spPr bwMode="auto">
          <a:xfrm>
            <a:off x="4480842" y="2337230"/>
            <a:ext cx="217299" cy="0"/>
          </a:xfrm>
          <a:prstGeom prst="line">
            <a:avLst/>
          </a:prstGeom>
          <a:noFill/>
          <a:ln w="38100" cap="flat" cmpd="sng" algn="ctr">
            <a:solidFill>
              <a:schemeClr val="hlink"/>
            </a:solidFill>
            <a:prstDash val="solid"/>
            <a:round/>
            <a:headEnd type="none" w="med" len="med"/>
            <a:tailEnd type="none" w="med" len="med"/>
          </a:ln>
          <a:effectLst/>
        </p:spPr>
      </p:cxnSp>
      <p:sp>
        <p:nvSpPr>
          <p:cNvPr id="297" name="Rectangle 296"/>
          <p:cNvSpPr/>
          <p:nvPr/>
        </p:nvSpPr>
        <p:spPr bwMode="auto">
          <a:xfrm>
            <a:off x="4378383" y="259124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98" name="Straight Connector 297"/>
          <p:cNvCxnSpPr>
            <a:stCxn id="297" idx="3"/>
            <a:endCxn id="296" idx="2"/>
          </p:cNvCxnSpPr>
          <p:nvPr/>
        </p:nvCxnSpPr>
        <p:spPr bwMode="auto">
          <a:xfrm>
            <a:off x="4480842" y="2642473"/>
            <a:ext cx="217299" cy="0"/>
          </a:xfrm>
          <a:prstGeom prst="line">
            <a:avLst/>
          </a:prstGeom>
          <a:noFill/>
          <a:ln w="38100" cap="flat" cmpd="sng" algn="ctr">
            <a:solidFill>
              <a:schemeClr val="hlink"/>
            </a:solidFill>
            <a:prstDash val="solid"/>
            <a:round/>
            <a:headEnd type="none" w="med" len="med"/>
            <a:tailEnd type="none" w="med" len="med"/>
          </a:ln>
          <a:effectLst/>
        </p:spPr>
      </p:cxnSp>
      <p:cxnSp>
        <p:nvCxnSpPr>
          <p:cNvPr id="299" name="Straight Connector 298"/>
          <p:cNvCxnSpPr>
            <a:stCxn id="293" idx="4"/>
            <a:endCxn id="297" idx="0"/>
          </p:cNvCxnSpPr>
          <p:nvPr/>
        </p:nvCxnSpPr>
        <p:spPr bwMode="auto">
          <a:xfrm rot="5400000">
            <a:off x="4328221" y="2489851"/>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300" name="Straight Connector 299"/>
          <p:cNvCxnSpPr>
            <a:stCxn id="295" idx="2"/>
          </p:cNvCxnSpPr>
          <p:nvPr/>
        </p:nvCxnSpPr>
        <p:spPr bwMode="auto">
          <a:xfrm rot="5400000">
            <a:off x="4533901" y="2603929"/>
            <a:ext cx="430941" cy="0"/>
          </a:xfrm>
          <a:prstGeom prst="line">
            <a:avLst/>
          </a:prstGeom>
          <a:noFill/>
          <a:ln w="38100" cap="flat" cmpd="sng" algn="ctr">
            <a:solidFill>
              <a:schemeClr val="hlink"/>
            </a:solidFill>
            <a:prstDash val="solid"/>
            <a:round/>
            <a:headEnd type="none" w="med" len="med"/>
            <a:tailEnd type="none" w="med" len="med"/>
          </a:ln>
          <a:effectLst/>
        </p:spPr>
      </p:cxnSp>
      <p:cxnSp>
        <p:nvCxnSpPr>
          <p:cNvPr id="307" name="Straight Connector 306"/>
          <p:cNvCxnSpPr>
            <a:stCxn id="301" idx="4"/>
            <a:endCxn id="305" idx="0"/>
          </p:cNvCxnSpPr>
          <p:nvPr/>
        </p:nvCxnSpPr>
        <p:spPr bwMode="auto">
          <a:xfrm rot="5400000">
            <a:off x="4327154" y="3101404"/>
            <a:ext cx="204918" cy="0"/>
          </a:xfrm>
          <a:prstGeom prst="line">
            <a:avLst/>
          </a:prstGeom>
          <a:noFill/>
          <a:ln w="38100" cap="flat" cmpd="sng" algn="ctr">
            <a:solidFill>
              <a:schemeClr val="hlink"/>
            </a:solidFill>
            <a:prstDash val="solid"/>
            <a:round/>
            <a:headEnd type="none" w="med" len="med"/>
            <a:tailEnd type="none" w="med" len="med"/>
          </a:ln>
          <a:effectLst/>
        </p:spPr>
      </p:cxnSp>
      <p:cxnSp>
        <p:nvCxnSpPr>
          <p:cNvPr id="309" name="Straight Connector 308"/>
          <p:cNvCxnSpPr>
            <a:stCxn id="297" idx="2"/>
            <a:endCxn id="301" idx="0"/>
          </p:cNvCxnSpPr>
          <p:nvPr/>
        </p:nvCxnSpPr>
        <p:spPr bwMode="auto">
          <a:xfrm rot="5400000">
            <a:off x="4328221" y="2795094"/>
            <a:ext cx="202784" cy="0"/>
          </a:xfrm>
          <a:prstGeom prst="line">
            <a:avLst/>
          </a:prstGeom>
          <a:noFill/>
          <a:ln w="38100" cap="flat" cmpd="sng" algn="ctr">
            <a:solidFill>
              <a:schemeClr val="hlink"/>
            </a:solidFill>
            <a:prstDash val="solid"/>
            <a:round/>
            <a:headEnd type="none" w="med" len="med"/>
            <a:tailEnd type="none" w="med" len="med"/>
          </a:ln>
          <a:effectLst/>
        </p:spPr>
      </p:cxnSp>
      <p:cxnSp>
        <p:nvCxnSpPr>
          <p:cNvPr id="311" name="Straight Connector 310"/>
          <p:cNvCxnSpPr>
            <a:stCxn id="266" idx="3"/>
            <a:endCxn id="293" idx="2"/>
          </p:cNvCxnSpPr>
          <p:nvPr/>
        </p:nvCxnSpPr>
        <p:spPr bwMode="auto">
          <a:xfrm>
            <a:off x="4141019" y="2337230"/>
            <a:ext cx="237364" cy="0"/>
          </a:xfrm>
          <a:prstGeom prst="line">
            <a:avLst/>
          </a:prstGeom>
          <a:noFill/>
          <a:ln w="38100" cap="flat" cmpd="sng" algn="ctr">
            <a:solidFill>
              <a:schemeClr val="hlink"/>
            </a:solidFill>
            <a:prstDash val="solid"/>
            <a:round/>
            <a:headEnd type="none" w="med" len="med"/>
            <a:tailEnd type="none" w="med" len="med"/>
          </a:ln>
          <a:effectLst/>
        </p:spPr>
      </p:cxnSp>
      <p:cxnSp>
        <p:nvCxnSpPr>
          <p:cNvPr id="312" name="Straight Connector 311"/>
          <p:cNvCxnSpPr>
            <a:stCxn id="270" idx="6"/>
            <a:endCxn id="297" idx="1"/>
          </p:cNvCxnSpPr>
          <p:nvPr/>
        </p:nvCxnSpPr>
        <p:spPr bwMode="auto">
          <a:xfrm>
            <a:off x="4141019" y="2642473"/>
            <a:ext cx="237364" cy="0"/>
          </a:xfrm>
          <a:prstGeom prst="line">
            <a:avLst/>
          </a:prstGeom>
          <a:noFill/>
          <a:ln w="38100" cap="flat" cmpd="sng" algn="ctr">
            <a:solidFill>
              <a:schemeClr val="hlink"/>
            </a:solidFill>
            <a:prstDash val="solid"/>
            <a:round/>
            <a:headEnd type="none" w="med" len="med"/>
            <a:tailEnd type="none" w="med" len="med"/>
          </a:ln>
          <a:effectLst/>
        </p:spPr>
      </p:cxnSp>
      <p:cxnSp>
        <p:nvCxnSpPr>
          <p:cNvPr id="313" name="Straight Connector 312"/>
          <p:cNvCxnSpPr>
            <a:stCxn id="275" idx="3"/>
          </p:cNvCxnSpPr>
          <p:nvPr/>
        </p:nvCxnSpPr>
        <p:spPr bwMode="auto">
          <a:xfrm>
            <a:off x="4141019" y="2947716"/>
            <a:ext cx="430981" cy="0"/>
          </a:xfrm>
          <a:prstGeom prst="line">
            <a:avLst/>
          </a:prstGeom>
          <a:noFill/>
          <a:ln w="38100" cap="flat" cmpd="sng" algn="ctr">
            <a:solidFill>
              <a:schemeClr val="hlink"/>
            </a:solidFill>
            <a:prstDash val="solid"/>
            <a:round/>
            <a:headEnd type="none" w="med" len="med"/>
            <a:tailEnd type="none" w="med" len="med"/>
          </a:ln>
          <a:effectLst/>
        </p:spPr>
      </p:cxnSp>
      <p:cxnSp>
        <p:nvCxnSpPr>
          <p:cNvPr id="314" name="Straight Connector 313"/>
          <p:cNvCxnSpPr/>
          <p:nvPr/>
        </p:nvCxnSpPr>
        <p:spPr bwMode="auto">
          <a:xfrm>
            <a:off x="3962400" y="3255093"/>
            <a:ext cx="609600" cy="0"/>
          </a:xfrm>
          <a:prstGeom prst="line">
            <a:avLst/>
          </a:prstGeom>
          <a:noFill/>
          <a:ln w="38100" cap="flat" cmpd="sng" algn="ctr">
            <a:solidFill>
              <a:schemeClr val="hlink"/>
            </a:solidFill>
            <a:prstDash val="solid"/>
            <a:round/>
            <a:headEnd type="none" w="med" len="med"/>
            <a:tailEnd type="none" w="med" len="med"/>
          </a:ln>
          <a:effectLst/>
        </p:spPr>
      </p:cxnSp>
      <p:sp>
        <p:nvSpPr>
          <p:cNvPr id="150" name="Oval 149"/>
          <p:cNvSpPr/>
          <p:nvPr/>
        </p:nvSpPr>
        <p:spPr bwMode="auto">
          <a:xfrm>
            <a:off x="3733800" y="2328333"/>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317" name="Rounded Rectangle 316"/>
          <p:cNvSpPr/>
          <p:nvPr/>
        </p:nvSpPr>
        <p:spPr bwMode="auto">
          <a:xfrm>
            <a:off x="304800" y="914400"/>
            <a:ext cx="8458200" cy="4572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Fast Reliable</a:t>
            </a:r>
            <a:r>
              <a:rPr kumimoji="0" lang="en-US" sz="2800" b="0" i="0" u="none" strike="noStrike" cap="none" normalizeH="0" dirty="0" smtClean="0">
                <a:ln>
                  <a:noFill/>
                </a:ln>
                <a:solidFill>
                  <a:schemeClr val="tx1"/>
                </a:solidFill>
                <a:effectLst/>
                <a:latin typeface="Tahoma" pitchFamily="-64" charset="0"/>
              </a:rPr>
              <a:t> Network</a:t>
            </a:r>
            <a:endParaRPr kumimoji="0" lang="en-US" sz="2800" b="0" i="0" u="none" strike="noStrike" cap="none" normalizeH="0" baseline="0" dirty="0" smtClean="0">
              <a:ln>
                <a:noFill/>
              </a:ln>
              <a:solidFill>
                <a:schemeClr val="tx1"/>
              </a:solidFill>
              <a:effectLst/>
              <a:latin typeface="Tahoma" pitchFamily="-64" charset="0"/>
            </a:endParaRPr>
          </a:p>
        </p:txBody>
      </p:sp>
      <p:sp>
        <p:nvSpPr>
          <p:cNvPr id="318" name="Up-Down Arrow 317"/>
          <p:cNvSpPr/>
          <p:nvPr/>
        </p:nvSpPr>
        <p:spPr bwMode="auto">
          <a:xfrm>
            <a:off x="914400" y="1295400"/>
            <a:ext cx="228600" cy="3810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19" name="Up-Down Arrow 318"/>
          <p:cNvSpPr/>
          <p:nvPr/>
        </p:nvSpPr>
        <p:spPr bwMode="auto">
          <a:xfrm>
            <a:off x="3886200" y="1295400"/>
            <a:ext cx="228600" cy="3810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20" name="Up-Down Arrow 319"/>
          <p:cNvSpPr/>
          <p:nvPr/>
        </p:nvSpPr>
        <p:spPr bwMode="auto">
          <a:xfrm>
            <a:off x="6934200" y="1295400"/>
            <a:ext cx="228600" cy="381000"/>
          </a:xfrm>
          <a:prstGeom prst="upDownArrow">
            <a:avLst>
              <a:gd name="adj1" fmla="val 61111"/>
              <a:gd name="adj2" fmla="val 50000"/>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4" name="Oval 263"/>
          <p:cNvSpPr/>
          <p:nvPr/>
        </p:nvSpPr>
        <p:spPr bwMode="auto">
          <a:xfrm>
            <a:off x="3710263" y="2286000"/>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69" name="Oval 268"/>
          <p:cNvSpPr/>
          <p:nvPr/>
        </p:nvSpPr>
        <p:spPr bwMode="auto">
          <a:xfrm>
            <a:off x="3381967" y="25912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4" name="Oval 273"/>
          <p:cNvSpPr/>
          <p:nvPr/>
        </p:nvSpPr>
        <p:spPr bwMode="auto">
          <a:xfrm>
            <a:off x="3710263" y="2896486"/>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76" name="Rectangle 275"/>
          <p:cNvSpPr/>
          <p:nvPr/>
        </p:nvSpPr>
        <p:spPr bwMode="auto">
          <a:xfrm>
            <a:off x="3381967" y="2896486"/>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83" name="Oval 282"/>
          <p:cNvSpPr/>
          <p:nvPr/>
        </p:nvSpPr>
        <p:spPr bwMode="auto">
          <a:xfrm>
            <a:off x="4038560" y="320386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3" name="Oval 292"/>
          <p:cNvSpPr/>
          <p:nvPr/>
        </p:nvSpPr>
        <p:spPr bwMode="auto">
          <a:xfrm>
            <a:off x="4378383" y="2286000"/>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5" name="Rectangle 294"/>
          <p:cNvSpPr/>
          <p:nvPr/>
        </p:nvSpPr>
        <p:spPr bwMode="auto">
          <a:xfrm>
            <a:off x="4698141" y="2286000"/>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96" name="Oval 295"/>
          <p:cNvSpPr/>
          <p:nvPr/>
        </p:nvSpPr>
        <p:spPr bwMode="auto">
          <a:xfrm>
            <a:off x="4698141" y="2591243"/>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1" name="Oval 300"/>
          <p:cNvSpPr/>
          <p:nvPr/>
        </p:nvSpPr>
        <p:spPr bwMode="auto">
          <a:xfrm>
            <a:off x="4378383" y="2896486"/>
            <a:ext cx="102459" cy="10245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305" name="Rectangle 304"/>
          <p:cNvSpPr/>
          <p:nvPr/>
        </p:nvSpPr>
        <p:spPr bwMode="auto">
          <a:xfrm>
            <a:off x="4378383" y="3203863"/>
            <a:ext cx="102459" cy="10245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22" name="Rectangle 221"/>
          <p:cNvSpPr/>
          <p:nvPr/>
        </p:nvSpPr>
        <p:spPr bwMode="auto">
          <a:xfrm>
            <a:off x="7368377" y="2328333"/>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cxnSp>
        <p:nvCxnSpPr>
          <p:cNvPr id="224" name="Straight Connector 223"/>
          <p:cNvCxnSpPr>
            <a:endCxn id="219" idx="2"/>
          </p:cNvCxnSpPr>
          <p:nvPr/>
        </p:nvCxnSpPr>
        <p:spPr bwMode="auto">
          <a:xfrm flipV="1">
            <a:off x="6629400" y="2377271"/>
            <a:ext cx="425365" cy="1"/>
          </a:xfrm>
          <a:prstGeom prst="line">
            <a:avLst/>
          </a:prstGeom>
          <a:noFill/>
          <a:ln w="38100" cap="flat" cmpd="sng" algn="ctr">
            <a:solidFill>
              <a:schemeClr val="hlink"/>
            </a:solidFill>
            <a:prstDash val="solid"/>
            <a:round/>
            <a:headEnd type="none" w="med" len="med"/>
            <a:tailEnd type="none" w="med" len="med"/>
          </a:ln>
          <a:effectLst/>
        </p:spPr>
      </p:cxnSp>
      <p:sp>
        <p:nvSpPr>
          <p:cNvPr id="229" name="Rectangle 228"/>
          <p:cNvSpPr/>
          <p:nvPr/>
        </p:nvSpPr>
        <p:spPr bwMode="auto">
          <a:xfrm>
            <a:off x="6451600" y="26219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30" name="Rectangle 229"/>
          <p:cNvSpPr/>
          <p:nvPr/>
        </p:nvSpPr>
        <p:spPr bwMode="auto">
          <a:xfrm>
            <a:off x="7681991" y="262196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39" name="Oval 238"/>
          <p:cNvSpPr/>
          <p:nvPr/>
        </p:nvSpPr>
        <p:spPr bwMode="auto">
          <a:xfrm>
            <a:off x="7054765" y="29135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0" name="Oval 239"/>
          <p:cNvSpPr/>
          <p:nvPr/>
        </p:nvSpPr>
        <p:spPr bwMode="auto">
          <a:xfrm>
            <a:off x="6451600" y="29135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1" name="Oval 240"/>
          <p:cNvSpPr/>
          <p:nvPr/>
        </p:nvSpPr>
        <p:spPr bwMode="auto">
          <a:xfrm>
            <a:off x="7681991" y="2913552"/>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3" name="Rectangle 242"/>
          <p:cNvSpPr/>
          <p:nvPr/>
        </p:nvSpPr>
        <p:spPr bwMode="auto">
          <a:xfrm>
            <a:off x="7368377" y="2913552"/>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48" name="Oval 247"/>
          <p:cNvSpPr/>
          <p:nvPr/>
        </p:nvSpPr>
        <p:spPr bwMode="auto">
          <a:xfrm>
            <a:off x="6757056" y="3205143"/>
            <a:ext cx="97876" cy="97876"/>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210" name="Oval 209"/>
          <p:cNvSpPr/>
          <p:nvPr/>
        </p:nvSpPr>
        <p:spPr bwMode="auto">
          <a:xfrm>
            <a:off x="6790267" y="2362200"/>
            <a:ext cx="677333" cy="677333"/>
          </a:xfrm>
          <a:prstGeom prst="ellipse">
            <a:avLst/>
          </a:prstGeom>
          <a:solidFill>
            <a:schemeClr val="accent2">
              <a:lumMod val="60000"/>
              <a:lumOff val="40000"/>
              <a:alpha val="71000"/>
            </a:schemeClr>
          </a:solidFill>
          <a:ln w="28575">
            <a:solidFill>
              <a:schemeClr val="tx1"/>
            </a:solidFill>
            <a:headEnd type="none" w="med" len="med"/>
            <a:tailEnd type="none" w="med" len="med"/>
          </a:ln>
          <a:effectLst>
            <a:outerShdw blurRad="63500" sx="102000" sy="102000" algn="ctr"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ahoma" pitchFamily="-64" charset="0"/>
              </a:rPr>
              <a:t>Splash</a:t>
            </a:r>
          </a:p>
        </p:txBody>
      </p:sp>
      <p:sp>
        <p:nvSpPr>
          <p:cNvPr id="223" name="Rectangle 222"/>
          <p:cNvSpPr/>
          <p:nvPr/>
        </p:nvSpPr>
        <p:spPr bwMode="auto">
          <a:xfrm>
            <a:off x="6757056" y="2328333"/>
            <a:ext cx="97876" cy="97876"/>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2" name="Slide Number Placeholder 171"/>
          <p:cNvSpPr>
            <a:spLocks noGrp="1"/>
          </p:cNvSpPr>
          <p:nvPr>
            <p:ph type="sldNum" sz="quarter" idx="12"/>
          </p:nvPr>
        </p:nvSpPr>
        <p:spPr/>
        <p:txBody>
          <a:bodyPr/>
          <a:lstStyle/>
          <a:p>
            <a:fld id="{29982EE5-C165-4792-B6D9-CAD024C0FAD7}" type="slidenum">
              <a:rPr lang="en-US" smtClean="0"/>
              <a:pPr/>
              <a:t>32</a:t>
            </a:fld>
            <a:endParaRPr lang="en-US"/>
          </a:p>
        </p:txBody>
      </p:sp>
      <p:grpSp>
        <p:nvGrpSpPr>
          <p:cNvPr id="5" name="Group 196"/>
          <p:cNvGrpSpPr/>
          <p:nvPr/>
        </p:nvGrpSpPr>
        <p:grpSpPr>
          <a:xfrm>
            <a:off x="1524000" y="1600200"/>
            <a:ext cx="1288238" cy="1744133"/>
            <a:chOff x="1524000" y="1828800"/>
            <a:chExt cx="1288238" cy="1744133"/>
          </a:xfrm>
        </p:grpSpPr>
        <p:grpSp>
          <p:nvGrpSpPr>
            <p:cNvPr id="8" name="Group 173"/>
            <p:cNvGrpSpPr/>
            <p:nvPr/>
          </p:nvGrpSpPr>
          <p:grpSpPr>
            <a:xfrm>
              <a:off x="2057400" y="2489200"/>
              <a:ext cx="338667" cy="1083733"/>
              <a:chOff x="6096000" y="1295400"/>
              <a:chExt cx="609600" cy="1752600"/>
            </a:xfrm>
          </p:grpSpPr>
          <p:sp>
            <p:nvSpPr>
              <p:cNvPr id="175" name="Up Arrow 174"/>
              <p:cNvSpPr/>
              <p:nvPr/>
            </p:nvSpPr>
            <p:spPr bwMode="auto">
              <a:xfrm>
                <a:off x="6096000" y="1295400"/>
                <a:ext cx="609600" cy="1752600"/>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6" name="Rectangle 175"/>
              <p:cNvSpPr/>
              <p:nvPr/>
            </p:nvSpPr>
            <p:spPr bwMode="auto">
              <a:xfrm>
                <a:off x="6286500" y="1555103"/>
                <a:ext cx="228600" cy="20993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7" name="Oval 176"/>
              <p:cNvSpPr/>
              <p:nvPr/>
            </p:nvSpPr>
            <p:spPr bwMode="auto">
              <a:xfrm>
                <a:off x="6248400" y="1905000"/>
                <a:ext cx="304800" cy="27991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8" name="Oval 177"/>
              <p:cNvSpPr/>
              <p:nvPr/>
            </p:nvSpPr>
            <p:spPr bwMode="auto">
              <a:xfrm>
                <a:off x="6248400" y="2254898"/>
                <a:ext cx="304800" cy="279918"/>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79" name="Rectangle 178"/>
              <p:cNvSpPr/>
              <p:nvPr/>
            </p:nvSpPr>
            <p:spPr bwMode="auto">
              <a:xfrm>
                <a:off x="6286500" y="2674775"/>
                <a:ext cx="228600" cy="209939"/>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2" name="TextBox 191"/>
            <p:cNvSpPr txBox="1"/>
            <p:nvPr/>
          </p:nvSpPr>
          <p:spPr>
            <a:xfrm>
              <a:off x="1524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grpSp>
        <p:nvGrpSpPr>
          <p:cNvPr id="9" name="Group 195"/>
          <p:cNvGrpSpPr/>
          <p:nvPr/>
        </p:nvGrpSpPr>
        <p:grpSpPr>
          <a:xfrm>
            <a:off x="4572000" y="1600200"/>
            <a:ext cx="1288238" cy="1744133"/>
            <a:chOff x="4572000" y="1828800"/>
            <a:chExt cx="1288238" cy="1744133"/>
          </a:xfrm>
        </p:grpSpPr>
        <p:grpSp>
          <p:nvGrpSpPr>
            <p:cNvPr id="10" name="Group 179"/>
            <p:cNvGrpSpPr/>
            <p:nvPr/>
          </p:nvGrpSpPr>
          <p:grpSpPr>
            <a:xfrm>
              <a:off x="5071533" y="2489200"/>
              <a:ext cx="338667" cy="1083733"/>
              <a:chOff x="4851400" y="2489200"/>
              <a:chExt cx="338667" cy="1083733"/>
            </a:xfrm>
          </p:grpSpPr>
          <p:sp>
            <p:nvSpPr>
              <p:cNvPr id="181" name="Up Arrow 180"/>
              <p:cNvSpPr/>
              <p:nvPr/>
            </p:nvSpPr>
            <p:spPr bwMode="auto">
              <a:xfrm>
                <a:off x="4851400" y="2489200"/>
                <a:ext cx="338667" cy="1083733"/>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2" name="Rectangle 181"/>
              <p:cNvSpPr/>
              <p:nvPr/>
            </p:nvSpPr>
            <p:spPr bwMode="auto">
              <a:xfrm>
                <a:off x="4957233" y="2649789"/>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3" name="Oval 182"/>
              <p:cNvSpPr/>
              <p:nvPr/>
            </p:nvSpPr>
            <p:spPr bwMode="auto">
              <a:xfrm>
                <a:off x="4936067" y="286615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4" name="Oval 183"/>
              <p:cNvSpPr/>
              <p:nvPr/>
            </p:nvSpPr>
            <p:spPr bwMode="auto">
              <a:xfrm>
                <a:off x="4936067" y="333211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5" name="Rectangle 184"/>
              <p:cNvSpPr/>
              <p:nvPr/>
            </p:nvSpPr>
            <p:spPr bwMode="auto">
              <a:xfrm>
                <a:off x="4957233" y="3146783"/>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3" name="TextBox 192"/>
            <p:cNvSpPr txBox="1"/>
            <p:nvPr/>
          </p:nvSpPr>
          <p:spPr>
            <a:xfrm>
              <a:off x="4572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grpSp>
        <p:nvGrpSpPr>
          <p:cNvPr id="11" name="Group 194"/>
          <p:cNvGrpSpPr/>
          <p:nvPr/>
        </p:nvGrpSpPr>
        <p:grpSpPr>
          <a:xfrm>
            <a:off x="7620000" y="1600200"/>
            <a:ext cx="1288238" cy="1744133"/>
            <a:chOff x="7620000" y="1828800"/>
            <a:chExt cx="1288238" cy="1744133"/>
          </a:xfrm>
        </p:grpSpPr>
        <p:grpSp>
          <p:nvGrpSpPr>
            <p:cNvPr id="12" name="Group 185"/>
            <p:cNvGrpSpPr/>
            <p:nvPr/>
          </p:nvGrpSpPr>
          <p:grpSpPr>
            <a:xfrm>
              <a:off x="8119533" y="2489200"/>
              <a:ext cx="338667" cy="1083733"/>
              <a:chOff x="7874000" y="2489200"/>
              <a:chExt cx="338667" cy="1083733"/>
            </a:xfrm>
          </p:grpSpPr>
          <p:sp>
            <p:nvSpPr>
              <p:cNvPr id="187" name="Up Arrow 186"/>
              <p:cNvSpPr/>
              <p:nvPr/>
            </p:nvSpPr>
            <p:spPr bwMode="auto">
              <a:xfrm>
                <a:off x="7874000" y="2489200"/>
                <a:ext cx="338667" cy="1083733"/>
              </a:xfrm>
              <a:prstGeom prst="upArrow">
                <a:avLst>
                  <a:gd name="adj1" fmla="val 70513"/>
                  <a:gd name="adj2" fmla="val 62308"/>
                </a:avLst>
              </a:prstGeom>
              <a:no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8" name="Oval 187"/>
              <p:cNvSpPr/>
              <p:nvPr/>
            </p:nvSpPr>
            <p:spPr bwMode="auto">
              <a:xfrm>
                <a:off x="7958667" y="2866151"/>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89" name="Oval 188"/>
              <p:cNvSpPr/>
              <p:nvPr/>
            </p:nvSpPr>
            <p:spPr bwMode="auto">
              <a:xfrm>
                <a:off x="7958667" y="3082513"/>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90" name="Rectangle 189"/>
              <p:cNvSpPr/>
              <p:nvPr/>
            </p:nvSpPr>
            <p:spPr bwMode="auto">
              <a:xfrm>
                <a:off x="7979833" y="3342147"/>
                <a:ext cx="127000" cy="129817"/>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91" name="Oval 190"/>
              <p:cNvSpPr/>
              <p:nvPr/>
            </p:nvSpPr>
            <p:spPr bwMode="auto">
              <a:xfrm>
                <a:off x="7956550" y="2667000"/>
                <a:ext cx="169334" cy="173089"/>
              </a:xfrm>
              <a:prstGeom prst="ellipse">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sp>
          <p:nvSpPr>
            <p:cNvPr id="194" name="TextBox 193"/>
            <p:cNvSpPr txBox="1"/>
            <p:nvPr/>
          </p:nvSpPr>
          <p:spPr>
            <a:xfrm>
              <a:off x="7620000" y="1828800"/>
              <a:ext cx="1288238" cy="646331"/>
            </a:xfrm>
            <a:prstGeom prst="rect">
              <a:avLst/>
            </a:prstGeom>
            <a:noFill/>
          </p:spPr>
          <p:txBody>
            <a:bodyPr wrap="none" rtlCol="0">
              <a:spAutoFit/>
            </a:bodyPr>
            <a:lstStyle/>
            <a:p>
              <a:pPr algn="ctr"/>
              <a:r>
                <a:rPr lang="en-US" dirty="0" smtClean="0"/>
                <a:t>Scheduling</a:t>
              </a:r>
            </a:p>
            <a:p>
              <a:pPr algn="ctr"/>
              <a:r>
                <a:rPr lang="en-US" dirty="0" smtClean="0"/>
                <a:t>Queue</a:t>
              </a:r>
              <a:endParaRPr lang="en-US" dirty="0"/>
            </a:p>
          </p:txBody>
        </p:sp>
      </p:grpSp>
    </p:spTree>
  </p:cSld>
  <p:clrMapOvr>
    <a:masterClrMapping/>
  </p:clrMapOvr>
  <p:transition advTm="16218"/>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a:t>
            </a:r>
            <a:endParaRPr lang="en-US" dirty="0"/>
          </a:p>
        </p:txBody>
      </p:sp>
      <p:sp>
        <p:nvSpPr>
          <p:cNvPr id="3" name="Content Placeholder 2"/>
          <p:cNvSpPr>
            <a:spLocks noGrp="1"/>
          </p:cNvSpPr>
          <p:nvPr>
            <p:ph idx="1"/>
          </p:nvPr>
        </p:nvSpPr>
        <p:spPr/>
        <p:txBody>
          <a:bodyPr/>
          <a:lstStyle/>
          <a:p>
            <a:r>
              <a:rPr lang="en-US" dirty="0" smtClean="0"/>
              <a:t>Implemented in C++ using MPICH2 as a message passing API</a:t>
            </a:r>
          </a:p>
          <a:p>
            <a:endParaRPr lang="en-US" dirty="0" smtClean="0"/>
          </a:p>
          <a:p>
            <a:r>
              <a:rPr lang="en-US" dirty="0" smtClean="0"/>
              <a:t>Ran on Intel </a:t>
            </a:r>
            <a:r>
              <a:rPr lang="en-US" dirty="0" err="1" smtClean="0"/>
              <a:t>OpenCirrus</a:t>
            </a:r>
            <a:r>
              <a:rPr lang="en-US" dirty="0" smtClean="0"/>
              <a:t> cluster: 120 processors </a:t>
            </a:r>
          </a:p>
          <a:p>
            <a:pPr lvl="1"/>
            <a:r>
              <a:rPr lang="en-US" dirty="0" smtClean="0"/>
              <a:t>15 Nodes with 2 x Quad Core Intel Xeon Processors</a:t>
            </a:r>
          </a:p>
          <a:p>
            <a:pPr lvl="1"/>
            <a:r>
              <a:rPr lang="en-US" dirty="0" smtClean="0"/>
              <a:t>Gigabit Ethernet Switch</a:t>
            </a:r>
          </a:p>
          <a:p>
            <a:endParaRPr lang="en-US" dirty="0" smtClean="0"/>
          </a:p>
          <a:p>
            <a:r>
              <a:rPr lang="en-US" dirty="0" smtClean="0"/>
              <a:t>Tested on Markov Logic Networks obtained from Alchemy [</a:t>
            </a:r>
            <a:r>
              <a:rPr lang="en-US" dirty="0" err="1" smtClean="0"/>
              <a:t>Domingos</a:t>
            </a:r>
            <a:r>
              <a:rPr lang="en-US" dirty="0" smtClean="0"/>
              <a:t> et al. SSPR 08]</a:t>
            </a:r>
          </a:p>
          <a:p>
            <a:pPr lvl="1"/>
            <a:r>
              <a:rPr lang="en-US" dirty="0" smtClean="0"/>
              <a:t>Present results on largest UW-Systems and smallest UW-Languages </a:t>
            </a:r>
            <a:r>
              <a:rPr lang="en-US" dirty="0" err="1" smtClean="0"/>
              <a:t>MLNs</a:t>
            </a:r>
            <a:endParaRPr lang="en-US" dirty="0" smtClean="0"/>
          </a:p>
        </p:txBody>
      </p:sp>
      <p:sp>
        <p:nvSpPr>
          <p:cNvPr id="4" name="Slide Number Placeholder 3"/>
          <p:cNvSpPr>
            <a:spLocks noGrp="1"/>
          </p:cNvSpPr>
          <p:nvPr>
            <p:ph type="sldNum" sz="quarter" idx="12"/>
          </p:nvPr>
        </p:nvSpPr>
        <p:spPr/>
        <p:txBody>
          <a:bodyPr/>
          <a:lstStyle/>
          <a:p>
            <a:fld id="{29982EE5-C165-4792-B6D9-CAD024C0FAD7}" type="slidenum">
              <a:rPr lang="en-US" smtClean="0"/>
              <a:pPr/>
              <a:t>33</a:t>
            </a:fld>
            <a:endParaRPr lang="en-US"/>
          </a:p>
        </p:txBody>
      </p:sp>
    </p:spTree>
  </p:cSld>
  <p:clrMapOvr>
    <a:masterClrMapping/>
  </p:clrMapOvr>
  <p:transition advTm="25078"/>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Parallel Performance (Large Graph)</a:t>
            </a:r>
            <a:endParaRPr lang="en-US" sz="3600" dirty="0"/>
          </a:p>
        </p:txBody>
      </p:sp>
      <p:graphicFrame>
        <p:nvGraphicFramePr>
          <p:cNvPr id="5" name="Content Placeholder 4"/>
          <p:cNvGraphicFramePr>
            <a:graphicFrameLocks noGrp="1"/>
          </p:cNvGraphicFramePr>
          <p:nvPr>
            <p:ph idx="1"/>
          </p:nvPr>
        </p:nvGraphicFramePr>
        <p:xfrm>
          <a:off x="3733800" y="1143000"/>
          <a:ext cx="5212080" cy="5212080"/>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p:cNvSpPr>
            <a:spLocks noGrp="1"/>
          </p:cNvSpPr>
          <p:nvPr>
            <p:ph type="sldNum" sz="quarter" idx="12"/>
          </p:nvPr>
        </p:nvSpPr>
        <p:spPr/>
        <p:txBody>
          <a:bodyPr/>
          <a:lstStyle/>
          <a:p>
            <a:fld id="{29982EE5-C165-4792-B6D9-CAD024C0FAD7}" type="slidenum">
              <a:rPr lang="en-US" smtClean="0"/>
              <a:pPr/>
              <a:t>34</a:t>
            </a:fld>
            <a:endParaRPr lang="en-US"/>
          </a:p>
        </p:txBody>
      </p:sp>
      <p:sp>
        <p:nvSpPr>
          <p:cNvPr id="12" name="Content Placeholder 7"/>
          <p:cNvSpPr txBox="1">
            <a:spLocks/>
          </p:cNvSpPr>
          <p:nvPr/>
        </p:nvSpPr>
        <p:spPr bwMode="auto">
          <a:xfrm>
            <a:off x="304800" y="1411287"/>
            <a:ext cx="3886200" cy="5141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85750" marR="0" lvl="0" indent="-285750" algn="l" defTabSz="914400" rtl="0" eaLnBrk="1" fontAlgn="base" latinLnBrk="0" hangingPunct="1">
              <a:lnSpc>
                <a:spcPct val="100000"/>
              </a:lnSpc>
              <a:spcBef>
                <a:spcPct val="20000"/>
              </a:spcBef>
              <a:spcAft>
                <a:spcPct val="0"/>
              </a:spcAft>
              <a:buClr>
                <a:schemeClr val="folHlink"/>
              </a:buClr>
              <a:buSzPct val="70000"/>
              <a:buFont typeface="Wingdings" pitchFamily="-64" charset="2"/>
              <a:buBlip>
                <a:blip r:embed="rId4"/>
              </a:buBlip>
              <a:tabLst/>
              <a:defRPr/>
            </a:pPr>
            <a:r>
              <a:rPr lang="en-US" sz="2800" kern="0" dirty="0" smtClean="0"/>
              <a:t>UW-Systems</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687388" marR="0" lvl="1" indent="-230188" algn="l" defTabSz="914400" rtl="0" eaLnBrk="1" fontAlgn="base" latinLnBrk="0" hangingPunct="1">
              <a:lnSpc>
                <a:spcPct val="100000"/>
              </a:lnSpc>
              <a:spcBef>
                <a:spcPct val="20000"/>
              </a:spcBef>
              <a:spcAft>
                <a:spcPct val="0"/>
              </a:spcAft>
              <a:buClr>
                <a:schemeClr val="hlink"/>
              </a:buClr>
              <a:buSzPct val="65000"/>
              <a:buFont typeface="Wingdings" pitchFamily="-64" charset="2"/>
              <a:buBlip>
                <a:blip r:embed="rId5"/>
              </a:buBlip>
              <a:tabLst/>
              <a:defRPr/>
            </a:pPr>
            <a:r>
              <a:rPr lang="en-US" sz="2400" kern="0" dirty="0" smtClean="0"/>
              <a:t>8K </a:t>
            </a:r>
            <a:r>
              <a:rPr kumimoji="0" lang="en-US" sz="2400" b="0" i="0" u="none" strike="noStrike" kern="0" cap="none" spc="0" normalizeH="0" baseline="0" noProof="0" dirty="0" smtClean="0">
                <a:ln>
                  <a:noFill/>
                </a:ln>
                <a:solidFill>
                  <a:schemeClr val="tx1"/>
                </a:solidFill>
                <a:effectLst/>
                <a:uLnTx/>
                <a:uFillTx/>
                <a:latin typeface="+mn-lt"/>
              </a:rPr>
              <a:t>Variables</a:t>
            </a:r>
          </a:p>
          <a:p>
            <a:pPr marL="687388" marR="0" lvl="1" indent="-230188" algn="l" defTabSz="914400" rtl="0" eaLnBrk="1" fontAlgn="base" latinLnBrk="0" hangingPunct="1">
              <a:lnSpc>
                <a:spcPct val="100000"/>
              </a:lnSpc>
              <a:spcBef>
                <a:spcPct val="20000"/>
              </a:spcBef>
              <a:spcAft>
                <a:spcPct val="0"/>
              </a:spcAft>
              <a:buClr>
                <a:schemeClr val="hlink"/>
              </a:buClr>
              <a:buSzPct val="65000"/>
              <a:buFont typeface="Wingdings" pitchFamily="-64" charset="2"/>
              <a:buBlip>
                <a:blip r:embed="rId5"/>
              </a:buBlip>
              <a:tabLst/>
              <a:defRPr/>
            </a:pPr>
            <a:r>
              <a:rPr kumimoji="0" lang="en-US" sz="2400" b="0" i="0" u="none" strike="noStrike" kern="0" cap="none" spc="0" normalizeH="0" baseline="0" noProof="0" dirty="0" smtClean="0">
                <a:ln>
                  <a:noFill/>
                </a:ln>
                <a:solidFill>
                  <a:schemeClr val="tx1"/>
                </a:solidFill>
                <a:effectLst/>
                <a:uLnTx/>
                <a:uFillTx/>
                <a:latin typeface="+mn-lt"/>
              </a:rPr>
              <a:t>406K Factors</a:t>
            </a:r>
          </a:p>
          <a:p>
            <a:pPr marL="285750" marR="0" lvl="0" indent="-285750" algn="l" defTabSz="914400" rtl="0" eaLnBrk="1" fontAlgn="base" latinLnBrk="0" hangingPunct="1">
              <a:lnSpc>
                <a:spcPct val="100000"/>
              </a:lnSpc>
              <a:spcBef>
                <a:spcPct val="20000"/>
              </a:spcBef>
              <a:spcAft>
                <a:spcPct val="0"/>
              </a:spcAft>
              <a:buClr>
                <a:schemeClr val="folHlink"/>
              </a:buClr>
              <a:buSzPct val="70000"/>
              <a:buFont typeface="Wingdings" pitchFamily="-64" charset="2"/>
              <a:buBlip>
                <a:blip r:embed="rId4"/>
              </a:buBlip>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Single Processor Running Time:</a:t>
            </a:r>
          </a:p>
          <a:p>
            <a:pPr marL="687388" marR="0" lvl="1" indent="-230188" algn="l" defTabSz="914400" rtl="0" eaLnBrk="1" fontAlgn="base" latinLnBrk="0" hangingPunct="1">
              <a:lnSpc>
                <a:spcPct val="100000"/>
              </a:lnSpc>
              <a:spcBef>
                <a:spcPct val="20000"/>
              </a:spcBef>
              <a:spcAft>
                <a:spcPct val="0"/>
              </a:spcAft>
              <a:buClr>
                <a:schemeClr val="hlink"/>
              </a:buClr>
              <a:buSzPct val="65000"/>
              <a:buFont typeface="Wingdings" pitchFamily="-64" charset="2"/>
              <a:buBlip>
                <a:blip r:embed="rId5"/>
              </a:buBlip>
              <a:tabLst/>
              <a:defRPr/>
            </a:pPr>
            <a:r>
              <a:rPr kumimoji="0" lang="en-US" sz="2400" b="0" i="0" u="none" strike="noStrike" kern="0" cap="none" spc="0" normalizeH="0" baseline="0" noProof="0" dirty="0" smtClean="0">
                <a:ln>
                  <a:noFill/>
                </a:ln>
                <a:solidFill>
                  <a:schemeClr val="tx1"/>
                </a:solidFill>
                <a:effectLst/>
                <a:uLnTx/>
                <a:uFillTx/>
                <a:latin typeface="+mn-lt"/>
              </a:rPr>
              <a:t>1 Hour</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285750" marR="0" lvl="0" indent="-285750" algn="l" defTabSz="914400" rtl="0" eaLnBrk="1" fontAlgn="base" latinLnBrk="0" hangingPunct="1">
              <a:lnSpc>
                <a:spcPct val="100000"/>
              </a:lnSpc>
              <a:spcBef>
                <a:spcPct val="20000"/>
              </a:spcBef>
              <a:spcAft>
                <a:spcPct val="0"/>
              </a:spcAft>
              <a:buClr>
                <a:schemeClr val="folHlink"/>
              </a:buClr>
              <a:buSzPct val="70000"/>
              <a:buFont typeface="Wingdings" pitchFamily="-64" charset="2"/>
              <a:buBlip>
                <a:blip r:embed="rId4"/>
              </a:buBlip>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Linear to Super-Linear up to 120 CPUs</a:t>
            </a:r>
          </a:p>
          <a:p>
            <a:pPr marL="687388" lvl="1" indent="-230188" fontAlgn="base">
              <a:spcBef>
                <a:spcPct val="20000"/>
              </a:spcBef>
              <a:spcAft>
                <a:spcPct val="0"/>
              </a:spcAft>
              <a:buClr>
                <a:srgbClr val="0000FF"/>
              </a:buClr>
              <a:buSzPct val="65000"/>
              <a:buBlip>
                <a:blip r:embed="rId5"/>
              </a:buBlip>
              <a:defRPr/>
            </a:pPr>
            <a:r>
              <a:rPr lang="en-US" sz="2400" kern="0" noProof="0" dirty="0" smtClean="0">
                <a:solidFill>
                  <a:prstClr val="black"/>
                </a:solidFill>
              </a:rPr>
              <a:t>Cache efficiency</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285750" marR="0" lvl="0" indent="-285750" algn="l" defTabSz="914400" rtl="0" eaLnBrk="1" fontAlgn="base" latinLnBrk="0" hangingPunct="1">
              <a:lnSpc>
                <a:spcPct val="100000"/>
              </a:lnSpc>
              <a:spcBef>
                <a:spcPct val="20000"/>
              </a:spcBef>
              <a:spcAft>
                <a:spcPct val="0"/>
              </a:spcAft>
              <a:buClr>
                <a:schemeClr val="folHlink"/>
              </a:buClr>
              <a:buSzPct val="70000"/>
              <a:tabLst/>
              <a:defRPr/>
            </a:pP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285750" marR="0" lvl="0" indent="-285750" algn="l" defTabSz="914400" rtl="0" eaLnBrk="1" fontAlgn="base" latinLnBrk="0" hangingPunct="1">
              <a:lnSpc>
                <a:spcPct val="100000"/>
              </a:lnSpc>
              <a:spcBef>
                <a:spcPct val="20000"/>
              </a:spcBef>
              <a:spcAft>
                <a:spcPct val="0"/>
              </a:spcAft>
              <a:buClr>
                <a:schemeClr val="folHlink"/>
              </a:buClr>
              <a:buSzPct val="70000"/>
              <a:tabLst/>
              <a:defRPr/>
            </a:pP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6172200" y="1600200"/>
            <a:ext cx="808235" cy="369332"/>
          </a:xfrm>
          <a:prstGeom prst="rect">
            <a:avLst/>
          </a:prstGeom>
          <a:noFill/>
        </p:spPr>
        <p:txBody>
          <a:bodyPr wrap="square" rtlCol="0">
            <a:spAutoFit/>
          </a:bodyPr>
          <a:lstStyle/>
          <a:p>
            <a:r>
              <a:rPr lang="en-US" dirty="0" smtClean="0"/>
              <a:t>Linear</a:t>
            </a:r>
            <a:endParaRPr lang="en-US" dirty="0"/>
          </a:p>
        </p:txBody>
      </p:sp>
      <p:cxnSp>
        <p:nvCxnSpPr>
          <p:cNvPr id="8" name="Straight Arrow Connector 7"/>
          <p:cNvCxnSpPr/>
          <p:nvPr/>
        </p:nvCxnSpPr>
        <p:spPr bwMode="auto">
          <a:xfrm>
            <a:off x="7010400" y="1828800"/>
            <a:ext cx="10668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15" name="Group 14"/>
          <p:cNvGrpSpPr/>
          <p:nvPr/>
        </p:nvGrpSpPr>
        <p:grpSpPr>
          <a:xfrm>
            <a:off x="3733800" y="1372394"/>
            <a:ext cx="382587" cy="1295400"/>
            <a:chOff x="4419601" y="1372394"/>
            <a:chExt cx="382587" cy="1295400"/>
          </a:xfrm>
        </p:grpSpPr>
        <p:cxnSp>
          <p:nvCxnSpPr>
            <p:cNvPr id="11" name="Straight Arrow Connector 10"/>
            <p:cNvCxnSpPr/>
            <p:nvPr/>
          </p:nvCxnSpPr>
          <p:spPr bwMode="auto">
            <a:xfrm rot="5400000" flipH="1" flipV="1">
              <a:off x="4153694" y="2019300"/>
              <a:ext cx="1295400" cy="1588"/>
            </a:xfrm>
            <a:prstGeom prst="straightConnector1">
              <a:avLst/>
            </a:prstGeom>
            <a:noFill/>
            <a:ln w="38100" cap="flat" cmpd="sng" algn="ctr">
              <a:solidFill>
                <a:schemeClr val="hlink"/>
              </a:solidFill>
              <a:prstDash val="solid"/>
              <a:round/>
              <a:headEnd type="none" w="med" len="med"/>
              <a:tailEnd type="arrow"/>
            </a:ln>
            <a:effectLst/>
          </p:spPr>
        </p:cxnSp>
        <p:sp>
          <p:nvSpPr>
            <p:cNvPr id="14" name="TextBox 13"/>
            <p:cNvSpPr txBox="1"/>
            <p:nvPr/>
          </p:nvSpPr>
          <p:spPr>
            <a:xfrm rot="16200000">
              <a:off x="4203676" y="1892325"/>
              <a:ext cx="801181" cy="369332"/>
            </a:xfrm>
            <a:prstGeom prst="rect">
              <a:avLst/>
            </a:prstGeom>
            <a:noFill/>
          </p:spPr>
          <p:txBody>
            <a:bodyPr wrap="none" rtlCol="0">
              <a:spAutoFit/>
            </a:bodyPr>
            <a:lstStyle/>
            <a:p>
              <a:r>
                <a:rPr lang="en-US" dirty="0" smtClean="0"/>
                <a:t>Better</a:t>
              </a:r>
              <a:endParaRPr lang="en-US" dirty="0"/>
            </a:p>
          </p:txBody>
        </p:sp>
      </p:grpSp>
      <p:cxnSp>
        <p:nvCxnSpPr>
          <p:cNvPr id="16" name="Straight Arrow Connector 15"/>
          <p:cNvCxnSpPr/>
          <p:nvPr/>
        </p:nvCxnSpPr>
        <p:spPr bwMode="auto">
          <a:xfrm rot="16200000" flipV="1">
            <a:off x="7353300" y="3086100"/>
            <a:ext cx="609600" cy="228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bwMode="auto">
          <a:xfrm rot="16200000" flipV="1">
            <a:off x="6172201" y="3428999"/>
            <a:ext cx="838200" cy="68580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advTm="3639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Parallel Performance (Small Graph)</a:t>
            </a:r>
            <a:endParaRPr lang="en-US" sz="3600" dirty="0"/>
          </a:p>
        </p:txBody>
      </p:sp>
      <p:sp>
        <p:nvSpPr>
          <p:cNvPr id="8" name="Content Placeholder 7"/>
          <p:cNvSpPr>
            <a:spLocks noGrp="1"/>
          </p:cNvSpPr>
          <p:nvPr>
            <p:ph sz="half" idx="1"/>
          </p:nvPr>
        </p:nvSpPr>
        <p:spPr>
          <a:xfrm>
            <a:off x="228600" y="1219200"/>
            <a:ext cx="3657600" cy="5141913"/>
          </a:xfrm>
        </p:spPr>
        <p:txBody>
          <a:bodyPr/>
          <a:lstStyle/>
          <a:p>
            <a:r>
              <a:rPr lang="en-US" dirty="0" smtClean="0"/>
              <a:t>UW-Languages</a:t>
            </a:r>
          </a:p>
          <a:p>
            <a:pPr lvl="1"/>
            <a:r>
              <a:rPr lang="en-US" dirty="0" smtClean="0"/>
              <a:t>1K Variables</a:t>
            </a:r>
          </a:p>
          <a:p>
            <a:pPr lvl="1"/>
            <a:r>
              <a:rPr lang="en-US" dirty="0" smtClean="0"/>
              <a:t>27K Factors</a:t>
            </a:r>
          </a:p>
          <a:p>
            <a:r>
              <a:rPr lang="en-US" dirty="0" smtClean="0"/>
              <a:t>Single Processor Running Time:</a:t>
            </a:r>
          </a:p>
          <a:p>
            <a:pPr lvl="1"/>
            <a:r>
              <a:rPr lang="en-US" dirty="0" smtClean="0"/>
              <a:t>1.5 Minutes</a:t>
            </a:r>
          </a:p>
          <a:p>
            <a:r>
              <a:rPr lang="en-US" dirty="0" smtClean="0"/>
              <a:t>Linear to Super-Linear up to 30 CPUs</a:t>
            </a:r>
          </a:p>
          <a:p>
            <a:pPr lvl="1"/>
            <a:r>
              <a:rPr lang="en-US" dirty="0" smtClean="0"/>
              <a:t>Network costs quickly dominate short running-time</a:t>
            </a:r>
          </a:p>
          <a:p>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35</a:t>
            </a:fld>
            <a:endParaRPr lang="en-US"/>
          </a:p>
        </p:txBody>
      </p:sp>
      <p:graphicFrame>
        <p:nvGraphicFramePr>
          <p:cNvPr id="6" name="Content Placeholder 4"/>
          <p:cNvGraphicFramePr>
            <a:graphicFrameLocks/>
          </p:cNvGraphicFramePr>
          <p:nvPr/>
        </p:nvGraphicFramePr>
        <p:xfrm>
          <a:off x="3855720" y="1295400"/>
          <a:ext cx="5212080" cy="521208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257800" y="1600200"/>
            <a:ext cx="808235" cy="369332"/>
          </a:xfrm>
          <a:prstGeom prst="rect">
            <a:avLst/>
          </a:prstGeom>
          <a:noFill/>
        </p:spPr>
        <p:txBody>
          <a:bodyPr wrap="square" rtlCol="0">
            <a:spAutoFit/>
          </a:bodyPr>
          <a:lstStyle/>
          <a:p>
            <a:r>
              <a:rPr lang="en-US" dirty="0" smtClean="0"/>
              <a:t>Linear</a:t>
            </a:r>
            <a:endParaRPr lang="en-US" dirty="0"/>
          </a:p>
        </p:txBody>
      </p:sp>
      <p:cxnSp>
        <p:nvCxnSpPr>
          <p:cNvPr id="9" name="Straight Arrow Connector 8"/>
          <p:cNvCxnSpPr/>
          <p:nvPr/>
        </p:nvCxnSpPr>
        <p:spPr bwMode="auto">
          <a:xfrm>
            <a:off x="6096000" y="1828800"/>
            <a:ext cx="457200" cy="1588"/>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grpSp>
        <p:nvGrpSpPr>
          <p:cNvPr id="11" name="Group 10"/>
          <p:cNvGrpSpPr/>
          <p:nvPr/>
        </p:nvGrpSpPr>
        <p:grpSpPr>
          <a:xfrm>
            <a:off x="3779521" y="1372394"/>
            <a:ext cx="382587" cy="1295400"/>
            <a:chOff x="4419601" y="1372394"/>
            <a:chExt cx="382587" cy="1295400"/>
          </a:xfrm>
        </p:grpSpPr>
        <p:cxnSp>
          <p:nvCxnSpPr>
            <p:cNvPr id="12" name="Straight Arrow Connector 11"/>
            <p:cNvCxnSpPr/>
            <p:nvPr/>
          </p:nvCxnSpPr>
          <p:spPr bwMode="auto">
            <a:xfrm rot="5400000" flipH="1" flipV="1">
              <a:off x="4153694" y="2019300"/>
              <a:ext cx="1295400" cy="1588"/>
            </a:xfrm>
            <a:prstGeom prst="straightConnector1">
              <a:avLst/>
            </a:prstGeom>
            <a:noFill/>
            <a:ln w="38100" cap="flat" cmpd="sng" algn="ctr">
              <a:solidFill>
                <a:schemeClr val="hlink"/>
              </a:solidFill>
              <a:prstDash val="solid"/>
              <a:round/>
              <a:headEnd type="none" w="med" len="med"/>
              <a:tailEnd type="arrow"/>
            </a:ln>
            <a:effectLst/>
          </p:spPr>
        </p:cxnSp>
        <p:sp>
          <p:nvSpPr>
            <p:cNvPr id="13" name="TextBox 12"/>
            <p:cNvSpPr txBox="1"/>
            <p:nvPr/>
          </p:nvSpPr>
          <p:spPr>
            <a:xfrm rot="16200000">
              <a:off x="4203676" y="1892325"/>
              <a:ext cx="801181" cy="369332"/>
            </a:xfrm>
            <a:prstGeom prst="rect">
              <a:avLst/>
            </a:prstGeom>
            <a:noFill/>
          </p:spPr>
          <p:txBody>
            <a:bodyPr wrap="none" rtlCol="0">
              <a:spAutoFit/>
            </a:bodyPr>
            <a:lstStyle/>
            <a:p>
              <a:r>
                <a:rPr lang="en-US" dirty="0" smtClean="0"/>
                <a:t>Better</a:t>
              </a:r>
              <a:endParaRPr lang="en-US" dirty="0"/>
            </a:p>
          </p:txBody>
        </p:sp>
      </p:grpSp>
      <p:cxnSp>
        <p:nvCxnSpPr>
          <p:cNvPr id="14" name="Straight Arrow Connector 13"/>
          <p:cNvCxnSpPr/>
          <p:nvPr/>
        </p:nvCxnSpPr>
        <p:spPr bwMode="auto">
          <a:xfrm rot="5400000">
            <a:off x="6591300" y="3009900"/>
            <a:ext cx="304800" cy="2286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rot="5400000">
            <a:off x="5867400" y="2590800"/>
            <a:ext cx="1066800" cy="9144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ransition advTm="22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990600"/>
            <a:ext cx="8305800" cy="5562600"/>
          </a:xfrm>
        </p:spPr>
        <p:txBody>
          <a:bodyPr/>
          <a:lstStyle/>
          <a:p>
            <a:pPr>
              <a:spcBef>
                <a:spcPts val="1200"/>
              </a:spcBef>
            </a:pPr>
            <a:r>
              <a:rPr lang="en-US" b="1" dirty="0" smtClean="0"/>
              <a:t>Splash Operation</a:t>
            </a:r>
            <a:r>
              <a:rPr lang="en-US" dirty="0" smtClean="0"/>
              <a:t> generalization of the optimal parallel schedule on chain graphs</a:t>
            </a:r>
          </a:p>
          <a:p>
            <a:pPr>
              <a:spcBef>
                <a:spcPts val="1200"/>
              </a:spcBef>
            </a:pPr>
            <a:r>
              <a:rPr lang="en-US" b="1" dirty="0" smtClean="0"/>
              <a:t>Belief</a:t>
            </a:r>
            <a:r>
              <a:rPr lang="en-US" dirty="0" smtClean="0"/>
              <a:t>-based scheduling</a:t>
            </a:r>
          </a:p>
          <a:p>
            <a:pPr lvl="1">
              <a:spcBef>
                <a:spcPts val="1200"/>
              </a:spcBef>
            </a:pPr>
            <a:r>
              <a:rPr lang="en-US" dirty="0" smtClean="0"/>
              <a:t>Addresses message scheduling issues</a:t>
            </a:r>
          </a:p>
          <a:p>
            <a:pPr lvl="1">
              <a:spcBef>
                <a:spcPts val="1200"/>
              </a:spcBef>
            </a:pPr>
            <a:r>
              <a:rPr lang="en-US" dirty="0" smtClean="0"/>
              <a:t>Improves accuracy and convergence</a:t>
            </a:r>
          </a:p>
          <a:p>
            <a:pPr>
              <a:spcBef>
                <a:spcPts val="1200"/>
              </a:spcBef>
            </a:pPr>
            <a:r>
              <a:rPr lang="en-US" b="1" dirty="0" err="1" smtClean="0"/>
              <a:t>DBRSplash</a:t>
            </a:r>
            <a:r>
              <a:rPr lang="en-US" dirty="0" smtClean="0"/>
              <a:t> an efficient </a:t>
            </a:r>
            <a:r>
              <a:rPr lang="en-US" b="1" dirty="0" smtClean="0"/>
              <a:t>distributed</a:t>
            </a:r>
            <a:r>
              <a:rPr lang="en-US" dirty="0" smtClean="0"/>
              <a:t> parallel inference algorithm</a:t>
            </a:r>
          </a:p>
          <a:p>
            <a:pPr lvl="1">
              <a:spcBef>
                <a:spcPts val="1200"/>
              </a:spcBef>
            </a:pPr>
            <a:r>
              <a:rPr lang="en-US" dirty="0" smtClean="0"/>
              <a:t>Over-partitioning to improve work balance</a:t>
            </a:r>
          </a:p>
          <a:p>
            <a:pPr>
              <a:spcBef>
                <a:spcPts val="1200"/>
              </a:spcBef>
            </a:pPr>
            <a:r>
              <a:rPr lang="en-US" dirty="0" smtClean="0"/>
              <a:t>Experimental results on large factor graphs:</a:t>
            </a:r>
          </a:p>
          <a:p>
            <a:pPr lvl="1">
              <a:spcBef>
                <a:spcPts val="1200"/>
              </a:spcBef>
            </a:pPr>
            <a:r>
              <a:rPr lang="en-US" b="1" dirty="0" smtClean="0"/>
              <a:t>Linear</a:t>
            </a:r>
            <a:r>
              <a:rPr lang="en-US" dirty="0" smtClean="0"/>
              <a:t> to </a:t>
            </a:r>
            <a:r>
              <a:rPr lang="en-US" b="1" dirty="0" smtClean="0"/>
              <a:t>super-linear</a:t>
            </a:r>
            <a:r>
              <a:rPr lang="en-US" dirty="0" smtClean="0"/>
              <a:t> speed-up using up to 120 processors</a:t>
            </a:r>
          </a:p>
          <a:p>
            <a:pPr lvl="2">
              <a:spcBef>
                <a:spcPts val="1200"/>
              </a:spcBef>
            </a:pPr>
            <a:endParaRPr lang="en-US" dirty="0" smtClean="0"/>
          </a:p>
        </p:txBody>
      </p:sp>
      <p:sp>
        <p:nvSpPr>
          <p:cNvPr id="4" name="Slide Number Placeholder 3"/>
          <p:cNvSpPr>
            <a:spLocks noGrp="1"/>
          </p:cNvSpPr>
          <p:nvPr>
            <p:ph type="sldNum" sz="quarter" idx="12"/>
          </p:nvPr>
        </p:nvSpPr>
        <p:spPr/>
        <p:txBody>
          <a:bodyPr/>
          <a:lstStyle/>
          <a:p>
            <a:fld id="{29982EE5-C165-4792-B6D9-CAD024C0FAD7}" type="slidenum">
              <a:rPr lang="en-US" smtClean="0"/>
              <a:pPr/>
              <a:t>36</a:t>
            </a:fld>
            <a:endParaRPr lang="en-US"/>
          </a:p>
        </p:txBody>
      </p:sp>
    </p:spTree>
  </p:cSld>
  <p:clrMapOvr>
    <a:masterClrMapping/>
  </p:clrMapOvr>
  <p:transition advTm="26344"/>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
        <p:nvSpPr>
          <p:cNvPr id="5" name="Subtitle 4"/>
          <p:cNvSpPr>
            <a:spLocks noGrp="1"/>
          </p:cNvSpPr>
          <p:nvPr>
            <p:ph type="subTitle" idx="1"/>
          </p:nvPr>
        </p:nvSpPr>
        <p:spPr>
          <a:xfrm>
            <a:off x="1371600" y="4343400"/>
            <a:ext cx="6400800" cy="2286000"/>
          </a:xfrm>
        </p:spPr>
        <p:txBody>
          <a:bodyPr/>
          <a:lstStyle/>
          <a:p>
            <a:r>
              <a:rPr lang="en-US" sz="2000" u="sng" dirty="0" smtClean="0"/>
              <a:t>Acknowledgements</a:t>
            </a:r>
          </a:p>
          <a:p>
            <a:r>
              <a:rPr lang="en-US" sz="2000" dirty="0" smtClean="0"/>
              <a:t>Intel Research Pittsburgh: </a:t>
            </a:r>
            <a:r>
              <a:rPr lang="en-US" sz="2000" dirty="0" err="1" smtClean="0"/>
              <a:t>OpenCirrus</a:t>
            </a:r>
            <a:r>
              <a:rPr lang="en-US" sz="2000" dirty="0" smtClean="0"/>
              <a:t> Cluster</a:t>
            </a:r>
          </a:p>
          <a:p>
            <a:r>
              <a:rPr lang="en-US" sz="2000" dirty="0" smtClean="0"/>
              <a:t>AT&amp;T Labs</a:t>
            </a:r>
          </a:p>
          <a:p>
            <a:r>
              <a:rPr lang="en-US" sz="2000" dirty="0" smtClean="0"/>
              <a:t>DARPA</a:t>
            </a:r>
          </a:p>
          <a:p>
            <a:endParaRPr lang="en-US" sz="2000" dirty="0"/>
          </a:p>
        </p:txBody>
      </p:sp>
    </p:spTree>
  </p:cSld>
  <p:clrMapOvr>
    <a:masterClrMapping/>
  </p:clrMapOvr>
  <p:transition advTm="15039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Exponential Parallelism</a:t>
            </a:r>
            <a:endParaRPr lang="en-US" dirty="0"/>
          </a:p>
        </p:txBody>
      </p:sp>
      <p:sp>
        <p:nvSpPr>
          <p:cNvPr id="3" name="Content Placeholder 2"/>
          <p:cNvSpPr>
            <a:spLocks noGrp="1"/>
          </p:cNvSpPr>
          <p:nvPr>
            <p:ph idx="1"/>
          </p:nvPr>
        </p:nvSpPr>
        <p:spPr>
          <a:xfrm>
            <a:off x="457200" y="990601"/>
            <a:ext cx="8305800" cy="1295400"/>
          </a:xfrm>
        </p:spPr>
        <p:txBody>
          <a:bodyPr/>
          <a:lstStyle/>
          <a:p>
            <a:r>
              <a:rPr lang="en-US" dirty="0" smtClean="0"/>
              <a:t>From </a:t>
            </a:r>
            <a:r>
              <a:rPr lang="en-US" dirty="0" err="1" smtClean="0"/>
              <a:t>Saman</a:t>
            </a:r>
            <a:r>
              <a:rPr lang="en-US" dirty="0" smtClean="0"/>
              <a:t> </a:t>
            </a:r>
            <a:r>
              <a:rPr lang="en-US" dirty="0" err="1" smtClean="0"/>
              <a:t>Amarasinghe</a:t>
            </a:r>
            <a:r>
              <a:rPr lang="en-US" dirty="0"/>
              <a:t>:</a:t>
            </a:r>
            <a:endParaRPr lang="en-US" dirty="0" smtClean="0"/>
          </a:p>
        </p:txBody>
      </p:sp>
      <p:sp>
        <p:nvSpPr>
          <p:cNvPr id="4" name="Slide Number Placeholder 3"/>
          <p:cNvSpPr>
            <a:spLocks noGrp="1"/>
          </p:cNvSpPr>
          <p:nvPr>
            <p:ph type="sldNum" sz="quarter" idx="12"/>
          </p:nvPr>
        </p:nvSpPr>
        <p:spPr/>
        <p:txBody>
          <a:bodyPr/>
          <a:lstStyle/>
          <a:p>
            <a:fld id="{29982EE5-C165-4792-B6D9-CAD024C0FAD7}" type="slidenum">
              <a:rPr lang="en-US" smtClean="0"/>
              <a:pPr/>
              <a:t>38</a:t>
            </a:fld>
            <a:endParaRPr lang="en-US"/>
          </a:p>
        </p:txBody>
      </p:sp>
      <p:grpSp>
        <p:nvGrpSpPr>
          <p:cNvPr id="102" name="Group 3"/>
          <p:cNvGrpSpPr>
            <a:grpSpLocks/>
          </p:cNvGrpSpPr>
          <p:nvPr/>
        </p:nvGrpSpPr>
        <p:grpSpPr bwMode="auto">
          <a:xfrm>
            <a:off x="1419225" y="1916112"/>
            <a:ext cx="6854825" cy="3917950"/>
            <a:chOff x="714" y="1218"/>
            <a:chExt cx="4048" cy="2468"/>
          </a:xfrm>
        </p:grpSpPr>
        <p:sp>
          <p:nvSpPr>
            <p:cNvPr id="103" name="Line 4"/>
            <p:cNvSpPr>
              <a:spLocks noChangeShapeType="1"/>
            </p:cNvSpPr>
            <p:nvPr/>
          </p:nvSpPr>
          <p:spPr bwMode="auto">
            <a:xfrm>
              <a:off x="714" y="3686"/>
              <a:ext cx="4032" cy="0"/>
            </a:xfrm>
            <a:prstGeom prst="line">
              <a:avLst/>
            </a:prstGeom>
            <a:noFill/>
            <a:ln w="9525" cap="rnd">
              <a:solidFill>
                <a:schemeClr val="tx1"/>
              </a:solidFill>
              <a:prstDash val="sysDot"/>
              <a:round/>
              <a:headEnd/>
              <a:tailEnd/>
            </a:ln>
            <a:effectLst/>
          </p:spPr>
          <p:txBody>
            <a:bodyPr/>
            <a:lstStyle/>
            <a:p>
              <a:endParaRPr lang="en-US"/>
            </a:p>
          </p:txBody>
        </p:sp>
        <p:sp>
          <p:nvSpPr>
            <p:cNvPr id="104" name="Line 5"/>
            <p:cNvSpPr>
              <a:spLocks noChangeShapeType="1"/>
            </p:cNvSpPr>
            <p:nvPr/>
          </p:nvSpPr>
          <p:spPr bwMode="auto">
            <a:xfrm>
              <a:off x="715" y="3412"/>
              <a:ext cx="4043" cy="0"/>
            </a:xfrm>
            <a:prstGeom prst="line">
              <a:avLst/>
            </a:prstGeom>
            <a:noFill/>
            <a:ln w="9525" cap="rnd">
              <a:solidFill>
                <a:schemeClr val="tx1"/>
              </a:solidFill>
              <a:prstDash val="sysDot"/>
              <a:round/>
              <a:headEnd/>
              <a:tailEnd/>
            </a:ln>
            <a:effectLst/>
          </p:spPr>
          <p:txBody>
            <a:bodyPr/>
            <a:lstStyle/>
            <a:p>
              <a:endParaRPr lang="en-US"/>
            </a:p>
          </p:txBody>
        </p:sp>
        <p:sp>
          <p:nvSpPr>
            <p:cNvPr id="105" name="Line 6"/>
            <p:cNvSpPr>
              <a:spLocks noChangeShapeType="1"/>
            </p:cNvSpPr>
            <p:nvPr/>
          </p:nvSpPr>
          <p:spPr bwMode="auto">
            <a:xfrm>
              <a:off x="715" y="3138"/>
              <a:ext cx="4043" cy="0"/>
            </a:xfrm>
            <a:prstGeom prst="line">
              <a:avLst/>
            </a:prstGeom>
            <a:noFill/>
            <a:ln w="9525" cap="rnd">
              <a:solidFill>
                <a:schemeClr val="tx1"/>
              </a:solidFill>
              <a:prstDash val="sysDot"/>
              <a:round/>
              <a:headEnd/>
              <a:tailEnd/>
            </a:ln>
            <a:effectLst/>
          </p:spPr>
          <p:txBody>
            <a:bodyPr/>
            <a:lstStyle/>
            <a:p>
              <a:endParaRPr lang="en-US"/>
            </a:p>
          </p:txBody>
        </p:sp>
        <p:sp>
          <p:nvSpPr>
            <p:cNvPr id="106" name="Line 7"/>
            <p:cNvSpPr>
              <a:spLocks noChangeShapeType="1"/>
            </p:cNvSpPr>
            <p:nvPr/>
          </p:nvSpPr>
          <p:spPr bwMode="auto">
            <a:xfrm>
              <a:off x="715" y="2864"/>
              <a:ext cx="4043" cy="0"/>
            </a:xfrm>
            <a:prstGeom prst="line">
              <a:avLst/>
            </a:prstGeom>
            <a:noFill/>
            <a:ln w="9525" cap="rnd">
              <a:solidFill>
                <a:schemeClr val="tx1"/>
              </a:solidFill>
              <a:prstDash val="sysDot"/>
              <a:round/>
              <a:headEnd/>
              <a:tailEnd/>
            </a:ln>
            <a:effectLst/>
          </p:spPr>
          <p:txBody>
            <a:bodyPr/>
            <a:lstStyle/>
            <a:p>
              <a:endParaRPr lang="en-US"/>
            </a:p>
          </p:txBody>
        </p:sp>
        <p:sp>
          <p:nvSpPr>
            <p:cNvPr id="107" name="Line 8"/>
            <p:cNvSpPr>
              <a:spLocks noChangeShapeType="1"/>
            </p:cNvSpPr>
            <p:nvPr/>
          </p:nvSpPr>
          <p:spPr bwMode="auto">
            <a:xfrm>
              <a:off x="715" y="2590"/>
              <a:ext cx="4043" cy="0"/>
            </a:xfrm>
            <a:prstGeom prst="line">
              <a:avLst/>
            </a:prstGeom>
            <a:noFill/>
            <a:ln w="9525" cap="rnd">
              <a:solidFill>
                <a:schemeClr val="tx1"/>
              </a:solidFill>
              <a:prstDash val="sysDot"/>
              <a:round/>
              <a:headEnd/>
              <a:tailEnd/>
            </a:ln>
            <a:effectLst/>
          </p:spPr>
          <p:txBody>
            <a:bodyPr/>
            <a:lstStyle/>
            <a:p>
              <a:endParaRPr lang="en-US"/>
            </a:p>
          </p:txBody>
        </p:sp>
        <p:sp>
          <p:nvSpPr>
            <p:cNvPr id="108" name="Line 9"/>
            <p:cNvSpPr>
              <a:spLocks noChangeShapeType="1"/>
            </p:cNvSpPr>
            <p:nvPr/>
          </p:nvSpPr>
          <p:spPr bwMode="auto">
            <a:xfrm>
              <a:off x="715" y="2316"/>
              <a:ext cx="4043" cy="0"/>
            </a:xfrm>
            <a:prstGeom prst="line">
              <a:avLst/>
            </a:prstGeom>
            <a:noFill/>
            <a:ln w="9525" cap="rnd">
              <a:solidFill>
                <a:schemeClr val="tx1"/>
              </a:solidFill>
              <a:prstDash val="sysDot"/>
              <a:round/>
              <a:headEnd/>
              <a:tailEnd/>
            </a:ln>
            <a:effectLst/>
          </p:spPr>
          <p:txBody>
            <a:bodyPr/>
            <a:lstStyle/>
            <a:p>
              <a:endParaRPr lang="en-US"/>
            </a:p>
          </p:txBody>
        </p:sp>
        <p:sp>
          <p:nvSpPr>
            <p:cNvPr id="109" name="Line 10"/>
            <p:cNvSpPr>
              <a:spLocks noChangeShapeType="1"/>
            </p:cNvSpPr>
            <p:nvPr/>
          </p:nvSpPr>
          <p:spPr bwMode="auto">
            <a:xfrm>
              <a:off x="715" y="2042"/>
              <a:ext cx="4043" cy="0"/>
            </a:xfrm>
            <a:prstGeom prst="line">
              <a:avLst/>
            </a:prstGeom>
            <a:noFill/>
            <a:ln w="9525" cap="rnd">
              <a:solidFill>
                <a:schemeClr val="tx1"/>
              </a:solidFill>
              <a:prstDash val="sysDot"/>
              <a:round/>
              <a:headEnd/>
              <a:tailEnd/>
            </a:ln>
            <a:effectLst/>
          </p:spPr>
          <p:txBody>
            <a:bodyPr/>
            <a:lstStyle/>
            <a:p>
              <a:endParaRPr lang="en-US"/>
            </a:p>
          </p:txBody>
        </p:sp>
        <p:sp>
          <p:nvSpPr>
            <p:cNvPr id="110" name="Line 11"/>
            <p:cNvSpPr>
              <a:spLocks noChangeShapeType="1"/>
            </p:cNvSpPr>
            <p:nvPr/>
          </p:nvSpPr>
          <p:spPr bwMode="auto">
            <a:xfrm>
              <a:off x="715" y="1768"/>
              <a:ext cx="4043" cy="0"/>
            </a:xfrm>
            <a:prstGeom prst="line">
              <a:avLst/>
            </a:prstGeom>
            <a:noFill/>
            <a:ln w="9525" cap="rnd">
              <a:solidFill>
                <a:schemeClr val="tx1"/>
              </a:solidFill>
              <a:prstDash val="sysDot"/>
              <a:round/>
              <a:headEnd/>
              <a:tailEnd/>
            </a:ln>
            <a:effectLst/>
          </p:spPr>
          <p:txBody>
            <a:bodyPr/>
            <a:lstStyle/>
            <a:p>
              <a:endParaRPr lang="en-US"/>
            </a:p>
          </p:txBody>
        </p:sp>
        <p:sp>
          <p:nvSpPr>
            <p:cNvPr id="111" name="Line 12"/>
            <p:cNvSpPr>
              <a:spLocks noChangeShapeType="1"/>
            </p:cNvSpPr>
            <p:nvPr/>
          </p:nvSpPr>
          <p:spPr bwMode="auto">
            <a:xfrm>
              <a:off x="715" y="1495"/>
              <a:ext cx="4043" cy="0"/>
            </a:xfrm>
            <a:prstGeom prst="line">
              <a:avLst/>
            </a:prstGeom>
            <a:noFill/>
            <a:ln w="9525" cap="rnd">
              <a:solidFill>
                <a:schemeClr val="tx1"/>
              </a:solidFill>
              <a:prstDash val="sysDot"/>
              <a:round/>
              <a:headEnd/>
              <a:tailEnd/>
            </a:ln>
            <a:effectLst/>
          </p:spPr>
          <p:txBody>
            <a:bodyPr/>
            <a:lstStyle/>
            <a:p>
              <a:endParaRPr lang="en-US"/>
            </a:p>
          </p:txBody>
        </p:sp>
        <p:sp>
          <p:nvSpPr>
            <p:cNvPr id="112" name="Line 13"/>
            <p:cNvSpPr>
              <a:spLocks noChangeShapeType="1"/>
            </p:cNvSpPr>
            <p:nvPr/>
          </p:nvSpPr>
          <p:spPr bwMode="auto">
            <a:xfrm>
              <a:off x="719" y="1218"/>
              <a:ext cx="4043" cy="0"/>
            </a:xfrm>
            <a:prstGeom prst="line">
              <a:avLst/>
            </a:prstGeom>
            <a:noFill/>
            <a:ln w="9525" cap="rnd">
              <a:solidFill>
                <a:schemeClr val="tx1"/>
              </a:solidFill>
              <a:prstDash val="sysDot"/>
              <a:round/>
              <a:headEnd/>
              <a:tailEnd/>
            </a:ln>
            <a:effectLst/>
          </p:spPr>
          <p:txBody>
            <a:bodyPr/>
            <a:lstStyle/>
            <a:p>
              <a:endParaRPr lang="en-US"/>
            </a:p>
          </p:txBody>
        </p:sp>
      </p:grpSp>
      <p:sp>
        <p:nvSpPr>
          <p:cNvPr id="113" name="Line 14"/>
          <p:cNvSpPr>
            <a:spLocks noChangeShapeType="1"/>
          </p:cNvSpPr>
          <p:nvPr/>
        </p:nvSpPr>
        <p:spPr bwMode="auto">
          <a:xfrm>
            <a:off x="1420813" y="6272212"/>
            <a:ext cx="6877050" cy="0"/>
          </a:xfrm>
          <a:prstGeom prst="line">
            <a:avLst/>
          </a:prstGeom>
          <a:noFill/>
          <a:ln w="38100">
            <a:solidFill>
              <a:schemeClr val="tx1"/>
            </a:solidFill>
            <a:round/>
            <a:headEnd/>
            <a:tailEnd/>
          </a:ln>
          <a:effectLst/>
        </p:spPr>
        <p:txBody>
          <a:bodyPr/>
          <a:lstStyle/>
          <a:p>
            <a:endParaRPr lang="en-US"/>
          </a:p>
        </p:txBody>
      </p:sp>
      <p:sp>
        <p:nvSpPr>
          <p:cNvPr id="114" name="Text Box 15"/>
          <p:cNvSpPr txBox="1">
            <a:spLocks noChangeArrowheads="1"/>
          </p:cNvSpPr>
          <p:nvPr/>
        </p:nvSpPr>
        <p:spPr bwMode="auto">
          <a:xfrm>
            <a:off x="3700463" y="6242050"/>
            <a:ext cx="579437" cy="304800"/>
          </a:xfrm>
          <a:prstGeom prst="rect">
            <a:avLst/>
          </a:prstGeom>
          <a:noFill/>
          <a:ln w="9525">
            <a:noFill/>
            <a:miter lim="800000"/>
            <a:headEnd/>
            <a:tailEnd/>
          </a:ln>
          <a:effectLst/>
        </p:spPr>
        <p:txBody>
          <a:bodyPr wrap="none" lIns="91424" tIns="45712" rIns="91424" bIns="45712">
            <a:spAutoFit/>
          </a:bodyPr>
          <a:lstStyle/>
          <a:p>
            <a:pPr algn="l"/>
            <a:r>
              <a:rPr lang="en-US" sz="1400" b="1">
                <a:cs typeface="Arial" charset="0"/>
              </a:rPr>
              <a:t>1985</a:t>
            </a:r>
          </a:p>
        </p:txBody>
      </p:sp>
      <p:sp>
        <p:nvSpPr>
          <p:cNvPr id="115" name="Text Box 16"/>
          <p:cNvSpPr txBox="1">
            <a:spLocks noChangeArrowheads="1"/>
          </p:cNvSpPr>
          <p:nvPr/>
        </p:nvSpPr>
        <p:spPr bwMode="auto">
          <a:xfrm>
            <a:off x="4460875" y="6242050"/>
            <a:ext cx="579438" cy="304800"/>
          </a:xfrm>
          <a:prstGeom prst="rect">
            <a:avLst/>
          </a:prstGeom>
          <a:noFill/>
          <a:ln w="9525">
            <a:noFill/>
            <a:miter lim="800000"/>
            <a:headEnd/>
            <a:tailEnd/>
          </a:ln>
          <a:effectLst/>
        </p:spPr>
        <p:txBody>
          <a:bodyPr wrap="none" lIns="91424" tIns="45712" rIns="91424" bIns="45712">
            <a:spAutoFit/>
          </a:bodyPr>
          <a:lstStyle/>
          <a:p>
            <a:pPr algn="l"/>
            <a:r>
              <a:rPr lang="en-US" sz="1400" b="1">
                <a:cs typeface="Arial" charset="0"/>
              </a:rPr>
              <a:t>1990</a:t>
            </a:r>
          </a:p>
        </p:txBody>
      </p:sp>
      <p:sp>
        <p:nvSpPr>
          <p:cNvPr id="116" name="Text Box 17"/>
          <p:cNvSpPr txBox="1">
            <a:spLocks noChangeArrowheads="1"/>
          </p:cNvSpPr>
          <p:nvPr/>
        </p:nvSpPr>
        <p:spPr bwMode="auto">
          <a:xfrm>
            <a:off x="2905125" y="6242050"/>
            <a:ext cx="579438" cy="304800"/>
          </a:xfrm>
          <a:prstGeom prst="rect">
            <a:avLst/>
          </a:prstGeom>
          <a:noFill/>
          <a:ln w="9525">
            <a:noFill/>
            <a:miter lim="800000"/>
            <a:headEnd/>
            <a:tailEnd/>
          </a:ln>
          <a:effectLst/>
        </p:spPr>
        <p:txBody>
          <a:bodyPr wrap="none" lIns="91424" tIns="45712" rIns="91424" bIns="45712">
            <a:spAutoFit/>
          </a:bodyPr>
          <a:lstStyle/>
          <a:p>
            <a:pPr algn="l"/>
            <a:r>
              <a:rPr lang="en-US" sz="1400" b="1">
                <a:cs typeface="Arial" charset="0"/>
              </a:rPr>
              <a:t>1980</a:t>
            </a:r>
          </a:p>
        </p:txBody>
      </p:sp>
      <p:sp>
        <p:nvSpPr>
          <p:cNvPr id="117" name="Text Box 18"/>
          <p:cNvSpPr txBox="1">
            <a:spLocks noChangeArrowheads="1"/>
          </p:cNvSpPr>
          <p:nvPr/>
        </p:nvSpPr>
        <p:spPr bwMode="auto">
          <a:xfrm>
            <a:off x="1416050" y="6242050"/>
            <a:ext cx="579438" cy="304800"/>
          </a:xfrm>
          <a:prstGeom prst="rect">
            <a:avLst/>
          </a:prstGeom>
          <a:noFill/>
          <a:ln w="9525">
            <a:noFill/>
            <a:miter lim="800000"/>
            <a:headEnd/>
            <a:tailEnd/>
          </a:ln>
          <a:effectLst/>
        </p:spPr>
        <p:txBody>
          <a:bodyPr wrap="none" lIns="91424" tIns="45712" rIns="91424" bIns="45712">
            <a:spAutoFit/>
          </a:bodyPr>
          <a:lstStyle/>
          <a:p>
            <a:pPr algn="l"/>
            <a:r>
              <a:rPr lang="en-US" sz="1400" b="1">
                <a:cs typeface="Arial" charset="0"/>
              </a:rPr>
              <a:t>1970</a:t>
            </a:r>
          </a:p>
        </p:txBody>
      </p:sp>
      <p:sp>
        <p:nvSpPr>
          <p:cNvPr id="118" name="Text Box 19"/>
          <p:cNvSpPr txBox="1">
            <a:spLocks noChangeArrowheads="1"/>
          </p:cNvSpPr>
          <p:nvPr/>
        </p:nvSpPr>
        <p:spPr bwMode="auto">
          <a:xfrm>
            <a:off x="2117725" y="6242050"/>
            <a:ext cx="579438" cy="304800"/>
          </a:xfrm>
          <a:prstGeom prst="rect">
            <a:avLst/>
          </a:prstGeom>
          <a:noFill/>
          <a:ln w="9525">
            <a:noFill/>
            <a:miter lim="800000"/>
            <a:headEnd/>
            <a:tailEnd/>
          </a:ln>
          <a:effectLst/>
        </p:spPr>
        <p:txBody>
          <a:bodyPr wrap="none" lIns="91424" tIns="45712" rIns="91424" bIns="45712">
            <a:spAutoFit/>
          </a:bodyPr>
          <a:lstStyle/>
          <a:p>
            <a:pPr algn="l"/>
            <a:r>
              <a:rPr lang="en-US" sz="1400" b="1">
                <a:cs typeface="Arial" charset="0"/>
              </a:rPr>
              <a:t>1975</a:t>
            </a:r>
          </a:p>
        </p:txBody>
      </p:sp>
      <p:sp>
        <p:nvSpPr>
          <p:cNvPr id="119" name="Text Box 20"/>
          <p:cNvSpPr txBox="1">
            <a:spLocks noChangeArrowheads="1"/>
          </p:cNvSpPr>
          <p:nvPr/>
        </p:nvSpPr>
        <p:spPr bwMode="auto">
          <a:xfrm>
            <a:off x="5246688" y="6242050"/>
            <a:ext cx="579437" cy="304800"/>
          </a:xfrm>
          <a:prstGeom prst="rect">
            <a:avLst/>
          </a:prstGeom>
          <a:noFill/>
          <a:ln w="9525">
            <a:noFill/>
            <a:miter lim="800000"/>
            <a:headEnd/>
            <a:tailEnd/>
          </a:ln>
          <a:effectLst/>
        </p:spPr>
        <p:txBody>
          <a:bodyPr wrap="none" lIns="91424" tIns="45712" rIns="91424" bIns="45712">
            <a:spAutoFit/>
          </a:bodyPr>
          <a:lstStyle/>
          <a:p>
            <a:pPr algn="l"/>
            <a:r>
              <a:rPr lang="en-US" sz="1400" b="1">
                <a:cs typeface="Arial" charset="0"/>
              </a:rPr>
              <a:t>1995</a:t>
            </a:r>
          </a:p>
        </p:txBody>
      </p:sp>
      <p:sp>
        <p:nvSpPr>
          <p:cNvPr id="120" name="Text Box 21"/>
          <p:cNvSpPr txBox="1">
            <a:spLocks noChangeArrowheads="1"/>
          </p:cNvSpPr>
          <p:nvPr/>
        </p:nvSpPr>
        <p:spPr bwMode="auto">
          <a:xfrm>
            <a:off x="5992813" y="6242050"/>
            <a:ext cx="579437" cy="304800"/>
          </a:xfrm>
          <a:prstGeom prst="rect">
            <a:avLst/>
          </a:prstGeom>
          <a:noFill/>
          <a:ln w="9525">
            <a:noFill/>
            <a:miter lim="800000"/>
            <a:headEnd/>
            <a:tailEnd/>
          </a:ln>
          <a:effectLst/>
        </p:spPr>
        <p:txBody>
          <a:bodyPr wrap="none" lIns="91424" tIns="45712" rIns="91424" bIns="45712">
            <a:spAutoFit/>
          </a:bodyPr>
          <a:lstStyle/>
          <a:p>
            <a:pPr algn="l"/>
            <a:r>
              <a:rPr lang="en-US" sz="1400" b="1">
                <a:cs typeface="Arial" charset="0"/>
              </a:rPr>
              <a:t>2000</a:t>
            </a:r>
          </a:p>
        </p:txBody>
      </p:sp>
      <p:sp>
        <p:nvSpPr>
          <p:cNvPr id="121" name="Text Box 22"/>
          <p:cNvSpPr txBox="1">
            <a:spLocks noChangeArrowheads="1"/>
          </p:cNvSpPr>
          <p:nvPr/>
        </p:nvSpPr>
        <p:spPr bwMode="auto">
          <a:xfrm>
            <a:off x="6799263" y="6248400"/>
            <a:ext cx="579437" cy="304800"/>
          </a:xfrm>
          <a:prstGeom prst="rect">
            <a:avLst/>
          </a:prstGeom>
          <a:noFill/>
          <a:ln w="9525">
            <a:noFill/>
            <a:miter lim="800000"/>
            <a:headEnd/>
            <a:tailEnd/>
          </a:ln>
          <a:effectLst/>
        </p:spPr>
        <p:txBody>
          <a:bodyPr wrap="none" lIns="91424" tIns="45712" rIns="91424" bIns="45712">
            <a:spAutoFit/>
          </a:bodyPr>
          <a:lstStyle/>
          <a:p>
            <a:pPr algn="l"/>
            <a:r>
              <a:rPr lang="en-US" sz="1400" b="1">
                <a:cs typeface="Arial" charset="0"/>
              </a:rPr>
              <a:t>2005</a:t>
            </a:r>
          </a:p>
        </p:txBody>
      </p:sp>
      <p:sp>
        <p:nvSpPr>
          <p:cNvPr id="122" name="Line 23"/>
          <p:cNvSpPr>
            <a:spLocks noChangeShapeType="1"/>
          </p:cNvSpPr>
          <p:nvPr/>
        </p:nvSpPr>
        <p:spPr bwMode="auto">
          <a:xfrm rot="16200000">
            <a:off x="-935831" y="3909219"/>
            <a:ext cx="4732337" cy="0"/>
          </a:xfrm>
          <a:prstGeom prst="line">
            <a:avLst/>
          </a:prstGeom>
          <a:noFill/>
          <a:ln w="38100">
            <a:solidFill>
              <a:schemeClr val="tx1"/>
            </a:solidFill>
            <a:round/>
            <a:headEnd/>
            <a:tailEnd/>
          </a:ln>
          <a:effectLst/>
        </p:spPr>
        <p:txBody>
          <a:bodyPr/>
          <a:lstStyle/>
          <a:p>
            <a:endParaRPr lang="en-US"/>
          </a:p>
        </p:txBody>
      </p:sp>
      <p:sp>
        <p:nvSpPr>
          <p:cNvPr id="123" name="AutoShape 24"/>
          <p:cNvSpPr>
            <a:spLocks noChangeArrowheads="1"/>
          </p:cNvSpPr>
          <p:nvPr/>
        </p:nvSpPr>
        <p:spPr bwMode="auto">
          <a:xfrm>
            <a:off x="6361113" y="4043362"/>
            <a:ext cx="80962" cy="90488"/>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24" name="Text Box 25"/>
          <p:cNvSpPr txBox="1">
            <a:spLocks noChangeArrowheads="1"/>
          </p:cNvSpPr>
          <p:nvPr/>
        </p:nvSpPr>
        <p:spPr bwMode="auto">
          <a:xfrm>
            <a:off x="6153150" y="3762375"/>
            <a:ext cx="444500"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Raw</a:t>
            </a:r>
          </a:p>
        </p:txBody>
      </p:sp>
      <p:sp>
        <p:nvSpPr>
          <p:cNvPr id="125" name="AutoShape 26"/>
          <p:cNvSpPr>
            <a:spLocks noChangeArrowheads="1"/>
          </p:cNvSpPr>
          <p:nvPr/>
        </p:nvSpPr>
        <p:spPr bwMode="auto">
          <a:xfrm>
            <a:off x="6202363" y="5338762"/>
            <a:ext cx="79375" cy="92075"/>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26" name="Text Box 27"/>
          <p:cNvSpPr txBox="1">
            <a:spLocks noChangeArrowheads="1"/>
          </p:cNvSpPr>
          <p:nvPr/>
        </p:nvSpPr>
        <p:spPr bwMode="auto">
          <a:xfrm>
            <a:off x="5516563" y="5216525"/>
            <a:ext cx="636587"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Power4</a:t>
            </a:r>
          </a:p>
        </p:txBody>
      </p:sp>
      <p:sp>
        <p:nvSpPr>
          <p:cNvPr id="127" name="AutoShape 28"/>
          <p:cNvSpPr>
            <a:spLocks noChangeArrowheads="1"/>
          </p:cNvSpPr>
          <p:nvPr/>
        </p:nvSpPr>
        <p:spPr bwMode="auto">
          <a:xfrm>
            <a:off x="6937375" y="5340350"/>
            <a:ext cx="79375" cy="92075"/>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28" name="Text Box 29"/>
          <p:cNvSpPr txBox="1">
            <a:spLocks noChangeArrowheads="1"/>
          </p:cNvSpPr>
          <p:nvPr/>
        </p:nvSpPr>
        <p:spPr bwMode="auto">
          <a:xfrm>
            <a:off x="6584950" y="5127625"/>
            <a:ext cx="677863"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Opteron</a:t>
            </a:r>
          </a:p>
        </p:txBody>
      </p:sp>
      <p:sp>
        <p:nvSpPr>
          <p:cNvPr id="129" name="AutoShape 30"/>
          <p:cNvSpPr>
            <a:spLocks noChangeArrowheads="1"/>
          </p:cNvSpPr>
          <p:nvPr/>
        </p:nvSpPr>
        <p:spPr bwMode="auto">
          <a:xfrm>
            <a:off x="7213600" y="5340350"/>
            <a:ext cx="80963" cy="92075"/>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30" name="Text Box 31"/>
          <p:cNvSpPr txBox="1">
            <a:spLocks noChangeArrowheads="1"/>
          </p:cNvSpPr>
          <p:nvPr/>
        </p:nvSpPr>
        <p:spPr bwMode="auto">
          <a:xfrm>
            <a:off x="7018338" y="5408612"/>
            <a:ext cx="636587"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Power6</a:t>
            </a:r>
          </a:p>
        </p:txBody>
      </p:sp>
      <p:sp>
        <p:nvSpPr>
          <p:cNvPr id="131" name="AutoShape 32"/>
          <p:cNvSpPr>
            <a:spLocks noChangeArrowheads="1"/>
          </p:cNvSpPr>
          <p:nvPr/>
        </p:nvSpPr>
        <p:spPr bwMode="auto">
          <a:xfrm>
            <a:off x="7205663" y="4471987"/>
            <a:ext cx="79375" cy="90488"/>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32" name="Text Box 33"/>
          <p:cNvSpPr txBox="1">
            <a:spLocks noChangeArrowheads="1"/>
          </p:cNvSpPr>
          <p:nvPr/>
        </p:nvSpPr>
        <p:spPr bwMode="auto">
          <a:xfrm>
            <a:off x="6607175" y="4348162"/>
            <a:ext cx="649288"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Niagara</a:t>
            </a:r>
          </a:p>
        </p:txBody>
      </p:sp>
      <p:sp>
        <p:nvSpPr>
          <p:cNvPr id="133" name="AutoShape 34"/>
          <p:cNvSpPr>
            <a:spLocks noChangeArrowheads="1"/>
          </p:cNvSpPr>
          <p:nvPr/>
        </p:nvSpPr>
        <p:spPr bwMode="auto">
          <a:xfrm>
            <a:off x="7070725" y="5340350"/>
            <a:ext cx="79375" cy="92075"/>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34" name="Text Box 35"/>
          <p:cNvSpPr txBox="1">
            <a:spLocks noChangeArrowheads="1"/>
          </p:cNvSpPr>
          <p:nvPr/>
        </p:nvSpPr>
        <p:spPr bwMode="auto">
          <a:xfrm>
            <a:off x="6669088" y="5505450"/>
            <a:ext cx="571500"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Yonah</a:t>
            </a:r>
          </a:p>
        </p:txBody>
      </p:sp>
      <p:sp>
        <p:nvSpPr>
          <p:cNvPr id="135" name="AutoShape 36"/>
          <p:cNvSpPr>
            <a:spLocks noChangeArrowheads="1"/>
          </p:cNvSpPr>
          <p:nvPr/>
        </p:nvSpPr>
        <p:spPr bwMode="auto">
          <a:xfrm>
            <a:off x="6821488" y="5340350"/>
            <a:ext cx="79375" cy="92075"/>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36" name="Text Box 37"/>
          <p:cNvSpPr txBox="1">
            <a:spLocks noChangeArrowheads="1"/>
          </p:cNvSpPr>
          <p:nvPr/>
        </p:nvSpPr>
        <p:spPr bwMode="auto">
          <a:xfrm>
            <a:off x="6254750" y="5399087"/>
            <a:ext cx="769938"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PExtreme</a:t>
            </a:r>
          </a:p>
        </p:txBody>
      </p:sp>
      <p:sp>
        <p:nvSpPr>
          <p:cNvPr id="137" name="AutoShape 38"/>
          <p:cNvSpPr>
            <a:spLocks noChangeArrowheads="1"/>
          </p:cNvSpPr>
          <p:nvPr/>
        </p:nvSpPr>
        <p:spPr bwMode="auto">
          <a:xfrm>
            <a:off x="7413625" y="5340350"/>
            <a:ext cx="79375" cy="92075"/>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38" name="Text Box 39"/>
          <p:cNvSpPr txBox="1">
            <a:spLocks noChangeArrowheads="1"/>
          </p:cNvSpPr>
          <p:nvPr/>
        </p:nvSpPr>
        <p:spPr bwMode="auto">
          <a:xfrm>
            <a:off x="7285038" y="5122862"/>
            <a:ext cx="925512"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Tanglewood</a:t>
            </a:r>
          </a:p>
        </p:txBody>
      </p:sp>
      <p:sp>
        <p:nvSpPr>
          <p:cNvPr id="139" name="AutoShape 40"/>
          <p:cNvSpPr>
            <a:spLocks noChangeArrowheads="1"/>
          </p:cNvSpPr>
          <p:nvPr/>
        </p:nvSpPr>
        <p:spPr bwMode="auto">
          <a:xfrm>
            <a:off x="7402513" y="4398962"/>
            <a:ext cx="79375" cy="88900"/>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40" name="Text Box 41"/>
          <p:cNvSpPr txBox="1">
            <a:spLocks noChangeArrowheads="1"/>
          </p:cNvSpPr>
          <p:nvPr/>
        </p:nvSpPr>
        <p:spPr bwMode="auto">
          <a:xfrm>
            <a:off x="7418388" y="4329112"/>
            <a:ext cx="417512"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Cell</a:t>
            </a:r>
          </a:p>
        </p:txBody>
      </p:sp>
      <p:sp>
        <p:nvSpPr>
          <p:cNvPr id="141" name="AutoShape 42"/>
          <p:cNvSpPr>
            <a:spLocks noChangeArrowheads="1"/>
          </p:cNvSpPr>
          <p:nvPr/>
        </p:nvSpPr>
        <p:spPr bwMode="auto">
          <a:xfrm>
            <a:off x="7589838" y="2973387"/>
            <a:ext cx="79375" cy="90488"/>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42" name="Text Box 43"/>
          <p:cNvSpPr txBox="1">
            <a:spLocks noChangeArrowheads="1"/>
          </p:cNvSpPr>
          <p:nvPr/>
        </p:nvSpPr>
        <p:spPr bwMode="auto">
          <a:xfrm>
            <a:off x="7340600" y="2598737"/>
            <a:ext cx="565150" cy="396875"/>
          </a:xfrm>
          <a:prstGeom prst="rect">
            <a:avLst/>
          </a:prstGeom>
          <a:noFill/>
          <a:ln w="9525">
            <a:noFill/>
            <a:miter lim="800000"/>
            <a:headEnd/>
            <a:tailEnd/>
          </a:ln>
          <a:effectLst/>
        </p:spPr>
        <p:txBody>
          <a:bodyPr wrap="none" lIns="91424" tIns="45712" rIns="91424" bIns="45712">
            <a:spAutoFit/>
          </a:bodyPr>
          <a:lstStyle/>
          <a:p>
            <a:r>
              <a:rPr lang="en-US" sz="1000" b="1">
                <a:solidFill>
                  <a:srgbClr val="CC0000"/>
                </a:solidFill>
                <a:cs typeface="Arial" charset="0"/>
              </a:rPr>
              <a:t>Intel</a:t>
            </a:r>
          </a:p>
          <a:p>
            <a:r>
              <a:rPr lang="en-US" sz="1000" b="1">
                <a:solidFill>
                  <a:srgbClr val="CC0000"/>
                </a:solidFill>
                <a:cs typeface="Arial" charset="0"/>
              </a:rPr>
              <a:t>Tflops</a:t>
            </a:r>
          </a:p>
        </p:txBody>
      </p:sp>
      <p:sp>
        <p:nvSpPr>
          <p:cNvPr id="143" name="AutoShape 44"/>
          <p:cNvSpPr>
            <a:spLocks noChangeArrowheads="1"/>
          </p:cNvSpPr>
          <p:nvPr/>
        </p:nvSpPr>
        <p:spPr bwMode="auto">
          <a:xfrm>
            <a:off x="7035800" y="5100637"/>
            <a:ext cx="79375" cy="92075"/>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44" name="Text Box 45"/>
          <p:cNvSpPr txBox="1">
            <a:spLocks noChangeArrowheads="1"/>
          </p:cNvSpPr>
          <p:nvPr/>
        </p:nvSpPr>
        <p:spPr bwMode="auto">
          <a:xfrm>
            <a:off x="6408738" y="4956175"/>
            <a:ext cx="706437"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Xbox360</a:t>
            </a:r>
          </a:p>
        </p:txBody>
      </p:sp>
      <p:sp>
        <p:nvSpPr>
          <p:cNvPr id="145" name="AutoShape 46"/>
          <p:cNvSpPr>
            <a:spLocks noChangeArrowheads="1"/>
          </p:cNvSpPr>
          <p:nvPr/>
        </p:nvSpPr>
        <p:spPr bwMode="auto">
          <a:xfrm>
            <a:off x="7402513" y="4043362"/>
            <a:ext cx="79375" cy="90488"/>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46" name="Text Box 47"/>
          <p:cNvSpPr txBox="1">
            <a:spLocks noChangeArrowheads="1"/>
          </p:cNvSpPr>
          <p:nvPr/>
        </p:nvSpPr>
        <p:spPr bwMode="auto">
          <a:xfrm>
            <a:off x="7277100" y="3663950"/>
            <a:ext cx="889000" cy="396875"/>
          </a:xfrm>
          <a:prstGeom prst="rect">
            <a:avLst/>
          </a:prstGeom>
          <a:noFill/>
          <a:ln w="9525">
            <a:noFill/>
            <a:miter lim="800000"/>
            <a:headEnd/>
            <a:tailEnd/>
          </a:ln>
          <a:effectLst/>
        </p:spPr>
        <p:txBody>
          <a:bodyPr lIns="91424" tIns="45712" rIns="91424" bIns="45712">
            <a:spAutoFit/>
          </a:bodyPr>
          <a:lstStyle/>
          <a:p>
            <a:r>
              <a:rPr lang="en-US" sz="1000" b="1">
                <a:solidFill>
                  <a:srgbClr val="CC0000"/>
                </a:solidFill>
                <a:cs typeface="Arial" charset="0"/>
              </a:rPr>
              <a:t>Cavium</a:t>
            </a:r>
          </a:p>
          <a:p>
            <a:r>
              <a:rPr lang="en-US" sz="1000" b="1">
                <a:solidFill>
                  <a:srgbClr val="CC0000"/>
                </a:solidFill>
                <a:cs typeface="Arial" charset="0"/>
              </a:rPr>
              <a:t>Octeon</a:t>
            </a:r>
          </a:p>
        </p:txBody>
      </p:sp>
      <p:sp>
        <p:nvSpPr>
          <p:cNvPr id="147" name="AutoShape 48"/>
          <p:cNvSpPr>
            <a:spLocks noChangeArrowheads="1"/>
          </p:cNvSpPr>
          <p:nvPr/>
        </p:nvSpPr>
        <p:spPr bwMode="auto">
          <a:xfrm>
            <a:off x="7096125" y="4043362"/>
            <a:ext cx="80963" cy="90488"/>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48" name="Text Box 49"/>
          <p:cNvSpPr txBox="1">
            <a:spLocks noChangeArrowheads="1"/>
          </p:cNvSpPr>
          <p:nvPr/>
        </p:nvSpPr>
        <p:spPr bwMode="auto">
          <a:xfrm>
            <a:off x="6889750" y="3646487"/>
            <a:ext cx="481013" cy="3968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Raza</a:t>
            </a:r>
          </a:p>
          <a:p>
            <a:pPr algn="l"/>
            <a:r>
              <a:rPr lang="en-US" sz="1000" b="1">
                <a:solidFill>
                  <a:srgbClr val="CC0000"/>
                </a:solidFill>
                <a:cs typeface="Arial" charset="0"/>
              </a:rPr>
              <a:t>XLR</a:t>
            </a:r>
          </a:p>
        </p:txBody>
      </p:sp>
      <p:sp>
        <p:nvSpPr>
          <p:cNvPr id="149" name="AutoShape 50"/>
          <p:cNvSpPr>
            <a:spLocks noChangeArrowheads="1"/>
          </p:cNvSpPr>
          <p:nvPr/>
        </p:nvSpPr>
        <p:spPr bwMode="auto">
          <a:xfrm>
            <a:off x="6500813" y="5338762"/>
            <a:ext cx="79375" cy="92075"/>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50" name="Rectangle 51"/>
          <p:cNvSpPr>
            <a:spLocks noChangeArrowheads="1"/>
          </p:cNvSpPr>
          <p:nvPr/>
        </p:nvSpPr>
        <p:spPr bwMode="auto">
          <a:xfrm>
            <a:off x="5964238" y="5089525"/>
            <a:ext cx="720725" cy="244475"/>
          </a:xfrm>
          <a:prstGeom prst="rect">
            <a:avLst/>
          </a:prstGeom>
          <a:noFill/>
          <a:ln w="9525" algn="ctr">
            <a:noFill/>
            <a:miter lim="800000"/>
            <a:headEnd/>
            <a:tailEnd/>
          </a:ln>
          <a:effectLst/>
        </p:spPr>
        <p:txBody>
          <a:bodyPr wrap="none" lIns="91424" tIns="45712" rIns="91424" bIns="45712" anchor="ctr">
            <a:spAutoFit/>
          </a:bodyPr>
          <a:lstStyle/>
          <a:p>
            <a:pPr algn="l"/>
            <a:r>
              <a:rPr lang="en-US" sz="1000" b="1">
                <a:solidFill>
                  <a:srgbClr val="CC0000"/>
                </a:solidFill>
              </a:rPr>
              <a:t>PA-8800</a:t>
            </a:r>
            <a:r>
              <a:rPr lang="en-US" sz="1000">
                <a:solidFill>
                  <a:srgbClr val="CC0000"/>
                </a:solidFill>
              </a:rPr>
              <a:t> </a:t>
            </a:r>
          </a:p>
        </p:txBody>
      </p:sp>
      <p:sp>
        <p:nvSpPr>
          <p:cNvPr id="151" name="AutoShape 52"/>
          <p:cNvSpPr>
            <a:spLocks noChangeArrowheads="1"/>
          </p:cNvSpPr>
          <p:nvPr/>
        </p:nvSpPr>
        <p:spPr bwMode="auto">
          <a:xfrm>
            <a:off x="7493000" y="2479675"/>
            <a:ext cx="77788" cy="90487"/>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52" name="Text Box 53"/>
          <p:cNvSpPr txBox="1">
            <a:spLocks noChangeArrowheads="1"/>
          </p:cNvSpPr>
          <p:nvPr/>
        </p:nvSpPr>
        <p:spPr bwMode="auto">
          <a:xfrm>
            <a:off x="6985000" y="2338387"/>
            <a:ext cx="565150" cy="3968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Cisco</a:t>
            </a:r>
          </a:p>
          <a:p>
            <a:pPr algn="l"/>
            <a:r>
              <a:rPr lang="en-US" sz="1000" b="1">
                <a:solidFill>
                  <a:srgbClr val="CC0000"/>
                </a:solidFill>
                <a:cs typeface="Arial" charset="0"/>
              </a:rPr>
              <a:t>CSR-1</a:t>
            </a:r>
          </a:p>
        </p:txBody>
      </p:sp>
      <p:sp>
        <p:nvSpPr>
          <p:cNvPr id="153" name="AutoShape 54"/>
          <p:cNvSpPr>
            <a:spLocks noChangeArrowheads="1"/>
          </p:cNvSpPr>
          <p:nvPr/>
        </p:nvSpPr>
        <p:spPr bwMode="auto">
          <a:xfrm>
            <a:off x="7397750" y="2085975"/>
            <a:ext cx="77788" cy="90487"/>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54" name="Text Box 55"/>
          <p:cNvSpPr txBox="1">
            <a:spLocks noChangeArrowheads="1"/>
          </p:cNvSpPr>
          <p:nvPr/>
        </p:nvSpPr>
        <p:spPr bwMode="auto">
          <a:xfrm>
            <a:off x="6805613" y="1855787"/>
            <a:ext cx="712787" cy="3968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Picochip</a:t>
            </a:r>
          </a:p>
          <a:p>
            <a:pPr algn="l"/>
            <a:r>
              <a:rPr lang="en-US" sz="1000" b="1">
                <a:solidFill>
                  <a:srgbClr val="CC0000"/>
                </a:solidFill>
                <a:cs typeface="Arial" charset="0"/>
              </a:rPr>
              <a:t>PC102</a:t>
            </a:r>
          </a:p>
        </p:txBody>
      </p:sp>
      <p:sp>
        <p:nvSpPr>
          <p:cNvPr id="155" name="AutoShape 56"/>
          <p:cNvSpPr>
            <a:spLocks noChangeArrowheads="1"/>
          </p:cNvSpPr>
          <p:nvPr/>
        </p:nvSpPr>
        <p:spPr bwMode="auto">
          <a:xfrm>
            <a:off x="7213600" y="4910137"/>
            <a:ext cx="79375" cy="92075"/>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56" name="Rectangle 57"/>
          <p:cNvSpPr>
            <a:spLocks noChangeArrowheads="1"/>
          </p:cNvSpPr>
          <p:nvPr/>
        </p:nvSpPr>
        <p:spPr bwMode="auto">
          <a:xfrm>
            <a:off x="6024563" y="4732337"/>
            <a:ext cx="1316037" cy="244475"/>
          </a:xfrm>
          <a:prstGeom prst="rect">
            <a:avLst/>
          </a:prstGeom>
          <a:noFill/>
          <a:ln w="9525" algn="ctr">
            <a:noFill/>
            <a:miter lim="800000"/>
            <a:headEnd/>
            <a:tailEnd/>
          </a:ln>
          <a:effectLst/>
        </p:spPr>
        <p:txBody>
          <a:bodyPr lIns="91424" tIns="45712" rIns="91424" bIns="45712" anchor="ctr">
            <a:spAutoFit/>
          </a:bodyPr>
          <a:lstStyle/>
          <a:p>
            <a:pPr algn="l"/>
            <a:r>
              <a:rPr lang="en-US" sz="1000" b="1">
                <a:solidFill>
                  <a:srgbClr val="CC0000"/>
                </a:solidFill>
              </a:rPr>
              <a:t>Broadcom 1480</a:t>
            </a:r>
            <a:endParaRPr lang="en-US" sz="1000">
              <a:solidFill>
                <a:srgbClr val="CC0000"/>
              </a:solidFill>
            </a:endParaRPr>
          </a:p>
        </p:txBody>
      </p:sp>
      <p:sp>
        <p:nvSpPr>
          <p:cNvPr id="157" name="Text Box 58"/>
          <p:cNvSpPr txBox="1">
            <a:spLocks noChangeArrowheads="1"/>
          </p:cNvSpPr>
          <p:nvPr/>
        </p:nvSpPr>
        <p:spPr bwMode="auto">
          <a:xfrm>
            <a:off x="7616825" y="6248400"/>
            <a:ext cx="598488" cy="304800"/>
          </a:xfrm>
          <a:prstGeom prst="rect">
            <a:avLst/>
          </a:prstGeom>
          <a:noFill/>
          <a:ln w="9525">
            <a:noFill/>
            <a:miter lim="800000"/>
            <a:headEnd/>
            <a:tailEnd/>
          </a:ln>
          <a:effectLst/>
        </p:spPr>
        <p:txBody>
          <a:bodyPr wrap="none" lIns="91424" tIns="45712" rIns="91424" bIns="45712">
            <a:spAutoFit/>
          </a:bodyPr>
          <a:lstStyle/>
          <a:p>
            <a:pPr algn="l"/>
            <a:r>
              <a:rPr lang="en-US" sz="1400" b="1">
                <a:cs typeface="Arial" charset="0"/>
              </a:rPr>
              <a:t>20??</a:t>
            </a:r>
          </a:p>
        </p:txBody>
      </p:sp>
      <p:sp>
        <p:nvSpPr>
          <p:cNvPr id="158" name="Text Box 59"/>
          <p:cNvSpPr txBox="1">
            <a:spLocks noChangeArrowheads="1"/>
          </p:cNvSpPr>
          <p:nvPr/>
        </p:nvSpPr>
        <p:spPr bwMode="auto">
          <a:xfrm>
            <a:off x="82550" y="3584575"/>
            <a:ext cx="930275" cy="822325"/>
          </a:xfrm>
          <a:prstGeom prst="rect">
            <a:avLst/>
          </a:prstGeom>
          <a:noFill/>
          <a:ln w="9525" algn="ctr">
            <a:noFill/>
            <a:miter lim="800000"/>
            <a:headEnd/>
            <a:tailEnd/>
          </a:ln>
          <a:effectLst/>
        </p:spPr>
        <p:txBody>
          <a:bodyPr wrap="none" lIns="91424" tIns="45712" rIns="91424" bIns="45712">
            <a:spAutoFit/>
          </a:bodyPr>
          <a:lstStyle/>
          <a:p>
            <a:r>
              <a:rPr lang="en-US" sz="2400"/>
              <a:t># of</a:t>
            </a:r>
          </a:p>
          <a:p>
            <a:r>
              <a:rPr lang="en-US" sz="2400"/>
              <a:t>cores</a:t>
            </a:r>
          </a:p>
        </p:txBody>
      </p:sp>
      <p:sp>
        <p:nvSpPr>
          <p:cNvPr id="159" name="Text Box 60"/>
          <p:cNvSpPr txBox="1">
            <a:spLocks noChangeArrowheads="1"/>
          </p:cNvSpPr>
          <p:nvPr/>
        </p:nvSpPr>
        <p:spPr bwMode="auto">
          <a:xfrm>
            <a:off x="1160463" y="5630862"/>
            <a:ext cx="325437" cy="396875"/>
          </a:xfrm>
          <a:prstGeom prst="rect">
            <a:avLst/>
          </a:prstGeom>
          <a:noFill/>
          <a:ln w="9525" algn="ctr">
            <a:noFill/>
            <a:miter lim="800000"/>
            <a:headEnd/>
            <a:tailEnd/>
          </a:ln>
          <a:effectLst/>
        </p:spPr>
        <p:txBody>
          <a:bodyPr wrap="none" lIns="91424" tIns="45712" rIns="91424" bIns="45712">
            <a:spAutoFit/>
          </a:bodyPr>
          <a:lstStyle/>
          <a:p>
            <a:r>
              <a:rPr lang="en-US" sz="2000"/>
              <a:t>1</a:t>
            </a:r>
          </a:p>
        </p:txBody>
      </p:sp>
      <p:sp>
        <p:nvSpPr>
          <p:cNvPr id="160" name="Text Box 61"/>
          <p:cNvSpPr txBox="1">
            <a:spLocks noChangeArrowheads="1"/>
          </p:cNvSpPr>
          <p:nvPr/>
        </p:nvSpPr>
        <p:spPr bwMode="auto">
          <a:xfrm>
            <a:off x="1239838" y="5634037"/>
            <a:ext cx="184150" cy="641350"/>
          </a:xfrm>
          <a:prstGeom prst="rect">
            <a:avLst/>
          </a:prstGeom>
          <a:noFill/>
          <a:ln w="9525" algn="ctr">
            <a:noFill/>
            <a:miter lim="800000"/>
            <a:headEnd/>
            <a:tailEnd/>
          </a:ln>
          <a:effectLst/>
        </p:spPr>
        <p:txBody>
          <a:bodyPr wrap="none" lIns="91424" tIns="45712" rIns="91424" bIns="45712">
            <a:spAutoFit/>
          </a:bodyPr>
          <a:lstStyle/>
          <a:p>
            <a:endParaRPr lang="en-US" sz="3600"/>
          </a:p>
        </p:txBody>
      </p:sp>
      <p:sp>
        <p:nvSpPr>
          <p:cNvPr id="161" name="Text Box 62"/>
          <p:cNvSpPr txBox="1">
            <a:spLocks noChangeArrowheads="1"/>
          </p:cNvSpPr>
          <p:nvPr/>
        </p:nvSpPr>
        <p:spPr bwMode="auto">
          <a:xfrm>
            <a:off x="1160463" y="5194300"/>
            <a:ext cx="325437" cy="396875"/>
          </a:xfrm>
          <a:prstGeom prst="rect">
            <a:avLst/>
          </a:prstGeom>
          <a:noFill/>
          <a:ln w="9525" algn="ctr">
            <a:noFill/>
            <a:miter lim="800000"/>
            <a:headEnd/>
            <a:tailEnd/>
          </a:ln>
          <a:effectLst/>
        </p:spPr>
        <p:txBody>
          <a:bodyPr wrap="none" lIns="91424" tIns="45712" rIns="91424" bIns="45712">
            <a:spAutoFit/>
          </a:bodyPr>
          <a:lstStyle/>
          <a:p>
            <a:r>
              <a:rPr lang="en-US" sz="2000"/>
              <a:t>2</a:t>
            </a:r>
          </a:p>
        </p:txBody>
      </p:sp>
      <p:sp>
        <p:nvSpPr>
          <p:cNvPr id="162" name="Text Box 63"/>
          <p:cNvSpPr txBox="1">
            <a:spLocks noChangeArrowheads="1"/>
          </p:cNvSpPr>
          <p:nvPr/>
        </p:nvSpPr>
        <p:spPr bwMode="auto">
          <a:xfrm>
            <a:off x="1160463" y="4765675"/>
            <a:ext cx="325437" cy="396875"/>
          </a:xfrm>
          <a:prstGeom prst="rect">
            <a:avLst/>
          </a:prstGeom>
          <a:noFill/>
          <a:ln w="9525" algn="ctr">
            <a:noFill/>
            <a:miter lim="800000"/>
            <a:headEnd/>
            <a:tailEnd/>
          </a:ln>
          <a:effectLst/>
        </p:spPr>
        <p:txBody>
          <a:bodyPr wrap="none" lIns="91424" tIns="45712" rIns="91424" bIns="45712">
            <a:spAutoFit/>
          </a:bodyPr>
          <a:lstStyle/>
          <a:p>
            <a:r>
              <a:rPr lang="en-US" sz="2000"/>
              <a:t>4</a:t>
            </a:r>
          </a:p>
        </p:txBody>
      </p:sp>
      <p:sp>
        <p:nvSpPr>
          <p:cNvPr id="163" name="Text Box 64"/>
          <p:cNvSpPr txBox="1">
            <a:spLocks noChangeArrowheads="1"/>
          </p:cNvSpPr>
          <p:nvPr/>
        </p:nvSpPr>
        <p:spPr bwMode="auto">
          <a:xfrm>
            <a:off x="1160463" y="4327525"/>
            <a:ext cx="325437" cy="396875"/>
          </a:xfrm>
          <a:prstGeom prst="rect">
            <a:avLst/>
          </a:prstGeom>
          <a:noFill/>
          <a:ln w="9525" algn="ctr">
            <a:noFill/>
            <a:miter lim="800000"/>
            <a:headEnd/>
            <a:tailEnd/>
          </a:ln>
          <a:effectLst/>
        </p:spPr>
        <p:txBody>
          <a:bodyPr wrap="none" lIns="91424" tIns="45712" rIns="91424" bIns="45712">
            <a:spAutoFit/>
          </a:bodyPr>
          <a:lstStyle/>
          <a:p>
            <a:r>
              <a:rPr lang="en-US" sz="2000"/>
              <a:t>8</a:t>
            </a:r>
          </a:p>
        </p:txBody>
      </p:sp>
      <p:sp>
        <p:nvSpPr>
          <p:cNvPr id="164" name="Text Box 65"/>
          <p:cNvSpPr txBox="1">
            <a:spLocks noChangeArrowheads="1"/>
          </p:cNvSpPr>
          <p:nvPr/>
        </p:nvSpPr>
        <p:spPr bwMode="auto">
          <a:xfrm>
            <a:off x="1019175" y="3887787"/>
            <a:ext cx="466725" cy="396875"/>
          </a:xfrm>
          <a:prstGeom prst="rect">
            <a:avLst/>
          </a:prstGeom>
          <a:noFill/>
          <a:ln w="9525" algn="ctr">
            <a:noFill/>
            <a:miter lim="800000"/>
            <a:headEnd/>
            <a:tailEnd/>
          </a:ln>
          <a:effectLst/>
        </p:spPr>
        <p:txBody>
          <a:bodyPr wrap="none" lIns="91424" tIns="45712" rIns="91424" bIns="45712">
            <a:spAutoFit/>
          </a:bodyPr>
          <a:lstStyle/>
          <a:p>
            <a:r>
              <a:rPr lang="en-US" sz="2000"/>
              <a:t>16</a:t>
            </a:r>
          </a:p>
        </p:txBody>
      </p:sp>
      <p:sp>
        <p:nvSpPr>
          <p:cNvPr id="165" name="Text Box 66"/>
          <p:cNvSpPr txBox="1">
            <a:spLocks noChangeArrowheads="1"/>
          </p:cNvSpPr>
          <p:nvPr/>
        </p:nvSpPr>
        <p:spPr bwMode="auto">
          <a:xfrm>
            <a:off x="1019175" y="3459162"/>
            <a:ext cx="466725" cy="396875"/>
          </a:xfrm>
          <a:prstGeom prst="rect">
            <a:avLst/>
          </a:prstGeom>
          <a:noFill/>
          <a:ln w="9525" algn="ctr">
            <a:noFill/>
            <a:miter lim="800000"/>
            <a:headEnd/>
            <a:tailEnd/>
          </a:ln>
          <a:effectLst/>
        </p:spPr>
        <p:txBody>
          <a:bodyPr wrap="none" lIns="91424" tIns="45712" rIns="91424" bIns="45712">
            <a:spAutoFit/>
          </a:bodyPr>
          <a:lstStyle/>
          <a:p>
            <a:r>
              <a:rPr lang="en-US" sz="2000"/>
              <a:t>32</a:t>
            </a:r>
          </a:p>
        </p:txBody>
      </p:sp>
      <p:sp>
        <p:nvSpPr>
          <p:cNvPr id="166" name="Text Box 67"/>
          <p:cNvSpPr txBox="1">
            <a:spLocks noChangeArrowheads="1"/>
          </p:cNvSpPr>
          <p:nvPr/>
        </p:nvSpPr>
        <p:spPr bwMode="auto">
          <a:xfrm>
            <a:off x="1019175" y="3013075"/>
            <a:ext cx="466725" cy="396875"/>
          </a:xfrm>
          <a:prstGeom prst="rect">
            <a:avLst/>
          </a:prstGeom>
          <a:noFill/>
          <a:ln w="9525" algn="ctr">
            <a:noFill/>
            <a:miter lim="800000"/>
            <a:headEnd/>
            <a:tailEnd/>
          </a:ln>
          <a:effectLst/>
        </p:spPr>
        <p:txBody>
          <a:bodyPr wrap="none" lIns="91424" tIns="45712" rIns="91424" bIns="45712">
            <a:spAutoFit/>
          </a:bodyPr>
          <a:lstStyle/>
          <a:p>
            <a:r>
              <a:rPr lang="en-US" sz="2000"/>
              <a:t>64</a:t>
            </a:r>
          </a:p>
        </p:txBody>
      </p:sp>
      <p:sp>
        <p:nvSpPr>
          <p:cNvPr id="167" name="Text Box 68"/>
          <p:cNvSpPr txBox="1">
            <a:spLocks noChangeArrowheads="1"/>
          </p:cNvSpPr>
          <p:nvPr/>
        </p:nvSpPr>
        <p:spPr bwMode="auto">
          <a:xfrm>
            <a:off x="879475" y="2584450"/>
            <a:ext cx="608013" cy="396875"/>
          </a:xfrm>
          <a:prstGeom prst="rect">
            <a:avLst/>
          </a:prstGeom>
          <a:noFill/>
          <a:ln w="9525" algn="ctr">
            <a:noFill/>
            <a:miter lim="800000"/>
            <a:headEnd/>
            <a:tailEnd/>
          </a:ln>
          <a:effectLst/>
        </p:spPr>
        <p:txBody>
          <a:bodyPr wrap="none" lIns="91424" tIns="45712" rIns="91424" bIns="45712">
            <a:spAutoFit/>
          </a:bodyPr>
          <a:lstStyle/>
          <a:p>
            <a:r>
              <a:rPr lang="en-US" sz="2000"/>
              <a:t>128</a:t>
            </a:r>
          </a:p>
        </p:txBody>
      </p:sp>
      <p:sp>
        <p:nvSpPr>
          <p:cNvPr id="168" name="Text Box 69"/>
          <p:cNvSpPr txBox="1">
            <a:spLocks noChangeArrowheads="1"/>
          </p:cNvSpPr>
          <p:nvPr/>
        </p:nvSpPr>
        <p:spPr bwMode="auto">
          <a:xfrm>
            <a:off x="879475" y="2173287"/>
            <a:ext cx="608013" cy="396875"/>
          </a:xfrm>
          <a:prstGeom prst="rect">
            <a:avLst/>
          </a:prstGeom>
          <a:noFill/>
          <a:ln w="9525" algn="ctr">
            <a:noFill/>
            <a:miter lim="800000"/>
            <a:headEnd/>
            <a:tailEnd/>
          </a:ln>
          <a:effectLst/>
        </p:spPr>
        <p:txBody>
          <a:bodyPr wrap="none" lIns="91424" tIns="45712" rIns="91424" bIns="45712">
            <a:spAutoFit/>
          </a:bodyPr>
          <a:lstStyle/>
          <a:p>
            <a:r>
              <a:rPr lang="en-US" sz="2000"/>
              <a:t>256</a:t>
            </a:r>
          </a:p>
        </p:txBody>
      </p:sp>
      <p:sp>
        <p:nvSpPr>
          <p:cNvPr id="169" name="Text Box 70"/>
          <p:cNvSpPr txBox="1">
            <a:spLocks noChangeArrowheads="1"/>
          </p:cNvSpPr>
          <p:nvPr/>
        </p:nvSpPr>
        <p:spPr bwMode="auto">
          <a:xfrm>
            <a:off x="879475" y="1708150"/>
            <a:ext cx="608013" cy="396875"/>
          </a:xfrm>
          <a:prstGeom prst="rect">
            <a:avLst/>
          </a:prstGeom>
          <a:noFill/>
          <a:ln w="9525" algn="ctr">
            <a:noFill/>
            <a:miter lim="800000"/>
            <a:headEnd/>
            <a:tailEnd/>
          </a:ln>
          <a:effectLst/>
        </p:spPr>
        <p:txBody>
          <a:bodyPr wrap="none" lIns="91424" tIns="45712" rIns="91424" bIns="45712">
            <a:spAutoFit/>
          </a:bodyPr>
          <a:lstStyle/>
          <a:p>
            <a:r>
              <a:rPr lang="en-US" sz="2000"/>
              <a:t>512</a:t>
            </a:r>
          </a:p>
        </p:txBody>
      </p:sp>
      <p:sp>
        <p:nvSpPr>
          <p:cNvPr id="170" name="AutoShape 71"/>
          <p:cNvSpPr>
            <a:spLocks noChangeArrowheads="1"/>
          </p:cNvSpPr>
          <p:nvPr/>
        </p:nvSpPr>
        <p:spPr bwMode="auto">
          <a:xfrm>
            <a:off x="7337425" y="4910137"/>
            <a:ext cx="79375" cy="92075"/>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71" name="AutoShape 72"/>
          <p:cNvSpPr>
            <a:spLocks noChangeArrowheads="1"/>
          </p:cNvSpPr>
          <p:nvPr/>
        </p:nvSpPr>
        <p:spPr bwMode="auto">
          <a:xfrm>
            <a:off x="7413625" y="4910137"/>
            <a:ext cx="79375" cy="92075"/>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72" name="Rectangle 73"/>
          <p:cNvSpPr>
            <a:spLocks noChangeArrowheads="1"/>
          </p:cNvSpPr>
          <p:nvPr/>
        </p:nvSpPr>
        <p:spPr bwMode="auto">
          <a:xfrm>
            <a:off x="7234238" y="4664075"/>
            <a:ext cx="1316037" cy="244475"/>
          </a:xfrm>
          <a:prstGeom prst="rect">
            <a:avLst/>
          </a:prstGeom>
          <a:noFill/>
          <a:ln w="9525" algn="ctr">
            <a:noFill/>
            <a:miter lim="800000"/>
            <a:headEnd/>
            <a:tailEnd/>
          </a:ln>
          <a:effectLst/>
        </p:spPr>
        <p:txBody>
          <a:bodyPr lIns="91424" tIns="45712" rIns="91424" bIns="45712" anchor="ctr">
            <a:spAutoFit/>
          </a:bodyPr>
          <a:lstStyle/>
          <a:p>
            <a:pPr algn="l"/>
            <a:r>
              <a:rPr lang="en-US" sz="1000" b="1">
                <a:solidFill>
                  <a:srgbClr val="CC0000"/>
                </a:solidFill>
              </a:rPr>
              <a:t>Opteron 4P</a:t>
            </a:r>
            <a:endParaRPr lang="en-US" sz="1000">
              <a:solidFill>
                <a:srgbClr val="CC0000"/>
              </a:solidFill>
            </a:endParaRPr>
          </a:p>
        </p:txBody>
      </p:sp>
      <p:sp>
        <p:nvSpPr>
          <p:cNvPr id="173" name="Rectangle 74"/>
          <p:cNvSpPr>
            <a:spLocks noChangeArrowheads="1"/>
          </p:cNvSpPr>
          <p:nvPr/>
        </p:nvSpPr>
        <p:spPr bwMode="auto">
          <a:xfrm>
            <a:off x="7499350" y="4641850"/>
            <a:ext cx="1317625" cy="244475"/>
          </a:xfrm>
          <a:prstGeom prst="rect">
            <a:avLst/>
          </a:prstGeom>
          <a:noFill/>
          <a:ln w="9525" algn="ctr">
            <a:noFill/>
            <a:miter lim="800000"/>
            <a:headEnd/>
            <a:tailEnd/>
          </a:ln>
          <a:effectLst/>
        </p:spPr>
        <p:txBody>
          <a:bodyPr lIns="91424" tIns="45712" rIns="91424" bIns="45712" anchor="ctr">
            <a:spAutoFit/>
          </a:bodyPr>
          <a:lstStyle/>
          <a:p>
            <a:pPr algn="l"/>
            <a:r>
              <a:rPr lang="en-US" sz="1000" b="1">
                <a:solidFill>
                  <a:srgbClr val="CC0000"/>
                </a:solidFill>
              </a:rPr>
              <a:t>Xeon MP</a:t>
            </a:r>
            <a:endParaRPr lang="en-US" sz="1000">
              <a:solidFill>
                <a:srgbClr val="CC0000"/>
              </a:solidFill>
            </a:endParaRPr>
          </a:p>
        </p:txBody>
      </p:sp>
      <p:sp>
        <p:nvSpPr>
          <p:cNvPr id="174" name="Text Box 75"/>
          <p:cNvSpPr txBox="1">
            <a:spLocks noChangeArrowheads="1"/>
          </p:cNvSpPr>
          <p:nvPr/>
        </p:nvSpPr>
        <p:spPr bwMode="auto">
          <a:xfrm>
            <a:off x="5676900" y="5692775"/>
            <a:ext cx="184150" cy="641350"/>
          </a:xfrm>
          <a:prstGeom prst="rect">
            <a:avLst/>
          </a:prstGeom>
          <a:noFill/>
          <a:ln w="9525" algn="ctr">
            <a:noFill/>
            <a:miter lim="800000"/>
            <a:headEnd/>
            <a:tailEnd/>
          </a:ln>
          <a:effectLst/>
        </p:spPr>
        <p:txBody>
          <a:bodyPr wrap="none" lIns="91424" tIns="45712" rIns="91424" bIns="45712">
            <a:spAutoFit/>
          </a:bodyPr>
          <a:lstStyle/>
          <a:p>
            <a:endParaRPr lang="en-US" sz="3600"/>
          </a:p>
        </p:txBody>
      </p:sp>
      <p:sp>
        <p:nvSpPr>
          <p:cNvPr id="175" name="AutoShape 76"/>
          <p:cNvSpPr>
            <a:spLocks noChangeArrowheads="1"/>
          </p:cNvSpPr>
          <p:nvPr/>
        </p:nvSpPr>
        <p:spPr bwMode="auto">
          <a:xfrm>
            <a:off x="7483475" y="2057400"/>
            <a:ext cx="79375" cy="88900"/>
          </a:xfrm>
          <a:prstGeom prst="triangle">
            <a:avLst>
              <a:gd name="adj" fmla="val 50000"/>
            </a:avLst>
          </a:prstGeom>
          <a:solidFill>
            <a:srgbClr val="CC0000"/>
          </a:solidFill>
          <a:ln w="9525">
            <a:solidFill>
              <a:schemeClr val="tx1"/>
            </a:solidFill>
            <a:miter lim="800000"/>
            <a:headEnd/>
            <a:tailEnd/>
          </a:ln>
          <a:effectLst/>
        </p:spPr>
        <p:txBody>
          <a:bodyPr wrap="none" anchor="ctr"/>
          <a:lstStyle/>
          <a:p>
            <a:endParaRPr lang="en-US"/>
          </a:p>
        </p:txBody>
      </p:sp>
      <p:sp>
        <p:nvSpPr>
          <p:cNvPr id="176" name="Text Box 77"/>
          <p:cNvSpPr txBox="1">
            <a:spLocks noChangeArrowheads="1"/>
          </p:cNvSpPr>
          <p:nvPr/>
        </p:nvSpPr>
        <p:spPr bwMode="auto">
          <a:xfrm>
            <a:off x="7499350" y="1903412"/>
            <a:ext cx="663575" cy="3968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CC0000"/>
                </a:solidFill>
                <a:cs typeface="Arial" charset="0"/>
              </a:rPr>
              <a:t>Ambric</a:t>
            </a:r>
          </a:p>
          <a:p>
            <a:pPr algn="l"/>
            <a:r>
              <a:rPr lang="en-US" sz="1000" b="1">
                <a:solidFill>
                  <a:srgbClr val="CC0000"/>
                </a:solidFill>
                <a:cs typeface="Arial" charset="0"/>
              </a:rPr>
              <a:t>AM2045</a:t>
            </a:r>
          </a:p>
        </p:txBody>
      </p:sp>
      <p:sp>
        <p:nvSpPr>
          <p:cNvPr id="177" name="AutoShape 79"/>
          <p:cNvSpPr>
            <a:spLocks noChangeArrowheads="1"/>
          </p:cNvSpPr>
          <p:nvPr/>
        </p:nvSpPr>
        <p:spPr bwMode="auto">
          <a:xfrm>
            <a:off x="1685925" y="5786437"/>
            <a:ext cx="79375"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78" name="AutoShape 80"/>
          <p:cNvSpPr>
            <a:spLocks noChangeArrowheads="1"/>
          </p:cNvSpPr>
          <p:nvPr/>
        </p:nvSpPr>
        <p:spPr bwMode="auto">
          <a:xfrm>
            <a:off x="1857375" y="5786437"/>
            <a:ext cx="79375"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79" name="AutoShape 81"/>
          <p:cNvSpPr>
            <a:spLocks noChangeArrowheads="1"/>
          </p:cNvSpPr>
          <p:nvPr/>
        </p:nvSpPr>
        <p:spPr bwMode="auto">
          <a:xfrm>
            <a:off x="2170113" y="5786437"/>
            <a:ext cx="79375"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80" name="AutoShape 82"/>
          <p:cNvSpPr>
            <a:spLocks noChangeArrowheads="1"/>
          </p:cNvSpPr>
          <p:nvPr/>
        </p:nvSpPr>
        <p:spPr bwMode="auto">
          <a:xfrm>
            <a:off x="2789238" y="5786437"/>
            <a:ext cx="79375"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81" name="AutoShape 83"/>
          <p:cNvSpPr>
            <a:spLocks noChangeArrowheads="1"/>
          </p:cNvSpPr>
          <p:nvPr/>
        </p:nvSpPr>
        <p:spPr bwMode="auto">
          <a:xfrm>
            <a:off x="3413125" y="5786437"/>
            <a:ext cx="80963"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82" name="AutoShape 84"/>
          <p:cNvSpPr>
            <a:spLocks noChangeArrowheads="1"/>
          </p:cNvSpPr>
          <p:nvPr/>
        </p:nvSpPr>
        <p:spPr bwMode="auto">
          <a:xfrm>
            <a:off x="3863975" y="5786437"/>
            <a:ext cx="79375"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83" name="AutoShape 85"/>
          <p:cNvSpPr>
            <a:spLocks noChangeArrowheads="1"/>
          </p:cNvSpPr>
          <p:nvPr/>
        </p:nvSpPr>
        <p:spPr bwMode="auto">
          <a:xfrm>
            <a:off x="4484688" y="5786437"/>
            <a:ext cx="79375"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84" name="AutoShape 86"/>
          <p:cNvSpPr>
            <a:spLocks noChangeArrowheads="1"/>
          </p:cNvSpPr>
          <p:nvPr/>
        </p:nvSpPr>
        <p:spPr bwMode="auto">
          <a:xfrm>
            <a:off x="5129213" y="5786437"/>
            <a:ext cx="80962"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85" name="AutoShape 87"/>
          <p:cNvSpPr>
            <a:spLocks noChangeArrowheads="1"/>
          </p:cNvSpPr>
          <p:nvPr/>
        </p:nvSpPr>
        <p:spPr bwMode="auto">
          <a:xfrm>
            <a:off x="5740400" y="5786437"/>
            <a:ext cx="79375"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86" name="AutoShape 88"/>
          <p:cNvSpPr>
            <a:spLocks noChangeArrowheads="1"/>
          </p:cNvSpPr>
          <p:nvPr/>
        </p:nvSpPr>
        <p:spPr bwMode="auto">
          <a:xfrm>
            <a:off x="6064250" y="5786437"/>
            <a:ext cx="79375"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87" name="AutoShape 89"/>
          <p:cNvSpPr>
            <a:spLocks noChangeArrowheads="1"/>
          </p:cNvSpPr>
          <p:nvPr/>
        </p:nvSpPr>
        <p:spPr bwMode="auto">
          <a:xfrm>
            <a:off x="6183313" y="5786437"/>
            <a:ext cx="79375"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88" name="AutoShape 90"/>
          <p:cNvSpPr>
            <a:spLocks noChangeArrowheads="1"/>
          </p:cNvSpPr>
          <p:nvPr/>
        </p:nvSpPr>
        <p:spPr bwMode="auto">
          <a:xfrm>
            <a:off x="6615113" y="5786437"/>
            <a:ext cx="77787"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89" name="AutoShape 91"/>
          <p:cNvSpPr>
            <a:spLocks noChangeArrowheads="1"/>
          </p:cNvSpPr>
          <p:nvPr/>
        </p:nvSpPr>
        <p:spPr bwMode="auto">
          <a:xfrm>
            <a:off x="6751638" y="5786437"/>
            <a:ext cx="80962"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190" name="Text Box 92"/>
          <p:cNvSpPr txBox="1">
            <a:spLocks noChangeArrowheads="1"/>
          </p:cNvSpPr>
          <p:nvPr/>
        </p:nvSpPr>
        <p:spPr bwMode="auto">
          <a:xfrm>
            <a:off x="1419225" y="5583237"/>
            <a:ext cx="466725"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4004</a:t>
            </a:r>
          </a:p>
        </p:txBody>
      </p:sp>
      <p:sp>
        <p:nvSpPr>
          <p:cNvPr id="191" name="Text Box 93"/>
          <p:cNvSpPr txBox="1">
            <a:spLocks noChangeArrowheads="1"/>
          </p:cNvSpPr>
          <p:nvPr/>
        </p:nvSpPr>
        <p:spPr bwMode="auto">
          <a:xfrm>
            <a:off x="1658938" y="5851525"/>
            <a:ext cx="466725"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8008</a:t>
            </a:r>
          </a:p>
        </p:txBody>
      </p:sp>
      <p:sp>
        <p:nvSpPr>
          <p:cNvPr id="192" name="Text Box 94"/>
          <p:cNvSpPr txBox="1">
            <a:spLocks noChangeArrowheads="1"/>
          </p:cNvSpPr>
          <p:nvPr/>
        </p:nvSpPr>
        <p:spPr bwMode="auto">
          <a:xfrm>
            <a:off x="2589213" y="5583237"/>
            <a:ext cx="466725"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8086</a:t>
            </a:r>
          </a:p>
        </p:txBody>
      </p:sp>
      <p:sp>
        <p:nvSpPr>
          <p:cNvPr id="193" name="Text Box 95"/>
          <p:cNvSpPr txBox="1">
            <a:spLocks noChangeArrowheads="1"/>
          </p:cNvSpPr>
          <p:nvPr/>
        </p:nvSpPr>
        <p:spPr bwMode="auto">
          <a:xfrm>
            <a:off x="1949450" y="5583237"/>
            <a:ext cx="466725"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8080</a:t>
            </a:r>
          </a:p>
        </p:txBody>
      </p:sp>
      <p:sp>
        <p:nvSpPr>
          <p:cNvPr id="194" name="Text Box 96"/>
          <p:cNvSpPr txBox="1">
            <a:spLocks noChangeArrowheads="1"/>
          </p:cNvSpPr>
          <p:nvPr/>
        </p:nvSpPr>
        <p:spPr bwMode="auto">
          <a:xfrm>
            <a:off x="3230563" y="5583237"/>
            <a:ext cx="395287"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286</a:t>
            </a:r>
          </a:p>
        </p:txBody>
      </p:sp>
      <p:sp>
        <p:nvSpPr>
          <p:cNvPr id="195" name="Text Box 97"/>
          <p:cNvSpPr txBox="1">
            <a:spLocks noChangeArrowheads="1"/>
          </p:cNvSpPr>
          <p:nvPr/>
        </p:nvSpPr>
        <p:spPr bwMode="auto">
          <a:xfrm>
            <a:off x="3700463" y="5583237"/>
            <a:ext cx="395287"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386</a:t>
            </a:r>
          </a:p>
        </p:txBody>
      </p:sp>
      <p:sp>
        <p:nvSpPr>
          <p:cNvPr id="196" name="Text Box 98"/>
          <p:cNvSpPr txBox="1">
            <a:spLocks noChangeArrowheads="1"/>
          </p:cNvSpPr>
          <p:nvPr/>
        </p:nvSpPr>
        <p:spPr bwMode="auto">
          <a:xfrm>
            <a:off x="4294188" y="5583237"/>
            <a:ext cx="395287"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486</a:t>
            </a:r>
          </a:p>
        </p:txBody>
      </p:sp>
      <p:sp>
        <p:nvSpPr>
          <p:cNvPr id="197" name="Text Box 99"/>
          <p:cNvSpPr txBox="1">
            <a:spLocks noChangeArrowheads="1"/>
          </p:cNvSpPr>
          <p:nvPr/>
        </p:nvSpPr>
        <p:spPr bwMode="auto">
          <a:xfrm>
            <a:off x="4772025" y="5583237"/>
            <a:ext cx="685800"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Pentium</a:t>
            </a:r>
          </a:p>
        </p:txBody>
      </p:sp>
      <p:sp>
        <p:nvSpPr>
          <p:cNvPr id="198" name="Text Box 100"/>
          <p:cNvSpPr txBox="1">
            <a:spLocks noChangeArrowheads="1"/>
          </p:cNvSpPr>
          <p:nvPr/>
        </p:nvSpPr>
        <p:spPr bwMode="auto">
          <a:xfrm>
            <a:off x="5591175" y="5583237"/>
            <a:ext cx="339725"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P2</a:t>
            </a:r>
          </a:p>
        </p:txBody>
      </p:sp>
      <p:sp>
        <p:nvSpPr>
          <p:cNvPr id="199" name="Text Box 101"/>
          <p:cNvSpPr txBox="1">
            <a:spLocks noChangeArrowheads="1"/>
          </p:cNvSpPr>
          <p:nvPr/>
        </p:nvSpPr>
        <p:spPr bwMode="auto">
          <a:xfrm>
            <a:off x="5905500" y="5583237"/>
            <a:ext cx="339725"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P3</a:t>
            </a:r>
          </a:p>
        </p:txBody>
      </p:sp>
      <p:sp>
        <p:nvSpPr>
          <p:cNvPr id="200" name="Text Box 102"/>
          <p:cNvSpPr txBox="1">
            <a:spLocks noChangeArrowheads="1"/>
          </p:cNvSpPr>
          <p:nvPr/>
        </p:nvSpPr>
        <p:spPr bwMode="auto">
          <a:xfrm>
            <a:off x="6192838" y="5718175"/>
            <a:ext cx="339725"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P4</a:t>
            </a:r>
          </a:p>
        </p:txBody>
      </p:sp>
      <p:sp>
        <p:nvSpPr>
          <p:cNvPr id="201" name="Text Box 103"/>
          <p:cNvSpPr txBox="1">
            <a:spLocks noChangeArrowheads="1"/>
          </p:cNvSpPr>
          <p:nvPr/>
        </p:nvSpPr>
        <p:spPr bwMode="auto">
          <a:xfrm>
            <a:off x="6169025" y="5583237"/>
            <a:ext cx="635000"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Itanium</a:t>
            </a:r>
          </a:p>
        </p:txBody>
      </p:sp>
      <p:sp>
        <p:nvSpPr>
          <p:cNvPr id="202" name="Text Box 104"/>
          <p:cNvSpPr txBox="1">
            <a:spLocks noChangeArrowheads="1"/>
          </p:cNvSpPr>
          <p:nvPr/>
        </p:nvSpPr>
        <p:spPr bwMode="auto">
          <a:xfrm>
            <a:off x="6665913" y="5851525"/>
            <a:ext cx="741362"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Itanium 2</a:t>
            </a:r>
          </a:p>
        </p:txBody>
      </p:sp>
      <p:sp>
        <p:nvSpPr>
          <p:cNvPr id="203" name="AutoShape 105"/>
          <p:cNvSpPr>
            <a:spLocks noChangeArrowheads="1"/>
          </p:cNvSpPr>
          <p:nvPr/>
        </p:nvSpPr>
        <p:spPr bwMode="auto">
          <a:xfrm>
            <a:off x="6130925" y="5786437"/>
            <a:ext cx="79375" cy="90488"/>
          </a:xfrm>
          <a:prstGeom prst="triangle">
            <a:avLst>
              <a:gd name="adj" fmla="val 50000"/>
            </a:avLst>
          </a:prstGeom>
          <a:solidFill>
            <a:srgbClr val="000099"/>
          </a:solidFill>
          <a:ln w="9525">
            <a:solidFill>
              <a:schemeClr val="tx1"/>
            </a:solidFill>
            <a:miter lim="800000"/>
            <a:headEnd/>
            <a:tailEnd/>
          </a:ln>
          <a:effectLst/>
        </p:spPr>
        <p:txBody>
          <a:bodyPr wrap="none" anchor="ctr"/>
          <a:lstStyle/>
          <a:p>
            <a:endParaRPr lang="en-US"/>
          </a:p>
        </p:txBody>
      </p:sp>
      <p:sp>
        <p:nvSpPr>
          <p:cNvPr id="204" name="Text Box 106"/>
          <p:cNvSpPr txBox="1">
            <a:spLocks noChangeArrowheads="1"/>
          </p:cNvSpPr>
          <p:nvPr/>
        </p:nvSpPr>
        <p:spPr bwMode="auto">
          <a:xfrm>
            <a:off x="5886450" y="5851525"/>
            <a:ext cx="585788" cy="244475"/>
          </a:xfrm>
          <a:prstGeom prst="rect">
            <a:avLst/>
          </a:prstGeom>
          <a:noFill/>
          <a:ln w="9525">
            <a:noFill/>
            <a:miter lim="800000"/>
            <a:headEnd/>
            <a:tailEnd/>
          </a:ln>
          <a:effectLst/>
        </p:spPr>
        <p:txBody>
          <a:bodyPr wrap="none" lIns="91424" tIns="45712" rIns="91424" bIns="45712">
            <a:spAutoFit/>
          </a:bodyPr>
          <a:lstStyle/>
          <a:p>
            <a:pPr algn="l"/>
            <a:r>
              <a:rPr lang="en-US" sz="1000" b="1">
                <a:solidFill>
                  <a:srgbClr val="000066"/>
                </a:solidFill>
                <a:cs typeface="Arial" charset="0"/>
              </a:rPr>
              <a:t>Athlon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AIStats09 Speedup</a:t>
            </a:r>
            <a:endParaRPr lang="en-US" dirty="0"/>
          </a:p>
        </p:txBody>
      </p:sp>
      <p:sp>
        <p:nvSpPr>
          <p:cNvPr id="4" name="Slide Number Placeholder 3"/>
          <p:cNvSpPr>
            <a:spLocks noGrp="1"/>
          </p:cNvSpPr>
          <p:nvPr>
            <p:ph type="sldNum" sz="quarter" idx="12"/>
          </p:nvPr>
        </p:nvSpPr>
        <p:spPr/>
        <p:txBody>
          <a:bodyPr/>
          <a:lstStyle/>
          <a:p>
            <a:fld id="{29982EE5-C165-4792-B6D9-CAD024C0FAD7}" type="slidenum">
              <a:rPr lang="en-US" smtClean="0"/>
              <a:pPr/>
              <a:t>39</a:t>
            </a:fld>
            <a:endParaRPr lang="en-US"/>
          </a:p>
        </p:txBody>
      </p:sp>
      <p:graphicFrame>
        <p:nvGraphicFramePr>
          <p:cNvPr id="1026" name="Object 2"/>
          <p:cNvGraphicFramePr>
            <a:graphicFrameLocks noChangeAspect="1"/>
          </p:cNvGraphicFramePr>
          <p:nvPr/>
        </p:nvGraphicFramePr>
        <p:xfrm>
          <a:off x="381000" y="1584960"/>
          <a:ext cx="4052589" cy="3291840"/>
        </p:xfrm>
        <a:graphic>
          <a:graphicData uri="http://schemas.openxmlformats.org/presentationml/2006/ole">
            <p:oleObj spid="_x0000_s1026" name="Acrobat Document" r:id="rId3" imgW="5118100" imgH="4991100" progId="">
              <p:embed/>
            </p:oleObj>
          </a:graphicData>
        </a:graphic>
      </p:graphicFrame>
      <p:graphicFrame>
        <p:nvGraphicFramePr>
          <p:cNvPr id="1027" name="Object 3"/>
          <p:cNvGraphicFramePr>
            <a:graphicFrameLocks noChangeAspect="1"/>
          </p:cNvGraphicFramePr>
          <p:nvPr/>
        </p:nvGraphicFramePr>
        <p:xfrm>
          <a:off x="4648200" y="1584960"/>
          <a:ext cx="4130797" cy="3291840"/>
        </p:xfrm>
        <a:graphic>
          <a:graphicData uri="http://schemas.openxmlformats.org/presentationml/2006/ole">
            <p:oleObj spid="_x0000_s1027" name="Acrobat Document" r:id="rId4" imgW="5219700" imgH="4991100" progId="">
              <p:embed/>
            </p:oleObj>
          </a:graphicData>
        </a:graphic>
      </p:graphicFrame>
      <p:sp>
        <p:nvSpPr>
          <p:cNvPr id="7" name="TextBox 6"/>
          <p:cNvSpPr txBox="1"/>
          <p:nvPr/>
        </p:nvSpPr>
        <p:spPr>
          <a:xfrm>
            <a:off x="1371600" y="1219200"/>
            <a:ext cx="2300566" cy="369332"/>
          </a:xfrm>
          <a:prstGeom prst="rect">
            <a:avLst/>
          </a:prstGeom>
          <a:noFill/>
        </p:spPr>
        <p:txBody>
          <a:bodyPr wrap="none" rtlCol="0">
            <a:spAutoFit/>
          </a:bodyPr>
          <a:lstStyle/>
          <a:p>
            <a:r>
              <a:rPr lang="en-US" dirty="0" smtClean="0"/>
              <a:t>3D –Video Prediction</a:t>
            </a:r>
            <a:endParaRPr lang="en-US" dirty="0"/>
          </a:p>
        </p:txBody>
      </p:sp>
      <p:sp>
        <p:nvSpPr>
          <p:cNvPr id="8" name="TextBox 7"/>
          <p:cNvSpPr txBox="1"/>
          <p:nvPr/>
        </p:nvSpPr>
        <p:spPr>
          <a:xfrm>
            <a:off x="5257800" y="1219200"/>
            <a:ext cx="3127075" cy="369332"/>
          </a:xfrm>
          <a:prstGeom prst="rect">
            <a:avLst/>
          </a:prstGeom>
          <a:noFill/>
        </p:spPr>
        <p:txBody>
          <a:bodyPr wrap="none" rtlCol="0">
            <a:spAutoFit/>
          </a:bodyPr>
          <a:lstStyle/>
          <a:p>
            <a:r>
              <a:rPr lang="en-US" dirty="0" smtClean="0"/>
              <a:t>Protein Side-Chain Prediction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Graphical Models and Parallelism</a:t>
            </a:r>
            <a:endParaRPr lang="en-US" sz="3600" dirty="0"/>
          </a:p>
        </p:txBody>
      </p:sp>
      <p:sp>
        <p:nvSpPr>
          <p:cNvPr id="3" name="Content Placeholder 2"/>
          <p:cNvSpPr>
            <a:spLocks noGrp="1"/>
          </p:cNvSpPr>
          <p:nvPr>
            <p:ph idx="1"/>
          </p:nvPr>
        </p:nvSpPr>
        <p:spPr>
          <a:xfrm>
            <a:off x="457200" y="990601"/>
            <a:ext cx="8305800" cy="2133600"/>
          </a:xfrm>
        </p:spPr>
        <p:txBody>
          <a:bodyPr/>
          <a:lstStyle/>
          <a:p>
            <a:pPr algn="ctr">
              <a:buNone/>
            </a:pPr>
            <a:r>
              <a:rPr lang="en-US" sz="2400" i="1" dirty="0" smtClean="0">
                <a:latin typeface="Helvetica" pitchFamily="34" charset="0"/>
              </a:rPr>
              <a:t>Graphical models provide a common language for </a:t>
            </a:r>
            <a:r>
              <a:rPr lang="en-US" sz="2400" b="1" i="1" dirty="0" smtClean="0">
                <a:latin typeface="Helvetica" pitchFamily="34" charset="0"/>
              </a:rPr>
              <a:t>general purpose</a:t>
            </a:r>
            <a:r>
              <a:rPr lang="en-US" sz="2400" i="1" dirty="0" smtClean="0">
                <a:latin typeface="Helvetica" pitchFamily="34" charset="0"/>
              </a:rPr>
              <a:t> parallel algorithms in machine learning</a:t>
            </a:r>
            <a:endParaRPr lang="en-US" i="1" dirty="0" smtClean="0">
              <a:latin typeface="Helvetica" pitchFamily="34" charset="0"/>
            </a:endParaRPr>
          </a:p>
          <a:p>
            <a:pPr algn="ctr">
              <a:buNone/>
            </a:pPr>
            <a:endParaRPr lang="en-US" dirty="0" smtClean="0"/>
          </a:p>
          <a:p>
            <a:r>
              <a:rPr lang="en-US" dirty="0" smtClean="0"/>
              <a:t>A parallel </a:t>
            </a:r>
            <a:r>
              <a:rPr lang="en-US" b="1" dirty="0" smtClean="0"/>
              <a:t>inference algorithm</a:t>
            </a:r>
            <a:r>
              <a:rPr lang="en-US" dirty="0" smtClean="0"/>
              <a:t> would improve:</a:t>
            </a:r>
          </a:p>
        </p:txBody>
      </p:sp>
      <p:sp>
        <p:nvSpPr>
          <p:cNvPr id="4" name="Slide Number Placeholder 3"/>
          <p:cNvSpPr>
            <a:spLocks noGrp="1"/>
          </p:cNvSpPr>
          <p:nvPr>
            <p:ph type="sldNum" sz="quarter" idx="12"/>
          </p:nvPr>
        </p:nvSpPr>
        <p:spPr/>
        <p:txBody>
          <a:bodyPr/>
          <a:lstStyle/>
          <a:p>
            <a:fld id="{29982EE5-C165-4792-B6D9-CAD024C0FAD7}" type="slidenum">
              <a:rPr lang="en-US" smtClean="0"/>
              <a:pPr/>
              <a:t>4</a:t>
            </a:fld>
            <a:endParaRPr lang="en-US"/>
          </a:p>
        </p:txBody>
      </p:sp>
      <p:pic>
        <p:nvPicPr>
          <p:cNvPr id="86018" name="Picture 2" descr="http://www.cmbi.ru.nl/~hvensela/EGFR-verslag/rotamer.jpg"/>
          <p:cNvPicPr>
            <a:picLocks noChangeAspect="1" noChangeArrowheads="1"/>
          </p:cNvPicPr>
          <p:nvPr/>
        </p:nvPicPr>
        <p:blipFill>
          <a:blip r:embed="rId3" cstate="print"/>
          <a:srcRect/>
          <a:stretch>
            <a:fillRect/>
          </a:stretch>
        </p:blipFill>
        <p:spPr bwMode="auto">
          <a:xfrm>
            <a:off x="381000" y="2819400"/>
            <a:ext cx="2667000" cy="1817539"/>
          </a:xfrm>
          <a:prstGeom prst="rect">
            <a:avLst/>
          </a:prstGeom>
          <a:noFill/>
        </p:spPr>
      </p:pic>
      <p:sp>
        <p:nvSpPr>
          <p:cNvPr id="6" name="TextBox 5"/>
          <p:cNvSpPr txBox="1"/>
          <p:nvPr/>
        </p:nvSpPr>
        <p:spPr>
          <a:xfrm>
            <a:off x="685800" y="4648200"/>
            <a:ext cx="2286000" cy="646331"/>
          </a:xfrm>
          <a:prstGeom prst="rect">
            <a:avLst/>
          </a:prstGeom>
          <a:noFill/>
        </p:spPr>
        <p:txBody>
          <a:bodyPr wrap="square" rtlCol="0">
            <a:spAutoFit/>
          </a:bodyPr>
          <a:lstStyle/>
          <a:p>
            <a:pPr algn="ctr"/>
            <a:r>
              <a:rPr lang="en-US" dirty="0" smtClean="0"/>
              <a:t>Protein Structure Prediction</a:t>
            </a:r>
            <a:endParaRPr lang="en-US" dirty="0"/>
          </a:p>
        </p:txBody>
      </p:sp>
      <p:sp>
        <p:nvSpPr>
          <p:cNvPr id="8" name="TextBox 7"/>
          <p:cNvSpPr txBox="1"/>
          <p:nvPr/>
        </p:nvSpPr>
        <p:spPr>
          <a:xfrm>
            <a:off x="3429000" y="4648200"/>
            <a:ext cx="2286000" cy="646331"/>
          </a:xfrm>
          <a:prstGeom prst="rect">
            <a:avLst/>
          </a:prstGeom>
          <a:noFill/>
        </p:spPr>
        <p:txBody>
          <a:bodyPr wrap="square" rtlCol="0">
            <a:spAutoFit/>
          </a:bodyPr>
          <a:lstStyle/>
          <a:p>
            <a:pPr algn="ctr"/>
            <a:r>
              <a:rPr lang="en-US" dirty="0" smtClean="0"/>
              <a:t>Movie Recommendation</a:t>
            </a:r>
            <a:endParaRPr lang="en-US" dirty="0"/>
          </a:p>
        </p:txBody>
      </p:sp>
      <p:sp>
        <p:nvSpPr>
          <p:cNvPr id="11" name="TextBox 10"/>
          <p:cNvSpPr txBox="1"/>
          <p:nvPr/>
        </p:nvSpPr>
        <p:spPr>
          <a:xfrm>
            <a:off x="6324600" y="4648200"/>
            <a:ext cx="2286000" cy="369332"/>
          </a:xfrm>
          <a:prstGeom prst="rect">
            <a:avLst/>
          </a:prstGeom>
          <a:noFill/>
        </p:spPr>
        <p:txBody>
          <a:bodyPr wrap="square" rtlCol="0">
            <a:spAutoFit/>
          </a:bodyPr>
          <a:lstStyle/>
          <a:p>
            <a:pPr algn="ctr"/>
            <a:r>
              <a:rPr lang="en-US" dirty="0" smtClean="0"/>
              <a:t>Computer Vision</a:t>
            </a:r>
            <a:endParaRPr lang="en-US" dirty="0"/>
          </a:p>
        </p:txBody>
      </p:sp>
      <p:sp>
        <p:nvSpPr>
          <p:cNvPr id="12" name="TextBox 11"/>
          <p:cNvSpPr txBox="1"/>
          <p:nvPr/>
        </p:nvSpPr>
        <p:spPr>
          <a:xfrm>
            <a:off x="914400" y="5486400"/>
            <a:ext cx="7239000" cy="954107"/>
          </a:xfrm>
          <a:prstGeom prst="rect">
            <a:avLst/>
          </a:prstGeom>
          <a:noFill/>
        </p:spPr>
        <p:txBody>
          <a:bodyPr wrap="square" rtlCol="0">
            <a:spAutoFit/>
          </a:bodyPr>
          <a:lstStyle/>
          <a:p>
            <a:pPr algn="ctr"/>
            <a:r>
              <a:rPr lang="en-US" sz="2800" b="1" dirty="0" smtClean="0"/>
              <a:t>Inference </a:t>
            </a:r>
            <a:r>
              <a:rPr lang="en-US" sz="2800" dirty="0" smtClean="0"/>
              <a:t>is a key step in </a:t>
            </a:r>
            <a:r>
              <a:rPr lang="en-US" sz="2800" b="1" dirty="0" smtClean="0"/>
              <a:t>Learning </a:t>
            </a:r>
            <a:r>
              <a:rPr lang="en-US" sz="2800" dirty="0" smtClean="0"/>
              <a:t>Graphical Models</a:t>
            </a:r>
            <a:endParaRPr lang="en-US" sz="2800" b="1" dirty="0"/>
          </a:p>
        </p:txBody>
      </p:sp>
      <p:pic>
        <p:nvPicPr>
          <p:cNvPr id="76802" name="Picture 2" descr="http://www-robotics.jpl.nasa.gov/roboticImages/img840-335-browse.jpg"/>
          <p:cNvPicPr>
            <a:picLocks noChangeAspect="1" noChangeArrowheads="1"/>
          </p:cNvPicPr>
          <p:nvPr/>
        </p:nvPicPr>
        <p:blipFill>
          <a:blip r:embed="rId4" cstate="print"/>
          <a:srcRect/>
          <a:stretch>
            <a:fillRect/>
          </a:stretch>
        </p:blipFill>
        <p:spPr bwMode="auto">
          <a:xfrm>
            <a:off x="6172200" y="3275169"/>
            <a:ext cx="2628900" cy="1361770"/>
          </a:xfrm>
          <a:prstGeom prst="rect">
            <a:avLst/>
          </a:prstGeom>
          <a:noFill/>
        </p:spPr>
      </p:pic>
      <p:pic>
        <p:nvPicPr>
          <p:cNvPr id="76806" name="Picture 6" descr="http://www.ekasbury.com/word/wp-content/uploads/2009/03/netflix_logo_1.jpg"/>
          <p:cNvPicPr>
            <a:picLocks noChangeAspect="1" noChangeArrowheads="1"/>
          </p:cNvPicPr>
          <p:nvPr/>
        </p:nvPicPr>
        <p:blipFill>
          <a:blip r:embed="rId5" cstate="print"/>
          <a:srcRect b="3874"/>
          <a:stretch>
            <a:fillRect/>
          </a:stretch>
        </p:blipFill>
        <p:spPr bwMode="auto">
          <a:xfrm>
            <a:off x="3203332" y="3036739"/>
            <a:ext cx="2740268" cy="1611461"/>
          </a:xfrm>
          <a:prstGeom prst="rect">
            <a:avLst/>
          </a:prstGeom>
          <a:noFill/>
        </p:spPr>
      </p:pic>
    </p:spTree>
  </p:cSld>
  <p:clrMapOvr>
    <a:masterClrMapping/>
  </p:clrMapOvr>
  <p:transition advTm="215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91" name="Picture 90" descr="TP_tmp.png"/>
          <p:cNvPicPr>
            <a:picLocks noChangeAspect="1"/>
          </p:cNvPicPr>
          <p:nvPr>
            <p:custDataLst>
              <p:tags r:id="rId2"/>
            </p:custDataLst>
          </p:nvPr>
        </p:nvPicPr>
        <p:blipFill>
          <a:blip r:embed="rId11" cstate="print"/>
          <a:stretch>
            <a:fillRect/>
          </a:stretch>
        </p:blipFill>
        <p:spPr>
          <a:xfrm>
            <a:off x="1676595" y="1973580"/>
            <a:ext cx="456810" cy="320040"/>
          </a:xfrm>
          <a:prstGeom prst="rect">
            <a:avLst/>
          </a:prstGeom>
        </p:spPr>
      </p:pic>
      <p:pic>
        <p:nvPicPr>
          <p:cNvPr id="92" name="Picture 91" descr="TP_tmp.png"/>
          <p:cNvPicPr>
            <a:picLocks noChangeAspect="1"/>
          </p:cNvPicPr>
          <p:nvPr>
            <p:custDataLst>
              <p:tags r:id="rId3"/>
            </p:custDataLst>
          </p:nvPr>
        </p:nvPicPr>
        <p:blipFill>
          <a:blip r:embed="rId12" cstate="print"/>
          <a:stretch>
            <a:fillRect/>
          </a:stretch>
        </p:blipFill>
        <p:spPr bwMode="auto">
          <a:xfrm>
            <a:off x="1676595" y="2837180"/>
            <a:ext cx="456810" cy="320040"/>
          </a:xfrm>
          <a:prstGeom prst="rect">
            <a:avLst/>
          </a:prstGeom>
          <a:noFill/>
          <a:ln/>
          <a:effectLst/>
        </p:spPr>
      </p:pic>
      <p:pic>
        <p:nvPicPr>
          <p:cNvPr id="93" name="Picture 92" descr="TP_tmp.png"/>
          <p:cNvPicPr>
            <a:picLocks noChangeAspect="1"/>
          </p:cNvPicPr>
          <p:nvPr>
            <p:custDataLst>
              <p:tags r:id="rId4"/>
            </p:custDataLst>
          </p:nvPr>
        </p:nvPicPr>
        <p:blipFill>
          <a:blip r:embed="rId13" cstate="print"/>
          <a:stretch>
            <a:fillRect/>
          </a:stretch>
        </p:blipFill>
        <p:spPr bwMode="auto">
          <a:xfrm>
            <a:off x="1676595" y="3700780"/>
            <a:ext cx="456810" cy="320040"/>
          </a:xfrm>
          <a:prstGeom prst="rect">
            <a:avLst/>
          </a:prstGeom>
          <a:noFill/>
          <a:ln/>
          <a:effectLst/>
        </p:spPr>
      </p:pic>
      <p:pic>
        <p:nvPicPr>
          <p:cNvPr id="94" name="Picture 93" descr="TP_tmp.png"/>
          <p:cNvPicPr>
            <a:picLocks noChangeAspect="1"/>
          </p:cNvPicPr>
          <p:nvPr>
            <p:custDataLst>
              <p:tags r:id="rId5"/>
            </p:custDataLst>
          </p:nvPr>
        </p:nvPicPr>
        <p:blipFill>
          <a:blip r:embed="rId14" cstate="print"/>
          <a:stretch>
            <a:fillRect/>
          </a:stretch>
        </p:blipFill>
        <p:spPr bwMode="auto">
          <a:xfrm>
            <a:off x="1676595" y="4564380"/>
            <a:ext cx="456810" cy="320040"/>
          </a:xfrm>
          <a:prstGeom prst="rect">
            <a:avLst/>
          </a:prstGeom>
          <a:noFill/>
          <a:ln/>
          <a:effectLst/>
        </p:spPr>
      </p:pic>
      <p:sp>
        <p:nvSpPr>
          <p:cNvPr id="2" name="Title 1"/>
          <p:cNvSpPr>
            <a:spLocks noGrp="1"/>
          </p:cNvSpPr>
          <p:nvPr>
            <p:ph type="title"/>
          </p:nvPr>
        </p:nvSpPr>
        <p:spPr/>
        <p:txBody>
          <a:bodyPr/>
          <a:lstStyle/>
          <a:p>
            <a:r>
              <a:rPr lang="en-US" sz="4000" dirty="0" smtClean="0"/>
              <a:t>Belief Propagation (BP)</a:t>
            </a:r>
            <a:endParaRPr lang="en-US" sz="4000" dirty="0"/>
          </a:p>
        </p:txBody>
      </p:sp>
      <p:sp>
        <p:nvSpPr>
          <p:cNvPr id="3" name="Content Placeholder 2"/>
          <p:cNvSpPr>
            <a:spLocks noGrp="1"/>
          </p:cNvSpPr>
          <p:nvPr>
            <p:ph idx="1"/>
          </p:nvPr>
        </p:nvSpPr>
        <p:spPr>
          <a:xfrm>
            <a:off x="457200" y="990601"/>
            <a:ext cx="8305800" cy="762000"/>
          </a:xfrm>
        </p:spPr>
        <p:txBody>
          <a:bodyPr/>
          <a:lstStyle/>
          <a:p>
            <a:r>
              <a:rPr lang="en-US" dirty="0" smtClean="0"/>
              <a:t>Message passing algorithm</a:t>
            </a:r>
          </a:p>
        </p:txBody>
      </p:sp>
      <p:sp>
        <p:nvSpPr>
          <p:cNvPr id="185" name="Oval 184"/>
          <p:cNvSpPr/>
          <p:nvPr/>
        </p:nvSpPr>
        <p:spPr bwMode="auto">
          <a:xfrm>
            <a:off x="1600200" y="1828800"/>
            <a:ext cx="609600" cy="609600"/>
          </a:xfrm>
          <a:prstGeom prst="ellipse">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8" name="Oval 187"/>
          <p:cNvSpPr/>
          <p:nvPr/>
        </p:nvSpPr>
        <p:spPr bwMode="auto">
          <a:xfrm>
            <a:off x="1600200" y="2692400"/>
            <a:ext cx="609600" cy="609600"/>
          </a:xfrm>
          <a:prstGeom prst="ellipse">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1" name="Oval 190"/>
          <p:cNvSpPr/>
          <p:nvPr/>
        </p:nvSpPr>
        <p:spPr bwMode="auto">
          <a:xfrm>
            <a:off x="1600200" y="3556000"/>
            <a:ext cx="609600" cy="609600"/>
          </a:xfrm>
          <a:prstGeom prst="ellipse">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4" name="Oval 193"/>
          <p:cNvSpPr/>
          <p:nvPr/>
        </p:nvSpPr>
        <p:spPr bwMode="auto">
          <a:xfrm>
            <a:off x="1600200" y="4419600"/>
            <a:ext cx="609600" cy="609600"/>
          </a:xfrm>
          <a:prstGeom prst="ellipse">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7" name="Rectangle 196"/>
          <p:cNvSpPr/>
          <p:nvPr/>
        </p:nvSpPr>
        <p:spPr bwMode="auto">
          <a:xfrm>
            <a:off x="5715000" y="4343400"/>
            <a:ext cx="2286000" cy="762000"/>
          </a:xfrm>
          <a:prstGeom prst="rect">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0" name="Rectangle 199"/>
          <p:cNvSpPr/>
          <p:nvPr/>
        </p:nvSpPr>
        <p:spPr bwMode="auto">
          <a:xfrm>
            <a:off x="5715000" y="1752600"/>
            <a:ext cx="2286000" cy="762000"/>
          </a:xfrm>
          <a:prstGeom prst="rect">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3" name="Rectangle 202"/>
          <p:cNvSpPr/>
          <p:nvPr/>
        </p:nvSpPr>
        <p:spPr bwMode="auto">
          <a:xfrm>
            <a:off x="5715000" y="3048000"/>
            <a:ext cx="2286000" cy="762000"/>
          </a:xfrm>
          <a:prstGeom prst="rect">
            <a:avLst/>
          </a:prstGeom>
          <a:noFill/>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204" name="Straight Connector 203"/>
          <p:cNvCxnSpPr/>
          <p:nvPr/>
        </p:nvCxnSpPr>
        <p:spPr bwMode="auto">
          <a:xfrm>
            <a:off x="2209800" y="2133600"/>
            <a:ext cx="35052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4" name="Rounded Rectangle 83"/>
          <p:cNvSpPr/>
          <p:nvPr/>
        </p:nvSpPr>
        <p:spPr bwMode="auto">
          <a:xfrm>
            <a:off x="1524000" y="5334000"/>
            <a:ext cx="6553200" cy="9906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Naturally Parallel Algorithm</a:t>
            </a:r>
            <a:endParaRPr kumimoji="0" lang="en-US" sz="2800" b="0" i="0" u="none" strike="noStrike" cap="none" normalizeH="0" baseline="0" dirty="0" smtClean="0">
              <a:ln>
                <a:noFill/>
              </a:ln>
              <a:solidFill>
                <a:schemeClr val="tx1"/>
              </a:solidFill>
              <a:effectLst/>
              <a:latin typeface="Tahoma" pitchFamily="-64" charset="0"/>
            </a:endParaRPr>
          </a:p>
        </p:txBody>
      </p:sp>
      <p:cxnSp>
        <p:nvCxnSpPr>
          <p:cNvPr id="205" name="Straight Connector 204"/>
          <p:cNvCxnSpPr/>
          <p:nvPr/>
        </p:nvCxnSpPr>
        <p:spPr bwMode="auto">
          <a:xfrm>
            <a:off x="2209800" y="2133600"/>
            <a:ext cx="3505200" cy="2590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6" name="Straight Connector 205"/>
          <p:cNvCxnSpPr/>
          <p:nvPr/>
        </p:nvCxnSpPr>
        <p:spPr bwMode="auto">
          <a:xfrm>
            <a:off x="2209800" y="4724400"/>
            <a:ext cx="35052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7" name="Straight Connector 206"/>
          <p:cNvCxnSpPr/>
          <p:nvPr/>
        </p:nvCxnSpPr>
        <p:spPr bwMode="auto">
          <a:xfrm>
            <a:off x="2209800" y="2997200"/>
            <a:ext cx="3505200" cy="431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8" name="Straight Connector 207"/>
          <p:cNvCxnSpPr/>
          <p:nvPr/>
        </p:nvCxnSpPr>
        <p:spPr bwMode="auto">
          <a:xfrm flipV="1">
            <a:off x="2209800" y="3429000"/>
            <a:ext cx="3505200" cy="431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09" name="Straight Connector 208"/>
          <p:cNvCxnSpPr/>
          <p:nvPr/>
        </p:nvCxnSpPr>
        <p:spPr bwMode="auto">
          <a:xfrm>
            <a:off x="2209800" y="3860800"/>
            <a:ext cx="3505200" cy="8636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0" name="Straight Connector 209"/>
          <p:cNvCxnSpPr/>
          <p:nvPr/>
        </p:nvCxnSpPr>
        <p:spPr bwMode="auto">
          <a:xfrm rot="10800000" flipV="1">
            <a:off x="2209800" y="2133600"/>
            <a:ext cx="3505200" cy="8636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11" name="Straight Connector 210"/>
          <p:cNvCxnSpPr/>
          <p:nvPr/>
        </p:nvCxnSpPr>
        <p:spPr bwMode="auto">
          <a:xfrm flipV="1">
            <a:off x="2209800" y="2133600"/>
            <a:ext cx="3505200" cy="2590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83" name="Slide Number Placeholder 82"/>
          <p:cNvSpPr>
            <a:spLocks noGrp="1"/>
          </p:cNvSpPr>
          <p:nvPr>
            <p:ph type="sldNum" sz="quarter" idx="12"/>
          </p:nvPr>
        </p:nvSpPr>
        <p:spPr/>
        <p:txBody>
          <a:bodyPr/>
          <a:lstStyle/>
          <a:p>
            <a:fld id="{29982EE5-C165-4792-B6D9-CAD024C0FAD7}" type="slidenum">
              <a:rPr lang="en-US" smtClean="0"/>
              <a:pPr/>
              <a:t>5</a:t>
            </a:fld>
            <a:endParaRPr lang="en-US"/>
          </a:p>
        </p:txBody>
      </p:sp>
      <p:pic>
        <p:nvPicPr>
          <p:cNvPr id="88" name="Picture 87" descr="TP_tmp.png"/>
          <p:cNvPicPr>
            <a:picLocks noChangeAspect="1"/>
          </p:cNvPicPr>
          <p:nvPr>
            <p:custDataLst>
              <p:tags r:id="rId6"/>
            </p:custDataLst>
          </p:nvPr>
        </p:nvPicPr>
        <p:blipFill>
          <a:blip r:embed="rId15" cstate="print"/>
          <a:stretch>
            <a:fillRect/>
          </a:stretch>
        </p:blipFill>
        <p:spPr>
          <a:xfrm>
            <a:off x="5847109" y="1969008"/>
            <a:ext cx="2077691" cy="393192"/>
          </a:xfrm>
          <a:prstGeom prst="rect">
            <a:avLst/>
          </a:prstGeom>
        </p:spPr>
      </p:pic>
      <p:pic>
        <p:nvPicPr>
          <p:cNvPr id="89" name="Picture 88" descr="TP_tmp.emf"/>
          <p:cNvPicPr>
            <a:picLocks noChangeAspect="1"/>
          </p:cNvPicPr>
          <p:nvPr>
            <p:custDataLst>
              <p:tags r:id="rId7"/>
            </p:custDataLst>
          </p:nvPr>
        </p:nvPicPr>
        <p:blipFill>
          <a:blip r:embed="rId16" cstate="print"/>
          <a:stretch>
            <a:fillRect/>
          </a:stretch>
        </p:blipFill>
        <p:spPr bwMode="auto">
          <a:xfrm>
            <a:off x="6079460" y="3200400"/>
            <a:ext cx="1540540" cy="393192"/>
          </a:xfrm>
          <a:prstGeom prst="rect">
            <a:avLst/>
          </a:prstGeom>
          <a:noFill/>
          <a:ln/>
          <a:effectLst/>
        </p:spPr>
      </p:pic>
      <p:pic>
        <p:nvPicPr>
          <p:cNvPr id="90" name="Picture 89" descr="TP_tmp.emf"/>
          <p:cNvPicPr>
            <a:picLocks noChangeAspect="1"/>
          </p:cNvPicPr>
          <p:nvPr>
            <p:custDataLst>
              <p:tags r:id="rId8"/>
            </p:custDataLst>
          </p:nvPr>
        </p:nvPicPr>
        <p:blipFill>
          <a:blip r:embed="rId17" cstate="print"/>
          <a:stretch>
            <a:fillRect/>
          </a:stretch>
        </p:blipFill>
        <p:spPr bwMode="auto">
          <a:xfrm>
            <a:off x="5847113" y="4495800"/>
            <a:ext cx="2077687" cy="393192"/>
          </a:xfrm>
          <a:prstGeom prst="rect">
            <a:avLst/>
          </a:prstGeom>
          <a:noFill/>
          <a:ln/>
          <a:effectLst/>
        </p:spPr>
      </p:pic>
      <p:cxnSp>
        <p:nvCxnSpPr>
          <p:cNvPr id="96" name="Straight Arrow Connector 95"/>
          <p:cNvCxnSpPr>
            <a:stCxn id="185" idx="6"/>
          </p:cNvCxnSpPr>
          <p:nvPr/>
        </p:nvCxnSpPr>
        <p:spPr bwMode="auto">
          <a:xfrm>
            <a:off x="2209800" y="2133600"/>
            <a:ext cx="533400" cy="158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03" name="Straight Arrow Connector 102"/>
          <p:cNvCxnSpPr>
            <a:stCxn id="185" idx="6"/>
          </p:cNvCxnSpPr>
          <p:nvPr/>
        </p:nvCxnSpPr>
        <p:spPr bwMode="auto">
          <a:xfrm>
            <a:off x="2209800" y="2133600"/>
            <a:ext cx="423863" cy="309563"/>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05" name="Straight Arrow Connector 104"/>
          <p:cNvCxnSpPr>
            <a:stCxn id="188" idx="6"/>
          </p:cNvCxnSpPr>
          <p:nvPr/>
        </p:nvCxnSpPr>
        <p:spPr bwMode="auto">
          <a:xfrm flipV="1">
            <a:off x="2209800" y="2852738"/>
            <a:ext cx="547688" cy="144462"/>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10" name="Straight Arrow Connector 109"/>
          <p:cNvCxnSpPr>
            <a:stCxn id="188" idx="6"/>
          </p:cNvCxnSpPr>
          <p:nvPr/>
        </p:nvCxnSpPr>
        <p:spPr bwMode="auto">
          <a:xfrm>
            <a:off x="2209800" y="2997200"/>
            <a:ext cx="561975" cy="79375"/>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25" name="Straight Arrow Connector 124"/>
          <p:cNvCxnSpPr>
            <a:stCxn id="191" idx="6"/>
          </p:cNvCxnSpPr>
          <p:nvPr/>
        </p:nvCxnSpPr>
        <p:spPr bwMode="auto">
          <a:xfrm flipV="1">
            <a:off x="2209800" y="3805238"/>
            <a:ext cx="500063" cy="55562"/>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30" name="Straight Arrow Connector 129"/>
          <p:cNvCxnSpPr>
            <a:stCxn id="191" idx="6"/>
          </p:cNvCxnSpPr>
          <p:nvPr/>
        </p:nvCxnSpPr>
        <p:spPr bwMode="auto">
          <a:xfrm>
            <a:off x="2209800" y="3860800"/>
            <a:ext cx="485775" cy="125413"/>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35" name="Straight Arrow Connector 134"/>
          <p:cNvCxnSpPr>
            <a:stCxn id="194" idx="6"/>
          </p:cNvCxnSpPr>
          <p:nvPr/>
        </p:nvCxnSpPr>
        <p:spPr bwMode="auto">
          <a:xfrm flipV="1">
            <a:off x="2209800" y="4424363"/>
            <a:ext cx="419100" cy="300037"/>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38" name="Straight Arrow Connector 137"/>
          <p:cNvCxnSpPr>
            <a:stCxn id="194" idx="6"/>
          </p:cNvCxnSpPr>
          <p:nvPr/>
        </p:nvCxnSpPr>
        <p:spPr bwMode="auto">
          <a:xfrm>
            <a:off x="2209800" y="4724400"/>
            <a:ext cx="533400" cy="158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55" name="Straight Arrow Connector 154"/>
          <p:cNvCxnSpPr>
            <a:stCxn id="200" idx="1"/>
          </p:cNvCxnSpPr>
          <p:nvPr/>
        </p:nvCxnSpPr>
        <p:spPr bwMode="auto">
          <a:xfrm rot="10800000">
            <a:off x="5105400" y="2133600"/>
            <a:ext cx="609600" cy="158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58" name="Straight Arrow Connector 157"/>
          <p:cNvCxnSpPr>
            <a:stCxn id="200" idx="1"/>
          </p:cNvCxnSpPr>
          <p:nvPr/>
        </p:nvCxnSpPr>
        <p:spPr bwMode="auto">
          <a:xfrm rot="10800000" flipV="1">
            <a:off x="5133976" y="2133599"/>
            <a:ext cx="581025" cy="149225"/>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61" name="Straight Arrow Connector 160"/>
          <p:cNvCxnSpPr>
            <a:stCxn id="200" idx="1"/>
          </p:cNvCxnSpPr>
          <p:nvPr/>
        </p:nvCxnSpPr>
        <p:spPr bwMode="auto">
          <a:xfrm rot="10800000" flipV="1">
            <a:off x="5270500" y="2133600"/>
            <a:ext cx="444500" cy="33020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66" name="Straight Arrow Connector 165"/>
          <p:cNvCxnSpPr>
            <a:stCxn id="203" idx="1"/>
          </p:cNvCxnSpPr>
          <p:nvPr/>
        </p:nvCxnSpPr>
        <p:spPr bwMode="auto">
          <a:xfrm rot="10800000">
            <a:off x="5156200" y="3355976"/>
            <a:ext cx="558800" cy="73025"/>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68" name="Straight Arrow Connector 167"/>
          <p:cNvCxnSpPr>
            <a:stCxn id="203" idx="1"/>
          </p:cNvCxnSpPr>
          <p:nvPr/>
        </p:nvCxnSpPr>
        <p:spPr bwMode="auto">
          <a:xfrm rot="10800000" flipV="1">
            <a:off x="5191126" y="3429000"/>
            <a:ext cx="523875" cy="6350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70" name="Straight Arrow Connector 169"/>
          <p:cNvCxnSpPr>
            <a:stCxn id="197" idx="1"/>
          </p:cNvCxnSpPr>
          <p:nvPr/>
        </p:nvCxnSpPr>
        <p:spPr bwMode="auto">
          <a:xfrm rot="10800000">
            <a:off x="5241926" y="4375150"/>
            <a:ext cx="473075" cy="34925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74" name="Straight Arrow Connector 173"/>
          <p:cNvCxnSpPr>
            <a:stCxn id="197" idx="1"/>
          </p:cNvCxnSpPr>
          <p:nvPr/>
        </p:nvCxnSpPr>
        <p:spPr bwMode="auto">
          <a:xfrm rot="10800000">
            <a:off x="5197476" y="4597400"/>
            <a:ext cx="517525" cy="127000"/>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cxnSp>
        <p:nvCxnSpPr>
          <p:cNvPr id="177" name="Straight Arrow Connector 176"/>
          <p:cNvCxnSpPr>
            <a:stCxn id="197" idx="1"/>
          </p:cNvCxnSpPr>
          <p:nvPr/>
        </p:nvCxnSpPr>
        <p:spPr bwMode="auto">
          <a:xfrm rot="10800000">
            <a:off x="5181600" y="4724400"/>
            <a:ext cx="533400" cy="1588"/>
          </a:xfrm>
          <a:prstGeom prst="straightConnector1">
            <a:avLst/>
          </a:prstGeom>
          <a:ln>
            <a:headEnd type="none" w="med" len="med"/>
            <a:tailEnd type="arrow"/>
          </a:ln>
        </p:spPr>
        <p:style>
          <a:lnRef idx="3">
            <a:schemeClr val="accent6"/>
          </a:lnRef>
          <a:fillRef idx="0">
            <a:schemeClr val="accent6"/>
          </a:fillRef>
          <a:effectRef idx="2">
            <a:schemeClr val="accent6"/>
          </a:effectRef>
          <a:fontRef idx="minor">
            <a:schemeClr val="tx1"/>
          </a:fontRef>
        </p:style>
      </p:cxnSp>
    </p:spTree>
    <p:custDataLst>
      <p:tags r:id="rId1"/>
    </p:custDataLst>
  </p:cSld>
  <p:clrMapOvr>
    <a:masterClrMapping/>
  </p:clrMapOvr>
  <p:transition advTm="1915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33333E-6 -1.11111E-6 L 0.34584 -1.11111E-6 " pathEditMode="relative" rAng="0" ptsTypes="AA">
                                      <p:cBhvr>
                                        <p:cTn id="6" dur="2000" fill="hold"/>
                                        <p:tgtEl>
                                          <p:spTgt spid="96"/>
                                        </p:tgtEl>
                                        <p:attrNameLst>
                                          <p:attrName>ppt_x</p:attrName>
                                          <p:attrName>ppt_y</p:attrName>
                                        </p:attrNameLst>
                                      </p:cBhvr>
                                      <p:rCtr x="173" y="0"/>
                                    </p:animMotion>
                                  </p:childTnLst>
                                </p:cTn>
                              </p:par>
                              <p:par>
                                <p:cTn id="7" presetID="0" presetClass="path" presetSubtype="0" accel="50000" decel="50000" fill="hold" nodeType="withEffect">
                                  <p:stCondLst>
                                    <p:cond delay="0"/>
                                  </p:stCondLst>
                                  <p:childTnLst>
                                    <p:animMotion origin="layout" path="M 3.05556E-6 -4.81481E-6 L 0.36024 0.35533 " pathEditMode="relative" rAng="0" ptsTypes="AA">
                                      <p:cBhvr>
                                        <p:cTn id="8" dur="2000" fill="hold"/>
                                        <p:tgtEl>
                                          <p:spTgt spid="103"/>
                                        </p:tgtEl>
                                        <p:attrNameLst>
                                          <p:attrName>ppt_x</p:attrName>
                                          <p:attrName>ppt_y</p:attrName>
                                        </p:attrNameLst>
                                      </p:cBhvr>
                                      <p:rCtr x="180" y="178"/>
                                    </p:animMotion>
                                  </p:childTnLst>
                                </p:cTn>
                              </p:par>
                              <p:par>
                                <p:cTn id="9" presetID="0" presetClass="path" presetSubtype="0" accel="50000" decel="50000" fill="hold" nodeType="withEffect">
                                  <p:stCondLst>
                                    <p:cond delay="0"/>
                                  </p:stCondLst>
                                  <p:childTnLst>
                                    <p:animMotion origin="layout" path="M 2.22222E-6 1.11111E-6 L 0.34514 -0.11528 " pathEditMode="relative" rAng="0" ptsTypes="AA">
                                      <p:cBhvr>
                                        <p:cTn id="10" dur="2000" fill="hold"/>
                                        <p:tgtEl>
                                          <p:spTgt spid="105"/>
                                        </p:tgtEl>
                                        <p:attrNameLst>
                                          <p:attrName>ppt_x</p:attrName>
                                          <p:attrName>ppt_y</p:attrName>
                                        </p:attrNameLst>
                                      </p:cBhvr>
                                      <p:rCtr x="173" y="-58"/>
                                    </p:animMotion>
                                  </p:childTnLst>
                                </p:cTn>
                              </p:par>
                              <p:par>
                                <p:cTn id="11" presetID="0" presetClass="path" presetSubtype="0" accel="50000" decel="50000" fill="hold" nodeType="withEffect">
                                  <p:stCondLst>
                                    <p:cond delay="0"/>
                                  </p:stCondLst>
                                  <p:childTnLst>
                                    <p:animMotion origin="layout" path="M 4.16667E-6 -4.07407E-6 L 0.34427 0.05718 " pathEditMode="relative" rAng="0" ptsTypes="AA">
                                      <p:cBhvr>
                                        <p:cTn id="12" dur="2000" fill="hold"/>
                                        <p:tgtEl>
                                          <p:spTgt spid="110"/>
                                        </p:tgtEl>
                                        <p:attrNameLst>
                                          <p:attrName>ppt_x</p:attrName>
                                          <p:attrName>ppt_y</p:attrName>
                                        </p:attrNameLst>
                                      </p:cBhvr>
                                      <p:rCtr x="172" y="28"/>
                                    </p:animMotion>
                                  </p:childTnLst>
                                </p:cTn>
                              </p:par>
                              <p:par>
                                <p:cTn id="13" presetID="0" presetClass="path" presetSubtype="0" accel="50000" decel="50000" fill="hold" nodeType="withEffect">
                                  <p:stCondLst>
                                    <p:cond delay="0"/>
                                  </p:stCondLst>
                                  <p:childTnLst>
                                    <p:animMotion origin="layout" path="M -3.61111E-6 3.7037E-6 L 0.34775 -0.0588 " pathEditMode="relative" rAng="0" ptsTypes="AA">
                                      <p:cBhvr>
                                        <p:cTn id="14" dur="2000" fill="hold"/>
                                        <p:tgtEl>
                                          <p:spTgt spid="125"/>
                                        </p:tgtEl>
                                        <p:attrNameLst>
                                          <p:attrName>ppt_x</p:attrName>
                                          <p:attrName>ppt_y</p:attrName>
                                        </p:attrNameLst>
                                      </p:cBhvr>
                                      <p:rCtr x="174" y="-29"/>
                                    </p:animMotion>
                                  </p:childTnLst>
                                </p:cTn>
                              </p:par>
                              <p:par>
                                <p:cTn id="15" presetID="0" presetClass="path" presetSubtype="0" accel="50000" decel="50000" fill="hold" nodeType="withEffect">
                                  <p:stCondLst>
                                    <p:cond delay="0"/>
                                  </p:stCondLst>
                                  <p:childTnLst>
                                    <p:animMotion origin="layout" path="M 8.33333E-7 -7.40741E-7 L 0.34844 0.1169 " pathEditMode="relative" rAng="0" ptsTypes="AA">
                                      <p:cBhvr>
                                        <p:cTn id="16" dur="2000" fill="hold"/>
                                        <p:tgtEl>
                                          <p:spTgt spid="130"/>
                                        </p:tgtEl>
                                        <p:attrNameLst>
                                          <p:attrName>ppt_x</p:attrName>
                                          <p:attrName>ppt_y</p:attrName>
                                        </p:attrNameLst>
                                      </p:cBhvr>
                                      <p:rCtr x="174" y="58"/>
                                    </p:animMotion>
                                  </p:childTnLst>
                                </p:cTn>
                              </p:par>
                              <p:par>
                                <p:cTn id="17" presetID="0" presetClass="path" presetSubtype="0" accel="50000" decel="50000" fill="hold" nodeType="withEffect">
                                  <p:stCondLst>
                                    <p:cond delay="0"/>
                                  </p:stCondLst>
                                  <p:childTnLst>
                                    <p:animMotion origin="layout" path="M -3.33333E-6 1.85185E-6 L 0.36042 -0.35579 " pathEditMode="relative" rAng="0" ptsTypes="AA">
                                      <p:cBhvr>
                                        <p:cTn id="18" dur="2000" fill="hold"/>
                                        <p:tgtEl>
                                          <p:spTgt spid="135"/>
                                        </p:tgtEl>
                                        <p:attrNameLst>
                                          <p:attrName>ppt_x</p:attrName>
                                          <p:attrName>ppt_y</p:attrName>
                                        </p:attrNameLst>
                                      </p:cBhvr>
                                      <p:rCtr x="180" y="-178"/>
                                    </p:animMotion>
                                  </p:childTnLst>
                                </p:cTn>
                              </p:par>
                              <p:par>
                                <p:cTn id="19" presetID="0" presetClass="path" presetSubtype="0" accel="50000" decel="50000" fill="hold" nodeType="withEffect">
                                  <p:stCondLst>
                                    <p:cond delay="0"/>
                                  </p:stCondLst>
                                  <p:childTnLst>
                                    <p:animMotion origin="layout" path="M -3.33333E-6 1.11111E-6 L 0.35417 1.11111E-6 " pathEditMode="relative" rAng="0" ptsTypes="AA">
                                      <p:cBhvr>
                                        <p:cTn id="20" dur="2000" fill="hold"/>
                                        <p:tgtEl>
                                          <p:spTgt spid="138"/>
                                        </p:tgtEl>
                                        <p:attrNameLst>
                                          <p:attrName>ppt_x</p:attrName>
                                          <p:attrName>ppt_y</p:attrName>
                                        </p:attrNameLst>
                                      </p:cBhvr>
                                      <p:rCtr x="177" y="0"/>
                                    </p:animMotion>
                                  </p:childTnLst>
                                </p:cTn>
                              </p:par>
                            </p:childTnLst>
                          </p:cTn>
                        </p:par>
                        <p:par>
                          <p:cTn id="21" fill="hold">
                            <p:stCondLst>
                              <p:cond delay="2000"/>
                            </p:stCondLst>
                            <p:childTnLst>
                              <p:par>
                                <p:cTn id="22" presetID="1" presetClass="entr" presetSubtype="0" fill="hold" nodeType="afterEffect">
                                  <p:stCondLst>
                                    <p:cond delay="0"/>
                                  </p:stCondLst>
                                  <p:childTnLst>
                                    <p:set>
                                      <p:cBhvr>
                                        <p:cTn id="23" dur="1" fill="hold">
                                          <p:stCondLst>
                                            <p:cond delay="0"/>
                                          </p:stCondLst>
                                        </p:cTn>
                                        <p:tgtEl>
                                          <p:spTgt spid="15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5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6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6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7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7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77"/>
                                        </p:tgtEl>
                                        <p:attrNameLst>
                                          <p:attrName>style.visibility</p:attrName>
                                        </p:attrNameLst>
                                      </p:cBhvr>
                                      <p:to>
                                        <p:strVal val="visible"/>
                                      </p:to>
                                    </p:set>
                                  </p:childTnLst>
                                </p:cTn>
                              </p:par>
                            </p:childTnLst>
                          </p:cTn>
                        </p:par>
                        <p:par>
                          <p:cTn id="38" fill="hold">
                            <p:stCondLst>
                              <p:cond delay="2000"/>
                            </p:stCondLst>
                            <p:childTnLst>
                              <p:par>
                                <p:cTn id="39" presetID="35" presetClass="path" presetSubtype="0" accel="50000" decel="50000" fill="hold" nodeType="afterEffect">
                                  <p:stCondLst>
                                    <p:cond delay="0"/>
                                  </p:stCondLst>
                                  <p:childTnLst>
                                    <p:animMotion origin="layout" path="M 3.33333E-6 -1.11111E-6 L -0.35 -1.11111E-6 " pathEditMode="relative" rAng="0" ptsTypes="AA">
                                      <p:cBhvr>
                                        <p:cTn id="40" dur="2000" fill="hold"/>
                                        <p:tgtEl>
                                          <p:spTgt spid="155"/>
                                        </p:tgtEl>
                                        <p:attrNameLst>
                                          <p:attrName>ppt_x</p:attrName>
                                          <p:attrName>ppt_y</p:attrName>
                                        </p:attrNameLst>
                                      </p:cBhvr>
                                      <p:rCtr x="-175" y="0"/>
                                    </p:animMotion>
                                  </p:childTnLst>
                                </p:cTn>
                              </p:par>
                              <p:par>
                                <p:cTn id="41" presetID="35" presetClass="path" presetSubtype="0" accel="50000" decel="50000" fill="hold" nodeType="withEffect">
                                  <p:stCondLst>
                                    <p:cond delay="0"/>
                                  </p:stCondLst>
                                  <p:childTnLst>
                                    <p:animMotion origin="layout" path="M 8.33333E-7 -7.40741E-7 L -0.35156 0.11134 " pathEditMode="relative" rAng="0" ptsTypes="AA">
                                      <p:cBhvr>
                                        <p:cTn id="42" dur="2000" fill="hold"/>
                                        <p:tgtEl>
                                          <p:spTgt spid="158"/>
                                        </p:tgtEl>
                                        <p:attrNameLst>
                                          <p:attrName>ppt_x</p:attrName>
                                          <p:attrName>ppt_y</p:attrName>
                                        </p:attrNameLst>
                                      </p:cBhvr>
                                      <p:rCtr x="-176" y="56"/>
                                    </p:animMotion>
                                  </p:childTnLst>
                                </p:cTn>
                              </p:par>
                              <p:par>
                                <p:cTn id="43" presetID="35" presetClass="path" presetSubtype="0" accel="50000" decel="50000" fill="hold" nodeType="withEffect">
                                  <p:stCondLst>
                                    <p:cond delay="0"/>
                                  </p:stCondLst>
                                  <p:childTnLst>
                                    <p:animMotion origin="layout" path="M 3.33333E-6 -1.11111E-6 L -0.35 0.35556 " pathEditMode="relative" rAng="0" ptsTypes="AA">
                                      <p:cBhvr>
                                        <p:cTn id="44" dur="2000" fill="hold"/>
                                        <p:tgtEl>
                                          <p:spTgt spid="161"/>
                                        </p:tgtEl>
                                        <p:attrNameLst>
                                          <p:attrName>ppt_x</p:attrName>
                                          <p:attrName>ppt_y</p:attrName>
                                        </p:attrNameLst>
                                      </p:cBhvr>
                                      <p:rCtr x="-175" y="178"/>
                                    </p:animMotion>
                                  </p:childTnLst>
                                </p:cTn>
                              </p:par>
                              <p:par>
                                <p:cTn id="45" presetID="35" presetClass="path" presetSubtype="0" accel="50000" decel="50000" fill="hold" nodeType="withEffect">
                                  <p:stCondLst>
                                    <p:cond delay="0"/>
                                  </p:stCondLst>
                                  <p:childTnLst>
                                    <p:animMotion origin="layout" path="M -4.44444E-6 4.07407E-6 L -0.34444 -0.06135 " pathEditMode="relative" rAng="0" ptsTypes="AA">
                                      <p:cBhvr>
                                        <p:cTn id="46" dur="2000" fill="hold"/>
                                        <p:tgtEl>
                                          <p:spTgt spid="166"/>
                                        </p:tgtEl>
                                        <p:attrNameLst>
                                          <p:attrName>ppt_x</p:attrName>
                                          <p:attrName>ppt_y</p:attrName>
                                        </p:attrNameLst>
                                      </p:cBhvr>
                                      <p:rCtr x="-172" y="-31"/>
                                    </p:animMotion>
                                  </p:childTnLst>
                                </p:cTn>
                              </p:par>
                              <p:par>
                                <p:cTn id="47" presetID="35" presetClass="path" presetSubtype="0" accel="50000" decel="50000" fill="hold" nodeType="withEffect">
                                  <p:stCondLst>
                                    <p:cond delay="0"/>
                                  </p:stCondLst>
                                  <p:childTnLst>
                                    <p:animMotion origin="layout" path="M 3.33333E-6 0 L -0.36667 0.06667 " pathEditMode="relative" rAng="0" ptsTypes="AA">
                                      <p:cBhvr>
                                        <p:cTn id="48" dur="2000" fill="hold"/>
                                        <p:tgtEl>
                                          <p:spTgt spid="168"/>
                                        </p:tgtEl>
                                        <p:attrNameLst>
                                          <p:attrName>ppt_x</p:attrName>
                                          <p:attrName>ppt_y</p:attrName>
                                        </p:attrNameLst>
                                      </p:cBhvr>
                                      <p:rCtr x="-183" y="33"/>
                                    </p:animMotion>
                                  </p:childTnLst>
                                </p:cTn>
                              </p:par>
                              <p:par>
                                <p:cTn id="49" presetID="35" presetClass="path" presetSubtype="0" accel="50000" decel="50000" fill="hold" nodeType="withEffect">
                                  <p:stCondLst>
                                    <p:cond delay="0"/>
                                  </p:stCondLst>
                                  <p:childTnLst>
                                    <p:animMotion origin="layout" path="M 1.11022E-16 1.85185E-6 L -0.35833 -0.35579 " pathEditMode="relative" rAng="0" ptsTypes="AA">
                                      <p:cBhvr>
                                        <p:cTn id="50" dur="2000" fill="hold"/>
                                        <p:tgtEl>
                                          <p:spTgt spid="170"/>
                                        </p:tgtEl>
                                        <p:attrNameLst>
                                          <p:attrName>ppt_x</p:attrName>
                                          <p:attrName>ppt_y</p:attrName>
                                        </p:attrNameLst>
                                      </p:cBhvr>
                                      <p:rCtr x="-179" y="-178"/>
                                    </p:animMotion>
                                  </p:childTnLst>
                                </p:cTn>
                              </p:par>
                              <p:par>
                                <p:cTn id="51" presetID="35" presetClass="path" presetSubtype="0" accel="50000" decel="50000" fill="hold" nodeType="withEffect">
                                  <p:stCondLst>
                                    <p:cond delay="0"/>
                                  </p:stCondLst>
                                  <p:childTnLst>
                                    <p:animMotion origin="layout" path="M -1.38889E-6 3.7037E-7 L -0.35503 -0.11296 " pathEditMode="relative" rAng="0" ptsTypes="AA">
                                      <p:cBhvr>
                                        <p:cTn id="52" dur="2000" fill="hold"/>
                                        <p:tgtEl>
                                          <p:spTgt spid="174"/>
                                        </p:tgtEl>
                                        <p:attrNameLst>
                                          <p:attrName>ppt_x</p:attrName>
                                          <p:attrName>ppt_y</p:attrName>
                                        </p:attrNameLst>
                                      </p:cBhvr>
                                      <p:rCtr x="-178" y="-56"/>
                                    </p:animMotion>
                                  </p:childTnLst>
                                </p:cTn>
                              </p:par>
                              <p:par>
                                <p:cTn id="53" presetID="35" presetClass="path" presetSubtype="0" accel="50000" decel="50000" fill="hold" nodeType="withEffect">
                                  <p:stCondLst>
                                    <p:cond delay="0"/>
                                  </p:stCondLst>
                                  <p:childTnLst>
                                    <p:animMotion origin="layout" path="M 3.33333E-6 1.11111E-6 L -0.35 1.11111E-6 " pathEditMode="relative" rAng="0" ptsTypes="AA">
                                      <p:cBhvr>
                                        <p:cTn id="54" dur="2000" fill="hold"/>
                                        <p:tgtEl>
                                          <p:spTgt spid="177"/>
                                        </p:tgtEl>
                                        <p:attrNameLst>
                                          <p:attrName>ppt_x</p:attrName>
                                          <p:attrName>ppt_y</p:attrName>
                                        </p:attrNameLst>
                                      </p:cBhvr>
                                      <p:rCtr x="-175" y="0"/>
                                    </p:animMotion>
                                  </p:childTnLst>
                                </p:cTn>
                              </p:par>
                            </p:childTnLst>
                          </p:cTn>
                        </p:par>
                        <p:par>
                          <p:cTn id="55" fill="hold">
                            <p:stCondLst>
                              <p:cond delay="4000"/>
                            </p:stCondLst>
                            <p:childTnLst>
                              <p:par>
                                <p:cTn id="56" presetID="1" presetClass="entr" presetSubtype="0" fill="hold" grpId="0" nodeType="afterEffect">
                                  <p:stCondLst>
                                    <p:cond delay="0"/>
                                  </p:stCondLst>
                                  <p:childTnLst>
                                    <p:set>
                                      <p:cBhvr>
                                        <p:cTn id="57"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Synchronous BP</a:t>
            </a:r>
            <a:endParaRPr lang="en-US" dirty="0"/>
          </a:p>
        </p:txBody>
      </p:sp>
      <p:sp>
        <p:nvSpPr>
          <p:cNvPr id="3" name="Content Placeholder 2"/>
          <p:cNvSpPr>
            <a:spLocks noGrp="1"/>
          </p:cNvSpPr>
          <p:nvPr>
            <p:ph idx="1"/>
          </p:nvPr>
        </p:nvSpPr>
        <p:spPr>
          <a:xfrm>
            <a:off x="457200" y="914400"/>
            <a:ext cx="8305800" cy="1143000"/>
          </a:xfrm>
        </p:spPr>
        <p:txBody>
          <a:bodyPr/>
          <a:lstStyle/>
          <a:p>
            <a:r>
              <a:rPr lang="en-US" dirty="0" smtClean="0"/>
              <a:t>Given the old messages all new messages can be computed in parallel:</a:t>
            </a:r>
          </a:p>
        </p:txBody>
      </p:sp>
      <p:sp>
        <p:nvSpPr>
          <p:cNvPr id="71" name="Slide Number Placeholder 70"/>
          <p:cNvSpPr>
            <a:spLocks noGrp="1"/>
          </p:cNvSpPr>
          <p:nvPr>
            <p:ph type="sldNum" sz="quarter" idx="12"/>
          </p:nvPr>
        </p:nvSpPr>
        <p:spPr/>
        <p:txBody>
          <a:bodyPr/>
          <a:lstStyle/>
          <a:p>
            <a:fld id="{29982EE5-C165-4792-B6D9-CAD024C0FAD7}" type="slidenum">
              <a:rPr lang="en-US" smtClean="0"/>
              <a:pPr/>
              <a:t>6</a:t>
            </a:fld>
            <a:endParaRPr lang="en-US"/>
          </a:p>
        </p:txBody>
      </p:sp>
      <p:sp>
        <p:nvSpPr>
          <p:cNvPr id="284" name="Rounded Rectangle 283"/>
          <p:cNvSpPr/>
          <p:nvPr/>
        </p:nvSpPr>
        <p:spPr bwMode="auto">
          <a:xfrm>
            <a:off x="6276033" y="2057400"/>
            <a:ext cx="1115367" cy="365592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ahoma" pitchFamily="-64" charset="0"/>
              </a:rPr>
              <a:t>New</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Tahoma" pitchFamily="-64" charset="0"/>
              </a:rPr>
              <a:t>Messages</a:t>
            </a:r>
            <a:endParaRPr kumimoji="0" lang="en-US" b="0" i="0" u="none" strike="noStrike" cap="none" normalizeH="0" baseline="0" dirty="0" smtClean="0">
              <a:ln>
                <a:noFill/>
              </a:ln>
              <a:solidFill>
                <a:schemeClr val="tx1"/>
              </a:solidFill>
              <a:effectLst/>
              <a:latin typeface="Tahoma" pitchFamily="-64" charset="0"/>
            </a:endParaRPr>
          </a:p>
        </p:txBody>
      </p:sp>
      <p:sp>
        <p:nvSpPr>
          <p:cNvPr id="218" name="Rounded Rectangle 217"/>
          <p:cNvSpPr/>
          <p:nvPr/>
        </p:nvSpPr>
        <p:spPr bwMode="auto">
          <a:xfrm>
            <a:off x="1752600" y="2057400"/>
            <a:ext cx="1115367" cy="3655925"/>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ahoma" pitchFamily="-64" charset="0"/>
              </a:rPr>
              <a:t>Old</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latin typeface="Tahoma" pitchFamily="-64" charset="0"/>
              </a:rPr>
              <a:t>Messages</a:t>
            </a:r>
            <a:endParaRPr kumimoji="0" lang="en-US" b="0" i="0" u="none" strike="noStrike" cap="none" normalizeH="0" baseline="0" dirty="0" smtClean="0">
              <a:ln>
                <a:noFill/>
              </a:ln>
              <a:solidFill>
                <a:schemeClr val="tx1"/>
              </a:solidFill>
              <a:effectLst/>
              <a:latin typeface="Tahoma" pitchFamily="-64" charset="0"/>
            </a:endParaRPr>
          </a:p>
        </p:txBody>
      </p:sp>
      <p:sp>
        <p:nvSpPr>
          <p:cNvPr id="115" name="Rectangle 114"/>
          <p:cNvSpPr/>
          <p:nvPr/>
        </p:nvSpPr>
        <p:spPr bwMode="auto">
          <a:xfrm>
            <a:off x="3983334" y="2800978"/>
            <a:ext cx="1239297" cy="49571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CPU 2</a:t>
            </a:r>
          </a:p>
        </p:txBody>
      </p:sp>
      <p:sp>
        <p:nvSpPr>
          <p:cNvPr id="72" name="Rectangle 71"/>
          <p:cNvSpPr/>
          <p:nvPr/>
        </p:nvSpPr>
        <p:spPr bwMode="auto">
          <a:xfrm>
            <a:off x="3983334" y="2181330"/>
            <a:ext cx="1239297" cy="49571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CPU 1</a:t>
            </a:r>
          </a:p>
        </p:txBody>
      </p:sp>
      <p:sp>
        <p:nvSpPr>
          <p:cNvPr id="73" name="Rectangle 72"/>
          <p:cNvSpPr/>
          <p:nvPr/>
        </p:nvSpPr>
        <p:spPr bwMode="auto">
          <a:xfrm>
            <a:off x="3983334" y="3420626"/>
            <a:ext cx="1239297" cy="49571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CPU 3</a:t>
            </a:r>
          </a:p>
        </p:txBody>
      </p:sp>
      <p:sp>
        <p:nvSpPr>
          <p:cNvPr id="104" name="Rectangle 103"/>
          <p:cNvSpPr/>
          <p:nvPr/>
        </p:nvSpPr>
        <p:spPr bwMode="auto">
          <a:xfrm>
            <a:off x="3983334" y="4659923"/>
            <a:ext cx="1239297" cy="49571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64" charset="0"/>
              </a:rPr>
              <a:t>CPU </a:t>
            </a:r>
            <a:r>
              <a:rPr lang="en-US" sz="2400" dirty="0" smtClean="0">
                <a:solidFill>
                  <a:schemeClr val="tx1"/>
                </a:solidFill>
                <a:latin typeface="Tahoma" pitchFamily="-64" charset="0"/>
              </a:rPr>
              <a:t>n</a:t>
            </a:r>
            <a:endParaRPr kumimoji="0" lang="en-US" sz="2400" b="0" i="0" u="none" strike="noStrike" cap="none" normalizeH="0" baseline="0" dirty="0" smtClean="0">
              <a:ln>
                <a:noFill/>
              </a:ln>
              <a:solidFill>
                <a:schemeClr val="tx1"/>
              </a:solidFill>
              <a:effectLst/>
              <a:latin typeface="Tahoma" pitchFamily="-64" charset="0"/>
            </a:endParaRPr>
          </a:p>
        </p:txBody>
      </p:sp>
      <p:grpSp>
        <p:nvGrpSpPr>
          <p:cNvPr id="190" name="Group 189"/>
          <p:cNvGrpSpPr/>
          <p:nvPr/>
        </p:nvGrpSpPr>
        <p:grpSpPr>
          <a:xfrm>
            <a:off x="5222631" y="2429189"/>
            <a:ext cx="1363226" cy="2479885"/>
            <a:chOff x="5334000" y="2514600"/>
            <a:chExt cx="1676400" cy="3049588"/>
          </a:xfrm>
        </p:grpSpPr>
        <p:cxnSp>
          <p:nvCxnSpPr>
            <p:cNvPr id="75" name="Straight Arrow Connector 74"/>
            <p:cNvCxnSpPr>
              <a:stCxn id="73" idx="3"/>
              <a:endCxn id="124" idx="1"/>
            </p:cNvCxnSpPr>
            <p:nvPr/>
          </p:nvCxnSpPr>
          <p:spPr bwMode="auto">
            <a:xfrm>
              <a:off x="5334000" y="4038600"/>
              <a:ext cx="1676400" cy="1588"/>
            </a:xfrm>
            <a:prstGeom prst="straightConnector1">
              <a:avLst/>
            </a:prstGeom>
            <a:noFill/>
            <a:ln w="38100" cap="flat" cmpd="sng" algn="ctr">
              <a:solidFill>
                <a:schemeClr val="tx1"/>
              </a:solidFill>
              <a:prstDash val="solid"/>
              <a:round/>
              <a:headEnd type="none" w="med" len="med"/>
              <a:tailEnd type="arrow"/>
            </a:ln>
            <a:effectLst/>
          </p:spPr>
        </p:cxnSp>
        <p:cxnSp>
          <p:nvCxnSpPr>
            <p:cNvPr id="78" name="Straight Arrow Connector 77"/>
            <p:cNvCxnSpPr>
              <a:stCxn id="115" idx="3"/>
              <a:endCxn id="121" idx="1"/>
            </p:cNvCxnSpPr>
            <p:nvPr/>
          </p:nvCxnSpPr>
          <p:spPr bwMode="auto">
            <a:xfrm>
              <a:off x="5334000" y="3276600"/>
              <a:ext cx="1676400" cy="1588"/>
            </a:xfrm>
            <a:prstGeom prst="straightConnector1">
              <a:avLst/>
            </a:prstGeom>
            <a:noFill/>
            <a:ln w="38100" cap="flat" cmpd="sng" algn="ctr">
              <a:solidFill>
                <a:schemeClr val="tx1"/>
              </a:solidFill>
              <a:prstDash val="solid"/>
              <a:round/>
              <a:headEnd type="none" w="med" len="med"/>
              <a:tailEnd type="arrow"/>
            </a:ln>
            <a:effectLst/>
          </p:spPr>
        </p:cxnSp>
        <p:cxnSp>
          <p:nvCxnSpPr>
            <p:cNvPr id="98" name="Straight Arrow Connector 97"/>
            <p:cNvCxnSpPr>
              <a:stCxn id="72" idx="3"/>
              <a:endCxn id="118" idx="1"/>
            </p:cNvCxnSpPr>
            <p:nvPr/>
          </p:nvCxnSpPr>
          <p:spPr bwMode="auto">
            <a:xfrm>
              <a:off x="5334000" y="2514600"/>
              <a:ext cx="1676400" cy="1588"/>
            </a:xfrm>
            <a:prstGeom prst="straightConnector1">
              <a:avLst/>
            </a:prstGeom>
            <a:noFill/>
            <a:ln w="38100" cap="flat" cmpd="sng" algn="ctr">
              <a:solidFill>
                <a:schemeClr val="tx1"/>
              </a:solidFill>
              <a:prstDash val="solid"/>
              <a:round/>
              <a:headEnd type="none" w="med" len="med"/>
              <a:tailEnd type="arrow"/>
            </a:ln>
            <a:effectLst/>
          </p:spPr>
        </p:cxnSp>
        <p:cxnSp>
          <p:nvCxnSpPr>
            <p:cNvPr id="105" name="Straight Arrow Connector 104"/>
            <p:cNvCxnSpPr>
              <a:stCxn id="104" idx="3"/>
            </p:cNvCxnSpPr>
            <p:nvPr/>
          </p:nvCxnSpPr>
          <p:spPr bwMode="auto">
            <a:xfrm>
              <a:off x="5334000" y="5562600"/>
              <a:ext cx="1676400" cy="1588"/>
            </a:xfrm>
            <a:prstGeom prst="straightConnector1">
              <a:avLst/>
            </a:prstGeom>
            <a:noFill/>
            <a:ln w="38100" cap="flat" cmpd="sng" algn="ctr">
              <a:solidFill>
                <a:schemeClr val="tx1"/>
              </a:solidFill>
              <a:prstDash val="solid"/>
              <a:round/>
              <a:headEnd type="none" w="med" len="med"/>
              <a:tailEnd type="arrow"/>
            </a:ln>
            <a:effectLst/>
          </p:spPr>
        </p:cxnSp>
      </p:grpSp>
      <p:grpSp>
        <p:nvGrpSpPr>
          <p:cNvPr id="106" name="Group 105"/>
          <p:cNvGrpSpPr/>
          <p:nvPr/>
        </p:nvGrpSpPr>
        <p:grpSpPr>
          <a:xfrm>
            <a:off x="2062424" y="2305259"/>
            <a:ext cx="495719" cy="247859"/>
            <a:chOff x="762000" y="2971800"/>
            <a:chExt cx="838200" cy="381000"/>
          </a:xfrm>
        </p:grpSpPr>
        <p:sp>
          <p:nvSpPr>
            <p:cNvPr id="107" name="Rectangle 10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08" name="Isosceles Triangle 10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09" name="Group 108"/>
          <p:cNvGrpSpPr/>
          <p:nvPr/>
        </p:nvGrpSpPr>
        <p:grpSpPr>
          <a:xfrm>
            <a:off x="2062424" y="2924908"/>
            <a:ext cx="495719" cy="247859"/>
            <a:chOff x="762000" y="2971800"/>
            <a:chExt cx="838200" cy="381000"/>
          </a:xfrm>
        </p:grpSpPr>
        <p:sp>
          <p:nvSpPr>
            <p:cNvPr id="110" name="Rectangle 10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11" name="Isosceles Triangle 11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12" name="Group 111"/>
          <p:cNvGrpSpPr/>
          <p:nvPr/>
        </p:nvGrpSpPr>
        <p:grpSpPr>
          <a:xfrm>
            <a:off x="2062424" y="3544556"/>
            <a:ext cx="495719" cy="247859"/>
            <a:chOff x="762000" y="2971800"/>
            <a:chExt cx="838200" cy="381000"/>
          </a:xfrm>
        </p:grpSpPr>
        <p:sp>
          <p:nvSpPr>
            <p:cNvPr id="113" name="Rectangle 11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14" name="Isosceles Triangle 11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35" name="Group 134"/>
          <p:cNvGrpSpPr/>
          <p:nvPr/>
        </p:nvGrpSpPr>
        <p:grpSpPr>
          <a:xfrm>
            <a:off x="2062424" y="4783853"/>
            <a:ext cx="495719" cy="247859"/>
            <a:chOff x="762000" y="2971800"/>
            <a:chExt cx="838200" cy="381000"/>
          </a:xfrm>
        </p:grpSpPr>
        <p:sp>
          <p:nvSpPr>
            <p:cNvPr id="137" name="Rectangle 13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39" name="Isosceles Triangle 13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45" name="Group 144"/>
          <p:cNvGrpSpPr/>
          <p:nvPr/>
        </p:nvGrpSpPr>
        <p:grpSpPr>
          <a:xfrm>
            <a:off x="4293158" y="4226169"/>
            <a:ext cx="619648" cy="123930"/>
            <a:chOff x="4038600" y="4648200"/>
            <a:chExt cx="762000" cy="152400"/>
          </a:xfrm>
        </p:grpSpPr>
        <p:sp>
          <p:nvSpPr>
            <p:cNvPr id="142" name="Oval 141"/>
            <p:cNvSpPr/>
            <p:nvPr/>
          </p:nvSpPr>
          <p:spPr bwMode="auto">
            <a:xfrm>
              <a:off x="40386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43" name="Oval 142"/>
            <p:cNvSpPr/>
            <p:nvPr/>
          </p:nvSpPr>
          <p:spPr bwMode="auto">
            <a:xfrm>
              <a:off x="43434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44" name="Oval 143"/>
            <p:cNvSpPr/>
            <p:nvPr/>
          </p:nvSpPr>
          <p:spPr bwMode="auto">
            <a:xfrm>
              <a:off x="46482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47" name="Group 146"/>
          <p:cNvGrpSpPr/>
          <p:nvPr/>
        </p:nvGrpSpPr>
        <p:grpSpPr>
          <a:xfrm>
            <a:off x="2000459" y="4226169"/>
            <a:ext cx="619648" cy="123930"/>
            <a:chOff x="4038600" y="4648200"/>
            <a:chExt cx="762000" cy="152400"/>
          </a:xfrm>
        </p:grpSpPr>
        <p:sp>
          <p:nvSpPr>
            <p:cNvPr id="148" name="Oval 147"/>
            <p:cNvSpPr/>
            <p:nvPr/>
          </p:nvSpPr>
          <p:spPr bwMode="auto">
            <a:xfrm>
              <a:off x="40386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50" name="Oval 149"/>
            <p:cNvSpPr/>
            <p:nvPr/>
          </p:nvSpPr>
          <p:spPr bwMode="auto">
            <a:xfrm>
              <a:off x="43434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51" name="Oval 150"/>
            <p:cNvSpPr/>
            <p:nvPr/>
          </p:nvSpPr>
          <p:spPr bwMode="auto">
            <a:xfrm>
              <a:off x="46482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92" name="Group 191"/>
          <p:cNvGrpSpPr/>
          <p:nvPr/>
        </p:nvGrpSpPr>
        <p:grpSpPr>
          <a:xfrm>
            <a:off x="6523892" y="2305259"/>
            <a:ext cx="619648" cy="2726453"/>
            <a:chOff x="6934200" y="2362200"/>
            <a:chExt cx="762000" cy="3352800"/>
          </a:xfrm>
        </p:grpSpPr>
        <p:grpSp>
          <p:nvGrpSpPr>
            <p:cNvPr id="117" name="Group 116"/>
            <p:cNvGrpSpPr/>
            <p:nvPr/>
          </p:nvGrpSpPr>
          <p:grpSpPr>
            <a:xfrm>
              <a:off x="7010400" y="2362200"/>
              <a:ext cx="609600" cy="304800"/>
              <a:chOff x="762000" y="2971800"/>
              <a:chExt cx="838200" cy="381000"/>
            </a:xfrm>
          </p:grpSpPr>
          <p:sp>
            <p:nvSpPr>
              <p:cNvPr id="118" name="Rectangle 11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19" name="Isosceles Triangle 11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20" name="Group 119"/>
            <p:cNvGrpSpPr/>
            <p:nvPr/>
          </p:nvGrpSpPr>
          <p:grpSpPr>
            <a:xfrm>
              <a:off x="7010400" y="3124200"/>
              <a:ext cx="609600" cy="304800"/>
              <a:chOff x="762000" y="2971800"/>
              <a:chExt cx="838200" cy="381000"/>
            </a:xfrm>
          </p:grpSpPr>
          <p:sp>
            <p:nvSpPr>
              <p:cNvPr id="121" name="Rectangle 12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22" name="Isosceles Triangle 12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23" name="Group 122"/>
            <p:cNvGrpSpPr/>
            <p:nvPr/>
          </p:nvGrpSpPr>
          <p:grpSpPr>
            <a:xfrm>
              <a:off x="7010400" y="3886200"/>
              <a:ext cx="609600" cy="304800"/>
              <a:chOff x="762000" y="2971800"/>
              <a:chExt cx="838200" cy="381000"/>
            </a:xfrm>
          </p:grpSpPr>
          <p:sp>
            <p:nvSpPr>
              <p:cNvPr id="124" name="Rectangle 12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25" name="Isosceles Triangle 12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01" name="Group 100"/>
            <p:cNvGrpSpPr/>
            <p:nvPr/>
          </p:nvGrpSpPr>
          <p:grpSpPr>
            <a:xfrm>
              <a:off x="7010400" y="5410200"/>
              <a:ext cx="609600" cy="304800"/>
              <a:chOff x="762000" y="2971800"/>
              <a:chExt cx="838200" cy="381000"/>
            </a:xfrm>
          </p:grpSpPr>
          <p:sp>
            <p:nvSpPr>
              <p:cNvPr id="102" name="Rectangle 10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03" name="Isosceles Triangle 10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nvGrpSpPr>
            <p:cNvPr id="153" name="Group 152"/>
            <p:cNvGrpSpPr/>
            <p:nvPr/>
          </p:nvGrpSpPr>
          <p:grpSpPr>
            <a:xfrm>
              <a:off x="6934200" y="4724400"/>
              <a:ext cx="762000" cy="152400"/>
              <a:chOff x="4038600" y="4648200"/>
              <a:chExt cx="762000" cy="152400"/>
            </a:xfrm>
          </p:grpSpPr>
          <p:sp>
            <p:nvSpPr>
              <p:cNvPr id="154" name="Oval 153"/>
              <p:cNvSpPr/>
              <p:nvPr/>
            </p:nvSpPr>
            <p:spPr bwMode="auto">
              <a:xfrm>
                <a:off x="40386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56" name="Oval 155"/>
              <p:cNvSpPr/>
              <p:nvPr/>
            </p:nvSpPr>
            <p:spPr bwMode="auto">
              <a:xfrm>
                <a:off x="43434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sp>
            <p:nvSpPr>
              <p:cNvPr id="157" name="Oval 156"/>
              <p:cNvSpPr/>
              <p:nvPr/>
            </p:nvSpPr>
            <p:spPr bwMode="auto">
              <a:xfrm>
                <a:off x="4648200" y="4648200"/>
                <a:ext cx="152400" cy="152400"/>
              </a:xfrm>
              <a:prstGeom prst="ellipse">
                <a:avLst/>
              </a:prstGeom>
              <a:solidFill>
                <a:schemeClr val="tx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ahoma" pitchFamily="-64" charset="0"/>
                </a:endParaRPr>
              </a:p>
            </p:txBody>
          </p:sp>
        </p:grpSp>
      </p:grpSp>
      <p:grpSp>
        <p:nvGrpSpPr>
          <p:cNvPr id="189" name="Group 188"/>
          <p:cNvGrpSpPr/>
          <p:nvPr/>
        </p:nvGrpSpPr>
        <p:grpSpPr>
          <a:xfrm>
            <a:off x="2558143" y="2429189"/>
            <a:ext cx="1425191" cy="2479885"/>
            <a:chOff x="2057400" y="2514600"/>
            <a:chExt cx="1752600" cy="3049588"/>
          </a:xfrm>
        </p:grpSpPr>
        <p:cxnSp>
          <p:nvCxnSpPr>
            <p:cNvPr id="159" name="Straight Arrow Connector 158"/>
            <p:cNvCxnSpPr>
              <a:stCxn id="107" idx="3"/>
              <a:endCxn id="115" idx="1"/>
            </p:cNvCxnSpPr>
            <p:nvPr/>
          </p:nvCxnSpPr>
          <p:spPr bwMode="auto">
            <a:xfrm>
              <a:off x="2057400" y="2514600"/>
              <a:ext cx="1752600" cy="762000"/>
            </a:xfrm>
            <a:prstGeom prst="straightConnector1">
              <a:avLst/>
            </a:prstGeom>
            <a:noFill/>
            <a:ln w="38100" cap="flat" cmpd="sng" algn="ctr">
              <a:solidFill>
                <a:schemeClr val="tx1"/>
              </a:solidFill>
              <a:prstDash val="solid"/>
              <a:round/>
              <a:headEnd type="none" w="med" len="med"/>
              <a:tailEnd type="arrow"/>
            </a:ln>
            <a:effectLst/>
          </p:spPr>
        </p:cxnSp>
        <p:cxnSp>
          <p:nvCxnSpPr>
            <p:cNvPr id="163" name="Straight Arrow Connector 162"/>
            <p:cNvCxnSpPr>
              <a:stCxn id="113" idx="3"/>
              <a:endCxn id="115" idx="1"/>
            </p:cNvCxnSpPr>
            <p:nvPr/>
          </p:nvCxnSpPr>
          <p:spPr bwMode="auto">
            <a:xfrm flipV="1">
              <a:off x="2057400" y="3276600"/>
              <a:ext cx="1752600" cy="762000"/>
            </a:xfrm>
            <a:prstGeom prst="straightConnector1">
              <a:avLst/>
            </a:prstGeom>
            <a:noFill/>
            <a:ln w="38100" cap="flat" cmpd="sng" algn="ctr">
              <a:solidFill>
                <a:schemeClr val="tx1"/>
              </a:solidFill>
              <a:prstDash val="solid"/>
              <a:round/>
              <a:headEnd type="none" w="med" len="med"/>
              <a:tailEnd type="arrow"/>
            </a:ln>
            <a:effectLst/>
          </p:spPr>
        </p:cxnSp>
        <p:cxnSp>
          <p:nvCxnSpPr>
            <p:cNvPr id="166" name="Straight Arrow Connector 165"/>
            <p:cNvCxnSpPr>
              <a:stCxn id="110" idx="3"/>
              <a:endCxn id="72" idx="1"/>
            </p:cNvCxnSpPr>
            <p:nvPr/>
          </p:nvCxnSpPr>
          <p:spPr bwMode="auto">
            <a:xfrm flipV="1">
              <a:off x="2057400" y="2514600"/>
              <a:ext cx="1752600" cy="762000"/>
            </a:xfrm>
            <a:prstGeom prst="straightConnector1">
              <a:avLst/>
            </a:prstGeom>
            <a:noFill/>
            <a:ln w="38100" cap="flat" cmpd="sng" algn="ctr">
              <a:solidFill>
                <a:schemeClr val="tx1"/>
              </a:solidFill>
              <a:prstDash val="solid"/>
              <a:round/>
              <a:headEnd type="none" w="med" len="med"/>
              <a:tailEnd type="arrow"/>
            </a:ln>
            <a:effectLst/>
          </p:spPr>
        </p:cxnSp>
        <p:cxnSp>
          <p:nvCxnSpPr>
            <p:cNvPr id="169" name="Straight Arrow Connector 168"/>
            <p:cNvCxnSpPr>
              <a:stCxn id="107" idx="3"/>
              <a:endCxn id="73" idx="1"/>
            </p:cNvCxnSpPr>
            <p:nvPr/>
          </p:nvCxnSpPr>
          <p:spPr bwMode="auto">
            <a:xfrm>
              <a:off x="2057400" y="2514600"/>
              <a:ext cx="1752600" cy="1524000"/>
            </a:xfrm>
            <a:prstGeom prst="straightConnector1">
              <a:avLst/>
            </a:prstGeom>
            <a:noFill/>
            <a:ln w="38100" cap="flat" cmpd="sng" algn="ctr">
              <a:solidFill>
                <a:schemeClr val="tx1"/>
              </a:solidFill>
              <a:prstDash val="solid"/>
              <a:round/>
              <a:headEnd type="none" w="med" len="med"/>
              <a:tailEnd type="arrow"/>
            </a:ln>
            <a:effectLst/>
          </p:spPr>
        </p:cxnSp>
        <p:cxnSp>
          <p:nvCxnSpPr>
            <p:cNvPr id="173" name="Straight Arrow Connector 172"/>
            <p:cNvCxnSpPr>
              <a:stCxn id="113" idx="3"/>
              <a:endCxn id="104" idx="1"/>
            </p:cNvCxnSpPr>
            <p:nvPr/>
          </p:nvCxnSpPr>
          <p:spPr bwMode="auto">
            <a:xfrm>
              <a:off x="2057400" y="4038600"/>
              <a:ext cx="1752600" cy="1524000"/>
            </a:xfrm>
            <a:prstGeom prst="straightConnector1">
              <a:avLst/>
            </a:prstGeom>
            <a:noFill/>
            <a:ln w="38100" cap="flat" cmpd="sng" algn="ctr">
              <a:solidFill>
                <a:schemeClr val="tx1"/>
              </a:solidFill>
              <a:prstDash val="solid"/>
              <a:round/>
              <a:headEnd type="none" w="med" len="med"/>
              <a:tailEnd type="arrow"/>
            </a:ln>
            <a:effectLst/>
          </p:spPr>
        </p:cxnSp>
        <p:cxnSp>
          <p:nvCxnSpPr>
            <p:cNvPr id="179" name="Straight Arrow Connector 178"/>
            <p:cNvCxnSpPr>
              <a:stCxn id="137" idx="3"/>
              <a:endCxn id="104" idx="1"/>
            </p:cNvCxnSpPr>
            <p:nvPr/>
          </p:nvCxnSpPr>
          <p:spPr bwMode="auto">
            <a:xfrm>
              <a:off x="2057400" y="5562600"/>
              <a:ext cx="1752600" cy="1588"/>
            </a:xfrm>
            <a:prstGeom prst="straightConnector1">
              <a:avLst/>
            </a:prstGeom>
            <a:noFill/>
            <a:ln w="38100" cap="flat" cmpd="sng" algn="ctr">
              <a:solidFill>
                <a:schemeClr val="tx1"/>
              </a:solidFill>
              <a:prstDash val="solid"/>
              <a:round/>
              <a:headEnd type="none" w="med" len="med"/>
              <a:tailEnd type="arrow"/>
            </a:ln>
            <a:effectLst/>
          </p:spPr>
        </p:cxnSp>
        <p:cxnSp>
          <p:nvCxnSpPr>
            <p:cNvPr id="182" name="Straight Arrow Connector 181"/>
            <p:cNvCxnSpPr>
              <a:stCxn id="113" idx="3"/>
              <a:endCxn id="72" idx="1"/>
            </p:cNvCxnSpPr>
            <p:nvPr/>
          </p:nvCxnSpPr>
          <p:spPr bwMode="auto">
            <a:xfrm flipV="1">
              <a:off x="2057400" y="2514600"/>
              <a:ext cx="1752600" cy="1524000"/>
            </a:xfrm>
            <a:prstGeom prst="straightConnector1">
              <a:avLst/>
            </a:prstGeom>
            <a:noFill/>
            <a:ln w="38100" cap="flat" cmpd="sng" algn="ctr">
              <a:solidFill>
                <a:schemeClr val="tx1"/>
              </a:solidFill>
              <a:prstDash val="solid"/>
              <a:round/>
              <a:headEnd type="none" w="med" len="med"/>
              <a:tailEnd type="arrow"/>
            </a:ln>
            <a:effectLst/>
          </p:spPr>
        </p:cxnSp>
        <p:cxnSp>
          <p:nvCxnSpPr>
            <p:cNvPr id="188" name="Straight Arrow Connector 187"/>
            <p:cNvCxnSpPr>
              <a:stCxn id="137" idx="3"/>
              <a:endCxn id="73" idx="1"/>
            </p:cNvCxnSpPr>
            <p:nvPr/>
          </p:nvCxnSpPr>
          <p:spPr bwMode="auto">
            <a:xfrm flipV="1">
              <a:off x="2057400" y="4038600"/>
              <a:ext cx="1752600" cy="1524000"/>
            </a:xfrm>
            <a:prstGeom prst="straightConnector1">
              <a:avLst/>
            </a:prstGeom>
            <a:noFill/>
            <a:ln w="38100" cap="flat" cmpd="sng" algn="ctr">
              <a:solidFill>
                <a:schemeClr val="tx1"/>
              </a:solidFill>
              <a:prstDash val="solid"/>
              <a:round/>
              <a:headEnd type="none" w="med" len="med"/>
              <a:tailEnd type="arrow"/>
            </a:ln>
            <a:effectLst/>
          </p:spPr>
        </p:cxnSp>
      </p:grpSp>
      <p:sp>
        <p:nvSpPr>
          <p:cNvPr id="63" name="Rounded Rectangle 62"/>
          <p:cNvSpPr/>
          <p:nvPr/>
        </p:nvSpPr>
        <p:spPr bwMode="auto">
          <a:xfrm>
            <a:off x="1371600" y="5715000"/>
            <a:ext cx="6553200" cy="8382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solidFill>
                  <a:schemeClr val="tx1"/>
                </a:solidFill>
                <a:latin typeface="Tahoma" pitchFamily="-64" charset="0"/>
              </a:rPr>
              <a:t>Map-Reduce Ready!</a:t>
            </a:r>
            <a:endParaRPr kumimoji="0" lang="en-US" sz="2800" b="0" i="0" u="none" strike="noStrike" cap="none" normalizeH="0" baseline="0" dirty="0" smtClean="0">
              <a:ln>
                <a:noFill/>
              </a:ln>
              <a:solidFill>
                <a:schemeClr val="tx1"/>
              </a:solidFill>
              <a:effectLst/>
              <a:latin typeface="Tahoma" pitchFamily="-64" charset="0"/>
            </a:endParaRPr>
          </a:p>
        </p:txBody>
      </p:sp>
    </p:spTree>
    <p:custDataLst>
      <p:tags r:id="rId1"/>
    </p:custDataLst>
  </p:cSld>
  <p:clrMapOvr>
    <a:masterClrMapping/>
  </p:clrMapOvr>
  <p:transition advTm="1603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wipe(left)">
                                      <p:cBhvr>
                                        <p:cTn id="7" dur="500"/>
                                        <p:tgtEl>
                                          <p:spTgt spid="18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0"/>
                                        </p:tgtEl>
                                        <p:attrNameLst>
                                          <p:attrName>style.visibility</p:attrName>
                                        </p:attrNameLst>
                                      </p:cBhvr>
                                      <p:to>
                                        <p:strVal val="visible"/>
                                      </p:to>
                                    </p:set>
                                    <p:animEffect transition="in" filter="wipe(left)">
                                      <p:cBhvr>
                                        <p:cTn id="11" dur="500"/>
                                        <p:tgtEl>
                                          <p:spTgt spid="19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2"/>
                                        </p:tgtEl>
                                        <p:attrNameLst>
                                          <p:attrName>style.visibility</p:attrName>
                                        </p:attrNameLst>
                                      </p:cBhvr>
                                      <p:to>
                                        <p:strVal val="visible"/>
                                      </p:to>
                                    </p:set>
                                    <p:animEffect transition="in" filter="wipe(left)">
                                      <p:cBhvr>
                                        <p:cTn id="15" dur="500"/>
                                        <p:tgtEl>
                                          <p:spTgt spid="19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177" name="Straight Connector 176"/>
          <p:cNvCxnSpPr>
            <a:stCxn id="108" idx="4"/>
            <a:endCxn id="154" idx="0"/>
          </p:cNvCxnSpPr>
          <p:nvPr/>
        </p:nvCxnSpPr>
        <p:spPr bwMode="auto">
          <a:xfrm rot="5400000">
            <a:off x="-381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79" name="Straight Connector 178"/>
          <p:cNvCxnSpPr>
            <a:stCxn id="118" idx="4"/>
            <a:endCxn id="156" idx="0"/>
          </p:cNvCxnSpPr>
          <p:nvPr/>
        </p:nvCxnSpPr>
        <p:spPr bwMode="auto">
          <a:xfrm rot="5400000">
            <a:off x="14097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81" name="Straight Connector 180"/>
          <p:cNvCxnSpPr>
            <a:stCxn id="120" idx="4"/>
            <a:endCxn id="158" idx="0"/>
          </p:cNvCxnSpPr>
          <p:nvPr/>
        </p:nvCxnSpPr>
        <p:spPr bwMode="auto">
          <a:xfrm rot="5400000">
            <a:off x="28575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83" name="Straight Connector 182"/>
          <p:cNvCxnSpPr>
            <a:stCxn id="122" idx="4"/>
            <a:endCxn id="160" idx="0"/>
          </p:cNvCxnSpPr>
          <p:nvPr/>
        </p:nvCxnSpPr>
        <p:spPr bwMode="auto">
          <a:xfrm rot="5400000">
            <a:off x="43053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85" name="Straight Connector 184"/>
          <p:cNvCxnSpPr>
            <a:stCxn id="124" idx="4"/>
            <a:endCxn id="162" idx="0"/>
          </p:cNvCxnSpPr>
          <p:nvPr/>
        </p:nvCxnSpPr>
        <p:spPr bwMode="auto">
          <a:xfrm rot="5400000">
            <a:off x="5753100" y="3771900"/>
            <a:ext cx="3429000" cy="0"/>
          </a:xfrm>
          <a:prstGeom prst="line">
            <a:avLst/>
          </a:prstGeom>
          <a:noFill/>
          <a:ln w="38100" cap="flat" cmpd="sng" algn="ctr">
            <a:solidFill>
              <a:schemeClr val="tx1"/>
            </a:solidFill>
            <a:prstDash val="solid"/>
            <a:round/>
            <a:headEnd type="none" w="med" len="med"/>
            <a:tailEnd type="none" w="med" len="med"/>
          </a:ln>
          <a:effectLst/>
        </p:spPr>
      </p:cxnSp>
      <p:cxnSp>
        <p:nvCxnSpPr>
          <p:cNvPr id="169" name="Straight Connector 168"/>
          <p:cNvCxnSpPr>
            <a:stCxn id="108" idx="6"/>
            <a:endCxn id="124" idx="2"/>
          </p:cNvCxnSpPr>
          <p:nvPr/>
        </p:nvCxnSpPr>
        <p:spPr bwMode="auto">
          <a:xfrm>
            <a:off x="1905000" y="1828800"/>
            <a:ext cx="5334000" cy="0"/>
          </a:xfrm>
          <a:prstGeom prst="line">
            <a:avLst/>
          </a:prstGeom>
          <a:noFill/>
          <a:ln w="38100" cap="flat" cmpd="sng" algn="ctr">
            <a:solidFill>
              <a:schemeClr val="tx1"/>
            </a:solidFill>
            <a:prstDash val="solid"/>
            <a:round/>
            <a:headEnd type="none" w="med" len="med"/>
            <a:tailEnd type="none" w="med" len="med"/>
          </a:ln>
          <a:effectLst/>
        </p:spPr>
      </p:cxnSp>
      <p:cxnSp>
        <p:nvCxnSpPr>
          <p:cNvPr id="171" name="Straight Connector 170"/>
          <p:cNvCxnSpPr>
            <a:stCxn id="125" idx="6"/>
            <a:endCxn id="133" idx="2"/>
          </p:cNvCxnSpPr>
          <p:nvPr/>
        </p:nvCxnSpPr>
        <p:spPr bwMode="auto">
          <a:xfrm>
            <a:off x="1905000" y="3124200"/>
            <a:ext cx="5334000" cy="0"/>
          </a:xfrm>
          <a:prstGeom prst="line">
            <a:avLst/>
          </a:prstGeom>
          <a:noFill/>
          <a:ln w="38100" cap="flat" cmpd="sng" algn="ctr">
            <a:solidFill>
              <a:schemeClr val="tx1"/>
            </a:solidFill>
            <a:prstDash val="solid"/>
            <a:round/>
            <a:headEnd type="none" w="med" len="med"/>
            <a:tailEnd type="none" w="med" len="med"/>
          </a:ln>
          <a:effectLst/>
        </p:spPr>
      </p:cxnSp>
      <p:cxnSp>
        <p:nvCxnSpPr>
          <p:cNvPr id="173" name="Straight Connector 172"/>
          <p:cNvCxnSpPr>
            <a:stCxn id="140" idx="6"/>
            <a:endCxn id="148" idx="2"/>
          </p:cNvCxnSpPr>
          <p:nvPr/>
        </p:nvCxnSpPr>
        <p:spPr bwMode="auto">
          <a:xfrm>
            <a:off x="1905000" y="4419600"/>
            <a:ext cx="5334000" cy="0"/>
          </a:xfrm>
          <a:prstGeom prst="line">
            <a:avLst/>
          </a:prstGeom>
          <a:noFill/>
          <a:ln w="38100" cap="flat" cmpd="sng" algn="ctr">
            <a:solidFill>
              <a:schemeClr val="tx1"/>
            </a:solidFill>
            <a:prstDash val="solid"/>
            <a:round/>
            <a:headEnd type="none" w="med" len="med"/>
            <a:tailEnd type="none" w="med" len="med"/>
          </a:ln>
          <a:effectLst/>
        </p:spPr>
      </p:cxnSp>
      <p:cxnSp>
        <p:nvCxnSpPr>
          <p:cNvPr id="175" name="Straight Connector 174"/>
          <p:cNvCxnSpPr>
            <a:stCxn id="154" idx="6"/>
            <a:endCxn id="162" idx="2"/>
          </p:cNvCxnSpPr>
          <p:nvPr/>
        </p:nvCxnSpPr>
        <p:spPr bwMode="auto">
          <a:xfrm>
            <a:off x="1905000" y="5715000"/>
            <a:ext cx="5334000" cy="0"/>
          </a:xfrm>
          <a:prstGeom prst="line">
            <a:avLst/>
          </a:prstGeom>
          <a:noFill/>
          <a:ln w="381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dirty="0" smtClean="0"/>
              <a:t>Hidden Sequential Structure</a:t>
            </a:r>
            <a:endParaRPr lang="en-US" dirty="0"/>
          </a:p>
        </p:txBody>
      </p:sp>
      <p:sp>
        <p:nvSpPr>
          <p:cNvPr id="108" name="Oval 107"/>
          <p:cNvSpPr/>
          <p:nvPr/>
        </p:nvSpPr>
        <p:spPr bwMode="auto">
          <a:xfrm>
            <a:off x="1447800" y="16002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8" name="Oval 117"/>
          <p:cNvSpPr/>
          <p:nvPr/>
        </p:nvSpPr>
        <p:spPr bwMode="auto">
          <a:xfrm>
            <a:off x="2895600" y="16002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0" name="Oval 119"/>
          <p:cNvSpPr/>
          <p:nvPr/>
        </p:nvSpPr>
        <p:spPr bwMode="auto">
          <a:xfrm>
            <a:off x="4343400" y="16002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Oval 121"/>
          <p:cNvSpPr/>
          <p:nvPr/>
        </p:nvSpPr>
        <p:spPr bwMode="auto">
          <a:xfrm>
            <a:off x="5791200" y="16002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4" name="Oval 123"/>
          <p:cNvSpPr/>
          <p:nvPr/>
        </p:nvSpPr>
        <p:spPr bwMode="auto">
          <a:xfrm>
            <a:off x="7239000" y="16002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5" name="Oval 124"/>
          <p:cNvSpPr/>
          <p:nvPr/>
        </p:nvSpPr>
        <p:spPr bwMode="auto">
          <a:xfrm>
            <a:off x="1447800" y="28956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7" name="Oval 126"/>
          <p:cNvSpPr/>
          <p:nvPr/>
        </p:nvSpPr>
        <p:spPr bwMode="auto">
          <a:xfrm>
            <a:off x="2895600" y="28956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9" name="Oval 128"/>
          <p:cNvSpPr/>
          <p:nvPr/>
        </p:nvSpPr>
        <p:spPr bwMode="auto">
          <a:xfrm>
            <a:off x="4343400" y="28956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1" name="Oval 130"/>
          <p:cNvSpPr/>
          <p:nvPr/>
        </p:nvSpPr>
        <p:spPr bwMode="auto">
          <a:xfrm>
            <a:off x="5791200" y="28956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3" name="Oval 132"/>
          <p:cNvSpPr/>
          <p:nvPr/>
        </p:nvSpPr>
        <p:spPr bwMode="auto">
          <a:xfrm>
            <a:off x="7239000" y="28956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0" name="Oval 139"/>
          <p:cNvSpPr/>
          <p:nvPr/>
        </p:nvSpPr>
        <p:spPr bwMode="auto">
          <a:xfrm>
            <a:off x="1447800" y="41910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2" name="Oval 141"/>
          <p:cNvSpPr/>
          <p:nvPr/>
        </p:nvSpPr>
        <p:spPr bwMode="auto">
          <a:xfrm>
            <a:off x="2895600" y="41910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4" name="Oval 143"/>
          <p:cNvSpPr/>
          <p:nvPr/>
        </p:nvSpPr>
        <p:spPr bwMode="auto">
          <a:xfrm>
            <a:off x="4343400" y="41910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6" name="Oval 145"/>
          <p:cNvSpPr/>
          <p:nvPr/>
        </p:nvSpPr>
        <p:spPr bwMode="auto">
          <a:xfrm>
            <a:off x="5791200" y="41910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8" name="Oval 147"/>
          <p:cNvSpPr/>
          <p:nvPr/>
        </p:nvSpPr>
        <p:spPr bwMode="auto">
          <a:xfrm>
            <a:off x="7239000" y="41910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4" name="Oval 153"/>
          <p:cNvSpPr/>
          <p:nvPr/>
        </p:nvSpPr>
        <p:spPr bwMode="auto">
          <a:xfrm>
            <a:off x="1447800" y="54864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6" name="Oval 155"/>
          <p:cNvSpPr/>
          <p:nvPr/>
        </p:nvSpPr>
        <p:spPr bwMode="auto">
          <a:xfrm>
            <a:off x="2895600" y="54864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8" name="Oval 157"/>
          <p:cNvSpPr/>
          <p:nvPr/>
        </p:nvSpPr>
        <p:spPr bwMode="auto">
          <a:xfrm>
            <a:off x="4343400" y="54864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0" name="Oval 159"/>
          <p:cNvSpPr/>
          <p:nvPr/>
        </p:nvSpPr>
        <p:spPr bwMode="auto">
          <a:xfrm>
            <a:off x="5791200" y="54864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2" name="Oval 161"/>
          <p:cNvSpPr/>
          <p:nvPr/>
        </p:nvSpPr>
        <p:spPr bwMode="auto">
          <a:xfrm>
            <a:off x="7239000" y="5486400"/>
            <a:ext cx="457200" cy="457200"/>
          </a:xfrm>
          <a:prstGeom prst="ellipse">
            <a:avLst/>
          </a:prstGeom>
          <a:solidFill>
            <a:schemeClr val="bg1"/>
          </a:solidFill>
          <a:ln w="38100" cap="flat" cmpd="sng" algn="ctr">
            <a:solidFill>
              <a:schemeClr val="hlink"/>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86" name="Rectangle 185"/>
          <p:cNvSpPr/>
          <p:nvPr/>
        </p:nvSpPr>
        <p:spPr bwMode="auto">
          <a:xfrm>
            <a:off x="1295400" y="1447800"/>
            <a:ext cx="6477000" cy="4572000"/>
          </a:xfrm>
          <a:prstGeom prst="rect">
            <a:avLst/>
          </a:prstGeom>
          <a:solidFill>
            <a:schemeClr val="bg1">
              <a:alpha val="85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88" name="Straight Connector 187"/>
          <p:cNvCxnSpPr>
            <a:stCxn id="197" idx="6"/>
            <a:endCxn id="198" idx="2"/>
          </p:cNvCxnSpPr>
          <p:nvPr/>
        </p:nvCxnSpPr>
        <p:spPr bwMode="auto">
          <a:xfrm>
            <a:off x="1905000" y="18288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89" name="Straight Connector 188"/>
          <p:cNvCxnSpPr>
            <a:stCxn id="198" idx="4"/>
            <a:endCxn id="199" idx="0"/>
          </p:cNvCxnSpPr>
          <p:nvPr/>
        </p:nvCxnSpPr>
        <p:spPr bwMode="auto">
          <a:xfrm rot="5400000">
            <a:off x="2705100" y="24765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0" name="Straight Connector 189"/>
          <p:cNvCxnSpPr>
            <a:stCxn id="199" idx="6"/>
            <a:endCxn id="200" idx="2"/>
          </p:cNvCxnSpPr>
          <p:nvPr/>
        </p:nvCxnSpPr>
        <p:spPr bwMode="auto">
          <a:xfrm>
            <a:off x="33528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1" name="Straight Connector 190"/>
          <p:cNvCxnSpPr>
            <a:stCxn id="200" idx="6"/>
            <a:endCxn id="201" idx="2"/>
          </p:cNvCxnSpPr>
          <p:nvPr/>
        </p:nvCxnSpPr>
        <p:spPr bwMode="auto">
          <a:xfrm>
            <a:off x="48006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2" name="Straight Connector 191"/>
          <p:cNvCxnSpPr>
            <a:stCxn id="201" idx="6"/>
            <a:endCxn id="202" idx="2"/>
          </p:cNvCxnSpPr>
          <p:nvPr/>
        </p:nvCxnSpPr>
        <p:spPr bwMode="auto">
          <a:xfrm>
            <a:off x="62484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3" name="Straight Connector 192"/>
          <p:cNvCxnSpPr>
            <a:stCxn id="202" idx="4"/>
            <a:endCxn id="203" idx="0"/>
          </p:cNvCxnSpPr>
          <p:nvPr/>
        </p:nvCxnSpPr>
        <p:spPr bwMode="auto">
          <a:xfrm rot="5400000">
            <a:off x="7048500" y="37719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4" name="Straight Connector 193"/>
          <p:cNvCxnSpPr>
            <a:stCxn id="203" idx="4"/>
            <a:endCxn id="206" idx="0"/>
          </p:cNvCxnSpPr>
          <p:nvPr/>
        </p:nvCxnSpPr>
        <p:spPr bwMode="auto">
          <a:xfrm rot="5400000">
            <a:off x="7048500" y="50673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5" name="Straight Connector 194"/>
          <p:cNvCxnSpPr>
            <a:stCxn id="206" idx="2"/>
            <a:endCxn id="205" idx="6"/>
          </p:cNvCxnSpPr>
          <p:nvPr/>
        </p:nvCxnSpPr>
        <p:spPr bwMode="auto">
          <a:xfrm rot="10800000">
            <a:off x="62484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6" name="Straight Connector 195"/>
          <p:cNvCxnSpPr>
            <a:stCxn id="205" idx="2"/>
            <a:endCxn id="204" idx="6"/>
          </p:cNvCxnSpPr>
          <p:nvPr/>
        </p:nvCxnSpPr>
        <p:spPr bwMode="auto">
          <a:xfrm rot="10800000">
            <a:off x="48006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7" name="Oval 196"/>
          <p:cNvSpPr/>
          <p:nvPr/>
        </p:nvSpPr>
        <p:spPr bwMode="auto">
          <a:xfrm>
            <a:off x="14478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8" name="Oval 197"/>
          <p:cNvSpPr/>
          <p:nvPr/>
        </p:nvSpPr>
        <p:spPr bwMode="auto">
          <a:xfrm>
            <a:off x="28956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9" name="Oval 198"/>
          <p:cNvSpPr/>
          <p:nvPr/>
        </p:nvSpPr>
        <p:spPr bwMode="auto">
          <a:xfrm>
            <a:off x="28956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0" name="Oval 199"/>
          <p:cNvSpPr/>
          <p:nvPr/>
        </p:nvSpPr>
        <p:spPr bwMode="auto">
          <a:xfrm>
            <a:off x="43434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1" name="Oval 200"/>
          <p:cNvSpPr/>
          <p:nvPr/>
        </p:nvSpPr>
        <p:spPr bwMode="auto">
          <a:xfrm>
            <a:off x="57912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2" name="Oval 201"/>
          <p:cNvSpPr/>
          <p:nvPr/>
        </p:nvSpPr>
        <p:spPr bwMode="auto">
          <a:xfrm>
            <a:off x="72390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3" name="Oval 202"/>
          <p:cNvSpPr/>
          <p:nvPr/>
        </p:nvSpPr>
        <p:spPr bwMode="auto">
          <a:xfrm>
            <a:off x="7239000" y="41910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4" name="Oval 203"/>
          <p:cNvSpPr/>
          <p:nvPr/>
        </p:nvSpPr>
        <p:spPr bwMode="auto">
          <a:xfrm>
            <a:off x="43434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5" name="Oval 204"/>
          <p:cNvSpPr/>
          <p:nvPr/>
        </p:nvSpPr>
        <p:spPr bwMode="auto">
          <a:xfrm>
            <a:off x="57912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6" name="Oval 205"/>
          <p:cNvSpPr/>
          <p:nvPr/>
        </p:nvSpPr>
        <p:spPr bwMode="auto">
          <a:xfrm>
            <a:off x="72390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3" name="Slide Number Placeholder 82"/>
          <p:cNvSpPr>
            <a:spLocks noGrp="1"/>
          </p:cNvSpPr>
          <p:nvPr>
            <p:ph type="sldNum" sz="quarter" idx="12"/>
          </p:nvPr>
        </p:nvSpPr>
        <p:spPr/>
        <p:txBody>
          <a:bodyPr/>
          <a:lstStyle/>
          <a:p>
            <a:fld id="{29982EE5-C165-4792-B6D9-CAD024C0FAD7}" type="slidenum">
              <a:rPr lang="en-US" smtClean="0"/>
              <a:pPr/>
              <a:t>7</a:t>
            </a:fld>
            <a:endParaRPr lang="en-US"/>
          </a:p>
        </p:txBody>
      </p:sp>
    </p:spTree>
    <p:custDataLst>
      <p:tags r:id="rId1"/>
    </p:custDataLst>
  </p:cSld>
  <p:clrMapOvr>
    <a:masterClrMapping/>
  </p:clrMapOvr>
  <p:transition advTm="1210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88"/>
                                        </p:tgtEl>
                                        <p:attrNameLst>
                                          <p:attrName>style.visibility</p:attrName>
                                        </p:attrNameLst>
                                      </p:cBhvr>
                                      <p:to>
                                        <p:strVal val="visible"/>
                                      </p:to>
                                    </p:set>
                                    <p:animEffect transition="in" filter="wipe(left)">
                                      <p:cBhvr>
                                        <p:cTn id="10" dur="250"/>
                                        <p:tgtEl>
                                          <p:spTgt spid="188"/>
                                        </p:tgtEl>
                                      </p:cBhvr>
                                    </p:animEffect>
                                  </p:childTnLst>
                                </p:cTn>
                              </p:par>
                            </p:childTnLst>
                          </p:cTn>
                        </p:par>
                        <p:par>
                          <p:cTn id="11" fill="hold">
                            <p:stCondLst>
                              <p:cond delay="250"/>
                            </p:stCondLst>
                            <p:childTnLst>
                              <p:par>
                                <p:cTn id="12" presetID="1" presetClass="entr" presetSubtype="0" fill="hold" grpId="0" nodeType="afterEffect">
                                  <p:stCondLst>
                                    <p:cond delay="0"/>
                                  </p:stCondLst>
                                  <p:childTnLst>
                                    <p:set>
                                      <p:cBhvr>
                                        <p:cTn id="13" dur="1" fill="hold">
                                          <p:stCondLst>
                                            <p:cond delay="0"/>
                                          </p:stCondLst>
                                        </p:cTn>
                                        <p:tgtEl>
                                          <p:spTgt spid="198"/>
                                        </p:tgtEl>
                                        <p:attrNameLst>
                                          <p:attrName>style.visibility</p:attrName>
                                        </p:attrNameLst>
                                      </p:cBhvr>
                                      <p:to>
                                        <p:strVal val="visible"/>
                                      </p:to>
                                    </p:set>
                                  </p:childTnLst>
                                </p:cTn>
                              </p:par>
                            </p:childTnLst>
                          </p:cTn>
                        </p:par>
                        <p:par>
                          <p:cTn id="14" fill="hold">
                            <p:stCondLst>
                              <p:cond delay="250"/>
                            </p:stCondLst>
                            <p:childTnLst>
                              <p:par>
                                <p:cTn id="15" presetID="22" presetClass="entr" presetSubtype="1" fill="hold" nodeType="afterEffect">
                                  <p:stCondLst>
                                    <p:cond delay="0"/>
                                  </p:stCondLst>
                                  <p:childTnLst>
                                    <p:set>
                                      <p:cBhvr>
                                        <p:cTn id="16" dur="1" fill="hold">
                                          <p:stCondLst>
                                            <p:cond delay="0"/>
                                          </p:stCondLst>
                                        </p:cTn>
                                        <p:tgtEl>
                                          <p:spTgt spid="189"/>
                                        </p:tgtEl>
                                        <p:attrNameLst>
                                          <p:attrName>style.visibility</p:attrName>
                                        </p:attrNameLst>
                                      </p:cBhvr>
                                      <p:to>
                                        <p:strVal val="visible"/>
                                      </p:to>
                                    </p:set>
                                    <p:animEffect transition="in" filter="wipe(up)">
                                      <p:cBhvr>
                                        <p:cTn id="17" dur="250"/>
                                        <p:tgtEl>
                                          <p:spTgt spid="189"/>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199"/>
                                        </p:tgtEl>
                                        <p:attrNameLst>
                                          <p:attrName>style.visibility</p:attrName>
                                        </p:attrNameLst>
                                      </p:cBhvr>
                                      <p:to>
                                        <p:strVal val="visible"/>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90"/>
                                        </p:tgtEl>
                                        <p:attrNameLst>
                                          <p:attrName>style.visibility</p:attrName>
                                        </p:attrNameLst>
                                      </p:cBhvr>
                                      <p:to>
                                        <p:strVal val="visible"/>
                                      </p:to>
                                    </p:set>
                                    <p:animEffect transition="in" filter="wipe(left)">
                                      <p:cBhvr>
                                        <p:cTn id="24" dur="250"/>
                                        <p:tgtEl>
                                          <p:spTgt spid="190"/>
                                        </p:tgtEl>
                                      </p:cBhvr>
                                    </p:animEffect>
                                  </p:childTnLst>
                                </p:cTn>
                              </p:par>
                            </p:childTnLst>
                          </p:cTn>
                        </p:par>
                        <p:par>
                          <p:cTn id="25" fill="hold">
                            <p:stCondLst>
                              <p:cond delay="750"/>
                            </p:stCondLst>
                            <p:childTnLst>
                              <p:par>
                                <p:cTn id="26" presetID="1" presetClass="entr" presetSubtype="0" fill="hold" grpId="0" nodeType="afterEffect">
                                  <p:stCondLst>
                                    <p:cond delay="0"/>
                                  </p:stCondLst>
                                  <p:childTnLst>
                                    <p:set>
                                      <p:cBhvr>
                                        <p:cTn id="27" dur="1" fill="hold">
                                          <p:stCondLst>
                                            <p:cond delay="0"/>
                                          </p:stCondLst>
                                        </p:cTn>
                                        <p:tgtEl>
                                          <p:spTgt spid="200"/>
                                        </p:tgtEl>
                                        <p:attrNameLst>
                                          <p:attrName>style.visibility</p:attrName>
                                        </p:attrNameLst>
                                      </p:cBhvr>
                                      <p:to>
                                        <p:strVal val="visible"/>
                                      </p:to>
                                    </p:set>
                                  </p:childTnLst>
                                </p:cTn>
                              </p:par>
                            </p:childTnLst>
                          </p:cTn>
                        </p:par>
                        <p:par>
                          <p:cTn id="28" fill="hold">
                            <p:stCondLst>
                              <p:cond delay="750"/>
                            </p:stCondLst>
                            <p:childTnLst>
                              <p:par>
                                <p:cTn id="29" presetID="22" presetClass="entr" presetSubtype="8" fill="hold" nodeType="afterEffect">
                                  <p:stCondLst>
                                    <p:cond delay="0"/>
                                  </p:stCondLst>
                                  <p:childTnLst>
                                    <p:set>
                                      <p:cBhvr>
                                        <p:cTn id="30" dur="1" fill="hold">
                                          <p:stCondLst>
                                            <p:cond delay="0"/>
                                          </p:stCondLst>
                                        </p:cTn>
                                        <p:tgtEl>
                                          <p:spTgt spid="191"/>
                                        </p:tgtEl>
                                        <p:attrNameLst>
                                          <p:attrName>style.visibility</p:attrName>
                                        </p:attrNameLst>
                                      </p:cBhvr>
                                      <p:to>
                                        <p:strVal val="visible"/>
                                      </p:to>
                                    </p:set>
                                    <p:animEffect transition="in" filter="wipe(left)">
                                      <p:cBhvr>
                                        <p:cTn id="31" dur="250"/>
                                        <p:tgtEl>
                                          <p:spTgt spid="191"/>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0"/>
                                          </p:stCondLst>
                                        </p:cTn>
                                        <p:tgtEl>
                                          <p:spTgt spid="201"/>
                                        </p:tgtEl>
                                        <p:attrNameLst>
                                          <p:attrName>style.visibility</p:attrName>
                                        </p:attrNameLst>
                                      </p:cBhvr>
                                      <p:to>
                                        <p:strVal val="visible"/>
                                      </p:to>
                                    </p:se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192"/>
                                        </p:tgtEl>
                                        <p:attrNameLst>
                                          <p:attrName>style.visibility</p:attrName>
                                        </p:attrNameLst>
                                      </p:cBhvr>
                                      <p:to>
                                        <p:strVal val="visible"/>
                                      </p:to>
                                    </p:set>
                                    <p:animEffect transition="in" filter="wipe(left)">
                                      <p:cBhvr>
                                        <p:cTn id="38" dur="250"/>
                                        <p:tgtEl>
                                          <p:spTgt spid="192"/>
                                        </p:tgtEl>
                                      </p:cBhvr>
                                    </p:animEffect>
                                  </p:childTnLst>
                                </p:cTn>
                              </p:par>
                            </p:childTnLst>
                          </p:cTn>
                        </p:par>
                        <p:par>
                          <p:cTn id="39" fill="hold">
                            <p:stCondLst>
                              <p:cond delay="1250"/>
                            </p:stCondLst>
                            <p:childTnLst>
                              <p:par>
                                <p:cTn id="40" presetID="1" presetClass="entr" presetSubtype="0" fill="hold" grpId="0" nodeType="afterEffect">
                                  <p:stCondLst>
                                    <p:cond delay="0"/>
                                  </p:stCondLst>
                                  <p:childTnLst>
                                    <p:set>
                                      <p:cBhvr>
                                        <p:cTn id="41" dur="1" fill="hold">
                                          <p:stCondLst>
                                            <p:cond delay="0"/>
                                          </p:stCondLst>
                                        </p:cTn>
                                        <p:tgtEl>
                                          <p:spTgt spid="202"/>
                                        </p:tgtEl>
                                        <p:attrNameLst>
                                          <p:attrName>style.visibility</p:attrName>
                                        </p:attrNameLst>
                                      </p:cBhvr>
                                      <p:to>
                                        <p:strVal val="visible"/>
                                      </p:to>
                                    </p:set>
                                  </p:childTnLst>
                                </p:cTn>
                              </p:par>
                            </p:childTnLst>
                          </p:cTn>
                        </p:par>
                        <p:par>
                          <p:cTn id="42" fill="hold">
                            <p:stCondLst>
                              <p:cond delay="1250"/>
                            </p:stCondLst>
                            <p:childTnLst>
                              <p:par>
                                <p:cTn id="43" presetID="22" presetClass="entr" presetSubtype="1" fill="hold" nodeType="afterEffect">
                                  <p:stCondLst>
                                    <p:cond delay="0"/>
                                  </p:stCondLst>
                                  <p:childTnLst>
                                    <p:set>
                                      <p:cBhvr>
                                        <p:cTn id="44" dur="1" fill="hold">
                                          <p:stCondLst>
                                            <p:cond delay="0"/>
                                          </p:stCondLst>
                                        </p:cTn>
                                        <p:tgtEl>
                                          <p:spTgt spid="193"/>
                                        </p:tgtEl>
                                        <p:attrNameLst>
                                          <p:attrName>style.visibility</p:attrName>
                                        </p:attrNameLst>
                                      </p:cBhvr>
                                      <p:to>
                                        <p:strVal val="visible"/>
                                      </p:to>
                                    </p:set>
                                    <p:animEffect transition="in" filter="wipe(up)">
                                      <p:cBhvr>
                                        <p:cTn id="45" dur="250"/>
                                        <p:tgtEl>
                                          <p:spTgt spid="193"/>
                                        </p:tgtEl>
                                      </p:cBhvr>
                                    </p:animEffect>
                                  </p:childTnLst>
                                </p:cTn>
                              </p:par>
                            </p:childTnLst>
                          </p:cTn>
                        </p:par>
                        <p:par>
                          <p:cTn id="46" fill="hold">
                            <p:stCondLst>
                              <p:cond delay="1500"/>
                            </p:stCondLst>
                            <p:childTnLst>
                              <p:par>
                                <p:cTn id="47" presetID="1" presetClass="entr" presetSubtype="0" fill="hold" grpId="0" nodeType="afterEffect">
                                  <p:stCondLst>
                                    <p:cond delay="0"/>
                                  </p:stCondLst>
                                  <p:childTnLst>
                                    <p:set>
                                      <p:cBhvr>
                                        <p:cTn id="48" dur="1" fill="hold">
                                          <p:stCondLst>
                                            <p:cond delay="0"/>
                                          </p:stCondLst>
                                        </p:cTn>
                                        <p:tgtEl>
                                          <p:spTgt spid="203"/>
                                        </p:tgtEl>
                                        <p:attrNameLst>
                                          <p:attrName>style.visibility</p:attrName>
                                        </p:attrNameLst>
                                      </p:cBhvr>
                                      <p:to>
                                        <p:strVal val="visible"/>
                                      </p:to>
                                    </p:set>
                                  </p:childTnLst>
                                </p:cTn>
                              </p:par>
                            </p:childTnLst>
                          </p:cTn>
                        </p:par>
                        <p:par>
                          <p:cTn id="49" fill="hold">
                            <p:stCondLst>
                              <p:cond delay="1500"/>
                            </p:stCondLst>
                            <p:childTnLst>
                              <p:par>
                                <p:cTn id="50" presetID="22" presetClass="entr" presetSubtype="1" fill="hold" nodeType="afterEffect">
                                  <p:stCondLst>
                                    <p:cond delay="0"/>
                                  </p:stCondLst>
                                  <p:childTnLst>
                                    <p:set>
                                      <p:cBhvr>
                                        <p:cTn id="51" dur="1" fill="hold">
                                          <p:stCondLst>
                                            <p:cond delay="0"/>
                                          </p:stCondLst>
                                        </p:cTn>
                                        <p:tgtEl>
                                          <p:spTgt spid="194"/>
                                        </p:tgtEl>
                                        <p:attrNameLst>
                                          <p:attrName>style.visibility</p:attrName>
                                        </p:attrNameLst>
                                      </p:cBhvr>
                                      <p:to>
                                        <p:strVal val="visible"/>
                                      </p:to>
                                    </p:set>
                                    <p:animEffect transition="in" filter="wipe(up)">
                                      <p:cBhvr>
                                        <p:cTn id="52" dur="250"/>
                                        <p:tgtEl>
                                          <p:spTgt spid="194"/>
                                        </p:tgtEl>
                                      </p:cBhvr>
                                    </p:animEffect>
                                  </p:childTnLst>
                                </p:cTn>
                              </p:par>
                            </p:childTnLst>
                          </p:cTn>
                        </p:par>
                        <p:par>
                          <p:cTn id="53" fill="hold">
                            <p:stCondLst>
                              <p:cond delay="1750"/>
                            </p:stCondLst>
                            <p:childTnLst>
                              <p:par>
                                <p:cTn id="54" presetID="1" presetClass="entr" presetSubtype="0" fill="hold" grpId="0" nodeType="afterEffect">
                                  <p:stCondLst>
                                    <p:cond delay="0"/>
                                  </p:stCondLst>
                                  <p:childTnLst>
                                    <p:set>
                                      <p:cBhvr>
                                        <p:cTn id="55" dur="1" fill="hold">
                                          <p:stCondLst>
                                            <p:cond delay="0"/>
                                          </p:stCondLst>
                                        </p:cTn>
                                        <p:tgtEl>
                                          <p:spTgt spid="206"/>
                                        </p:tgtEl>
                                        <p:attrNameLst>
                                          <p:attrName>style.visibility</p:attrName>
                                        </p:attrNameLst>
                                      </p:cBhvr>
                                      <p:to>
                                        <p:strVal val="visible"/>
                                      </p:to>
                                    </p:set>
                                  </p:childTnLst>
                                </p:cTn>
                              </p:par>
                            </p:childTnLst>
                          </p:cTn>
                        </p:par>
                        <p:par>
                          <p:cTn id="56" fill="hold">
                            <p:stCondLst>
                              <p:cond delay="1750"/>
                            </p:stCondLst>
                            <p:childTnLst>
                              <p:par>
                                <p:cTn id="57" presetID="22" presetClass="entr" presetSubtype="2" fill="hold" nodeType="afterEffect">
                                  <p:stCondLst>
                                    <p:cond delay="0"/>
                                  </p:stCondLst>
                                  <p:childTnLst>
                                    <p:set>
                                      <p:cBhvr>
                                        <p:cTn id="58" dur="1" fill="hold">
                                          <p:stCondLst>
                                            <p:cond delay="0"/>
                                          </p:stCondLst>
                                        </p:cTn>
                                        <p:tgtEl>
                                          <p:spTgt spid="195"/>
                                        </p:tgtEl>
                                        <p:attrNameLst>
                                          <p:attrName>style.visibility</p:attrName>
                                        </p:attrNameLst>
                                      </p:cBhvr>
                                      <p:to>
                                        <p:strVal val="visible"/>
                                      </p:to>
                                    </p:set>
                                    <p:animEffect transition="in" filter="wipe(right)">
                                      <p:cBhvr>
                                        <p:cTn id="59" dur="250"/>
                                        <p:tgtEl>
                                          <p:spTgt spid="195"/>
                                        </p:tgtEl>
                                      </p:cBhvr>
                                    </p:animEffect>
                                  </p:childTnLst>
                                </p:cTn>
                              </p:par>
                            </p:childTnLst>
                          </p:cTn>
                        </p:par>
                        <p:par>
                          <p:cTn id="60" fill="hold">
                            <p:stCondLst>
                              <p:cond delay="2000"/>
                            </p:stCondLst>
                            <p:childTnLst>
                              <p:par>
                                <p:cTn id="61" presetID="1" presetClass="entr" presetSubtype="0" fill="hold" grpId="0" nodeType="afterEffect">
                                  <p:stCondLst>
                                    <p:cond delay="0"/>
                                  </p:stCondLst>
                                  <p:childTnLst>
                                    <p:set>
                                      <p:cBhvr>
                                        <p:cTn id="62" dur="1" fill="hold">
                                          <p:stCondLst>
                                            <p:cond delay="0"/>
                                          </p:stCondLst>
                                        </p:cTn>
                                        <p:tgtEl>
                                          <p:spTgt spid="205"/>
                                        </p:tgtEl>
                                        <p:attrNameLst>
                                          <p:attrName>style.visibility</p:attrName>
                                        </p:attrNameLst>
                                      </p:cBhvr>
                                      <p:to>
                                        <p:strVal val="visible"/>
                                      </p:to>
                                    </p:set>
                                  </p:childTnLst>
                                </p:cTn>
                              </p:par>
                            </p:childTnLst>
                          </p:cTn>
                        </p:par>
                        <p:par>
                          <p:cTn id="63" fill="hold">
                            <p:stCondLst>
                              <p:cond delay="2000"/>
                            </p:stCondLst>
                            <p:childTnLst>
                              <p:par>
                                <p:cTn id="64" presetID="22" presetClass="entr" presetSubtype="2" fill="hold" nodeType="afterEffect">
                                  <p:stCondLst>
                                    <p:cond delay="0"/>
                                  </p:stCondLst>
                                  <p:childTnLst>
                                    <p:set>
                                      <p:cBhvr>
                                        <p:cTn id="65" dur="1" fill="hold">
                                          <p:stCondLst>
                                            <p:cond delay="0"/>
                                          </p:stCondLst>
                                        </p:cTn>
                                        <p:tgtEl>
                                          <p:spTgt spid="196"/>
                                        </p:tgtEl>
                                        <p:attrNameLst>
                                          <p:attrName>style.visibility</p:attrName>
                                        </p:attrNameLst>
                                      </p:cBhvr>
                                      <p:to>
                                        <p:strVal val="visible"/>
                                      </p:to>
                                    </p:set>
                                    <p:animEffect transition="in" filter="wipe(right)">
                                      <p:cBhvr>
                                        <p:cTn id="66" dur="250"/>
                                        <p:tgtEl>
                                          <p:spTgt spid="196"/>
                                        </p:tgtEl>
                                      </p:cBhvr>
                                    </p:animEffect>
                                  </p:childTnLst>
                                </p:cTn>
                              </p:par>
                            </p:childTnLst>
                          </p:cTn>
                        </p:par>
                        <p:par>
                          <p:cTn id="67" fill="hold">
                            <p:stCondLst>
                              <p:cond delay="2250"/>
                            </p:stCondLst>
                            <p:childTnLst>
                              <p:par>
                                <p:cTn id="68" presetID="1" presetClass="entr" presetSubtype="0" fill="hold" grpId="0" nodeType="afterEffect">
                                  <p:stCondLst>
                                    <p:cond delay="0"/>
                                  </p:stCondLst>
                                  <p:childTnLst>
                                    <p:set>
                                      <p:cBhvr>
                                        <p:cTn id="69" dur="1" fill="hold">
                                          <p:stCondLst>
                                            <p:cond delay="0"/>
                                          </p:stCondLst>
                                        </p:cTn>
                                        <p:tgtEl>
                                          <p:spTgt spid="204"/>
                                        </p:tgtEl>
                                        <p:attrNameLst>
                                          <p:attrName>style.visibility</p:attrName>
                                        </p:attrNameLst>
                                      </p:cBhvr>
                                      <p:to>
                                        <p:strVal val="visible"/>
                                      </p:to>
                                    </p:set>
                                  </p:childTnLst>
                                </p:cTn>
                              </p:par>
                              <p:par>
                                <p:cTn id="70" presetID="10" presetClass="entr" presetSubtype="0" fill="hold" grpId="0" nodeType="withEffect">
                                  <p:stCondLst>
                                    <p:cond delay="0"/>
                                  </p:stCondLst>
                                  <p:childTnLst>
                                    <p:set>
                                      <p:cBhvr>
                                        <p:cTn id="71" dur="1" fill="hold">
                                          <p:stCondLst>
                                            <p:cond delay="0"/>
                                          </p:stCondLst>
                                        </p:cTn>
                                        <p:tgtEl>
                                          <p:spTgt spid="186"/>
                                        </p:tgtEl>
                                        <p:attrNameLst>
                                          <p:attrName>style.visibility</p:attrName>
                                        </p:attrNameLst>
                                      </p:cBhvr>
                                      <p:to>
                                        <p:strVal val="visible"/>
                                      </p:to>
                                    </p:set>
                                    <p:animEffect transition="in" filter="fade">
                                      <p:cBhvr>
                                        <p:cTn id="72" dur="45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97" grpId="0" animBg="1"/>
      <p:bldP spid="198" grpId="0" animBg="1"/>
      <p:bldP spid="199" grpId="0" animBg="1"/>
      <p:bldP spid="200" grpId="0" animBg="1"/>
      <p:bldP spid="201" grpId="0" animBg="1"/>
      <p:bldP spid="202" grpId="0" animBg="1"/>
      <p:bldP spid="203" grpId="0" animBg="1"/>
      <p:bldP spid="204" grpId="0" animBg="1"/>
      <p:bldP spid="205" grpId="0" animBg="1"/>
      <p:bldP spid="206"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cxnSp>
        <p:nvCxnSpPr>
          <p:cNvPr id="112" name="Straight Connector 111"/>
          <p:cNvCxnSpPr>
            <a:stCxn id="202" idx="4"/>
            <a:endCxn id="203" idx="0"/>
          </p:cNvCxnSpPr>
          <p:nvPr/>
        </p:nvCxnSpPr>
        <p:spPr bwMode="auto">
          <a:xfrm rot="5400000">
            <a:off x="7048500" y="37719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p:txBody>
          <a:bodyPr/>
          <a:lstStyle/>
          <a:p>
            <a:r>
              <a:rPr lang="en-US" dirty="0" smtClean="0"/>
              <a:t>Hidden Sequential Structure</a:t>
            </a:r>
            <a:endParaRPr lang="en-US" dirty="0"/>
          </a:p>
        </p:txBody>
      </p:sp>
      <p:cxnSp>
        <p:nvCxnSpPr>
          <p:cNvPr id="189" name="Straight Connector 188"/>
          <p:cNvCxnSpPr>
            <a:stCxn id="198" idx="4"/>
            <a:endCxn id="199" idx="0"/>
          </p:cNvCxnSpPr>
          <p:nvPr/>
        </p:nvCxnSpPr>
        <p:spPr bwMode="auto">
          <a:xfrm rot="5400000">
            <a:off x="2705100" y="24765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2" name="Straight Connector 191"/>
          <p:cNvCxnSpPr>
            <a:stCxn id="199" idx="6"/>
            <a:endCxn id="200" idx="2"/>
          </p:cNvCxnSpPr>
          <p:nvPr/>
        </p:nvCxnSpPr>
        <p:spPr bwMode="auto">
          <a:xfrm>
            <a:off x="33528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4" name="Straight Connector 193"/>
          <p:cNvCxnSpPr>
            <a:stCxn id="203" idx="4"/>
            <a:endCxn id="206" idx="0"/>
          </p:cNvCxnSpPr>
          <p:nvPr/>
        </p:nvCxnSpPr>
        <p:spPr bwMode="auto">
          <a:xfrm rot="5400000">
            <a:off x="7048500" y="5067300"/>
            <a:ext cx="8382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5" name="Straight Connector 194"/>
          <p:cNvCxnSpPr>
            <a:stCxn id="206" idx="2"/>
            <a:endCxn id="205" idx="6"/>
          </p:cNvCxnSpPr>
          <p:nvPr/>
        </p:nvCxnSpPr>
        <p:spPr bwMode="auto">
          <a:xfrm rot="10800000">
            <a:off x="62484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96" name="Straight Connector 195"/>
          <p:cNvCxnSpPr>
            <a:stCxn id="205" idx="2"/>
            <a:endCxn id="204" idx="6"/>
          </p:cNvCxnSpPr>
          <p:nvPr/>
        </p:nvCxnSpPr>
        <p:spPr bwMode="auto">
          <a:xfrm rot="10800000">
            <a:off x="4800600" y="57150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88" name="Straight Connector 187"/>
          <p:cNvCxnSpPr>
            <a:stCxn id="197" idx="6"/>
            <a:endCxn id="198" idx="2"/>
          </p:cNvCxnSpPr>
          <p:nvPr/>
        </p:nvCxnSpPr>
        <p:spPr bwMode="auto">
          <a:xfrm>
            <a:off x="1905000" y="18288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7" name="Oval 196"/>
          <p:cNvSpPr/>
          <p:nvPr/>
        </p:nvSpPr>
        <p:spPr bwMode="auto">
          <a:xfrm>
            <a:off x="14478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strike="noStrike" cap="none" normalizeH="0" baseline="0" smtClean="0">
              <a:ln>
                <a:noFill/>
              </a:ln>
              <a:solidFill>
                <a:schemeClr val="tx1"/>
              </a:solidFill>
              <a:effectLst/>
              <a:latin typeface="Tahoma" pitchFamily="-64" charset="0"/>
            </a:endParaRPr>
          </a:p>
        </p:txBody>
      </p:sp>
      <p:sp>
        <p:nvSpPr>
          <p:cNvPr id="198" name="Oval 197"/>
          <p:cNvSpPr/>
          <p:nvPr/>
        </p:nvSpPr>
        <p:spPr bwMode="auto">
          <a:xfrm>
            <a:off x="2895600" y="16002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strike="noStrike" cap="none" normalizeH="0" baseline="0" smtClean="0">
              <a:ln>
                <a:noFill/>
              </a:ln>
              <a:solidFill>
                <a:schemeClr val="tx1"/>
              </a:solidFill>
              <a:effectLst/>
              <a:latin typeface="Tahoma" pitchFamily="-64" charset="0"/>
            </a:endParaRPr>
          </a:p>
        </p:txBody>
      </p:sp>
      <p:sp>
        <p:nvSpPr>
          <p:cNvPr id="203" name="Oval 202"/>
          <p:cNvSpPr/>
          <p:nvPr/>
        </p:nvSpPr>
        <p:spPr bwMode="auto">
          <a:xfrm>
            <a:off x="7239000" y="41910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4" name="Oval 203"/>
          <p:cNvSpPr/>
          <p:nvPr/>
        </p:nvSpPr>
        <p:spPr bwMode="auto">
          <a:xfrm>
            <a:off x="43434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5" name="Oval 204"/>
          <p:cNvSpPr/>
          <p:nvPr/>
        </p:nvSpPr>
        <p:spPr bwMode="auto">
          <a:xfrm>
            <a:off x="57912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6" name="Oval 205"/>
          <p:cNvSpPr/>
          <p:nvPr/>
        </p:nvSpPr>
        <p:spPr bwMode="auto">
          <a:xfrm>
            <a:off x="7239000" y="5486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00" name="Straight Connector 99"/>
          <p:cNvCxnSpPr>
            <a:stCxn id="200" idx="6"/>
            <a:endCxn id="201" idx="2"/>
          </p:cNvCxnSpPr>
          <p:nvPr/>
        </p:nvCxnSpPr>
        <p:spPr bwMode="auto">
          <a:xfrm>
            <a:off x="48006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03" name="Straight Connector 102"/>
          <p:cNvCxnSpPr>
            <a:stCxn id="201" idx="6"/>
            <a:endCxn id="202" idx="2"/>
          </p:cNvCxnSpPr>
          <p:nvPr/>
        </p:nvCxnSpPr>
        <p:spPr bwMode="auto">
          <a:xfrm>
            <a:off x="6248400" y="3124200"/>
            <a:ext cx="9906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99" name="Oval 198"/>
          <p:cNvSpPr/>
          <p:nvPr/>
        </p:nvSpPr>
        <p:spPr bwMode="auto">
          <a:xfrm>
            <a:off x="28956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0" name="Oval 199"/>
          <p:cNvSpPr/>
          <p:nvPr/>
        </p:nvSpPr>
        <p:spPr bwMode="auto">
          <a:xfrm>
            <a:off x="43434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1" name="Oval 200"/>
          <p:cNvSpPr/>
          <p:nvPr/>
        </p:nvSpPr>
        <p:spPr bwMode="auto">
          <a:xfrm>
            <a:off x="57912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202" name="Oval 201"/>
          <p:cNvSpPr/>
          <p:nvPr/>
        </p:nvSpPr>
        <p:spPr bwMode="auto">
          <a:xfrm>
            <a:off x="7239000" y="28956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pitchFamily="-64" charset="0"/>
            </a:endParaRPr>
          </a:p>
        </p:txBody>
      </p:sp>
      <p:grpSp>
        <p:nvGrpSpPr>
          <p:cNvPr id="111" name="Group 110"/>
          <p:cNvGrpSpPr/>
          <p:nvPr/>
        </p:nvGrpSpPr>
        <p:grpSpPr>
          <a:xfrm>
            <a:off x="457200" y="3581400"/>
            <a:ext cx="8534400" cy="457200"/>
            <a:chOff x="457200" y="3581400"/>
            <a:chExt cx="8534400" cy="457200"/>
          </a:xfrm>
        </p:grpSpPr>
        <p:cxnSp>
          <p:nvCxnSpPr>
            <p:cNvPr id="106" name="Straight Connector 105"/>
            <p:cNvCxnSpPr>
              <a:stCxn id="87" idx="6"/>
              <a:endCxn id="96" idx="2"/>
            </p:cNvCxnSpPr>
            <p:nvPr/>
          </p:nvCxnSpPr>
          <p:spPr bwMode="auto">
            <a:xfrm>
              <a:off x="914400" y="3810000"/>
              <a:ext cx="76200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87" name="Oval 86"/>
            <p:cNvSpPr/>
            <p:nvPr/>
          </p:nvSpPr>
          <p:spPr bwMode="auto">
            <a:xfrm>
              <a:off x="4572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 name="Oval 87"/>
            <p:cNvSpPr/>
            <p:nvPr/>
          </p:nvSpPr>
          <p:spPr bwMode="auto">
            <a:xfrm>
              <a:off x="1354667"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9" name="Oval 88"/>
            <p:cNvSpPr/>
            <p:nvPr/>
          </p:nvSpPr>
          <p:spPr bwMode="auto">
            <a:xfrm>
              <a:off x="2252134"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0" name="Oval 89"/>
            <p:cNvSpPr/>
            <p:nvPr/>
          </p:nvSpPr>
          <p:spPr bwMode="auto">
            <a:xfrm>
              <a:off x="3149601"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1" name="Oval 90"/>
            <p:cNvSpPr/>
            <p:nvPr/>
          </p:nvSpPr>
          <p:spPr bwMode="auto">
            <a:xfrm>
              <a:off x="4047068"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2" name="Oval 91"/>
            <p:cNvSpPr/>
            <p:nvPr/>
          </p:nvSpPr>
          <p:spPr bwMode="auto">
            <a:xfrm>
              <a:off x="4944535"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3" name="Oval 92"/>
            <p:cNvSpPr/>
            <p:nvPr/>
          </p:nvSpPr>
          <p:spPr bwMode="auto">
            <a:xfrm>
              <a:off x="5842002"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4" name="Oval 93"/>
            <p:cNvSpPr/>
            <p:nvPr/>
          </p:nvSpPr>
          <p:spPr bwMode="auto">
            <a:xfrm>
              <a:off x="6739469"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5" name="Oval 94"/>
            <p:cNvSpPr/>
            <p:nvPr/>
          </p:nvSpPr>
          <p:spPr bwMode="auto">
            <a:xfrm>
              <a:off x="7636936"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6" name="Oval 95"/>
            <p:cNvSpPr/>
            <p:nvPr/>
          </p:nvSpPr>
          <p:spPr bwMode="auto">
            <a:xfrm>
              <a:off x="85344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35" name="Slide Number Placeholder 34"/>
          <p:cNvSpPr>
            <a:spLocks noGrp="1"/>
          </p:cNvSpPr>
          <p:nvPr>
            <p:ph type="sldNum" sz="quarter" idx="12"/>
          </p:nvPr>
        </p:nvSpPr>
        <p:spPr/>
        <p:txBody>
          <a:bodyPr/>
          <a:lstStyle/>
          <a:p>
            <a:fld id="{29982EE5-C165-4792-B6D9-CAD024C0FAD7}" type="slidenum">
              <a:rPr lang="en-US" smtClean="0"/>
              <a:pPr/>
              <a:t>8</a:t>
            </a:fld>
            <a:endParaRPr lang="en-US"/>
          </a:p>
        </p:txBody>
      </p:sp>
    </p:spTree>
  </p:cSld>
  <p:clrMapOvr>
    <a:masterClrMapping/>
  </p:clrMapOvr>
  <p:transition advTm="25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3.33333E-6 3.33333E-6 L -0.10833 0.28889 " pathEditMode="relative" ptsTypes="AA">
                                      <p:cBhvr>
                                        <p:cTn id="6" dur="2000" fill="hold"/>
                                        <p:tgtEl>
                                          <p:spTgt spid="197"/>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3.33333E-6 3.33333E-6 L -0.16667 0.28889 " pathEditMode="relative" ptsTypes="AA">
                                      <p:cBhvr>
                                        <p:cTn id="8" dur="2000" fill="hold"/>
                                        <p:tgtEl>
                                          <p:spTgt spid="19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3.33333E-6 4.44444E-6 L -0.075 0.1 " pathEditMode="relative" ptsTypes="AA">
                                      <p:cBhvr>
                                        <p:cTn id="10" dur="2000" fill="hold"/>
                                        <p:tgtEl>
                                          <p:spTgt spid="19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4.44444E-6 L -0.13333 0.1 " pathEditMode="relative" ptsTypes="AA">
                                      <p:cBhvr>
                                        <p:cTn id="12" dur="2000" fill="hold"/>
                                        <p:tgtEl>
                                          <p:spTgt spid="20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3.33333E-6 4.44444E-6 L -0.19166 0.1 " pathEditMode="relative" ptsTypes="AA">
                                      <p:cBhvr>
                                        <p:cTn id="14" dur="2000" fill="hold"/>
                                        <p:tgtEl>
                                          <p:spTgt spid="20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3.33333E-6 4.44444E-6 L -0.25 0.1 " pathEditMode="relative" ptsTypes="AA">
                                      <p:cBhvr>
                                        <p:cTn id="16" dur="2000" fill="hold"/>
                                        <p:tgtEl>
                                          <p:spTgt spid="20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3.33333E-6 -4.44444E-6 L -0.15 -0.08888 " pathEditMode="relative" ptsTypes="AA">
                                      <p:cBhvr>
                                        <p:cTn id="18" dur="2000" fill="hold"/>
                                        <p:tgtEl>
                                          <p:spTgt spid="203"/>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3.33333E-6 -3.33333E-6 L -0.05 -0.27777 " pathEditMode="relative" ptsTypes="AA">
                                      <p:cBhvr>
                                        <p:cTn id="20" dur="2000" fill="hold"/>
                                        <p:tgtEl>
                                          <p:spTgt spid="206"/>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3.33333E-6 -3.33333E-6 C 0.09844 0.02292 0.18872 0.00973 0.23091 -3.33333E-6 C 0.27309 -0.00972 0.20764 -0.2287 0.20295 -0.27453 " pathEditMode="relative" rAng="0" ptsTypes="asa">
                                      <p:cBhvr>
                                        <p:cTn id="22" dur="2000" fill="hold"/>
                                        <p:tgtEl>
                                          <p:spTgt spid="205"/>
                                        </p:tgtEl>
                                        <p:attrNameLst>
                                          <p:attrName>ppt_x</p:attrName>
                                          <p:attrName>ppt_y</p:attrName>
                                        </p:attrNameLst>
                                      </p:cBhvr>
                                      <p:rCtr x="136" y="-126"/>
                                    </p:animMotion>
                                  </p:childTnLst>
                                </p:cTn>
                              </p:par>
                              <p:par>
                                <p:cTn id="23" presetID="0" presetClass="path" presetSubtype="0" accel="50000" decel="50000" fill="hold" grpId="0" nodeType="withEffect">
                                  <p:stCondLst>
                                    <p:cond delay="0"/>
                                  </p:stCondLst>
                                  <p:childTnLst>
                                    <p:animMotion origin="layout" path="M -1.11111E-6 -3.33333E-6 C 0.16163 0.05926 0.32327 0.11875 0.4 0.07246 C 0.47674 0.02616 0.45017 -0.2199 0.46024 -0.27847 " pathEditMode="relative" ptsTypes="aaA">
                                      <p:cBhvr>
                                        <p:cTn id="24" dur="2000" fill="hold"/>
                                        <p:tgtEl>
                                          <p:spTgt spid="204"/>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3.33333E-6 3.33333E-6 L -0.14167 0.28889 " pathEditMode="relative" ptsTypes="AA">
                                      <p:cBhvr>
                                        <p:cTn id="26" dur="2000" fill="hold"/>
                                        <p:tgtEl>
                                          <p:spTgt spid="188"/>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6.66667E-6 4.44444E-6 L -0.09166 0.1 " pathEditMode="relative" ptsTypes="AA">
                                      <p:cBhvr>
                                        <p:cTn id="28" dur="2000" fill="hold"/>
                                        <p:tgtEl>
                                          <p:spTgt spid="192"/>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6.66667E-6 4.44444E-6 L -0.16667 0.1 " pathEditMode="relative" ptsTypes="AA">
                                      <p:cBhvr>
                                        <p:cTn id="30" dur="2000" fill="hold"/>
                                        <p:tgtEl>
                                          <p:spTgt spid="100"/>
                                        </p:tgtEl>
                                        <p:attrNameLst>
                                          <p:attrName>ppt_x</p:attrName>
                                          <p:attrName>ppt_y</p:attrName>
                                        </p:attrNameLst>
                                      </p:cBhvr>
                                    </p:animMotion>
                                  </p:childTnLst>
                                </p:cTn>
                              </p:par>
                              <p:par>
                                <p:cTn id="31" presetID="0" presetClass="path" presetSubtype="0" accel="50000" decel="50000" fill="hold" nodeType="withEffect">
                                  <p:stCondLst>
                                    <p:cond delay="0"/>
                                  </p:stCondLst>
                                  <p:childTnLst>
                                    <p:animMotion origin="layout" path="M -1.73472E-18 4.44444E-6 L -0.20833 0.1 " pathEditMode="relative" ptsTypes="AA">
                                      <p:cBhvr>
                                        <p:cTn id="32" dur="2000" fill="hold"/>
                                        <p:tgtEl>
                                          <p:spTgt spid="103"/>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0.00069 0.00394 C 0.05243 0.01945 0.10434 0.03496 0.11684 -0.0118 C 0.12934 -0.05856 0.10243 -0.16759 0.07569 -0.27639 " pathEditMode="relative" ptsTypes="aaA">
                                      <p:cBhvr>
                                        <p:cTn id="34" dur="2000" fill="hold"/>
                                        <p:tgtEl>
                                          <p:spTgt spid="195"/>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3.33333E-6 0 L -0.2 0.00556 " pathEditMode="relative" rAng="0" ptsTypes="AA">
                                      <p:cBhvr>
                                        <p:cTn id="36" dur="2000" fill="hold"/>
                                        <p:tgtEl>
                                          <p:spTgt spid="112"/>
                                        </p:tgtEl>
                                        <p:attrNameLst>
                                          <p:attrName>ppt_x</p:attrName>
                                          <p:attrName>ppt_y</p:attrName>
                                        </p:attrNameLst>
                                      </p:cBhvr>
                                      <p:rCtr x="-100" y="3"/>
                                    </p:animMotion>
                                  </p:childTnLst>
                                </p:cTn>
                              </p:par>
                              <p:par>
                                <p:cTn id="37" presetID="0" presetClass="path" presetSubtype="0" accel="50000" decel="50000" fill="hold" nodeType="withEffect">
                                  <p:stCondLst>
                                    <p:cond delay="0"/>
                                  </p:stCondLst>
                                  <p:childTnLst>
                                    <p:animMotion origin="layout" path="M -5E-6 -3.33333E-6 C 0.06771 0.02361 0.13542 0.04746 0.18976 0.05301 C 0.2441 0.05857 0.3033 0.08866 0.32656 0.03334 C 0.34983 -0.02199 0.33959 -0.15023 0.32952 -0.27847 " pathEditMode="relative" ptsTypes="aaaA">
                                      <p:cBhvr>
                                        <p:cTn id="38" dur="2000" fill="hold"/>
                                        <p:tgtEl>
                                          <p:spTgt spid="196"/>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3.33333E-6 -0.00555 L -0.125 0.19445 " pathEditMode="relative" ptsTypes="AA">
                                      <p:cBhvr>
                                        <p:cTn id="40" dur="2000" fill="hold"/>
                                        <p:tgtEl>
                                          <p:spTgt spid="189"/>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3.33333E-6 1.11111E-6 L -0.1 -0.18333 " pathEditMode="relative" rAng="0" ptsTypes="AA">
                                      <p:cBhvr>
                                        <p:cTn id="42" dur="2000" fill="hold"/>
                                        <p:tgtEl>
                                          <p:spTgt spid="194"/>
                                        </p:tgtEl>
                                        <p:attrNameLst>
                                          <p:attrName>ppt_x</p:attrName>
                                          <p:attrName>ppt_y</p:attrName>
                                        </p:attrNameLst>
                                      </p:cBhvr>
                                      <p:rCtr x="-50" y="-92"/>
                                    </p:animMotion>
                                  </p:childTnLst>
                                </p:cTn>
                              </p:par>
                              <p:par>
                                <p:cTn id="43" presetID="8" presetClass="emph" presetSubtype="0" fill="hold" nodeType="withEffect">
                                  <p:stCondLst>
                                    <p:cond delay="0"/>
                                  </p:stCondLst>
                                  <p:childTnLst>
                                    <p:animRot by="-5400000">
                                      <p:cBhvr>
                                        <p:cTn id="44" dur="2000" fill="hold"/>
                                        <p:tgtEl>
                                          <p:spTgt spid="189"/>
                                        </p:tgtEl>
                                        <p:attrNameLst>
                                          <p:attrName>r</p:attrName>
                                        </p:attrNameLst>
                                      </p:cBhvr>
                                    </p:animRot>
                                  </p:childTnLst>
                                </p:cTn>
                              </p:par>
                              <p:par>
                                <p:cTn id="45" presetID="8" presetClass="emph" presetSubtype="0" fill="hold" nodeType="withEffect">
                                  <p:stCondLst>
                                    <p:cond delay="0"/>
                                  </p:stCondLst>
                                  <p:childTnLst>
                                    <p:animRot by="-5400000">
                                      <p:cBhvr>
                                        <p:cTn id="46" dur="2000" fill="hold"/>
                                        <p:tgtEl>
                                          <p:spTgt spid="112"/>
                                        </p:tgtEl>
                                        <p:attrNameLst>
                                          <p:attrName>r</p:attrName>
                                        </p:attrNameLst>
                                      </p:cBhvr>
                                    </p:animRot>
                                  </p:childTnLst>
                                </p:cTn>
                              </p:par>
                              <p:par>
                                <p:cTn id="47" presetID="8" presetClass="emph" presetSubtype="0" fill="hold" nodeType="withEffect">
                                  <p:stCondLst>
                                    <p:cond delay="0"/>
                                  </p:stCondLst>
                                  <p:childTnLst>
                                    <p:animRot by="-5400000">
                                      <p:cBhvr>
                                        <p:cTn id="48" dur="2000" fill="hold"/>
                                        <p:tgtEl>
                                          <p:spTgt spid="194"/>
                                        </p:tgtEl>
                                        <p:attrNameLst>
                                          <p:attrName>r</p:attrName>
                                        </p:attrNameLst>
                                      </p:cBhvr>
                                    </p:animRot>
                                  </p:childTnLst>
                                </p:cTn>
                              </p:par>
                              <p:par>
                                <p:cTn id="49" presetID="8" presetClass="emph" presetSubtype="0" fill="hold" nodeType="withEffect">
                                  <p:stCondLst>
                                    <p:cond delay="0"/>
                                  </p:stCondLst>
                                  <p:childTnLst>
                                    <p:animRot by="-10800000">
                                      <p:cBhvr>
                                        <p:cTn id="50" dur="2000" fill="hold"/>
                                        <p:tgtEl>
                                          <p:spTgt spid="195"/>
                                        </p:tgtEl>
                                        <p:attrNameLst>
                                          <p:attrName>r</p:attrName>
                                        </p:attrNameLst>
                                      </p:cBhvr>
                                    </p:animRot>
                                  </p:childTnLst>
                                </p:cTn>
                              </p:par>
                              <p:par>
                                <p:cTn id="51" presetID="8" presetClass="emph" presetSubtype="0" fill="hold" nodeType="withEffect">
                                  <p:stCondLst>
                                    <p:cond delay="0"/>
                                  </p:stCondLst>
                                  <p:childTnLst>
                                    <p:animRot by="-10800000">
                                      <p:cBhvr>
                                        <p:cTn id="52" dur="2000" fill="hold"/>
                                        <p:tgtEl>
                                          <p:spTgt spid="196"/>
                                        </p:tgtEl>
                                        <p:attrNameLst>
                                          <p:attrName>r</p:attrName>
                                        </p:attrNameLst>
                                      </p:cBhvr>
                                    </p:animRot>
                                  </p:childTnLst>
                                </p:cTn>
                              </p:par>
                            </p:childTnLst>
                          </p:cTn>
                        </p:par>
                        <p:par>
                          <p:cTn id="53" fill="hold">
                            <p:stCondLst>
                              <p:cond delay="2000"/>
                            </p:stCondLst>
                            <p:childTnLst>
                              <p:par>
                                <p:cTn id="54" presetID="1" presetClass="entr" presetSubtype="0" fill="hold" nodeType="afterEffect">
                                  <p:stCondLst>
                                    <p:cond delay="0"/>
                                  </p:stCondLst>
                                  <p:childTnLst>
                                    <p:set>
                                      <p:cBhvr>
                                        <p:cTn id="55" dur="1" fill="hold">
                                          <p:stCondLst>
                                            <p:cond delay="0"/>
                                          </p:stCondLst>
                                        </p:cTn>
                                        <p:tgtEl>
                                          <p:spTgt spid="111"/>
                                        </p:tgtEl>
                                        <p:attrNameLst>
                                          <p:attrName>style.visibility</p:attrName>
                                        </p:attrNameLst>
                                      </p:cBhvr>
                                      <p:to>
                                        <p:strVal val="visible"/>
                                      </p:to>
                                    </p:set>
                                  </p:childTnLst>
                                </p:cTn>
                              </p:par>
                            </p:childTnLst>
                          </p:cTn>
                        </p:par>
                        <p:par>
                          <p:cTn id="56" fill="hold">
                            <p:stCondLst>
                              <p:cond delay="2000"/>
                            </p:stCondLst>
                            <p:childTnLst>
                              <p:par>
                                <p:cTn id="57" presetID="1" presetClass="exit" presetSubtype="0" fill="hold" grpId="1" nodeType="afterEffect">
                                  <p:stCondLst>
                                    <p:cond delay="0"/>
                                  </p:stCondLst>
                                  <p:childTnLst>
                                    <p:set>
                                      <p:cBhvr>
                                        <p:cTn id="58" dur="1" fill="hold">
                                          <p:stCondLst>
                                            <p:cond delay="0"/>
                                          </p:stCondLst>
                                        </p:cTn>
                                        <p:tgtEl>
                                          <p:spTgt spid="19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8"/>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9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0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0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02"/>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03"/>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06"/>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0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4"/>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88"/>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8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92"/>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0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03"/>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1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94"/>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95"/>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96"/>
                                        </p:tgtEl>
                                        <p:attrNameLst>
                                          <p:attrName>style.visibility</p:attrName>
                                        </p:attrNameLst>
                                      </p:cBhvr>
                                      <p:to>
                                        <p:strVal val="hidden"/>
                                      </p:to>
                                    </p:set>
                                  </p:childTnLst>
                                </p:cTn>
                              </p:par>
                            </p:childTnLst>
                          </p:cTn>
                        </p:par>
                        <p:par>
                          <p:cTn id="95" fill="hold">
                            <p:stCondLst>
                              <p:cond delay="2000"/>
                            </p:stCondLst>
                            <p:childTnLst>
                              <p:par>
                                <p:cTn id="96" presetID="64" presetClass="path" presetSubtype="0" accel="50000" decel="50000" fill="hold" nodeType="afterEffect">
                                  <p:stCondLst>
                                    <p:cond delay="0"/>
                                  </p:stCondLst>
                                  <p:childTnLst>
                                    <p:animMotion origin="layout" path="M 3.33333E-6 -4.50867E-6 L -0.01667 -0.23329 " pathEditMode="relative" rAng="0" ptsTypes="AA">
                                      <p:cBhvr>
                                        <p:cTn id="97" dur="1000" fill="hold"/>
                                        <p:tgtEl>
                                          <p:spTgt spid="111"/>
                                        </p:tgtEl>
                                        <p:attrNameLst>
                                          <p:attrName>ppt_x</p:attrName>
                                          <p:attrName>ppt_y</p:attrName>
                                        </p:attrNameLst>
                                      </p:cBhvr>
                                      <p:rCtr x="-8" y="-1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animBg="1"/>
      <p:bldP spid="197" grpId="1" animBg="1"/>
      <p:bldP spid="198" grpId="0" animBg="1"/>
      <p:bldP spid="198" grpId="1" animBg="1"/>
      <p:bldP spid="203" grpId="0" animBg="1"/>
      <p:bldP spid="203" grpId="1" animBg="1"/>
      <p:bldP spid="204" grpId="0" animBg="1"/>
      <p:bldP spid="204" grpId="1" animBg="1"/>
      <p:bldP spid="205" grpId="0" animBg="1"/>
      <p:bldP spid="205" grpId="1" animBg="1"/>
      <p:bldP spid="206" grpId="0" animBg="1"/>
      <p:bldP spid="206" grpId="1" animBg="1"/>
      <p:bldP spid="199" grpId="0" animBg="1"/>
      <p:bldP spid="199" grpId="1" animBg="1"/>
      <p:bldP spid="200" grpId="0" animBg="1"/>
      <p:bldP spid="200" grpId="1" animBg="1"/>
      <p:bldP spid="201" grpId="0" animBg="1"/>
      <p:bldP spid="201" grpId="1" animBg="1"/>
      <p:bldP spid="202" grpId="0" animBg="1"/>
      <p:bldP spid="202" grpId="1" animBg="1"/>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3" name="Group 110"/>
          <p:cNvGrpSpPr/>
          <p:nvPr/>
        </p:nvGrpSpPr>
        <p:grpSpPr>
          <a:xfrm>
            <a:off x="304800" y="1981200"/>
            <a:ext cx="8534400" cy="457200"/>
            <a:chOff x="457200" y="3581400"/>
            <a:chExt cx="8534400" cy="457200"/>
          </a:xfrm>
        </p:grpSpPr>
        <p:cxnSp>
          <p:nvCxnSpPr>
            <p:cNvPr id="106" name="Straight Connector 105"/>
            <p:cNvCxnSpPr>
              <a:stCxn id="87" idx="6"/>
              <a:endCxn id="96" idx="2"/>
            </p:cNvCxnSpPr>
            <p:nvPr/>
          </p:nvCxnSpPr>
          <p:spPr bwMode="auto">
            <a:xfrm>
              <a:off x="914400" y="3810000"/>
              <a:ext cx="7620000" cy="0"/>
            </a:xfrm>
            <a:prstGeom prst="line">
              <a:avLst/>
            </a:prstGeom>
            <a:ln w="57150">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87" name="Oval 86"/>
            <p:cNvSpPr/>
            <p:nvPr/>
          </p:nvSpPr>
          <p:spPr bwMode="auto">
            <a:xfrm>
              <a:off x="4572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8" name="Oval 87"/>
            <p:cNvSpPr/>
            <p:nvPr/>
          </p:nvSpPr>
          <p:spPr bwMode="auto">
            <a:xfrm>
              <a:off x="1354667"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9" name="Oval 88"/>
            <p:cNvSpPr/>
            <p:nvPr/>
          </p:nvSpPr>
          <p:spPr bwMode="auto">
            <a:xfrm>
              <a:off x="2252134"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0" name="Oval 89"/>
            <p:cNvSpPr/>
            <p:nvPr/>
          </p:nvSpPr>
          <p:spPr bwMode="auto">
            <a:xfrm>
              <a:off x="3149601"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1" name="Oval 90"/>
            <p:cNvSpPr/>
            <p:nvPr/>
          </p:nvSpPr>
          <p:spPr bwMode="auto">
            <a:xfrm>
              <a:off x="4047068"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2" name="Oval 91"/>
            <p:cNvSpPr/>
            <p:nvPr/>
          </p:nvSpPr>
          <p:spPr bwMode="auto">
            <a:xfrm>
              <a:off x="4944535"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3" name="Oval 92"/>
            <p:cNvSpPr/>
            <p:nvPr/>
          </p:nvSpPr>
          <p:spPr bwMode="auto">
            <a:xfrm>
              <a:off x="5842002"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4" name="Oval 93"/>
            <p:cNvSpPr/>
            <p:nvPr/>
          </p:nvSpPr>
          <p:spPr bwMode="auto">
            <a:xfrm>
              <a:off x="6739469"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5" name="Oval 94"/>
            <p:cNvSpPr/>
            <p:nvPr/>
          </p:nvSpPr>
          <p:spPr bwMode="auto">
            <a:xfrm>
              <a:off x="7636936"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6" name="Oval 95"/>
            <p:cNvSpPr/>
            <p:nvPr/>
          </p:nvSpPr>
          <p:spPr bwMode="auto">
            <a:xfrm>
              <a:off x="8534400" y="3581400"/>
              <a:ext cx="457200" cy="457200"/>
            </a:xfrm>
            <a:prstGeom prst="ellipse">
              <a:avLst/>
            </a:prstGeom>
            <a:ln>
              <a:solidFill>
                <a:schemeClr val="accent6">
                  <a:lumMod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215" name="Oval 214"/>
          <p:cNvSpPr/>
          <p:nvPr/>
        </p:nvSpPr>
        <p:spPr bwMode="auto">
          <a:xfrm>
            <a:off x="7481888" y="1976438"/>
            <a:ext cx="457200" cy="457200"/>
          </a:xfrm>
          <a:prstGeom prst="ellips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sp>
        <p:nvSpPr>
          <p:cNvPr id="216" name="Oval 215"/>
          <p:cNvSpPr/>
          <p:nvPr/>
        </p:nvSpPr>
        <p:spPr bwMode="auto">
          <a:xfrm>
            <a:off x="6581775" y="1981200"/>
            <a:ext cx="457200" cy="457200"/>
          </a:xfrm>
          <a:prstGeom prst="ellips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sp>
        <p:nvSpPr>
          <p:cNvPr id="214" name="Oval 213"/>
          <p:cNvSpPr/>
          <p:nvPr/>
        </p:nvSpPr>
        <p:spPr bwMode="auto">
          <a:xfrm>
            <a:off x="2109787" y="1981200"/>
            <a:ext cx="457200" cy="457200"/>
          </a:xfrm>
          <a:prstGeom prst="ellips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213" name="Oval 212"/>
          <p:cNvSpPr/>
          <p:nvPr/>
        </p:nvSpPr>
        <p:spPr bwMode="auto">
          <a:xfrm>
            <a:off x="1219200" y="1981200"/>
            <a:ext cx="457200" cy="457200"/>
          </a:xfrm>
          <a:prstGeom prst="ellips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sp>
        <p:nvSpPr>
          <p:cNvPr id="2" name="Title 1"/>
          <p:cNvSpPr>
            <a:spLocks noGrp="1"/>
          </p:cNvSpPr>
          <p:nvPr>
            <p:ph type="title"/>
          </p:nvPr>
        </p:nvSpPr>
        <p:spPr/>
        <p:txBody>
          <a:bodyPr/>
          <a:lstStyle/>
          <a:p>
            <a:r>
              <a:rPr lang="en-US" dirty="0" smtClean="0"/>
              <a:t>Hidden Sequential Structure</a:t>
            </a:r>
            <a:endParaRPr lang="en-US" dirty="0"/>
          </a:p>
        </p:txBody>
      </p:sp>
      <p:sp>
        <p:nvSpPr>
          <p:cNvPr id="192" name="Content Placeholder 191"/>
          <p:cNvSpPr>
            <a:spLocks noGrp="1"/>
          </p:cNvSpPr>
          <p:nvPr>
            <p:ph idx="1"/>
          </p:nvPr>
        </p:nvSpPr>
        <p:spPr>
          <a:xfrm>
            <a:off x="457200" y="3352800"/>
            <a:ext cx="8305800" cy="1331913"/>
          </a:xfrm>
        </p:spPr>
        <p:txBody>
          <a:bodyPr/>
          <a:lstStyle/>
          <a:p>
            <a:r>
              <a:rPr lang="en-US" dirty="0" smtClean="0"/>
              <a:t>Running Time:</a:t>
            </a:r>
            <a:endParaRPr lang="en-US" dirty="0"/>
          </a:p>
        </p:txBody>
      </p:sp>
      <p:sp>
        <p:nvSpPr>
          <p:cNvPr id="35" name="Slide Number Placeholder 34"/>
          <p:cNvSpPr>
            <a:spLocks noGrp="1"/>
          </p:cNvSpPr>
          <p:nvPr>
            <p:ph type="sldNum" sz="quarter" idx="12"/>
          </p:nvPr>
        </p:nvSpPr>
        <p:spPr/>
        <p:txBody>
          <a:bodyPr/>
          <a:lstStyle/>
          <a:p>
            <a:fld id="{29982EE5-C165-4792-B6D9-CAD024C0FAD7}" type="slidenum">
              <a:rPr lang="en-US" smtClean="0"/>
              <a:pPr/>
              <a:t>9</a:t>
            </a:fld>
            <a:endParaRPr lang="en-US" dirty="0"/>
          </a:p>
        </p:txBody>
      </p:sp>
      <p:grpSp>
        <p:nvGrpSpPr>
          <p:cNvPr id="44" name="Group 43"/>
          <p:cNvGrpSpPr/>
          <p:nvPr/>
        </p:nvGrpSpPr>
        <p:grpSpPr>
          <a:xfrm>
            <a:off x="2133600" y="2019300"/>
            <a:ext cx="381000" cy="190500"/>
            <a:chOff x="762000" y="2971800"/>
            <a:chExt cx="838200" cy="381000"/>
          </a:xfrm>
        </p:grpSpPr>
        <p:sp>
          <p:nvSpPr>
            <p:cNvPr id="45" name="Rectangle 4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6" name="Isosceles Triangle 4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47" name="Group 46"/>
          <p:cNvGrpSpPr/>
          <p:nvPr/>
        </p:nvGrpSpPr>
        <p:grpSpPr>
          <a:xfrm>
            <a:off x="3048000" y="2019300"/>
            <a:ext cx="381000" cy="190500"/>
            <a:chOff x="762000" y="2971800"/>
            <a:chExt cx="838200" cy="381000"/>
          </a:xfrm>
        </p:grpSpPr>
        <p:sp>
          <p:nvSpPr>
            <p:cNvPr id="48" name="Rectangle 4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9" name="Isosceles Triangle 4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50" name="Group 49"/>
          <p:cNvGrpSpPr/>
          <p:nvPr/>
        </p:nvGrpSpPr>
        <p:grpSpPr>
          <a:xfrm>
            <a:off x="3886200" y="2019300"/>
            <a:ext cx="381000" cy="190500"/>
            <a:chOff x="762000" y="2971800"/>
            <a:chExt cx="838200" cy="381000"/>
          </a:xfrm>
        </p:grpSpPr>
        <p:sp>
          <p:nvSpPr>
            <p:cNvPr id="51" name="Rectangle 5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2" name="Isosceles Triangle 5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53" name="Group 52"/>
          <p:cNvGrpSpPr/>
          <p:nvPr/>
        </p:nvGrpSpPr>
        <p:grpSpPr>
          <a:xfrm>
            <a:off x="4800600" y="2019300"/>
            <a:ext cx="381000" cy="190500"/>
            <a:chOff x="762000" y="2971800"/>
            <a:chExt cx="838200" cy="381000"/>
          </a:xfrm>
        </p:grpSpPr>
        <p:sp>
          <p:nvSpPr>
            <p:cNvPr id="54" name="Rectangle 5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5" name="Isosceles Triangle 5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56" name="Group 55"/>
          <p:cNvGrpSpPr/>
          <p:nvPr/>
        </p:nvGrpSpPr>
        <p:grpSpPr>
          <a:xfrm>
            <a:off x="5715000" y="2019300"/>
            <a:ext cx="381000" cy="190500"/>
            <a:chOff x="762000" y="2971800"/>
            <a:chExt cx="838200" cy="381000"/>
          </a:xfrm>
        </p:grpSpPr>
        <p:sp>
          <p:nvSpPr>
            <p:cNvPr id="57" name="Rectangle 5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58" name="Isosceles Triangle 5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59" name="Group 58"/>
          <p:cNvGrpSpPr/>
          <p:nvPr/>
        </p:nvGrpSpPr>
        <p:grpSpPr>
          <a:xfrm>
            <a:off x="6629400" y="2019300"/>
            <a:ext cx="381000" cy="190500"/>
            <a:chOff x="762000" y="2971800"/>
            <a:chExt cx="838200" cy="381000"/>
          </a:xfrm>
        </p:grpSpPr>
        <p:sp>
          <p:nvSpPr>
            <p:cNvPr id="60" name="Rectangle 5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1" name="Isosceles Triangle 6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2" name="Group 61"/>
          <p:cNvGrpSpPr/>
          <p:nvPr/>
        </p:nvGrpSpPr>
        <p:grpSpPr>
          <a:xfrm>
            <a:off x="7543800" y="2019300"/>
            <a:ext cx="381000" cy="190500"/>
            <a:chOff x="762000" y="2971800"/>
            <a:chExt cx="838200" cy="381000"/>
          </a:xfrm>
        </p:grpSpPr>
        <p:sp>
          <p:nvSpPr>
            <p:cNvPr id="63" name="Rectangle 6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64" name="Isosceles Triangle 6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68" name="Group 67"/>
          <p:cNvGrpSpPr/>
          <p:nvPr/>
        </p:nvGrpSpPr>
        <p:grpSpPr>
          <a:xfrm>
            <a:off x="1219200" y="2286000"/>
            <a:ext cx="381000" cy="190500"/>
            <a:chOff x="762000" y="2971800"/>
            <a:chExt cx="838200" cy="381000"/>
          </a:xfrm>
        </p:grpSpPr>
        <p:sp>
          <p:nvSpPr>
            <p:cNvPr id="69" name="Rectangle 68"/>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0" name="Isosceles Triangle 69"/>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71" name="Group 70"/>
          <p:cNvGrpSpPr/>
          <p:nvPr/>
        </p:nvGrpSpPr>
        <p:grpSpPr>
          <a:xfrm>
            <a:off x="2133600" y="2286000"/>
            <a:ext cx="381000" cy="190500"/>
            <a:chOff x="762000" y="2971800"/>
            <a:chExt cx="838200" cy="381000"/>
          </a:xfrm>
        </p:grpSpPr>
        <p:sp>
          <p:nvSpPr>
            <p:cNvPr id="72" name="Rectangle 7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3" name="Isosceles Triangle 7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74" name="Group 73"/>
          <p:cNvGrpSpPr/>
          <p:nvPr/>
        </p:nvGrpSpPr>
        <p:grpSpPr>
          <a:xfrm>
            <a:off x="2971800" y="2286000"/>
            <a:ext cx="381000" cy="190500"/>
            <a:chOff x="762000" y="2971800"/>
            <a:chExt cx="838200" cy="381000"/>
          </a:xfrm>
        </p:grpSpPr>
        <p:sp>
          <p:nvSpPr>
            <p:cNvPr id="75" name="Rectangle 7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6" name="Isosceles Triangle 7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77" name="Group 76"/>
          <p:cNvGrpSpPr/>
          <p:nvPr/>
        </p:nvGrpSpPr>
        <p:grpSpPr>
          <a:xfrm>
            <a:off x="3886200" y="2286000"/>
            <a:ext cx="381000" cy="190500"/>
            <a:chOff x="762000" y="2971800"/>
            <a:chExt cx="838200" cy="381000"/>
          </a:xfrm>
        </p:grpSpPr>
        <p:sp>
          <p:nvSpPr>
            <p:cNvPr id="78" name="Rectangle 7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79" name="Isosceles Triangle 7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80" name="Group 79"/>
          <p:cNvGrpSpPr/>
          <p:nvPr/>
        </p:nvGrpSpPr>
        <p:grpSpPr>
          <a:xfrm>
            <a:off x="4724400" y="2286000"/>
            <a:ext cx="381000" cy="190500"/>
            <a:chOff x="762000" y="2971800"/>
            <a:chExt cx="838200" cy="381000"/>
          </a:xfrm>
        </p:grpSpPr>
        <p:sp>
          <p:nvSpPr>
            <p:cNvPr id="81" name="Rectangle 8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2" name="Isosceles Triangle 8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83" name="Group 82"/>
          <p:cNvGrpSpPr/>
          <p:nvPr/>
        </p:nvGrpSpPr>
        <p:grpSpPr>
          <a:xfrm>
            <a:off x="5638800" y="2286000"/>
            <a:ext cx="381000" cy="190500"/>
            <a:chOff x="762000" y="2971800"/>
            <a:chExt cx="838200" cy="381000"/>
          </a:xfrm>
        </p:grpSpPr>
        <p:sp>
          <p:nvSpPr>
            <p:cNvPr id="84" name="Rectangle 8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85" name="Isosceles Triangle 8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86" name="Group 85"/>
          <p:cNvGrpSpPr/>
          <p:nvPr/>
        </p:nvGrpSpPr>
        <p:grpSpPr>
          <a:xfrm>
            <a:off x="6553200" y="2286000"/>
            <a:ext cx="381000" cy="190500"/>
            <a:chOff x="762000" y="2971800"/>
            <a:chExt cx="838200" cy="381000"/>
          </a:xfrm>
        </p:grpSpPr>
        <p:sp>
          <p:nvSpPr>
            <p:cNvPr id="97" name="Rectangle 9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98" name="Isosceles Triangle 9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99" name="Group 98"/>
          <p:cNvGrpSpPr/>
          <p:nvPr/>
        </p:nvGrpSpPr>
        <p:grpSpPr>
          <a:xfrm>
            <a:off x="7467600" y="2286000"/>
            <a:ext cx="381000" cy="190500"/>
            <a:chOff x="762000" y="2971800"/>
            <a:chExt cx="838200" cy="381000"/>
          </a:xfrm>
        </p:grpSpPr>
        <p:sp>
          <p:nvSpPr>
            <p:cNvPr id="101" name="Rectangle 10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02" name="Isosceles Triangle 10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sp>
        <p:nvSpPr>
          <p:cNvPr id="108" name="Arc 107"/>
          <p:cNvSpPr/>
          <p:nvPr/>
        </p:nvSpPr>
        <p:spPr bwMode="auto">
          <a:xfrm rot="16200000">
            <a:off x="4953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0" name="Arc 109"/>
          <p:cNvSpPr/>
          <p:nvPr/>
        </p:nvSpPr>
        <p:spPr bwMode="auto">
          <a:xfrm rot="16200000">
            <a:off x="14097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1" name="Arc 110"/>
          <p:cNvSpPr/>
          <p:nvPr/>
        </p:nvSpPr>
        <p:spPr bwMode="auto">
          <a:xfrm rot="16200000">
            <a:off x="22479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3" name="Arc 112"/>
          <p:cNvSpPr/>
          <p:nvPr/>
        </p:nvSpPr>
        <p:spPr bwMode="auto">
          <a:xfrm rot="16200000">
            <a:off x="31623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4" name="Arc 113"/>
          <p:cNvSpPr/>
          <p:nvPr/>
        </p:nvSpPr>
        <p:spPr bwMode="auto">
          <a:xfrm rot="16200000">
            <a:off x="40005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5" name="Arc 114"/>
          <p:cNvSpPr/>
          <p:nvPr/>
        </p:nvSpPr>
        <p:spPr bwMode="auto">
          <a:xfrm rot="16200000">
            <a:off x="49149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7" name="Arc 116"/>
          <p:cNvSpPr/>
          <p:nvPr/>
        </p:nvSpPr>
        <p:spPr bwMode="auto">
          <a:xfrm rot="16200000">
            <a:off x="58293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8" name="Arc 117"/>
          <p:cNvSpPr/>
          <p:nvPr/>
        </p:nvSpPr>
        <p:spPr bwMode="auto">
          <a:xfrm rot="16200000">
            <a:off x="67437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19" name="Arc 118"/>
          <p:cNvSpPr/>
          <p:nvPr/>
        </p:nvSpPr>
        <p:spPr bwMode="auto">
          <a:xfrm rot="16200000">
            <a:off x="7658100" y="1714500"/>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0" name="Arc 119"/>
          <p:cNvSpPr/>
          <p:nvPr/>
        </p:nvSpPr>
        <p:spPr bwMode="auto">
          <a:xfrm rot="5400000">
            <a:off x="7734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1" name="Arc 120"/>
          <p:cNvSpPr/>
          <p:nvPr/>
        </p:nvSpPr>
        <p:spPr bwMode="auto">
          <a:xfrm rot="5400000">
            <a:off x="67437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2" name="Arc 121"/>
          <p:cNvSpPr/>
          <p:nvPr/>
        </p:nvSpPr>
        <p:spPr bwMode="auto">
          <a:xfrm rot="5400000">
            <a:off x="5829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4" name="Arc 123"/>
          <p:cNvSpPr/>
          <p:nvPr/>
        </p:nvSpPr>
        <p:spPr bwMode="auto">
          <a:xfrm rot="5400000">
            <a:off x="49149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5" name="Arc 124"/>
          <p:cNvSpPr/>
          <p:nvPr/>
        </p:nvSpPr>
        <p:spPr bwMode="auto">
          <a:xfrm rot="5400000">
            <a:off x="40005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6" name="Arc 125"/>
          <p:cNvSpPr/>
          <p:nvPr/>
        </p:nvSpPr>
        <p:spPr bwMode="auto">
          <a:xfrm rot="5400000">
            <a:off x="3162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7" name="Arc 126"/>
          <p:cNvSpPr/>
          <p:nvPr/>
        </p:nvSpPr>
        <p:spPr bwMode="auto">
          <a:xfrm rot="5400000">
            <a:off x="22479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8" name="Arc 127"/>
          <p:cNvSpPr/>
          <p:nvPr/>
        </p:nvSpPr>
        <p:spPr bwMode="auto">
          <a:xfrm rot="5400000">
            <a:off x="14097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29" name="Arc 128"/>
          <p:cNvSpPr/>
          <p:nvPr/>
        </p:nvSpPr>
        <p:spPr bwMode="auto">
          <a:xfrm rot="5400000">
            <a:off x="495300" y="1943101"/>
            <a:ext cx="990600" cy="762000"/>
          </a:xfrm>
          <a:prstGeom prst="arc">
            <a:avLst>
              <a:gd name="adj1" fmla="val 16917392"/>
              <a:gd name="adj2" fmla="val 3874869"/>
            </a:avLst>
          </a:prstGeom>
          <a:ln>
            <a:prstDash val="sysDash"/>
            <a:headEnd type="none" w="med" len="med"/>
            <a:tailEnd type="triangle" w="med" len="med"/>
          </a:ln>
        </p:spPr>
        <p:style>
          <a:lnRef idx="3">
            <a:schemeClr val="dk1"/>
          </a:lnRef>
          <a:fillRef idx="0">
            <a:schemeClr val="dk1"/>
          </a:fillRef>
          <a:effectRef idx="2">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41" name="Group 40"/>
          <p:cNvGrpSpPr/>
          <p:nvPr/>
        </p:nvGrpSpPr>
        <p:grpSpPr>
          <a:xfrm>
            <a:off x="1295400" y="2019300"/>
            <a:ext cx="381000" cy="190500"/>
            <a:chOff x="762000" y="2971800"/>
            <a:chExt cx="838200" cy="381000"/>
          </a:xfrm>
        </p:grpSpPr>
        <p:sp>
          <p:nvSpPr>
            <p:cNvPr id="42" name="Rectangle 4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43" name="Isosceles Triangle 4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30" name="Group 129"/>
          <p:cNvGrpSpPr/>
          <p:nvPr/>
        </p:nvGrpSpPr>
        <p:grpSpPr>
          <a:xfrm>
            <a:off x="2133600" y="2019300"/>
            <a:ext cx="381000" cy="190500"/>
            <a:chOff x="762000" y="2971800"/>
            <a:chExt cx="838200" cy="381000"/>
          </a:xfrm>
        </p:grpSpPr>
        <p:sp>
          <p:nvSpPr>
            <p:cNvPr id="131" name="Rectangle 13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2" name="Isosceles Triangle 13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33" name="Group 132"/>
          <p:cNvGrpSpPr/>
          <p:nvPr/>
        </p:nvGrpSpPr>
        <p:grpSpPr>
          <a:xfrm>
            <a:off x="3048000" y="2019300"/>
            <a:ext cx="381000" cy="190500"/>
            <a:chOff x="762000" y="2971800"/>
            <a:chExt cx="838200" cy="381000"/>
          </a:xfrm>
        </p:grpSpPr>
        <p:sp>
          <p:nvSpPr>
            <p:cNvPr id="134" name="Rectangle 13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5" name="Isosceles Triangle 13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36" name="Group 135"/>
          <p:cNvGrpSpPr/>
          <p:nvPr/>
        </p:nvGrpSpPr>
        <p:grpSpPr>
          <a:xfrm>
            <a:off x="3886200" y="2019300"/>
            <a:ext cx="381000" cy="190500"/>
            <a:chOff x="762000" y="2971800"/>
            <a:chExt cx="838200" cy="381000"/>
          </a:xfrm>
        </p:grpSpPr>
        <p:sp>
          <p:nvSpPr>
            <p:cNvPr id="137" name="Rectangle 13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38" name="Isosceles Triangle 13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39" name="Group 138"/>
          <p:cNvGrpSpPr/>
          <p:nvPr/>
        </p:nvGrpSpPr>
        <p:grpSpPr>
          <a:xfrm>
            <a:off x="4800600" y="2019300"/>
            <a:ext cx="381000" cy="190500"/>
            <a:chOff x="762000" y="2971800"/>
            <a:chExt cx="838200" cy="381000"/>
          </a:xfrm>
        </p:grpSpPr>
        <p:sp>
          <p:nvSpPr>
            <p:cNvPr id="140" name="Rectangle 13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1" name="Isosceles Triangle 14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42" name="Group 141"/>
          <p:cNvGrpSpPr/>
          <p:nvPr/>
        </p:nvGrpSpPr>
        <p:grpSpPr>
          <a:xfrm>
            <a:off x="5715000" y="2019300"/>
            <a:ext cx="381000" cy="190500"/>
            <a:chOff x="762000" y="2971800"/>
            <a:chExt cx="838200" cy="381000"/>
          </a:xfrm>
        </p:grpSpPr>
        <p:sp>
          <p:nvSpPr>
            <p:cNvPr id="143" name="Rectangle 142"/>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4" name="Isosceles Triangle 143"/>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45" name="Group 144"/>
          <p:cNvGrpSpPr/>
          <p:nvPr/>
        </p:nvGrpSpPr>
        <p:grpSpPr>
          <a:xfrm>
            <a:off x="6629400" y="2019300"/>
            <a:ext cx="381000" cy="190500"/>
            <a:chOff x="762000" y="2971800"/>
            <a:chExt cx="838200" cy="381000"/>
          </a:xfrm>
        </p:grpSpPr>
        <p:sp>
          <p:nvSpPr>
            <p:cNvPr id="146" name="Rectangle 145"/>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47" name="Isosceles Triangle 146"/>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48" name="Group 147"/>
          <p:cNvGrpSpPr/>
          <p:nvPr/>
        </p:nvGrpSpPr>
        <p:grpSpPr>
          <a:xfrm>
            <a:off x="7543800" y="2019300"/>
            <a:ext cx="381000" cy="190500"/>
            <a:chOff x="762000" y="2971800"/>
            <a:chExt cx="838200" cy="381000"/>
          </a:xfrm>
        </p:grpSpPr>
        <p:sp>
          <p:nvSpPr>
            <p:cNvPr id="149" name="Rectangle 148"/>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0" name="Isosceles Triangle 149"/>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54" name="Group 153"/>
          <p:cNvGrpSpPr/>
          <p:nvPr/>
        </p:nvGrpSpPr>
        <p:grpSpPr>
          <a:xfrm>
            <a:off x="2133600" y="2286000"/>
            <a:ext cx="381000" cy="190500"/>
            <a:chOff x="762000" y="2971800"/>
            <a:chExt cx="838200" cy="381000"/>
          </a:xfrm>
        </p:grpSpPr>
        <p:sp>
          <p:nvSpPr>
            <p:cNvPr id="155" name="Rectangle 154"/>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6" name="Isosceles Triangle 155"/>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57" name="Group 156"/>
          <p:cNvGrpSpPr/>
          <p:nvPr/>
        </p:nvGrpSpPr>
        <p:grpSpPr>
          <a:xfrm>
            <a:off x="2971800" y="2286000"/>
            <a:ext cx="381000" cy="190500"/>
            <a:chOff x="762000" y="2971800"/>
            <a:chExt cx="838200" cy="381000"/>
          </a:xfrm>
        </p:grpSpPr>
        <p:sp>
          <p:nvSpPr>
            <p:cNvPr id="158" name="Rectangle 157"/>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9" name="Isosceles Triangle 158"/>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60" name="Group 159"/>
          <p:cNvGrpSpPr/>
          <p:nvPr/>
        </p:nvGrpSpPr>
        <p:grpSpPr>
          <a:xfrm>
            <a:off x="3886200" y="2286000"/>
            <a:ext cx="381000" cy="190500"/>
            <a:chOff x="762000" y="2971800"/>
            <a:chExt cx="838200" cy="381000"/>
          </a:xfrm>
        </p:grpSpPr>
        <p:sp>
          <p:nvSpPr>
            <p:cNvPr id="161" name="Rectangle 160"/>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2" name="Isosceles Triangle 161"/>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63" name="Group 162"/>
          <p:cNvGrpSpPr/>
          <p:nvPr/>
        </p:nvGrpSpPr>
        <p:grpSpPr>
          <a:xfrm>
            <a:off x="4724400" y="2286000"/>
            <a:ext cx="381000" cy="190500"/>
            <a:chOff x="762000" y="2971800"/>
            <a:chExt cx="838200" cy="381000"/>
          </a:xfrm>
        </p:grpSpPr>
        <p:sp>
          <p:nvSpPr>
            <p:cNvPr id="164" name="Rectangle 163"/>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5" name="Isosceles Triangle 164"/>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66" name="Group 165"/>
          <p:cNvGrpSpPr/>
          <p:nvPr/>
        </p:nvGrpSpPr>
        <p:grpSpPr>
          <a:xfrm>
            <a:off x="5638800" y="2286000"/>
            <a:ext cx="381000" cy="190500"/>
            <a:chOff x="762000" y="2971800"/>
            <a:chExt cx="838200" cy="381000"/>
          </a:xfrm>
        </p:grpSpPr>
        <p:sp>
          <p:nvSpPr>
            <p:cNvPr id="167" name="Rectangle 166"/>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68" name="Isosceles Triangle 167"/>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69" name="Group 168"/>
          <p:cNvGrpSpPr/>
          <p:nvPr/>
        </p:nvGrpSpPr>
        <p:grpSpPr>
          <a:xfrm>
            <a:off x="6553200" y="2286000"/>
            <a:ext cx="381000" cy="190500"/>
            <a:chOff x="762000" y="2971800"/>
            <a:chExt cx="838200" cy="381000"/>
          </a:xfrm>
        </p:grpSpPr>
        <p:sp>
          <p:nvSpPr>
            <p:cNvPr id="170" name="Rectangle 169"/>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71" name="Isosceles Triangle 170"/>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72" name="Group 171"/>
          <p:cNvGrpSpPr/>
          <p:nvPr/>
        </p:nvGrpSpPr>
        <p:grpSpPr>
          <a:xfrm>
            <a:off x="7239000" y="2095500"/>
            <a:ext cx="838200" cy="419100"/>
            <a:chOff x="762000" y="2971800"/>
            <a:chExt cx="838200" cy="381000"/>
          </a:xfrm>
        </p:grpSpPr>
        <p:sp>
          <p:nvSpPr>
            <p:cNvPr id="173" name="Rectangle 172"/>
            <p:cNvSpPr/>
            <p:nvPr/>
          </p:nvSpPr>
          <p:spPr bwMode="auto">
            <a:xfrm>
              <a:off x="762000" y="2971800"/>
              <a:ext cx="8382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174" name="Isosceles Triangle 173"/>
            <p:cNvSpPr/>
            <p:nvPr/>
          </p:nvSpPr>
          <p:spPr bwMode="auto">
            <a:xfrm rot="10800000">
              <a:off x="762000" y="2971800"/>
              <a:ext cx="838200" cy="152400"/>
            </a:xfrm>
            <a:prstGeom prst="triangl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grpSp>
        <p:nvGrpSpPr>
          <p:cNvPr id="175" name="Group 174"/>
          <p:cNvGrpSpPr/>
          <p:nvPr/>
        </p:nvGrpSpPr>
        <p:grpSpPr>
          <a:xfrm>
            <a:off x="8458200" y="2209800"/>
            <a:ext cx="381000" cy="190500"/>
            <a:chOff x="762000" y="2971800"/>
            <a:chExt cx="838200" cy="381000"/>
          </a:xfrm>
        </p:grpSpPr>
        <p:sp>
          <p:nvSpPr>
            <p:cNvPr id="176" name="Rectangle 175"/>
            <p:cNvSpPr/>
            <p:nvPr/>
          </p:nvSpPr>
          <p:spPr bwMode="auto">
            <a:xfrm>
              <a:off x="762000" y="2971800"/>
              <a:ext cx="8382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177" name="Isosceles Triangle 176"/>
            <p:cNvSpPr/>
            <p:nvPr/>
          </p:nvSpPr>
          <p:spPr bwMode="auto">
            <a:xfrm rot="10800000">
              <a:off x="762000" y="2971800"/>
              <a:ext cx="838200" cy="152400"/>
            </a:xfrm>
            <a:prstGeom prst="triangl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grpSp>
        <p:nvGrpSpPr>
          <p:cNvPr id="185" name="Group 184"/>
          <p:cNvGrpSpPr/>
          <p:nvPr/>
        </p:nvGrpSpPr>
        <p:grpSpPr>
          <a:xfrm>
            <a:off x="304800" y="1143000"/>
            <a:ext cx="8534400" cy="1295400"/>
            <a:chOff x="304800" y="1143000"/>
            <a:chExt cx="8534400" cy="1295400"/>
          </a:xfrm>
        </p:grpSpPr>
        <p:grpSp>
          <p:nvGrpSpPr>
            <p:cNvPr id="210" name="Group 209"/>
            <p:cNvGrpSpPr/>
            <p:nvPr/>
          </p:nvGrpSpPr>
          <p:grpSpPr>
            <a:xfrm>
              <a:off x="7391400" y="1143000"/>
              <a:ext cx="1371600" cy="914400"/>
              <a:chOff x="7543800" y="2667000"/>
              <a:chExt cx="1371600" cy="914400"/>
            </a:xfrm>
          </p:grpSpPr>
          <p:sp>
            <p:nvSpPr>
              <p:cNvPr id="191" name="Rectangle 190"/>
              <p:cNvSpPr/>
              <p:nvPr/>
            </p:nvSpPr>
            <p:spPr bwMode="auto">
              <a:xfrm>
                <a:off x="8610600" y="2667000"/>
                <a:ext cx="3048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93" name="Straight Connector 192"/>
              <p:cNvCxnSpPr>
                <a:stCxn id="191" idx="2"/>
              </p:cNvCxnSpPr>
              <p:nvPr/>
            </p:nvCxnSpPr>
            <p:spPr bwMode="auto">
              <a:xfrm rot="5400000">
                <a:off x="8496300" y="3314700"/>
                <a:ext cx="533400" cy="0"/>
              </a:xfrm>
              <a:prstGeom prst="line">
                <a:avLst/>
              </a:prstGeom>
              <a:noFill/>
              <a:ln w="38100" cap="flat" cmpd="sng" algn="ctr">
                <a:solidFill>
                  <a:schemeClr val="tx1"/>
                </a:solidFill>
                <a:prstDash val="solid"/>
                <a:round/>
                <a:headEnd type="none" w="med" len="med"/>
                <a:tailEnd type="none" w="med" len="med"/>
              </a:ln>
              <a:effectLst/>
            </p:spPr>
          </p:cxnSp>
          <p:sp>
            <p:nvSpPr>
              <p:cNvPr id="208" name="TextBox 207"/>
              <p:cNvSpPr txBox="1"/>
              <p:nvPr/>
            </p:nvSpPr>
            <p:spPr>
              <a:xfrm>
                <a:off x="7543800" y="2678668"/>
                <a:ext cx="1088760" cy="369332"/>
              </a:xfrm>
              <a:prstGeom prst="rect">
                <a:avLst/>
              </a:prstGeom>
              <a:noFill/>
            </p:spPr>
            <p:txBody>
              <a:bodyPr wrap="none" rtlCol="0">
                <a:spAutoFit/>
              </a:bodyPr>
              <a:lstStyle/>
              <a:p>
                <a:r>
                  <a:rPr lang="en-US" dirty="0" smtClean="0"/>
                  <a:t>Evidence</a:t>
                </a:r>
                <a:endParaRPr lang="en-US" dirty="0"/>
              </a:p>
            </p:txBody>
          </p:sp>
        </p:grpSp>
        <p:sp>
          <p:nvSpPr>
            <p:cNvPr id="212" name="Oval 211"/>
            <p:cNvSpPr/>
            <p:nvPr/>
          </p:nvSpPr>
          <p:spPr bwMode="auto">
            <a:xfrm>
              <a:off x="8382000" y="1981200"/>
              <a:ext cx="457200" cy="457200"/>
            </a:xfrm>
            <a:prstGeom prst="ellips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latin typeface="Tahoma" pitchFamily="-64" charset="0"/>
              </a:endParaRPr>
            </a:p>
          </p:txBody>
        </p:sp>
        <p:grpSp>
          <p:nvGrpSpPr>
            <p:cNvPr id="209" name="Group 208"/>
            <p:cNvGrpSpPr/>
            <p:nvPr/>
          </p:nvGrpSpPr>
          <p:grpSpPr>
            <a:xfrm>
              <a:off x="381000" y="1143000"/>
              <a:ext cx="1393560" cy="838200"/>
              <a:chOff x="533400" y="2667000"/>
              <a:chExt cx="1393560" cy="838200"/>
            </a:xfrm>
          </p:grpSpPr>
          <p:sp>
            <p:nvSpPr>
              <p:cNvPr id="184" name="Rectangle 183"/>
              <p:cNvSpPr/>
              <p:nvPr/>
            </p:nvSpPr>
            <p:spPr bwMode="auto">
              <a:xfrm>
                <a:off x="533400" y="2667000"/>
                <a:ext cx="3048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cxnSp>
            <p:nvCxnSpPr>
              <p:cNvPr id="187" name="Straight Connector 186"/>
              <p:cNvCxnSpPr>
                <a:stCxn id="184" idx="2"/>
                <a:endCxn id="87" idx="0"/>
              </p:cNvCxnSpPr>
              <p:nvPr/>
            </p:nvCxnSpPr>
            <p:spPr bwMode="auto">
              <a:xfrm rot="5400000">
                <a:off x="457200" y="3276600"/>
                <a:ext cx="457200" cy="0"/>
              </a:xfrm>
              <a:prstGeom prst="line">
                <a:avLst/>
              </a:prstGeom>
              <a:noFill/>
              <a:ln w="38100" cap="flat" cmpd="sng" algn="ctr">
                <a:solidFill>
                  <a:schemeClr val="tx1"/>
                </a:solidFill>
                <a:prstDash val="solid"/>
                <a:round/>
                <a:headEnd type="none" w="med" len="med"/>
                <a:tailEnd type="none" w="med" len="med"/>
              </a:ln>
              <a:effectLst/>
            </p:spPr>
          </p:cxnSp>
          <p:sp>
            <p:nvSpPr>
              <p:cNvPr id="207" name="TextBox 206"/>
              <p:cNvSpPr txBox="1"/>
              <p:nvPr/>
            </p:nvSpPr>
            <p:spPr>
              <a:xfrm>
                <a:off x="838200" y="2667000"/>
                <a:ext cx="1088760" cy="369332"/>
              </a:xfrm>
              <a:prstGeom prst="rect">
                <a:avLst/>
              </a:prstGeom>
              <a:noFill/>
            </p:spPr>
            <p:txBody>
              <a:bodyPr wrap="none" rtlCol="0">
                <a:spAutoFit/>
              </a:bodyPr>
              <a:lstStyle/>
              <a:p>
                <a:r>
                  <a:rPr lang="en-US" dirty="0" smtClean="0"/>
                  <a:t>Evidence</a:t>
                </a:r>
                <a:endParaRPr lang="en-US" dirty="0"/>
              </a:p>
            </p:txBody>
          </p:sp>
        </p:grpSp>
        <p:sp>
          <p:nvSpPr>
            <p:cNvPr id="211" name="Oval 210"/>
            <p:cNvSpPr/>
            <p:nvPr/>
          </p:nvSpPr>
          <p:spPr bwMode="auto">
            <a:xfrm>
              <a:off x="304800" y="1981200"/>
              <a:ext cx="457200" cy="457200"/>
            </a:xfrm>
            <a:prstGeom prst="ellips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2800" smtClean="0">
                <a:solidFill>
                  <a:schemeClr val="tx1"/>
                </a:solidFill>
                <a:latin typeface="Tahoma" pitchFamily="-64" charset="0"/>
              </a:endParaRPr>
            </a:p>
          </p:txBody>
        </p:sp>
      </p:grpSp>
      <p:grpSp>
        <p:nvGrpSpPr>
          <p:cNvPr id="151" name="Group 150"/>
          <p:cNvGrpSpPr/>
          <p:nvPr/>
        </p:nvGrpSpPr>
        <p:grpSpPr>
          <a:xfrm>
            <a:off x="1219200" y="2286000"/>
            <a:ext cx="381000" cy="190500"/>
            <a:chOff x="762000" y="2971800"/>
            <a:chExt cx="838200" cy="381000"/>
          </a:xfrm>
        </p:grpSpPr>
        <p:sp>
          <p:nvSpPr>
            <p:cNvPr id="152" name="Rectangle 151"/>
            <p:cNvSpPr/>
            <p:nvPr/>
          </p:nvSpPr>
          <p:spPr bwMode="auto">
            <a:xfrm>
              <a:off x="762000" y="2971800"/>
              <a:ext cx="838200" cy="381000"/>
            </a:xfrm>
            <a:prstGeom prst="rect">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53" name="Isosceles Triangle 152"/>
            <p:cNvSpPr/>
            <p:nvPr/>
          </p:nvSpPr>
          <p:spPr bwMode="auto">
            <a:xfrm rot="10800000">
              <a:off x="762000" y="2971800"/>
              <a:ext cx="838200" cy="152400"/>
            </a:xfrm>
            <a:prstGeom prst="triangle">
              <a:avLst/>
            </a:prstGeom>
            <a:solidFill>
              <a:schemeClr val="accent6"/>
            </a:solidFill>
            <a:ln w="38100" cap="flat" cmpd="sng" algn="ctr">
              <a:solidFill>
                <a:schemeClr val="tx1">
                  <a:lumMod val="95000"/>
                  <a:lumOff val="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grpSp>
        <p:nvGrpSpPr>
          <p:cNvPr id="178" name="Group 177"/>
          <p:cNvGrpSpPr/>
          <p:nvPr/>
        </p:nvGrpSpPr>
        <p:grpSpPr>
          <a:xfrm>
            <a:off x="381000" y="2057400"/>
            <a:ext cx="381000" cy="190500"/>
            <a:chOff x="762000" y="2971800"/>
            <a:chExt cx="838200" cy="381000"/>
          </a:xfrm>
        </p:grpSpPr>
        <p:sp>
          <p:nvSpPr>
            <p:cNvPr id="179" name="Rectangle 178"/>
            <p:cNvSpPr/>
            <p:nvPr/>
          </p:nvSpPr>
          <p:spPr bwMode="auto">
            <a:xfrm>
              <a:off x="762000" y="2971800"/>
              <a:ext cx="8382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180" name="Isosceles Triangle 179"/>
            <p:cNvSpPr/>
            <p:nvPr/>
          </p:nvSpPr>
          <p:spPr bwMode="auto">
            <a:xfrm rot="10800000">
              <a:off x="762000" y="2971800"/>
              <a:ext cx="838200" cy="152400"/>
            </a:xfrm>
            <a:prstGeom prst="triangl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grpSp>
        <p:nvGrpSpPr>
          <p:cNvPr id="36" name="Group 35"/>
          <p:cNvGrpSpPr/>
          <p:nvPr/>
        </p:nvGrpSpPr>
        <p:grpSpPr>
          <a:xfrm>
            <a:off x="0" y="1905000"/>
            <a:ext cx="914400" cy="457200"/>
            <a:chOff x="762000" y="2971800"/>
            <a:chExt cx="838200" cy="381000"/>
          </a:xfrm>
        </p:grpSpPr>
        <p:sp>
          <p:nvSpPr>
            <p:cNvPr id="37" name="Rectangle 36"/>
            <p:cNvSpPr/>
            <p:nvPr/>
          </p:nvSpPr>
          <p:spPr bwMode="auto">
            <a:xfrm>
              <a:off x="762000" y="2971800"/>
              <a:ext cx="8382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38" name="Isosceles Triangle 37"/>
            <p:cNvSpPr/>
            <p:nvPr/>
          </p:nvSpPr>
          <p:spPr bwMode="auto">
            <a:xfrm rot="10800000">
              <a:off x="762000" y="2971800"/>
              <a:ext cx="838200" cy="152400"/>
            </a:xfrm>
            <a:prstGeom prst="triangl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pic>
        <p:nvPicPr>
          <p:cNvPr id="190" name="Picture 189" descr="TP_tmp.emf"/>
          <p:cNvPicPr>
            <a:picLocks noChangeAspect="1"/>
          </p:cNvPicPr>
          <p:nvPr>
            <p:custDataLst>
              <p:tags r:id="rId2"/>
            </p:custDataLst>
          </p:nvPr>
        </p:nvPicPr>
        <p:blipFill>
          <a:blip r:embed="rId5" cstate="print"/>
          <a:stretch>
            <a:fillRect/>
          </a:stretch>
        </p:blipFill>
        <p:spPr bwMode="auto">
          <a:xfrm>
            <a:off x="867027" y="4090089"/>
            <a:ext cx="7667373" cy="710511"/>
          </a:xfrm>
          <a:prstGeom prst="rect">
            <a:avLst/>
          </a:prstGeom>
          <a:noFill/>
          <a:ln/>
          <a:effectLst/>
        </p:spPr>
      </p:pic>
      <p:grpSp>
        <p:nvGrpSpPr>
          <p:cNvPr id="104" name="Group 103"/>
          <p:cNvGrpSpPr/>
          <p:nvPr/>
        </p:nvGrpSpPr>
        <p:grpSpPr>
          <a:xfrm>
            <a:off x="8229600" y="2095500"/>
            <a:ext cx="838200" cy="419100"/>
            <a:chOff x="762000" y="2971800"/>
            <a:chExt cx="838200" cy="381000"/>
          </a:xfrm>
        </p:grpSpPr>
        <p:sp>
          <p:nvSpPr>
            <p:cNvPr id="105" name="Rectangle 104"/>
            <p:cNvSpPr/>
            <p:nvPr/>
          </p:nvSpPr>
          <p:spPr bwMode="auto">
            <a:xfrm>
              <a:off x="762000" y="2971800"/>
              <a:ext cx="838200" cy="381000"/>
            </a:xfrm>
            <a:prstGeom prst="rect">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107" name="Isosceles Triangle 106"/>
            <p:cNvSpPr/>
            <p:nvPr/>
          </p:nvSpPr>
          <p:spPr bwMode="auto">
            <a:xfrm rot="10800000">
              <a:off x="762000" y="2971800"/>
              <a:ext cx="838200" cy="152400"/>
            </a:xfrm>
            <a:prstGeom prst="triangle">
              <a:avLst/>
            </a:prstGeom>
            <a:solidFill>
              <a:srgbClr val="00B05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sp>
        <p:nvSpPr>
          <p:cNvPr id="186" name="Rounded Rectangular Callout 185"/>
          <p:cNvSpPr/>
          <p:nvPr/>
        </p:nvSpPr>
        <p:spPr bwMode="auto">
          <a:xfrm>
            <a:off x="685800" y="5181600"/>
            <a:ext cx="3200400" cy="1143000"/>
          </a:xfrm>
          <a:prstGeom prst="wedgeRoundRectCallout">
            <a:avLst>
              <a:gd name="adj1" fmla="val -11706"/>
              <a:gd name="adj2" fmla="val -76389"/>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Time for a single</a:t>
            </a:r>
          </a:p>
          <a:p>
            <a:pPr marL="0" marR="0" indent="0" algn="ctr" defTabSz="914400" rtl="0" eaLnBrk="1" fontAlgn="base" latinLnBrk="0" hangingPunct="1">
              <a:lnSpc>
                <a:spcPct val="100000"/>
              </a:lnSpc>
              <a:spcBef>
                <a:spcPct val="0"/>
              </a:spcBef>
              <a:spcAft>
                <a:spcPct val="0"/>
              </a:spcAft>
              <a:buClrTx/>
              <a:buSzTx/>
              <a:buFontTx/>
              <a:buNone/>
              <a:tabLst/>
            </a:pPr>
            <a:r>
              <a:rPr lang="en-US" sz="2800" dirty="0" smtClean="0">
                <a:latin typeface="Tahoma" pitchFamily="-64" charset="0"/>
              </a:rPr>
              <a:t>parallel iteration</a:t>
            </a:r>
            <a:endParaRPr kumimoji="0" lang="en-US" sz="2800" b="0" i="0" u="none" strike="noStrike" cap="none" normalizeH="0" baseline="0" dirty="0" smtClean="0">
              <a:ln>
                <a:noFill/>
              </a:ln>
              <a:solidFill>
                <a:schemeClr val="tx1"/>
              </a:solidFill>
              <a:effectLst/>
              <a:latin typeface="Tahoma" pitchFamily="-64" charset="0"/>
            </a:endParaRPr>
          </a:p>
        </p:txBody>
      </p:sp>
      <p:sp>
        <p:nvSpPr>
          <p:cNvPr id="188" name="Rounded Rectangular Callout 187"/>
          <p:cNvSpPr/>
          <p:nvPr/>
        </p:nvSpPr>
        <p:spPr bwMode="auto">
          <a:xfrm>
            <a:off x="4495800" y="5181600"/>
            <a:ext cx="3581400" cy="1143000"/>
          </a:xfrm>
          <a:prstGeom prst="wedgeRoundRectCallout">
            <a:avLst>
              <a:gd name="adj1" fmla="val -7096"/>
              <a:gd name="adj2" fmla="val -92500"/>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Tahoma" pitchFamily="-64" charset="0"/>
              </a:rPr>
              <a:t>Number of Iterations</a:t>
            </a:r>
          </a:p>
        </p:txBody>
      </p:sp>
      <p:sp>
        <p:nvSpPr>
          <p:cNvPr id="189" name="Rectangle 188"/>
          <p:cNvSpPr/>
          <p:nvPr/>
        </p:nvSpPr>
        <p:spPr bwMode="auto">
          <a:xfrm>
            <a:off x="533400" y="3276600"/>
            <a:ext cx="3581400" cy="32004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sp>
        <p:nvSpPr>
          <p:cNvPr id="194" name="Rectangle 193"/>
          <p:cNvSpPr/>
          <p:nvPr/>
        </p:nvSpPr>
        <p:spPr bwMode="auto">
          <a:xfrm>
            <a:off x="4114800" y="3886200"/>
            <a:ext cx="4572000" cy="2590800"/>
          </a:xfrm>
          <a:prstGeom prst="rect">
            <a:avLst/>
          </a:prstGeom>
          <a:solidFill>
            <a:schemeClr val="bg1">
              <a:alpha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pitchFamily="-64" charset="0"/>
            </a:endParaRPr>
          </a:p>
        </p:txBody>
      </p:sp>
      <p:grpSp>
        <p:nvGrpSpPr>
          <p:cNvPr id="181" name="Group 180"/>
          <p:cNvGrpSpPr/>
          <p:nvPr/>
        </p:nvGrpSpPr>
        <p:grpSpPr>
          <a:xfrm>
            <a:off x="990600" y="1905000"/>
            <a:ext cx="914400" cy="457200"/>
            <a:chOff x="762000" y="2971800"/>
            <a:chExt cx="838200" cy="381000"/>
          </a:xfrm>
        </p:grpSpPr>
        <p:sp>
          <p:nvSpPr>
            <p:cNvPr id="182" name="Rectangle 181"/>
            <p:cNvSpPr/>
            <p:nvPr/>
          </p:nvSpPr>
          <p:spPr bwMode="auto">
            <a:xfrm>
              <a:off x="762000" y="2971800"/>
              <a:ext cx="838200" cy="381000"/>
            </a:xfrm>
            <a:prstGeom prst="rect">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sp>
          <p:nvSpPr>
            <p:cNvPr id="183" name="Isosceles Triangle 182"/>
            <p:cNvSpPr/>
            <p:nvPr/>
          </p:nvSpPr>
          <p:spPr bwMode="auto">
            <a:xfrm rot="10800000">
              <a:off x="762000" y="2971800"/>
              <a:ext cx="838200" cy="152400"/>
            </a:xfrm>
            <a:prstGeom prst="triangle">
              <a:avLst/>
            </a:prstGeom>
            <a:solidFill>
              <a:srgbClr val="FF0000"/>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R="0" indent="0" algn="ctr" fontAlgn="base">
                <a:lnSpc>
                  <a:spcPct val="100000"/>
                </a:lnSpc>
                <a:spcBef>
                  <a:spcPct val="0"/>
                </a:spcBef>
                <a:spcAft>
                  <a:spcPct val="0"/>
                </a:spcAft>
                <a:buClrTx/>
                <a:buSzTx/>
                <a:buFontTx/>
                <a:buNone/>
                <a:tabLst/>
              </a:pPr>
              <a:endParaRPr lang="en-US" sz="2800" smtClean="0">
                <a:latin typeface="Tahoma" pitchFamily="-64" charset="0"/>
              </a:endParaRPr>
            </a:p>
          </p:txBody>
        </p:sp>
      </p:grpSp>
    </p:spTree>
    <p:custDataLst>
      <p:tags r:id="rId1"/>
    </p:custDataLst>
  </p:cSld>
  <p:clrMapOvr>
    <a:masterClrMapping/>
  </p:clrMapOvr>
  <p:transition advTm="3537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p:cTn id="11" dur="500" fill="hold"/>
                                        <p:tgtEl>
                                          <p:spTgt spid="41"/>
                                        </p:tgtEl>
                                        <p:attrNameLst>
                                          <p:attrName>ppt_w</p:attrName>
                                        </p:attrNameLst>
                                      </p:cBhvr>
                                      <p:tavLst>
                                        <p:tav tm="0">
                                          <p:val>
                                            <p:fltVal val="0"/>
                                          </p:val>
                                        </p:tav>
                                        <p:tav tm="100000">
                                          <p:val>
                                            <p:strVal val="#ppt_w"/>
                                          </p:val>
                                        </p:tav>
                                      </p:tavLst>
                                    </p:anim>
                                    <p:anim calcmode="lin" valueType="num">
                                      <p:cBhvr>
                                        <p:cTn id="12" dur="500" fill="hold"/>
                                        <p:tgtEl>
                                          <p:spTgt spid="41"/>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p:cTn id="19" dur="500" fill="hold"/>
                                        <p:tgtEl>
                                          <p:spTgt spid="47"/>
                                        </p:tgtEl>
                                        <p:attrNameLst>
                                          <p:attrName>ppt_w</p:attrName>
                                        </p:attrNameLst>
                                      </p:cBhvr>
                                      <p:tavLst>
                                        <p:tav tm="0">
                                          <p:val>
                                            <p:fltVal val="0"/>
                                          </p:val>
                                        </p:tav>
                                        <p:tav tm="100000">
                                          <p:val>
                                            <p:strVal val="#ppt_w"/>
                                          </p:val>
                                        </p:tav>
                                      </p:tavLst>
                                    </p:anim>
                                    <p:anim calcmode="lin" valueType="num">
                                      <p:cBhvr>
                                        <p:cTn id="20" dur="500" fill="hold"/>
                                        <p:tgtEl>
                                          <p:spTgt spid="47"/>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500" fill="hold"/>
                                        <p:tgtEl>
                                          <p:spTgt spid="53"/>
                                        </p:tgtEl>
                                        <p:attrNameLst>
                                          <p:attrName>ppt_w</p:attrName>
                                        </p:attrNameLst>
                                      </p:cBhvr>
                                      <p:tavLst>
                                        <p:tav tm="0">
                                          <p:val>
                                            <p:fltVal val="0"/>
                                          </p:val>
                                        </p:tav>
                                        <p:tav tm="100000">
                                          <p:val>
                                            <p:strVal val="#ppt_w"/>
                                          </p:val>
                                        </p:tav>
                                      </p:tavLst>
                                    </p:anim>
                                    <p:anim calcmode="lin" valueType="num">
                                      <p:cBhvr>
                                        <p:cTn id="28" dur="500" fill="hold"/>
                                        <p:tgtEl>
                                          <p:spTgt spid="53"/>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anim calcmode="lin" valueType="num">
                                      <p:cBhvr>
                                        <p:cTn id="31" dur="500" fill="hold"/>
                                        <p:tgtEl>
                                          <p:spTgt spid="56"/>
                                        </p:tgtEl>
                                        <p:attrNameLst>
                                          <p:attrName>ppt_w</p:attrName>
                                        </p:attrNameLst>
                                      </p:cBhvr>
                                      <p:tavLst>
                                        <p:tav tm="0">
                                          <p:val>
                                            <p:fltVal val="0"/>
                                          </p:val>
                                        </p:tav>
                                        <p:tav tm="100000">
                                          <p:val>
                                            <p:strVal val="#ppt_w"/>
                                          </p:val>
                                        </p:tav>
                                      </p:tavLst>
                                    </p:anim>
                                    <p:anim calcmode="lin" valueType="num">
                                      <p:cBhvr>
                                        <p:cTn id="32" dur="500" fill="hold"/>
                                        <p:tgtEl>
                                          <p:spTgt spid="56"/>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p:cTn id="35" dur="500" fill="hold"/>
                                        <p:tgtEl>
                                          <p:spTgt spid="59"/>
                                        </p:tgtEl>
                                        <p:attrNameLst>
                                          <p:attrName>ppt_w</p:attrName>
                                        </p:attrNameLst>
                                      </p:cBhvr>
                                      <p:tavLst>
                                        <p:tav tm="0">
                                          <p:val>
                                            <p:fltVal val="0"/>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anim calcmode="lin" valueType="num">
                                      <p:cBhvr>
                                        <p:cTn id="39" dur="500" fill="hold"/>
                                        <p:tgtEl>
                                          <p:spTgt spid="62"/>
                                        </p:tgtEl>
                                        <p:attrNameLst>
                                          <p:attrName>ppt_w</p:attrName>
                                        </p:attrNameLst>
                                      </p:cBhvr>
                                      <p:tavLst>
                                        <p:tav tm="0">
                                          <p:val>
                                            <p:fltVal val="0"/>
                                          </p:val>
                                        </p:tav>
                                        <p:tav tm="100000">
                                          <p:val>
                                            <p:strVal val="#ppt_w"/>
                                          </p:val>
                                        </p:tav>
                                      </p:tavLst>
                                    </p:anim>
                                    <p:anim calcmode="lin" valueType="num">
                                      <p:cBhvr>
                                        <p:cTn id="40" dur="500" fill="hold"/>
                                        <p:tgtEl>
                                          <p:spTgt spid="62"/>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p:cTn id="43" dur="500" fill="hold"/>
                                        <p:tgtEl>
                                          <p:spTgt spid="68"/>
                                        </p:tgtEl>
                                        <p:attrNameLst>
                                          <p:attrName>ppt_w</p:attrName>
                                        </p:attrNameLst>
                                      </p:cBhvr>
                                      <p:tavLst>
                                        <p:tav tm="0">
                                          <p:val>
                                            <p:fltVal val="0"/>
                                          </p:val>
                                        </p:tav>
                                        <p:tav tm="100000">
                                          <p:val>
                                            <p:strVal val="#ppt_w"/>
                                          </p:val>
                                        </p:tav>
                                      </p:tavLst>
                                    </p:anim>
                                    <p:anim calcmode="lin" valueType="num">
                                      <p:cBhvr>
                                        <p:cTn id="44" dur="500" fill="hold"/>
                                        <p:tgtEl>
                                          <p:spTgt spid="68"/>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anim calcmode="lin" valueType="num">
                                      <p:cBhvr>
                                        <p:cTn id="47" dur="500" fill="hold"/>
                                        <p:tgtEl>
                                          <p:spTgt spid="71"/>
                                        </p:tgtEl>
                                        <p:attrNameLst>
                                          <p:attrName>ppt_w</p:attrName>
                                        </p:attrNameLst>
                                      </p:cBhvr>
                                      <p:tavLst>
                                        <p:tav tm="0">
                                          <p:val>
                                            <p:fltVal val="0"/>
                                          </p:val>
                                        </p:tav>
                                        <p:tav tm="100000">
                                          <p:val>
                                            <p:strVal val="#ppt_w"/>
                                          </p:val>
                                        </p:tav>
                                      </p:tavLst>
                                    </p:anim>
                                    <p:anim calcmode="lin" valueType="num">
                                      <p:cBhvr>
                                        <p:cTn id="48" dur="500" fill="hold"/>
                                        <p:tgtEl>
                                          <p:spTgt spid="71"/>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p:cTn id="51" dur="500" fill="hold"/>
                                        <p:tgtEl>
                                          <p:spTgt spid="74"/>
                                        </p:tgtEl>
                                        <p:attrNameLst>
                                          <p:attrName>ppt_w</p:attrName>
                                        </p:attrNameLst>
                                      </p:cBhvr>
                                      <p:tavLst>
                                        <p:tav tm="0">
                                          <p:val>
                                            <p:fltVal val="0"/>
                                          </p:val>
                                        </p:tav>
                                        <p:tav tm="100000">
                                          <p:val>
                                            <p:strVal val="#ppt_w"/>
                                          </p:val>
                                        </p:tav>
                                      </p:tavLst>
                                    </p:anim>
                                    <p:anim calcmode="lin" valueType="num">
                                      <p:cBhvr>
                                        <p:cTn id="52" dur="500" fill="hold"/>
                                        <p:tgtEl>
                                          <p:spTgt spid="74"/>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0"/>
                                  </p:stCondLst>
                                  <p:childTnLst>
                                    <p:set>
                                      <p:cBhvr>
                                        <p:cTn id="54" dur="1" fill="hold">
                                          <p:stCondLst>
                                            <p:cond delay="0"/>
                                          </p:stCondLst>
                                        </p:cTn>
                                        <p:tgtEl>
                                          <p:spTgt spid="77"/>
                                        </p:tgtEl>
                                        <p:attrNameLst>
                                          <p:attrName>style.visibility</p:attrName>
                                        </p:attrNameLst>
                                      </p:cBhvr>
                                      <p:to>
                                        <p:strVal val="visible"/>
                                      </p:to>
                                    </p:set>
                                    <p:anim calcmode="lin" valueType="num">
                                      <p:cBhvr>
                                        <p:cTn id="55" dur="500" fill="hold"/>
                                        <p:tgtEl>
                                          <p:spTgt spid="77"/>
                                        </p:tgtEl>
                                        <p:attrNameLst>
                                          <p:attrName>ppt_w</p:attrName>
                                        </p:attrNameLst>
                                      </p:cBhvr>
                                      <p:tavLst>
                                        <p:tav tm="0">
                                          <p:val>
                                            <p:fltVal val="0"/>
                                          </p:val>
                                        </p:tav>
                                        <p:tav tm="100000">
                                          <p:val>
                                            <p:strVal val="#ppt_w"/>
                                          </p:val>
                                        </p:tav>
                                      </p:tavLst>
                                    </p:anim>
                                    <p:anim calcmode="lin" valueType="num">
                                      <p:cBhvr>
                                        <p:cTn id="56" dur="500" fill="hold"/>
                                        <p:tgtEl>
                                          <p:spTgt spid="77"/>
                                        </p:tgtEl>
                                        <p:attrNameLst>
                                          <p:attrName>ppt_h</p:attrName>
                                        </p:attrNameLst>
                                      </p:cBhvr>
                                      <p:tavLst>
                                        <p:tav tm="0">
                                          <p:val>
                                            <p:fltVal val="0"/>
                                          </p:val>
                                        </p:tav>
                                        <p:tav tm="100000">
                                          <p:val>
                                            <p:strVal val="#ppt_h"/>
                                          </p:val>
                                        </p:tav>
                                      </p:tavLst>
                                    </p:anim>
                                  </p:childTnLst>
                                </p:cTn>
                              </p:par>
                              <p:par>
                                <p:cTn id="57" presetID="23" presetClass="entr" presetSubtype="16"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anim calcmode="lin" valueType="num">
                                      <p:cBhvr>
                                        <p:cTn id="59" dur="500" fill="hold"/>
                                        <p:tgtEl>
                                          <p:spTgt spid="80"/>
                                        </p:tgtEl>
                                        <p:attrNameLst>
                                          <p:attrName>ppt_w</p:attrName>
                                        </p:attrNameLst>
                                      </p:cBhvr>
                                      <p:tavLst>
                                        <p:tav tm="0">
                                          <p:val>
                                            <p:fltVal val="0"/>
                                          </p:val>
                                        </p:tav>
                                        <p:tav tm="100000">
                                          <p:val>
                                            <p:strVal val="#ppt_w"/>
                                          </p:val>
                                        </p:tav>
                                      </p:tavLst>
                                    </p:anim>
                                    <p:anim calcmode="lin" valueType="num">
                                      <p:cBhvr>
                                        <p:cTn id="60" dur="500" fill="hold"/>
                                        <p:tgtEl>
                                          <p:spTgt spid="80"/>
                                        </p:tgtEl>
                                        <p:attrNameLst>
                                          <p:attrName>ppt_h</p:attrName>
                                        </p:attrNameLst>
                                      </p:cBhvr>
                                      <p:tavLst>
                                        <p:tav tm="0">
                                          <p:val>
                                            <p:fltVal val="0"/>
                                          </p:val>
                                        </p:tav>
                                        <p:tav tm="100000">
                                          <p:val>
                                            <p:strVal val="#ppt_h"/>
                                          </p:val>
                                        </p:tav>
                                      </p:tavLst>
                                    </p:anim>
                                  </p:childTnLst>
                                </p:cTn>
                              </p:par>
                              <p:par>
                                <p:cTn id="61" presetID="23" presetClass="entr" presetSubtype="16" fill="hold" nodeType="withEffect">
                                  <p:stCondLst>
                                    <p:cond delay="0"/>
                                  </p:stCondLst>
                                  <p:childTnLst>
                                    <p:set>
                                      <p:cBhvr>
                                        <p:cTn id="62" dur="1" fill="hold">
                                          <p:stCondLst>
                                            <p:cond delay="0"/>
                                          </p:stCondLst>
                                        </p:cTn>
                                        <p:tgtEl>
                                          <p:spTgt spid="83"/>
                                        </p:tgtEl>
                                        <p:attrNameLst>
                                          <p:attrName>style.visibility</p:attrName>
                                        </p:attrNameLst>
                                      </p:cBhvr>
                                      <p:to>
                                        <p:strVal val="visible"/>
                                      </p:to>
                                    </p:set>
                                    <p:anim calcmode="lin" valueType="num">
                                      <p:cBhvr>
                                        <p:cTn id="63" dur="500" fill="hold"/>
                                        <p:tgtEl>
                                          <p:spTgt spid="83"/>
                                        </p:tgtEl>
                                        <p:attrNameLst>
                                          <p:attrName>ppt_w</p:attrName>
                                        </p:attrNameLst>
                                      </p:cBhvr>
                                      <p:tavLst>
                                        <p:tav tm="0">
                                          <p:val>
                                            <p:fltVal val="0"/>
                                          </p:val>
                                        </p:tav>
                                        <p:tav tm="100000">
                                          <p:val>
                                            <p:strVal val="#ppt_w"/>
                                          </p:val>
                                        </p:tav>
                                      </p:tavLst>
                                    </p:anim>
                                    <p:anim calcmode="lin" valueType="num">
                                      <p:cBhvr>
                                        <p:cTn id="64" dur="500" fill="hold"/>
                                        <p:tgtEl>
                                          <p:spTgt spid="83"/>
                                        </p:tgtEl>
                                        <p:attrNameLst>
                                          <p:attrName>ppt_h</p:attrName>
                                        </p:attrNameLst>
                                      </p:cBhvr>
                                      <p:tavLst>
                                        <p:tav tm="0">
                                          <p:val>
                                            <p:fltVal val="0"/>
                                          </p:val>
                                        </p:tav>
                                        <p:tav tm="100000">
                                          <p:val>
                                            <p:strVal val="#ppt_h"/>
                                          </p:val>
                                        </p:tav>
                                      </p:tavLst>
                                    </p:anim>
                                  </p:childTnLst>
                                </p:cTn>
                              </p:par>
                              <p:par>
                                <p:cTn id="65" presetID="23" presetClass="entr" presetSubtype="16"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anim calcmode="lin" valueType="num">
                                      <p:cBhvr>
                                        <p:cTn id="67" dur="500" fill="hold"/>
                                        <p:tgtEl>
                                          <p:spTgt spid="86"/>
                                        </p:tgtEl>
                                        <p:attrNameLst>
                                          <p:attrName>ppt_w</p:attrName>
                                        </p:attrNameLst>
                                      </p:cBhvr>
                                      <p:tavLst>
                                        <p:tav tm="0">
                                          <p:val>
                                            <p:fltVal val="0"/>
                                          </p:val>
                                        </p:tav>
                                        <p:tav tm="100000">
                                          <p:val>
                                            <p:strVal val="#ppt_w"/>
                                          </p:val>
                                        </p:tav>
                                      </p:tavLst>
                                    </p:anim>
                                    <p:anim calcmode="lin" valueType="num">
                                      <p:cBhvr>
                                        <p:cTn id="68" dur="500" fill="hold"/>
                                        <p:tgtEl>
                                          <p:spTgt spid="86"/>
                                        </p:tgtEl>
                                        <p:attrNameLst>
                                          <p:attrName>ppt_h</p:attrName>
                                        </p:attrNameLst>
                                      </p:cBhvr>
                                      <p:tavLst>
                                        <p:tav tm="0">
                                          <p:val>
                                            <p:fltVal val="0"/>
                                          </p:val>
                                        </p:tav>
                                        <p:tav tm="100000">
                                          <p:val>
                                            <p:strVal val="#ppt_h"/>
                                          </p:val>
                                        </p:tav>
                                      </p:tavLst>
                                    </p:anim>
                                  </p:childTnLst>
                                </p:cTn>
                              </p:par>
                              <p:par>
                                <p:cTn id="69" presetID="23" presetClass="entr" presetSubtype="16" fill="hold" nodeType="withEffect">
                                  <p:stCondLst>
                                    <p:cond delay="0"/>
                                  </p:stCondLst>
                                  <p:childTnLst>
                                    <p:set>
                                      <p:cBhvr>
                                        <p:cTn id="70" dur="1" fill="hold">
                                          <p:stCondLst>
                                            <p:cond delay="0"/>
                                          </p:stCondLst>
                                        </p:cTn>
                                        <p:tgtEl>
                                          <p:spTgt spid="99"/>
                                        </p:tgtEl>
                                        <p:attrNameLst>
                                          <p:attrName>style.visibility</p:attrName>
                                        </p:attrNameLst>
                                      </p:cBhvr>
                                      <p:to>
                                        <p:strVal val="visible"/>
                                      </p:to>
                                    </p:set>
                                    <p:anim calcmode="lin" valueType="num">
                                      <p:cBhvr>
                                        <p:cTn id="71" dur="500" fill="hold"/>
                                        <p:tgtEl>
                                          <p:spTgt spid="99"/>
                                        </p:tgtEl>
                                        <p:attrNameLst>
                                          <p:attrName>ppt_w</p:attrName>
                                        </p:attrNameLst>
                                      </p:cBhvr>
                                      <p:tavLst>
                                        <p:tav tm="0">
                                          <p:val>
                                            <p:fltVal val="0"/>
                                          </p:val>
                                        </p:tav>
                                        <p:tav tm="100000">
                                          <p:val>
                                            <p:strVal val="#ppt_w"/>
                                          </p:val>
                                        </p:tav>
                                      </p:tavLst>
                                    </p:anim>
                                    <p:anim calcmode="lin" valueType="num">
                                      <p:cBhvr>
                                        <p:cTn id="72" dur="500" fill="hold"/>
                                        <p:tgtEl>
                                          <p:spTgt spid="99"/>
                                        </p:tgtEl>
                                        <p:attrNameLst>
                                          <p:attrName>ppt_h</p:attrName>
                                        </p:attrNameLst>
                                      </p:cBhvr>
                                      <p:tavLst>
                                        <p:tav tm="0">
                                          <p:val>
                                            <p:fltVal val="0"/>
                                          </p:val>
                                        </p:tav>
                                        <p:tav tm="100000">
                                          <p:val>
                                            <p:strVal val="#ppt_h"/>
                                          </p:val>
                                        </p:tav>
                                      </p:tavLst>
                                    </p:anim>
                                  </p:childTnLst>
                                </p:cTn>
                              </p:par>
                              <p:par>
                                <p:cTn id="73" presetID="23" presetClass="entr" presetSubtype="16" fill="hold" nodeType="withEffect">
                                  <p:stCondLst>
                                    <p:cond delay="0"/>
                                  </p:stCondLst>
                                  <p:childTnLst>
                                    <p:set>
                                      <p:cBhvr>
                                        <p:cTn id="74" dur="1" fill="hold">
                                          <p:stCondLst>
                                            <p:cond delay="0"/>
                                          </p:stCondLst>
                                        </p:cTn>
                                        <p:tgtEl>
                                          <p:spTgt spid="104"/>
                                        </p:tgtEl>
                                        <p:attrNameLst>
                                          <p:attrName>style.visibility</p:attrName>
                                        </p:attrNameLst>
                                      </p:cBhvr>
                                      <p:to>
                                        <p:strVal val="visible"/>
                                      </p:to>
                                    </p:set>
                                    <p:anim calcmode="lin" valueType="num">
                                      <p:cBhvr>
                                        <p:cTn id="75" dur="500" fill="hold"/>
                                        <p:tgtEl>
                                          <p:spTgt spid="104"/>
                                        </p:tgtEl>
                                        <p:attrNameLst>
                                          <p:attrName>ppt_w</p:attrName>
                                        </p:attrNameLst>
                                      </p:cBhvr>
                                      <p:tavLst>
                                        <p:tav tm="0">
                                          <p:val>
                                            <p:fltVal val="0"/>
                                          </p:val>
                                        </p:tav>
                                        <p:tav tm="100000">
                                          <p:val>
                                            <p:strVal val="#ppt_w"/>
                                          </p:val>
                                        </p:tav>
                                      </p:tavLst>
                                    </p:anim>
                                    <p:anim calcmode="lin" valueType="num">
                                      <p:cBhvr>
                                        <p:cTn id="76" dur="500" fill="hold"/>
                                        <p:tgtEl>
                                          <p:spTgt spid="104"/>
                                        </p:tgtEl>
                                        <p:attrNameLst>
                                          <p:attrName>ppt_h</p:attrName>
                                        </p:attrNameLst>
                                      </p:cBhvr>
                                      <p:tavLst>
                                        <p:tav tm="0">
                                          <p:val>
                                            <p:fltVal val="0"/>
                                          </p:val>
                                        </p:tav>
                                        <p:tav tm="100000">
                                          <p:val>
                                            <p:strVal val="#ppt_h"/>
                                          </p:val>
                                        </p:tav>
                                      </p:tavLst>
                                    </p:anim>
                                  </p:childTnLst>
                                </p:cTn>
                              </p:par>
                              <p:par>
                                <p:cTn id="77"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78" dur="2000" fill="hold"/>
                                        <p:tgtEl>
                                          <p:spTgt spid="36"/>
                                        </p:tgtEl>
                                        <p:attrNameLst>
                                          <p:attrName>ppt_x</p:attrName>
                                          <p:attrName>ppt_y</p:attrName>
                                        </p:attrNameLst>
                                      </p:cBhvr>
                                      <p:rCtr x="48" y="-36"/>
                                    </p:animMotion>
                                  </p:childTnLst>
                                </p:cTn>
                              </p:par>
                              <p:par>
                                <p:cTn id="79"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0" dur="2000" fill="hold"/>
                                        <p:tgtEl>
                                          <p:spTgt spid="41"/>
                                        </p:tgtEl>
                                        <p:attrNameLst>
                                          <p:attrName>ppt_x</p:attrName>
                                          <p:attrName>ppt_y</p:attrName>
                                        </p:attrNameLst>
                                      </p:cBhvr>
                                      <p:rCtr x="48" y="-36"/>
                                    </p:animMotion>
                                  </p:childTnLst>
                                </p:cTn>
                              </p:par>
                              <p:par>
                                <p:cTn id="81"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2" dur="2000" fill="hold"/>
                                        <p:tgtEl>
                                          <p:spTgt spid="44"/>
                                        </p:tgtEl>
                                        <p:attrNameLst>
                                          <p:attrName>ppt_x</p:attrName>
                                          <p:attrName>ppt_y</p:attrName>
                                        </p:attrNameLst>
                                      </p:cBhvr>
                                      <p:rCtr x="48" y="-36"/>
                                    </p:animMotion>
                                  </p:childTnLst>
                                </p:cTn>
                              </p:par>
                              <p:par>
                                <p:cTn id="83"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4" dur="2000" fill="hold"/>
                                        <p:tgtEl>
                                          <p:spTgt spid="47"/>
                                        </p:tgtEl>
                                        <p:attrNameLst>
                                          <p:attrName>ppt_x</p:attrName>
                                          <p:attrName>ppt_y</p:attrName>
                                        </p:attrNameLst>
                                      </p:cBhvr>
                                      <p:rCtr x="48" y="-36"/>
                                    </p:animMotion>
                                  </p:childTnLst>
                                </p:cTn>
                              </p:par>
                              <p:par>
                                <p:cTn id="85"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6" dur="2000" fill="hold"/>
                                        <p:tgtEl>
                                          <p:spTgt spid="50"/>
                                        </p:tgtEl>
                                        <p:attrNameLst>
                                          <p:attrName>ppt_x</p:attrName>
                                          <p:attrName>ppt_y</p:attrName>
                                        </p:attrNameLst>
                                      </p:cBhvr>
                                      <p:rCtr x="48" y="-36"/>
                                    </p:animMotion>
                                  </p:childTnLst>
                                </p:cTn>
                              </p:par>
                              <p:par>
                                <p:cTn id="87"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88" dur="2000" fill="hold"/>
                                        <p:tgtEl>
                                          <p:spTgt spid="53"/>
                                        </p:tgtEl>
                                        <p:attrNameLst>
                                          <p:attrName>ppt_x</p:attrName>
                                          <p:attrName>ppt_y</p:attrName>
                                        </p:attrNameLst>
                                      </p:cBhvr>
                                      <p:rCtr x="48" y="-36"/>
                                    </p:animMotion>
                                  </p:childTnLst>
                                </p:cTn>
                              </p:par>
                              <p:par>
                                <p:cTn id="89"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90" dur="2000" fill="hold"/>
                                        <p:tgtEl>
                                          <p:spTgt spid="56"/>
                                        </p:tgtEl>
                                        <p:attrNameLst>
                                          <p:attrName>ppt_x</p:attrName>
                                          <p:attrName>ppt_y</p:attrName>
                                        </p:attrNameLst>
                                      </p:cBhvr>
                                      <p:rCtr x="48" y="-36"/>
                                    </p:animMotion>
                                  </p:childTnLst>
                                </p:cTn>
                              </p:par>
                              <p:par>
                                <p:cTn id="91"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92" dur="2000" fill="hold"/>
                                        <p:tgtEl>
                                          <p:spTgt spid="59"/>
                                        </p:tgtEl>
                                        <p:attrNameLst>
                                          <p:attrName>ppt_x</p:attrName>
                                          <p:attrName>ppt_y</p:attrName>
                                        </p:attrNameLst>
                                      </p:cBhvr>
                                      <p:rCtr x="48" y="-36"/>
                                    </p:animMotion>
                                  </p:childTnLst>
                                </p:cTn>
                              </p:par>
                              <p:par>
                                <p:cTn id="93"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94" dur="2000" fill="hold"/>
                                        <p:tgtEl>
                                          <p:spTgt spid="62"/>
                                        </p:tgtEl>
                                        <p:attrNameLst>
                                          <p:attrName>ppt_x</p:attrName>
                                          <p:attrName>ppt_y</p:attrName>
                                        </p:attrNameLst>
                                      </p:cBhvr>
                                      <p:rCtr x="48" y="-36"/>
                                    </p:animMotion>
                                  </p:childTnLst>
                                </p:cTn>
                              </p:par>
                              <p:par>
                                <p:cTn id="95" presetID="44" presetClass="path" presetSubtype="0" accel="50000" decel="50000" fill="hold" nodeType="withEffect">
                                  <p:stCondLst>
                                    <p:cond delay="0"/>
                                  </p:stCondLst>
                                  <p:childTnLst>
                                    <p:animMotion origin="layout" path="M 3.33333E-6 -2.22222E-6 L -0.02778 0.05533 C -0.03386 0.06783 -0.04254 0.075 -0.05157 0.075 C -0.06198 0.075 -0.07032 0.06783 -0.07639 0.05533 L -0.10417 -2.22222E-6 " pathEditMode="relative" rAng="0" ptsTypes="FffFF">
                                      <p:cBhvr>
                                        <p:cTn id="96" dur="2000" fill="hold"/>
                                        <p:tgtEl>
                                          <p:spTgt spid="68"/>
                                        </p:tgtEl>
                                        <p:attrNameLst>
                                          <p:attrName>ppt_x</p:attrName>
                                          <p:attrName>ppt_y</p:attrName>
                                        </p:attrNameLst>
                                      </p:cBhvr>
                                      <p:rCtr x="-52" y="38"/>
                                    </p:animMotion>
                                  </p:childTnLst>
                                </p:cTn>
                              </p:par>
                              <p:par>
                                <p:cTn id="97"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98" dur="2000" fill="hold"/>
                                        <p:tgtEl>
                                          <p:spTgt spid="71"/>
                                        </p:tgtEl>
                                        <p:attrNameLst>
                                          <p:attrName>ppt_x</p:attrName>
                                          <p:attrName>ppt_y</p:attrName>
                                        </p:attrNameLst>
                                      </p:cBhvr>
                                      <p:rCtr x="-52" y="38"/>
                                    </p:animMotion>
                                  </p:childTnLst>
                                </p:cTn>
                              </p:par>
                              <p:par>
                                <p:cTn id="99"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100" dur="2000" fill="hold"/>
                                        <p:tgtEl>
                                          <p:spTgt spid="74"/>
                                        </p:tgtEl>
                                        <p:attrNameLst>
                                          <p:attrName>ppt_x</p:attrName>
                                          <p:attrName>ppt_y</p:attrName>
                                        </p:attrNameLst>
                                      </p:cBhvr>
                                      <p:rCtr x="-52" y="38"/>
                                    </p:animMotion>
                                  </p:childTnLst>
                                </p:cTn>
                              </p:par>
                              <p:par>
                                <p:cTn id="101" presetID="44" presetClass="path" presetSubtype="0" accel="50000" decel="50000" fill="hold" nodeType="withEffect">
                                  <p:stCondLst>
                                    <p:cond delay="0"/>
                                  </p:stCondLst>
                                  <p:childTnLst>
                                    <p:animMotion origin="layout" path="M 5.55112E-17 -2.22222E-6 L -0.02778 0.05533 C -0.03385 0.06783 -0.04253 0.075 -0.05156 0.075 C -0.06198 0.075 -0.07031 0.06783 -0.07639 0.05533 L -0.10417 -2.22222E-6 " pathEditMode="relative" rAng="0" ptsTypes="FffFF">
                                      <p:cBhvr>
                                        <p:cTn id="102" dur="2000" fill="hold"/>
                                        <p:tgtEl>
                                          <p:spTgt spid="77"/>
                                        </p:tgtEl>
                                        <p:attrNameLst>
                                          <p:attrName>ppt_x</p:attrName>
                                          <p:attrName>ppt_y</p:attrName>
                                        </p:attrNameLst>
                                      </p:cBhvr>
                                      <p:rCtr x="-52" y="38"/>
                                    </p:animMotion>
                                  </p:childTnLst>
                                </p:cTn>
                              </p:par>
                              <p:par>
                                <p:cTn id="103"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104" dur="2000" fill="hold"/>
                                        <p:tgtEl>
                                          <p:spTgt spid="80"/>
                                        </p:tgtEl>
                                        <p:attrNameLst>
                                          <p:attrName>ppt_x</p:attrName>
                                          <p:attrName>ppt_y</p:attrName>
                                        </p:attrNameLst>
                                      </p:cBhvr>
                                      <p:rCtr x="-52" y="38"/>
                                    </p:animMotion>
                                  </p:childTnLst>
                                </p:cTn>
                              </p:par>
                              <p:par>
                                <p:cTn id="105"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106" dur="2000" fill="hold"/>
                                        <p:tgtEl>
                                          <p:spTgt spid="83"/>
                                        </p:tgtEl>
                                        <p:attrNameLst>
                                          <p:attrName>ppt_x</p:attrName>
                                          <p:attrName>ppt_y</p:attrName>
                                        </p:attrNameLst>
                                      </p:cBhvr>
                                      <p:rCtr x="-52" y="38"/>
                                    </p:animMotion>
                                  </p:childTnLst>
                                </p:cTn>
                              </p:par>
                              <p:par>
                                <p:cTn id="107" presetID="44" presetClass="path" presetSubtype="0" accel="50000" decel="50000" fill="hold" nodeType="withEffect">
                                  <p:stCondLst>
                                    <p:cond delay="0"/>
                                  </p:stCondLst>
                                  <p:childTnLst>
                                    <p:animMotion origin="layout" path="M 1.11022E-16 -2.22222E-6 L -0.02778 0.05533 C -0.03385 0.06783 -0.04253 0.075 -0.05156 0.075 C -0.06198 0.075 -0.07031 0.06783 -0.07639 0.05533 L -0.10417 -2.22222E-6 " pathEditMode="relative" rAng="0" ptsTypes="FffFF">
                                      <p:cBhvr>
                                        <p:cTn id="108" dur="2000" fill="hold"/>
                                        <p:tgtEl>
                                          <p:spTgt spid="86"/>
                                        </p:tgtEl>
                                        <p:attrNameLst>
                                          <p:attrName>ppt_x</p:attrName>
                                          <p:attrName>ppt_y</p:attrName>
                                        </p:attrNameLst>
                                      </p:cBhvr>
                                      <p:rCtr x="-52" y="38"/>
                                    </p:animMotion>
                                  </p:childTnLst>
                                </p:cTn>
                              </p:par>
                              <p:par>
                                <p:cTn id="109"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110" dur="2000" fill="hold"/>
                                        <p:tgtEl>
                                          <p:spTgt spid="99"/>
                                        </p:tgtEl>
                                        <p:attrNameLst>
                                          <p:attrName>ppt_x</p:attrName>
                                          <p:attrName>ppt_y</p:attrName>
                                        </p:attrNameLst>
                                      </p:cBhvr>
                                      <p:rCtr x="-52" y="38"/>
                                    </p:animMotion>
                                  </p:childTnLst>
                                </p:cTn>
                              </p:par>
                              <p:par>
                                <p:cTn id="111" presetID="44" presetClass="path" presetSubtype="0" accel="50000" decel="50000" fill="hold" nodeType="withEffect">
                                  <p:stCondLst>
                                    <p:cond delay="0"/>
                                  </p:stCondLst>
                                  <p:childTnLst>
                                    <p:animMotion origin="layout" path="M 0.00417 -2.22222E-6 L -0.02361 0.05533 C -0.02969 0.06783 -0.03837 0.075 -0.0474 0.075 C -0.05781 0.075 -0.06615 0.06783 -0.07222 0.05533 L -0.1 -2.22222E-6 " pathEditMode="relative" rAng="0" ptsTypes="FffFF">
                                      <p:cBhvr>
                                        <p:cTn id="112" dur="2000" fill="hold"/>
                                        <p:tgtEl>
                                          <p:spTgt spid="104"/>
                                        </p:tgtEl>
                                        <p:attrNameLst>
                                          <p:attrName>ppt_x</p:attrName>
                                          <p:attrName>ppt_y</p:attrName>
                                        </p:attrNameLst>
                                      </p:cBhvr>
                                      <p:rCtr x="-52" y="38"/>
                                    </p:animMotion>
                                  </p:childTnLst>
                                </p:cTn>
                              </p:par>
                              <p:par>
                                <p:cTn id="113" presetID="22" presetClass="entr" presetSubtype="8" fill="hold" grpId="0" nodeType="withEffect">
                                  <p:stCondLst>
                                    <p:cond delay="500"/>
                                  </p:stCondLst>
                                  <p:childTnLst>
                                    <p:set>
                                      <p:cBhvr>
                                        <p:cTn id="114" dur="1" fill="hold">
                                          <p:stCondLst>
                                            <p:cond delay="0"/>
                                          </p:stCondLst>
                                        </p:cTn>
                                        <p:tgtEl>
                                          <p:spTgt spid="108"/>
                                        </p:tgtEl>
                                        <p:attrNameLst>
                                          <p:attrName>style.visibility</p:attrName>
                                        </p:attrNameLst>
                                      </p:cBhvr>
                                      <p:to>
                                        <p:strVal val="visible"/>
                                      </p:to>
                                    </p:set>
                                    <p:animEffect transition="in" filter="wipe(left)">
                                      <p:cBhvr>
                                        <p:cTn id="115" dur="500"/>
                                        <p:tgtEl>
                                          <p:spTgt spid="108"/>
                                        </p:tgtEl>
                                      </p:cBhvr>
                                    </p:animEffect>
                                  </p:childTnLst>
                                </p:cTn>
                              </p:par>
                              <p:par>
                                <p:cTn id="116" presetID="22" presetClass="entr" presetSubtype="8" fill="hold" grpId="0" nodeType="withEffect">
                                  <p:stCondLst>
                                    <p:cond delay="500"/>
                                  </p:stCondLst>
                                  <p:childTnLst>
                                    <p:set>
                                      <p:cBhvr>
                                        <p:cTn id="117" dur="1" fill="hold">
                                          <p:stCondLst>
                                            <p:cond delay="0"/>
                                          </p:stCondLst>
                                        </p:cTn>
                                        <p:tgtEl>
                                          <p:spTgt spid="110"/>
                                        </p:tgtEl>
                                        <p:attrNameLst>
                                          <p:attrName>style.visibility</p:attrName>
                                        </p:attrNameLst>
                                      </p:cBhvr>
                                      <p:to>
                                        <p:strVal val="visible"/>
                                      </p:to>
                                    </p:set>
                                    <p:animEffect transition="in" filter="wipe(left)">
                                      <p:cBhvr>
                                        <p:cTn id="118" dur="500"/>
                                        <p:tgtEl>
                                          <p:spTgt spid="110"/>
                                        </p:tgtEl>
                                      </p:cBhvr>
                                    </p:animEffect>
                                  </p:childTnLst>
                                </p:cTn>
                              </p:par>
                              <p:par>
                                <p:cTn id="119" presetID="22" presetClass="entr" presetSubtype="8" fill="hold" grpId="0" nodeType="withEffect">
                                  <p:stCondLst>
                                    <p:cond delay="500"/>
                                  </p:stCondLst>
                                  <p:childTnLst>
                                    <p:set>
                                      <p:cBhvr>
                                        <p:cTn id="120" dur="1" fill="hold">
                                          <p:stCondLst>
                                            <p:cond delay="0"/>
                                          </p:stCondLst>
                                        </p:cTn>
                                        <p:tgtEl>
                                          <p:spTgt spid="111"/>
                                        </p:tgtEl>
                                        <p:attrNameLst>
                                          <p:attrName>style.visibility</p:attrName>
                                        </p:attrNameLst>
                                      </p:cBhvr>
                                      <p:to>
                                        <p:strVal val="visible"/>
                                      </p:to>
                                    </p:set>
                                    <p:animEffect transition="in" filter="wipe(left)">
                                      <p:cBhvr>
                                        <p:cTn id="121" dur="500"/>
                                        <p:tgtEl>
                                          <p:spTgt spid="111"/>
                                        </p:tgtEl>
                                      </p:cBhvr>
                                    </p:animEffect>
                                  </p:childTnLst>
                                </p:cTn>
                              </p:par>
                              <p:par>
                                <p:cTn id="122" presetID="22" presetClass="entr" presetSubtype="8" fill="hold" grpId="0" nodeType="withEffect">
                                  <p:stCondLst>
                                    <p:cond delay="500"/>
                                  </p:stCondLst>
                                  <p:childTnLst>
                                    <p:set>
                                      <p:cBhvr>
                                        <p:cTn id="123" dur="1" fill="hold">
                                          <p:stCondLst>
                                            <p:cond delay="0"/>
                                          </p:stCondLst>
                                        </p:cTn>
                                        <p:tgtEl>
                                          <p:spTgt spid="113"/>
                                        </p:tgtEl>
                                        <p:attrNameLst>
                                          <p:attrName>style.visibility</p:attrName>
                                        </p:attrNameLst>
                                      </p:cBhvr>
                                      <p:to>
                                        <p:strVal val="visible"/>
                                      </p:to>
                                    </p:set>
                                    <p:animEffect transition="in" filter="wipe(left)">
                                      <p:cBhvr>
                                        <p:cTn id="124" dur="500"/>
                                        <p:tgtEl>
                                          <p:spTgt spid="113"/>
                                        </p:tgtEl>
                                      </p:cBhvr>
                                    </p:animEffect>
                                  </p:childTnLst>
                                </p:cTn>
                              </p:par>
                              <p:par>
                                <p:cTn id="125" presetID="22" presetClass="entr" presetSubtype="8" fill="hold" grpId="0" nodeType="withEffect">
                                  <p:stCondLst>
                                    <p:cond delay="500"/>
                                  </p:stCondLst>
                                  <p:childTnLst>
                                    <p:set>
                                      <p:cBhvr>
                                        <p:cTn id="126" dur="1" fill="hold">
                                          <p:stCondLst>
                                            <p:cond delay="0"/>
                                          </p:stCondLst>
                                        </p:cTn>
                                        <p:tgtEl>
                                          <p:spTgt spid="114"/>
                                        </p:tgtEl>
                                        <p:attrNameLst>
                                          <p:attrName>style.visibility</p:attrName>
                                        </p:attrNameLst>
                                      </p:cBhvr>
                                      <p:to>
                                        <p:strVal val="visible"/>
                                      </p:to>
                                    </p:set>
                                    <p:animEffect transition="in" filter="wipe(left)">
                                      <p:cBhvr>
                                        <p:cTn id="127" dur="500"/>
                                        <p:tgtEl>
                                          <p:spTgt spid="114"/>
                                        </p:tgtEl>
                                      </p:cBhvr>
                                    </p:animEffect>
                                  </p:childTnLst>
                                </p:cTn>
                              </p:par>
                              <p:par>
                                <p:cTn id="128" presetID="22" presetClass="entr" presetSubtype="8" fill="hold" grpId="0" nodeType="withEffect">
                                  <p:stCondLst>
                                    <p:cond delay="500"/>
                                  </p:stCondLst>
                                  <p:childTnLst>
                                    <p:set>
                                      <p:cBhvr>
                                        <p:cTn id="129" dur="1" fill="hold">
                                          <p:stCondLst>
                                            <p:cond delay="0"/>
                                          </p:stCondLst>
                                        </p:cTn>
                                        <p:tgtEl>
                                          <p:spTgt spid="115"/>
                                        </p:tgtEl>
                                        <p:attrNameLst>
                                          <p:attrName>style.visibility</p:attrName>
                                        </p:attrNameLst>
                                      </p:cBhvr>
                                      <p:to>
                                        <p:strVal val="visible"/>
                                      </p:to>
                                    </p:set>
                                    <p:animEffect transition="in" filter="wipe(left)">
                                      <p:cBhvr>
                                        <p:cTn id="130" dur="500"/>
                                        <p:tgtEl>
                                          <p:spTgt spid="115"/>
                                        </p:tgtEl>
                                      </p:cBhvr>
                                    </p:animEffect>
                                  </p:childTnLst>
                                </p:cTn>
                              </p:par>
                              <p:par>
                                <p:cTn id="131" presetID="22" presetClass="entr" presetSubtype="8" fill="hold" grpId="0" nodeType="withEffect">
                                  <p:stCondLst>
                                    <p:cond delay="500"/>
                                  </p:stCondLst>
                                  <p:childTnLst>
                                    <p:set>
                                      <p:cBhvr>
                                        <p:cTn id="132" dur="1" fill="hold">
                                          <p:stCondLst>
                                            <p:cond delay="0"/>
                                          </p:stCondLst>
                                        </p:cTn>
                                        <p:tgtEl>
                                          <p:spTgt spid="117"/>
                                        </p:tgtEl>
                                        <p:attrNameLst>
                                          <p:attrName>style.visibility</p:attrName>
                                        </p:attrNameLst>
                                      </p:cBhvr>
                                      <p:to>
                                        <p:strVal val="visible"/>
                                      </p:to>
                                    </p:set>
                                    <p:animEffect transition="in" filter="wipe(left)">
                                      <p:cBhvr>
                                        <p:cTn id="133" dur="500"/>
                                        <p:tgtEl>
                                          <p:spTgt spid="117"/>
                                        </p:tgtEl>
                                      </p:cBhvr>
                                    </p:animEffect>
                                  </p:childTnLst>
                                </p:cTn>
                              </p:par>
                              <p:par>
                                <p:cTn id="134" presetID="22" presetClass="entr" presetSubtype="8" fill="hold" grpId="0" nodeType="withEffect">
                                  <p:stCondLst>
                                    <p:cond delay="500"/>
                                  </p:stCondLst>
                                  <p:childTnLst>
                                    <p:set>
                                      <p:cBhvr>
                                        <p:cTn id="135" dur="1" fill="hold">
                                          <p:stCondLst>
                                            <p:cond delay="0"/>
                                          </p:stCondLst>
                                        </p:cTn>
                                        <p:tgtEl>
                                          <p:spTgt spid="118"/>
                                        </p:tgtEl>
                                        <p:attrNameLst>
                                          <p:attrName>style.visibility</p:attrName>
                                        </p:attrNameLst>
                                      </p:cBhvr>
                                      <p:to>
                                        <p:strVal val="visible"/>
                                      </p:to>
                                    </p:set>
                                    <p:animEffect transition="in" filter="wipe(left)">
                                      <p:cBhvr>
                                        <p:cTn id="136" dur="500"/>
                                        <p:tgtEl>
                                          <p:spTgt spid="118"/>
                                        </p:tgtEl>
                                      </p:cBhvr>
                                    </p:animEffect>
                                  </p:childTnLst>
                                </p:cTn>
                              </p:par>
                              <p:par>
                                <p:cTn id="137" presetID="22" presetClass="entr" presetSubtype="8" fill="hold" grpId="0" nodeType="withEffect">
                                  <p:stCondLst>
                                    <p:cond delay="500"/>
                                  </p:stCondLst>
                                  <p:childTnLst>
                                    <p:set>
                                      <p:cBhvr>
                                        <p:cTn id="138" dur="1" fill="hold">
                                          <p:stCondLst>
                                            <p:cond delay="0"/>
                                          </p:stCondLst>
                                        </p:cTn>
                                        <p:tgtEl>
                                          <p:spTgt spid="119"/>
                                        </p:tgtEl>
                                        <p:attrNameLst>
                                          <p:attrName>style.visibility</p:attrName>
                                        </p:attrNameLst>
                                      </p:cBhvr>
                                      <p:to>
                                        <p:strVal val="visible"/>
                                      </p:to>
                                    </p:set>
                                    <p:animEffect transition="in" filter="wipe(left)">
                                      <p:cBhvr>
                                        <p:cTn id="139" dur="500"/>
                                        <p:tgtEl>
                                          <p:spTgt spid="119"/>
                                        </p:tgtEl>
                                      </p:cBhvr>
                                    </p:animEffect>
                                  </p:childTnLst>
                                </p:cTn>
                              </p:par>
                              <p:par>
                                <p:cTn id="140" presetID="22" presetClass="entr" presetSubtype="2" fill="hold" grpId="0" nodeType="withEffect">
                                  <p:stCondLst>
                                    <p:cond delay="500"/>
                                  </p:stCondLst>
                                  <p:childTnLst>
                                    <p:set>
                                      <p:cBhvr>
                                        <p:cTn id="141" dur="1" fill="hold">
                                          <p:stCondLst>
                                            <p:cond delay="0"/>
                                          </p:stCondLst>
                                        </p:cTn>
                                        <p:tgtEl>
                                          <p:spTgt spid="120"/>
                                        </p:tgtEl>
                                        <p:attrNameLst>
                                          <p:attrName>style.visibility</p:attrName>
                                        </p:attrNameLst>
                                      </p:cBhvr>
                                      <p:to>
                                        <p:strVal val="visible"/>
                                      </p:to>
                                    </p:set>
                                    <p:animEffect transition="in" filter="wipe(right)">
                                      <p:cBhvr>
                                        <p:cTn id="142" dur="500"/>
                                        <p:tgtEl>
                                          <p:spTgt spid="120"/>
                                        </p:tgtEl>
                                      </p:cBhvr>
                                    </p:animEffect>
                                  </p:childTnLst>
                                </p:cTn>
                              </p:par>
                              <p:par>
                                <p:cTn id="143" presetID="22" presetClass="entr" presetSubtype="2" fill="hold" grpId="0" nodeType="withEffect">
                                  <p:stCondLst>
                                    <p:cond delay="500"/>
                                  </p:stCondLst>
                                  <p:childTnLst>
                                    <p:set>
                                      <p:cBhvr>
                                        <p:cTn id="144" dur="1" fill="hold">
                                          <p:stCondLst>
                                            <p:cond delay="0"/>
                                          </p:stCondLst>
                                        </p:cTn>
                                        <p:tgtEl>
                                          <p:spTgt spid="121"/>
                                        </p:tgtEl>
                                        <p:attrNameLst>
                                          <p:attrName>style.visibility</p:attrName>
                                        </p:attrNameLst>
                                      </p:cBhvr>
                                      <p:to>
                                        <p:strVal val="visible"/>
                                      </p:to>
                                    </p:set>
                                    <p:animEffect transition="in" filter="wipe(right)">
                                      <p:cBhvr>
                                        <p:cTn id="145" dur="500"/>
                                        <p:tgtEl>
                                          <p:spTgt spid="121"/>
                                        </p:tgtEl>
                                      </p:cBhvr>
                                    </p:animEffect>
                                  </p:childTnLst>
                                </p:cTn>
                              </p:par>
                              <p:par>
                                <p:cTn id="146" presetID="22" presetClass="entr" presetSubtype="2" fill="hold" grpId="0" nodeType="withEffect">
                                  <p:stCondLst>
                                    <p:cond delay="500"/>
                                  </p:stCondLst>
                                  <p:childTnLst>
                                    <p:set>
                                      <p:cBhvr>
                                        <p:cTn id="147" dur="1" fill="hold">
                                          <p:stCondLst>
                                            <p:cond delay="0"/>
                                          </p:stCondLst>
                                        </p:cTn>
                                        <p:tgtEl>
                                          <p:spTgt spid="122"/>
                                        </p:tgtEl>
                                        <p:attrNameLst>
                                          <p:attrName>style.visibility</p:attrName>
                                        </p:attrNameLst>
                                      </p:cBhvr>
                                      <p:to>
                                        <p:strVal val="visible"/>
                                      </p:to>
                                    </p:set>
                                    <p:animEffect transition="in" filter="wipe(right)">
                                      <p:cBhvr>
                                        <p:cTn id="148" dur="500"/>
                                        <p:tgtEl>
                                          <p:spTgt spid="122"/>
                                        </p:tgtEl>
                                      </p:cBhvr>
                                    </p:animEffect>
                                  </p:childTnLst>
                                </p:cTn>
                              </p:par>
                              <p:par>
                                <p:cTn id="149" presetID="22" presetClass="entr" presetSubtype="2" fill="hold" grpId="0" nodeType="withEffect">
                                  <p:stCondLst>
                                    <p:cond delay="500"/>
                                  </p:stCondLst>
                                  <p:childTnLst>
                                    <p:set>
                                      <p:cBhvr>
                                        <p:cTn id="150" dur="1" fill="hold">
                                          <p:stCondLst>
                                            <p:cond delay="0"/>
                                          </p:stCondLst>
                                        </p:cTn>
                                        <p:tgtEl>
                                          <p:spTgt spid="124"/>
                                        </p:tgtEl>
                                        <p:attrNameLst>
                                          <p:attrName>style.visibility</p:attrName>
                                        </p:attrNameLst>
                                      </p:cBhvr>
                                      <p:to>
                                        <p:strVal val="visible"/>
                                      </p:to>
                                    </p:set>
                                    <p:animEffect transition="in" filter="wipe(right)">
                                      <p:cBhvr>
                                        <p:cTn id="151" dur="500"/>
                                        <p:tgtEl>
                                          <p:spTgt spid="124"/>
                                        </p:tgtEl>
                                      </p:cBhvr>
                                    </p:animEffect>
                                  </p:childTnLst>
                                </p:cTn>
                              </p:par>
                              <p:par>
                                <p:cTn id="152" presetID="22" presetClass="entr" presetSubtype="2" fill="hold" grpId="0" nodeType="withEffect">
                                  <p:stCondLst>
                                    <p:cond delay="500"/>
                                  </p:stCondLst>
                                  <p:childTnLst>
                                    <p:set>
                                      <p:cBhvr>
                                        <p:cTn id="153" dur="1" fill="hold">
                                          <p:stCondLst>
                                            <p:cond delay="0"/>
                                          </p:stCondLst>
                                        </p:cTn>
                                        <p:tgtEl>
                                          <p:spTgt spid="125"/>
                                        </p:tgtEl>
                                        <p:attrNameLst>
                                          <p:attrName>style.visibility</p:attrName>
                                        </p:attrNameLst>
                                      </p:cBhvr>
                                      <p:to>
                                        <p:strVal val="visible"/>
                                      </p:to>
                                    </p:set>
                                    <p:animEffect transition="in" filter="wipe(right)">
                                      <p:cBhvr>
                                        <p:cTn id="154" dur="500"/>
                                        <p:tgtEl>
                                          <p:spTgt spid="125"/>
                                        </p:tgtEl>
                                      </p:cBhvr>
                                    </p:animEffect>
                                  </p:childTnLst>
                                </p:cTn>
                              </p:par>
                              <p:par>
                                <p:cTn id="155" presetID="22" presetClass="entr" presetSubtype="2" fill="hold" grpId="0" nodeType="withEffect">
                                  <p:stCondLst>
                                    <p:cond delay="500"/>
                                  </p:stCondLst>
                                  <p:childTnLst>
                                    <p:set>
                                      <p:cBhvr>
                                        <p:cTn id="156" dur="1" fill="hold">
                                          <p:stCondLst>
                                            <p:cond delay="0"/>
                                          </p:stCondLst>
                                        </p:cTn>
                                        <p:tgtEl>
                                          <p:spTgt spid="126"/>
                                        </p:tgtEl>
                                        <p:attrNameLst>
                                          <p:attrName>style.visibility</p:attrName>
                                        </p:attrNameLst>
                                      </p:cBhvr>
                                      <p:to>
                                        <p:strVal val="visible"/>
                                      </p:to>
                                    </p:set>
                                    <p:animEffect transition="in" filter="wipe(right)">
                                      <p:cBhvr>
                                        <p:cTn id="157" dur="500"/>
                                        <p:tgtEl>
                                          <p:spTgt spid="126"/>
                                        </p:tgtEl>
                                      </p:cBhvr>
                                    </p:animEffect>
                                  </p:childTnLst>
                                </p:cTn>
                              </p:par>
                              <p:par>
                                <p:cTn id="158" presetID="22" presetClass="entr" presetSubtype="2" fill="hold" grpId="0" nodeType="withEffect">
                                  <p:stCondLst>
                                    <p:cond delay="500"/>
                                  </p:stCondLst>
                                  <p:childTnLst>
                                    <p:set>
                                      <p:cBhvr>
                                        <p:cTn id="159" dur="1" fill="hold">
                                          <p:stCondLst>
                                            <p:cond delay="0"/>
                                          </p:stCondLst>
                                        </p:cTn>
                                        <p:tgtEl>
                                          <p:spTgt spid="127"/>
                                        </p:tgtEl>
                                        <p:attrNameLst>
                                          <p:attrName>style.visibility</p:attrName>
                                        </p:attrNameLst>
                                      </p:cBhvr>
                                      <p:to>
                                        <p:strVal val="visible"/>
                                      </p:to>
                                    </p:set>
                                    <p:animEffect transition="in" filter="wipe(right)">
                                      <p:cBhvr>
                                        <p:cTn id="160" dur="500"/>
                                        <p:tgtEl>
                                          <p:spTgt spid="127"/>
                                        </p:tgtEl>
                                      </p:cBhvr>
                                    </p:animEffect>
                                  </p:childTnLst>
                                </p:cTn>
                              </p:par>
                              <p:par>
                                <p:cTn id="161" presetID="22" presetClass="entr" presetSubtype="2" fill="hold" grpId="0" nodeType="withEffect">
                                  <p:stCondLst>
                                    <p:cond delay="500"/>
                                  </p:stCondLst>
                                  <p:childTnLst>
                                    <p:set>
                                      <p:cBhvr>
                                        <p:cTn id="162" dur="1" fill="hold">
                                          <p:stCondLst>
                                            <p:cond delay="0"/>
                                          </p:stCondLst>
                                        </p:cTn>
                                        <p:tgtEl>
                                          <p:spTgt spid="128"/>
                                        </p:tgtEl>
                                        <p:attrNameLst>
                                          <p:attrName>style.visibility</p:attrName>
                                        </p:attrNameLst>
                                      </p:cBhvr>
                                      <p:to>
                                        <p:strVal val="visible"/>
                                      </p:to>
                                    </p:set>
                                    <p:animEffect transition="in" filter="wipe(right)">
                                      <p:cBhvr>
                                        <p:cTn id="163" dur="500"/>
                                        <p:tgtEl>
                                          <p:spTgt spid="128"/>
                                        </p:tgtEl>
                                      </p:cBhvr>
                                    </p:animEffect>
                                  </p:childTnLst>
                                </p:cTn>
                              </p:par>
                              <p:par>
                                <p:cTn id="164" presetID="22" presetClass="entr" presetSubtype="2" fill="hold" grpId="0" nodeType="withEffect">
                                  <p:stCondLst>
                                    <p:cond delay="500"/>
                                  </p:stCondLst>
                                  <p:childTnLst>
                                    <p:set>
                                      <p:cBhvr>
                                        <p:cTn id="165" dur="1" fill="hold">
                                          <p:stCondLst>
                                            <p:cond delay="0"/>
                                          </p:stCondLst>
                                        </p:cTn>
                                        <p:tgtEl>
                                          <p:spTgt spid="129"/>
                                        </p:tgtEl>
                                        <p:attrNameLst>
                                          <p:attrName>style.visibility</p:attrName>
                                        </p:attrNameLst>
                                      </p:cBhvr>
                                      <p:to>
                                        <p:strVal val="visible"/>
                                      </p:to>
                                    </p:set>
                                    <p:animEffect transition="in" filter="wipe(right)">
                                      <p:cBhvr>
                                        <p:cTn id="166" dur="500"/>
                                        <p:tgtEl>
                                          <p:spTgt spid="129"/>
                                        </p:tgtEl>
                                      </p:cBhvr>
                                    </p:animEffect>
                                  </p:childTnLst>
                                </p:cTn>
                              </p:par>
                            </p:childTnLst>
                          </p:cTn>
                        </p:par>
                        <p:par>
                          <p:cTn id="167" fill="hold">
                            <p:stCondLst>
                              <p:cond delay="2000"/>
                            </p:stCondLst>
                            <p:childTnLst>
                              <p:par>
                                <p:cTn id="168" presetID="23" presetClass="exit" presetSubtype="32" fill="hold" nodeType="afterEffect">
                                  <p:stCondLst>
                                    <p:cond delay="0"/>
                                  </p:stCondLst>
                                  <p:childTnLst>
                                    <p:anim calcmode="lin" valueType="num">
                                      <p:cBhvr>
                                        <p:cTn id="169" dur="500"/>
                                        <p:tgtEl>
                                          <p:spTgt spid="36"/>
                                        </p:tgtEl>
                                        <p:attrNameLst>
                                          <p:attrName>ppt_w</p:attrName>
                                        </p:attrNameLst>
                                      </p:cBhvr>
                                      <p:tavLst>
                                        <p:tav tm="0">
                                          <p:val>
                                            <p:strVal val="ppt_w"/>
                                          </p:val>
                                        </p:tav>
                                        <p:tav tm="100000">
                                          <p:val>
                                            <p:fltVal val="0"/>
                                          </p:val>
                                        </p:tav>
                                      </p:tavLst>
                                    </p:anim>
                                    <p:anim calcmode="lin" valueType="num">
                                      <p:cBhvr>
                                        <p:cTn id="170" dur="500"/>
                                        <p:tgtEl>
                                          <p:spTgt spid="36"/>
                                        </p:tgtEl>
                                        <p:attrNameLst>
                                          <p:attrName>ppt_h</p:attrName>
                                        </p:attrNameLst>
                                      </p:cBhvr>
                                      <p:tavLst>
                                        <p:tav tm="0">
                                          <p:val>
                                            <p:strVal val="ppt_h"/>
                                          </p:val>
                                        </p:tav>
                                        <p:tav tm="100000">
                                          <p:val>
                                            <p:fltVal val="0"/>
                                          </p:val>
                                        </p:tav>
                                      </p:tavLst>
                                    </p:anim>
                                    <p:set>
                                      <p:cBhvr>
                                        <p:cTn id="171" dur="1" fill="hold">
                                          <p:stCondLst>
                                            <p:cond delay="499"/>
                                          </p:stCondLst>
                                        </p:cTn>
                                        <p:tgtEl>
                                          <p:spTgt spid="36"/>
                                        </p:tgtEl>
                                        <p:attrNameLst>
                                          <p:attrName>style.visibility</p:attrName>
                                        </p:attrNameLst>
                                      </p:cBhvr>
                                      <p:to>
                                        <p:strVal val="hidden"/>
                                      </p:to>
                                    </p:set>
                                  </p:childTnLst>
                                </p:cTn>
                              </p:par>
                              <p:par>
                                <p:cTn id="172" presetID="23" presetClass="exit" presetSubtype="32" fill="hold" nodeType="withEffect">
                                  <p:stCondLst>
                                    <p:cond delay="0"/>
                                  </p:stCondLst>
                                  <p:childTnLst>
                                    <p:anim calcmode="lin" valueType="num">
                                      <p:cBhvr>
                                        <p:cTn id="173" dur="500"/>
                                        <p:tgtEl>
                                          <p:spTgt spid="41"/>
                                        </p:tgtEl>
                                        <p:attrNameLst>
                                          <p:attrName>ppt_w</p:attrName>
                                        </p:attrNameLst>
                                      </p:cBhvr>
                                      <p:tavLst>
                                        <p:tav tm="0">
                                          <p:val>
                                            <p:strVal val="ppt_w"/>
                                          </p:val>
                                        </p:tav>
                                        <p:tav tm="100000">
                                          <p:val>
                                            <p:fltVal val="0"/>
                                          </p:val>
                                        </p:tav>
                                      </p:tavLst>
                                    </p:anim>
                                    <p:anim calcmode="lin" valueType="num">
                                      <p:cBhvr>
                                        <p:cTn id="174" dur="500"/>
                                        <p:tgtEl>
                                          <p:spTgt spid="41"/>
                                        </p:tgtEl>
                                        <p:attrNameLst>
                                          <p:attrName>ppt_h</p:attrName>
                                        </p:attrNameLst>
                                      </p:cBhvr>
                                      <p:tavLst>
                                        <p:tav tm="0">
                                          <p:val>
                                            <p:strVal val="ppt_h"/>
                                          </p:val>
                                        </p:tav>
                                        <p:tav tm="100000">
                                          <p:val>
                                            <p:fltVal val="0"/>
                                          </p:val>
                                        </p:tav>
                                      </p:tavLst>
                                    </p:anim>
                                    <p:set>
                                      <p:cBhvr>
                                        <p:cTn id="175" dur="1" fill="hold">
                                          <p:stCondLst>
                                            <p:cond delay="499"/>
                                          </p:stCondLst>
                                        </p:cTn>
                                        <p:tgtEl>
                                          <p:spTgt spid="41"/>
                                        </p:tgtEl>
                                        <p:attrNameLst>
                                          <p:attrName>style.visibility</p:attrName>
                                        </p:attrNameLst>
                                      </p:cBhvr>
                                      <p:to>
                                        <p:strVal val="hidden"/>
                                      </p:to>
                                    </p:set>
                                  </p:childTnLst>
                                </p:cTn>
                              </p:par>
                              <p:par>
                                <p:cTn id="176" presetID="23" presetClass="exit" presetSubtype="32" fill="hold" nodeType="withEffect">
                                  <p:stCondLst>
                                    <p:cond delay="0"/>
                                  </p:stCondLst>
                                  <p:childTnLst>
                                    <p:anim calcmode="lin" valueType="num">
                                      <p:cBhvr>
                                        <p:cTn id="177" dur="500"/>
                                        <p:tgtEl>
                                          <p:spTgt spid="44"/>
                                        </p:tgtEl>
                                        <p:attrNameLst>
                                          <p:attrName>ppt_w</p:attrName>
                                        </p:attrNameLst>
                                      </p:cBhvr>
                                      <p:tavLst>
                                        <p:tav tm="0">
                                          <p:val>
                                            <p:strVal val="ppt_w"/>
                                          </p:val>
                                        </p:tav>
                                        <p:tav tm="100000">
                                          <p:val>
                                            <p:fltVal val="0"/>
                                          </p:val>
                                        </p:tav>
                                      </p:tavLst>
                                    </p:anim>
                                    <p:anim calcmode="lin" valueType="num">
                                      <p:cBhvr>
                                        <p:cTn id="178" dur="500"/>
                                        <p:tgtEl>
                                          <p:spTgt spid="44"/>
                                        </p:tgtEl>
                                        <p:attrNameLst>
                                          <p:attrName>ppt_h</p:attrName>
                                        </p:attrNameLst>
                                      </p:cBhvr>
                                      <p:tavLst>
                                        <p:tav tm="0">
                                          <p:val>
                                            <p:strVal val="ppt_h"/>
                                          </p:val>
                                        </p:tav>
                                        <p:tav tm="100000">
                                          <p:val>
                                            <p:fltVal val="0"/>
                                          </p:val>
                                        </p:tav>
                                      </p:tavLst>
                                    </p:anim>
                                    <p:set>
                                      <p:cBhvr>
                                        <p:cTn id="179" dur="1" fill="hold">
                                          <p:stCondLst>
                                            <p:cond delay="499"/>
                                          </p:stCondLst>
                                        </p:cTn>
                                        <p:tgtEl>
                                          <p:spTgt spid="44"/>
                                        </p:tgtEl>
                                        <p:attrNameLst>
                                          <p:attrName>style.visibility</p:attrName>
                                        </p:attrNameLst>
                                      </p:cBhvr>
                                      <p:to>
                                        <p:strVal val="hidden"/>
                                      </p:to>
                                    </p:set>
                                  </p:childTnLst>
                                </p:cTn>
                              </p:par>
                              <p:par>
                                <p:cTn id="180" presetID="23" presetClass="exit" presetSubtype="32" fill="hold" nodeType="withEffect">
                                  <p:stCondLst>
                                    <p:cond delay="0"/>
                                  </p:stCondLst>
                                  <p:childTnLst>
                                    <p:anim calcmode="lin" valueType="num">
                                      <p:cBhvr>
                                        <p:cTn id="181" dur="500"/>
                                        <p:tgtEl>
                                          <p:spTgt spid="47"/>
                                        </p:tgtEl>
                                        <p:attrNameLst>
                                          <p:attrName>ppt_w</p:attrName>
                                        </p:attrNameLst>
                                      </p:cBhvr>
                                      <p:tavLst>
                                        <p:tav tm="0">
                                          <p:val>
                                            <p:strVal val="ppt_w"/>
                                          </p:val>
                                        </p:tav>
                                        <p:tav tm="100000">
                                          <p:val>
                                            <p:fltVal val="0"/>
                                          </p:val>
                                        </p:tav>
                                      </p:tavLst>
                                    </p:anim>
                                    <p:anim calcmode="lin" valueType="num">
                                      <p:cBhvr>
                                        <p:cTn id="182" dur="500"/>
                                        <p:tgtEl>
                                          <p:spTgt spid="47"/>
                                        </p:tgtEl>
                                        <p:attrNameLst>
                                          <p:attrName>ppt_h</p:attrName>
                                        </p:attrNameLst>
                                      </p:cBhvr>
                                      <p:tavLst>
                                        <p:tav tm="0">
                                          <p:val>
                                            <p:strVal val="ppt_h"/>
                                          </p:val>
                                        </p:tav>
                                        <p:tav tm="100000">
                                          <p:val>
                                            <p:fltVal val="0"/>
                                          </p:val>
                                        </p:tav>
                                      </p:tavLst>
                                    </p:anim>
                                    <p:set>
                                      <p:cBhvr>
                                        <p:cTn id="183" dur="1" fill="hold">
                                          <p:stCondLst>
                                            <p:cond delay="499"/>
                                          </p:stCondLst>
                                        </p:cTn>
                                        <p:tgtEl>
                                          <p:spTgt spid="47"/>
                                        </p:tgtEl>
                                        <p:attrNameLst>
                                          <p:attrName>style.visibility</p:attrName>
                                        </p:attrNameLst>
                                      </p:cBhvr>
                                      <p:to>
                                        <p:strVal val="hidden"/>
                                      </p:to>
                                    </p:set>
                                  </p:childTnLst>
                                </p:cTn>
                              </p:par>
                              <p:par>
                                <p:cTn id="184" presetID="23" presetClass="exit" presetSubtype="32" fill="hold" nodeType="withEffect">
                                  <p:stCondLst>
                                    <p:cond delay="0"/>
                                  </p:stCondLst>
                                  <p:childTnLst>
                                    <p:anim calcmode="lin" valueType="num">
                                      <p:cBhvr>
                                        <p:cTn id="185" dur="500"/>
                                        <p:tgtEl>
                                          <p:spTgt spid="50"/>
                                        </p:tgtEl>
                                        <p:attrNameLst>
                                          <p:attrName>ppt_w</p:attrName>
                                        </p:attrNameLst>
                                      </p:cBhvr>
                                      <p:tavLst>
                                        <p:tav tm="0">
                                          <p:val>
                                            <p:strVal val="ppt_w"/>
                                          </p:val>
                                        </p:tav>
                                        <p:tav tm="100000">
                                          <p:val>
                                            <p:fltVal val="0"/>
                                          </p:val>
                                        </p:tav>
                                      </p:tavLst>
                                    </p:anim>
                                    <p:anim calcmode="lin" valueType="num">
                                      <p:cBhvr>
                                        <p:cTn id="186" dur="500"/>
                                        <p:tgtEl>
                                          <p:spTgt spid="50"/>
                                        </p:tgtEl>
                                        <p:attrNameLst>
                                          <p:attrName>ppt_h</p:attrName>
                                        </p:attrNameLst>
                                      </p:cBhvr>
                                      <p:tavLst>
                                        <p:tav tm="0">
                                          <p:val>
                                            <p:strVal val="ppt_h"/>
                                          </p:val>
                                        </p:tav>
                                        <p:tav tm="100000">
                                          <p:val>
                                            <p:fltVal val="0"/>
                                          </p:val>
                                        </p:tav>
                                      </p:tavLst>
                                    </p:anim>
                                    <p:set>
                                      <p:cBhvr>
                                        <p:cTn id="187" dur="1" fill="hold">
                                          <p:stCondLst>
                                            <p:cond delay="499"/>
                                          </p:stCondLst>
                                        </p:cTn>
                                        <p:tgtEl>
                                          <p:spTgt spid="50"/>
                                        </p:tgtEl>
                                        <p:attrNameLst>
                                          <p:attrName>style.visibility</p:attrName>
                                        </p:attrNameLst>
                                      </p:cBhvr>
                                      <p:to>
                                        <p:strVal val="hidden"/>
                                      </p:to>
                                    </p:set>
                                  </p:childTnLst>
                                </p:cTn>
                              </p:par>
                              <p:par>
                                <p:cTn id="188" presetID="23" presetClass="exit" presetSubtype="32" fill="hold" nodeType="withEffect">
                                  <p:stCondLst>
                                    <p:cond delay="0"/>
                                  </p:stCondLst>
                                  <p:childTnLst>
                                    <p:anim calcmode="lin" valueType="num">
                                      <p:cBhvr>
                                        <p:cTn id="189" dur="500"/>
                                        <p:tgtEl>
                                          <p:spTgt spid="53"/>
                                        </p:tgtEl>
                                        <p:attrNameLst>
                                          <p:attrName>ppt_w</p:attrName>
                                        </p:attrNameLst>
                                      </p:cBhvr>
                                      <p:tavLst>
                                        <p:tav tm="0">
                                          <p:val>
                                            <p:strVal val="ppt_w"/>
                                          </p:val>
                                        </p:tav>
                                        <p:tav tm="100000">
                                          <p:val>
                                            <p:fltVal val="0"/>
                                          </p:val>
                                        </p:tav>
                                      </p:tavLst>
                                    </p:anim>
                                    <p:anim calcmode="lin" valueType="num">
                                      <p:cBhvr>
                                        <p:cTn id="190" dur="500"/>
                                        <p:tgtEl>
                                          <p:spTgt spid="53"/>
                                        </p:tgtEl>
                                        <p:attrNameLst>
                                          <p:attrName>ppt_h</p:attrName>
                                        </p:attrNameLst>
                                      </p:cBhvr>
                                      <p:tavLst>
                                        <p:tav tm="0">
                                          <p:val>
                                            <p:strVal val="ppt_h"/>
                                          </p:val>
                                        </p:tav>
                                        <p:tav tm="100000">
                                          <p:val>
                                            <p:fltVal val="0"/>
                                          </p:val>
                                        </p:tav>
                                      </p:tavLst>
                                    </p:anim>
                                    <p:set>
                                      <p:cBhvr>
                                        <p:cTn id="191" dur="1" fill="hold">
                                          <p:stCondLst>
                                            <p:cond delay="499"/>
                                          </p:stCondLst>
                                        </p:cTn>
                                        <p:tgtEl>
                                          <p:spTgt spid="53"/>
                                        </p:tgtEl>
                                        <p:attrNameLst>
                                          <p:attrName>style.visibility</p:attrName>
                                        </p:attrNameLst>
                                      </p:cBhvr>
                                      <p:to>
                                        <p:strVal val="hidden"/>
                                      </p:to>
                                    </p:set>
                                  </p:childTnLst>
                                </p:cTn>
                              </p:par>
                              <p:par>
                                <p:cTn id="192" presetID="23" presetClass="exit" presetSubtype="32" fill="hold" nodeType="withEffect">
                                  <p:stCondLst>
                                    <p:cond delay="0"/>
                                  </p:stCondLst>
                                  <p:childTnLst>
                                    <p:anim calcmode="lin" valueType="num">
                                      <p:cBhvr>
                                        <p:cTn id="193" dur="500"/>
                                        <p:tgtEl>
                                          <p:spTgt spid="56"/>
                                        </p:tgtEl>
                                        <p:attrNameLst>
                                          <p:attrName>ppt_w</p:attrName>
                                        </p:attrNameLst>
                                      </p:cBhvr>
                                      <p:tavLst>
                                        <p:tav tm="0">
                                          <p:val>
                                            <p:strVal val="ppt_w"/>
                                          </p:val>
                                        </p:tav>
                                        <p:tav tm="100000">
                                          <p:val>
                                            <p:fltVal val="0"/>
                                          </p:val>
                                        </p:tav>
                                      </p:tavLst>
                                    </p:anim>
                                    <p:anim calcmode="lin" valueType="num">
                                      <p:cBhvr>
                                        <p:cTn id="194" dur="500"/>
                                        <p:tgtEl>
                                          <p:spTgt spid="56"/>
                                        </p:tgtEl>
                                        <p:attrNameLst>
                                          <p:attrName>ppt_h</p:attrName>
                                        </p:attrNameLst>
                                      </p:cBhvr>
                                      <p:tavLst>
                                        <p:tav tm="0">
                                          <p:val>
                                            <p:strVal val="ppt_h"/>
                                          </p:val>
                                        </p:tav>
                                        <p:tav tm="100000">
                                          <p:val>
                                            <p:fltVal val="0"/>
                                          </p:val>
                                        </p:tav>
                                      </p:tavLst>
                                    </p:anim>
                                    <p:set>
                                      <p:cBhvr>
                                        <p:cTn id="195" dur="1" fill="hold">
                                          <p:stCondLst>
                                            <p:cond delay="499"/>
                                          </p:stCondLst>
                                        </p:cTn>
                                        <p:tgtEl>
                                          <p:spTgt spid="56"/>
                                        </p:tgtEl>
                                        <p:attrNameLst>
                                          <p:attrName>style.visibility</p:attrName>
                                        </p:attrNameLst>
                                      </p:cBhvr>
                                      <p:to>
                                        <p:strVal val="hidden"/>
                                      </p:to>
                                    </p:set>
                                  </p:childTnLst>
                                </p:cTn>
                              </p:par>
                              <p:par>
                                <p:cTn id="196" presetID="23" presetClass="exit" presetSubtype="32" fill="hold" nodeType="withEffect">
                                  <p:stCondLst>
                                    <p:cond delay="0"/>
                                  </p:stCondLst>
                                  <p:childTnLst>
                                    <p:anim calcmode="lin" valueType="num">
                                      <p:cBhvr>
                                        <p:cTn id="197" dur="500"/>
                                        <p:tgtEl>
                                          <p:spTgt spid="59"/>
                                        </p:tgtEl>
                                        <p:attrNameLst>
                                          <p:attrName>ppt_w</p:attrName>
                                        </p:attrNameLst>
                                      </p:cBhvr>
                                      <p:tavLst>
                                        <p:tav tm="0">
                                          <p:val>
                                            <p:strVal val="ppt_w"/>
                                          </p:val>
                                        </p:tav>
                                        <p:tav tm="100000">
                                          <p:val>
                                            <p:fltVal val="0"/>
                                          </p:val>
                                        </p:tav>
                                      </p:tavLst>
                                    </p:anim>
                                    <p:anim calcmode="lin" valueType="num">
                                      <p:cBhvr>
                                        <p:cTn id="198" dur="500"/>
                                        <p:tgtEl>
                                          <p:spTgt spid="59"/>
                                        </p:tgtEl>
                                        <p:attrNameLst>
                                          <p:attrName>ppt_h</p:attrName>
                                        </p:attrNameLst>
                                      </p:cBhvr>
                                      <p:tavLst>
                                        <p:tav tm="0">
                                          <p:val>
                                            <p:strVal val="ppt_h"/>
                                          </p:val>
                                        </p:tav>
                                        <p:tav tm="100000">
                                          <p:val>
                                            <p:fltVal val="0"/>
                                          </p:val>
                                        </p:tav>
                                      </p:tavLst>
                                    </p:anim>
                                    <p:set>
                                      <p:cBhvr>
                                        <p:cTn id="199" dur="1" fill="hold">
                                          <p:stCondLst>
                                            <p:cond delay="499"/>
                                          </p:stCondLst>
                                        </p:cTn>
                                        <p:tgtEl>
                                          <p:spTgt spid="59"/>
                                        </p:tgtEl>
                                        <p:attrNameLst>
                                          <p:attrName>style.visibility</p:attrName>
                                        </p:attrNameLst>
                                      </p:cBhvr>
                                      <p:to>
                                        <p:strVal val="hidden"/>
                                      </p:to>
                                    </p:set>
                                  </p:childTnLst>
                                </p:cTn>
                              </p:par>
                              <p:par>
                                <p:cTn id="200" presetID="23" presetClass="exit" presetSubtype="32" fill="hold" nodeType="withEffect">
                                  <p:stCondLst>
                                    <p:cond delay="0"/>
                                  </p:stCondLst>
                                  <p:childTnLst>
                                    <p:anim calcmode="lin" valueType="num">
                                      <p:cBhvr>
                                        <p:cTn id="201" dur="500"/>
                                        <p:tgtEl>
                                          <p:spTgt spid="62"/>
                                        </p:tgtEl>
                                        <p:attrNameLst>
                                          <p:attrName>ppt_w</p:attrName>
                                        </p:attrNameLst>
                                      </p:cBhvr>
                                      <p:tavLst>
                                        <p:tav tm="0">
                                          <p:val>
                                            <p:strVal val="ppt_w"/>
                                          </p:val>
                                        </p:tav>
                                        <p:tav tm="100000">
                                          <p:val>
                                            <p:fltVal val="0"/>
                                          </p:val>
                                        </p:tav>
                                      </p:tavLst>
                                    </p:anim>
                                    <p:anim calcmode="lin" valueType="num">
                                      <p:cBhvr>
                                        <p:cTn id="202" dur="500"/>
                                        <p:tgtEl>
                                          <p:spTgt spid="62"/>
                                        </p:tgtEl>
                                        <p:attrNameLst>
                                          <p:attrName>ppt_h</p:attrName>
                                        </p:attrNameLst>
                                      </p:cBhvr>
                                      <p:tavLst>
                                        <p:tav tm="0">
                                          <p:val>
                                            <p:strVal val="ppt_h"/>
                                          </p:val>
                                        </p:tav>
                                        <p:tav tm="100000">
                                          <p:val>
                                            <p:fltVal val="0"/>
                                          </p:val>
                                        </p:tav>
                                      </p:tavLst>
                                    </p:anim>
                                    <p:set>
                                      <p:cBhvr>
                                        <p:cTn id="203" dur="1" fill="hold">
                                          <p:stCondLst>
                                            <p:cond delay="499"/>
                                          </p:stCondLst>
                                        </p:cTn>
                                        <p:tgtEl>
                                          <p:spTgt spid="62"/>
                                        </p:tgtEl>
                                        <p:attrNameLst>
                                          <p:attrName>style.visibility</p:attrName>
                                        </p:attrNameLst>
                                      </p:cBhvr>
                                      <p:to>
                                        <p:strVal val="hidden"/>
                                      </p:to>
                                    </p:set>
                                  </p:childTnLst>
                                </p:cTn>
                              </p:par>
                              <p:par>
                                <p:cTn id="204" presetID="23" presetClass="exit" presetSubtype="32" fill="hold" nodeType="withEffect">
                                  <p:stCondLst>
                                    <p:cond delay="0"/>
                                  </p:stCondLst>
                                  <p:childTnLst>
                                    <p:anim calcmode="lin" valueType="num">
                                      <p:cBhvr>
                                        <p:cTn id="205" dur="500"/>
                                        <p:tgtEl>
                                          <p:spTgt spid="68"/>
                                        </p:tgtEl>
                                        <p:attrNameLst>
                                          <p:attrName>ppt_w</p:attrName>
                                        </p:attrNameLst>
                                      </p:cBhvr>
                                      <p:tavLst>
                                        <p:tav tm="0">
                                          <p:val>
                                            <p:strVal val="ppt_w"/>
                                          </p:val>
                                        </p:tav>
                                        <p:tav tm="100000">
                                          <p:val>
                                            <p:fltVal val="0"/>
                                          </p:val>
                                        </p:tav>
                                      </p:tavLst>
                                    </p:anim>
                                    <p:anim calcmode="lin" valueType="num">
                                      <p:cBhvr>
                                        <p:cTn id="206" dur="500"/>
                                        <p:tgtEl>
                                          <p:spTgt spid="68"/>
                                        </p:tgtEl>
                                        <p:attrNameLst>
                                          <p:attrName>ppt_h</p:attrName>
                                        </p:attrNameLst>
                                      </p:cBhvr>
                                      <p:tavLst>
                                        <p:tav tm="0">
                                          <p:val>
                                            <p:strVal val="ppt_h"/>
                                          </p:val>
                                        </p:tav>
                                        <p:tav tm="100000">
                                          <p:val>
                                            <p:fltVal val="0"/>
                                          </p:val>
                                        </p:tav>
                                      </p:tavLst>
                                    </p:anim>
                                    <p:set>
                                      <p:cBhvr>
                                        <p:cTn id="207" dur="1" fill="hold">
                                          <p:stCondLst>
                                            <p:cond delay="499"/>
                                          </p:stCondLst>
                                        </p:cTn>
                                        <p:tgtEl>
                                          <p:spTgt spid="68"/>
                                        </p:tgtEl>
                                        <p:attrNameLst>
                                          <p:attrName>style.visibility</p:attrName>
                                        </p:attrNameLst>
                                      </p:cBhvr>
                                      <p:to>
                                        <p:strVal val="hidden"/>
                                      </p:to>
                                    </p:set>
                                  </p:childTnLst>
                                </p:cTn>
                              </p:par>
                              <p:par>
                                <p:cTn id="208" presetID="23" presetClass="exit" presetSubtype="32" fill="hold" nodeType="withEffect">
                                  <p:stCondLst>
                                    <p:cond delay="0"/>
                                  </p:stCondLst>
                                  <p:childTnLst>
                                    <p:anim calcmode="lin" valueType="num">
                                      <p:cBhvr>
                                        <p:cTn id="209" dur="500"/>
                                        <p:tgtEl>
                                          <p:spTgt spid="71"/>
                                        </p:tgtEl>
                                        <p:attrNameLst>
                                          <p:attrName>ppt_w</p:attrName>
                                        </p:attrNameLst>
                                      </p:cBhvr>
                                      <p:tavLst>
                                        <p:tav tm="0">
                                          <p:val>
                                            <p:strVal val="ppt_w"/>
                                          </p:val>
                                        </p:tav>
                                        <p:tav tm="100000">
                                          <p:val>
                                            <p:fltVal val="0"/>
                                          </p:val>
                                        </p:tav>
                                      </p:tavLst>
                                    </p:anim>
                                    <p:anim calcmode="lin" valueType="num">
                                      <p:cBhvr>
                                        <p:cTn id="210" dur="500"/>
                                        <p:tgtEl>
                                          <p:spTgt spid="71"/>
                                        </p:tgtEl>
                                        <p:attrNameLst>
                                          <p:attrName>ppt_h</p:attrName>
                                        </p:attrNameLst>
                                      </p:cBhvr>
                                      <p:tavLst>
                                        <p:tav tm="0">
                                          <p:val>
                                            <p:strVal val="ppt_h"/>
                                          </p:val>
                                        </p:tav>
                                        <p:tav tm="100000">
                                          <p:val>
                                            <p:fltVal val="0"/>
                                          </p:val>
                                        </p:tav>
                                      </p:tavLst>
                                    </p:anim>
                                    <p:set>
                                      <p:cBhvr>
                                        <p:cTn id="211" dur="1" fill="hold">
                                          <p:stCondLst>
                                            <p:cond delay="499"/>
                                          </p:stCondLst>
                                        </p:cTn>
                                        <p:tgtEl>
                                          <p:spTgt spid="71"/>
                                        </p:tgtEl>
                                        <p:attrNameLst>
                                          <p:attrName>style.visibility</p:attrName>
                                        </p:attrNameLst>
                                      </p:cBhvr>
                                      <p:to>
                                        <p:strVal val="hidden"/>
                                      </p:to>
                                    </p:set>
                                  </p:childTnLst>
                                </p:cTn>
                              </p:par>
                              <p:par>
                                <p:cTn id="212" presetID="23" presetClass="exit" presetSubtype="32" fill="hold" nodeType="withEffect">
                                  <p:stCondLst>
                                    <p:cond delay="0"/>
                                  </p:stCondLst>
                                  <p:childTnLst>
                                    <p:anim calcmode="lin" valueType="num">
                                      <p:cBhvr>
                                        <p:cTn id="213" dur="500"/>
                                        <p:tgtEl>
                                          <p:spTgt spid="74"/>
                                        </p:tgtEl>
                                        <p:attrNameLst>
                                          <p:attrName>ppt_w</p:attrName>
                                        </p:attrNameLst>
                                      </p:cBhvr>
                                      <p:tavLst>
                                        <p:tav tm="0">
                                          <p:val>
                                            <p:strVal val="ppt_w"/>
                                          </p:val>
                                        </p:tav>
                                        <p:tav tm="100000">
                                          <p:val>
                                            <p:fltVal val="0"/>
                                          </p:val>
                                        </p:tav>
                                      </p:tavLst>
                                    </p:anim>
                                    <p:anim calcmode="lin" valueType="num">
                                      <p:cBhvr>
                                        <p:cTn id="214" dur="500"/>
                                        <p:tgtEl>
                                          <p:spTgt spid="74"/>
                                        </p:tgtEl>
                                        <p:attrNameLst>
                                          <p:attrName>ppt_h</p:attrName>
                                        </p:attrNameLst>
                                      </p:cBhvr>
                                      <p:tavLst>
                                        <p:tav tm="0">
                                          <p:val>
                                            <p:strVal val="ppt_h"/>
                                          </p:val>
                                        </p:tav>
                                        <p:tav tm="100000">
                                          <p:val>
                                            <p:fltVal val="0"/>
                                          </p:val>
                                        </p:tav>
                                      </p:tavLst>
                                    </p:anim>
                                    <p:set>
                                      <p:cBhvr>
                                        <p:cTn id="215" dur="1" fill="hold">
                                          <p:stCondLst>
                                            <p:cond delay="499"/>
                                          </p:stCondLst>
                                        </p:cTn>
                                        <p:tgtEl>
                                          <p:spTgt spid="74"/>
                                        </p:tgtEl>
                                        <p:attrNameLst>
                                          <p:attrName>style.visibility</p:attrName>
                                        </p:attrNameLst>
                                      </p:cBhvr>
                                      <p:to>
                                        <p:strVal val="hidden"/>
                                      </p:to>
                                    </p:set>
                                  </p:childTnLst>
                                </p:cTn>
                              </p:par>
                              <p:par>
                                <p:cTn id="216" presetID="23" presetClass="exit" presetSubtype="32" fill="hold" nodeType="withEffect">
                                  <p:stCondLst>
                                    <p:cond delay="0"/>
                                  </p:stCondLst>
                                  <p:childTnLst>
                                    <p:anim calcmode="lin" valueType="num">
                                      <p:cBhvr>
                                        <p:cTn id="217" dur="500"/>
                                        <p:tgtEl>
                                          <p:spTgt spid="77"/>
                                        </p:tgtEl>
                                        <p:attrNameLst>
                                          <p:attrName>ppt_w</p:attrName>
                                        </p:attrNameLst>
                                      </p:cBhvr>
                                      <p:tavLst>
                                        <p:tav tm="0">
                                          <p:val>
                                            <p:strVal val="ppt_w"/>
                                          </p:val>
                                        </p:tav>
                                        <p:tav tm="100000">
                                          <p:val>
                                            <p:fltVal val="0"/>
                                          </p:val>
                                        </p:tav>
                                      </p:tavLst>
                                    </p:anim>
                                    <p:anim calcmode="lin" valueType="num">
                                      <p:cBhvr>
                                        <p:cTn id="218" dur="500"/>
                                        <p:tgtEl>
                                          <p:spTgt spid="77"/>
                                        </p:tgtEl>
                                        <p:attrNameLst>
                                          <p:attrName>ppt_h</p:attrName>
                                        </p:attrNameLst>
                                      </p:cBhvr>
                                      <p:tavLst>
                                        <p:tav tm="0">
                                          <p:val>
                                            <p:strVal val="ppt_h"/>
                                          </p:val>
                                        </p:tav>
                                        <p:tav tm="100000">
                                          <p:val>
                                            <p:fltVal val="0"/>
                                          </p:val>
                                        </p:tav>
                                      </p:tavLst>
                                    </p:anim>
                                    <p:set>
                                      <p:cBhvr>
                                        <p:cTn id="219" dur="1" fill="hold">
                                          <p:stCondLst>
                                            <p:cond delay="499"/>
                                          </p:stCondLst>
                                        </p:cTn>
                                        <p:tgtEl>
                                          <p:spTgt spid="77"/>
                                        </p:tgtEl>
                                        <p:attrNameLst>
                                          <p:attrName>style.visibility</p:attrName>
                                        </p:attrNameLst>
                                      </p:cBhvr>
                                      <p:to>
                                        <p:strVal val="hidden"/>
                                      </p:to>
                                    </p:set>
                                  </p:childTnLst>
                                </p:cTn>
                              </p:par>
                              <p:par>
                                <p:cTn id="220" presetID="23" presetClass="exit" presetSubtype="32" fill="hold" nodeType="withEffect">
                                  <p:stCondLst>
                                    <p:cond delay="0"/>
                                  </p:stCondLst>
                                  <p:childTnLst>
                                    <p:anim calcmode="lin" valueType="num">
                                      <p:cBhvr>
                                        <p:cTn id="221" dur="500"/>
                                        <p:tgtEl>
                                          <p:spTgt spid="80"/>
                                        </p:tgtEl>
                                        <p:attrNameLst>
                                          <p:attrName>ppt_w</p:attrName>
                                        </p:attrNameLst>
                                      </p:cBhvr>
                                      <p:tavLst>
                                        <p:tav tm="0">
                                          <p:val>
                                            <p:strVal val="ppt_w"/>
                                          </p:val>
                                        </p:tav>
                                        <p:tav tm="100000">
                                          <p:val>
                                            <p:fltVal val="0"/>
                                          </p:val>
                                        </p:tav>
                                      </p:tavLst>
                                    </p:anim>
                                    <p:anim calcmode="lin" valueType="num">
                                      <p:cBhvr>
                                        <p:cTn id="222" dur="500"/>
                                        <p:tgtEl>
                                          <p:spTgt spid="80"/>
                                        </p:tgtEl>
                                        <p:attrNameLst>
                                          <p:attrName>ppt_h</p:attrName>
                                        </p:attrNameLst>
                                      </p:cBhvr>
                                      <p:tavLst>
                                        <p:tav tm="0">
                                          <p:val>
                                            <p:strVal val="ppt_h"/>
                                          </p:val>
                                        </p:tav>
                                        <p:tav tm="100000">
                                          <p:val>
                                            <p:fltVal val="0"/>
                                          </p:val>
                                        </p:tav>
                                      </p:tavLst>
                                    </p:anim>
                                    <p:set>
                                      <p:cBhvr>
                                        <p:cTn id="223" dur="1" fill="hold">
                                          <p:stCondLst>
                                            <p:cond delay="499"/>
                                          </p:stCondLst>
                                        </p:cTn>
                                        <p:tgtEl>
                                          <p:spTgt spid="80"/>
                                        </p:tgtEl>
                                        <p:attrNameLst>
                                          <p:attrName>style.visibility</p:attrName>
                                        </p:attrNameLst>
                                      </p:cBhvr>
                                      <p:to>
                                        <p:strVal val="hidden"/>
                                      </p:to>
                                    </p:set>
                                  </p:childTnLst>
                                </p:cTn>
                              </p:par>
                              <p:par>
                                <p:cTn id="224" presetID="23" presetClass="exit" presetSubtype="32" fill="hold" nodeType="withEffect">
                                  <p:stCondLst>
                                    <p:cond delay="0"/>
                                  </p:stCondLst>
                                  <p:childTnLst>
                                    <p:anim calcmode="lin" valueType="num">
                                      <p:cBhvr>
                                        <p:cTn id="225" dur="500"/>
                                        <p:tgtEl>
                                          <p:spTgt spid="83"/>
                                        </p:tgtEl>
                                        <p:attrNameLst>
                                          <p:attrName>ppt_w</p:attrName>
                                        </p:attrNameLst>
                                      </p:cBhvr>
                                      <p:tavLst>
                                        <p:tav tm="0">
                                          <p:val>
                                            <p:strVal val="ppt_w"/>
                                          </p:val>
                                        </p:tav>
                                        <p:tav tm="100000">
                                          <p:val>
                                            <p:fltVal val="0"/>
                                          </p:val>
                                        </p:tav>
                                      </p:tavLst>
                                    </p:anim>
                                    <p:anim calcmode="lin" valueType="num">
                                      <p:cBhvr>
                                        <p:cTn id="226" dur="500"/>
                                        <p:tgtEl>
                                          <p:spTgt spid="83"/>
                                        </p:tgtEl>
                                        <p:attrNameLst>
                                          <p:attrName>ppt_h</p:attrName>
                                        </p:attrNameLst>
                                      </p:cBhvr>
                                      <p:tavLst>
                                        <p:tav tm="0">
                                          <p:val>
                                            <p:strVal val="ppt_h"/>
                                          </p:val>
                                        </p:tav>
                                        <p:tav tm="100000">
                                          <p:val>
                                            <p:fltVal val="0"/>
                                          </p:val>
                                        </p:tav>
                                      </p:tavLst>
                                    </p:anim>
                                    <p:set>
                                      <p:cBhvr>
                                        <p:cTn id="227" dur="1" fill="hold">
                                          <p:stCondLst>
                                            <p:cond delay="499"/>
                                          </p:stCondLst>
                                        </p:cTn>
                                        <p:tgtEl>
                                          <p:spTgt spid="83"/>
                                        </p:tgtEl>
                                        <p:attrNameLst>
                                          <p:attrName>style.visibility</p:attrName>
                                        </p:attrNameLst>
                                      </p:cBhvr>
                                      <p:to>
                                        <p:strVal val="hidden"/>
                                      </p:to>
                                    </p:set>
                                  </p:childTnLst>
                                </p:cTn>
                              </p:par>
                              <p:par>
                                <p:cTn id="228" presetID="23" presetClass="exit" presetSubtype="32" fill="hold" nodeType="withEffect">
                                  <p:stCondLst>
                                    <p:cond delay="0"/>
                                  </p:stCondLst>
                                  <p:childTnLst>
                                    <p:anim calcmode="lin" valueType="num">
                                      <p:cBhvr>
                                        <p:cTn id="229" dur="500"/>
                                        <p:tgtEl>
                                          <p:spTgt spid="86"/>
                                        </p:tgtEl>
                                        <p:attrNameLst>
                                          <p:attrName>ppt_w</p:attrName>
                                        </p:attrNameLst>
                                      </p:cBhvr>
                                      <p:tavLst>
                                        <p:tav tm="0">
                                          <p:val>
                                            <p:strVal val="ppt_w"/>
                                          </p:val>
                                        </p:tav>
                                        <p:tav tm="100000">
                                          <p:val>
                                            <p:fltVal val="0"/>
                                          </p:val>
                                        </p:tav>
                                      </p:tavLst>
                                    </p:anim>
                                    <p:anim calcmode="lin" valueType="num">
                                      <p:cBhvr>
                                        <p:cTn id="230" dur="500"/>
                                        <p:tgtEl>
                                          <p:spTgt spid="86"/>
                                        </p:tgtEl>
                                        <p:attrNameLst>
                                          <p:attrName>ppt_h</p:attrName>
                                        </p:attrNameLst>
                                      </p:cBhvr>
                                      <p:tavLst>
                                        <p:tav tm="0">
                                          <p:val>
                                            <p:strVal val="ppt_h"/>
                                          </p:val>
                                        </p:tav>
                                        <p:tav tm="100000">
                                          <p:val>
                                            <p:fltVal val="0"/>
                                          </p:val>
                                        </p:tav>
                                      </p:tavLst>
                                    </p:anim>
                                    <p:set>
                                      <p:cBhvr>
                                        <p:cTn id="231" dur="1" fill="hold">
                                          <p:stCondLst>
                                            <p:cond delay="499"/>
                                          </p:stCondLst>
                                        </p:cTn>
                                        <p:tgtEl>
                                          <p:spTgt spid="86"/>
                                        </p:tgtEl>
                                        <p:attrNameLst>
                                          <p:attrName>style.visibility</p:attrName>
                                        </p:attrNameLst>
                                      </p:cBhvr>
                                      <p:to>
                                        <p:strVal val="hidden"/>
                                      </p:to>
                                    </p:set>
                                  </p:childTnLst>
                                </p:cTn>
                              </p:par>
                              <p:par>
                                <p:cTn id="232" presetID="23" presetClass="exit" presetSubtype="32" fill="hold" nodeType="withEffect">
                                  <p:stCondLst>
                                    <p:cond delay="0"/>
                                  </p:stCondLst>
                                  <p:childTnLst>
                                    <p:anim calcmode="lin" valueType="num">
                                      <p:cBhvr>
                                        <p:cTn id="233" dur="500"/>
                                        <p:tgtEl>
                                          <p:spTgt spid="99"/>
                                        </p:tgtEl>
                                        <p:attrNameLst>
                                          <p:attrName>ppt_w</p:attrName>
                                        </p:attrNameLst>
                                      </p:cBhvr>
                                      <p:tavLst>
                                        <p:tav tm="0">
                                          <p:val>
                                            <p:strVal val="ppt_w"/>
                                          </p:val>
                                        </p:tav>
                                        <p:tav tm="100000">
                                          <p:val>
                                            <p:fltVal val="0"/>
                                          </p:val>
                                        </p:tav>
                                      </p:tavLst>
                                    </p:anim>
                                    <p:anim calcmode="lin" valueType="num">
                                      <p:cBhvr>
                                        <p:cTn id="234" dur="500"/>
                                        <p:tgtEl>
                                          <p:spTgt spid="99"/>
                                        </p:tgtEl>
                                        <p:attrNameLst>
                                          <p:attrName>ppt_h</p:attrName>
                                        </p:attrNameLst>
                                      </p:cBhvr>
                                      <p:tavLst>
                                        <p:tav tm="0">
                                          <p:val>
                                            <p:strVal val="ppt_h"/>
                                          </p:val>
                                        </p:tav>
                                        <p:tav tm="100000">
                                          <p:val>
                                            <p:fltVal val="0"/>
                                          </p:val>
                                        </p:tav>
                                      </p:tavLst>
                                    </p:anim>
                                    <p:set>
                                      <p:cBhvr>
                                        <p:cTn id="235" dur="1" fill="hold">
                                          <p:stCondLst>
                                            <p:cond delay="499"/>
                                          </p:stCondLst>
                                        </p:cTn>
                                        <p:tgtEl>
                                          <p:spTgt spid="99"/>
                                        </p:tgtEl>
                                        <p:attrNameLst>
                                          <p:attrName>style.visibility</p:attrName>
                                        </p:attrNameLst>
                                      </p:cBhvr>
                                      <p:to>
                                        <p:strVal val="hidden"/>
                                      </p:to>
                                    </p:set>
                                  </p:childTnLst>
                                </p:cTn>
                              </p:par>
                              <p:par>
                                <p:cTn id="236" presetID="23" presetClass="exit" presetSubtype="32" fill="hold" nodeType="withEffect">
                                  <p:stCondLst>
                                    <p:cond delay="0"/>
                                  </p:stCondLst>
                                  <p:childTnLst>
                                    <p:anim calcmode="lin" valueType="num">
                                      <p:cBhvr>
                                        <p:cTn id="237" dur="500"/>
                                        <p:tgtEl>
                                          <p:spTgt spid="104"/>
                                        </p:tgtEl>
                                        <p:attrNameLst>
                                          <p:attrName>ppt_w</p:attrName>
                                        </p:attrNameLst>
                                      </p:cBhvr>
                                      <p:tavLst>
                                        <p:tav tm="0">
                                          <p:val>
                                            <p:strVal val="ppt_w"/>
                                          </p:val>
                                        </p:tav>
                                        <p:tav tm="100000">
                                          <p:val>
                                            <p:fltVal val="0"/>
                                          </p:val>
                                        </p:tav>
                                      </p:tavLst>
                                    </p:anim>
                                    <p:anim calcmode="lin" valueType="num">
                                      <p:cBhvr>
                                        <p:cTn id="238" dur="500"/>
                                        <p:tgtEl>
                                          <p:spTgt spid="104"/>
                                        </p:tgtEl>
                                        <p:attrNameLst>
                                          <p:attrName>ppt_h</p:attrName>
                                        </p:attrNameLst>
                                      </p:cBhvr>
                                      <p:tavLst>
                                        <p:tav tm="0">
                                          <p:val>
                                            <p:strVal val="ppt_h"/>
                                          </p:val>
                                        </p:tav>
                                        <p:tav tm="100000">
                                          <p:val>
                                            <p:fltVal val="0"/>
                                          </p:val>
                                        </p:tav>
                                      </p:tavLst>
                                    </p:anim>
                                    <p:set>
                                      <p:cBhvr>
                                        <p:cTn id="239" dur="1" fill="hold">
                                          <p:stCondLst>
                                            <p:cond delay="499"/>
                                          </p:stCondLst>
                                        </p:cTn>
                                        <p:tgtEl>
                                          <p:spTgt spid="104"/>
                                        </p:tgtEl>
                                        <p:attrNameLst>
                                          <p:attrName>style.visibility</p:attrName>
                                        </p:attrNameLst>
                                      </p:cBhvr>
                                      <p:to>
                                        <p:strVal val="hidden"/>
                                      </p:to>
                                    </p:set>
                                  </p:childTnLst>
                                </p:cTn>
                              </p:par>
                              <p:par>
                                <p:cTn id="240" presetID="10" presetClass="entr" presetSubtype="0" fill="hold" grpId="0" nodeType="withEffect">
                                  <p:stCondLst>
                                    <p:cond delay="0"/>
                                  </p:stCondLst>
                                  <p:childTnLst>
                                    <p:set>
                                      <p:cBhvr>
                                        <p:cTn id="241" dur="1" fill="hold">
                                          <p:stCondLst>
                                            <p:cond delay="0"/>
                                          </p:stCondLst>
                                        </p:cTn>
                                        <p:tgtEl>
                                          <p:spTgt spid="213"/>
                                        </p:tgtEl>
                                        <p:attrNameLst>
                                          <p:attrName>style.visibility</p:attrName>
                                        </p:attrNameLst>
                                      </p:cBhvr>
                                      <p:to>
                                        <p:strVal val="visible"/>
                                      </p:to>
                                    </p:set>
                                    <p:animEffect transition="in" filter="fade">
                                      <p:cBhvr>
                                        <p:cTn id="242" dur="500"/>
                                        <p:tgtEl>
                                          <p:spTgt spid="213"/>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215"/>
                                        </p:tgtEl>
                                        <p:attrNameLst>
                                          <p:attrName>style.visibility</p:attrName>
                                        </p:attrNameLst>
                                      </p:cBhvr>
                                      <p:to>
                                        <p:strVal val="visible"/>
                                      </p:to>
                                    </p:set>
                                    <p:animEffect transition="in" filter="fade">
                                      <p:cBhvr>
                                        <p:cTn id="245" dur="500"/>
                                        <p:tgtEl>
                                          <p:spTgt spid="215"/>
                                        </p:tgtEl>
                                      </p:cBhvr>
                                    </p:animEffect>
                                  </p:childTnLst>
                                </p:cTn>
                              </p:par>
                            </p:childTnLst>
                          </p:cTn>
                        </p:par>
                        <p:par>
                          <p:cTn id="246" fill="hold">
                            <p:stCondLst>
                              <p:cond delay="2500"/>
                            </p:stCondLst>
                            <p:childTnLst>
                              <p:par>
                                <p:cTn id="247" presetID="1" presetClass="exit" presetSubtype="0" fill="hold" grpId="0" nodeType="afterEffect">
                                  <p:stCondLst>
                                    <p:cond delay="0"/>
                                  </p:stCondLst>
                                  <p:childTnLst>
                                    <p:set>
                                      <p:cBhvr>
                                        <p:cTn id="248" dur="1" fill="hold">
                                          <p:stCondLst>
                                            <p:cond delay="0"/>
                                          </p:stCondLst>
                                        </p:cTn>
                                        <p:tgtEl>
                                          <p:spTgt spid="189"/>
                                        </p:tgtEl>
                                        <p:attrNameLst>
                                          <p:attrName>style.visibility</p:attrName>
                                        </p:attrNameLst>
                                      </p:cBhvr>
                                      <p:to>
                                        <p:strVal val="hidden"/>
                                      </p:to>
                                    </p:set>
                                  </p:childTnLst>
                                </p:cTn>
                              </p:par>
                            </p:childTnLst>
                          </p:cTn>
                        </p:par>
                        <p:par>
                          <p:cTn id="249" fill="hold">
                            <p:stCondLst>
                              <p:cond delay="2500"/>
                            </p:stCondLst>
                            <p:childTnLst>
                              <p:par>
                                <p:cTn id="250" presetID="1" presetClass="entr" presetSubtype="0" fill="hold" grpId="0" nodeType="afterEffect">
                                  <p:stCondLst>
                                    <p:cond delay="0"/>
                                  </p:stCondLst>
                                  <p:childTnLst>
                                    <p:set>
                                      <p:cBhvr>
                                        <p:cTn id="251" dur="1" fill="hold">
                                          <p:stCondLst>
                                            <p:cond delay="0"/>
                                          </p:stCondLst>
                                        </p:cTn>
                                        <p:tgtEl>
                                          <p:spTgt spid="186"/>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23" presetClass="entr" presetSubtype="16" fill="hold" nodeType="clickEffect">
                                  <p:stCondLst>
                                    <p:cond delay="0"/>
                                  </p:stCondLst>
                                  <p:childTnLst>
                                    <p:set>
                                      <p:cBhvr>
                                        <p:cTn id="255" dur="1" fill="hold">
                                          <p:stCondLst>
                                            <p:cond delay="0"/>
                                          </p:stCondLst>
                                        </p:cTn>
                                        <p:tgtEl>
                                          <p:spTgt spid="178"/>
                                        </p:tgtEl>
                                        <p:attrNameLst>
                                          <p:attrName>style.visibility</p:attrName>
                                        </p:attrNameLst>
                                      </p:cBhvr>
                                      <p:to>
                                        <p:strVal val="visible"/>
                                      </p:to>
                                    </p:set>
                                    <p:anim calcmode="lin" valueType="num">
                                      <p:cBhvr>
                                        <p:cTn id="256" dur="500" fill="hold"/>
                                        <p:tgtEl>
                                          <p:spTgt spid="178"/>
                                        </p:tgtEl>
                                        <p:attrNameLst>
                                          <p:attrName>ppt_w</p:attrName>
                                        </p:attrNameLst>
                                      </p:cBhvr>
                                      <p:tavLst>
                                        <p:tav tm="0">
                                          <p:val>
                                            <p:fltVal val="0"/>
                                          </p:val>
                                        </p:tav>
                                        <p:tav tm="100000">
                                          <p:val>
                                            <p:strVal val="#ppt_w"/>
                                          </p:val>
                                        </p:tav>
                                      </p:tavLst>
                                    </p:anim>
                                    <p:anim calcmode="lin" valueType="num">
                                      <p:cBhvr>
                                        <p:cTn id="257" dur="500" fill="hold"/>
                                        <p:tgtEl>
                                          <p:spTgt spid="178"/>
                                        </p:tgtEl>
                                        <p:attrNameLst>
                                          <p:attrName>ppt_h</p:attrName>
                                        </p:attrNameLst>
                                      </p:cBhvr>
                                      <p:tavLst>
                                        <p:tav tm="0">
                                          <p:val>
                                            <p:fltVal val="0"/>
                                          </p:val>
                                        </p:tav>
                                        <p:tav tm="100000">
                                          <p:val>
                                            <p:strVal val="#ppt_h"/>
                                          </p:val>
                                        </p:tav>
                                      </p:tavLst>
                                    </p:anim>
                                  </p:childTnLst>
                                </p:cTn>
                              </p:par>
                              <p:par>
                                <p:cTn id="258" presetID="23" presetClass="entr" presetSubtype="16" fill="hold" nodeType="withEffect">
                                  <p:stCondLst>
                                    <p:cond delay="0"/>
                                  </p:stCondLst>
                                  <p:childTnLst>
                                    <p:set>
                                      <p:cBhvr>
                                        <p:cTn id="259" dur="1" fill="hold">
                                          <p:stCondLst>
                                            <p:cond delay="0"/>
                                          </p:stCondLst>
                                        </p:cTn>
                                        <p:tgtEl>
                                          <p:spTgt spid="181"/>
                                        </p:tgtEl>
                                        <p:attrNameLst>
                                          <p:attrName>style.visibility</p:attrName>
                                        </p:attrNameLst>
                                      </p:cBhvr>
                                      <p:to>
                                        <p:strVal val="visible"/>
                                      </p:to>
                                    </p:set>
                                    <p:anim calcmode="lin" valueType="num">
                                      <p:cBhvr>
                                        <p:cTn id="260" dur="500" fill="hold"/>
                                        <p:tgtEl>
                                          <p:spTgt spid="181"/>
                                        </p:tgtEl>
                                        <p:attrNameLst>
                                          <p:attrName>ppt_w</p:attrName>
                                        </p:attrNameLst>
                                      </p:cBhvr>
                                      <p:tavLst>
                                        <p:tav tm="0">
                                          <p:val>
                                            <p:fltVal val="0"/>
                                          </p:val>
                                        </p:tav>
                                        <p:tav tm="100000">
                                          <p:val>
                                            <p:strVal val="#ppt_w"/>
                                          </p:val>
                                        </p:tav>
                                      </p:tavLst>
                                    </p:anim>
                                    <p:anim calcmode="lin" valueType="num">
                                      <p:cBhvr>
                                        <p:cTn id="261" dur="500" fill="hold"/>
                                        <p:tgtEl>
                                          <p:spTgt spid="181"/>
                                        </p:tgtEl>
                                        <p:attrNameLst>
                                          <p:attrName>ppt_h</p:attrName>
                                        </p:attrNameLst>
                                      </p:cBhvr>
                                      <p:tavLst>
                                        <p:tav tm="0">
                                          <p:val>
                                            <p:fltVal val="0"/>
                                          </p:val>
                                        </p:tav>
                                        <p:tav tm="100000">
                                          <p:val>
                                            <p:strVal val="#ppt_h"/>
                                          </p:val>
                                        </p:tav>
                                      </p:tavLst>
                                    </p:anim>
                                  </p:childTnLst>
                                </p:cTn>
                              </p:par>
                              <p:par>
                                <p:cTn id="262" presetID="23" presetClass="entr" presetSubtype="16" fill="hold" nodeType="withEffect">
                                  <p:stCondLst>
                                    <p:cond delay="0"/>
                                  </p:stCondLst>
                                  <p:childTnLst>
                                    <p:set>
                                      <p:cBhvr>
                                        <p:cTn id="263" dur="1" fill="hold">
                                          <p:stCondLst>
                                            <p:cond delay="0"/>
                                          </p:stCondLst>
                                        </p:cTn>
                                        <p:tgtEl>
                                          <p:spTgt spid="130"/>
                                        </p:tgtEl>
                                        <p:attrNameLst>
                                          <p:attrName>style.visibility</p:attrName>
                                        </p:attrNameLst>
                                      </p:cBhvr>
                                      <p:to>
                                        <p:strVal val="visible"/>
                                      </p:to>
                                    </p:set>
                                    <p:anim calcmode="lin" valueType="num">
                                      <p:cBhvr>
                                        <p:cTn id="264" dur="500" fill="hold"/>
                                        <p:tgtEl>
                                          <p:spTgt spid="130"/>
                                        </p:tgtEl>
                                        <p:attrNameLst>
                                          <p:attrName>ppt_w</p:attrName>
                                        </p:attrNameLst>
                                      </p:cBhvr>
                                      <p:tavLst>
                                        <p:tav tm="0">
                                          <p:val>
                                            <p:fltVal val="0"/>
                                          </p:val>
                                        </p:tav>
                                        <p:tav tm="100000">
                                          <p:val>
                                            <p:strVal val="#ppt_w"/>
                                          </p:val>
                                        </p:tav>
                                      </p:tavLst>
                                    </p:anim>
                                    <p:anim calcmode="lin" valueType="num">
                                      <p:cBhvr>
                                        <p:cTn id="265" dur="500" fill="hold"/>
                                        <p:tgtEl>
                                          <p:spTgt spid="130"/>
                                        </p:tgtEl>
                                        <p:attrNameLst>
                                          <p:attrName>ppt_h</p:attrName>
                                        </p:attrNameLst>
                                      </p:cBhvr>
                                      <p:tavLst>
                                        <p:tav tm="0">
                                          <p:val>
                                            <p:fltVal val="0"/>
                                          </p:val>
                                        </p:tav>
                                        <p:tav tm="100000">
                                          <p:val>
                                            <p:strVal val="#ppt_h"/>
                                          </p:val>
                                        </p:tav>
                                      </p:tavLst>
                                    </p:anim>
                                  </p:childTnLst>
                                </p:cTn>
                              </p:par>
                              <p:par>
                                <p:cTn id="266" presetID="23" presetClass="entr" presetSubtype="16" fill="hold" nodeType="withEffect">
                                  <p:stCondLst>
                                    <p:cond delay="0"/>
                                  </p:stCondLst>
                                  <p:childTnLst>
                                    <p:set>
                                      <p:cBhvr>
                                        <p:cTn id="267" dur="1" fill="hold">
                                          <p:stCondLst>
                                            <p:cond delay="0"/>
                                          </p:stCondLst>
                                        </p:cTn>
                                        <p:tgtEl>
                                          <p:spTgt spid="133"/>
                                        </p:tgtEl>
                                        <p:attrNameLst>
                                          <p:attrName>style.visibility</p:attrName>
                                        </p:attrNameLst>
                                      </p:cBhvr>
                                      <p:to>
                                        <p:strVal val="visible"/>
                                      </p:to>
                                    </p:set>
                                    <p:anim calcmode="lin" valueType="num">
                                      <p:cBhvr>
                                        <p:cTn id="268" dur="500" fill="hold"/>
                                        <p:tgtEl>
                                          <p:spTgt spid="133"/>
                                        </p:tgtEl>
                                        <p:attrNameLst>
                                          <p:attrName>ppt_w</p:attrName>
                                        </p:attrNameLst>
                                      </p:cBhvr>
                                      <p:tavLst>
                                        <p:tav tm="0">
                                          <p:val>
                                            <p:fltVal val="0"/>
                                          </p:val>
                                        </p:tav>
                                        <p:tav tm="100000">
                                          <p:val>
                                            <p:strVal val="#ppt_w"/>
                                          </p:val>
                                        </p:tav>
                                      </p:tavLst>
                                    </p:anim>
                                    <p:anim calcmode="lin" valueType="num">
                                      <p:cBhvr>
                                        <p:cTn id="269" dur="500" fill="hold"/>
                                        <p:tgtEl>
                                          <p:spTgt spid="133"/>
                                        </p:tgtEl>
                                        <p:attrNameLst>
                                          <p:attrName>ppt_h</p:attrName>
                                        </p:attrNameLst>
                                      </p:cBhvr>
                                      <p:tavLst>
                                        <p:tav tm="0">
                                          <p:val>
                                            <p:fltVal val="0"/>
                                          </p:val>
                                        </p:tav>
                                        <p:tav tm="100000">
                                          <p:val>
                                            <p:strVal val="#ppt_h"/>
                                          </p:val>
                                        </p:tav>
                                      </p:tavLst>
                                    </p:anim>
                                  </p:childTnLst>
                                </p:cTn>
                              </p:par>
                              <p:par>
                                <p:cTn id="270" presetID="23" presetClass="entr" presetSubtype="16" fill="hold" nodeType="withEffect">
                                  <p:stCondLst>
                                    <p:cond delay="0"/>
                                  </p:stCondLst>
                                  <p:childTnLst>
                                    <p:set>
                                      <p:cBhvr>
                                        <p:cTn id="271" dur="1" fill="hold">
                                          <p:stCondLst>
                                            <p:cond delay="0"/>
                                          </p:stCondLst>
                                        </p:cTn>
                                        <p:tgtEl>
                                          <p:spTgt spid="136"/>
                                        </p:tgtEl>
                                        <p:attrNameLst>
                                          <p:attrName>style.visibility</p:attrName>
                                        </p:attrNameLst>
                                      </p:cBhvr>
                                      <p:to>
                                        <p:strVal val="visible"/>
                                      </p:to>
                                    </p:set>
                                    <p:anim calcmode="lin" valueType="num">
                                      <p:cBhvr>
                                        <p:cTn id="272" dur="500" fill="hold"/>
                                        <p:tgtEl>
                                          <p:spTgt spid="136"/>
                                        </p:tgtEl>
                                        <p:attrNameLst>
                                          <p:attrName>ppt_w</p:attrName>
                                        </p:attrNameLst>
                                      </p:cBhvr>
                                      <p:tavLst>
                                        <p:tav tm="0">
                                          <p:val>
                                            <p:fltVal val="0"/>
                                          </p:val>
                                        </p:tav>
                                        <p:tav tm="100000">
                                          <p:val>
                                            <p:strVal val="#ppt_w"/>
                                          </p:val>
                                        </p:tav>
                                      </p:tavLst>
                                    </p:anim>
                                    <p:anim calcmode="lin" valueType="num">
                                      <p:cBhvr>
                                        <p:cTn id="273" dur="500" fill="hold"/>
                                        <p:tgtEl>
                                          <p:spTgt spid="136"/>
                                        </p:tgtEl>
                                        <p:attrNameLst>
                                          <p:attrName>ppt_h</p:attrName>
                                        </p:attrNameLst>
                                      </p:cBhvr>
                                      <p:tavLst>
                                        <p:tav tm="0">
                                          <p:val>
                                            <p:fltVal val="0"/>
                                          </p:val>
                                        </p:tav>
                                        <p:tav tm="100000">
                                          <p:val>
                                            <p:strVal val="#ppt_h"/>
                                          </p:val>
                                        </p:tav>
                                      </p:tavLst>
                                    </p:anim>
                                  </p:childTnLst>
                                </p:cTn>
                              </p:par>
                              <p:par>
                                <p:cTn id="274" presetID="23" presetClass="entr" presetSubtype="16" fill="hold" nodeType="withEffect">
                                  <p:stCondLst>
                                    <p:cond delay="0"/>
                                  </p:stCondLst>
                                  <p:childTnLst>
                                    <p:set>
                                      <p:cBhvr>
                                        <p:cTn id="275" dur="1" fill="hold">
                                          <p:stCondLst>
                                            <p:cond delay="0"/>
                                          </p:stCondLst>
                                        </p:cTn>
                                        <p:tgtEl>
                                          <p:spTgt spid="139"/>
                                        </p:tgtEl>
                                        <p:attrNameLst>
                                          <p:attrName>style.visibility</p:attrName>
                                        </p:attrNameLst>
                                      </p:cBhvr>
                                      <p:to>
                                        <p:strVal val="visible"/>
                                      </p:to>
                                    </p:set>
                                    <p:anim calcmode="lin" valueType="num">
                                      <p:cBhvr>
                                        <p:cTn id="276" dur="500" fill="hold"/>
                                        <p:tgtEl>
                                          <p:spTgt spid="139"/>
                                        </p:tgtEl>
                                        <p:attrNameLst>
                                          <p:attrName>ppt_w</p:attrName>
                                        </p:attrNameLst>
                                      </p:cBhvr>
                                      <p:tavLst>
                                        <p:tav tm="0">
                                          <p:val>
                                            <p:fltVal val="0"/>
                                          </p:val>
                                        </p:tav>
                                        <p:tav tm="100000">
                                          <p:val>
                                            <p:strVal val="#ppt_w"/>
                                          </p:val>
                                        </p:tav>
                                      </p:tavLst>
                                    </p:anim>
                                    <p:anim calcmode="lin" valueType="num">
                                      <p:cBhvr>
                                        <p:cTn id="277" dur="500" fill="hold"/>
                                        <p:tgtEl>
                                          <p:spTgt spid="139"/>
                                        </p:tgtEl>
                                        <p:attrNameLst>
                                          <p:attrName>ppt_h</p:attrName>
                                        </p:attrNameLst>
                                      </p:cBhvr>
                                      <p:tavLst>
                                        <p:tav tm="0">
                                          <p:val>
                                            <p:fltVal val="0"/>
                                          </p:val>
                                        </p:tav>
                                        <p:tav tm="100000">
                                          <p:val>
                                            <p:strVal val="#ppt_h"/>
                                          </p:val>
                                        </p:tav>
                                      </p:tavLst>
                                    </p:anim>
                                  </p:childTnLst>
                                </p:cTn>
                              </p:par>
                              <p:par>
                                <p:cTn id="278" presetID="23" presetClass="entr" presetSubtype="16" fill="hold" nodeType="withEffect">
                                  <p:stCondLst>
                                    <p:cond delay="0"/>
                                  </p:stCondLst>
                                  <p:childTnLst>
                                    <p:set>
                                      <p:cBhvr>
                                        <p:cTn id="279" dur="1" fill="hold">
                                          <p:stCondLst>
                                            <p:cond delay="0"/>
                                          </p:stCondLst>
                                        </p:cTn>
                                        <p:tgtEl>
                                          <p:spTgt spid="142"/>
                                        </p:tgtEl>
                                        <p:attrNameLst>
                                          <p:attrName>style.visibility</p:attrName>
                                        </p:attrNameLst>
                                      </p:cBhvr>
                                      <p:to>
                                        <p:strVal val="visible"/>
                                      </p:to>
                                    </p:set>
                                    <p:anim calcmode="lin" valueType="num">
                                      <p:cBhvr>
                                        <p:cTn id="280" dur="500" fill="hold"/>
                                        <p:tgtEl>
                                          <p:spTgt spid="142"/>
                                        </p:tgtEl>
                                        <p:attrNameLst>
                                          <p:attrName>ppt_w</p:attrName>
                                        </p:attrNameLst>
                                      </p:cBhvr>
                                      <p:tavLst>
                                        <p:tav tm="0">
                                          <p:val>
                                            <p:fltVal val="0"/>
                                          </p:val>
                                        </p:tav>
                                        <p:tav tm="100000">
                                          <p:val>
                                            <p:strVal val="#ppt_w"/>
                                          </p:val>
                                        </p:tav>
                                      </p:tavLst>
                                    </p:anim>
                                    <p:anim calcmode="lin" valueType="num">
                                      <p:cBhvr>
                                        <p:cTn id="281" dur="500" fill="hold"/>
                                        <p:tgtEl>
                                          <p:spTgt spid="142"/>
                                        </p:tgtEl>
                                        <p:attrNameLst>
                                          <p:attrName>ppt_h</p:attrName>
                                        </p:attrNameLst>
                                      </p:cBhvr>
                                      <p:tavLst>
                                        <p:tav tm="0">
                                          <p:val>
                                            <p:fltVal val="0"/>
                                          </p:val>
                                        </p:tav>
                                        <p:tav tm="100000">
                                          <p:val>
                                            <p:strVal val="#ppt_h"/>
                                          </p:val>
                                        </p:tav>
                                      </p:tavLst>
                                    </p:anim>
                                  </p:childTnLst>
                                </p:cTn>
                              </p:par>
                              <p:par>
                                <p:cTn id="282" presetID="23" presetClass="entr" presetSubtype="16" fill="hold" nodeType="withEffect">
                                  <p:stCondLst>
                                    <p:cond delay="0"/>
                                  </p:stCondLst>
                                  <p:childTnLst>
                                    <p:set>
                                      <p:cBhvr>
                                        <p:cTn id="283" dur="1" fill="hold">
                                          <p:stCondLst>
                                            <p:cond delay="0"/>
                                          </p:stCondLst>
                                        </p:cTn>
                                        <p:tgtEl>
                                          <p:spTgt spid="145"/>
                                        </p:tgtEl>
                                        <p:attrNameLst>
                                          <p:attrName>style.visibility</p:attrName>
                                        </p:attrNameLst>
                                      </p:cBhvr>
                                      <p:to>
                                        <p:strVal val="visible"/>
                                      </p:to>
                                    </p:set>
                                    <p:anim calcmode="lin" valueType="num">
                                      <p:cBhvr>
                                        <p:cTn id="284" dur="500" fill="hold"/>
                                        <p:tgtEl>
                                          <p:spTgt spid="145"/>
                                        </p:tgtEl>
                                        <p:attrNameLst>
                                          <p:attrName>ppt_w</p:attrName>
                                        </p:attrNameLst>
                                      </p:cBhvr>
                                      <p:tavLst>
                                        <p:tav tm="0">
                                          <p:val>
                                            <p:fltVal val="0"/>
                                          </p:val>
                                        </p:tav>
                                        <p:tav tm="100000">
                                          <p:val>
                                            <p:strVal val="#ppt_w"/>
                                          </p:val>
                                        </p:tav>
                                      </p:tavLst>
                                    </p:anim>
                                    <p:anim calcmode="lin" valueType="num">
                                      <p:cBhvr>
                                        <p:cTn id="285" dur="500" fill="hold"/>
                                        <p:tgtEl>
                                          <p:spTgt spid="145"/>
                                        </p:tgtEl>
                                        <p:attrNameLst>
                                          <p:attrName>ppt_h</p:attrName>
                                        </p:attrNameLst>
                                      </p:cBhvr>
                                      <p:tavLst>
                                        <p:tav tm="0">
                                          <p:val>
                                            <p:fltVal val="0"/>
                                          </p:val>
                                        </p:tav>
                                        <p:tav tm="100000">
                                          <p:val>
                                            <p:strVal val="#ppt_h"/>
                                          </p:val>
                                        </p:tav>
                                      </p:tavLst>
                                    </p:anim>
                                  </p:childTnLst>
                                </p:cTn>
                              </p:par>
                              <p:par>
                                <p:cTn id="286" presetID="23" presetClass="entr" presetSubtype="16" fill="hold" nodeType="withEffect">
                                  <p:stCondLst>
                                    <p:cond delay="0"/>
                                  </p:stCondLst>
                                  <p:childTnLst>
                                    <p:set>
                                      <p:cBhvr>
                                        <p:cTn id="287" dur="1" fill="hold">
                                          <p:stCondLst>
                                            <p:cond delay="0"/>
                                          </p:stCondLst>
                                        </p:cTn>
                                        <p:tgtEl>
                                          <p:spTgt spid="148"/>
                                        </p:tgtEl>
                                        <p:attrNameLst>
                                          <p:attrName>style.visibility</p:attrName>
                                        </p:attrNameLst>
                                      </p:cBhvr>
                                      <p:to>
                                        <p:strVal val="visible"/>
                                      </p:to>
                                    </p:set>
                                    <p:anim calcmode="lin" valueType="num">
                                      <p:cBhvr>
                                        <p:cTn id="288" dur="500" fill="hold"/>
                                        <p:tgtEl>
                                          <p:spTgt spid="148"/>
                                        </p:tgtEl>
                                        <p:attrNameLst>
                                          <p:attrName>ppt_w</p:attrName>
                                        </p:attrNameLst>
                                      </p:cBhvr>
                                      <p:tavLst>
                                        <p:tav tm="0">
                                          <p:val>
                                            <p:fltVal val="0"/>
                                          </p:val>
                                        </p:tav>
                                        <p:tav tm="100000">
                                          <p:val>
                                            <p:strVal val="#ppt_w"/>
                                          </p:val>
                                        </p:tav>
                                      </p:tavLst>
                                    </p:anim>
                                    <p:anim calcmode="lin" valueType="num">
                                      <p:cBhvr>
                                        <p:cTn id="289" dur="500" fill="hold"/>
                                        <p:tgtEl>
                                          <p:spTgt spid="148"/>
                                        </p:tgtEl>
                                        <p:attrNameLst>
                                          <p:attrName>ppt_h</p:attrName>
                                        </p:attrNameLst>
                                      </p:cBhvr>
                                      <p:tavLst>
                                        <p:tav tm="0">
                                          <p:val>
                                            <p:fltVal val="0"/>
                                          </p:val>
                                        </p:tav>
                                        <p:tav tm="100000">
                                          <p:val>
                                            <p:strVal val="#ppt_h"/>
                                          </p:val>
                                        </p:tav>
                                      </p:tavLst>
                                    </p:anim>
                                  </p:childTnLst>
                                </p:cTn>
                              </p:par>
                              <p:par>
                                <p:cTn id="290" presetID="23" presetClass="entr" presetSubtype="16" fill="hold" nodeType="withEffect">
                                  <p:stCondLst>
                                    <p:cond delay="0"/>
                                  </p:stCondLst>
                                  <p:childTnLst>
                                    <p:set>
                                      <p:cBhvr>
                                        <p:cTn id="291" dur="1" fill="hold">
                                          <p:stCondLst>
                                            <p:cond delay="0"/>
                                          </p:stCondLst>
                                        </p:cTn>
                                        <p:tgtEl>
                                          <p:spTgt spid="151"/>
                                        </p:tgtEl>
                                        <p:attrNameLst>
                                          <p:attrName>style.visibility</p:attrName>
                                        </p:attrNameLst>
                                      </p:cBhvr>
                                      <p:to>
                                        <p:strVal val="visible"/>
                                      </p:to>
                                    </p:set>
                                    <p:anim calcmode="lin" valueType="num">
                                      <p:cBhvr>
                                        <p:cTn id="292" dur="500" fill="hold"/>
                                        <p:tgtEl>
                                          <p:spTgt spid="151"/>
                                        </p:tgtEl>
                                        <p:attrNameLst>
                                          <p:attrName>ppt_w</p:attrName>
                                        </p:attrNameLst>
                                      </p:cBhvr>
                                      <p:tavLst>
                                        <p:tav tm="0">
                                          <p:val>
                                            <p:fltVal val="0"/>
                                          </p:val>
                                        </p:tav>
                                        <p:tav tm="100000">
                                          <p:val>
                                            <p:strVal val="#ppt_w"/>
                                          </p:val>
                                        </p:tav>
                                      </p:tavLst>
                                    </p:anim>
                                    <p:anim calcmode="lin" valueType="num">
                                      <p:cBhvr>
                                        <p:cTn id="293" dur="500" fill="hold"/>
                                        <p:tgtEl>
                                          <p:spTgt spid="151"/>
                                        </p:tgtEl>
                                        <p:attrNameLst>
                                          <p:attrName>ppt_h</p:attrName>
                                        </p:attrNameLst>
                                      </p:cBhvr>
                                      <p:tavLst>
                                        <p:tav tm="0">
                                          <p:val>
                                            <p:fltVal val="0"/>
                                          </p:val>
                                        </p:tav>
                                        <p:tav tm="100000">
                                          <p:val>
                                            <p:strVal val="#ppt_h"/>
                                          </p:val>
                                        </p:tav>
                                      </p:tavLst>
                                    </p:anim>
                                  </p:childTnLst>
                                </p:cTn>
                              </p:par>
                              <p:par>
                                <p:cTn id="294" presetID="23" presetClass="entr" presetSubtype="16" fill="hold" nodeType="withEffect">
                                  <p:stCondLst>
                                    <p:cond delay="0"/>
                                  </p:stCondLst>
                                  <p:childTnLst>
                                    <p:set>
                                      <p:cBhvr>
                                        <p:cTn id="295" dur="1" fill="hold">
                                          <p:stCondLst>
                                            <p:cond delay="0"/>
                                          </p:stCondLst>
                                        </p:cTn>
                                        <p:tgtEl>
                                          <p:spTgt spid="154"/>
                                        </p:tgtEl>
                                        <p:attrNameLst>
                                          <p:attrName>style.visibility</p:attrName>
                                        </p:attrNameLst>
                                      </p:cBhvr>
                                      <p:to>
                                        <p:strVal val="visible"/>
                                      </p:to>
                                    </p:set>
                                    <p:anim calcmode="lin" valueType="num">
                                      <p:cBhvr>
                                        <p:cTn id="296" dur="500" fill="hold"/>
                                        <p:tgtEl>
                                          <p:spTgt spid="154"/>
                                        </p:tgtEl>
                                        <p:attrNameLst>
                                          <p:attrName>ppt_w</p:attrName>
                                        </p:attrNameLst>
                                      </p:cBhvr>
                                      <p:tavLst>
                                        <p:tav tm="0">
                                          <p:val>
                                            <p:fltVal val="0"/>
                                          </p:val>
                                        </p:tav>
                                        <p:tav tm="100000">
                                          <p:val>
                                            <p:strVal val="#ppt_w"/>
                                          </p:val>
                                        </p:tav>
                                      </p:tavLst>
                                    </p:anim>
                                    <p:anim calcmode="lin" valueType="num">
                                      <p:cBhvr>
                                        <p:cTn id="297" dur="500" fill="hold"/>
                                        <p:tgtEl>
                                          <p:spTgt spid="154"/>
                                        </p:tgtEl>
                                        <p:attrNameLst>
                                          <p:attrName>ppt_h</p:attrName>
                                        </p:attrNameLst>
                                      </p:cBhvr>
                                      <p:tavLst>
                                        <p:tav tm="0">
                                          <p:val>
                                            <p:fltVal val="0"/>
                                          </p:val>
                                        </p:tav>
                                        <p:tav tm="100000">
                                          <p:val>
                                            <p:strVal val="#ppt_h"/>
                                          </p:val>
                                        </p:tav>
                                      </p:tavLst>
                                    </p:anim>
                                  </p:childTnLst>
                                </p:cTn>
                              </p:par>
                              <p:par>
                                <p:cTn id="298" presetID="23" presetClass="entr" presetSubtype="16" fill="hold" nodeType="withEffect">
                                  <p:stCondLst>
                                    <p:cond delay="0"/>
                                  </p:stCondLst>
                                  <p:childTnLst>
                                    <p:set>
                                      <p:cBhvr>
                                        <p:cTn id="299" dur="1" fill="hold">
                                          <p:stCondLst>
                                            <p:cond delay="0"/>
                                          </p:stCondLst>
                                        </p:cTn>
                                        <p:tgtEl>
                                          <p:spTgt spid="157"/>
                                        </p:tgtEl>
                                        <p:attrNameLst>
                                          <p:attrName>style.visibility</p:attrName>
                                        </p:attrNameLst>
                                      </p:cBhvr>
                                      <p:to>
                                        <p:strVal val="visible"/>
                                      </p:to>
                                    </p:set>
                                    <p:anim calcmode="lin" valueType="num">
                                      <p:cBhvr>
                                        <p:cTn id="300" dur="500" fill="hold"/>
                                        <p:tgtEl>
                                          <p:spTgt spid="157"/>
                                        </p:tgtEl>
                                        <p:attrNameLst>
                                          <p:attrName>ppt_w</p:attrName>
                                        </p:attrNameLst>
                                      </p:cBhvr>
                                      <p:tavLst>
                                        <p:tav tm="0">
                                          <p:val>
                                            <p:fltVal val="0"/>
                                          </p:val>
                                        </p:tav>
                                        <p:tav tm="100000">
                                          <p:val>
                                            <p:strVal val="#ppt_w"/>
                                          </p:val>
                                        </p:tav>
                                      </p:tavLst>
                                    </p:anim>
                                    <p:anim calcmode="lin" valueType="num">
                                      <p:cBhvr>
                                        <p:cTn id="301" dur="500" fill="hold"/>
                                        <p:tgtEl>
                                          <p:spTgt spid="157"/>
                                        </p:tgtEl>
                                        <p:attrNameLst>
                                          <p:attrName>ppt_h</p:attrName>
                                        </p:attrNameLst>
                                      </p:cBhvr>
                                      <p:tavLst>
                                        <p:tav tm="0">
                                          <p:val>
                                            <p:fltVal val="0"/>
                                          </p:val>
                                        </p:tav>
                                        <p:tav tm="100000">
                                          <p:val>
                                            <p:strVal val="#ppt_h"/>
                                          </p:val>
                                        </p:tav>
                                      </p:tavLst>
                                    </p:anim>
                                  </p:childTnLst>
                                </p:cTn>
                              </p:par>
                              <p:par>
                                <p:cTn id="302" presetID="23" presetClass="entr" presetSubtype="16" fill="hold" nodeType="withEffect">
                                  <p:stCondLst>
                                    <p:cond delay="0"/>
                                  </p:stCondLst>
                                  <p:childTnLst>
                                    <p:set>
                                      <p:cBhvr>
                                        <p:cTn id="303" dur="1" fill="hold">
                                          <p:stCondLst>
                                            <p:cond delay="0"/>
                                          </p:stCondLst>
                                        </p:cTn>
                                        <p:tgtEl>
                                          <p:spTgt spid="160"/>
                                        </p:tgtEl>
                                        <p:attrNameLst>
                                          <p:attrName>style.visibility</p:attrName>
                                        </p:attrNameLst>
                                      </p:cBhvr>
                                      <p:to>
                                        <p:strVal val="visible"/>
                                      </p:to>
                                    </p:set>
                                    <p:anim calcmode="lin" valueType="num">
                                      <p:cBhvr>
                                        <p:cTn id="304" dur="500" fill="hold"/>
                                        <p:tgtEl>
                                          <p:spTgt spid="160"/>
                                        </p:tgtEl>
                                        <p:attrNameLst>
                                          <p:attrName>ppt_w</p:attrName>
                                        </p:attrNameLst>
                                      </p:cBhvr>
                                      <p:tavLst>
                                        <p:tav tm="0">
                                          <p:val>
                                            <p:fltVal val="0"/>
                                          </p:val>
                                        </p:tav>
                                        <p:tav tm="100000">
                                          <p:val>
                                            <p:strVal val="#ppt_w"/>
                                          </p:val>
                                        </p:tav>
                                      </p:tavLst>
                                    </p:anim>
                                    <p:anim calcmode="lin" valueType="num">
                                      <p:cBhvr>
                                        <p:cTn id="305" dur="500" fill="hold"/>
                                        <p:tgtEl>
                                          <p:spTgt spid="160"/>
                                        </p:tgtEl>
                                        <p:attrNameLst>
                                          <p:attrName>ppt_h</p:attrName>
                                        </p:attrNameLst>
                                      </p:cBhvr>
                                      <p:tavLst>
                                        <p:tav tm="0">
                                          <p:val>
                                            <p:fltVal val="0"/>
                                          </p:val>
                                        </p:tav>
                                        <p:tav tm="100000">
                                          <p:val>
                                            <p:strVal val="#ppt_h"/>
                                          </p:val>
                                        </p:tav>
                                      </p:tavLst>
                                    </p:anim>
                                  </p:childTnLst>
                                </p:cTn>
                              </p:par>
                              <p:par>
                                <p:cTn id="306" presetID="23" presetClass="entr" presetSubtype="16" fill="hold" nodeType="withEffect">
                                  <p:stCondLst>
                                    <p:cond delay="0"/>
                                  </p:stCondLst>
                                  <p:childTnLst>
                                    <p:set>
                                      <p:cBhvr>
                                        <p:cTn id="307" dur="1" fill="hold">
                                          <p:stCondLst>
                                            <p:cond delay="0"/>
                                          </p:stCondLst>
                                        </p:cTn>
                                        <p:tgtEl>
                                          <p:spTgt spid="163"/>
                                        </p:tgtEl>
                                        <p:attrNameLst>
                                          <p:attrName>style.visibility</p:attrName>
                                        </p:attrNameLst>
                                      </p:cBhvr>
                                      <p:to>
                                        <p:strVal val="visible"/>
                                      </p:to>
                                    </p:set>
                                    <p:anim calcmode="lin" valueType="num">
                                      <p:cBhvr>
                                        <p:cTn id="308" dur="500" fill="hold"/>
                                        <p:tgtEl>
                                          <p:spTgt spid="163"/>
                                        </p:tgtEl>
                                        <p:attrNameLst>
                                          <p:attrName>ppt_w</p:attrName>
                                        </p:attrNameLst>
                                      </p:cBhvr>
                                      <p:tavLst>
                                        <p:tav tm="0">
                                          <p:val>
                                            <p:fltVal val="0"/>
                                          </p:val>
                                        </p:tav>
                                        <p:tav tm="100000">
                                          <p:val>
                                            <p:strVal val="#ppt_w"/>
                                          </p:val>
                                        </p:tav>
                                      </p:tavLst>
                                    </p:anim>
                                    <p:anim calcmode="lin" valueType="num">
                                      <p:cBhvr>
                                        <p:cTn id="309" dur="500" fill="hold"/>
                                        <p:tgtEl>
                                          <p:spTgt spid="163"/>
                                        </p:tgtEl>
                                        <p:attrNameLst>
                                          <p:attrName>ppt_h</p:attrName>
                                        </p:attrNameLst>
                                      </p:cBhvr>
                                      <p:tavLst>
                                        <p:tav tm="0">
                                          <p:val>
                                            <p:fltVal val="0"/>
                                          </p:val>
                                        </p:tav>
                                        <p:tav tm="100000">
                                          <p:val>
                                            <p:strVal val="#ppt_h"/>
                                          </p:val>
                                        </p:tav>
                                      </p:tavLst>
                                    </p:anim>
                                  </p:childTnLst>
                                </p:cTn>
                              </p:par>
                              <p:par>
                                <p:cTn id="310" presetID="23" presetClass="entr" presetSubtype="16" fill="hold" nodeType="withEffect">
                                  <p:stCondLst>
                                    <p:cond delay="0"/>
                                  </p:stCondLst>
                                  <p:childTnLst>
                                    <p:set>
                                      <p:cBhvr>
                                        <p:cTn id="311" dur="1" fill="hold">
                                          <p:stCondLst>
                                            <p:cond delay="0"/>
                                          </p:stCondLst>
                                        </p:cTn>
                                        <p:tgtEl>
                                          <p:spTgt spid="166"/>
                                        </p:tgtEl>
                                        <p:attrNameLst>
                                          <p:attrName>style.visibility</p:attrName>
                                        </p:attrNameLst>
                                      </p:cBhvr>
                                      <p:to>
                                        <p:strVal val="visible"/>
                                      </p:to>
                                    </p:set>
                                    <p:anim calcmode="lin" valueType="num">
                                      <p:cBhvr>
                                        <p:cTn id="312" dur="500" fill="hold"/>
                                        <p:tgtEl>
                                          <p:spTgt spid="166"/>
                                        </p:tgtEl>
                                        <p:attrNameLst>
                                          <p:attrName>ppt_w</p:attrName>
                                        </p:attrNameLst>
                                      </p:cBhvr>
                                      <p:tavLst>
                                        <p:tav tm="0">
                                          <p:val>
                                            <p:fltVal val="0"/>
                                          </p:val>
                                        </p:tav>
                                        <p:tav tm="100000">
                                          <p:val>
                                            <p:strVal val="#ppt_w"/>
                                          </p:val>
                                        </p:tav>
                                      </p:tavLst>
                                    </p:anim>
                                    <p:anim calcmode="lin" valueType="num">
                                      <p:cBhvr>
                                        <p:cTn id="313" dur="500" fill="hold"/>
                                        <p:tgtEl>
                                          <p:spTgt spid="166"/>
                                        </p:tgtEl>
                                        <p:attrNameLst>
                                          <p:attrName>ppt_h</p:attrName>
                                        </p:attrNameLst>
                                      </p:cBhvr>
                                      <p:tavLst>
                                        <p:tav tm="0">
                                          <p:val>
                                            <p:fltVal val="0"/>
                                          </p:val>
                                        </p:tav>
                                        <p:tav tm="100000">
                                          <p:val>
                                            <p:strVal val="#ppt_h"/>
                                          </p:val>
                                        </p:tav>
                                      </p:tavLst>
                                    </p:anim>
                                  </p:childTnLst>
                                </p:cTn>
                              </p:par>
                              <p:par>
                                <p:cTn id="314" presetID="23" presetClass="entr" presetSubtype="16" fill="hold" nodeType="withEffect">
                                  <p:stCondLst>
                                    <p:cond delay="0"/>
                                  </p:stCondLst>
                                  <p:childTnLst>
                                    <p:set>
                                      <p:cBhvr>
                                        <p:cTn id="315" dur="1" fill="hold">
                                          <p:stCondLst>
                                            <p:cond delay="0"/>
                                          </p:stCondLst>
                                        </p:cTn>
                                        <p:tgtEl>
                                          <p:spTgt spid="169"/>
                                        </p:tgtEl>
                                        <p:attrNameLst>
                                          <p:attrName>style.visibility</p:attrName>
                                        </p:attrNameLst>
                                      </p:cBhvr>
                                      <p:to>
                                        <p:strVal val="visible"/>
                                      </p:to>
                                    </p:set>
                                    <p:anim calcmode="lin" valueType="num">
                                      <p:cBhvr>
                                        <p:cTn id="316" dur="500" fill="hold"/>
                                        <p:tgtEl>
                                          <p:spTgt spid="169"/>
                                        </p:tgtEl>
                                        <p:attrNameLst>
                                          <p:attrName>ppt_w</p:attrName>
                                        </p:attrNameLst>
                                      </p:cBhvr>
                                      <p:tavLst>
                                        <p:tav tm="0">
                                          <p:val>
                                            <p:fltVal val="0"/>
                                          </p:val>
                                        </p:tav>
                                        <p:tav tm="100000">
                                          <p:val>
                                            <p:strVal val="#ppt_w"/>
                                          </p:val>
                                        </p:tav>
                                      </p:tavLst>
                                    </p:anim>
                                    <p:anim calcmode="lin" valueType="num">
                                      <p:cBhvr>
                                        <p:cTn id="317" dur="500" fill="hold"/>
                                        <p:tgtEl>
                                          <p:spTgt spid="169"/>
                                        </p:tgtEl>
                                        <p:attrNameLst>
                                          <p:attrName>ppt_h</p:attrName>
                                        </p:attrNameLst>
                                      </p:cBhvr>
                                      <p:tavLst>
                                        <p:tav tm="0">
                                          <p:val>
                                            <p:fltVal val="0"/>
                                          </p:val>
                                        </p:tav>
                                        <p:tav tm="100000">
                                          <p:val>
                                            <p:strVal val="#ppt_h"/>
                                          </p:val>
                                        </p:tav>
                                      </p:tavLst>
                                    </p:anim>
                                  </p:childTnLst>
                                </p:cTn>
                              </p:par>
                              <p:par>
                                <p:cTn id="318" presetID="23" presetClass="entr" presetSubtype="16" fill="hold" nodeType="withEffect">
                                  <p:stCondLst>
                                    <p:cond delay="0"/>
                                  </p:stCondLst>
                                  <p:childTnLst>
                                    <p:set>
                                      <p:cBhvr>
                                        <p:cTn id="319" dur="1" fill="hold">
                                          <p:stCondLst>
                                            <p:cond delay="0"/>
                                          </p:stCondLst>
                                        </p:cTn>
                                        <p:tgtEl>
                                          <p:spTgt spid="172"/>
                                        </p:tgtEl>
                                        <p:attrNameLst>
                                          <p:attrName>style.visibility</p:attrName>
                                        </p:attrNameLst>
                                      </p:cBhvr>
                                      <p:to>
                                        <p:strVal val="visible"/>
                                      </p:to>
                                    </p:set>
                                    <p:anim calcmode="lin" valueType="num">
                                      <p:cBhvr>
                                        <p:cTn id="320" dur="500" fill="hold"/>
                                        <p:tgtEl>
                                          <p:spTgt spid="172"/>
                                        </p:tgtEl>
                                        <p:attrNameLst>
                                          <p:attrName>ppt_w</p:attrName>
                                        </p:attrNameLst>
                                      </p:cBhvr>
                                      <p:tavLst>
                                        <p:tav tm="0">
                                          <p:val>
                                            <p:fltVal val="0"/>
                                          </p:val>
                                        </p:tav>
                                        <p:tav tm="100000">
                                          <p:val>
                                            <p:strVal val="#ppt_w"/>
                                          </p:val>
                                        </p:tav>
                                      </p:tavLst>
                                    </p:anim>
                                    <p:anim calcmode="lin" valueType="num">
                                      <p:cBhvr>
                                        <p:cTn id="321" dur="500" fill="hold"/>
                                        <p:tgtEl>
                                          <p:spTgt spid="172"/>
                                        </p:tgtEl>
                                        <p:attrNameLst>
                                          <p:attrName>ppt_h</p:attrName>
                                        </p:attrNameLst>
                                      </p:cBhvr>
                                      <p:tavLst>
                                        <p:tav tm="0">
                                          <p:val>
                                            <p:fltVal val="0"/>
                                          </p:val>
                                        </p:tav>
                                        <p:tav tm="100000">
                                          <p:val>
                                            <p:strVal val="#ppt_h"/>
                                          </p:val>
                                        </p:tav>
                                      </p:tavLst>
                                    </p:anim>
                                  </p:childTnLst>
                                </p:cTn>
                              </p:par>
                              <p:par>
                                <p:cTn id="322" presetID="23" presetClass="entr" presetSubtype="16" fill="hold" nodeType="withEffect">
                                  <p:stCondLst>
                                    <p:cond delay="0"/>
                                  </p:stCondLst>
                                  <p:childTnLst>
                                    <p:set>
                                      <p:cBhvr>
                                        <p:cTn id="323" dur="1" fill="hold">
                                          <p:stCondLst>
                                            <p:cond delay="0"/>
                                          </p:stCondLst>
                                        </p:cTn>
                                        <p:tgtEl>
                                          <p:spTgt spid="175"/>
                                        </p:tgtEl>
                                        <p:attrNameLst>
                                          <p:attrName>style.visibility</p:attrName>
                                        </p:attrNameLst>
                                      </p:cBhvr>
                                      <p:to>
                                        <p:strVal val="visible"/>
                                      </p:to>
                                    </p:set>
                                    <p:anim calcmode="lin" valueType="num">
                                      <p:cBhvr>
                                        <p:cTn id="324" dur="500" fill="hold"/>
                                        <p:tgtEl>
                                          <p:spTgt spid="175"/>
                                        </p:tgtEl>
                                        <p:attrNameLst>
                                          <p:attrName>ppt_w</p:attrName>
                                        </p:attrNameLst>
                                      </p:cBhvr>
                                      <p:tavLst>
                                        <p:tav tm="0">
                                          <p:val>
                                            <p:fltVal val="0"/>
                                          </p:val>
                                        </p:tav>
                                        <p:tav tm="100000">
                                          <p:val>
                                            <p:strVal val="#ppt_w"/>
                                          </p:val>
                                        </p:tav>
                                      </p:tavLst>
                                    </p:anim>
                                    <p:anim calcmode="lin" valueType="num">
                                      <p:cBhvr>
                                        <p:cTn id="325" dur="500" fill="hold"/>
                                        <p:tgtEl>
                                          <p:spTgt spid="175"/>
                                        </p:tgtEl>
                                        <p:attrNameLst>
                                          <p:attrName>ppt_h</p:attrName>
                                        </p:attrNameLst>
                                      </p:cBhvr>
                                      <p:tavLst>
                                        <p:tav tm="0">
                                          <p:val>
                                            <p:fltVal val="0"/>
                                          </p:val>
                                        </p:tav>
                                        <p:tav tm="100000">
                                          <p:val>
                                            <p:strVal val="#ppt_h"/>
                                          </p:val>
                                        </p:tav>
                                      </p:tavLst>
                                    </p:anim>
                                  </p:childTnLst>
                                </p:cTn>
                              </p:par>
                              <p:par>
                                <p:cTn id="326"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27" dur="2000" fill="hold"/>
                                        <p:tgtEl>
                                          <p:spTgt spid="178"/>
                                        </p:tgtEl>
                                        <p:attrNameLst>
                                          <p:attrName>ppt_x</p:attrName>
                                          <p:attrName>ppt_y</p:attrName>
                                        </p:attrNameLst>
                                      </p:cBhvr>
                                      <p:rCtr x="48" y="-36"/>
                                    </p:animMotion>
                                  </p:childTnLst>
                                </p:cTn>
                              </p:par>
                              <p:par>
                                <p:cTn id="328"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29" dur="2000" fill="hold"/>
                                        <p:tgtEl>
                                          <p:spTgt spid="181"/>
                                        </p:tgtEl>
                                        <p:attrNameLst>
                                          <p:attrName>ppt_x</p:attrName>
                                          <p:attrName>ppt_y</p:attrName>
                                        </p:attrNameLst>
                                      </p:cBhvr>
                                      <p:rCtr x="48" y="-36"/>
                                    </p:animMotion>
                                  </p:childTnLst>
                                </p:cTn>
                              </p:par>
                              <p:par>
                                <p:cTn id="330"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1" dur="2000" fill="hold"/>
                                        <p:tgtEl>
                                          <p:spTgt spid="130"/>
                                        </p:tgtEl>
                                        <p:attrNameLst>
                                          <p:attrName>ppt_x</p:attrName>
                                          <p:attrName>ppt_y</p:attrName>
                                        </p:attrNameLst>
                                      </p:cBhvr>
                                      <p:rCtr x="48" y="-36"/>
                                    </p:animMotion>
                                  </p:childTnLst>
                                </p:cTn>
                              </p:par>
                              <p:par>
                                <p:cTn id="332"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3" dur="2000" fill="hold"/>
                                        <p:tgtEl>
                                          <p:spTgt spid="133"/>
                                        </p:tgtEl>
                                        <p:attrNameLst>
                                          <p:attrName>ppt_x</p:attrName>
                                          <p:attrName>ppt_y</p:attrName>
                                        </p:attrNameLst>
                                      </p:cBhvr>
                                      <p:rCtr x="48" y="-36"/>
                                    </p:animMotion>
                                  </p:childTnLst>
                                </p:cTn>
                              </p:par>
                              <p:par>
                                <p:cTn id="334"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5" dur="2000" fill="hold"/>
                                        <p:tgtEl>
                                          <p:spTgt spid="136"/>
                                        </p:tgtEl>
                                        <p:attrNameLst>
                                          <p:attrName>ppt_x</p:attrName>
                                          <p:attrName>ppt_y</p:attrName>
                                        </p:attrNameLst>
                                      </p:cBhvr>
                                      <p:rCtr x="48" y="-36"/>
                                    </p:animMotion>
                                  </p:childTnLst>
                                </p:cTn>
                              </p:par>
                              <p:par>
                                <p:cTn id="336"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7" dur="2000" fill="hold"/>
                                        <p:tgtEl>
                                          <p:spTgt spid="139"/>
                                        </p:tgtEl>
                                        <p:attrNameLst>
                                          <p:attrName>ppt_x</p:attrName>
                                          <p:attrName>ppt_y</p:attrName>
                                        </p:attrNameLst>
                                      </p:cBhvr>
                                      <p:rCtr x="48" y="-36"/>
                                    </p:animMotion>
                                  </p:childTnLst>
                                </p:cTn>
                              </p:par>
                              <p:par>
                                <p:cTn id="338"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39" dur="2000" fill="hold"/>
                                        <p:tgtEl>
                                          <p:spTgt spid="142"/>
                                        </p:tgtEl>
                                        <p:attrNameLst>
                                          <p:attrName>ppt_x</p:attrName>
                                          <p:attrName>ppt_y</p:attrName>
                                        </p:attrNameLst>
                                      </p:cBhvr>
                                      <p:rCtr x="48" y="-36"/>
                                    </p:animMotion>
                                  </p:childTnLst>
                                </p:cTn>
                              </p:par>
                              <p:par>
                                <p:cTn id="340"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41" dur="2000" fill="hold"/>
                                        <p:tgtEl>
                                          <p:spTgt spid="145"/>
                                        </p:tgtEl>
                                        <p:attrNameLst>
                                          <p:attrName>ppt_x</p:attrName>
                                          <p:attrName>ppt_y</p:attrName>
                                        </p:attrNameLst>
                                      </p:cBhvr>
                                      <p:rCtr x="48" y="-36"/>
                                    </p:animMotion>
                                  </p:childTnLst>
                                </p:cTn>
                              </p:par>
                              <p:par>
                                <p:cTn id="342" presetID="44" presetClass="path" presetSubtype="0" accel="50000" decel="50000" fill="hold" nodeType="withEffect">
                                  <p:stCondLst>
                                    <p:cond delay="0"/>
                                  </p:stCondLst>
                                  <p:childTnLst>
                                    <p:animMotion origin="layout" path="M 3.33333E-6 1.11111E-6 L 0.02552 -0.05324 C 0.03107 -0.06528 0.03906 -0.07199 0.04739 -0.07199 C 0.05694 -0.07199 0.06458 -0.06528 0.07014 -0.05324 L 0.09583 1.11111E-6 " pathEditMode="relative" rAng="0" ptsTypes="FffFF">
                                      <p:cBhvr>
                                        <p:cTn id="343" dur="2000" fill="hold"/>
                                        <p:tgtEl>
                                          <p:spTgt spid="148"/>
                                        </p:tgtEl>
                                        <p:attrNameLst>
                                          <p:attrName>ppt_x</p:attrName>
                                          <p:attrName>ppt_y</p:attrName>
                                        </p:attrNameLst>
                                      </p:cBhvr>
                                      <p:rCtr x="48" y="-36"/>
                                    </p:animMotion>
                                  </p:childTnLst>
                                </p:cTn>
                              </p:par>
                              <p:par>
                                <p:cTn id="344" presetID="44" presetClass="path" presetSubtype="0" accel="50000" decel="50000" fill="hold" nodeType="withEffect">
                                  <p:stCondLst>
                                    <p:cond delay="0"/>
                                  </p:stCondLst>
                                  <p:childTnLst>
                                    <p:animMotion origin="layout" path="M 3.33333E-6 -2.22222E-6 L -0.02778 0.05533 C -0.03386 0.06783 -0.04254 0.075 -0.05157 0.075 C -0.06198 0.075 -0.07032 0.06783 -0.07639 0.05533 L -0.10417 -2.22222E-6 " pathEditMode="relative" rAng="0" ptsTypes="FffFF">
                                      <p:cBhvr>
                                        <p:cTn id="345" dur="2000" fill="hold"/>
                                        <p:tgtEl>
                                          <p:spTgt spid="151"/>
                                        </p:tgtEl>
                                        <p:attrNameLst>
                                          <p:attrName>ppt_x</p:attrName>
                                          <p:attrName>ppt_y</p:attrName>
                                        </p:attrNameLst>
                                      </p:cBhvr>
                                      <p:rCtr x="-52" y="38"/>
                                    </p:animMotion>
                                  </p:childTnLst>
                                </p:cTn>
                              </p:par>
                              <p:par>
                                <p:cTn id="346"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347" dur="2000" fill="hold"/>
                                        <p:tgtEl>
                                          <p:spTgt spid="154"/>
                                        </p:tgtEl>
                                        <p:attrNameLst>
                                          <p:attrName>ppt_x</p:attrName>
                                          <p:attrName>ppt_y</p:attrName>
                                        </p:attrNameLst>
                                      </p:cBhvr>
                                      <p:rCtr x="-52" y="38"/>
                                    </p:animMotion>
                                  </p:childTnLst>
                                </p:cTn>
                              </p:par>
                              <p:par>
                                <p:cTn id="348" presetID="44" presetClass="path" presetSubtype="0" accel="50000" decel="50000" fill="hold" nodeType="withEffect">
                                  <p:stCondLst>
                                    <p:cond delay="0"/>
                                  </p:stCondLst>
                                  <p:childTnLst>
                                    <p:animMotion origin="layout" path="M -3.33333E-6 -2.22222E-6 L -0.02777 0.05533 C -0.03385 0.06783 -0.04253 0.075 -0.05156 0.075 C -0.06198 0.075 -0.07031 0.06783 -0.07639 0.05533 L -0.10416 -2.22222E-6 " pathEditMode="relative" rAng="0" ptsTypes="FffFF">
                                      <p:cBhvr>
                                        <p:cTn id="349" dur="2000" fill="hold"/>
                                        <p:tgtEl>
                                          <p:spTgt spid="157"/>
                                        </p:tgtEl>
                                        <p:attrNameLst>
                                          <p:attrName>ppt_x</p:attrName>
                                          <p:attrName>ppt_y</p:attrName>
                                        </p:attrNameLst>
                                      </p:cBhvr>
                                      <p:rCtr x="-52" y="38"/>
                                    </p:animMotion>
                                  </p:childTnLst>
                                </p:cTn>
                              </p:par>
                              <p:par>
                                <p:cTn id="350" presetID="44" presetClass="path" presetSubtype="0" accel="50000" decel="50000" fill="hold" nodeType="withEffect">
                                  <p:stCondLst>
                                    <p:cond delay="0"/>
                                  </p:stCondLst>
                                  <p:childTnLst>
                                    <p:animMotion origin="layout" path="M 5.55112E-17 -2.22222E-6 L -0.02778 0.05533 C -0.03385 0.06783 -0.04253 0.075 -0.05156 0.075 C -0.06198 0.075 -0.07031 0.06783 -0.07639 0.05533 L -0.10417 -2.22222E-6 " pathEditMode="relative" rAng="0" ptsTypes="FffFF">
                                      <p:cBhvr>
                                        <p:cTn id="351" dur="2000" fill="hold"/>
                                        <p:tgtEl>
                                          <p:spTgt spid="160"/>
                                        </p:tgtEl>
                                        <p:attrNameLst>
                                          <p:attrName>ppt_x</p:attrName>
                                          <p:attrName>ppt_y</p:attrName>
                                        </p:attrNameLst>
                                      </p:cBhvr>
                                      <p:rCtr x="-52" y="38"/>
                                    </p:animMotion>
                                  </p:childTnLst>
                                </p:cTn>
                              </p:par>
                              <p:par>
                                <p:cTn id="352"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353" dur="2000" fill="hold"/>
                                        <p:tgtEl>
                                          <p:spTgt spid="163"/>
                                        </p:tgtEl>
                                        <p:attrNameLst>
                                          <p:attrName>ppt_x</p:attrName>
                                          <p:attrName>ppt_y</p:attrName>
                                        </p:attrNameLst>
                                      </p:cBhvr>
                                      <p:rCtr x="-52" y="38"/>
                                    </p:animMotion>
                                  </p:childTnLst>
                                </p:cTn>
                              </p:par>
                              <p:par>
                                <p:cTn id="354"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355" dur="2000" fill="hold"/>
                                        <p:tgtEl>
                                          <p:spTgt spid="166"/>
                                        </p:tgtEl>
                                        <p:attrNameLst>
                                          <p:attrName>ppt_x</p:attrName>
                                          <p:attrName>ppt_y</p:attrName>
                                        </p:attrNameLst>
                                      </p:cBhvr>
                                      <p:rCtr x="-52" y="38"/>
                                    </p:animMotion>
                                  </p:childTnLst>
                                </p:cTn>
                              </p:par>
                              <p:par>
                                <p:cTn id="356" presetID="44" presetClass="path" presetSubtype="0" accel="50000" decel="50000" fill="hold" nodeType="withEffect">
                                  <p:stCondLst>
                                    <p:cond delay="0"/>
                                  </p:stCondLst>
                                  <p:childTnLst>
                                    <p:animMotion origin="layout" path="M 1.11022E-16 -2.22222E-6 L -0.02778 0.05533 C -0.03385 0.06783 -0.04253 0.075 -0.05156 0.075 C -0.06198 0.075 -0.07031 0.06783 -0.07639 0.05533 L -0.10417 -2.22222E-6 " pathEditMode="relative" rAng="0" ptsTypes="FffFF">
                                      <p:cBhvr>
                                        <p:cTn id="357" dur="2000" fill="hold"/>
                                        <p:tgtEl>
                                          <p:spTgt spid="169"/>
                                        </p:tgtEl>
                                        <p:attrNameLst>
                                          <p:attrName>ppt_x</p:attrName>
                                          <p:attrName>ppt_y</p:attrName>
                                        </p:attrNameLst>
                                      </p:cBhvr>
                                      <p:rCtr x="-52" y="38"/>
                                    </p:animMotion>
                                  </p:childTnLst>
                                </p:cTn>
                              </p:par>
                              <p:par>
                                <p:cTn id="358" presetID="44" presetClass="path" presetSubtype="0" accel="50000" decel="50000" fill="hold" nodeType="withEffect">
                                  <p:stCondLst>
                                    <p:cond delay="0"/>
                                  </p:stCondLst>
                                  <p:childTnLst>
                                    <p:animMotion origin="layout" path="M 0 -2.22222E-6 L -0.02778 0.05533 C -0.03385 0.06783 -0.04253 0.075 -0.05156 0.075 C -0.06198 0.075 -0.07031 0.06783 -0.07639 0.05533 L -0.10417 -2.22222E-6 " pathEditMode="relative" rAng="0" ptsTypes="FffFF">
                                      <p:cBhvr>
                                        <p:cTn id="359" dur="2000" fill="hold"/>
                                        <p:tgtEl>
                                          <p:spTgt spid="172"/>
                                        </p:tgtEl>
                                        <p:attrNameLst>
                                          <p:attrName>ppt_x</p:attrName>
                                          <p:attrName>ppt_y</p:attrName>
                                        </p:attrNameLst>
                                      </p:cBhvr>
                                      <p:rCtr x="-52" y="38"/>
                                    </p:animMotion>
                                  </p:childTnLst>
                                </p:cTn>
                              </p:par>
                              <p:par>
                                <p:cTn id="360" presetID="44" presetClass="path" presetSubtype="0" accel="50000" decel="50000" fill="hold" nodeType="withEffect">
                                  <p:stCondLst>
                                    <p:cond delay="0"/>
                                  </p:stCondLst>
                                  <p:childTnLst>
                                    <p:animMotion origin="layout" path="M 0.00417 -2.22222E-6 L -0.02361 0.05533 C -0.02969 0.06783 -0.03837 0.075 -0.0474 0.075 C -0.05781 0.075 -0.06615 0.06783 -0.07222 0.05533 L -0.1 -2.22222E-6 " pathEditMode="relative" rAng="0" ptsTypes="FffFF">
                                      <p:cBhvr>
                                        <p:cTn id="361" dur="2000" fill="hold"/>
                                        <p:tgtEl>
                                          <p:spTgt spid="175"/>
                                        </p:tgtEl>
                                        <p:attrNameLst>
                                          <p:attrName>ppt_x</p:attrName>
                                          <p:attrName>ppt_y</p:attrName>
                                        </p:attrNameLst>
                                      </p:cBhvr>
                                      <p:rCtr x="-52" y="38"/>
                                    </p:animMotion>
                                  </p:childTnLst>
                                </p:cTn>
                              </p:par>
                            </p:childTnLst>
                          </p:cTn>
                        </p:par>
                        <p:par>
                          <p:cTn id="362" fill="hold">
                            <p:stCondLst>
                              <p:cond delay="2000"/>
                            </p:stCondLst>
                            <p:childTnLst>
                              <p:par>
                                <p:cTn id="363" presetID="23" presetClass="exit" presetSubtype="32" fill="hold" nodeType="afterEffect">
                                  <p:stCondLst>
                                    <p:cond delay="0"/>
                                  </p:stCondLst>
                                  <p:childTnLst>
                                    <p:anim calcmode="lin" valueType="num">
                                      <p:cBhvr>
                                        <p:cTn id="364" dur="500"/>
                                        <p:tgtEl>
                                          <p:spTgt spid="178"/>
                                        </p:tgtEl>
                                        <p:attrNameLst>
                                          <p:attrName>ppt_w</p:attrName>
                                        </p:attrNameLst>
                                      </p:cBhvr>
                                      <p:tavLst>
                                        <p:tav tm="0">
                                          <p:val>
                                            <p:strVal val="ppt_w"/>
                                          </p:val>
                                        </p:tav>
                                        <p:tav tm="100000">
                                          <p:val>
                                            <p:fltVal val="0"/>
                                          </p:val>
                                        </p:tav>
                                      </p:tavLst>
                                    </p:anim>
                                    <p:anim calcmode="lin" valueType="num">
                                      <p:cBhvr>
                                        <p:cTn id="365" dur="500"/>
                                        <p:tgtEl>
                                          <p:spTgt spid="178"/>
                                        </p:tgtEl>
                                        <p:attrNameLst>
                                          <p:attrName>ppt_h</p:attrName>
                                        </p:attrNameLst>
                                      </p:cBhvr>
                                      <p:tavLst>
                                        <p:tav tm="0">
                                          <p:val>
                                            <p:strVal val="ppt_h"/>
                                          </p:val>
                                        </p:tav>
                                        <p:tav tm="100000">
                                          <p:val>
                                            <p:fltVal val="0"/>
                                          </p:val>
                                        </p:tav>
                                      </p:tavLst>
                                    </p:anim>
                                    <p:set>
                                      <p:cBhvr>
                                        <p:cTn id="366" dur="1" fill="hold">
                                          <p:stCondLst>
                                            <p:cond delay="499"/>
                                          </p:stCondLst>
                                        </p:cTn>
                                        <p:tgtEl>
                                          <p:spTgt spid="178"/>
                                        </p:tgtEl>
                                        <p:attrNameLst>
                                          <p:attrName>style.visibility</p:attrName>
                                        </p:attrNameLst>
                                      </p:cBhvr>
                                      <p:to>
                                        <p:strVal val="hidden"/>
                                      </p:to>
                                    </p:set>
                                  </p:childTnLst>
                                </p:cTn>
                              </p:par>
                              <p:par>
                                <p:cTn id="367" presetID="23" presetClass="exit" presetSubtype="32" fill="hold" nodeType="withEffect">
                                  <p:stCondLst>
                                    <p:cond delay="0"/>
                                  </p:stCondLst>
                                  <p:childTnLst>
                                    <p:anim calcmode="lin" valueType="num">
                                      <p:cBhvr>
                                        <p:cTn id="368" dur="500"/>
                                        <p:tgtEl>
                                          <p:spTgt spid="181"/>
                                        </p:tgtEl>
                                        <p:attrNameLst>
                                          <p:attrName>ppt_w</p:attrName>
                                        </p:attrNameLst>
                                      </p:cBhvr>
                                      <p:tavLst>
                                        <p:tav tm="0">
                                          <p:val>
                                            <p:strVal val="ppt_w"/>
                                          </p:val>
                                        </p:tav>
                                        <p:tav tm="100000">
                                          <p:val>
                                            <p:fltVal val="0"/>
                                          </p:val>
                                        </p:tav>
                                      </p:tavLst>
                                    </p:anim>
                                    <p:anim calcmode="lin" valueType="num">
                                      <p:cBhvr>
                                        <p:cTn id="369" dur="500"/>
                                        <p:tgtEl>
                                          <p:spTgt spid="181"/>
                                        </p:tgtEl>
                                        <p:attrNameLst>
                                          <p:attrName>ppt_h</p:attrName>
                                        </p:attrNameLst>
                                      </p:cBhvr>
                                      <p:tavLst>
                                        <p:tav tm="0">
                                          <p:val>
                                            <p:strVal val="ppt_h"/>
                                          </p:val>
                                        </p:tav>
                                        <p:tav tm="100000">
                                          <p:val>
                                            <p:fltVal val="0"/>
                                          </p:val>
                                        </p:tav>
                                      </p:tavLst>
                                    </p:anim>
                                    <p:set>
                                      <p:cBhvr>
                                        <p:cTn id="370" dur="1" fill="hold">
                                          <p:stCondLst>
                                            <p:cond delay="499"/>
                                          </p:stCondLst>
                                        </p:cTn>
                                        <p:tgtEl>
                                          <p:spTgt spid="181"/>
                                        </p:tgtEl>
                                        <p:attrNameLst>
                                          <p:attrName>style.visibility</p:attrName>
                                        </p:attrNameLst>
                                      </p:cBhvr>
                                      <p:to>
                                        <p:strVal val="hidden"/>
                                      </p:to>
                                    </p:set>
                                  </p:childTnLst>
                                </p:cTn>
                              </p:par>
                              <p:par>
                                <p:cTn id="371" presetID="23" presetClass="exit" presetSubtype="32" fill="hold" nodeType="withEffect">
                                  <p:stCondLst>
                                    <p:cond delay="0"/>
                                  </p:stCondLst>
                                  <p:childTnLst>
                                    <p:anim calcmode="lin" valueType="num">
                                      <p:cBhvr>
                                        <p:cTn id="372" dur="500"/>
                                        <p:tgtEl>
                                          <p:spTgt spid="130"/>
                                        </p:tgtEl>
                                        <p:attrNameLst>
                                          <p:attrName>ppt_w</p:attrName>
                                        </p:attrNameLst>
                                      </p:cBhvr>
                                      <p:tavLst>
                                        <p:tav tm="0">
                                          <p:val>
                                            <p:strVal val="ppt_w"/>
                                          </p:val>
                                        </p:tav>
                                        <p:tav tm="100000">
                                          <p:val>
                                            <p:fltVal val="0"/>
                                          </p:val>
                                        </p:tav>
                                      </p:tavLst>
                                    </p:anim>
                                    <p:anim calcmode="lin" valueType="num">
                                      <p:cBhvr>
                                        <p:cTn id="373" dur="500"/>
                                        <p:tgtEl>
                                          <p:spTgt spid="130"/>
                                        </p:tgtEl>
                                        <p:attrNameLst>
                                          <p:attrName>ppt_h</p:attrName>
                                        </p:attrNameLst>
                                      </p:cBhvr>
                                      <p:tavLst>
                                        <p:tav tm="0">
                                          <p:val>
                                            <p:strVal val="ppt_h"/>
                                          </p:val>
                                        </p:tav>
                                        <p:tav tm="100000">
                                          <p:val>
                                            <p:fltVal val="0"/>
                                          </p:val>
                                        </p:tav>
                                      </p:tavLst>
                                    </p:anim>
                                    <p:set>
                                      <p:cBhvr>
                                        <p:cTn id="374" dur="1" fill="hold">
                                          <p:stCondLst>
                                            <p:cond delay="499"/>
                                          </p:stCondLst>
                                        </p:cTn>
                                        <p:tgtEl>
                                          <p:spTgt spid="130"/>
                                        </p:tgtEl>
                                        <p:attrNameLst>
                                          <p:attrName>style.visibility</p:attrName>
                                        </p:attrNameLst>
                                      </p:cBhvr>
                                      <p:to>
                                        <p:strVal val="hidden"/>
                                      </p:to>
                                    </p:set>
                                  </p:childTnLst>
                                </p:cTn>
                              </p:par>
                              <p:par>
                                <p:cTn id="375" presetID="23" presetClass="exit" presetSubtype="32" fill="hold" nodeType="withEffect">
                                  <p:stCondLst>
                                    <p:cond delay="0"/>
                                  </p:stCondLst>
                                  <p:childTnLst>
                                    <p:anim calcmode="lin" valueType="num">
                                      <p:cBhvr>
                                        <p:cTn id="376" dur="500"/>
                                        <p:tgtEl>
                                          <p:spTgt spid="133"/>
                                        </p:tgtEl>
                                        <p:attrNameLst>
                                          <p:attrName>ppt_w</p:attrName>
                                        </p:attrNameLst>
                                      </p:cBhvr>
                                      <p:tavLst>
                                        <p:tav tm="0">
                                          <p:val>
                                            <p:strVal val="ppt_w"/>
                                          </p:val>
                                        </p:tav>
                                        <p:tav tm="100000">
                                          <p:val>
                                            <p:fltVal val="0"/>
                                          </p:val>
                                        </p:tav>
                                      </p:tavLst>
                                    </p:anim>
                                    <p:anim calcmode="lin" valueType="num">
                                      <p:cBhvr>
                                        <p:cTn id="377" dur="500"/>
                                        <p:tgtEl>
                                          <p:spTgt spid="133"/>
                                        </p:tgtEl>
                                        <p:attrNameLst>
                                          <p:attrName>ppt_h</p:attrName>
                                        </p:attrNameLst>
                                      </p:cBhvr>
                                      <p:tavLst>
                                        <p:tav tm="0">
                                          <p:val>
                                            <p:strVal val="ppt_h"/>
                                          </p:val>
                                        </p:tav>
                                        <p:tav tm="100000">
                                          <p:val>
                                            <p:fltVal val="0"/>
                                          </p:val>
                                        </p:tav>
                                      </p:tavLst>
                                    </p:anim>
                                    <p:set>
                                      <p:cBhvr>
                                        <p:cTn id="378" dur="1" fill="hold">
                                          <p:stCondLst>
                                            <p:cond delay="499"/>
                                          </p:stCondLst>
                                        </p:cTn>
                                        <p:tgtEl>
                                          <p:spTgt spid="133"/>
                                        </p:tgtEl>
                                        <p:attrNameLst>
                                          <p:attrName>style.visibility</p:attrName>
                                        </p:attrNameLst>
                                      </p:cBhvr>
                                      <p:to>
                                        <p:strVal val="hidden"/>
                                      </p:to>
                                    </p:set>
                                  </p:childTnLst>
                                </p:cTn>
                              </p:par>
                              <p:par>
                                <p:cTn id="379" presetID="23" presetClass="exit" presetSubtype="32" fill="hold" nodeType="withEffect">
                                  <p:stCondLst>
                                    <p:cond delay="0"/>
                                  </p:stCondLst>
                                  <p:childTnLst>
                                    <p:anim calcmode="lin" valueType="num">
                                      <p:cBhvr>
                                        <p:cTn id="380" dur="500"/>
                                        <p:tgtEl>
                                          <p:spTgt spid="136"/>
                                        </p:tgtEl>
                                        <p:attrNameLst>
                                          <p:attrName>ppt_w</p:attrName>
                                        </p:attrNameLst>
                                      </p:cBhvr>
                                      <p:tavLst>
                                        <p:tav tm="0">
                                          <p:val>
                                            <p:strVal val="ppt_w"/>
                                          </p:val>
                                        </p:tav>
                                        <p:tav tm="100000">
                                          <p:val>
                                            <p:fltVal val="0"/>
                                          </p:val>
                                        </p:tav>
                                      </p:tavLst>
                                    </p:anim>
                                    <p:anim calcmode="lin" valueType="num">
                                      <p:cBhvr>
                                        <p:cTn id="381" dur="500"/>
                                        <p:tgtEl>
                                          <p:spTgt spid="136"/>
                                        </p:tgtEl>
                                        <p:attrNameLst>
                                          <p:attrName>ppt_h</p:attrName>
                                        </p:attrNameLst>
                                      </p:cBhvr>
                                      <p:tavLst>
                                        <p:tav tm="0">
                                          <p:val>
                                            <p:strVal val="ppt_h"/>
                                          </p:val>
                                        </p:tav>
                                        <p:tav tm="100000">
                                          <p:val>
                                            <p:fltVal val="0"/>
                                          </p:val>
                                        </p:tav>
                                      </p:tavLst>
                                    </p:anim>
                                    <p:set>
                                      <p:cBhvr>
                                        <p:cTn id="382" dur="1" fill="hold">
                                          <p:stCondLst>
                                            <p:cond delay="499"/>
                                          </p:stCondLst>
                                        </p:cTn>
                                        <p:tgtEl>
                                          <p:spTgt spid="136"/>
                                        </p:tgtEl>
                                        <p:attrNameLst>
                                          <p:attrName>style.visibility</p:attrName>
                                        </p:attrNameLst>
                                      </p:cBhvr>
                                      <p:to>
                                        <p:strVal val="hidden"/>
                                      </p:to>
                                    </p:set>
                                  </p:childTnLst>
                                </p:cTn>
                              </p:par>
                              <p:par>
                                <p:cTn id="383" presetID="23" presetClass="exit" presetSubtype="32" fill="hold" nodeType="withEffect">
                                  <p:stCondLst>
                                    <p:cond delay="0"/>
                                  </p:stCondLst>
                                  <p:childTnLst>
                                    <p:anim calcmode="lin" valueType="num">
                                      <p:cBhvr>
                                        <p:cTn id="384" dur="500"/>
                                        <p:tgtEl>
                                          <p:spTgt spid="139"/>
                                        </p:tgtEl>
                                        <p:attrNameLst>
                                          <p:attrName>ppt_w</p:attrName>
                                        </p:attrNameLst>
                                      </p:cBhvr>
                                      <p:tavLst>
                                        <p:tav tm="0">
                                          <p:val>
                                            <p:strVal val="ppt_w"/>
                                          </p:val>
                                        </p:tav>
                                        <p:tav tm="100000">
                                          <p:val>
                                            <p:fltVal val="0"/>
                                          </p:val>
                                        </p:tav>
                                      </p:tavLst>
                                    </p:anim>
                                    <p:anim calcmode="lin" valueType="num">
                                      <p:cBhvr>
                                        <p:cTn id="385" dur="500"/>
                                        <p:tgtEl>
                                          <p:spTgt spid="139"/>
                                        </p:tgtEl>
                                        <p:attrNameLst>
                                          <p:attrName>ppt_h</p:attrName>
                                        </p:attrNameLst>
                                      </p:cBhvr>
                                      <p:tavLst>
                                        <p:tav tm="0">
                                          <p:val>
                                            <p:strVal val="ppt_h"/>
                                          </p:val>
                                        </p:tav>
                                        <p:tav tm="100000">
                                          <p:val>
                                            <p:fltVal val="0"/>
                                          </p:val>
                                        </p:tav>
                                      </p:tavLst>
                                    </p:anim>
                                    <p:set>
                                      <p:cBhvr>
                                        <p:cTn id="386" dur="1" fill="hold">
                                          <p:stCondLst>
                                            <p:cond delay="499"/>
                                          </p:stCondLst>
                                        </p:cTn>
                                        <p:tgtEl>
                                          <p:spTgt spid="139"/>
                                        </p:tgtEl>
                                        <p:attrNameLst>
                                          <p:attrName>style.visibility</p:attrName>
                                        </p:attrNameLst>
                                      </p:cBhvr>
                                      <p:to>
                                        <p:strVal val="hidden"/>
                                      </p:to>
                                    </p:set>
                                  </p:childTnLst>
                                </p:cTn>
                              </p:par>
                              <p:par>
                                <p:cTn id="387" presetID="23" presetClass="exit" presetSubtype="32" fill="hold" nodeType="withEffect">
                                  <p:stCondLst>
                                    <p:cond delay="0"/>
                                  </p:stCondLst>
                                  <p:childTnLst>
                                    <p:anim calcmode="lin" valueType="num">
                                      <p:cBhvr>
                                        <p:cTn id="388" dur="500"/>
                                        <p:tgtEl>
                                          <p:spTgt spid="142"/>
                                        </p:tgtEl>
                                        <p:attrNameLst>
                                          <p:attrName>ppt_w</p:attrName>
                                        </p:attrNameLst>
                                      </p:cBhvr>
                                      <p:tavLst>
                                        <p:tav tm="0">
                                          <p:val>
                                            <p:strVal val="ppt_w"/>
                                          </p:val>
                                        </p:tav>
                                        <p:tav tm="100000">
                                          <p:val>
                                            <p:fltVal val="0"/>
                                          </p:val>
                                        </p:tav>
                                      </p:tavLst>
                                    </p:anim>
                                    <p:anim calcmode="lin" valueType="num">
                                      <p:cBhvr>
                                        <p:cTn id="389" dur="500"/>
                                        <p:tgtEl>
                                          <p:spTgt spid="142"/>
                                        </p:tgtEl>
                                        <p:attrNameLst>
                                          <p:attrName>ppt_h</p:attrName>
                                        </p:attrNameLst>
                                      </p:cBhvr>
                                      <p:tavLst>
                                        <p:tav tm="0">
                                          <p:val>
                                            <p:strVal val="ppt_h"/>
                                          </p:val>
                                        </p:tav>
                                        <p:tav tm="100000">
                                          <p:val>
                                            <p:fltVal val="0"/>
                                          </p:val>
                                        </p:tav>
                                      </p:tavLst>
                                    </p:anim>
                                    <p:set>
                                      <p:cBhvr>
                                        <p:cTn id="390" dur="1" fill="hold">
                                          <p:stCondLst>
                                            <p:cond delay="499"/>
                                          </p:stCondLst>
                                        </p:cTn>
                                        <p:tgtEl>
                                          <p:spTgt spid="142"/>
                                        </p:tgtEl>
                                        <p:attrNameLst>
                                          <p:attrName>style.visibility</p:attrName>
                                        </p:attrNameLst>
                                      </p:cBhvr>
                                      <p:to>
                                        <p:strVal val="hidden"/>
                                      </p:to>
                                    </p:set>
                                  </p:childTnLst>
                                </p:cTn>
                              </p:par>
                              <p:par>
                                <p:cTn id="391" presetID="23" presetClass="exit" presetSubtype="32" fill="hold" nodeType="withEffect">
                                  <p:stCondLst>
                                    <p:cond delay="0"/>
                                  </p:stCondLst>
                                  <p:childTnLst>
                                    <p:anim calcmode="lin" valueType="num">
                                      <p:cBhvr>
                                        <p:cTn id="392" dur="500"/>
                                        <p:tgtEl>
                                          <p:spTgt spid="145"/>
                                        </p:tgtEl>
                                        <p:attrNameLst>
                                          <p:attrName>ppt_w</p:attrName>
                                        </p:attrNameLst>
                                      </p:cBhvr>
                                      <p:tavLst>
                                        <p:tav tm="0">
                                          <p:val>
                                            <p:strVal val="ppt_w"/>
                                          </p:val>
                                        </p:tav>
                                        <p:tav tm="100000">
                                          <p:val>
                                            <p:fltVal val="0"/>
                                          </p:val>
                                        </p:tav>
                                      </p:tavLst>
                                    </p:anim>
                                    <p:anim calcmode="lin" valueType="num">
                                      <p:cBhvr>
                                        <p:cTn id="393" dur="500"/>
                                        <p:tgtEl>
                                          <p:spTgt spid="145"/>
                                        </p:tgtEl>
                                        <p:attrNameLst>
                                          <p:attrName>ppt_h</p:attrName>
                                        </p:attrNameLst>
                                      </p:cBhvr>
                                      <p:tavLst>
                                        <p:tav tm="0">
                                          <p:val>
                                            <p:strVal val="ppt_h"/>
                                          </p:val>
                                        </p:tav>
                                        <p:tav tm="100000">
                                          <p:val>
                                            <p:fltVal val="0"/>
                                          </p:val>
                                        </p:tav>
                                      </p:tavLst>
                                    </p:anim>
                                    <p:set>
                                      <p:cBhvr>
                                        <p:cTn id="394" dur="1" fill="hold">
                                          <p:stCondLst>
                                            <p:cond delay="499"/>
                                          </p:stCondLst>
                                        </p:cTn>
                                        <p:tgtEl>
                                          <p:spTgt spid="145"/>
                                        </p:tgtEl>
                                        <p:attrNameLst>
                                          <p:attrName>style.visibility</p:attrName>
                                        </p:attrNameLst>
                                      </p:cBhvr>
                                      <p:to>
                                        <p:strVal val="hidden"/>
                                      </p:to>
                                    </p:set>
                                  </p:childTnLst>
                                </p:cTn>
                              </p:par>
                              <p:par>
                                <p:cTn id="395" presetID="23" presetClass="exit" presetSubtype="32" fill="hold" nodeType="withEffect">
                                  <p:stCondLst>
                                    <p:cond delay="0"/>
                                  </p:stCondLst>
                                  <p:childTnLst>
                                    <p:anim calcmode="lin" valueType="num">
                                      <p:cBhvr>
                                        <p:cTn id="396" dur="500"/>
                                        <p:tgtEl>
                                          <p:spTgt spid="148"/>
                                        </p:tgtEl>
                                        <p:attrNameLst>
                                          <p:attrName>ppt_w</p:attrName>
                                        </p:attrNameLst>
                                      </p:cBhvr>
                                      <p:tavLst>
                                        <p:tav tm="0">
                                          <p:val>
                                            <p:strVal val="ppt_w"/>
                                          </p:val>
                                        </p:tav>
                                        <p:tav tm="100000">
                                          <p:val>
                                            <p:fltVal val="0"/>
                                          </p:val>
                                        </p:tav>
                                      </p:tavLst>
                                    </p:anim>
                                    <p:anim calcmode="lin" valueType="num">
                                      <p:cBhvr>
                                        <p:cTn id="397" dur="500"/>
                                        <p:tgtEl>
                                          <p:spTgt spid="148"/>
                                        </p:tgtEl>
                                        <p:attrNameLst>
                                          <p:attrName>ppt_h</p:attrName>
                                        </p:attrNameLst>
                                      </p:cBhvr>
                                      <p:tavLst>
                                        <p:tav tm="0">
                                          <p:val>
                                            <p:strVal val="ppt_h"/>
                                          </p:val>
                                        </p:tav>
                                        <p:tav tm="100000">
                                          <p:val>
                                            <p:fltVal val="0"/>
                                          </p:val>
                                        </p:tav>
                                      </p:tavLst>
                                    </p:anim>
                                    <p:set>
                                      <p:cBhvr>
                                        <p:cTn id="398" dur="1" fill="hold">
                                          <p:stCondLst>
                                            <p:cond delay="499"/>
                                          </p:stCondLst>
                                        </p:cTn>
                                        <p:tgtEl>
                                          <p:spTgt spid="148"/>
                                        </p:tgtEl>
                                        <p:attrNameLst>
                                          <p:attrName>style.visibility</p:attrName>
                                        </p:attrNameLst>
                                      </p:cBhvr>
                                      <p:to>
                                        <p:strVal val="hidden"/>
                                      </p:to>
                                    </p:set>
                                  </p:childTnLst>
                                </p:cTn>
                              </p:par>
                              <p:par>
                                <p:cTn id="399" presetID="23" presetClass="exit" presetSubtype="32" fill="hold" nodeType="withEffect">
                                  <p:stCondLst>
                                    <p:cond delay="0"/>
                                  </p:stCondLst>
                                  <p:childTnLst>
                                    <p:anim calcmode="lin" valueType="num">
                                      <p:cBhvr>
                                        <p:cTn id="400" dur="500"/>
                                        <p:tgtEl>
                                          <p:spTgt spid="151"/>
                                        </p:tgtEl>
                                        <p:attrNameLst>
                                          <p:attrName>ppt_w</p:attrName>
                                        </p:attrNameLst>
                                      </p:cBhvr>
                                      <p:tavLst>
                                        <p:tav tm="0">
                                          <p:val>
                                            <p:strVal val="ppt_w"/>
                                          </p:val>
                                        </p:tav>
                                        <p:tav tm="100000">
                                          <p:val>
                                            <p:fltVal val="0"/>
                                          </p:val>
                                        </p:tav>
                                      </p:tavLst>
                                    </p:anim>
                                    <p:anim calcmode="lin" valueType="num">
                                      <p:cBhvr>
                                        <p:cTn id="401" dur="500"/>
                                        <p:tgtEl>
                                          <p:spTgt spid="151"/>
                                        </p:tgtEl>
                                        <p:attrNameLst>
                                          <p:attrName>ppt_h</p:attrName>
                                        </p:attrNameLst>
                                      </p:cBhvr>
                                      <p:tavLst>
                                        <p:tav tm="0">
                                          <p:val>
                                            <p:strVal val="ppt_h"/>
                                          </p:val>
                                        </p:tav>
                                        <p:tav tm="100000">
                                          <p:val>
                                            <p:fltVal val="0"/>
                                          </p:val>
                                        </p:tav>
                                      </p:tavLst>
                                    </p:anim>
                                    <p:set>
                                      <p:cBhvr>
                                        <p:cTn id="402" dur="1" fill="hold">
                                          <p:stCondLst>
                                            <p:cond delay="499"/>
                                          </p:stCondLst>
                                        </p:cTn>
                                        <p:tgtEl>
                                          <p:spTgt spid="151"/>
                                        </p:tgtEl>
                                        <p:attrNameLst>
                                          <p:attrName>style.visibility</p:attrName>
                                        </p:attrNameLst>
                                      </p:cBhvr>
                                      <p:to>
                                        <p:strVal val="hidden"/>
                                      </p:to>
                                    </p:set>
                                  </p:childTnLst>
                                </p:cTn>
                              </p:par>
                              <p:par>
                                <p:cTn id="403" presetID="23" presetClass="exit" presetSubtype="32" fill="hold" nodeType="withEffect">
                                  <p:stCondLst>
                                    <p:cond delay="0"/>
                                  </p:stCondLst>
                                  <p:childTnLst>
                                    <p:anim calcmode="lin" valueType="num">
                                      <p:cBhvr>
                                        <p:cTn id="404" dur="500"/>
                                        <p:tgtEl>
                                          <p:spTgt spid="154"/>
                                        </p:tgtEl>
                                        <p:attrNameLst>
                                          <p:attrName>ppt_w</p:attrName>
                                        </p:attrNameLst>
                                      </p:cBhvr>
                                      <p:tavLst>
                                        <p:tav tm="0">
                                          <p:val>
                                            <p:strVal val="ppt_w"/>
                                          </p:val>
                                        </p:tav>
                                        <p:tav tm="100000">
                                          <p:val>
                                            <p:fltVal val="0"/>
                                          </p:val>
                                        </p:tav>
                                      </p:tavLst>
                                    </p:anim>
                                    <p:anim calcmode="lin" valueType="num">
                                      <p:cBhvr>
                                        <p:cTn id="405" dur="500"/>
                                        <p:tgtEl>
                                          <p:spTgt spid="154"/>
                                        </p:tgtEl>
                                        <p:attrNameLst>
                                          <p:attrName>ppt_h</p:attrName>
                                        </p:attrNameLst>
                                      </p:cBhvr>
                                      <p:tavLst>
                                        <p:tav tm="0">
                                          <p:val>
                                            <p:strVal val="ppt_h"/>
                                          </p:val>
                                        </p:tav>
                                        <p:tav tm="100000">
                                          <p:val>
                                            <p:fltVal val="0"/>
                                          </p:val>
                                        </p:tav>
                                      </p:tavLst>
                                    </p:anim>
                                    <p:set>
                                      <p:cBhvr>
                                        <p:cTn id="406" dur="1" fill="hold">
                                          <p:stCondLst>
                                            <p:cond delay="499"/>
                                          </p:stCondLst>
                                        </p:cTn>
                                        <p:tgtEl>
                                          <p:spTgt spid="154"/>
                                        </p:tgtEl>
                                        <p:attrNameLst>
                                          <p:attrName>style.visibility</p:attrName>
                                        </p:attrNameLst>
                                      </p:cBhvr>
                                      <p:to>
                                        <p:strVal val="hidden"/>
                                      </p:to>
                                    </p:set>
                                  </p:childTnLst>
                                </p:cTn>
                              </p:par>
                              <p:par>
                                <p:cTn id="407" presetID="23" presetClass="exit" presetSubtype="32" fill="hold" nodeType="withEffect">
                                  <p:stCondLst>
                                    <p:cond delay="0"/>
                                  </p:stCondLst>
                                  <p:childTnLst>
                                    <p:anim calcmode="lin" valueType="num">
                                      <p:cBhvr>
                                        <p:cTn id="408" dur="500"/>
                                        <p:tgtEl>
                                          <p:spTgt spid="157"/>
                                        </p:tgtEl>
                                        <p:attrNameLst>
                                          <p:attrName>ppt_w</p:attrName>
                                        </p:attrNameLst>
                                      </p:cBhvr>
                                      <p:tavLst>
                                        <p:tav tm="0">
                                          <p:val>
                                            <p:strVal val="ppt_w"/>
                                          </p:val>
                                        </p:tav>
                                        <p:tav tm="100000">
                                          <p:val>
                                            <p:fltVal val="0"/>
                                          </p:val>
                                        </p:tav>
                                      </p:tavLst>
                                    </p:anim>
                                    <p:anim calcmode="lin" valueType="num">
                                      <p:cBhvr>
                                        <p:cTn id="409" dur="500"/>
                                        <p:tgtEl>
                                          <p:spTgt spid="157"/>
                                        </p:tgtEl>
                                        <p:attrNameLst>
                                          <p:attrName>ppt_h</p:attrName>
                                        </p:attrNameLst>
                                      </p:cBhvr>
                                      <p:tavLst>
                                        <p:tav tm="0">
                                          <p:val>
                                            <p:strVal val="ppt_h"/>
                                          </p:val>
                                        </p:tav>
                                        <p:tav tm="100000">
                                          <p:val>
                                            <p:fltVal val="0"/>
                                          </p:val>
                                        </p:tav>
                                      </p:tavLst>
                                    </p:anim>
                                    <p:set>
                                      <p:cBhvr>
                                        <p:cTn id="410" dur="1" fill="hold">
                                          <p:stCondLst>
                                            <p:cond delay="499"/>
                                          </p:stCondLst>
                                        </p:cTn>
                                        <p:tgtEl>
                                          <p:spTgt spid="157"/>
                                        </p:tgtEl>
                                        <p:attrNameLst>
                                          <p:attrName>style.visibility</p:attrName>
                                        </p:attrNameLst>
                                      </p:cBhvr>
                                      <p:to>
                                        <p:strVal val="hidden"/>
                                      </p:to>
                                    </p:set>
                                  </p:childTnLst>
                                </p:cTn>
                              </p:par>
                              <p:par>
                                <p:cTn id="411" presetID="23" presetClass="exit" presetSubtype="32" fill="hold" nodeType="withEffect">
                                  <p:stCondLst>
                                    <p:cond delay="0"/>
                                  </p:stCondLst>
                                  <p:childTnLst>
                                    <p:anim calcmode="lin" valueType="num">
                                      <p:cBhvr>
                                        <p:cTn id="412" dur="500"/>
                                        <p:tgtEl>
                                          <p:spTgt spid="160"/>
                                        </p:tgtEl>
                                        <p:attrNameLst>
                                          <p:attrName>ppt_w</p:attrName>
                                        </p:attrNameLst>
                                      </p:cBhvr>
                                      <p:tavLst>
                                        <p:tav tm="0">
                                          <p:val>
                                            <p:strVal val="ppt_w"/>
                                          </p:val>
                                        </p:tav>
                                        <p:tav tm="100000">
                                          <p:val>
                                            <p:fltVal val="0"/>
                                          </p:val>
                                        </p:tav>
                                      </p:tavLst>
                                    </p:anim>
                                    <p:anim calcmode="lin" valueType="num">
                                      <p:cBhvr>
                                        <p:cTn id="413" dur="500"/>
                                        <p:tgtEl>
                                          <p:spTgt spid="160"/>
                                        </p:tgtEl>
                                        <p:attrNameLst>
                                          <p:attrName>ppt_h</p:attrName>
                                        </p:attrNameLst>
                                      </p:cBhvr>
                                      <p:tavLst>
                                        <p:tav tm="0">
                                          <p:val>
                                            <p:strVal val="ppt_h"/>
                                          </p:val>
                                        </p:tav>
                                        <p:tav tm="100000">
                                          <p:val>
                                            <p:fltVal val="0"/>
                                          </p:val>
                                        </p:tav>
                                      </p:tavLst>
                                    </p:anim>
                                    <p:set>
                                      <p:cBhvr>
                                        <p:cTn id="414" dur="1" fill="hold">
                                          <p:stCondLst>
                                            <p:cond delay="499"/>
                                          </p:stCondLst>
                                        </p:cTn>
                                        <p:tgtEl>
                                          <p:spTgt spid="160"/>
                                        </p:tgtEl>
                                        <p:attrNameLst>
                                          <p:attrName>style.visibility</p:attrName>
                                        </p:attrNameLst>
                                      </p:cBhvr>
                                      <p:to>
                                        <p:strVal val="hidden"/>
                                      </p:to>
                                    </p:set>
                                  </p:childTnLst>
                                </p:cTn>
                              </p:par>
                              <p:par>
                                <p:cTn id="415" presetID="23" presetClass="exit" presetSubtype="32" fill="hold" nodeType="withEffect">
                                  <p:stCondLst>
                                    <p:cond delay="0"/>
                                  </p:stCondLst>
                                  <p:childTnLst>
                                    <p:anim calcmode="lin" valueType="num">
                                      <p:cBhvr>
                                        <p:cTn id="416" dur="500"/>
                                        <p:tgtEl>
                                          <p:spTgt spid="163"/>
                                        </p:tgtEl>
                                        <p:attrNameLst>
                                          <p:attrName>ppt_w</p:attrName>
                                        </p:attrNameLst>
                                      </p:cBhvr>
                                      <p:tavLst>
                                        <p:tav tm="0">
                                          <p:val>
                                            <p:strVal val="ppt_w"/>
                                          </p:val>
                                        </p:tav>
                                        <p:tav tm="100000">
                                          <p:val>
                                            <p:fltVal val="0"/>
                                          </p:val>
                                        </p:tav>
                                      </p:tavLst>
                                    </p:anim>
                                    <p:anim calcmode="lin" valueType="num">
                                      <p:cBhvr>
                                        <p:cTn id="417" dur="500"/>
                                        <p:tgtEl>
                                          <p:spTgt spid="163"/>
                                        </p:tgtEl>
                                        <p:attrNameLst>
                                          <p:attrName>ppt_h</p:attrName>
                                        </p:attrNameLst>
                                      </p:cBhvr>
                                      <p:tavLst>
                                        <p:tav tm="0">
                                          <p:val>
                                            <p:strVal val="ppt_h"/>
                                          </p:val>
                                        </p:tav>
                                        <p:tav tm="100000">
                                          <p:val>
                                            <p:fltVal val="0"/>
                                          </p:val>
                                        </p:tav>
                                      </p:tavLst>
                                    </p:anim>
                                    <p:set>
                                      <p:cBhvr>
                                        <p:cTn id="418" dur="1" fill="hold">
                                          <p:stCondLst>
                                            <p:cond delay="499"/>
                                          </p:stCondLst>
                                        </p:cTn>
                                        <p:tgtEl>
                                          <p:spTgt spid="163"/>
                                        </p:tgtEl>
                                        <p:attrNameLst>
                                          <p:attrName>style.visibility</p:attrName>
                                        </p:attrNameLst>
                                      </p:cBhvr>
                                      <p:to>
                                        <p:strVal val="hidden"/>
                                      </p:to>
                                    </p:set>
                                  </p:childTnLst>
                                </p:cTn>
                              </p:par>
                              <p:par>
                                <p:cTn id="419" presetID="23" presetClass="exit" presetSubtype="32" fill="hold" nodeType="withEffect">
                                  <p:stCondLst>
                                    <p:cond delay="0"/>
                                  </p:stCondLst>
                                  <p:childTnLst>
                                    <p:anim calcmode="lin" valueType="num">
                                      <p:cBhvr>
                                        <p:cTn id="420" dur="500"/>
                                        <p:tgtEl>
                                          <p:spTgt spid="166"/>
                                        </p:tgtEl>
                                        <p:attrNameLst>
                                          <p:attrName>ppt_w</p:attrName>
                                        </p:attrNameLst>
                                      </p:cBhvr>
                                      <p:tavLst>
                                        <p:tav tm="0">
                                          <p:val>
                                            <p:strVal val="ppt_w"/>
                                          </p:val>
                                        </p:tav>
                                        <p:tav tm="100000">
                                          <p:val>
                                            <p:fltVal val="0"/>
                                          </p:val>
                                        </p:tav>
                                      </p:tavLst>
                                    </p:anim>
                                    <p:anim calcmode="lin" valueType="num">
                                      <p:cBhvr>
                                        <p:cTn id="421" dur="500"/>
                                        <p:tgtEl>
                                          <p:spTgt spid="166"/>
                                        </p:tgtEl>
                                        <p:attrNameLst>
                                          <p:attrName>ppt_h</p:attrName>
                                        </p:attrNameLst>
                                      </p:cBhvr>
                                      <p:tavLst>
                                        <p:tav tm="0">
                                          <p:val>
                                            <p:strVal val="ppt_h"/>
                                          </p:val>
                                        </p:tav>
                                        <p:tav tm="100000">
                                          <p:val>
                                            <p:fltVal val="0"/>
                                          </p:val>
                                        </p:tav>
                                      </p:tavLst>
                                    </p:anim>
                                    <p:set>
                                      <p:cBhvr>
                                        <p:cTn id="422" dur="1" fill="hold">
                                          <p:stCondLst>
                                            <p:cond delay="499"/>
                                          </p:stCondLst>
                                        </p:cTn>
                                        <p:tgtEl>
                                          <p:spTgt spid="166"/>
                                        </p:tgtEl>
                                        <p:attrNameLst>
                                          <p:attrName>style.visibility</p:attrName>
                                        </p:attrNameLst>
                                      </p:cBhvr>
                                      <p:to>
                                        <p:strVal val="hidden"/>
                                      </p:to>
                                    </p:set>
                                  </p:childTnLst>
                                </p:cTn>
                              </p:par>
                              <p:par>
                                <p:cTn id="423" presetID="23" presetClass="exit" presetSubtype="32" fill="hold" nodeType="withEffect">
                                  <p:stCondLst>
                                    <p:cond delay="0"/>
                                  </p:stCondLst>
                                  <p:childTnLst>
                                    <p:anim calcmode="lin" valueType="num">
                                      <p:cBhvr>
                                        <p:cTn id="424" dur="500"/>
                                        <p:tgtEl>
                                          <p:spTgt spid="169"/>
                                        </p:tgtEl>
                                        <p:attrNameLst>
                                          <p:attrName>ppt_w</p:attrName>
                                        </p:attrNameLst>
                                      </p:cBhvr>
                                      <p:tavLst>
                                        <p:tav tm="0">
                                          <p:val>
                                            <p:strVal val="ppt_w"/>
                                          </p:val>
                                        </p:tav>
                                        <p:tav tm="100000">
                                          <p:val>
                                            <p:fltVal val="0"/>
                                          </p:val>
                                        </p:tav>
                                      </p:tavLst>
                                    </p:anim>
                                    <p:anim calcmode="lin" valueType="num">
                                      <p:cBhvr>
                                        <p:cTn id="425" dur="500"/>
                                        <p:tgtEl>
                                          <p:spTgt spid="169"/>
                                        </p:tgtEl>
                                        <p:attrNameLst>
                                          <p:attrName>ppt_h</p:attrName>
                                        </p:attrNameLst>
                                      </p:cBhvr>
                                      <p:tavLst>
                                        <p:tav tm="0">
                                          <p:val>
                                            <p:strVal val="ppt_h"/>
                                          </p:val>
                                        </p:tav>
                                        <p:tav tm="100000">
                                          <p:val>
                                            <p:fltVal val="0"/>
                                          </p:val>
                                        </p:tav>
                                      </p:tavLst>
                                    </p:anim>
                                    <p:set>
                                      <p:cBhvr>
                                        <p:cTn id="426" dur="1" fill="hold">
                                          <p:stCondLst>
                                            <p:cond delay="499"/>
                                          </p:stCondLst>
                                        </p:cTn>
                                        <p:tgtEl>
                                          <p:spTgt spid="169"/>
                                        </p:tgtEl>
                                        <p:attrNameLst>
                                          <p:attrName>style.visibility</p:attrName>
                                        </p:attrNameLst>
                                      </p:cBhvr>
                                      <p:to>
                                        <p:strVal val="hidden"/>
                                      </p:to>
                                    </p:set>
                                  </p:childTnLst>
                                </p:cTn>
                              </p:par>
                              <p:par>
                                <p:cTn id="427" presetID="23" presetClass="exit" presetSubtype="32" fill="hold" nodeType="withEffect">
                                  <p:stCondLst>
                                    <p:cond delay="0"/>
                                  </p:stCondLst>
                                  <p:childTnLst>
                                    <p:anim calcmode="lin" valueType="num">
                                      <p:cBhvr>
                                        <p:cTn id="428" dur="500"/>
                                        <p:tgtEl>
                                          <p:spTgt spid="172"/>
                                        </p:tgtEl>
                                        <p:attrNameLst>
                                          <p:attrName>ppt_w</p:attrName>
                                        </p:attrNameLst>
                                      </p:cBhvr>
                                      <p:tavLst>
                                        <p:tav tm="0">
                                          <p:val>
                                            <p:strVal val="ppt_w"/>
                                          </p:val>
                                        </p:tav>
                                        <p:tav tm="100000">
                                          <p:val>
                                            <p:fltVal val="0"/>
                                          </p:val>
                                        </p:tav>
                                      </p:tavLst>
                                    </p:anim>
                                    <p:anim calcmode="lin" valueType="num">
                                      <p:cBhvr>
                                        <p:cTn id="429" dur="500"/>
                                        <p:tgtEl>
                                          <p:spTgt spid="172"/>
                                        </p:tgtEl>
                                        <p:attrNameLst>
                                          <p:attrName>ppt_h</p:attrName>
                                        </p:attrNameLst>
                                      </p:cBhvr>
                                      <p:tavLst>
                                        <p:tav tm="0">
                                          <p:val>
                                            <p:strVal val="ppt_h"/>
                                          </p:val>
                                        </p:tav>
                                        <p:tav tm="100000">
                                          <p:val>
                                            <p:fltVal val="0"/>
                                          </p:val>
                                        </p:tav>
                                      </p:tavLst>
                                    </p:anim>
                                    <p:set>
                                      <p:cBhvr>
                                        <p:cTn id="430" dur="1" fill="hold">
                                          <p:stCondLst>
                                            <p:cond delay="499"/>
                                          </p:stCondLst>
                                        </p:cTn>
                                        <p:tgtEl>
                                          <p:spTgt spid="172"/>
                                        </p:tgtEl>
                                        <p:attrNameLst>
                                          <p:attrName>style.visibility</p:attrName>
                                        </p:attrNameLst>
                                      </p:cBhvr>
                                      <p:to>
                                        <p:strVal val="hidden"/>
                                      </p:to>
                                    </p:set>
                                  </p:childTnLst>
                                </p:cTn>
                              </p:par>
                              <p:par>
                                <p:cTn id="431" presetID="23" presetClass="exit" presetSubtype="32" fill="hold" nodeType="withEffect">
                                  <p:stCondLst>
                                    <p:cond delay="0"/>
                                  </p:stCondLst>
                                  <p:childTnLst>
                                    <p:anim calcmode="lin" valueType="num">
                                      <p:cBhvr>
                                        <p:cTn id="432" dur="500"/>
                                        <p:tgtEl>
                                          <p:spTgt spid="175"/>
                                        </p:tgtEl>
                                        <p:attrNameLst>
                                          <p:attrName>ppt_w</p:attrName>
                                        </p:attrNameLst>
                                      </p:cBhvr>
                                      <p:tavLst>
                                        <p:tav tm="0">
                                          <p:val>
                                            <p:strVal val="ppt_w"/>
                                          </p:val>
                                        </p:tav>
                                        <p:tav tm="100000">
                                          <p:val>
                                            <p:fltVal val="0"/>
                                          </p:val>
                                        </p:tav>
                                      </p:tavLst>
                                    </p:anim>
                                    <p:anim calcmode="lin" valueType="num">
                                      <p:cBhvr>
                                        <p:cTn id="433" dur="500"/>
                                        <p:tgtEl>
                                          <p:spTgt spid="175"/>
                                        </p:tgtEl>
                                        <p:attrNameLst>
                                          <p:attrName>ppt_h</p:attrName>
                                        </p:attrNameLst>
                                      </p:cBhvr>
                                      <p:tavLst>
                                        <p:tav tm="0">
                                          <p:val>
                                            <p:strVal val="ppt_h"/>
                                          </p:val>
                                        </p:tav>
                                        <p:tav tm="100000">
                                          <p:val>
                                            <p:fltVal val="0"/>
                                          </p:val>
                                        </p:tav>
                                      </p:tavLst>
                                    </p:anim>
                                    <p:set>
                                      <p:cBhvr>
                                        <p:cTn id="434" dur="1" fill="hold">
                                          <p:stCondLst>
                                            <p:cond delay="499"/>
                                          </p:stCondLst>
                                        </p:cTn>
                                        <p:tgtEl>
                                          <p:spTgt spid="175"/>
                                        </p:tgtEl>
                                        <p:attrNameLst>
                                          <p:attrName>style.visibility</p:attrName>
                                        </p:attrNameLst>
                                      </p:cBhvr>
                                      <p:to>
                                        <p:strVal val="hidden"/>
                                      </p:to>
                                    </p:set>
                                  </p:childTnLst>
                                </p:cTn>
                              </p:par>
                              <p:par>
                                <p:cTn id="435" presetID="10" presetClass="entr" presetSubtype="0" fill="hold" grpId="0" nodeType="withEffect">
                                  <p:stCondLst>
                                    <p:cond delay="0"/>
                                  </p:stCondLst>
                                  <p:childTnLst>
                                    <p:set>
                                      <p:cBhvr>
                                        <p:cTn id="436" dur="1" fill="hold">
                                          <p:stCondLst>
                                            <p:cond delay="0"/>
                                          </p:stCondLst>
                                        </p:cTn>
                                        <p:tgtEl>
                                          <p:spTgt spid="214"/>
                                        </p:tgtEl>
                                        <p:attrNameLst>
                                          <p:attrName>style.visibility</p:attrName>
                                        </p:attrNameLst>
                                      </p:cBhvr>
                                      <p:to>
                                        <p:strVal val="visible"/>
                                      </p:to>
                                    </p:set>
                                    <p:animEffect transition="in" filter="fade">
                                      <p:cBhvr>
                                        <p:cTn id="437" dur="500"/>
                                        <p:tgtEl>
                                          <p:spTgt spid="214"/>
                                        </p:tgtEl>
                                      </p:cBhvr>
                                    </p:animEffect>
                                  </p:childTnLst>
                                </p:cTn>
                              </p:par>
                              <p:par>
                                <p:cTn id="438" presetID="10" presetClass="entr" presetSubtype="0" fill="hold" grpId="0" nodeType="withEffect">
                                  <p:stCondLst>
                                    <p:cond delay="0"/>
                                  </p:stCondLst>
                                  <p:childTnLst>
                                    <p:set>
                                      <p:cBhvr>
                                        <p:cTn id="439" dur="1" fill="hold">
                                          <p:stCondLst>
                                            <p:cond delay="0"/>
                                          </p:stCondLst>
                                        </p:cTn>
                                        <p:tgtEl>
                                          <p:spTgt spid="216"/>
                                        </p:tgtEl>
                                        <p:attrNameLst>
                                          <p:attrName>style.visibility</p:attrName>
                                        </p:attrNameLst>
                                      </p:cBhvr>
                                      <p:to>
                                        <p:strVal val="visible"/>
                                      </p:to>
                                    </p:set>
                                    <p:animEffect transition="in" filter="fade">
                                      <p:cBhvr>
                                        <p:cTn id="440" dur="500"/>
                                        <p:tgtEl>
                                          <p:spTgt spid="216"/>
                                        </p:tgtEl>
                                      </p:cBhvr>
                                    </p:animEffect>
                                  </p:childTnLst>
                                </p:cTn>
                              </p:par>
                            </p:childTnLst>
                          </p:cTn>
                        </p:par>
                        <p:par>
                          <p:cTn id="441" fill="hold">
                            <p:stCondLst>
                              <p:cond delay="2500"/>
                            </p:stCondLst>
                            <p:childTnLst>
                              <p:par>
                                <p:cTn id="442" presetID="1" presetClass="exit" presetSubtype="0" fill="hold" grpId="0" nodeType="afterEffect">
                                  <p:stCondLst>
                                    <p:cond delay="0"/>
                                  </p:stCondLst>
                                  <p:childTnLst>
                                    <p:set>
                                      <p:cBhvr>
                                        <p:cTn id="443" dur="1" fill="hold">
                                          <p:stCondLst>
                                            <p:cond delay="0"/>
                                          </p:stCondLst>
                                        </p:cTn>
                                        <p:tgtEl>
                                          <p:spTgt spid="194"/>
                                        </p:tgtEl>
                                        <p:attrNameLst>
                                          <p:attrName>style.visibility</p:attrName>
                                        </p:attrNameLst>
                                      </p:cBhvr>
                                      <p:to>
                                        <p:strVal val="hidden"/>
                                      </p:to>
                                    </p:set>
                                  </p:childTnLst>
                                </p:cTn>
                              </p:par>
                            </p:childTnLst>
                          </p:cTn>
                        </p:par>
                        <p:par>
                          <p:cTn id="444" fill="hold">
                            <p:stCondLst>
                              <p:cond delay="2500"/>
                            </p:stCondLst>
                            <p:childTnLst>
                              <p:par>
                                <p:cTn id="445" presetID="1" presetClass="entr" presetSubtype="0" fill="hold" grpId="0" nodeType="afterEffect">
                                  <p:stCondLst>
                                    <p:cond delay="0"/>
                                  </p:stCondLst>
                                  <p:childTnLst>
                                    <p:set>
                                      <p:cBhvr>
                                        <p:cTn id="44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P spid="216" grpId="0" animBg="1"/>
      <p:bldP spid="214" grpId="0" animBg="1"/>
      <p:bldP spid="213" grpId="0" animBg="1"/>
      <p:bldP spid="108" grpId="0" animBg="1"/>
      <p:bldP spid="110" grpId="0" animBg="1"/>
      <p:bldP spid="111" grpId="0" animBg="1"/>
      <p:bldP spid="113" grpId="0" animBg="1"/>
      <p:bldP spid="114" grpId="0" animBg="1"/>
      <p:bldP spid="115" grpId="0" animBg="1"/>
      <p:bldP spid="117" grpId="0" animBg="1"/>
      <p:bldP spid="118" grpId="0" animBg="1"/>
      <p:bldP spid="119" grpId="0" animBg="1"/>
      <p:bldP spid="120" grpId="0" animBg="1"/>
      <p:bldP spid="121" grpId="0" animBg="1"/>
      <p:bldP spid="122" grpId="0" animBg="1"/>
      <p:bldP spid="124" grpId="0" animBg="1"/>
      <p:bldP spid="125" grpId="0" animBg="1"/>
      <p:bldP spid="126" grpId="0" animBg="1"/>
      <p:bldP spid="127" grpId="0" animBg="1"/>
      <p:bldP spid="128" grpId="0" animBg="1"/>
      <p:bldP spid="129" grpId="0" animBg="1"/>
      <p:bldP spid="186" grpId="0" animBg="1"/>
      <p:bldP spid="188" grpId="0" animBg="1"/>
      <p:bldP spid="189" grpId="0" animBg="1"/>
      <p:bldP spid="194" grpId="0" animBg="1"/>
    </p:bldLst>
  </p:timing>
</p:sld>
</file>

<file path=ppt/tags/tag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DEFAULTDISPLAY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10;&#10;\end{document}&#10;"/>
  <p:tag name="EMBEDFONTS" val="1"/>
</p:tagLst>
</file>

<file path=ppt/tags/tag1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uation*}&#10;\psi_3(x_1, x_3, x_4)&#10;\end{equation*}&#10;&#10;\end{document}&#10;"/>
  <p:tag name="FILENAME" val="TP_tmp"/>
  <p:tag name="FORMAT" val="pngmono"/>
  <p:tag name="RES" val="1200"/>
  <p:tag name="BLEND" val="0"/>
  <p:tag name="TRANSPARENT" val="0"/>
  <p:tag name="TBUG" val="0"/>
  <p:tag name="ALLOWFS" val="0"/>
  <p:tag name="ORIGWIDTH" val="58"/>
  <p:tag name="PICTUREFILESIZE" val="3049"/>
</p:tagLst>
</file>

<file path=ppt/tags/tag1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6.6"/>
</p:tagLst>
</file>

<file path=ppt/tags/tag1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2.9|3.7"/>
</p:tagLst>
</file>

<file path=ppt/tags/tag1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8.1|6.7|11.2"/>
</p:tagLst>
</file>

<file path=ppt/tags/tag1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uation*}&#10;\frac{2n \text{  Messages Calculations} }{p \text{ Processors}} \times \left( n \text{ Iterations to Converge}\right) = \frac{2n^2}{p}&#10;\end{equation*}&#10;&#10;\end{document}&#10;"/>
  <p:tag name="FILENAME" val="TP_tmp"/>
  <p:tag name="FORMAT" val="pngmono"/>
  <p:tag name="RES" val="1200"/>
  <p:tag name="BLEND" val="0"/>
  <p:tag name="TRANSPARENT" val="0"/>
  <p:tag name="TBUG" val="0"/>
  <p:tag name="ALLOWFS" val="0"/>
  <p:tag name="ORIGWIDTH" val="270"/>
  <p:tag name="PICTUREFILESIZE" val="16075"/>
</p:tagLst>
</file>

<file path=ppt/tags/tag1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0.3|17.5"/>
</p:tagLst>
</file>

<file path=ppt/tags/tag1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5.9|6.3|5"/>
</p:tagLst>
</file>

<file path=ppt/tags/tag1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usepackage{amsmath, amssymb, amsfonts}&#10;&#10;\pagestyle{empty}&#10;\begin{document}&#10;\pagecolor[rgb]{1,1,1}%&#10;\color[rgb]{0,0,0}&#10;&#10;\setcounter{equation}{4}&#10;\addtocounter{equation}{-1}&#10;&#10;\begin{equation*}&#10;\left| \left| m_{9 \rightarrow 10} - m_{9 \rightarrow 10}^\prime \right| \right|_1 \leq \epsilon&#10;\end{equation*}&#10;&#10;\end{document}"/>
  <p:tag name="FILENAME" val="TP_tmp"/>
  <p:tag name="FORMAT" val="pngmono"/>
  <p:tag name="RES" val="1200"/>
  <p:tag name="BLEND" val="0"/>
  <p:tag name="TRANSPARENT" val="0"/>
  <p:tag name="TBUG" val="0"/>
  <p:tag name="ALLOWFS" val="0"/>
  <p:tag name="ORIGWIDTH" val="102"/>
  <p:tag name="PICTUREFILESIZE" val="2914"/>
</p:tagLst>
</file>

<file path=ppt/tags/tag1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9 \rightarrow 10}$&#10;&#10;\end{document}"/>
  <p:tag name="FILENAME" val="TP_tmp"/>
  <p:tag name="FORMAT" val="pngmono"/>
  <p:tag name="RES" val="1200"/>
  <p:tag name="BLEND" val="0"/>
  <p:tag name="TRANSPARENT" val="0"/>
  <p:tag name="TBUG" val="0"/>
  <p:tag name="ALLOWFS" val="0"/>
  <p:tag name="ORIGWIDTH" val="29"/>
  <p:tag name="PICTUREFILESIZE" val="1182"/>
</p:tagLst>
</file>

<file path=ppt/tags/tag1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9 \rightarrow 10}^\prime$&#10;&#10;\end{document}"/>
  <p:tag name="FILENAME" val="TP_tmp"/>
  <p:tag name="FORMAT" val="pngmono"/>
  <p:tag name="RES" val="1200"/>
  <p:tag name="BLEND" val="0"/>
  <p:tag name="TRANSPARENT" val="0"/>
  <p:tag name="TBUG" val="0"/>
  <p:tag name="ALLOWFS" val="0"/>
  <p:tag name="ORIGWIDTH" val="29"/>
  <p:tag name="PICTUREFILESIZE" val="1337"/>
</p:tagLst>
</file>

<file path=ppt/tags/tag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HIDDENFONTSHAPE" val="true"/>
</p:tagLst>
</file>

<file path=ppt/tags/tag2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9 \rightarrow 10}$&#10;&#10;\end{document}"/>
  <p:tag name="FILENAME" val="TP_tmp"/>
  <p:tag name="FORMAT" val="pngmono"/>
  <p:tag name="RES" val="1200"/>
  <p:tag name="BLEND" val="0"/>
  <p:tag name="TRANSPARENT" val="0"/>
  <p:tag name="TBUG" val="0"/>
  <p:tag name="ALLOWFS" val="0"/>
  <p:tag name="ORIGWIDTH" val="29"/>
  <p:tag name="PICTUREFILESIZE" val="1182"/>
</p:tagLst>
</file>

<file path=ppt/tags/tag2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4}&#10;\addtocounter{equation}{-1}&#10;&#10;$\tau_\epsilon$&#10;&#10;\end{document}"/>
  <p:tag name="FILENAME" val="TP_tmp"/>
  <p:tag name="FORMAT" val="pngmono"/>
  <p:tag name="RES" val="1200"/>
  <p:tag name="BLEND" val="0"/>
  <p:tag name="TRANSPARENT" val="0"/>
  <p:tag name="TBUG" val="0"/>
  <p:tag name="ALLOWFS" val="0"/>
  <p:tag name="ORIGWIDTH" val="9"/>
  <p:tag name="PICTUREFILESIZE" val="422"/>
</p:tagLst>
</file>

<file path=ppt/tags/tag2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9 \rightarrow 10}^\prime$&#10;&#10;\end{document}"/>
  <p:tag name="FILENAME" val="TP_tmp"/>
  <p:tag name="FORMAT" val="pngmono"/>
  <p:tag name="RES" val="1200"/>
  <p:tag name="BLEND" val="0"/>
  <p:tag name="TRANSPARENT" val="0"/>
  <p:tag name="TBUG" val="0"/>
  <p:tag name="ALLOWFS" val="0"/>
  <p:tag name="ORIGWIDTH" val="29"/>
  <p:tag name="PICTUREFILESIZE" val="1337"/>
</p:tagLst>
</file>

<file path=ppt/tags/tag2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8 \rightarrow 9}^\prime$&#10;&#10;\end{document}"/>
  <p:tag name="FILENAME" val="TP_tmp"/>
  <p:tag name="FORMAT" val="pngmono"/>
  <p:tag name="RES" val="1200"/>
  <p:tag name="BLEND" val="0"/>
  <p:tag name="TRANSPARENT" val="0"/>
  <p:tag name="TBUG" val="0"/>
  <p:tag name="ALLOWFS" val="0"/>
  <p:tag name="ORIGWIDTH" val="25"/>
  <p:tag name="PICTUREFILESIZE" val="1377"/>
</p:tagLst>
</file>

<file path=ppt/tags/tag2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7 \rightarrow 8}^\prime$&#10;&#10;\end{document}"/>
  <p:tag name="FILENAME" val="TP_tmp"/>
  <p:tag name="FORMAT" val="pngmono"/>
  <p:tag name="RES" val="1200"/>
  <p:tag name="BLEND" val="0"/>
  <p:tag name="TRANSPARENT" val="0"/>
  <p:tag name="TBUG" val="0"/>
  <p:tag name="ALLOWFS" val="0"/>
  <p:tag name="ORIGWIDTH" val="25"/>
  <p:tag name="PICTUREFILESIZE" val="1299"/>
</p:tagLst>
</file>

<file path=ppt/tags/tag2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6 \rightarrow 7}^\prime$&#10;&#10;\end{document}"/>
  <p:tag name="FILENAME" val="TP_tmp"/>
  <p:tag name="FORMAT" val="pngmono"/>
  <p:tag name="RES" val="1200"/>
  <p:tag name="BLEND" val="0"/>
  <p:tag name="TRANSPARENT" val="0"/>
  <p:tag name="TBUG" val="0"/>
  <p:tag name="ALLOWFS" val="0"/>
  <p:tag name="ORIGWIDTH" val="26"/>
  <p:tag name="PICTUREFILESIZE" val="1256"/>
</p:tagLst>
</file>

<file path=ppt/tags/tag2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5 \rightarrow 6}^\prime$&#10;&#10;\end{document}"/>
  <p:tag name="FILENAME" val="TP_tmp"/>
  <p:tag name="FORMAT" val="pngmono"/>
  <p:tag name="RES" val="1200"/>
  <p:tag name="BLEND" val="0"/>
  <p:tag name="TRANSPARENT" val="0"/>
  <p:tag name="TBUG" val="0"/>
  <p:tag name="ALLOWFS" val="0"/>
  <p:tag name="ORIGWIDTH" val="25"/>
  <p:tag name="PICTUREFILESIZE" val="1309"/>
</p:tagLst>
</file>

<file path=ppt/tags/tag2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4 \rightarrow 5}^\prime$&#10;&#10;\end{document}"/>
  <p:tag name="FILENAME" val="TP_tmp"/>
  <p:tag name="FORMAT" val="pngmono"/>
  <p:tag name="RES" val="1200"/>
  <p:tag name="BLEND" val="0"/>
  <p:tag name="TRANSPARENT" val="0"/>
  <p:tag name="TBUG" val="0"/>
  <p:tag name="ALLOWFS" val="0"/>
  <p:tag name="ORIGWIDTH" val="25"/>
  <p:tag name="PICTUREFILESIZE" val="1246"/>
</p:tagLst>
</file>

<file path=ppt/tags/tag2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3 \rightarrow 4}^{\prime}$&#10;&#10;\end{document}"/>
  <p:tag name="FILENAME" val="TP_tmp"/>
  <p:tag name="FORMAT" val="pngmono"/>
  <p:tag name="RES" val="1200"/>
  <p:tag name="BLEND" val="0"/>
  <p:tag name="TRANSPARENT" val="0"/>
  <p:tag name="TBUG" val="0"/>
  <p:tag name="ALLOWFS" val="0"/>
  <p:tag name="ORIGWIDTH" val="26"/>
  <p:tag name="PICTUREFILESIZE" val="1242"/>
</p:tagLst>
</file>

<file path=ppt/tags/tag2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8 \rightarrow 9}$&#10;&#10;\end{document}"/>
  <p:tag name="FILENAME" val="TP_tmp"/>
  <p:tag name="FORMAT" val="pngmono"/>
  <p:tag name="RES" val="1200"/>
  <p:tag name="BLEND" val="0"/>
  <p:tag name="TRANSPARENT" val="0"/>
  <p:tag name="TBUG" val="0"/>
  <p:tag name="ALLOWFS" val="0"/>
  <p:tag name="ORIGWIDTH" val="25"/>
  <p:tag name="PICTUREFILESIZE" val="1214"/>
</p:tagLst>
</file>

<file path=ppt/tags/tag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8"/>
</p:tagLst>
</file>

<file path=ppt/tags/tag3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7 \rightarrow 8}$&#10;&#10;\end{document}"/>
  <p:tag name="FILENAME" val="TP_tmp"/>
  <p:tag name="FORMAT" val="pngmono"/>
  <p:tag name="RES" val="1200"/>
  <p:tag name="BLEND" val="0"/>
  <p:tag name="TRANSPARENT" val="0"/>
  <p:tag name="TBUG" val="0"/>
  <p:tag name="ALLOWFS" val="0"/>
  <p:tag name="ORIGWIDTH" val="25"/>
  <p:tag name="PICTUREFILESIZE" val="1152"/>
</p:tagLst>
</file>

<file path=ppt/tags/tag3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1 \rightarrow 2}$&#10;&#10;\end{document}"/>
  <p:tag name="FILENAME" val="TP_tmp"/>
  <p:tag name="FORMAT" val="pngmono"/>
  <p:tag name="RES" val="1200"/>
  <p:tag name="BLEND" val="0"/>
  <p:tag name="TRANSPARENT" val="0"/>
  <p:tag name="TBUG" val="0"/>
  <p:tag name="ALLOWFS" val="0"/>
  <p:tag name="ORIGWIDTH" val="25"/>
  <p:tag name="PICTUREFILESIZE" val="990"/>
</p:tagLst>
</file>

<file path=ppt/tags/tag3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2 \rightarrow 3}$&#10;&#10;\end{document}"/>
  <p:tag name="FILENAME" val="TP_tmp"/>
  <p:tag name="FORMAT" val="pngmono"/>
  <p:tag name="RES" val="1200"/>
  <p:tag name="BLEND" val="0"/>
  <p:tag name="TRANSPARENT" val="0"/>
  <p:tag name="TBUG" val="0"/>
  <p:tag name="ALLOWFS" val="0"/>
  <p:tag name="ORIGWIDTH" val="25"/>
  <p:tag name="PICTUREFILESIZE" val="1176"/>
</p:tagLst>
</file>

<file path=ppt/tags/tag3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3 \rightarrow 4}$&#10;&#10;\end{document}"/>
  <p:tag name="FILENAME" val="TP_tmp"/>
  <p:tag name="FORMAT" val="pngmono"/>
  <p:tag name="RES" val="1200"/>
  <p:tag name="BLEND" val="0"/>
  <p:tag name="TRANSPARENT" val="0"/>
  <p:tag name="TBUG" val="0"/>
  <p:tag name="ALLOWFS" val="0"/>
  <p:tag name="ORIGWIDTH" val="26"/>
  <p:tag name="PICTUREFILESIZE" val="1096"/>
</p:tagLst>
</file>

<file path=ppt/tags/tag3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4 \rightarrow 5}$&#10;&#10;\end{document}"/>
  <p:tag name="FILENAME" val="TP_tmp"/>
  <p:tag name="FORMAT" val="pngmono"/>
  <p:tag name="RES" val="1200"/>
  <p:tag name="BLEND" val="0"/>
  <p:tag name="TRANSPARENT" val="0"/>
  <p:tag name="TBUG" val="0"/>
  <p:tag name="ALLOWFS" val="0"/>
  <p:tag name="ORIGWIDTH" val="25"/>
  <p:tag name="PICTUREFILESIZE" val="1084"/>
</p:tagLst>
</file>

<file path=ppt/tags/tag3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5 \rightarrow 6}$&#10;&#10;\end{document}"/>
  <p:tag name="FILENAME" val="TP_tmp"/>
  <p:tag name="FORMAT" val="pngmono"/>
  <p:tag name="RES" val="1200"/>
  <p:tag name="BLEND" val="0"/>
  <p:tag name="TRANSPARENT" val="0"/>
  <p:tag name="TBUG" val="0"/>
  <p:tag name="ALLOWFS" val="0"/>
  <p:tag name="ORIGWIDTH" val="25"/>
  <p:tag name="PICTUREFILESIZE" val="1166"/>
</p:tagLst>
</file>

<file path=ppt/tags/tag3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3}&#10;\addtocounter{equation}{-1}&#10;&#10;$m_{6 \rightarrow 7}$&#10;&#10;\end{document}"/>
  <p:tag name="FILENAME" val="TP_tmp"/>
  <p:tag name="FORMAT" val="pngmono"/>
  <p:tag name="RES" val="1200"/>
  <p:tag name="BLEND" val="0"/>
  <p:tag name="TRANSPARENT" val="0"/>
  <p:tag name="TBUG" val="0"/>
  <p:tag name="ALLOWFS" val="0"/>
  <p:tag name="ORIGWIDTH" val="26"/>
  <p:tag name="PICTUREFILESIZE" val="1105"/>
</p:tagLst>
</file>

<file path=ppt/tags/tag3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6.2|8.7|4.2|5.2|6.6|8.8"/>
</p:tagLst>
</file>

<file path=ppt/tags/tag3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1}&#10;\addtocounter{equation}{-1}&#10;&#10;$\textrm{O}\left( \frac{n}{p} + \tau_{\epsilon} \right)$&#10;&#10;\end{document}"/>
  <p:tag name="FILENAME" val="TP_tmp"/>
  <p:tag name="FORMAT" val="pngmono"/>
  <p:tag name="RES" val="1200"/>
  <p:tag name="BLEND" val="0"/>
  <p:tag name="TRANSPARENT" val="0"/>
  <p:tag name="TBUG" val="0"/>
  <p:tag name="ALLOWFS" val="0"/>
  <p:tag name="ORIGWIDTH" val="47"/>
  <p:tag name="PICTUREFILESIZE" val="2461"/>
</p:tagLst>
</file>

<file path=ppt/tags/tag3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1}&#10;\addtocounter{equation}{-1}&#10;&#10;$\textrm{O}\left( \frac{n  \tau_{\epsilon}  }{p} \right)$&#10;&#10;\end{document}"/>
  <p:tag name="FILENAME" val="TP_tmp"/>
  <p:tag name="FORMAT" val="pngmono"/>
  <p:tag name="RES" val="1200"/>
  <p:tag name="BLEND" val="0"/>
  <p:tag name="TRANSPARENT" val="0"/>
  <p:tag name="TBUG" val="0"/>
  <p:tag name="ALLOWFS" val="0"/>
  <p:tag name="ORIGWIDTH" val="34"/>
  <p:tag name="PICTUREFILESIZE" val="2243"/>
</p:tagLst>
</file>

<file path=ppt/tags/tag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begin{equation*}&#10;x_1&#10;\end{equation*}&#10;&#10;&#10;\end{document}&#10;"/>
  <p:tag name="FILENAME" val="TP_tmp"/>
  <p:tag name="FORMAT" val="pngmono"/>
  <p:tag name="RES" val="1200"/>
  <p:tag name="BLEND" val="0"/>
  <p:tag name="TRANSPARENT" val="0"/>
  <p:tag name="TBUG" val="0"/>
  <p:tag name="ALLOWFS" val="0"/>
  <p:tag name="ORIGWIDTH" val="10"/>
  <p:tag name="PICTUREFILESIZE" val="511"/>
</p:tagLst>
</file>

<file path=ppt/tags/tag4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5.5|2.2|4.7|3.6"/>
</p:tagLst>
</file>

<file path=ppt/tags/tag4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7|9.2"/>
</p:tagLst>
</file>

<file path=ppt/tags/tag4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6.8|4.1|2.3|4.2|2|1.2|0.8|2"/>
</p:tagLst>
</file>

<file path=ppt/tags/tag4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9.8|3.7|3.2|4.1|3.3"/>
</p:tagLst>
</file>

<file path=ppt/tags/tag4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0.7|5.2"/>
</p:tagLst>
</file>

<file path=ppt/tags/tag4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7|1.9"/>
</p:tagLst>
</file>

<file path=ppt/tags/tag4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7.5|3.8"/>
</p:tagLst>
</file>

<file path=ppt/tags/tag4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8.1"/>
</p:tagLst>
</file>

<file path=ppt/tags/tag4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7.1|11.4"/>
</p:tagLst>
</file>

<file path=ppt/tags/tag4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msmath,amssymb]{article}&#10;\usepackage[usenames]{color}&#10;&#10;\pagestyle{empty}&#10;\begin{document}&#10;\pagecolor[rgb]{1,1,1}%&#10;\color[rgb]{0,0,0}&#10;&#10;\setcounter{equation}{1}&#10;\addtocounter{equation}{-1}&#10;&#10;$\textrm{O}\left( \frac{n}{p} + \tau_{\epsilon} \right)$&#10;&#10;\end{document}"/>
  <p:tag name="FILENAME" val="TP_tmp"/>
  <p:tag name="FORMAT" val="pngmono"/>
  <p:tag name="RES" val="1200"/>
  <p:tag name="BLEND" val="0"/>
  <p:tag name="TRANSPARENT" val="1"/>
  <p:tag name="TBUG" val="0"/>
  <p:tag name="ALLOWFS" val="0"/>
  <p:tag name="ORIGWIDTH" val="47"/>
  <p:tag name="PICTUREFILESIZE" val="2461"/>
</p:tagLst>
</file>

<file path=ppt/tags/tag5.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begin{equation*}&#10;x_2&#10;\end{equation*}&#10;&#10;&#10;\end{document}&#10;"/>
  <p:tag name="FILENAME" val="TP_tmp"/>
  <p:tag name="FORMAT" val="pngmono"/>
  <p:tag name="RES" val="1200"/>
  <p:tag name="BLEND" val="0"/>
  <p:tag name="TRANSPARENT" val="0"/>
  <p:tag name="TBUG" val="0"/>
  <p:tag name="ALLOWFS" val="0"/>
  <p:tag name="ORIGWIDTH" val="10"/>
  <p:tag name="PICTUREFILESIZE" val="662"/>
</p:tagLst>
</file>

<file path=ppt/tags/tag50.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43"/>
</p:tagLst>
</file>

<file path=ppt/tags/tag51.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rticle}\pagestyle{empty}&#10;&#10;\usepackage{amssymb, amsmath, amsthm, amsfonts}&#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narray*}&#10;\text{minimize:} &amp; &amp;  \sum_{(i,j) \in \text{Cut Edges} } c_{ij} \\&#10;\text{subj. to: }  &amp; &amp; \sum_{i \in \text{Largest Block}} w_i \leq \frac{\gamma}{\numcpus} \sum_{v \in V} w_v&#10;\end{eqnarray*}&#10;&#10;&#10;\end{document}&#10;"/>
  <p:tag name="FILENAME" val="TP_tmp"/>
  <p:tag name="FORMAT" val="pngmono"/>
  <p:tag name="RES" val="1200"/>
  <p:tag name="BLEND" val="0"/>
  <p:tag name="TRANSPARENT" val="0"/>
  <p:tag name="TBUG" val="0"/>
  <p:tag name="ALLOWFS" val="0"/>
  <p:tag name="ORIGWIDTH" val="183"/>
  <p:tag name="PICTUREFILESIZE" val="16394"/>
</p:tagLst>
</file>

<file path=ppt/tags/tag52.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rticle}\pagestyle{empty}&#10;&#10;\usepackage{amssymb, amsmath, amsthm, amsfonts}&#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narray*}&#10;w_i &amp; = &amp; \text{Updates}_i \times \text{Size}(i) \times \text{Degree}(i) \\&#10;c_{ij} &amp; = &amp; (\text{Updates}_i + \text{Updates}_j) \times \text{MessageSize}(i,j)&#10;\end{eqnarray*}&#10;&#10;&#10;\end{document}&#10;"/>
  <p:tag name="FILENAME" val="TP_tmp"/>
  <p:tag name="FORMAT" val="pngmono"/>
  <p:tag name="RES" val="1200"/>
  <p:tag name="BLEND" val="0"/>
  <p:tag name="TRANSPARENT" val="1"/>
  <p:tag name="TBUG" val="0"/>
  <p:tag name="ALLOWFS" val="0"/>
  <p:tag name="ORIGWIDTH" val="223"/>
  <p:tag name="PICTUREFILESIZE" val="17899"/>
</p:tagLst>
</file>

<file path=ppt/tags/tag53.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IMING" val="|16.4"/>
</p:tagLst>
</file>

<file path=ppt/tags/tag54.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uation*}&#10;\text{Updates}_i = 1&#10;\end{equation*}&#10;&#10;\end{document}&#10;"/>
  <p:tag name="FILENAME" val="TP_tmp"/>
  <p:tag name="FORMAT" val="pngmono"/>
  <p:tag name="RES" val="2400"/>
  <p:tag name="BLEND" val="0"/>
  <p:tag name="TRANSPARENT" val="1"/>
  <p:tag name="TBUG" val="0"/>
  <p:tag name="ALLOWFS" val="0"/>
  <p:tag name="ORIGWIDTH" val="57"/>
  <p:tag name="PICTUREFILESIZE" val="4891"/>
</p:tagLst>
</file>

<file path=ppt/tags/tag6.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begin{equation*}&#10;x_3&#10;\end{equation*}&#10;&#10;&#10;\end{document}&#10;"/>
  <p:tag name="FILENAME" val="TP_tmp"/>
  <p:tag name="FORMAT" val="pngmono"/>
  <p:tag name="RES" val="1200"/>
  <p:tag name="BLEND" val="0"/>
  <p:tag name="TRANSPARENT" val="0"/>
  <p:tag name="TBUG" val="0"/>
  <p:tag name="ALLOWFS" val="0"/>
  <p:tag name="ORIGWIDTH" val="10"/>
  <p:tag name="PICTUREFILESIZE" val="680"/>
</p:tagLst>
</file>

<file path=ppt/tags/tag7.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begin{equation*}&#10;x_4&#10;\end{equation*}&#10;&#10;&#10;\end{document}&#10;"/>
  <p:tag name="FILENAME" val="TP_tmp"/>
  <p:tag name="FORMAT" val="pngmono"/>
  <p:tag name="RES" val="1200"/>
  <p:tag name="BLEND" val="0"/>
  <p:tag name="TRANSPARENT" val="0"/>
  <p:tag name="TBUG" val="0"/>
  <p:tag name="ALLOWFS" val="0"/>
  <p:tag name="ORIGWIDTH" val="10"/>
  <p:tag name="PICTUREFILESIZE" val="595"/>
</p:tagLst>
</file>

<file path=ppt/tags/tag8.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uation*}&#10;\psi_1(x_1, x_2, x_4)&#10;\end{equation*}&#10;&#10;\end{document}&#10;"/>
  <p:tag name="FILENAME" val="TP_tmp"/>
  <p:tag name="FORMAT" val="pngmono"/>
  <p:tag name="RES" val="1200"/>
  <p:tag name="BLEND" val="0"/>
  <p:tag name="TRANSPARENT" val="0"/>
  <p:tag name="TBUG" val="0"/>
  <p:tag name="ALLOWFS" val="0"/>
  <p:tag name="ORIGWIDTH" val="58"/>
  <p:tag name="PICTUREFILESIZE" val="2907"/>
</p:tagLst>
</file>

<file path=ppt/tags/tag9.xml><?xml version="1.0" encoding="utf-8"?>
<p:tag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tag name="TEXPOINT" val="latex"/>
  <p:tag name="SOURCE" val="\documentclass{article}\pagestyle{empty}&#10;&#10;\usepackage{amssymb, amsmath, amsthm}&#10;&#10;&#10;\newcommand{\abs}[1]{\left|#1\right|}&#10;\newcommand{\ceil}[1]{\left\lceil #1 \right\rceil}&#10;\newcommand{\floor}[1]{\left\lfloor #1 \right\rfloor}&#10;\newcommand{\LInfNorm}[1]{&#10;  \left|\left| #1 \right|\right|_{\infty}}&#10;\newcommand{\LOneNorm}[1]{&#10;  \left|\left| #1 \right|\right|_1}&#10;\newcommand{\LPNorm}[1]{&#10;  \left|\left| #1 \right|\right|_p}&#10;\newcommand{\given}{\,|\,}&#10;\newcommand{\Prb}[1]{\mathbf{P} \left( #1 \right) }&#10;\newcommand{\Ex}[1]{\mathbf{E} \left[ #1 \right] }&#10;\newcommand{\variance}[1]{\mathbf{Var} \left[ #1 \right] }&#10;\newcommand{\ApproxPrb}[1]{\mathbf{\tilde{P}} \left( #1 \right) }&#10;\newcommand{\reals}{\mathbb{R}}&#10;\newcommand{\integers}{\mathbb{Z}}&#10;\newcommand{\set}[1]{\left\{#1\right\}}&#10;\newcommand{\vecspace}{\mathcal{V}}&#10;\newcommand{\Union}{\bigcup}&#10;\newcommand{\Inter}{\bigcap}&#10;\newcommand{\union}{\cup}&#10;\newcommand{\inter}{\cap}&#10;\newcommand{\size}[1]{\left| #1 \right|}&#10;\newcommand{\verts}[1]{V_{ #1 } }&#10;\newcommand{\edges}[1]{E_{ #1 } }&#10;\newcommand{\allverts}{V}&#10;\newcommand{\alledges}{E}&#10;\newcommand{\numverts}{\left|V\right| }&#10;\newcommand{\numedges}{\left|E\right|}&#10;\newcommand{\potential}[1]{\psi_{#1}}&#10;\newcommand{\factor}[1]{\psi_{ #1 }}&#10;\newcommand{\factors}{\mathcal{F}}&#10;\newcommand{\cliqueset}{\mathcal{C}}&#10;\newcommand{\asgs}[1]{\mathcal{A}_{#1}}&#10;\newcommand{\neighbors}[1]{\Gamma_{ #1 }}&#10;\newcommand{\degree}[1]{d_{ #1 }}&#10;\newcommand{\var}[1]{x_{ #1 }}&#10;\newcommand{\Var}[1]{X_{ #1 }}&#10;\newcommand{\Varset}[1]{\mathbf{X_{ #1 }}}&#10;\newcommand{\varset}[1]{\mathbf{x_{ #1 }}}&#10;\newcommand{\Vars}{\mathcal{X}}&#10;\newcommand{\asg}[1]{A_{#1}}&#10;\newcommand{\msg}[2]{\underset{#1 \rightarrow #2}{m}}&#10;\newcommand{\msgs}{m}&#10;\newcommand{\bpfun}{f_{\text{BP}}}&#10;\newcommand{\msgspace}{\mathcal{M}}&#10;\newcommand{\approxmsg}[2]{\tilde{m}_{#1 \rightarrow #2}}&#10;\newcommand{\beliefs}{\boldsymbol{b}}&#10;\newcommand{\belief}[1]{b_{#1}}&#10;\newcommand{\approxbelief}[2]{\tilde{b}_{#2}^{(#1)}}&#10;\newcommand{\approxtree}[2]{T_{#2}^{(#1)}}&#10;\newcommand{\taueps}{\tau_{\epsilon}}&#10;\newcommand{\splashsize}{h}&#10;\newcommand{\resid}[1]{r_{#1}}&#10;\newcommand{\numvars}{n}&#10;\newcommand{\numfactors}{m}&#10;\newcommand{\numcpus}{p}&#10;\newcommand{\BigO}[1]{O \left( #1 \right)}&#10;\newcommand{\BigTheta}[1]{\Theta \left( #1 \right)}&#10;\newcommand{\BigOmega}[1]{\Omega \left( #1 \right)}&#10;\begin{document}&#10;&#10;\begin{equation*}&#10;\psi_2(x_2, x_3)&#10;\end{equation*}&#10;&#10;\end{document}&#10;"/>
  <p:tag name="FILENAME" val="TP_tmp"/>
  <p:tag name="FORMAT" val="pngmono"/>
  <p:tag name="RES" val="1200"/>
  <p:tag name="BLEND" val="0"/>
  <p:tag name="TRANSPARENT" val="0"/>
  <p:tag name="TBUG" val="0"/>
  <p:tag name="ALLOWFS" val="0"/>
  <p:tag name="ORIGWIDTH" val="43"/>
  <p:tag name="PICTUREFILESIZE" val="2610"/>
</p:tagLst>
</file>

<file path=ppt/theme/theme1.xml><?xml version="1.0" encoding="utf-8"?>
<a:theme xmlns:a="http://schemas.openxmlformats.org/drawingml/2006/main" name="selec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64" charset="0"/>
          </a:defRPr>
        </a:defPPr>
      </a:lstStyle>
    </a:spDef>
    <a:lnDef>
      <a:spPr bwMode="auto">
        <a:xfrm>
          <a:off x="0" y="0"/>
          <a:ext cx="1" cy="1"/>
        </a:xfrm>
        <a:custGeom>
          <a:avLst/>
          <a:gdLst/>
          <a:ahLst/>
          <a:cxnLst/>
          <a:rect l="0" t="0" r="0" b="0"/>
          <a:pathLst/>
        </a:custGeom>
        <a:noFill/>
        <a:ln w="381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64"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ffice T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select-template</Template>
  <TotalTime>18332</TotalTime>
  <Words>4082</Words>
  <Application>Microsoft Office PowerPoint</Application>
  <PresentationFormat>On-screen Show (4:3)</PresentationFormat>
  <Paragraphs>648</Paragraphs>
  <Slides>39</Slides>
  <Notes>31</Notes>
  <HiddenSlides>0</HiddenSlides>
  <MMClips>1</MMClips>
  <ScaleCrop>false</ScaleCrop>
  <HeadingPairs>
    <vt:vector size="8" baseType="variant">
      <vt:variant>
        <vt:lpstr>Fonts Used</vt:lpstr>
      </vt:variant>
      <vt:variant>
        <vt:i4>14</vt:i4>
      </vt:variant>
      <vt:variant>
        <vt:lpstr>Design Template</vt:lpstr>
      </vt:variant>
      <vt:variant>
        <vt:i4>1</vt:i4>
      </vt:variant>
      <vt:variant>
        <vt:lpstr>Embedded OLE Servers</vt:lpstr>
      </vt:variant>
      <vt:variant>
        <vt:i4>1</vt:i4>
      </vt:variant>
      <vt:variant>
        <vt:lpstr>Slide Titles</vt:lpstr>
      </vt:variant>
      <vt:variant>
        <vt:i4>39</vt:i4>
      </vt:variant>
    </vt:vector>
  </HeadingPairs>
  <TitlesOfParts>
    <vt:vector size="55" baseType="lpstr">
      <vt:lpstr>Tahoma</vt:lpstr>
      <vt:lpstr>CMMI10</vt:lpstr>
      <vt:lpstr>CMR10</vt:lpstr>
      <vt:lpstr>CMEX10</vt:lpstr>
      <vt:lpstr>CMMI7</vt:lpstr>
      <vt:lpstr>CMSY7</vt:lpstr>
      <vt:lpstr>CMR7</vt:lpstr>
      <vt:lpstr>CMBX10</vt:lpstr>
      <vt:lpstr>CMSY10ORIG</vt:lpstr>
      <vt:lpstr>CMMI5</vt:lpstr>
      <vt:lpstr>CMBX7</vt:lpstr>
      <vt:lpstr>CMBX5</vt:lpstr>
      <vt:lpstr>Times</vt:lpstr>
      <vt:lpstr>Calibri</vt:lpstr>
      <vt:lpstr>select-template</vt:lpstr>
      <vt:lpstr>Acrobat Document</vt:lpstr>
      <vt:lpstr>Distributed Parallel Inference on Large Factor Graphs</vt:lpstr>
      <vt:lpstr>Exponential Parallelism</vt:lpstr>
      <vt:lpstr>Distributed Parallel Setting</vt:lpstr>
      <vt:lpstr>Graphical Models and Parallelism</vt:lpstr>
      <vt:lpstr>Belief Propagation (BP)</vt:lpstr>
      <vt:lpstr>Parallel Synchronous BP</vt:lpstr>
      <vt:lpstr>Hidden Sequential Structure</vt:lpstr>
      <vt:lpstr>Hidden Sequential Structure</vt:lpstr>
      <vt:lpstr>Hidden Sequential Structure</vt:lpstr>
      <vt:lpstr>Optimal Sequential Algorithm</vt:lpstr>
      <vt:lpstr>Parallelism by Approximation</vt:lpstr>
      <vt:lpstr>Optimal Parallel Scheduling</vt:lpstr>
      <vt:lpstr>The Splash Operation</vt:lpstr>
      <vt:lpstr>Running Parallel Splashes</vt:lpstr>
      <vt:lpstr>Where do we Splash?</vt:lpstr>
      <vt:lpstr>Message Scheduling</vt:lpstr>
      <vt:lpstr>Problem with Message Scheduling</vt:lpstr>
      <vt:lpstr>Problem with Message Scheduling</vt:lpstr>
      <vt:lpstr>Belief Residual Scheduling</vt:lpstr>
      <vt:lpstr>Message vs. Belief Scheduling</vt:lpstr>
      <vt:lpstr>Splash Pruning</vt:lpstr>
      <vt:lpstr>Splash Size</vt:lpstr>
      <vt:lpstr>Example</vt:lpstr>
      <vt:lpstr>Distributed Belief Residual Splash Algorithm</vt:lpstr>
      <vt:lpstr>Partitioning Objective</vt:lpstr>
      <vt:lpstr>The Partitioning Problem</vt:lpstr>
      <vt:lpstr>Unknown Update Counts </vt:lpstr>
      <vt:lpstr>Uniformed Cuts</vt:lpstr>
      <vt:lpstr>Over-Partitioning</vt:lpstr>
      <vt:lpstr>Over-Partitioning Results</vt:lpstr>
      <vt:lpstr>CPU Utilization</vt:lpstr>
      <vt:lpstr>DBRSplash Algorithm</vt:lpstr>
      <vt:lpstr>Experiments</vt:lpstr>
      <vt:lpstr>Parallel Performance (Large Graph)</vt:lpstr>
      <vt:lpstr>Parallel Performance (Small Graph)</vt:lpstr>
      <vt:lpstr>Summary</vt:lpstr>
      <vt:lpstr>Thank You</vt:lpstr>
      <vt:lpstr>Exponential Parallelism</vt:lpstr>
      <vt:lpstr>AIStats09 Speedup</vt:lpstr>
    </vt:vector>
  </TitlesOfParts>
  <Company>CMU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Parallel Inference on Large Factor Graphs</dc:title>
  <dc:creator>Joseph E. Gonzalez</dc:creator>
  <cp:lastModifiedBy>Joseph Gonzalez</cp:lastModifiedBy>
  <cp:revision>723</cp:revision>
  <dcterms:created xsi:type="dcterms:W3CDTF">2009-06-19T12:34:27Z</dcterms:created>
  <dcterms:modified xsi:type="dcterms:W3CDTF">2009-06-19T12:37:28Z</dcterms:modified>
</cp:coreProperties>
</file>