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58" r:id="rId4"/>
    <p:sldId id="266" r:id="rId5"/>
    <p:sldId id="259" r:id="rId6"/>
    <p:sldId id="260" r:id="rId7"/>
    <p:sldId id="261" r:id="rId8"/>
    <p:sldId id="264" r:id="rId9"/>
    <p:sldId id="263" r:id="rId10"/>
    <p:sldId id="265" r:id="rId11"/>
    <p:sldId id="262" r:id="rId12"/>
    <p:sldId id="269" r:id="rId13"/>
    <p:sldId id="270"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07" autoAdjust="0"/>
    <p:restoredTop sz="94660"/>
  </p:normalViewPr>
  <p:slideViewPr>
    <p:cSldViewPr snapToGrid="0">
      <p:cViewPr varScale="1">
        <p:scale>
          <a:sx n="109" d="100"/>
          <a:sy n="109" d="100"/>
        </p:scale>
        <p:origin x="20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B258-A807-AFA7-2925-776D542773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F8E66F-A51F-479F-4C3A-343C3EB32A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59188E-91F0-5A96-CE35-E679B17FC61D}"/>
              </a:ext>
            </a:extLst>
          </p:cNvPr>
          <p:cNvSpPr>
            <a:spLocks noGrp="1"/>
          </p:cNvSpPr>
          <p:nvPr>
            <p:ph type="dt" sz="half" idx="10"/>
          </p:nvPr>
        </p:nvSpPr>
        <p:spPr/>
        <p:txBody>
          <a:bodyPr/>
          <a:lstStyle/>
          <a:p>
            <a:fld id="{23FEA57E-7C1A-457B-A4CD-5DCEB057B502}" type="datetime1">
              <a:rPr lang="en-US" smtClean="0"/>
              <a:t>11/29/22</a:t>
            </a:fld>
            <a:endParaRPr lang="en-US" dirty="0"/>
          </a:p>
        </p:txBody>
      </p:sp>
      <p:sp>
        <p:nvSpPr>
          <p:cNvPr id="5" name="Footer Placeholder 4">
            <a:extLst>
              <a:ext uri="{FF2B5EF4-FFF2-40B4-BE49-F238E27FC236}">
                <a16:creationId xmlns:a16="http://schemas.microsoft.com/office/drawing/2014/main" id="{D9170B89-573C-E9B7-191D-834FF858621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4560717D-96B1-7961-FC80-26A46D186212}"/>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90462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61C7-4A39-FC14-35F4-9E67BE18D9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EB02C8-2491-0976-80D9-730FC2266C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CDA66-CDB2-4C0D-CA69-60259739359C}"/>
              </a:ext>
            </a:extLst>
          </p:cNvPr>
          <p:cNvSpPr>
            <a:spLocks noGrp="1"/>
          </p:cNvSpPr>
          <p:nvPr>
            <p:ph type="dt" sz="half" idx="10"/>
          </p:nvPr>
        </p:nvSpPr>
        <p:spPr/>
        <p:txBody>
          <a:bodyPr/>
          <a:lstStyle/>
          <a:p>
            <a:fld id="{11789749-A4CD-447F-8298-2B7988C91CEA}" type="datetime1">
              <a:rPr lang="en-US" smtClean="0"/>
              <a:t>11/29/22</a:t>
            </a:fld>
            <a:endParaRPr lang="en-US"/>
          </a:p>
        </p:txBody>
      </p:sp>
      <p:sp>
        <p:nvSpPr>
          <p:cNvPr id="5" name="Footer Placeholder 4">
            <a:extLst>
              <a:ext uri="{FF2B5EF4-FFF2-40B4-BE49-F238E27FC236}">
                <a16:creationId xmlns:a16="http://schemas.microsoft.com/office/drawing/2014/main" id="{173DBD7E-8C71-57D8-C5EE-5A4BB4B5D1FC}"/>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8B90151-9581-28DC-23A6-D2191137AA29}"/>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25119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703F7-DE6B-CFED-C1C2-F771A2FA20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0BBA5-30AC-0FF1-9EBC-9BA5DBBEA7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B3BC8-ED37-82C6-B964-C0B5048AF673}"/>
              </a:ext>
            </a:extLst>
          </p:cNvPr>
          <p:cNvSpPr>
            <a:spLocks noGrp="1"/>
          </p:cNvSpPr>
          <p:nvPr>
            <p:ph type="dt" sz="half" idx="10"/>
          </p:nvPr>
        </p:nvSpPr>
        <p:spPr/>
        <p:txBody>
          <a:bodyPr/>
          <a:lstStyle/>
          <a:p>
            <a:fld id="{BA0444D3-C0BA-4587-A56C-581AB9F841BE}" type="datetime1">
              <a:rPr lang="en-US" smtClean="0"/>
              <a:t>11/29/22</a:t>
            </a:fld>
            <a:endParaRPr lang="en-US"/>
          </a:p>
        </p:txBody>
      </p:sp>
      <p:sp>
        <p:nvSpPr>
          <p:cNvPr id="5" name="Footer Placeholder 4">
            <a:extLst>
              <a:ext uri="{FF2B5EF4-FFF2-40B4-BE49-F238E27FC236}">
                <a16:creationId xmlns:a16="http://schemas.microsoft.com/office/drawing/2014/main" id="{FF969E7F-CC92-9E82-B768-5CC979EB7C1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1BB3BA3-F2E1-8450-5EA8-D971F4998ADE}"/>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3672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A102-BA1F-8B9C-05C1-2BB670CDBB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4FADB-12DE-E275-F245-6784B17994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98594-D5FA-24D4-07B2-527567D377B5}"/>
              </a:ext>
            </a:extLst>
          </p:cNvPr>
          <p:cNvSpPr>
            <a:spLocks noGrp="1"/>
          </p:cNvSpPr>
          <p:nvPr>
            <p:ph type="dt" sz="half" idx="10"/>
          </p:nvPr>
        </p:nvSpPr>
        <p:spPr/>
        <p:txBody>
          <a:bodyPr/>
          <a:lstStyle/>
          <a:p>
            <a:fld id="{201AF2CE-4F37-411C-A3EE-BBBE223265BF}" type="datetime1">
              <a:rPr lang="en-US" smtClean="0"/>
              <a:t>11/29/22</a:t>
            </a:fld>
            <a:endParaRPr lang="en-US"/>
          </a:p>
        </p:txBody>
      </p:sp>
      <p:sp>
        <p:nvSpPr>
          <p:cNvPr id="5" name="Footer Placeholder 4">
            <a:extLst>
              <a:ext uri="{FF2B5EF4-FFF2-40B4-BE49-F238E27FC236}">
                <a16:creationId xmlns:a16="http://schemas.microsoft.com/office/drawing/2014/main" id="{8D836F7A-4857-5B47-7431-8D09C5F61E2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F2AAE30-F5E8-3174-F7A1-F60538513F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0132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0B4B-C5CB-EABF-5BAC-E26ED25901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A6C8F3-9A0A-D381-5A27-15B9CE82A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AFBB1F-1090-69FF-5109-4A30DE8BABDB}"/>
              </a:ext>
            </a:extLst>
          </p:cNvPr>
          <p:cNvSpPr>
            <a:spLocks noGrp="1"/>
          </p:cNvSpPr>
          <p:nvPr>
            <p:ph type="dt" sz="half" idx="10"/>
          </p:nvPr>
        </p:nvSpPr>
        <p:spPr/>
        <p:txBody>
          <a:bodyPr/>
          <a:lstStyle/>
          <a:p>
            <a:fld id="{C96083D4-708C-4BB5-B4FD-30CE9FA12FD5}" type="datetime1">
              <a:rPr lang="en-US" smtClean="0"/>
              <a:t>11/29/22</a:t>
            </a:fld>
            <a:endParaRPr lang="en-US"/>
          </a:p>
        </p:txBody>
      </p:sp>
      <p:sp>
        <p:nvSpPr>
          <p:cNvPr id="5" name="Footer Placeholder 4">
            <a:extLst>
              <a:ext uri="{FF2B5EF4-FFF2-40B4-BE49-F238E27FC236}">
                <a16:creationId xmlns:a16="http://schemas.microsoft.com/office/drawing/2014/main" id="{32CD5F5E-B710-F89C-8418-FBC92444AED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22702E-537E-3B93-E564-EC3DAAFC6E1A}"/>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1701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BFED7-C042-86E9-5D18-F188A201C3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E0459E-FC23-F3BE-BDB1-88F29E6FF1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281662-8E46-AE0F-9F00-B7EA86EA53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52D04C-7653-6149-A913-4585CEF48098}"/>
              </a:ext>
            </a:extLst>
          </p:cNvPr>
          <p:cNvSpPr>
            <a:spLocks noGrp="1"/>
          </p:cNvSpPr>
          <p:nvPr>
            <p:ph type="dt" sz="half" idx="10"/>
          </p:nvPr>
        </p:nvSpPr>
        <p:spPr/>
        <p:txBody>
          <a:bodyPr/>
          <a:lstStyle/>
          <a:p>
            <a:fld id="{D0D239B2-65BC-4C2A-A62B-3EABFE9590E4}" type="datetime1">
              <a:rPr lang="en-US" smtClean="0"/>
              <a:t>11/29/22</a:t>
            </a:fld>
            <a:endParaRPr lang="en-US"/>
          </a:p>
        </p:txBody>
      </p:sp>
      <p:sp>
        <p:nvSpPr>
          <p:cNvPr id="6" name="Footer Placeholder 5">
            <a:extLst>
              <a:ext uri="{FF2B5EF4-FFF2-40B4-BE49-F238E27FC236}">
                <a16:creationId xmlns:a16="http://schemas.microsoft.com/office/drawing/2014/main" id="{8150ADDE-B512-75BA-47FB-8C21DD5B500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FD25FC-70F8-81DD-2C85-A712D49FC54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9585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7DBF9-CDCC-485B-818E-88DAE01CC0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FA138B-F723-C0AD-E897-8322BAF229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93F34A-1194-AA86-7F6A-DC260B420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E86C16-D03D-BA40-87EF-097BB79B41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B9CD77-47D4-76FB-27FE-94B8B49E4F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19D1E-AA7D-E472-D344-B94BAE000DCD}"/>
              </a:ext>
            </a:extLst>
          </p:cNvPr>
          <p:cNvSpPr>
            <a:spLocks noGrp="1"/>
          </p:cNvSpPr>
          <p:nvPr>
            <p:ph type="dt" sz="half" idx="10"/>
          </p:nvPr>
        </p:nvSpPr>
        <p:spPr/>
        <p:txBody>
          <a:bodyPr/>
          <a:lstStyle/>
          <a:p>
            <a:fld id="{85E05F5A-E4A3-476F-A89E-C2B73F2431E4}" type="datetime1">
              <a:rPr lang="en-US" smtClean="0"/>
              <a:t>11/29/22</a:t>
            </a:fld>
            <a:endParaRPr lang="en-US"/>
          </a:p>
        </p:txBody>
      </p:sp>
      <p:sp>
        <p:nvSpPr>
          <p:cNvPr id="8" name="Footer Placeholder 7">
            <a:extLst>
              <a:ext uri="{FF2B5EF4-FFF2-40B4-BE49-F238E27FC236}">
                <a16:creationId xmlns:a16="http://schemas.microsoft.com/office/drawing/2014/main" id="{88C15180-9FDD-7999-19B3-DDF2B9CF7AB0}"/>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89D54F40-43F3-68F3-C137-E1D043E45AF9}"/>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5363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0401-2970-EB8E-4101-DEE986D79B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933A9B-4E18-A06F-7115-04A78261C3B1}"/>
              </a:ext>
            </a:extLst>
          </p:cNvPr>
          <p:cNvSpPr>
            <a:spLocks noGrp="1"/>
          </p:cNvSpPr>
          <p:nvPr>
            <p:ph type="dt" sz="half" idx="10"/>
          </p:nvPr>
        </p:nvSpPr>
        <p:spPr/>
        <p:txBody>
          <a:bodyPr/>
          <a:lstStyle/>
          <a:p>
            <a:fld id="{E3761515-4A26-4F31-9F61-5A10B1FABBFC}" type="datetime1">
              <a:rPr lang="en-US" smtClean="0"/>
              <a:t>11/29/22</a:t>
            </a:fld>
            <a:endParaRPr lang="en-US"/>
          </a:p>
        </p:txBody>
      </p:sp>
      <p:sp>
        <p:nvSpPr>
          <p:cNvPr id="4" name="Footer Placeholder 3">
            <a:extLst>
              <a:ext uri="{FF2B5EF4-FFF2-40B4-BE49-F238E27FC236}">
                <a16:creationId xmlns:a16="http://schemas.microsoft.com/office/drawing/2014/main" id="{7DFE23A0-EC28-3878-B732-40B61F0219A0}"/>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67321299-49C8-4917-539F-C6F8D3375780}"/>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66289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F68E7F-771A-5BA3-55E9-CB1390A4E9F5}"/>
              </a:ext>
            </a:extLst>
          </p:cNvPr>
          <p:cNvSpPr>
            <a:spLocks noGrp="1"/>
          </p:cNvSpPr>
          <p:nvPr>
            <p:ph type="dt" sz="half" idx="10"/>
          </p:nvPr>
        </p:nvSpPr>
        <p:spPr/>
        <p:txBody>
          <a:bodyPr/>
          <a:lstStyle/>
          <a:p>
            <a:fld id="{4A75DC65-7D1F-4BAB-9695-F7E734143E14}" type="datetime1">
              <a:rPr lang="en-US" smtClean="0"/>
              <a:t>11/29/22</a:t>
            </a:fld>
            <a:endParaRPr lang="en-US"/>
          </a:p>
        </p:txBody>
      </p:sp>
      <p:sp>
        <p:nvSpPr>
          <p:cNvPr id="3" name="Footer Placeholder 2">
            <a:extLst>
              <a:ext uri="{FF2B5EF4-FFF2-40B4-BE49-F238E27FC236}">
                <a16:creationId xmlns:a16="http://schemas.microsoft.com/office/drawing/2014/main" id="{F400EC8F-45B2-25B9-8D16-8F1AB2D0B373}"/>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F1C2F90D-8AA6-29AB-3D0E-E9E27486225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38253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0DB3-1127-2C5E-C267-3078FEC5DF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7741EE-96A3-6B3B-6EE9-A0DBFFF60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1A870B-1B52-256B-44C6-71DCBF7B0B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DE4173-A52A-E222-44CE-4121F730605F}"/>
              </a:ext>
            </a:extLst>
          </p:cNvPr>
          <p:cNvSpPr>
            <a:spLocks noGrp="1"/>
          </p:cNvSpPr>
          <p:nvPr>
            <p:ph type="dt" sz="half" idx="10"/>
          </p:nvPr>
        </p:nvSpPr>
        <p:spPr/>
        <p:txBody>
          <a:bodyPr/>
          <a:lstStyle/>
          <a:p>
            <a:fld id="{7E624077-BD55-4036-8E92-6558FDF3B653}" type="datetime1">
              <a:rPr lang="en-US" smtClean="0"/>
              <a:t>11/29/22</a:t>
            </a:fld>
            <a:endParaRPr lang="en-US"/>
          </a:p>
        </p:txBody>
      </p:sp>
      <p:sp>
        <p:nvSpPr>
          <p:cNvPr id="6" name="Footer Placeholder 5">
            <a:extLst>
              <a:ext uri="{FF2B5EF4-FFF2-40B4-BE49-F238E27FC236}">
                <a16:creationId xmlns:a16="http://schemas.microsoft.com/office/drawing/2014/main" id="{C158FE45-A32B-36B4-41F4-4AB43F974D9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73D1911-7D13-67C8-7AAA-1174967820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77381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586A9-F760-15BC-03DC-7CD31B9B1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5CF846-14EB-0207-E470-AFBCB4E866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829915-3A09-37A4-4A04-D0F9F18A7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6EC6D-8637-4569-8700-1C407A23E2F4}"/>
              </a:ext>
            </a:extLst>
          </p:cNvPr>
          <p:cNvSpPr>
            <a:spLocks noGrp="1"/>
          </p:cNvSpPr>
          <p:nvPr>
            <p:ph type="dt" sz="half" idx="10"/>
          </p:nvPr>
        </p:nvSpPr>
        <p:spPr/>
        <p:txBody>
          <a:bodyPr/>
          <a:lstStyle/>
          <a:p>
            <a:fld id="{804225F2-7107-4609-BCC2-77C63064A5E8}" type="datetime1">
              <a:rPr lang="en-US" smtClean="0"/>
              <a:t>11/29/22</a:t>
            </a:fld>
            <a:endParaRPr lang="en-US"/>
          </a:p>
        </p:txBody>
      </p:sp>
      <p:sp>
        <p:nvSpPr>
          <p:cNvPr id="6" name="Footer Placeholder 5">
            <a:extLst>
              <a:ext uri="{FF2B5EF4-FFF2-40B4-BE49-F238E27FC236}">
                <a16:creationId xmlns:a16="http://schemas.microsoft.com/office/drawing/2014/main" id="{BCAF5137-CAF1-6758-309B-EC5345E4F6D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F6B83D3-D0DB-2AA1-B6FC-0528E7023AA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4800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713C07-753E-3947-17F2-6A6EC3514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2DF81B-92E9-6910-C2D9-5D9002F26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73B1E-9A2D-8634-2479-67D6AC6932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E42E8-8B57-452D-A122-4DCE9AC771EF}" type="datetime1">
              <a:rPr lang="en-US" smtClean="0"/>
              <a:t>11/29/22</a:t>
            </a:fld>
            <a:endParaRPr lang="en-US"/>
          </a:p>
        </p:txBody>
      </p:sp>
      <p:sp>
        <p:nvSpPr>
          <p:cNvPr id="5" name="Footer Placeholder 4">
            <a:extLst>
              <a:ext uri="{FF2B5EF4-FFF2-40B4-BE49-F238E27FC236}">
                <a16:creationId xmlns:a16="http://schemas.microsoft.com/office/drawing/2014/main" id="{984FCC59-BDDC-59AC-F140-31D226BED9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5960490-FEB1-400E-33BB-636C0AC216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84737783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F973-B1F7-39C7-B06E-AEDC9C9B765E}"/>
              </a:ext>
            </a:extLst>
          </p:cNvPr>
          <p:cNvSpPr>
            <a:spLocks noGrp="1"/>
          </p:cNvSpPr>
          <p:nvPr>
            <p:ph type="ctrTitle"/>
          </p:nvPr>
        </p:nvSpPr>
        <p:spPr>
          <a:xfrm>
            <a:off x="1763485" y="618518"/>
            <a:ext cx="9283925" cy="1478570"/>
          </a:xfrm>
        </p:spPr>
        <p:txBody>
          <a:bodyPr vert="horz" lIns="91440" tIns="45720" rIns="91440" bIns="45720" rtlCol="0" anchor="ctr">
            <a:normAutofit/>
          </a:bodyPr>
          <a:lstStyle/>
          <a:p>
            <a:pPr algn="ctr"/>
            <a:r>
              <a:rPr lang="en-US" sz="3200" dirty="0">
                <a:latin typeface="Times New Roman" panose="02020603050405020304" pitchFamily="18" charset="0"/>
                <a:cs typeface="Times New Roman" panose="02020603050405020304" pitchFamily="18" charset="0"/>
              </a:rPr>
              <a:t>CSCE 5290: Natural Language Processing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SPAM FILTERING</a:t>
            </a:r>
          </a:p>
        </p:txBody>
      </p:sp>
      <p:sp>
        <p:nvSpPr>
          <p:cNvPr id="3" name="Subtitle 2">
            <a:extLst>
              <a:ext uri="{FF2B5EF4-FFF2-40B4-BE49-F238E27FC236}">
                <a16:creationId xmlns:a16="http://schemas.microsoft.com/office/drawing/2014/main" id="{E0903A5E-BDC3-EAE4-0136-2AB196F5CB92}"/>
              </a:ext>
            </a:extLst>
          </p:cNvPr>
          <p:cNvSpPr>
            <a:spLocks noGrp="1"/>
          </p:cNvSpPr>
          <p:nvPr>
            <p:ph type="subTitle" idx="1"/>
          </p:nvPr>
        </p:nvSpPr>
        <p:spPr>
          <a:xfrm>
            <a:off x="1683009" y="2249487"/>
            <a:ext cx="4722028" cy="2617788"/>
          </a:xfrm>
        </p:spPr>
        <p:txBody>
          <a:bodyPr vert="horz" lIns="91440" tIns="45720" rIns="91440" bIns="45720" rtlCol="0" anchor="ctr">
            <a:normAutofit/>
          </a:bodyPr>
          <a:lstStyle/>
          <a:p>
            <a:r>
              <a:rPr lang="en-US" sz="1600" b="1" dirty="0">
                <a:solidFill>
                  <a:schemeClr val="tx1"/>
                </a:solidFill>
                <a:latin typeface="Times New Roman" panose="02020603050405020304" pitchFamily="18" charset="0"/>
                <a:cs typeface="Times New Roman" panose="02020603050405020304" pitchFamily="18" charset="0"/>
              </a:rPr>
              <a:t>Team Members -</a:t>
            </a:r>
          </a:p>
          <a:p>
            <a:pPr indent="-22860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Shishira Rudrabhatla (11560633)</a:t>
            </a:r>
          </a:p>
          <a:p>
            <a:pPr indent="-228600">
              <a:buFont typeface="Arial" panose="020B0604020202020204" pitchFamily="34" charset="0"/>
              <a:buChar char="•"/>
            </a:pPr>
            <a:r>
              <a:rPr lang="en-US" sz="1600" dirty="0" err="1">
                <a:solidFill>
                  <a:schemeClr val="tx1"/>
                </a:solidFill>
                <a:latin typeface="Times New Roman" panose="02020603050405020304" pitchFamily="18" charset="0"/>
                <a:cs typeface="Times New Roman" panose="02020603050405020304" pitchFamily="18" charset="0"/>
              </a:rPr>
              <a:t>Nathisha</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Marru</a:t>
            </a:r>
            <a:r>
              <a:rPr lang="en-US" sz="1600" dirty="0">
                <a:solidFill>
                  <a:schemeClr val="tx1"/>
                </a:solidFill>
                <a:latin typeface="Times New Roman" panose="02020603050405020304" pitchFamily="18" charset="0"/>
                <a:cs typeface="Times New Roman" panose="02020603050405020304" pitchFamily="18" charset="0"/>
              </a:rPr>
              <a:t> (11560642)</a:t>
            </a:r>
          </a:p>
          <a:p>
            <a:pPr indent="-22860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Abhishek </a:t>
            </a:r>
            <a:r>
              <a:rPr lang="en-US" sz="1600" dirty="0" err="1">
                <a:solidFill>
                  <a:schemeClr val="tx1"/>
                </a:solidFill>
                <a:latin typeface="Times New Roman" panose="02020603050405020304" pitchFamily="18" charset="0"/>
                <a:cs typeface="Times New Roman" panose="02020603050405020304" pitchFamily="18" charset="0"/>
              </a:rPr>
              <a:t>Rangineni</a:t>
            </a:r>
            <a:r>
              <a:rPr lang="en-US" sz="1600" dirty="0">
                <a:solidFill>
                  <a:schemeClr val="tx1"/>
                </a:solidFill>
                <a:latin typeface="Times New Roman" panose="02020603050405020304" pitchFamily="18" charset="0"/>
                <a:cs typeface="Times New Roman" panose="02020603050405020304" pitchFamily="18" charset="0"/>
              </a:rPr>
              <a:t> (11435098)</a:t>
            </a:r>
          </a:p>
          <a:p>
            <a:pPr indent="-22860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Venkata Sai Rahul Kumar Katta (11505841)</a:t>
            </a:r>
          </a:p>
        </p:txBody>
      </p:sp>
      <p:pic>
        <p:nvPicPr>
          <p:cNvPr id="6" name="Picture 5" descr="Text&#10;&#10;Description automatically generated with medium confidence">
            <a:extLst>
              <a:ext uri="{FF2B5EF4-FFF2-40B4-BE49-F238E27FC236}">
                <a16:creationId xmlns:a16="http://schemas.microsoft.com/office/drawing/2014/main" id="{7F74B48E-945A-F0F1-E05E-B71A386B9DF0}"/>
              </a:ext>
            </a:extLst>
          </p:cNvPr>
          <p:cNvPicPr>
            <a:picLocks noChangeAspect="1"/>
          </p:cNvPicPr>
          <p:nvPr/>
        </p:nvPicPr>
        <p:blipFill rotWithShape="1">
          <a:blip r:embed="rId3">
            <a:extLst>
              <a:ext uri="{28A0092B-C50C-407E-A947-70E740481C1C}">
                <a14:useLocalDpi xmlns:a14="http://schemas.microsoft.com/office/drawing/2010/main" val="0"/>
              </a:ext>
            </a:extLst>
          </a:blip>
          <a:srcRect l="3184" r="37252" b="1"/>
          <a:stretch/>
        </p:blipFill>
        <p:spPr>
          <a:xfrm>
            <a:off x="6600300" y="2310135"/>
            <a:ext cx="491225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62937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0A39-032C-C3CD-DD71-D93C6B2E4E87}"/>
              </a:ext>
            </a:extLst>
          </p:cNvPr>
          <p:cNvSpPr>
            <a:spLocks noGrp="1"/>
          </p:cNvSpPr>
          <p:nvPr>
            <p:ph type="title"/>
          </p:nvPr>
        </p:nvSpPr>
        <p:spPr>
          <a:xfrm>
            <a:off x="1141413" y="618518"/>
            <a:ext cx="9905998" cy="921033"/>
          </a:xfrm>
        </p:spPr>
        <p:txBody>
          <a:bodyPr/>
          <a:lstStyle/>
          <a:p>
            <a:r>
              <a:rPr lang="en-US">
                <a:latin typeface="Times New Roman" panose="02020603050405020304" pitchFamily="18" charset="0"/>
                <a:cs typeface="Times New Roman" panose="02020603050405020304" pitchFamily="18" charset="0"/>
              </a:rPr>
              <a:t>Analysis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D64521-5916-4917-3C6C-C29D636AC9CD}"/>
              </a:ext>
            </a:extLst>
          </p:cNvPr>
          <p:cNvSpPr>
            <a:spLocks noGrp="1"/>
          </p:cNvSpPr>
          <p:nvPr>
            <p:ph sz="half" idx="1"/>
          </p:nvPr>
        </p:nvSpPr>
        <p:spPr>
          <a:xfrm>
            <a:off x="1141412" y="1539552"/>
            <a:ext cx="4878389" cy="4768970"/>
          </a:xfrm>
        </p:spPr>
        <p:txBody>
          <a:bodyPr>
            <a:no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Spam filtering, exploratory data analysis (EDA) is conducted on the dataset. A visualization of the available spam and ham messages in the dataset is generated for further observations and analysis.</a:t>
            </a:r>
          </a:p>
          <a:p>
            <a:r>
              <a:rPr lang="en-US" sz="1400" dirty="0">
                <a:latin typeface="Times New Roman" panose="02020603050405020304" pitchFamily="18" charset="0"/>
                <a:cs typeface="Times New Roman" panose="02020603050405020304" pitchFamily="18" charset="0"/>
              </a:rPr>
              <a:t>For NLP projects, the </a:t>
            </a:r>
            <a:r>
              <a:rPr lang="en-US" sz="1400" dirty="0" err="1">
                <a:latin typeface="Times New Roman" panose="02020603050405020304" pitchFamily="18" charset="0"/>
                <a:cs typeface="Times New Roman" panose="02020603050405020304" pitchFamily="18" charset="0"/>
              </a:rPr>
              <a:t>torch.text</a:t>
            </a:r>
            <a:r>
              <a:rPr lang="en-US" sz="1400" dirty="0">
                <a:latin typeface="Times New Roman" panose="02020603050405020304" pitchFamily="18" charset="0"/>
                <a:cs typeface="Times New Roman" panose="02020603050405020304" pitchFamily="18" charset="0"/>
              </a:rPr>
              <a:t> library is a fantastic resource as it includes a loader for various popular NLP datasets, including the one we will used for the project, as well as a whole pipeline for data abstraction, data vectorization, data loaders, and data iteration.</a:t>
            </a:r>
          </a:p>
          <a:p>
            <a:r>
              <a:rPr lang="en-US" sz="1400" dirty="0">
                <a:latin typeface="Times New Roman" panose="02020603050405020304" pitchFamily="18" charset="0"/>
                <a:cs typeface="Times New Roman" panose="02020603050405020304" pitchFamily="18" charset="0"/>
              </a:rPr>
              <a:t>For Python </a:t>
            </a:r>
            <a:r>
              <a:rPr lang="en-US" sz="1400" i="1" dirty="0">
                <a:latin typeface="Times New Roman" panose="02020603050405020304" pitchFamily="18" charset="0"/>
                <a:cs typeface="Times New Roman" panose="02020603050405020304" pitchFamily="18" charset="0"/>
              </a:rPr>
              <a:t>sentiment analysis</a:t>
            </a:r>
            <a:r>
              <a:rPr lang="en-US" sz="1400" dirty="0">
                <a:latin typeface="Times New Roman" panose="02020603050405020304" pitchFamily="18" charset="0"/>
                <a:cs typeface="Times New Roman" panose="02020603050405020304" pitchFamily="18" charset="0"/>
              </a:rPr>
              <a:t>, the IMDB reviews dataset is used and retrieved.</a:t>
            </a:r>
          </a:p>
          <a:p>
            <a:r>
              <a:rPr lang="en-US" sz="1400" dirty="0">
                <a:latin typeface="Times New Roman" panose="02020603050405020304" pitchFamily="18" charset="0"/>
                <a:cs typeface="Times New Roman" panose="02020603050405020304" pitchFamily="18" charset="0"/>
              </a:rPr>
              <a:t>Finally, we organize the data we have into a training, testing, and validation batch in order to get it ready to be given to the model in batches of 64 samples at a time. and divided into train, test, and validation splits.</a:t>
            </a:r>
          </a:p>
        </p:txBody>
      </p:sp>
      <p:pic>
        <p:nvPicPr>
          <p:cNvPr id="4" name="Picture 3">
            <a:extLst>
              <a:ext uri="{FF2B5EF4-FFF2-40B4-BE49-F238E27FC236}">
                <a16:creationId xmlns:a16="http://schemas.microsoft.com/office/drawing/2014/main" id="{76598E2B-EF82-8FAD-B514-F6818F107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123" y="1356410"/>
            <a:ext cx="4580287" cy="4617670"/>
          </a:xfrm>
          <a:prstGeom prst="rect">
            <a:avLst/>
          </a:prstGeom>
        </p:spPr>
      </p:pic>
    </p:spTree>
    <p:extLst>
      <p:ext uri="{BB962C8B-B14F-4D97-AF65-F5344CB8AC3E}">
        <p14:creationId xmlns:p14="http://schemas.microsoft.com/office/powerpoint/2010/main" val="3769509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367E7-AAFA-09EA-1ADE-E1B164218F3A}"/>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Results</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C499BF-0DA0-947C-4FA1-1904ACAB50D6}"/>
              </a:ext>
            </a:extLst>
          </p:cNvPr>
          <p:cNvSpPr>
            <a:spLocks noGrp="1"/>
          </p:cNvSpPr>
          <p:nvPr>
            <p:ph sz="half" idx="1"/>
          </p:nvPr>
        </p:nvSpPr>
        <p:spPr>
          <a:xfrm>
            <a:off x="572493" y="2071316"/>
            <a:ext cx="6713552" cy="4119172"/>
          </a:xfrm>
        </p:spPr>
        <p:txBody>
          <a:bodyPr vert="horz" lIns="91440" tIns="45720" rIns="91440" bIns="45720" rtlCol="0" anchor="t">
            <a:normAutofit/>
          </a:bodyPr>
          <a:lstStyle/>
          <a:p>
            <a:r>
              <a:rPr lang="en-US" sz="2200"/>
              <a:t>Now, both the spam filtering model and sentiment analysis model implemented, both are then combined to analyze the relationship between the spam messages, non-spam messages and their respective sentiments in each category.</a:t>
            </a:r>
          </a:p>
          <a:p>
            <a:r>
              <a:rPr lang="en-US" sz="2200"/>
              <a:t>An observation was made when analysis for the dataset was made for its overall sentiment based on whether the message was spam or not.</a:t>
            </a:r>
          </a:p>
          <a:p>
            <a:endParaRPr lang="en-US" sz="2200"/>
          </a:p>
        </p:txBody>
      </p:sp>
    </p:spTree>
    <p:extLst>
      <p:ext uri="{BB962C8B-B14F-4D97-AF65-F5344CB8AC3E}">
        <p14:creationId xmlns:p14="http://schemas.microsoft.com/office/powerpoint/2010/main" val="983498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pie chart&#10;&#10;Description automatically generated">
            <a:extLst>
              <a:ext uri="{FF2B5EF4-FFF2-40B4-BE49-F238E27FC236}">
                <a16:creationId xmlns:a16="http://schemas.microsoft.com/office/drawing/2014/main" id="{62765091-347F-B2E0-7C5E-52948FD9BBC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47850" y="2222054"/>
            <a:ext cx="4394092" cy="3605784"/>
          </a:xfrm>
          <a:prstGeom prst="rect">
            <a:avLst/>
          </a:prstGeom>
        </p:spPr>
      </p:pic>
      <p:pic>
        <p:nvPicPr>
          <p:cNvPr id="6" name="Content Placeholder 5" descr="Chart, pie chart&#10;&#10;Description automatically generated">
            <a:extLst>
              <a:ext uri="{FF2B5EF4-FFF2-40B4-BE49-F238E27FC236}">
                <a16:creationId xmlns:a16="http://schemas.microsoft.com/office/drawing/2014/main" id="{4B00CEEC-A424-79B4-47D5-EB8F48A17B9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50060" y="2222054"/>
            <a:ext cx="4423289" cy="3605784"/>
          </a:xfrm>
          <a:prstGeom prst="rect">
            <a:avLst/>
          </a:prstGeom>
        </p:spPr>
      </p:pic>
    </p:spTree>
    <p:extLst>
      <p:ext uri="{BB962C8B-B14F-4D97-AF65-F5344CB8AC3E}">
        <p14:creationId xmlns:p14="http://schemas.microsoft.com/office/powerpoint/2010/main" val="615047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pic>
        <p:nvPicPr>
          <p:cNvPr id="6" name="Content Placeholder 5">
            <a:extLst>
              <a:ext uri="{FF2B5EF4-FFF2-40B4-BE49-F238E27FC236}">
                <a16:creationId xmlns:a16="http://schemas.microsoft.com/office/drawing/2014/main" id="{104258C1-F960-8E89-9C94-89953E30D2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66618" y="2008641"/>
            <a:ext cx="3884448" cy="3365190"/>
          </a:xfrm>
          <a:prstGeom prst="rect">
            <a:avLst/>
          </a:prstGeom>
        </p:spPr>
      </p:pic>
      <p:pic>
        <p:nvPicPr>
          <p:cNvPr id="5" name="Content Placeholder 4">
            <a:extLst>
              <a:ext uri="{FF2B5EF4-FFF2-40B4-BE49-F238E27FC236}">
                <a16:creationId xmlns:a16="http://schemas.microsoft.com/office/drawing/2014/main" id="{EEA270BA-3424-AA3F-CDDD-9AF9FBA011B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438020" y="2008641"/>
            <a:ext cx="3944362" cy="3365190"/>
          </a:xfrm>
          <a:prstGeom prst="rect">
            <a:avLst/>
          </a:prstGeom>
        </p:spPr>
      </p:pic>
      <p:sp>
        <p:nvSpPr>
          <p:cNvPr id="15" name="Freeform: Shape 14">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0426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2BEC-201C-6B4A-62A0-D7411610327B}"/>
              </a:ext>
            </a:extLst>
          </p:cNvPr>
          <p:cNvSpPr>
            <a:spLocks noGrp="1"/>
          </p:cNvSpPr>
          <p:nvPr>
            <p:ph type="title"/>
          </p:nvPr>
        </p:nvSpPr>
        <p:spPr>
          <a:xfrm>
            <a:off x="1141413" y="618518"/>
            <a:ext cx="9905998" cy="1201893"/>
          </a:xfrm>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83DEB15-0936-5B86-A692-3DCF5D0755D7}"/>
              </a:ext>
            </a:extLst>
          </p:cNvPr>
          <p:cNvSpPr>
            <a:spLocks noGrp="1"/>
          </p:cNvSpPr>
          <p:nvPr>
            <p:ph idx="1"/>
          </p:nvPr>
        </p:nvSpPr>
        <p:spPr>
          <a:xfrm>
            <a:off x="1141413" y="1912689"/>
            <a:ext cx="9905998" cy="3959606"/>
          </a:xfrm>
        </p:spPr>
        <p:txBody>
          <a:bodyPr>
            <a:noAutofit/>
          </a:bodyPr>
          <a:lstStyle/>
          <a:p>
            <a:r>
              <a:rPr lang="en-US" sz="1600" dirty="0" err="1">
                <a:latin typeface="Times New Roman" panose="02020603050405020304" pitchFamily="18" charset="0"/>
                <a:cs typeface="Times New Roman" panose="02020603050405020304" pitchFamily="18" charset="0"/>
              </a:rPr>
              <a:t>Ezpeleta</a:t>
            </a:r>
            <a:r>
              <a:rPr lang="en-US" sz="1600" dirty="0">
                <a:latin typeface="Times New Roman" panose="02020603050405020304" pitchFamily="18" charset="0"/>
                <a:cs typeface="Times New Roman" panose="02020603050405020304" pitchFamily="18" charset="0"/>
              </a:rPr>
              <a:t>, E., </a:t>
            </a:r>
            <a:r>
              <a:rPr lang="en-US" sz="1600" dirty="0" err="1">
                <a:latin typeface="Times New Roman" panose="02020603050405020304" pitchFamily="18" charset="0"/>
                <a:cs typeface="Times New Roman" panose="02020603050405020304" pitchFamily="18" charset="0"/>
              </a:rPr>
              <a:t>Zurutuza</a:t>
            </a:r>
            <a:r>
              <a:rPr lang="en-US" sz="1600" dirty="0">
                <a:latin typeface="Times New Roman" panose="02020603050405020304" pitchFamily="18" charset="0"/>
                <a:cs typeface="Times New Roman" panose="02020603050405020304" pitchFamily="18" charset="0"/>
              </a:rPr>
              <a:t>, U., &amp; Gómez Hidalgo, J. M. (2016, April). Does sentiment analysis help in </a:t>
            </a:r>
            <a:r>
              <a:rPr lang="en-US" sz="1600" dirty="0" err="1">
                <a:latin typeface="Times New Roman" panose="02020603050405020304" pitchFamily="18" charset="0"/>
                <a:cs typeface="Times New Roman" panose="02020603050405020304" pitchFamily="18" charset="0"/>
              </a:rPr>
              <a:t>bayesian</a:t>
            </a:r>
            <a:r>
              <a:rPr lang="en-US" sz="1600" dirty="0">
                <a:latin typeface="Times New Roman" panose="02020603050405020304" pitchFamily="18" charset="0"/>
                <a:cs typeface="Times New Roman" panose="02020603050405020304" pitchFamily="18" charset="0"/>
              </a:rPr>
              <a:t> spam filtering?. In International Conference on Hybrid Artificial Intelligence Systems (pp. 79-90). Springer, Cham. </a:t>
            </a:r>
          </a:p>
          <a:p>
            <a:r>
              <a:rPr lang="en-US" sz="1600" dirty="0" err="1">
                <a:latin typeface="Times New Roman" panose="02020603050405020304" pitchFamily="18" charset="0"/>
                <a:cs typeface="Times New Roman" panose="02020603050405020304" pitchFamily="18" charset="0"/>
              </a:rPr>
              <a:t>Ghiassi</a:t>
            </a:r>
            <a:r>
              <a:rPr lang="en-US" sz="1600" dirty="0">
                <a:latin typeface="Times New Roman" panose="02020603050405020304" pitchFamily="18" charset="0"/>
                <a:cs typeface="Times New Roman" panose="02020603050405020304" pitchFamily="18" charset="0"/>
              </a:rPr>
              <a:t>, M., Lee, S., &amp; Gaikwad, S. R. (2022). Sentiment analysis and spam filtering using the YAC2 clustering algorithm with transferability. Computers &amp; Industrial Engineering, 165, 107959. </a:t>
            </a:r>
          </a:p>
          <a:p>
            <a:r>
              <a:rPr lang="en-US" sz="1600" dirty="0">
                <a:latin typeface="Times New Roman" panose="02020603050405020304" pitchFamily="18" charset="0"/>
                <a:cs typeface="Times New Roman" panose="02020603050405020304" pitchFamily="18" charset="0"/>
              </a:rPr>
              <a:t>Whitelaw, C., Garg, N., &amp; </a:t>
            </a:r>
            <a:r>
              <a:rPr lang="en-US" sz="1600" dirty="0" err="1">
                <a:latin typeface="Times New Roman" panose="02020603050405020304" pitchFamily="18" charset="0"/>
                <a:cs typeface="Times New Roman" panose="02020603050405020304" pitchFamily="18" charset="0"/>
              </a:rPr>
              <a:t>Argamon</a:t>
            </a:r>
            <a:r>
              <a:rPr lang="en-US" sz="1600" dirty="0">
                <a:latin typeface="Times New Roman" panose="02020603050405020304" pitchFamily="18" charset="0"/>
                <a:cs typeface="Times New Roman" panose="02020603050405020304" pitchFamily="18" charset="0"/>
              </a:rPr>
              <a:t>, S. (2005, October). Using appraisal groups for sentiment analysis. In Proceedings of the 14th ACM international conference on Information and knowledge management (pp. 625-631). </a:t>
            </a:r>
          </a:p>
          <a:p>
            <a:r>
              <a:rPr lang="en-US" sz="1600" dirty="0">
                <a:latin typeface="Times New Roman" panose="02020603050405020304" pitchFamily="18" charset="0"/>
                <a:cs typeface="Times New Roman" panose="02020603050405020304" pitchFamily="18" charset="0"/>
              </a:rPr>
              <a:t>https://www.researchgate.net/publication/220553508_Survey_on_Spam_Filtering_Techniques </a:t>
            </a:r>
          </a:p>
          <a:p>
            <a:r>
              <a:rPr lang="en-US" sz="1600" dirty="0">
                <a:latin typeface="Times New Roman" panose="02020603050405020304" pitchFamily="18" charset="0"/>
                <a:cs typeface="Times New Roman" panose="02020603050405020304" pitchFamily="18" charset="0"/>
              </a:rPr>
              <a:t>https://www.researchgate.net/publication/228940659_Using_old_spam_and_ham_samples_to_train_emai </a:t>
            </a:r>
            <a:r>
              <a:rPr lang="en-US" sz="1600" dirty="0" err="1">
                <a:latin typeface="Times New Roman" panose="02020603050405020304" pitchFamily="18" charset="0"/>
                <a:cs typeface="Times New Roman" panose="02020603050405020304" pitchFamily="18" charset="0"/>
              </a:rPr>
              <a:t>l_filters</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https://link.springer.com/article/10.1007/s10462-022-10195-4 </a:t>
            </a:r>
          </a:p>
          <a:p>
            <a:r>
              <a:rPr lang="en-US" sz="1600" dirty="0">
                <a:latin typeface="Times New Roman" panose="02020603050405020304" pitchFamily="18" charset="0"/>
                <a:cs typeface="Times New Roman" panose="02020603050405020304" pitchFamily="18" charset="0"/>
              </a:rPr>
              <a:t>https://www.kaggle.com/datasets/uciml/sms-spam-collection-dataset </a:t>
            </a:r>
          </a:p>
        </p:txBody>
      </p:sp>
    </p:spTree>
    <p:extLst>
      <p:ext uri="{BB962C8B-B14F-4D97-AF65-F5344CB8AC3E}">
        <p14:creationId xmlns:p14="http://schemas.microsoft.com/office/powerpoint/2010/main" val="1901352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2">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4">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6">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302F19A7-7936-1961-CA8C-EA8E5F1C5B7B}"/>
              </a:ext>
            </a:extLst>
          </p:cNvPr>
          <p:cNvSpPr>
            <a:spLocks noGrp="1"/>
          </p:cNvSpPr>
          <p:nvPr>
            <p:ph type="title"/>
          </p:nvPr>
        </p:nvSpPr>
        <p:spPr>
          <a:xfrm>
            <a:off x="1127208" y="857251"/>
            <a:ext cx="4747280" cy="3098061"/>
          </a:xfrm>
        </p:spPr>
        <p:txBody>
          <a:bodyPr vert="horz" lIns="91440" tIns="45720" rIns="91440" bIns="45720" rtlCol="0" anchor="b">
            <a:normAutofit/>
          </a:bodyPr>
          <a:lstStyle/>
          <a:p>
            <a:r>
              <a:rPr lang="en-US" sz="4800" kern="1200" dirty="0">
                <a:solidFill>
                  <a:srgbClr val="FFFFFF"/>
                </a:solidFill>
                <a:latin typeface="+mj-lt"/>
                <a:ea typeface="+mj-ea"/>
                <a:cs typeface="+mj-cs"/>
              </a:rPr>
              <a:t>	THANK YOU</a:t>
            </a:r>
          </a:p>
        </p:txBody>
      </p:sp>
      <p:sp>
        <p:nvSpPr>
          <p:cNvPr id="29" name="Rectangle 18">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0">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Accept">
            <a:extLst>
              <a:ext uri="{FF2B5EF4-FFF2-40B4-BE49-F238E27FC236}">
                <a16:creationId xmlns:a16="http://schemas.microsoft.com/office/drawing/2014/main" id="{DC2DDEF7-D6BB-D7C5-8429-3DE32F0315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429072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DF38-2D45-F84A-395E-069A144E9F98}"/>
              </a:ext>
            </a:extLst>
          </p:cNvPr>
          <p:cNvSpPr>
            <a:spLocks noGrp="1"/>
          </p:cNvSpPr>
          <p:nvPr>
            <p:ph type="title"/>
          </p:nvPr>
        </p:nvSpPr>
        <p:spPr>
          <a:xfrm>
            <a:off x="1141413" y="618518"/>
            <a:ext cx="9905998" cy="1227060"/>
          </a:xfrm>
        </p:spPr>
        <p:txBody>
          <a:bodyPr>
            <a:normAutofit/>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B897F21-D2F6-30EC-8B52-68DD84CAB662}"/>
              </a:ext>
            </a:extLst>
          </p:cNvPr>
          <p:cNvSpPr>
            <a:spLocks noGrp="1"/>
          </p:cNvSpPr>
          <p:nvPr>
            <p:ph idx="1"/>
          </p:nvPr>
        </p:nvSpPr>
        <p:spPr>
          <a:xfrm>
            <a:off x="1141411" y="2021747"/>
            <a:ext cx="9671998" cy="3769454"/>
          </a:xfrm>
        </p:spPr>
        <p:txBody>
          <a:bodyPr anchor="t">
            <a:normAutofit/>
          </a:bodyPr>
          <a:lstStyle/>
          <a:p>
            <a:r>
              <a:rPr lang="en-US" altLang="zh-TW" sz="2000" dirty="0">
                <a:latin typeface="Times New Roman" panose="02020603050405020304" pitchFamily="18" charset="0"/>
                <a:cs typeface="Times New Roman" panose="02020603050405020304" pitchFamily="18" charset="0"/>
              </a:rPr>
              <a:t>What do we know about spam?</a:t>
            </a:r>
          </a:p>
          <a:p>
            <a:pPr>
              <a:buFontTx/>
              <a:buChar char="-"/>
            </a:pPr>
            <a:r>
              <a:rPr lang="en-US" altLang="zh-TW" sz="2000" dirty="0">
                <a:latin typeface="Times New Roman" panose="02020603050405020304" pitchFamily="18" charset="0"/>
                <a:cs typeface="Times New Roman" panose="02020603050405020304" pitchFamily="18" charset="0"/>
              </a:rPr>
              <a:t>Annoying Emails, Text messages (SMS)</a:t>
            </a:r>
          </a:p>
          <a:p>
            <a:pPr>
              <a:buFontTx/>
              <a:buChar char="-"/>
            </a:pPr>
            <a:r>
              <a:rPr lang="en-US" altLang="zh-TW" sz="2000" dirty="0">
                <a:latin typeface="Times New Roman" panose="02020603050405020304" pitchFamily="18" charset="0"/>
                <a:cs typeface="Times New Roman" panose="02020603050405020304" pitchFamily="18" charset="0"/>
              </a:rPr>
              <a:t>Social media, Phone calls</a:t>
            </a:r>
          </a:p>
          <a:p>
            <a:r>
              <a:rPr lang="en-US" altLang="zh-TW" sz="2000" dirty="0">
                <a:latin typeface="Times New Roman" panose="02020603050405020304" pitchFamily="18" charset="0"/>
                <a:cs typeface="Times New Roman" panose="02020603050405020304" pitchFamily="18" charset="0"/>
              </a:rPr>
              <a:t>Spam Emails not only annoying but also dangerous to consumers.</a:t>
            </a:r>
          </a:p>
          <a:p>
            <a:r>
              <a:rPr lang="en-US" altLang="zh-TW" sz="2000" dirty="0">
                <a:latin typeface="Times New Roman" panose="02020603050405020304" pitchFamily="18" charset="0"/>
                <a:cs typeface="Times New Roman" panose="02020603050405020304" pitchFamily="18" charset="0"/>
              </a:rPr>
              <a:t>Spam </a:t>
            </a:r>
            <a:r>
              <a:rPr lang="en-US" sz="2000" dirty="0">
                <a:latin typeface="Times New Roman" panose="02020603050405020304" pitchFamily="18" charset="0"/>
                <a:cs typeface="Times New Roman" panose="02020603050405020304" pitchFamily="18" charset="0"/>
              </a:rPr>
              <a:t>stands for </a:t>
            </a:r>
            <a:r>
              <a:rPr lang="en-US" sz="2000" i="1" dirty="0">
                <a:latin typeface="Times New Roman" panose="02020603050405020304" pitchFamily="18" charset="0"/>
                <a:cs typeface="Times New Roman" panose="02020603050405020304" pitchFamily="18" charset="0"/>
              </a:rPr>
              <a:t>Sending and Posting Advertisement in Mass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Spam is a business communication; its semantics are typically fashioned with a positive meaning. It makes use of sentiment analysis to generate the polarity scores for each message, and then assesses the accuracy of spam filtering classifiers both with and without the polarity scores.</a:t>
            </a:r>
            <a:endParaRPr lang="en-US" altLang="zh-TW" sz="2000" dirty="0">
              <a:latin typeface="Times New Roman" panose="02020603050405020304" pitchFamily="18" charset="0"/>
              <a:cs typeface="Times New Roman" panose="02020603050405020304" pitchFamily="18" charset="0"/>
            </a:endParaRPr>
          </a:p>
          <a:p>
            <a:endParaRPr lang="en-US" altLang="zh-TW" sz="2000" dirty="0"/>
          </a:p>
        </p:txBody>
      </p:sp>
    </p:spTree>
    <p:extLst>
      <p:ext uri="{BB962C8B-B14F-4D97-AF65-F5344CB8AC3E}">
        <p14:creationId xmlns:p14="http://schemas.microsoft.com/office/powerpoint/2010/main" val="406132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F4EC-67F0-DDCA-0366-1DEB1F3AD189}"/>
              </a:ext>
            </a:extLst>
          </p:cNvPr>
          <p:cNvSpPr>
            <a:spLocks noGrp="1"/>
          </p:cNvSpPr>
          <p:nvPr>
            <p:ph type="title"/>
          </p:nvPr>
        </p:nvSpPr>
        <p:spPr>
          <a:xfrm>
            <a:off x="1141413" y="618518"/>
            <a:ext cx="9905998" cy="1269005"/>
          </a:xfrm>
        </p:spPr>
        <p:txBody>
          <a:bodyPr>
            <a:normAutofit fontScale="90000"/>
          </a:bodyPr>
          <a:lstStyle/>
          <a:p>
            <a:r>
              <a:rPr lang="en-US" altLang="zh-TW" dirty="0">
                <a:latin typeface="Times New Roman" panose="02020603050405020304" pitchFamily="18" charset="0"/>
                <a:cs typeface="Times New Roman" panose="02020603050405020304" pitchFamily="18" charset="0"/>
              </a:rPr>
              <a:t>What is Spam?</a:t>
            </a:r>
            <a:br>
              <a:rPr lang="en-US" altLang="zh-TW" dirty="0"/>
            </a:br>
            <a:endParaRPr lang="en-US" dirty="0"/>
          </a:p>
        </p:txBody>
      </p:sp>
      <p:sp>
        <p:nvSpPr>
          <p:cNvPr id="3" name="Content Placeholder 2">
            <a:extLst>
              <a:ext uri="{FF2B5EF4-FFF2-40B4-BE49-F238E27FC236}">
                <a16:creationId xmlns:a16="http://schemas.microsoft.com/office/drawing/2014/main" id="{C9BD6579-F4BC-5DEE-3573-B409BBEFA45F}"/>
              </a:ext>
            </a:extLst>
          </p:cNvPr>
          <p:cNvSpPr>
            <a:spLocks noGrp="1"/>
          </p:cNvSpPr>
          <p:nvPr>
            <p:ph idx="1"/>
          </p:nvPr>
        </p:nvSpPr>
        <p:spPr>
          <a:xfrm>
            <a:off x="1141412" y="1795244"/>
            <a:ext cx="9905999" cy="3995957"/>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Spam is typically defined as undesired text that is sent or received over social media platforms like Facebook, Twitter, YouTube, e-mail, etc.</a:t>
            </a:r>
          </a:p>
          <a:p>
            <a:r>
              <a:rPr lang="en-US" dirty="0">
                <a:latin typeface="Times New Roman" panose="02020603050405020304" pitchFamily="18" charset="0"/>
                <a:cs typeface="Times New Roman" panose="02020603050405020304" pitchFamily="18" charset="0"/>
              </a:rPr>
              <a:t>Emails that involves sending identical or nearly identical messages to thousands (or millions) of recipients.</a:t>
            </a:r>
          </a:p>
          <a:p>
            <a:r>
              <a:rPr lang="en-US" dirty="0">
                <a:latin typeface="Times New Roman" panose="02020603050405020304" pitchFamily="18" charset="0"/>
                <a:cs typeface="Times New Roman" panose="02020603050405020304" pitchFamily="18" charset="0"/>
              </a:rPr>
              <a:t>Spam is any unsolicited communication sent in bulk.</a:t>
            </a:r>
          </a:p>
          <a:p>
            <a:r>
              <a:rPr lang="en-US" dirty="0">
                <a:latin typeface="Times New Roman" panose="02020603050405020304" pitchFamily="18" charset="0"/>
                <a:cs typeface="Times New Roman" panose="02020603050405020304" pitchFamily="18" charset="0"/>
              </a:rPr>
              <a:t>Spam emails are almost always commercial and driven by a financial motive.</a:t>
            </a:r>
          </a:p>
          <a:p>
            <a:r>
              <a:rPr lang="en-US" dirty="0">
                <a:latin typeface="Times New Roman" panose="02020603050405020304" pitchFamily="18" charset="0"/>
                <a:cs typeface="Times New Roman" panose="02020603050405020304" pitchFamily="18" charset="0"/>
              </a:rPr>
              <a:t>Spammers use spambots to crawl the internet looking for email addresses that are used to create email distribution lists. The lists are used to send junk email to multiple email addresses -- usually hundreds of thousands -- at one time.</a:t>
            </a:r>
          </a:p>
          <a:p>
            <a:r>
              <a:rPr lang="en-US" dirty="0">
                <a:latin typeface="Times New Roman" panose="02020603050405020304" pitchFamily="18" charset="0"/>
                <a:cs typeface="Times New Roman" panose="02020603050405020304" pitchFamily="18" charset="0"/>
              </a:rPr>
              <a:t>Cybercriminals can also use spamming to distribute malicious software and steal personal data from unsuspecting targets.</a:t>
            </a:r>
          </a:p>
          <a:p>
            <a:pPr marL="0" indent="0">
              <a:buNone/>
            </a:pPr>
            <a:endParaRPr lang="en-US" altLang="zh-TW" dirty="0"/>
          </a:p>
          <a:p>
            <a:pPr marL="0" indent="0">
              <a:buNone/>
            </a:pPr>
            <a:endParaRPr lang="en-US" dirty="0"/>
          </a:p>
        </p:txBody>
      </p:sp>
    </p:spTree>
    <p:extLst>
      <p:ext uri="{BB962C8B-B14F-4D97-AF65-F5344CB8AC3E}">
        <p14:creationId xmlns:p14="http://schemas.microsoft.com/office/powerpoint/2010/main" val="209556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8C8E-AF77-8CAF-6BAE-7D653C28D6FB}"/>
              </a:ext>
            </a:extLst>
          </p:cNvPr>
          <p:cNvSpPr>
            <a:spLocks noGrp="1"/>
          </p:cNvSpPr>
          <p:nvPr>
            <p:ph type="title"/>
          </p:nvPr>
        </p:nvSpPr>
        <p:spPr>
          <a:xfrm>
            <a:off x="1141413" y="618519"/>
            <a:ext cx="9905998" cy="1059280"/>
          </a:xfrm>
        </p:spPr>
        <p:txBody>
          <a:bodyPr>
            <a:normAutofit/>
          </a:bodyPr>
          <a:lstStyle/>
          <a:p>
            <a:r>
              <a:rPr lang="en-US" dirty="0">
                <a:latin typeface="Times New Roman" panose="02020603050405020304" pitchFamily="18" charset="0"/>
                <a:cs typeface="Times New Roman" panose="02020603050405020304" pitchFamily="18" charset="0"/>
              </a:rPr>
              <a:t>Goals &amp; Objectives</a:t>
            </a:r>
          </a:p>
        </p:txBody>
      </p:sp>
      <p:sp>
        <p:nvSpPr>
          <p:cNvPr id="3" name="Content Placeholder 2">
            <a:extLst>
              <a:ext uri="{FF2B5EF4-FFF2-40B4-BE49-F238E27FC236}">
                <a16:creationId xmlns:a16="http://schemas.microsoft.com/office/drawing/2014/main" id="{7A943DC3-C5B0-D923-DAD1-2C4755A64E41}"/>
              </a:ext>
            </a:extLst>
          </p:cNvPr>
          <p:cNvSpPr>
            <a:spLocks noGrp="1"/>
          </p:cNvSpPr>
          <p:nvPr>
            <p:ph idx="1"/>
          </p:nvPr>
        </p:nvSpPr>
        <p:spPr>
          <a:xfrm>
            <a:off x="1141412" y="1946246"/>
            <a:ext cx="9905999" cy="3917659"/>
          </a:xfrm>
        </p:spPr>
        <p:txBody>
          <a:bodyPr>
            <a:normAutofit fontScale="62500" lnSpcReduction="20000"/>
          </a:bodyPr>
          <a:lstStyle/>
          <a:p>
            <a:pPr>
              <a:buFont typeface="Wingdings" panose="05000000000000000000" pitchFamily="2" charset="2"/>
              <a:buChar char="Ø"/>
            </a:pPr>
            <a:r>
              <a:rPr lang="en-US" sz="2500" b="1" dirty="0">
                <a:latin typeface="Times New Roman" panose="02020603050405020304" pitchFamily="18" charset="0"/>
                <a:cs typeface="Times New Roman" panose="02020603050405020304" pitchFamily="18" charset="0"/>
              </a:rPr>
              <a:t>Motivation:</a:t>
            </a:r>
          </a:p>
          <a:p>
            <a:r>
              <a:rPr lang="en-US" sz="2500" dirty="0">
                <a:latin typeface="Times New Roman" panose="02020603050405020304" pitchFamily="18" charset="0"/>
                <a:cs typeface="Times New Roman" panose="02020603050405020304" pitchFamily="18" charset="0"/>
              </a:rPr>
              <a:t>Spammers are constantly looking for ways to get around existing filters, new filters must be created to stop spam. It is due to this major increase in spam emails that has led to the necessity of this project with an aim to train spam-filtering models better and stay up to date with the latest tricks spammers are coming up with every day and try to filter emails in the most effective ways possible.</a:t>
            </a:r>
            <a:endParaRPr lang="en-US" sz="25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500" b="1" dirty="0">
                <a:latin typeface="Times New Roman" panose="02020603050405020304" pitchFamily="18" charset="0"/>
                <a:cs typeface="Times New Roman" panose="02020603050405020304" pitchFamily="18" charset="0"/>
              </a:rPr>
              <a:t>Significance:</a:t>
            </a:r>
          </a:p>
          <a:p>
            <a:r>
              <a:rPr lang="en-US" sz="2500" dirty="0">
                <a:latin typeface="Times New Roman" panose="02020603050405020304" pitchFamily="18" charset="0"/>
                <a:cs typeface="Times New Roman" panose="02020603050405020304" pitchFamily="18" charset="0"/>
              </a:rPr>
              <a:t>It is critical to take extra precautions to safeguard your equipment, especially if it processes sensitive information like user data. This is since clicking on a spam email might put your computer and personal information at risk of being infected with malware. </a:t>
            </a:r>
          </a:p>
          <a:p>
            <a:r>
              <a:rPr lang="en-US" sz="2500" dirty="0">
                <a:latin typeface="Times New Roman" panose="02020603050405020304" pitchFamily="18" charset="0"/>
                <a:cs typeface="Times New Roman" panose="02020603050405020304" pitchFamily="18" charset="0"/>
              </a:rPr>
              <a:t>Spam filtering implementation is crucial for every firm as it does not only helps keep junk out of email inboxes, but it also improves the functionality and usefulness of business communications by ensuring that they are only utilized for what they were intended for.</a:t>
            </a:r>
            <a:endParaRPr lang="en-US" sz="25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500" b="1" dirty="0">
                <a:latin typeface="Times New Roman" panose="02020603050405020304" pitchFamily="18" charset="0"/>
                <a:cs typeface="Times New Roman" panose="02020603050405020304" pitchFamily="18" charset="0"/>
              </a:rPr>
              <a:t>Objectives:</a:t>
            </a:r>
          </a:p>
          <a:p>
            <a:r>
              <a:rPr lang="en-US" sz="2500" dirty="0">
                <a:latin typeface="Times New Roman" panose="02020603050405020304" pitchFamily="18" charset="0"/>
                <a:cs typeface="Times New Roman" panose="02020603050405020304" pitchFamily="18" charset="0"/>
              </a:rPr>
              <a:t>Typically, text classification is the primary methodology used for email screening.</a:t>
            </a:r>
          </a:p>
          <a:p>
            <a:r>
              <a:rPr lang="en-US" sz="2500" dirty="0">
                <a:latin typeface="Times New Roman" panose="02020603050405020304" pitchFamily="18" charset="0"/>
                <a:cs typeface="Times New Roman" panose="02020603050405020304" pitchFamily="18" charset="0"/>
              </a:rPr>
              <a:t>The objective is to develop a Python-based spam filtering approach in which relevant spam are first filtered from the training dataset and then used to generate training and testing tables for various data mining algorithms.</a:t>
            </a:r>
            <a:endParaRPr lang="en-US" sz="25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6714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8B40-BD2B-2804-EAAD-42B986FCBE27}"/>
              </a:ext>
            </a:extLst>
          </p:cNvPr>
          <p:cNvSpPr>
            <a:spLocks noGrp="1"/>
          </p:cNvSpPr>
          <p:nvPr>
            <p:ph type="title"/>
          </p:nvPr>
        </p:nvSpPr>
        <p:spPr>
          <a:xfrm>
            <a:off x="1141413" y="618518"/>
            <a:ext cx="9905998" cy="1285783"/>
          </a:xfrm>
        </p:spPr>
        <p:txBody>
          <a:bodyPr/>
          <a:lstStyle/>
          <a:p>
            <a:r>
              <a:rPr lang="en-US" dirty="0">
                <a:latin typeface="Times New Roman" panose="02020603050405020304" pitchFamily="18" charset="0"/>
                <a:cs typeface="Times New Roman" panose="02020603050405020304" pitchFamily="18" charset="0"/>
              </a:rPr>
              <a:t>SPAM Filtering Technique - NLP</a:t>
            </a:r>
          </a:p>
        </p:txBody>
      </p:sp>
      <p:sp>
        <p:nvSpPr>
          <p:cNvPr id="3" name="Content Placeholder 2">
            <a:extLst>
              <a:ext uri="{FF2B5EF4-FFF2-40B4-BE49-F238E27FC236}">
                <a16:creationId xmlns:a16="http://schemas.microsoft.com/office/drawing/2014/main" id="{DAD2DB70-5D1E-757C-84AB-8B5DEB2B1CDB}"/>
              </a:ext>
            </a:extLst>
          </p:cNvPr>
          <p:cNvSpPr>
            <a:spLocks noGrp="1"/>
          </p:cNvSpPr>
          <p:nvPr>
            <p:ph idx="1"/>
          </p:nvPr>
        </p:nvSpPr>
        <p:spPr>
          <a:xfrm>
            <a:off x="1141412" y="2013358"/>
            <a:ext cx="9905999" cy="4226124"/>
          </a:xfrm>
        </p:spPr>
        <p:txBody>
          <a:bodyPr>
            <a:noAutofit/>
          </a:bodyPr>
          <a:lstStyle/>
          <a:p>
            <a:r>
              <a:rPr lang="en-US" sz="1600" dirty="0">
                <a:latin typeface="Times New Roman" panose="02020603050405020304" pitchFamily="18" charset="0"/>
                <a:cs typeface="Times New Roman" panose="02020603050405020304" pitchFamily="18" charset="0"/>
              </a:rPr>
              <a:t>Spam filtering is a mechanism used to filter spam messages or emails to prevent its delivery. </a:t>
            </a:r>
          </a:p>
          <a:p>
            <a:r>
              <a:rPr lang="en-US" sz="1600" dirty="0">
                <a:latin typeface="Times New Roman" panose="02020603050405020304" pitchFamily="18" charset="0"/>
                <a:cs typeface="Times New Roman" panose="02020603050405020304" pitchFamily="18" charset="0"/>
              </a:rPr>
              <a:t>The volume of unsolicited email has significantly increased, necessitating the development of more robust and efficient antispam filters. </a:t>
            </a:r>
          </a:p>
          <a:p>
            <a:r>
              <a:rPr lang="en-US" sz="1600" dirty="0">
                <a:latin typeface="Times New Roman" panose="02020603050405020304" pitchFamily="18" charset="0"/>
                <a:cs typeface="Times New Roman" panose="02020603050405020304" pitchFamily="18" charset="0"/>
              </a:rPr>
              <a:t>Machine learning algorithms have been used to successfully identify and filter spam emails.</a:t>
            </a:r>
          </a:p>
          <a:p>
            <a:r>
              <a:rPr lang="en-US" sz="1600" dirty="0">
                <a:latin typeface="Times New Roman" panose="02020603050405020304" pitchFamily="18" charset="0"/>
                <a:cs typeface="Times New Roman" panose="02020603050405020304" pitchFamily="18" charset="0"/>
              </a:rPr>
              <a:t>Employing sender information and text content-based NLP has proven to be beneficial for spam filtering techniques.</a:t>
            </a:r>
          </a:p>
          <a:p>
            <a:r>
              <a:rPr lang="en-US" sz="1600" dirty="0">
                <a:latin typeface="Times New Roman" panose="02020603050405020304" pitchFamily="18" charset="0"/>
                <a:cs typeface="Times New Roman" panose="02020603050405020304" pitchFamily="18" charset="0"/>
              </a:rPr>
              <a:t>Spam filtering implementation is crucial for every firm as it does not only helps keep junk out of email inboxes, but it also improves the functionality and usefulness of business communications by ensuring that they are only utilized for what they were intended for.</a:t>
            </a:r>
          </a:p>
          <a:p>
            <a:r>
              <a:rPr lang="en-US" sz="1600" dirty="0">
                <a:latin typeface="Times New Roman" panose="02020603050405020304" pitchFamily="18" charset="0"/>
                <a:cs typeface="Times New Roman" panose="02020603050405020304" pitchFamily="18" charset="0"/>
              </a:rPr>
              <a:t>Since many email-based attacks attempt to deceive users into clicking on a malicious file, asking them for their credentials, and other information, spam filtering becomes one of the most needed functionalities in such cases.</a:t>
            </a:r>
          </a:p>
        </p:txBody>
      </p:sp>
    </p:spTree>
    <p:extLst>
      <p:ext uri="{BB962C8B-B14F-4D97-AF65-F5344CB8AC3E}">
        <p14:creationId xmlns:p14="http://schemas.microsoft.com/office/powerpoint/2010/main" val="237784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6977-CF45-12D5-6C9F-2EB0B6932E57}"/>
              </a:ext>
            </a:extLst>
          </p:cNvPr>
          <p:cNvSpPr>
            <a:spLocks noGrp="1"/>
          </p:cNvSpPr>
          <p:nvPr>
            <p:ph type="title"/>
          </p:nvPr>
        </p:nvSpPr>
        <p:spPr>
          <a:xfrm>
            <a:off x="1141413" y="618518"/>
            <a:ext cx="9905998" cy="1310949"/>
          </a:xfrm>
        </p:spPr>
        <p:txBody>
          <a:bodyPr/>
          <a:lstStyle/>
          <a:p>
            <a:r>
              <a:rPr lang="en-US" dirty="0">
                <a:latin typeface="Times New Roman" panose="02020603050405020304" pitchFamily="18" charset="0"/>
                <a:cs typeface="Times New Roman" panose="02020603050405020304" pitchFamily="18" charset="0"/>
              </a:rPr>
              <a:t>Features of Spam Filtering</a:t>
            </a:r>
          </a:p>
        </p:txBody>
      </p:sp>
      <p:sp>
        <p:nvSpPr>
          <p:cNvPr id="3" name="Content Placeholder 2">
            <a:extLst>
              <a:ext uri="{FF2B5EF4-FFF2-40B4-BE49-F238E27FC236}">
                <a16:creationId xmlns:a16="http://schemas.microsoft.com/office/drawing/2014/main" id="{9261D6D2-BD5A-0DD0-9B28-8ACC1C5E69B2}"/>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proposed spam filtering system is expected to have the following features once fully implemented:  </a:t>
            </a:r>
          </a:p>
          <a:p>
            <a:r>
              <a:rPr lang="en-US" dirty="0">
                <a:latin typeface="Times New Roman" panose="02020603050405020304" pitchFamily="18" charset="0"/>
                <a:cs typeface="Times New Roman" panose="02020603050405020304" pitchFamily="18" charset="0"/>
              </a:rPr>
              <a:t>Effective performance supported by the advantages and powers in natural language processing. </a:t>
            </a:r>
          </a:p>
          <a:p>
            <a:r>
              <a:rPr lang="en-US" dirty="0">
                <a:latin typeface="Times New Roman" panose="02020603050405020304" pitchFamily="18" charset="0"/>
                <a:cs typeface="Times New Roman" panose="02020603050405020304" pitchFamily="18" charset="0"/>
              </a:rPr>
              <a:t>Ability to categorize your emails as spam by training the classifier on your own dataset. </a:t>
            </a:r>
          </a:p>
          <a:p>
            <a:r>
              <a:rPr lang="en-US" dirty="0">
                <a:latin typeface="Times New Roman" panose="02020603050405020304" pitchFamily="18" charset="0"/>
                <a:cs typeface="Times New Roman" panose="02020603050405020304" pitchFamily="18" charset="0"/>
              </a:rPr>
              <a:t>Simplicity in usage. </a:t>
            </a:r>
          </a:p>
          <a:p>
            <a:r>
              <a:rPr lang="en-US" dirty="0">
                <a:latin typeface="Times New Roman" panose="02020603050405020304" pitchFamily="18" charset="0"/>
                <a:cs typeface="Times New Roman" panose="02020603050405020304" pitchFamily="18" charset="0"/>
              </a:rPr>
              <a:t>Fast performance once the training of the classifier is completed. </a:t>
            </a:r>
          </a:p>
          <a:p>
            <a:r>
              <a:rPr lang="en-US" dirty="0">
                <a:latin typeface="Times New Roman" panose="02020603050405020304" pitchFamily="18" charset="0"/>
                <a:cs typeface="Times New Roman" panose="02020603050405020304" pitchFamily="18" charset="0"/>
              </a:rPr>
              <a:t>Better model with higher accuracy in filtering spam e-mails.</a:t>
            </a:r>
          </a:p>
        </p:txBody>
      </p:sp>
    </p:spTree>
    <p:extLst>
      <p:ext uri="{BB962C8B-B14F-4D97-AF65-F5344CB8AC3E}">
        <p14:creationId xmlns:p14="http://schemas.microsoft.com/office/powerpoint/2010/main" val="879238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509B-7563-DDBF-E088-77125AD101C0}"/>
              </a:ext>
            </a:extLst>
          </p:cNvPr>
          <p:cNvSpPr>
            <a:spLocks noGrp="1"/>
          </p:cNvSpPr>
          <p:nvPr>
            <p:ph type="title"/>
          </p:nvPr>
        </p:nvSpPr>
        <p:spPr>
          <a:xfrm>
            <a:off x="1141413" y="618518"/>
            <a:ext cx="9905998" cy="1294172"/>
          </a:xfrm>
        </p:spPr>
        <p:txBody>
          <a:bodyPr/>
          <a:lstStyle/>
          <a:p>
            <a:r>
              <a:rPr lang="en-US"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9A600219-E39F-1F89-3E71-89C7479ABCE6}"/>
              </a:ext>
            </a:extLst>
          </p:cNvPr>
          <p:cNvSpPr>
            <a:spLocks noGrp="1"/>
          </p:cNvSpPr>
          <p:nvPr>
            <p:ph idx="1"/>
          </p:nvPr>
        </p:nvSpPr>
        <p:spPr>
          <a:xfrm>
            <a:off x="1141412" y="2122415"/>
            <a:ext cx="9905999" cy="3668786"/>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It is feasible to develop a system or an application to use text mining methods and semantic analysis to detect spam in various forms models of language, respectively. </a:t>
            </a:r>
          </a:p>
          <a:p>
            <a:r>
              <a:rPr lang="en-US" dirty="0">
                <a:latin typeface="Times New Roman" panose="02020603050405020304" pitchFamily="18" charset="0"/>
                <a:cs typeface="Times New Roman" panose="02020603050405020304" pitchFamily="18" charset="0"/>
              </a:rPr>
              <a:t>This project concentrates on the application of Sentiment Analysis among all NLP methods to further analyze the detected spam messages. </a:t>
            </a:r>
          </a:p>
          <a:p>
            <a:r>
              <a:rPr lang="en-US" dirty="0">
                <a:latin typeface="Times New Roman" panose="02020603050405020304" pitchFamily="18" charset="0"/>
                <a:cs typeface="Times New Roman" panose="02020603050405020304" pitchFamily="18" charset="0"/>
              </a:rPr>
              <a:t>This is a distinctive if we contrast this strategy with the conventional short spam detection methods, which pays attention to automated text categorization but ignores sentiment analysis.</a:t>
            </a:r>
          </a:p>
          <a:p>
            <a:r>
              <a:rPr lang="en-US" dirty="0">
                <a:latin typeface="Times New Roman" panose="02020603050405020304" pitchFamily="18" charset="0"/>
                <a:cs typeface="Times New Roman" panose="02020603050405020304" pitchFamily="18" charset="0"/>
              </a:rPr>
              <a:t>Bayesian filtering classifiers have been improved, reaching to a 99.21% of accuracy by producing the polarity score of each message using sentiment classifiers, and then comparing spam filtering classifiers with and without the polarity score in terms of accuracy.</a:t>
            </a:r>
          </a:p>
        </p:txBody>
      </p:sp>
    </p:spTree>
    <p:extLst>
      <p:ext uri="{BB962C8B-B14F-4D97-AF65-F5344CB8AC3E}">
        <p14:creationId xmlns:p14="http://schemas.microsoft.com/office/powerpoint/2010/main" val="405873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8CF99CA-C3FA-055E-A7D5-E0A280C7A9E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Model Diagram</a:t>
            </a:r>
          </a:p>
        </p:txBody>
      </p:sp>
      <p:pic>
        <p:nvPicPr>
          <p:cNvPr id="7" name="Content Placeholder 6" descr="Diagram&#10;&#10;Description automatically generated">
            <a:extLst>
              <a:ext uri="{FF2B5EF4-FFF2-40B4-BE49-F238E27FC236}">
                <a16:creationId xmlns:a16="http://schemas.microsoft.com/office/drawing/2014/main" id="{B957630D-8507-71D6-FC1B-A809FEF2C3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1167" y="699797"/>
            <a:ext cx="5206481" cy="5312782"/>
          </a:xfrm>
        </p:spPr>
      </p:pic>
    </p:spTree>
    <p:extLst>
      <p:ext uri="{BB962C8B-B14F-4D97-AF65-F5344CB8AC3E}">
        <p14:creationId xmlns:p14="http://schemas.microsoft.com/office/powerpoint/2010/main" val="240977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BE73D-D9B3-51CA-6479-FAEE5204E864}"/>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Dataset and Features Design</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AFC13E-DDA3-5332-8DE9-5D51A1AB8680}"/>
              </a:ext>
            </a:extLst>
          </p:cNvPr>
          <p:cNvSpPr>
            <a:spLocks noGrp="1"/>
          </p:cNvSpPr>
          <p:nvPr>
            <p:ph type="body" sz="half" idx="2"/>
          </p:nvPr>
        </p:nvSpPr>
        <p:spPr>
          <a:xfrm>
            <a:off x="572493" y="2071316"/>
            <a:ext cx="6713552" cy="4119172"/>
          </a:xfrm>
        </p:spPr>
        <p:txBody>
          <a:bodyPr vert="horz" lIns="91440" tIns="45720" rIns="91440" bIns="45720" rtlCol="0" anchor="t">
            <a:normAutofit/>
          </a:bodyPr>
          <a:lstStyle/>
          <a:p>
            <a:pPr indent="-228600">
              <a:buFont typeface="Arial" panose="020B0604020202020204" pitchFamily="34" charset="0"/>
              <a:buChar char="•"/>
            </a:pPr>
            <a:r>
              <a:rPr lang="en-US" sz="2200"/>
              <a:t>The International Movie Database (IMDb) reviews for 50,000 reviews of films from across the world make up the dataset used for sentiment analysis; it's a binary classification dataset that classifies each review as either positive or negative. </a:t>
            </a:r>
          </a:p>
          <a:p>
            <a:pPr indent="-228600">
              <a:buFont typeface="Arial" panose="020B0604020202020204" pitchFamily="34" charset="0"/>
              <a:buChar char="•"/>
            </a:pPr>
            <a:r>
              <a:rPr lang="en-US" sz="2200"/>
              <a:t>The project is to analyze the spam and non-spam messages, the selected features for the operation were:</a:t>
            </a:r>
          </a:p>
          <a:p>
            <a:pPr marL="0" indent="-228600">
              <a:buFont typeface="Arial" panose="020B0604020202020204" pitchFamily="34" charset="0"/>
              <a:buChar char="•"/>
            </a:pPr>
            <a:r>
              <a:rPr lang="en-US" sz="2200"/>
              <a:t>- label</a:t>
            </a:r>
          </a:p>
          <a:p>
            <a:pPr marL="0" indent="-228600">
              <a:buFont typeface="Arial" panose="020B0604020202020204" pitchFamily="34" charset="0"/>
              <a:buChar char="•"/>
            </a:pPr>
            <a:r>
              <a:rPr lang="en-US" sz="2200"/>
              <a:t>- message</a:t>
            </a:r>
          </a:p>
        </p:txBody>
      </p:sp>
      <p:pic>
        <p:nvPicPr>
          <p:cNvPr id="5" name="Picture Placeholder 4" descr="Chart, pie chart&#10;&#10;Description automatically generated">
            <a:extLst>
              <a:ext uri="{FF2B5EF4-FFF2-40B4-BE49-F238E27FC236}">
                <a16:creationId xmlns:a16="http://schemas.microsoft.com/office/drawing/2014/main" id="{AF97123E-3D46-3AF6-34E6-4A2E8FFC1CC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009"/>
          <a:stretch/>
        </p:blipFill>
        <p:spPr>
          <a:xfrm>
            <a:off x="7675658" y="2093976"/>
            <a:ext cx="3941064" cy="4096512"/>
          </a:xfrm>
          <a:prstGeom prst="rect">
            <a:avLst/>
          </a:prstGeom>
        </p:spPr>
      </p:pic>
    </p:spTree>
    <p:extLst>
      <p:ext uri="{BB962C8B-B14F-4D97-AF65-F5344CB8AC3E}">
        <p14:creationId xmlns:p14="http://schemas.microsoft.com/office/powerpoint/2010/main" val="1545144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1335</Words>
  <Application>Microsoft Macintosh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CSCE 5290: Natural Language Processing - SPAM FILTERING</vt:lpstr>
      <vt:lpstr>Introduction</vt:lpstr>
      <vt:lpstr>What is Spam? </vt:lpstr>
      <vt:lpstr>Goals &amp; Objectives</vt:lpstr>
      <vt:lpstr>SPAM Filtering Technique - NLP</vt:lpstr>
      <vt:lpstr>Features of Spam Filtering</vt:lpstr>
      <vt:lpstr>Background</vt:lpstr>
      <vt:lpstr>Model Diagram</vt:lpstr>
      <vt:lpstr>Dataset and Features Design</vt:lpstr>
      <vt:lpstr>Analysis</vt:lpstr>
      <vt:lpstr>Results</vt:lpstr>
      <vt:lpstr>PowerPoint Presentation</vt:lpstr>
      <vt:lpstr>PowerPoint Presentation</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5290: Natural Language Processing - SPAM FILTERING </dc:title>
  <dc:creator>Rudrabhatla, Shishira</dc:creator>
  <cp:lastModifiedBy>Rudrabhatla, Shishira</cp:lastModifiedBy>
  <cp:revision>7</cp:revision>
  <dcterms:created xsi:type="dcterms:W3CDTF">2022-11-29T16:01:05Z</dcterms:created>
  <dcterms:modified xsi:type="dcterms:W3CDTF">2022-11-30T05:25:47Z</dcterms:modified>
</cp:coreProperties>
</file>