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089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52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1693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2773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9244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9266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4121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4147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98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651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674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286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65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024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427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900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986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5804756"/>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2300808-1C05-4898-BAA4-F61ED04D312C}"/>
              </a:ext>
            </a:extLst>
          </p:cNvPr>
          <p:cNvSpPr>
            <a:spLocks noGrp="1"/>
          </p:cNvSpPr>
          <p:nvPr>
            <p:ph type="subTitle" idx="1"/>
          </p:nvPr>
        </p:nvSpPr>
        <p:spPr>
          <a:xfrm>
            <a:off x="1380227" y="301924"/>
            <a:ext cx="10127411" cy="6015631"/>
          </a:xfrm>
        </p:spPr>
        <p:txBody>
          <a:bodyPr>
            <a:normAutofit/>
          </a:bodyPr>
          <a:lstStyle/>
          <a:p>
            <a:pPr marL="73152" algn="l" rtl="0" eaLnBrk="1" fontAlgn="t" latinLnBrk="0" hangingPunct="1">
              <a:lnSpc>
                <a:spcPct val="115000"/>
              </a:lnSpc>
              <a:spcBef>
                <a:spcPts val="0"/>
              </a:spcBef>
              <a:spcAft>
                <a:spcPts val="1000"/>
              </a:spcAft>
            </a:pPr>
            <a:endParaRPr lang="en-IN" sz="1800" b="0" i="0" u="none" strike="noStrike" kern="1200" dirty="0">
              <a:solidFill>
                <a:srgbClr val="000000"/>
              </a:solidFill>
              <a:effectLst/>
              <a:latin typeface="Calibri" panose="020F0502020204030204" pitchFamily="34" charset="0"/>
            </a:endParaRPr>
          </a:p>
          <a:p>
            <a:pPr marL="73152" algn="l" rtl="0" eaLnBrk="1" fontAlgn="t" latinLnBrk="0" hangingPunct="1">
              <a:lnSpc>
                <a:spcPct val="115000"/>
              </a:lnSpc>
              <a:spcBef>
                <a:spcPts val="0"/>
              </a:spcBef>
              <a:spcAft>
                <a:spcPts val="1000"/>
              </a:spcAft>
            </a:pPr>
            <a:r>
              <a:rPr lang="en-IN" sz="1800" dirty="0">
                <a:solidFill>
                  <a:srgbClr val="000000"/>
                </a:solidFill>
                <a:latin typeface="Calibri" panose="020F0502020204030204" pitchFamily="34" charset="0"/>
              </a:rPr>
              <a:t>                                      </a:t>
            </a:r>
          </a:p>
          <a:p>
            <a:pPr marL="73152" rtl="0" eaLnBrk="1" fontAlgn="t" latinLnBrk="0" hangingPunct="1">
              <a:lnSpc>
                <a:spcPct val="115000"/>
              </a:lnSpc>
              <a:spcBef>
                <a:spcPts val="0"/>
              </a:spcBef>
              <a:spcAft>
                <a:spcPts val="1000"/>
              </a:spcAft>
            </a:pPr>
            <a:r>
              <a:rPr lang="en-IN" sz="2800" dirty="0">
                <a:solidFill>
                  <a:srgbClr val="000000"/>
                </a:solidFill>
                <a:latin typeface="Times New Roman" panose="02020603050405020304" pitchFamily="18" charset="0"/>
                <a:cs typeface="Times New Roman" panose="02020603050405020304" pitchFamily="18" charset="0"/>
              </a:rPr>
              <a:t>                            </a:t>
            </a:r>
            <a:r>
              <a:rPr lang="en-IN" sz="4800" dirty="0" smtClean="0">
                <a:solidFill>
                  <a:schemeClr val="tx1"/>
                </a:solidFill>
                <a:latin typeface="Times New Roman" panose="02020603050405020304" pitchFamily="18" charset="0"/>
                <a:cs typeface="Times New Roman" panose="02020603050405020304" pitchFamily="18" charset="0"/>
              </a:rPr>
              <a:t>Agile </a:t>
            </a:r>
            <a:r>
              <a:rPr lang="en-IN" sz="4800" dirty="0">
                <a:solidFill>
                  <a:schemeClr val="tx1"/>
                </a:solidFill>
                <a:latin typeface="Times New Roman" panose="02020603050405020304" pitchFamily="18" charset="0"/>
                <a:cs typeface="Times New Roman" panose="02020603050405020304" pitchFamily="18" charset="0"/>
              </a:rPr>
              <a:t>assignment</a:t>
            </a:r>
          </a:p>
          <a:p>
            <a:pPr marL="73152" algn="l" rtl="0" eaLnBrk="1" fontAlgn="t" latinLnBrk="0" hangingPunct="1">
              <a:lnSpc>
                <a:spcPct val="115000"/>
              </a:lnSpc>
              <a:spcBef>
                <a:spcPts val="0"/>
              </a:spcBef>
              <a:spcAft>
                <a:spcPts val="1000"/>
              </a:spcAft>
            </a:pPr>
            <a:endParaRPr lang="en-IN" sz="1800" dirty="0">
              <a:solidFill>
                <a:schemeClr val="tx1"/>
              </a:solidFill>
              <a:latin typeface="Calibri" panose="020F0502020204030204" pitchFamily="34" charset="0"/>
            </a:endParaRPr>
          </a:p>
          <a:p>
            <a:pPr marL="73152" algn="l" rtl="0" eaLnBrk="1" fontAlgn="t" latinLnBrk="0" hangingPunct="1">
              <a:lnSpc>
                <a:spcPct val="115000"/>
              </a:lnSpc>
              <a:spcBef>
                <a:spcPts val="0"/>
              </a:spcBef>
              <a:spcAft>
                <a:spcPts val="1000"/>
              </a:spcAft>
            </a:pPr>
            <a:r>
              <a:rPr lang="en-IN" sz="2800" b="0" i="0" u="none" strike="noStrike" kern="1200" dirty="0">
                <a:solidFill>
                  <a:schemeClr val="tx1"/>
                </a:solidFill>
                <a:effectLst/>
                <a:latin typeface="Times New Roman" panose="02020603050405020304" pitchFamily="18" charset="0"/>
                <a:cs typeface="Times New Roman" panose="02020603050405020304" pitchFamily="18" charset="0"/>
              </a:rPr>
              <a:t>NAME: </a:t>
            </a:r>
            <a:r>
              <a:rPr lang="en-IN" sz="2800" b="0" i="0" u="none" strike="noStrike" kern="1200" dirty="0" smtClean="0">
                <a:solidFill>
                  <a:schemeClr val="tx1"/>
                </a:solidFill>
                <a:effectLst/>
                <a:latin typeface="Times New Roman" panose="02020603050405020304" pitchFamily="18" charset="0"/>
                <a:cs typeface="Times New Roman" panose="02020603050405020304" pitchFamily="18" charset="0"/>
              </a:rPr>
              <a:t>SHISHIR ALVA S</a:t>
            </a:r>
            <a:endParaRPr lang="en-IN" sz="2800" b="0" i="0" u="none" strike="noStrike" kern="1200" dirty="0">
              <a:solidFill>
                <a:schemeClr val="tx1"/>
              </a:solidFill>
              <a:effectLst/>
              <a:latin typeface="Times New Roman" panose="02020603050405020304" pitchFamily="18" charset="0"/>
              <a:cs typeface="Times New Roman" panose="02020603050405020304" pitchFamily="18" charset="0"/>
            </a:endParaRPr>
          </a:p>
          <a:p>
            <a:pPr marL="73152" algn="l" rtl="0" eaLnBrk="1" fontAlgn="t" latinLnBrk="0" hangingPunct="1">
              <a:lnSpc>
                <a:spcPct val="115000"/>
              </a:lnSpc>
              <a:spcBef>
                <a:spcPts val="0"/>
              </a:spcBef>
              <a:spcAft>
                <a:spcPts val="1000"/>
              </a:spcAft>
            </a:pPr>
            <a:r>
              <a:rPr lang="en-IN" sz="2800" dirty="0" smtClean="0">
                <a:solidFill>
                  <a:schemeClr val="tx1"/>
                </a:solidFill>
                <a:latin typeface="Times New Roman" panose="02020603050405020304" pitchFamily="18" charset="0"/>
                <a:cs typeface="Times New Roman" panose="02020603050405020304" pitchFamily="18" charset="0"/>
              </a:rPr>
              <a:t>COLLEGE NAME: </a:t>
            </a:r>
            <a:r>
              <a:rPr lang="en-IN" sz="2800" dirty="0" err="1" smtClean="0">
                <a:solidFill>
                  <a:schemeClr val="tx1"/>
                </a:solidFill>
                <a:latin typeface="Times New Roman" panose="02020603050405020304" pitchFamily="18" charset="0"/>
                <a:cs typeface="Times New Roman" panose="02020603050405020304" pitchFamily="18" charset="0"/>
              </a:rPr>
              <a:t>Sahyadri</a:t>
            </a:r>
            <a:r>
              <a:rPr lang="en-IN" sz="2800" dirty="0" smtClean="0">
                <a:solidFill>
                  <a:schemeClr val="tx1"/>
                </a:solidFill>
                <a:latin typeface="Times New Roman" panose="02020603050405020304" pitchFamily="18" charset="0"/>
                <a:cs typeface="Times New Roman" panose="02020603050405020304" pitchFamily="18" charset="0"/>
              </a:rPr>
              <a:t> </a:t>
            </a:r>
            <a:r>
              <a:rPr lang="en-IN" sz="2800" dirty="0">
                <a:solidFill>
                  <a:schemeClr val="tx1"/>
                </a:solidFill>
                <a:latin typeface="Times New Roman" panose="02020603050405020304" pitchFamily="18" charset="0"/>
                <a:cs typeface="Times New Roman" panose="02020603050405020304" pitchFamily="18" charset="0"/>
              </a:rPr>
              <a:t>college of engineering &amp; </a:t>
            </a:r>
            <a:r>
              <a:rPr lang="en-IN" sz="2800" dirty="0" err="1" smtClean="0">
                <a:solidFill>
                  <a:schemeClr val="tx1"/>
                </a:solidFill>
                <a:latin typeface="Times New Roman" panose="02020603050405020304" pitchFamily="18" charset="0"/>
                <a:cs typeface="Times New Roman" panose="02020603050405020304" pitchFamily="18" charset="0"/>
              </a:rPr>
              <a:t>ManageMENt</a:t>
            </a:r>
            <a:r>
              <a:rPr lang="en-IN" sz="2800" dirty="0" smtClean="0">
                <a:solidFill>
                  <a:schemeClr val="tx1"/>
                </a:solidFill>
                <a:latin typeface="Times New Roman" panose="02020603050405020304" pitchFamily="18" charset="0"/>
                <a:cs typeface="Times New Roman" panose="02020603050405020304" pitchFamily="18" charset="0"/>
              </a:rPr>
              <a:t>, Mangalore</a:t>
            </a:r>
            <a:endParaRPr lang="en-IN" sz="2800" b="0" i="0" u="none" strike="noStrike"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922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227B450-3E2D-4E43-93D2-B694A1DFAC57}"/>
              </a:ext>
            </a:extLst>
          </p:cNvPr>
          <p:cNvSpPr>
            <a:spLocks noGrp="1"/>
          </p:cNvSpPr>
          <p:nvPr>
            <p:ph idx="1"/>
          </p:nvPr>
        </p:nvSpPr>
        <p:spPr>
          <a:xfrm>
            <a:off x="1130060" y="345057"/>
            <a:ext cx="10429336" cy="6044312"/>
          </a:xfrm>
        </p:spPr>
        <p:txBody>
          <a:bodyPr>
            <a:normAutofit/>
          </a:bodyPr>
          <a:lstStyle/>
          <a:p>
            <a:pPr marL="0" indent="0">
              <a:buNone/>
            </a:pPr>
            <a:r>
              <a:rPr lang="en-IN" sz="3000" b="1" dirty="0">
                <a:latin typeface="Times New Roman" panose="02020603050405020304" pitchFamily="18" charset="0"/>
                <a:cs typeface="Times New Roman" panose="02020603050405020304" pitchFamily="18" charset="0"/>
              </a:rPr>
              <a:t>Assignment 1</a:t>
            </a:r>
          </a:p>
          <a:p>
            <a:pPr>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Take any example of a Business EPIC, user stories under EPIC and explain each</a:t>
            </a:r>
            <a:r>
              <a:rPr lang="en-IN" b="1" dirty="0" smtClean="0">
                <a:latin typeface="Times New Roman" panose="02020603050405020304" pitchFamily="18" charset="0"/>
                <a:cs typeface="Times New Roman" panose="02020603050405020304" pitchFamily="18" charset="0"/>
              </a:rPr>
              <a:t>.</a:t>
            </a:r>
          </a:p>
          <a:p>
            <a:pPr marL="0" indent="0">
              <a:buNone/>
            </a:pPr>
            <a:r>
              <a:rPr lang="en-US" sz="2000" b="1" u="sng" dirty="0" smtClean="0">
                <a:latin typeface="Times New Roman" panose="02020603050405020304" pitchFamily="18" charset="0"/>
                <a:cs typeface="Times New Roman" panose="02020603050405020304" pitchFamily="18" charset="0"/>
              </a:rPr>
              <a:t>Example </a:t>
            </a:r>
            <a:r>
              <a:rPr lang="en-US" sz="2000" b="1" u="sng" dirty="0">
                <a:latin typeface="Times New Roman" panose="02020603050405020304" pitchFamily="18" charset="0"/>
                <a:cs typeface="Times New Roman" panose="02020603050405020304" pitchFamily="18" charset="0"/>
              </a:rPr>
              <a:t>of </a:t>
            </a:r>
            <a:r>
              <a:rPr lang="en-US" sz="2000" b="1" u="sng" dirty="0" smtClean="0">
                <a:latin typeface="Times New Roman" panose="02020603050405020304" pitchFamily="18" charset="0"/>
                <a:cs typeface="Times New Roman" panose="02020603050405020304" pitchFamily="18" charset="0"/>
              </a:rPr>
              <a:t>Business Epic:</a:t>
            </a:r>
            <a:endParaRPr lang="en-IN"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Business epics are large initiatives in </a:t>
            </a:r>
            <a:r>
              <a:rPr lang="en-US" sz="2000" dirty="0" err="1">
                <a:latin typeface="Times New Roman" panose="02020603050405020304" pitchFamily="18" charset="0"/>
                <a:cs typeface="Times New Roman" panose="02020603050405020304" pitchFamily="18" charset="0"/>
              </a:rPr>
              <a:t>SAFe</a:t>
            </a:r>
            <a:r>
              <a:rPr lang="en-US" sz="2000" dirty="0">
                <a:latin typeface="Times New Roman" panose="02020603050405020304" pitchFamily="18" charset="0"/>
                <a:cs typeface="Times New Roman" panose="02020603050405020304" pitchFamily="18" charset="0"/>
              </a:rPr>
              <a:t> that drive business value and typically cross the organizational boundaries (release trains), time boundaries (PIs), or both. It is a key capability of the agile enterprise to properly analyze and sequence business epics for implementation. While it’s easy to think of epics as big, binary, monolithic, committed blobs of work, the reality is they should be implemented incrementally to achieve the benefits of agility. Moreover, once the technology, benefits, and economics are understood, some won’t deserve to be fully implemented, as the initial effort delivers most of the potential business value.</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74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0830" y="129396"/>
            <a:ext cx="9787954" cy="6564702"/>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Example of </a:t>
            </a:r>
            <a:r>
              <a:rPr lang="en-US" sz="2000" b="1" u="sng" dirty="0" smtClean="0">
                <a:latin typeface="Times New Roman" panose="02020603050405020304" pitchFamily="18" charset="0"/>
                <a:cs typeface="Times New Roman" panose="02020603050405020304" pitchFamily="18" charset="0"/>
              </a:rPr>
              <a:t>User </a:t>
            </a:r>
            <a:r>
              <a:rPr lang="en-US" sz="2000" b="1" u="sng" dirty="0">
                <a:latin typeface="Times New Roman" panose="02020603050405020304" pitchFamily="18" charset="0"/>
                <a:cs typeface="Times New Roman" panose="02020603050405020304" pitchFamily="18" charset="0"/>
              </a:rPr>
              <a:t>S</a:t>
            </a:r>
            <a:r>
              <a:rPr lang="en-US" sz="2000" b="1" u="sng" dirty="0" smtClean="0">
                <a:latin typeface="Times New Roman" panose="02020603050405020304" pitchFamily="18" charset="0"/>
                <a:cs typeface="Times New Roman" panose="02020603050405020304" pitchFamily="18" charset="0"/>
              </a:rPr>
              <a:t>tories:</a:t>
            </a:r>
            <a:endParaRPr lang="en-US" sz="2000" u="sng"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user story is one of the elements of epics that splits one epic into several consistent steps that describe what website users will see on a screen and what action they will be asked to perform considering the acceptance criteria. To show it with an example, let’s take a common epic that is present in many software products – registration. The stories that could be added to this epic are the following:</a:t>
            </a:r>
          </a:p>
          <a:p>
            <a:r>
              <a:rPr lang="en-US" sz="2000" b="1" dirty="0">
                <a:latin typeface="Times New Roman" panose="02020603050405020304" pitchFamily="18" charset="0"/>
                <a:cs typeface="Times New Roman" panose="02020603050405020304" pitchFamily="18" charset="0"/>
              </a:rPr>
              <a:t>Sign up</a:t>
            </a:r>
            <a:r>
              <a:rPr lang="en-US" sz="2000" dirty="0">
                <a:latin typeface="Times New Roman" panose="02020603050405020304" pitchFamily="18" charset="0"/>
                <a:cs typeface="Times New Roman" panose="02020603050405020304" pitchFamily="18" charset="0"/>
              </a:rPr>
              <a:t> – as an unregistered user I want to have an opportunity to “Sign Up” onto the website in order to get access to its functionality.</a:t>
            </a:r>
          </a:p>
          <a:p>
            <a:r>
              <a:rPr lang="en-US" sz="2000" b="1" dirty="0">
                <a:latin typeface="Times New Roman" panose="02020603050405020304" pitchFamily="18" charset="0"/>
                <a:cs typeface="Times New Roman" panose="02020603050405020304" pitchFamily="18" charset="0"/>
              </a:rPr>
              <a:t>Email verification</a:t>
            </a:r>
            <a:r>
              <a:rPr lang="en-US" sz="2000" dirty="0">
                <a:latin typeface="Times New Roman" panose="02020603050405020304" pitchFamily="18" charset="0"/>
                <a:cs typeface="Times New Roman" panose="02020603050405020304" pitchFamily="18" charset="0"/>
              </a:rPr>
              <a:t> – as a user completing registration I will be tasked with verifying the email address provided in order to prove that the email address provided in fact belongs to me.</a:t>
            </a:r>
          </a:p>
          <a:p>
            <a:r>
              <a:rPr lang="en-US" sz="2000" b="1" dirty="0">
                <a:latin typeface="Times New Roman" panose="02020603050405020304" pitchFamily="18" charset="0"/>
                <a:cs typeface="Times New Roman" panose="02020603050405020304" pitchFamily="18" charset="0"/>
              </a:rPr>
              <a:t>Log in</a:t>
            </a:r>
            <a:r>
              <a:rPr lang="en-US" sz="2000" dirty="0">
                <a:latin typeface="Times New Roman" panose="02020603050405020304" pitchFamily="18" charset="0"/>
                <a:cs typeface="Times New Roman" panose="02020603050405020304" pitchFamily="18" charset="0"/>
              </a:rPr>
              <a:t> – as a registered user I want to have the ability to “Log In” to my account in order to get access to the website options.</a:t>
            </a:r>
          </a:p>
          <a:p>
            <a:r>
              <a:rPr lang="en-US" sz="2000" b="1" dirty="0">
                <a:latin typeface="Times New Roman" panose="02020603050405020304" pitchFamily="18" charset="0"/>
                <a:cs typeface="Times New Roman" panose="02020603050405020304" pitchFamily="18" charset="0"/>
              </a:rPr>
              <a:t>Forgot password</a:t>
            </a:r>
            <a:r>
              <a:rPr lang="en-US" sz="2000" dirty="0">
                <a:latin typeface="Times New Roman" panose="02020603050405020304" pitchFamily="18" charset="0"/>
                <a:cs typeface="Times New Roman" panose="02020603050405020304" pitchFamily="18" charset="0"/>
              </a:rPr>
              <a:t> – as an unregistered user I want to have an option to change my password in case I forgot it or lost it, or else.</a:t>
            </a:r>
          </a:p>
          <a:p>
            <a:r>
              <a:rPr lang="en-US" sz="2000" b="1" dirty="0">
                <a:latin typeface="Times New Roman" panose="02020603050405020304" pitchFamily="18" charset="0"/>
                <a:cs typeface="Times New Roman" panose="02020603050405020304" pitchFamily="18" charset="0"/>
              </a:rPr>
              <a:t>Log out</a:t>
            </a:r>
            <a:r>
              <a:rPr lang="en-US" sz="2000" dirty="0">
                <a:latin typeface="Times New Roman" panose="02020603050405020304" pitchFamily="18" charset="0"/>
                <a:cs typeface="Times New Roman" panose="02020603050405020304" pitchFamily="18" charset="0"/>
              </a:rPr>
              <a:t> – as an authenticated user I want to have the option to “Log Out” of the account in an attempt to keep my account private and safe.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12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8FAEA1-23C7-4ECB-86E1-C5A8B78532CA}"/>
              </a:ext>
            </a:extLst>
          </p:cNvPr>
          <p:cNvSpPr>
            <a:spLocks noGrp="1"/>
          </p:cNvSpPr>
          <p:nvPr>
            <p:ph idx="1"/>
          </p:nvPr>
        </p:nvSpPr>
        <p:spPr>
          <a:xfrm>
            <a:off x="1224951" y="207035"/>
            <a:ext cx="10213676" cy="6330926"/>
          </a:xfrm>
        </p:spPr>
        <p:txBody>
          <a:bodyPr>
            <a:normAutofit/>
          </a:bodyPr>
          <a:lstStyle/>
          <a:p>
            <a:pPr marL="0" indent="0">
              <a:buNone/>
            </a:pPr>
            <a:r>
              <a:rPr lang="en-IN" sz="3000" b="1" dirty="0">
                <a:latin typeface="Times New Roman" panose="02020603050405020304" pitchFamily="18" charset="0"/>
                <a:cs typeface="Times New Roman" panose="02020603050405020304" pitchFamily="18" charset="0"/>
              </a:rPr>
              <a:t>Assignment 2</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What are the strength of Agile process</a:t>
            </a:r>
            <a:r>
              <a:rPr lang="en-IN" b="1"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purpose of a daily standup meeting is to learn the current progress of every team member that works on Scrum tasks. Daily stand up meetings align team members around company goals and let them address any short-term challenges that prevent team members from effectively performing their sprint tasks.</a:t>
            </a:r>
            <a:endParaRPr lang="en-IN"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three important things discussed during a daily scrum meeting: the current progress of every team member, their short-term goals, and any roadblocks that prevent them from doing their work. During daily stand up meetings team members get to know what their colleagues are working on and if they can help them in any way.</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58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CA4B24-A2F2-438B-A668-B7B4BBC07FCE}"/>
              </a:ext>
            </a:extLst>
          </p:cNvPr>
          <p:cNvSpPr>
            <a:spLocks noGrp="1"/>
          </p:cNvSpPr>
          <p:nvPr>
            <p:ph idx="1"/>
          </p:nvPr>
        </p:nvSpPr>
        <p:spPr>
          <a:xfrm>
            <a:off x="1227676" y="2491026"/>
            <a:ext cx="9905999" cy="3541714"/>
          </a:xfrm>
        </p:spPr>
        <p:txBody>
          <a:bodyPr>
            <a:normAutofit/>
          </a:bodyPr>
          <a:lstStyle/>
          <a:p>
            <a:pPr marL="0" indent="0" algn="ctr">
              <a:buNone/>
            </a:pPr>
            <a:r>
              <a:rPr lang="en-IN" sz="9600" dirty="0" smtClean="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681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48</TotalTime>
  <Words>367</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Times New Roman</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Shishir Alva S</cp:lastModifiedBy>
  <cp:revision>5</cp:revision>
  <dcterms:created xsi:type="dcterms:W3CDTF">2022-04-08T16:51:48Z</dcterms:created>
  <dcterms:modified xsi:type="dcterms:W3CDTF">2022-06-08T09:46:04Z</dcterms:modified>
</cp:coreProperties>
</file>