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7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9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93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7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2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89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3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45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8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D60A15-C16E-41C0-B267-87C7B5D1E39E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B51994-9362-4DF2-A961-30429C783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61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7076" y="2244437"/>
            <a:ext cx="11022675" cy="1604357"/>
          </a:xfrm>
        </p:spPr>
        <p:txBody>
          <a:bodyPr>
            <a:noAutofit/>
          </a:bodyPr>
          <a:lstStyle/>
          <a:p>
            <a:r>
              <a:rPr lang="ru-RU" sz="6600" dirty="0" smtClean="0"/>
              <a:t>Источники помех в канале связи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4190" y="5564603"/>
            <a:ext cx="5209512" cy="53694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Жуковский Павел, 4 курс, 12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59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969" y="207818"/>
            <a:ext cx="10365970" cy="872836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Помехоустойчивость передачи сигналов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007" y="1429788"/>
            <a:ext cx="11621193" cy="5295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b="1" dirty="0"/>
              <a:t>Помехоустойчивость</a:t>
            </a:r>
            <a:r>
              <a:rPr lang="ru-RU" sz="3000" dirty="0"/>
              <a:t> – </a:t>
            </a:r>
            <a:r>
              <a:rPr lang="ru-RU" sz="3000" dirty="0" smtClean="0"/>
              <a:t>способность </a:t>
            </a:r>
            <a:r>
              <a:rPr lang="ru-RU" sz="3000" dirty="0"/>
              <a:t>сигнала противостоять действию помех (т.е. сохранять содержащуюся в нём информацию, несмотря на действие помех</a:t>
            </a:r>
            <a:r>
              <a:rPr lang="ru-RU" sz="3000" dirty="0" smtClean="0"/>
              <a:t>).</a:t>
            </a:r>
            <a:endParaRPr lang="ru-RU" sz="3000" dirty="0"/>
          </a:p>
          <a:p>
            <a:pPr marL="0" indent="0">
              <a:buNone/>
            </a:pPr>
            <a:r>
              <a:rPr lang="ru-RU" sz="3000" b="1" dirty="0"/>
              <a:t>Потенциальная помехоустойчивость метода связи </a:t>
            </a:r>
            <a:r>
              <a:rPr lang="ru-RU" sz="3000" dirty="0"/>
              <a:t>– предельно допустимая помехоустойчивость, которая может быть обеспечена идеальным приёмником</a:t>
            </a:r>
            <a:r>
              <a:rPr lang="ru-RU" sz="3000" dirty="0" smtClean="0"/>
              <a:t>.</a:t>
            </a:r>
            <a:endParaRPr lang="ru-RU" sz="3000" dirty="0"/>
          </a:p>
          <a:p>
            <a:pPr marL="0" indent="0">
              <a:buNone/>
            </a:pPr>
            <a:r>
              <a:rPr lang="ru-RU" sz="3000" b="1" dirty="0"/>
              <a:t>Реальная помехоустойчивость </a:t>
            </a:r>
            <a:r>
              <a:rPr lang="ru-RU" sz="3000" dirty="0"/>
              <a:t>– </a:t>
            </a:r>
            <a:r>
              <a:rPr lang="ru-RU" sz="3000" dirty="0" smtClean="0"/>
              <a:t>помехоустойчивость </a:t>
            </a:r>
            <a:r>
              <a:rPr lang="ru-RU" sz="3000" dirty="0"/>
              <a:t>метода передачи с использованием </a:t>
            </a:r>
            <a:r>
              <a:rPr lang="ru-RU" sz="3000" u="sng" dirty="0"/>
              <a:t>неоптимального</a:t>
            </a:r>
            <a:r>
              <a:rPr lang="ru-RU" sz="3000" dirty="0"/>
              <a:t> приёмника</a:t>
            </a:r>
            <a:r>
              <a:rPr lang="ru-RU" sz="3000" dirty="0" smtClean="0"/>
              <a:t>.</a:t>
            </a:r>
            <a:endParaRPr lang="ru-RU" sz="3000" dirty="0"/>
          </a:p>
          <a:p>
            <a:pPr marL="0" indent="0">
              <a:buNone/>
            </a:pPr>
            <a:r>
              <a:rPr lang="ru-RU" sz="3000" b="1" dirty="0"/>
              <a:t>Трансформация телемеханического сообщения </a:t>
            </a:r>
            <a:r>
              <a:rPr lang="ru-RU" sz="3000" dirty="0"/>
              <a:t>– </a:t>
            </a:r>
            <a:r>
              <a:rPr lang="ru-RU" sz="3000" dirty="0" smtClean="0"/>
              <a:t>необнаруженное </a:t>
            </a:r>
            <a:r>
              <a:rPr lang="ru-RU" sz="3000" dirty="0"/>
              <a:t>изменение телемеханического сообщения, возникающее под действием помех и приводящее к приёму ложного сигнала</a:t>
            </a:r>
            <a:r>
              <a:rPr lang="ru-RU" sz="3000" dirty="0" smtClean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8203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015" y="447097"/>
            <a:ext cx="11205556" cy="1069975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Методы повышения помехоустойчивости дискретных сигналов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62" y="1853738"/>
            <a:ext cx="10956377" cy="45462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3600" dirty="0"/>
              <a:t> </a:t>
            </a:r>
            <a:r>
              <a:rPr lang="ru-RU" sz="3600" dirty="0" smtClean="0"/>
              <a:t>Параметрические методы, основанные </a:t>
            </a:r>
            <a:r>
              <a:rPr lang="ru-RU" sz="3600" dirty="0"/>
              <a:t>на выборе наиболее выгодного вида модуляции и использование коррекции формы и длительности импульсов (подбор метода передачи</a:t>
            </a:r>
            <a:r>
              <a:rPr lang="ru-RU" sz="3600" dirty="0" smtClean="0"/>
              <a:t>).</a:t>
            </a:r>
            <a:endParaRPr lang="ru-RU" sz="3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3600" dirty="0"/>
              <a:t> </a:t>
            </a:r>
            <a:r>
              <a:rPr lang="ru-RU" sz="3600" dirty="0" smtClean="0"/>
              <a:t>Применение </a:t>
            </a:r>
            <a:r>
              <a:rPr lang="ru-RU" sz="3600" dirty="0"/>
              <a:t>избыточных корректирующих кодов</a:t>
            </a:r>
            <a:r>
              <a:rPr lang="ru-RU" sz="3600" dirty="0" smtClean="0"/>
              <a:t>.</a:t>
            </a:r>
            <a:endParaRPr lang="ru-RU" sz="3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3600" dirty="0"/>
              <a:t> </a:t>
            </a:r>
            <a:r>
              <a:rPr lang="ru-RU" sz="3600" dirty="0" smtClean="0"/>
              <a:t>Избыточность </a:t>
            </a:r>
            <a:r>
              <a:rPr lang="ru-RU" sz="3600" dirty="0"/>
              <a:t>передаваемых сообщений</a:t>
            </a:r>
            <a:r>
              <a:rPr lang="ru-RU" sz="3600" dirty="0" smtClean="0"/>
              <a:t>.</a:t>
            </a:r>
            <a:endParaRPr lang="ru-RU" sz="3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3600" dirty="0"/>
              <a:t> </a:t>
            </a:r>
            <a:r>
              <a:rPr lang="ru-RU" sz="3600" dirty="0" smtClean="0"/>
              <a:t>Использование </a:t>
            </a:r>
            <a:r>
              <a:rPr lang="ru-RU" sz="3600" dirty="0"/>
              <a:t>обратного канала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276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1814" y="116378"/>
            <a:ext cx="7262017" cy="752301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Методы борьбы с помехами</a:t>
            </a:r>
            <a:endParaRPr lang="ru-RU" sz="4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917" y="3662222"/>
            <a:ext cx="3781953" cy="2200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21" y="3662222"/>
            <a:ext cx="3046130" cy="2196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578" y="1255224"/>
            <a:ext cx="98921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1. Уменьшение энергии помех.</a:t>
            </a:r>
          </a:p>
          <a:p>
            <a:r>
              <a:rPr lang="ru-RU" sz="3200" dirty="0" smtClean="0"/>
              <a:t>	1</a:t>
            </a:r>
            <a:r>
              <a:rPr lang="ru-RU" sz="3200" dirty="0"/>
              <a:t>). Удаление источника помех от канала связи.</a:t>
            </a:r>
          </a:p>
          <a:p>
            <a:r>
              <a:rPr lang="ru-RU" sz="3200" dirty="0" smtClean="0"/>
              <a:t>	2</a:t>
            </a:r>
            <a:r>
              <a:rPr lang="ru-RU" sz="3200" dirty="0"/>
              <a:t>). Экранирование источника помех.</a:t>
            </a:r>
          </a:p>
          <a:p>
            <a:r>
              <a:rPr lang="ru-RU" sz="3200" dirty="0" smtClean="0"/>
              <a:t>	3</a:t>
            </a:r>
            <a:r>
              <a:rPr lang="ru-RU" sz="3200" dirty="0"/>
              <a:t>). Правильное выполнение заземлений.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73578" y="6116260"/>
            <a:ext cx="107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реализации заземлений: а) - неправильное выполнение; б) - правильное выполнение заземлений</a:t>
            </a:r>
          </a:p>
        </p:txBody>
      </p:sp>
    </p:spTree>
    <p:extLst>
      <p:ext uri="{BB962C8B-B14F-4D97-AF65-F5344CB8AC3E}">
        <p14:creationId xmlns:p14="http://schemas.microsoft.com/office/powerpoint/2010/main" val="38478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826" y="1144789"/>
            <a:ext cx="11280370" cy="54222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2. Использование схем подавления помех.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3. Уменьшение паразитных связей между каналом связи и источником </a:t>
            </a:r>
            <a:r>
              <a:rPr lang="ru-RU" dirty="0" smtClean="0"/>
              <a:t>помех.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4. Увеличение помехоустойчивости </a:t>
            </a:r>
            <a:r>
              <a:rPr lang="ru-RU" dirty="0" smtClean="0"/>
              <a:t>сигнала.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5</a:t>
            </a:r>
            <a:r>
              <a:rPr lang="ru-RU" dirty="0"/>
              <a:t>. Использование различий между сигналом и помехой.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1). Использование ограничений сигнала.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2). Фильтрация.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6. Комбинированные методы.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1). Дифференциальные линии связи.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2). Приём с предсказанием.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3). Интегрирование с выбранным интервалом.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4). Стробирование приёмника и передатчика.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194762" y="157941"/>
            <a:ext cx="7697383" cy="760615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Методы борьбы с помехами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231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66" y="21939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28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3576" y="293312"/>
            <a:ext cx="1886787" cy="827116"/>
          </a:xfrm>
        </p:spPr>
        <p:txBody>
          <a:bodyPr>
            <a:noAutofit/>
          </a:bodyPr>
          <a:lstStyle/>
          <a:p>
            <a:r>
              <a:rPr lang="ru-RU" sz="6000" dirty="0" smtClean="0"/>
              <a:t>План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633" y="1388225"/>
            <a:ext cx="11729251" cy="53201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 Типы </a:t>
            </a:r>
            <a:r>
              <a:rPr lang="ru-RU" sz="4000" dirty="0"/>
              <a:t>помех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 Классификация </a:t>
            </a:r>
            <a:r>
              <a:rPr lang="ru-RU" sz="4000" dirty="0"/>
              <a:t>аддитивных помех и источников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 </a:t>
            </a:r>
            <a:r>
              <a:rPr lang="ru-RU" sz="4000" dirty="0" err="1" smtClean="0"/>
              <a:t>Флуктуационные</a:t>
            </a:r>
            <a:r>
              <a:rPr lang="ru-RU" sz="4000" dirty="0" smtClean="0"/>
              <a:t> </a:t>
            </a:r>
            <a:r>
              <a:rPr lang="ru-RU" sz="4000" dirty="0"/>
              <a:t>помехи и их характеристики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 Сосредоточенные </a:t>
            </a:r>
            <a:r>
              <a:rPr lang="ru-RU" sz="4000" dirty="0"/>
              <a:t>помехи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 Помехоустойчивость </a:t>
            </a:r>
            <a:r>
              <a:rPr lang="ru-RU" sz="4000" dirty="0"/>
              <a:t>передачи </a:t>
            </a:r>
            <a:r>
              <a:rPr lang="ru-RU" sz="4000" dirty="0" smtClean="0"/>
              <a:t>сигналов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 Методы </a:t>
            </a:r>
            <a:r>
              <a:rPr lang="ru-RU" sz="4000" dirty="0"/>
              <a:t>повышения помехоустойчивости дискретных </a:t>
            </a:r>
            <a:r>
              <a:rPr lang="ru-RU" sz="4000" dirty="0" smtClean="0"/>
              <a:t>сигналов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436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8603" y="249381"/>
            <a:ext cx="2867688" cy="71905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Типы помех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007" y="1201189"/>
            <a:ext cx="11612880" cy="55154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Помехи</a:t>
            </a:r>
            <a:r>
              <a:rPr lang="ru-RU" dirty="0">
                <a:solidFill>
                  <a:schemeClr val="tx1"/>
                </a:solidFill>
              </a:rPr>
              <a:t> – случайные воздействия, искажающие передаваемый сигнал. Воздействие помехи на сигнал может быть </a:t>
            </a:r>
            <a:r>
              <a:rPr lang="ru-RU" dirty="0" smtClean="0">
                <a:solidFill>
                  <a:schemeClr val="tx1"/>
                </a:solidFill>
              </a:rPr>
              <a:t>двояким.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Аддитивная помеха</a:t>
            </a:r>
            <a:r>
              <a:rPr lang="ru-RU" dirty="0">
                <a:solidFill>
                  <a:schemeClr val="tx1"/>
                </a:solidFill>
              </a:rPr>
              <a:t> – это такая помеха </a:t>
            </a:r>
            <a:r>
              <a:rPr lang="ru-RU" dirty="0">
                <a:solidFill>
                  <a:schemeClr val="tx1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x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), которая складывается с сигналом </a:t>
            </a:r>
            <a:r>
              <a:rPr lang="ru-RU" i="1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) таким образом, что на вход приёмника действует их сумма </a:t>
            </a:r>
            <a:r>
              <a:rPr lang="ru-RU" i="1" dirty="0">
                <a:solidFill>
                  <a:schemeClr val="tx1"/>
                </a:solidFill>
              </a:rPr>
              <a:t>x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) = </a:t>
            </a:r>
            <a:r>
              <a:rPr lang="ru-RU" dirty="0">
                <a:solidFill>
                  <a:schemeClr val="tx1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x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) + </a:t>
            </a:r>
            <a:r>
              <a:rPr lang="ru-RU" i="1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). Как правило, не зависит от ЛС и определяется внешними воздействиями на среду передачи сигналов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Мультипликативная помеха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это помеха, при которой </a:t>
            </a:r>
            <a:r>
              <a:rPr lang="ru-RU" dirty="0">
                <a:solidFill>
                  <a:schemeClr val="tx1"/>
                </a:solidFill>
              </a:rPr>
              <a:t>результирующий сигнал равен произведению помехи и передаваемого сигнала </a:t>
            </a:r>
            <a:r>
              <a:rPr lang="ru-RU" i="1" dirty="0">
                <a:solidFill>
                  <a:schemeClr val="tx1"/>
                </a:solidFill>
              </a:rPr>
              <a:t>x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 ) = </a:t>
            </a:r>
            <a:r>
              <a:rPr lang="ru-RU" dirty="0">
                <a:solidFill>
                  <a:schemeClr val="tx1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x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 ) * </a:t>
            </a:r>
            <a:r>
              <a:rPr lang="ru-RU" i="1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i="1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). Как правило, выражается </a:t>
            </a:r>
            <a:r>
              <a:rPr lang="ru-RU" dirty="0">
                <a:solidFill>
                  <a:schemeClr val="tx1"/>
                </a:solidFill>
              </a:rPr>
              <a:t>в изменении характеристик линии связи (сопротивление ЛС, частота среза ЛС, нелинейность характеристик ЛС). Стандартных способов компенсации мультипликативной помехи не существует. Величина помехи зависит от качества средств канала связи и качества обслуживания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000" y="266007"/>
            <a:ext cx="9892146" cy="569421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Классификация аддитивных помех и источников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89862" y="1022464"/>
            <a:ext cx="3250276" cy="673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Аддитивные помехи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24540" y="2314756"/>
            <a:ext cx="2024149" cy="673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Типы помех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46466" y="5332610"/>
            <a:ext cx="2479962" cy="673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Гармонические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46465" y="4476400"/>
            <a:ext cx="2479963" cy="673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solidFill>
                  <a:schemeClr val="tx1"/>
                </a:solidFill>
              </a:rPr>
              <a:t>Флуктуационные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46465" y="3586935"/>
            <a:ext cx="2479963" cy="67333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Импульсивные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79328" y="2314756"/>
            <a:ext cx="1813560" cy="78417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Источники помех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02483" y="3717888"/>
            <a:ext cx="2098963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Тепловые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002483" y="4465315"/>
            <a:ext cx="2098963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Дробовые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002483" y="5212742"/>
            <a:ext cx="2098963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Фон, наводки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077501" y="3362797"/>
            <a:ext cx="2514598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Промышленные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77501" y="4165589"/>
            <a:ext cx="2514598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Атмосферные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077501" y="4968381"/>
            <a:ext cx="2514598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Перекрёстные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077501" y="5771173"/>
            <a:ext cx="2514598" cy="53892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Космические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9" name="Соединительная линия уступом 18"/>
          <p:cNvCxnSpPr>
            <a:stCxn id="5" idx="2"/>
            <a:endCxn id="6" idx="0"/>
          </p:cNvCxnSpPr>
          <p:nvPr/>
        </p:nvCxnSpPr>
        <p:spPr>
          <a:xfrm rot="5400000">
            <a:off x="3566328" y="166083"/>
            <a:ext cx="618961" cy="367838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5" idx="2"/>
            <a:endCxn id="10" idx="0"/>
          </p:cNvCxnSpPr>
          <p:nvPr/>
        </p:nvCxnSpPr>
        <p:spPr>
          <a:xfrm rot="16200000" flipH="1">
            <a:off x="6891074" y="519721"/>
            <a:ext cx="618961" cy="297110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endCxn id="9" idx="1"/>
          </p:cNvCxnSpPr>
          <p:nvPr/>
        </p:nvCxnSpPr>
        <p:spPr>
          <a:xfrm rot="16200000" flipH="1">
            <a:off x="1826030" y="3203166"/>
            <a:ext cx="931022" cy="50984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8" idx="1"/>
          </p:cNvCxnSpPr>
          <p:nvPr/>
        </p:nvCxnSpPr>
        <p:spPr>
          <a:xfrm rot="10800000">
            <a:off x="2036617" y="3098928"/>
            <a:ext cx="509848" cy="171413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7" idx="1"/>
          </p:cNvCxnSpPr>
          <p:nvPr/>
        </p:nvCxnSpPr>
        <p:spPr>
          <a:xfrm rot="10800000">
            <a:off x="2036616" y="2992578"/>
            <a:ext cx="509850" cy="267669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0" idx="2"/>
            <a:endCxn id="11" idx="3"/>
          </p:cNvCxnSpPr>
          <p:nvPr/>
        </p:nvCxnSpPr>
        <p:spPr>
          <a:xfrm rot="5400000">
            <a:off x="7949566" y="3250808"/>
            <a:ext cx="888422" cy="58466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0" idx="2"/>
            <a:endCxn id="12" idx="3"/>
          </p:cNvCxnSpPr>
          <p:nvPr/>
        </p:nvCxnSpPr>
        <p:spPr>
          <a:xfrm rot="5400000">
            <a:off x="7575853" y="3624521"/>
            <a:ext cx="1635849" cy="58466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10" idx="2"/>
            <a:endCxn id="13" idx="3"/>
          </p:cNvCxnSpPr>
          <p:nvPr/>
        </p:nvCxnSpPr>
        <p:spPr>
          <a:xfrm rot="5400000">
            <a:off x="7202139" y="3998235"/>
            <a:ext cx="2383276" cy="58466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10" idx="2"/>
            <a:endCxn id="14" idx="1"/>
          </p:cNvCxnSpPr>
          <p:nvPr/>
        </p:nvCxnSpPr>
        <p:spPr>
          <a:xfrm rot="16200000" flipH="1">
            <a:off x="8615139" y="3169896"/>
            <a:ext cx="533331" cy="39139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0" idx="2"/>
            <a:endCxn id="15" idx="1"/>
          </p:cNvCxnSpPr>
          <p:nvPr/>
        </p:nvCxnSpPr>
        <p:spPr>
          <a:xfrm rot="16200000" flipH="1">
            <a:off x="8213743" y="3571292"/>
            <a:ext cx="1336123" cy="39139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10" idx="2"/>
            <a:endCxn id="16" idx="1"/>
          </p:cNvCxnSpPr>
          <p:nvPr/>
        </p:nvCxnSpPr>
        <p:spPr>
          <a:xfrm rot="16200000" flipH="1">
            <a:off x="7812347" y="3972688"/>
            <a:ext cx="2138915" cy="39139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0" idx="2"/>
            <a:endCxn id="17" idx="1"/>
          </p:cNvCxnSpPr>
          <p:nvPr/>
        </p:nvCxnSpPr>
        <p:spPr>
          <a:xfrm rot="16200000" flipH="1">
            <a:off x="7410951" y="4374084"/>
            <a:ext cx="2941707" cy="39139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970" y="174567"/>
            <a:ext cx="11280168" cy="60504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Графическое представление аддитивных помех разных типов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78" y="904298"/>
            <a:ext cx="9096375" cy="519112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20715" y="6220114"/>
            <a:ext cx="9902677" cy="459596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Типы помех: а) – импульсные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r>
              <a:rPr lang="ru-RU" sz="2400" dirty="0" smtClean="0">
                <a:solidFill>
                  <a:schemeClr val="tx1"/>
                </a:solidFill>
              </a:rPr>
              <a:t> б) – </a:t>
            </a:r>
            <a:r>
              <a:rPr lang="ru-RU" sz="2400" dirty="0" err="1" smtClean="0">
                <a:solidFill>
                  <a:schemeClr val="tx1"/>
                </a:solidFill>
              </a:rPr>
              <a:t>флуктуационные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r>
              <a:rPr lang="ru-RU" sz="2400" dirty="0" smtClean="0">
                <a:solidFill>
                  <a:schemeClr val="tx1"/>
                </a:solidFill>
              </a:rPr>
              <a:t> в) – гармонические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7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8050" y="166256"/>
            <a:ext cx="5087185" cy="669174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Источники помех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950" y="1103803"/>
            <a:ext cx="11456813" cy="56378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b="1" dirty="0" smtClean="0"/>
              <a:t>Источники </a:t>
            </a:r>
            <a:r>
              <a:rPr lang="ru-RU" sz="3200" b="1" dirty="0"/>
              <a:t>помех</a:t>
            </a:r>
            <a:r>
              <a:rPr lang="ru-RU" sz="3200" dirty="0"/>
              <a:t> </a:t>
            </a:r>
            <a:r>
              <a:rPr lang="ru-RU" sz="3200" dirty="0" smtClean="0"/>
              <a:t>– это внешние </a:t>
            </a:r>
            <a:r>
              <a:rPr lang="ru-RU" sz="3200" dirty="0"/>
              <a:t>воздействия и внутренние шумы, возникающие в цепях и аппаратуре.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 smtClean="0"/>
              <a:t>Внутренние шумы</a:t>
            </a:r>
            <a:r>
              <a:rPr lang="ru-RU" sz="3200" dirty="0" smtClean="0"/>
              <a:t> – тепловые </a:t>
            </a:r>
            <a:r>
              <a:rPr lang="ru-RU" sz="3200" dirty="0"/>
              <a:t>шумы, возникающие из-за беспорядочного движения свободных электронов в проводах и резисторах и шумы, обусловленные дробовым эффектом в электронных лампах и полупроводниковых </a:t>
            </a:r>
            <a:r>
              <a:rPr lang="ru-RU" sz="3200" dirty="0" smtClean="0"/>
              <a:t>приборах.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 smtClean="0"/>
              <a:t>Промышленные помехи </a:t>
            </a:r>
            <a:r>
              <a:rPr lang="ru-RU" sz="3200" dirty="0" smtClean="0"/>
              <a:t>– внешние помехи, которые </a:t>
            </a:r>
            <a:r>
              <a:rPr lang="ru-RU" sz="3200" dirty="0"/>
              <a:t>создаются различными устройствами: электродвигателями, электросваркой и </a:t>
            </a:r>
            <a:r>
              <a:rPr lang="ru-RU" sz="3200" dirty="0" smtClean="0"/>
              <a:t>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b="1" dirty="0" smtClean="0"/>
              <a:t>Атмосферные </a:t>
            </a:r>
            <a:r>
              <a:rPr lang="ru-RU" sz="3200" b="1" dirty="0"/>
              <a:t>помехи</a:t>
            </a:r>
            <a:r>
              <a:rPr lang="ru-RU" sz="3200" dirty="0"/>
              <a:t> </a:t>
            </a:r>
            <a:r>
              <a:rPr lang="ru-RU" sz="3200" dirty="0" smtClean="0"/>
              <a:t>– внешние помехи, которые обусловлены </a:t>
            </a:r>
            <a:r>
              <a:rPr lang="ru-RU" sz="3200" dirty="0"/>
              <a:t>перемещением электрических зарядов в </a:t>
            </a:r>
            <a:r>
              <a:rPr lang="ru-RU" sz="3200" dirty="0" smtClean="0"/>
              <a:t>атмосфере.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07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9868" y="0"/>
            <a:ext cx="9634248" cy="735676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Флуктуационные</a:t>
            </a:r>
            <a:r>
              <a:rPr lang="ru-RU" sz="3600" dirty="0" smtClean="0"/>
              <a:t> помехи и их характеристики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4444" y="1009996"/>
                <a:ext cx="11621192" cy="5623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err="1"/>
                  <a:t>Флуктуационные</a:t>
                </a:r>
                <a:r>
                  <a:rPr lang="ru-RU" dirty="0"/>
                  <a:t> помехи – помехи, являющиеся результатом наложения большого числа импульсных помех, вследствие чего кривая напряжения помех является непрерывной во времени случайной величиной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«Белый шум»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флуктуационные</a:t>
                </a:r>
                <a:r>
                  <a:rPr lang="ru-RU" dirty="0" smtClean="0"/>
                  <a:t> </a:t>
                </a:r>
                <a:r>
                  <a:rPr lang="ru-RU" dirty="0"/>
                  <a:t>помехи, имеющие практически неограниченный спектр </a:t>
                </a:r>
                <a:r>
                  <a:rPr lang="ru-RU" dirty="0" smtClean="0"/>
                  <a:t>частот.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Белый шум характеризуется нормальным (гауссовым) распределением мгновенных значений амплитуд напряжения помехи </a:t>
                </a:r>
                <a:r>
                  <a:rPr lang="en-US" dirty="0"/>
                  <a:t>U</a:t>
                </a:r>
                <a:r>
                  <a:rPr lang="ru-RU" baseline="-25000" dirty="0"/>
                  <a:t>п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/>
                        <m:t>𝜔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𝑈</m:t>
                              </m:r>
                            </m:e>
                            <m:sub>
                              <m:r>
                                <a:rPr lang="ru-RU" i="1"/>
                                <m:t>п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r>
                                <a:rPr lang="ru-RU" i="1"/>
                                <m:t>2</m:t>
                              </m:r>
                              <m:r>
                                <a:rPr lang="ru-RU" i="1"/>
                                <m:t>𝜋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𝑈</m:t>
                                  </m:r>
                                </m:e>
                                <m:sub>
                                  <m:r>
                                    <a:rPr lang="ru-RU" i="1"/>
                                    <m:t>пск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ru-RU" i="1"/>
                        <m:t>∗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r>
                                <a:rPr lang="en-US" i="1"/>
                                <m:t>1</m:t>
                              </m:r>
                            </m:num>
                            <m:den>
                              <m:r>
                                <a:rPr lang="en-US" i="1"/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ru-RU" i="1"/>
                                            <m:t>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ru-RU" i="1"/>
                                            <m:t>пск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U</a:t>
                </a:r>
                <a:r>
                  <a:rPr lang="ru-RU" baseline="-25000" dirty="0" err="1"/>
                  <a:t>пск</a:t>
                </a:r>
                <a:r>
                  <a:rPr lang="ru-RU" dirty="0"/>
                  <a:t> – среднеквадратичное напряжение помехи, </a:t>
                </a:r>
                <a14:m>
                  <m:oMath xmlns:m="http://schemas.openxmlformats.org/officeDocument/2006/math">
                    <m:r>
                      <a:rPr lang="ru-RU" i="1"/>
                      <m:t>𝜔</m:t>
                    </m:r>
                  </m:oMath>
                </a14:m>
                <a:r>
                  <a:rPr lang="ru-RU" dirty="0"/>
                  <a:t> – плотность вероятности помех при нормальном распределении.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444" y="1009996"/>
                <a:ext cx="11621192" cy="5623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3198" y="0"/>
            <a:ext cx="8270961" cy="76892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Параметры </a:t>
            </a:r>
            <a:r>
              <a:rPr lang="ru-RU" sz="4000" dirty="0" err="1" smtClean="0"/>
              <a:t>флуктуационных</a:t>
            </a:r>
            <a:r>
              <a:rPr lang="ru-RU" sz="4000" dirty="0" smtClean="0"/>
              <a:t> помех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3" y="839585"/>
                <a:ext cx="12045142" cy="58604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1) Удельное </a:t>
                </a:r>
                <a:r>
                  <a:rPr lang="ru-RU" dirty="0"/>
                  <a:t>напряжение помехи – эффективное напряжение помехи на единицу частотной полосы приёмного фильтра: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/>
                          </m:ctrlPr>
                        </m:sSubPr>
                        <m:e>
                          <m:r>
                            <a:rPr lang="ru-RU" i="1"/>
                            <m:t>𝜎</m:t>
                          </m:r>
                        </m:e>
                        <m:sub>
                          <m:r>
                            <a:rPr lang="ru-RU" i="1"/>
                            <m:t>0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ru-RU" i="1"/>
                                <m:t>пск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r>
                                <a:rPr lang="ru-RU" i="1"/>
                                <m:t>∆</m:t>
                              </m:r>
                              <m:r>
                                <a:rPr lang="en-US" i="1"/>
                                <m:t>𝐹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i="1"/>
                      <m:t>∆</m:t>
                    </m:r>
                    <m:r>
                      <a:rPr lang="en-US" i="1"/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диапазон частот канала связи.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2) Удельная </a:t>
                </a:r>
                <a:r>
                  <a:rPr lang="ru-RU" dirty="0"/>
                  <a:t>мощность помехи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3) Отношение </a:t>
                </a:r>
                <a:r>
                  <a:rPr lang="ru-RU" dirty="0"/>
                  <a:t>сигнал/помеха – отношение амплитуды сигнала </a:t>
                </a:r>
                <a:r>
                  <a:rPr lang="en-US" dirty="0"/>
                  <a:t>U</a:t>
                </a:r>
                <a:r>
                  <a:rPr lang="en-US" baseline="-25000" dirty="0"/>
                  <a:t>m</a:t>
                </a:r>
                <a:r>
                  <a:rPr lang="ru-RU" dirty="0"/>
                  <a:t> к амплитуде помехи: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𝑎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ru-RU" i="1"/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/>
                              </m:ctrlPr>
                            </m:radPr>
                            <m:deg/>
                            <m:e>
                              <m:r>
                                <a:rPr lang="ru-RU" i="1"/>
                                <m:t>2</m:t>
                              </m:r>
                            </m:e>
                          </m:rad>
                          <m:r>
                            <a:rPr lang="ru-RU" i="1"/>
                            <m:t>∗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ru-RU" i="1"/>
                                <m:t>пск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4) Отношение </a:t>
                </a:r>
                <a:r>
                  <a:rPr lang="ru-RU" dirty="0"/>
                  <a:t>энергии сигнала к удельной мощности помехи: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/>
                          </m:ctrlPr>
                        </m:sSubSupPr>
                        <m:e>
                          <m:r>
                            <a:rPr lang="en-US" i="1"/>
                            <m:t>𝑎</m:t>
                          </m:r>
                        </m:e>
                        <m:sub>
                          <m:r>
                            <a:rPr lang="ru-RU" i="1"/>
                            <m:t>0</m:t>
                          </m:r>
                        </m:sub>
                        <m:sup>
                          <m:r>
                            <a:rPr lang="ru-RU" i="1"/>
                            <m:t>2</m:t>
                          </m:r>
                        </m:sup>
                      </m:sSubSup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ru-RU" i="1"/>
                                <m:t>𝜎</m:t>
                              </m:r>
                            </m:e>
                            <m:sub>
                              <m:r>
                                <a:rPr lang="ru-RU" i="1"/>
                                <m:t>0</m:t>
                              </m:r>
                            </m:sub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u-RU" i="1"/>
                        <m:t>∗</m:t>
                      </m:r>
                      <m:nary>
                        <m:naryPr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0</m:t>
                          </m:r>
                        </m:sub>
                        <m:sup>
                          <m:r>
                            <a:rPr lang="ru-RU" i="1"/>
                            <m:t>𝜏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ru-RU" i="1"/>
                                <m:t>𝑐</m:t>
                              </m:r>
                            </m:sub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𝑡</m:t>
                              </m:r>
                            </m:e>
                          </m:d>
                          <m:r>
                            <a:rPr lang="ru-RU" i="1"/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3" y="839585"/>
                <a:ext cx="12045142" cy="58604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6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8341" y="0"/>
            <a:ext cx="6724794" cy="76892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Сосредоточенные помехи</a:t>
            </a:r>
            <a:endParaRPr lang="ru-RU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8641" y="1197033"/>
                <a:ext cx="11064240" cy="5370022"/>
              </a:xfrm>
            </p:spPr>
            <p:txBody>
              <a:bodyPr/>
              <a:lstStyle/>
              <a:p>
                <a:r>
                  <a:rPr lang="ru-RU" dirty="0" smtClean="0"/>
                  <a:t>Апериодическая</a:t>
                </a:r>
                <a:endParaRPr lang="en-US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ru-RU" i="1"/>
                      <m:t>𝑈</m:t>
                    </m:r>
                    <m:r>
                      <a:rPr lang="ru-RU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/>
                        </m:ctrlPr>
                      </m:dPr>
                      <m:e>
                        <m:eqArr>
                          <m:eqArrPr>
                            <m:ctrlPr>
                              <a:rPr lang="ru-RU" i="1"/>
                            </m:ctrlPr>
                          </m:eqArrPr>
                          <m:e>
                            <m:r>
                              <a:rPr lang="ru-RU" i="1"/>
                              <m:t>0</m:t>
                            </m:r>
                            <m:r>
                              <a:rPr lang="en-US" i="1"/>
                              <m:t>, 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≤0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a:rPr lang="ru-RU" i="1"/>
                                  <m:t>𝑒</m:t>
                                </m:r>
                              </m:e>
                              <m:sup>
                                <m:r>
                                  <a:rPr lang="ru-RU" i="1"/>
                                  <m:t>−</m:t>
                                </m:r>
                                <m:r>
                                  <a:rPr lang="ru-RU" i="1"/>
                                  <m:t>𝑎𝑡</m:t>
                                </m:r>
                              </m:sup>
                            </m:sSup>
                            <m:r>
                              <a:rPr lang="ru-RU" i="1"/>
                              <m:t>, </m:t>
                            </m:r>
                            <m:r>
                              <a:rPr lang="ru-RU" i="1"/>
                              <m:t>𝑡</m:t>
                            </m:r>
                            <m:r>
                              <a:rPr lang="ru-RU" i="1"/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err="1" smtClean="0"/>
                  <a:t>Полупериодическая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ru-RU" i="1"/>
                      <m:t>𝑈</m:t>
                    </m:r>
                    <m:r>
                      <a:rPr lang="ru-RU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/>
                        </m:ctrlPr>
                      </m:dPr>
                      <m:e>
                        <m:eqArr>
                          <m:eqArrPr>
                            <m:ctrlPr>
                              <a:rPr lang="ru-RU" i="1"/>
                            </m:ctrlPr>
                          </m:eqArrPr>
                          <m:e>
                            <m:r>
                              <a:rPr lang="ru-RU" i="1"/>
                              <m:t>0</m:t>
                            </m:r>
                            <m:r>
                              <a:rPr lang="en-US" i="1"/>
                              <m:t>, 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≤0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a:rPr lang="ru-RU" i="1"/>
                                  <m:t>𝑒</m:t>
                                </m:r>
                              </m:e>
                              <m:sup>
                                <m:r>
                                  <a:rPr lang="ru-RU" i="1"/>
                                  <m:t>−</m:t>
                                </m:r>
                                <m:r>
                                  <a:rPr lang="ru-RU" i="1"/>
                                  <m:t>𝑎𝑡</m:t>
                                </m:r>
                              </m:sup>
                            </m:sSup>
                            <m:r>
                              <a:rPr lang="ru-RU" i="1"/>
                              <m:t>∗</m:t>
                            </m:r>
                            <m:func>
                              <m:funcPr>
                                <m:ctrlPr>
                                  <a:rPr lang="ru-RU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/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ru-RU" i="1"/>
                                      <m:t>𝜔</m:t>
                                    </m:r>
                                    <m:r>
                                      <a:rPr lang="ru-RU" i="1"/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i="1"/>
                              <m:t>, </m:t>
                            </m:r>
                            <m:r>
                              <a:rPr lang="ru-RU" i="1"/>
                              <m:t>𝑡</m:t>
                            </m:r>
                            <m:r>
                              <a:rPr lang="ru-RU" i="1"/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1" y="1197033"/>
                <a:ext cx="11064240" cy="53700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1" y="1292628"/>
            <a:ext cx="5490289" cy="24025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4153923"/>
            <a:ext cx="5490289" cy="23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195</TotalTime>
  <Words>618</Words>
  <Application>Microsoft Office PowerPoint</Application>
  <PresentationFormat>Широкоэкранный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Symbol</vt:lpstr>
      <vt:lpstr>Wingdings</vt:lpstr>
      <vt:lpstr>Глубина</vt:lpstr>
      <vt:lpstr>Источники помех в канале связи</vt:lpstr>
      <vt:lpstr>План</vt:lpstr>
      <vt:lpstr>Типы помех</vt:lpstr>
      <vt:lpstr>Классификация аддитивных помех и источников</vt:lpstr>
      <vt:lpstr>Графическое представление аддитивных помех разных типов</vt:lpstr>
      <vt:lpstr>Источники помех</vt:lpstr>
      <vt:lpstr>Флуктуационные помехи и их характеристики</vt:lpstr>
      <vt:lpstr>Параметры флуктуационных помех</vt:lpstr>
      <vt:lpstr>Сосредоточенные помехи</vt:lpstr>
      <vt:lpstr>Помехоустойчивость передачи сигналов</vt:lpstr>
      <vt:lpstr>Методы повышения помехоустойчивости дискретных сигналов</vt:lpstr>
      <vt:lpstr>Методы борьбы с помехами</vt:lpstr>
      <vt:lpstr>Методы борьбы с помехами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Pupust Shist</dc:creator>
  <cp:lastModifiedBy>Pupust Shist</cp:lastModifiedBy>
  <cp:revision>61</cp:revision>
  <dcterms:created xsi:type="dcterms:W3CDTF">2021-09-09T11:16:29Z</dcterms:created>
  <dcterms:modified xsi:type="dcterms:W3CDTF">2021-09-09T14:32:15Z</dcterms:modified>
</cp:coreProperties>
</file>