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71" r:id="rId3"/>
    <p:sldId id="274" r:id="rId4"/>
    <p:sldId id="275" r:id="rId5"/>
    <p:sldId id="279" r:id="rId6"/>
    <p:sldId id="272" r:id="rId7"/>
    <p:sldId id="273" r:id="rId8"/>
    <p:sldId id="270" r:id="rId9"/>
    <p:sldId id="276" r:id="rId10"/>
    <p:sldId id="277" r:id="rId11"/>
    <p:sldId id="280" r:id="rId12"/>
    <p:sldId id="278" r:id="rId13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15"/>
      <p:italic r:id="rId16"/>
    </p:embeddedFont>
    <p:embeddedFont>
      <p:font typeface="Source Sans Pro" panose="020B0604020202020204" charset="0"/>
      <p:regular r:id="rId17"/>
      <p:bold r:id="rId18"/>
      <p:italic r:id="rId19"/>
      <p:boldItalic r:id="rId20"/>
    </p:embeddedFont>
    <p:embeddedFont>
      <p:font typeface="Roboto Slab" panose="020B0604020202020204" charset="0"/>
      <p:regular r:id="rId21"/>
      <p:bold r:id="rId22"/>
    </p:embeddedFont>
    <p:embeddedFont>
      <p:font typeface="Segoe UI Emoji" panose="020B0502040204020203" pitchFamily="34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Kalinchuk" initials="IK" lastIdx="2" clrIdx="0">
    <p:extLst>
      <p:ext uri="{19B8F6BF-5375-455C-9EA6-DF929625EA0E}">
        <p15:presenceInfo xmlns:p15="http://schemas.microsoft.com/office/powerpoint/2012/main" userId="27f76057b61d3f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7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9T22:52:38.518" idx="2">
    <p:pos x="10" y="10"/>
    <p:text>http://mt-system.ru/catalog/besprovodnye-reshenija/sputnikovaja-svjaz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9T22:52:38.518" idx="2">
    <p:pos x="10" y="10"/>
    <p:text>http://mt-system.ru/catalog/besprovodnye-reshenija/sputnikovaja-svjaz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9T22:52:38.518" idx="2">
    <p:pos x="10" y="10"/>
    <p:text>http://mt-system.ru/catalog/besprovodnye-reshenija/sputnikovaja-svjaz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9T22:52:38.518" idx="2">
    <p:pos x="10" y="10"/>
    <p:text>http://mt-system.ru/catalog/besprovodnye-reshenija/sputnikovaja-svjaz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9T22:52:25.458" idx="1">
    <p:pos x="10" y="10"/>
    <p:text>https://www.satcomservice.ru/tvrad.php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9T22:52:38.518" idx="2">
    <p:pos x="10" y="10"/>
    <p:text>http://mt-system.ru/catalog/besprovodnye-reshenija/sputnikovaja-svjaz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9T22:52:38.518" idx="2">
    <p:pos x="10" y="10"/>
    <p:text>http://mt-system.ru/catalog/besprovodnye-reshenija/sputnikovaja-svjaz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9T22:52:38.518" idx="2">
    <p:pos x="10" y="10"/>
    <p:text>http://mt-system.ru/catalog/besprovodnye-reshenija/sputnikovaja-svjaz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9T22:52:38.518" idx="2">
    <p:pos x="10" y="10"/>
    <p:text>http://mt-system.ru/catalog/besprovodnye-reshenija/sputnikovaja-svjaz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Calibri Light" panose="020F0302020204030204" pitchFamily="34" charset="0"/>
                <a:ea typeface="Segoe UI Emoji" panose="020B0502040204020203" pitchFamily="34" charset="0"/>
                <a:cs typeface="Calibri Light" panose="020F03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ru-RU" dirty="0" err="1" smtClean="0">
                <a:ea typeface="Segoe UI Emoji" panose="020B0502040204020203" pitchFamily="34" charset="0"/>
              </a:rPr>
              <a:t>фыв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egoe UI Emoji" panose="020B0502040204020203" pitchFamily="34" charset="0"/>
                <a:cs typeface="Segoe UI Emoji" panose="020B0502040204020203" pitchFamily="34" charset="0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Segoe UI Emoji" panose="020B0502040204020203" pitchFamily="34" charset="0"/>
              </a:rPr>
              <a:pPr/>
              <a:t>‹#›</a:t>
            </a:fld>
            <a:endParaRPr lang="en">
              <a:latin typeface="Segoe UI Emoji" panose="020B0502040204020203" pitchFamily="34" charset="0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 Light" panose="020F0302020204030204" pitchFamily="34" charset="0"/>
          <a:ea typeface="Segoe UI Emoji" panose="020B0502040204020203" pitchFamily="34" charset="0"/>
          <a:cs typeface="Calibri Light" panose="020F03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Segoe UI Emoji" panose="020B0502040204020203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672890" y="989463"/>
            <a:ext cx="5807400" cy="19038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accent6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Спутниковая связь</a:t>
            </a:r>
            <a:endParaRPr dirty="0">
              <a:solidFill>
                <a:schemeClr val="accent6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70;p12"/>
          <p:cNvSpPr txBox="1">
            <a:spLocks/>
          </p:cNvSpPr>
          <p:nvPr/>
        </p:nvSpPr>
        <p:spPr>
          <a:xfrm>
            <a:off x="1672890" y="2893326"/>
            <a:ext cx="5807400" cy="955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ru-RU" sz="2400" dirty="0" smtClean="0">
                <a:solidFill>
                  <a:schemeClr val="accent6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Калинчук Иван, БГУ ФПМИ 4 курс</a:t>
            </a:r>
            <a:endParaRPr lang="ru-RU" sz="2400" dirty="0">
              <a:solidFill>
                <a:schemeClr val="accent6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Satellite Png Image – Free PNG Images Vector, PSD, Clipart, Templa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227" y="110557"/>
            <a:ext cx="2307372" cy="230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Приемник </a:t>
            </a:r>
            <a:r>
              <a:rPr lang="en-US" dirty="0" err="1" smtClean="0">
                <a:latin typeface="+mn-lt"/>
              </a:rPr>
              <a:t>Starlink</a:t>
            </a:r>
            <a:endParaRPr lang="ru-RU" dirty="0">
              <a:latin typeface="+mn-lt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10242" name="Picture 2" descr="SpaceX Starlink has some hiccups as expected, but users are impressed | Ars  Technic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00"/>
          <a:stretch/>
        </p:blipFill>
        <p:spPr bwMode="auto">
          <a:xfrm>
            <a:off x="1354772" y="1104900"/>
            <a:ext cx="6434455" cy="326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12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Приемник </a:t>
            </a:r>
            <a:r>
              <a:rPr lang="en-US" dirty="0" err="1" smtClean="0">
                <a:latin typeface="+mn-lt"/>
              </a:rPr>
              <a:t>Starlink</a:t>
            </a:r>
            <a:endParaRPr lang="ru-RU" dirty="0">
              <a:latin typeface="+mn-lt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13314" name="Picture 2" descr="https://upload.wikimedia.org/wikipedia/commons/thumb/b/b6/Starlink_%C3%BCber_dem_Rathaus_in_T%C3%BCbingen.jpg/1280px-Starlink_%C3%BCber_dem_Rathaus_in_T%C3%BCbinge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9" b="2826"/>
          <a:stretch/>
        </p:blipFill>
        <p:spPr bwMode="auto">
          <a:xfrm>
            <a:off x="0" y="0"/>
            <a:ext cx="9144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3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Особенности спутниковой связи</a:t>
            </a:r>
            <a:endParaRPr lang="ru-RU" dirty="0">
              <a:latin typeface="+mn-lt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786150" y="1211580"/>
            <a:ext cx="284859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800"/>
              </a:spcBef>
              <a:buClr>
                <a:srgbClr val="00B050"/>
              </a:buClr>
              <a:buFont typeface="Arial" panose="020B0604020202020204" pitchFamily="34" charset="0"/>
              <a:buChar char="+"/>
            </a:pPr>
            <a:r>
              <a:rPr lang="ru-RU" sz="1600" dirty="0">
                <a:solidFill>
                  <a:schemeClr val="accent6">
                    <a:lumMod val="25000"/>
                  </a:schemeClr>
                </a:solidFill>
              </a:rPr>
              <a:t>стабильность. </a:t>
            </a:r>
            <a:endParaRPr lang="en-US" sz="1600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>
              <a:spcBef>
                <a:spcPts val="1800"/>
              </a:spcBef>
              <a:buClr>
                <a:srgbClr val="00B050"/>
              </a:buClr>
              <a:buFont typeface="Arial" panose="020B0604020202020204" pitchFamily="34" charset="0"/>
              <a:buChar char="+"/>
            </a:pPr>
            <a:r>
              <a:rPr lang="ru-RU" sz="1600" dirty="0" smtClean="0">
                <a:solidFill>
                  <a:schemeClr val="accent6">
                    <a:lumMod val="25000"/>
                  </a:schemeClr>
                </a:solidFill>
              </a:rPr>
              <a:t>низкая </a:t>
            </a:r>
            <a:r>
              <a:rPr lang="ru-RU" sz="1600" dirty="0">
                <a:solidFill>
                  <a:schemeClr val="accent6">
                    <a:lumMod val="25000"/>
                  </a:schemeClr>
                </a:solidFill>
              </a:rPr>
              <a:t>стоимость. </a:t>
            </a:r>
            <a:endParaRPr lang="en-US" sz="1600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>
              <a:spcBef>
                <a:spcPts val="1800"/>
              </a:spcBef>
              <a:buClr>
                <a:srgbClr val="00B050"/>
              </a:buClr>
              <a:buFont typeface="Arial" panose="020B0604020202020204" pitchFamily="34" charset="0"/>
              <a:buChar char="+"/>
            </a:pPr>
            <a:r>
              <a:rPr lang="ru-RU" sz="1600" dirty="0" smtClean="0">
                <a:solidFill>
                  <a:schemeClr val="accent6">
                    <a:lumMod val="25000"/>
                  </a:schemeClr>
                </a:solidFill>
              </a:rPr>
              <a:t>ширина канала</a:t>
            </a:r>
            <a:endParaRPr lang="en-US" sz="1600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>
              <a:spcBef>
                <a:spcPts val="1800"/>
              </a:spcBef>
              <a:buClr>
                <a:srgbClr val="00B050"/>
              </a:buClr>
              <a:buFont typeface="Arial" panose="020B0604020202020204" pitchFamily="34" charset="0"/>
              <a:buChar char="+"/>
            </a:pPr>
            <a:r>
              <a:rPr lang="ru-RU" sz="1600" dirty="0" smtClean="0">
                <a:solidFill>
                  <a:schemeClr val="accent6">
                    <a:lumMod val="25000"/>
                  </a:schemeClr>
                </a:solidFill>
              </a:rPr>
              <a:t>надежность</a:t>
            </a:r>
            <a:r>
              <a:rPr lang="ru-RU" sz="1600" dirty="0">
                <a:solidFill>
                  <a:schemeClr val="accent6">
                    <a:lumMod val="25000"/>
                  </a:schemeClr>
                </a:solidFill>
              </a:rPr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1080" y="1211580"/>
            <a:ext cx="352677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800"/>
              </a:spcBef>
              <a:buClr>
                <a:srgbClr val="C00000"/>
              </a:buClr>
              <a:buFont typeface="Arial" panose="020B0604020202020204" pitchFamily="34" charset="0"/>
              <a:buChar char="-"/>
            </a:pPr>
            <a:r>
              <a:rPr lang="ru-RU" sz="1600" dirty="0">
                <a:solidFill>
                  <a:schemeClr val="accent6">
                    <a:lumMod val="25000"/>
                  </a:schemeClr>
                </a:solidFill>
              </a:rPr>
              <a:t>Слабая </a:t>
            </a:r>
            <a:r>
              <a:rPr lang="ru-RU" sz="1600" dirty="0" smtClean="0">
                <a:solidFill>
                  <a:schemeClr val="accent6">
                    <a:lumMod val="25000"/>
                  </a:schemeClr>
                </a:solidFill>
              </a:rPr>
              <a:t>помехозащищённость</a:t>
            </a:r>
            <a:endParaRPr lang="en-US" sz="1600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>
              <a:spcBef>
                <a:spcPts val="1800"/>
              </a:spcBef>
              <a:buClr>
                <a:srgbClr val="C00000"/>
              </a:buClr>
              <a:buFont typeface="Arial" panose="020B0604020202020204" pitchFamily="34" charset="0"/>
              <a:buChar char="-"/>
            </a:pPr>
            <a:r>
              <a:rPr lang="ru-RU" sz="1600" dirty="0">
                <a:solidFill>
                  <a:schemeClr val="accent6">
                    <a:lumMod val="25000"/>
                  </a:schemeClr>
                </a:solidFill>
              </a:rPr>
              <a:t>Влияние </a:t>
            </a:r>
            <a:r>
              <a:rPr lang="ru-RU" sz="1600" dirty="0" smtClean="0">
                <a:solidFill>
                  <a:schemeClr val="accent6">
                    <a:lumMod val="25000"/>
                  </a:schemeClr>
                </a:solidFill>
              </a:rPr>
              <a:t>атмосферы</a:t>
            </a:r>
            <a:endParaRPr lang="en-US" sz="1600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>
              <a:spcBef>
                <a:spcPts val="1800"/>
              </a:spcBef>
              <a:buClr>
                <a:srgbClr val="C00000"/>
              </a:buClr>
              <a:buFont typeface="Arial" panose="020B0604020202020204" pitchFamily="34" charset="0"/>
              <a:buChar char="-"/>
            </a:pPr>
            <a:r>
              <a:rPr lang="ru-RU" sz="1600" dirty="0">
                <a:solidFill>
                  <a:schemeClr val="accent6">
                    <a:lumMod val="25000"/>
                  </a:schemeClr>
                </a:solidFill>
              </a:rPr>
              <a:t>Поглощение в </a:t>
            </a:r>
            <a:r>
              <a:rPr lang="ru-RU" sz="1600" dirty="0" smtClean="0">
                <a:solidFill>
                  <a:schemeClr val="accent6">
                    <a:lumMod val="25000"/>
                  </a:schemeClr>
                </a:solidFill>
              </a:rPr>
              <a:t>тропосфере</a:t>
            </a:r>
            <a:endParaRPr lang="en-US" sz="1600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>
              <a:spcBef>
                <a:spcPts val="1800"/>
              </a:spcBef>
              <a:buClr>
                <a:srgbClr val="C00000"/>
              </a:buClr>
              <a:buFont typeface="Arial" panose="020B0604020202020204" pitchFamily="34" charset="0"/>
              <a:buChar char="-"/>
            </a:pPr>
            <a:r>
              <a:rPr lang="ru-RU" sz="1600" dirty="0">
                <a:solidFill>
                  <a:schemeClr val="accent6">
                    <a:lumMod val="25000"/>
                  </a:schemeClr>
                </a:solidFill>
              </a:rPr>
              <a:t>Ионосферные </a:t>
            </a:r>
            <a:r>
              <a:rPr lang="ru-RU" sz="1600" dirty="0" smtClean="0">
                <a:solidFill>
                  <a:schemeClr val="accent6">
                    <a:lumMod val="25000"/>
                  </a:schemeClr>
                </a:solidFill>
              </a:rPr>
              <a:t>эффекты</a:t>
            </a:r>
            <a:endParaRPr lang="en-US" sz="1600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>
              <a:spcBef>
                <a:spcPts val="1800"/>
              </a:spcBef>
              <a:buClr>
                <a:srgbClr val="C00000"/>
              </a:buClr>
              <a:buFont typeface="Arial" panose="020B0604020202020204" pitchFamily="34" charset="0"/>
              <a:buChar char="-"/>
            </a:pPr>
            <a:r>
              <a:rPr lang="ru-RU" sz="1600" dirty="0">
                <a:solidFill>
                  <a:schemeClr val="accent6">
                    <a:lumMod val="25000"/>
                  </a:schemeClr>
                </a:solidFill>
              </a:rPr>
              <a:t>Задержка распространения сигнала</a:t>
            </a:r>
          </a:p>
        </p:txBody>
      </p:sp>
    </p:spTree>
    <p:extLst>
      <p:ext uri="{BB962C8B-B14F-4D97-AF65-F5344CB8AC3E}">
        <p14:creationId xmlns:p14="http://schemas.microsoft.com/office/powerpoint/2010/main" val="398344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Описание</a:t>
            </a:r>
            <a:endParaRPr lang="ru-RU" dirty="0">
              <a:latin typeface="+mn-lt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786150" y="1211580"/>
            <a:ext cx="7359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accent6">
                    <a:lumMod val="25000"/>
                  </a:schemeClr>
                </a:solidFill>
              </a:rPr>
              <a:t>Спутниковая связь </a:t>
            </a:r>
            <a:r>
              <a:rPr lang="ru-RU" sz="1600" dirty="0">
                <a:solidFill>
                  <a:schemeClr val="accent6">
                    <a:lumMod val="25000"/>
                  </a:schemeClr>
                </a:solidFill>
              </a:rPr>
              <a:t>- это один из видов радиосвязи, основанный на использовании искусственных спутников земли в качестве ретрансляторов.</a:t>
            </a:r>
          </a:p>
        </p:txBody>
      </p:sp>
      <p:pic>
        <p:nvPicPr>
          <p:cNvPr id="3076" name="Picture 4" descr="Что такое ретранслятор и как он работает. - купить на radiosila.ru - купить  на radiosila.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130" y="1863775"/>
            <a:ext cx="333375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6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Описание: принцип работы</a:t>
            </a:r>
            <a:endParaRPr lang="ru-RU" dirty="0">
              <a:latin typeface="+mn-lt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786150" y="1211580"/>
            <a:ext cx="735963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AutoNum type="arabicPeriod"/>
            </a:pPr>
            <a:r>
              <a:rPr lang="ru-RU" sz="1600" dirty="0">
                <a:solidFill>
                  <a:schemeClr val="accent6">
                    <a:lumMod val="25000"/>
                  </a:schemeClr>
                </a:solidFill>
              </a:rPr>
              <a:t>С</a:t>
            </a:r>
            <a:r>
              <a:rPr lang="ru-RU" sz="1600" dirty="0" smtClean="0">
                <a:solidFill>
                  <a:schemeClr val="accent6">
                    <a:lumMod val="25000"/>
                  </a:schemeClr>
                </a:solidFill>
              </a:rPr>
              <a:t>игнал </a:t>
            </a:r>
            <a:r>
              <a:rPr lang="ru-RU" sz="1600" dirty="0">
                <a:solidFill>
                  <a:schemeClr val="accent6">
                    <a:lumMod val="25000"/>
                  </a:schemeClr>
                </a:solidFill>
              </a:rPr>
              <a:t>подается от одной из наземных </a:t>
            </a:r>
            <a:r>
              <a:rPr lang="ru-RU" sz="1600" dirty="0" smtClean="0">
                <a:solidFill>
                  <a:schemeClr val="accent6">
                    <a:lumMod val="25000"/>
                  </a:schemeClr>
                </a:solidFill>
              </a:rPr>
              <a:t>станций на </a:t>
            </a:r>
            <a:r>
              <a:rPr lang="ru-RU" sz="1600" dirty="0">
                <a:solidFill>
                  <a:schemeClr val="accent6">
                    <a:lumMod val="25000"/>
                  </a:schemeClr>
                </a:solidFill>
              </a:rPr>
              <a:t>спутник, </a:t>
            </a:r>
            <a:endParaRPr lang="ru-RU" sz="1600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marL="342900" indent="-342900">
              <a:spcBef>
                <a:spcPts val="1800"/>
              </a:spcBef>
              <a:buAutoNum type="arabicPeriod"/>
            </a:pPr>
            <a:r>
              <a:rPr lang="ru-RU" sz="1600" dirty="0" smtClean="0">
                <a:solidFill>
                  <a:schemeClr val="accent6">
                    <a:lumMod val="25000"/>
                  </a:schemeClr>
                </a:solidFill>
              </a:rPr>
              <a:t>Сигнал ретранслируется </a:t>
            </a:r>
            <a:r>
              <a:rPr lang="ru-RU" sz="1600" dirty="0">
                <a:solidFill>
                  <a:schemeClr val="accent6">
                    <a:lumMod val="25000"/>
                  </a:schemeClr>
                </a:solidFill>
              </a:rPr>
              <a:t>на другие объекты в рамках зоны покрытия ретранслятора</a:t>
            </a:r>
            <a:r>
              <a:rPr lang="ru-RU" sz="1600" dirty="0" smtClean="0">
                <a:solidFill>
                  <a:schemeClr val="accent6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spcBef>
                <a:spcPts val="1800"/>
              </a:spcBef>
              <a:buAutoNum type="arabicPeriod"/>
            </a:pPr>
            <a:r>
              <a:rPr lang="ru-RU" sz="1600" dirty="0">
                <a:solidFill>
                  <a:schemeClr val="accent6">
                    <a:lumMod val="25000"/>
                  </a:schemeClr>
                </a:solidFill>
              </a:rPr>
              <a:t>На пассивном ретрансляторе не происходит никакой коррекции сигнала (усиление, перенаправление, изменение). Высокий эффект достигается благодаря широкой зоне охвата спутникового ретранслятора.</a:t>
            </a:r>
          </a:p>
        </p:txBody>
      </p:sp>
    </p:spTree>
    <p:extLst>
      <p:ext uri="{BB962C8B-B14F-4D97-AF65-F5344CB8AC3E}">
        <p14:creationId xmlns:p14="http://schemas.microsoft.com/office/powerpoint/2010/main" val="38803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История</a:t>
            </a:r>
            <a:endParaRPr lang="ru-RU" dirty="0">
              <a:latin typeface="+mn-lt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786149" y="1010720"/>
            <a:ext cx="8119725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sz="1600" dirty="0" smtClean="0">
                <a:solidFill>
                  <a:schemeClr val="accent6">
                    <a:lumMod val="25000"/>
                  </a:schemeClr>
                </a:solidFill>
              </a:rPr>
              <a:t>В 1945 году в статье «</a:t>
            </a:r>
            <a:r>
              <a:rPr lang="en-US" sz="1600" dirty="0">
                <a:solidFill>
                  <a:schemeClr val="accent6">
                    <a:lumMod val="25000"/>
                  </a:schemeClr>
                </a:solidFill>
              </a:rPr>
              <a:t>Extra-terrestrial 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Relays</a:t>
            </a:r>
            <a:r>
              <a:rPr lang="ru-RU" sz="1600" dirty="0" smtClean="0">
                <a:solidFill>
                  <a:schemeClr val="accent6">
                    <a:lumMod val="25000"/>
                  </a:schemeClr>
                </a:solidFill>
              </a:rPr>
              <a:t>» английский ученый, писатель и изобретатель Артур Кларк предложил идею системы спутниковой связи на геостационарных орбитах.</a:t>
            </a:r>
          </a:p>
          <a:p>
            <a:pPr>
              <a:spcBef>
                <a:spcPts val="600"/>
              </a:spcBef>
            </a:pPr>
            <a:r>
              <a:rPr lang="ru-RU" sz="1600" dirty="0" smtClean="0">
                <a:solidFill>
                  <a:schemeClr val="accent6">
                    <a:lumMod val="25000"/>
                  </a:schemeClr>
                </a:solidFill>
              </a:rPr>
              <a:t>В 1957 году СССР был запущен первый искусственный спутник земли с радиоаппаратом на борту. В 1960 в США был выведен надувной шар на высоту 1500 км. Его оболочка выполняла функции пассивного ретранслятора. </a:t>
            </a:r>
          </a:p>
        </p:txBody>
      </p:sp>
      <p:pic>
        <p:nvPicPr>
          <p:cNvPr id="7170" name="Picture 2" descr="https://upload.wikimedia.org/wikipedia/commons/4/43/Echo-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9" b="831"/>
          <a:stretch/>
        </p:blipFill>
        <p:spPr bwMode="auto">
          <a:xfrm>
            <a:off x="991889" y="2787965"/>
            <a:ext cx="3514048" cy="165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69267" y="4442074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Эхо-1, 1960</a:t>
            </a:r>
            <a:endParaRPr lang="ru-RU" dirty="0"/>
          </a:p>
        </p:txBody>
      </p:sp>
      <p:pic>
        <p:nvPicPr>
          <p:cNvPr id="7172" name="Picture 4" descr="Файл:Sputnik asm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9" b="17599"/>
          <a:stretch/>
        </p:blipFill>
        <p:spPr bwMode="auto">
          <a:xfrm>
            <a:off x="4890336" y="2787964"/>
            <a:ext cx="3514048" cy="165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67714" y="4442073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Эхо-1, 1960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657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Орбиты спутниковых ретрансляторов</a:t>
            </a:r>
            <a:endParaRPr lang="ru-RU" dirty="0">
              <a:latin typeface="+mn-lt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786149" y="1010720"/>
            <a:ext cx="5248891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sz="1600" dirty="0">
                <a:solidFill>
                  <a:schemeClr val="accent6">
                    <a:lumMod val="25000"/>
                  </a:schemeClr>
                </a:solidFill>
              </a:rPr>
              <a:t>Орбиты, на которых размещаются спутниковые ретрансляторы, подразделяют на три </a:t>
            </a:r>
            <a:r>
              <a:rPr lang="ru-RU" sz="1600" dirty="0" smtClean="0">
                <a:solidFill>
                  <a:schemeClr val="accent6">
                    <a:lumMod val="25000"/>
                  </a:schemeClr>
                </a:solidFill>
              </a:rPr>
              <a:t>класса:</a:t>
            </a:r>
            <a:endParaRPr lang="ru-RU" sz="1600" dirty="0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6">
                    <a:lumMod val="25000"/>
                  </a:schemeClr>
                </a:solidFill>
              </a:rPr>
              <a:t>экваториальные,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6">
                    <a:lumMod val="25000"/>
                  </a:schemeClr>
                </a:solidFill>
              </a:rPr>
              <a:t>наклонные,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6">
                    <a:lumMod val="25000"/>
                  </a:schemeClr>
                </a:solidFill>
              </a:rPr>
              <a:t>полярные.</a:t>
            </a:r>
            <a:endParaRPr lang="ru-RU" sz="1600" dirty="0" smtClean="0">
              <a:solidFill>
                <a:schemeClr val="accent6">
                  <a:lumMod val="25000"/>
                </a:schemeClr>
              </a:solidFill>
            </a:endParaRPr>
          </a:p>
        </p:txBody>
      </p:sp>
      <p:pic>
        <p:nvPicPr>
          <p:cNvPr id="11266" name="Picture 2" descr="https://upload.wikimedia.org/wikipedia/commons/thumb/7/7d/Communications_satellite_orbits.svg/250px-Communications_satellite_orbit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834" y="1010720"/>
            <a:ext cx="23812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787099" y="2610920"/>
            <a:ext cx="19507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</a:rPr>
              <a:t>Орбиты: </a:t>
            </a:r>
            <a:endParaRPr lang="ru-RU" dirty="0" smtClean="0">
              <a:solidFill>
                <a:schemeClr val="accent6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r>
              <a:rPr lang="ru-RU" dirty="0" smtClean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</a:rPr>
              <a:t>1</a:t>
            </a:r>
            <a:r>
              <a:rPr lang="ru-RU" dirty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</a:rPr>
              <a:t> — экваториальная, 2 — наклонная, </a:t>
            </a:r>
            <a:endParaRPr lang="ru-RU" dirty="0" smtClean="0">
              <a:solidFill>
                <a:schemeClr val="accent6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r>
              <a:rPr lang="ru-RU" dirty="0" smtClean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</a:rPr>
              <a:t>3</a:t>
            </a:r>
            <a:r>
              <a:rPr lang="ru-RU" dirty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</a:rPr>
              <a:t> — полярная</a:t>
            </a:r>
            <a:endParaRPr lang="ru-RU" dirty="0">
              <a:solidFill>
                <a:schemeClr val="accent6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19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Телевизионное вещание</a:t>
            </a:r>
            <a:endParaRPr lang="ru-RU" dirty="0">
              <a:latin typeface="+mn-lt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126" name="Picture 6" descr="Передача «онлайновых» репортажей через спутниковый Интерне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152475"/>
            <a:ext cx="6191250" cy="39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75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Региональная </a:t>
            </a:r>
            <a:r>
              <a:rPr lang="ru-RU" dirty="0">
                <a:latin typeface="+mn-lt"/>
              </a:rPr>
              <a:t>радиовещательная сеть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148" name="Picture 4" descr="Региональная радиовещательная сеть через двунаправленный спутниковый интерне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49" y="1155500"/>
            <a:ext cx="7109501" cy="332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15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2031100" y="181138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24" name="Google Shape;224;p26"/>
          <p:cNvGrpSpPr/>
          <p:nvPr/>
        </p:nvGrpSpPr>
        <p:grpSpPr>
          <a:xfrm>
            <a:off x="1099739" y="2152849"/>
            <a:ext cx="175959" cy="180333"/>
            <a:chOff x="1099739" y="2152849"/>
            <a:chExt cx="175959" cy="180333"/>
          </a:xfrm>
        </p:grpSpPr>
        <p:sp>
          <p:nvSpPr>
            <p:cNvPr id="225" name="Google Shape;225;p26"/>
            <p:cNvSpPr/>
            <p:nvPr/>
          </p:nvSpPr>
          <p:spPr>
            <a:xfrm>
              <a:off x="1099739" y="2152849"/>
              <a:ext cx="175959" cy="180333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1134899" y="2188882"/>
              <a:ext cx="105575" cy="10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2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28" name="Google Shape;228;p26"/>
          <p:cNvGrpSpPr/>
          <p:nvPr/>
        </p:nvGrpSpPr>
        <p:grpSpPr>
          <a:xfrm>
            <a:off x="2829814" y="3767499"/>
            <a:ext cx="176100" cy="180300"/>
            <a:chOff x="2677414" y="3615099"/>
            <a:chExt cx="176100" cy="180300"/>
          </a:xfrm>
        </p:grpSpPr>
        <p:sp>
          <p:nvSpPr>
            <p:cNvPr id="229" name="Google Shape;229;p26"/>
            <p:cNvSpPr/>
            <p:nvPr/>
          </p:nvSpPr>
          <p:spPr>
            <a:xfrm>
              <a:off x="2677414" y="3615099"/>
              <a:ext cx="176100" cy="1803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2712574" y="3651132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26"/>
          <p:cNvGrpSpPr/>
          <p:nvPr/>
        </p:nvGrpSpPr>
        <p:grpSpPr>
          <a:xfrm>
            <a:off x="3854439" y="1972549"/>
            <a:ext cx="176100" cy="180300"/>
            <a:chOff x="3549639" y="1667749"/>
            <a:chExt cx="176100" cy="180300"/>
          </a:xfrm>
        </p:grpSpPr>
        <p:sp>
          <p:nvSpPr>
            <p:cNvPr id="232" name="Google Shape;232;p26"/>
            <p:cNvSpPr/>
            <p:nvPr/>
          </p:nvSpPr>
          <p:spPr>
            <a:xfrm>
              <a:off x="3549639" y="1667749"/>
              <a:ext cx="176100" cy="1803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3584799" y="1703782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26"/>
          <p:cNvGrpSpPr/>
          <p:nvPr/>
        </p:nvGrpSpPr>
        <p:grpSpPr>
          <a:xfrm>
            <a:off x="4596864" y="4117174"/>
            <a:ext cx="176100" cy="180300"/>
            <a:chOff x="4139664" y="3659974"/>
            <a:chExt cx="176100" cy="180300"/>
          </a:xfrm>
        </p:grpSpPr>
        <p:sp>
          <p:nvSpPr>
            <p:cNvPr id="235" name="Google Shape;235;p26"/>
            <p:cNvSpPr/>
            <p:nvPr/>
          </p:nvSpPr>
          <p:spPr>
            <a:xfrm>
              <a:off x="4139664" y="3659974"/>
              <a:ext cx="176100" cy="1803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4174824" y="3696007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26"/>
          <p:cNvGrpSpPr/>
          <p:nvPr/>
        </p:nvGrpSpPr>
        <p:grpSpPr>
          <a:xfrm>
            <a:off x="6737414" y="2481599"/>
            <a:ext cx="176100" cy="180300"/>
            <a:chOff x="6127814" y="1871999"/>
            <a:chExt cx="176100" cy="180300"/>
          </a:xfrm>
        </p:grpSpPr>
        <p:sp>
          <p:nvSpPr>
            <p:cNvPr id="238" name="Google Shape;238;p26"/>
            <p:cNvSpPr/>
            <p:nvPr/>
          </p:nvSpPr>
          <p:spPr>
            <a:xfrm>
              <a:off x="6127814" y="1871999"/>
              <a:ext cx="176100" cy="1803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6162974" y="1908032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26"/>
          <p:cNvGrpSpPr/>
          <p:nvPr/>
        </p:nvGrpSpPr>
        <p:grpSpPr>
          <a:xfrm>
            <a:off x="7364389" y="4117174"/>
            <a:ext cx="176100" cy="180300"/>
            <a:chOff x="6602389" y="3355174"/>
            <a:chExt cx="176100" cy="180300"/>
          </a:xfrm>
        </p:grpSpPr>
        <p:sp>
          <p:nvSpPr>
            <p:cNvPr id="241" name="Google Shape;241;p26"/>
            <p:cNvSpPr/>
            <p:nvPr/>
          </p:nvSpPr>
          <p:spPr>
            <a:xfrm>
              <a:off x="6602389" y="3355174"/>
              <a:ext cx="176100" cy="1803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6637549" y="3391207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satcom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Коммерческая спутниковая связь</a:t>
            </a:r>
            <a:endParaRPr lang="ru-RU" dirty="0">
              <a:latin typeface="+mn-lt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786150" y="1211580"/>
            <a:ext cx="7359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ru-RU" sz="1600" b="1" i="1" dirty="0" err="1" smtClean="0">
                <a:solidFill>
                  <a:schemeClr val="accent6">
                    <a:lumMod val="25000"/>
                  </a:schemeClr>
                </a:solidFill>
              </a:rPr>
              <a:t>Starlin</a:t>
            </a:r>
            <a:r>
              <a:rPr lang="en-US" sz="1600" b="1" i="1" dirty="0" smtClean="0">
                <a:solidFill>
                  <a:schemeClr val="accent6">
                    <a:lumMod val="25000"/>
                  </a:schemeClr>
                </a:solidFill>
              </a:rPr>
              <a:t>k </a:t>
            </a:r>
            <a:r>
              <a:rPr lang="ru-RU" sz="1600" dirty="0" smtClean="0">
                <a:solidFill>
                  <a:schemeClr val="accent6">
                    <a:lumMod val="25000"/>
                  </a:schemeClr>
                </a:solidFill>
              </a:rPr>
              <a:t>— </a:t>
            </a:r>
            <a:r>
              <a:rPr lang="ru-RU" sz="1600" dirty="0">
                <a:solidFill>
                  <a:schemeClr val="accent6">
                    <a:lumMod val="25000"/>
                  </a:schemeClr>
                </a:solidFill>
              </a:rPr>
              <a:t>глобальная спутниковая система, разворачиваемая компанией </a:t>
            </a:r>
            <a:r>
              <a:rPr lang="ru-RU" sz="1600" dirty="0" err="1">
                <a:solidFill>
                  <a:schemeClr val="accent6">
                    <a:lumMod val="25000"/>
                  </a:schemeClr>
                </a:solidFill>
              </a:rPr>
              <a:t>SpaceX</a:t>
            </a:r>
            <a:r>
              <a:rPr lang="ru-RU" sz="1600" dirty="0">
                <a:solidFill>
                  <a:schemeClr val="accent6">
                    <a:lumMod val="25000"/>
                  </a:schemeClr>
                </a:solidFill>
              </a:rPr>
              <a:t> для обеспечения высокоскоростным широкополосным доступом в Интернет</a:t>
            </a:r>
          </a:p>
        </p:txBody>
      </p:sp>
      <p:pic>
        <p:nvPicPr>
          <p:cNvPr id="9218" name="Picture 2" descr="Всё о проекте «Спутниковый интернет Starlink». Часть 1 / Хаб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3" b="9095"/>
          <a:stretch/>
        </p:blipFill>
        <p:spPr bwMode="auto">
          <a:xfrm>
            <a:off x="946157" y="2042528"/>
            <a:ext cx="7251686" cy="31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9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252</Words>
  <Application>Microsoft Office PowerPoint</Application>
  <PresentationFormat>Экран (16:9)</PresentationFormat>
  <Paragraphs>50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Calibri Light</vt:lpstr>
      <vt:lpstr>Arial</vt:lpstr>
      <vt:lpstr>Source Sans Pro</vt:lpstr>
      <vt:lpstr>Roboto Slab</vt:lpstr>
      <vt:lpstr>Segoe UI Emoji</vt:lpstr>
      <vt:lpstr>Calibri</vt:lpstr>
      <vt:lpstr>Cordelia template</vt:lpstr>
      <vt:lpstr>Спутниковая связь</vt:lpstr>
      <vt:lpstr>Описание</vt:lpstr>
      <vt:lpstr>Описание: принцип работы</vt:lpstr>
      <vt:lpstr>История</vt:lpstr>
      <vt:lpstr>Орбиты спутниковых ретрансляторов</vt:lpstr>
      <vt:lpstr>Телевизионное вещание</vt:lpstr>
      <vt:lpstr>Региональная радиовещательная сеть</vt:lpstr>
      <vt:lpstr>Maps</vt:lpstr>
      <vt:lpstr>Коммерческая спутниковая связь</vt:lpstr>
      <vt:lpstr>Приемник Starlink</vt:lpstr>
      <vt:lpstr>Приемник Starlink</vt:lpstr>
      <vt:lpstr>Особенности спутниковой связи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Спутниковая связь</dc:title>
  <dc:creator>Ivan Kalinchuk</dc:creator>
  <cp:lastModifiedBy>Ivan Kalinchuk</cp:lastModifiedBy>
  <cp:revision>31</cp:revision>
  <dcterms:modified xsi:type="dcterms:W3CDTF">2021-09-10T14:55:47Z</dcterms:modified>
</cp:coreProperties>
</file>