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D9D3-62B4-4896-BF3E-22D6EA48071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4BF4-39BF-47F9-97C7-A06D2845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D9D3-62B4-4896-BF3E-22D6EA48071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4BF4-39BF-47F9-97C7-A06D2845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0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D9D3-62B4-4896-BF3E-22D6EA48071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4BF4-39BF-47F9-97C7-A06D2845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24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D9D3-62B4-4896-BF3E-22D6EA48071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4BF4-39BF-47F9-97C7-A06D284555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33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D9D3-62B4-4896-BF3E-22D6EA48071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4BF4-39BF-47F9-97C7-A06D2845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3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D9D3-62B4-4896-BF3E-22D6EA48071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4BF4-39BF-47F9-97C7-A06D2845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16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D9D3-62B4-4896-BF3E-22D6EA48071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4BF4-39BF-47F9-97C7-A06D2845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00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D9D3-62B4-4896-BF3E-22D6EA48071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4BF4-39BF-47F9-97C7-A06D2845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2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D9D3-62B4-4896-BF3E-22D6EA48071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4BF4-39BF-47F9-97C7-A06D2845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7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D9D3-62B4-4896-BF3E-22D6EA48071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4BF4-39BF-47F9-97C7-A06D2845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2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D9D3-62B4-4896-BF3E-22D6EA48071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4BF4-39BF-47F9-97C7-A06D2845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9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D9D3-62B4-4896-BF3E-22D6EA48071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4BF4-39BF-47F9-97C7-A06D2845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8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D9D3-62B4-4896-BF3E-22D6EA48071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4BF4-39BF-47F9-97C7-A06D2845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D9D3-62B4-4896-BF3E-22D6EA48071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4BF4-39BF-47F9-97C7-A06D2845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8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D9D3-62B4-4896-BF3E-22D6EA48071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4BF4-39BF-47F9-97C7-A06D2845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D9D3-62B4-4896-BF3E-22D6EA48071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4BF4-39BF-47F9-97C7-A06D2845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0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D9D3-62B4-4896-BF3E-22D6EA48071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4BF4-39BF-47F9-97C7-A06D2845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1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8BD9D3-62B4-4896-BF3E-22D6EA48071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8664BF4-39BF-47F9-97C7-A06D2845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0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7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3817" y="0"/>
            <a:ext cx="4520354" cy="515632"/>
          </a:xfrm>
        </p:spPr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for/in(</a:t>
            </a:r>
            <a:r>
              <a:rPr lang="ru-RU" dirty="0" smtClean="0"/>
              <a:t>продолжение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9" y="966650"/>
            <a:ext cx="11426251" cy="257727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9989" y="515632"/>
            <a:ext cx="11426251" cy="451019"/>
          </a:xfrm>
        </p:spPr>
        <p:txBody>
          <a:bodyPr>
            <a:noAutofit/>
          </a:bodyPr>
          <a:lstStyle/>
          <a:p>
            <a:pPr algn="l"/>
            <a:r>
              <a:rPr lang="ru-RU" sz="2000" dirty="0">
                <a:effectLst/>
              </a:rPr>
              <a:t>Инструкция </a:t>
            </a:r>
            <a:r>
              <a:rPr lang="ru-RU" sz="2000" dirty="0" err="1">
                <a:effectLst/>
              </a:rPr>
              <a:t>for</a:t>
            </a:r>
            <a:r>
              <a:rPr lang="ru-RU" sz="2000" dirty="0">
                <a:effectLst/>
              </a:rPr>
              <a:t>/</a:t>
            </a:r>
            <a:r>
              <a:rPr lang="ru-RU" sz="2000" dirty="0" err="1">
                <a:effectLst/>
              </a:rPr>
              <a:t>in</a:t>
            </a:r>
            <a:r>
              <a:rPr lang="ru-RU" sz="2000" dirty="0">
                <a:effectLst/>
              </a:rPr>
              <a:t> так же естественно позволяет выполнить обход свойств объекта:</a:t>
            </a:r>
            <a:endParaRPr lang="en-US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0319" y="3907531"/>
            <a:ext cx="114959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E4E4E4"/>
                </a:solidFill>
                <a:latin typeface="OpenSansRegular"/>
              </a:rPr>
              <a:t>Чтобы выполнить инструкцию </a:t>
            </a:r>
            <a:r>
              <a:rPr lang="ru-RU" dirty="0" err="1">
                <a:solidFill>
                  <a:srgbClr val="E4E4E4"/>
                </a:solidFill>
                <a:latin typeface="OpenSansRegular"/>
              </a:rPr>
              <a:t>for</a:t>
            </a:r>
            <a:r>
              <a:rPr lang="ru-RU" dirty="0">
                <a:solidFill>
                  <a:srgbClr val="E4E4E4"/>
                </a:solidFill>
                <a:latin typeface="OpenSansRegular"/>
              </a:rPr>
              <a:t>/</a:t>
            </a:r>
            <a:r>
              <a:rPr lang="ru-RU" dirty="0" err="1">
                <a:solidFill>
                  <a:srgbClr val="E4E4E4"/>
                </a:solidFill>
                <a:latin typeface="OpenSansRegular"/>
              </a:rPr>
              <a:t>in</a:t>
            </a:r>
            <a:r>
              <a:rPr lang="ru-RU" dirty="0">
                <a:solidFill>
                  <a:srgbClr val="E4E4E4"/>
                </a:solidFill>
                <a:latin typeface="OpenSansRegular"/>
              </a:rPr>
              <a:t>, интерпретатор </a:t>
            </a:r>
            <a:r>
              <a:rPr lang="ru-RU" dirty="0" err="1">
                <a:solidFill>
                  <a:srgbClr val="E4E4E4"/>
                </a:solidFill>
                <a:latin typeface="OpenSansRegular"/>
              </a:rPr>
              <a:t>JavaScript</a:t>
            </a:r>
            <a:r>
              <a:rPr lang="ru-RU" dirty="0">
                <a:solidFill>
                  <a:srgbClr val="E4E4E4"/>
                </a:solidFill>
                <a:latin typeface="OpenSansRegular"/>
              </a:rPr>
              <a:t> сначала вычисляет выражение объект. Если оно возвращает значение </a:t>
            </a:r>
            <a:r>
              <a:rPr lang="ru-RU" dirty="0" err="1">
                <a:solidFill>
                  <a:srgbClr val="E4E4E4"/>
                </a:solidFill>
                <a:latin typeface="OpenSansRegular"/>
              </a:rPr>
              <a:t>null</a:t>
            </a:r>
            <a:r>
              <a:rPr lang="ru-RU" dirty="0">
                <a:solidFill>
                  <a:srgbClr val="E4E4E4"/>
                </a:solidFill>
                <a:latin typeface="OpenSansRegular"/>
              </a:rPr>
              <a:t> или </a:t>
            </a:r>
            <a:r>
              <a:rPr lang="ru-RU" dirty="0" err="1">
                <a:solidFill>
                  <a:srgbClr val="E4E4E4"/>
                </a:solidFill>
                <a:latin typeface="OpenSansRegular"/>
              </a:rPr>
              <a:t>undefined</a:t>
            </a:r>
            <a:r>
              <a:rPr lang="ru-RU" dirty="0">
                <a:solidFill>
                  <a:srgbClr val="E4E4E4"/>
                </a:solidFill>
                <a:latin typeface="OpenSansRegular"/>
              </a:rPr>
              <a:t>, интерпретатор пропускает цикл и переходит к следующей инструкции. Если выражение возвращает простое значение, оно преобразуется в эквивалентный объект-обертку. В противном случае выражение возвращает объект. Затем интерпретатор выполняет по одной итерации цикла для каждого перечислимого свойства объекта. Перед каждой итерацией интерпретатор вычисляет значение выражения, сохраняет его в переменной и присваивает ему имя свойства (строковое значение).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8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2092" y="0"/>
            <a:ext cx="3048605" cy="550467"/>
          </a:xfrm>
        </p:spPr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for/in(</a:t>
            </a:r>
            <a:r>
              <a:rPr lang="ru-RU" dirty="0" smtClean="0"/>
              <a:t>конец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1" y="1680754"/>
            <a:ext cx="11420158" cy="213084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380" y="550467"/>
            <a:ext cx="10587266" cy="1130287"/>
          </a:xfrm>
        </p:spPr>
        <p:txBody>
          <a:bodyPr/>
          <a:lstStyle/>
          <a:p>
            <a:pPr algn="l"/>
            <a:r>
              <a:rPr lang="ru-RU" dirty="0">
                <a:effectLst/>
              </a:rPr>
              <a:t>Обратите внимание, что переменная в цикле </a:t>
            </a:r>
            <a:r>
              <a:rPr lang="ru-RU" dirty="0" err="1">
                <a:effectLst/>
              </a:rPr>
              <a:t>for</a:t>
            </a:r>
            <a:r>
              <a:rPr lang="ru-RU" dirty="0">
                <a:effectLst/>
              </a:rPr>
              <a:t>/</a:t>
            </a:r>
            <a:r>
              <a:rPr lang="ru-RU" dirty="0" err="1">
                <a:effectLst/>
              </a:rPr>
              <a:t>in</a:t>
            </a:r>
            <a:r>
              <a:rPr lang="ru-RU" dirty="0">
                <a:effectLst/>
              </a:rPr>
              <a:t> может быть любым выражением, возвращающим значение, которое можно использовать слева от оператора присваивания. Это выражение вычисляется в каждой итерации цикла, т.е. каждый раз оно может возвращать разные значения. Например, чтобы скопировать имена всех свойств объекта в массив, можно использовать следующий цикл: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4791" y="4005943"/>
            <a:ext cx="113362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В действительности цикл </a:t>
            </a:r>
            <a:r>
              <a:rPr lang="ru-RU" sz="1600" dirty="0" err="1">
                <a:solidFill>
                  <a:schemeClr val="tx1">
                    <a:lumMod val="75000"/>
                  </a:schemeClr>
                </a:solidFill>
                <a:latin typeface="OpenSansRegular"/>
              </a:rPr>
              <a:t>for</a:t>
            </a:r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/</a:t>
            </a:r>
            <a:r>
              <a:rPr lang="ru-RU" sz="1600" dirty="0" err="1">
                <a:solidFill>
                  <a:schemeClr val="tx1">
                    <a:lumMod val="75000"/>
                  </a:schemeClr>
                </a:solidFill>
                <a:latin typeface="OpenSansRegular"/>
              </a:rPr>
              <a:t>in</a:t>
            </a:r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 может совершать обход не по всем свойствам объекта, а только по перечислимым свойствам. Многочисленные встроенные методы, определяемые в базовом языке </a:t>
            </a:r>
            <a:r>
              <a:rPr lang="ru-RU" sz="1600" dirty="0" err="1">
                <a:solidFill>
                  <a:schemeClr val="tx1">
                    <a:lumMod val="75000"/>
                  </a:schemeClr>
                </a:solidFill>
                <a:latin typeface="OpenSansRegular"/>
              </a:rPr>
              <a:t>JavaScript</a:t>
            </a:r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, не являются перечислимыми. Например, все объекты имеют метод </a:t>
            </a:r>
            <a:r>
              <a:rPr lang="ru-RU" sz="1600" dirty="0" err="1">
                <a:solidFill>
                  <a:schemeClr val="tx1">
                    <a:lumMod val="75000"/>
                  </a:schemeClr>
                </a:solidFill>
                <a:latin typeface="OpenSansRegular"/>
              </a:rPr>
              <a:t>toString</a:t>
            </a:r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(), но цикл </a:t>
            </a:r>
            <a:r>
              <a:rPr lang="ru-RU" sz="1600" dirty="0" err="1">
                <a:solidFill>
                  <a:schemeClr val="tx1">
                    <a:lumMod val="75000"/>
                  </a:schemeClr>
                </a:solidFill>
                <a:latin typeface="OpenSansRegular"/>
              </a:rPr>
              <a:t>for</a:t>
            </a:r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/</a:t>
            </a:r>
            <a:r>
              <a:rPr lang="ru-RU" sz="1600" dirty="0" err="1">
                <a:solidFill>
                  <a:schemeClr val="tx1">
                    <a:lumMod val="75000"/>
                  </a:schemeClr>
                </a:solidFill>
                <a:latin typeface="OpenSansRegular"/>
              </a:rPr>
              <a:t>in</a:t>
            </a:r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 не перечислит свойство </a:t>
            </a:r>
            <a:r>
              <a:rPr lang="ru-RU" sz="1600" dirty="0" err="1">
                <a:solidFill>
                  <a:schemeClr val="tx1">
                    <a:lumMod val="75000"/>
                  </a:schemeClr>
                </a:solidFill>
                <a:latin typeface="OpenSansRegular"/>
              </a:rPr>
              <a:t>toString</a:t>
            </a:r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. Кроме встроенных методов также не являются перечислимыми многие другие свойства встроенных объектов. При этом все свойства и методы, определяемые пользователем, являются перечислимыми. Унаследованные свойства, которые были определены пользователем, также перечисляются циклом </a:t>
            </a:r>
            <a:r>
              <a:rPr lang="ru-RU" sz="1600" dirty="0" err="1">
                <a:solidFill>
                  <a:schemeClr val="tx1">
                    <a:lumMod val="75000"/>
                  </a:schemeClr>
                </a:solidFill>
                <a:latin typeface="OpenSansRegular"/>
              </a:rPr>
              <a:t>for</a:t>
            </a:r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/</a:t>
            </a:r>
            <a:r>
              <a:rPr lang="ru-RU" sz="1600" dirty="0" err="1">
                <a:solidFill>
                  <a:schemeClr val="tx1">
                    <a:lumMod val="75000"/>
                  </a:schemeClr>
                </a:solidFill>
                <a:latin typeface="OpenSansRegular"/>
              </a:rPr>
              <a:t>in</a:t>
            </a:r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.</a:t>
            </a:r>
          </a:p>
          <a:p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Если в теле цикла </a:t>
            </a:r>
            <a:r>
              <a:rPr lang="ru-RU" sz="1600" dirty="0" err="1">
                <a:solidFill>
                  <a:schemeClr val="tx1">
                    <a:lumMod val="75000"/>
                  </a:schemeClr>
                </a:solidFill>
                <a:latin typeface="OpenSansRegular"/>
              </a:rPr>
              <a:t>for</a:t>
            </a:r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/</a:t>
            </a:r>
            <a:r>
              <a:rPr lang="ru-RU" sz="1600" dirty="0" err="1">
                <a:solidFill>
                  <a:schemeClr val="tx1">
                    <a:lumMod val="75000"/>
                  </a:schemeClr>
                </a:solidFill>
                <a:latin typeface="OpenSansRegular"/>
              </a:rPr>
              <a:t>in</a:t>
            </a:r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 удалить свойство, которое еще не было перечислено, это свойство перечислено не будет. Если в теле цикла создать новые свойства, то обычно такие свойстве не будут перечислены. (Однако некоторые реализации могут перечислять унаследованные свойства, добавленные в ходе выполнения цикла.)</a:t>
            </a:r>
            <a:endParaRPr lang="ru-RU" sz="1600" b="0" i="0" dirty="0">
              <a:solidFill>
                <a:schemeClr val="tx1">
                  <a:lumMod val="75000"/>
                </a:schemeClr>
              </a:solidFill>
              <a:effectLst/>
              <a:latin typeface="Open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0949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1857" y="0"/>
            <a:ext cx="1424441" cy="698863"/>
          </a:xfrm>
        </p:spPr>
        <p:txBody>
          <a:bodyPr/>
          <a:lstStyle/>
          <a:p>
            <a:r>
              <a:rPr lang="ru-RU" b="1" dirty="0" smtClean="0"/>
              <a:t>Циклы</a:t>
            </a:r>
            <a:endParaRPr lang="en-US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2370" y="698863"/>
            <a:ext cx="10820989" cy="5701937"/>
          </a:xfrm>
        </p:spPr>
        <p:txBody>
          <a:bodyPr>
            <a:normAutofit/>
          </a:bodyPr>
          <a:lstStyle/>
          <a:p>
            <a:r>
              <a:rPr lang="ru-RU" sz="3200" dirty="0"/>
              <a:t>Чтобы понять действие условных операторов, мы предлагали представить их в виде разветвлений на дороге, по которой двигается интерпретатор </a:t>
            </a:r>
            <a:r>
              <a:rPr lang="ru-RU" sz="3200" dirty="0" err="1"/>
              <a:t>JavaScript</a:t>
            </a:r>
            <a:r>
              <a:rPr lang="ru-RU" sz="3200" dirty="0"/>
              <a:t>. Циклы можно представить как разворот на дороге, возвращающий обратно, который заставляет интерпретатор многократно проходить через один и тот же участок программного кода.</a:t>
            </a:r>
          </a:p>
          <a:p>
            <a:r>
              <a:rPr lang="ru-RU" sz="3200" dirty="0"/>
              <a:t>В языке </a:t>
            </a:r>
            <a:r>
              <a:rPr lang="ru-RU" sz="3200" dirty="0" err="1"/>
              <a:t>JavaScript</a:t>
            </a:r>
            <a:r>
              <a:rPr lang="ru-RU" sz="3200" dirty="0"/>
              <a:t> имеется четыре цикла: </a:t>
            </a:r>
            <a:r>
              <a:rPr lang="ru-RU" sz="3200" dirty="0" err="1"/>
              <a:t>while</a:t>
            </a:r>
            <a:r>
              <a:rPr lang="ru-RU" sz="3200" dirty="0"/>
              <a:t>, </a:t>
            </a:r>
            <a:r>
              <a:rPr lang="ru-RU" sz="3200" dirty="0" err="1"/>
              <a:t>do</a:t>
            </a:r>
            <a:r>
              <a:rPr lang="ru-RU" sz="3200" dirty="0"/>
              <a:t>/</a:t>
            </a:r>
            <a:r>
              <a:rPr lang="ru-RU" sz="3200" dirty="0" err="1"/>
              <a:t>while</a:t>
            </a:r>
            <a:r>
              <a:rPr lang="ru-RU" sz="3200" dirty="0"/>
              <a:t>, </a:t>
            </a:r>
            <a:r>
              <a:rPr lang="ru-RU" sz="3200" dirty="0" err="1"/>
              <a:t>for</a:t>
            </a:r>
            <a:r>
              <a:rPr lang="ru-RU" sz="3200" dirty="0"/>
              <a:t> и </a:t>
            </a:r>
            <a:r>
              <a:rPr lang="ru-RU" sz="3200" dirty="0" err="1"/>
              <a:t>for</a:t>
            </a:r>
            <a:r>
              <a:rPr lang="ru-RU" sz="3200" dirty="0"/>
              <a:t>/</a:t>
            </a:r>
            <a:r>
              <a:rPr lang="ru-RU" sz="3200" dirty="0" err="1"/>
              <a:t>in</a:t>
            </a:r>
            <a:r>
              <a:rPr lang="ru-RU" sz="3200" dirty="0"/>
              <a:t>. Каждому из них посвящен один из следующих подразделов. Одно из обычных применений циклов - обход элементов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399913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2555" y="87085"/>
            <a:ext cx="2243046" cy="681446"/>
          </a:xfrm>
        </p:spPr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While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13" y="1445623"/>
            <a:ext cx="2860350" cy="190690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6576" y="846909"/>
            <a:ext cx="10446521" cy="598714"/>
          </a:xfrm>
        </p:spPr>
        <p:txBody>
          <a:bodyPr/>
          <a:lstStyle/>
          <a:p>
            <a:r>
              <a:rPr lang="ru-RU" dirty="0"/>
              <a:t>Оператор </a:t>
            </a:r>
            <a:r>
              <a:rPr lang="ru-RU" dirty="0" err="1"/>
              <a:t>if</a:t>
            </a:r>
            <a:r>
              <a:rPr lang="ru-RU" dirty="0"/>
              <a:t> является базовым условным оператором в языке </a:t>
            </a:r>
            <a:r>
              <a:rPr lang="ru-RU" dirty="0" err="1"/>
              <a:t>JavaScript</a:t>
            </a:r>
            <a:r>
              <a:rPr lang="ru-RU" dirty="0"/>
              <a:t>, а базовым циклом для </a:t>
            </a:r>
            <a:r>
              <a:rPr lang="ru-RU" dirty="0" err="1"/>
              <a:t>JavaScript</a:t>
            </a:r>
            <a:r>
              <a:rPr lang="ru-RU" dirty="0"/>
              <a:t> можно считать цикл </a:t>
            </a:r>
            <a:r>
              <a:rPr lang="ru-RU" dirty="0" err="1"/>
              <a:t>while</a:t>
            </a:r>
            <a:r>
              <a:rPr lang="ru-RU" dirty="0"/>
              <a:t>. Он имеет следующий синтаксис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13510" y="3466012"/>
            <a:ext cx="10737667" cy="3152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0" dirty="0" smtClean="0">
                <a:effectLst/>
              </a:rPr>
              <a:t>Цикл </a:t>
            </a:r>
            <a:r>
              <a:rPr lang="ru-RU" i="0" dirty="0" err="1" smtClean="0">
                <a:effectLst/>
              </a:rPr>
              <a:t>while</a:t>
            </a:r>
            <a:r>
              <a:rPr lang="ru-RU" i="0" dirty="0" smtClean="0">
                <a:effectLst/>
              </a:rPr>
              <a:t> начинает работу с вычисления выражения. Если это выражение имеет ложное значение, интерпретатор пропускает инструкцию, составляющую тело цикла, и переходит к следующей инструкции в программе. Если выражение имеет истинное значение, то выполняется инструкция, образующая тело цикла, затем управление передается в начало цикла и выражение вычисляется снова. Иными словами, интерпретатор снова и снова выполняет инструкцию тела цикла, пока значение выражения остается истинным. Обратите внимание, что имеется возможность организовать бесконечный цикл с помощью синтаксиса </a:t>
            </a:r>
            <a:r>
              <a:rPr lang="ru-RU" i="0" dirty="0" err="1" smtClean="0">
                <a:effectLst/>
              </a:rPr>
              <a:t>while</a:t>
            </a:r>
            <a:r>
              <a:rPr lang="ru-RU" i="0" dirty="0" smtClean="0">
                <a:effectLst/>
              </a:rPr>
              <a:t>(</a:t>
            </a:r>
            <a:r>
              <a:rPr lang="ru-RU" i="0" dirty="0" err="1" smtClean="0">
                <a:effectLst/>
              </a:rPr>
              <a:t>true</a:t>
            </a:r>
            <a:r>
              <a:rPr lang="ru-RU" i="0" dirty="0" smtClean="0">
                <a:effectLst/>
              </a:rPr>
              <a:t>).</a:t>
            </a:r>
          </a:p>
          <a:p>
            <a:r>
              <a:rPr lang="ru-RU" i="0" dirty="0" smtClean="0">
                <a:effectLst/>
              </a:rPr>
              <a:t>Обычно не требуется, чтобы интерпретатор </a:t>
            </a:r>
            <a:r>
              <a:rPr lang="ru-RU" i="0" dirty="0" err="1" smtClean="0">
                <a:effectLst/>
              </a:rPr>
              <a:t>JavaScript</a:t>
            </a:r>
            <a:r>
              <a:rPr lang="ru-RU" i="0" dirty="0" smtClean="0">
                <a:effectLst/>
              </a:rPr>
              <a:t> снова и снова выполнял одну и ту же операцию. Почти в каждом цикле с каждой итерацией цикла одна или несколько переменных изменяют свои значения. Поскольку переменная меняется, действия, которые выполняет инструкция, при каждом проходе тела цикла могут отличаться.</a:t>
            </a:r>
          </a:p>
        </p:txBody>
      </p:sp>
    </p:spTree>
    <p:extLst>
      <p:ext uri="{BB962C8B-B14F-4D97-AF65-F5344CB8AC3E}">
        <p14:creationId xmlns:p14="http://schemas.microsoft.com/office/powerpoint/2010/main" val="146227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3057" y="-129449"/>
            <a:ext cx="5143001" cy="794657"/>
          </a:xfrm>
        </p:spPr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While (</a:t>
            </a:r>
            <a:r>
              <a:rPr lang="ru-RU" dirty="0" smtClean="0"/>
              <a:t>продолжение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35" y="1672045"/>
            <a:ext cx="11383219" cy="222463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0686" y="794657"/>
            <a:ext cx="11175885" cy="1269274"/>
          </a:xfrm>
        </p:spPr>
        <p:txBody>
          <a:bodyPr/>
          <a:lstStyle/>
          <a:p>
            <a:r>
              <a:rPr lang="ru-RU" i="0" dirty="0" smtClean="0">
                <a:effectLst/>
              </a:rPr>
              <a:t>Кроме того, если изменяемая переменная (или переменные) присутствует в выражении, значение выражения может меняться при каждом проходе цикла. Это важно, т.к. в противном случае выражение, значение которого было истинным, никогда не изменится и цикл никогда не завершится! Ниже приводится пример цикла </a:t>
            </a:r>
            <a:r>
              <a:rPr lang="ru-RU" i="0" dirty="0" err="1" smtClean="0">
                <a:effectLst/>
              </a:rPr>
              <a:t>while</a:t>
            </a:r>
            <a:r>
              <a:rPr lang="ru-RU" i="0" dirty="0" smtClean="0">
                <a:effectLst/>
              </a:rPr>
              <a:t>, который выводит числа от 0 до 9:</a:t>
            </a:r>
          </a:p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4635" y="4153989"/>
            <a:ext cx="113119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effectLst/>
              </a:rPr>
              <a:t>Как видите, в начале переменной </a:t>
            </a:r>
            <a:r>
              <a:rPr lang="ru-RU" b="0" i="0" dirty="0" err="1" smtClean="0">
                <a:effectLst/>
              </a:rPr>
              <a:t>count</a:t>
            </a:r>
            <a:r>
              <a:rPr lang="ru-RU" b="0" i="0" dirty="0" smtClean="0">
                <a:effectLst/>
              </a:rPr>
              <a:t> присваивается значение 0, а затем ее значение увеличивается каждый раз, когда выполняется тело цикла. После того как цикл будет выполнен 10 раз, выражение вернет </a:t>
            </a:r>
            <a:r>
              <a:rPr lang="ru-RU" b="0" i="0" dirty="0" err="1" smtClean="0">
                <a:effectLst/>
              </a:rPr>
              <a:t>false</a:t>
            </a:r>
            <a:r>
              <a:rPr lang="ru-RU" b="0" i="0" dirty="0" smtClean="0">
                <a:effectLst/>
              </a:rPr>
              <a:t> (т.е. переменная </a:t>
            </a:r>
            <a:r>
              <a:rPr lang="ru-RU" b="0" i="0" dirty="0" err="1" smtClean="0">
                <a:effectLst/>
              </a:rPr>
              <a:t>count</a:t>
            </a:r>
            <a:r>
              <a:rPr lang="ru-RU" b="0" i="0" dirty="0" smtClean="0">
                <a:effectLst/>
              </a:rPr>
              <a:t> уже не меньше 10), инструкция </a:t>
            </a:r>
            <a:r>
              <a:rPr lang="ru-RU" b="0" i="0" dirty="0" err="1" smtClean="0">
                <a:effectLst/>
              </a:rPr>
              <a:t>while</a:t>
            </a:r>
            <a:r>
              <a:rPr lang="ru-RU" b="0" i="0" dirty="0" smtClean="0">
                <a:effectLst/>
              </a:rPr>
              <a:t> завершится и интерпретатор перейдет к следующей инструкции в программе. Большинство циклов имеют переменные-счетчики, аналогичные </a:t>
            </a:r>
            <a:r>
              <a:rPr lang="ru-RU" b="0" i="0" dirty="0" err="1" smtClean="0">
                <a:effectLst/>
              </a:rPr>
              <a:t>count</a:t>
            </a:r>
            <a:r>
              <a:rPr lang="ru-RU" b="0" i="0" dirty="0" smtClean="0">
                <a:effectLst/>
              </a:rPr>
              <a:t>. Чаще всего в качестве счетчиков цикла выступают переменные с именами i, j и k, хотя для того чтобы сделать программный код более понятным, следует давать счетчикам более наглядные имена.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3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2622" y="0"/>
            <a:ext cx="2896189" cy="568234"/>
          </a:xfrm>
        </p:spPr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do/while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4954" y="635726"/>
            <a:ext cx="8452257" cy="896982"/>
          </a:xfrm>
        </p:spPr>
        <p:txBody>
          <a:bodyPr>
            <a:normAutofit/>
          </a:bodyPr>
          <a:lstStyle/>
          <a:p>
            <a:r>
              <a:rPr lang="ru-RU" dirty="0"/>
              <a:t>Цикл </a:t>
            </a:r>
            <a:r>
              <a:rPr lang="ru-RU" dirty="0" err="1"/>
              <a:t>do</a:t>
            </a:r>
            <a:r>
              <a:rPr lang="ru-RU" dirty="0"/>
              <a:t>/</a:t>
            </a:r>
            <a:r>
              <a:rPr lang="ru-RU" dirty="0" err="1"/>
              <a:t>while</a:t>
            </a:r>
            <a:r>
              <a:rPr lang="ru-RU" dirty="0"/>
              <a:t> во многом похож на цикл </a:t>
            </a:r>
            <a:r>
              <a:rPr lang="ru-RU" dirty="0" err="1"/>
              <a:t>while</a:t>
            </a:r>
            <a:r>
              <a:rPr lang="ru-RU" dirty="0"/>
              <a:t>, за исключением того, что выражение цикла проверяется в конце, а не в начале. Это значит, что тело цикла всегда выполняется как минимум один раз. Эта инструкция имеет следующий синтаксис: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530" y="188523"/>
            <a:ext cx="2054798" cy="150964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04954" y="2013970"/>
            <a:ext cx="110125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effectLst/>
              </a:rPr>
              <a:t>Цикл </a:t>
            </a:r>
            <a:r>
              <a:rPr lang="ru-RU" b="0" i="0" dirty="0" err="1" smtClean="0">
                <a:effectLst/>
              </a:rPr>
              <a:t>do</a:t>
            </a:r>
            <a:r>
              <a:rPr lang="ru-RU" b="0" i="0" dirty="0" smtClean="0">
                <a:effectLst/>
              </a:rPr>
              <a:t>/</a:t>
            </a:r>
            <a:r>
              <a:rPr lang="ru-RU" b="0" i="0" dirty="0" err="1" smtClean="0">
                <a:effectLst/>
              </a:rPr>
              <a:t>while</a:t>
            </a:r>
            <a:r>
              <a:rPr lang="ru-RU" b="0" i="0" dirty="0" smtClean="0">
                <a:effectLst/>
              </a:rPr>
              <a:t> используется реже, чем родственный ему цикл </a:t>
            </a:r>
            <a:r>
              <a:rPr lang="ru-RU" b="0" i="0" dirty="0" err="1" smtClean="0">
                <a:effectLst/>
              </a:rPr>
              <a:t>while</a:t>
            </a:r>
            <a:r>
              <a:rPr lang="ru-RU" b="0" i="0" dirty="0" smtClean="0">
                <a:effectLst/>
              </a:rPr>
              <a:t>. Дело в том, что на практике ситуация, когда вы заранее уверены, что потребуется хотя бы один раз выполнить тело цикла, несколько необычна. Ниже приводится пример использования цикла </a:t>
            </a:r>
            <a:r>
              <a:rPr lang="ru-RU" b="0" i="0" dirty="0" err="1" smtClean="0">
                <a:effectLst/>
              </a:rPr>
              <a:t>do</a:t>
            </a:r>
            <a:r>
              <a:rPr lang="ru-RU" b="0" i="0" dirty="0" smtClean="0">
                <a:effectLst/>
              </a:rPr>
              <a:t>/</a:t>
            </a:r>
            <a:r>
              <a:rPr lang="ru-RU" b="0" i="0" dirty="0" err="1" smtClean="0">
                <a:effectLst/>
              </a:rPr>
              <a:t>while</a:t>
            </a:r>
            <a:r>
              <a:rPr lang="ru-RU" b="0" i="0" dirty="0" smtClean="0">
                <a:effectLst/>
              </a:rPr>
              <a:t>: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54" y="2937300"/>
            <a:ext cx="8984759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6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9674" y="226422"/>
            <a:ext cx="2974567" cy="605245"/>
          </a:xfrm>
        </p:spPr>
        <p:txBody>
          <a:bodyPr/>
          <a:lstStyle/>
          <a:p>
            <a:r>
              <a:rPr lang="ru-RU" dirty="0" smtClean="0"/>
              <a:t>В чем отличие?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434" y="1637211"/>
            <a:ext cx="10937965" cy="5111931"/>
          </a:xfrm>
        </p:spPr>
        <p:txBody>
          <a:bodyPr>
            <a:noAutofit/>
          </a:bodyPr>
          <a:lstStyle/>
          <a:p>
            <a:r>
              <a:rPr lang="ru-RU" sz="3600" dirty="0"/>
              <a:t>Между циклом </a:t>
            </a:r>
            <a:r>
              <a:rPr lang="ru-RU" sz="3600" dirty="0" err="1"/>
              <a:t>do</a:t>
            </a:r>
            <a:r>
              <a:rPr lang="ru-RU" sz="3600" dirty="0"/>
              <a:t>/</a:t>
            </a:r>
            <a:r>
              <a:rPr lang="ru-RU" sz="3600" dirty="0" err="1"/>
              <a:t>while</a:t>
            </a:r>
            <a:r>
              <a:rPr lang="ru-RU" sz="3600" dirty="0"/>
              <a:t> и обычным циклом </a:t>
            </a:r>
            <a:r>
              <a:rPr lang="ru-RU" sz="3600" dirty="0" err="1"/>
              <a:t>while</a:t>
            </a:r>
            <a:r>
              <a:rPr lang="ru-RU" sz="3600" dirty="0"/>
              <a:t> имеется два отличия. Во-первых, цикл </a:t>
            </a:r>
            <a:r>
              <a:rPr lang="ru-RU" sz="3600" dirty="0" err="1"/>
              <a:t>do</a:t>
            </a:r>
            <a:r>
              <a:rPr lang="ru-RU" sz="3600" dirty="0"/>
              <a:t> требует как ключевого слова </a:t>
            </a:r>
            <a:r>
              <a:rPr lang="ru-RU" sz="3600" dirty="0" err="1"/>
              <a:t>do</a:t>
            </a:r>
            <a:r>
              <a:rPr lang="ru-RU" sz="3600" dirty="0"/>
              <a:t> (для отметки начала цикла), так и ключевого слова </a:t>
            </a:r>
            <a:r>
              <a:rPr lang="ru-RU" sz="3600" dirty="0" err="1"/>
              <a:t>while</a:t>
            </a:r>
            <a:r>
              <a:rPr lang="ru-RU" sz="3600" dirty="0"/>
              <a:t> (для отметки конца цикла и указания условия). Во-вторых, в отличие от цикла </a:t>
            </a:r>
            <a:r>
              <a:rPr lang="ru-RU" sz="3600" dirty="0" err="1"/>
              <a:t>while</a:t>
            </a:r>
            <a:r>
              <a:rPr lang="ru-RU" sz="3600" dirty="0"/>
              <a:t>, цикл </a:t>
            </a:r>
            <a:r>
              <a:rPr lang="ru-RU" sz="3600" dirty="0" err="1"/>
              <a:t>do</a:t>
            </a:r>
            <a:r>
              <a:rPr lang="ru-RU" sz="3600" dirty="0"/>
              <a:t> завершается точкой с запятой. Цикл </a:t>
            </a:r>
            <a:r>
              <a:rPr lang="ru-RU" sz="3600" dirty="0" err="1"/>
              <a:t>while</a:t>
            </a:r>
            <a:r>
              <a:rPr lang="ru-RU" sz="3600" dirty="0"/>
              <a:t> необязательно завершать точкой с запятой, если тело цикла заключено в фигурные скобки.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110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1594" y="69667"/>
            <a:ext cx="1737949" cy="576943"/>
          </a:xfrm>
        </p:spPr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0" y="646610"/>
            <a:ext cx="3497922" cy="1138647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60817" y="646610"/>
            <a:ext cx="8234543" cy="151756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Цикл </a:t>
            </a:r>
            <a:r>
              <a:rPr lang="ru-RU" dirty="0" err="1"/>
              <a:t>for</a:t>
            </a:r>
            <a:r>
              <a:rPr lang="ru-RU" dirty="0"/>
              <a:t> представляет собой конструкцию цикла, которая часто оказывается более удобной, чем цикл </a:t>
            </a:r>
            <a:r>
              <a:rPr lang="ru-RU" dirty="0" err="1"/>
              <a:t>while</a:t>
            </a:r>
            <a:r>
              <a:rPr lang="ru-RU" dirty="0"/>
              <a:t>. Цикл </a:t>
            </a:r>
            <a:r>
              <a:rPr lang="ru-RU" dirty="0" err="1"/>
              <a:t>for</a:t>
            </a:r>
            <a:r>
              <a:rPr lang="ru-RU" dirty="0"/>
              <a:t> упрощает конструирование циклов, следующих шаблону, общему для большинства циклов. Большинство циклов имеют некоторую переменную-счетчик. Эта переменная инициализируется перед началом цикла и проверяется перед каждой итерацией. Наконец, переменная-счетчик инкрементируется или изменяется каким-либо другим образом в конце тела цикла, непосредственно перед повторной проверкой переменной. Инициализация, проверка и обновление - это три ключевых операции, выполняемых с переменной цикла. Инструкция </a:t>
            </a:r>
            <a:r>
              <a:rPr lang="ru-RU" dirty="0" err="1"/>
              <a:t>for</a:t>
            </a:r>
            <a:r>
              <a:rPr lang="ru-RU" dirty="0"/>
              <a:t> делает эти три шага явной частью синтаксиса цикла: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0816" y="2159917"/>
            <a:ext cx="9645333" cy="1523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2"/>
                </a:solidFill>
                <a:latin typeface="OpenSansRegular"/>
              </a:rPr>
              <a:t>Инициализация, проверка и инкремент - это три выражения (разделенных точкой с запятой), которые ответственны за инициализацию, проверку и увеличение переменной цикла. Расположение их в первой строке цикла упрощает понимание того, что делает цикл </a:t>
            </a:r>
            <a:r>
              <a:rPr lang="ru-RU" dirty="0" err="1">
                <a:solidFill>
                  <a:schemeClr val="tx2"/>
                </a:solidFill>
                <a:latin typeface="OpenSansRegular"/>
              </a:rPr>
              <a:t>for</a:t>
            </a:r>
            <a:r>
              <a:rPr lang="ru-RU" dirty="0">
                <a:solidFill>
                  <a:schemeClr val="tx2"/>
                </a:solidFill>
                <a:latin typeface="OpenSansRegular"/>
              </a:rPr>
              <a:t>, и не позволяет забыть инициализировать или увеличить переменную цикла.</a:t>
            </a:r>
          </a:p>
          <a:p>
            <a:r>
              <a:rPr lang="ru-RU" dirty="0">
                <a:solidFill>
                  <a:schemeClr val="tx2"/>
                </a:solidFill>
                <a:latin typeface="OpenSansRegular"/>
              </a:rPr>
              <a:t>Проще всего объяснить работу цикла </a:t>
            </a:r>
            <a:r>
              <a:rPr lang="ru-RU" dirty="0" err="1">
                <a:solidFill>
                  <a:schemeClr val="tx2"/>
                </a:solidFill>
                <a:latin typeface="OpenSansRegular"/>
              </a:rPr>
              <a:t>for</a:t>
            </a:r>
            <a:r>
              <a:rPr lang="ru-RU" dirty="0">
                <a:solidFill>
                  <a:schemeClr val="tx2"/>
                </a:solidFill>
                <a:latin typeface="OpenSansRegular"/>
              </a:rPr>
              <a:t>, показав эквивалентный ему цикл </a:t>
            </a:r>
            <a:r>
              <a:rPr lang="ru-RU" dirty="0" err="1">
                <a:solidFill>
                  <a:schemeClr val="tx2"/>
                </a:solidFill>
                <a:latin typeface="OpenSansRegular"/>
              </a:rPr>
              <a:t>while</a:t>
            </a:r>
            <a:r>
              <a:rPr lang="ru-RU" dirty="0">
                <a:solidFill>
                  <a:schemeClr val="tx2"/>
                </a:solidFill>
                <a:latin typeface="OpenSansRegular"/>
              </a:rPr>
              <a:t>:</a:t>
            </a:r>
            <a:endParaRPr lang="ru-RU" b="0" i="0" dirty="0">
              <a:solidFill>
                <a:schemeClr val="tx2"/>
              </a:solidFill>
              <a:effectLst/>
              <a:latin typeface="OpenSansRegular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143" y="2159917"/>
            <a:ext cx="2121139" cy="230294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60815" y="3910149"/>
            <a:ext cx="94276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E4E4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Другими словами, выражение инициализации вычисляется один раз перед началом цикла. Это выражение, как правило, является выражением с побочными эффектами (обычно присваиванием). В </a:t>
            </a:r>
            <a:r>
              <a:rPr lang="ru-RU" sz="1600" dirty="0" err="1">
                <a:solidFill>
                  <a:srgbClr val="E4E4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ru-RU" sz="1600" dirty="0">
                <a:solidFill>
                  <a:srgbClr val="E4E4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также допускается, чтобы выражение инициализации было инструкцией объявления переменной </a:t>
            </a:r>
            <a:r>
              <a:rPr lang="ru-RU" sz="1600" dirty="0" err="1">
                <a:solidFill>
                  <a:srgbClr val="E4E4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ru-RU" sz="1600" dirty="0">
                <a:solidFill>
                  <a:srgbClr val="E4E4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поэтому можно одновременно объявить и инициализировать счетчик цикла.</a:t>
            </a:r>
          </a:p>
          <a:p>
            <a:r>
              <a:rPr lang="ru-RU" sz="1600" dirty="0">
                <a:solidFill>
                  <a:srgbClr val="E4E4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Выражение проверки вычисляется перед каждой итерацией и определяет, будет ли выполняться тело цикла. Если результатом проверки является истинное значение, выполняется инструкция, являющаяся телом цикла. В конце цикла вычисляется выражение инкремент. Чтобы использование этого выражения имело смысл, оно должно быть выражением с побочными эффектами. Обычно это либо выражение присваивания, либо выражение, использующее оператор ++ или --.</a:t>
            </a:r>
            <a:endParaRPr lang="ru-RU" sz="1600" b="0" i="0" dirty="0">
              <a:solidFill>
                <a:srgbClr val="E4E4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9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05040" y="0"/>
            <a:ext cx="3841085" cy="541757"/>
          </a:xfrm>
        </p:spPr>
        <p:txBody>
          <a:bodyPr>
            <a:normAutofit/>
          </a:bodyPr>
          <a:lstStyle/>
          <a:p>
            <a:r>
              <a:rPr lang="ru-RU" dirty="0" smtClean="0"/>
              <a:t>Цикл </a:t>
            </a:r>
            <a:r>
              <a:rPr lang="en-US" dirty="0" smtClean="0"/>
              <a:t>for (</a:t>
            </a:r>
            <a:r>
              <a:rPr lang="ru-RU" dirty="0" smtClean="0"/>
              <a:t>продолжение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2" y="1513466"/>
            <a:ext cx="11332846" cy="126456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492" y="609600"/>
            <a:ext cx="11339165" cy="836023"/>
          </a:xfrm>
        </p:spPr>
        <p:txBody>
          <a:bodyPr>
            <a:noAutofit/>
          </a:bodyPr>
          <a:lstStyle/>
          <a:p>
            <a:pPr algn="l"/>
            <a:r>
              <a:rPr lang="ru-RU" sz="2400" dirty="0">
                <a:effectLst/>
              </a:rPr>
              <a:t>Вывести числа от 0 до 9 можно </a:t>
            </a:r>
            <a:r>
              <a:rPr lang="ru-RU" sz="2400" dirty="0" smtClean="0">
                <a:effectLst/>
              </a:rPr>
              <a:t>также с помощью цикла </a:t>
            </a:r>
            <a:r>
              <a:rPr lang="ru-RU" sz="2400" dirty="0" err="1" smtClean="0">
                <a:effectLst/>
              </a:rPr>
              <a:t>for</a:t>
            </a:r>
            <a:r>
              <a:rPr lang="ru-RU" sz="2400" dirty="0" smtClean="0">
                <a:effectLst/>
              </a:rPr>
              <a:t>, как показано ниже, в противовес эквивалентному циклу </a:t>
            </a:r>
            <a:r>
              <a:rPr lang="ru-RU" sz="2400" dirty="0" err="1" smtClean="0">
                <a:effectLst/>
              </a:rPr>
              <a:t>while</a:t>
            </a:r>
            <a:r>
              <a:rPr lang="ru-RU" sz="2400" dirty="0" smtClean="0">
                <a:effectLst/>
              </a:rPr>
              <a:t>, показанному в примере ранее:</a:t>
            </a:r>
            <a:endParaRPr lang="en-US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4491" y="2845878"/>
            <a:ext cx="11574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Конечно, циклы могут быть значительно более сложными, чем в этих простых примерах, и иногда в каждой итерации цикла изменяется несколько переменных. Эта ситуация - единственный случай в </a:t>
            </a:r>
            <a:r>
              <a:rPr lang="ru-RU" dirty="0" err="1">
                <a:solidFill>
                  <a:schemeClr val="tx1">
                    <a:lumMod val="75000"/>
                  </a:schemeClr>
                </a:solidFill>
                <a:latin typeface="OpenSansRegular"/>
              </a:rPr>
              <a:t>JavaScript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, когда часто применяется оператор «запятая» - он позволяет объединить несколько выражений инициализации и инкрементирования в одно выражение, подходящее для использования в цикле </a:t>
            </a:r>
            <a:r>
              <a:rPr lang="ru-RU" dirty="0" err="1">
                <a:solidFill>
                  <a:schemeClr val="tx1">
                    <a:lumMod val="75000"/>
                  </a:schemeClr>
                </a:solidFill>
                <a:latin typeface="OpenSansRegular"/>
              </a:rPr>
              <a:t>for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: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1" y="4300209"/>
            <a:ext cx="11381713" cy="170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5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49179" y="0"/>
            <a:ext cx="2299668" cy="524341"/>
          </a:xfrm>
        </p:spPr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for/in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48" y="274300"/>
            <a:ext cx="3683740" cy="168079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74756" y="653143"/>
            <a:ext cx="6714913" cy="923109"/>
          </a:xfrm>
        </p:spPr>
        <p:txBody>
          <a:bodyPr>
            <a:noAutofit/>
          </a:bodyPr>
          <a:lstStyle/>
          <a:p>
            <a:pPr algn="l"/>
            <a:r>
              <a:rPr lang="ru-RU" sz="2400" dirty="0">
                <a:effectLst/>
              </a:rPr>
              <a:t>Цикл </a:t>
            </a:r>
            <a:r>
              <a:rPr lang="ru-RU" sz="2400" dirty="0" err="1">
                <a:effectLst/>
              </a:rPr>
              <a:t>for</a:t>
            </a:r>
            <a:r>
              <a:rPr lang="ru-RU" sz="2400" dirty="0">
                <a:effectLst/>
              </a:rPr>
              <a:t>/</a:t>
            </a:r>
            <a:r>
              <a:rPr lang="ru-RU" sz="2400" dirty="0" err="1">
                <a:effectLst/>
              </a:rPr>
              <a:t>in</a:t>
            </a:r>
            <a:r>
              <a:rPr lang="ru-RU" sz="2400" dirty="0">
                <a:effectLst/>
              </a:rPr>
              <a:t> использует ключевое слово </a:t>
            </a:r>
            <a:r>
              <a:rPr lang="ru-RU" sz="2400" dirty="0" err="1">
                <a:effectLst/>
              </a:rPr>
              <a:t>for</a:t>
            </a:r>
            <a:r>
              <a:rPr lang="ru-RU" sz="2400" dirty="0">
                <a:effectLst/>
              </a:rPr>
              <a:t>, но он в корне отличается от обычного цикла </a:t>
            </a:r>
            <a:r>
              <a:rPr lang="ru-RU" sz="2400" dirty="0" err="1">
                <a:effectLst/>
              </a:rPr>
              <a:t>for</a:t>
            </a:r>
            <a:r>
              <a:rPr lang="ru-RU" sz="2400" dirty="0">
                <a:effectLst/>
              </a:rPr>
              <a:t>. Цикл </a:t>
            </a:r>
            <a:r>
              <a:rPr lang="ru-RU" sz="2400" dirty="0" err="1">
                <a:effectLst/>
              </a:rPr>
              <a:t>for</a:t>
            </a:r>
            <a:r>
              <a:rPr lang="ru-RU" sz="2400" dirty="0">
                <a:effectLst/>
              </a:rPr>
              <a:t>/</a:t>
            </a:r>
            <a:r>
              <a:rPr lang="ru-RU" sz="2400" dirty="0" err="1">
                <a:effectLst/>
              </a:rPr>
              <a:t>in</a:t>
            </a:r>
            <a:r>
              <a:rPr lang="ru-RU" sz="2400" dirty="0">
                <a:effectLst/>
              </a:rPr>
              <a:t> имеет следующий синтаксис:</a:t>
            </a:r>
            <a:endParaRPr lang="en-US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6983" y="2083895"/>
            <a:ext cx="10877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В качестве переменной здесь обычно используется имя переменной, но точно так же можно использовать инструкцию </a:t>
            </a:r>
            <a:r>
              <a:rPr lang="ru-RU" dirty="0" err="1">
                <a:solidFill>
                  <a:schemeClr val="tx1">
                    <a:lumMod val="75000"/>
                  </a:schemeClr>
                </a:solidFill>
                <a:latin typeface="OpenSansRegular"/>
              </a:rPr>
              <a:t>var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, объявляющую единственную переменную. Параметр объект - это выражение, возвращающее объект. И как обычно, инструкция - это инструкция или блок инструкций, образующих тело цикла.</a:t>
            </a:r>
          </a:p>
          <a:p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Для обхода элементов массива естественно использовать обычный цикл </a:t>
            </a:r>
            <a:r>
              <a:rPr lang="ru-RU" dirty="0" err="1">
                <a:solidFill>
                  <a:schemeClr val="tx1">
                    <a:lumMod val="75000"/>
                  </a:schemeClr>
                </a:solidFill>
                <a:latin typeface="OpenSansRegular"/>
              </a:rPr>
              <a:t>for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OpenSansRegular"/>
              </a:rPr>
              <a:t>:</a:t>
            </a:r>
            <a:endParaRPr lang="ru-RU" b="0" i="0" dirty="0">
              <a:solidFill>
                <a:schemeClr val="tx1">
                  <a:lumMod val="75000"/>
                </a:schemeClr>
              </a:solidFill>
              <a:effectLst/>
              <a:latin typeface="OpenSansRegular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" y="3838071"/>
            <a:ext cx="11682663" cy="24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2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44</TotalTime>
  <Words>1331</Words>
  <Application>Microsoft Office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Calisto MT</vt:lpstr>
      <vt:lpstr>OpenSansRegular</vt:lpstr>
      <vt:lpstr>Trebuchet MS</vt:lpstr>
      <vt:lpstr>Wingdings 2</vt:lpstr>
      <vt:lpstr>Сланец</vt:lpstr>
      <vt:lpstr>Основы Javascript</vt:lpstr>
      <vt:lpstr>Циклы</vt:lpstr>
      <vt:lpstr>Цикл While</vt:lpstr>
      <vt:lpstr>Цикл While (продолжение)</vt:lpstr>
      <vt:lpstr>Цикл do/while</vt:lpstr>
      <vt:lpstr>В чем отличие?</vt:lpstr>
      <vt:lpstr>Цикл for</vt:lpstr>
      <vt:lpstr>Цикл for (продолжение)</vt:lpstr>
      <vt:lpstr>Цикл for/in</vt:lpstr>
      <vt:lpstr>Цикл for/in(продолжение)</vt:lpstr>
      <vt:lpstr>Цикл for/in(конец)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Javascript</dc:title>
  <dc:creator>Pupust Shist</dc:creator>
  <cp:lastModifiedBy>Pupust Shist</cp:lastModifiedBy>
  <cp:revision>5</cp:revision>
  <dcterms:created xsi:type="dcterms:W3CDTF">2019-04-08T05:37:28Z</dcterms:created>
  <dcterms:modified xsi:type="dcterms:W3CDTF">2019-04-08T06:21:57Z</dcterms:modified>
</cp:coreProperties>
</file>