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2" r:id="rId2"/>
    <p:sldMasterId id="214748374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8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8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98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2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85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44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5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6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9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09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6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91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8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5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6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64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62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9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555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7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9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8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A46B62-8137-49C5-97BE-E0BE3C3EFA7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F44B-CE9C-43F7-BD96-80D789E75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JavaScript 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3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1365" y="0"/>
            <a:ext cx="4150223" cy="585651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Логические операторы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18605" y="528146"/>
            <a:ext cx="11042469" cy="861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Логические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операторы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позволяют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комбинировать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условия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возвращающие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логические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величины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Чаще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всего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используются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в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условном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выражении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6" y="1570010"/>
            <a:ext cx="8401966" cy="42009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74" y="5951084"/>
            <a:ext cx="8382000" cy="790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5028" y="5913459"/>
            <a:ext cx="2255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Пример: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87139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5868" y="0"/>
            <a:ext cx="4202475" cy="611777"/>
          </a:xfrm>
        </p:spPr>
        <p:txBody>
          <a:bodyPr>
            <a:normAutofit/>
          </a:bodyPr>
          <a:lstStyle/>
          <a:p>
            <a:r>
              <a:rPr lang="ru-RU" dirty="0" smtClean="0"/>
              <a:t>Побитовые операторы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6" y="611777"/>
            <a:ext cx="9468532" cy="59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1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5282" y="0"/>
            <a:ext cx="6996066" cy="552994"/>
          </a:xfrm>
        </p:spPr>
        <p:txBody>
          <a:bodyPr>
            <a:normAutofit/>
          </a:bodyPr>
          <a:lstStyle/>
          <a:p>
            <a:r>
              <a:rPr lang="ru-RU" dirty="0" smtClean="0"/>
              <a:t>Побитовые операторы (продолжение)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88" y="552994"/>
            <a:ext cx="85153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41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1434" y="91531"/>
            <a:ext cx="5465218" cy="561612"/>
          </a:xfrm>
        </p:spPr>
        <p:txBody>
          <a:bodyPr>
            <a:normAutofit/>
          </a:bodyPr>
          <a:lstStyle/>
          <a:p>
            <a:r>
              <a:rPr lang="ru-RU" dirty="0" smtClean="0"/>
              <a:t>Побитовые операторы (конец)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3034" y="794657"/>
            <a:ext cx="11186749" cy="1426029"/>
          </a:xfrm>
        </p:spPr>
        <p:txBody>
          <a:bodyPr>
            <a:noAutofit/>
          </a:bodyPr>
          <a:lstStyle/>
          <a:p>
            <a:r>
              <a:rPr lang="ru-RU" sz="2000" b="1" dirty="0"/>
              <a:t>Побитовые операторы</a:t>
            </a:r>
            <a:r>
              <a:rPr lang="ru-RU" sz="2000" dirty="0"/>
              <a:t> работают с операндами как с 32-битной последовательностью нулей и единиц и возвращают числовое значение, означающее результат операции, записанное в десятичной системе счисления. В качестве операндов рассматриваются целые числа, дробная часть операнда отбрасывается. Побитовые операции могут использоваться, например, при шифровании данных, для работы с флагами, разграничения прав доступа.</a:t>
            </a: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34" y="3473904"/>
            <a:ext cx="10866500" cy="2587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034" y="2769326"/>
            <a:ext cx="2547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Пример: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69311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91994" y="-134985"/>
            <a:ext cx="4193766" cy="640081"/>
          </a:xfrm>
        </p:spPr>
        <p:txBody>
          <a:bodyPr>
            <a:normAutofit/>
          </a:bodyPr>
          <a:lstStyle/>
          <a:p>
            <a:r>
              <a:rPr lang="ru-RU" dirty="0" smtClean="0"/>
              <a:t>Строковые операторы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4325" y="646611"/>
            <a:ext cx="10742612" cy="4158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000" dirty="0" smtClean="0"/>
              <a:t> Существует </a:t>
            </a:r>
            <a:r>
              <a:rPr lang="ru-RU" sz="2000" dirty="0"/>
              <a:t>несколько операторов, которые работают со строками особым образом.</a:t>
            </a: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82" y="1203961"/>
            <a:ext cx="9452658" cy="51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66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816" y="113211"/>
            <a:ext cx="11552510" cy="1837509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/>
              <a:t>Строковые операторы (продолжение)</a:t>
            </a:r>
            <a:endParaRPr lang="en-US" sz="6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8531" y="2257699"/>
            <a:ext cx="3192281" cy="964474"/>
          </a:xfrm>
        </p:spPr>
        <p:txBody>
          <a:bodyPr>
            <a:noAutofit/>
          </a:bodyPr>
          <a:lstStyle/>
          <a:p>
            <a:r>
              <a:rPr lang="ru-RU" sz="6000" dirty="0" smtClean="0"/>
              <a:t>Пример:</a:t>
            </a:r>
            <a:endParaRPr lang="en-US" sz="6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30" y="3222173"/>
            <a:ext cx="10245991" cy="33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04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9777" y="0"/>
            <a:ext cx="4646612" cy="550817"/>
          </a:xfrm>
        </p:spPr>
        <p:txBody>
          <a:bodyPr>
            <a:normAutofit/>
          </a:bodyPr>
          <a:lstStyle/>
          <a:p>
            <a:r>
              <a:rPr lang="ru-RU" dirty="0" smtClean="0"/>
              <a:t>Специальные операторы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25" y="613053"/>
            <a:ext cx="7913779" cy="62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70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1536" y="-186230"/>
            <a:ext cx="7485606" cy="690154"/>
          </a:xfrm>
        </p:spPr>
        <p:txBody>
          <a:bodyPr>
            <a:normAutofit/>
          </a:bodyPr>
          <a:lstStyle/>
          <a:p>
            <a:r>
              <a:rPr lang="ru-RU" dirty="0" smtClean="0"/>
              <a:t>Специальные операторы (продолжение)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17" y="450981"/>
            <a:ext cx="7377272" cy="64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9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691" y="0"/>
            <a:ext cx="6074818" cy="559526"/>
          </a:xfrm>
        </p:spPr>
        <p:txBody>
          <a:bodyPr>
            <a:normAutofit/>
          </a:bodyPr>
          <a:lstStyle/>
          <a:p>
            <a:r>
              <a:rPr lang="ru-RU" dirty="0" smtClean="0"/>
              <a:t>Специальные операторы (конец)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6611" y="446315"/>
            <a:ext cx="4089263" cy="11560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Пример: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68" y="1005841"/>
            <a:ext cx="74485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43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2394" y="0"/>
            <a:ext cx="7250475" cy="622663"/>
          </a:xfrm>
        </p:spPr>
        <p:txBody>
          <a:bodyPr>
            <a:noAutofit/>
          </a:bodyPr>
          <a:lstStyle/>
          <a:p>
            <a:r>
              <a:rPr lang="ru-RU" sz="4000" dirty="0" smtClean="0"/>
              <a:t>Комментарии в </a:t>
            </a:r>
            <a:r>
              <a:rPr lang="en-US" sz="4000" dirty="0" smtClean="0"/>
              <a:t>JavaScript</a:t>
            </a:r>
            <a:endParaRPr lang="en-US" sz="4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80457" y="866953"/>
            <a:ext cx="8952412" cy="1046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Однострочный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комментарий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перед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текстом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комментария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нужно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поставить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символы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7" y="2122710"/>
            <a:ext cx="7543256" cy="1116739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80457" y="3448766"/>
            <a:ext cx="8594335" cy="1046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Многострочный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комментарий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помещается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между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символами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и 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4620656"/>
            <a:ext cx="6976968" cy="19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36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7578" y="-304800"/>
            <a:ext cx="9605554" cy="2005149"/>
          </a:xfrm>
        </p:spPr>
        <p:txBody>
          <a:bodyPr>
            <a:normAutofit fontScale="90000"/>
          </a:bodyPr>
          <a:lstStyle/>
          <a:p>
            <a:r>
              <a:rPr lang="ru-RU" sz="8000" dirty="0"/>
              <a:t>Выражения в </a:t>
            </a:r>
            <a:r>
              <a:rPr lang="en-US" sz="8000" dirty="0"/>
              <a:t>JavaScript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html5book.ru/wp-content/uploads/2015/06/expressions_jav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25" y="1237070"/>
            <a:ext cx="5052151" cy="505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75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8690" y="496388"/>
            <a:ext cx="8521927" cy="1288868"/>
          </a:xfrm>
        </p:spPr>
        <p:txBody>
          <a:bodyPr>
            <a:noAutofit/>
          </a:bodyPr>
          <a:lstStyle/>
          <a:p>
            <a:r>
              <a:rPr lang="ru-RU" sz="8800" dirty="0" smtClean="0"/>
              <a:t>Циклы </a:t>
            </a:r>
            <a:r>
              <a:rPr lang="en-US" sz="8800" dirty="0" smtClean="0"/>
              <a:t>JavaScript</a:t>
            </a:r>
            <a:endParaRPr lang="en-US" sz="8800" dirty="0"/>
          </a:p>
        </p:txBody>
      </p:sp>
      <p:pic>
        <p:nvPicPr>
          <p:cNvPr id="8194" name="Picture 2" descr="https://html5book.ru/wp-content/uploads/2016/03/js-lo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08" y="2264683"/>
            <a:ext cx="3998413" cy="399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38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7891" y="0"/>
            <a:ext cx="5029789" cy="585651"/>
          </a:xfrm>
        </p:spPr>
        <p:txBody>
          <a:bodyPr>
            <a:normAutofit/>
          </a:bodyPr>
          <a:lstStyle/>
          <a:p>
            <a:r>
              <a:rPr lang="ru-RU" dirty="0" smtClean="0"/>
              <a:t>Циклы </a:t>
            </a:r>
            <a:r>
              <a:rPr lang="en-US" dirty="0" smtClean="0"/>
              <a:t>JavaScript (</a:t>
            </a:r>
            <a:r>
              <a:rPr lang="ru-RU" dirty="0" smtClean="0"/>
              <a:t>введение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2405" y="646611"/>
            <a:ext cx="11282544" cy="5945778"/>
          </a:xfrm>
        </p:spPr>
        <p:txBody>
          <a:bodyPr>
            <a:normAutofit lnSpcReduction="10000"/>
          </a:bodyPr>
          <a:lstStyle/>
          <a:p>
            <a:r>
              <a:rPr lang="ru-RU" sz="2000" b="1" dirty="0"/>
              <a:t>Циклы </a:t>
            </a:r>
            <a:r>
              <a:rPr lang="ru-RU" sz="2000" b="1" dirty="0" err="1"/>
              <a:t>JavaScript</a:t>
            </a:r>
            <a:r>
              <a:rPr lang="ru-RU" sz="2000" dirty="0"/>
              <a:t> обеспечивают многократное выполнение повторяющихся вычислений. Они оптимизируют процесс написания кода, выполняя одну и ту же инструкцию или блок инструкций, образующих тело цикла, заданное число раз (используя переменную-счётчик) или пока заданное условие истинно. Циклы выполняют обход последовательности значений. Однократное выполнение цикла называется </a:t>
            </a:r>
            <a:r>
              <a:rPr lang="ru-RU" sz="2000" b="1" dirty="0"/>
              <a:t>итерацией</a:t>
            </a:r>
            <a:r>
              <a:rPr lang="ru-RU" sz="2000" dirty="0"/>
              <a:t>.</a:t>
            </a:r>
          </a:p>
          <a:p>
            <a:r>
              <a:rPr lang="ru-RU" sz="2000" dirty="0"/>
              <a:t>На </a:t>
            </a:r>
            <a:r>
              <a:rPr lang="ru-RU" sz="2000" dirty="0">
                <a:solidFill>
                  <a:srgbClr val="7030A0"/>
                </a:solidFill>
              </a:rPr>
              <a:t>производительность цикла</a:t>
            </a:r>
            <a:r>
              <a:rPr lang="ru-RU" sz="2000" dirty="0"/>
              <a:t> влияют </a:t>
            </a:r>
            <a:r>
              <a:rPr lang="ru-RU" sz="2000" dirty="0">
                <a:solidFill>
                  <a:srgbClr val="FF0000"/>
                </a:solidFill>
              </a:rPr>
              <a:t>количество итераций </a:t>
            </a:r>
            <a:r>
              <a:rPr lang="ru-RU" sz="2000" dirty="0"/>
              <a:t>и </a:t>
            </a:r>
            <a:r>
              <a:rPr lang="ru-RU" sz="2000" dirty="0">
                <a:solidFill>
                  <a:srgbClr val="FF0000"/>
                </a:solidFill>
              </a:rPr>
              <a:t>количество операций</a:t>
            </a:r>
            <a:r>
              <a:rPr lang="ru-RU" sz="2000" dirty="0"/>
              <a:t>, выполняемых в теле цикла каждой </a:t>
            </a:r>
            <a:r>
              <a:rPr lang="ru-RU" sz="2000" dirty="0" smtClean="0"/>
              <a:t>итерации!</a:t>
            </a:r>
            <a:endParaRPr lang="ru-RU" sz="2000" dirty="0"/>
          </a:p>
          <a:p>
            <a:r>
              <a:rPr lang="ru-RU" sz="2400" dirty="0"/>
              <a:t>В </a:t>
            </a:r>
            <a:r>
              <a:rPr lang="ru-RU" sz="2400" dirty="0" err="1"/>
              <a:t>JavaScript</a:t>
            </a:r>
            <a:r>
              <a:rPr lang="ru-RU" sz="2400" dirty="0"/>
              <a:t> существуют следующие операторы цикла</a:t>
            </a:r>
            <a:r>
              <a:rPr lang="ru-RU" sz="2400" dirty="0" smtClean="0"/>
              <a:t>:</a:t>
            </a:r>
          </a:p>
          <a:p>
            <a:r>
              <a:rPr lang="ru-RU" sz="2800" dirty="0" smtClean="0"/>
              <a:t>1) </a:t>
            </a:r>
            <a:r>
              <a:rPr lang="ru-RU" sz="2800" b="1" dirty="0" err="1" smtClean="0"/>
              <a:t>for</a:t>
            </a:r>
            <a:r>
              <a:rPr lang="ru-RU" sz="2800" dirty="0" smtClean="0"/>
              <a:t> используется когда вы заранее знаете, сколько раз вам нужно что-то сделать;</a:t>
            </a:r>
          </a:p>
          <a:p>
            <a:r>
              <a:rPr lang="ru-RU" sz="2800" dirty="0" smtClean="0"/>
              <a:t>2) </a:t>
            </a:r>
            <a:r>
              <a:rPr lang="ru-RU" sz="2800" b="1" dirty="0" err="1" smtClean="0"/>
              <a:t>for</a:t>
            </a:r>
            <a:r>
              <a:rPr lang="ru-RU" sz="2800" b="1" dirty="0" smtClean="0"/>
              <a:t>...</a:t>
            </a:r>
            <a:r>
              <a:rPr lang="ru-RU" sz="2800" b="1" dirty="0" err="1" smtClean="0"/>
              <a:t>in</a:t>
            </a:r>
            <a:r>
              <a:rPr lang="ru-RU" sz="2800" b="1" dirty="0" smtClean="0"/>
              <a:t> </a:t>
            </a:r>
            <a:r>
              <a:rPr lang="ru-RU" sz="2800" dirty="0" smtClean="0"/>
              <a:t>используется для обхода свойств объектов;</a:t>
            </a:r>
          </a:p>
          <a:p>
            <a:r>
              <a:rPr lang="ru-RU" sz="2800" dirty="0" smtClean="0"/>
              <a:t>3) </a:t>
            </a:r>
            <a:r>
              <a:rPr lang="ru-RU" sz="2800" b="1" dirty="0" err="1" smtClean="0"/>
              <a:t>while</a:t>
            </a:r>
            <a:r>
              <a:rPr lang="ru-RU" sz="2800" dirty="0" smtClean="0"/>
              <a:t> используется когда вы не знаете, сколько раз нужно что-то сделать;</a:t>
            </a:r>
          </a:p>
          <a:p>
            <a:r>
              <a:rPr lang="ru-RU" sz="2800" dirty="0" smtClean="0"/>
              <a:t>4) </a:t>
            </a:r>
            <a:r>
              <a:rPr lang="ru-RU" sz="2800" b="1" dirty="0" err="1" smtClean="0"/>
              <a:t>do</a:t>
            </a:r>
            <a:r>
              <a:rPr lang="ru-RU" sz="2800" b="1" dirty="0" smtClean="0"/>
              <a:t>...</a:t>
            </a:r>
            <a:r>
              <a:rPr lang="ru-RU" sz="2800" b="1" dirty="0" err="1" smtClean="0"/>
              <a:t>while</a:t>
            </a:r>
            <a:r>
              <a:rPr lang="ru-RU" sz="2800" b="1" dirty="0" smtClean="0"/>
              <a:t> </a:t>
            </a:r>
            <a:r>
              <a:rPr lang="ru-RU" sz="2800" dirty="0" smtClean="0"/>
              <a:t>работает аналогично с оператором </a:t>
            </a:r>
            <a:r>
              <a:rPr lang="ru-RU" sz="2800" b="1" dirty="0" err="1" smtClean="0"/>
              <a:t>while</a:t>
            </a:r>
            <a:r>
              <a:rPr lang="ru-RU" sz="2800" dirty="0" smtClean="0"/>
              <a:t>. Отличается тем, что </a:t>
            </a:r>
            <a:r>
              <a:rPr lang="ru-RU" sz="2800" b="1" dirty="0" err="1" smtClean="0"/>
              <a:t>do</a:t>
            </a:r>
            <a:r>
              <a:rPr lang="ru-RU" sz="2800" b="1" dirty="0" smtClean="0"/>
              <a:t>...</a:t>
            </a:r>
            <a:r>
              <a:rPr lang="ru-RU" sz="2800" b="1" dirty="0" err="1" smtClean="0"/>
              <a:t>while</a:t>
            </a:r>
            <a:r>
              <a:rPr lang="ru-RU" sz="2800" b="1" dirty="0" smtClean="0"/>
              <a:t> </a:t>
            </a:r>
            <a:r>
              <a:rPr lang="ru-RU" sz="2800" dirty="0" smtClean="0"/>
              <a:t>всегда выполняет выражение в фигурных скобках, по крайней мере один раз, даже если проверка условия возвращает </a:t>
            </a:r>
            <a:r>
              <a:rPr lang="ru-RU" sz="2800" dirty="0" err="1" smtClean="0">
                <a:solidFill>
                  <a:srgbClr val="FF0000"/>
                </a:solidFill>
              </a:rPr>
              <a:t>false</a:t>
            </a:r>
            <a:r>
              <a:rPr lang="ru-RU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5231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5766" y="0"/>
            <a:ext cx="1720532" cy="594360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04086" y="594360"/>
            <a:ext cx="11034771" cy="14157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используется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для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выполнения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итераций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элементам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массивов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объектов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напоминающих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массивы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таких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и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HTMLCollection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проверяется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перед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каждой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итерацией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случае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успешной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проверки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код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внутри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противном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случае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код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внутри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и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программа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продолжает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работу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первой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следующей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непосредственно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после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Следующий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выведет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консоль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строчку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Hello, JavaScript!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пять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раз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86" y="2010132"/>
            <a:ext cx="6063648" cy="13252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00" y="3335383"/>
            <a:ext cx="8162925" cy="3343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20172" y="2342882"/>
            <a:ext cx="1832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 panose="05000000000000000000" pitchFamily="2" charset="2"/>
              </a:rPr>
              <a:t> </a:t>
            </a:r>
            <a:r>
              <a:rPr lang="ru-RU" sz="2800" dirty="0" smtClean="0">
                <a:sym typeface="Wingdings" panose="05000000000000000000" pitchFamily="2" charset="2"/>
              </a:rPr>
              <a:t>Пример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47909" y="4885509"/>
            <a:ext cx="2866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</a:t>
            </a:r>
            <a:r>
              <a:rPr lang="ru-RU" sz="4000" dirty="0" smtClean="0">
                <a:sym typeface="Wingdings" panose="05000000000000000000" pitchFamily="2" charset="2"/>
              </a:rPr>
              <a:t> Результат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2255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1365" y="136467"/>
            <a:ext cx="3932237" cy="559526"/>
          </a:xfrm>
        </p:spPr>
        <p:txBody>
          <a:bodyPr>
            <a:normAutofit/>
          </a:bodyPr>
          <a:lstStyle/>
          <a:p>
            <a:r>
              <a:rPr lang="ru-RU" dirty="0" smtClean="0"/>
              <a:t>Как работает цикл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3142" y="695993"/>
            <a:ext cx="10676709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состоит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трёх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разных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Шаг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1. 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инициализация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объявление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переменной-счётчика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которая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проверяться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время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выполнения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переменная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инициализируется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Чаще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всего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качестве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счётчиков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выступают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переменные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именами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и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Шаг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2. 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проверка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5;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условное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возвращает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тело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инструкция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фигурных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скобках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выполнено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данном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примере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идёт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счётчика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меньше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Шаг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3. 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завершающая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приращения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счётчика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увеличивает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переменной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единицу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Вместо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инкремента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использоваться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декремента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завершении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переменной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сохраняется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Следующий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виток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5;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Условное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вычисляется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снова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чтобы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является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счётчика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всё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ещё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меньше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теле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выполняются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ещё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Завершающая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снова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увеличивает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переменной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единицу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Шаги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2 и 3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повторяются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5;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возвращает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031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8680" y="0"/>
            <a:ext cx="2486886" cy="681446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for…in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04658" y="805574"/>
            <a:ext cx="11317377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for...in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используются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обхода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свойств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объектов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являющихся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массивами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обход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называется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перечислением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обходе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рекомендуется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использовать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метод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чтобы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отфильтровать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свойства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которые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унаследованы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прототипа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примера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создадим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объект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помощью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литерала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объекта</a:t>
            </a:r>
            <a:r>
              <a:rPr lang="ru-RU" altLang="en-US" sz="1800" dirty="0" smtClean="0">
                <a:latin typeface="Trebuchet MS" panose="020B0603020202020204" pitchFamily="34" charset="0"/>
              </a:rPr>
              <a:t>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104" y="1863637"/>
            <a:ext cx="3884022" cy="20652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6" y="2708365"/>
            <a:ext cx="7409583" cy="3464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764" y="5341477"/>
            <a:ext cx="3406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ym typeface="Wingdings" panose="05000000000000000000" pitchFamily="2" charset="2"/>
              </a:rPr>
              <a:t> </a:t>
            </a:r>
            <a:r>
              <a:rPr lang="ru-RU" sz="4800" dirty="0" smtClean="0">
                <a:sym typeface="Wingdings" panose="05000000000000000000" pitchFamily="2" charset="2"/>
              </a:rPr>
              <a:t>Результат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0184086" y="3917199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Пример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6431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9830" y="-60962"/>
            <a:ext cx="5099458" cy="637903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for…in 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73437" y="644812"/>
            <a:ext cx="11152505" cy="615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Предположим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что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сценарии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после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создания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объекта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прототип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объекта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расширен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дополнительным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методом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7" y="1328236"/>
            <a:ext cx="7233649" cy="11930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73436" y="2521286"/>
            <a:ext cx="11152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effectLst/>
                <a:latin typeface="Trebuchet MS" panose="020B0603020202020204" pitchFamily="34" charset="0"/>
              </a:rPr>
              <a:t>Так как цепочка наследования прототипа постоянно проверяется интерпретатором, то все объекты автоматически получают доступ к новому методу.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7" y="3091543"/>
            <a:ext cx="6840141" cy="37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2954" y="0"/>
            <a:ext cx="3566749" cy="585651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for…in (</a:t>
            </a:r>
            <a:r>
              <a:rPr lang="ru-RU" dirty="0" smtClean="0"/>
              <a:t>конец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27346" y="585651"/>
            <a:ext cx="10637339" cy="615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Чтобы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избежать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обнаружения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этого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метода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процессе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перечисления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свойств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объекта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используется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метод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hasOwnProperty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который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отфильтрует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свойства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прототипа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288290"/>
            <a:ext cx="4040778" cy="245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949" y="1651315"/>
            <a:ext cx="7857081" cy="44385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74674" y="6008915"/>
            <a:ext cx="2457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Результат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879567" y="3739368"/>
            <a:ext cx="1920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Пример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4459939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3182" y="0"/>
            <a:ext cx="3209697" cy="818606"/>
          </a:xfrm>
        </p:spPr>
        <p:txBody>
          <a:bodyPr>
            <a:noAutofit/>
          </a:bodyPr>
          <a:lstStyle/>
          <a:p>
            <a:r>
              <a:rPr lang="ru-RU" sz="4400" dirty="0" smtClean="0"/>
              <a:t>Цикл </a:t>
            </a:r>
            <a:r>
              <a:rPr lang="en-US" sz="4400" dirty="0" smtClean="0"/>
              <a:t>while</a:t>
            </a:r>
            <a:endParaRPr lang="en-US" sz="44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00887" y="926061"/>
            <a:ext cx="10803136" cy="52322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-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предварительной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проверкой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условного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Инструкция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внутри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блок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кода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фигурных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скобках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)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выполняться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случае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условное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вычисляется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первая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проверка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даст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результат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блок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инструкций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выполнится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разу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После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завершения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итерации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условное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опять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проверяется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истинность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и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процесс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повторяться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тех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пор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пока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будет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вычислено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В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этом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случае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программа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продолжит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работу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первой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следующей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непосредственно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после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таковая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имеется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).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215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4002" y="0"/>
            <a:ext cx="4925286" cy="576943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while </a:t>
            </a:r>
            <a:r>
              <a:rPr lang="ru-RU" dirty="0" smtClean="0"/>
              <a:t>(продолжение)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4325" y="655320"/>
            <a:ext cx="11029995" cy="459376"/>
          </a:xfrm>
        </p:spPr>
        <p:txBody>
          <a:bodyPr>
            <a:normAutofit/>
          </a:bodyPr>
          <a:lstStyle/>
          <a:p>
            <a:r>
              <a:rPr lang="ru-RU" sz="2400" dirty="0"/>
              <a:t>Данный цикл выведет на экран таблицу умножения для числа 3:</a:t>
            </a: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25" y="1193073"/>
            <a:ext cx="5382873" cy="21597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7" y="3431177"/>
            <a:ext cx="8239125" cy="3000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7198" y="1680754"/>
            <a:ext cx="2776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ym typeface="Wingdings" panose="05000000000000000000" pitchFamily="2" charset="2"/>
              </a:rPr>
              <a:t></a:t>
            </a:r>
            <a:r>
              <a:rPr lang="ru-RU" sz="4400" dirty="0" smtClean="0">
                <a:sym typeface="Wingdings" panose="05000000000000000000" pitchFamily="2" charset="2"/>
              </a:rPr>
              <a:t> Пример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54" y="5077097"/>
            <a:ext cx="3138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ym typeface="Wingdings" panose="05000000000000000000" pitchFamily="2" charset="2"/>
              </a:rPr>
              <a:t></a:t>
            </a:r>
            <a:r>
              <a:rPr lang="ru-RU" sz="4400" dirty="0" smtClean="0">
                <a:sym typeface="Wingdings" panose="05000000000000000000" pitchFamily="2" charset="2"/>
              </a:rPr>
              <a:t> Результат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7920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4543" y="0"/>
            <a:ext cx="2774269" cy="568234"/>
          </a:xfrm>
        </p:spPr>
        <p:txBody>
          <a:bodyPr>
            <a:normAutofit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6612" y="568234"/>
            <a:ext cx="11308668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do...while;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проверяет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продолжения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после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выполнения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отличие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в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do...while;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тело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минимум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один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проверяется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конце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а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начале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Данный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используется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реже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практике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ситуация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когда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требуется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хотя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однократное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исполнение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встречается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редко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9" y="2030049"/>
            <a:ext cx="2590800" cy="1857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034" y="2830693"/>
            <a:ext cx="8162925" cy="2886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3887424"/>
            <a:ext cx="1574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Пример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390797" y="5886346"/>
            <a:ext cx="2249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Результат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630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4656" y="524691"/>
            <a:ext cx="5308464" cy="3420292"/>
          </a:xfrm>
        </p:spPr>
        <p:txBody>
          <a:bodyPr>
            <a:normAutofit/>
          </a:bodyPr>
          <a:lstStyle/>
          <a:p>
            <a:r>
              <a:rPr lang="ru-RU" sz="2000" b="1" dirty="0"/>
              <a:t>Выражения в </a:t>
            </a:r>
            <a:r>
              <a:rPr lang="ru-RU" sz="2000" b="1" dirty="0" err="1"/>
              <a:t>JavaScript</a:t>
            </a:r>
            <a:r>
              <a:rPr lang="ru-RU" sz="2000" dirty="0"/>
              <a:t> представляют собой комбинации </a:t>
            </a:r>
            <a:r>
              <a:rPr lang="ru-RU" sz="2000" i="1" dirty="0"/>
              <a:t>операндов</a:t>
            </a:r>
            <a:r>
              <a:rPr lang="ru-RU" sz="2000" dirty="0"/>
              <a:t> и </a:t>
            </a:r>
            <a:r>
              <a:rPr lang="ru-RU" sz="2000" i="1" dirty="0"/>
              <a:t>операторов</a:t>
            </a:r>
            <a:r>
              <a:rPr lang="ru-RU" sz="2000" dirty="0"/>
              <a:t>.</a:t>
            </a:r>
          </a:p>
          <a:p>
            <a:r>
              <a:rPr lang="ru-RU" sz="2000" i="1" dirty="0"/>
              <a:t>Операции</a:t>
            </a:r>
            <a:r>
              <a:rPr lang="ru-RU" sz="2000" dirty="0"/>
              <a:t> в выражениях выполняются последовательно в соответствии со значением приоритета (чем больше значение приоритета, тем он выше). Возвращаемый результат не всегда имеет значение того же типа, что и тип обрабатываемых данных. Например, в операциях сравнения участвуют операнды различных типов, но возвращаемый результат всегда будет логического типа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21" y="524691"/>
            <a:ext cx="5381625" cy="25908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4656" y="3759372"/>
            <a:ext cx="11345297" cy="29546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—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данные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обрабатываемые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сценарием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JavaScript.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качестве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операндов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могут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простые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типы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данных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и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сложные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а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также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другие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—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символы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языка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выполняющие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различные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данными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могут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записываться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помощью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символов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пунктуации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ключевых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слов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зависимости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количества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операндов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различают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следующие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типы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операторов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унарный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—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участвует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один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бинарный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—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участвуют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два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</a:b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тернарный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—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комбинирует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три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Простейшая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форма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—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литерал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—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нечто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вычисляемое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само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себя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например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Переменная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тоже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может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быть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выражением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она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вычисляется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присвоенное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ей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значение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8749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9828" y="243841"/>
            <a:ext cx="9901646" cy="585651"/>
          </a:xfrm>
        </p:spPr>
        <p:txBody>
          <a:bodyPr>
            <a:noAutofit/>
          </a:bodyPr>
          <a:lstStyle/>
          <a:p>
            <a:r>
              <a:rPr lang="ru-RU" sz="5400" dirty="0" smtClean="0"/>
              <a:t>Цикл </a:t>
            </a:r>
            <a:r>
              <a:rPr lang="en-US" sz="5400" dirty="0" smtClean="0"/>
              <a:t>do…while (</a:t>
            </a:r>
            <a:r>
              <a:rPr lang="ru-RU" sz="5400" dirty="0" smtClean="0"/>
              <a:t>продолжение</a:t>
            </a:r>
            <a:r>
              <a:rPr lang="en-US" sz="5400" dirty="0" smtClean="0"/>
              <a:t>)</a:t>
            </a:r>
            <a:endParaRPr lang="en-US" sz="5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9562" y="1003664"/>
            <a:ext cx="11073538" cy="1051559"/>
          </a:xfrm>
        </p:spPr>
        <p:txBody>
          <a:bodyPr>
            <a:normAutofit/>
          </a:bodyPr>
          <a:lstStyle/>
          <a:p>
            <a:r>
              <a:rPr lang="ru-RU" sz="3200" dirty="0"/>
              <a:t>В следующем примере операторы внутри цикла выполняются один раз, даже если условие не выполняется.</a:t>
            </a: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2" y="2299063"/>
            <a:ext cx="11149991" cy="20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039" y="206947"/>
            <a:ext cx="3723503" cy="559526"/>
          </a:xfrm>
        </p:spPr>
        <p:txBody>
          <a:bodyPr>
            <a:normAutofit/>
          </a:bodyPr>
          <a:lstStyle/>
          <a:p>
            <a:r>
              <a:rPr lang="ru-RU" dirty="0" smtClean="0"/>
              <a:t>Бесконечные циклы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69823" y="1041541"/>
            <a:ext cx="11291252" cy="1840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создании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любого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создать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бесконечный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который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никогда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завершится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потенциально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продолжать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работать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работает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компьютер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пользователя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Большинство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современных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браузеров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могут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обнаружить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предложат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пользователю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остановить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скрипта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Чтобы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избежать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создания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бесконечного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должны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уверены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заданное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какой-то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момент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вернёт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Например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следующий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задаёт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которое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никогда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возвращает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ложь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переменная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sng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никогда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меньше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: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23" y="3521936"/>
            <a:ext cx="10896666" cy="14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3581" y="0"/>
            <a:ext cx="4394065" cy="698863"/>
          </a:xfrm>
        </p:spPr>
        <p:txBody>
          <a:bodyPr>
            <a:noAutofit/>
          </a:bodyPr>
          <a:lstStyle/>
          <a:p>
            <a:r>
              <a:rPr lang="ru-RU" sz="4000" dirty="0" smtClean="0"/>
              <a:t>Вложенные циклы</a:t>
            </a:r>
            <a:endParaRPr lang="en-US" sz="40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3215" y="787616"/>
            <a:ext cx="11334795" cy="12311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внутри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другого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называется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вложенным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каждой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итерации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вложенный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выполняется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полностью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Вложенные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циклы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можно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создавать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помощью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и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2107475"/>
            <a:ext cx="5676900" cy="15906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11" y="3895998"/>
            <a:ext cx="7934325" cy="2514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8548" y="2518091"/>
            <a:ext cx="2776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ym typeface="Wingdings" panose="05000000000000000000" pitchFamily="2" charset="2"/>
              </a:rPr>
              <a:t></a:t>
            </a:r>
            <a:r>
              <a:rPr lang="ru-RU" sz="4400" dirty="0" smtClean="0">
                <a:sym typeface="Wingdings" panose="05000000000000000000" pitchFamily="2" charset="2"/>
              </a:rPr>
              <a:t> Пример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48887" y="4768577"/>
            <a:ext cx="3138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Результат </a:t>
            </a:r>
            <a:r>
              <a:rPr lang="ru-RU" sz="4400" dirty="0" smtClean="0">
                <a:sym typeface="Wingdings" panose="05000000000000000000" pitchFamily="2" charset="2"/>
              </a:rPr>
              <a:t>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9284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4484" y="862147"/>
            <a:ext cx="8251961" cy="1066800"/>
          </a:xfrm>
        </p:spPr>
        <p:txBody>
          <a:bodyPr>
            <a:noAutofit/>
          </a:bodyPr>
          <a:lstStyle/>
          <a:p>
            <a:r>
              <a:rPr lang="ru-RU" sz="7200" dirty="0" smtClean="0"/>
              <a:t>Управление циклом</a:t>
            </a:r>
            <a:endParaRPr lang="en-US" sz="7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57205" y="3616676"/>
            <a:ext cx="10228806" cy="1354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Циклом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можно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управлять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помощью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операторов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и 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045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0371" y="0"/>
            <a:ext cx="3035526" cy="585651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break;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56760" y="519325"/>
            <a:ext cx="11356566" cy="17851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завершает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выполнение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текущего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используется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исключительных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случаях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когда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какой-то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причине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например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приложение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обнаруживает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ошибку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Чаще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всего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является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частью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конструкции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Когда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используется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без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метки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он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позволяет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выйти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из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из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инструкции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В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следующем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примере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создаётся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счётчик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которого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должны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изменяться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однако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прерывает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после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14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итераций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6" y="2502761"/>
            <a:ext cx="3667125" cy="1800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371" y="2591555"/>
            <a:ext cx="8277225" cy="3819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1295" y="4302986"/>
            <a:ext cx="1747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Пример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679474" y="6273225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Результат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211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25640" y="0"/>
            <a:ext cx="5587138" cy="611777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break</a:t>
            </a:r>
            <a:r>
              <a:rPr lang="ru-RU" dirty="0" smtClean="0"/>
              <a:t> (продолжение)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69822" y="611777"/>
            <a:ext cx="10986452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Для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вложенных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циклов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используется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меткой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с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помощью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которой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завершается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работа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именованной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инструкции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Метка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позволяет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выйти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из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любого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блока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кода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Именованной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инструкцией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любая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инструкция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внешняя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отношению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к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качестве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метки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имя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инструкции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имя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блока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инструкций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заключенных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фигурные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скобки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только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для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присвоения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метки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этому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блоку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Между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ключевым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словом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и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именем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метки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допускается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перевод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76" y="2997789"/>
            <a:ext cx="8343492" cy="358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5868" y="0"/>
            <a:ext cx="3653835" cy="620485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7572" y="537636"/>
            <a:ext cx="11395754" cy="1600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останавливает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текущую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итерацию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и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запускает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новую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итерацию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этом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возвращается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непосредственно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к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своему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условию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а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сначала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вычисляет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инкремента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а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затем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возвращается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к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условию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этом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примере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экран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будут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выведены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все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чётные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6" y="2255792"/>
            <a:ext cx="5213441" cy="16435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463" y="3899351"/>
            <a:ext cx="8277225" cy="289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7572" y="4017069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Пример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17577" y="3370738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Результат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185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9251" y="0"/>
            <a:ext cx="6318658" cy="611777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continue (</a:t>
            </a:r>
            <a:r>
              <a:rPr lang="ru-RU" dirty="0" smtClean="0"/>
              <a:t>продолжение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43696" y="770898"/>
            <a:ext cx="10916784" cy="430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также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применяться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вложенных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циклах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меткой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41" y="1513114"/>
            <a:ext cx="4932453" cy="4731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92092" y="3109560"/>
            <a:ext cx="2776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ym typeface="Wingdings" panose="05000000000000000000" pitchFamily="2" charset="2"/>
              </a:rPr>
              <a:t> </a:t>
            </a:r>
            <a:r>
              <a:rPr lang="ru-RU" sz="4400" dirty="0" smtClean="0">
                <a:sym typeface="Wingdings" panose="05000000000000000000" pitchFamily="2" charset="2"/>
              </a:rPr>
              <a:t>Пример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815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3651" y="-60961"/>
            <a:ext cx="5108166" cy="672737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continue (</a:t>
            </a:r>
            <a:r>
              <a:rPr lang="ru-RU" dirty="0" smtClean="0"/>
              <a:t>конец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8" y="1570471"/>
            <a:ext cx="9503908" cy="4844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428" y="647141"/>
            <a:ext cx="3160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/>
              <a:t>Результат: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6664385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9600" dirty="0" smtClean="0"/>
              <a:t>Конец</a:t>
            </a:r>
            <a:endParaRPr lang="en-US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02632"/>
            <a:ext cx="9144000" cy="1655762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Благодарим за внимание!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19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6600" y="65405"/>
            <a:ext cx="5082040" cy="570321"/>
          </a:xfrm>
        </p:spPr>
        <p:txBody>
          <a:bodyPr>
            <a:normAutofit/>
          </a:bodyPr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13580" y="635726"/>
            <a:ext cx="11495648" cy="175432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Арифметические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предназначены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выполнения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математических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работают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с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числовыми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переменными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хранящими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числовые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возвращая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качестве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результата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числовое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один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операндов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является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интерпретатор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JavaScript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попытается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преобразовать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числовой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тип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а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после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соответствующую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преобразование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типов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окажется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невозможным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будет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получен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результат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).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5" y="2350738"/>
            <a:ext cx="7870236" cy="45072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248" y="3751625"/>
            <a:ext cx="3848878" cy="25620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20155" y="2982184"/>
            <a:ext cx="2299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Пример: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17215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4645" y="0"/>
            <a:ext cx="4890452" cy="690154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Операторы присваивания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2736" y="690154"/>
            <a:ext cx="11526383" cy="677092"/>
          </a:xfrm>
        </p:spPr>
        <p:txBody>
          <a:bodyPr>
            <a:noAutofit/>
          </a:bodyPr>
          <a:lstStyle/>
          <a:p>
            <a:r>
              <a:rPr lang="ru-RU" sz="2000" b="1" dirty="0"/>
              <a:t>Операторы присваивания</a:t>
            </a:r>
            <a:r>
              <a:rPr lang="ru-RU" sz="2000" dirty="0"/>
              <a:t> используются для присваивания значений переменным. Комбинированные операторы позволяют сохранить первоначальное и последующее значение в одной переменной.</a:t>
            </a:r>
            <a:endParaRPr lang="en-US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35" y="1380308"/>
            <a:ext cx="9062277" cy="27127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8" y="4177121"/>
            <a:ext cx="83724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3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5044" y="152491"/>
            <a:ext cx="6858590" cy="4919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Операторы инкремента и декремента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98162"/>
            <a:ext cx="6172200" cy="3261676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58925" y="644435"/>
            <a:ext cx="11245692" cy="844731"/>
          </a:xfrm>
        </p:spPr>
        <p:txBody>
          <a:bodyPr>
            <a:noAutofit/>
          </a:bodyPr>
          <a:lstStyle/>
          <a:p>
            <a:r>
              <a:rPr lang="ru-RU" sz="2000" dirty="0"/>
              <a:t>Операции </a:t>
            </a:r>
            <a:r>
              <a:rPr lang="ru-RU" sz="2000" b="1" dirty="0"/>
              <a:t>инкремента и декремента</a:t>
            </a:r>
            <a:r>
              <a:rPr lang="ru-RU" sz="2000" dirty="0"/>
              <a:t> являются унарными и производят увеличение и уменьшение значения операнда на единицу. В качестве операнда может быть переменная, элемент массива, свойство объекта. Чаще всего такие операции используются для увеличения счетчика в цикле.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647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5479" y="174172"/>
            <a:ext cx="9294176" cy="1705382"/>
          </a:xfrm>
        </p:spPr>
        <p:txBody>
          <a:bodyPr>
            <a:noAutofit/>
          </a:bodyPr>
          <a:lstStyle/>
          <a:p>
            <a:r>
              <a:rPr lang="ru-RU" sz="6000" dirty="0" smtClean="0"/>
              <a:t>Пример работы операторов инкремента и декремента</a:t>
            </a:r>
            <a:endParaRPr lang="en-US" sz="6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" y="2854913"/>
            <a:ext cx="10605452" cy="21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639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4909" y="296092"/>
            <a:ext cx="4158932" cy="542109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19994" y="1279650"/>
            <a:ext cx="10836281" cy="4678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Операторы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сравнения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используются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для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сопоставления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операндов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результатом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выражения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одно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из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двух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—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Операндами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могут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только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и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логические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и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объекты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Однако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сравнение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может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выполняться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только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для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чисел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и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поэтому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являющиеся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числами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строками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преобразуются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могут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успешно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преобразованы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всегда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возвращают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оба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являются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строками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числами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могут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быть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преобразованы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они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будут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сравниваться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как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один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операнд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является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строкой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преобразуется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а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другой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является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преобразуется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то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оператор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попытается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преобразовать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и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выполнить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сравнение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чисел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Если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строка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не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является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числом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преобразуется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значение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и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результатом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сравнения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будет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Чаще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всего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операции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сравнения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используются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организации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ветвлений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 в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effectLst/>
                <a:latin typeface="Trebuchet MS" panose="020B0603020202020204" pitchFamily="34" charset="0"/>
              </a:rPr>
              <a:t>программах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Trebuchet MS" panose="020B0603020202020204" pitchFamily="34" charset="0"/>
              </a:rPr>
              <a:t>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5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0874" y="148046"/>
            <a:ext cx="6884715" cy="609600"/>
          </a:xfrm>
        </p:spPr>
        <p:txBody>
          <a:bodyPr>
            <a:normAutofit/>
          </a:bodyPr>
          <a:lstStyle/>
          <a:p>
            <a:r>
              <a:rPr lang="ru-RU" dirty="0" smtClean="0"/>
              <a:t>Операторы сравнения (продолжение)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" y="777531"/>
            <a:ext cx="7715795" cy="59332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715" y="2538014"/>
            <a:ext cx="3838763" cy="24122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7015" y="1538331"/>
            <a:ext cx="3065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Пример: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906364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125</TotalTime>
  <Words>366</Words>
  <Application>Microsoft Office PowerPoint</Application>
  <PresentationFormat>Широкоэкранный</PresentationFormat>
  <Paragraphs>116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Trebuchet MS</vt:lpstr>
      <vt:lpstr>Wingdings</vt:lpstr>
      <vt:lpstr>Wingdings 2</vt:lpstr>
      <vt:lpstr>HDOfficeLightV0</vt:lpstr>
      <vt:lpstr>1_HDOfficeLightV0</vt:lpstr>
      <vt:lpstr>2_HDOfficeLightV0</vt:lpstr>
      <vt:lpstr>Основы JavaScript (продолжение)</vt:lpstr>
      <vt:lpstr>Выражения в JavaScript </vt:lpstr>
      <vt:lpstr>Презентация PowerPoint</vt:lpstr>
      <vt:lpstr>Арифметические операторы</vt:lpstr>
      <vt:lpstr>Операторы присваивания</vt:lpstr>
      <vt:lpstr>Операторы инкремента и декремента</vt:lpstr>
      <vt:lpstr>Пример работы операторов инкремента и декремента</vt:lpstr>
      <vt:lpstr>Операторы сравнения</vt:lpstr>
      <vt:lpstr>Операторы сравнения (продолжение)</vt:lpstr>
      <vt:lpstr>Логические операторы</vt:lpstr>
      <vt:lpstr>Побитовые операторы</vt:lpstr>
      <vt:lpstr>Побитовые операторы (продолжение)</vt:lpstr>
      <vt:lpstr>Побитовые операторы (конец)</vt:lpstr>
      <vt:lpstr>Строковые операторы</vt:lpstr>
      <vt:lpstr>Строковые операторы (продолжение)</vt:lpstr>
      <vt:lpstr>Специальные операторы</vt:lpstr>
      <vt:lpstr>Специальные операторы (продолжение)</vt:lpstr>
      <vt:lpstr>Специальные операторы (конец)</vt:lpstr>
      <vt:lpstr>Комментарии в JavaScript</vt:lpstr>
      <vt:lpstr>Циклы JavaScript</vt:lpstr>
      <vt:lpstr>Циклы JavaScript (введение)</vt:lpstr>
      <vt:lpstr>Цикл for</vt:lpstr>
      <vt:lpstr>Как работает цикл for</vt:lpstr>
      <vt:lpstr>Цикл for…in</vt:lpstr>
      <vt:lpstr>Цикл for…in (продолжение)</vt:lpstr>
      <vt:lpstr>Цикл for…in (конец)</vt:lpstr>
      <vt:lpstr>Цикл while</vt:lpstr>
      <vt:lpstr>Цикл while (продолжение)</vt:lpstr>
      <vt:lpstr>Цикл do…while</vt:lpstr>
      <vt:lpstr>Цикл do…while (продолжение)</vt:lpstr>
      <vt:lpstr>Бесконечные циклы</vt:lpstr>
      <vt:lpstr>Вложенные циклы</vt:lpstr>
      <vt:lpstr>Управление циклом</vt:lpstr>
      <vt:lpstr>Оператор break;</vt:lpstr>
      <vt:lpstr>Оператор break (продолжение)</vt:lpstr>
      <vt:lpstr>Оператор continue</vt:lpstr>
      <vt:lpstr>Оператор continue (продолжение)</vt:lpstr>
      <vt:lpstr>Оператор continue (конец)</vt:lpstr>
      <vt:lpstr>Конец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 (продолжение)</dc:title>
  <dc:creator>Pupust Shist</dc:creator>
  <cp:lastModifiedBy>Pupust Shist</cp:lastModifiedBy>
  <cp:revision>17</cp:revision>
  <dcterms:created xsi:type="dcterms:W3CDTF">2019-04-08T06:35:20Z</dcterms:created>
  <dcterms:modified xsi:type="dcterms:W3CDTF">2019-04-08T09:47:03Z</dcterms:modified>
</cp:coreProperties>
</file>