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0018" y="1359243"/>
            <a:ext cx="7766936" cy="2691593"/>
          </a:xfrm>
        </p:spPr>
        <p:txBody>
          <a:bodyPr/>
          <a:lstStyle/>
          <a:p>
            <a:pPr algn="ctr"/>
            <a:r>
              <a:rPr lang="en-US" dirty="0" smtClean="0"/>
              <a:t>C</a:t>
            </a:r>
            <a:r>
              <a:rPr lang="ru-RU" dirty="0" err="1" smtClean="0"/>
              <a:t>редний</a:t>
            </a:r>
            <a:r>
              <a:rPr lang="ru-RU" dirty="0" smtClean="0"/>
              <a:t> класс и его роль в современном обществе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8245" y="5272216"/>
            <a:ext cx="511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Жуковский Павел, БГУ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’22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ФПМИ ПИ 13 группа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034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5486" y="395416"/>
            <a:ext cx="6481348" cy="684659"/>
          </a:xfrm>
        </p:spPr>
        <p:txBody>
          <a:bodyPr>
            <a:noAutofit/>
          </a:bodyPr>
          <a:lstStyle/>
          <a:p>
            <a:r>
              <a:rPr lang="ru-RU" sz="6000" dirty="0" smtClean="0"/>
              <a:t>Основные классы</a:t>
            </a:r>
            <a:endParaRPr lang="en-US" sz="60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09139" y="1187167"/>
            <a:ext cx="9117456" cy="1745504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ru-RU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Б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едные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представители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низшего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класса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457200" lvl="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ru-RU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З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ажиточные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представители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среднего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класса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457200" lvl="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Б</a:t>
            </a:r>
            <a:r>
              <a:rPr lang="ru-R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огатые 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(представители высшего класса, власть, элита</a:t>
            </a:r>
            <a:r>
              <a:rPr lang="ru-R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331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823" y="257413"/>
            <a:ext cx="7269534" cy="1072154"/>
          </a:xfrm>
        </p:spPr>
        <p:txBody>
          <a:bodyPr>
            <a:noAutofit/>
          </a:bodyPr>
          <a:lstStyle/>
          <a:p>
            <a:r>
              <a:rPr lang="ru-RU" sz="4000" dirty="0" smtClean="0"/>
              <a:t>Страны с самым большим % среднего класса в обществ</a:t>
            </a:r>
            <a:r>
              <a:rPr lang="ru-RU" sz="4000" dirty="0"/>
              <a:t>е</a:t>
            </a:r>
            <a:endParaRPr lang="en-US" sz="40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902" y="1428030"/>
            <a:ext cx="5215110" cy="494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96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5486" y="189470"/>
            <a:ext cx="8334860" cy="1170692"/>
          </a:xfrm>
        </p:spPr>
        <p:txBody>
          <a:bodyPr>
            <a:noAutofit/>
          </a:bodyPr>
          <a:lstStyle/>
          <a:p>
            <a:r>
              <a:rPr lang="ru-RU" sz="4000" dirty="0" smtClean="0"/>
              <a:t>Ключевые критерии причисления людей к среднему классу</a:t>
            </a:r>
            <a:endParaRPr lang="en-US" sz="40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332" y="1482811"/>
            <a:ext cx="7535791" cy="4983892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2400" dirty="0" err="1" smtClean="0"/>
              <a:t>Уровень</a:t>
            </a:r>
            <a:r>
              <a:rPr lang="en-US" sz="2400" dirty="0" smtClean="0"/>
              <a:t> </a:t>
            </a:r>
            <a:r>
              <a:rPr lang="en-US" sz="2400" dirty="0" err="1"/>
              <a:t>образования</a:t>
            </a:r>
            <a:r>
              <a:rPr lang="en-US" sz="2400" dirty="0"/>
              <a:t>;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400" dirty="0"/>
              <a:t>Уровень доходов на душу населения;</a:t>
            </a:r>
            <a:endParaRPr lang="en-US" sz="2400" dirty="0"/>
          </a:p>
          <a:p>
            <a:pPr marL="342900" indent="-342900">
              <a:buFont typeface="+mj-lt"/>
              <a:buAutoNum type="arabicParenR"/>
            </a:pPr>
            <a:r>
              <a:rPr lang="ru-RU" sz="2400" dirty="0"/>
              <a:t>Наличие и степень владения материальными и интеллектуальными видами собственности;</a:t>
            </a:r>
            <a:endParaRPr lang="en-US" sz="2400" dirty="0"/>
          </a:p>
          <a:p>
            <a:pPr marL="342900" indent="-342900">
              <a:buFont typeface="+mj-lt"/>
              <a:buAutoNum type="arabicParenR"/>
            </a:pPr>
            <a:r>
              <a:rPr lang="ru-RU" sz="2400" dirty="0"/>
              <a:t>Способность к занятию высококвалифицированным трудом;</a:t>
            </a:r>
            <a:endParaRPr lang="en-US" sz="2400" dirty="0"/>
          </a:p>
          <a:p>
            <a:pPr marL="342900" indent="-342900">
              <a:buFont typeface="+mj-lt"/>
              <a:buAutoNum type="arabicParenR"/>
            </a:pPr>
            <a:r>
              <a:rPr lang="ru-RU" sz="2400" dirty="0"/>
              <a:t>Стандарты потребления (возможность путешествовать, питаться за пределами дома, приобретать дорогую недвижимость или предметы, которые можно назвать ценными</a:t>
            </a:r>
            <a:r>
              <a:rPr lang="ru-RU" sz="2400" dirty="0" smtClean="0"/>
              <a:t>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3390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100" y="271448"/>
            <a:ext cx="7049758" cy="717611"/>
          </a:xfrm>
        </p:spPr>
        <p:txBody>
          <a:bodyPr>
            <a:noAutofit/>
          </a:bodyPr>
          <a:lstStyle/>
          <a:p>
            <a:r>
              <a:rPr lang="ru-RU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Функции среднего класса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333" y="1178929"/>
            <a:ext cx="6687293" cy="506535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Функция </a:t>
            </a:r>
            <a:r>
              <a:rPr lang="ru-RU" sz="3600" dirty="0">
                <a:latin typeface="Calibri" panose="020F0502020204030204" pitchFamily="34" charset="0"/>
                <a:cs typeface="Calibri" panose="020F0502020204030204" pitchFamily="34" charset="0"/>
              </a:rPr>
              <a:t>«социального стабилизатора</a:t>
            </a:r>
            <a:r>
              <a:rPr lang="ru-RU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»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Функция «экономического </a:t>
            </a:r>
            <a:r>
              <a:rPr lang="ru-RU" sz="3600" dirty="0">
                <a:latin typeface="Calibri" panose="020F0502020204030204" pitchFamily="34" charset="0"/>
                <a:cs typeface="Calibri" panose="020F0502020204030204" pitchFamily="34" charset="0"/>
              </a:rPr>
              <a:t>донора</a:t>
            </a:r>
            <a:r>
              <a:rPr lang="ru-RU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»</a:t>
            </a:r>
            <a:endParaRPr lang="ru-RU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Функция культурного интегратора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Функция административного </a:t>
            </a:r>
            <a:r>
              <a:rPr lang="ru-RU" sz="36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ru-RU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исполнительного регулятора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465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3759669" y="2748813"/>
            <a:ext cx="2454875" cy="99677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Средний класс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615507" y="969513"/>
            <a:ext cx="2743201" cy="1005016"/>
          </a:xfrm>
          <a:prstGeom prst="roundRect">
            <a:avLst>
              <a:gd name="adj" fmla="val 319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</a:t>
            </a:r>
            <a:r>
              <a:rPr lang="ru-RU" dirty="0" smtClean="0"/>
              <a:t>редставители </a:t>
            </a:r>
            <a:r>
              <a:rPr lang="ru-RU" dirty="0"/>
              <a:t>предпринимательства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420040" y="1472021"/>
            <a:ext cx="2685535" cy="84339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Интеллигенция и служащие</a:t>
            </a:r>
            <a:endParaRPr lang="en-US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745072" y="1472021"/>
            <a:ext cx="2809103" cy="833589"/>
          </a:xfrm>
          <a:prstGeom prst="roundRect">
            <a:avLst>
              <a:gd name="adj" fmla="val 3445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</a:t>
            </a:r>
            <a:r>
              <a:rPr lang="ru-RU" dirty="0" smtClean="0">
                <a:solidFill>
                  <a:schemeClr val="tx1"/>
                </a:solidFill>
              </a:rPr>
              <a:t>редставители </a:t>
            </a:r>
            <a:r>
              <a:rPr lang="ru-RU" dirty="0">
                <a:solidFill>
                  <a:schemeClr val="tx1"/>
                </a:solidFill>
              </a:rPr>
              <a:t>творческих профессий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257163" y="4519876"/>
            <a:ext cx="3426942" cy="9144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Высококвалифицированные рабочие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210509" y="4062676"/>
            <a:ext cx="1878227" cy="9144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Образование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852532" y="4062676"/>
            <a:ext cx="2084173" cy="9144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Медицина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H="1" flipV="1">
            <a:off x="3451654" y="2232454"/>
            <a:ext cx="494270" cy="6013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0"/>
          </p:cNvCxnSpPr>
          <p:nvPr/>
        </p:nvCxnSpPr>
        <p:spPr>
          <a:xfrm flipH="1" flipV="1">
            <a:off x="4987106" y="1974529"/>
            <a:ext cx="1" cy="77428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6021859" y="2232454"/>
            <a:ext cx="551936" cy="6013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4970634" y="3745592"/>
            <a:ext cx="16472" cy="77428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>
            <a:off x="3023286" y="3608173"/>
            <a:ext cx="922638" cy="65902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6120714" y="3594249"/>
            <a:ext cx="864972" cy="59454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677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00" y="1514619"/>
            <a:ext cx="8596668" cy="1826581"/>
          </a:xfrm>
        </p:spPr>
        <p:txBody>
          <a:bodyPr>
            <a:normAutofit/>
          </a:bodyPr>
          <a:lstStyle/>
          <a:p>
            <a:r>
              <a:rPr lang="ru-RU" sz="6000" dirty="0" smtClean="0"/>
              <a:t>Спасибо за внимание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54854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149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Wingdings 3</vt:lpstr>
      <vt:lpstr>Аспект</vt:lpstr>
      <vt:lpstr>Cредний класс и его роль в современном обществе</vt:lpstr>
      <vt:lpstr>Основные классы</vt:lpstr>
      <vt:lpstr>Страны с самым большим % среднего класса в обществе</vt:lpstr>
      <vt:lpstr>Ключевые критерии причисления людей к среднему классу</vt:lpstr>
      <vt:lpstr>Функции среднего класса</vt:lpstr>
      <vt:lpstr>Презентация PowerPoint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Cредний класс и его роль в современном обществе</dc:title>
  <dc:creator>Pupust Shist</dc:creator>
  <cp:lastModifiedBy>Pupust Shist</cp:lastModifiedBy>
  <cp:revision>7</cp:revision>
  <dcterms:created xsi:type="dcterms:W3CDTF">2019-10-01T05:55:00Z</dcterms:created>
  <dcterms:modified xsi:type="dcterms:W3CDTF">2019-10-01T06:46:21Z</dcterms:modified>
</cp:coreProperties>
</file>