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0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contact/contact-1-800-o-canada.html" TargetMode="External"/><Relationship Id="rId2" Type="http://schemas.openxmlformats.org/officeDocument/2006/relationships/hyperlink" Target="https://www.canada.ca/en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canada.ca/en/contact/question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3569" y="332509"/>
            <a:ext cx="7766936" cy="4050836"/>
          </a:xfrm>
        </p:spPr>
        <p:txBody>
          <a:bodyPr/>
          <a:lstStyle/>
          <a:p>
            <a:pPr algn="ctr"/>
            <a:r>
              <a:rPr lang="ru-RU" dirty="0"/>
              <a:t>Анализ зарубежного опыта создания </a:t>
            </a:r>
            <a:br>
              <a:rPr lang="ru-RU" dirty="0"/>
            </a:br>
            <a:r>
              <a:rPr lang="ru-RU" dirty="0"/>
              <a:t>электронного правительства на </a:t>
            </a:r>
            <a:br>
              <a:rPr lang="ru-RU" dirty="0"/>
            </a:br>
            <a:r>
              <a:rPr lang="ru-RU" dirty="0"/>
              <a:t>примере </a:t>
            </a:r>
            <a:r>
              <a:rPr lang="ru-RU" dirty="0" smtClean="0"/>
              <a:t>Канады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3569" y="5006796"/>
            <a:ext cx="7766936" cy="109689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Жуковский Павел, 4 курс, 12 группа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12777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533" y="201547"/>
            <a:ext cx="8331200" cy="97882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Классификация </a:t>
            </a:r>
            <a:r>
              <a:rPr lang="ru-RU" sz="4000" dirty="0" smtClean="0"/>
              <a:t>госуслуг Канады</a:t>
            </a:r>
            <a:endParaRPr lang="en-US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0" y="1180374"/>
            <a:ext cx="8436039" cy="52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83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401" y="423334"/>
            <a:ext cx="8596668" cy="77968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Самые востребованные разделы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1867" y="1635655"/>
            <a:ext cx="8596668" cy="4646611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ru-RU" sz="2800" dirty="0" smtClean="0"/>
              <a:t> Войти </a:t>
            </a:r>
            <a:r>
              <a:rPr lang="ru-RU" sz="2800" dirty="0"/>
              <a:t>в учетную запись</a:t>
            </a:r>
          </a:p>
          <a:p>
            <a:pPr>
              <a:buSzPct val="100000"/>
            </a:pPr>
            <a:r>
              <a:rPr lang="ru-RU" sz="2800" dirty="0" smtClean="0"/>
              <a:t> Страхование </a:t>
            </a:r>
            <a:r>
              <a:rPr lang="ru-RU" sz="2800" dirty="0"/>
              <a:t>занятости и отпуска</a:t>
            </a:r>
          </a:p>
          <a:p>
            <a:pPr>
              <a:buSzPct val="100000"/>
            </a:pPr>
            <a:r>
              <a:rPr lang="ru-RU" sz="2800" dirty="0" smtClean="0"/>
              <a:t> Государственные </a:t>
            </a:r>
            <a:r>
              <a:rPr lang="ru-RU" sz="2800" dirty="0"/>
              <a:t>пенсии (CPP и OAS)</a:t>
            </a:r>
          </a:p>
          <a:p>
            <a:pPr>
              <a:buSzPct val="100000"/>
            </a:pPr>
            <a:r>
              <a:rPr lang="ru-RU" sz="2800" dirty="0" smtClean="0"/>
              <a:t> Получить </a:t>
            </a:r>
            <a:r>
              <a:rPr lang="ru-RU" sz="2800" dirty="0"/>
              <a:t>паспорт</a:t>
            </a:r>
          </a:p>
          <a:p>
            <a:pPr>
              <a:buSzPct val="100000"/>
            </a:pPr>
            <a:r>
              <a:rPr lang="ru-RU" sz="2800" dirty="0" smtClean="0"/>
              <a:t> Коронавирус </a:t>
            </a:r>
            <a:r>
              <a:rPr lang="ru-RU" sz="2800" dirty="0"/>
              <a:t>(COVID-19)</a:t>
            </a:r>
          </a:p>
          <a:p>
            <a:pPr>
              <a:buSzPct val="100000"/>
            </a:pPr>
            <a:r>
              <a:rPr lang="ru-RU" sz="2800" dirty="0" smtClean="0"/>
              <a:t> COVID-19 </a:t>
            </a:r>
            <a:r>
              <a:rPr lang="ru-RU" sz="2800" dirty="0"/>
              <a:t>Финансовая помощь</a:t>
            </a:r>
          </a:p>
          <a:p>
            <a:pPr>
              <a:buSzPct val="100000"/>
            </a:pPr>
            <a:r>
              <a:rPr lang="ru-RU" sz="2800" dirty="0" smtClean="0"/>
              <a:t> Вакцинированные </a:t>
            </a:r>
            <a:r>
              <a:rPr lang="ru-RU" sz="2800" dirty="0"/>
              <a:t>путешественники в Канаду</a:t>
            </a:r>
          </a:p>
          <a:p>
            <a:pPr>
              <a:buSzPct val="100000"/>
            </a:pPr>
            <a:r>
              <a:rPr lang="ru-RU" sz="2800" dirty="0" smtClean="0"/>
              <a:t> Канадское </a:t>
            </a:r>
            <a:r>
              <a:rPr lang="ru-RU" sz="2800" dirty="0"/>
              <a:t>свидетельство вакцинации</a:t>
            </a:r>
          </a:p>
        </p:txBody>
      </p:sp>
    </p:spTree>
    <p:extLst>
      <p:ext uri="{BB962C8B-B14F-4D97-AF65-F5344CB8AC3E}">
        <p14:creationId xmlns:p14="http://schemas.microsoft.com/office/powerpoint/2010/main" val="24995140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18443"/>
            <a:ext cx="8405707" cy="678540"/>
          </a:xfrm>
        </p:spPr>
        <p:txBody>
          <a:bodyPr>
            <a:noAutofit/>
          </a:bodyPr>
          <a:lstStyle/>
          <a:p>
            <a:r>
              <a:rPr lang="ru-RU" sz="3600" dirty="0"/>
              <a:t>Способы предоставления услуг</a:t>
            </a:r>
            <a:endParaRPr lang="en-US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7867" y="1184366"/>
            <a:ext cx="9052075" cy="5318034"/>
          </a:xfrm>
        </p:spPr>
        <p:txBody>
          <a:bodyPr>
            <a:no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r>
              <a:rPr lang="ru-RU" sz="2800" dirty="0"/>
              <a:t>Портал электронного правительства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www.canada.ca/en.html</a:t>
            </a:r>
            <a:endParaRPr lang="ru-RU" sz="2800" dirty="0" smtClean="0"/>
          </a:p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r>
              <a:rPr lang="ru-RU" sz="2800" dirty="0" smtClean="0"/>
              <a:t>Мобильное </a:t>
            </a:r>
            <a:r>
              <a:rPr lang="ru-RU" sz="2800" dirty="0"/>
              <a:t>приложение электронного правительства </a:t>
            </a:r>
            <a:r>
              <a:rPr lang="ru-RU" sz="2800" dirty="0" err="1"/>
              <a:t>eGov</a:t>
            </a:r>
            <a:r>
              <a:rPr lang="ru-RU" sz="2800" dirty="0"/>
              <a:t> </a:t>
            </a:r>
            <a:r>
              <a:rPr lang="ru-RU" sz="2800" dirty="0" err="1"/>
              <a:t>mobile</a:t>
            </a:r>
            <a:r>
              <a:rPr lang="ru-RU" sz="2800" dirty="0"/>
              <a:t>, в котором можно запросить информацию об услугах в том числе и </a:t>
            </a:r>
            <a:r>
              <a:rPr lang="ru-RU" sz="2800" dirty="0" smtClean="0"/>
              <a:t>Канады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r>
              <a:rPr lang="ru-RU" sz="2800" dirty="0" smtClean="0"/>
              <a:t>Контактный центр с номерами телефонов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www.canada.ca/en/contact/contact-1-800-o-canada.html</a:t>
            </a:r>
            <a:endParaRPr lang="ru-RU" sz="2800" dirty="0" smtClean="0"/>
          </a:p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r>
              <a:rPr lang="ru-RU" sz="2800" dirty="0" smtClean="0"/>
              <a:t>Обратная связь по </a:t>
            </a:r>
            <a:r>
              <a:rPr lang="en-US" sz="2800" dirty="0"/>
              <a:t>email </a:t>
            </a:r>
            <a:r>
              <a:rPr lang="en-US" sz="2800" dirty="0">
                <a:hlinkClick r:id="rId4"/>
              </a:rPr>
              <a:t>https://www.canada.ca/en/contact/questions.html</a:t>
            </a:r>
            <a:endParaRPr lang="ru-RU" sz="2800" dirty="0" smtClean="0"/>
          </a:p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80697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62" y="122649"/>
            <a:ext cx="8945637" cy="57403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Проактивность Канады (примеры)</a:t>
            </a:r>
            <a:endParaRPr lang="en-US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62" y="788126"/>
            <a:ext cx="10845558" cy="5884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3783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591039" cy="601130"/>
          </a:xfrm>
        </p:spPr>
        <p:txBody>
          <a:bodyPr>
            <a:noAutofit/>
          </a:bodyPr>
          <a:lstStyle/>
          <a:p>
            <a:r>
              <a:rPr lang="ru-RU" sz="3200" dirty="0"/>
              <a:t>Открытые данные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smtClean="0"/>
              <a:t>open.canada.ca/</a:t>
            </a:r>
            <a:r>
              <a:rPr lang="en-US" sz="3200" dirty="0" err="1" smtClean="0"/>
              <a:t>en</a:t>
            </a:r>
            <a:r>
              <a:rPr lang="en-US" sz="3200" dirty="0" smtClean="0"/>
              <a:t>/open-data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8" y="1148861"/>
            <a:ext cx="10063108" cy="48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57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374" y="0"/>
            <a:ext cx="7095066" cy="68579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Открытые данные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ru-RU" sz="3200" dirty="0" smtClean="0"/>
              <a:t>расширенный </a:t>
            </a:r>
            <a:r>
              <a:rPr lang="ru-RU" sz="3200" dirty="0" smtClean="0"/>
              <a:t>поиск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74" y="939181"/>
            <a:ext cx="7859068" cy="49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33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189" y="121919"/>
            <a:ext cx="7049346" cy="1368213"/>
          </a:xfrm>
        </p:spPr>
        <p:txBody>
          <a:bodyPr>
            <a:noAutofit/>
          </a:bodyPr>
          <a:lstStyle/>
          <a:p>
            <a:r>
              <a:rPr lang="ru-RU" sz="4000" dirty="0" smtClean="0"/>
              <a:t>Открытые данные: Категории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7" y="1852248"/>
            <a:ext cx="11360586" cy="37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399" y="106680"/>
            <a:ext cx="6095999" cy="750150"/>
          </a:xfrm>
        </p:spPr>
        <p:txBody>
          <a:bodyPr>
            <a:noAutofit/>
          </a:bodyPr>
          <a:lstStyle/>
          <a:p>
            <a:r>
              <a:rPr lang="ru-RU" sz="4000" dirty="0" smtClean="0"/>
              <a:t>Открытые данные: </a:t>
            </a:r>
            <a:r>
              <a:rPr lang="en-US" sz="4000" dirty="0" smtClean="0"/>
              <a:t>API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2" y="1112724"/>
            <a:ext cx="8145194" cy="54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9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254" y="0"/>
            <a:ext cx="7948506" cy="811110"/>
          </a:xfrm>
        </p:spPr>
        <p:txBody>
          <a:bodyPr>
            <a:noAutofit/>
          </a:bodyPr>
          <a:lstStyle/>
          <a:p>
            <a:r>
              <a:rPr lang="ru-RU" sz="4000" dirty="0" smtClean="0"/>
              <a:t>Открытые данные: </a:t>
            </a:r>
            <a:r>
              <a:rPr lang="en-US" sz="4000" dirty="0" smtClean="0"/>
              <a:t>API</a:t>
            </a:r>
            <a:r>
              <a:rPr lang="ru-RU" sz="4000" dirty="0" smtClean="0"/>
              <a:t> (справка)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9" y="1036320"/>
            <a:ext cx="8347751" cy="55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67515"/>
            <a:ext cx="7124003" cy="770034"/>
          </a:xfrm>
        </p:spPr>
        <p:txBody>
          <a:bodyPr>
            <a:normAutofit/>
          </a:bodyPr>
          <a:lstStyle/>
          <a:p>
            <a:r>
              <a:rPr lang="en-US" sz="4000" dirty="0" err="1"/>
              <a:t>eGov</a:t>
            </a:r>
            <a:r>
              <a:rPr lang="en-US" sz="4000" dirty="0"/>
              <a:t> mobile</a:t>
            </a:r>
            <a:endParaRPr lang="ru-RU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3" y="937549"/>
            <a:ext cx="9195871" cy="5324355"/>
          </a:xfrm>
        </p:spPr>
        <p:txBody>
          <a:bodyPr>
            <a:no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Выпуск и использование ЭЦП </a:t>
            </a:r>
            <a:endParaRPr lang="en-US" sz="1800" dirty="0" smtClean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1800" dirty="0" smtClean="0"/>
              <a:t>Авторизация </a:t>
            </a:r>
            <a:r>
              <a:rPr lang="ru-RU" sz="1800" dirty="0"/>
              <a:t>и подписание услуг на сайте egov.kz посредством сканирования QR кода в </a:t>
            </a:r>
            <a:r>
              <a:rPr lang="ru-RU" sz="1800" dirty="0" smtClean="0"/>
              <a:t>приложении.</a:t>
            </a:r>
            <a:endParaRPr lang="en-US" sz="1800" dirty="0" smtClean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1800" dirty="0" smtClean="0"/>
              <a:t>Оплата </a:t>
            </a:r>
            <a:r>
              <a:rPr lang="ru-RU" sz="1800" dirty="0"/>
              <a:t>государственной пошлины за оказание услуг в ЦОН </a:t>
            </a:r>
            <a:endParaRPr lang="en-US" sz="1800" dirty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1800" dirty="0" smtClean="0"/>
              <a:t>Доступ </a:t>
            </a:r>
            <a:r>
              <a:rPr lang="ru-RU" sz="1800" dirty="0"/>
              <a:t>к просмотру документа третьего лица в сервисе "Цифровые </a:t>
            </a:r>
            <a:r>
              <a:rPr lang="ru-RU" sz="1800" dirty="0" smtClean="0"/>
              <a:t>документы</a:t>
            </a:r>
            <a:endParaRPr lang="en-US" sz="1800" dirty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«Цифровые документы» - сервис по хранению личных электронных документов в приложении </a:t>
            </a:r>
            <a:r>
              <a:rPr lang="ru-RU" sz="1800" dirty="0" err="1"/>
              <a:t>eGov</a:t>
            </a:r>
            <a:r>
              <a:rPr lang="ru-RU" sz="1800" dirty="0"/>
              <a:t> </a:t>
            </a:r>
            <a:r>
              <a:rPr lang="ru-RU" sz="1800" dirty="0" err="1"/>
              <a:t>Mobile</a:t>
            </a:r>
            <a:r>
              <a:rPr lang="ru-RU" sz="1800" dirty="0"/>
              <a:t>. </a:t>
            </a:r>
            <a:endParaRPr lang="en-US" sz="1800" dirty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1800" dirty="0" smtClean="0"/>
              <a:t>«</a:t>
            </a:r>
            <a:r>
              <a:rPr lang="ru-RU" sz="1800" dirty="0"/>
              <a:t>Электронная биржа труда» - единая цифровая площадка по трудоустройству, обеспечивающая возможность для поиска работы. </a:t>
            </a:r>
            <a:endParaRPr lang="en-US" sz="1800" dirty="0" smtClean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1800" dirty="0" smtClean="0"/>
              <a:t>«</a:t>
            </a:r>
            <a:r>
              <a:rPr lang="ru-RU" sz="1800" dirty="0"/>
              <a:t>Паспорт здоровья» позволяет получить клинический документ, в котором хранится структурированная информация о состоянии здоровья пациента, а так же данные прикрепление к медицинской организации, диспансерный учет, стационарные данные, результаты лабораторных исследований и т.д. с возможностью выгрузки документа в программу «Здоровье» на </a:t>
            </a:r>
            <a:r>
              <a:rPr lang="ru-RU" sz="1800" dirty="0" err="1"/>
              <a:t>iOS</a:t>
            </a:r>
            <a:r>
              <a:rPr lang="ru-RU" sz="1800" dirty="0"/>
              <a:t>. </a:t>
            </a:r>
            <a:endParaRPr lang="en-US" sz="1800" dirty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1800" dirty="0" smtClean="0"/>
              <a:t>«</a:t>
            </a:r>
            <a:r>
              <a:rPr lang="ru-RU" sz="1800" dirty="0"/>
              <a:t>Пенсионный калькулятор», позволяющий рассчитать предположительный размер ваших будущих пенсионных выплат.</a:t>
            </a:r>
          </a:p>
        </p:txBody>
      </p:sp>
    </p:spTree>
    <p:extLst>
      <p:ext uri="{BB962C8B-B14F-4D97-AF65-F5344CB8AC3E}">
        <p14:creationId xmlns:p14="http://schemas.microsoft.com/office/powerpoint/2010/main" val="249097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781" y="415636"/>
            <a:ext cx="6666945" cy="582510"/>
          </a:xfrm>
        </p:spPr>
        <p:txBody>
          <a:bodyPr>
            <a:noAutofit/>
          </a:bodyPr>
          <a:lstStyle/>
          <a:p>
            <a:r>
              <a:rPr lang="ru-RU" sz="4000" dirty="0" smtClean="0"/>
              <a:t>Цели развития ЭП Канады</a:t>
            </a:r>
            <a:endParaRPr lang="ru-RU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65713" y="1255840"/>
            <a:ext cx="4468244" cy="5453501"/>
          </a:xfrm>
        </p:spPr>
        <p:txBody>
          <a:bodyPr>
            <a:norm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2800" dirty="0" smtClean="0"/>
              <a:t>Облегчить канадцам </a:t>
            </a:r>
            <a:r>
              <a:rPr lang="ru-RU" sz="2800" dirty="0"/>
              <a:t>поиск и понимание информации и услуг правительства Канады</a:t>
            </a:r>
            <a:r>
              <a:rPr lang="ru-RU" sz="2800" dirty="0" smtClean="0"/>
              <a:t>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2800" dirty="0"/>
              <a:t>Развить экономику страны за счёт использования цифровых технологий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ru-RU" sz="2800" dirty="0"/>
              <a:t>Улучшить качество жизни для граждан Канады</a:t>
            </a:r>
          </a:p>
        </p:txBody>
      </p:sp>
      <p:pic>
        <p:nvPicPr>
          <p:cNvPr id="5" name="Picture 2" descr="https://previews.123rf.com/images/dennizn/dennizn1711/dennizn171100055/90207704-montreal-canada-november-17-2017-official-web-page-of-canadian-government-under-magnifying-glass-w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1" y="3224793"/>
            <a:ext cx="5177042" cy="348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apecs.is/images/Bildschirmfoto_2018-05-15_um_12.56.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42" y="1748760"/>
            <a:ext cx="47244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3802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9601" y="2082800"/>
            <a:ext cx="7766936" cy="952036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567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6592" y="144698"/>
            <a:ext cx="8075968" cy="740452"/>
          </a:xfrm>
        </p:spPr>
        <p:txBody>
          <a:bodyPr>
            <a:noAutofit/>
          </a:bodyPr>
          <a:lstStyle/>
          <a:p>
            <a:r>
              <a:rPr lang="ru-RU" sz="4000" dirty="0" smtClean="0"/>
              <a:t>Задачи по развитию ЭП Канады</a:t>
            </a:r>
            <a:endParaRPr lang="ru-RU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61697" y="1097279"/>
            <a:ext cx="5900969" cy="551965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Сбор информации о плане государственных расходов (обзор федеральных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Подсчёт финансовых ресурсов, необходимых отдельным департаментам, агентствам и </a:t>
            </a:r>
            <a:r>
              <a:rPr lang="en-US" sz="2400" dirty="0" smtClean="0"/>
              <a:t>Crown </a:t>
            </a:r>
            <a:r>
              <a:rPr lang="ru-RU" sz="2400" dirty="0" smtClean="0"/>
              <a:t>корпорациям на предстоящий финансовый год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Описание приоритетов различных департаментов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Сбор стратегических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Разработка предстоящих программ по развитию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3074" name="Picture 2" descr="https://pbs.twimg.com/media/DkNipYxXgAEIyHO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66" y="1097279"/>
            <a:ext cx="5779787" cy="537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024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2291"/>
            <a:ext cx="8596668" cy="617190"/>
          </a:xfrm>
        </p:spPr>
        <p:txBody>
          <a:bodyPr>
            <a:noAutofit/>
          </a:bodyPr>
          <a:lstStyle/>
          <a:p>
            <a:r>
              <a:rPr lang="ru-RU" sz="4000" dirty="0" smtClean="0"/>
              <a:t>Особенности развития ЭП Канады</a:t>
            </a:r>
            <a:endParaRPr lang="en-US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1068383"/>
            <a:ext cx="8596668" cy="5059680"/>
          </a:xfrm>
        </p:spPr>
        <p:txBody>
          <a:bodyPr>
            <a:noAutofit/>
          </a:bodyPr>
          <a:lstStyle/>
          <a:p>
            <a:pPr marL="285750" indent="-285750">
              <a:lnSpc>
                <a:spcPct val="90000"/>
              </a:lnSpc>
              <a:buSzPct val="150000"/>
              <a:buFont typeface="Arial" panose="020B0604020202020204" pitchFamily="34" charset="0"/>
              <a:buChar char="•"/>
            </a:pPr>
            <a:r>
              <a:rPr lang="ru-RU" sz="2400" dirty="0"/>
              <a:t>Из особенностей муниципального портала отметим, что он не использует практически никаких стандартов и рекомендаций с федерального уровня.</a:t>
            </a:r>
            <a:endParaRPr lang="en-US" sz="2400" dirty="0"/>
          </a:p>
          <a:p>
            <a:pPr marL="285750" indent="-285750">
              <a:lnSpc>
                <a:spcPct val="90000"/>
              </a:lnSpc>
              <a:buSzPct val="150000"/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Набор </a:t>
            </a:r>
            <a:r>
              <a:rPr lang="ru-RU" sz="2400" dirty="0"/>
              <a:t>электронных услуг на </a:t>
            </a:r>
            <a:r>
              <a:rPr lang="ru-RU" sz="2400" dirty="0" smtClean="0"/>
              <a:t>нём </a:t>
            </a:r>
            <a:r>
              <a:rPr lang="ru-RU" sz="2400" dirty="0"/>
              <a:t>совершенно особый. Это факт легко объясняется достаточной автономностью муниципального уровня и спецификой решаемых на нем задач.</a:t>
            </a:r>
            <a:endParaRPr lang="en-US" sz="2400" dirty="0"/>
          </a:p>
          <a:p>
            <a:pPr marL="285750" indent="-285750">
              <a:lnSpc>
                <a:spcPct val="90000"/>
              </a:lnSpc>
              <a:buSzPct val="150000"/>
              <a:buFont typeface="Arial" panose="020B0604020202020204" pitchFamily="34" charset="0"/>
              <a:buChar char="•"/>
            </a:pPr>
            <a:r>
              <a:rPr lang="ru-RU" sz="2400" dirty="0"/>
              <a:t> Всего лишь в 3 % случаях жителям Оттавы приходится обращаться к федеральному порталу, на все остальные вопросы берется ответить команда, обслуживающая муниципальный портал и телефонный центр.</a:t>
            </a:r>
            <a:endParaRPr lang="en-US" sz="2400" dirty="0"/>
          </a:p>
          <a:p>
            <a:pPr marL="285750" indent="-285750">
              <a:lnSpc>
                <a:spcPct val="90000"/>
              </a:lnSpc>
              <a:buSzPct val="150000"/>
              <a:buFont typeface="Arial" panose="020B0604020202020204" pitchFamily="34" charset="0"/>
              <a:buChar char="•"/>
            </a:pPr>
            <a:r>
              <a:rPr lang="ru-RU" sz="2400" dirty="0"/>
              <a:t> Требуемый уровень безопасности на муниципальном портале значительно ниже, чем на федеральном. Количество дорогих транзакционных услуг также минимально.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44721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28153"/>
            <a:ext cx="10907647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904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90048"/>
            <a:ext cx="10974332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463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375811"/>
            <a:ext cx="10888595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22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366285"/>
            <a:ext cx="10898121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8589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351995"/>
            <a:ext cx="10926700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5530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</TotalTime>
  <Words>440</Words>
  <Application>Microsoft Office PowerPoint</Application>
  <PresentationFormat>Широкоэкранный</PresentationFormat>
  <Paragraphs>48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Аспект</vt:lpstr>
      <vt:lpstr>Анализ зарубежного опыта создания  электронного правительства на  примере Канады</vt:lpstr>
      <vt:lpstr>Цели развития ЭП Канады</vt:lpstr>
      <vt:lpstr>Задачи по развитию ЭП Канады</vt:lpstr>
      <vt:lpstr>Особенности развития ЭП Канады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Классификация госуслуг Канады</vt:lpstr>
      <vt:lpstr>Самые востребованные разделы</vt:lpstr>
      <vt:lpstr>Способы предоставления услуг</vt:lpstr>
      <vt:lpstr>Проактивность Канады (примеры)</vt:lpstr>
      <vt:lpstr>Открытые данные: open.canada.ca/en/open-data</vt:lpstr>
      <vt:lpstr>Открытые данные: расширенный поиск</vt:lpstr>
      <vt:lpstr>Открытые данные: Категории</vt:lpstr>
      <vt:lpstr>Открытые данные: API</vt:lpstr>
      <vt:lpstr>Открытые данные: API (справка)</vt:lpstr>
      <vt:lpstr>eGov mobile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Pupust Shist</dc:creator>
  <cp:lastModifiedBy>Pupust Shist</cp:lastModifiedBy>
  <cp:revision>29</cp:revision>
  <dcterms:created xsi:type="dcterms:W3CDTF">2021-12-22T09:02:45Z</dcterms:created>
  <dcterms:modified xsi:type="dcterms:W3CDTF">2021-12-22T14:01:56Z</dcterms:modified>
</cp:coreProperties>
</file>