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9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2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55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03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30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2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4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09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56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59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9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96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68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C0DECE-9CCC-46F3-AF5A-32475325A28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77F567-F791-4C1D-A9A9-04517DAA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1084654"/>
            <a:ext cx="8689976" cy="2509213"/>
          </a:xfrm>
        </p:spPr>
        <p:txBody>
          <a:bodyPr/>
          <a:lstStyle/>
          <a:p>
            <a:r>
              <a:rPr lang="ru-RU" dirty="0" smtClean="0"/>
              <a:t>Исполнительная власть РБ, её органы и их полномочия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3949" y="5652655"/>
            <a:ext cx="40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Жуковский Павел, 4 курс, 12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6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963" y="-99754"/>
            <a:ext cx="9668327" cy="812365"/>
          </a:xfrm>
        </p:spPr>
        <p:txBody>
          <a:bodyPr/>
          <a:lstStyle/>
          <a:p>
            <a:r>
              <a:rPr lang="ru-RU" dirty="0" smtClean="0"/>
              <a:t>Государственная власть РБ</a:t>
            </a:r>
            <a:endParaRPr lang="ru-RU" dirty="0"/>
          </a:p>
        </p:txBody>
      </p:sp>
      <p:pic>
        <p:nvPicPr>
          <p:cNvPr id="1026" name="Picture 2" descr="https://theslide.ru/img/thumbs/297191dd58c07c0e1e4868b14bee6ef3-800x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58" y="820398"/>
            <a:ext cx="8050136" cy="60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0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906" y="515388"/>
            <a:ext cx="9427258" cy="604547"/>
          </a:xfrm>
        </p:spPr>
        <p:txBody>
          <a:bodyPr/>
          <a:lstStyle/>
          <a:p>
            <a:r>
              <a:rPr lang="ru-RU" dirty="0" smtClean="0"/>
              <a:t>Структура исполнительной власти </a:t>
            </a:r>
            <a:r>
              <a:rPr lang="ru-RU" dirty="0" err="1" smtClean="0"/>
              <a:t>рб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11568" y="1305098"/>
            <a:ext cx="4463934" cy="731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Правительство – Совет Министров РБ</a:t>
            </a:r>
            <a:endParaRPr lang="ru-RU" sz="1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1282" y="2471651"/>
            <a:ext cx="3493043" cy="731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Органы отраслевой и функциональной компетенции</a:t>
            </a:r>
            <a:endParaRPr lang="ru-RU" sz="16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97013" y="2471651"/>
            <a:ext cx="3493043" cy="731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Местные органы государственного управления</a:t>
            </a:r>
            <a:endParaRPr lang="ru-RU" sz="16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842744" y="2471651"/>
            <a:ext cx="2799780" cy="731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Иные государственные органы</a:t>
            </a:r>
            <a:endParaRPr lang="ru-RU" sz="1600" dirty="0"/>
          </a:p>
        </p:txBody>
      </p:sp>
      <p:cxnSp>
        <p:nvCxnSpPr>
          <p:cNvPr id="11" name="Прямая соединительная линия 10"/>
          <p:cNvCxnSpPr>
            <a:stCxn id="6" idx="2"/>
            <a:endCxn id="9" idx="0"/>
          </p:cNvCxnSpPr>
          <p:nvPr/>
        </p:nvCxnSpPr>
        <p:spPr>
          <a:xfrm>
            <a:off x="5843535" y="2036618"/>
            <a:ext cx="0" cy="4350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843534" y="2254134"/>
            <a:ext cx="35581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427316" y="2254134"/>
            <a:ext cx="34162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427316" y="2254134"/>
            <a:ext cx="0" cy="2175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9401695" y="2254134"/>
            <a:ext cx="0" cy="2216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1129906" y="3661758"/>
            <a:ext cx="2588653" cy="5458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Министерства</a:t>
            </a:r>
            <a:endParaRPr lang="ru-RU" sz="16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129905" y="4543801"/>
            <a:ext cx="2588653" cy="5458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Государственные комитеты</a:t>
            </a:r>
            <a:endParaRPr lang="ru-RU" sz="16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129904" y="5446137"/>
            <a:ext cx="2588653" cy="5458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Государственные организации</a:t>
            </a:r>
            <a:endParaRPr lang="ru-RU" sz="16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230597" y="3745129"/>
            <a:ext cx="3225874" cy="15973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Областные</a:t>
            </a:r>
            <a:r>
              <a:rPr lang="ru-RU" sz="1600" dirty="0"/>
              <a:t>, районные, городские, поселковые и сельские исполнительные комитеты и местные </a:t>
            </a:r>
            <a:r>
              <a:rPr lang="ru-RU" sz="1600" dirty="0" smtClean="0"/>
              <a:t>администрации</a:t>
            </a:r>
            <a:endParaRPr lang="ru-RU" sz="16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56705" y="3203171"/>
            <a:ext cx="0" cy="25159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25" idx="1"/>
          </p:cNvCxnSpPr>
          <p:nvPr/>
        </p:nvCxnSpPr>
        <p:spPr>
          <a:xfrm>
            <a:off x="656705" y="3934691"/>
            <a:ext cx="473201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76770" y="4816735"/>
            <a:ext cx="473201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56703" y="5716991"/>
            <a:ext cx="473201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endCxn id="28" idx="0"/>
          </p:cNvCxnSpPr>
          <p:nvPr/>
        </p:nvCxnSpPr>
        <p:spPr>
          <a:xfrm>
            <a:off x="5843534" y="3203171"/>
            <a:ext cx="0" cy="541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2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2170" y="225175"/>
            <a:ext cx="7113937" cy="991499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признаки органа исполнительной власти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8942" y="1590503"/>
            <a:ext cx="10283858" cy="51815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обладает </a:t>
            </a:r>
            <a:r>
              <a:rPr lang="ru-RU" dirty="0"/>
              <a:t>государственно-властными полномочиями;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является </a:t>
            </a:r>
            <a:r>
              <a:rPr lang="ru-RU" dirty="0"/>
              <a:t>частью аппарата государства;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осуществляет </a:t>
            </a:r>
            <a:r>
              <a:rPr lang="ru-RU" dirty="0"/>
              <a:t>от имени государства его задачи и функции;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является </a:t>
            </a:r>
            <a:r>
              <a:rPr lang="ru-RU" dirty="0"/>
              <a:t>политической организацией;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имеет </a:t>
            </a:r>
            <a:r>
              <a:rPr lang="ru-RU" dirty="0"/>
              <a:t>определенную компетенцию, структуру и территориальный масштаб деятельности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образуется </a:t>
            </a:r>
            <a:r>
              <a:rPr lang="ru-RU" dirty="0"/>
              <a:t>в порядке, установленном законом, осуществляет возложенные на него задачи посредством одного из видов государственной деятельности;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несет </a:t>
            </a:r>
            <a:r>
              <a:rPr lang="ru-RU" dirty="0"/>
              <a:t>ответственность перед государством за свою деятельность.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7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3237" y="199504"/>
            <a:ext cx="7731461" cy="1086685"/>
          </a:xfrm>
        </p:spPr>
        <p:txBody>
          <a:bodyPr>
            <a:normAutofit/>
          </a:bodyPr>
          <a:lstStyle/>
          <a:p>
            <a:r>
              <a:rPr lang="ru-RU" dirty="0" smtClean="0"/>
              <a:t>Органы исполнительной власти (по объёму компетенции)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2595" y="1945178"/>
            <a:ext cx="3516283" cy="39734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3200" dirty="0" smtClean="0"/>
              <a:t>Органы </a:t>
            </a:r>
            <a:r>
              <a:rPr lang="ru-RU" sz="3200" b="1" dirty="0" smtClean="0"/>
              <a:t>общей</a:t>
            </a:r>
            <a:r>
              <a:rPr lang="ru-RU" sz="3200" dirty="0" smtClean="0"/>
              <a:t> компетенции</a:t>
            </a:r>
          </a:p>
          <a:p>
            <a:pPr algn="ctr"/>
            <a:endParaRPr lang="ru-RU" dirty="0"/>
          </a:p>
          <a:p>
            <a:pPr algn="ctr"/>
            <a:r>
              <a:rPr lang="ru-RU" sz="2400" dirty="0" smtClean="0"/>
              <a:t>- ведают </a:t>
            </a:r>
            <a:r>
              <a:rPr lang="ru-RU" sz="2400" dirty="0"/>
              <a:t>в пределах подведомственной им территории одновременно всеми или многими отраслями </a:t>
            </a:r>
            <a:r>
              <a:rPr lang="ru-RU" sz="2400" dirty="0" smtClean="0"/>
              <a:t>управления.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76585" y="1945178"/>
            <a:ext cx="3516283" cy="39734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dirty="0"/>
              <a:t>Органы </a:t>
            </a:r>
            <a:r>
              <a:rPr lang="ru-RU" sz="2400" b="1" dirty="0" smtClean="0"/>
              <a:t>отраслевой</a:t>
            </a:r>
            <a:r>
              <a:rPr lang="ru-RU" sz="2400" dirty="0" smtClean="0"/>
              <a:t> </a:t>
            </a:r>
            <a:r>
              <a:rPr lang="ru-RU" sz="2400" dirty="0"/>
              <a:t>компетенции</a:t>
            </a:r>
          </a:p>
          <a:p>
            <a:pPr algn="ctr"/>
            <a:endParaRPr lang="ru-RU" dirty="0"/>
          </a:p>
          <a:p>
            <a:pPr algn="ctr"/>
            <a:r>
              <a:rPr lang="ru-RU" sz="2400" dirty="0"/>
              <a:t>- </a:t>
            </a:r>
            <a:r>
              <a:rPr lang="ru-RU" sz="2400" dirty="0"/>
              <a:t>осуществляют руководство подчиненными им отраслями, обеспечивают выполнение задач, стоящих перед этими отраслями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060575" y="1945178"/>
            <a:ext cx="3516283" cy="39734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dirty="0"/>
              <a:t>Органы </a:t>
            </a:r>
            <a:r>
              <a:rPr lang="ru-RU" sz="2400" b="1" dirty="0" smtClean="0"/>
              <a:t>специальной</a:t>
            </a:r>
            <a:r>
              <a:rPr lang="ru-RU" sz="2400" dirty="0" smtClean="0"/>
              <a:t> </a:t>
            </a:r>
            <a:r>
              <a:rPr lang="ru-RU" sz="2400" dirty="0"/>
              <a:t>компетенции</a:t>
            </a:r>
          </a:p>
          <a:p>
            <a:pPr algn="ctr"/>
            <a:endParaRPr lang="ru-RU" dirty="0"/>
          </a:p>
          <a:p>
            <a:pPr algn="ctr"/>
            <a:r>
              <a:rPr lang="ru-RU" sz="2400" dirty="0"/>
              <a:t>- </a:t>
            </a:r>
            <a:r>
              <a:rPr lang="ru-RU" sz="2400" dirty="0"/>
              <a:t>выполняют общие специализированные функции для всех или большинства отраслей и сфер управления </a:t>
            </a:r>
            <a:endParaRPr lang="ru-RU" sz="3200" dirty="0"/>
          </a:p>
        </p:txBody>
      </p:sp>
      <p:cxnSp>
        <p:nvCxnSpPr>
          <p:cNvPr id="10" name="Соединительная линия уступом 9"/>
          <p:cNvCxnSpPr>
            <a:stCxn id="2" idx="2"/>
            <a:endCxn id="6" idx="0"/>
          </p:cNvCxnSpPr>
          <p:nvPr/>
        </p:nvCxnSpPr>
        <p:spPr>
          <a:xfrm rot="5400000">
            <a:off x="3630359" y="-93432"/>
            <a:ext cx="658989" cy="34182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2" idx="2"/>
            <a:endCxn id="8" idx="0"/>
          </p:cNvCxnSpPr>
          <p:nvPr/>
        </p:nvCxnSpPr>
        <p:spPr>
          <a:xfrm rot="16200000" flipH="1">
            <a:off x="7414348" y="-459192"/>
            <a:ext cx="658989" cy="41497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" idx="2"/>
          </p:cNvCxnSpPr>
          <p:nvPr/>
        </p:nvCxnSpPr>
        <p:spPr>
          <a:xfrm>
            <a:off x="5668968" y="1286189"/>
            <a:ext cx="0" cy="658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2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0479" y="556952"/>
            <a:ext cx="8487921" cy="1020183"/>
          </a:xfrm>
        </p:spPr>
        <p:txBody>
          <a:bodyPr>
            <a:normAutofit/>
          </a:bodyPr>
          <a:lstStyle/>
          <a:p>
            <a:r>
              <a:rPr lang="ru-RU" dirty="0"/>
              <a:t>Органы исполнительной власти (по </a:t>
            </a:r>
            <a:r>
              <a:rPr lang="ru-RU" dirty="0" smtClean="0"/>
              <a:t>правовой основе образования)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0408" y="2111429"/>
            <a:ext cx="4364182" cy="42228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2400" dirty="0" smtClean="0"/>
              <a:t>Создаваемые на основе Конституции РБ:</a:t>
            </a:r>
          </a:p>
          <a:p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Совет Министров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министерства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государственные комитеты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исполнительные </a:t>
            </a:r>
            <a:r>
              <a:rPr lang="ru-RU" sz="2400" dirty="0"/>
              <a:t>органы местных советов </a:t>
            </a:r>
            <a:r>
              <a:rPr lang="ru-RU" sz="2400" dirty="0" smtClean="0"/>
              <a:t>депутатов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другие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13451" y="2111429"/>
            <a:ext cx="4364182" cy="4222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2000" dirty="0"/>
              <a:t>О</a:t>
            </a:r>
            <a:r>
              <a:rPr lang="ru-RU" sz="2000" dirty="0" smtClean="0"/>
              <a:t>бразуемые </a:t>
            </a:r>
            <a:r>
              <a:rPr lang="ru-RU" sz="2000" dirty="0"/>
              <a:t>распорядительным порядком другими государственными </a:t>
            </a:r>
            <a:r>
              <a:rPr lang="ru-RU" sz="2000" dirty="0" smtClean="0"/>
              <a:t>органами: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200" dirty="0" smtClean="0"/>
              <a:t> объединения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200" dirty="0" smtClean="0"/>
              <a:t> предприятия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200" dirty="0" smtClean="0"/>
              <a:t> учреждения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200" dirty="0" smtClean="0"/>
              <a:t> организации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200" dirty="0" smtClean="0"/>
              <a:t> другие</a:t>
            </a:r>
            <a:endParaRPr lang="ru-RU" sz="3200" dirty="0"/>
          </a:p>
        </p:txBody>
      </p:sp>
      <p:cxnSp>
        <p:nvCxnSpPr>
          <p:cNvPr id="8" name="Соединительная линия уступом 7"/>
          <p:cNvCxnSpPr>
            <a:stCxn id="2" idx="2"/>
            <a:endCxn id="5" idx="0"/>
          </p:cNvCxnSpPr>
          <p:nvPr/>
        </p:nvCxnSpPr>
        <p:spPr>
          <a:xfrm rot="5400000">
            <a:off x="4321323" y="618312"/>
            <a:ext cx="534294" cy="24519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2" idx="2"/>
            <a:endCxn id="6" idx="0"/>
          </p:cNvCxnSpPr>
          <p:nvPr/>
        </p:nvCxnSpPr>
        <p:spPr>
          <a:xfrm rot="16200000" flipH="1">
            <a:off x="6837844" y="553731"/>
            <a:ext cx="534294" cy="25811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65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600" y="723208"/>
            <a:ext cx="8014094" cy="1469070"/>
          </a:xfrm>
        </p:spPr>
        <p:txBody>
          <a:bodyPr>
            <a:normAutofit/>
          </a:bodyPr>
          <a:lstStyle/>
          <a:p>
            <a:r>
              <a:rPr lang="ru-RU" dirty="0"/>
              <a:t>Органы исполнительной власти </a:t>
            </a:r>
            <a:r>
              <a:rPr lang="ru-RU" dirty="0" smtClean="0"/>
              <a:t>(</a:t>
            </a:r>
            <a:r>
              <a:rPr lang="ru-RU" dirty="0"/>
              <a:t>По порядку разрешения ведомственных вопросов 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4126" y="3000896"/>
            <a:ext cx="5303521" cy="2909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800" b="1" dirty="0"/>
              <a:t>К</a:t>
            </a:r>
            <a:r>
              <a:rPr lang="ru-RU" sz="2800" b="1" dirty="0" smtClean="0"/>
              <a:t>оллегиальные</a:t>
            </a:r>
            <a:r>
              <a:rPr lang="ru-RU" sz="2800" dirty="0" smtClean="0"/>
              <a:t> органы</a:t>
            </a:r>
          </a:p>
          <a:p>
            <a:r>
              <a:rPr lang="ru-RU" sz="2400" dirty="0" smtClean="0"/>
              <a:t>- организационно </a:t>
            </a:r>
            <a:r>
              <a:rPr lang="ru-RU" sz="2400" dirty="0"/>
              <a:t>и юридически объединенные группы лиц, которым принадлежит приоритет в принятии решений по всем вопросам компетенции органа.</a:t>
            </a:r>
            <a:endParaRPr lang="ru-RU" sz="32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6120939" y="3000896"/>
            <a:ext cx="5303521" cy="2909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800" b="1" dirty="0" err="1" smtClean="0"/>
              <a:t>Единоначальные</a:t>
            </a:r>
            <a:r>
              <a:rPr lang="ru-RU" sz="2800" dirty="0" smtClean="0"/>
              <a:t> органы</a:t>
            </a:r>
          </a:p>
          <a:p>
            <a:r>
              <a:rPr lang="ru-RU" sz="2400" dirty="0" smtClean="0"/>
              <a:t>- </a:t>
            </a:r>
            <a:r>
              <a:rPr lang="ru-RU" sz="2400" dirty="0"/>
              <a:t>органы, в которых решающая власть по всем вопросам их компетенции принадлежит возглавляющему данный орган руководителю.</a:t>
            </a:r>
            <a:endParaRPr lang="ru-RU" sz="2400" dirty="0" smtClean="0"/>
          </a:p>
        </p:txBody>
      </p:sp>
      <p:cxnSp>
        <p:nvCxnSpPr>
          <p:cNvPr id="11" name="Соединительная линия уступом 10"/>
          <p:cNvCxnSpPr>
            <a:stCxn id="2" idx="2"/>
            <a:endCxn id="7" idx="0"/>
          </p:cNvCxnSpPr>
          <p:nvPr/>
        </p:nvCxnSpPr>
        <p:spPr>
          <a:xfrm rot="5400000">
            <a:off x="4187458" y="1270707"/>
            <a:ext cx="808618" cy="26517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2" idx="2"/>
            <a:endCxn id="9" idx="0"/>
          </p:cNvCxnSpPr>
          <p:nvPr/>
        </p:nvCxnSpPr>
        <p:spPr>
          <a:xfrm rot="16200000" flipH="1">
            <a:off x="6940864" y="1169060"/>
            <a:ext cx="808618" cy="28550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2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1582794"/>
            <a:ext cx="10364451" cy="159617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3670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67</TotalTime>
  <Words>288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Капля</vt:lpstr>
      <vt:lpstr>Исполнительная власть РБ, её органы и их полномочия</vt:lpstr>
      <vt:lpstr>Государственная власть РБ</vt:lpstr>
      <vt:lpstr>Структура исполнительной власти рб</vt:lpstr>
      <vt:lpstr>Основные признаки органа исполнительной власти</vt:lpstr>
      <vt:lpstr>Органы исполнительной власти (по объёму компетенции)</vt:lpstr>
      <vt:lpstr>Органы исполнительной власти (по правовой основе образования)</vt:lpstr>
      <vt:lpstr>Органы исполнительной власти (По порядку разрешения ведомственных вопросов )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Pupust Shist</dc:creator>
  <cp:lastModifiedBy>Pupust Shist</cp:lastModifiedBy>
  <cp:revision>20</cp:revision>
  <dcterms:created xsi:type="dcterms:W3CDTF">2021-09-08T14:51:12Z</dcterms:created>
  <dcterms:modified xsi:type="dcterms:W3CDTF">2021-09-09T00:30:04Z</dcterms:modified>
</cp:coreProperties>
</file>