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45" r:id="rId1"/>
  </p:sldMasterIdLst>
  <p:notesMasterIdLst>
    <p:notesMasterId r:id="rId15"/>
  </p:notesMasterIdLst>
  <p:handoutMasterIdLst>
    <p:handoutMasterId r:id="rId16"/>
  </p:handoutMasterIdLst>
  <p:sldIdLst>
    <p:sldId id="268" r:id="rId2"/>
    <p:sldId id="270" r:id="rId3"/>
    <p:sldId id="298" r:id="rId4"/>
    <p:sldId id="300" r:id="rId5"/>
    <p:sldId id="301" r:id="rId6"/>
    <p:sldId id="302" r:id="rId7"/>
    <p:sldId id="303" r:id="rId8"/>
    <p:sldId id="269" r:id="rId9"/>
    <p:sldId id="292" r:id="rId10"/>
    <p:sldId id="299" r:id="rId11"/>
    <p:sldId id="304" r:id="rId12"/>
    <p:sldId id="286" r:id="rId13"/>
    <p:sldId id="287" r:id="rId14"/>
  </p:sldIdLst>
  <p:sldSz cx="12188825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м 2019" initials="Д2" lastIdx="1" clrIdx="0">
    <p:extLst>
      <p:ext uri="{19B8F6BF-5375-455C-9EA6-DF929625EA0E}">
        <p15:presenceInfo xmlns:p15="http://schemas.microsoft.com/office/powerpoint/2012/main" userId="Дом 201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>
      <p:cViewPr varScale="1">
        <p:scale>
          <a:sx n="98" d="100"/>
          <a:sy n="98" d="100"/>
        </p:scale>
        <p:origin x="477" y="-2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99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7547B-1F6E-4DDC-9117-CAA6FD73E728}" type="datetime1">
              <a:rPr lang="ru-RU" smtClean="0"/>
              <a:t>20.03.2022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3224DC-1FE8-4524-81AE-0EB5EC100CE7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105DB2-FD3E-441D-8B7E-7AE83ECE27B3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9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40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56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8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7C87BD-6BF8-4C87-9D5D-98BF8AFD91E2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89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57478A-4D1A-4162-95F4-BE2DFE66C0A8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2229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835444-98B1-42E9-B588-388682C239E0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94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6DBFE2-3750-463E-8987-86B7AE571A43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284F73-055E-4E33-9531-FBD1D5ADDB66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823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19C08E-E507-477B-BC41-3350C0888593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705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4D728-C443-49C7-AC90-851394559FA5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624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709FCC-D9AB-4781-89FA-2F3A17D65E74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23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EBF3E3-FBB1-4820-8F13-DAA41D2A75A6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160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48E37B-4090-4773-8FA0-BE49229136B7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5" name="нижний рисунок">
            <a:extLst>
              <a:ext uri="{FF2B5EF4-FFF2-40B4-BE49-F238E27FC236}">
                <a16:creationId xmlns:a16="http://schemas.microsoft.com/office/drawing/2014/main" id="{1136EA7F-45BE-4C6E-9AEA-2AD99D453EEF}"/>
              </a:ext>
            </a:extLst>
          </p:cNvPr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A8EB114-DC25-4BD4-8D37-A9D72A8D953D}"/>
                </a:ext>
              </a:extLst>
            </p:cNvPr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AEE42A4-EDE3-49DD-B32D-6504B77861D5}"/>
                </a:ext>
              </a:extLst>
            </p:cNvPr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1B1A55A-5EC7-4FB8-B0D1-3AACEA612908}"/>
                </a:ext>
              </a:extLst>
            </p:cNvPr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6049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9E0CD1-6B75-431A-8F10-A32B98BC9A68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9726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14B1D-4F92-43C2-A2AC-B4139ACDA112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997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236409-9DAB-4D92-9D65-E8852592DFFF}" type="datetime1">
              <a:rPr lang="ru-RU" noProof="0" smtClean="0"/>
              <a:t>20.03.2022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4477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reetmap.org/wiki/Android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pbo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8275" y="790072"/>
            <a:ext cx="12287100" cy="1264224"/>
          </a:xfrm>
        </p:spPr>
        <p:txBody>
          <a:bodyPr rtlCol="0">
            <a:noAutofit/>
          </a:bodyPr>
          <a:lstStyle/>
          <a:p>
            <a:pPr algn="ctr"/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МАТЕМАТИКИ И ИНФОРМАТИКИ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компьютерных технологий и систем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1697" y="2298038"/>
            <a:ext cx="10387155" cy="614962"/>
          </a:xfrm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ru-RU" sz="2400" b="1" cap="al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интерактивной карты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4.googleusercontent.com/-4JArabfinrQYpwDYuIfy2BGBuzJtPqy6KdDRDwh-5Nkzgi0crVbVDGl38uLuZnx9STtgR5Pg3xLEo5IFW82EZZ_7mu0HCAHNTKdbSYoK5zllYPpgwNfXeyQAePN_nSCoDbjk7Bbd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44961"/>
            <a:ext cx="2979990" cy="7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06380" y="2918961"/>
            <a:ext cx="5882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курса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Жуковского Павла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Сергеевича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«прикладная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кафедры КТС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Кулинкович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76" y="5811591"/>
            <a:ext cx="582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Жуковский П.С.,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4885" y="635256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Минск, 2022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366458" y="86949"/>
            <a:ext cx="9317364" cy="78197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СРАВНИТЕЛЬНАЯ ОЦЕНКА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OSM</a:t>
            </a:r>
            <a:r>
              <a:rPr lang="ru-RU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endParaRPr lang="ru-RU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10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15127"/>
              </p:ext>
            </p:extLst>
          </p:nvPr>
        </p:nvGraphicFramePr>
        <p:xfrm>
          <a:off x="621804" y="947266"/>
          <a:ext cx="11017224" cy="53831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794007332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107650559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864444229"/>
                    </a:ext>
                  </a:extLst>
                </a:gridCol>
              </a:tblGrid>
              <a:tr h="4436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Технология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Преимущества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Недостатки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8716"/>
                  </a:ext>
                </a:extLst>
              </a:tr>
              <a:tr h="207710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Open</a:t>
                      </a:r>
                      <a:endParaRPr lang="ru-RU" sz="2800" dirty="0" smtClean="0"/>
                    </a:p>
                    <a:p>
                      <a:r>
                        <a:rPr lang="en-US" sz="2800" dirty="0" smtClean="0"/>
                        <a:t>Street</a:t>
                      </a:r>
                      <a:endParaRPr lang="ru-RU" sz="2800" dirty="0" smtClean="0"/>
                    </a:p>
                    <a:p>
                      <a:r>
                        <a:rPr lang="en-US" sz="2800" dirty="0" smtClean="0"/>
                        <a:t>Map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2400" dirty="0" smtClean="0"/>
                        <a:t> API </a:t>
                      </a:r>
                      <a:r>
                        <a:rPr lang="ru-RU" sz="2400" dirty="0" err="1" smtClean="0"/>
                        <a:t>OpenStreetMap</a:t>
                      </a:r>
                      <a:r>
                        <a:rPr lang="ru-RU" sz="2400" dirty="0" smtClean="0"/>
                        <a:t> является бесплатным</a:t>
                      </a:r>
                      <a:endParaRPr lang="en-US" sz="24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2400" dirty="0" smtClean="0"/>
                        <a:t> Карта с открытым исходным кодом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ru-RU" sz="2400" dirty="0" smtClean="0"/>
                        <a:t> Требует создания дополнительных сервисов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ru-RU" sz="2400" dirty="0" smtClean="0"/>
                        <a:t> Ограниченное количество запросов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7018"/>
                  </a:ext>
                </a:extLst>
              </a:tr>
              <a:tr h="284885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Mapbox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2400" dirty="0" smtClean="0"/>
                        <a:t> Индивидуальность и гибкость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2400" dirty="0" smtClean="0"/>
                        <a:t> Быстрое время загрузки и отличная производительность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2400" dirty="0" smtClean="0"/>
                        <a:t> Автономный режим в API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2400" dirty="0" smtClean="0"/>
                        <a:t> Подход с открытым исходным кодом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2400" dirty="0" smtClean="0"/>
                        <a:t> Стандартизированная обработка данных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u-RU" sz="2400" dirty="0" smtClean="0"/>
                        <a:t> Плохое покрытие карты в некоторых регионах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u-RU" sz="2400" dirty="0" smtClean="0"/>
                        <a:t> Достаточно</a:t>
                      </a:r>
                      <a:r>
                        <a:rPr lang="ru-RU" sz="2400" baseline="0" dirty="0" smtClean="0"/>
                        <a:t> долгий процесс изучения </a:t>
                      </a:r>
                      <a:r>
                        <a:rPr lang="ru-RU" sz="2400" dirty="0" err="1" smtClean="0"/>
                        <a:t>Mapbox</a:t>
                      </a:r>
                      <a:r>
                        <a:rPr lang="ru-RU" sz="2400" dirty="0" smtClean="0"/>
                        <a:t> API разработчиками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5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150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366458" y="86949"/>
            <a:ext cx="9317364" cy="78197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OSM</a:t>
            </a:r>
            <a:r>
              <a:rPr lang="ru-RU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endParaRPr lang="ru-RU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11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886178AE-3AAC-294C-A37E-F6F0DD7C70AF}"/>
              </a:ext>
            </a:extLst>
          </p:cNvPr>
          <p:cNvSpPr txBox="1">
            <a:spLocks/>
          </p:cNvSpPr>
          <p:nvPr/>
        </p:nvSpPr>
        <p:spPr>
          <a:xfrm>
            <a:off x="5761066" y="771059"/>
            <a:ext cx="2520281" cy="46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886178AE-3AAC-294C-A37E-F6F0DD7C70AF}"/>
              </a:ext>
            </a:extLst>
          </p:cNvPr>
          <p:cNvSpPr txBox="1">
            <a:spLocks/>
          </p:cNvSpPr>
          <p:nvPr/>
        </p:nvSpPr>
        <p:spPr>
          <a:xfrm>
            <a:off x="9126221" y="772843"/>
            <a:ext cx="1440160" cy="46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64" y="1248800"/>
            <a:ext cx="2647696" cy="544398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799" y="1216446"/>
            <a:ext cx="2671005" cy="54566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31" y="5301208"/>
            <a:ext cx="5199394" cy="77234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431" y="2420888"/>
            <a:ext cx="5199394" cy="1239233"/>
          </a:xfrm>
          <a:prstGeom prst="rect">
            <a:avLst/>
          </a:prstGeom>
        </p:spPr>
      </p:pic>
      <p:sp>
        <p:nvSpPr>
          <p:cNvPr id="18" name="Объект 10">
            <a:extLst>
              <a:ext uri="{FF2B5EF4-FFF2-40B4-BE49-F238E27FC236}">
                <a16:creationId xmlns:a16="http://schemas.microsoft.com/office/drawing/2014/main" id="{886178AE-3AAC-294C-A37E-F6F0DD7C70AF}"/>
              </a:ext>
            </a:extLst>
          </p:cNvPr>
          <p:cNvSpPr txBox="1">
            <a:spLocks/>
          </p:cNvSpPr>
          <p:nvPr/>
        </p:nvSpPr>
        <p:spPr>
          <a:xfrm>
            <a:off x="549796" y="1340802"/>
            <a:ext cx="2592288" cy="93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10">
            <a:extLst>
              <a:ext uri="{FF2B5EF4-FFF2-40B4-BE49-F238E27FC236}">
                <a16:creationId xmlns:a16="http://schemas.microsoft.com/office/drawing/2014/main" id="{886178AE-3AAC-294C-A37E-F6F0DD7C70AF}"/>
              </a:ext>
            </a:extLst>
          </p:cNvPr>
          <p:cNvSpPr txBox="1">
            <a:spLocks/>
          </p:cNvSpPr>
          <p:nvPr/>
        </p:nvSpPr>
        <p:spPr>
          <a:xfrm>
            <a:off x="474605" y="4220120"/>
            <a:ext cx="2592288" cy="93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8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03466F6-D70D-499E-8D2C-D7E72042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56" y="188640"/>
            <a:ext cx="7560840" cy="83162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dirty="0"/>
          </a:p>
        </p:txBody>
      </p:sp>
      <p:sp>
        <p:nvSpPr>
          <p:cNvPr id="8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12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9DF82-1668-4A21-BFC8-CA84595D2D34}"/>
              </a:ext>
            </a:extLst>
          </p:cNvPr>
          <p:cNvSpPr txBox="1"/>
          <p:nvPr/>
        </p:nvSpPr>
        <p:spPr>
          <a:xfrm>
            <a:off x="477788" y="1268760"/>
            <a:ext cx="111612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проделанной работы удалось изучить множество различных технологий разработки мобильных приложений под операционную систему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WorkManager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Retrofit,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совершить сравнительную оценку технологий разработки интерактивных карт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после чего внедрить изученные технологии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проект, связанный с разработкой интерактивной карты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Данное приложение может быть полезно для туристов или для тех, кто желает познакомиться с историей БГУ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Проект обладает большим потенциалом для дальнейших модификаций: добавления режима экскурсий и маршрутов, добавления различных режимов карты (в зависимости от выбранного года и даты), просмотра 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выбранных достопримечательностей.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3577424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0FA788-A010-4145-9485-5734020D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13" y="404664"/>
            <a:ext cx="10512862" cy="83162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/>
          </a:p>
        </p:txBody>
      </p:sp>
      <p:sp>
        <p:nvSpPr>
          <p:cNvPr id="8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13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1CF6C-61BB-4ED0-BF17-26B14184741A}"/>
              </a:ext>
            </a:extLst>
          </p:cNvPr>
          <p:cNvSpPr txBox="1"/>
          <p:nvPr/>
        </p:nvSpPr>
        <p:spPr>
          <a:xfrm>
            <a:off x="765820" y="1258283"/>
            <a:ext cx="94330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Programming: The Big Nerd Ranch Guide (Big Nerd Ranch Guides) 3rd Edition 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Bill Phillips, Chris Stewart, Kristin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Marsicano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Android 4th Edition 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Meier, Ian Lake, 2018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Programming: Pushing the Limits 1st Edition, Kindle Edition 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Erik Hellman,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Developers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https://developer.android.com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ru-RU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wiki.openstreetmap.org/wiki/Android</a:t>
            </a:r>
            <a:endParaRPr 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Wikipedia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[Электронный ресурс] / Режим доступа: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https://en.wikipedia.org/wiki/Mapbox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Дата доступа: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12.03.2022</a:t>
            </a:r>
            <a:endParaRPr lang="ru-RU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86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059368" y="153083"/>
            <a:ext cx="7848872" cy="80623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ПРАКТИКИ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2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CCFA-E152-4EBF-BAF8-BFE23F50919C}"/>
              </a:ext>
            </a:extLst>
          </p:cNvPr>
          <p:cNvSpPr txBox="1"/>
          <p:nvPr/>
        </p:nvSpPr>
        <p:spPr>
          <a:xfrm>
            <a:off x="544604" y="1611565"/>
            <a:ext cx="1087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практики является освоение и закрепление знаний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умений, полученных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всему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курсу обучения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проверка возможностей самостоятельной работы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 конкретного производства,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формирование и анализ материалов для выполнения дипломной работы и формирование умения работать с технической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программной документацией.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5F516-2C48-466F-818A-E4AA17D22D70}"/>
              </a:ext>
            </a:extLst>
          </p:cNvPr>
          <p:cNvSpPr txBox="1"/>
          <p:nvPr/>
        </p:nvSpPr>
        <p:spPr>
          <a:xfrm>
            <a:off x="287726" y="3643238"/>
            <a:ext cx="142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726" y="1088331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788" y="4202802"/>
            <a:ext cx="10667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технологий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-разработки, которые понадобятся для реализации приложения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Coroutines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WorkManager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Retrofit,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RoomDB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Koin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методов работы с ней.</a:t>
            </a:r>
            <a:endParaRPr lang="ru-RU" sz="2400" dirty="0"/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технологии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её сравнительная оценка относительно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13892" y="197730"/>
            <a:ext cx="8643556" cy="80623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КОМПАНИИ «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NETCO SPORTS</a:t>
            </a: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3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CCFA-E152-4EBF-BAF8-BFE23F50919C}"/>
              </a:ext>
            </a:extLst>
          </p:cNvPr>
          <p:cNvSpPr txBox="1"/>
          <p:nvPr/>
        </p:nvSpPr>
        <p:spPr>
          <a:xfrm>
            <a:off x="549796" y="1071848"/>
            <a:ext cx="10591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Основана 15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октября 2014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пециализируется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разработке программных продуктов в области спорта для смартфонов и планшетных ПК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40 сотрудников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с технологиями: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iOS, Android, Java, C++, GCM, APNS, AFN,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Datadriod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Node.JS, Cassandra,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GoogleApp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sportbuzzbusiness.fr/wp-content/uploads/2019/06/logo-netco-sports-20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3907765"/>
            <a:ext cx="7598964" cy="249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52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30ACF83B-C471-B849-928B-F61769B4644C}"/>
              </a:ext>
            </a:extLst>
          </p:cNvPr>
          <p:cNvSpPr txBox="1">
            <a:spLocks/>
          </p:cNvSpPr>
          <p:nvPr/>
        </p:nvSpPr>
        <p:spPr>
          <a:xfrm>
            <a:off x="-252029" y="260648"/>
            <a:ext cx="12188825" cy="61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WorkManager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4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9836" y="1153169"/>
            <a:ext cx="964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WorkManager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обновлять данные интерактивной карты в фоновом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2420888"/>
            <a:ext cx="11102929" cy="36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20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30ACF83B-C471-B849-928B-F61769B4644C}"/>
              </a:ext>
            </a:extLst>
          </p:cNvPr>
          <p:cNvSpPr txBox="1">
            <a:spLocks/>
          </p:cNvSpPr>
          <p:nvPr/>
        </p:nvSpPr>
        <p:spPr>
          <a:xfrm>
            <a:off x="-252029" y="260648"/>
            <a:ext cx="12188825" cy="61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Koin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5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820" y="89415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Koin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внедрение зависимостей, упрощая компиляцию кода и уменьшая вероятность ошибок в нём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78" y="2026886"/>
            <a:ext cx="8759610" cy="46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09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30ACF83B-C471-B849-928B-F61769B4644C}"/>
              </a:ext>
            </a:extLst>
          </p:cNvPr>
          <p:cNvSpPr txBox="1">
            <a:spLocks/>
          </p:cNvSpPr>
          <p:nvPr/>
        </p:nvSpPr>
        <p:spPr>
          <a:xfrm>
            <a:off x="-252029" y="260648"/>
            <a:ext cx="12188825" cy="61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</a:t>
            </a:r>
            <a:r>
              <a:rPr 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Retrofit,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6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788" y="894150"/>
            <a:ext cx="108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Retrofit,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нужны для того, чтобы получить данные с веб-сервера, обработать их и передать базе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020862"/>
            <a:ext cx="9577064" cy="19220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4094262"/>
            <a:ext cx="9577064" cy="26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44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30ACF83B-C471-B849-928B-F61769B4644C}"/>
              </a:ext>
            </a:extLst>
          </p:cNvPr>
          <p:cNvSpPr txBox="1">
            <a:spLocks/>
          </p:cNvSpPr>
          <p:nvPr/>
        </p:nvSpPr>
        <p:spPr>
          <a:xfrm>
            <a:off x="-252029" y="260648"/>
            <a:ext cx="12188825" cy="61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Database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7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783" y="819869"/>
            <a:ext cx="1080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Database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технология, позволяющая хранить данные в локальной базе данных, что обеспечивает кеширование и ускоряет скорость загрузки карты для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2302222"/>
            <a:ext cx="5112568" cy="401464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r="33169"/>
          <a:stretch/>
        </p:blipFill>
        <p:spPr>
          <a:xfrm>
            <a:off x="5302323" y="2302222"/>
            <a:ext cx="6361697" cy="40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35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782983" y="227224"/>
            <a:ext cx="7983018" cy="78197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endParaRPr lang="ru-RU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8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886178AE-3AAC-294C-A37E-F6F0DD7C70AF}"/>
              </a:ext>
            </a:extLst>
          </p:cNvPr>
          <p:cNvSpPr txBox="1">
            <a:spLocks/>
          </p:cNvSpPr>
          <p:nvPr/>
        </p:nvSpPr>
        <p:spPr>
          <a:xfrm>
            <a:off x="400305" y="1268760"/>
            <a:ext cx="11022699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карта всего мира, которую может редактировать каждый. Данная карта создается практически с чистого листа по GPS-трекам и распространяется под свободной лицензией.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2780928"/>
            <a:ext cx="4454273" cy="3443032"/>
          </a:xfrm>
          <a:prstGeom prst="rect">
            <a:avLst/>
          </a:prstGeom>
        </p:spPr>
      </p:pic>
      <p:pic>
        <p:nvPicPr>
          <p:cNvPr id="1028" name="Picture 4" descr="https://pinotglobal.com/wp-content/uploads/2018/12/Open-street-map-as-including-the-best-maps-in-the-world.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92" y="2780928"/>
            <a:ext cx="4208352" cy="34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033632" y="116632"/>
            <a:ext cx="7983018" cy="78197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endParaRPr lang="ru-RU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9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886178AE-3AAC-294C-A37E-F6F0DD7C70AF}"/>
              </a:ext>
            </a:extLst>
          </p:cNvPr>
          <p:cNvSpPr txBox="1">
            <a:spLocks/>
          </p:cNvSpPr>
          <p:nvPr/>
        </p:nvSpPr>
        <p:spPr>
          <a:xfrm>
            <a:off x="405779" y="874568"/>
            <a:ext cx="11238723" cy="2376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остается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верным своему происхождению с открытым исходным кодом, выпуская код и внося свой вклад в многочисленные картографические библиотеки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предлагает полный набор функций и инструментов для интеграции своих картографических сервисов в любой веб-сайт или мобильное приложение. С помощью 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клиенты могут создавать уникальные дизайны, чтобы легко интегрировать карты в свои продукты.</a:t>
            </a:r>
          </a:p>
        </p:txBody>
      </p:sp>
      <p:pic>
        <p:nvPicPr>
          <p:cNvPr id="1030" name="Picture 6" descr="https://pbs.twimg.com/media/DIpQjSYXgAAPwyA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3221762"/>
            <a:ext cx="5312092" cy="298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14" y="3250833"/>
            <a:ext cx="5195650" cy="29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42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585</Words>
  <Application>Microsoft Office PowerPoint</Application>
  <PresentationFormat>Произвольный</PresentationFormat>
  <Paragraphs>92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Тема Office</vt:lpstr>
      <vt:lpstr>БЕЛОРУССКИЙ ГОСУДАРСТВЕННЫЙ УНИВЕРСИТЕТ ФАКУЛЬТЕТ ПРИКЛАДНОЙ МАТЕМАТИКИ И ИНФОРМАТИКИ Кафедра компьютерных технологий и систем </vt:lpstr>
      <vt:lpstr>ЦЕЛЬ И ЗАДАЧИ ПРАКТИКИ</vt:lpstr>
      <vt:lpstr>О КОМПАНИИ «NETCO SPORTS»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ТЕХНОЛОГИЯ OpenStreetMap</vt:lpstr>
      <vt:lpstr>ТЕХНОЛОГИЯ Mapbox</vt:lpstr>
      <vt:lpstr>СРАВНИТЕЛЬНАЯ ОЦЕНКА OSM И Mapbox</vt:lpstr>
      <vt:lpstr>ИСПОЛЬЗОВАНИЕ OSM И Mapbox</vt:lpstr>
      <vt:lpstr>ЗАКЛЮЧЕНИЕ</vt:lpstr>
      <vt:lpstr>СПИСОК ИСПОЛЬЗОВАННЫХ ИСТОЧНИКОВ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БЕЛОРУССКИЙ ГОСУДАРСТВЕННЫЙ УНИВЕРСИТЕТ ИСТОРИЧЕСКИЙ ФАКУЛЬТЕТ Кафедра этнологии, музеологии и истории искусств</dc:title>
  <dc:creator>Жуковский Павел</dc:creator>
  <cp:lastModifiedBy>Pupust Shist</cp:lastModifiedBy>
  <cp:revision>228</cp:revision>
  <dcterms:created xsi:type="dcterms:W3CDTF">2019-06-07T16:03:01Z</dcterms:created>
  <dcterms:modified xsi:type="dcterms:W3CDTF">2022-03-20T23:53:14Z</dcterms:modified>
</cp:coreProperties>
</file>