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6407" y="444843"/>
            <a:ext cx="7766936" cy="4833431"/>
          </a:xfrm>
        </p:spPr>
        <p:txBody>
          <a:bodyPr/>
          <a:lstStyle/>
          <a:p>
            <a:pPr algn="ctr"/>
            <a:r>
              <a:rPr lang="ru-RU" dirty="0"/>
              <a:t>Организация конвейеров, оценка производительности, структурные конфликты и их </a:t>
            </a:r>
            <a:r>
              <a:rPr lang="ru-RU" dirty="0" smtClean="0"/>
              <a:t>минимизация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67926" y="5758247"/>
            <a:ext cx="6530574" cy="559257"/>
          </a:xfrm>
        </p:spPr>
        <p:txBody>
          <a:bodyPr/>
          <a:lstStyle/>
          <a:p>
            <a:r>
              <a:rPr lang="ru-RU" dirty="0" smtClean="0"/>
              <a:t>Жуковский Павел, 2 курс, 13 группа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26516" y="1786855"/>
            <a:ext cx="6697366" cy="1475416"/>
          </a:xfrm>
        </p:spPr>
        <p:txBody>
          <a:bodyPr/>
          <a:lstStyle/>
          <a:p>
            <a:r>
              <a:rPr lang="ru-RU" sz="9600" dirty="0" smtClean="0"/>
              <a:t>Конфликты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075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614" y="304799"/>
            <a:ext cx="7898255" cy="997697"/>
          </a:xfrm>
        </p:spPr>
        <p:txBody>
          <a:bodyPr>
            <a:noAutofit/>
          </a:bodyPr>
          <a:lstStyle/>
          <a:p>
            <a:r>
              <a:rPr lang="ru-RU" sz="7200" dirty="0" smtClean="0"/>
              <a:t>Типы конфликтов</a:t>
            </a:r>
            <a:endParaRPr lang="en-US" sz="7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741" y="172995"/>
            <a:ext cx="8097794" cy="120272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421" y="3220994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Структурные конфликты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6238" y="4446432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Конфликты по данным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4563" y="3208521"/>
            <a:ext cx="468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Конфликты по управлени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ю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2421" y="3146854"/>
            <a:ext cx="4275529" cy="683741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22789" y="3186040"/>
            <a:ext cx="4689104" cy="609601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891481" y="4316627"/>
            <a:ext cx="4226011" cy="807308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880919" y="1375719"/>
            <a:ext cx="0" cy="2940908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880919" y="1375719"/>
            <a:ext cx="1388076" cy="1810321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871784" y="1375719"/>
            <a:ext cx="1009135" cy="1771135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9010" y="1120345"/>
            <a:ext cx="8403050" cy="2436217"/>
          </a:xfrm>
        </p:spPr>
        <p:txBody>
          <a:bodyPr/>
          <a:lstStyle/>
          <a:p>
            <a:pPr algn="ctr"/>
            <a:r>
              <a:rPr lang="ru-RU" b="1" dirty="0"/>
              <a:t>Структурные конфликты и способы их </a:t>
            </a:r>
            <a:r>
              <a:rPr lang="ru-RU" b="1" dirty="0" smtClean="0"/>
              <a:t>минимизации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039" y="98854"/>
            <a:ext cx="8905102" cy="2174789"/>
          </a:xfrm>
        </p:spPr>
        <p:txBody>
          <a:bodyPr>
            <a:noAutofit/>
          </a:bodyPr>
          <a:lstStyle/>
          <a:p>
            <a:r>
              <a:rPr lang="ru-RU" sz="4800" dirty="0"/>
              <a:t>Примеры архитектур, в которых возможно появление структурных конфликтов</a:t>
            </a:r>
            <a:endParaRPr lang="en-US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3039" y="2368378"/>
            <a:ext cx="8386119" cy="4267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i="1" dirty="0" smtClean="0"/>
              <a:t> Машины </a:t>
            </a:r>
            <a:r>
              <a:rPr lang="ru-RU" sz="3200" i="1" dirty="0"/>
              <a:t>с не полностью конвейерными функциональными </a:t>
            </a:r>
            <a:r>
              <a:rPr lang="ru-RU" sz="3200" i="1" dirty="0" smtClean="0"/>
              <a:t>устройствами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i="1" dirty="0" smtClean="0"/>
              <a:t> Машины </a:t>
            </a:r>
            <a:r>
              <a:rPr lang="ru-RU" sz="3200" i="1" dirty="0"/>
              <a:t>с недостаточным дублированием некоторых </a:t>
            </a:r>
            <a:r>
              <a:rPr lang="ru-RU" sz="3200" i="1" dirty="0" smtClean="0"/>
              <a:t>ресурсов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i="1" dirty="0" smtClean="0"/>
              <a:t> Машины</a:t>
            </a:r>
            <a:r>
              <a:rPr lang="ru-RU" sz="3200" i="1" dirty="0"/>
              <a:t>, в которых имеется единственный конвейер памяти для команд и данных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4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ru-RU" sz="9600" dirty="0" smtClean="0"/>
              <a:t>Спасибо за внимание!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34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241" y="543697"/>
            <a:ext cx="8746753" cy="915318"/>
          </a:xfrm>
        </p:spPr>
        <p:txBody>
          <a:bodyPr>
            <a:noAutofit/>
          </a:bodyPr>
          <a:lstStyle/>
          <a:p>
            <a:r>
              <a:rPr lang="ru-RU" sz="6000" dirty="0" smtClean="0"/>
              <a:t>Конвейерная обработка</a:t>
            </a:r>
            <a:endParaRPr lang="en-US" sz="6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0241" y="3361038"/>
            <a:ext cx="4456670" cy="1235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Параллелизм</a:t>
            </a:r>
            <a:endParaRPr lang="en-US" sz="48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46357" y="3361038"/>
            <a:ext cx="4456670" cy="1235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Конвейеризация</a:t>
            </a:r>
            <a:endParaRPr lang="en-US" sz="3600" dirty="0"/>
          </a:p>
        </p:txBody>
      </p:sp>
      <p:cxnSp>
        <p:nvCxnSpPr>
          <p:cNvPr id="8" name="Прямая со стрелкой 7"/>
          <p:cNvCxnSpPr>
            <a:cxnSpLocks/>
            <a:stCxn id="2" idx="2"/>
          </p:cNvCxnSpPr>
          <p:nvPr/>
        </p:nvCxnSpPr>
        <p:spPr>
          <a:xfrm flipH="1">
            <a:off x="3105665" y="1459015"/>
            <a:ext cx="1837953" cy="190202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943618" y="1459015"/>
            <a:ext cx="1844360" cy="1902023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93841" y="407504"/>
            <a:ext cx="8899551" cy="105151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4218" y="4616730"/>
            <a:ext cx="38663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- воспроизведение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в нескольких копиях аппаратной структуры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6357" y="4549676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- разделение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подлежащей исполнению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функции</a:t>
            </a:r>
          </a:p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на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более мелкие части и выделение</a:t>
            </a:r>
          </a:p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для каждой из них отдельного блока аппаратуры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842" y="172994"/>
            <a:ext cx="8244244" cy="1055362"/>
          </a:xfrm>
        </p:spPr>
        <p:txBody>
          <a:bodyPr>
            <a:noAutofit/>
          </a:bodyPr>
          <a:lstStyle/>
          <a:p>
            <a:r>
              <a:rPr lang="ru-RU" sz="5400" dirty="0" smtClean="0"/>
              <a:t>Уровни конвейеризации</a:t>
            </a:r>
            <a:endParaRPr lang="en-US" sz="5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3235" y="1515762"/>
            <a:ext cx="8194819" cy="45967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6000" b="1" dirty="0" smtClean="0"/>
              <a:t> Макроконвейер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6000" b="1" dirty="0" smtClean="0"/>
              <a:t> Конвейер команд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6000" b="1" dirty="0" smtClean="0"/>
              <a:t> Конвейер    арифметический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091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3769" y="1094717"/>
            <a:ext cx="9770533" cy="4119834"/>
          </a:xfrm>
        </p:spPr>
        <p:txBody>
          <a:bodyPr/>
          <a:lstStyle/>
          <a:p>
            <a:pPr algn="ctr"/>
            <a:r>
              <a:rPr lang="ru-RU" b="1" dirty="0"/>
              <a:t>Простейшая организация конвейера и оценка его производительности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727" y="82377"/>
            <a:ext cx="9381067" cy="808227"/>
          </a:xfrm>
        </p:spPr>
        <p:txBody>
          <a:bodyPr>
            <a:noAutofit/>
          </a:bodyPr>
          <a:lstStyle/>
          <a:p>
            <a:r>
              <a:rPr lang="ru-RU" sz="4000" dirty="0" smtClean="0"/>
              <a:t>Этапы выполнения типичной команды</a:t>
            </a:r>
            <a:endParaRPr lang="en-US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91518" y="1202724"/>
            <a:ext cx="7758212" cy="463658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выборка </a:t>
            </a:r>
            <a:r>
              <a:rPr lang="ru-RU" sz="2800" dirty="0"/>
              <a:t>команды - </a:t>
            </a:r>
            <a:r>
              <a:rPr lang="ru-RU" sz="2800" b="1" dirty="0"/>
              <a:t>IF </a:t>
            </a:r>
            <a:r>
              <a:rPr lang="ru-RU" sz="2800" dirty="0"/>
              <a:t>(по адресу, заданному счетчиком команд, из памяти извлекается команда);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декодирование </a:t>
            </a:r>
            <a:r>
              <a:rPr lang="ru-RU" sz="2800" dirty="0"/>
              <a:t>команды / выборка операндов из регистров - </a:t>
            </a:r>
            <a:r>
              <a:rPr lang="ru-RU" sz="2800" b="1" dirty="0"/>
              <a:t>ID</a:t>
            </a:r>
            <a:r>
              <a:rPr lang="ru-RU" sz="2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выполнение </a:t>
            </a:r>
            <a:r>
              <a:rPr lang="ru-RU" sz="2800" dirty="0"/>
              <a:t>операции / вычисление эффективного адреса памяти - </a:t>
            </a:r>
            <a:r>
              <a:rPr lang="ru-RU" sz="2800" b="1" dirty="0"/>
              <a:t>EX</a:t>
            </a:r>
            <a:r>
              <a:rPr lang="ru-RU" sz="2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обращение </a:t>
            </a:r>
            <a:r>
              <a:rPr lang="ru-RU" sz="2800" dirty="0"/>
              <a:t>к памяти - </a:t>
            </a:r>
            <a:r>
              <a:rPr lang="ru-RU" sz="2800" b="1" dirty="0"/>
              <a:t>MEM</a:t>
            </a:r>
            <a:r>
              <a:rPr lang="ru-RU" sz="2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запоминание </a:t>
            </a:r>
            <a:r>
              <a:rPr lang="ru-RU" sz="2800" dirty="0"/>
              <a:t>результата - </a:t>
            </a:r>
            <a:r>
              <a:rPr lang="ru-RU" sz="2800" b="1" dirty="0"/>
              <a:t>WB</a:t>
            </a:r>
            <a:r>
              <a:rPr lang="ru-RU" sz="2800" b="1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628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681" y="-66821"/>
            <a:ext cx="7601694" cy="659945"/>
          </a:xfrm>
        </p:spPr>
        <p:txBody>
          <a:bodyPr>
            <a:noAutofit/>
          </a:bodyPr>
          <a:lstStyle/>
          <a:p>
            <a:r>
              <a:rPr lang="ru-RU" sz="4400" dirty="0" smtClean="0"/>
              <a:t>Схема работы конвейера</a:t>
            </a:r>
            <a:endParaRPr lang="en-US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63" y="593124"/>
            <a:ext cx="6114530" cy="61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188" y="288325"/>
            <a:ext cx="8145391" cy="1738184"/>
          </a:xfrm>
        </p:spPr>
        <p:txBody>
          <a:bodyPr>
            <a:noAutofit/>
          </a:bodyPr>
          <a:lstStyle/>
          <a:p>
            <a:r>
              <a:rPr lang="ru-RU" sz="5400" dirty="0" smtClean="0"/>
              <a:t>Временная диаграмма работы конвейера</a:t>
            </a:r>
            <a:endParaRPr lang="en-US" sz="5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3" y="2751440"/>
            <a:ext cx="9158760" cy="22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583" y="115330"/>
            <a:ext cx="8392525" cy="2315515"/>
          </a:xfrm>
        </p:spPr>
        <p:txBody>
          <a:bodyPr>
            <a:noAutofit/>
          </a:bodyPr>
          <a:lstStyle/>
          <a:p>
            <a:r>
              <a:rPr lang="ru-RU" sz="5400" dirty="0" smtClean="0"/>
              <a:t>Основные причины накладных расходов </a:t>
            </a:r>
            <a:r>
              <a:rPr lang="ru-RU" sz="5400" dirty="0"/>
              <a:t>на организацию конвейера</a:t>
            </a:r>
            <a:endParaRPr lang="en-US" sz="5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0814" y="2529934"/>
            <a:ext cx="8837370" cy="3772012"/>
          </a:xfrm>
        </p:spPr>
        <p:txBody>
          <a:bodyPr>
            <a:no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ru-RU" sz="4400" dirty="0" smtClean="0"/>
              <a:t>Задержка </a:t>
            </a:r>
            <a:r>
              <a:rPr lang="ru-RU" sz="4400" dirty="0"/>
              <a:t>сигналов в конвейерных регистрах (защелках</a:t>
            </a:r>
            <a:r>
              <a:rPr lang="ru-RU" sz="4400" dirty="0" smtClean="0"/>
              <a:t>)</a:t>
            </a:r>
            <a:endParaRPr lang="ru-RU" sz="44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ru-RU" sz="4400" dirty="0" smtClean="0"/>
              <a:t>Перекосы сигналов синхронизации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046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49188"/>
            <a:ext cx="2799034" cy="841178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Пример</a:t>
            </a:r>
            <a:endParaRPr lang="en-US" sz="5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3" y="1781362"/>
            <a:ext cx="7153275" cy="4905375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112" y="0"/>
            <a:ext cx="947117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298450" defTabSz="914400">
              <a:buClrTx/>
              <a:buSzTx/>
            </a:pPr>
            <a:r>
              <a:rPr lang="ru-RU" altLang="en-US" sz="1200" dirty="0" smtClean="0"/>
              <a:t>                                             Среднее </a:t>
            </a:r>
            <a:r>
              <a:rPr lang="ru-RU" altLang="en-US" sz="1200" dirty="0"/>
              <a:t>время выполнения команды в </a:t>
            </a:r>
            <a:r>
              <a:rPr lang="ru-RU" altLang="en-US" sz="1200" dirty="0" err="1"/>
              <a:t>неконвейерном</a:t>
            </a:r>
            <a:r>
              <a:rPr lang="ru-RU" altLang="en-US" sz="1200" dirty="0"/>
              <a:t> режиме </a:t>
            </a:r>
            <a:r>
              <a:rPr lang="ru-RU" altLang="en-US" sz="1200" dirty="0" smtClean="0"/>
              <a:t>= 260</a:t>
            </a:r>
            <a:endParaRPr lang="ru-RU" altLang="en-US" sz="1200" dirty="0"/>
          </a:p>
          <a:p>
            <a:pPr lvl="0" indent="298450" defTabSz="914400">
              <a:buClrTx/>
              <a:buSzTx/>
            </a:pPr>
            <a:r>
              <a:rPr lang="ru-RU" altLang="en-US" sz="1200" dirty="0" smtClean="0"/>
              <a:t>                                             Среднее </a:t>
            </a:r>
            <a:r>
              <a:rPr lang="ru-RU" altLang="en-US" sz="1200" dirty="0"/>
              <a:t>время выполнения команды в конвейерном режиме </a:t>
            </a:r>
            <a:r>
              <a:rPr lang="ru-RU" altLang="en-US" sz="1200" dirty="0" smtClean="0"/>
              <a:t>= 65</a:t>
            </a:r>
            <a:endParaRPr lang="ru-RU" altLang="en-US" sz="1200" dirty="0"/>
          </a:p>
          <a:p>
            <a:pPr lvl="0" indent="298450" defTabSz="914400">
              <a:buClrTx/>
              <a:buSzTx/>
            </a:pPr>
            <a:r>
              <a:rPr lang="ru-RU" altLang="en-US" sz="1200" dirty="0" smtClean="0"/>
              <a:t>                                             Ускорение </a:t>
            </a:r>
            <a:r>
              <a:rPr lang="ru-RU" altLang="en-US" sz="1200" dirty="0"/>
              <a:t>от конвейеризации </a:t>
            </a:r>
            <a:r>
              <a:rPr lang="ru-RU" altLang="en-US" sz="1200" dirty="0" smtClean="0"/>
              <a:t>команды = </a:t>
            </a:r>
            <a:r>
              <a:rPr lang="ru-RU" altLang="en-US" sz="1200" dirty="0"/>
              <a:t>Ср. время выполнения команды в </a:t>
            </a:r>
            <a:r>
              <a:rPr lang="ru-RU" altLang="en-US" sz="1200" dirty="0" err="1"/>
              <a:t>неконвейерном</a:t>
            </a:r>
            <a:r>
              <a:rPr lang="ru-RU" altLang="en-US" sz="1200" dirty="0"/>
              <a:t> </a:t>
            </a:r>
            <a:r>
              <a:rPr lang="ru-RU" altLang="en-US" sz="1200" dirty="0" smtClean="0"/>
              <a:t>режиме / </a:t>
            </a:r>
            <a:r>
              <a:rPr lang="ru-RU" altLang="en-US" sz="1200" dirty="0"/>
              <a:t>Ср. время выполнения команды в конвейерном режиме</a:t>
            </a:r>
          </a:p>
          <a:p>
            <a:pPr lvl="0" indent="298450" defTabSz="914400">
              <a:buClrTx/>
              <a:buSzTx/>
            </a:pPr>
            <a:r>
              <a:rPr lang="ru-RU" altLang="en-US" sz="1200" dirty="0"/>
              <a:t>Ускорение от конвейеризации = </a:t>
            </a:r>
            <a:r>
              <a:rPr lang="ru-RU" altLang="en-US" sz="1200" dirty="0" smtClean="0"/>
              <a:t>260 / 65 = 4</a:t>
            </a:r>
            <a:endParaRPr lang="ru-RU" altLang="en-US" sz="1200" dirty="0"/>
          </a:p>
          <a:p>
            <a:pPr lvl="0" indent="298450" defTabSz="914400">
              <a:buClrTx/>
              <a:buSzTx/>
            </a:pPr>
            <a:r>
              <a:rPr lang="ru-RU" altLang="en-US" sz="1200" dirty="0"/>
              <a:t>Общая формула для арифметического конвейера</a:t>
            </a:r>
          </a:p>
          <a:p>
            <a:pPr lvl="0" indent="298450" defTabSz="914400">
              <a:buClrTx/>
              <a:buSzTx/>
            </a:pPr>
            <a:r>
              <a:rPr lang="ru-RU" altLang="en-US" sz="1200" dirty="0"/>
              <a:t>Ускорения от конвейеризации операции имеет вид:</a:t>
            </a:r>
          </a:p>
          <a:p>
            <a:pPr lvl="0" indent="298450" defTabSz="914400">
              <a:buClrTx/>
              <a:buSzTx/>
            </a:pPr>
            <a:r>
              <a:rPr lang="ru-RU" altLang="en-US" sz="1200" b="1" dirty="0"/>
              <a:t>ξ = n*k/(</a:t>
            </a:r>
            <a:r>
              <a:rPr lang="ru-RU" altLang="en-US" sz="1200" b="1" dirty="0" err="1"/>
              <a:t>n+k</a:t>
            </a:r>
            <a:r>
              <a:rPr lang="ru-RU" altLang="en-US" sz="1200" b="1" dirty="0"/>
              <a:t>)</a:t>
            </a:r>
            <a:r>
              <a:rPr lang="ru-RU" altLang="en-US" sz="1200" dirty="0"/>
              <a:t>,</a:t>
            </a:r>
          </a:p>
          <a:p>
            <a:pPr lvl="0" indent="298450" defTabSz="914400">
              <a:buClrTx/>
              <a:buSzTx/>
            </a:pPr>
            <a:r>
              <a:rPr lang="ru-RU" altLang="en-US" sz="1200" dirty="0"/>
              <a:t>где k – число ступеней конвейера, а n – длина одной последовательности исходных данных (команд) (вывод см. на примере сложении двух векторов длины n с плавающей запятой</a:t>
            </a:r>
            <a:r>
              <a:rPr lang="ru-RU" altLang="en-US" sz="1200" dirty="0" smtClean="0"/>
              <a:t>)</a:t>
            </a:r>
            <a:endParaRPr lang="ru-RU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32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261</Words>
  <Application>Microsoft Office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Trebuchet MS</vt:lpstr>
      <vt:lpstr>Wingdings</vt:lpstr>
      <vt:lpstr>Wingdings 3</vt:lpstr>
      <vt:lpstr>Аспект</vt:lpstr>
      <vt:lpstr>Организация конвейеров, оценка производительности, структурные конфликты и их минимизация</vt:lpstr>
      <vt:lpstr>Конвейерная обработка</vt:lpstr>
      <vt:lpstr>Уровни конвейеризации</vt:lpstr>
      <vt:lpstr>Простейшая организация конвейера и оценка его производительности </vt:lpstr>
      <vt:lpstr>Этапы выполнения типичной команды</vt:lpstr>
      <vt:lpstr>Схема работы конвейера</vt:lpstr>
      <vt:lpstr>Временная диаграмма работы конвейера</vt:lpstr>
      <vt:lpstr>Основные причины накладных расходов на организацию конвейера</vt:lpstr>
      <vt:lpstr>Пример</vt:lpstr>
      <vt:lpstr>Конфликты</vt:lpstr>
      <vt:lpstr>Типы конфликтов</vt:lpstr>
      <vt:lpstr>Структурные конфликты и способы их минимизации</vt:lpstr>
      <vt:lpstr>Примеры архитектур, в которых возможно появление структурных конфликтов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Pupust Shist</dc:creator>
  <cp:lastModifiedBy>Pupust Shist</cp:lastModifiedBy>
  <cp:revision>14</cp:revision>
  <dcterms:created xsi:type="dcterms:W3CDTF">2019-10-13T08:08:40Z</dcterms:created>
  <dcterms:modified xsi:type="dcterms:W3CDTF">2019-10-13T21:15:10Z</dcterms:modified>
</cp:coreProperties>
</file>