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16"/>
  </p:notesMasterIdLst>
  <p:sldIdLst>
    <p:sldId id="259" r:id="rId2"/>
    <p:sldId id="262" r:id="rId3"/>
    <p:sldId id="265" r:id="rId4"/>
    <p:sldId id="268" r:id="rId5"/>
    <p:sldId id="271" r:id="rId6"/>
    <p:sldId id="274" r:id="rId7"/>
    <p:sldId id="277" r:id="rId8"/>
    <p:sldId id="280" r:id="rId9"/>
    <p:sldId id="283" r:id="rId10"/>
    <p:sldId id="286" r:id="rId11"/>
    <p:sldId id="289" r:id="rId12"/>
    <p:sldId id="292" r:id="rId13"/>
    <p:sldId id="290" r:id="rId14"/>
    <p:sldId id="291" r:id="rId15"/>
  </p:sldIdLst>
  <p:sldSz cx="9144000" cy="5143500" type="screen16x9"/>
  <p:notesSz cx="6858000" cy="9144000"/>
  <p:custDataLst>
    <p:tags r:id="rId1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123" d="100"/>
          <a:sy n="123" d="100"/>
        </p:scale>
        <p:origin x="12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 b="0" i="0" u="none" strike="noStrike" cap="none">
        <a:solidFill>
          <a:srgbClr val="000000"/>
        </a:solidFill>
        <a:latin typeface="Arial" pitchFamily="34" charset="0"/>
        <a:ea typeface="Arial" pitchFamily="34" charset="0"/>
        <a:cs typeface="Arial" pitchFamily="34" charset="0"/>
        <a:sym typeface="Arial" pitchFamily="34" charset="0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 b="0" i="0" u="none" strike="noStrike" cap="none">
        <a:solidFill>
          <a:srgbClr val="000000"/>
        </a:solidFill>
        <a:latin typeface="Arial" pitchFamily="34" charset="0"/>
        <a:ea typeface="Arial" pitchFamily="34" charset="0"/>
        <a:cs typeface="Arial" pitchFamily="34" charset="0"/>
        <a:sym typeface="Arial" pitchFamily="34" charset="0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 b="0" i="0" u="none" strike="noStrike" cap="none">
        <a:solidFill>
          <a:srgbClr val="000000"/>
        </a:solidFill>
        <a:latin typeface="Arial" pitchFamily="34" charset="0"/>
        <a:ea typeface="Arial" pitchFamily="34" charset="0"/>
        <a:cs typeface="Arial" pitchFamily="34" charset="0"/>
        <a:sym typeface="Arial" pitchFamily="34" charset="0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 b="0" i="0" u="none" strike="noStrike" cap="none">
        <a:solidFill>
          <a:srgbClr val="000000"/>
        </a:solidFill>
        <a:latin typeface="Arial" pitchFamily="34" charset="0"/>
        <a:ea typeface="Arial" pitchFamily="34" charset="0"/>
        <a:cs typeface="Arial" pitchFamily="34" charset="0"/>
        <a:sym typeface="Arial" pitchFamily="34" charset="0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 b="0" i="0" u="none" strike="noStrike" cap="none">
        <a:solidFill>
          <a:srgbClr val="000000"/>
        </a:solidFill>
        <a:latin typeface="Arial" pitchFamily="34" charset="0"/>
        <a:ea typeface="Arial" pitchFamily="34" charset="0"/>
        <a:cs typeface="Arial" pitchFamily="34" charset="0"/>
        <a:sym typeface="Arial" pitchFamily="34" charset="0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 b="0" i="0" u="none" strike="noStrike" cap="none">
        <a:solidFill>
          <a:srgbClr val="000000"/>
        </a:solidFill>
        <a:latin typeface="Arial" pitchFamily="34" charset="0"/>
        <a:ea typeface="Arial" pitchFamily="34" charset="0"/>
        <a:cs typeface="Arial" pitchFamily="34" charset="0"/>
        <a:sym typeface="Arial" pitchFamily="34" charset="0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 b="0" i="0" u="none" strike="noStrike" cap="none">
        <a:solidFill>
          <a:srgbClr val="000000"/>
        </a:solidFill>
        <a:latin typeface="Arial" pitchFamily="34" charset="0"/>
        <a:ea typeface="Arial" pitchFamily="34" charset="0"/>
        <a:cs typeface="Arial" pitchFamily="34" charset="0"/>
        <a:sym typeface="Arial" pitchFamily="34" charset="0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 b="0" i="0" u="none" strike="noStrike" cap="none">
        <a:solidFill>
          <a:srgbClr val="000000"/>
        </a:solidFill>
        <a:latin typeface="Arial" pitchFamily="34" charset="0"/>
        <a:ea typeface="Arial" pitchFamily="34" charset="0"/>
        <a:cs typeface="Arial" pitchFamily="34" charset="0"/>
        <a:sym typeface="Arial" pitchFamily="34" charset="0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 b="0" i="0" u="none" strike="noStrike" cap="none">
        <a:solidFill>
          <a:srgbClr val="000000"/>
        </a:solidFill>
        <a:latin typeface="Arial" pitchFamily="34" charset="0"/>
        <a:ea typeface="Arial" pitchFamily="34" charset="0"/>
        <a:cs typeface="Arial" pitchFamily="34" charset="0"/>
        <a:sym typeface="Arial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XO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29b33df8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29b33df8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29b33df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29b33df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61349d7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61349d7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c61349d7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c61349d7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61349d7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61349d7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c61349d7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c61349d7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c61349d7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c61349d7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c61349d7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c61349d7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c61349d7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c61349d7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ru">
                <a:solidFill>
                  <a:schemeClr val="dk1"/>
                </a:solidFill>
              </a:rPr>
              <a:t>Губка — это итеративная конструкция для создания функции с произвольной длиной на входе и произвольной длиной на выходе на основе преобразований f. Губка имеет внутреннее состояние S — с данными фиксированного размера b (бит). При этом данные разделены на 2 части — первая S1 размера r, а вторая S2 — размера c. Значение r называется битовой скоростью, а значение с — мощностью; b=r+c.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 pitchFamily="34" charset="0"/>
              <a:buNone/>
            </a:pPr>
            <a:r>
              <a:rPr lang="ru">
                <a:solidFill>
                  <a:schemeClr val="dk1"/>
                </a:solidFill>
              </a:rPr>
              <a:t>На фазе инициализации блок данных размера b заполняется нулями, а входные данные M разбиваются на блоки размера r. Дальнейшая работа губки производится в 2 этапа: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В фазе «впитывания» (absorbing) выполняется операция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" u="sng">
                <a:solidFill>
                  <a:schemeClr val="hlink"/>
                </a:solidFill>
                <a:hlinkClick r:id="rId3"/>
              </a:rPr>
              <a:t>XOR</a:t>
            </a:r>
            <a:r>
              <a:rPr lang="ru">
                <a:solidFill>
                  <a:schemeClr val="dk1"/>
                </a:solidFill>
              </a:rPr>
              <a:t> очередного блока исходного сообщения с первой частью состояния S1 размера r(бит), оставшаяся часть S2 состояния ёмкостью c остается незатронутой. Результат помещается в S1, а затем состояние S обрабатывается функцией f — многораундовой бесключевой псевдослучайной перестановкой, и так повторяется до исчерпания блоков исходного сообщения.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В фазе «выжимания» (squeezing) состояние S подаётся на функцию f, после чего часть S1 подаётся на выход. Эти действия повторяются, пока не будет получена последовательность нужной длины (например, длины хэша)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29b33df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29b33df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5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9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998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3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8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1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2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4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2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4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8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kumimoji="0" sz="52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52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Средства контроля целостности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kumimoji="0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Павел Жуковский,</a:t>
            </a:r>
            <a:br>
              <a:rPr kumimoji="0" lang="ru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</a:br>
            <a:r>
              <a:rPr kumimoji="0" lang="ru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Мирон Федор,</a:t>
            </a:r>
            <a:endParaRPr/>
          </a:p>
          <a:p>
            <a:pPr marL="0" marR="0" lvl="0" indent="0" algn="ctr" defTabSz="9144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kumimoji="0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4 курс 12 группа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1300" y="165450"/>
            <a:ext cx="875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990"/>
              <a:buNone/>
              <a:defRPr kumimoji="0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342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Типы алгоритмов получения кода аутентификации</a:t>
            </a:r>
            <a:endParaRPr sz="342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56250" y="1731725"/>
            <a:ext cx="8201100" cy="32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AutoNum type="arabicParenR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24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На блочных шифрах. Например: CBC-MAC, RIPE-MAC1, RIPE-MAC3;</a:t>
            </a:r>
            <a:endParaRPr sz="2400"/>
          </a:p>
          <a:p>
            <a:pPr marL="457200" marR="0" lvl="0" indent="-38100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AutoNum type="arabicParenR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24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Получение MAC из MDC;</a:t>
            </a:r>
            <a:endParaRPr sz="2400"/>
          </a:p>
          <a:p>
            <a:pPr marL="457200" marR="0" lvl="0" indent="-38100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AutoNum type="arabicParenR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24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Специальные (англ. customized) алгоритмы. Например: MAA, MD5-MAC;</a:t>
            </a:r>
            <a:endParaRPr sz="2400"/>
          </a:p>
          <a:p>
            <a:pPr marL="457200" marR="0" lvl="0" indent="-38100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AutoNum type="arabicParenR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24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На потоковых шифрах. Например: CRC-based MAC.</a:t>
            </a:r>
            <a:endParaRPr sz="2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990"/>
              <a:buNone/>
              <a:defRPr kumimoji="0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302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Получение MAC на основе MDC</a:t>
            </a:r>
            <a:endParaRPr sz="302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707400"/>
            <a:ext cx="8520600" cy="41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marR="0" lvl="0" indent="-34290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❖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8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Secret Prefix Method</a:t>
            </a:r>
            <a:r>
              <a:rPr kumimoji="0" lang="ru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 : К последовательности блоков данных x=x1x2x3..xn в начало приписывается секретный ключ k: k||x. Для данной последовательности данных с помощью итерационной хеш-функции вычисляется MDC, например, такой, что H0=IV (от англ. initial value), Hi=f(Hi-1, xi)*h(x) = Hn. Таким образом, MAC M=h(k||x).</a:t>
            </a:r>
            <a:endParaRPr/>
          </a:p>
          <a:p>
            <a:pPr marL="457200" marR="0" lvl="0" indent="-34290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❖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8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Secret Suffix Method</a:t>
            </a:r>
            <a:r>
              <a:rPr kumimoji="0" lang="ru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 : Секретный ключ приписывается в конец последовательности данных: x||k. В этом случае MAC M=h(x||k).</a:t>
            </a:r>
            <a:endParaRPr/>
          </a:p>
          <a:p>
            <a:pPr marL="457200" marR="0" lvl="0" indent="-34290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❖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8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Envelope Method With Padding</a:t>
            </a:r>
            <a:r>
              <a:rPr kumimoji="0" lang="ru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 : Для ключа k и MDC h вычисляется MAC от сообщения hk(x)=(k||p||x||k), где p — строка, дополняющая ключ k до длины блока данных, для того, чтобы гарантировать, что будет произведено как минимум 2 итерации. Например, для MD5 k — 128 бит, а p — 384 бита.</a:t>
            </a:r>
            <a:endParaRPr/>
          </a:p>
          <a:p>
            <a:pPr marL="457200" marR="0" lvl="0" indent="-34290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❖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8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HMAC</a:t>
            </a:r>
            <a:r>
              <a:rPr kumimoji="0" lang="ru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 : Для ключа k и MDC h вычисляется MAC от сообщения hk(x)=(k||p1||h(k||p2||x)), где p1,p2 — различные строки, дополняющие k до длины блока данных.</a:t>
            </a: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-7894"/>
            <a:ext cx="7886700" cy="71249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 работы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HMAC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93" y="704596"/>
            <a:ext cx="7421011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4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43204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Сравнение обычной хеш-функции с </a:t>
            </a:r>
            <a:r>
              <a:rPr lang="en-US" dirty="0" smtClean="0"/>
              <a:t>MAC</a:t>
            </a:r>
            <a:r>
              <a:rPr lang="ru-RU" dirty="0" smtClean="0"/>
              <a:t> хеш-функции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72" y="699542"/>
            <a:ext cx="6714944" cy="421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84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1059582"/>
            <a:ext cx="8229600" cy="1143000"/>
          </a:xfrm>
        </p:spPr>
        <p:txBody>
          <a:bodyPr/>
          <a:lstStyle/>
          <a:p>
            <a:r>
              <a:rPr lang="ru-RU" b="1" dirty="0" smtClean="0"/>
              <a:t>Спасибо за внимание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30311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kumimoji="0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Целостность информации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381000" lvl="0" indent="0" algn="l" defTabSz="914400" rtl="0" fontAlgn="auto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buSzPts val="1800"/>
              <a:buNone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1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dk1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Состояние информации, при котором отсутствует любое её изменение, либо изменение осуществляется только преднамеренно субъектами, имеющими на него право.</a:t>
            </a:r>
            <a:endParaRPr sz="1100">
              <a:solidFill>
                <a:schemeClr val="dk1"/>
              </a:solidFill>
            </a:endParaRPr>
          </a:p>
          <a:p>
            <a:pPr marL="0" marR="381000" lvl="0" indent="0" algn="l" defTabSz="914400" rtl="0" fontAlgn="auto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 pitchFamily="34" charset="0"/>
              <a:buNone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000" b="0" i="1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dk1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Рекомендации по стандартизации. «Техническая защита информации. Основные термины и определения». Р 50.1.056-2005.</a:t>
            </a:r>
            <a:endParaRPr sz="1000" i="1">
              <a:solidFill>
                <a:schemeClr val="dk1"/>
              </a:solidFill>
            </a:endParaRPr>
          </a:p>
          <a:p>
            <a:pPr marL="0" marR="0" lvl="0" indent="0" algn="l" defTabSz="914400" rtl="0" fontAlgn="auto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kumimoji="0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Неумышленные нарушения целостности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226100"/>
            <a:ext cx="8520600" cy="29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Случайные изменения при хранении или передаче информации</a:t>
            </a:r>
            <a:endParaRPr/>
          </a:p>
          <a:p>
            <a:pPr marL="457200" marR="0" lvl="0" indent="-342900" algn="l" defTabSz="914400" rtl="0" fontAlgn="auto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buSzPts val="1800"/>
              <a:buChar char="●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код Хемминга</a:t>
            </a:r>
            <a:endParaRPr/>
          </a:p>
          <a:p>
            <a:pPr marL="457200" marR="0" lvl="0" indent="-34290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CRC</a:t>
            </a:r>
            <a:endParaRPr/>
          </a:p>
          <a:p>
            <a:pPr marL="457200" marR="0" lvl="0" indent="-34290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код Рида-Соломона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724" y="1784351"/>
            <a:ext cx="4973573" cy="243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kumimoji="0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Умышленные изменения информации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Проверка целостности (Message Digest Code)</a:t>
            </a:r>
            <a:endParaRPr/>
          </a:p>
          <a:p>
            <a:pPr marL="457200" marR="0" lvl="0" indent="-34290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Проверка подлинности (Message Authentication Code)</a:t>
            </a: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kumimoji="0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Криптографическая хеш-функция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017725"/>
            <a:ext cx="5445402" cy="39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kumimoji="0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Требования к</a:t>
            </a:r>
            <a:endParaRPr/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ct val="39285"/>
              <a:buFont typeface="Arial" pitchFamily="34" charset="0"/>
              <a:buNone/>
              <a:defRPr kumimoji="0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криптографической хеш-функции</a:t>
            </a:r>
            <a:endParaRPr/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kumimoji="0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3779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Сопротивление поиску первого прообраза</a:t>
            </a:r>
            <a:endParaRPr/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SzPts val="1800"/>
              <a:buNone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1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при наличии хеша h должно быть </a:t>
            </a:r>
            <a:r>
              <a:rPr kumimoji="0" lang="ru" sz="1100" b="0" i="1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трудно</a:t>
            </a:r>
            <a:r>
              <a:rPr kumimoji="0" lang="ru" sz="11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 найти какое-либо сообщение m, такое что h = hash(m)</a:t>
            </a:r>
            <a:endParaRPr sz="1100">
              <a:solidFill>
                <a:srgbClr val="000000"/>
              </a:solidFill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endParaRPr sz="1100">
              <a:solidFill>
                <a:srgbClr val="000000"/>
              </a:solidFill>
            </a:endParaRPr>
          </a:p>
          <a:p>
            <a:pPr marL="0" marR="0" lvl="0" indent="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Сопротивление поиску второго прообраза (поиску коллизии)</a:t>
            </a:r>
            <a:endParaRPr/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SzPts val="1800"/>
              <a:buNone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1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при наличии сообщения m1, должно быть </a:t>
            </a:r>
            <a:r>
              <a:rPr kumimoji="0" lang="ru" sz="1100" b="0" i="1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трудно</a:t>
            </a:r>
            <a:r>
              <a:rPr kumimoji="0" lang="ru" sz="11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 найти другое сообщение m2 (не равное m1) такое, что hash(m1) = hash(m2)</a:t>
            </a:r>
            <a:endParaRPr sz="1100">
              <a:solidFill>
                <a:srgbClr val="000000"/>
              </a:solidFill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endParaRPr sz="1100">
              <a:solidFill>
                <a:srgbClr val="000000"/>
              </a:solidFill>
            </a:endParaRPr>
          </a:p>
          <a:p>
            <a:pPr marL="0" marR="0" lvl="0" indent="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Стойкость к коллизиям</a:t>
            </a:r>
            <a:endParaRPr/>
          </a:p>
          <a:p>
            <a:pPr marL="0" marR="0" lvl="0" indent="0" algn="l" defTabSz="914400" rtl="0" fontAlgn="auto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buSzPts val="1800"/>
              <a:buNone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Псевдослучайность</a:t>
            </a:r>
            <a:endParaRPr/>
          </a:p>
          <a:p>
            <a:pPr marL="0" marR="0" lvl="0" indent="0" algn="l" defTabSz="914400" rtl="0" fontAlgn="auto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Лавинный эффект</a:t>
            </a: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kumimoji="0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Примеры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MD4 (взломана в 1993)</a:t>
            </a:r>
            <a:endParaRPr/>
          </a:p>
          <a:p>
            <a:pPr marL="0" marR="0" lvl="0" indent="0" algn="l" defTabSz="914400" rtl="0" fontAlgn="auto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buSzPts val="1800"/>
              <a:buNone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endParaRPr/>
          </a:p>
          <a:p>
            <a:pPr marL="457200" marR="0" lvl="0" indent="-342900" algn="l" defTabSz="914400" rtl="0" fontAlgn="auto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buSzPts val="1800"/>
              <a:buChar char="●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MD5 (впервые практически взломана в 2004, в 2006 опубликован алгоритм, позволяющий находить коллизии менее чем за 1 минуту)</a:t>
            </a:r>
            <a:endParaRPr/>
          </a:p>
          <a:p>
            <a:pPr marL="457200" marR="0" lvl="0" indent="-34290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SHA-1 (теоретическая уязвимость показана в 2006)</a:t>
            </a:r>
            <a:endParaRPr/>
          </a:p>
          <a:p>
            <a:pPr marL="457200" marR="0" lvl="0" indent="-34290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SHA-2</a:t>
            </a:r>
            <a:endParaRPr/>
          </a:p>
          <a:p>
            <a:pPr marL="457200" marR="0" lvl="0" indent="-34290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SHA-3</a:t>
            </a: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kumimoji="0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SHA-3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ts val="1200"/>
              </a:spcAft>
              <a:buSzPts val="1800"/>
              <a:buNone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7764"/>
            <a:ext cx="7384749" cy="33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02350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990"/>
              <a:buFont typeface="Arial" pitchFamily="34" charset="0"/>
              <a:buNone/>
              <a:defRPr kumimoji="0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52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MAC хеш-функции</a:t>
            </a:r>
            <a:endParaRPr sz="5200"/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kumimoji="0" sz="2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019325"/>
            <a:ext cx="8520600" cy="3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5560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000"/>
              <a:buChar char="●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Служат для вычисления кодов аутентификации сообщений;</a:t>
            </a:r>
            <a:endParaRPr sz="2000"/>
          </a:p>
          <a:p>
            <a:pPr marL="457200" marR="0" lvl="0" indent="-35560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000"/>
              <a:buChar char="●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Относятся к семейству </a:t>
            </a:r>
            <a:r>
              <a:rPr kumimoji="0" lang="ru" sz="20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ключевых</a:t>
            </a:r>
            <a:r>
              <a:rPr kumimoji="0" lang="ru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 функций;</a:t>
            </a:r>
            <a:endParaRPr sz="2000"/>
          </a:p>
          <a:p>
            <a:pPr marL="457200" marR="0" lvl="0" indent="-35560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000"/>
              <a:buChar char="●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Просты для вычисления дайджеста (англ. digest) от сообщения;</a:t>
            </a:r>
            <a:endParaRPr sz="2000"/>
          </a:p>
          <a:p>
            <a:pPr marL="457200" marR="0" lvl="0" indent="-35560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000"/>
              <a:buChar char="●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Cжатие данных: входное сообщение произвольной битовой длины преобразуется в дайджест фиксированной длины;</a:t>
            </a:r>
            <a:endParaRPr sz="2000"/>
          </a:p>
          <a:p>
            <a:pPr marL="457200" marR="0" lvl="0" indent="-355600" algn="l" defTabSz="914400" rtl="0" fontAlgn="auto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000"/>
              <a:buChar char="●"/>
              <a:defRPr kumimoji="0" sz="18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pPr>
            <a:r>
              <a:rPr kumimoji="0" lang="ru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Стойкость ко взлому: имея одну и более пар сообщение-дайджест, (</a:t>
            </a:r>
            <a:r>
              <a:rPr kumimoji="0" lang="ru" sz="20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x[i]</a:t>
            </a:r>
            <a:r>
              <a:rPr kumimoji="0" lang="ru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, </a:t>
            </a:r>
            <a:r>
              <a:rPr kumimoji="0" lang="ru" sz="20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h(x[i])</a:t>
            </a:r>
            <a:r>
              <a:rPr kumimoji="0" lang="ru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), вычислительно невозможно получить новую пару сообщение-дайджест (</a:t>
            </a:r>
            <a:r>
              <a:rPr kumimoji="0" lang="ru" sz="20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x</a:t>
            </a:r>
            <a:r>
              <a:rPr kumimoji="0" lang="ru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, </a:t>
            </a:r>
            <a:r>
              <a:rPr kumimoji="0" lang="ru" sz="20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h(x)</a:t>
            </a:r>
            <a:r>
              <a:rPr kumimoji="0" lang="ru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), для какого-либо нового сообщения </a:t>
            </a:r>
            <a:r>
              <a:rPr kumimoji="0" lang="ru" sz="2000" b="1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x</a:t>
            </a:r>
            <a:r>
              <a:rPr kumimoji="0" lang="ru" sz="2000" b="0" i="0" u="none" strike="noStrike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95959"/>
                </a:solidFill>
                <a:uLnTx/>
                <a:uFillTx/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rPr>
              <a:t>.</a:t>
            </a:r>
            <a:endParaRPr sz="20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21.03.14"/>
  <p:tag name="AS_TITLE" val="Aspose.Slides for .NET 2.0"/>
  <p:tag name="AS_VERSION" val="21.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 pitchFamily="34" charset="0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itchFamily="34" charset="0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711</Words>
  <Application>Microsoft Office PowerPoint</Application>
  <PresentationFormat>Экран (16:9)</PresentationFormat>
  <Paragraphs>57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Средства контроля целостности</vt:lpstr>
      <vt:lpstr>Целостность информации</vt:lpstr>
      <vt:lpstr>Неумышленные нарушения целостности</vt:lpstr>
      <vt:lpstr>Умышленные изменения информации</vt:lpstr>
      <vt:lpstr>Криптографическая хеш-функция</vt:lpstr>
      <vt:lpstr>Требования к криптографической хеш-функции </vt:lpstr>
      <vt:lpstr>Примеры</vt:lpstr>
      <vt:lpstr>SHA-3</vt:lpstr>
      <vt:lpstr>MAC хеш-функции </vt:lpstr>
      <vt:lpstr>Типы алгоритмов получения кода аутентификации</vt:lpstr>
      <vt:lpstr>Получение MAC на основе MDC</vt:lpstr>
      <vt:lpstr>Схема работы HMAC</vt:lpstr>
      <vt:lpstr>Сравнение обычной хеш-функции с MAC хеш-функции 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Средства контроля целостности</dc:title>
  <cp:lastModifiedBy>Pupust Shist</cp:lastModifiedBy>
  <cp:revision>5</cp:revision>
  <cp:lastPrinted>2021-11-19T13:10:56Z</cp:lastPrinted>
  <dcterms:created xsi:type="dcterms:W3CDTF">2021-11-19T13:10:56Z</dcterms:created>
  <dcterms:modified xsi:type="dcterms:W3CDTF">2021-11-19T13:40:42Z</dcterms:modified>
</cp:coreProperties>
</file>