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85" r:id="rId2"/>
    <p:sldId id="281" r:id="rId3"/>
    <p:sldId id="261" r:id="rId4"/>
    <p:sldId id="262" r:id="rId5"/>
    <p:sldId id="276" r:id="rId6"/>
    <p:sldId id="277" r:id="rId7"/>
    <p:sldId id="278" r:id="rId8"/>
    <p:sldId id="279" r:id="rId9"/>
    <p:sldId id="280" r:id="rId10"/>
    <p:sldId id="283" r:id="rId11"/>
    <p:sldId id="282" r:id="rId12"/>
    <p:sldId id="287" r:id="rId13"/>
  </p:sldIdLst>
  <p:sldSz cx="9144000" cy="5143500" type="screen16x9"/>
  <p:notesSz cx="6858000" cy="9144000"/>
  <p:embeddedFontLst>
    <p:embeddedFont>
      <p:font typeface="Nunito" panose="020B0604020202020204" charset="-52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1D285A-416C-430F-A177-1FD3C7A60182}">
  <a:tblStyle styleId="{FD1D285A-416C-430F-A177-1FD3C7A601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518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738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fb357ec0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fb357ec0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fb357ec0a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fb357ec0a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fb357ec0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fb357ec0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fb357ec0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fb357ec0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fb357ec0a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fb357ec0a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fb357ec0a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fb357ec0a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fb357ec0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fb357ec0a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9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284F73-055E-4E33-9531-FBD1D5ADDB66}" type="datetime1">
              <a:rPr lang="ru-RU" noProof="0" smtClean="0"/>
              <a:t>23.05.2022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023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map.bsu.by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apbox.com/" TargetMode="External"/><Relationship Id="rId2" Type="http://schemas.openxmlformats.org/officeDocument/2006/relationships/hyperlink" Target="https://developer.android.com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st/BSU-Interactive-Map-Android-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0225" y="604389"/>
            <a:ext cx="9215325" cy="1889415"/>
          </a:xfrm>
        </p:spPr>
        <p:txBody>
          <a:bodyPr rtlCol="0">
            <a:noAutofit/>
          </a:bodyPr>
          <a:lstStyle/>
          <a:p>
            <a:pPr algn="ctr"/>
            <a:r>
              <a:rPr lang="ru-RU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БЕЛОРУССКИЙ ГОСУДАРСТВЕННЫЙ УНИВЕРСИТЕТ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ПРИКЛАДНОЙ МАТЕМАТИКИ И ИНФОРМАТИКИ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компьютерных технологий и систем</a:t>
            </a:r>
            <a:r>
              <a:rPr lang="ru-RU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Жуковский Павел Сергеевич, 4 курс, 12 группа</a:t>
            </a:r>
            <a:endParaRPr lang="ru-RU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2704" y="2503603"/>
            <a:ext cx="7790366" cy="461222"/>
          </a:xfrm>
        </p:spPr>
        <p:txBody>
          <a:bodyPr rtlCol="0">
            <a:normAutofit fontScale="70000" lnSpcReduction="20000"/>
          </a:bodyPr>
          <a:lstStyle/>
          <a:p>
            <a:pPr marL="0" indent="0" algn="ctr">
              <a:buNone/>
            </a:pPr>
            <a:r>
              <a:rPr lang="ru-RU" sz="2550" b="1" cap="al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интерактивной карты</a:t>
            </a:r>
            <a:endParaRPr lang="ru-RU" sz="255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8568444" y="4737648"/>
            <a:ext cx="512371" cy="273844"/>
          </a:xfrm>
        </p:spPr>
        <p:txBody>
          <a:bodyPr>
            <a:normAutofit fontScale="25000" lnSpcReduction="20000"/>
          </a:bodyPr>
          <a:lstStyle/>
          <a:p>
            <a:pPr rtl="0"/>
            <a:fld id="{DF28FB93-0A08-4E7D-8E63-9EFA29F1E093}" type="slidenum">
              <a:rPr lang="ru-RU" sz="2700"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1</a:t>
            </a:fld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lh4.googleusercontent.com/-4JArabfinrQYpwDYuIfy2BGBuzJtPqy6KdDRDwh-5Nkzgi0crVbVDGl38uLuZnx9STtgR5Pg3xLEo5IFW82EZZ_7mu0HCAHNTKdbSYoK5zllYPpgwNfXeyQAePN_nSCoDbjk7BbdL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2" y="33721"/>
            <a:ext cx="2234993" cy="57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01970" y="3401113"/>
            <a:ext cx="3995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Старший преподаватель кафедры КТС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Кулинкович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 А.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79" y="4737647"/>
            <a:ext cx="420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Жуковский П.С.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Дипломная работа 2022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18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3387" y="-174569"/>
            <a:ext cx="8520600" cy="864525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/>
              <a:t>Демонстрация </a:t>
            </a:r>
            <a:r>
              <a:rPr lang="en-US" sz="4000" dirty="0" smtClean="0"/>
              <a:t>android-</a:t>
            </a:r>
            <a:r>
              <a:rPr lang="ru-RU" sz="4000" dirty="0" smtClean="0"/>
              <a:t>приложения</a:t>
            </a:r>
            <a:endParaRPr lang="ru-RU" sz="4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15" y="535379"/>
            <a:ext cx="2198743" cy="454571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875" y="535379"/>
            <a:ext cx="2170812" cy="454571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004" y="535379"/>
            <a:ext cx="2176471" cy="454571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4792" y="535379"/>
            <a:ext cx="2158929" cy="457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686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5882" y="-157942"/>
            <a:ext cx="4152235" cy="876699"/>
          </a:xfrm>
        </p:spPr>
        <p:txBody>
          <a:bodyPr>
            <a:noAutofit/>
          </a:bodyPr>
          <a:lstStyle/>
          <a:p>
            <a:r>
              <a:rPr lang="ru-RU" sz="5200" dirty="0" smtClean="0"/>
              <a:t>Заключение</a:t>
            </a:r>
            <a:endParaRPr lang="ru-RU" sz="5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-1" y="610692"/>
            <a:ext cx="9144000" cy="4424743"/>
          </a:xfrm>
        </p:spPr>
        <p:txBody>
          <a:bodyPr>
            <a:noAutofit/>
          </a:bodyPr>
          <a:lstStyle/>
          <a:p>
            <a:pPr fontAlgn="base"/>
            <a:r>
              <a:rPr lang="ru-RU" dirty="0">
                <a:solidFill>
                  <a:srgbClr val="595959"/>
                </a:solidFill>
              </a:rPr>
              <a:t>На текущий момент все компоненты веб-приложения собраны воедино и развернуты на отдельно выделенном сервере, выделен специальный домен, куда пользователи могут заходить и взаимодействовать с интерактивной картой БГУ; </a:t>
            </a:r>
          </a:p>
          <a:p>
            <a:pPr fontAlgn="base"/>
            <a:r>
              <a:rPr lang="ru-RU" dirty="0">
                <a:solidFill>
                  <a:srgbClr val="595959"/>
                </a:solidFill>
              </a:rPr>
              <a:t>Разработаны клиентские приложения </a:t>
            </a:r>
          </a:p>
          <a:p>
            <a:pPr lvl="1" fontAlgn="base"/>
            <a:r>
              <a:rPr lang="ru-RU" sz="1800" dirty="0" err="1">
                <a:solidFill>
                  <a:srgbClr val="595959"/>
                </a:solidFill>
              </a:rPr>
              <a:t>iOS</a:t>
            </a:r>
            <a:r>
              <a:rPr lang="ru-RU" sz="1800" dirty="0">
                <a:solidFill>
                  <a:srgbClr val="595959"/>
                </a:solidFill>
              </a:rPr>
              <a:t>, </a:t>
            </a:r>
            <a:endParaRPr lang="en-US" sz="1800" dirty="0" smtClean="0">
              <a:solidFill>
                <a:srgbClr val="595959"/>
              </a:solidFill>
            </a:endParaRPr>
          </a:p>
          <a:p>
            <a:pPr lvl="1" fontAlgn="base"/>
            <a:r>
              <a:rPr lang="ru-RU" sz="1800" dirty="0" err="1" smtClean="0">
                <a:solidFill>
                  <a:srgbClr val="595959"/>
                </a:solidFill>
              </a:rPr>
              <a:t>Android</a:t>
            </a:r>
            <a:r>
              <a:rPr lang="ru-RU" sz="1800" dirty="0" smtClean="0">
                <a:solidFill>
                  <a:srgbClr val="595959"/>
                </a:solidFill>
              </a:rPr>
              <a:t>,</a:t>
            </a:r>
            <a:endParaRPr lang="en-US" sz="1800" dirty="0">
              <a:solidFill>
                <a:srgbClr val="595959"/>
              </a:solidFill>
            </a:endParaRPr>
          </a:p>
          <a:p>
            <a:pPr lvl="1" fontAlgn="base"/>
            <a:r>
              <a:rPr lang="ru-RU" sz="1800" dirty="0" err="1" smtClean="0">
                <a:solidFill>
                  <a:srgbClr val="595959"/>
                </a:solidFill>
              </a:rPr>
              <a:t>Web</a:t>
            </a:r>
            <a:r>
              <a:rPr lang="ru-RU" sz="1800" dirty="0">
                <a:solidFill>
                  <a:srgbClr val="595959"/>
                </a:solidFill>
              </a:rPr>
              <a:t>; Ссылка на приложение: </a:t>
            </a:r>
            <a:r>
              <a:rPr lang="ru-RU" sz="1800" dirty="0">
                <a:solidFill>
                  <a:srgbClr val="595959"/>
                </a:solidFill>
                <a:hlinkClick r:id="rId2"/>
              </a:rPr>
              <a:t>http://</a:t>
            </a:r>
            <a:r>
              <a:rPr lang="ru-RU" sz="1800" dirty="0" smtClean="0">
                <a:solidFill>
                  <a:srgbClr val="595959"/>
                </a:solidFill>
                <a:hlinkClick r:id="rId2"/>
              </a:rPr>
              <a:t>map.bsu.by</a:t>
            </a:r>
            <a:endParaRPr lang="ru-RU" sz="1800" dirty="0" smtClean="0">
              <a:solidFill>
                <a:srgbClr val="595959"/>
              </a:solidFill>
            </a:endParaRPr>
          </a:p>
          <a:p>
            <a:pPr indent="-457200"/>
            <a:r>
              <a:rPr lang="ru-RU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Данное приложение может быть полезно для туристов или для тех, кто желает познакомиться с историей </a:t>
            </a:r>
            <a:r>
              <a:rPr lang="ru-RU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БГУ</a:t>
            </a:r>
            <a:endParaRPr lang="ru-RU" dirty="0">
              <a:solidFill>
                <a:srgbClr val="5959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/>
            <a:r>
              <a:rPr lang="ru-RU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ru-RU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обладает большим потенциалом для дальнейших модификаций: добавления режима экскурсий и маршрутов, добавления различных режимов карты (в зависимости от выбранного года и даты), просмотра 3</a:t>
            </a:r>
            <a:r>
              <a:rPr lang="en-US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 выбранных </a:t>
            </a:r>
            <a:r>
              <a:rPr lang="ru-RU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достопримечательностей</a:t>
            </a:r>
            <a:endParaRPr lang="ru-RU" dirty="0">
              <a:solidFill>
                <a:srgbClr val="5959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1104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70FA788-A010-4145-9485-5734020D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3411" y="303498"/>
            <a:ext cx="7884647" cy="623719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ИСПОЛЬЗОВАННЫХ ИСТОЧНИКОВ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/>
          </a:p>
        </p:txBody>
      </p:sp>
      <p:sp>
        <p:nvSpPr>
          <p:cNvPr id="8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8568444" y="4737648"/>
            <a:ext cx="512371" cy="273844"/>
          </a:xfrm>
        </p:spPr>
        <p:txBody>
          <a:bodyPr>
            <a:normAutofit fontScale="25000" lnSpcReduction="20000"/>
          </a:bodyPr>
          <a:lstStyle/>
          <a:p>
            <a:pPr rtl="0"/>
            <a:fld id="{DF28FB93-0A08-4E7D-8E63-9EFA29F1E093}" type="slidenum">
              <a:rPr lang="ru-RU" sz="2700"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12</a:t>
            </a:fld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51CF6C-61BB-4ED0-BF17-26B14184741A}"/>
              </a:ext>
            </a:extLst>
          </p:cNvPr>
          <p:cNvSpPr txBox="1"/>
          <p:nvPr/>
        </p:nvSpPr>
        <p:spPr>
          <a:xfrm>
            <a:off x="413538" y="935666"/>
            <a:ext cx="70747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5763" indent="-385763">
              <a:buFont typeface="+mj-lt"/>
              <a:buAutoNum type="arabicParenR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Programming: The Big Nerd Ranch Guide (Big Nerd Ranch Guides) 3rd Edition :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учеб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.-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пособие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Bill Phillips, Chris Stewart, Kristin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Marsicano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</a:t>
            </a:r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rabicParenR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Android 4th Edition :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учеб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.-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пособие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Meier, Ian Lake, 2018</a:t>
            </a:r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rabicParenR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Programming: Pushing the Limits 1st Edition, Kindle Edition /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учеб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.-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пособие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Erik Hellman,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</a:p>
          <a:p>
            <a:pPr marL="385763" indent="-385763">
              <a:buFont typeface="+mj-lt"/>
              <a:buAutoNum type="arabicParenR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Developers [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/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Режим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доступа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https://developer.android.com</a:t>
            </a:r>
            <a:r>
              <a:rPr lang="en-US" sz="21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ru-RU" sz="21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rabicParenR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|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Mapbox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/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Режим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доступа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https://docs.mapbox.com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0193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2913" y="0"/>
            <a:ext cx="6758173" cy="971180"/>
          </a:xfrm>
        </p:spPr>
        <p:txBody>
          <a:bodyPr>
            <a:normAutofit fontScale="90000"/>
          </a:bodyPr>
          <a:lstStyle/>
          <a:p>
            <a:r>
              <a:rPr lang="ru-RU" sz="5800" dirty="0"/>
              <a:t>Преследуемые цели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2061" y="971180"/>
            <a:ext cx="8509456" cy="2407640"/>
          </a:xfrm>
        </p:spPr>
        <p:txBody>
          <a:bodyPr>
            <a:normAutofit/>
          </a:bodyPr>
          <a:lstStyle/>
          <a:p>
            <a:pPr fontAlgn="base"/>
            <a:r>
              <a:rPr lang="ru-RU" dirty="0"/>
              <a:t>Ознакомление абитуриентов, студентов, преподавателей с историей университета</a:t>
            </a:r>
          </a:p>
          <a:p>
            <a:pPr fontAlgn="base"/>
            <a:r>
              <a:rPr lang="ru-RU" dirty="0"/>
              <a:t>Предоставление исторических и современных данных с целью распространения вековой истории университета</a:t>
            </a:r>
          </a:p>
          <a:p>
            <a:pPr fontAlgn="base"/>
            <a:r>
              <a:rPr lang="ru-RU" dirty="0"/>
              <a:t>Использование истории университета с целью развития туризма</a:t>
            </a:r>
          </a:p>
          <a:p>
            <a:pPr fontAlgn="base"/>
            <a:r>
              <a:rPr lang="ru-RU" dirty="0"/>
              <a:t>Приложение как библиотека информации</a:t>
            </a:r>
          </a:p>
          <a:p>
            <a:pPr fontAlgn="base"/>
            <a:r>
              <a:rPr lang="ru-RU" dirty="0"/>
              <a:t>Повышение престижа БГУ</a:t>
            </a:r>
          </a:p>
        </p:txBody>
      </p:sp>
      <p:pic>
        <p:nvPicPr>
          <p:cNvPr id="3074" name="Picture 2" descr="https://lh4.googleusercontent.com/38gNpSOYyJ99oxH2F0ISC4dbSB4ADyBAo16Q1w_32g3qJdvESj4Q2Jz4jNC--a5BxfX8feeXjoJBcqQiX0vXKxsCoodPaudT5_wuIzFVM4dLzAjk9BwCqfVgqZXicurCN6aNh5YqC73gXIk0-OqUu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570" y="2977833"/>
            <a:ext cx="3379087" cy="193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0559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6375" y="104202"/>
            <a:ext cx="8520600" cy="926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 dirty="0">
                <a:latin typeface="Nunito"/>
                <a:ea typeface="Nunito"/>
                <a:cs typeface="Nunito"/>
                <a:sym typeface="Nunito"/>
              </a:rPr>
              <a:t>Анализ карт</a:t>
            </a:r>
            <a:endParaRPr sz="5200" dirty="0"/>
          </a:p>
        </p:txBody>
      </p:sp>
      <p:sp>
        <p:nvSpPr>
          <p:cNvPr id="88" name="Google Shape;88;p18"/>
          <p:cNvSpPr txBox="1"/>
          <p:nvPr/>
        </p:nvSpPr>
        <p:spPr>
          <a:xfrm>
            <a:off x="690775" y="1090412"/>
            <a:ext cx="7505700" cy="28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595959"/>
                </a:solidFill>
              </a:rPr>
              <a:t>Основные требования, которые нужно было отобразить на карте:</a:t>
            </a:r>
            <a:endParaRPr sz="1800" dirty="0">
              <a:solidFill>
                <a:srgbClr val="595959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ru" sz="1800" dirty="0">
                <a:solidFill>
                  <a:srgbClr val="595959"/>
                </a:solidFill>
              </a:rPr>
              <a:t>Возможность поддержки меток различного содержания и вида</a:t>
            </a:r>
            <a:endParaRPr sz="1800" dirty="0">
              <a:solidFill>
                <a:srgbClr val="595959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ru" sz="1800" dirty="0">
                <a:solidFill>
                  <a:srgbClr val="595959"/>
                </a:solidFill>
              </a:rPr>
              <a:t>Поддержка нескольких слоев карт</a:t>
            </a:r>
            <a:endParaRPr sz="1800" dirty="0">
              <a:solidFill>
                <a:srgbClr val="595959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ru" sz="1800" dirty="0">
                <a:solidFill>
                  <a:srgbClr val="595959"/>
                </a:solidFill>
              </a:rPr>
              <a:t>Возможность кластеризации меток</a:t>
            </a:r>
            <a:endParaRPr sz="1800" dirty="0">
              <a:solidFill>
                <a:srgbClr val="595959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ru" sz="1800" dirty="0">
                <a:solidFill>
                  <a:srgbClr val="595959"/>
                </a:solidFill>
              </a:rPr>
              <a:t>Бесплатность карты</a:t>
            </a:r>
            <a:endParaRPr sz="1800" dirty="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595959"/>
                </a:solidFill>
              </a:rPr>
              <a:t>Сравнительный анализ был проведен для следующих веб-сервисов</a:t>
            </a:r>
            <a:r>
              <a:rPr lang="ru" sz="1800" dirty="0" smtClean="0">
                <a:solidFill>
                  <a:srgbClr val="595959"/>
                </a:solidFill>
              </a:rPr>
              <a:t>:</a:t>
            </a:r>
            <a:endParaRPr sz="18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200" y="4002506"/>
            <a:ext cx="863925" cy="77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1350" y="4076081"/>
            <a:ext cx="1242100" cy="630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6675" y="3929156"/>
            <a:ext cx="1242094" cy="924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2000" y="3961756"/>
            <a:ext cx="1981201" cy="859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66502" y="131933"/>
            <a:ext cx="89735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Сравнительная оценка OpenStreetMap и MapBox</a:t>
            </a:r>
            <a:endParaRPr sz="3000" dirty="0"/>
          </a:p>
        </p:txBody>
      </p:sp>
      <p:graphicFrame>
        <p:nvGraphicFramePr>
          <p:cNvPr id="98" name="Google Shape;98;p19"/>
          <p:cNvGraphicFramePr/>
          <p:nvPr>
            <p:extLst>
              <p:ext uri="{D42A27DB-BD31-4B8C-83A1-F6EECF244321}">
                <p14:modId xmlns:p14="http://schemas.microsoft.com/office/powerpoint/2010/main" val="2761729574"/>
              </p:ext>
            </p:extLst>
          </p:nvPr>
        </p:nvGraphicFramePr>
        <p:xfrm>
          <a:off x="438125" y="989100"/>
          <a:ext cx="8394150" cy="3889539"/>
        </p:xfrm>
        <a:graphic>
          <a:graphicData uri="http://schemas.openxmlformats.org/drawingml/2006/table">
            <a:tbl>
              <a:tblPr>
                <a:noFill/>
                <a:tableStyleId>{FD1D285A-416C-430F-A177-1FD3C7A60182}</a:tableStyleId>
              </a:tblPr>
              <a:tblGrid>
                <a:gridCol w="132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Технология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Преимущества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Недостатки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9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</a:t>
                      </a:r>
                      <a:endParaRPr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Street</a:t>
                      </a:r>
                      <a:endParaRPr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Map</a:t>
                      </a:r>
                      <a:endParaRPr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API OpenStreetMap является бесплатным</a:t>
                      </a:r>
                      <a:endParaRPr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Карта с открытым исходным кодом</a:t>
                      </a:r>
                      <a:endParaRPr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➢"/>
                      </a:pPr>
                      <a:r>
                        <a:rPr lang="ru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Требует создания дополнительных сервисов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➢"/>
                      </a:pPr>
                      <a:r>
                        <a:rPr lang="ru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Ограниченное количество запросов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1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Mapbox</a:t>
                      </a:r>
                      <a:endParaRPr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Индивидуальность и гибкость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Быстрое время загрузки и отличная производительность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Автономный режим в API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Подход с открытым исходным кодом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Стандартизированная обработка данных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➢"/>
                      </a:pPr>
                      <a:r>
                        <a:rPr lang="ru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Плохое покрытие карты в некоторых регионах</a:t>
                      </a:r>
                      <a:endParaRPr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➢"/>
                      </a:pPr>
                      <a:r>
                        <a:rPr lang="ru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Достаточно долгий процесс изучения Mapbox API разработчиками</a:t>
                      </a:r>
                      <a:endParaRPr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>
            <a:spLocks noGrp="1"/>
          </p:cNvSpPr>
          <p:nvPr>
            <p:ph type="title"/>
          </p:nvPr>
        </p:nvSpPr>
        <p:spPr>
          <a:xfrm>
            <a:off x="3561204" y="-144081"/>
            <a:ext cx="2628044" cy="886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 dirty="0"/>
              <a:t>Android</a:t>
            </a:r>
            <a:endParaRPr sz="5200" dirty="0"/>
          </a:p>
        </p:txBody>
      </p:sp>
      <p:sp>
        <p:nvSpPr>
          <p:cNvPr id="206" name="Google Shape;206;p33"/>
          <p:cNvSpPr txBox="1">
            <a:spLocks noGrp="1"/>
          </p:cNvSpPr>
          <p:nvPr>
            <p:ph type="body" idx="1"/>
          </p:nvPr>
        </p:nvSpPr>
        <p:spPr>
          <a:xfrm>
            <a:off x="99753" y="630312"/>
            <a:ext cx="9044247" cy="4063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595959"/>
                </a:solidFill>
              </a:rPr>
              <a:t>Основными задачами при разработке мобильного приложения под операционную системы Android были:</a:t>
            </a:r>
            <a:endParaRPr dirty="0">
              <a:solidFill>
                <a:srgbClr val="595959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arenR"/>
            </a:pPr>
            <a:r>
              <a:rPr lang="ru" dirty="0">
                <a:solidFill>
                  <a:srgbClr val="595959"/>
                </a:solidFill>
              </a:rPr>
              <a:t>Изучение различных технологий Android-разработки, которые понадобятся для реализации приложения (Kotlin, Kotlin Coroutines, WorkManager, Retrofit, Okhttp, Gson, RoomDB, Koin).</a:t>
            </a:r>
            <a:endParaRPr dirty="0">
              <a:solidFill>
                <a:srgbClr val="59595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 dirty="0">
                <a:solidFill>
                  <a:srgbClr val="595959"/>
                </a:solidFill>
              </a:rPr>
              <a:t>Изучение технологии </a:t>
            </a:r>
            <a:r>
              <a:rPr lang="ru" dirty="0" smtClean="0">
                <a:solidFill>
                  <a:srgbClr val="595959"/>
                </a:solidFill>
              </a:rPr>
              <a:t>OpenStreetMap </a:t>
            </a:r>
            <a:r>
              <a:rPr lang="ru" dirty="0">
                <a:solidFill>
                  <a:srgbClr val="595959"/>
                </a:solidFill>
              </a:rPr>
              <a:t>и методов работы с ней.</a:t>
            </a:r>
            <a:endParaRPr dirty="0">
              <a:solidFill>
                <a:srgbClr val="59595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 dirty="0">
                <a:solidFill>
                  <a:srgbClr val="595959"/>
                </a:solidFill>
              </a:rPr>
              <a:t>Изучение технологии Mapbox и её сравнительная оценка относительно </a:t>
            </a:r>
            <a:r>
              <a:rPr lang="ru" dirty="0" smtClean="0">
                <a:solidFill>
                  <a:srgbClr val="595959"/>
                </a:solidFill>
              </a:rPr>
              <a:t>OpenStreetMap.</a:t>
            </a:r>
            <a:endParaRPr lang="en-US" dirty="0">
              <a:solidFill>
                <a:srgbClr val="595959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700" dirty="0" smtClean="0">
              <a:solidFill>
                <a:srgbClr val="595959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000" dirty="0" err="1" smtClean="0">
                <a:solidFill>
                  <a:srgbClr val="595959"/>
                </a:solidFill>
              </a:rPr>
              <a:t>Репозиторий</a:t>
            </a:r>
            <a:r>
              <a:rPr lang="ru-RU" sz="2000" dirty="0" smtClean="0">
                <a:solidFill>
                  <a:srgbClr val="595959"/>
                </a:solidFill>
              </a:rPr>
              <a:t> </a:t>
            </a:r>
            <a:r>
              <a:rPr lang="ru-RU" sz="2000" dirty="0">
                <a:solidFill>
                  <a:srgbClr val="595959"/>
                </a:solidFill>
              </a:rPr>
              <a:t>проекта в открытом доступе:</a:t>
            </a:r>
            <a:endParaRPr lang="en-US" sz="2000" dirty="0">
              <a:solidFill>
                <a:srgbClr val="595959"/>
              </a:solidFill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595959"/>
                </a:solidFill>
                <a:hlinkClick r:id="rId3"/>
              </a:rPr>
              <a:t>https://</a:t>
            </a:r>
            <a:r>
              <a:rPr lang="en-US" sz="2000" dirty="0" smtClean="0">
                <a:solidFill>
                  <a:srgbClr val="595959"/>
                </a:solidFill>
                <a:hlinkClick r:id="rId3"/>
              </a:rPr>
              <a:t>github.com/Shist/BSU-Interactive-Map-Android-</a:t>
            </a:r>
            <a:endParaRPr lang="ru-RU" sz="2000" dirty="0">
              <a:solidFill>
                <a:srgbClr val="595959"/>
              </a:solidFill>
            </a:endParaRPr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7802" y="3221420"/>
            <a:ext cx="2392715" cy="1397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216575" y="2587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dirty="0"/>
              <a:t>Технология WorkManager</a:t>
            </a:r>
            <a:endParaRPr sz="3600" dirty="0"/>
          </a:p>
        </p:txBody>
      </p:sp>
      <p:sp>
        <p:nvSpPr>
          <p:cNvPr id="214" name="Google Shape;214;p34"/>
          <p:cNvSpPr txBox="1">
            <a:spLocks noGrp="1"/>
          </p:cNvSpPr>
          <p:nvPr>
            <p:ph type="body" idx="1"/>
          </p:nvPr>
        </p:nvSpPr>
        <p:spPr>
          <a:xfrm>
            <a:off x="311700" y="700449"/>
            <a:ext cx="3722036" cy="2256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 dirty="0">
                <a:solidFill>
                  <a:srgbClr val="595959"/>
                </a:solidFill>
              </a:rPr>
              <a:t>Позволяет обновлять данные приложения в фоновом режиме</a:t>
            </a:r>
            <a:endParaRPr sz="1400" dirty="0">
              <a:solidFill>
                <a:srgbClr val="59595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 dirty="0">
                <a:solidFill>
                  <a:srgbClr val="595959"/>
                </a:solidFill>
              </a:rPr>
              <a:t>Может выполнять свои задачи даже после выхода из приложения</a:t>
            </a:r>
            <a:endParaRPr sz="1400" dirty="0">
              <a:solidFill>
                <a:srgbClr val="59595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 dirty="0">
                <a:solidFill>
                  <a:srgbClr val="595959"/>
                </a:solidFill>
              </a:rPr>
              <a:t>Обеспечивает гибкость в плане выбора времени обновления и его способа (наличие/отсутствие wi-fi, сотовой связи, заряда аккумулятора)</a:t>
            </a:r>
            <a:endParaRPr sz="1400" dirty="0">
              <a:solidFill>
                <a:srgbClr val="595959"/>
              </a:solidFill>
            </a:endParaRPr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590" y="801796"/>
            <a:ext cx="3939772" cy="2308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89" y="3160961"/>
            <a:ext cx="6535062" cy="175284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>
            <a:spLocks noGrp="1"/>
          </p:cNvSpPr>
          <p:nvPr>
            <p:ph type="title"/>
          </p:nvPr>
        </p:nvSpPr>
        <p:spPr>
          <a:xfrm>
            <a:off x="311725" y="187330"/>
            <a:ext cx="39277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dirty="0"/>
              <a:t>Технология Koin</a:t>
            </a:r>
            <a:endParaRPr sz="3600" dirty="0"/>
          </a:p>
        </p:txBody>
      </p:sp>
      <p:sp>
        <p:nvSpPr>
          <p:cNvPr id="223" name="Google Shape;223;p35"/>
          <p:cNvSpPr txBox="1">
            <a:spLocks noGrp="1"/>
          </p:cNvSpPr>
          <p:nvPr>
            <p:ph type="body" idx="1"/>
          </p:nvPr>
        </p:nvSpPr>
        <p:spPr>
          <a:xfrm>
            <a:off x="311725" y="897688"/>
            <a:ext cx="8520600" cy="1530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2000" dirty="0"/>
              <a:t>Внедряет зависимости проекта в отдельных модулях</a:t>
            </a:r>
            <a:endParaRPr sz="20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2000" dirty="0"/>
              <a:t>Минимизирует вероятность ошибок в коде</a:t>
            </a:r>
            <a:endParaRPr sz="20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2000" dirty="0"/>
              <a:t>Улучшает процесс компиляции</a:t>
            </a:r>
            <a:endParaRPr sz="2000" dirty="0"/>
          </a:p>
        </p:txBody>
      </p:sp>
      <p:pic>
        <p:nvPicPr>
          <p:cNvPr id="224" name="Google Shape;224;p35"/>
          <p:cNvPicPr preferRelativeResize="0"/>
          <p:nvPr/>
        </p:nvPicPr>
        <p:blipFill rotWithShape="1">
          <a:blip r:embed="rId3">
            <a:alphaModFix/>
          </a:blip>
          <a:srcRect l="48648" t="20491" r="34124" b="20258"/>
          <a:stretch/>
        </p:blipFill>
        <p:spPr>
          <a:xfrm>
            <a:off x="7444513" y="532433"/>
            <a:ext cx="1433597" cy="1643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40" y="2239711"/>
            <a:ext cx="6584144" cy="2609570"/>
          </a:xfrm>
          <a:prstGeom prst="rect">
            <a:avLst/>
          </a:prstGeom>
        </p:spPr>
      </p:pic>
      <p:pic>
        <p:nvPicPr>
          <p:cNvPr id="6" name="Google Shape;224;p35"/>
          <p:cNvPicPr preferRelativeResize="0"/>
          <p:nvPr/>
        </p:nvPicPr>
        <p:blipFill rotWithShape="1">
          <a:blip r:embed="rId3">
            <a:alphaModFix/>
          </a:blip>
          <a:srcRect l="65302" t="20491" r="19146" b="20258"/>
          <a:stretch/>
        </p:blipFill>
        <p:spPr>
          <a:xfrm>
            <a:off x="7514226" y="1900963"/>
            <a:ext cx="1294169" cy="1643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24;p35"/>
          <p:cNvPicPr preferRelativeResize="0"/>
          <p:nvPr/>
        </p:nvPicPr>
        <p:blipFill rotWithShape="1">
          <a:blip r:embed="rId3">
            <a:alphaModFix/>
          </a:blip>
          <a:srcRect l="80767" t="20491" r="1564" b="20258"/>
          <a:stretch/>
        </p:blipFill>
        <p:spPr>
          <a:xfrm>
            <a:off x="7574801" y="3431888"/>
            <a:ext cx="1236513" cy="1382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>
            <a:spLocks noGrp="1"/>
          </p:cNvSpPr>
          <p:nvPr>
            <p:ph type="title"/>
          </p:nvPr>
        </p:nvSpPr>
        <p:spPr>
          <a:xfrm>
            <a:off x="225100" y="-16227"/>
            <a:ext cx="7480798" cy="629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dirty="0"/>
              <a:t>Технологии Retrofit, Okhttp, Gson</a:t>
            </a:r>
            <a:endParaRPr sz="3600" dirty="0"/>
          </a:p>
        </p:txBody>
      </p:sp>
      <p:sp>
        <p:nvSpPr>
          <p:cNvPr id="230" name="Google Shape;230;p36"/>
          <p:cNvSpPr txBox="1">
            <a:spLocks noGrp="1"/>
          </p:cNvSpPr>
          <p:nvPr>
            <p:ph type="body" idx="1"/>
          </p:nvPr>
        </p:nvSpPr>
        <p:spPr>
          <a:xfrm>
            <a:off x="307377" y="591473"/>
            <a:ext cx="8628610" cy="914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 dirty="0"/>
              <a:t>Обеспечивают получение и обработку данных с веб-сервера.</a:t>
            </a:r>
            <a:endParaRPr sz="2000" dirty="0"/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825" y="1251663"/>
            <a:ext cx="3759374" cy="172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6"/>
          <p:cNvPicPr preferRelativeResize="0"/>
          <p:nvPr/>
        </p:nvPicPr>
        <p:blipFill rotWithShape="1">
          <a:blip r:embed="rId4">
            <a:alphaModFix/>
          </a:blip>
          <a:srcRect b="20427"/>
          <a:stretch/>
        </p:blipFill>
        <p:spPr>
          <a:xfrm>
            <a:off x="225100" y="1048705"/>
            <a:ext cx="4547938" cy="2310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100" y="3430267"/>
            <a:ext cx="8793165" cy="157605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>
            <a:spLocks noGrp="1"/>
          </p:cNvSpPr>
          <p:nvPr>
            <p:ph type="title"/>
          </p:nvPr>
        </p:nvSpPr>
        <p:spPr>
          <a:xfrm>
            <a:off x="311698" y="0"/>
            <a:ext cx="62137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dirty="0"/>
              <a:t>Технология Room Database</a:t>
            </a:r>
            <a:endParaRPr sz="3600" dirty="0"/>
          </a:p>
        </p:txBody>
      </p:sp>
      <p:sp>
        <p:nvSpPr>
          <p:cNvPr id="238" name="Google Shape;238;p37"/>
          <p:cNvSpPr txBox="1">
            <a:spLocks noGrp="1"/>
          </p:cNvSpPr>
          <p:nvPr>
            <p:ph type="body" idx="1"/>
          </p:nvPr>
        </p:nvSpPr>
        <p:spPr>
          <a:xfrm>
            <a:off x="125991" y="572700"/>
            <a:ext cx="8520600" cy="1632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2000" dirty="0"/>
              <a:t>Обеспечивает локальное хранение данных, что позволяет получить к ним оффлайн-доступ, когда нет Интернет-соединения</a:t>
            </a:r>
            <a:endParaRPr sz="20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2000" dirty="0"/>
              <a:t>Обеспечивает кэширование данных</a:t>
            </a:r>
            <a:endParaRPr sz="20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2000" dirty="0"/>
              <a:t>Ускоряет скорость загрузки объектов на карте</a:t>
            </a:r>
            <a:endParaRPr sz="2000" dirty="0"/>
          </a:p>
        </p:txBody>
      </p:sp>
      <p:pic>
        <p:nvPicPr>
          <p:cNvPr id="240" name="Google Shape;2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3749" y="1677868"/>
            <a:ext cx="2436125" cy="27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47" y="2085416"/>
            <a:ext cx="4969117" cy="298782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463</Words>
  <Application>Microsoft Office PowerPoint</Application>
  <PresentationFormat>Экран (16:9)</PresentationFormat>
  <Paragraphs>78</Paragraphs>
  <Slides>12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Times New Roman</vt:lpstr>
      <vt:lpstr>Nunito</vt:lpstr>
      <vt:lpstr>Arial</vt:lpstr>
      <vt:lpstr>Calibri</vt:lpstr>
      <vt:lpstr>Simple Light</vt:lpstr>
      <vt:lpstr>БЕЛОРУССКИЙ ГОСУДАРСТВЕННЫЙ УНИВЕРСИТЕТ ФАКУЛЬТЕТ ПРИКЛАДНОЙ МАТЕМАТИКИ И ИНФОРМАТИКИ Кафедра компьютерных технологий и систем    Жуковский Павел Сергеевич, 4 курс, 12 группа</vt:lpstr>
      <vt:lpstr>Преследуемые цели  </vt:lpstr>
      <vt:lpstr>Анализ карт</vt:lpstr>
      <vt:lpstr>Сравнительная оценка OpenStreetMap и MapBox</vt:lpstr>
      <vt:lpstr>Android</vt:lpstr>
      <vt:lpstr>Технология WorkManager</vt:lpstr>
      <vt:lpstr>Технология Koin</vt:lpstr>
      <vt:lpstr>Технологии Retrofit, Okhttp, Gson</vt:lpstr>
      <vt:lpstr>Технология Room Database</vt:lpstr>
      <vt:lpstr>Демонстрация android-приложения</vt:lpstr>
      <vt:lpstr>Заключение</vt:lpstr>
      <vt:lpstr>СПИСОК ИСПОЛЬЗОВАННЫХ ИСТОЧНИКОВ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интерактивной карты</dc:title>
  <cp:lastModifiedBy>Pupust Shist</cp:lastModifiedBy>
  <cp:revision>14</cp:revision>
  <dcterms:modified xsi:type="dcterms:W3CDTF">2022-05-23T02:55:56Z</dcterms:modified>
</cp:coreProperties>
</file>