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931" y="4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ru-RU" smtClean="0"/>
              <a:t>Образец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4/22/2020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ru-RU" smtClean="0"/>
              <a:t>Вставка рисунка</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4/22/2020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4/22/2020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dirty="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41410" y="3073397"/>
            <a:ext cx="4878391"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3073397"/>
            <a:ext cx="4875210"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4/22/2020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www.intuit.ru/studies/courses/552/408/lecture/9362?page=4#image.8.11" TargetMode="External"/><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985319" y="856734"/>
            <a:ext cx="7883610" cy="2117125"/>
          </a:xfrm>
        </p:spPr>
        <p:txBody>
          <a:bodyPr>
            <a:normAutofit/>
          </a:bodyPr>
          <a:lstStyle/>
          <a:p>
            <a:pPr algn="ctr"/>
            <a:r>
              <a:rPr lang="ru-RU" dirty="0" smtClean="0"/>
              <a:t>Разностный и линейный </a:t>
            </a:r>
            <a:r>
              <a:rPr lang="ru-RU" dirty="0" err="1" smtClean="0"/>
              <a:t>криптоанализ</a:t>
            </a:r>
            <a:r>
              <a:rPr lang="ru-RU" dirty="0"/>
              <a:t> </a:t>
            </a:r>
            <a:r>
              <a:rPr lang="ru-RU" dirty="0" smtClean="0"/>
              <a:t>Стандарта </a:t>
            </a:r>
            <a:r>
              <a:rPr lang="ru-RU" dirty="0"/>
              <a:t>шифрования данных </a:t>
            </a:r>
            <a:r>
              <a:rPr lang="en-US" dirty="0" smtClean="0"/>
              <a:t>DES</a:t>
            </a:r>
            <a:endParaRPr lang="en-US" dirty="0"/>
          </a:p>
        </p:txBody>
      </p:sp>
      <p:sp>
        <p:nvSpPr>
          <p:cNvPr id="3" name="Подзаголовок 2"/>
          <p:cNvSpPr>
            <a:spLocks noGrp="1"/>
          </p:cNvSpPr>
          <p:nvPr>
            <p:ph type="subTitle" idx="1"/>
          </p:nvPr>
        </p:nvSpPr>
        <p:spPr>
          <a:xfrm>
            <a:off x="5412259" y="5356696"/>
            <a:ext cx="6562340" cy="475693"/>
          </a:xfrm>
        </p:spPr>
        <p:txBody>
          <a:bodyPr>
            <a:normAutofit/>
          </a:bodyPr>
          <a:lstStyle/>
          <a:p>
            <a:r>
              <a:rPr lang="ru-RU" dirty="0" err="1" smtClean="0"/>
              <a:t>Бгу</a:t>
            </a:r>
            <a:r>
              <a:rPr lang="ru-RU" dirty="0" smtClean="0"/>
              <a:t> </a:t>
            </a:r>
            <a:r>
              <a:rPr lang="en-US" dirty="0" smtClean="0"/>
              <a:t>‘22, </a:t>
            </a:r>
            <a:r>
              <a:rPr lang="ru-RU" dirty="0" smtClean="0"/>
              <a:t>ФПМИ, 2 курс, 13 группа, Жуковский </a:t>
            </a:r>
            <a:r>
              <a:rPr lang="ru-RU" dirty="0" err="1" smtClean="0"/>
              <a:t>павел</a:t>
            </a:r>
            <a:endParaRPr lang="en-US" dirty="0"/>
          </a:p>
        </p:txBody>
      </p:sp>
    </p:spTree>
    <p:extLst>
      <p:ext uri="{BB962C8B-B14F-4D97-AF65-F5344CB8AC3E}">
        <p14:creationId xmlns:p14="http://schemas.microsoft.com/office/powerpoint/2010/main" val="24722494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5265" y="853440"/>
            <a:ext cx="3856037" cy="1706879"/>
          </a:xfrm>
        </p:spPr>
        <p:txBody>
          <a:bodyPr>
            <a:noAutofit/>
          </a:bodyPr>
          <a:lstStyle/>
          <a:p>
            <a:r>
              <a:rPr lang="ru-RU" sz="4000" dirty="0" smtClean="0"/>
              <a:t>Линейный </a:t>
            </a:r>
            <a:r>
              <a:rPr lang="ru-RU" sz="4000" dirty="0" err="1" smtClean="0"/>
              <a:t>криптоанализ</a:t>
            </a:r>
            <a:r>
              <a:rPr lang="ru-RU" sz="4000" dirty="0" smtClean="0"/>
              <a:t> </a:t>
            </a:r>
            <a:r>
              <a:rPr lang="en-US" sz="4000" dirty="0" smtClean="0"/>
              <a:t>DES</a:t>
            </a:r>
            <a:endParaRPr lang="en-US" sz="4000" dirty="0"/>
          </a:p>
        </p:txBody>
      </p:sp>
      <p:pic>
        <p:nvPicPr>
          <p:cNvPr id="5" name="Объект 4"/>
          <p:cNvPicPr>
            <a:picLocks noGrp="1" noChangeAspect="1"/>
          </p:cNvPicPr>
          <p:nvPr>
            <p:ph idx="1"/>
          </p:nvPr>
        </p:nvPicPr>
        <p:blipFill>
          <a:blip r:embed="rId2"/>
          <a:stretch>
            <a:fillRect/>
          </a:stretch>
        </p:blipFill>
        <p:spPr>
          <a:xfrm>
            <a:off x="1373537" y="3058160"/>
            <a:ext cx="9874738" cy="3368127"/>
          </a:xfrm>
          <a:prstGeom prst="rect">
            <a:avLst/>
          </a:prstGeom>
        </p:spPr>
      </p:pic>
      <p:sp>
        <p:nvSpPr>
          <p:cNvPr id="4" name="Текст 3"/>
          <p:cNvSpPr>
            <a:spLocks noGrp="1"/>
          </p:cNvSpPr>
          <p:nvPr>
            <p:ph type="body" sz="half" idx="2"/>
          </p:nvPr>
        </p:nvSpPr>
        <p:spPr>
          <a:xfrm>
            <a:off x="5203075" y="162560"/>
            <a:ext cx="6045200" cy="2753360"/>
          </a:xfrm>
        </p:spPr>
        <p:txBody>
          <a:bodyPr>
            <a:noAutofit/>
          </a:bodyPr>
          <a:lstStyle/>
          <a:p>
            <a:r>
              <a:rPr lang="ru-RU" sz="2400" i="1" dirty="0"/>
              <a:t>Линейный </a:t>
            </a:r>
            <a:r>
              <a:rPr lang="ru-RU" sz="2400" i="1" dirty="0" err="1"/>
              <a:t>криптоанализ</a:t>
            </a:r>
            <a:r>
              <a:rPr lang="ru-RU" sz="2400" dirty="0"/>
              <a:t> основан на отношениях линейности. В этом типе </a:t>
            </a:r>
            <a:r>
              <a:rPr lang="ru-RU" sz="2400" dirty="0" err="1"/>
              <a:t>криптоанализа</a:t>
            </a:r>
            <a:r>
              <a:rPr lang="ru-RU" sz="2400" dirty="0"/>
              <a:t> представляют интерес два набора отношений: линейные </a:t>
            </a:r>
            <a:r>
              <a:rPr lang="ru-RU" sz="2400" dirty="0" err="1"/>
              <a:t>профайлы</a:t>
            </a:r>
            <a:r>
              <a:rPr lang="ru-RU" sz="2400" dirty="0"/>
              <a:t> и характеристики раунда, как показано на </a:t>
            </a:r>
            <a:r>
              <a:rPr lang="ru-RU" sz="2400" dirty="0" smtClean="0"/>
              <a:t>рисунке ниже:</a:t>
            </a:r>
            <a:endParaRPr lang="en-US" sz="2400" dirty="0"/>
          </a:p>
        </p:txBody>
      </p:sp>
    </p:spTree>
    <p:extLst>
      <p:ext uri="{BB962C8B-B14F-4D97-AF65-F5344CB8AC3E}">
        <p14:creationId xmlns:p14="http://schemas.microsoft.com/office/powerpoint/2010/main" val="28058045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986076" y="174043"/>
            <a:ext cx="5971171" cy="669237"/>
          </a:xfrm>
        </p:spPr>
        <p:txBody>
          <a:bodyPr>
            <a:noAutofit/>
          </a:bodyPr>
          <a:lstStyle/>
          <a:p>
            <a:r>
              <a:rPr lang="ru-RU" sz="4000" dirty="0" smtClean="0"/>
              <a:t>Характеристика раунда</a:t>
            </a:r>
            <a:endParaRPr lang="en-US" sz="4000" dirty="0"/>
          </a:p>
        </p:txBody>
      </p:sp>
      <p:pic>
        <p:nvPicPr>
          <p:cNvPr id="5" name="Объект 4"/>
          <p:cNvPicPr>
            <a:picLocks noGrp="1" noChangeAspect="1"/>
          </p:cNvPicPr>
          <p:nvPr>
            <p:ph idx="1"/>
          </p:nvPr>
        </p:nvPicPr>
        <p:blipFill>
          <a:blip r:embed="rId2"/>
          <a:stretch>
            <a:fillRect/>
          </a:stretch>
        </p:blipFill>
        <p:spPr>
          <a:xfrm>
            <a:off x="1452249" y="1075013"/>
            <a:ext cx="9302984" cy="3636259"/>
          </a:xfrm>
          <a:prstGeom prst="rect">
            <a:avLst/>
          </a:prstGeom>
        </p:spPr>
      </p:pic>
      <p:pic>
        <p:nvPicPr>
          <p:cNvPr id="7" name="Рисунок 6"/>
          <p:cNvPicPr>
            <a:picLocks noChangeAspect="1"/>
          </p:cNvPicPr>
          <p:nvPr/>
        </p:nvPicPr>
        <p:blipFill>
          <a:blip r:embed="rId3"/>
          <a:stretch>
            <a:fillRect/>
          </a:stretch>
        </p:blipFill>
        <p:spPr>
          <a:xfrm>
            <a:off x="1642427" y="4935006"/>
            <a:ext cx="8680133" cy="1564219"/>
          </a:xfrm>
          <a:prstGeom prst="rect">
            <a:avLst/>
          </a:prstGeom>
        </p:spPr>
      </p:pic>
    </p:spTree>
    <p:extLst>
      <p:ext uri="{BB962C8B-B14F-4D97-AF65-F5344CB8AC3E}">
        <p14:creationId xmlns:p14="http://schemas.microsoft.com/office/powerpoint/2010/main" val="16557979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49376" y="475864"/>
            <a:ext cx="4136495" cy="1192845"/>
          </a:xfrm>
        </p:spPr>
        <p:txBody>
          <a:bodyPr>
            <a:noAutofit/>
          </a:bodyPr>
          <a:lstStyle/>
          <a:p>
            <a:r>
              <a:rPr lang="ru-RU" sz="4000" dirty="0" err="1" smtClean="0"/>
              <a:t>Трёхраундная</a:t>
            </a:r>
            <a:r>
              <a:rPr lang="ru-RU" sz="4000" dirty="0" smtClean="0"/>
              <a:t> характеристика</a:t>
            </a:r>
            <a:endParaRPr lang="en-US" sz="4000" dirty="0"/>
          </a:p>
        </p:txBody>
      </p:sp>
      <p:pic>
        <p:nvPicPr>
          <p:cNvPr id="5" name="Объект 4"/>
          <p:cNvPicPr>
            <a:picLocks noGrp="1" noChangeAspect="1"/>
          </p:cNvPicPr>
          <p:nvPr>
            <p:ph idx="1"/>
          </p:nvPr>
        </p:nvPicPr>
        <p:blipFill>
          <a:blip r:embed="rId2"/>
          <a:stretch>
            <a:fillRect/>
          </a:stretch>
        </p:blipFill>
        <p:spPr>
          <a:xfrm>
            <a:off x="6421121" y="153627"/>
            <a:ext cx="4450080" cy="6511083"/>
          </a:xfrm>
          <a:prstGeom prst="rect">
            <a:avLst/>
          </a:prstGeom>
        </p:spPr>
      </p:pic>
      <p:sp>
        <p:nvSpPr>
          <p:cNvPr id="4" name="Текст 3"/>
          <p:cNvSpPr>
            <a:spLocks noGrp="1"/>
          </p:cNvSpPr>
          <p:nvPr>
            <p:ph type="body" sz="half" idx="2"/>
          </p:nvPr>
        </p:nvSpPr>
        <p:spPr>
          <a:xfrm>
            <a:off x="942976" y="1863404"/>
            <a:ext cx="5122544" cy="2332676"/>
          </a:xfrm>
        </p:spPr>
        <p:txBody>
          <a:bodyPr>
            <a:noAutofit/>
          </a:bodyPr>
          <a:lstStyle/>
          <a:p>
            <a:r>
              <a:rPr lang="ru-RU" sz="2000" dirty="0"/>
              <a:t>После создания и хранения </a:t>
            </a:r>
            <a:r>
              <a:rPr lang="ru-RU" sz="2000" dirty="0" err="1"/>
              <a:t>однораундных</a:t>
            </a:r>
            <a:r>
              <a:rPr lang="ru-RU" sz="2000" dirty="0"/>
              <a:t> характеристик анализатор может комбинировать различные раунды, чтобы создать множественную характеристику раунда. </a:t>
            </a:r>
            <a:r>
              <a:rPr lang="ru-RU" sz="2000" dirty="0" smtClean="0"/>
              <a:t>Рисунок справа показывает </a:t>
            </a:r>
            <a:r>
              <a:rPr lang="ru-RU" sz="2000" dirty="0"/>
              <a:t>случай </a:t>
            </a:r>
            <a:r>
              <a:rPr lang="ru-RU" sz="2000" dirty="0" err="1"/>
              <a:t>трехраундной</a:t>
            </a:r>
            <a:r>
              <a:rPr lang="ru-RU" sz="2000" dirty="0"/>
              <a:t> </a:t>
            </a:r>
            <a:r>
              <a:rPr lang="ru-RU" sz="2000" dirty="0" smtClean="0"/>
              <a:t>DES</a:t>
            </a:r>
            <a:r>
              <a:rPr lang="en-US" sz="2000" dirty="0"/>
              <a:t>.</a:t>
            </a:r>
          </a:p>
        </p:txBody>
      </p:sp>
      <p:pic>
        <p:nvPicPr>
          <p:cNvPr id="6" name="Рисунок 5"/>
          <p:cNvPicPr>
            <a:picLocks noChangeAspect="1"/>
          </p:cNvPicPr>
          <p:nvPr/>
        </p:nvPicPr>
        <p:blipFill>
          <a:blip r:embed="rId3"/>
          <a:stretch>
            <a:fillRect/>
          </a:stretch>
        </p:blipFill>
        <p:spPr>
          <a:xfrm>
            <a:off x="460470" y="4390775"/>
            <a:ext cx="5605050" cy="2273935"/>
          </a:xfrm>
          <a:prstGeom prst="rect">
            <a:avLst/>
          </a:prstGeom>
        </p:spPr>
      </p:pic>
    </p:spTree>
    <p:extLst>
      <p:ext uri="{BB962C8B-B14F-4D97-AF65-F5344CB8AC3E}">
        <p14:creationId xmlns:p14="http://schemas.microsoft.com/office/powerpoint/2010/main" val="27524357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680865" y="264160"/>
            <a:ext cx="6564735" cy="847404"/>
          </a:xfrm>
        </p:spPr>
        <p:txBody>
          <a:bodyPr>
            <a:normAutofit/>
          </a:bodyPr>
          <a:lstStyle/>
          <a:p>
            <a:r>
              <a:rPr lang="ru-RU" sz="4800" dirty="0" smtClean="0"/>
              <a:t>Какова вероятность?</a:t>
            </a:r>
            <a:endParaRPr lang="en-US" sz="4800" dirty="0"/>
          </a:p>
        </p:txBody>
      </p:sp>
      <p:pic>
        <p:nvPicPr>
          <p:cNvPr id="7" name="Объект 6"/>
          <p:cNvPicPr>
            <a:picLocks noGrp="1" noChangeAspect="1"/>
          </p:cNvPicPr>
          <p:nvPr>
            <p:ph idx="1"/>
          </p:nvPr>
        </p:nvPicPr>
        <p:blipFill>
          <a:blip r:embed="rId2"/>
          <a:stretch>
            <a:fillRect/>
          </a:stretch>
        </p:blipFill>
        <p:spPr>
          <a:xfrm>
            <a:off x="1370225" y="1502099"/>
            <a:ext cx="8820255" cy="1340330"/>
          </a:xfrm>
          <a:prstGeom prst="rect">
            <a:avLst/>
          </a:prstGeom>
        </p:spPr>
      </p:pic>
      <p:sp>
        <p:nvSpPr>
          <p:cNvPr id="4" name="Текст 3"/>
          <p:cNvSpPr>
            <a:spLocks noGrp="1"/>
          </p:cNvSpPr>
          <p:nvPr>
            <p:ph type="body" sz="half" idx="2"/>
          </p:nvPr>
        </p:nvSpPr>
        <p:spPr>
          <a:xfrm>
            <a:off x="1146705" y="3232964"/>
            <a:ext cx="3181455" cy="698956"/>
          </a:xfrm>
        </p:spPr>
        <p:txBody>
          <a:bodyPr>
            <a:normAutofit/>
          </a:bodyPr>
          <a:lstStyle/>
          <a:p>
            <a:r>
              <a:rPr lang="ru-RU" sz="3200" dirty="0" smtClean="0"/>
              <a:t>В нашем случае:</a:t>
            </a:r>
            <a:endParaRPr lang="en-US" sz="3200" dirty="0"/>
          </a:p>
        </p:txBody>
      </p:sp>
      <p:pic>
        <p:nvPicPr>
          <p:cNvPr id="8" name="Рисунок 7"/>
          <p:cNvPicPr>
            <a:picLocks noChangeAspect="1"/>
          </p:cNvPicPr>
          <p:nvPr/>
        </p:nvPicPr>
        <p:blipFill>
          <a:blip r:embed="rId3"/>
          <a:stretch>
            <a:fillRect/>
          </a:stretch>
        </p:blipFill>
        <p:spPr>
          <a:xfrm>
            <a:off x="945961" y="4322455"/>
            <a:ext cx="10416832" cy="636281"/>
          </a:xfrm>
          <a:prstGeom prst="rect">
            <a:avLst/>
          </a:prstGeom>
        </p:spPr>
      </p:pic>
    </p:spTree>
    <p:extLst>
      <p:ext uri="{BB962C8B-B14F-4D97-AF65-F5344CB8AC3E}">
        <p14:creationId xmlns:p14="http://schemas.microsoft.com/office/powerpoint/2010/main" val="8735769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39520" y="640080"/>
            <a:ext cx="9824719" cy="701040"/>
          </a:xfrm>
        </p:spPr>
        <p:txBody>
          <a:bodyPr>
            <a:noAutofit/>
          </a:bodyPr>
          <a:lstStyle/>
          <a:p>
            <a:r>
              <a:rPr lang="ru-RU" sz="4000" dirty="0" err="1" smtClean="0"/>
              <a:t>Шестнадцатираундная</a:t>
            </a:r>
            <a:r>
              <a:rPr lang="ru-RU" sz="4000" dirty="0" smtClean="0"/>
              <a:t> характеристика</a:t>
            </a:r>
            <a:endParaRPr lang="en-US" sz="4000" dirty="0"/>
          </a:p>
        </p:txBody>
      </p:sp>
      <p:pic>
        <p:nvPicPr>
          <p:cNvPr id="5" name="Объект 4"/>
          <p:cNvPicPr>
            <a:picLocks noGrp="1" noChangeAspect="1"/>
          </p:cNvPicPr>
          <p:nvPr>
            <p:ph idx="1"/>
          </p:nvPr>
        </p:nvPicPr>
        <p:blipFill>
          <a:blip r:embed="rId2"/>
          <a:stretch>
            <a:fillRect/>
          </a:stretch>
        </p:blipFill>
        <p:spPr>
          <a:xfrm>
            <a:off x="539039" y="3931261"/>
            <a:ext cx="11225680" cy="539139"/>
          </a:xfrm>
          <a:prstGeom prst="rect">
            <a:avLst/>
          </a:prstGeom>
        </p:spPr>
      </p:pic>
      <p:sp>
        <p:nvSpPr>
          <p:cNvPr id="4" name="Текст 3"/>
          <p:cNvSpPr>
            <a:spLocks noGrp="1"/>
          </p:cNvSpPr>
          <p:nvPr>
            <p:ph type="body" sz="half" idx="2"/>
          </p:nvPr>
        </p:nvSpPr>
        <p:spPr>
          <a:xfrm>
            <a:off x="1146705" y="2428240"/>
            <a:ext cx="4451455" cy="955040"/>
          </a:xfrm>
        </p:spPr>
        <p:txBody>
          <a:bodyPr>
            <a:noAutofit/>
          </a:bodyPr>
          <a:lstStyle/>
          <a:p>
            <a:r>
              <a:rPr lang="ru-RU" sz="4400" dirty="0" smtClean="0"/>
              <a:t>Общая формула:</a:t>
            </a:r>
            <a:endParaRPr lang="en-US" sz="4400" dirty="0"/>
          </a:p>
        </p:txBody>
      </p:sp>
    </p:spTree>
    <p:extLst>
      <p:ext uri="{BB962C8B-B14F-4D97-AF65-F5344CB8AC3E}">
        <p14:creationId xmlns:p14="http://schemas.microsoft.com/office/powerpoint/2010/main" val="37235503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61440" y="406399"/>
            <a:ext cx="9245599" cy="853441"/>
          </a:xfrm>
        </p:spPr>
        <p:txBody>
          <a:bodyPr>
            <a:noAutofit/>
          </a:bodyPr>
          <a:lstStyle/>
          <a:p>
            <a:r>
              <a:rPr lang="ru-RU" sz="4000" dirty="0" smtClean="0"/>
              <a:t>Линейный </a:t>
            </a:r>
            <a:r>
              <a:rPr lang="ru-RU" sz="4000" dirty="0" err="1" smtClean="0"/>
              <a:t>криптоанализ</a:t>
            </a:r>
            <a:r>
              <a:rPr lang="ru-RU" sz="4000" dirty="0" smtClean="0"/>
              <a:t> </a:t>
            </a:r>
            <a:r>
              <a:rPr lang="en-US" sz="4000" dirty="0" smtClean="0"/>
              <a:t>DES. </a:t>
            </a:r>
            <a:r>
              <a:rPr lang="ru-RU" sz="4000" dirty="0" smtClean="0"/>
              <a:t>Итоги.</a:t>
            </a:r>
            <a:endParaRPr lang="en-US" sz="4000" dirty="0"/>
          </a:p>
        </p:txBody>
      </p:sp>
      <p:sp>
        <p:nvSpPr>
          <p:cNvPr id="4" name="Текст 3"/>
          <p:cNvSpPr>
            <a:spLocks noGrp="1"/>
          </p:cNvSpPr>
          <p:nvPr>
            <p:ph type="body" sz="half" idx="2"/>
          </p:nvPr>
        </p:nvSpPr>
        <p:spPr>
          <a:xfrm>
            <a:off x="1451505" y="1436686"/>
            <a:ext cx="8871055" cy="4303714"/>
          </a:xfrm>
        </p:spPr>
        <p:txBody>
          <a:bodyPr>
            <a:normAutofit fontScale="92500"/>
          </a:bodyPr>
          <a:lstStyle/>
          <a:p>
            <a:r>
              <a:rPr lang="ru-RU" sz="3600" b="1" dirty="0" smtClean="0"/>
              <a:t>Процесс атаки</a:t>
            </a:r>
            <a:endParaRPr lang="ru-RU" sz="3600" b="1" dirty="0"/>
          </a:p>
          <a:p>
            <a:r>
              <a:rPr lang="ru-RU" sz="2800" dirty="0"/>
              <a:t>После нахождения и сохранения многих отношений между некоторыми битами исходного текста, битами зашифрованного текста и битами ключей раунда Ева может обратиться к некоторым парам исходного текста / зашифрованного текста (атака знания исходного текста) и использовать соответствующие биты из сохраненных характеристик, чтобы найти биты в ключах раунда.</a:t>
            </a:r>
          </a:p>
          <a:p>
            <a:endParaRPr lang="en-US" dirty="0"/>
          </a:p>
        </p:txBody>
      </p:sp>
    </p:spTree>
    <p:extLst>
      <p:ext uri="{BB962C8B-B14F-4D97-AF65-F5344CB8AC3E}">
        <p14:creationId xmlns:p14="http://schemas.microsoft.com/office/powerpoint/2010/main" val="42947546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331719" y="1493519"/>
            <a:ext cx="7548881" cy="1386523"/>
          </a:xfrm>
        </p:spPr>
        <p:txBody>
          <a:bodyPr>
            <a:noAutofit/>
          </a:bodyPr>
          <a:lstStyle/>
          <a:p>
            <a:r>
              <a:rPr lang="ru-RU" sz="9600" dirty="0" smtClean="0"/>
              <a:t>На этом всё!</a:t>
            </a:r>
            <a:endParaRPr lang="en-US" sz="9600" dirty="0"/>
          </a:p>
        </p:txBody>
      </p:sp>
      <p:sp>
        <p:nvSpPr>
          <p:cNvPr id="3" name="Подзаголовок 2"/>
          <p:cNvSpPr>
            <a:spLocks noGrp="1"/>
          </p:cNvSpPr>
          <p:nvPr>
            <p:ph type="subTitle" idx="1"/>
          </p:nvPr>
        </p:nvSpPr>
        <p:spPr>
          <a:xfrm>
            <a:off x="2834640" y="3002598"/>
            <a:ext cx="6543041" cy="533082"/>
          </a:xfrm>
        </p:spPr>
        <p:txBody>
          <a:bodyPr>
            <a:noAutofit/>
          </a:bodyPr>
          <a:lstStyle/>
          <a:p>
            <a:r>
              <a:rPr lang="ru-RU" dirty="0" smtClean="0"/>
              <a:t>Спасибо за внимание и удачи в </a:t>
            </a:r>
            <a:r>
              <a:rPr lang="ru-RU" dirty="0" err="1" smtClean="0"/>
              <a:t>криптоанализе</a:t>
            </a:r>
            <a:endParaRPr lang="en-US" dirty="0"/>
          </a:p>
        </p:txBody>
      </p:sp>
    </p:spTree>
    <p:extLst>
      <p:ext uri="{BB962C8B-B14F-4D97-AF65-F5344CB8AC3E}">
        <p14:creationId xmlns:p14="http://schemas.microsoft.com/office/powerpoint/2010/main" val="1276655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5795" y="954392"/>
            <a:ext cx="4282030" cy="766674"/>
          </a:xfrm>
        </p:spPr>
        <p:txBody>
          <a:bodyPr>
            <a:normAutofit/>
          </a:bodyPr>
          <a:lstStyle/>
          <a:p>
            <a:r>
              <a:rPr lang="ru-RU" sz="4400" dirty="0" smtClean="0"/>
              <a:t>Что такое </a:t>
            </a:r>
            <a:r>
              <a:rPr lang="en-US" sz="4400" dirty="0" smtClean="0"/>
              <a:t>DES</a:t>
            </a:r>
            <a:r>
              <a:rPr lang="ru-RU" sz="4400" dirty="0"/>
              <a:t>?</a:t>
            </a:r>
            <a:endParaRPr lang="en-US" sz="4400" dirty="0"/>
          </a:p>
        </p:txBody>
      </p:sp>
      <p:pic>
        <p:nvPicPr>
          <p:cNvPr id="5" name="Объект 4"/>
          <p:cNvPicPr>
            <a:picLocks noGrp="1" noChangeAspect="1"/>
          </p:cNvPicPr>
          <p:nvPr>
            <p:ph idx="1"/>
          </p:nvPr>
        </p:nvPicPr>
        <p:blipFill>
          <a:blip r:embed="rId2"/>
          <a:stretch>
            <a:fillRect/>
          </a:stretch>
        </p:blipFill>
        <p:spPr>
          <a:xfrm>
            <a:off x="922174" y="1869293"/>
            <a:ext cx="5144061" cy="4169042"/>
          </a:xfrm>
          <a:prstGeom prst="rect">
            <a:avLst/>
          </a:prstGeom>
        </p:spPr>
      </p:pic>
      <p:sp>
        <p:nvSpPr>
          <p:cNvPr id="4" name="Текст 3"/>
          <p:cNvSpPr>
            <a:spLocks noGrp="1"/>
          </p:cNvSpPr>
          <p:nvPr>
            <p:ph type="body" sz="half" idx="2"/>
          </p:nvPr>
        </p:nvSpPr>
        <p:spPr>
          <a:xfrm>
            <a:off x="6066235" y="313594"/>
            <a:ext cx="5689159" cy="6260201"/>
          </a:xfrm>
        </p:spPr>
        <p:txBody>
          <a:bodyPr>
            <a:normAutofit lnSpcReduction="10000"/>
          </a:bodyPr>
          <a:lstStyle/>
          <a:p>
            <a:r>
              <a:rPr lang="ru-RU" dirty="0"/>
              <a:t>Основные </a:t>
            </a:r>
            <a:r>
              <a:rPr lang="ru-RU" b="1" i="1" dirty="0"/>
              <a:t>достоинства алгоритма DES</a:t>
            </a:r>
            <a:r>
              <a:rPr lang="ru-RU" dirty="0"/>
              <a:t>:</a:t>
            </a:r>
          </a:p>
          <a:p>
            <a:pPr marL="285750" indent="-285750">
              <a:buFont typeface="Wingdings" panose="05000000000000000000" pitchFamily="2" charset="2"/>
              <a:buChar char="Ø"/>
            </a:pPr>
            <a:r>
              <a:rPr lang="ru-RU" dirty="0"/>
              <a:t>используется только один ключ длиной 56 битов;</a:t>
            </a:r>
          </a:p>
          <a:p>
            <a:pPr marL="285750" indent="-285750">
              <a:buFont typeface="Wingdings" panose="05000000000000000000" pitchFamily="2" charset="2"/>
              <a:buChar char="Ø"/>
            </a:pPr>
            <a:r>
              <a:rPr lang="ru-RU" dirty="0"/>
              <a:t>зашифровав сообщение с помощью одного пакета, для расшифровки вы можете использовать любой другой;</a:t>
            </a:r>
          </a:p>
          <a:p>
            <a:pPr marL="285750" indent="-285750">
              <a:buFont typeface="Wingdings" panose="05000000000000000000" pitchFamily="2" charset="2"/>
              <a:buChar char="Ø"/>
            </a:pPr>
            <a:r>
              <a:rPr lang="ru-RU" dirty="0"/>
              <a:t>относительная простота алгоритма обеспечивает высокую скорость обработки информации;</a:t>
            </a:r>
          </a:p>
          <a:p>
            <a:pPr marL="285750" indent="-285750">
              <a:buFont typeface="Wingdings" panose="05000000000000000000" pitchFamily="2" charset="2"/>
              <a:buChar char="Ø"/>
            </a:pPr>
            <a:r>
              <a:rPr lang="ru-RU" dirty="0"/>
              <a:t>достаточно высокая стойкость алгоритма</a:t>
            </a:r>
            <a:r>
              <a:rPr lang="ru-RU" dirty="0" smtClean="0"/>
              <a:t>.</a:t>
            </a:r>
          </a:p>
          <a:p>
            <a:pPr marL="285750" indent="-285750">
              <a:buFont typeface="Wingdings" panose="05000000000000000000" pitchFamily="2" charset="2"/>
              <a:buChar char="Ø"/>
            </a:pPr>
            <a:endParaRPr lang="ru-RU" dirty="0" smtClean="0"/>
          </a:p>
          <a:p>
            <a:r>
              <a:rPr lang="ru-RU" sz="2400" dirty="0"/>
              <a:t>DES осуществляет шифрование 64-битовых блоков данных с помощью 56-битового ключа. </a:t>
            </a:r>
            <a:r>
              <a:rPr lang="ru-RU" sz="2400" dirty="0" err="1"/>
              <a:t>Расшифрование</a:t>
            </a:r>
            <a:r>
              <a:rPr lang="ru-RU" sz="2400" dirty="0"/>
              <a:t> в DES является операцией обратной шифрованию и выполняется путем повторения операций шифрования в обратной </a:t>
            </a:r>
            <a:r>
              <a:rPr lang="ru-RU" sz="2400" dirty="0" smtClean="0"/>
              <a:t>последовательности.</a:t>
            </a:r>
            <a:endParaRPr lang="ru-RU" sz="2400" dirty="0"/>
          </a:p>
        </p:txBody>
      </p:sp>
    </p:spTree>
    <p:extLst>
      <p:ext uri="{BB962C8B-B14F-4D97-AF65-F5344CB8AC3E}">
        <p14:creationId xmlns:p14="http://schemas.microsoft.com/office/powerpoint/2010/main" val="28904431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ity-sochi.ru/wp-content/uploads/2019/04/0-1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466426"/>
            <a:ext cx="5029199" cy="4629574"/>
          </a:xfrm>
          <a:prstGeom prst="rect">
            <a:avLst/>
          </a:prstGeom>
          <a:noFill/>
          <a:effectLst>
            <a:glow>
              <a:schemeClr val="accent1">
                <a:alpha val="0"/>
              </a:schemeClr>
            </a:glow>
            <a:outerShdw blurRad="50800" dist="50800" dir="5400000" algn="ctr" rotWithShape="0">
              <a:srgbClr val="000000"/>
            </a:outerShdw>
          </a:effectLst>
        </p:spPr>
      </p:pic>
      <p:sp>
        <p:nvSpPr>
          <p:cNvPr id="2" name="Заголовок 1"/>
          <p:cNvSpPr>
            <a:spLocks noGrp="1"/>
          </p:cNvSpPr>
          <p:nvPr>
            <p:ph type="title"/>
          </p:nvPr>
        </p:nvSpPr>
        <p:spPr>
          <a:xfrm>
            <a:off x="1728384" y="457200"/>
            <a:ext cx="3647717" cy="709009"/>
          </a:xfrm>
        </p:spPr>
        <p:txBody>
          <a:bodyPr>
            <a:normAutofit/>
          </a:bodyPr>
          <a:lstStyle/>
          <a:p>
            <a:r>
              <a:rPr lang="ru-RU" sz="4000" b="1" dirty="0"/>
              <a:t>Слабости </a:t>
            </a:r>
            <a:r>
              <a:rPr lang="en-US" sz="4000" b="1" dirty="0" smtClean="0"/>
              <a:t>DES</a:t>
            </a:r>
            <a:endParaRPr lang="en-US" sz="4000" dirty="0"/>
          </a:p>
        </p:txBody>
      </p:sp>
      <p:sp>
        <p:nvSpPr>
          <p:cNvPr id="3" name="Объект 2"/>
          <p:cNvSpPr>
            <a:spLocks noGrp="1"/>
          </p:cNvSpPr>
          <p:nvPr>
            <p:ph idx="1"/>
          </p:nvPr>
        </p:nvSpPr>
        <p:spPr>
          <a:xfrm>
            <a:off x="5969000" y="457200"/>
            <a:ext cx="5891209" cy="6045199"/>
          </a:xfrm>
        </p:spPr>
        <p:txBody>
          <a:bodyPr>
            <a:normAutofit fontScale="70000" lnSpcReduction="20000"/>
          </a:bodyPr>
          <a:lstStyle/>
          <a:p>
            <a:pPr marL="0" indent="0">
              <a:buNone/>
            </a:pPr>
            <a:r>
              <a:rPr lang="ru-RU" b="1" dirty="0" smtClean="0"/>
              <a:t>S-блоки</a:t>
            </a:r>
            <a:r>
              <a:rPr lang="ru-RU" dirty="0"/>
              <a:t>. В литературе указываются по крайней мере три проблемы S -блоков.</a:t>
            </a:r>
          </a:p>
          <a:p>
            <a:r>
              <a:rPr lang="ru-RU" dirty="0"/>
              <a:t>В S -блоке 4 три бита выхода могут быть получены тем же самым способом, что и первый бит выхода: дополнением некоторых из входных битов.</a:t>
            </a:r>
          </a:p>
          <a:p>
            <a:r>
              <a:rPr lang="ru-RU" dirty="0"/>
              <a:t>Два специально выбранных входа к массиву S -блока могут создать тот же самый выход.</a:t>
            </a:r>
          </a:p>
          <a:p>
            <a:r>
              <a:rPr lang="ru-RU" dirty="0"/>
              <a:t>Можно получить тот же самый выход в одном единственном раунде, изменяя биты только в трех соседних S -блоках.</a:t>
            </a:r>
          </a:p>
          <a:p>
            <a:pPr marL="0" indent="0">
              <a:buNone/>
            </a:pPr>
            <a:r>
              <a:rPr lang="ru-RU" b="1" dirty="0"/>
              <a:t>P-блоки</a:t>
            </a:r>
            <a:r>
              <a:rPr lang="ru-RU" dirty="0"/>
              <a:t>. В структуре P -блока были найдены одна загадка и одна слабость.</a:t>
            </a:r>
          </a:p>
          <a:p>
            <a:r>
              <a:rPr lang="ru-RU" dirty="0"/>
              <a:t>Не ясно, почему проектировщики </a:t>
            </a:r>
            <a:r>
              <a:rPr lang="ru-RU" i="1" dirty="0"/>
              <a:t>DES</a:t>
            </a:r>
            <a:r>
              <a:rPr lang="ru-RU" dirty="0"/>
              <a:t> использовали начальную и конечную перестановки. Эти перестановки не вносят никаких новых свойств с точки зрения безопасности.</a:t>
            </a:r>
          </a:p>
          <a:p>
            <a:r>
              <a:rPr lang="ru-RU" dirty="0"/>
              <a:t>В перестановке расширения (в функции) первые и четвертые биты последовательностей на 4 бита повторяются.</a:t>
            </a:r>
          </a:p>
          <a:p>
            <a:endParaRPr lang="en-US" dirty="0"/>
          </a:p>
        </p:txBody>
      </p:sp>
    </p:spTree>
    <p:extLst>
      <p:ext uri="{BB962C8B-B14F-4D97-AF65-F5344CB8AC3E}">
        <p14:creationId xmlns:p14="http://schemas.microsoft.com/office/powerpoint/2010/main" val="13926082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6704" y="721359"/>
            <a:ext cx="3856037" cy="1253805"/>
          </a:xfrm>
        </p:spPr>
        <p:txBody>
          <a:bodyPr>
            <a:normAutofit/>
          </a:bodyPr>
          <a:lstStyle/>
          <a:p>
            <a:r>
              <a:rPr lang="ru-RU" sz="4000" dirty="0" smtClean="0"/>
              <a:t>Слабость </a:t>
            </a:r>
            <a:r>
              <a:rPr lang="en-US" sz="4000" dirty="0" smtClean="0"/>
              <a:t>DES</a:t>
            </a:r>
            <a:r>
              <a:rPr lang="ru-RU" sz="4000" dirty="0" smtClean="0"/>
              <a:t> в ключе шифра</a:t>
            </a:r>
            <a:endParaRPr lang="en-US" sz="4000" dirty="0"/>
          </a:p>
        </p:txBody>
      </p:sp>
      <p:pic>
        <p:nvPicPr>
          <p:cNvPr id="5" name="Объект 4"/>
          <p:cNvPicPr>
            <a:picLocks noGrp="1" noChangeAspect="1"/>
          </p:cNvPicPr>
          <p:nvPr>
            <p:ph idx="1"/>
          </p:nvPr>
        </p:nvPicPr>
        <p:blipFill>
          <a:blip r:embed="rId2"/>
          <a:stretch>
            <a:fillRect/>
          </a:stretch>
        </p:blipFill>
        <p:spPr>
          <a:xfrm>
            <a:off x="2005507" y="4668520"/>
            <a:ext cx="7653616" cy="1856919"/>
          </a:xfrm>
          <a:prstGeom prst="rect">
            <a:avLst/>
          </a:prstGeom>
        </p:spPr>
      </p:pic>
      <p:sp>
        <p:nvSpPr>
          <p:cNvPr id="4" name="Текст 3"/>
          <p:cNvSpPr>
            <a:spLocks noGrp="1"/>
          </p:cNvSpPr>
          <p:nvPr>
            <p:ph type="body" sz="half" idx="2"/>
          </p:nvPr>
        </p:nvSpPr>
        <p:spPr>
          <a:xfrm>
            <a:off x="5378627" y="364616"/>
            <a:ext cx="6142813" cy="4049413"/>
          </a:xfrm>
        </p:spPr>
        <p:txBody>
          <a:bodyPr>
            <a:normAutofit fontScale="92500" lnSpcReduction="10000"/>
          </a:bodyPr>
          <a:lstStyle/>
          <a:p>
            <a:r>
              <a:rPr lang="ru-RU" dirty="0"/>
              <a:t>Ключи раунда, созданные от любого из этих слабых ключей, — те же самые и имеют тот же самый тип, что и ключ шифра. Например, эти шестнадцать ключей раунда создают первый ключ, который состоит из всех нулей или всех единиц или наполовину из нулей и единиц.</a:t>
            </a:r>
          </a:p>
          <a:p>
            <a:r>
              <a:rPr lang="ru-RU" dirty="0"/>
              <a:t>Это происходит по той причине, что алгоритм генерирования ключей сначала делит ключ шифра на две половины. Смещение или перестановка блока не изменяют блок, если он состоит из всех нулей, или всех единиц, или наполовину из нулей и единиц.</a:t>
            </a:r>
          </a:p>
          <a:p>
            <a:r>
              <a:rPr lang="ru-RU" dirty="0"/>
              <a:t>В чем опасность использования слабых ключей? Если мы зашифровали блок слабым ключом и впоследствии расшифровали результат тем же самым слабым ключом, мы получаем первоначальный блок. Процесс создает один и тот же первоначальный блок, если мы расшифровываем блок дважды. Другими словами, каждый слабый ключ есть инверсия самого себя: </a:t>
            </a:r>
            <a:r>
              <a:rPr lang="ru-RU" dirty="0" err="1"/>
              <a:t>E</a:t>
            </a:r>
            <a:r>
              <a:rPr lang="ru-RU" baseline="-25000" dirty="0" err="1"/>
              <a:t>k</a:t>
            </a:r>
            <a:r>
              <a:rPr lang="ru-RU" dirty="0"/>
              <a:t>. (</a:t>
            </a:r>
            <a:r>
              <a:rPr lang="ru-RU" dirty="0" err="1"/>
              <a:t>E</a:t>
            </a:r>
            <a:r>
              <a:rPr lang="ru-RU" baseline="-25000" dirty="0" err="1"/>
              <a:t>k</a:t>
            </a:r>
            <a:r>
              <a:rPr lang="ru-RU" dirty="0"/>
              <a:t> (P)) = P, как это показано на </a:t>
            </a:r>
            <a:r>
              <a:rPr lang="ru-RU" dirty="0">
                <a:hlinkClick r:id="rId3"/>
              </a:rPr>
              <a:t>рис. 8.11</a:t>
            </a:r>
            <a:r>
              <a:rPr lang="ru-RU" dirty="0"/>
              <a:t>.</a:t>
            </a:r>
          </a:p>
          <a:p>
            <a:endParaRPr lang="en-US" dirty="0"/>
          </a:p>
        </p:txBody>
      </p:sp>
      <p:pic>
        <p:nvPicPr>
          <p:cNvPr id="6" name="Рисунок 5"/>
          <p:cNvPicPr>
            <a:picLocks noChangeAspect="1"/>
          </p:cNvPicPr>
          <p:nvPr/>
        </p:nvPicPr>
        <p:blipFill>
          <a:blip r:embed="rId4"/>
          <a:stretch>
            <a:fillRect/>
          </a:stretch>
        </p:blipFill>
        <p:spPr>
          <a:xfrm>
            <a:off x="460576" y="2229547"/>
            <a:ext cx="4730108" cy="2184482"/>
          </a:xfrm>
          <a:prstGeom prst="rect">
            <a:avLst/>
          </a:prstGeom>
        </p:spPr>
      </p:pic>
    </p:spTree>
    <p:extLst>
      <p:ext uri="{BB962C8B-B14F-4D97-AF65-F5344CB8AC3E}">
        <p14:creationId xmlns:p14="http://schemas.microsoft.com/office/powerpoint/2010/main" val="11089808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10193" y="884845"/>
            <a:ext cx="4238095" cy="1436685"/>
          </a:xfrm>
        </p:spPr>
        <p:txBody>
          <a:bodyPr>
            <a:normAutofit/>
          </a:bodyPr>
          <a:lstStyle/>
          <a:p>
            <a:r>
              <a:rPr lang="ru-RU" dirty="0" smtClean="0"/>
              <a:t>Дифференциальный (разностный) </a:t>
            </a:r>
            <a:r>
              <a:rPr lang="ru-RU" dirty="0" err="1" smtClean="0"/>
              <a:t>криптоанализ</a:t>
            </a:r>
            <a:r>
              <a:rPr lang="en-US" dirty="0" smtClean="0"/>
              <a:t> DES</a:t>
            </a:r>
            <a:endParaRPr lang="en-US" dirty="0"/>
          </a:p>
        </p:txBody>
      </p:sp>
      <p:pic>
        <p:nvPicPr>
          <p:cNvPr id="5" name="Объект 4"/>
          <p:cNvPicPr>
            <a:picLocks noGrp="1" noChangeAspect="1"/>
          </p:cNvPicPr>
          <p:nvPr>
            <p:ph idx="1"/>
          </p:nvPr>
        </p:nvPicPr>
        <p:blipFill>
          <a:blip r:embed="rId2"/>
          <a:stretch>
            <a:fillRect/>
          </a:stretch>
        </p:blipFill>
        <p:spPr>
          <a:xfrm>
            <a:off x="1478915" y="2864597"/>
            <a:ext cx="9211182" cy="3313204"/>
          </a:xfrm>
          <a:prstGeom prst="rect">
            <a:avLst/>
          </a:prstGeom>
        </p:spPr>
      </p:pic>
      <p:sp>
        <p:nvSpPr>
          <p:cNvPr id="4" name="Текст 3"/>
          <p:cNvSpPr>
            <a:spLocks noGrp="1"/>
          </p:cNvSpPr>
          <p:nvPr>
            <p:ph type="body" sz="half" idx="2"/>
          </p:nvPr>
        </p:nvSpPr>
        <p:spPr>
          <a:xfrm>
            <a:off x="5348288" y="506602"/>
            <a:ext cx="6132512" cy="2086462"/>
          </a:xfrm>
        </p:spPr>
        <p:txBody>
          <a:bodyPr>
            <a:noAutofit/>
          </a:bodyPr>
          <a:lstStyle/>
          <a:p>
            <a:r>
              <a:rPr lang="ru-RU" sz="1800" dirty="0"/>
              <a:t>Идея относительно дифференциального </a:t>
            </a:r>
            <a:r>
              <a:rPr lang="ru-RU" sz="1800" dirty="0" err="1"/>
              <a:t>криптоанализа</a:t>
            </a:r>
            <a:r>
              <a:rPr lang="ru-RU" sz="1800" dirty="0"/>
              <a:t> базируется на вероятностных отношениях между входными разностями и разностями выхода. Два отношения представляют конкретный интерес в анализе: </a:t>
            </a:r>
            <a:r>
              <a:rPr lang="ru-RU" sz="1800" i="1" dirty="0"/>
              <a:t>дифференциальный </a:t>
            </a:r>
            <a:r>
              <a:rPr lang="ru-RU" sz="1800" i="1" dirty="0" err="1"/>
              <a:t>профайл</a:t>
            </a:r>
            <a:r>
              <a:rPr lang="ru-RU" sz="1800" dirty="0"/>
              <a:t> и </a:t>
            </a:r>
            <a:r>
              <a:rPr lang="ru-RU" sz="1800" i="1" dirty="0"/>
              <a:t>характеристика раунда</a:t>
            </a:r>
            <a:r>
              <a:rPr lang="ru-RU" sz="1800" dirty="0"/>
              <a:t>, как это показано на </a:t>
            </a:r>
            <a:r>
              <a:rPr lang="ru-RU" sz="1800" dirty="0" smtClean="0"/>
              <a:t>рисунке ниже:</a:t>
            </a:r>
            <a:endParaRPr lang="en-US" sz="1800" dirty="0"/>
          </a:p>
        </p:txBody>
      </p:sp>
    </p:spTree>
    <p:extLst>
      <p:ext uri="{BB962C8B-B14F-4D97-AF65-F5344CB8AC3E}">
        <p14:creationId xmlns:p14="http://schemas.microsoft.com/office/powerpoint/2010/main" val="16110093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689932" y="162560"/>
            <a:ext cx="4817215" cy="583244"/>
          </a:xfrm>
        </p:spPr>
        <p:txBody>
          <a:bodyPr/>
          <a:lstStyle/>
          <a:p>
            <a:r>
              <a:rPr lang="ru-RU" dirty="0" smtClean="0"/>
              <a:t>Характеристика раунда</a:t>
            </a:r>
            <a:endParaRPr lang="en-US" dirty="0"/>
          </a:p>
        </p:txBody>
      </p:sp>
      <p:pic>
        <p:nvPicPr>
          <p:cNvPr id="5" name="Объект 4"/>
          <p:cNvPicPr>
            <a:picLocks noGrp="1" noChangeAspect="1"/>
          </p:cNvPicPr>
          <p:nvPr>
            <p:ph idx="1"/>
          </p:nvPr>
        </p:nvPicPr>
        <p:blipFill>
          <a:blip r:embed="rId2"/>
          <a:stretch>
            <a:fillRect/>
          </a:stretch>
        </p:blipFill>
        <p:spPr>
          <a:xfrm>
            <a:off x="2026920" y="867724"/>
            <a:ext cx="7675880" cy="5638210"/>
          </a:xfrm>
          <a:prstGeom prst="rect">
            <a:avLst/>
          </a:prstGeom>
        </p:spPr>
      </p:pic>
    </p:spTree>
    <p:extLst>
      <p:ext uri="{BB962C8B-B14F-4D97-AF65-F5344CB8AC3E}">
        <p14:creationId xmlns:p14="http://schemas.microsoft.com/office/powerpoint/2010/main" val="26099523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85185" y="406399"/>
            <a:ext cx="4156815" cy="1290321"/>
          </a:xfrm>
        </p:spPr>
        <p:txBody>
          <a:bodyPr>
            <a:noAutofit/>
          </a:bodyPr>
          <a:lstStyle/>
          <a:p>
            <a:r>
              <a:rPr lang="ru-RU" sz="4000" dirty="0" err="1" smtClean="0"/>
              <a:t>Трёхраундная</a:t>
            </a:r>
            <a:r>
              <a:rPr lang="ru-RU" sz="4000" dirty="0" smtClean="0"/>
              <a:t> характеристика</a:t>
            </a:r>
            <a:endParaRPr lang="en-US" sz="4000" dirty="0"/>
          </a:p>
        </p:txBody>
      </p:sp>
      <p:sp>
        <p:nvSpPr>
          <p:cNvPr id="4" name="Текст 3"/>
          <p:cNvSpPr>
            <a:spLocks noGrp="1"/>
          </p:cNvSpPr>
          <p:nvPr>
            <p:ph type="body" sz="half" idx="2"/>
          </p:nvPr>
        </p:nvSpPr>
        <p:spPr>
          <a:xfrm>
            <a:off x="1146705" y="1808480"/>
            <a:ext cx="4695295" cy="4307840"/>
          </a:xfrm>
        </p:spPr>
        <p:txBody>
          <a:bodyPr>
            <a:noAutofit/>
          </a:bodyPr>
          <a:lstStyle/>
          <a:p>
            <a:r>
              <a:rPr lang="ru-RU" sz="2400" dirty="0"/>
              <a:t>После создания и хранения </a:t>
            </a:r>
            <a:r>
              <a:rPr lang="ru-RU" sz="2400" dirty="0" err="1"/>
              <a:t>однораундных</a:t>
            </a:r>
            <a:r>
              <a:rPr lang="ru-RU" sz="2400" dirty="0"/>
              <a:t> характеристик анализатор может комбинировать различное количество раундов, чтобы создать множественную характеристику раунда. Рисунок </a:t>
            </a:r>
            <a:r>
              <a:rPr lang="ru-RU" sz="2400" dirty="0" smtClean="0"/>
              <a:t>справа</a:t>
            </a:r>
            <a:r>
              <a:rPr lang="ru-RU" sz="2400" dirty="0"/>
              <a:t> </a:t>
            </a:r>
            <a:r>
              <a:rPr lang="ru-RU" sz="2400" dirty="0" smtClean="0"/>
              <a:t>как раз показывает </a:t>
            </a:r>
            <a:r>
              <a:rPr lang="ru-RU" sz="2400" dirty="0"/>
              <a:t>случай </a:t>
            </a:r>
            <a:r>
              <a:rPr lang="ru-RU" sz="2400" dirty="0" err="1"/>
              <a:t>трехраундной</a:t>
            </a:r>
            <a:r>
              <a:rPr lang="ru-RU" sz="2400" dirty="0"/>
              <a:t> DES.</a:t>
            </a:r>
            <a:endParaRPr lang="en-US" sz="2400" dirty="0"/>
          </a:p>
        </p:txBody>
      </p:sp>
      <p:pic>
        <p:nvPicPr>
          <p:cNvPr id="7" name="Объект 4"/>
          <p:cNvPicPr>
            <a:picLocks noGrp="1" noChangeAspect="1"/>
          </p:cNvPicPr>
          <p:nvPr>
            <p:ph idx="1"/>
          </p:nvPr>
        </p:nvPicPr>
        <p:blipFill>
          <a:blip r:embed="rId2"/>
          <a:stretch>
            <a:fillRect/>
          </a:stretch>
        </p:blipFill>
        <p:spPr>
          <a:xfrm>
            <a:off x="6219589" y="267222"/>
            <a:ext cx="4712571" cy="6143738"/>
          </a:xfrm>
          <a:prstGeom prst="rect">
            <a:avLst/>
          </a:prstGeom>
        </p:spPr>
      </p:pic>
    </p:spTree>
    <p:extLst>
      <p:ext uri="{BB962C8B-B14F-4D97-AF65-F5344CB8AC3E}">
        <p14:creationId xmlns:p14="http://schemas.microsoft.com/office/powerpoint/2010/main" val="12809207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825" y="673946"/>
            <a:ext cx="4278735" cy="985520"/>
          </a:xfrm>
        </p:spPr>
        <p:txBody>
          <a:bodyPr>
            <a:normAutofit/>
          </a:bodyPr>
          <a:lstStyle/>
          <a:p>
            <a:r>
              <a:rPr lang="ru-RU" sz="2800" b="1" dirty="0" err="1"/>
              <a:t>Шестнадцатираундная</a:t>
            </a:r>
            <a:r>
              <a:rPr lang="ru-RU" sz="2800" b="1" dirty="0"/>
              <a:t> </a:t>
            </a:r>
            <a:r>
              <a:rPr lang="ru-RU" sz="2800" b="1" dirty="0" smtClean="0"/>
              <a:t>характеристика</a:t>
            </a:r>
            <a:endParaRPr lang="en-US" sz="2800" dirty="0"/>
          </a:p>
        </p:txBody>
      </p:sp>
      <p:pic>
        <p:nvPicPr>
          <p:cNvPr id="5" name="Объект 4"/>
          <p:cNvPicPr>
            <a:picLocks noGrp="1" noChangeAspect="1"/>
          </p:cNvPicPr>
          <p:nvPr>
            <p:ph idx="1"/>
          </p:nvPr>
        </p:nvPicPr>
        <p:blipFill>
          <a:blip r:embed="rId2"/>
          <a:stretch>
            <a:fillRect/>
          </a:stretch>
        </p:blipFill>
        <p:spPr>
          <a:xfrm>
            <a:off x="5604036" y="137300"/>
            <a:ext cx="5582124" cy="6558140"/>
          </a:xfrm>
          <a:prstGeom prst="rect">
            <a:avLst/>
          </a:prstGeom>
        </p:spPr>
      </p:pic>
      <p:sp>
        <p:nvSpPr>
          <p:cNvPr id="4" name="Текст 3"/>
          <p:cNvSpPr>
            <a:spLocks noGrp="1"/>
          </p:cNvSpPr>
          <p:nvPr>
            <p:ph type="body" sz="half" idx="2"/>
          </p:nvPr>
        </p:nvSpPr>
        <p:spPr>
          <a:xfrm>
            <a:off x="963825" y="2015806"/>
            <a:ext cx="4512415" cy="3541714"/>
          </a:xfrm>
        </p:spPr>
        <p:txBody>
          <a:bodyPr>
            <a:noAutofit/>
          </a:bodyPr>
          <a:lstStyle/>
          <a:p>
            <a:r>
              <a:rPr lang="ru-RU" sz="2800" dirty="0"/>
              <a:t>Для шифра с шестнадцатью раундами можно скомпилировать много различных характеристик. Рисунок </a:t>
            </a:r>
            <a:r>
              <a:rPr lang="ru-RU" sz="2800" dirty="0" smtClean="0"/>
              <a:t>справа показывает </a:t>
            </a:r>
            <a:r>
              <a:rPr lang="ru-RU" sz="2800" dirty="0"/>
              <a:t>п</a:t>
            </a:r>
            <a:r>
              <a:rPr lang="ru-RU" sz="2800" dirty="0" smtClean="0"/>
              <a:t>одобный пример.</a:t>
            </a:r>
            <a:endParaRPr lang="en-US" sz="2800" dirty="0"/>
          </a:p>
        </p:txBody>
      </p:sp>
    </p:spTree>
    <p:extLst>
      <p:ext uri="{BB962C8B-B14F-4D97-AF65-F5344CB8AC3E}">
        <p14:creationId xmlns:p14="http://schemas.microsoft.com/office/powerpoint/2010/main" val="21065653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51280" y="314960"/>
            <a:ext cx="9621520" cy="690880"/>
          </a:xfrm>
        </p:spPr>
        <p:txBody>
          <a:bodyPr>
            <a:noAutofit/>
          </a:bodyPr>
          <a:lstStyle/>
          <a:p>
            <a:r>
              <a:rPr lang="ru-RU" sz="4000" dirty="0" smtClean="0"/>
              <a:t>Разностный </a:t>
            </a:r>
            <a:r>
              <a:rPr lang="ru-RU" sz="4000" dirty="0" err="1" smtClean="0"/>
              <a:t>криптоанализ</a:t>
            </a:r>
            <a:r>
              <a:rPr lang="ru-RU" sz="4000" dirty="0" smtClean="0"/>
              <a:t> </a:t>
            </a:r>
            <a:r>
              <a:rPr lang="en-US" sz="4000" dirty="0" smtClean="0"/>
              <a:t>DES. </a:t>
            </a:r>
            <a:r>
              <a:rPr lang="ru-RU" sz="4000" dirty="0" smtClean="0"/>
              <a:t>Итоги.</a:t>
            </a:r>
            <a:endParaRPr lang="en-US" sz="4000" dirty="0"/>
          </a:p>
        </p:txBody>
      </p:sp>
      <p:sp>
        <p:nvSpPr>
          <p:cNvPr id="4" name="Текст 3"/>
          <p:cNvSpPr>
            <a:spLocks noGrp="1"/>
          </p:cNvSpPr>
          <p:nvPr>
            <p:ph type="body" sz="half" idx="2"/>
          </p:nvPr>
        </p:nvSpPr>
        <p:spPr>
          <a:xfrm>
            <a:off x="1127072" y="1168400"/>
            <a:ext cx="10069935" cy="5374640"/>
          </a:xfrm>
        </p:spPr>
        <p:txBody>
          <a:bodyPr>
            <a:noAutofit/>
          </a:bodyPr>
          <a:lstStyle/>
          <a:p>
            <a:pPr marL="285750" indent="-285750">
              <a:lnSpc>
                <a:spcPct val="100000"/>
              </a:lnSpc>
              <a:buFont typeface="Arial" panose="020B0604020202020204" pitchFamily="34" charset="0"/>
              <a:buChar char="•"/>
            </a:pPr>
            <a:r>
              <a:rPr lang="ru-RU" sz="2000" dirty="0" smtClean="0"/>
              <a:t>Атака</a:t>
            </a:r>
          </a:p>
          <a:p>
            <a:pPr>
              <a:lnSpc>
                <a:spcPct val="100000"/>
              </a:lnSpc>
            </a:pPr>
            <a:r>
              <a:rPr lang="ru-RU" dirty="0"/>
              <a:t>Для примера предположим, что Ева использует характеристику, чтобы напасть на </a:t>
            </a:r>
            <a:r>
              <a:rPr lang="en-US" dirty="0"/>
              <a:t>DES</a:t>
            </a:r>
            <a:r>
              <a:rPr lang="ru-RU" dirty="0"/>
              <a:t> с шестнадцатью раундами. Ева каким-то способом провоцирует Алису, чтобы зашифровать много исходных текстов в форме</a:t>
            </a:r>
            <a:r>
              <a:rPr lang="en-US" dirty="0"/>
              <a:t> </a:t>
            </a:r>
            <a:r>
              <a:rPr lang="ru-RU" dirty="0"/>
              <a:t>(</a:t>
            </a:r>
            <a:r>
              <a:rPr lang="en-US" dirty="0"/>
              <a:t>x</a:t>
            </a:r>
            <a:r>
              <a:rPr lang="ru-RU" dirty="0"/>
              <a:t>, 0), в которой левая половина -</a:t>
            </a:r>
            <a:r>
              <a:rPr lang="en-US" dirty="0"/>
              <a:t> x </a:t>
            </a:r>
            <a:r>
              <a:rPr lang="ru-RU" dirty="0"/>
              <a:t>(различные значения) и правая половина -</a:t>
            </a:r>
            <a:r>
              <a:rPr lang="en-US" dirty="0"/>
              <a:t> </a:t>
            </a:r>
            <a:r>
              <a:rPr lang="ru-RU" dirty="0"/>
              <a:t>0. Ева затем сохраняет все зашифрованные тексты, полученные от Алисы, в форме</a:t>
            </a:r>
            <a:r>
              <a:rPr lang="en-US" dirty="0"/>
              <a:t> </a:t>
            </a:r>
            <a:r>
              <a:rPr lang="ru-RU" dirty="0"/>
              <a:t>(0, </a:t>
            </a:r>
            <a:r>
              <a:rPr lang="en-US" dirty="0"/>
              <a:t>x</a:t>
            </a:r>
            <a:r>
              <a:rPr lang="ru-RU" dirty="0"/>
              <a:t>). Обратите внимание, что</a:t>
            </a:r>
            <a:r>
              <a:rPr lang="en-US" dirty="0"/>
              <a:t> </a:t>
            </a:r>
            <a:r>
              <a:rPr lang="ru-RU" dirty="0"/>
              <a:t>0</a:t>
            </a:r>
            <a:r>
              <a:rPr lang="en-US" dirty="0"/>
              <a:t> </a:t>
            </a:r>
            <a:r>
              <a:rPr lang="ru-RU" dirty="0"/>
              <a:t>здесь означает</a:t>
            </a:r>
            <a:r>
              <a:rPr lang="en-US" dirty="0"/>
              <a:t> </a:t>
            </a:r>
            <a:r>
              <a:rPr lang="ru-RU" dirty="0"/>
              <a:t>00000000</a:t>
            </a:r>
            <a:r>
              <a:rPr lang="ru-RU" baseline="-25000" dirty="0"/>
              <a:t>16</a:t>
            </a:r>
            <a:r>
              <a:rPr lang="ru-RU" dirty="0" smtClean="0"/>
              <a:t>.</a:t>
            </a:r>
          </a:p>
          <a:p>
            <a:pPr marL="285750" indent="-285750">
              <a:lnSpc>
                <a:spcPct val="100000"/>
              </a:lnSpc>
              <a:buFont typeface="Arial" panose="020B0604020202020204" pitchFamily="34" charset="0"/>
              <a:buChar char="•"/>
            </a:pPr>
            <a:r>
              <a:rPr lang="ru-RU" sz="2000" dirty="0" smtClean="0"/>
              <a:t>Нахождение ключа шифра</a:t>
            </a:r>
          </a:p>
          <a:p>
            <a:pPr>
              <a:lnSpc>
                <a:spcPct val="100000"/>
              </a:lnSpc>
            </a:pPr>
            <a:r>
              <a:rPr lang="ru-RU" dirty="0"/>
              <a:t>Окончательная цель злоумышленника в дифференциальном </a:t>
            </a:r>
            <a:r>
              <a:rPr lang="ru-RU" dirty="0" err="1"/>
              <a:t>криптоанализе</a:t>
            </a:r>
            <a:r>
              <a:rPr lang="ru-RU" dirty="0"/>
              <a:t> состоит в том, чтобы найти ключ шифра. Для этого нужно найти ключи каждого раунда от основания до вершины</a:t>
            </a:r>
            <a:r>
              <a:rPr lang="en-US" dirty="0"/>
              <a:t> </a:t>
            </a:r>
            <a:r>
              <a:rPr lang="ru-RU" dirty="0"/>
              <a:t>(</a:t>
            </a:r>
            <a:r>
              <a:rPr lang="en-US" dirty="0"/>
              <a:t>K</a:t>
            </a:r>
            <a:r>
              <a:rPr lang="ru-RU" baseline="-25000" dirty="0"/>
              <a:t>16</a:t>
            </a:r>
            <a:r>
              <a:rPr lang="en-US" baseline="-25000" dirty="0"/>
              <a:t> </a:t>
            </a:r>
            <a:r>
              <a:rPr lang="en-US" dirty="0"/>
              <a:t>K</a:t>
            </a:r>
            <a:r>
              <a:rPr lang="ru-RU" baseline="-25000" dirty="0"/>
              <a:t>1</a:t>
            </a:r>
            <a:r>
              <a:rPr lang="ru-RU" dirty="0" smtClean="0"/>
              <a:t>).</a:t>
            </a:r>
          </a:p>
          <a:p>
            <a:pPr marL="285750" indent="-285750">
              <a:lnSpc>
                <a:spcPct val="100000"/>
              </a:lnSpc>
              <a:buFont typeface="Arial" panose="020B0604020202020204" pitchFamily="34" charset="0"/>
              <a:buChar char="•"/>
            </a:pPr>
            <a:r>
              <a:rPr lang="ru-RU" sz="2000" dirty="0" smtClean="0"/>
              <a:t>Нахождение последних ключей раунда</a:t>
            </a:r>
          </a:p>
          <a:p>
            <a:pPr>
              <a:lnSpc>
                <a:spcPct val="100000"/>
              </a:lnSpc>
            </a:pPr>
            <a:r>
              <a:rPr lang="ru-RU" dirty="0"/>
              <a:t>Если злоумышленник имеет достаточно много пар исходного текста / зашифрованного текста (каждый с различными значениями.</a:t>
            </a:r>
            <a:r>
              <a:rPr lang="en-US" dirty="0"/>
              <a:t> x </a:t>
            </a:r>
            <a:r>
              <a:rPr lang="ru-RU" dirty="0"/>
              <a:t>), он может использовать отношения в последнем раунде,</a:t>
            </a:r>
            <a:r>
              <a:rPr lang="en-US" dirty="0"/>
              <a:t> </a:t>
            </a:r>
            <a:r>
              <a:rPr lang="ru-RU" dirty="0"/>
              <a:t>0 = </a:t>
            </a:r>
            <a:r>
              <a:rPr lang="en-US" dirty="0"/>
              <a:t>f</a:t>
            </a:r>
            <a:r>
              <a:rPr lang="ru-RU" dirty="0"/>
              <a:t>(</a:t>
            </a:r>
            <a:r>
              <a:rPr lang="en-US" dirty="0"/>
              <a:t>K</a:t>
            </a:r>
            <a:r>
              <a:rPr lang="ru-RU" baseline="-25000" dirty="0"/>
              <a:t>16</a:t>
            </a:r>
            <a:r>
              <a:rPr lang="ru-RU" dirty="0"/>
              <a:t>,</a:t>
            </a:r>
            <a:r>
              <a:rPr lang="en-US" dirty="0"/>
              <a:t>x</a:t>
            </a:r>
            <a:r>
              <a:rPr lang="ru-RU" dirty="0"/>
              <a:t>)</a:t>
            </a:r>
            <a:r>
              <a:rPr lang="en-US" dirty="0"/>
              <a:t> </a:t>
            </a:r>
            <a:r>
              <a:rPr lang="ru-RU" dirty="0"/>
              <a:t>и найти некоторые из битов в</a:t>
            </a:r>
            <a:r>
              <a:rPr lang="en-US" dirty="0"/>
              <a:t> K</a:t>
            </a:r>
            <a:r>
              <a:rPr lang="ru-RU" baseline="-25000" dirty="0"/>
              <a:t>16</a:t>
            </a:r>
            <a:r>
              <a:rPr lang="ru-RU" dirty="0"/>
              <a:t>. Это можно сделать, выбирая самые вероятные значения</a:t>
            </a:r>
            <a:r>
              <a:rPr lang="ru-RU" dirty="0" smtClean="0"/>
              <a:t>.</a:t>
            </a:r>
          </a:p>
          <a:p>
            <a:pPr marL="285750" indent="-285750">
              <a:lnSpc>
                <a:spcPct val="100000"/>
              </a:lnSpc>
              <a:buFont typeface="Arial" panose="020B0604020202020204" pitchFamily="34" charset="0"/>
              <a:buChar char="•"/>
            </a:pPr>
            <a:r>
              <a:rPr lang="ru-RU" sz="2000" dirty="0" smtClean="0"/>
              <a:t>Нахождение иных ключей раунда</a:t>
            </a:r>
          </a:p>
          <a:p>
            <a:pPr>
              <a:lnSpc>
                <a:spcPct val="100000"/>
              </a:lnSpc>
            </a:pPr>
            <a:r>
              <a:rPr lang="ru-RU" dirty="0" smtClean="0"/>
              <a:t>Ключи </a:t>
            </a:r>
            <a:r>
              <a:rPr lang="ru-RU" dirty="0"/>
              <a:t>для других раундов можно найти, используя другие характеристики или применяя атаки грубой силы</a:t>
            </a:r>
            <a:r>
              <a:rPr lang="ru-RU" dirty="0" smtClean="0"/>
              <a:t>.</a:t>
            </a:r>
            <a:endParaRPr lang="en-US" dirty="0"/>
          </a:p>
        </p:txBody>
      </p:sp>
    </p:spTree>
    <p:extLst>
      <p:ext uri="{BB962C8B-B14F-4D97-AF65-F5344CB8AC3E}">
        <p14:creationId xmlns:p14="http://schemas.microsoft.com/office/powerpoint/2010/main" val="41407932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Контур">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Контур</Template>
  <TotalTime>94</TotalTime>
  <Words>885</Words>
  <Application>Microsoft Office PowerPoint</Application>
  <PresentationFormat>Широкоэкранный</PresentationFormat>
  <Paragraphs>52</Paragraphs>
  <Slides>16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16</vt:i4>
      </vt:variant>
    </vt:vector>
  </HeadingPairs>
  <TitlesOfParts>
    <vt:vector size="21" baseType="lpstr">
      <vt:lpstr>Arial</vt:lpstr>
      <vt:lpstr>Trebuchet MS</vt:lpstr>
      <vt:lpstr>Tw Cen MT</vt:lpstr>
      <vt:lpstr>Wingdings</vt:lpstr>
      <vt:lpstr>Контур</vt:lpstr>
      <vt:lpstr>Разностный и линейный криптоанализ Стандарта шифрования данных DES</vt:lpstr>
      <vt:lpstr>Что такое DES?</vt:lpstr>
      <vt:lpstr>Слабости DES</vt:lpstr>
      <vt:lpstr>Слабость DES в ключе шифра</vt:lpstr>
      <vt:lpstr>Дифференциальный (разностный) криптоанализ DES</vt:lpstr>
      <vt:lpstr>Характеристика раунда</vt:lpstr>
      <vt:lpstr>Трёхраундная характеристика</vt:lpstr>
      <vt:lpstr>Шестнадцатираундная характеристика</vt:lpstr>
      <vt:lpstr>Разностный криптоанализ DES. Итоги.</vt:lpstr>
      <vt:lpstr>Линейный криптоанализ DES</vt:lpstr>
      <vt:lpstr>Характеристика раунда</vt:lpstr>
      <vt:lpstr>Трёхраундная характеристика</vt:lpstr>
      <vt:lpstr>Какова вероятность?</vt:lpstr>
      <vt:lpstr>Шестнадцатираундная характеристика</vt:lpstr>
      <vt:lpstr>Линейный криптоанализ DES. Итоги.</vt:lpstr>
      <vt:lpstr>На этом всё!</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Pupust Shist</dc:creator>
  <cp:lastModifiedBy>Pupust Shist</cp:lastModifiedBy>
  <cp:revision>32</cp:revision>
  <dcterms:created xsi:type="dcterms:W3CDTF">2020-04-22T03:02:58Z</dcterms:created>
  <dcterms:modified xsi:type="dcterms:W3CDTF">2020-04-22T04:37:54Z</dcterms:modified>
</cp:coreProperties>
</file>