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80" r:id="rId13"/>
    <p:sldId id="260" r:id="rId14"/>
    <p:sldId id="262" r:id="rId15"/>
    <p:sldId id="279" r:id="rId16"/>
    <p:sldId id="275" r:id="rId17"/>
    <p:sldId id="267"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0654" autoAdjust="0"/>
  </p:normalViewPr>
  <p:slideViewPr>
    <p:cSldViewPr>
      <p:cViewPr varScale="1">
        <p:scale>
          <a:sx n="95" d="100"/>
          <a:sy n="95" d="100"/>
        </p:scale>
        <p:origin x="209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2025/2/28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14</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16</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4" y="2204864"/>
            <a:ext cx="4201239" cy="3302245"/>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3750990" y="2784649"/>
            <a:ext cx="5532686" cy="1569660"/>
          </a:xfrm>
          <a:prstGeom prst="rect">
            <a:avLst/>
          </a:prstGeom>
          <a:noFill/>
        </p:spPr>
        <p:txBody>
          <a:bodyPr wrap="square" rtlCol="0">
            <a:spAutoFit/>
          </a:bodyPr>
          <a:lstStyle/>
          <a:p>
            <a:pPr marL="285750" indent="-285750">
              <a:buFont typeface="Arial" panose="020B0604020202020204" pitchFamily="34" charset="0"/>
              <a:buChar char="•"/>
            </a:pPr>
            <a:r>
              <a:rPr kumimoji="1" lang="en-GB" altLang="ja-JP" sz="2400" dirty="0">
                <a:latin typeface="BIZ UDPゴシック" panose="020B0400000000000000" pitchFamily="50" charset="-128"/>
                <a:ea typeface="BIZ UDPゴシック" panose="020B0400000000000000" pitchFamily="50" charset="-128"/>
              </a:rPr>
              <a:t>IEEE</a:t>
            </a:r>
            <a:r>
              <a:rPr kumimoji="1" lang="ja-JP" altLang="en-US" sz="2400" dirty="0">
                <a:latin typeface="BIZ UDPゴシック" panose="020B0400000000000000" pitchFamily="50" charset="-128"/>
                <a:ea typeface="BIZ UDPゴシック" panose="020B0400000000000000" pitchFamily="50" charset="-128"/>
              </a:rPr>
              <a:t> </a:t>
            </a:r>
            <a:r>
              <a:rPr kumimoji="1" lang="en-GB" altLang="ja-JP" sz="2400" dirty="0">
                <a:latin typeface="BIZ UDPゴシック" panose="020B0400000000000000" pitchFamily="50" charset="-128"/>
                <a:ea typeface="BIZ UDPゴシック" panose="020B0400000000000000" pitchFamily="50" charset="-128"/>
              </a:rPr>
              <a:t>802.11a/b/g</a:t>
            </a:r>
            <a:r>
              <a:rPr kumimoji="1" lang="ja-JP" altLang="en-US" sz="2400" dirty="0">
                <a:latin typeface="BIZ UDPゴシック" panose="020B0400000000000000" pitchFamily="50" charset="-128"/>
                <a:ea typeface="BIZ UDPゴシック" panose="020B0400000000000000" pitchFamily="50" charset="-128"/>
              </a:rPr>
              <a:t>に対応</a:t>
            </a:r>
            <a:endParaRPr lang="en-GB"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latin typeface="BIZ UDPゴシック" panose="020B0400000000000000" pitchFamily="50" charset="-128"/>
                <a:ea typeface="BIZ UDPゴシック" panose="020B0400000000000000" pitchFamily="50" charset="-128"/>
              </a:rPr>
              <a:t>プロトコルを評価するために見通し内として電力は加味しないこととした</a:t>
            </a:r>
            <a:endParaRPr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pic>
        <p:nvPicPr>
          <p:cNvPr id="7" name="図 6" descr="グラフ, 折れ線グラフ&#10;&#10;AI によって生成されたコンテンツは間違っている可能性があります。">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5"/>
            <a:ext cx="4608512" cy="3451987"/>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19183" y="4726789"/>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3" y="5675092"/>
            <a:ext cx="7648251" cy="46166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どの伝送レートでも</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と同じ傾向が見られる</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descr="グラフ, 折れ線グラフ&#10;&#10;AI によって生成されたコンテンツは間違っている可能性があります。">
            <a:extLst>
              <a:ext uri="{FF2B5EF4-FFF2-40B4-BE49-F238E27FC236}">
                <a16:creationId xmlns:a16="http://schemas.microsoft.com/office/drawing/2014/main" id="{C765A56F-A28C-48C2-A052-3B02A8B46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596" y="1579086"/>
            <a:ext cx="4836803" cy="3699828"/>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42000" y="2888867"/>
            <a:ext cx="4085984" cy="523220"/>
          </a:xfrm>
          <a:prstGeom prst="rect">
            <a:avLst/>
          </a:prstGeom>
          <a:solidFill>
            <a:schemeClr val="bg1"/>
          </a:solid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74650"/>
            <a:ext cx="7398352" cy="523220"/>
          </a:xfrm>
          <a:prstGeom prst="rect">
            <a:avLst/>
          </a:prstGeom>
          <a:solidFill>
            <a:schemeClr val="bg1"/>
          </a:solid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444168" y="4239396"/>
            <a:ext cx="1205664" cy="523220"/>
          </a:xfrm>
          <a:prstGeom prst="rect">
            <a:avLst/>
          </a:prstGeom>
          <a:solidFill>
            <a:schemeClr val="bg1"/>
          </a:solidFill>
        </p:spPr>
        <p:txBody>
          <a:bodyPr wrap="square" rtlCol="0">
            <a:spAutoFit/>
          </a:bodyPr>
          <a:lstStyle/>
          <a:p>
            <a:r>
              <a:rPr kumimoji="1" lang="ja-JP" altLang="en-US" sz="2800" b="1" dirty="0">
                <a:latin typeface="BIZ UDPGothic" panose="020B0400000000000000" pitchFamily="34" charset="-128"/>
                <a:ea typeface="BIZ UDPGothic" panose="020B0400000000000000" pitchFamily="34" charset="-128"/>
              </a:rPr>
              <a:t>今後</a:t>
            </a:r>
            <a:endParaRPr kumimoji="1" lang="en-GB" sz="2800" b="1"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4324" y="3136810"/>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FDC5644E-DB27-5820-BD74-D564ED3478F2}"/>
              </a:ext>
            </a:extLst>
          </p:cNvPr>
          <p:cNvSpPr/>
          <p:nvPr/>
        </p:nvSpPr>
        <p:spPr>
          <a:xfrm>
            <a:off x="4281792" y="2560746"/>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598395" y="3721191"/>
            <a:ext cx="7880509" cy="830997"/>
          </a:xfrm>
          <a:prstGeom prst="rect">
            <a:avLst/>
          </a:prstGeom>
          <a:noFill/>
        </p:spPr>
        <p:txBody>
          <a:bodyPr wrap="square" rtlCol="0">
            <a:spAutoFit/>
          </a:bodyPr>
          <a:lstStyle/>
          <a:p>
            <a:pPr algn="ctr"/>
            <a:r>
              <a:rPr lang="en-US" altLang="ja-JP" sz="2400" dirty="0">
                <a:latin typeface="BIZ UDPゴシック" panose="020B0400000000000000" pitchFamily="50" charset="-128"/>
                <a:ea typeface="BIZ UDPゴシック" panose="020B0400000000000000" pitchFamily="50" charset="-128"/>
              </a:rPr>
              <a:t>ex. 1Gbps</a:t>
            </a:r>
            <a:r>
              <a:rPr lang="ja-JP" altLang="en-US" sz="2400" dirty="0">
                <a:latin typeface="BIZ UDPゴシック" panose="020B0400000000000000" pitchFamily="50" charset="-128"/>
                <a:ea typeface="BIZ UDPゴシック" panose="020B0400000000000000" pitchFamily="50" charset="-128"/>
              </a:rPr>
              <a:t>出るって書いてある</a:t>
            </a:r>
            <a:r>
              <a:rPr lang="en-US" altLang="ja-JP" sz="2400" dirty="0" err="1">
                <a:latin typeface="BIZ UDPゴシック" panose="020B0400000000000000" pitchFamily="50" charset="-128"/>
                <a:ea typeface="BIZ UDPゴシック" panose="020B0400000000000000" pitchFamily="50" charset="-128"/>
              </a:rPr>
              <a:t>wifi</a:t>
            </a:r>
            <a:r>
              <a:rPr lang="ja-JP" altLang="en-US" sz="2400" dirty="0">
                <a:latin typeface="BIZ UDPゴシック" panose="020B0400000000000000" pitchFamily="50" charset="-128"/>
                <a:ea typeface="BIZ UDPゴシック" panose="020B0400000000000000" pitchFamily="50" charset="-128"/>
              </a:rPr>
              <a:t>ルーター買ったけど</a:t>
            </a:r>
            <a:endParaRPr lang="en-US" altLang="ja-JP" sz="2400" dirty="0">
              <a:latin typeface="BIZ UDPゴシック" panose="020B0400000000000000" pitchFamily="50" charset="-128"/>
              <a:ea typeface="BIZ UDPゴシック" panose="020B0400000000000000" pitchFamily="50" charset="-128"/>
            </a:endParaRPr>
          </a:p>
          <a:p>
            <a:pPr algn="ctr"/>
            <a:r>
              <a:rPr lang="en-US" altLang="ja-JP" sz="2400" dirty="0">
                <a:latin typeface="BIZ UDPゴシック" panose="020B0400000000000000" pitchFamily="50" charset="-128"/>
                <a:ea typeface="BIZ UDPゴシック" panose="020B0400000000000000" pitchFamily="50" charset="-128"/>
              </a:rPr>
              <a:t>24Mbps</a:t>
            </a:r>
            <a:r>
              <a:rPr lang="ja-JP" altLang="en-US" sz="2400" dirty="0">
                <a:latin typeface="BIZ UDPゴシック" panose="020B0400000000000000" pitchFamily="50" charset="-128"/>
                <a:ea typeface="BIZ UDPゴシック" panose="020B0400000000000000" pitchFamily="50" charset="-128"/>
              </a:rPr>
              <a:t>しか出ない</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装置を開発して実験を行う必要がある</a:t>
            </a:r>
            <a:endParaRPr lang="en-US" altLang="ja-JP" sz="1800" kern="0" dirty="0">
              <a:latin typeface="BIZ UDPゴシック" panose="020B0400000000000000" pitchFamily="50" charset="-128"/>
              <a:ea typeface="BIZ UDPゴシック" panose="020B0400000000000000" pitchFamily="50" charset="-128"/>
            </a:endParaRPr>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pic>
        <p:nvPicPr>
          <p:cNvPr id="6" name="Picture 5">
            <a:extLst>
              <a:ext uri="{FF2B5EF4-FFF2-40B4-BE49-F238E27FC236}">
                <a16:creationId xmlns:a16="http://schemas.microsoft.com/office/drawing/2014/main" id="{DD76F92E-3198-9A73-DB3D-5502922A4B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52536" y="1773884"/>
            <a:ext cx="9326401" cy="4011378"/>
          </a:xfrm>
          <a:prstGeom prst="rect">
            <a:avLst/>
          </a:prstGeom>
        </p:spPr>
      </p:pic>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pic>
        <p:nvPicPr>
          <p:cNvPr id="6" name="Picture 5" descr="A screenshot of a computer game&#10;&#10;AI-generated content may be incorrect.">
            <a:extLst>
              <a:ext uri="{FF2B5EF4-FFF2-40B4-BE49-F238E27FC236}">
                <a16:creationId xmlns:a16="http://schemas.microsoft.com/office/drawing/2014/main" id="{71CC1B61-9338-A741-76BE-DE52BAFCFA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 y="1700808"/>
            <a:ext cx="9144000" cy="3935021"/>
          </a:xfrm>
          <a:prstGeom prst="rect">
            <a:avLst/>
          </a:prstGeom>
        </p:spPr>
      </p:pic>
      <p:sp>
        <p:nvSpPr>
          <p:cNvPr id="7" name="TextBox 6">
            <a:extLst>
              <a:ext uri="{FF2B5EF4-FFF2-40B4-BE49-F238E27FC236}">
                <a16:creationId xmlns:a16="http://schemas.microsoft.com/office/drawing/2014/main" id="{3FC176C5-6765-0457-307E-DE8887D79DD4}"/>
              </a:ext>
            </a:extLst>
          </p:cNvPr>
          <p:cNvSpPr txBox="1"/>
          <p:nvPr/>
        </p:nvSpPr>
        <p:spPr>
          <a:xfrm>
            <a:off x="3131840" y="5973679"/>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7" name="図 6" descr="図形&#10;&#10;AI によって生成されたコンテンツは間違っている可能性があります。">
            <a:extLst>
              <a:ext uri="{FF2B5EF4-FFF2-40B4-BE49-F238E27FC236}">
                <a16:creationId xmlns:a16="http://schemas.microsoft.com/office/drawing/2014/main" id="{E5F6DA05-B731-FFF1-08DA-B019386D3A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2855" y="1757604"/>
            <a:ext cx="5991549" cy="4831628"/>
          </a:xfrm>
          <a:prstGeom prst="rect">
            <a:avLst/>
          </a:prstGeom>
        </p:spPr>
      </p:pic>
      <p:grpSp>
        <p:nvGrpSpPr>
          <p:cNvPr id="24" name="グループ化 23">
            <a:extLst>
              <a:ext uri="{FF2B5EF4-FFF2-40B4-BE49-F238E27FC236}">
                <a16:creationId xmlns:a16="http://schemas.microsoft.com/office/drawing/2014/main" id="{C236A844-C7CB-7AE8-F3D4-C8C4B7279578}"/>
              </a:ext>
            </a:extLst>
          </p:cNvPr>
          <p:cNvGrpSpPr/>
          <p:nvPr/>
        </p:nvGrpSpPr>
        <p:grpSpPr>
          <a:xfrm>
            <a:off x="5292080" y="2060848"/>
            <a:ext cx="4032448" cy="1438226"/>
            <a:chOff x="5292080" y="2629564"/>
            <a:chExt cx="4032448" cy="1438226"/>
          </a:xfrm>
        </p:grpSpPr>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811021" y="3284984"/>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92080" y="2629564"/>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660232" y="281423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155241" y="2814230"/>
              <a:ext cx="89167" cy="108372"/>
            </a:xfrm>
            <a:prstGeom prst="rect">
              <a:avLst/>
            </a:prstGeom>
          </p:spPr>
        </p:pic>
      </p:grpSp>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469631" y="4960829"/>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879671"/>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と呼ばれる待機時間が設定されている</a:t>
            </a:r>
            <a:r>
              <a:rPr kumimoji="1" lang="en-GB" altLang="ja-JP" sz="2400" dirty="0">
                <a:latin typeface="BIZ UDPGothic" panose="020B0400000000000000" pitchFamily="34" charset="-128"/>
                <a:ea typeface="BIZ UDPGothic" panose="020B0400000000000000" pitchFamily="34" charset="-128"/>
              </a:rPr>
              <a:t>.</a:t>
            </a: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データフレーム送信前に適用される</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フレームに適用される</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250678"/>
            <a:ext cx="3168352" cy="338554"/>
          </a:xfrm>
          <a:prstGeom prst="rect">
            <a:avLst/>
          </a:prstGeom>
          <a:noFill/>
        </p:spPr>
        <p:txBody>
          <a:bodyPr wrap="square" rtlCol="0">
            <a:spAutoFit/>
          </a:bodyPr>
          <a:lstStyle/>
          <a:p>
            <a:r>
              <a:rPr kumimoji="1" lang="en-GB" altLang="ja-JP" sz="1600" dirty="0">
                <a:latin typeface="BIZ UDPGothic" panose="020B0400000000000000" pitchFamily="34" charset="-128"/>
                <a:ea typeface="BIZ UDPGothic" panose="020B0400000000000000" pitchFamily="34" charset="-128"/>
              </a:rPr>
              <a:t>IFS : Inter Frame Space</a:t>
            </a:r>
            <a:endParaRPr kumimoji="1" lang="ja-JP" altLang="en-US" sz="1600"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81350"/>
            <a:ext cx="5832648" cy="338554"/>
          </a:xfrm>
          <a:prstGeom prst="rect">
            <a:avLst/>
          </a:prstGeom>
          <a:noFill/>
        </p:spPr>
        <p:txBody>
          <a:bodyPr wrap="square" rtlCol="0">
            <a:spAutoFit/>
          </a:bodyPr>
          <a:lstStyle/>
          <a:p>
            <a:r>
              <a:rPr lang="en-GB" altLang="ja-JP" sz="1600" dirty="0">
                <a:latin typeface="BIZ UDPGothic" panose="020B0400000000000000" pitchFamily="34" charset="-128"/>
                <a:ea typeface="BIZ UDPGothic" panose="020B0400000000000000" pitchFamily="34" charset="-128"/>
              </a:rPr>
              <a:t>DIFS : Distributed Inter Frame Space</a:t>
            </a:r>
            <a:endParaRPr kumimoji="1" lang="ja-JP" altLang="en-US" sz="1600" dirty="0">
              <a:ea typeface="游ゴシック Medium" panose="020B0500000000000000" pitchFamily="50" charset="-128"/>
            </a:endParaRPr>
          </a:p>
        </p:txBody>
      </p:sp>
      <p:sp>
        <p:nvSpPr>
          <p:cNvPr id="8" name="テキスト ボックス 7">
            <a:extLst>
              <a:ext uri="{FF2B5EF4-FFF2-40B4-BE49-F238E27FC236}">
                <a16:creationId xmlns:a16="http://schemas.microsoft.com/office/drawing/2014/main" id="{E46F546D-F272-7297-DC71-907E7A205CAF}"/>
              </a:ext>
            </a:extLst>
          </p:cNvPr>
          <p:cNvSpPr txBox="1"/>
          <p:nvPr/>
        </p:nvSpPr>
        <p:spPr>
          <a:xfrm>
            <a:off x="4501229" y="6581237"/>
            <a:ext cx="4536504" cy="338554"/>
          </a:xfrm>
          <a:prstGeom prst="rect">
            <a:avLst/>
          </a:prstGeom>
          <a:noFill/>
        </p:spPr>
        <p:txBody>
          <a:bodyPr wrap="square" rtlCol="0">
            <a:spAutoFit/>
          </a:bodyPr>
          <a:lstStyle/>
          <a:p>
            <a:r>
              <a:rPr lang="en-GB" altLang="ja-JP" sz="1600" dirty="0">
                <a:latin typeface="BIZ UDPGothic" panose="020B0400000000000000" pitchFamily="34" charset="-128"/>
                <a:ea typeface="BIZ UDPGothic" panose="020B0400000000000000" pitchFamily="34" charset="-128"/>
              </a:rPr>
              <a:t>SIFS : Short Inter Frame Space</a:t>
            </a:r>
            <a:endParaRPr kumimoji="1" lang="ja-JP" altLang="en-US" sz="1600"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descr="A close-up of a piece of paper&#10;&#10;AI-generated content may be incorrect.">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672280"/>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403886"/>
            <a:ext cx="8784083" cy="523220"/>
          </a:xfrm>
          <a:prstGeom prst="rect">
            <a:avLst/>
          </a:prstGeom>
          <a:noFill/>
        </p:spPr>
        <p:txBody>
          <a:bodyPr wrap="square" rtlCol="0">
            <a:spAutoFit/>
          </a:bodyPr>
          <a:lstStyle/>
          <a:p>
            <a:r>
              <a:rPr lang="en-US" altLang="ja-JP" sz="2800" b="1" dirty="0">
                <a:latin typeface="BIZ UDPGothic" panose="020B0400000000000000" pitchFamily="34" charset="-128"/>
                <a:ea typeface="BIZ UDPGothic" panose="020B0400000000000000" pitchFamily="34" charset="-128"/>
              </a:rPr>
              <a:t>UDP</a:t>
            </a:r>
            <a:r>
              <a:rPr lang="ja-JP" altLang="en-US" sz="2800" b="1" dirty="0">
                <a:latin typeface="BIZ UDPGothic" panose="020B0400000000000000" pitchFamily="34" charset="-128"/>
                <a:ea typeface="BIZ UDPGothic" panose="020B0400000000000000" pitchFamily="34" charset="-128"/>
              </a:rPr>
              <a:t>レベルのフレーム構成をモデル化した</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07504" y="6454601"/>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354103" y="6458127"/>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94291" y="2132856"/>
            <a:ext cx="7680536"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プリアンブル </a:t>
            </a:r>
            <a:r>
              <a:rPr kumimoji="1" lang="en-GB" altLang="ja-JP" sz="2400" dirty="0">
                <a:latin typeface="BIZ UDPGothic" panose="020B0400000000000000" pitchFamily="34" charset="-128"/>
                <a:ea typeface="BIZ UDPGothic" panose="020B0400000000000000" pitchFamily="34" charset="-128"/>
              </a:rPr>
              <a:t>: </a:t>
            </a:r>
            <a:r>
              <a:rPr kumimoji="1" lang="ja-JP" altLang="en-US" sz="2400" dirty="0">
                <a:latin typeface="BIZ UDPGothic" panose="020B0400000000000000" pitchFamily="34" charset="-128"/>
                <a:ea typeface="BIZ UDPGothic" panose="020B0400000000000000" pitchFamily="34" charset="-128"/>
              </a:rPr>
              <a:t>同期信号</a:t>
            </a:r>
            <a:r>
              <a:rPr kumimoji="1"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変調方式の情報</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400" dirty="0">
                <a:latin typeface="BIZ UDPGothic" panose="020B0400000000000000" pitchFamily="34" charset="-128"/>
                <a:ea typeface="BIZ UDPGothic" panose="020B0400000000000000" pitchFamily="34" charset="-128"/>
              </a:rPr>
              <a:t>MAC</a:t>
            </a:r>
            <a:r>
              <a:rPr kumimoji="1" lang="ja-JP" altLang="en-US" sz="2400" dirty="0">
                <a:latin typeface="BIZ UDPGothic" panose="020B0400000000000000" pitchFamily="34" charset="-128"/>
                <a:ea typeface="BIZ UDPGothic" panose="020B0400000000000000" pitchFamily="34" charset="-128"/>
              </a:rPr>
              <a:t>ヘッダー </a:t>
            </a:r>
            <a:r>
              <a:rPr kumimoji="1" lang="en-GB" altLang="ja-JP" sz="2400" dirty="0">
                <a:latin typeface="BIZ UDPGothic" panose="020B0400000000000000" pitchFamily="34" charset="-128"/>
                <a:ea typeface="BIZ UDPGothic" panose="020B0400000000000000" pitchFamily="34" charset="-128"/>
              </a:rPr>
              <a:t>: </a:t>
            </a:r>
            <a:r>
              <a:rPr kumimoji="1" lang="ja-JP" altLang="en-US" sz="2400" dirty="0">
                <a:latin typeface="BIZ UDPGothic" panose="020B0400000000000000" pitchFamily="34" charset="-128"/>
                <a:ea typeface="BIZ UDPGothic" panose="020B0400000000000000" pitchFamily="34" charset="-128"/>
              </a:rPr>
              <a:t>宛先</a:t>
            </a:r>
            <a:r>
              <a:rPr lang="ja-JP" altLang="en-US" sz="2400" dirty="0">
                <a:latin typeface="BIZ UDPGothic" panose="020B0400000000000000" pitchFamily="34" charset="-128"/>
                <a:ea typeface="BIZ UDPGothic" panose="020B0400000000000000" pitchFamily="34" charset="-128"/>
              </a:rPr>
              <a:t>・</a:t>
            </a:r>
            <a:r>
              <a:rPr kumimoji="1" lang="ja-JP" altLang="en-US" sz="2400" dirty="0">
                <a:latin typeface="BIZ UDPGothic" panose="020B0400000000000000" pitchFamily="34" charset="-128"/>
                <a:ea typeface="BIZ UDPGothic" panose="020B0400000000000000" pitchFamily="34" charset="-128"/>
              </a:rPr>
              <a:t>自分のアドレス</a:t>
            </a:r>
            <a:r>
              <a:rPr kumimoji="1" lang="en-GB" altLang="ja-JP" sz="2400" dirty="0">
                <a:latin typeface="BIZ UDPGothic" panose="020B0400000000000000" pitchFamily="34" charset="-128"/>
                <a:ea typeface="BIZ UDPGothic" panose="020B0400000000000000" pitchFamily="34" charset="-128"/>
              </a:rPr>
              <a:t>,</a:t>
            </a:r>
            <a:r>
              <a:rPr kumimoji="1" lang="ja-JP" altLang="en-US" sz="2400" dirty="0">
                <a:latin typeface="BIZ UDPGothic" panose="020B0400000000000000" pitchFamily="34" charset="-128"/>
                <a:ea typeface="BIZ UDPGothic" panose="020B0400000000000000" pitchFamily="34" charset="-128"/>
              </a:rPr>
              <a:t>フレーム情報</a:t>
            </a:r>
            <a:endParaRPr kumimoji="1" lang="en-GB" sz="24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100" dirty="0">
                <a:latin typeface="BIZ UDPゴシック" panose="020B0400000000000000" pitchFamily="50" charset="-128"/>
                <a:ea typeface="BIZ UDPゴシック" panose="020B0400000000000000" pitchFamily="50" charset="-128"/>
              </a:rPr>
              <a:t>受信感度</a:t>
            </a:r>
            <a:r>
              <a:rPr lang="en-US" altLang="ja-JP" sz="2100" dirty="0">
                <a:latin typeface="BIZ UDPゴシック" panose="020B0400000000000000" pitchFamily="50" charset="-128"/>
                <a:ea typeface="BIZ UDPゴシック" panose="020B0400000000000000" pitchFamily="50" charset="-128"/>
              </a:rPr>
              <a:t>(RSSI)</a:t>
            </a:r>
            <a:r>
              <a:rPr lang="ja-JP" altLang="en-US" sz="2100" dirty="0">
                <a:latin typeface="BIZ UDPゴシック" panose="020B0400000000000000" pitchFamily="50" charset="-128"/>
                <a:ea typeface="BIZ UDPゴシック" panose="020B0400000000000000" pitchFamily="50" charset="-128"/>
              </a:rPr>
              <a:t>から</a:t>
            </a:r>
            <a:r>
              <a:rPr lang="en-US" altLang="ja-JP" sz="2100" dirty="0">
                <a:latin typeface="BIZ UDPゴシック" panose="020B0400000000000000" pitchFamily="50" charset="-128"/>
                <a:ea typeface="BIZ UDPゴシック" panose="020B0400000000000000" pitchFamily="50" charset="-128"/>
              </a:rPr>
              <a:t>,MCS Index</a:t>
            </a:r>
            <a:r>
              <a:rPr lang="ja-JP" altLang="en-US" sz="2100" dirty="0">
                <a:latin typeface="BIZ UDPゴシック" panose="020B0400000000000000" pitchFamily="50" charset="-128"/>
                <a:ea typeface="BIZ UDPゴシック" panose="020B0400000000000000" pitchFamily="50" charset="-128"/>
              </a:rPr>
              <a:t>に基づいて伝送レートが決められる</a:t>
            </a:r>
            <a:r>
              <a:rPr lang="en-US" altLang="ja-JP" sz="2100" dirty="0">
                <a:latin typeface="BIZ UDPゴシック" panose="020B0400000000000000" pitchFamily="50" charset="-128"/>
                <a:ea typeface="BIZ UDPゴシック" panose="020B0400000000000000" pitchFamily="50" charset="-128"/>
              </a:rPr>
              <a:t>.</a:t>
            </a:r>
          </a:p>
          <a:p>
            <a:r>
              <a:rPr kumimoji="1" lang="ja-JP" altLang="en-US" sz="21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100" dirty="0">
                <a:latin typeface="BIZ UDPゴシック" panose="020B0400000000000000" pitchFamily="50" charset="-128"/>
                <a:ea typeface="BIZ UDPゴシック" panose="020B0400000000000000" pitchFamily="50" charset="-128"/>
              </a:rPr>
              <a:t>を受け取る</a:t>
            </a:r>
            <a:r>
              <a:rPr lang="en-US" altLang="ja-JP" sz="2100" dirty="0">
                <a:latin typeface="BIZ UDPゴシック" panose="020B0400000000000000" pitchFamily="50" charset="-128"/>
                <a:ea typeface="BIZ UDPゴシック" panose="020B0400000000000000" pitchFamily="50" charset="-128"/>
              </a:rPr>
              <a:t>.</a:t>
            </a:r>
            <a:endParaRPr kumimoji="1" lang="ja-JP" altLang="en-US" sz="21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38554"/>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RSSI : Received Signal Strength Indicator</a:t>
            </a:r>
            <a:endParaRPr kumimoji="1" lang="ja-JP" altLang="en-US" sz="1600"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20528" y="6519446"/>
            <a:ext cx="5976664" cy="338554"/>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MCS : Modulation and Coding Scheme</a:t>
            </a:r>
            <a:endParaRPr kumimoji="1" lang="ja-JP" altLang="en-US" sz="1600"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6855</TotalTime>
  <Words>1503</Words>
  <Application>Microsoft Office PowerPoint</Application>
  <PresentationFormat>画面に合わせる (4:3)</PresentationFormat>
  <Paragraphs>267</Paragraphs>
  <Slides>19</Slides>
  <Notes>15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BIZ UDPGothic</vt:lpstr>
      <vt:lpstr>BIZ UDPGothic</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実装</vt:lpstr>
      <vt:lpstr>シミュレーション 概要</vt:lpstr>
      <vt:lpstr>シミュレーション1 評価</vt:lpstr>
      <vt:lpstr>シミュレーション2 評価</vt:lpstr>
      <vt:lpstr>まとめ</vt:lpstr>
      <vt:lpstr>まとめ</vt:lpstr>
      <vt:lpstr>今後</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432</cp:revision>
  <dcterms:created xsi:type="dcterms:W3CDTF">2025-02-20T03:45:47Z</dcterms:created>
  <dcterms:modified xsi:type="dcterms:W3CDTF">2025-02-28T00:15:35Z</dcterms:modified>
</cp:coreProperties>
</file>