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6" r:id="rId5"/>
    <p:sldId id="269" r:id="rId6"/>
    <p:sldId id="270" r:id="rId7"/>
    <p:sldId id="271" r:id="rId8"/>
    <p:sldId id="272" r:id="rId9"/>
    <p:sldId id="265" r:id="rId10"/>
    <p:sldId id="263" r:id="rId11"/>
    <p:sldId id="258" r:id="rId12"/>
    <p:sldId id="260" r:id="rId13"/>
    <p:sldId id="264" r:id="rId14"/>
    <p:sldId id="261" r:id="rId15"/>
    <p:sldId id="262" r:id="rId16"/>
    <p:sldId id="267" r:id="rId17"/>
    <p:sldId id="268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4E97"/>
    <a:srgbClr val="095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9077" autoAdjust="0"/>
  </p:normalViewPr>
  <p:slideViewPr>
    <p:cSldViewPr>
      <p:cViewPr varScale="1">
        <p:scale>
          <a:sx n="104" d="100"/>
          <a:sy n="104" d="100"/>
        </p:scale>
        <p:origin x="18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E9D47-A5E2-4416-924B-D108B50498DE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49F50-0211-4302-8A79-63D7B7674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69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05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46229" y="3395645"/>
            <a:ext cx="4666890" cy="17605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 b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pPr lvl="0"/>
            <a:r>
              <a:rPr lang="ja-JP" altLang="en-US" noProof="0" dirty="0"/>
              <a:t>マスター サブタイトルの書式設定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90553" y="1072835"/>
            <a:ext cx="8124017" cy="1905000"/>
          </a:xfrm>
        </p:spPr>
        <p:txBody>
          <a:bodyPr>
            <a:normAutofit/>
          </a:bodyPr>
          <a:lstStyle>
            <a:lvl1pPr>
              <a:defRPr sz="4400" b="0">
                <a:solidFill>
                  <a:srgbClr val="2D4E97"/>
                </a:solidFill>
                <a:latin typeface="+mj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5492750"/>
            <a:ext cx="9144000" cy="1368000"/>
          </a:xfrm>
          <a:prstGeom prst="rect">
            <a:avLst/>
          </a:prstGeom>
          <a:solidFill>
            <a:srgbClr val="2D4E97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kern="0" dirty="0"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85509" y="46755"/>
            <a:ext cx="8389458" cy="76517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0000" y="1224000"/>
            <a:ext cx="8280000" cy="5220000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 sz="28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 sz="24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 sz="24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>
              <a:defRPr sz="2000"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5509" y="119485"/>
            <a:ext cx="8389458" cy="76517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6BDE-3CDF-4409-2488-723EF2BB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EC4E2DD-12EB-C728-E4CE-E0B6A69F2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4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4"/>
          <p:cNvSpPr>
            <a:spLocks noGrp="1"/>
          </p:cNvSpPr>
          <p:nvPr>
            <p:ph idx="1"/>
          </p:nvPr>
        </p:nvSpPr>
        <p:spPr>
          <a:xfrm>
            <a:off x="457872" y="1561514"/>
            <a:ext cx="8280000" cy="494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494949"/>
              </a:buClr>
              <a:defRPr>
                <a:solidFill>
                  <a:srgbClr val="494949"/>
                </a:solidFill>
              </a:defRPr>
            </a:lvl1pPr>
            <a:lvl2pPr>
              <a:buClr>
                <a:srgbClr val="494949"/>
              </a:buClr>
              <a:defRPr>
                <a:solidFill>
                  <a:srgbClr val="494949"/>
                </a:solidFill>
              </a:defRPr>
            </a:lvl2pPr>
            <a:lvl3pPr>
              <a:buClr>
                <a:srgbClr val="494949"/>
              </a:buClr>
              <a:defRPr>
                <a:solidFill>
                  <a:srgbClr val="494949"/>
                </a:solidFill>
              </a:defRPr>
            </a:lvl3pPr>
            <a:lvl4pPr>
              <a:buClr>
                <a:srgbClr val="494949"/>
              </a:buClr>
              <a:defRPr>
                <a:solidFill>
                  <a:srgbClr val="494949"/>
                </a:solidFill>
              </a:defRPr>
            </a:lvl4pPr>
            <a:lvl5pPr>
              <a:buClr>
                <a:srgbClr val="494949"/>
              </a:buClr>
              <a:defRPr>
                <a:solidFill>
                  <a:srgbClr val="494949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tIns="180000" bIns="10800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76377" y="1168879"/>
            <a:ext cx="4038600" cy="3244371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93254" y="1168879"/>
            <a:ext cx="4038600" cy="3244371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707366" y="4528867"/>
            <a:ext cx="8341743" cy="222561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タイトル プレースホルダー 3"/>
          <p:cNvSpPr>
            <a:spLocks noGrp="1"/>
          </p:cNvSpPr>
          <p:nvPr>
            <p:ph type="title"/>
          </p:nvPr>
        </p:nvSpPr>
        <p:spPr>
          <a:xfrm>
            <a:off x="559119" y="166381"/>
            <a:ext cx="8389458" cy="91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76377" y="1198440"/>
            <a:ext cx="4038600" cy="274876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93254" y="1198440"/>
            <a:ext cx="4038600" cy="274876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sz="half" idx="12"/>
          </p:nvPr>
        </p:nvSpPr>
        <p:spPr>
          <a:xfrm>
            <a:off x="773501" y="4068042"/>
            <a:ext cx="4038600" cy="274876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コンテンツ プレースホルダー 3"/>
          <p:cNvSpPr>
            <a:spLocks noGrp="1"/>
          </p:cNvSpPr>
          <p:nvPr>
            <p:ph sz="half" idx="13"/>
          </p:nvPr>
        </p:nvSpPr>
        <p:spPr>
          <a:xfrm>
            <a:off x="4990378" y="4068042"/>
            <a:ext cx="4038600" cy="2748766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" name="タイトル プレースホルダー 3"/>
          <p:cNvSpPr>
            <a:spLocks noGrp="1"/>
          </p:cNvSpPr>
          <p:nvPr>
            <p:ph type="title"/>
          </p:nvPr>
        </p:nvSpPr>
        <p:spPr>
          <a:xfrm>
            <a:off x="559119" y="166381"/>
            <a:ext cx="8389458" cy="91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86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4988" y="127633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84988" y="191609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981439" y="127633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981439" y="191609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3"/>
          <p:cNvSpPr>
            <a:spLocks noGrp="1"/>
          </p:cNvSpPr>
          <p:nvPr>
            <p:ph type="title"/>
          </p:nvPr>
        </p:nvSpPr>
        <p:spPr>
          <a:xfrm>
            <a:off x="559119" y="166381"/>
            <a:ext cx="8389458" cy="91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780" y="1220926"/>
            <a:ext cx="3008313" cy="69099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03630" y="1215732"/>
            <a:ext cx="5111750" cy="4962381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5780" y="1911923"/>
            <a:ext cx="3008313" cy="426619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662892" y="1272101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71518" y="5483200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385509" y="51950"/>
            <a:ext cx="8389458" cy="76517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3244" y="-26672"/>
            <a:ext cx="7953555" cy="904701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 bwMode="auto">
          <a:xfrm>
            <a:off x="0" y="978265"/>
            <a:ext cx="9144000" cy="300687"/>
          </a:xfrm>
          <a:prstGeom prst="rect">
            <a:avLst/>
          </a:prstGeom>
          <a:solidFill>
            <a:srgbClr val="2D4E97"/>
          </a:solidFill>
          <a:ln w="12700" cmpd="sng">
            <a:noFill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ja-JP" altLang="en-US">
              <a:latin typeface="Segoe UI" panose="020B0502040204020203" pitchFamily="34" charset="0"/>
              <a:ea typeface="游ゴシック Medium" panose="020B0500000000000000" pitchFamily="50" charset="-128"/>
            </a:endParaRPr>
          </a:p>
        </p:txBody>
      </p:sp>
      <p:sp>
        <p:nvSpPr>
          <p:cNvPr id="839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079" y="6343011"/>
            <a:ext cx="646113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tx1"/>
                </a:solidFill>
                <a:latin typeface="Times New Roman" panose="02020603050405020304" pitchFamily="18" charset="0"/>
                <a:ea typeface="游ゴシック Medium" panose="020B0500000000000000" pitchFamily="50" charset="-128"/>
                <a:cs typeface="Times New Roman" panose="02020603050405020304" pitchFamily="18" charset="0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プレースホルダー 3"/>
          <p:cNvSpPr>
            <a:spLocks noGrp="1"/>
          </p:cNvSpPr>
          <p:nvPr>
            <p:ph type="title"/>
          </p:nvPr>
        </p:nvSpPr>
        <p:spPr>
          <a:xfrm>
            <a:off x="229303" y="34067"/>
            <a:ext cx="8249601" cy="918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>
          <a:xfrm>
            <a:off x="480768" y="1585898"/>
            <a:ext cx="8280000" cy="494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" name="二等辺三角形 2"/>
          <p:cNvSpPr/>
          <p:nvPr/>
        </p:nvSpPr>
        <p:spPr bwMode="auto">
          <a:xfrm rot="16200000">
            <a:off x="8863783" y="997138"/>
            <a:ext cx="309324" cy="260353"/>
          </a:xfrm>
          <a:prstGeom prst="triangle">
            <a:avLst/>
          </a:prstGeom>
          <a:solidFill>
            <a:schemeClr val="bg1"/>
          </a:solidFill>
          <a:ln w="12700" cmpd="sng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Segoe UI" panose="020B0502040204020203" pitchFamily="34" charset="0"/>
              <a:ea typeface="游ゴシック Medium" panose="020B0500000000000000" pitchFamily="50" charset="-128"/>
              <a:cs typeface="ＭＳ Ｐゴシック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C0FC17B-937E-C02B-5EFD-620B951BBE5A}"/>
              </a:ext>
            </a:extLst>
          </p:cNvPr>
          <p:cNvSpPr/>
          <p:nvPr userDrawn="1"/>
        </p:nvSpPr>
        <p:spPr>
          <a:xfrm>
            <a:off x="6876256" y="951415"/>
            <a:ext cx="22377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600" b="1" i="1" dirty="0">
                <a:solidFill>
                  <a:schemeClr val="bg1"/>
                </a:solidFill>
                <a:latin typeface="Times New Roman" panose="02020603050405020304" pitchFamily="18" charset="0"/>
                <a:ea typeface="游ゴシック Medium" panose="020B0500000000000000" pitchFamily="50" charset="-128"/>
                <a:cs typeface="Times New Roman" panose="02020603050405020304" pitchFamily="18" charset="0"/>
              </a:rPr>
              <a:t>Shitara lab.,</a:t>
            </a:r>
            <a:r>
              <a:rPr lang="ja-JP" altLang="en-US" sz="1600" b="1" i="1">
                <a:solidFill>
                  <a:schemeClr val="bg1"/>
                </a:solidFill>
                <a:latin typeface="Times New Roman" panose="02020603050405020304" pitchFamily="18" charset="0"/>
                <a:ea typeface="游ゴシック Medium" panose="020B0500000000000000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i="1" dirty="0">
                <a:solidFill>
                  <a:schemeClr val="bg1"/>
                </a:solidFill>
                <a:latin typeface="Times New Roman" panose="02020603050405020304" pitchFamily="18" charset="0"/>
                <a:ea typeface="游ゴシック Medium" panose="020B0500000000000000" pitchFamily="50" charset="-128"/>
                <a:cs typeface="Times New Roman" panose="02020603050405020304" pitchFamily="18" charset="0"/>
              </a:rPr>
              <a:t>TMCIIT</a:t>
            </a:r>
            <a:endParaRPr lang="ja-JP" altLang="en-US" sz="1600" b="1" i="1" dirty="0">
              <a:solidFill>
                <a:schemeClr val="bg1"/>
              </a:solidFill>
              <a:latin typeface="Times New Roman" panose="02020603050405020304" pitchFamily="18" charset="0"/>
              <a:ea typeface="游ゴシック Medium" panose="020B0500000000000000" pitchFamily="50" charset="-128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000" b="0" baseline="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n"/>
        <a:defRPr kumimoji="1" sz="32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8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n"/>
        <a:defRPr kumimoji="1" sz="24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4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aseline="0">
          <a:solidFill>
            <a:schemeClr val="tx1"/>
          </a:solidFill>
          <a:latin typeface="Segoe UI" panose="020B0502040204020203" pitchFamily="34" charset="0"/>
          <a:ea typeface="游ゴシック Medium" panose="020B0500000000000000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33D8120E-DA16-8E7F-3E04-3FB47F4DD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555" y="3399656"/>
            <a:ext cx="4666890" cy="1760555"/>
          </a:xfrm>
        </p:spPr>
        <p:txBody>
          <a:bodyPr/>
          <a:lstStyle/>
          <a:p>
            <a:r>
              <a:rPr kumimoji="1" lang="en-US" altLang="ja-JP" dirty="0"/>
              <a:t>T-5-16 </a:t>
            </a:r>
            <a:r>
              <a:rPr kumimoji="1" lang="ja-JP" altLang="en-US" dirty="0"/>
              <a:t>下沢 亮太郎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5301EEE-C5BA-9CC9-F05E-485359D6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7" y="1135838"/>
            <a:ext cx="9122007" cy="1905000"/>
          </a:xfrm>
        </p:spPr>
        <p:txBody>
          <a:bodyPr/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クロスレイヤシミュレータにおける</a:t>
            </a:r>
            <a:b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LAN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評価モデルの検討</a:t>
            </a:r>
          </a:p>
        </p:txBody>
      </p:sp>
    </p:spTree>
    <p:extLst>
      <p:ext uri="{BB962C8B-B14F-4D97-AF65-F5344CB8AC3E}">
        <p14:creationId xmlns:p14="http://schemas.microsoft.com/office/powerpoint/2010/main" val="20757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0F538-E07F-4259-73D8-4FEABCD07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6F6704A-6D90-C400-713A-ED599B6A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72" y="1561514"/>
            <a:ext cx="8002560" cy="4943446"/>
          </a:xfrm>
        </p:spPr>
        <p:txBody>
          <a:bodyPr/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IEEE802.11a, 24Mbps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固定で端末数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台で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づつ変化させ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1000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回行った平均をプロットした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参考値は文献を元にシミュレーションした値と比較を行った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CB9116B-A045-9A8C-6831-14EFCB9F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シミュレーション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概要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27F47D-1EF9-011D-4763-E183171326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3E6C40E-A84A-7BB9-B988-E01F851283AE}"/>
              </a:ext>
            </a:extLst>
          </p:cNvPr>
          <p:cNvSpPr txBox="1"/>
          <p:nvPr/>
        </p:nvSpPr>
        <p:spPr>
          <a:xfrm>
            <a:off x="172803" y="6128679"/>
            <a:ext cx="836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ja-JP" sz="1400" b="0" dirty="0">
                <a:solidFill>
                  <a:schemeClr val="tx1">
                    <a:lumMod val="50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Y. </a:t>
            </a:r>
            <a:r>
              <a:rPr lang="en-GB" altLang="ja-JP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Morino</a:t>
            </a:r>
            <a:r>
              <a:rPr lang="en-GB" altLang="ja-JP" sz="1400" b="0" dirty="0">
                <a:solidFill>
                  <a:schemeClr val="tx1">
                    <a:lumMod val="50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T. </a:t>
            </a:r>
            <a:r>
              <a:rPr lang="en-GB" altLang="ja-JP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Hiraguri</a:t>
            </a:r>
            <a:r>
              <a:rPr lang="en-GB" altLang="ja-JP" sz="1400" b="0" dirty="0">
                <a:solidFill>
                  <a:schemeClr val="tx1">
                    <a:lumMod val="50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H. Yoshino, K. </a:t>
            </a:r>
            <a:r>
              <a:rPr lang="en-GB" altLang="ja-JP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Nishimori</a:t>
            </a:r>
            <a:r>
              <a:rPr lang="en-GB" altLang="ja-JP" sz="1400" b="0" dirty="0">
                <a:solidFill>
                  <a:schemeClr val="tx1">
                    <a:lumMod val="50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T. Matsuda, ``A Novel Collision Avoidance Scheme Using Optimized Contention Window in Dense Wireless LAN Environments‘’ </a:t>
            </a:r>
            <a:r>
              <a:rPr lang="en-GB" altLang="ja-JP" sz="1400" b="0" i="1" dirty="0">
                <a:solidFill>
                  <a:schemeClr val="tx1">
                    <a:lumMod val="50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IEICE TRANS. COMMUN.</a:t>
            </a:r>
            <a:r>
              <a:rPr lang="ja-JP" altLang="en-US" sz="1400" i="1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GB" altLang="ja-JP" sz="1400" b="0" dirty="0">
                <a:solidFill>
                  <a:schemeClr val="tx1">
                    <a:lumMod val="50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 VOL.E99-B, NO.11 NOVEMBER 2016</a:t>
            </a:r>
          </a:p>
        </p:txBody>
      </p:sp>
    </p:spTree>
    <p:extLst>
      <p:ext uri="{BB962C8B-B14F-4D97-AF65-F5344CB8AC3E}">
        <p14:creationId xmlns:p14="http://schemas.microsoft.com/office/powerpoint/2010/main" val="405702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10E82-7865-DD08-8E02-E5340E5C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013A383-D2DB-7FA7-5DF7-BBEAF4C6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シミュレーション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 </a:t>
            </a:r>
            <a:r>
              <a:rPr kumimoji="1" lang="ja-JP" altLang="en-US" dirty="0"/>
              <a:t>評価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849139-4208-B835-D766-896E67790B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 descr="グラフ, 折れ線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29FD1DD-C816-8148-D1AE-EBC5640AE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3" y="1340768"/>
            <a:ext cx="8193133" cy="508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2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A28B8-1973-1137-3DE7-A6F7ECBD2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3A04FDF-39B0-3FC7-6981-009A5549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シミュレーション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 </a:t>
            </a:r>
            <a:r>
              <a:rPr kumimoji="1" lang="ja-JP" altLang="en-US" dirty="0"/>
              <a:t>評価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2087B3-FA3F-D288-4445-7A65AFD3A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6" name="図 5" descr="グラフ, 折れ線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9FA7C2A-5ACB-EB04-F3D1-2352B8726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" y="1916832"/>
            <a:ext cx="5450267" cy="33812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C6957D-FBCF-49A5-D0D0-456B07E4D0A7}"/>
              </a:ext>
            </a:extLst>
          </p:cNvPr>
          <p:cNvSpPr txBox="1"/>
          <p:nvPr/>
        </p:nvSpPr>
        <p:spPr>
          <a:xfrm>
            <a:off x="5485797" y="2564904"/>
            <a:ext cx="36480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傾向は概ね一致している</a:t>
            </a:r>
            <a:endParaRPr kumimoji="1" lang="en-US" altLang="ja-JP" sz="2000" dirty="0">
              <a:solidFill>
                <a:schemeClr val="tx1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1600" dirty="0">
              <a:solidFill>
                <a:schemeClr val="tx1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差が一番大きい</a:t>
            </a:r>
            <a:r>
              <a:rPr kumimoji="1" lang="en-US" altLang="ja-JP" sz="20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</a:t>
            </a:r>
            <a:r>
              <a:rPr kumimoji="1" lang="ja-JP" altLang="en-US" sz="20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台の場合でも誤差が約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2.75%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solidFill>
                <a:schemeClr val="tx1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差が生まれたのは文献とのモデル化方法の違いが考えられる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282252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DBC50-89E7-1112-F8BF-0150C4238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0935ACE-2B28-9961-8B47-248B6671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484784"/>
            <a:ext cx="8249601" cy="5053771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参考にした文献では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24Mbps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の場合のみなので他の伝送レートで同じ傾向が出るか確認する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  <a:p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IEEE 802.11a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において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MCS Index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で定義されている全ての伝送レートでシミュレーションを行った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  <a:p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全ての伝送レートの場合で端末数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台で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づつ変化させ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1000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回行った平均をプロットした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  <a:p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92DF79F-53EC-6492-27D4-C4CE2126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シミュレーション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概要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7F6FD0-8C01-A212-5468-756D136C52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65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1B8E4-1CC8-0F3C-E652-C13C3A997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66C4C12-8542-B4B7-AB84-9218B191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シミュレーション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評価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E71732-CD46-5ED7-2BBE-1E63F1D98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6" name="図 5" descr="グラフ, 折れ線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73016BB-7BB7-A715-435F-CB4D9C529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6" y="1412776"/>
            <a:ext cx="7982728" cy="50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A76D7-7473-6153-882D-762B7F880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FBF46105-ACD3-EEE1-CDAB-9D5D8C6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シミュレーション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評価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D7B5FD-9F50-0770-732E-E6934259F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7" name="図 6" descr="グラフ, 折れ線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D92EECE-BD57-4C63-3B10-852DB1C9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5446613" cy="345638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F48449-991C-3976-E259-FF35BC8C5AC9}"/>
              </a:ext>
            </a:extLst>
          </p:cNvPr>
          <p:cNvSpPr txBox="1"/>
          <p:nvPr/>
        </p:nvSpPr>
        <p:spPr>
          <a:xfrm>
            <a:off x="5485797" y="2564904"/>
            <a:ext cx="3648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どの伝送レートでも同じ傾向が見られる</a:t>
            </a:r>
            <a:r>
              <a:rPr kumimoji="1" lang="en-US" altLang="ja-JP" sz="2000" dirty="0">
                <a:solidFill>
                  <a:schemeClr val="tx1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000" dirty="0">
              <a:solidFill>
                <a:schemeClr val="tx1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3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6721C-A458-DD04-0CB1-CC05F961D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099A8B6-058E-51DA-86DE-6B6C8F60C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0A31307-13AD-8DFD-3E6F-000BB962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85303D-91FC-411E-36AF-5E81AC67D2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359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BC01D-7D12-71E1-C65F-FC9176FFA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E2AEE6-3646-0BF4-E51B-7A9D2334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2160CD2-B2F8-A44A-5FEF-31E4209F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シミュレーション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評価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5102C6-6A4D-47C9-4F84-64E9077CB3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36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D21DD23-E211-477C-C8F2-601D6C72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C2366C3-92D4-DCD4-1E97-473306ED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0BBF1C-01C2-9A72-0F70-3EA287D41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72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D2354-6F1B-E22A-7CAF-BD8D5CF05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62F9B75-2C68-857E-263B-C3E1F5FD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BA56188-C93D-EF27-A835-E0955358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C9935-B917-D011-B5F9-FD2BCE0EA0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05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081F9-9ED3-1C6B-0638-142D46AB8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42340E6-D0DE-D740-EB06-0226C273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ABD366C-B7E9-40A8-CC4B-3904F887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研究背景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DF0942-D05D-DFEA-E362-84EB97E86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13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7A18B-5147-AF9D-35EA-B82F25259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5B5BE93-2FA8-5193-E3C0-E18FEB02F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82CB34-F464-5AEF-9044-63096C54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CSMA/CA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ADBA82-A37F-80F7-D952-E4203BB9C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A060E-2CBB-C7E1-6D32-694859CC2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A15E683-C2B8-6A7A-C87F-702E3DFA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16E2AED-0A53-00C0-22EC-9272221C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進数バックオフ方式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C93932-DAEB-3D70-EA7B-D453FE666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36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69660-CE16-E2B8-B8FB-9DE543DB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071BD96-9073-38BC-EB6E-1FA6BA46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6FCAAAF-9978-2EB1-36EE-8A11C2AE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IFS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による優先制御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43D5DC-8606-35C8-33E1-0496CBB45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12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049C4-A779-EBFB-607A-CA3EBEBC1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40F9C34-45BE-ED18-17F3-1A3E96C2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B4B560E-5F2B-1E72-57EA-4A00E9A6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フレーム構成モデル化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D3065E-8507-0462-7570-7453DA1B02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9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CFBB2-69B5-7FD0-2C3B-F784A35AC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E3D1148-66CC-FCBC-1D88-0E2AF91A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1908" y="1268760"/>
            <a:ext cx="9208100" cy="216024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受信感度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(RSSI (Received Signal Strength Indicator))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,MCS(Modulation and Coding Scheme)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Index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に基づいて伝送レートが決められる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本シミュレータは物理層のシミュレータから伝送レート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を受け取る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59E97F9-2EBD-9C24-79A4-6D101FF0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MCS Index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8574BC-7B6C-C5D1-9D3B-A09DA4531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12" name="図 11" descr="\documentclass{jsarticle}&#10;\usepackage{amsmath}&#10;\usepackage[T1]{fontenc}&#10;\usepackage{lmodern}&#10;\usepackage{caption}&#10;\pagestyle{empty}&#10;&#10;\begin{document}&#10;&#10;&#10;\begin{table*}&#10;  \centering&#10;  \caption*{IEEE 802.11a/gのMCSインデックスと要求RSSI}&#10;  \begin{tabular}{c|c|c|c|c|c|c}&#10;      \hline&#10;      \multicolumn{4}{c|}{IEEE 802.11a} &amp; \multicolumn{3}{c}{IEEE 802.11g} \\&#10;      \hline&#10;      変調方式 &amp; 符号化率 &amp; レート (Mbps) &amp; RSSI (dBm) &amp; 変調方式 &amp; レート (Mbps) &amp; RSSI (dBm) \\&#10;      \hline&#10;      BPSK &amp; 1/2 &amp; 6 &amp; -82 &amp; DBPSK/CCK &amp; 1 &amp; -94 \\&#10;      BPSK &amp; 3/4 &amp; 9 &amp; -81 &amp; DQPSK/CCK &amp; 2 &amp; -91 \\&#10;      QPSK &amp; 1/2 &amp; 12 &amp; -79 &amp; CCK &amp; 5.5 &amp; -89 \\&#10;      QPSK &amp; 3/4 &amp; 18 &amp; -77 &amp; CCK &amp; 11 &amp; -85 \\&#10;      16-QAM &amp; 1/2 &amp; 24 &amp; -74 &amp; BPSK-OFDM &amp; 6 &amp; -82 \\&#10;      16-QAM &amp; 3/4 &amp; 36 &amp; -70 &amp; QPSK-OFDM &amp; 12 &amp; -79 \\&#10;      64-QAM &amp; 2/3 &amp; 48 &amp; -66 &amp; 16QAM-OFDM &amp; 24 &amp; -74 \\&#10;      64-QAM &amp; 3/4 &amp; 54 &amp; -65 &amp; 64QAM-OFDM &amp; 54 &amp; -65 \\&#10;      \hline&#10;  \end{tabular}&#10;\end{table*}&#10;&#10;&#10;\end{document}" title="IguanaTex Bitmap Display">
            <a:extLst>
              <a:ext uri="{FF2B5EF4-FFF2-40B4-BE49-F238E27FC236}">
                <a16:creationId xmlns:a16="http://schemas.microsoft.com/office/drawing/2014/main" id="{868FEF3A-E731-B11C-6044-45CF5EC670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9" y="3174660"/>
            <a:ext cx="8167882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2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2218"/>
  <p:tag name="ORIGINALWIDTH" val="959.573"/>
  <p:tag name="OUTPUTTYPE" val="PNG"/>
  <p:tag name="IGUANATEXVERSION" val="160"/>
  <p:tag name="LATEXADDIN" val="\documentclass{jsarticle}&#10;\usepackage{amsmath}&#10;\usepackage[T1]{fontenc}&#10;\usepackage{lmodern}&#10;\usepackage{caption}&#10;\pagestyle{empty}&#10;&#10;\begin{document}&#10;&#10;&#10;\begin{table*}&#10;  \centering&#10;  \caption*{IEEE 802.11a/gのMCSインデックスと要求RSSI}&#10;  \begin{tabular}{c|c|c|c|c|c|c}&#10;      \hline&#10;      \multicolumn{4}{c|}{IEEE 802.11a} &amp; \multicolumn{3}{c}{IEEE 802.11g} \\&#10;      \hline&#10;      変調方式 &amp; 符号化率 &amp; レート (Mbps) &amp; RSSI (dBm) &amp; 変調方式 &amp; レート (Mbps) &amp; RSSI (dBm) \\&#10;      \hline&#10;      BPSK &amp; 1/2 &amp; 6 &amp; -82 &amp; DBPSK/CCK &amp; 1 &amp; -94 \\&#10;      BPSK &amp; 3/4 &amp; 9 &amp; -81 &amp; DQPSK/CCK &amp; 2 &amp; -91 \\&#10;      QPSK &amp; 1/2 &amp; 12 &amp; -79 &amp; CCK &amp; 5.5 &amp; -89 \\&#10;      QPSK &amp; 3/4 &amp; 18 &amp; -77 &amp; CCK &amp; 11 &amp; -85 \\&#10;      16-QAM &amp; 1/2 &amp; 24 &amp; -74 &amp; BPSK-OFDM &amp; 6 &amp; -82 \\&#10;      16-QAM &amp; 3/4 &amp; 36 &amp; -70 &amp; QPSK-OFDM &amp; 12 &amp; -79 \\&#10;      64-QAM &amp; 2/3 &amp; 48 &amp; -66 &amp; 16QAM-OFDM &amp; 24 &amp; -74 \\&#10;      64-QAM &amp; 3/4 &amp; 54 &amp; -65 &amp; 64QAM-OFDM &amp; 54 &amp; -65 \\&#10;      \hline&#10;  \end{tabular}&#10;\end{table*}&#10;&#10;&#10;\end{document}"/>
  <p:tag name="IGUANATEXSIZE" val="60"/>
  <p:tag name="IGUANATEXCURSOR" val="191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templatev3">
  <a:themeElements>
    <a:clrScheme name="ユーザー定義 12">
      <a:dk1>
        <a:srgbClr val="515151"/>
      </a:dk1>
      <a:lt1>
        <a:srgbClr val="FFFFFF"/>
      </a:lt1>
      <a:dk2>
        <a:srgbClr val="490959"/>
      </a:dk2>
      <a:lt2>
        <a:srgbClr val="590919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游ゴシック_Segoe UI">
      <a:majorFont>
        <a:latin typeface="Segoe UI"/>
        <a:ea typeface="游ゴシック Medium"/>
        <a:cs typeface="ＭＳ Ｐゴシック"/>
      </a:majorFont>
      <a:minorFont>
        <a:latin typeface="Segoe UI"/>
        <a:ea typeface="游ゴシック Medium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wrap="square" rtlCol="0" anchor="ctr">
        <a:spAutoFit/>
      </a:bodyPr>
      <a:lstStyle>
        <a:defPPr algn="ctr">
          <a:defRPr kumimoji="1" kern="0" dirty="0"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  <a:cs typeface="ＭＳ Ｐゴシック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smtClean="0"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template-05110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-05110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0511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05110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202007_v2" id="{3664D476-5F0B-9F42-B475-60382BEB1FFE}" vid="{F01C8C58-98D8-494A-8273-D06D85003783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templatev3</Template>
  <TotalTime>3811</TotalTime>
  <Words>311</Words>
  <Application>Microsoft Office PowerPoint</Application>
  <PresentationFormat>画面に合わせる (4:3)</PresentationFormat>
  <Paragraphs>51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BIZ UDPゴシック</vt:lpstr>
      <vt:lpstr>Arial</vt:lpstr>
      <vt:lpstr>Calibri</vt:lpstr>
      <vt:lpstr>Segoe UI</vt:lpstr>
      <vt:lpstr>Tahoma</vt:lpstr>
      <vt:lpstr>Times New Roman</vt:lpstr>
      <vt:lpstr>Wingdings</vt:lpstr>
      <vt:lpstr>templatev3</vt:lpstr>
      <vt:lpstr>クロスレイヤシミュレータにおける 無線LAN評価モデルの検討</vt:lpstr>
      <vt:lpstr>研究背景</vt:lpstr>
      <vt:lpstr>研究背景</vt:lpstr>
      <vt:lpstr>研究背景</vt:lpstr>
      <vt:lpstr>CSMA/CA</vt:lpstr>
      <vt:lpstr>2進数バックオフ方式</vt:lpstr>
      <vt:lpstr>IFSによる優先制御</vt:lpstr>
      <vt:lpstr>フレーム構成モデル化</vt:lpstr>
      <vt:lpstr>MCS Index</vt:lpstr>
      <vt:lpstr>シミュレーション1 概要</vt:lpstr>
      <vt:lpstr>シミュレーション1 評価</vt:lpstr>
      <vt:lpstr>シミュレーション1 評価</vt:lpstr>
      <vt:lpstr>シミュレーション2 概要</vt:lpstr>
      <vt:lpstr>シミュレーション2 評価</vt:lpstr>
      <vt:lpstr>シミュレーション2 評価</vt:lpstr>
      <vt:lpstr>今後</vt:lpstr>
      <vt:lpstr>シミュレーション2 評価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田中 暖大</dc:creator>
  <cp:lastModifiedBy>下沢 亮太郎</cp:lastModifiedBy>
  <cp:revision>66</cp:revision>
  <dcterms:created xsi:type="dcterms:W3CDTF">2025-02-20T03:45:47Z</dcterms:created>
  <dcterms:modified xsi:type="dcterms:W3CDTF">2025-02-24T22:58:12Z</dcterms:modified>
</cp:coreProperties>
</file>