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6" r:id="rId3"/>
    <p:sldId id="257" r:id="rId4"/>
    <p:sldId id="273" r:id="rId5"/>
    <p:sldId id="274" r:id="rId6"/>
    <p:sldId id="277" r:id="rId7"/>
    <p:sldId id="271" r:id="rId8"/>
    <p:sldId id="272" r:id="rId9"/>
    <p:sldId id="265" r:id="rId10"/>
    <p:sldId id="268" r:id="rId11"/>
    <p:sldId id="278" r:id="rId12"/>
    <p:sldId id="280" r:id="rId13"/>
    <p:sldId id="260" r:id="rId14"/>
    <p:sldId id="262" r:id="rId15"/>
    <p:sldId id="275" r:id="rId16"/>
    <p:sldId id="279" r:id="rId17"/>
    <p:sldId id="267" r:id="rId18"/>
    <p:sldId id="259"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9077" autoAdjust="0"/>
  </p:normalViewPr>
  <p:slideViewPr>
    <p:cSldViewPr>
      <p:cViewPr>
        <p:scale>
          <a:sx n="150" d="100"/>
          <a:sy n="150" d="100"/>
        </p:scale>
        <p:origin x="214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2025/2/27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14</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endParaRPr lang="en-US"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dirty="0"/>
          </a:p>
          <a:p>
            <a:r>
              <a:rPr lang="en-US" dirty="0"/>
              <a:t>1997</a:t>
            </a:r>
            <a:r>
              <a:rPr lang="ja-JP" altLang="en-US" dirty="0"/>
              <a:t>年から無線</a:t>
            </a:r>
            <a:r>
              <a:rPr lang="en-US" altLang="ja-JP" dirty="0"/>
              <a:t>LAN</a:t>
            </a:r>
            <a:r>
              <a:rPr lang="ja-JP" altLang="en-US" dirty="0"/>
              <a:t>に主に実装されていて、今でも実際に使われているアクセス制御プロトコルです。</a:t>
            </a:r>
            <a:endParaRPr lang="en-US" altLang="ja-JP" dirty="0"/>
          </a:p>
          <a:p>
            <a:endParaRPr lang="en-US" altLang="ja-JP"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sp>
        <p:nvSpPr>
          <p:cNvPr id="2" name="テキスト ボックス 1">
            <a:extLst>
              <a:ext uri="{FF2B5EF4-FFF2-40B4-BE49-F238E27FC236}">
                <a16:creationId xmlns:a16="http://schemas.microsoft.com/office/drawing/2014/main" id="{CD1F5919-7230-4D8A-79FA-99D653B7E872}"/>
              </a:ext>
            </a:extLst>
          </p:cNvPr>
          <p:cNvSpPr txBox="1"/>
          <p:nvPr/>
        </p:nvSpPr>
        <p:spPr>
          <a:xfrm>
            <a:off x="4499992" y="2348880"/>
            <a:ext cx="4201239"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BIZ UDPゴシック" panose="020B0400000000000000" pitchFamily="50" charset="-128"/>
                <a:ea typeface="BIZ UDPゴシック" panose="020B0400000000000000" pitchFamily="50" charset="-128"/>
              </a:rPr>
              <a:t>プロトコルを評価するために見通し内として電力は加味しない</a:t>
            </a:r>
          </a:p>
        </p:txBody>
      </p:sp>
      <p:sp>
        <p:nvSpPr>
          <p:cNvPr id="5" name="テキスト ボックス 4">
            <a:extLst>
              <a:ext uri="{FF2B5EF4-FFF2-40B4-BE49-F238E27FC236}">
                <a16:creationId xmlns:a16="http://schemas.microsoft.com/office/drawing/2014/main" id="{40738D59-DCA6-7C59-D5FE-4CFC182B6A71}"/>
              </a:ext>
            </a:extLst>
          </p:cNvPr>
          <p:cNvSpPr txBox="1"/>
          <p:nvPr/>
        </p:nvSpPr>
        <p:spPr>
          <a:xfrm>
            <a:off x="5940152" y="4862922"/>
            <a:ext cx="2304256"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BIZ UDPゴシック" panose="020B0400000000000000" pitchFamily="50" charset="-128"/>
                <a:ea typeface="BIZ UDPゴシック" panose="020B0400000000000000" pitchFamily="50" charset="-128"/>
              </a:rPr>
              <a:t>トポロジー</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dirty="0">
                <a:latin typeface="BIZ UDPゴシック" panose="020B0400000000000000" pitchFamily="50" charset="-128"/>
                <a:ea typeface="BIZ UDPゴシック" panose="020B0400000000000000" pitchFamily="50" charset="-128"/>
              </a:rPr>
              <a:t>周波数</a:t>
            </a:r>
            <a:endParaRPr lang="en-US" altLang="ja-JP"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ja-JP" altLang="en-US" dirty="0">
              <a:latin typeface="BIZ UDPゴシック" panose="020B0400000000000000" pitchFamily="50" charset="-128"/>
              <a:ea typeface="BIZ UDPゴシック" panose="020B0400000000000000" pitchFamily="50" charset="-128"/>
            </a:endParaRPr>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4" y="2204864"/>
            <a:ext cx="4201239" cy="3302245"/>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932040" y="3328902"/>
            <a:ext cx="2304256"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BIZ UDPゴシック" panose="020B0400000000000000" pitchFamily="50" charset="-128"/>
                <a:ea typeface="BIZ UDPゴシック" panose="020B0400000000000000" pitchFamily="50" charset="-128"/>
              </a:rPr>
              <a:t>規格</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dirty="0">
                <a:latin typeface="BIZ UDPゴシック" panose="020B0400000000000000" pitchFamily="50" charset="-128"/>
                <a:ea typeface="BIZ UDPゴシック" panose="020B0400000000000000" pitchFamily="50" charset="-128"/>
              </a:rPr>
              <a:t>周波数</a:t>
            </a:r>
            <a:endParaRPr lang="en-US" altLang="ja-JP"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dirty="0">
                <a:latin typeface="BIZ UDPゴシック" panose="020B0400000000000000" pitchFamily="50" charset="-128"/>
                <a:ea typeface="BIZ UDPゴシック" panose="020B0400000000000000" pitchFamily="50" charset="-128"/>
              </a:rPr>
              <a:t>諸元</a:t>
            </a:r>
            <a:endParaRPr lang="en-US" altLang="ja-JP"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19183" y="4726789"/>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pic>
        <p:nvPicPr>
          <p:cNvPr id="7" name="図 6" descr="グラフ, 折れ線グラフ&#10;&#10;AI によって生成されたコンテンツは間違っている可能性があります。">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856" y="1412776"/>
            <a:ext cx="4379733" cy="3280621"/>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Tree>
    <p:extLst>
      <p:ext uri="{BB962C8B-B14F-4D97-AF65-F5344CB8AC3E}">
        <p14:creationId xmlns:p14="http://schemas.microsoft.com/office/powerpoint/2010/main" val="282252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3" y="5675092"/>
            <a:ext cx="764825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どの伝送レートでも</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と同じ傾向が見られる</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descr="グラフ, 折れ線グラフ&#10;&#10;AI によって生成されたコンテンツは間違っている可能性があります。">
            <a:extLst>
              <a:ext uri="{FF2B5EF4-FFF2-40B4-BE49-F238E27FC236}">
                <a16:creationId xmlns:a16="http://schemas.microsoft.com/office/drawing/2014/main" id="{C765A56F-A28C-48C2-A052-3B02A8B4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596" y="1579086"/>
            <a:ext cx="4836803" cy="3699828"/>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683568" y="1700808"/>
            <a:ext cx="6048672" cy="70788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クロスレイヤシミュレータにおける無線</a:t>
            </a:r>
            <a:r>
              <a:rPr kumimoji="1" lang="en-US" altLang="ja-JP" sz="2000" dirty="0">
                <a:latin typeface="BIZ UDPゴシック" panose="020B0400000000000000" pitchFamily="50" charset="-128"/>
                <a:ea typeface="BIZ UDPゴシック" panose="020B0400000000000000" pitchFamily="50" charset="-128"/>
              </a:rPr>
              <a:t>LAN</a:t>
            </a:r>
            <a:r>
              <a:rPr kumimoji="1" lang="ja-JP" altLang="en-US" sz="2000" dirty="0">
                <a:latin typeface="BIZ UDPゴシック" panose="020B0400000000000000" pitchFamily="50" charset="-128"/>
                <a:ea typeface="BIZ UDPゴシック" panose="020B0400000000000000" pitchFamily="50" charset="-128"/>
              </a:rPr>
              <a:t>シミュレータを開発した</a:t>
            </a:r>
          </a:p>
        </p:txBody>
      </p:sp>
    </p:spTree>
    <p:extLst>
      <p:ext uri="{BB962C8B-B14F-4D97-AF65-F5344CB8AC3E}">
        <p14:creationId xmlns:p14="http://schemas.microsoft.com/office/powerpoint/2010/main" val="3284628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614324" y="3136810"/>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560746"/>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7180EEA0-E415-6911-9652-3F16EEF3034E}"/>
              </a:ext>
            </a:extLst>
          </p:cNvPr>
          <p:cNvSpPr txBox="1"/>
          <p:nvPr/>
        </p:nvSpPr>
        <p:spPr>
          <a:xfrm>
            <a:off x="598395" y="3721191"/>
            <a:ext cx="7880509" cy="830997"/>
          </a:xfrm>
          <a:prstGeom prst="rect">
            <a:avLst/>
          </a:prstGeom>
          <a:noFill/>
        </p:spPr>
        <p:txBody>
          <a:bodyPr wrap="square" rtlCol="0">
            <a:spAutoFit/>
          </a:bodyPr>
          <a:lstStyle/>
          <a:p>
            <a:pPr algn="ctr"/>
            <a:r>
              <a:rPr lang="en-US" altLang="ja-JP" sz="2400" dirty="0">
                <a:latin typeface="BIZ UDPゴシック" panose="020B0400000000000000" pitchFamily="50" charset="-128"/>
                <a:ea typeface="BIZ UDPゴシック" panose="020B0400000000000000" pitchFamily="50" charset="-128"/>
              </a:rPr>
              <a:t>ex. 1Gbps</a:t>
            </a:r>
            <a:r>
              <a:rPr lang="ja-JP" altLang="en-US" sz="2400" dirty="0">
                <a:latin typeface="BIZ UDPゴシック" panose="020B0400000000000000" pitchFamily="50" charset="-128"/>
                <a:ea typeface="BIZ UDPゴシック" panose="020B0400000000000000" pitchFamily="50" charset="-128"/>
              </a:rPr>
              <a:t>出るって書いてある</a:t>
            </a:r>
            <a:r>
              <a:rPr lang="en-US" altLang="ja-JP" sz="2400" dirty="0" err="1">
                <a:latin typeface="BIZ UDPゴシック" panose="020B0400000000000000" pitchFamily="50" charset="-128"/>
                <a:ea typeface="BIZ UDPゴシック" panose="020B0400000000000000" pitchFamily="50" charset="-128"/>
              </a:rPr>
              <a:t>wifi</a:t>
            </a:r>
            <a:r>
              <a:rPr lang="ja-JP" altLang="en-US" sz="2400" dirty="0">
                <a:latin typeface="BIZ UDPゴシック" panose="020B0400000000000000" pitchFamily="50" charset="-128"/>
                <a:ea typeface="BIZ UDPゴシック" panose="020B0400000000000000" pitchFamily="50" charset="-128"/>
              </a:rPr>
              <a:t>ルーター買ったけど</a:t>
            </a:r>
            <a:endParaRPr lang="en-US" altLang="ja-JP" sz="2400" dirty="0">
              <a:latin typeface="BIZ UDPゴシック" panose="020B0400000000000000" pitchFamily="50" charset="-128"/>
              <a:ea typeface="BIZ UDPゴシック" panose="020B0400000000000000" pitchFamily="50" charset="-128"/>
            </a:endParaRPr>
          </a:p>
          <a:p>
            <a:pPr algn="ctr"/>
            <a:r>
              <a:rPr lang="en-US" altLang="ja-JP" sz="2400" dirty="0">
                <a:latin typeface="BIZ UDPゴシック" panose="020B0400000000000000" pitchFamily="50" charset="-128"/>
                <a:ea typeface="BIZ UDPゴシック" panose="020B0400000000000000" pitchFamily="50" charset="-128"/>
              </a:rPr>
              <a:t>24Mbps</a:t>
            </a:r>
            <a:r>
              <a:rPr lang="ja-JP" altLang="en-US" sz="2400" dirty="0">
                <a:latin typeface="BIZ UDPゴシック" panose="020B0400000000000000" pitchFamily="50" charset="-128"/>
                <a:ea typeface="BIZ UDPゴシック" panose="020B0400000000000000" pitchFamily="50" charset="-128"/>
              </a:rPr>
              <a:t>しか出ない</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装置を開発して実験を行う必要がある</a:t>
            </a:r>
            <a:endParaRPr lang="en-US" altLang="ja-JP" sz="1800" kern="0" dirty="0">
              <a:latin typeface="BIZ UDPゴシック" panose="020B0400000000000000" pitchFamily="50" charset="-128"/>
              <a:ea typeface="BIZ UDPゴシック" panose="020B0400000000000000" pitchFamily="50" charset="-128"/>
            </a:endParaRPr>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pic>
        <p:nvPicPr>
          <p:cNvPr id="6" name="Picture 5" descr="A group of blue and white squares&#10;&#10;AI-generated content may be incorrect.">
            <a:extLst>
              <a:ext uri="{FF2B5EF4-FFF2-40B4-BE49-F238E27FC236}">
                <a16:creationId xmlns:a16="http://schemas.microsoft.com/office/drawing/2014/main" id="{DD76F92E-3198-9A73-DB3D-5502922A4B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536" y="1772816"/>
            <a:ext cx="9326401" cy="4013515"/>
          </a:xfrm>
          <a:prstGeom prst="rect">
            <a:avLst/>
          </a:prstGeom>
        </p:spPr>
      </p:pic>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pic>
        <p:nvPicPr>
          <p:cNvPr id="6" name="Picture 5" descr="A screenshot of a computer game&#10;&#10;AI-generated content may be incorrect.">
            <a:extLst>
              <a:ext uri="{FF2B5EF4-FFF2-40B4-BE49-F238E27FC236}">
                <a16:creationId xmlns:a16="http://schemas.microsoft.com/office/drawing/2014/main" id="{71CC1B61-9338-A741-76BE-DE52BAFCF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 y="1700808"/>
            <a:ext cx="9144000" cy="3935021"/>
          </a:xfrm>
          <a:prstGeom prst="rect">
            <a:avLst/>
          </a:prstGeom>
        </p:spPr>
      </p:pic>
      <p:sp>
        <p:nvSpPr>
          <p:cNvPr id="7" name="TextBox 6">
            <a:extLst>
              <a:ext uri="{FF2B5EF4-FFF2-40B4-BE49-F238E27FC236}">
                <a16:creationId xmlns:a16="http://schemas.microsoft.com/office/drawing/2014/main" id="{3FC176C5-6765-0457-307E-DE8887D79DD4}"/>
              </a:ext>
            </a:extLst>
          </p:cNvPr>
          <p:cNvSpPr txBox="1"/>
          <p:nvPr/>
        </p:nvSpPr>
        <p:spPr>
          <a:xfrm>
            <a:off x="3131840" y="5973679"/>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7" name="図 6" descr="図形&#10;&#10;AI によって生成されたコンテンツは間違っている可能性があります。">
            <a:extLst>
              <a:ext uri="{FF2B5EF4-FFF2-40B4-BE49-F238E27FC236}">
                <a16:creationId xmlns:a16="http://schemas.microsoft.com/office/drawing/2014/main" id="{E5F6DA05-B731-FFF1-08DA-B019386D3A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528" y="1772816"/>
            <a:ext cx="5893459" cy="4752528"/>
          </a:xfrm>
          <a:prstGeom prst="rect">
            <a:avLst/>
          </a:prstGeom>
        </p:spPr>
      </p:pic>
      <p:grpSp>
        <p:nvGrpSpPr>
          <p:cNvPr id="24" name="グループ化 23">
            <a:extLst>
              <a:ext uri="{FF2B5EF4-FFF2-40B4-BE49-F238E27FC236}">
                <a16:creationId xmlns:a16="http://schemas.microsoft.com/office/drawing/2014/main" id="{C236A844-C7CB-7AE8-F3D4-C8C4B7279578}"/>
              </a:ext>
            </a:extLst>
          </p:cNvPr>
          <p:cNvGrpSpPr/>
          <p:nvPr/>
        </p:nvGrpSpPr>
        <p:grpSpPr>
          <a:xfrm>
            <a:off x="5292080" y="2060848"/>
            <a:ext cx="4032448" cy="1438226"/>
            <a:chOff x="5292080" y="2629564"/>
            <a:chExt cx="4032448" cy="1438226"/>
          </a:xfrm>
        </p:grpSpPr>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3284984"/>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92080" y="2629564"/>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660232" y="281423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55241" y="2814230"/>
              <a:ext cx="89167" cy="108372"/>
            </a:xfrm>
            <a:prstGeom prst="rect">
              <a:avLst/>
            </a:prstGeom>
          </p:spPr>
        </p:pic>
      </p:grpSp>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469631" y="4960829"/>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879671"/>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と呼ばれる待機時間が設定されている</a:t>
            </a:r>
            <a:r>
              <a:rPr kumimoji="1" lang="en-GB" altLang="ja-JP" sz="2400" dirty="0">
                <a:latin typeface="BIZ UDPGothic" panose="020B0400000000000000" pitchFamily="34" charset="-128"/>
                <a:ea typeface="BIZ UDPGothic" panose="020B0400000000000000" pitchFamily="34" charset="-128"/>
              </a:rPr>
              <a:t>.</a:t>
            </a: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データフレーム送信前に適用される</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フレームに適用される</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250678"/>
            <a:ext cx="3168352" cy="338554"/>
          </a:xfrm>
          <a:prstGeom prst="rect">
            <a:avLst/>
          </a:prstGeom>
          <a:noFill/>
        </p:spPr>
        <p:txBody>
          <a:bodyPr wrap="square" rtlCol="0">
            <a:spAutoFit/>
          </a:bodyPr>
          <a:lstStyle/>
          <a:p>
            <a:r>
              <a:rPr kumimoji="1" lang="en-GB" altLang="ja-JP" sz="1600" dirty="0">
                <a:latin typeface="BIZ UDPGothic" panose="020B0400000000000000" pitchFamily="34" charset="-128"/>
                <a:ea typeface="BIZ UDPGothic" panose="020B0400000000000000" pitchFamily="34" charset="-128"/>
              </a:rPr>
              <a:t>IFS : Inter Frame Space</a:t>
            </a:r>
            <a:endParaRPr kumimoji="1" lang="ja-JP" altLang="en-US" sz="1600"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81350"/>
            <a:ext cx="5832648" cy="338554"/>
          </a:xfrm>
          <a:prstGeom prst="rect">
            <a:avLst/>
          </a:prstGeom>
          <a:noFill/>
        </p:spPr>
        <p:txBody>
          <a:bodyPr wrap="square" rtlCol="0">
            <a:spAutoFit/>
          </a:bodyPr>
          <a:lstStyle/>
          <a:p>
            <a:r>
              <a:rPr lang="en-GB" altLang="ja-JP" sz="1600" dirty="0">
                <a:latin typeface="BIZ UDPGothic" panose="020B0400000000000000" pitchFamily="34" charset="-128"/>
                <a:ea typeface="BIZ UDPGothic" panose="020B0400000000000000" pitchFamily="34" charset="-128"/>
              </a:rPr>
              <a:t>DIFS : Distributed Inter Frame Space</a:t>
            </a:r>
            <a:endParaRPr kumimoji="1" lang="ja-JP" altLang="en-US" sz="1600" dirty="0">
              <a:ea typeface="游ゴシック Medium" panose="020B0500000000000000" pitchFamily="50" charset="-128"/>
            </a:endParaRPr>
          </a:p>
        </p:txBody>
      </p:sp>
      <p:sp>
        <p:nvSpPr>
          <p:cNvPr id="8" name="テキスト ボックス 7">
            <a:extLst>
              <a:ext uri="{FF2B5EF4-FFF2-40B4-BE49-F238E27FC236}">
                <a16:creationId xmlns:a16="http://schemas.microsoft.com/office/drawing/2014/main" id="{E46F546D-F272-7297-DC71-907E7A205CAF}"/>
              </a:ext>
            </a:extLst>
          </p:cNvPr>
          <p:cNvSpPr txBox="1"/>
          <p:nvPr/>
        </p:nvSpPr>
        <p:spPr>
          <a:xfrm>
            <a:off x="4501229" y="6581237"/>
            <a:ext cx="4536504" cy="338554"/>
          </a:xfrm>
          <a:prstGeom prst="rect">
            <a:avLst/>
          </a:prstGeom>
          <a:noFill/>
        </p:spPr>
        <p:txBody>
          <a:bodyPr wrap="square" rtlCol="0">
            <a:spAutoFit/>
          </a:bodyPr>
          <a:lstStyle/>
          <a:p>
            <a:r>
              <a:rPr lang="en-GB" altLang="ja-JP" sz="1600" dirty="0">
                <a:latin typeface="BIZ UDPGothic" panose="020B0400000000000000" pitchFamily="34" charset="-128"/>
                <a:ea typeface="BIZ UDPGothic" panose="020B0400000000000000" pitchFamily="34" charset="-128"/>
              </a:rPr>
              <a:t>SIFS : Short Inter Frame Space</a:t>
            </a:r>
            <a:endParaRPr kumimoji="1" lang="ja-JP" altLang="en-US" sz="1600"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descr="A close-up of a piece of paper&#10;&#10;AI-generated content may be incorrect.">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19763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394359" y="1940090"/>
            <a:ext cx="8784083" cy="461665"/>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UDP</a:t>
            </a:r>
            <a:r>
              <a:rPr lang="ja-JP" altLang="en-US" sz="2400" dirty="0">
                <a:latin typeface="BIZ UDPGothic" panose="020B0400000000000000" pitchFamily="34" charset="-128"/>
                <a:ea typeface="BIZ UDPGothic" panose="020B0400000000000000" pitchFamily="34" charset="-128"/>
              </a:rPr>
              <a:t>レベルのフレーム構成をモデル化した</a:t>
            </a:r>
            <a:r>
              <a:rPr lang="en-US" altLang="ja-JP" sz="2400" dirty="0">
                <a:latin typeface="BIZ UDPGothic" panose="020B0400000000000000" pitchFamily="34" charset="-128"/>
                <a:ea typeface="BIZ UDPGothic" panose="020B0400000000000000" pitchFamily="34" charset="-128"/>
              </a:rPr>
              <a:t>.</a:t>
            </a:r>
            <a:endParaRPr lang="en-GB" altLang="ja-JP" sz="2400" dirty="0">
              <a:latin typeface="BIZ UDPGothic" panose="020B0400000000000000" pitchFamily="34" charset="-128"/>
              <a:ea typeface="BIZ UDPGothic" panose="020B0400000000000000" pitchFamily="34" charset="-128"/>
            </a:endParaRP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07504" y="6454601"/>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354103" y="6458127"/>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51908" y="1268760"/>
            <a:ext cx="9208100" cy="2160240"/>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に基づいて伝送レートが決められる</a:t>
            </a:r>
            <a:r>
              <a:rPr lang="en-US" altLang="ja-JP" sz="2400" dirty="0">
                <a:latin typeface="BIZ UDPゴシック" panose="020B0400000000000000" pitchFamily="50" charset="-128"/>
                <a:ea typeface="BIZ UDPゴシック" panose="020B0400000000000000" pitchFamily="50" charset="-128"/>
              </a:rPr>
              <a:t>.</a:t>
            </a: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780928"/>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38554"/>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RSSI : Received Signal Strength Indicator</a:t>
            </a:r>
            <a:endParaRPr kumimoji="1" lang="ja-JP" altLang="en-US" sz="1600"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20528" y="6519446"/>
            <a:ext cx="5976664" cy="338554"/>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MCS : Modulation and Coding Scheme</a:t>
            </a:r>
            <a:endParaRPr kumimoji="1" lang="ja-JP" altLang="en-US" sz="1600"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6598</TotalTime>
  <Words>1259</Words>
  <Application>Microsoft Office PowerPoint</Application>
  <PresentationFormat>画面に合わせる (4:3)</PresentationFormat>
  <Paragraphs>226</Paragraphs>
  <Slides>18</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実装</vt:lpstr>
      <vt:lpstr>シミュレーション 概要</vt:lpstr>
      <vt:lpstr>シミュレーション1 評価</vt:lpstr>
      <vt:lpstr>シミュレーション2 評価</vt:lpstr>
      <vt:lpstr>まとめ</vt:lpstr>
      <vt:lpstr>まとめ</vt:lpstr>
      <vt:lpstr>今後</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386</cp:revision>
  <dcterms:created xsi:type="dcterms:W3CDTF">2025-02-20T03:45:47Z</dcterms:created>
  <dcterms:modified xsi:type="dcterms:W3CDTF">2025-02-26T23:34:20Z</dcterms:modified>
</cp:coreProperties>
</file>