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7" r:id="rId4"/>
    <p:sldId id="273" r:id="rId5"/>
    <p:sldId id="274" r:id="rId6"/>
    <p:sldId id="270" r:id="rId7"/>
    <p:sldId id="271" r:id="rId8"/>
    <p:sldId id="272" r:id="rId9"/>
    <p:sldId id="265" r:id="rId10"/>
    <p:sldId id="260" r:id="rId11"/>
    <p:sldId id="261" r:id="rId12"/>
    <p:sldId id="262" r:id="rId13"/>
    <p:sldId id="275" r:id="rId14"/>
    <p:sldId id="268" r:id="rId15"/>
    <p:sldId id="267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4E97"/>
    <a:srgbClr val="095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9077" autoAdjust="0"/>
  </p:normalViewPr>
  <p:slideViewPr>
    <p:cSldViewPr>
      <p:cViewPr varScale="1">
        <p:scale>
          <a:sx n="111" d="100"/>
          <a:sy n="111" d="100"/>
        </p:scale>
        <p:origin x="15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E9D47-A5E2-4416-924B-D108B50498DE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49F50-0211-4302-8A79-63D7B7674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9F50-0211-4302-8A79-63D7B7674E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9F50-0211-4302-8A79-63D7B7674E8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66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9F50-0211-4302-8A79-63D7B7674E8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59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②優先順位によりどの</a:t>
            </a:r>
            <a:r>
              <a:rPr lang="en-GB" altLang="ja-JP" dirty="0"/>
              <a:t>IFS</a:t>
            </a:r>
            <a:r>
              <a:rPr lang="ja-JP" altLang="en-US" dirty="0"/>
              <a:t>が使われるかが決定される</a:t>
            </a:r>
            <a:endParaRPr lang="en-GB" altLang="ja-JP" dirty="0"/>
          </a:p>
          <a:p>
            <a:r>
              <a:rPr lang="ja-JP" altLang="en-US" dirty="0"/>
              <a:t>④失敗すると再送制御が必要となる優先度の高い制御フレームは</a:t>
            </a:r>
            <a:r>
              <a:rPr lang="en-GB" altLang="ja-JP" dirty="0"/>
              <a:t>DIFS</a:t>
            </a:r>
            <a:r>
              <a:rPr lang="ja-JP" altLang="en-US" dirty="0"/>
              <a:t>時間待つと他端末のデータフレームと競合する可能性があるため、より短い</a:t>
            </a:r>
            <a:r>
              <a:rPr lang="en-GB" altLang="ja-JP" dirty="0"/>
              <a:t>SIFS</a:t>
            </a:r>
            <a:r>
              <a:rPr lang="ja-JP" altLang="en-US" dirty="0"/>
              <a:t>を用いることで優先的に送信する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9F50-0211-4302-8A79-63D7B7674E8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91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05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46229" y="3395645"/>
            <a:ext cx="4666890" cy="17605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 b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pPr lvl="0"/>
            <a:r>
              <a:rPr lang="ja-JP" altLang="en-US" noProof="0" dirty="0"/>
              <a:t>マスター サブタイトルの書式設定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90553" y="1072835"/>
            <a:ext cx="8124017" cy="1905000"/>
          </a:xfrm>
        </p:spPr>
        <p:txBody>
          <a:bodyPr>
            <a:normAutofit/>
          </a:bodyPr>
          <a:lstStyle>
            <a:lvl1pPr>
              <a:defRPr sz="4400" b="0">
                <a:solidFill>
                  <a:srgbClr val="2D4E97"/>
                </a:solidFill>
                <a:latin typeface="+mj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5492750"/>
            <a:ext cx="9144000" cy="1368000"/>
          </a:xfrm>
          <a:prstGeom prst="rect">
            <a:avLst/>
          </a:prstGeom>
          <a:solidFill>
            <a:srgbClr val="2D4E9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85509" y="46755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00" y="1224000"/>
            <a:ext cx="8280000" cy="5220000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 sz="28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 sz="24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 sz="24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 sz="20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509" y="119485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6BDE-3CDF-4409-2488-723EF2BB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EC4E2DD-12EB-C728-E4CE-E0B6A69F2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4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4"/>
          <p:cNvSpPr>
            <a:spLocks noGrp="1"/>
          </p:cNvSpPr>
          <p:nvPr>
            <p:ph idx="1"/>
          </p:nvPr>
        </p:nvSpPr>
        <p:spPr>
          <a:xfrm>
            <a:off x="457872" y="1561514"/>
            <a:ext cx="8280000" cy="49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494949"/>
              </a:buClr>
              <a:defRPr>
                <a:solidFill>
                  <a:srgbClr val="494949"/>
                </a:solidFill>
              </a:defRPr>
            </a:lvl1pPr>
            <a:lvl2pPr>
              <a:buClr>
                <a:srgbClr val="494949"/>
              </a:buClr>
              <a:defRPr>
                <a:solidFill>
                  <a:srgbClr val="494949"/>
                </a:solidFill>
              </a:defRPr>
            </a:lvl2pPr>
            <a:lvl3pPr>
              <a:buClr>
                <a:srgbClr val="494949"/>
              </a:buClr>
              <a:defRPr>
                <a:solidFill>
                  <a:srgbClr val="494949"/>
                </a:solidFill>
              </a:defRPr>
            </a:lvl3pPr>
            <a:lvl4pPr>
              <a:buClr>
                <a:srgbClr val="494949"/>
              </a:buClr>
              <a:defRPr>
                <a:solidFill>
                  <a:srgbClr val="494949"/>
                </a:solidFill>
              </a:defRPr>
            </a:lvl4pPr>
            <a:lvl5pPr>
              <a:buClr>
                <a:srgbClr val="494949"/>
              </a:buClr>
              <a:defRPr>
                <a:solidFill>
                  <a:srgbClr val="494949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tIns="180000" bIns="10800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6377" y="1168879"/>
            <a:ext cx="4038600" cy="3244371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3254" y="1168879"/>
            <a:ext cx="4038600" cy="3244371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707366" y="4528867"/>
            <a:ext cx="8341743" cy="222561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6377" y="1198440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3254" y="1198440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half" idx="12"/>
          </p:nvPr>
        </p:nvSpPr>
        <p:spPr>
          <a:xfrm>
            <a:off x="773501" y="4068042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4990378" y="4068042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6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4988" y="127633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84988" y="191609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981439" y="127633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981439" y="191609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80" y="1220926"/>
            <a:ext cx="3008313" cy="69099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3630" y="1215732"/>
            <a:ext cx="5111750" cy="4962381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5780" y="1911923"/>
            <a:ext cx="3008313" cy="426619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62892" y="1272101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71518" y="5483200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85509" y="51950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244" y="-26672"/>
            <a:ext cx="7953555" cy="904701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 bwMode="auto">
          <a:xfrm>
            <a:off x="0" y="978265"/>
            <a:ext cx="9144000" cy="300687"/>
          </a:xfrm>
          <a:prstGeom prst="rect">
            <a:avLst/>
          </a:prstGeom>
          <a:solidFill>
            <a:srgbClr val="2D4E97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ja-JP" altLang="en-US">
              <a:latin typeface="Segoe UI" panose="020B0502040204020203" pitchFamily="34" charset="0"/>
              <a:ea typeface="游ゴシック Medium" panose="020B0500000000000000" pitchFamily="50" charset="-128"/>
            </a:endParaRPr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079" y="6343011"/>
            <a:ext cx="646113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tx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229303" y="34067"/>
            <a:ext cx="8249601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480768" y="1585898"/>
            <a:ext cx="8280000" cy="49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二等辺三角形 2"/>
          <p:cNvSpPr/>
          <p:nvPr/>
        </p:nvSpPr>
        <p:spPr bwMode="auto">
          <a:xfrm rot="16200000">
            <a:off x="8863783" y="997138"/>
            <a:ext cx="309324" cy="260353"/>
          </a:xfrm>
          <a:prstGeom prst="triangle">
            <a:avLst/>
          </a:prstGeom>
          <a:solidFill>
            <a:schemeClr val="bg1"/>
          </a:solidFill>
          <a:ln w="12700" cmpd="sng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Segoe UI" panose="020B0502040204020203" pitchFamily="34" charset="0"/>
              <a:ea typeface="游ゴシック Medium" panose="020B0500000000000000" pitchFamily="50" charset="-128"/>
              <a:cs typeface="ＭＳ Ｐゴシック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0FC17B-937E-C02B-5EFD-620B951BBE5A}"/>
              </a:ext>
            </a:extLst>
          </p:cNvPr>
          <p:cNvSpPr/>
          <p:nvPr userDrawn="1"/>
        </p:nvSpPr>
        <p:spPr>
          <a:xfrm>
            <a:off x="6876256" y="951415"/>
            <a:ext cx="22377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b="1" i="1" dirty="0">
                <a:solidFill>
                  <a:schemeClr val="bg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rPr>
              <a:t>Shitara lab.,</a:t>
            </a:r>
            <a:r>
              <a:rPr lang="ja-JP" altLang="en-US" sz="1600" b="1" i="1">
                <a:solidFill>
                  <a:schemeClr val="bg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i="1" dirty="0">
                <a:solidFill>
                  <a:schemeClr val="bg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rPr>
              <a:t>TMCIIT</a:t>
            </a:r>
            <a:endParaRPr lang="ja-JP" altLang="en-US" sz="1600" b="1" i="1" dirty="0">
              <a:solidFill>
                <a:schemeClr val="bg1"/>
              </a:solidFill>
              <a:latin typeface="Times New Roman" panose="02020603050405020304" pitchFamily="18" charset="0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 b="0" baseline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kumimoji="1" sz="32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8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kumimoji="1" sz="24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4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33D8120E-DA16-8E7F-3E04-3FB47F4DD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555" y="3399656"/>
            <a:ext cx="4666890" cy="1760555"/>
          </a:xfrm>
        </p:spPr>
        <p:txBody>
          <a:bodyPr/>
          <a:lstStyle/>
          <a:p>
            <a:r>
              <a:rPr kumimoji="1" lang="en-US" altLang="ja-JP" dirty="0"/>
              <a:t>T-5-16 </a:t>
            </a:r>
            <a:r>
              <a:rPr kumimoji="1" lang="ja-JP" altLang="en-US" dirty="0"/>
              <a:t>下沢 亮太郎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5301EEE-C5BA-9CC9-F05E-485359D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7" y="1135838"/>
            <a:ext cx="9122007" cy="1905000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クロスレイヤシミュレータにおける</a:t>
            </a:r>
            <a:b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評価モデルの検討</a:t>
            </a:r>
          </a:p>
        </p:txBody>
      </p:sp>
    </p:spTree>
    <p:extLst>
      <p:ext uri="{BB962C8B-B14F-4D97-AF65-F5344CB8AC3E}">
        <p14:creationId xmlns:p14="http://schemas.microsoft.com/office/powerpoint/2010/main" val="20757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A28B8-1973-1137-3DE7-A6F7ECBD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3A04FDF-39B0-3FC7-6981-009A5549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</a:t>
            </a:r>
            <a:r>
              <a:rPr kumimoji="1" lang="ja-JP" altLang="en-US" dirty="0"/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2087B3-FA3F-D288-4445-7A65AFD3A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 descr="グラフ, 折れ線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9FA7C2A-5ACB-EB04-F3D1-2352B8726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4410683" cy="273630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C6957D-FBCF-49A5-D0D0-456B07E4D0A7}"/>
              </a:ext>
            </a:extLst>
          </p:cNvPr>
          <p:cNvSpPr txBox="1"/>
          <p:nvPr/>
        </p:nvSpPr>
        <p:spPr>
          <a:xfrm>
            <a:off x="2915816" y="4115689"/>
            <a:ext cx="5807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傾向は概ね一致している</a:t>
            </a:r>
            <a:endParaRPr kumimoji="1" lang="en-US" altLang="ja-JP" sz="2400" dirty="0">
              <a:solidFill>
                <a:schemeClr val="tx1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差が一番大きい</a:t>
            </a:r>
            <a:r>
              <a:rPr kumimoji="1" lang="en-US" altLang="ja-JP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</a:t>
            </a:r>
            <a:r>
              <a: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台の場合でも誤差が約</a:t>
            </a:r>
            <a:r>
              <a:rPr lang="en-US" altLang="ja-JP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2.75%</a:t>
            </a:r>
            <a:endParaRPr kumimoji="1" lang="en-US" altLang="ja-JP" sz="2400" dirty="0">
              <a:solidFill>
                <a:schemeClr val="tx1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差が生まれたのは文献とのモデル化方法の違いが考えられる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282252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1B8E4-1CC8-0F3C-E652-C13C3A997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66C4C12-8542-B4B7-AB84-9218B191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E71732-CD46-5ED7-2BBE-1E63F1D98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 descr="グラフ, 折れ線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73016BB-7BB7-A715-435F-CB4D9C529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6" y="1412776"/>
            <a:ext cx="7982728" cy="50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76D7-7473-6153-882D-762B7F88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BF46105-ACD3-EEE1-CDAB-9D5D8C6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D7B5FD-9F50-0770-732E-E6934259F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 descr="グラフ, 折れ線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D92EECE-BD57-4C63-3B10-852DB1C9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8" y="1401622"/>
            <a:ext cx="7375623" cy="46805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F48449-991C-3976-E259-FF35BC8C5AC9}"/>
              </a:ext>
            </a:extLst>
          </p:cNvPr>
          <p:cNvSpPr txBox="1"/>
          <p:nvPr/>
        </p:nvSpPr>
        <p:spPr>
          <a:xfrm>
            <a:off x="683568" y="6165304"/>
            <a:ext cx="764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どの伝送レートでも</a:t>
            </a:r>
            <a:r>
              <a:rPr kumimoji="1" lang="en-GB" altLang="ja-JP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24Mbps</a:t>
            </a:r>
            <a:r>
              <a:rPr kumimoji="1" lang="ja-JP" altLang="en-US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と同じ傾向が見られる</a:t>
            </a:r>
            <a:r>
              <a:rPr kumimoji="1" lang="en-US" altLang="ja-JP" sz="24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400" dirty="0">
              <a:solidFill>
                <a:schemeClr val="tx1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08184-B2DA-44CB-33AA-D4C08B0D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C10007-1771-FE4E-7208-C7C8AF6D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無線</a:t>
            </a:r>
            <a:r>
              <a:rPr kumimoji="1" lang="en-US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LAN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シミュレータを開発した</a:t>
            </a:r>
            <a:endParaRPr kumimoji="1"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lvl="1"/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理論値とも大きな差は無かった</a:t>
            </a:r>
            <a:endParaRPr kumimoji="1"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lvl="1"/>
            <a:r>
              <a:rPr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各伝送レートで同じ傾向を示した</a:t>
            </a:r>
            <a:endParaRPr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lvl="1"/>
            <a:endParaRPr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今後</a:t>
            </a:r>
            <a:endParaRPr kumimoji="1"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lvl="1"/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送信間隔を連続ではなくポアソン分布に</a:t>
            </a:r>
            <a:endParaRPr kumimoji="1"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lvl="1"/>
            <a:r>
              <a:rPr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端末ごとに伝送速度を反映させる</a:t>
            </a:r>
            <a:endParaRPr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lvl="1"/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位置情報を踏まえて受信時の</a:t>
            </a:r>
            <a:r>
              <a:rPr kumimoji="1" lang="en-US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SNR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からキャプチャ効果でより実環境に近づける</a:t>
            </a:r>
          </a:p>
          <a:p>
            <a:pPr lvl="1"/>
            <a:endPara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930A6C0-E2BC-7754-898A-9C9E2C94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2793B-94FB-7482-FE64-DBBA97CE0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63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BC01D-7D12-71E1-C65F-FC9176FF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E2AEE6-3646-0BF4-E51B-7A9D2334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2160CD2-B2F8-A44A-5FEF-31E4209F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5102C6-6A4D-47C9-4F84-64E9077CB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6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6721C-A458-DD04-0CB1-CC05F961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099A8B6-058E-51DA-86DE-6B6C8F60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送信間隔</a:t>
            </a:r>
            <a:endParaRPr kumimoji="1"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r>
              <a:rPr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端末ごとに伝送速度を反映させる</a:t>
            </a:r>
            <a:endParaRPr lang="en-GB" altLang="ja-JP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位置情報を踏まえて受信時の</a:t>
            </a:r>
            <a:r>
              <a:rPr kumimoji="1" lang="en-US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SNR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からキャプチャ効果でより実環境に近づける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0A31307-13AD-8DFD-3E6F-000BB962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85303D-91FC-411E-36AF-5E81AC67D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35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D2354-6F1B-E22A-7CAF-BD8D5CF0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62F9B75-2C68-857E-263B-C3E1F5FD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BA56188-C93D-EF27-A835-E0955358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C9935-B917-D011-B5F9-FD2BCE0EA0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05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C2366C3-92D4-DCD4-1E97-473306ED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0BBF1C-01C2-9A72-0F70-3EA287D41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21">
            <a:extLst>
              <a:ext uri="{FF2B5EF4-FFF2-40B4-BE49-F238E27FC236}">
                <a16:creationId xmlns:a16="http://schemas.microsoft.com/office/drawing/2014/main" id="{AEF8C392-2A51-09DD-9F3A-B08023C664D8}"/>
              </a:ext>
            </a:extLst>
          </p:cNvPr>
          <p:cNvSpPr/>
          <p:nvPr/>
        </p:nvSpPr>
        <p:spPr>
          <a:xfrm>
            <a:off x="2649326" y="3654631"/>
            <a:ext cx="1791940" cy="59301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737D2DAF-0384-E769-6161-873D5D82CC29}"/>
              </a:ext>
            </a:extLst>
          </p:cNvPr>
          <p:cNvSpPr txBox="1">
            <a:spLocks/>
          </p:cNvSpPr>
          <p:nvPr/>
        </p:nvSpPr>
        <p:spPr>
          <a:xfrm>
            <a:off x="229303" y="1344900"/>
            <a:ext cx="8135393" cy="95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4949"/>
              </a:buClr>
              <a:buSzPct val="75000"/>
              <a:buFont typeface="Wingdings" pitchFamily="2" charset="2"/>
              <a:buChar char="n"/>
              <a:defRPr kumimoji="1" sz="3200" baseline="0">
                <a:solidFill>
                  <a:srgbClr val="494949"/>
                </a:solidFill>
                <a:latin typeface="Segoe UI" panose="020B0502040204020203" pitchFamily="34" charset="0"/>
                <a:ea typeface="游ゴシック Medium" panose="020B0500000000000000" pitchFamily="50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4949"/>
              </a:buClr>
              <a:buSzPct val="75000"/>
              <a:buChar char="–"/>
              <a:defRPr kumimoji="1" sz="2800" baseline="0">
                <a:solidFill>
                  <a:srgbClr val="494949"/>
                </a:solidFill>
                <a:latin typeface="Segoe UI" panose="020B0502040204020203" pitchFamily="34" charset="0"/>
                <a:ea typeface="游ゴシック Medium" panose="020B0500000000000000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4949"/>
              </a:buClr>
              <a:buSzPct val="75000"/>
              <a:buFont typeface="Wingdings" pitchFamily="2" charset="2"/>
              <a:buChar char="n"/>
              <a:defRPr kumimoji="1" sz="2400" baseline="0">
                <a:solidFill>
                  <a:srgbClr val="494949"/>
                </a:solidFill>
                <a:latin typeface="Segoe UI" panose="020B0502040204020203" pitchFamily="34" charset="0"/>
                <a:ea typeface="游ゴシック Medium" panose="020B0500000000000000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4949"/>
              </a:buClr>
              <a:buSzPct val="80000"/>
              <a:buChar char="–"/>
              <a:defRPr kumimoji="1" sz="2400" baseline="0">
                <a:solidFill>
                  <a:srgbClr val="494949"/>
                </a:solidFill>
                <a:latin typeface="Segoe UI" panose="020B0502040204020203" pitchFamily="34" charset="0"/>
                <a:ea typeface="游ゴシック Medium" panose="020B0500000000000000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4949"/>
              </a:buClr>
              <a:buSzPct val="65000"/>
              <a:buFont typeface="Wingdings" pitchFamily="2" charset="2"/>
              <a:buChar char="n"/>
              <a:defRPr kumimoji="1" sz="2000" baseline="0">
                <a:solidFill>
                  <a:srgbClr val="494949"/>
                </a:solidFill>
                <a:latin typeface="Segoe UI" panose="020B0502040204020203" pitchFamily="34" charset="0"/>
                <a:ea typeface="游ゴシック Medium" panose="020B0500000000000000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Segoe UI" panose="020B0502040204020203" pitchFamily="34" charset="0"/>
              <a:buChar char="−"/>
            </a:pPr>
            <a:r>
              <a:rPr lang="ja-JP" altLang="en-US" sz="2000" kern="0" dirty="0"/>
              <a:t>他レイヤを含めたクロスレイヤ評価が難しい</a:t>
            </a:r>
            <a:endParaRPr lang="en-US" altLang="ja-JP" sz="2000" kern="0" dirty="0"/>
          </a:p>
          <a:p>
            <a:pPr>
              <a:buFont typeface="Segoe UI" panose="020B0502040204020203" pitchFamily="34" charset="0"/>
              <a:buChar char="−"/>
            </a:pPr>
            <a:r>
              <a:rPr lang="ja-JP" altLang="en-US" sz="2000" kern="0" dirty="0"/>
              <a:t>装置を開発して実験を行う必要がある</a:t>
            </a:r>
            <a:endParaRPr lang="en-US" altLang="ja-JP" sz="1800" kern="0" dirty="0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8D6A3D0E-4A8C-87CE-8C21-F43D35F7AB2B}"/>
              </a:ext>
            </a:extLst>
          </p:cNvPr>
          <p:cNvSpPr/>
          <p:nvPr/>
        </p:nvSpPr>
        <p:spPr>
          <a:xfrm>
            <a:off x="1299885" y="2629367"/>
            <a:ext cx="1225399" cy="2795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8" name="正方形/長方形 6">
            <a:extLst>
              <a:ext uri="{FF2B5EF4-FFF2-40B4-BE49-F238E27FC236}">
                <a16:creationId xmlns:a16="http://schemas.microsoft.com/office/drawing/2014/main" id="{770DD132-63B3-ABBF-5FA2-9C6F5959C2D1}"/>
              </a:ext>
            </a:extLst>
          </p:cNvPr>
          <p:cNvSpPr/>
          <p:nvPr/>
        </p:nvSpPr>
        <p:spPr>
          <a:xfrm>
            <a:off x="2658877" y="4975122"/>
            <a:ext cx="1800201" cy="483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9" name="テキスト ボックス 15">
            <a:extLst>
              <a:ext uri="{FF2B5EF4-FFF2-40B4-BE49-F238E27FC236}">
                <a16:creationId xmlns:a16="http://schemas.microsoft.com/office/drawing/2014/main" id="{7E9F0889-BB9E-A84A-2841-2711F536B05E}"/>
              </a:ext>
            </a:extLst>
          </p:cNvPr>
          <p:cNvSpPr txBox="1"/>
          <p:nvPr/>
        </p:nvSpPr>
        <p:spPr>
          <a:xfrm>
            <a:off x="1397940" y="3603288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ea typeface="游ゴシック Medium" panose="020B0500000000000000" pitchFamily="50" charset="-128"/>
              </a:rPr>
              <a:t>統合</a:t>
            </a:r>
            <a:br>
              <a:rPr kumimoji="1" lang="en-US" altLang="ja-JP" sz="2000" dirty="0">
                <a:ea typeface="游ゴシック Medium" panose="020B0500000000000000" pitchFamily="50" charset="-128"/>
              </a:rPr>
            </a:br>
            <a:r>
              <a:rPr kumimoji="1" lang="ja-JP" altLang="en-US" sz="2000" dirty="0">
                <a:ea typeface="游ゴシック Medium" panose="020B0500000000000000" pitchFamily="50" charset="-128"/>
              </a:rPr>
              <a:t>評価</a:t>
            </a:r>
          </a:p>
        </p:txBody>
      </p:sp>
      <p:sp>
        <p:nvSpPr>
          <p:cNvPr id="10" name="テキスト ボックス 16">
            <a:extLst>
              <a:ext uri="{FF2B5EF4-FFF2-40B4-BE49-F238E27FC236}">
                <a16:creationId xmlns:a16="http://schemas.microsoft.com/office/drawing/2014/main" id="{CE284101-95B8-82C0-DDF8-2A0AB43F67BF}"/>
              </a:ext>
            </a:extLst>
          </p:cNvPr>
          <p:cNvSpPr txBox="1"/>
          <p:nvPr/>
        </p:nvSpPr>
        <p:spPr>
          <a:xfrm>
            <a:off x="-86268" y="3053240"/>
            <a:ext cx="149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ea typeface="游ゴシック Medium" panose="020B0500000000000000" pitchFamily="50" charset="-128"/>
              </a:rPr>
              <a:t>上位層</a:t>
            </a: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9E917024-474B-6AA0-30B5-23A5EA7A67A9}"/>
              </a:ext>
            </a:extLst>
          </p:cNvPr>
          <p:cNvSpPr txBox="1"/>
          <p:nvPr/>
        </p:nvSpPr>
        <p:spPr>
          <a:xfrm>
            <a:off x="-86268" y="4605487"/>
            <a:ext cx="149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ea typeface="游ゴシック Medium" panose="020B0500000000000000" pitchFamily="50" charset="-128"/>
              </a:rPr>
              <a:t>物理層</a:t>
            </a:r>
            <a:endParaRPr kumimoji="1" lang="ja-JP" altLang="en-US" sz="2000" dirty="0"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F1B07BD1-49A7-BA48-7E28-E89BCFCF8234}"/>
              </a:ext>
            </a:extLst>
          </p:cNvPr>
          <p:cNvSpPr txBox="1"/>
          <p:nvPr/>
        </p:nvSpPr>
        <p:spPr>
          <a:xfrm>
            <a:off x="2796257" y="5024283"/>
            <a:ext cx="149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ea typeface="游ゴシック Medium" panose="020B0500000000000000" pitchFamily="50" charset="-128"/>
              </a:rPr>
              <a:t>伝搬実験</a:t>
            </a:r>
          </a:p>
        </p:txBody>
      </p:sp>
      <p:sp>
        <p:nvSpPr>
          <p:cNvPr id="13" name="テキスト ボックス 19">
            <a:extLst>
              <a:ext uri="{FF2B5EF4-FFF2-40B4-BE49-F238E27FC236}">
                <a16:creationId xmlns:a16="http://schemas.microsoft.com/office/drawing/2014/main" id="{839DE1A7-4B92-A5E3-425F-5567BC1075F5}"/>
              </a:ext>
            </a:extLst>
          </p:cNvPr>
          <p:cNvSpPr txBox="1"/>
          <p:nvPr/>
        </p:nvSpPr>
        <p:spPr>
          <a:xfrm>
            <a:off x="2737546" y="3609070"/>
            <a:ext cx="1655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ea typeface="游ゴシック Medium" panose="020B0500000000000000" pitchFamily="50" charset="-128"/>
              </a:rPr>
              <a:t>MAC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層</a:t>
            </a:r>
            <a:endParaRPr kumimoji="1" lang="en-US" altLang="ja-JP" sz="2000" dirty="0">
              <a:ea typeface="游ゴシック Medium" panose="020B0500000000000000" pitchFamily="50" charset="-128"/>
            </a:endParaRPr>
          </a:p>
          <a:p>
            <a:pPr algn="ctr"/>
            <a:r>
              <a:rPr kumimoji="1" lang="ja-JP" altLang="en-US" sz="2000" dirty="0">
                <a:ea typeface="游ゴシック Medium" panose="020B0500000000000000" pitchFamily="50" charset="-128"/>
              </a:rPr>
              <a:t>評価</a:t>
            </a:r>
          </a:p>
        </p:txBody>
      </p:sp>
      <p:sp>
        <p:nvSpPr>
          <p:cNvPr id="14" name="正方形/長方形 24">
            <a:extLst>
              <a:ext uri="{FF2B5EF4-FFF2-40B4-BE49-F238E27FC236}">
                <a16:creationId xmlns:a16="http://schemas.microsoft.com/office/drawing/2014/main" id="{29B5FA7A-FC7E-4092-4DA9-FEAE18C27FE7}"/>
              </a:ext>
            </a:extLst>
          </p:cNvPr>
          <p:cNvSpPr/>
          <p:nvPr/>
        </p:nvSpPr>
        <p:spPr>
          <a:xfrm>
            <a:off x="2658877" y="3465382"/>
            <a:ext cx="1784343" cy="1166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15" name="正方形/長方形 26">
            <a:extLst>
              <a:ext uri="{FF2B5EF4-FFF2-40B4-BE49-F238E27FC236}">
                <a16:creationId xmlns:a16="http://schemas.microsoft.com/office/drawing/2014/main" id="{4820AA2A-FC2F-A0D6-A593-F7689FFAE5A3}"/>
              </a:ext>
            </a:extLst>
          </p:cNvPr>
          <p:cNvSpPr/>
          <p:nvPr/>
        </p:nvSpPr>
        <p:spPr>
          <a:xfrm>
            <a:off x="2666808" y="3285366"/>
            <a:ext cx="1784343" cy="1166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16" name="テキスト ボックス 28">
            <a:extLst>
              <a:ext uri="{FF2B5EF4-FFF2-40B4-BE49-F238E27FC236}">
                <a16:creationId xmlns:a16="http://schemas.microsoft.com/office/drawing/2014/main" id="{62CFEDDD-6FAF-1126-F27A-E7A7EEEFC8D9}"/>
              </a:ext>
            </a:extLst>
          </p:cNvPr>
          <p:cNvSpPr txBox="1"/>
          <p:nvPr/>
        </p:nvSpPr>
        <p:spPr>
          <a:xfrm rot="16200000">
            <a:off x="2931931" y="317432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ea typeface="游ゴシック Medium" panose="020B0500000000000000" pitchFamily="50" charset="-128"/>
              </a:rPr>
              <a:t>…</a:t>
            </a:r>
            <a:endParaRPr kumimoji="1" lang="ja-JP" altLang="en-US" sz="2800" dirty="0">
              <a:ea typeface="游ゴシック Medium" panose="020B0500000000000000" pitchFamily="50" charset="-128"/>
            </a:endParaRPr>
          </a:p>
        </p:txBody>
      </p:sp>
      <p:sp>
        <p:nvSpPr>
          <p:cNvPr id="17" name="テキスト ボックス 29">
            <a:extLst>
              <a:ext uri="{FF2B5EF4-FFF2-40B4-BE49-F238E27FC236}">
                <a16:creationId xmlns:a16="http://schemas.microsoft.com/office/drawing/2014/main" id="{4A5D74B4-7CC9-8C3A-1422-404DDA15A02F}"/>
              </a:ext>
            </a:extLst>
          </p:cNvPr>
          <p:cNvSpPr txBox="1"/>
          <p:nvPr/>
        </p:nvSpPr>
        <p:spPr>
          <a:xfrm>
            <a:off x="1353500" y="2148127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ea typeface="游ゴシック Medium" panose="020B0500000000000000" pitchFamily="50" charset="-128"/>
              </a:rPr>
              <a:t>実験</a:t>
            </a:r>
          </a:p>
        </p:txBody>
      </p:sp>
      <p:sp>
        <p:nvSpPr>
          <p:cNvPr id="18" name="テキスト ボックス 30">
            <a:extLst>
              <a:ext uri="{FF2B5EF4-FFF2-40B4-BE49-F238E27FC236}">
                <a16:creationId xmlns:a16="http://schemas.microsoft.com/office/drawing/2014/main" id="{75BA88C3-0848-2284-7F12-3431FADD275A}"/>
              </a:ext>
            </a:extLst>
          </p:cNvPr>
          <p:cNvSpPr txBox="1"/>
          <p:nvPr/>
        </p:nvSpPr>
        <p:spPr>
          <a:xfrm>
            <a:off x="2444699" y="2138597"/>
            <a:ext cx="220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ea typeface="游ゴシック Medium" panose="020B0500000000000000" pitchFamily="50" charset="-128"/>
              </a:rPr>
              <a:t>実験</a:t>
            </a:r>
            <a:r>
              <a:rPr kumimoji="1" lang="en-US" altLang="ja-JP" sz="2000" dirty="0">
                <a:ea typeface="游ゴシック Medium" panose="020B0500000000000000" pitchFamily="50" charset="-128"/>
              </a:rPr>
              <a:t>/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計算機</a:t>
            </a:r>
          </a:p>
        </p:txBody>
      </p:sp>
      <p:sp>
        <p:nvSpPr>
          <p:cNvPr id="19" name="正方形/長方形 32">
            <a:extLst>
              <a:ext uri="{FF2B5EF4-FFF2-40B4-BE49-F238E27FC236}">
                <a16:creationId xmlns:a16="http://schemas.microsoft.com/office/drawing/2014/main" id="{3CB4D069-01F6-4C7C-012F-84447386E2B6}"/>
              </a:ext>
            </a:extLst>
          </p:cNvPr>
          <p:cNvSpPr/>
          <p:nvPr/>
        </p:nvSpPr>
        <p:spPr>
          <a:xfrm>
            <a:off x="4602543" y="3654303"/>
            <a:ext cx="1791940" cy="59301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0" name="正方形/長方形 33">
            <a:extLst>
              <a:ext uri="{FF2B5EF4-FFF2-40B4-BE49-F238E27FC236}">
                <a16:creationId xmlns:a16="http://schemas.microsoft.com/office/drawing/2014/main" id="{6E73F406-7019-5674-F9D8-AE7C0F177EF7}"/>
              </a:ext>
            </a:extLst>
          </p:cNvPr>
          <p:cNvSpPr/>
          <p:nvPr/>
        </p:nvSpPr>
        <p:spPr>
          <a:xfrm>
            <a:off x="4612094" y="4977697"/>
            <a:ext cx="1800201" cy="4834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1" name="テキスト ボックス 34">
            <a:extLst>
              <a:ext uri="{FF2B5EF4-FFF2-40B4-BE49-F238E27FC236}">
                <a16:creationId xmlns:a16="http://schemas.microsoft.com/office/drawing/2014/main" id="{A7C47D11-101D-7FB3-AF1E-E5516A228D73}"/>
              </a:ext>
            </a:extLst>
          </p:cNvPr>
          <p:cNvSpPr txBox="1"/>
          <p:nvPr/>
        </p:nvSpPr>
        <p:spPr>
          <a:xfrm>
            <a:off x="4443439" y="4945206"/>
            <a:ext cx="2189466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ea typeface="游ゴシック Medium" panose="020B0500000000000000" pitchFamily="50" charset="-128"/>
              </a:rPr>
              <a:t>電波伝搬</a:t>
            </a:r>
            <a:br>
              <a:rPr kumimoji="1" lang="en-US" altLang="ja-JP" sz="1600" dirty="0">
                <a:ea typeface="游ゴシック Medium" panose="020B0500000000000000" pitchFamily="50" charset="-128"/>
              </a:rPr>
            </a:br>
            <a:r>
              <a:rPr kumimoji="1" lang="ja-JP" altLang="en-US" sz="1600" dirty="0">
                <a:ea typeface="游ゴシック Medium" panose="020B0500000000000000" pitchFamily="50" charset="-128"/>
              </a:rPr>
              <a:t>シミュレーション</a:t>
            </a:r>
          </a:p>
        </p:txBody>
      </p:sp>
      <p:sp>
        <p:nvSpPr>
          <p:cNvPr id="22" name="テキスト ボックス 35">
            <a:extLst>
              <a:ext uri="{FF2B5EF4-FFF2-40B4-BE49-F238E27FC236}">
                <a16:creationId xmlns:a16="http://schemas.microsoft.com/office/drawing/2014/main" id="{718DC389-D4D1-C204-D0B0-812B5127B735}"/>
              </a:ext>
            </a:extLst>
          </p:cNvPr>
          <p:cNvSpPr txBox="1"/>
          <p:nvPr/>
        </p:nvSpPr>
        <p:spPr>
          <a:xfrm>
            <a:off x="4708214" y="3622808"/>
            <a:ext cx="1655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ea typeface="游ゴシック Medium" panose="020B0500000000000000" pitchFamily="50" charset="-128"/>
              </a:rPr>
              <a:t>MAC</a:t>
            </a:r>
            <a:r>
              <a:rPr kumimoji="1" lang="ja-JP" altLang="en-US" sz="2000" dirty="0">
                <a:ea typeface="游ゴシック Medium" panose="020B0500000000000000" pitchFamily="50" charset="-128"/>
              </a:rPr>
              <a:t>層</a:t>
            </a:r>
            <a:endParaRPr kumimoji="1" lang="en-US" altLang="ja-JP" sz="2000" dirty="0">
              <a:ea typeface="游ゴシック Medium" panose="020B0500000000000000" pitchFamily="50" charset="-128"/>
            </a:endParaRPr>
          </a:p>
          <a:p>
            <a:pPr algn="ctr"/>
            <a:r>
              <a:rPr kumimoji="1" lang="ja-JP" altLang="en-US" sz="2000" dirty="0">
                <a:ea typeface="游ゴシック Medium" panose="020B0500000000000000" pitchFamily="50" charset="-128"/>
              </a:rPr>
              <a:t>評価</a:t>
            </a:r>
          </a:p>
        </p:txBody>
      </p:sp>
      <p:sp>
        <p:nvSpPr>
          <p:cNvPr id="23" name="正方形/長方形 37">
            <a:extLst>
              <a:ext uri="{FF2B5EF4-FFF2-40B4-BE49-F238E27FC236}">
                <a16:creationId xmlns:a16="http://schemas.microsoft.com/office/drawing/2014/main" id="{0F200464-0BFE-A5C6-56A8-395E50D2CDAB}"/>
              </a:ext>
            </a:extLst>
          </p:cNvPr>
          <p:cNvSpPr/>
          <p:nvPr/>
        </p:nvSpPr>
        <p:spPr>
          <a:xfrm>
            <a:off x="4612094" y="3465054"/>
            <a:ext cx="1784343" cy="1166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4" name="正方形/長方形 38">
            <a:extLst>
              <a:ext uri="{FF2B5EF4-FFF2-40B4-BE49-F238E27FC236}">
                <a16:creationId xmlns:a16="http://schemas.microsoft.com/office/drawing/2014/main" id="{29AE06CA-C7DE-655A-DF58-52BD8440F146}"/>
              </a:ext>
            </a:extLst>
          </p:cNvPr>
          <p:cNvSpPr/>
          <p:nvPr/>
        </p:nvSpPr>
        <p:spPr>
          <a:xfrm>
            <a:off x="4620025" y="3285038"/>
            <a:ext cx="1784343" cy="1166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5" name="テキスト ボックス 40">
            <a:extLst>
              <a:ext uri="{FF2B5EF4-FFF2-40B4-BE49-F238E27FC236}">
                <a16:creationId xmlns:a16="http://schemas.microsoft.com/office/drawing/2014/main" id="{86F9008D-9E40-BD27-B068-0E0062BD576A}"/>
              </a:ext>
            </a:extLst>
          </p:cNvPr>
          <p:cNvSpPr txBox="1"/>
          <p:nvPr/>
        </p:nvSpPr>
        <p:spPr>
          <a:xfrm rot="16200000">
            <a:off x="4959733" y="3167445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ea typeface="游ゴシック Medium" panose="020B0500000000000000" pitchFamily="50" charset="-128"/>
              </a:rPr>
              <a:t>…</a:t>
            </a:r>
            <a:endParaRPr kumimoji="1" lang="ja-JP" altLang="en-US" sz="2800" dirty="0"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41">
            <a:extLst>
              <a:ext uri="{FF2B5EF4-FFF2-40B4-BE49-F238E27FC236}">
                <a16:creationId xmlns:a16="http://schemas.microsoft.com/office/drawing/2014/main" id="{56DEE3B9-C53C-A2D9-D0AB-4B7C034C6BCB}"/>
              </a:ext>
            </a:extLst>
          </p:cNvPr>
          <p:cNvSpPr txBox="1"/>
          <p:nvPr/>
        </p:nvSpPr>
        <p:spPr>
          <a:xfrm>
            <a:off x="4675674" y="2134338"/>
            <a:ext cx="174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ea typeface="游ゴシック Medium" panose="020B0500000000000000" pitchFamily="50" charset="-128"/>
              </a:rPr>
              <a:t>計算機</a:t>
            </a:r>
          </a:p>
        </p:txBody>
      </p:sp>
      <p:sp>
        <p:nvSpPr>
          <p:cNvPr id="27" name="正方形/長方形 42">
            <a:extLst>
              <a:ext uri="{FF2B5EF4-FFF2-40B4-BE49-F238E27FC236}">
                <a16:creationId xmlns:a16="http://schemas.microsoft.com/office/drawing/2014/main" id="{0320DDC7-DA9D-B550-A5F3-5747F46EE275}"/>
              </a:ext>
            </a:extLst>
          </p:cNvPr>
          <p:cNvSpPr/>
          <p:nvPr/>
        </p:nvSpPr>
        <p:spPr>
          <a:xfrm>
            <a:off x="1187625" y="4337823"/>
            <a:ext cx="5323465" cy="12438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8" name="正方形/長方形 44">
            <a:extLst>
              <a:ext uri="{FF2B5EF4-FFF2-40B4-BE49-F238E27FC236}">
                <a16:creationId xmlns:a16="http://schemas.microsoft.com/office/drawing/2014/main" id="{B59A7CA6-1CB2-F876-BE65-51D3747816F5}"/>
              </a:ext>
            </a:extLst>
          </p:cNvPr>
          <p:cNvSpPr/>
          <p:nvPr/>
        </p:nvSpPr>
        <p:spPr>
          <a:xfrm>
            <a:off x="1187624" y="2520176"/>
            <a:ext cx="5323466" cy="181764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29" name="テキスト ボックス 45">
            <a:extLst>
              <a:ext uri="{FF2B5EF4-FFF2-40B4-BE49-F238E27FC236}">
                <a16:creationId xmlns:a16="http://schemas.microsoft.com/office/drawing/2014/main" id="{94462DAB-3E88-C4BC-DEE5-5D602F99DEF2}"/>
              </a:ext>
            </a:extLst>
          </p:cNvPr>
          <p:cNvSpPr txBox="1"/>
          <p:nvPr/>
        </p:nvSpPr>
        <p:spPr>
          <a:xfrm>
            <a:off x="846395" y="562432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高コスト</a:t>
            </a:r>
            <a:endParaRPr lang="en-US" altLang="ja-JP" sz="1600" dirty="0">
              <a:solidFill>
                <a:schemeClr val="bg2">
                  <a:lumMod val="75000"/>
                  <a:lumOff val="25000"/>
                </a:schemeClr>
              </a:solidFill>
              <a:ea typeface="游ゴシック Medium" panose="020B05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高リソース</a:t>
            </a:r>
          </a:p>
        </p:txBody>
      </p:sp>
      <p:sp>
        <p:nvSpPr>
          <p:cNvPr id="30" name="テキスト ボックス 46">
            <a:extLst>
              <a:ext uri="{FF2B5EF4-FFF2-40B4-BE49-F238E27FC236}">
                <a16:creationId xmlns:a16="http://schemas.microsoft.com/office/drawing/2014/main" id="{AED48583-1667-E69D-15ED-7EE2FF6738B4}"/>
              </a:ext>
            </a:extLst>
          </p:cNvPr>
          <p:cNvSpPr txBox="1"/>
          <p:nvPr/>
        </p:nvSpPr>
        <p:spPr>
          <a:xfrm>
            <a:off x="2595499" y="5590368"/>
            <a:ext cx="210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要実験</a:t>
            </a:r>
            <a:endParaRPr kumimoji="1" lang="en-US" altLang="ja-JP" sz="1600" dirty="0">
              <a:solidFill>
                <a:schemeClr val="bg2">
                  <a:lumMod val="75000"/>
                  <a:lumOff val="25000"/>
                </a:schemeClr>
              </a:solidFill>
              <a:ea typeface="游ゴシック Medium" panose="020B05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連携評価が難しい</a:t>
            </a:r>
          </a:p>
        </p:txBody>
      </p:sp>
      <p:sp>
        <p:nvSpPr>
          <p:cNvPr id="31" name="テキスト ボックス 47">
            <a:extLst>
              <a:ext uri="{FF2B5EF4-FFF2-40B4-BE49-F238E27FC236}">
                <a16:creationId xmlns:a16="http://schemas.microsoft.com/office/drawing/2014/main" id="{CB1DCE23-C853-6DF5-0928-8273575DD1A8}"/>
              </a:ext>
            </a:extLst>
          </p:cNvPr>
          <p:cNvSpPr txBox="1"/>
          <p:nvPr/>
        </p:nvSpPr>
        <p:spPr>
          <a:xfrm>
            <a:off x="4521147" y="5692702"/>
            <a:ext cx="201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連携評価が難しい</a:t>
            </a:r>
          </a:p>
        </p:txBody>
      </p:sp>
      <p:sp>
        <p:nvSpPr>
          <p:cNvPr id="32" name="正方形/長方形 48">
            <a:extLst>
              <a:ext uri="{FF2B5EF4-FFF2-40B4-BE49-F238E27FC236}">
                <a16:creationId xmlns:a16="http://schemas.microsoft.com/office/drawing/2014/main" id="{A0E347C6-AFBB-4DFD-4116-E2F168049F5A}"/>
              </a:ext>
            </a:extLst>
          </p:cNvPr>
          <p:cNvSpPr/>
          <p:nvPr/>
        </p:nvSpPr>
        <p:spPr>
          <a:xfrm>
            <a:off x="2659867" y="2629696"/>
            <a:ext cx="1791940" cy="59301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3" name="正方形/長方形 50">
            <a:extLst>
              <a:ext uri="{FF2B5EF4-FFF2-40B4-BE49-F238E27FC236}">
                <a16:creationId xmlns:a16="http://schemas.microsoft.com/office/drawing/2014/main" id="{FAEEF4FA-7109-621B-5B1B-5F5E5C157D88}"/>
              </a:ext>
            </a:extLst>
          </p:cNvPr>
          <p:cNvSpPr/>
          <p:nvPr/>
        </p:nvSpPr>
        <p:spPr>
          <a:xfrm>
            <a:off x="4613084" y="2629368"/>
            <a:ext cx="1791940" cy="59301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34" name="テキスト ボックス 22">
            <a:extLst>
              <a:ext uri="{FF2B5EF4-FFF2-40B4-BE49-F238E27FC236}">
                <a16:creationId xmlns:a16="http://schemas.microsoft.com/office/drawing/2014/main" id="{CD1EA756-D520-D75C-9DF3-FB0C556D9C27}"/>
              </a:ext>
            </a:extLst>
          </p:cNvPr>
          <p:cNvSpPr txBox="1"/>
          <p:nvPr/>
        </p:nvSpPr>
        <p:spPr>
          <a:xfrm>
            <a:off x="2617457" y="2669674"/>
            <a:ext cx="182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ea typeface="游ゴシック Medium" panose="020B0500000000000000" pitchFamily="50" charset="-128"/>
              </a:rPr>
              <a:t>アプリケーション層評価</a:t>
            </a:r>
          </a:p>
        </p:txBody>
      </p:sp>
      <p:sp>
        <p:nvSpPr>
          <p:cNvPr id="35" name="テキスト ボックス 36">
            <a:extLst>
              <a:ext uri="{FF2B5EF4-FFF2-40B4-BE49-F238E27FC236}">
                <a16:creationId xmlns:a16="http://schemas.microsoft.com/office/drawing/2014/main" id="{B043072E-C7F6-F7C1-EA94-B1E568D8282B}"/>
              </a:ext>
            </a:extLst>
          </p:cNvPr>
          <p:cNvSpPr txBox="1"/>
          <p:nvPr/>
        </p:nvSpPr>
        <p:spPr>
          <a:xfrm>
            <a:off x="4570674" y="2669346"/>
            <a:ext cx="182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ea typeface="游ゴシック Medium" panose="020B0500000000000000" pitchFamily="50" charset="-128"/>
              </a:rPr>
              <a:t>アプリケーション層評価</a:t>
            </a:r>
          </a:p>
        </p:txBody>
      </p:sp>
      <p:sp>
        <p:nvSpPr>
          <p:cNvPr id="36" name="右中かっこ 51">
            <a:extLst>
              <a:ext uri="{FF2B5EF4-FFF2-40B4-BE49-F238E27FC236}">
                <a16:creationId xmlns:a16="http://schemas.microsoft.com/office/drawing/2014/main" id="{5F3CACD3-85B5-6374-F597-F576B5490091}"/>
              </a:ext>
            </a:extLst>
          </p:cNvPr>
          <p:cNvSpPr/>
          <p:nvPr/>
        </p:nvSpPr>
        <p:spPr bwMode="auto">
          <a:xfrm>
            <a:off x="6561958" y="2602396"/>
            <a:ext cx="123908" cy="285622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テキスト ボックス 52">
            <a:extLst>
              <a:ext uri="{FF2B5EF4-FFF2-40B4-BE49-F238E27FC236}">
                <a16:creationId xmlns:a16="http://schemas.microsoft.com/office/drawing/2014/main" id="{2ADB077F-924B-C53C-B8FB-089CD0AB0E87}"/>
              </a:ext>
            </a:extLst>
          </p:cNvPr>
          <p:cNvSpPr txBox="1"/>
          <p:nvPr/>
        </p:nvSpPr>
        <p:spPr>
          <a:xfrm>
            <a:off x="6668132" y="3165104"/>
            <a:ext cx="24384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他レイヤの知識</a:t>
            </a:r>
            <a:endParaRPr lang="en-US" altLang="ja-JP" dirty="0">
              <a:solidFill>
                <a:schemeClr val="bg2">
                  <a:lumMod val="75000"/>
                  <a:lumOff val="25000"/>
                </a:schemeClr>
              </a:solidFill>
              <a:ea typeface="游ゴシック Medium" panose="020B0500000000000000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専門的な評価方法</a:t>
            </a:r>
            <a:endParaRPr lang="en-US" altLang="ja-JP" dirty="0">
              <a:solidFill>
                <a:schemeClr val="bg2">
                  <a:lumMod val="75000"/>
                  <a:lumOff val="25000"/>
                </a:schemeClr>
              </a:solidFill>
              <a:ea typeface="游ゴシック Medium" panose="020B0500000000000000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コーディングスキル</a:t>
            </a:r>
            <a:endParaRPr kumimoji="1" lang="en-US" altLang="ja-JP" dirty="0">
              <a:solidFill>
                <a:schemeClr val="bg2">
                  <a:lumMod val="75000"/>
                  <a:lumOff val="25000"/>
                </a:schemeClr>
              </a:solidFill>
              <a:ea typeface="游ゴシック Medium" panose="020B0500000000000000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計算スキル</a:t>
            </a:r>
            <a:br>
              <a:rPr kumimoji="1" lang="en-US" altLang="ja-JP" sz="1600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</a:br>
            <a:endParaRPr lang="en-US" altLang="ja-JP" sz="1600" dirty="0">
              <a:solidFill>
                <a:schemeClr val="bg2">
                  <a:lumMod val="75000"/>
                  <a:lumOff val="25000"/>
                </a:schemeClr>
              </a:solidFill>
              <a:ea typeface="游ゴシック Medium" panose="020B0500000000000000" pitchFamily="50" charset="-128"/>
            </a:endParaRPr>
          </a:p>
          <a:p>
            <a:pPr algn="r"/>
            <a:r>
              <a:rPr kumimoji="1" lang="ja-JP" altLang="en-US" dirty="0">
                <a:solidFill>
                  <a:schemeClr val="bg2">
                    <a:lumMod val="75000"/>
                    <a:lumOff val="25000"/>
                  </a:schemeClr>
                </a:solidFill>
                <a:ea typeface="游ゴシック Medium" panose="020B0500000000000000" pitchFamily="50" charset="-128"/>
              </a:rPr>
              <a:t>などが必要</a:t>
            </a:r>
          </a:p>
        </p:txBody>
      </p:sp>
      <p:sp>
        <p:nvSpPr>
          <p:cNvPr id="38" name="テキスト ボックス 53">
            <a:extLst>
              <a:ext uri="{FF2B5EF4-FFF2-40B4-BE49-F238E27FC236}">
                <a16:creationId xmlns:a16="http://schemas.microsoft.com/office/drawing/2014/main" id="{FCA0A068-A7FD-C9A0-A33A-35F4D93D21B4}"/>
              </a:ext>
            </a:extLst>
          </p:cNvPr>
          <p:cNvSpPr txBox="1"/>
          <p:nvPr/>
        </p:nvSpPr>
        <p:spPr>
          <a:xfrm>
            <a:off x="570179" y="6122473"/>
            <a:ext cx="800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70C0"/>
                </a:solidFill>
                <a:ea typeface="游ゴシック Medium" panose="020B0500000000000000" pitchFamily="50" charset="-128"/>
              </a:rPr>
              <a:t>⇒ 計算機</a:t>
            </a:r>
            <a:r>
              <a:rPr lang="ja-JP" altLang="en-US" sz="2400" b="1" dirty="0">
                <a:solidFill>
                  <a:srgbClr val="0070C0"/>
                </a:solidFill>
                <a:ea typeface="游ゴシック Medium" panose="020B0500000000000000" pitchFamily="50" charset="-128"/>
              </a:rPr>
              <a:t>シミュレーションによる統合評価ツールにおける無線</a:t>
            </a:r>
            <a:r>
              <a:rPr lang="en-US" altLang="ja-JP" sz="2400" b="1" dirty="0">
                <a:solidFill>
                  <a:srgbClr val="0070C0"/>
                </a:solidFill>
                <a:ea typeface="游ゴシック Medium" panose="020B0500000000000000" pitchFamily="50" charset="-128"/>
              </a:rPr>
              <a:t>LAN</a:t>
            </a:r>
            <a:r>
              <a:rPr lang="ja-JP" altLang="en-US" sz="2400" b="1" dirty="0">
                <a:solidFill>
                  <a:srgbClr val="0070C0"/>
                </a:solidFill>
                <a:ea typeface="游ゴシック Medium" panose="020B0500000000000000" pitchFamily="50" charset="-128"/>
              </a:rPr>
              <a:t>評価モデルを開発</a:t>
            </a:r>
            <a:endParaRPr lang="en-US" altLang="ja-JP" sz="2400" b="1" dirty="0">
              <a:solidFill>
                <a:srgbClr val="0070C0"/>
              </a:solidFill>
              <a:ea typeface="游ゴシック Medium" panose="020B0500000000000000" pitchFamily="50" charset="-128"/>
            </a:endParaRPr>
          </a:p>
        </p:txBody>
      </p:sp>
      <p:sp>
        <p:nvSpPr>
          <p:cNvPr id="39" name="正方形/長方形 49">
            <a:extLst>
              <a:ext uri="{FF2B5EF4-FFF2-40B4-BE49-F238E27FC236}">
                <a16:creationId xmlns:a16="http://schemas.microsoft.com/office/drawing/2014/main" id="{8CC1A9D9-AD04-86B1-DA99-A81F12942C9D}"/>
              </a:ext>
            </a:extLst>
          </p:cNvPr>
          <p:cNvSpPr/>
          <p:nvPr/>
        </p:nvSpPr>
        <p:spPr>
          <a:xfrm>
            <a:off x="2652131" y="4424082"/>
            <a:ext cx="1800201" cy="4834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0" name="テキスト ボックス 54">
            <a:extLst>
              <a:ext uri="{FF2B5EF4-FFF2-40B4-BE49-F238E27FC236}">
                <a16:creationId xmlns:a16="http://schemas.microsoft.com/office/drawing/2014/main" id="{14C03B40-3903-8C53-2483-D6804F1B26C4}"/>
              </a:ext>
            </a:extLst>
          </p:cNvPr>
          <p:cNvSpPr txBox="1"/>
          <p:nvPr/>
        </p:nvSpPr>
        <p:spPr>
          <a:xfrm>
            <a:off x="2796257" y="4477515"/>
            <a:ext cx="149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ea typeface="游ゴシック Medium" panose="020B0500000000000000" pitchFamily="50" charset="-128"/>
              </a:rPr>
              <a:t>信号処理</a:t>
            </a:r>
            <a:endParaRPr kumimoji="1" lang="ja-JP" altLang="en-US" sz="2000" dirty="0">
              <a:ea typeface="游ゴシック Medium" panose="020B0500000000000000" pitchFamily="50" charset="-128"/>
            </a:endParaRPr>
          </a:p>
        </p:txBody>
      </p:sp>
      <p:sp>
        <p:nvSpPr>
          <p:cNvPr id="41" name="正方形/長方形 55">
            <a:extLst>
              <a:ext uri="{FF2B5EF4-FFF2-40B4-BE49-F238E27FC236}">
                <a16:creationId xmlns:a16="http://schemas.microsoft.com/office/drawing/2014/main" id="{03EAF876-9EC8-A795-2B21-1220A3B3182E}"/>
              </a:ext>
            </a:extLst>
          </p:cNvPr>
          <p:cNvSpPr/>
          <p:nvPr/>
        </p:nvSpPr>
        <p:spPr>
          <a:xfrm>
            <a:off x="4618717" y="4409859"/>
            <a:ext cx="1800201" cy="4834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  <p:sp>
        <p:nvSpPr>
          <p:cNvPr id="42" name="テキスト ボックス 56">
            <a:extLst>
              <a:ext uri="{FF2B5EF4-FFF2-40B4-BE49-F238E27FC236}">
                <a16:creationId xmlns:a16="http://schemas.microsoft.com/office/drawing/2014/main" id="{82427ABF-0938-6804-F8FA-E7BDBAFF6909}"/>
              </a:ext>
            </a:extLst>
          </p:cNvPr>
          <p:cNvSpPr txBox="1"/>
          <p:nvPr/>
        </p:nvSpPr>
        <p:spPr>
          <a:xfrm>
            <a:off x="4762843" y="4463292"/>
            <a:ext cx="149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ea typeface="游ゴシック Medium" panose="020B0500000000000000" pitchFamily="50" charset="-128"/>
              </a:rPr>
              <a:t>信号処理</a:t>
            </a:r>
            <a:endParaRPr kumimoji="1" lang="ja-JP" altLang="en-US" sz="2000" dirty="0"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72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B052-6D6E-64F1-F1B8-189E0FB04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3C1E3A5-9F35-E715-C704-F21D6A8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CSMA/CA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AC7BB8-3101-C980-9980-09F14348E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Picture 5" descr="A group of blue and white squares&#10;&#10;AI-generated content may be incorrect.">
            <a:extLst>
              <a:ext uri="{FF2B5EF4-FFF2-40B4-BE49-F238E27FC236}">
                <a16:creationId xmlns:a16="http://schemas.microsoft.com/office/drawing/2014/main" id="{DD76F92E-3198-9A73-DB3D-5502922A4B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772816"/>
            <a:ext cx="9326401" cy="4013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70F7C1-E9A5-283B-7DB7-CE519DFBC983}"/>
              </a:ext>
            </a:extLst>
          </p:cNvPr>
          <p:cNvSpPr txBox="1"/>
          <p:nvPr/>
        </p:nvSpPr>
        <p:spPr>
          <a:xfrm>
            <a:off x="3131840" y="597367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図</a:t>
            </a:r>
            <a:r>
              <a:rPr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CSMA/CA 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成功時</a:t>
            </a:r>
            <a:endParaRPr kumimoji="1" lang="en-GB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8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84A5-7B89-AF66-2CAE-CD694FB21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8623A90-3F6A-8759-5E8A-51056935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CSMA/CA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925528-BE97-400C-D053-BB125A751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Picture 5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71CC1B61-9338-A741-76BE-DE52BAFCF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" y="1700808"/>
            <a:ext cx="9144000" cy="3935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176C5-6765-0457-307E-DE8887D79DD4}"/>
              </a:ext>
            </a:extLst>
          </p:cNvPr>
          <p:cNvSpPr txBox="1"/>
          <p:nvPr/>
        </p:nvSpPr>
        <p:spPr>
          <a:xfrm>
            <a:off x="3131840" y="597367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図</a:t>
            </a:r>
            <a:r>
              <a:rPr kumimoji="1"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 CSMA/CA </a:t>
            </a:r>
            <a:r>
              <a:rPr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衝突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時</a:t>
            </a:r>
            <a:endParaRPr kumimoji="1" lang="en-GB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25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060E-2CBB-C7E1-6D32-694859CC2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16E2AED-0A53-00C0-22EC-9272221C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進数バックオフ方式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C93932-DAEB-3D70-EA7B-D453FE666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7" name="Picture 1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  \mathrm{CW}_{\max} &amp;= 2^{4 + n} - 1&#10;\end{align*}&#10;&#10;\vspace{-2em}&#10;&#10;\begin{align*}&#10;  s &amp;= \mathrm{randint}(0, \, \min(c_{\max}, \, 1023))&#10;  \label{slot}&#10;\end{align*}&#10;&#10;\end{document}&#10;" title="IguanaTex Picture Display">
            <a:extLst>
              <a:ext uri="{FF2B5EF4-FFF2-40B4-BE49-F238E27FC236}">
                <a16:creationId xmlns:a16="http://schemas.microsoft.com/office/drawing/2014/main" id="{6F980FE1-1FF8-D78F-C566-CF9ADB72CE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72" y="3539412"/>
            <a:ext cx="4183456" cy="10773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749195-79C8-46AB-8FD0-176A67F9B849}"/>
              </a:ext>
            </a:extLst>
          </p:cNvPr>
          <p:cNvSpPr txBox="1"/>
          <p:nvPr/>
        </p:nvSpPr>
        <p:spPr>
          <a:xfrm>
            <a:off x="1619672" y="177281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Contention Window(CW)</a:t>
            </a:r>
            <a:r>
              <a:rPr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サイズ最小値を</a:t>
            </a:r>
            <a:r>
              <a:rPr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15,</a:t>
            </a:r>
            <a:r>
              <a:rPr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最大値を</a:t>
            </a:r>
            <a:r>
              <a:rPr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1023</a:t>
            </a:r>
            <a:r>
              <a:rPr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として</a:t>
            </a:r>
            <a:endParaRPr kumimoji="1" lang="en-GB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77018-A7BB-976A-F8C9-81E34F530A11}"/>
              </a:ext>
            </a:extLst>
          </p:cNvPr>
          <p:cNvSpPr txBox="1"/>
          <p:nvPr/>
        </p:nvSpPr>
        <p:spPr>
          <a:xfrm>
            <a:off x="1593811" y="2461259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0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～</a:t>
            </a:r>
            <a:r>
              <a:rPr kumimoji="1"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CW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の範囲でランダムな値を発生させ</a:t>
            </a:r>
            <a:r>
              <a:rPr kumimoji="1"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その値を元にしたバックオフ時間が決められる</a:t>
            </a:r>
            <a:endParaRPr kumimoji="1" lang="en-GB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C60F3-44CD-9BD9-54F2-E1BC32D8D883}"/>
              </a:ext>
            </a:extLst>
          </p:cNvPr>
          <p:cNvSpPr txBox="1"/>
          <p:nvPr/>
        </p:nvSpPr>
        <p:spPr>
          <a:xfrm>
            <a:off x="1619672" y="486916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衝突が発生すると</a:t>
            </a:r>
            <a:r>
              <a:rPr kumimoji="1"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CW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サイズの最大値は</a:t>
            </a:r>
            <a:r>
              <a:rPr kumimoji="1" lang="en-GB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倍となりバックオフ時間が長くなることで他端末と同じ</a:t>
            </a:r>
            <a:r>
              <a:rPr kumimoji="1" lang="en-US" altLang="ja-JP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CW</a:t>
            </a:r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サイズに</a:t>
            </a:r>
            <a:endParaRPr kumimoji="1" lang="en-GB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36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69660-CE16-E2B8-B8FB-9DE543DB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9A2913E-C75A-63D2-277E-AC8BB0348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571487"/>
            <a:ext cx="8280400" cy="2263967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F6FCAAAF-9978-2EB1-36EE-8A11C2AE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IFS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による優先制御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43D5DC-8606-35C8-33E1-0496CBB45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C9ACD-974B-A4F8-6E0D-9F76C83C9E9B}"/>
              </a:ext>
            </a:extLst>
          </p:cNvPr>
          <p:cNvSpPr txBox="1"/>
          <p:nvPr/>
        </p:nvSpPr>
        <p:spPr>
          <a:xfrm>
            <a:off x="-36512" y="1265231"/>
            <a:ext cx="91441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フレーム間には</a:t>
            </a:r>
            <a:r>
              <a:rPr kumimoji="1"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IFS(Inter Frame Space)</a:t>
            </a:r>
            <a:r>
              <a:rPr kumimoji="1"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と呼ばれる待機時間が設定されている</a:t>
            </a:r>
            <a:r>
              <a:rPr kumimoji="1"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GB" altLang="ja-JP" sz="14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6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種類あり</a:t>
            </a: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代表的なものに</a:t>
            </a: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DIFS(Distributed Inter Frame Space)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と</a:t>
            </a: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SIFS(Short Inter Frame Space)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がある</a:t>
            </a:r>
            <a:endParaRPr lang="en-GB" altLang="ja-JP" sz="24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ja-JP" sz="14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DIFS(34</a:t>
            </a:r>
            <a:r>
              <a:rPr lang="en-US" altLang="ja-JP" sz="2400" dirty="0" err="1">
                <a:latin typeface="BIZ UDPGothic" panose="020B0400000000000000" pitchFamily="34" charset="-128"/>
                <a:ea typeface="BIZ UDPGothic" panose="020B0400000000000000" pitchFamily="34" charset="-128"/>
              </a:rPr>
              <a:t>μs</a:t>
            </a: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)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: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データフレーム送信前に適用される</a:t>
            </a:r>
            <a:endParaRPr lang="en-GB" altLang="ja-JP" sz="24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SIFS(</a:t>
            </a: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16</a:t>
            </a:r>
            <a:r>
              <a:rPr lang="en-US" altLang="ja-JP" sz="2400" dirty="0" err="1">
                <a:latin typeface="BIZ UDPGothic" panose="020B0400000000000000" pitchFamily="34" charset="-128"/>
                <a:ea typeface="BIZ UDPGothic" panose="020B0400000000000000" pitchFamily="34" charset="-128"/>
              </a:rPr>
              <a:t>μs</a:t>
            </a:r>
            <a:r>
              <a:rPr lang="en-US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)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: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lang="en-GB" altLang="ja-JP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ACK</a:t>
            </a:r>
            <a:r>
              <a:rPr lang="ja-JP" altLang="en-US" sz="24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フレームなどの優先順位が高い制御フレームに適用される</a:t>
            </a:r>
            <a:endParaRPr lang="en-GB" altLang="ja-JP" sz="24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ja-JP" sz="24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12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49C4-A779-EBFB-607A-CA3EBEBC1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piece of paper&#10;&#10;AI-generated content may be incorrect.">
            <a:extLst>
              <a:ext uri="{FF2B5EF4-FFF2-40B4-BE49-F238E27FC236}">
                <a16:creationId xmlns:a16="http://schemas.microsoft.com/office/drawing/2014/main" id="{F613799B-B4AC-FA06-B484-D0513BB81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797152"/>
            <a:ext cx="8280400" cy="1695699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B4B560E-5F2B-1E72-57EA-4A00E9A6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フレーム構成モデル化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D3065E-8507-0462-7570-7453DA1B0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9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FBB2-69B5-7FD0-2C3B-F784A35AC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E3D1148-66CC-FCBC-1D88-0E2AF91A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908" y="1268760"/>
            <a:ext cx="9208100" cy="216024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受信感度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(RSSI (Received Signal Strength Indicator))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,MCS(Modulation and Coding Scheme)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Index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に基づいて伝送レートが決められる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本シミュレータは物理層のシミュレータから伝送レート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を受け取る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59E97F9-2EBD-9C24-79A4-6D101FF0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MCS Index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8574BC-7B6C-C5D1-9D3B-A09DA4531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2" name="図 11" descr="\documentclass{jsarticle}&#10;\usepackage{amsmath}&#10;\usepackage[T1]{fontenc}&#10;\usepackage{lmodern}&#10;\usepackage{caption}&#10;\pagestyle{empty}&#10;&#10;\begin{document}&#10;&#10;&#10;\begin{table*}&#10;  \centering&#10;  \caption*{IEEE 802.11a/gのMCSインデックスと要求RSSI}&#10;  \begin{tabular}{c|c|c|c|c|c|c}&#10;      \hline&#10;      \multicolumn{4}{c|}{IEEE 802.11a} &amp; \multicolumn{3}{c}{IEEE 802.11g} \\&#10;      \hline&#10;      変調方式 &amp; 符号化率 &amp; レート (Mbps) &amp; RSSI (dBm) &amp; 変調方式 &amp; レート (Mbps) &amp; RSSI (dBm) \\&#10;      \hline&#10;      BPSK &amp; 1/2 &amp; 6 &amp; -82 &amp; DBPSK/CCK &amp; 1 &amp; -94 \\&#10;      BPSK &amp; 3/4 &amp; 9 &amp; -81 &amp; DQPSK/CCK &amp; 2 &amp; -91 \\&#10;      QPSK &amp; 1/2 &amp; 12 &amp; -79 &amp; CCK &amp; 5.5 &amp; -89 \\&#10;      QPSK &amp; 3/4 &amp; 18 &amp; -77 &amp; CCK &amp; 11 &amp; -85 \\&#10;      16-QAM &amp; 1/2 &amp; 24 &amp; -74 &amp; BPSK-OFDM &amp; 6 &amp; -82 \\&#10;      16-QAM &amp; 3/4 &amp; 36 &amp; -70 &amp; QPSK-OFDM &amp; 12 &amp; -79 \\&#10;      64-QAM &amp; 2/3 &amp; 48 &amp; -66 &amp; 16QAM-OFDM &amp; 24 &amp; -74 \\&#10;      64-QAM &amp; 3/4 &amp; 54 &amp; -65 &amp; 64QAM-OFDM &amp; 54 &amp; -65 \\&#10;      \hline&#10;  \end{tabular}&#10;\end{table*}&#10;&#10;&#10;\end{document}" title="IguanaTex Bitmap Display">
            <a:extLst>
              <a:ext uri="{FF2B5EF4-FFF2-40B4-BE49-F238E27FC236}">
                <a16:creationId xmlns:a16="http://schemas.microsoft.com/office/drawing/2014/main" id="{868FEF3A-E731-B11C-6044-45CF5EC670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9" y="3174660"/>
            <a:ext cx="8167882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2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5617"/>
  <p:tag name="ORIGINALWIDTH" val="1718.49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  \mathrm{CW}_{\max} &amp;= 2^{4 + n} - 1&#10;\end{align*}&#10;&#10;\vspace{-2em}&#10;&#10;\begin{align*}&#10;  s &amp;= \mathrm{randint}(0, \, \min(c_{\max}, \, 1023))&#10;  \label{slot}&#10;\end{align*}&#10;&#10;\end{document}&#10;"/>
  <p:tag name="IGUANATEXSIZE" val="20"/>
  <p:tag name="IGUANATEXCURSOR" val="442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2218"/>
  <p:tag name="ORIGINALWIDTH" val="959.573"/>
  <p:tag name="OUTPUTTYPE" val="PNG"/>
  <p:tag name="IGUANATEXVERSION" val="160"/>
  <p:tag name="LATEXADDIN" val="\documentclass{jsarticle}&#10;\usepackage{amsmath}&#10;\usepackage[T1]{fontenc}&#10;\usepackage{lmodern}&#10;\usepackage{caption}&#10;\pagestyle{empty}&#10;&#10;\begin{document}&#10;&#10;&#10;\begin{table*}&#10;  \centering&#10;  \caption*{IEEE 802.11a/gのMCSインデックスと要求RSSI}&#10;  \begin{tabular}{c|c|c|c|c|c|c}&#10;      \hline&#10;      \multicolumn{4}{c|}{IEEE 802.11a} &amp; \multicolumn{3}{c}{IEEE 802.11g} \\&#10;      \hline&#10;      変調方式 &amp; 符号化率 &amp; レート (Mbps) &amp; RSSI (dBm) &amp; 変調方式 &amp; レート (Mbps) &amp; RSSI (dBm) \\&#10;      \hline&#10;      BPSK &amp; 1/2 &amp; 6 &amp; -82 &amp; DBPSK/CCK &amp; 1 &amp; -94 \\&#10;      BPSK &amp; 3/4 &amp; 9 &amp; -81 &amp; DQPSK/CCK &amp; 2 &amp; -91 \\&#10;      QPSK &amp; 1/2 &amp; 12 &amp; -79 &amp; CCK &amp; 5.5 &amp; -89 \\&#10;      QPSK &amp; 3/4 &amp; 18 &amp; -77 &amp; CCK &amp; 11 &amp; -85 \\&#10;      16-QAM &amp; 1/2 &amp; 24 &amp; -74 &amp; BPSK-OFDM &amp; 6 &amp; -82 \\&#10;      16-QAM &amp; 3/4 &amp; 36 &amp; -70 &amp; QPSK-OFDM &amp; 12 &amp; -79 \\&#10;      64-QAM &amp; 2/3 &amp; 48 &amp; -66 &amp; 16QAM-OFDM &amp; 24 &amp; -74 \\&#10;      64-QAM &amp; 3/4 &amp; 54 &amp; -65 &amp; 64QAM-OFDM &amp; 54 &amp; -65 \\&#10;      \hline&#10;  \end{tabular}&#10;\end{table*}&#10;&#10;&#10;\end{document}"/>
  <p:tag name="IGUANATEXSIZE" val="60"/>
  <p:tag name="IGUANATEXCURSOR" val="191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templatev3">
  <a:themeElements>
    <a:clrScheme name="ユーザー定義 12">
      <a:dk1>
        <a:srgbClr val="515151"/>
      </a:dk1>
      <a:lt1>
        <a:srgbClr val="FFFFFF"/>
      </a:lt1>
      <a:dk2>
        <a:srgbClr val="490959"/>
      </a:dk2>
      <a:lt2>
        <a:srgbClr val="590919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游ゴシック_Segoe UI">
      <a:majorFont>
        <a:latin typeface="Segoe UI"/>
        <a:ea typeface="游ゴシック Medium"/>
        <a:cs typeface="ＭＳ Ｐゴシック"/>
      </a:majorFont>
      <a:minorFont>
        <a:latin typeface="Segoe UI"/>
        <a:ea typeface="游ゴシック Medium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square" rtlCol="0" anchor="ctr">
        <a:spAutoFit/>
      </a:bodyPr>
      <a:lstStyle>
        <a:defPPr algn="ctr">
          <a:defRPr kumimoji="1" kern="0" dirty="0"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template-05110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-05110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0511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05110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202007_v2" id="{3664D476-5F0B-9F42-B475-60382BEB1FFE}" vid="{F01C8C58-98D8-494A-8273-D06D85003783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templatev3</Template>
  <TotalTime>6123</TotalTime>
  <Words>1022</Words>
  <Application>Microsoft Office PowerPoint</Application>
  <PresentationFormat>On-screen Show (4:3)</PresentationFormat>
  <Paragraphs>96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BIZ UDPGothic</vt:lpstr>
      <vt:lpstr>BIZ UDPGothic</vt:lpstr>
      <vt:lpstr>游ゴシック Medium</vt:lpstr>
      <vt:lpstr>Arial</vt:lpstr>
      <vt:lpstr>Calibri</vt:lpstr>
      <vt:lpstr>Segoe UI</vt:lpstr>
      <vt:lpstr>Tahoma</vt:lpstr>
      <vt:lpstr>Times New Roman</vt:lpstr>
      <vt:lpstr>Wingdings</vt:lpstr>
      <vt:lpstr>templatev3</vt:lpstr>
      <vt:lpstr>クロスレイヤシミュレータにおける 無線LAN評価モデルの検討</vt:lpstr>
      <vt:lpstr>研究背景</vt:lpstr>
      <vt:lpstr>研究背景</vt:lpstr>
      <vt:lpstr>CSMA/CA</vt:lpstr>
      <vt:lpstr>CSMA/CA</vt:lpstr>
      <vt:lpstr>2進数バックオフ方式</vt:lpstr>
      <vt:lpstr>IFSによる優先制御</vt:lpstr>
      <vt:lpstr>フレーム構成モデル化</vt:lpstr>
      <vt:lpstr>MCS Index</vt:lpstr>
      <vt:lpstr>シミュレーション1 評価</vt:lpstr>
      <vt:lpstr>シミュレーション2 評価</vt:lpstr>
      <vt:lpstr>シミュレーション2 評価</vt:lpstr>
      <vt:lpstr>まとめ</vt:lpstr>
      <vt:lpstr>シミュレーション2 評価</vt:lpstr>
      <vt:lpstr>今後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田中 暖大</dc:creator>
  <cp:lastModifiedBy>下沢 亮太郎</cp:lastModifiedBy>
  <cp:revision>119</cp:revision>
  <dcterms:created xsi:type="dcterms:W3CDTF">2025-02-20T03:45:47Z</dcterms:created>
  <dcterms:modified xsi:type="dcterms:W3CDTF">2025-02-26T15:17:09Z</dcterms:modified>
</cp:coreProperties>
</file>