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81" r:id="rId3"/>
    <p:sldId id="257" r:id="rId4"/>
    <p:sldId id="273" r:id="rId5"/>
    <p:sldId id="274" r:id="rId6"/>
    <p:sldId id="277" r:id="rId7"/>
    <p:sldId id="271" r:id="rId8"/>
    <p:sldId id="272" r:id="rId9"/>
    <p:sldId id="265" r:id="rId10"/>
    <p:sldId id="268" r:id="rId11"/>
    <p:sldId id="278" r:id="rId12"/>
    <p:sldId id="260" r:id="rId13"/>
    <p:sldId id="262" r:id="rId14"/>
    <p:sldId id="279" r:id="rId15"/>
    <p:sldId id="275" r:id="rId16"/>
    <p:sldId id="267" r:id="rId17"/>
    <p:sldId id="280" r:id="rId18"/>
    <p:sldId id="259" r:id="rId19"/>
    <p:sldId id="276"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4E97"/>
    <a:srgbClr val="095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2" autoAdjust="0"/>
    <p:restoredTop sz="90654" autoAdjust="0"/>
  </p:normalViewPr>
  <p:slideViewPr>
    <p:cSldViewPr>
      <p:cViewPr varScale="1">
        <p:scale>
          <a:sx n="113" d="100"/>
          <a:sy n="113" d="100"/>
        </p:scale>
        <p:origin x="1628" y="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E9D47-A5E2-4416-924B-D108B50498DE}" type="datetimeFigureOut">
              <a:rPr kumimoji="1" lang="ja-JP" altLang="en-US" smtClean="0"/>
              <a:t>2025/2/28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49F50-0211-4302-8A79-63D7B7674E84}" type="slidenum">
              <a:rPr kumimoji="1" lang="ja-JP" altLang="en-US" smtClean="0"/>
              <a:t>‹#›</a:t>
            </a:fld>
            <a:endParaRPr kumimoji="1" lang="ja-JP" altLang="en-US"/>
          </a:p>
        </p:txBody>
      </p:sp>
    </p:spTree>
    <p:extLst>
      <p:ext uri="{BB962C8B-B14F-4D97-AF65-F5344CB8AC3E}">
        <p14:creationId xmlns:p14="http://schemas.microsoft.com/office/powerpoint/2010/main" val="1963691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a:t>
            </a:fld>
            <a:endParaRPr kumimoji="1" lang="ja-JP" altLang="en-US"/>
          </a:p>
        </p:txBody>
      </p:sp>
    </p:spTree>
    <p:extLst>
      <p:ext uri="{BB962C8B-B14F-4D97-AF65-F5344CB8AC3E}">
        <p14:creationId xmlns:p14="http://schemas.microsoft.com/office/powerpoint/2010/main" val="24535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D9F75-F371-0D9A-6DB1-98A4EF743DC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D08B357-1889-BC02-802B-551775290FF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8DDE68-5071-A919-9840-0656E4FAB52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3FD2AB1-10D4-2BE8-308C-C3A5FEE4B996}"/>
              </a:ext>
            </a:extLst>
          </p:cNvPr>
          <p:cNvSpPr>
            <a:spLocks noGrp="1"/>
          </p:cNvSpPr>
          <p:nvPr>
            <p:ph type="sldNum" sz="quarter" idx="5"/>
          </p:nvPr>
        </p:nvSpPr>
        <p:spPr/>
        <p:txBody>
          <a:bodyPr/>
          <a:lstStyle/>
          <a:p>
            <a:fld id="{D6349F50-0211-4302-8A79-63D7B7674E84}" type="slidenum">
              <a:rPr kumimoji="1" lang="ja-JP" altLang="en-US" smtClean="0"/>
              <a:t>11</a:t>
            </a:fld>
            <a:endParaRPr kumimoji="1" lang="ja-JP" altLang="en-US"/>
          </a:p>
        </p:txBody>
      </p:sp>
    </p:spTree>
    <p:extLst>
      <p:ext uri="{BB962C8B-B14F-4D97-AF65-F5344CB8AC3E}">
        <p14:creationId xmlns:p14="http://schemas.microsoft.com/office/powerpoint/2010/main" val="235218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a:t>
            </a:r>
            <a:r>
              <a:rPr kumimoji="1" lang="ja-JP" altLang="en-US" dirty="0"/>
              <a:t>規格、</a:t>
            </a:r>
            <a:r>
              <a:rPr kumimoji="1" lang="en-US" altLang="ja-JP" dirty="0"/>
              <a:t>1</a:t>
            </a:r>
            <a:r>
              <a:rPr kumimoji="1" lang="ja-JP" altLang="en-US" dirty="0"/>
              <a:t>～</a:t>
            </a:r>
            <a:r>
              <a:rPr kumimoji="1" lang="en-US" altLang="ja-JP" dirty="0"/>
              <a:t>80</a:t>
            </a:r>
            <a:r>
              <a:rPr kumimoji="1" lang="ja-JP" altLang="en-US" dirty="0"/>
              <a:t>台で</a:t>
            </a:r>
            <a:r>
              <a:rPr kumimoji="1" lang="en-US" altLang="ja-JP" dirty="0"/>
              <a:t>24Mbps</a:t>
            </a:r>
            <a:r>
              <a:rPr kumimoji="1" lang="ja-JP" altLang="en-US" dirty="0"/>
              <a:t>固定、試行回数は</a:t>
            </a:r>
            <a:r>
              <a:rPr kumimoji="1" lang="en-US" altLang="ja-JP" dirty="0"/>
              <a:t>1000</a:t>
            </a:r>
            <a:r>
              <a:rPr kumimoji="1" lang="ja-JP" altLang="en-US" dirty="0"/>
              <a:t>回</a:t>
            </a:r>
            <a:endParaRPr kumimoji="1" lang="en-US" altLang="ja-JP" dirty="0"/>
          </a:p>
          <a:p>
            <a:endParaRPr kumimoji="1" lang="en-US" altLang="ja-JP" dirty="0"/>
          </a:p>
          <a:p>
            <a:r>
              <a:rPr kumimoji="1" lang="ja-JP" altLang="en-US" dirty="0"/>
              <a:t>今回シミュレーションで求めた値とマルコフ連鎖モデルでシミュレーションした理論値と比較した</a:t>
            </a:r>
            <a:endParaRPr kumimoji="1" lang="en-GB" altLang="ja-JP" dirty="0"/>
          </a:p>
          <a:p>
            <a:endParaRPr kumimoji="1" lang="en-GB" altLang="ja-JP" dirty="0"/>
          </a:p>
          <a:p>
            <a:r>
              <a:rPr kumimoji="1" lang="ja-JP" altLang="en-US" dirty="0"/>
              <a:t>先ほど説明したモデル化</a:t>
            </a:r>
            <a:endParaRPr kumimoji="1" lang="en-US" altLang="ja-JP" dirty="0"/>
          </a:p>
          <a:p>
            <a:endParaRPr kumimoji="1" lang="en-US" altLang="ja-JP" dirty="0"/>
          </a:p>
          <a:p>
            <a:r>
              <a:rPr kumimoji="1" lang="ja-JP" altLang="en-US" dirty="0"/>
              <a:t>実際には文献よりもより現実的なパラメータで近似している</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12</a:t>
            </a:fld>
            <a:endParaRPr kumimoji="1" lang="ja-JP" altLang="en-US"/>
          </a:p>
        </p:txBody>
      </p:sp>
    </p:spTree>
    <p:extLst>
      <p:ext uri="{BB962C8B-B14F-4D97-AF65-F5344CB8AC3E}">
        <p14:creationId xmlns:p14="http://schemas.microsoft.com/office/powerpoint/2010/main" val="309037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MCS Index </a:t>
            </a:r>
            <a:endParaRPr kumimoji="1" lang="ja-JP" altLang="en-US"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13</a:t>
            </a:fld>
            <a:endParaRPr kumimoji="1" lang="ja-JP" altLang="en-US"/>
          </a:p>
        </p:txBody>
      </p:sp>
    </p:spTree>
    <p:extLst>
      <p:ext uri="{BB962C8B-B14F-4D97-AF65-F5344CB8AC3E}">
        <p14:creationId xmlns:p14="http://schemas.microsoft.com/office/powerpoint/2010/main" val="290901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15</a:t>
            </a:fld>
            <a:endParaRPr kumimoji="1" lang="ja-JP" altLang="en-US"/>
          </a:p>
        </p:txBody>
      </p:sp>
    </p:spTree>
    <p:extLst>
      <p:ext uri="{BB962C8B-B14F-4D97-AF65-F5344CB8AC3E}">
        <p14:creationId xmlns:p14="http://schemas.microsoft.com/office/powerpoint/2010/main" val="3933272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69874-7FC2-AECC-7DE6-34F700ABB5A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47BBB9-E3B7-C1EE-8DDA-7321F3668A1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A455D1-EE73-37B4-BBD8-B437DD5C61B9}"/>
              </a:ext>
            </a:extLst>
          </p:cNvPr>
          <p:cNvSpPr>
            <a:spLocks noGrp="1"/>
          </p:cNvSpPr>
          <p:nvPr>
            <p:ph type="body" idx="1"/>
          </p:nvPr>
        </p:nvSpPr>
        <p:spPr/>
        <p:txBody>
          <a:bodyPr/>
          <a:lstStyle/>
          <a:p>
            <a:r>
              <a:rPr kumimoji="1" lang="ja-JP" altLang="en-US" dirty="0"/>
              <a:t>精度を調べるため二つのシミュレーションを行った</a:t>
            </a:r>
            <a:endParaRPr kumimoji="1" lang="en-GB" altLang="ja-JP" dirty="0"/>
          </a:p>
          <a:p>
            <a:endParaRPr kumimoji="1" lang="en-GB" altLang="ja-JP" dirty="0"/>
          </a:p>
          <a:p>
            <a:r>
              <a:rPr kumimoji="1" lang="ja-JP" altLang="en-US" dirty="0"/>
              <a:t>シミュレーション</a:t>
            </a:r>
            <a:r>
              <a:rPr kumimoji="1" lang="en-GB" altLang="ja-JP" dirty="0"/>
              <a:t>1</a:t>
            </a:r>
            <a:r>
              <a:rPr kumimoji="1" lang="ja-JP" altLang="en-US" dirty="0"/>
              <a:t>では</a:t>
            </a:r>
            <a:endParaRPr kumimoji="1" lang="en-GB" altLang="ja-JP" dirty="0"/>
          </a:p>
          <a:p>
            <a:endParaRPr kumimoji="1" lang="en-GB" altLang="ja-JP" dirty="0"/>
          </a:p>
          <a:p>
            <a:r>
              <a:rPr kumimoji="1" lang="ja-JP" altLang="en-US" dirty="0"/>
              <a:t>を行い理論値との比較を行った</a:t>
            </a:r>
            <a:endParaRPr kumimoji="1" lang="en-GB" altLang="ja-JP" dirty="0"/>
          </a:p>
          <a:p>
            <a:endParaRPr kumimoji="1" lang="en-GB" altLang="ja-JP" dirty="0"/>
          </a:p>
          <a:p>
            <a:r>
              <a:rPr kumimoji="1" lang="ja-JP" altLang="en-US" dirty="0"/>
              <a:t>シミュレーション</a:t>
            </a:r>
            <a:r>
              <a:rPr kumimoji="1" lang="en-GB" altLang="ja-JP" dirty="0"/>
              <a:t>2</a:t>
            </a:r>
            <a:r>
              <a:rPr kumimoji="1" lang="ja-JP" altLang="en-US" dirty="0"/>
              <a:t>では</a:t>
            </a:r>
          </a:p>
        </p:txBody>
      </p:sp>
      <p:sp>
        <p:nvSpPr>
          <p:cNvPr id="4" name="スライド番号プレースホルダー 3">
            <a:extLst>
              <a:ext uri="{FF2B5EF4-FFF2-40B4-BE49-F238E27FC236}">
                <a16:creationId xmlns:a16="http://schemas.microsoft.com/office/drawing/2014/main" id="{65276B6C-DC94-2286-242C-1F3FD3B763FA}"/>
              </a:ext>
            </a:extLst>
          </p:cNvPr>
          <p:cNvSpPr>
            <a:spLocks noGrp="1"/>
          </p:cNvSpPr>
          <p:nvPr>
            <p:ph type="sldNum" sz="quarter" idx="5"/>
          </p:nvPr>
        </p:nvSpPr>
        <p:spPr/>
        <p:txBody>
          <a:bodyPr/>
          <a:lstStyle/>
          <a:p>
            <a:fld id="{D6349F50-0211-4302-8A79-63D7B7674E84}" type="slidenum">
              <a:rPr kumimoji="1" lang="ja-JP" altLang="en-US" smtClean="0"/>
              <a:t>17</a:t>
            </a:fld>
            <a:endParaRPr kumimoji="1" lang="ja-JP" altLang="en-US"/>
          </a:p>
        </p:txBody>
      </p:sp>
    </p:spTree>
    <p:extLst>
      <p:ext uri="{BB962C8B-B14F-4D97-AF65-F5344CB8AC3E}">
        <p14:creationId xmlns:p14="http://schemas.microsoft.com/office/powerpoint/2010/main" val="1478322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US"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19</a:t>
            </a:fld>
            <a:endParaRPr kumimoji="1" lang="ja-JP" altLang="en-US"/>
          </a:p>
        </p:txBody>
      </p:sp>
    </p:spTree>
    <p:extLst>
      <p:ext uri="{BB962C8B-B14F-4D97-AF65-F5344CB8AC3E}">
        <p14:creationId xmlns:p14="http://schemas.microsoft.com/office/powerpoint/2010/main" val="309403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DBFEE-4429-883B-CB28-F5C38BF518B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B50F51-CA5A-D04D-1225-A60C952F18A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E593BDB-8ED5-6D5B-494D-F727B2A03E64}"/>
              </a:ext>
            </a:extLst>
          </p:cNvPr>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US"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a:extLst>
              <a:ext uri="{FF2B5EF4-FFF2-40B4-BE49-F238E27FC236}">
                <a16:creationId xmlns:a16="http://schemas.microsoft.com/office/drawing/2014/main" id="{D599484B-FFF0-157A-815D-FCD377C9A3D8}"/>
              </a:ext>
            </a:extLst>
          </p:cNvPr>
          <p:cNvSpPr>
            <a:spLocks noGrp="1"/>
          </p:cNvSpPr>
          <p:nvPr>
            <p:ph type="sldNum" sz="quarter" idx="5"/>
          </p:nvPr>
        </p:nvSpPr>
        <p:spPr/>
        <p:txBody>
          <a:bodyPr/>
          <a:lstStyle/>
          <a:p>
            <a:fld id="{D6349F50-0211-4302-8A79-63D7B7674E84}" type="slidenum">
              <a:rPr kumimoji="1" lang="ja-JP" altLang="en-US" smtClean="0"/>
              <a:t>2</a:t>
            </a:fld>
            <a:endParaRPr kumimoji="1" lang="ja-JP" altLang="en-US"/>
          </a:p>
        </p:txBody>
      </p:sp>
    </p:spTree>
    <p:extLst>
      <p:ext uri="{BB962C8B-B14F-4D97-AF65-F5344CB8AC3E}">
        <p14:creationId xmlns:p14="http://schemas.microsoft.com/office/powerpoint/2010/main" val="209277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まずまずとして各レイヤに対して知識を持った上でそれを実装できるコーディングスキルが必要</a:t>
            </a:r>
            <a:endParaRPr lang="en-US" altLang="ja-JP" dirty="0"/>
          </a:p>
          <a:p>
            <a:endParaRPr lang="en-US" altLang="ja-JP" dirty="0"/>
          </a:p>
          <a:p>
            <a:r>
              <a:rPr lang="ja-JP" altLang="en-US" dirty="0"/>
              <a:t>全て実験で行おうとしたら相当高い実験装置を買わないといけない</a:t>
            </a:r>
            <a:endParaRPr lang="en-US" altLang="ja-JP" dirty="0"/>
          </a:p>
          <a:p>
            <a:endParaRPr lang="en-US" altLang="ja-JP" dirty="0"/>
          </a:p>
          <a:p>
            <a:endParaRPr lang="en-GB" altLang="ja-JP" dirty="0"/>
          </a:p>
          <a:p>
            <a:r>
              <a:rPr lang="ja-JP" altLang="en-US" dirty="0"/>
              <a:t>両方も使うのも難しい</a:t>
            </a:r>
            <a:endParaRPr lang="en-US" altLang="ja-JP" dirty="0"/>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mn-lt"/>
                <a:ea typeface="+mn-ea"/>
              </a:rPr>
              <a:t>今回は</a:t>
            </a: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一般的に普及している</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ことから</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lang="ja-JP" altLang="en-US" sz="1200" dirty="0">
                <a:latin typeface="BIZ UDPゴシック" panose="020B0400000000000000" pitchFamily="50" charset="-128"/>
                <a:ea typeface="BIZ UDPゴシック" panose="020B0400000000000000" pitchFamily="50" charset="-128"/>
              </a:rPr>
              <a:t>自立分散制御</a:t>
            </a:r>
            <a:endParaRPr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である</a:t>
            </a:r>
          </a:p>
          <a:p>
            <a:r>
              <a:rPr lang="en-US" altLang="ja-JP" dirty="0"/>
              <a:t>CSMA/CA</a:t>
            </a:r>
            <a:r>
              <a:rPr lang="ja-JP" altLang="en-US" dirty="0"/>
              <a:t>に基づいた</a:t>
            </a:r>
            <a:endParaRPr lang="en-US" altLang="ja-JP" dirty="0"/>
          </a:p>
          <a:p>
            <a:endParaRPr lang="en-US"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3</a:t>
            </a:fld>
            <a:endParaRPr kumimoji="1" lang="ja-JP" altLang="en-US"/>
          </a:p>
        </p:txBody>
      </p:sp>
    </p:spTree>
    <p:extLst>
      <p:ext uri="{BB962C8B-B14F-4D97-AF65-F5344CB8AC3E}">
        <p14:creationId xmlns:p14="http://schemas.microsoft.com/office/powerpoint/2010/main" val="166266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a:t>
            </a:r>
            <a:r>
              <a:rPr lang="en-US" altLang="ja-JP" dirty="0"/>
              <a:t>CSMA/CA</a:t>
            </a:r>
            <a:r>
              <a:rPr lang="ja-JP" altLang="en-US" dirty="0"/>
              <a:t>についての説明です</a:t>
            </a:r>
            <a:endParaRPr lang="en-US" altLang="ja-JP" dirty="0"/>
          </a:p>
          <a:p>
            <a:endParaRPr lang="en-US" altLang="ja-JP" dirty="0"/>
          </a:p>
          <a:p>
            <a:r>
              <a:rPr lang="en-US" altLang="ja-JP" dirty="0"/>
              <a:t>1997</a:t>
            </a:r>
            <a:r>
              <a:rPr lang="ja-JP" altLang="en-US" dirty="0"/>
              <a:t>年から無線</a:t>
            </a:r>
            <a:r>
              <a:rPr lang="en-US" altLang="ja-JP" dirty="0"/>
              <a:t>LAN</a:t>
            </a:r>
            <a:r>
              <a:rPr lang="ja-JP" altLang="en-US" dirty="0"/>
              <a:t>に主に実装されていて、今でも実際に使われているアクセス制御プロトコルです。</a:t>
            </a:r>
          </a:p>
          <a:p>
            <a:endParaRPr lang="ja-JP" altLang="en-US" dirty="0"/>
          </a:p>
          <a:p>
            <a:r>
              <a:rPr lang="ja-JP" altLang="en-US" dirty="0"/>
              <a:t>先ほども言ったように自律分散制御を用いていて、</a:t>
            </a:r>
            <a:r>
              <a:rPr lang="en-US" altLang="ja-JP" dirty="0"/>
              <a:t>Wi-SUN(</a:t>
            </a:r>
            <a:r>
              <a:rPr lang="ja-JP" altLang="en-US" dirty="0"/>
              <a:t>ワイサン</a:t>
            </a:r>
            <a:r>
              <a:rPr lang="en-US" altLang="ja-JP" dirty="0"/>
              <a:t>)</a:t>
            </a:r>
            <a:r>
              <a:rPr lang="ja-JP" altLang="en-US" dirty="0"/>
              <a:t>や</a:t>
            </a:r>
            <a:r>
              <a:rPr lang="en-US" altLang="ja-JP" dirty="0"/>
              <a:t>ZigBee</a:t>
            </a:r>
            <a:r>
              <a:rPr lang="ja-JP" altLang="en-US" dirty="0"/>
              <a:t>といった</a:t>
            </a:r>
            <a:r>
              <a:rPr lang="en-US" altLang="ja-JP" dirty="0" err="1"/>
              <a:t>lpwa</a:t>
            </a:r>
            <a:r>
              <a:rPr lang="en-US" altLang="ja-JP" dirty="0"/>
              <a:t>(low power wide area)</a:t>
            </a:r>
            <a:r>
              <a:rPr lang="ja-JP" altLang="en-US" dirty="0"/>
              <a:t>でも使われている、広く使われている方式です。</a:t>
            </a:r>
            <a:endParaRPr lang="en-US" altLang="ja-JP" dirty="0"/>
          </a:p>
          <a:p>
            <a:endParaRPr lang="en-US" altLang="ja-JP" dirty="0"/>
          </a:p>
          <a:p>
            <a:r>
              <a:rPr lang="ja-JP" altLang="en-US" dirty="0"/>
              <a:t>簡単に動作について説明すると、</a:t>
            </a:r>
            <a:endParaRPr lang="en-US" altLang="ja-JP" dirty="0"/>
          </a:p>
          <a:p>
            <a:endParaRPr lang="en-US" altLang="ja-JP" dirty="0"/>
          </a:p>
          <a:p>
            <a:r>
              <a:rPr lang="ja-JP" altLang="en-US" dirty="0"/>
              <a:t>例えば、端末が一斉にフレームの送信を開始すると衝突が起きてしまいます。それを回避するために</a:t>
            </a:r>
            <a:endParaRPr lang="en-US" altLang="ja-JP" dirty="0"/>
          </a:p>
          <a:p>
            <a:endParaRPr lang="en-US" altLang="ja-JP" dirty="0"/>
          </a:p>
          <a:p>
            <a:r>
              <a:rPr lang="ja-JP" altLang="en-US" dirty="0"/>
              <a:t>まず端末は送信している時と受信している時間以外はキャリアセンスという聞き耳を立てています</a:t>
            </a:r>
            <a:endParaRPr lang="en-US" altLang="ja-JP" dirty="0"/>
          </a:p>
          <a:p>
            <a:endParaRPr lang="en-US" altLang="ja-JP" dirty="0"/>
          </a:p>
          <a:p>
            <a:r>
              <a:rPr lang="ja-JP" altLang="en-US" dirty="0"/>
              <a:t>前の送信が終わってから</a:t>
            </a:r>
            <a:r>
              <a:rPr lang="en-US" altLang="ja-JP" dirty="0"/>
              <a:t>DIFS</a:t>
            </a:r>
            <a:r>
              <a:rPr lang="ja-JP" altLang="en-US" dirty="0"/>
              <a:t>という決められた時間待機して本当に送信が終わったのか確認します</a:t>
            </a:r>
            <a:endParaRPr lang="en-US" altLang="ja-JP" dirty="0"/>
          </a:p>
          <a:p>
            <a:endParaRPr lang="en-US" altLang="ja-JP" dirty="0"/>
          </a:p>
          <a:p>
            <a:r>
              <a:rPr lang="ja-JP" altLang="en-US" dirty="0"/>
              <a:t>確認し終えたら</a:t>
            </a:r>
            <a:r>
              <a:rPr lang="en-US" altLang="ja-JP" dirty="0"/>
              <a:t>0</a:t>
            </a:r>
            <a:r>
              <a:rPr lang="ja-JP" altLang="en-US" dirty="0"/>
              <a:t>～</a:t>
            </a:r>
            <a:r>
              <a:rPr lang="en-US" altLang="ja-JP" dirty="0"/>
              <a:t>Contention Window</a:t>
            </a:r>
            <a:r>
              <a:rPr lang="ja-JP" altLang="en-US" dirty="0"/>
              <a:t>という決められた範囲の間でランダムな値を生成し</a:t>
            </a:r>
            <a:endParaRPr lang="en-US" altLang="ja-JP" dirty="0"/>
          </a:p>
          <a:p>
            <a:r>
              <a:rPr lang="ja-JP" altLang="en-US" dirty="0"/>
              <a:t>モードが</a:t>
            </a:r>
            <a:r>
              <a:rPr lang="en-US" altLang="ja-JP" dirty="0"/>
              <a:t>a</a:t>
            </a:r>
            <a:r>
              <a:rPr lang="ja-JP" altLang="en-US" dirty="0"/>
              <a:t>だったら</a:t>
            </a:r>
            <a:r>
              <a:rPr lang="en-US" altLang="ja-JP" dirty="0"/>
              <a:t>9</a:t>
            </a:r>
            <a:r>
              <a:rPr lang="ja-JP" altLang="en-US" dirty="0"/>
              <a:t>マイクロ </a:t>
            </a:r>
            <a:r>
              <a:rPr lang="en-US" altLang="ja-JP" dirty="0"/>
              <a:t>b</a:t>
            </a:r>
            <a:r>
              <a:rPr lang="ja-JP" altLang="en-US" dirty="0"/>
              <a:t>は</a:t>
            </a:r>
            <a:r>
              <a:rPr lang="en-US" altLang="ja-JP" dirty="0"/>
              <a:t>20</a:t>
            </a:r>
            <a:r>
              <a:rPr lang="ja-JP" altLang="en-US" dirty="0"/>
              <a:t>マイクロ</a:t>
            </a:r>
            <a:endParaRPr lang="en-US" altLang="ja-JP" dirty="0"/>
          </a:p>
          <a:p>
            <a:r>
              <a:rPr lang="ja-JP" altLang="en-US" dirty="0"/>
              <a:t>と決まっているのでその時間にに応じたバックオフ時間を待つ</a:t>
            </a:r>
            <a:endParaRPr lang="en-US" altLang="ja-JP" dirty="0"/>
          </a:p>
          <a:p>
            <a:endParaRPr lang="en-US" altLang="ja-JP" dirty="0"/>
          </a:p>
          <a:p>
            <a:r>
              <a:rPr lang="ja-JP" altLang="en-US" dirty="0"/>
              <a:t>再度キャリアセンスを行いチャネルが空いていたら</a:t>
            </a:r>
            <a:r>
              <a:rPr lang="en-US" altLang="ja-JP" dirty="0"/>
              <a:t>(Idle)</a:t>
            </a:r>
            <a:r>
              <a:rPr lang="ja-JP" altLang="en-US" dirty="0"/>
              <a:t>だったら送信を行い</a:t>
            </a:r>
            <a:br>
              <a:rPr lang="en-US" altLang="ja-JP" dirty="0"/>
            </a:br>
            <a:endParaRPr lang="en-US" altLang="ja-JP" dirty="0"/>
          </a:p>
          <a:p>
            <a:r>
              <a:rPr lang="en-US" altLang="ja-JP" dirty="0"/>
              <a:t>SIFS</a:t>
            </a:r>
            <a:r>
              <a:rPr lang="ja-JP" altLang="en-US" dirty="0"/>
              <a:t>という時間待ってから</a:t>
            </a:r>
            <a:endParaRPr lang="en-US" altLang="ja-JP" dirty="0"/>
          </a:p>
          <a:p>
            <a:r>
              <a:rPr lang="ja-JP" altLang="en-US" dirty="0"/>
              <a:t>確認応答の</a:t>
            </a:r>
            <a:r>
              <a:rPr lang="en-US" altLang="ja-JP" dirty="0"/>
              <a:t>ACK</a:t>
            </a:r>
            <a:r>
              <a:rPr lang="ja-JP" altLang="en-US" dirty="0"/>
              <a:t>を受け取ります</a:t>
            </a:r>
            <a:endParaRPr lang="en-US" altLang="ja-JP" dirty="0"/>
          </a:p>
          <a:p>
            <a:endParaRPr lang="en-US" altLang="ja-JP" dirty="0"/>
          </a:p>
          <a:p>
            <a:r>
              <a:rPr lang="ja-JP" altLang="en-US" dirty="0"/>
              <a:t>送信が行えなかった</a:t>
            </a:r>
            <a:r>
              <a:rPr lang="en-US" altLang="ja-JP" dirty="0"/>
              <a:t>(busy</a:t>
            </a:r>
            <a:r>
              <a:rPr lang="ja-JP" altLang="en-US" dirty="0"/>
              <a:t>だった</a:t>
            </a:r>
            <a:r>
              <a:rPr lang="en-US" altLang="ja-JP" dirty="0"/>
              <a:t>)</a:t>
            </a:r>
            <a:r>
              <a:rPr lang="ja-JP" altLang="en-US" dirty="0"/>
              <a:t>端末は送信ができるまでスロットを持ち越します</a:t>
            </a:r>
            <a:endParaRPr lang="en-US" altLang="ja-JP"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4</a:t>
            </a:fld>
            <a:endParaRPr kumimoji="1" lang="ja-JP" altLang="en-US"/>
          </a:p>
        </p:txBody>
      </p:sp>
    </p:spTree>
    <p:extLst>
      <p:ext uri="{BB962C8B-B14F-4D97-AF65-F5344CB8AC3E}">
        <p14:creationId xmlns:p14="http://schemas.microsoft.com/office/powerpoint/2010/main" val="283859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もしランダムで引いた値が同じ場合だった場合、同時に送信が行われ、衝突が発生します。</a:t>
            </a:r>
            <a:endParaRPr kumimoji="1" lang="en-US" altLang="ja-JP" dirty="0"/>
          </a:p>
          <a:p>
            <a:endParaRPr kumimoji="1" lang="en-US" altLang="ja-JP" dirty="0"/>
          </a:p>
          <a:p>
            <a:r>
              <a:rPr kumimoji="1" lang="ja-JP" altLang="en-US" dirty="0"/>
              <a:t>無線通信では直接衝突が確認できないため、</a:t>
            </a:r>
            <a:r>
              <a:rPr kumimoji="1" lang="en-US" altLang="ja-JP" dirty="0"/>
              <a:t>DIFS</a:t>
            </a:r>
            <a:r>
              <a:rPr kumimoji="1" lang="ja-JP" altLang="en-US" dirty="0"/>
              <a:t>時間分</a:t>
            </a:r>
            <a:r>
              <a:rPr kumimoji="1" lang="en-US" altLang="ja-JP" dirty="0"/>
              <a:t>ACK</a:t>
            </a:r>
            <a:r>
              <a:rPr kumimoji="1" lang="ja-JP" altLang="en-US" dirty="0"/>
              <a:t>が返ってこなかったら衝突したとみなして</a:t>
            </a:r>
            <a:endParaRPr kumimoji="1" lang="en-US" altLang="ja-JP" dirty="0"/>
          </a:p>
          <a:p>
            <a:endParaRPr kumimoji="1" lang="en-US" altLang="ja-JP" dirty="0"/>
          </a:p>
          <a:p>
            <a:r>
              <a:rPr kumimoji="1" lang="en-US" altLang="ja-JP" dirty="0"/>
              <a:t>0</a:t>
            </a:r>
            <a:r>
              <a:rPr kumimoji="1" lang="ja-JP" altLang="en-US" dirty="0"/>
              <a:t>～初回よりも大きい</a:t>
            </a:r>
            <a:r>
              <a:rPr kumimoji="1" lang="en-US" altLang="ja-JP" dirty="0"/>
              <a:t>Contention Window</a:t>
            </a:r>
            <a:r>
              <a:rPr kumimoji="1" lang="ja-JP" altLang="en-US" dirty="0"/>
              <a:t>の範囲でランダムな数のスロットを生成します</a:t>
            </a:r>
            <a:endParaRPr kumimoji="1" lang="en-US" altLang="ja-JP"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5</a:t>
            </a:fld>
            <a:endParaRPr kumimoji="1" lang="ja-JP" altLang="en-US"/>
          </a:p>
        </p:txBody>
      </p:sp>
    </p:spTree>
    <p:extLst>
      <p:ext uri="{BB962C8B-B14F-4D97-AF65-F5344CB8AC3E}">
        <p14:creationId xmlns:p14="http://schemas.microsoft.com/office/powerpoint/2010/main" val="354930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Contention Window</a:t>
            </a:r>
            <a:r>
              <a:rPr lang="ja-JP" altLang="en-US" dirty="0"/>
              <a:t>、乱数発生範囲の決め方には</a:t>
            </a:r>
            <a:r>
              <a:rPr lang="en-GB" altLang="ja-JP" dirty="0"/>
              <a:t>2</a:t>
            </a:r>
            <a:r>
              <a:rPr lang="ja-JP" altLang="en-US" dirty="0"/>
              <a:t>進数バックオフ方式というものが採用されています</a:t>
            </a:r>
            <a:endParaRPr lang="en-GB" altLang="ja-JP" dirty="0"/>
          </a:p>
          <a:p>
            <a:endParaRPr lang="en-GB" altLang="ja-JP" dirty="0"/>
          </a:p>
          <a:p>
            <a:endParaRPr lang="en-GB" altLang="ja-JP" dirty="0"/>
          </a:p>
          <a:p>
            <a:endParaRPr lang="en-GB"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6</a:t>
            </a:fld>
            <a:endParaRPr kumimoji="1" lang="ja-JP" altLang="en-US"/>
          </a:p>
        </p:txBody>
      </p:sp>
    </p:spTree>
    <p:extLst>
      <p:ext uri="{BB962C8B-B14F-4D97-AF65-F5344CB8AC3E}">
        <p14:creationId xmlns:p14="http://schemas.microsoft.com/office/powerpoint/2010/main" val="163887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IFS</a:t>
            </a:r>
            <a:r>
              <a:rPr lang="ja-JP" altLang="en-US" dirty="0"/>
              <a:t>は</a:t>
            </a:r>
            <a:r>
              <a:rPr lang="en-US" altLang="ja-JP" dirty="0"/>
              <a:t>6</a:t>
            </a:r>
            <a:r>
              <a:rPr lang="ja-JP" altLang="en-US" dirty="0"/>
              <a:t>種類あり、優先順位によってどの</a:t>
            </a:r>
            <a:r>
              <a:rPr lang="en-GB" altLang="ja-JP" dirty="0"/>
              <a:t>IFS</a:t>
            </a:r>
            <a:r>
              <a:rPr lang="ja-JP" altLang="en-US" dirty="0"/>
              <a:t>が使われるかが決定される</a:t>
            </a:r>
            <a:endParaRPr lang="en-GB" altLang="ja-JP" dirty="0"/>
          </a:p>
          <a:p>
            <a:endParaRPr lang="en-US" altLang="ja-JP" dirty="0"/>
          </a:p>
          <a:p>
            <a:r>
              <a:rPr lang="ja-JP" altLang="en-US" dirty="0"/>
              <a:t>代表的なものに</a:t>
            </a:r>
            <a:r>
              <a:rPr lang="en-US" altLang="ja-JP" dirty="0"/>
              <a:t>DIFS</a:t>
            </a:r>
            <a:r>
              <a:rPr lang="ja-JP" altLang="en-US" dirty="0"/>
              <a:t>と</a:t>
            </a:r>
            <a:r>
              <a:rPr lang="en-US" altLang="ja-JP" dirty="0"/>
              <a:t>SIFS</a:t>
            </a:r>
            <a:r>
              <a:rPr lang="ja-JP" altLang="en-US" dirty="0"/>
              <a:t>があります</a:t>
            </a:r>
            <a:endParaRPr lang="en-US" altLang="ja-JP" dirty="0"/>
          </a:p>
          <a:p>
            <a:endParaRPr lang="en-US" dirty="0"/>
          </a:p>
          <a:p>
            <a:r>
              <a:rPr lang="ja-JP" altLang="en-US" dirty="0"/>
              <a:t>確認応答のために</a:t>
            </a:r>
            <a:r>
              <a:rPr lang="en-US" altLang="ja-JP" dirty="0"/>
              <a:t>ACK</a:t>
            </a:r>
            <a:r>
              <a:rPr lang="ja-JP" altLang="en-US" dirty="0"/>
              <a:t>フレームを必ず返す必要がある</a:t>
            </a:r>
            <a:endParaRPr lang="en-US" altLang="ja-JP" dirty="0"/>
          </a:p>
          <a:p>
            <a:br>
              <a:rPr lang="en-US" altLang="ja-JP" dirty="0"/>
            </a:br>
            <a:r>
              <a:rPr lang="ja-JP" altLang="en-US" dirty="0"/>
              <a:t>そのために</a:t>
            </a:r>
            <a:r>
              <a:rPr lang="en-US" altLang="ja-JP" dirty="0"/>
              <a:t>SIFS</a:t>
            </a:r>
            <a:r>
              <a:rPr lang="ja-JP" altLang="en-US" dirty="0"/>
              <a:t>を使い他の端末のバックオフが始まる前に</a:t>
            </a:r>
            <a:r>
              <a:rPr lang="en-US" altLang="ja-JP" dirty="0"/>
              <a:t>ACK</a:t>
            </a:r>
            <a:r>
              <a:rPr lang="ja-JP" altLang="en-US" dirty="0"/>
              <a:t>の送信を開始する</a:t>
            </a:r>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7</a:t>
            </a:fld>
            <a:endParaRPr kumimoji="1" lang="ja-JP" altLang="en-US"/>
          </a:p>
        </p:txBody>
      </p:sp>
    </p:spTree>
    <p:extLst>
      <p:ext uri="{BB962C8B-B14F-4D97-AF65-F5344CB8AC3E}">
        <p14:creationId xmlns:p14="http://schemas.microsoft.com/office/powerpoint/2010/main" val="377791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プリアンブルは同期信号や変調方式の情報</a:t>
            </a:r>
            <a:endParaRPr kumimoji="1" lang="en-US" altLang="ja-JP" dirty="0"/>
          </a:p>
          <a:p>
            <a:endParaRPr kumimoji="1" lang="en-US" altLang="ja-JP" dirty="0"/>
          </a:p>
          <a:p>
            <a:r>
              <a:rPr kumimoji="1" lang="en-US" altLang="ja-JP" dirty="0"/>
              <a:t>MAC</a:t>
            </a:r>
            <a:r>
              <a:rPr kumimoji="1" lang="ja-JP" altLang="en-US" dirty="0"/>
              <a:t>ヘッダには宛先アドレスや自分のアドレス、フレームの情報が入っている</a:t>
            </a:r>
            <a:endParaRPr kumimoji="1" lang="en-US" altLang="ja-JP" dirty="0"/>
          </a:p>
          <a:p>
            <a:endParaRPr kumimoji="1" lang="en-US" altLang="ja-JP" dirty="0"/>
          </a:p>
          <a:p>
            <a:r>
              <a:rPr kumimoji="1" lang="ja-JP" altLang="en-US" dirty="0"/>
              <a:t>ペイロードはデータの中身</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8</a:t>
            </a:fld>
            <a:endParaRPr kumimoji="1" lang="ja-JP" altLang="en-US"/>
          </a:p>
        </p:txBody>
      </p:sp>
    </p:spTree>
    <p:extLst>
      <p:ext uri="{BB962C8B-B14F-4D97-AF65-F5344CB8AC3E}">
        <p14:creationId xmlns:p14="http://schemas.microsoft.com/office/powerpoint/2010/main" val="429368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Ubuntu</a:t>
            </a:r>
            <a:r>
              <a:rPr kumimoji="1" lang="ja-JP" altLang="en-US" dirty="0"/>
              <a:t>は</a:t>
            </a:r>
            <a:r>
              <a:rPr kumimoji="1" lang="en-US" altLang="ja-JP" dirty="0"/>
              <a:t>WSL, </a:t>
            </a:r>
            <a:r>
              <a:rPr kumimoji="1" lang="ja-JP" altLang="en-US" dirty="0"/>
              <a:t>ネイティブのどちらも確認しています</a:t>
            </a:r>
            <a:endParaRPr kumimoji="1" lang="en-US" altLang="ja-JP" dirty="0"/>
          </a:p>
          <a:p>
            <a:endParaRPr kumimoji="1" lang="en-US" altLang="ja-JP" dirty="0"/>
          </a:p>
          <a:p>
            <a:r>
              <a:rPr kumimoji="1" lang="ja-JP" altLang="en-US" dirty="0"/>
              <a:t>バージョンの差異による影響を受けにくい後互換性</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10</a:t>
            </a:fld>
            <a:endParaRPr kumimoji="1" lang="ja-JP" altLang="en-US"/>
          </a:p>
        </p:txBody>
      </p:sp>
    </p:spTree>
    <p:extLst>
      <p:ext uri="{BB962C8B-B14F-4D97-AF65-F5344CB8AC3E}">
        <p14:creationId xmlns:p14="http://schemas.microsoft.com/office/powerpoint/2010/main" val="217817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sp>
        <p:nvSpPr>
          <p:cNvPr id="84996" name="Rectangle 2052"/>
          <p:cNvSpPr>
            <a:spLocks noGrp="1" noChangeArrowheads="1"/>
          </p:cNvSpPr>
          <p:nvPr>
            <p:ph type="subTitle" idx="1"/>
          </p:nvPr>
        </p:nvSpPr>
        <p:spPr bwMode="auto">
          <a:xfrm>
            <a:off x="2146229" y="3395645"/>
            <a:ext cx="4666890" cy="1760555"/>
          </a:xfrm>
          <a:prstGeom prst="rect">
            <a:avLst/>
          </a:prstGeom>
          <a:noFill/>
        </p:spPr>
        <p:txBody>
          <a:bodyPr vert="horz" wrap="square" lIns="91440" tIns="45720" rIns="91440" bIns="45720" numCol="1" anchor="ctr" anchorCtr="0" compatLnSpc="1">
            <a:prstTxWarp prst="textNoShape">
              <a:avLst/>
            </a:prstTxWarp>
          </a:bodyPr>
          <a:lstStyle>
            <a:lvl1pPr marL="0" indent="0" algn="ctr">
              <a:buFont typeface="Wingdings" charset="0"/>
              <a:buNone/>
              <a:defRPr b="0">
                <a:solidFill>
                  <a:schemeClr val="tx1"/>
                </a:solidFill>
                <a:latin typeface="BIZ UDPゴシック" panose="020B0400000000000000" pitchFamily="50" charset="-128"/>
                <a:ea typeface="BIZ UDPゴシック" panose="020B0400000000000000" pitchFamily="50" charset="-128"/>
              </a:defRPr>
            </a:lvl1pPr>
          </a:lstStyle>
          <a:p>
            <a:pPr lvl="0"/>
            <a:r>
              <a:rPr lang="ja-JP" altLang="en-US" noProof="0" dirty="0"/>
              <a:t>マスター サブタイトルの書式設定</a:t>
            </a:r>
          </a:p>
        </p:txBody>
      </p:sp>
      <p:sp>
        <p:nvSpPr>
          <p:cNvPr id="3" name="タイトル 2"/>
          <p:cNvSpPr>
            <a:spLocks noGrp="1"/>
          </p:cNvSpPr>
          <p:nvPr>
            <p:ph type="title"/>
          </p:nvPr>
        </p:nvSpPr>
        <p:spPr>
          <a:xfrm>
            <a:off x="490553" y="1072835"/>
            <a:ext cx="8124017" cy="1905000"/>
          </a:xfrm>
        </p:spPr>
        <p:txBody>
          <a:bodyPr>
            <a:normAutofit/>
          </a:bodyPr>
          <a:lstStyle>
            <a:lvl1pPr>
              <a:defRPr sz="4400" b="0">
                <a:solidFill>
                  <a:srgbClr val="2D4E97"/>
                </a:solidFill>
                <a:latin typeface="+mj-lt"/>
              </a:defRPr>
            </a:lvl1pPr>
          </a:lstStyle>
          <a:p>
            <a:r>
              <a:rPr kumimoji="1" lang="ja-JP" altLang="en-US" dirty="0"/>
              <a:t>マスター タイトルの書式設定</a:t>
            </a:r>
          </a:p>
        </p:txBody>
      </p:sp>
      <p:sp>
        <p:nvSpPr>
          <p:cNvPr id="2" name="正方形/長方形 1"/>
          <p:cNvSpPr/>
          <p:nvPr/>
        </p:nvSpPr>
        <p:spPr>
          <a:xfrm>
            <a:off x="0" y="5492750"/>
            <a:ext cx="9144000" cy="1368000"/>
          </a:xfrm>
          <a:prstGeom prst="rect">
            <a:avLst/>
          </a:prstGeom>
          <a:solidFill>
            <a:srgbClr val="2D4E97"/>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kumimoji="1" lang="ja-JP" altLang="en-US" kern="0" dirty="0">
              <a:latin typeface="+mn-lt"/>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4" name="タイトル 3"/>
          <p:cNvSpPr>
            <a:spLocks noGrp="1"/>
          </p:cNvSpPr>
          <p:nvPr>
            <p:ph type="title"/>
          </p:nvPr>
        </p:nvSpPr>
        <p:spPr>
          <a:xfrm>
            <a:off x="385509" y="46755"/>
            <a:ext cx="8389458" cy="765175"/>
          </a:xfrm>
        </p:spPr>
        <p:txBody>
          <a:bodyPr/>
          <a:lstStyle/>
          <a:p>
            <a:r>
              <a:rPr kumimoji="1" lang="ja-JP" altLang="en-US"/>
              <a:t>マスター タイトルの書式設定</a:t>
            </a:r>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タイトルとコンテンツ">
    <p:bg>
      <p:bgRef idx="1001">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20000" y="1224000"/>
            <a:ext cx="8280000" cy="5220000"/>
          </a:xfrm>
          <a:prstGeom prst="rect">
            <a:avLst/>
          </a:prstGeom>
        </p:spPr>
        <p:txBody>
          <a:bodyPr vert="horz"/>
          <a:lstStyle>
            <a:lvl1pPr>
              <a:defRPr sz="3200">
                <a:latin typeface="BIZ UDPゴシック" panose="020B0400000000000000" pitchFamily="50" charset="-128"/>
                <a:ea typeface="BIZ UDPゴシック" panose="020B0400000000000000" pitchFamily="50" charset="-128"/>
              </a:defRPr>
            </a:lvl1pPr>
            <a:lvl2pPr>
              <a:defRPr sz="2800">
                <a:latin typeface="BIZ UDPゴシック" panose="020B0400000000000000" pitchFamily="50" charset="-128"/>
                <a:ea typeface="BIZ UDPゴシック" panose="020B0400000000000000" pitchFamily="50" charset="-128"/>
              </a:defRPr>
            </a:lvl2pPr>
            <a:lvl3pPr>
              <a:defRPr sz="2400">
                <a:latin typeface="BIZ UDPゴシック" panose="020B0400000000000000" pitchFamily="50" charset="-128"/>
                <a:ea typeface="BIZ UDPゴシック" panose="020B0400000000000000" pitchFamily="50" charset="-128"/>
              </a:defRPr>
            </a:lvl3pPr>
            <a:lvl4pPr>
              <a:defRPr sz="2400">
                <a:latin typeface="BIZ UDPゴシック" panose="020B0400000000000000" pitchFamily="50" charset="-128"/>
                <a:ea typeface="BIZ UDPゴシック" panose="020B0400000000000000" pitchFamily="50" charset="-128"/>
              </a:defRPr>
            </a:lvl4pPr>
            <a:lvl5pPr>
              <a:defRPr sz="2000">
                <a:latin typeface="BIZ UDPゴシック" panose="020B0400000000000000" pitchFamily="50" charset="-128"/>
                <a:ea typeface="BIZ UDPゴシック" panose="020B04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2" name="タイトル 1"/>
          <p:cNvSpPr>
            <a:spLocks noGrp="1"/>
          </p:cNvSpPr>
          <p:nvPr>
            <p:ph type="title"/>
          </p:nvPr>
        </p:nvSpPr>
        <p:spPr>
          <a:xfrm>
            <a:off x="385509" y="119485"/>
            <a:ext cx="8389458" cy="765175"/>
          </a:xfrm>
        </p:spPr>
        <p:txBody>
          <a:bodyPr/>
          <a:lstStyle/>
          <a:p>
            <a:r>
              <a:rPr kumimoji="1" lang="ja-JP" altLang="en-US"/>
              <a:t>マスター タイトルの書式設定</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6BDE-3CDF-4409-2488-723EF2BB47D7}"/>
              </a:ext>
            </a:extLst>
          </p:cNvPr>
          <p:cNvSpPr>
            <a:spLocks noGrp="1"/>
          </p:cNvSpPr>
          <p:nvPr>
            <p:ph type="title"/>
          </p:nvPr>
        </p:nvSpPr>
        <p:spPr/>
        <p:txBody>
          <a:bodyPr/>
          <a:lstStyle>
            <a:lvl1pPr>
              <a:defRPr>
                <a:latin typeface="BIZ UDPゴシック" panose="020B0400000000000000" pitchFamily="50" charset="-128"/>
                <a:ea typeface="BIZ UDPゴシック" panose="020B0400000000000000" pitchFamily="50" charset="-128"/>
              </a:defRPr>
            </a:lvl1pPr>
          </a:lstStyle>
          <a:p>
            <a:r>
              <a:rPr kumimoji="1" lang="ja-JP" altLang="en-US" dirty="0"/>
              <a:t>マスター タイトルの書式設定</a:t>
            </a:r>
          </a:p>
        </p:txBody>
      </p:sp>
      <p:sp>
        <p:nvSpPr>
          <p:cNvPr id="3" name="スライド番号プレースホルダー 2">
            <a:extLst>
              <a:ext uri="{FF2B5EF4-FFF2-40B4-BE49-F238E27FC236}">
                <a16:creationId xmlns:a16="http://schemas.microsoft.com/office/drawing/2014/main" id="{9EC4E2DD-12EB-C728-E4CE-E0B6A69F2A76}"/>
              </a:ext>
            </a:extLst>
          </p:cNvPr>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3443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Ref idx="1001">
        <a:schemeClr val="bg1"/>
      </p:bgRef>
    </p:bg>
    <p:spTree>
      <p:nvGrpSpPr>
        <p:cNvPr id="1" name=""/>
        <p:cNvGrpSpPr/>
        <p:nvPr/>
      </p:nvGrpSpPr>
      <p:grpSpPr>
        <a:xfrm>
          <a:off x="0" y="0"/>
          <a:ext cx="0" cy="0"/>
          <a:chOff x="0" y="0"/>
          <a:chExt cx="0" cy="0"/>
        </a:xfrm>
      </p:grpSpPr>
      <p:sp>
        <p:nvSpPr>
          <p:cNvPr id="6" name="テキスト プレースホルダー 4"/>
          <p:cNvSpPr>
            <a:spLocks noGrp="1"/>
          </p:cNvSpPr>
          <p:nvPr>
            <p:ph idx="1"/>
          </p:nvPr>
        </p:nvSpPr>
        <p:spPr>
          <a:xfrm>
            <a:off x="457872" y="1561514"/>
            <a:ext cx="8280000" cy="4943446"/>
          </a:xfrm>
          <a:prstGeom prst="rect">
            <a:avLst/>
          </a:prstGeom>
        </p:spPr>
        <p:txBody>
          <a:bodyPr vert="horz" lIns="91440" tIns="45720" rIns="91440" bIns="45720" rtlCol="0">
            <a:normAutofit/>
          </a:bodyPr>
          <a:lstStyle>
            <a:lvl1pPr>
              <a:buClr>
                <a:srgbClr val="494949"/>
              </a:buClr>
              <a:defRPr>
                <a:solidFill>
                  <a:srgbClr val="494949"/>
                </a:solidFill>
              </a:defRPr>
            </a:lvl1pPr>
            <a:lvl2pPr>
              <a:buClr>
                <a:srgbClr val="494949"/>
              </a:buClr>
              <a:defRPr>
                <a:solidFill>
                  <a:srgbClr val="494949"/>
                </a:solidFill>
              </a:defRPr>
            </a:lvl2pPr>
            <a:lvl3pPr>
              <a:buClr>
                <a:srgbClr val="494949"/>
              </a:buClr>
              <a:defRPr>
                <a:solidFill>
                  <a:srgbClr val="494949"/>
                </a:solidFill>
              </a:defRPr>
            </a:lvl3pPr>
            <a:lvl4pPr>
              <a:buClr>
                <a:srgbClr val="494949"/>
              </a:buClr>
              <a:defRPr>
                <a:solidFill>
                  <a:srgbClr val="494949"/>
                </a:solidFill>
              </a:defRPr>
            </a:lvl4pPr>
            <a:lvl5pPr>
              <a:buClr>
                <a:srgbClr val="494949"/>
              </a:buClr>
              <a:defRPr>
                <a:solidFill>
                  <a:srgbClr val="494949"/>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tIns="180000" bIns="108000"/>
          <a:lstStyle>
            <a:lvl1pPr>
              <a:defRPr b="0">
                <a:solidFill>
                  <a:schemeClr val="tx1"/>
                </a:solidFill>
              </a:defRPr>
            </a:lvl1pPr>
          </a:lstStyle>
          <a:p>
            <a:r>
              <a:rPr kumimoji="1" lang="ja-JP" altLang="en-US"/>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2" name="コンテンツ プレースホルダー 2"/>
          <p:cNvSpPr>
            <a:spLocks noGrp="1"/>
          </p:cNvSpPr>
          <p:nvPr>
            <p:ph idx="12"/>
          </p:nvPr>
        </p:nvSpPr>
        <p:spPr>
          <a:xfrm>
            <a:off x="707366" y="4528867"/>
            <a:ext cx="8341743" cy="2225615"/>
          </a:xfrm>
          <a:prstGeom prst="rect">
            <a:avLst/>
          </a:prstGeom>
        </p:spPr>
        <p:txBody>
          <a:bodyPr vert="horz"/>
          <a:lstStyle>
            <a:lvl1pPr>
              <a:defRPr sz="3200"/>
            </a:lvl1pPr>
            <a:lvl2pPr>
              <a:defRPr sz="2800"/>
            </a:lvl2pPr>
            <a:lvl3pPr>
              <a:defRPr sz="2400"/>
            </a:lvl3pPr>
            <a:lvl4pPr>
              <a:defRPr sz="2400"/>
            </a:lvl4pPr>
            <a:lvl5pPr>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7"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0" name="コンテンツ プレースホルダー 2"/>
          <p:cNvSpPr>
            <a:spLocks noGrp="1"/>
          </p:cNvSpPr>
          <p:nvPr>
            <p:ph sz="half" idx="12"/>
          </p:nvPr>
        </p:nvSpPr>
        <p:spPr>
          <a:xfrm>
            <a:off x="773501"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コンテンツ プレースホルダー 3"/>
          <p:cNvSpPr>
            <a:spLocks noGrp="1"/>
          </p:cNvSpPr>
          <p:nvPr>
            <p:ph sz="half" idx="13"/>
          </p:nvPr>
        </p:nvSpPr>
        <p:spPr>
          <a:xfrm>
            <a:off x="4990378"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14863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784988" y="127633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784988" y="191609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981439" y="127633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981439" y="191609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780" y="1220926"/>
            <a:ext cx="3008313" cy="690997"/>
          </a:xfrm>
          <a:prstGeom prst="rect">
            <a:avLst/>
          </a:prstGeom>
        </p:spPr>
        <p:txBody>
          <a:bodyPr vert="horz" anchor="b"/>
          <a:lstStyle>
            <a:lvl1pPr algn="l">
              <a:defRPr sz="2000" b="1"/>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3803630" y="1215732"/>
            <a:ext cx="5111750" cy="4962381"/>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685780" y="1911923"/>
            <a:ext cx="3008313" cy="426619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3" name="図プレースホルダー 2"/>
          <p:cNvSpPr>
            <a:spLocks noGrp="1"/>
          </p:cNvSpPr>
          <p:nvPr>
            <p:ph type="pic" idx="1"/>
          </p:nvPr>
        </p:nvSpPr>
        <p:spPr>
          <a:xfrm>
            <a:off x="1662892" y="1272101"/>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1671518" y="5483200"/>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7"/>
          <p:cNvSpPr>
            <a:spLocks noGrp="1"/>
          </p:cNvSpPr>
          <p:nvPr>
            <p:ph type="title"/>
          </p:nvPr>
        </p:nvSpPr>
        <p:spPr>
          <a:xfrm>
            <a:off x="385509" y="51950"/>
            <a:ext cx="8389458" cy="765175"/>
          </a:xfrm>
        </p:spPr>
        <p:txBody>
          <a:bodyPr/>
          <a:lstStyle/>
          <a:p>
            <a:r>
              <a:rPr kumimoji="1" lang="ja-JP" altLang="en-US"/>
              <a:t>マスター タイトルの書式設定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733244" y="-26672"/>
            <a:ext cx="7953555" cy="904701"/>
          </a:xfrm>
          <a:prstGeom prst="rect">
            <a:avLst/>
          </a:prstGeom>
        </p:spPr>
        <p:txBody>
          <a:bodyPr vert="horz"/>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bwMode="auto">
          <a:xfrm>
            <a:off x="0" y="978265"/>
            <a:ext cx="9144000" cy="300687"/>
          </a:xfrm>
          <a:prstGeom prst="rect">
            <a:avLst/>
          </a:prstGeom>
          <a:solidFill>
            <a:srgbClr val="2D4E97"/>
          </a:solidFill>
          <a:ln w="12700" cmpd="sng">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a:lstStyle/>
          <a:p>
            <a:endParaRPr lang="ja-JP" altLang="en-US">
              <a:latin typeface="Segoe UI" panose="020B0502040204020203" pitchFamily="34" charset="0"/>
              <a:ea typeface="游ゴシック Medium" panose="020B0500000000000000" pitchFamily="50" charset="-128"/>
            </a:endParaRPr>
          </a:p>
        </p:txBody>
      </p:sp>
      <p:sp>
        <p:nvSpPr>
          <p:cNvPr id="83978" name="Rectangle 10"/>
          <p:cNvSpPr>
            <a:spLocks noGrp="1" noChangeArrowheads="1"/>
          </p:cNvSpPr>
          <p:nvPr>
            <p:ph type="sldNum" sz="quarter" idx="4"/>
          </p:nvPr>
        </p:nvSpPr>
        <p:spPr bwMode="auto">
          <a:xfrm>
            <a:off x="8510079" y="6343011"/>
            <a:ext cx="646113" cy="492443"/>
          </a:xfrm>
          <a:prstGeom prst="rect">
            <a:avLst/>
          </a:prstGeom>
          <a:noFill/>
          <a:ln>
            <a:noFill/>
          </a:ln>
          <a:effectLst/>
        </p:spPr>
        <p:txBody>
          <a:bodyPr vert="horz" wrap="square" lIns="91440" tIns="45720" rIns="91440" bIns="45720" numCol="1" anchor="b" anchorCtr="1" compatLnSpc="1">
            <a:prstTxWarp prst="textNoShape">
              <a:avLst/>
            </a:prstTxWarp>
            <a:spAutoFit/>
          </a:bodyPr>
          <a:lstStyle>
            <a:lvl1pPr>
              <a:defRPr kumimoji="0" sz="2600" b="1">
                <a:solidFill>
                  <a:schemeClr val="tx1"/>
                </a:solidFill>
                <a:latin typeface="Times New Roman" panose="02020603050405020304" pitchFamily="18" charset="0"/>
                <a:ea typeface="游ゴシック Medium" panose="020B0500000000000000" pitchFamily="50" charset="-128"/>
                <a:cs typeface="Times New Roman" panose="02020603050405020304" pitchFamily="18" charset="0"/>
              </a:defRPr>
            </a:lvl1pPr>
          </a:lstStyle>
          <a:p>
            <a:fld id="{D2D8002D-B5B0-4BAC-B1F6-782DDCCE6D9C}" type="slidenum">
              <a:rPr kumimoji="1" lang="ja-JP" altLang="en-US" smtClean="0"/>
              <a:t>‹#›</a:t>
            </a:fld>
            <a:endParaRPr kumimoji="1" lang="ja-JP" altLang="en-US"/>
          </a:p>
        </p:txBody>
      </p:sp>
      <p:sp>
        <p:nvSpPr>
          <p:cNvPr id="4" name="タイトル プレースホルダー 3"/>
          <p:cNvSpPr>
            <a:spLocks noGrp="1"/>
          </p:cNvSpPr>
          <p:nvPr>
            <p:ph type="title"/>
          </p:nvPr>
        </p:nvSpPr>
        <p:spPr>
          <a:xfrm>
            <a:off x="229303" y="34067"/>
            <a:ext cx="8249601" cy="918007"/>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5" name="テキスト プレースホルダー 4"/>
          <p:cNvSpPr>
            <a:spLocks noGrp="1"/>
          </p:cNvSpPr>
          <p:nvPr>
            <p:ph type="body" idx="1"/>
          </p:nvPr>
        </p:nvSpPr>
        <p:spPr>
          <a:xfrm>
            <a:off x="480768" y="1585898"/>
            <a:ext cx="8280000" cy="494344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二等辺三角形 2"/>
          <p:cNvSpPr/>
          <p:nvPr/>
        </p:nvSpPr>
        <p:spPr bwMode="auto">
          <a:xfrm rot="16200000">
            <a:off x="8863783" y="997138"/>
            <a:ext cx="309324" cy="260353"/>
          </a:xfrm>
          <a:prstGeom prst="triangle">
            <a:avLst/>
          </a:prstGeom>
          <a:solidFill>
            <a:schemeClr val="bg1"/>
          </a:solidFill>
          <a:ln w="12700" cmpd="sng">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rgbClr val="FFFFFF"/>
              </a:solidFill>
              <a:effectLst/>
              <a:latin typeface="Segoe UI" panose="020B0502040204020203" pitchFamily="34" charset="0"/>
              <a:ea typeface="游ゴシック Medium" panose="020B0500000000000000" pitchFamily="50" charset="-128"/>
              <a:cs typeface="ＭＳ Ｐゴシック" charset="0"/>
            </a:endParaRPr>
          </a:p>
        </p:txBody>
      </p:sp>
      <p:sp>
        <p:nvSpPr>
          <p:cNvPr id="2" name="正方形/長方形 1">
            <a:extLst>
              <a:ext uri="{FF2B5EF4-FFF2-40B4-BE49-F238E27FC236}">
                <a16:creationId xmlns:a16="http://schemas.microsoft.com/office/drawing/2014/main" id="{DC0FC17B-937E-C02B-5EFD-620B951BBE5A}"/>
              </a:ext>
            </a:extLst>
          </p:cNvPr>
          <p:cNvSpPr/>
          <p:nvPr userDrawn="1"/>
        </p:nvSpPr>
        <p:spPr>
          <a:xfrm>
            <a:off x="6876256" y="951415"/>
            <a:ext cx="2237792" cy="338554"/>
          </a:xfrm>
          <a:prstGeom prst="rect">
            <a:avLst/>
          </a:prstGeom>
        </p:spPr>
        <p:txBody>
          <a:bodyPr wrap="square">
            <a:spAutoFit/>
          </a:bodyPr>
          <a:lstStyle>
            <a:defPPr>
              <a:defRPr lang="ja-JP"/>
            </a:defPPr>
            <a:lvl1pPr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umimoji="1"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umimoji="1"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umimoji="1"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umimoji="1" sz="2400" kern="1200">
                <a:solidFill>
                  <a:schemeClr val="tx1"/>
                </a:solidFill>
                <a:latin typeface="Times New Roman" charset="0"/>
                <a:ea typeface="ＭＳ Ｐゴシック" charset="0"/>
                <a:cs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Shitara lab.,</a:t>
            </a:r>
            <a:r>
              <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 </a:t>
            </a: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TMCIT</a:t>
            </a:r>
            <a:endPar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90000"/>
        </a:lnSpc>
        <a:spcBef>
          <a:spcPct val="0"/>
        </a:spcBef>
        <a:spcAft>
          <a:spcPct val="0"/>
        </a:spcAft>
        <a:defRPr kumimoji="1" sz="4000" b="0" baseline="0">
          <a:solidFill>
            <a:schemeClr val="tx1"/>
          </a:solidFill>
          <a:latin typeface="BIZ UDPゴシック" panose="020B0400000000000000" pitchFamily="50" charset="-128"/>
          <a:ea typeface="BIZ UDPゴシック" panose="020B0400000000000000" pitchFamily="50" charset="-128"/>
          <a:cs typeface="+mj-cs"/>
        </a:defRPr>
      </a:lvl1pPr>
      <a:lvl2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2pPr>
      <a:lvl3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3pPr>
      <a:lvl4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4pPr>
      <a:lvl5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5pPr>
      <a:lvl6pPr marL="4572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6pPr>
      <a:lvl7pPr marL="9144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7pPr>
      <a:lvl8pPr marL="13716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8pPr>
      <a:lvl9pPr marL="18288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n"/>
        <a:defRPr kumimoji="1" sz="3200" baseline="0">
          <a:solidFill>
            <a:schemeClr val="tx1"/>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chemeClr val="tx1"/>
        </a:buClr>
        <a:buSzPct val="75000"/>
        <a:buChar char="–"/>
        <a:defRPr kumimoji="1" sz="2800" baseline="0">
          <a:solidFill>
            <a:schemeClr val="tx1"/>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chemeClr val="tx1"/>
        </a:buClr>
        <a:buSzPct val="75000"/>
        <a:buFont typeface="Wingdings" pitchFamily="2" charset="2"/>
        <a:buChar char="n"/>
        <a:defRPr kumimoji="1" sz="2400" baseline="0">
          <a:solidFill>
            <a:schemeClr val="tx1"/>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chemeClr val="tx1"/>
        </a:buClr>
        <a:buSzPct val="80000"/>
        <a:buChar char="–"/>
        <a:defRPr kumimoji="1" sz="2400" baseline="0">
          <a:solidFill>
            <a:schemeClr val="tx1"/>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chemeClr val="tx1"/>
        </a:buClr>
        <a:buSzPct val="65000"/>
        <a:buFont typeface="Wingdings" pitchFamily="2" charset="2"/>
        <a:buChar char="n"/>
        <a:defRPr kumimoji="1" sz="2000" baseline="0">
          <a:solidFill>
            <a:schemeClr val="tx1"/>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33D8120E-DA16-8E7F-3E04-3FB47F4DD28B}"/>
              </a:ext>
            </a:extLst>
          </p:cNvPr>
          <p:cNvSpPr>
            <a:spLocks noGrp="1"/>
          </p:cNvSpPr>
          <p:nvPr>
            <p:ph type="subTitle" idx="1"/>
          </p:nvPr>
        </p:nvSpPr>
        <p:spPr>
          <a:xfrm>
            <a:off x="2238555" y="3399656"/>
            <a:ext cx="4666890" cy="1760555"/>
          </a:xfrm>
        </p:spPr>
        <p:txBody>
          <a:bodyPr/>
          <a:lstStyle/>
          <a:p>
            <a:r>
              <a:rPr kumimoji="1" lang="en-US" altLang="ja-JP" dirty="0"/>
              <a:t>T-5-16 </a:t>
            </a:r>
            <a:r>
              <a:rPr kumimoji="1" lang="ja-JP" altLang="en-US" dirty="0"/>
              <a:t>下沢 亮太郎</a:t>
            </a:r>
          </a:p>
        </p:txBody>
      </p:sp>
      <p:sp>
        <p:nvSpPr>
          <p:cNvPr id="3" name="タイトル 2">
            <a:extLst>
              <a:ext uri="{FF2B5EF4-FFF2-40B4-BE49-F238E27FC236}">
                <a16:creationId xmlns:a16="http://schemas.microsoft.com/office/drawing/2014/main" id="{05301EEE-C5BA-9CC9-F05E-485359D602EB}"/>
              </a:ext>
            </a:extLst>
          </p:cNvPr>
          <p:cNvSpPr>
            <a:spLocks noGrp="1"/>
          </p:cNvSpPr>
          <p:nvPr>
            <p:ph type="title"/>
          </p:nvPr>
        </p:nvSpPr>
        <p:spPr>
          <a:xfrm>
            <a:off x="24647" y="1135838"/>
            <a:ext cx="9122007" cy="1905000"/>
          </a:xfrm>
        </p:spPr>
        <p:txBody>
          <a:bodyPr/>
          <a:lstStyle/>
          <a:p>
            <a:pPr algn="ctr"/>
            <a:r>
              <a:rPr kumimoji="1" lang="ja-JP" altLang="en-US" dirty="0">
                <a:latin typeface="BIZ UDPゴシック" panose="020B0400000000000000" pitchFamily="50" charset="-128"/>
                <a:ea typeface="BIZ UDPゴシック" panose="020B0400000000000000" pitchFamily="50" charset="-128"/>
              </a:rPr>
              <a:t>クロスレイヤシミュレータにおける</a:t>
            </a:r>
            <a:br>
              <a:rPr kumimoji="1" lang="en-US" altLang="ja-JP" dirty="0">
                <a:latin typeface="BIZ UDPゴシック" panose="020B0400000000000000" pitchFamily="50" charset="-128"/>
                <a:ea typeface="BIZ UDPゴシック" panose="020B0400000000000000" pitchFamily="50" charset="-128"/>
              </a:rPr>
            </a:br>
            <a:r>
              <a:rPr kumimoji="1" lang="ja-JP" altLang="en-US" dirty="0">
                <a:latin typeface="BIZ UDPゴシック" panose="020B0400000000000000" pitchFamily="50" charset="-128"/>
                <a:ea typeface="BIZ UDPゴシック" panose="020B0400000000000000" pitchFamily="50" charset="-128"/>
              </a:rPr>
              <a:t>無線</a:t>
            </a:r>
            <a:r>
              <a:rPr kumimoji="1" lang="en-US" altLang="ja-JP" dirty="0">
                <a:latin typeface="BIZ UDPゴシック" panose="020B0400000000000000" pitchFamily="50" charset="-128"/>
                <a:ea typeface="BIZ UDPゴシック" panose="020B0400000000000000" pitchFamily="50" charset="-128"/>
              </a:rPr>
              <a:t>LAN</a:t>
            </a:r>
            <a:r>
              <a:rPr kumimoji="1" lang="ja-JP" altLang="en-US" dirty="0">
                <a:latin typeface="BIZ UDPゴシック" panose="020B0400000000000000" pitchFamily="50" charset="-128"/>
                <a:ea typeface="BIZ UDPゴシック" panose="020B0400000000000000" pitchFamily="50" charset="-128"/>
              </a:rPr>
              <a:t>評価モデルの検討</a:t>
            </a:r>
          </a:p>
        </p:txBody>
      </p:sp>
    </p:spTree>
    <p:extLst>
      <p:ext uri="{BB962C8B-B14F-4D97-AF65-F5344CB8AC3E}">
        <p14:creationId xmlns:p14="http://schemas.microsoft.com/office/powerpoint/2010/main" val="20757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BC01D-7D12-71E1-C65F-FC9176FFA25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42160CD2-B2F8-A44A-5FEF-31E4209FD604}"/>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実装</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　動作環境</a:t>
            </a:r>
          </a:p>
        </p:txBody>
      </p:sp>
      <p:sp>
        <p:nvSpPr>
          <p:cNvPr id="4" name="スライド番号プレースホルダー 3">
            <a:extLst>
              <a:ext uri="{FF2B5EF4-FFF2-40B4-BE49-F238E27FC236}">
                <a16:creationId xmlns:a16="http://schemas.microsoft.com/office/drawing/2014/main" id="{E05102C6-6A4D-47C9-4F84-64E9077CB389}"/>
              </a:ext>
            </a:extLst>
          </p:cNvPr>
          <p:cNvSpPr>
            <a:spLocks noGrp="1"/>
          </p:cNvSpPr>
          <p:nvPr>
            <p:ph type="sldNum" sz="quarter" idx="10"/>
          </p:nvPr>
        </p:nvSpPr>
        <p:spPr/>
        <p:txBody>
          <a:bodyPr/>
          <a:lstStyle/>
          <a:p>
            <a:fld id="{D2D8002D-B5B0-4BAC-B1F6-782DDCCE6D9C}" type="slidenum">
              <a:rPr kumimoji="1" lang="ja-JP" altLang="en-US" smtClean="0"/>
              <a:t>10</a:t>
            </a:fld>
            <a:endParaRPr kumimoji="1" lang="ja-JP" altLang="en-US"/>
          </a:p>
        </p:txBody>
      </p:sp>
      <p:graphicFrame>
        <p:nvGraphicFramePr>
          <p:cNvPr id="8" name="表 7">
            <a:extLst>
              <a:ext uri="{FF2B5EF4-FFF2-40B4-BE49-F238E27FC236}">
                <a16:creationId xmlns:a16="http://schemas.microsoft.com/office/drawing/2014/main" id="{56726BF9-FF83-390A-B27F-94BD3F876CBD}"/>
              </a:ext>
            </a:extLst>
          </p:cNvPr>
          <p:cNvGraphicFramePr>
            <a:graphicFrameLocks noGrp="1"/>
          </p:cNvGraphicFramePr>
          <p:nvPr>
            <p:extLst>
              <p:ext uri="{D42A27DB-BD31-4B8C-83A1-F6EECF244321}">
                <p14:modId xmlns:p14="http://schemas.microsoft.com/office/powerpoint/2010/main" val="2737279059"/>
              </p:ext>
            </p:extLst>
          </p:nvPr>
        </p:nvGraphicFramePr>
        <p:xfrm>
          <a:off x="755576" y="2204864"/>
          <a:ext cx="7632848" cy="1872207"/>
        </p:xfrm>
        <a:graphic>
          <a:graphicData uri="http://schemas.openxmlformats.org/drawingml/2006/table">
            <a:tbl>
              <a:tblPr>
                <a:tableStyleId>{5C22544A-7EE6-4342-B048-85BDC9FD1C3A}</a:tableStyleId>
              </a:tblPr>
              <a:tblGrid>
                <a:gridCol w="2446622">
                  <a:extLst>
                    <a:ext uri="{9D8B030D-6E8A-4147-A177-3AD203B41FA5}">
                      <a16:colId xmlns:a16="http://schemas.microsoft.com/office/drawing/2014/main" val="913250517"/>
                    </a:ext>
                  </a:extLst>
                </a:gridCol>
                <a:gridCol w="5186226">
                  <a:extLst>
                    <a:ext uri="{9D8B030D-6E8A-4147-A177-3AD203B41FA5}">
                      <a16:colId xmlns:a16="http://schemas.microsoft.com/office/drawing/2014/main" val="1419453644"/>
                    </a:ext>
                  </a:extLst>
                </a:gridCol>
              </a:tblGrid>
              <a:tr h="624069">
                <a:tc>
                  <a:txBody>
                    <a:bodyPr/>
                    <a:lstStyle/>
                    <a:p>
                      <a:pPr algn="ctr"/>
                      <a:r>
                        <a:rPr kumimoji="1" lang="ja-JP" altLang="en-US" sz="2400" dirty="0"/>
                        <a:t>言語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Python 3.10, 3.11</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7593366"/>
                  </a:ext>
                </a:extLst>
              </a:tr>
              <a:tr h="624069">
                <a:tc>
                  <a:txBody>
                    <a:bodyPr/>
                    <a:lstStyle/>
                    <a:p>
                      <a:pPr algn="ctr"/>
                      <a:r>
                        <a:rPr kumimoji="1" lang="ja-JP" altLang="en-US" sz="2400" dirty="0"/>
                        <a:t>ライブラリ</a:t>
                      </a:r>
                      <a:endParaRPr kumimoji="1" lang="en-US" altLang="ja-JP"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random</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491704"/>
                  </a:ext>
                </a:extLst>
              </a:tr>
              <a:tr h="624069">
                <a:tc>
                  <a:txBody>
                    <a:bodyPr/>
                    <a:lstStyle/>
                    <a:p>
                      <a:pPr algn="ctr"/>
                      <a:r>
                        <a:rPr kumimoji="1" lang="en-US" altLang="ja-JP" sz="2400" dirty="0"/>
                        <a:t>OS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Debian 12(WSL2), Ubuntu 22.04 LTS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6728136"/>
                  </a:ext>
                </a:extLst>
              </a:tr>
            </a:tbl>
          </a:graphicData>
        </a:graphic>
      </p:graphicFrame>
      <p:sp>
        <p:nvSpPr>
          <p:cNvPr id="9" name="テキスト ボックス 8">
            <a:extLst>
              <a:ext uri="{FF2B5EF4-FFF2-40B4-BE49-F238E27FC236}">
                <a16:creationId xmlns:a16="http://schemas.microsoft.com/office/drawing/2014/main" id="{E22AF77A-1558-8780-7D66-959C5DC19A82}"/>
              </a:ext>
            </a:extLst>
          </p:cNvPr>
          <p:cNvSpPr txBox="1"/>
          <p:nvPr/>
        </p:nvSpPr>
        <p:spPr>
          <a:xfrm>
            <a:off x="755576" y="4914362"/>
            <a:ext cx="7632848" cy="830997"/>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標準ライブラリである</a:t>
            </a:r>
            <a:r>
              <a:rPr lang="en-US" altLang="ja-JP" sz="2400" dirty="0">
                <a:latin typeface="BIZ UDPゴシック" panose="020B0400000000000000" pitchFamily="50" charset="-128"/>
                <a:ea typeface="BIZ UDPゴシック" panose="020B0400000000000000" pitchFamily="50" charset="-128"/>
              </a:rPr>
              <a:t>r</a:t>
            </a:r>
            <a:r>
              <a:rPr kumimoji="1" lang="en-US" altLang="ja-JP" sz="2400" dirty="0">
                <a:latin typeface="BIZ UDPゴシック" panose="020B0400000000000000" pitchFamily="50" charset="-128"/>
                <a:ea typeface="BIZ UDPゴシック" panose="020B0400000000000000" pitchFamily="50" charset="-128"/>
              </a:rPr>
              <a:t>andom</a:t>
            </a:r>
            <a:r>
              <a:rPr kumimoji="1" lang="ja-JP" altLang="en-US" sz="2400" dirty="0">
                <a:latin typeface="BIZ UDPゴシック" panose="020B0400000000000000" pitchFamily="50" charset="-128"/>
                <a:ea typeface="BIZ UDPゴシック" panose="020B0400000000000000" pitchFamily="50" charset="-128"/>
              </a:rPr>
              <a:t>のみに依存するように</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設計することで後互換性のあるシミュレータを実現した</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6736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9FE33-CEC4-4BAB-8212-2FB31A4A7B1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75FBB25-77E0-4942-2C64-F82CDD3B82F5}"/>
              </a:ext>
            </a:extLst>
          </p:cNvPr>
          <p:cNvSpPr>
            <a:spLocks noGrp="1"/>
          </p:cNvSpPr>
          <p:nvPr>
            <p:ph type="title"/>
          </p:nvPr>
        </p:nvSpPr>
        <p:spPr/>
        <p:txBody>
          <a:bodyPr/>
          <a:lstStyle/>
          <a:p>
            <a:r>
              <a:rPr lang="ja-JP" altLang="en-US" dirty="0"/>
              <a:t>ネットワーク構成</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5C16C9BF-00DF-0E53-51F9-5F52A59DB631}"/>
              </a:ext>
            </a:extLst>
          </p:cNvPr>
          <p:cNvSpPr>
            <a:spLocks noGrp="1"/>
          </p:cNvSpPr>
          <p:nvPr>
            <p:ph type="sldNum" sz="quarter" idx="10"/>
          </p:nvPr>
        </p:nvSpPr>
        <p:spPr/>
        <p:txBody>
          <a:bodyPr/>
          <a:lstStyle/>
          <a:p>
            <a:fld id="{D2D8002D-B5B0-4BAC-B1F6-782DDCCE6D9C}" type="slidenum">
              <a:rPr kumimoji="1" lang="ja-JP" altLang="en-US" smtClean="0"/>
              <a:t>11</a:t>
            </a:fld>
            <a:endParaRPr kumimoji="1" lang="ja-JP" altLang="en-US"/>
          </a:p>
        </p:txBody>
      </p:sp>
      <p:grpSp>
        <p:nvGrpSpPr>
          <p:cNvPr id="36" name="グループ化 35">
            <a:extLst>
              <a:ext uri="{FF2B5EF4-FFF2-40B4-BE49-F238E27FC236}">
                <a16:creationId xmlns:a16="http://schemas.microsoft.com/office/drawing/2014/main" id="{EE1D80B5-BCD1-A7F8-886C-BFA178DB2A8E}"/>
              </a:ext>
            </a:extLst>
          </p:cNvPr>
          <p:cNvGrpSpPr/>
          <p:nvPr/>
        </p:nvGrpSpPr>
        <p:grpSpPr>
          <a:xfrm>
            <a:off x="107505" y="1484785"/>
            <a:ext cx="3888432" cy="3096344"/>
            <a:chOff x="78974" y="2014206"/>
            <a:chExt cx="4201239" cy="3302245"/>
          </a:xfrm>
        </p:grpSpPr>
        <p:pic>
          <p:nvPicPr>
            <p:cNvPr id="30" name="図 29" descr="テキスト が含まれている画像&#10;&#10;AI によって生成されたコンテンツは間違っている可能性があります。">
              <a:extLst>
                <a:ext uri="{FF2B5EF4-FFF2-40B4-BE49-F238E27FC236}">
                  <a16:creationId xmlns:a16="http://schemas.microsoft.com/office/drawing/2014/main" id="{7514FF50-3731-893C-36FC-D9ECE5F60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4" y="2014206"/>
              <a:ext cx="4201239" cy="3302245"/>
            </a:xfrm>
            <a:prstGeom prst="rect">
              <a:avLst/>
            </a:prstGeom>
          </p:spPr>
        </p:pic>
        <p:sp>
          <p:nvSpPr>
            <p:cNvPr id="10" name="テキスト ボックス 9">
              <a:extLst>
                <a:ext uri="{FF2B5EF4-FFF2-40B4-BE49-F238E27FC236}">
                  <a16:creationId xmlns:a16="http://schemas.microsoft.com/office/drawing/2014/main" id="{51778EFE-1110-C10B-913D-7BCB94A68CFE}"/>
                </a:ext>
              </a:extLst>
            </p:cNvPr>
            <p:cNvSpPr txBox="1"/>
            <p:nvPr/>
          </p:nvSpPr>
          <p:spPr>
            <a:xfrm>
              <a:off x="513174" y="4724422"/>
              <a:ext cx="772836"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1</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A529806F-C658-967B-0847-39D6EEE6A3D0}"/>
                </a:ext>
              </a:extLst>
            </p:cNvPr>
            <p:cNvSpPr txBox="1"/>
            <p:nvPr/>
          </p:nvSpPr>
          <p:spPr>
            <a:xfrm>
              <a:off x="993175" y="4743437"/>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2</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D1CE261A-23D5-03FD-E2A4-9164EBF3BC89}"/>
                </a:ext>
              </a:extLst>
            </p:cNvPr>
            <p:cNvSpPr txBox="1"/>
            <p:nvPr/>
          </p:nvSpPr>
          <p:spPr>
            <a:xfrm>
              <a:off x="1551675" y="4743436"/>
              <a:ext cx="772837"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3</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28C05BA-CCAE-61FF-76FF-E20A3A6C7ECC}"/>
                </a:ext>
              </a:extLst>
            </p:cNvPr>
            <p:cNvSpPr txBox="1"/>
            <p:nvPr/>
          </p:nvSpPr>
          <p:spPr>
            <a:xfrm>
              <a:off x="2945949" y="4743436"/>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n</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5" name="テキスト ボックス 34">
              <a:extLst>
                <a:ext uri="{FF2B5EF4-FFF2-40B4-BE49-F238E27FC236}">
                  <a16:creationId xmlns:a16="http://schemas.microsoft.com/office/drawing/2014/main" id="{D10002D8-16EE-2809-8008-F1E59482D1BE}"/>
                </a:ext>
              </a:extLst>
            </p:cNvPr>
            <p:cNvSpPr txBox="1"/>
            <p:nvPr/>
          </p:nvSpPr>
          <p:spPr>
            <a:xfrm>
              <a:off x="1761046" y="3140734"/>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ルーター</a:t>
              </a:r>
            </a:p>
          </p:txBody>
        </p:sp>
      </p:grpSp>
      <p:sp>
        <p:nvSpPr>
          <p:cNvPr id="37" name="テキスト ボックス 36">
            <a:extLst>
              <a:ext uri="{FF2B5EF4-FFF2-40B4-BE49-F238E27FC236}">
                <a16:creationId xmlns:a16="http://schemas.microsoft.com/office/drawing/2014/main" id="{68E09052-2741-500D-CEA9-21DC87780E34}"/>
              </a:ext>
            </a:extLst>
          </p:cNvPr>
          <p:cNvSpPr txBox="1"/>
          <p:nvPr/>
        </p:nvSpPr>
        <p:spPr>
          <a:xfrm>
            <a:off x="4110950" y="3811688"/>
            <a:ext cx="4835656" cy="769441"/>
          </a:xfrm>
          <a:prstGeom prst="rect">
            <a:avLst/>
          </a:prstGeom>
          <a:noFill/>
        </p:spPr>
        <p:txBody>
          <a:bodyPr wrap="square" rtlCol="0">
            <a:spAutoFit/>
          </a:bodyPr>
          <a:lstStyle/>
          <a:p>
            <a:r>
              <a:rPr kumimoji="1" lang="ja-JP" altLang="en-US" sz="2200" dirty="0">
                <a:latin typeface="BIZ UDPゴシック" panose="020B0400000000000000" pitchFamily="50" charset="-128"/>
                <a:ea typeface="BIZ UDPゴシック" panose="020B0400000000000000" pitchFamily="50" charset="-128"/>
              </a:rPr>
              <a:t>プロトコルを評価するために見通し内</a:t>
            </a:r>
            <a:endParaRPr kumimoji="1" lang="en-GB" altLang="ja-JP" sz="2200" dirty="0">
              <a:latin typeface="BIZ UDPゴシック" panose="020B0400000000000000" pitchFamily="50" charset="-128"/>
              <a:ea typeface="BIZ UDPゴシック" panose="020B0400000000000000" pitchFamily="50" charset="-128"/>
            </a:endParaRPr>
          </a:p>
          <a:p>
            <a:r>
              <a:rPr kumimoji="1" lang="ja-JP" altLang="en-US" sz="2200" dirty="0">
                <a:latin typeface="BIZ UDPゴシック" panose="020B0400000000000000" pitchFamily="50" charset="-128"/>
                <a:ea typeface="BIZ UDPゴシック" panose="020B0400000000000000" pitchFamily="50" charset="-128"/>
              </a:rPr>
              <a:t>として電力は加味しないこととした</a:t>
            </a:r>
            <a:endParaRPr lang="en-US" altLang="ja-JP" sz="2200" dirty="0">
              <a:latin typeface="BIZ UDPゴシック" panose="020B0400000000000000" pitchFamily="50" charset="-128"/>
              <a:ea typeface="BIZ UDPゴシック" panose="020B0400000000000000" pitchFamily="50" charset="-128"/>
            </a:endParaRPr>
          </a:p>
        </p:txBody>
      </p:sp>
      <p:graphicFrame>
        <p:nvGraphicFramePr>
          <p:cNvPr id="2" name="Table 1">
            <a:extLst>
              <a:ext uri="{FF2B5EF4-FFF2-40B4-BE49-F238E27FC236}">
                <a16:creationId xmlns:a16="http://schemas.microsoft.com/office/drawing/2014/main" id="{9146B002-24D0-089C-9E96-0253F6506D57}"/>
              </a:ext>
            </a:extLst>
          </p:cNvPr>
          <p:cNvGraphicFramePr>
            <a:graphicFrameLocks noGrp="1"/>
          </p:cNvGraphicFramePr>
          <p:nvPr>
            <p:extLst>
              <p:ext uri="{D42A27DB-BD31-4B8C-83A1-F6EECF244321}">
                <p14:modId xmlns:p14="http://schemas.microsoft.com/office/powerpoint/2010/main" val="3638448303"/>
              </p:ext>
            </p:extLst>
          </p:nvPr>
        </p:nvGraphicFramePr>
        <p:xfrm>
          <a:off x="4088821" y="1851616"/>
          <a:ext cx="4947674" cy="1898368"/>
        </p:xfrm>
        <a:graphic>
          <a:graphicData uri="http://schemas.openxmlformats.org/drawingml/2006/table">
            <a:tbl>
              <a:tblPr>
                <a:tableStyleId>{5C22544A-7EE6-4342-B048-85BDC9FD1C3A}</a:tableStyleId>
              </a:tblPr>
              <a:tblGrid>
                <a:gridCol w="2154555">
                  <a:extLst>
                    <a:ext uri="{9D8B030D-6E8A-4147-A177-3AD203B41FA5}">
                      <a16:colId xmlns:a16="http://schemas.microsoft.com/office/drawing/2014/main" val="794870208"/>
                    </a:ext>
                  </a:extLst>
                </a:gridCol>
                <a:gridCol w="2793119">
                  <a:extLst>
                    <a:ext uri="{9D8B030D-6E8A-4147-A177-3AD203B41FA5}">
                      <a16:colId xmlns:a16="http://schemas.microsoft.com/office/drawing/2014/main" val="3777863158"/>
                    </a:ext>
                  </a:extLst>
                </a:gridCol>
              </a:tblGrid>
              <a:tr h="400113">
                <a:tc>
                  <a:txBody>
                    <a:bodyPr/>
                    <a:lstStyle/>
                    <a:p>
                      <a:pPr algn="ctr"/>
                      <a:r>
                        <a:rPr lang="ja-JP" altLang="en-US" dirty="0">
                          <a:latin typeface="BIZ UDPGothic" panose="020B0400000000000000" pitchFamily="34" charset="-128"/>
                          <a:ea typeface="BIZ UDPGothic" panose="020B0400000000000000" pitchFamily="34" charset="-128"/>
                        </a:rPr>
                        <a:t>対応モード</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dirty="0">
                          <a:latin typeface="BIZ UDPGothic" panose="020B0400000000000000" pitchFamily="34" charset="-128"/>
                          <a:ea typeface="BIZ UDPGothic" panose="020B0400000000000000" pitchFamily="34" charset="-128"/>
                        </a:rPr>
                        <a:t>IEEE 802.11a/b/g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5741785"/>
                  </a:ext>
                </a:extLst>
              </a:tr>
              <a:tr h="698029">
                <a:tc>
                  <a:txBody>
                    <a:bodyPr/>
                    <a:lstStyle/>
                    <a:p>
                      <a:pPr algn="ctr"/>
                      <a:r>
                        <a:rPr lang="ja-JP" altLang="en-US" dirty="0">
                          <a:latin typeface="BIZ UDPGothic" panose="020B0400000000000000" pitchFamily="34" charset="-128"/>
                          <a:ea typeface="BIZ UDPGothic" panose="020B0400000000000000" pitchFamily="34" charset="-128"/>
                        </a:rPr>
                        <a:t>周波数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GB" dirty="0">
                          <a:latin typeface="BIZ UDPGothic" panose="020B0400000000000000" pitchFamily="34" charset="-128"/>
                          <a:ea typeface="BIZ UDPGothic" panose="020B0400000000000000" pitchFamily="34" charset="-128"/>
                        </a:rPr>
                        <a:t>a</a:t>
                      </a:r>
                      <a:r>
                        <a:rPr lang="ja-JP" altLang="en-US" dirty="0">
                          <a:latin typeface="BIZ UDPGothic" panose="020B0400000000000000" pitchFamily="34" charset="-128"/>
                          <a:ea typeface="BIZ UDPGothic" panose="020B0400000000000000" pitchFamily="34" charset="-128"/>
                        </a:rPr>
                        <a:t>　　  </a:t>
                      </a:r>
                      <a:r>
                        <a:rPr lang="en-GB" dirty="0">
                          <a:latin typeface="BIZ UDPGothic" panose="020B0400000000000000" pitchFamily="34" charset="-128"/>
                          <a:ea typeface="BIZ UDPGothic" panose="020B0400000000000000" pitchFamily="34" charset="-128"/>
                        </a:rPr>
                        <a:t>: 5.2 GHz</a:t>
                      </a:r>
                    </a:p>
                    <a:p>
                      <a:pPr algn="l"/>
                      <a:r>
                        <a:rPr lang="en-GB" dirty="0">
                          <a:latin typeface="BIZ UDPGothic" panose="020B0400000000000000" pitchFamily="34" charset="-128"/>
                          <a:ea typeface="BIZ UDPGothic" panose="020B0400000000000000" pitchFamily="34" charset="-128"/>
                        </a:rPr>
                        <a:t>b/g</a:t>
                      </a:r>
                      <a:r>
                        <a:rPr lang="ja-JP" altLang="en-US" dirty="0">
                          <a:latin typeface="BIZ UDPGothic" panose="020B0400000000000000" pitchFamily="34" charset="-128"/>
                          <a:ea typeface="BIZ UDPGothic" panose="020B0400000000000000" pitchFamily="34" charset="-128"/>
                        </a:rPr>
                        <a:t>  </a:t>
                      </a:r>
                      <a:r>
                        <a:rPr lang="en-GB" dirty="0">
                          <a:latin typeface="BIZ UDPGothic" panose="020B0400000000000000" pitchFamily="34" charset="-128"/>
                          <a:ea typeface="BIZ UDPGothic" panose="020B0400000000000000" pitchFamily="34" charset="-128"/>
                        </a:rPr>
                        <a:t>: 2.4GHz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0260452"/>
                  </a:ext>
                </a:extLst>
              </a:tr>
              <a:tr h="400113">
                <a:tc>
                  <a:txBody>
                    <a:bodyPr/>
                    <a:lstStyle/>
                    <a:p>
                      <a:pPr algn="ctr"/>
                      <a:r>
                        <a:rPr lang="ja-JP" altLang="en-US" dirty="0">
                          <a:latin typeface="BIZ UDPGothic" panose="020B0400000000000000" pitchFamily="34" charset="-128"/>
                          <a:ea typeface="BIZ UDPGothic" panose="020B0400000000000000" pitchFamily="34" charset="-128"/>
                        </a:rPr>
                        <a:t>ガードインターバル</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0374727"/>
                  </a:ext>
                </a:extLst>
              </a:tr>
              <a:tr h="400113">
                <a:tc>
                  <a:txBody>
                    <a:bodyPr/>
                    <a:lstStyle/>
                    <a:p>
                      <a:pPr algn="ct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2078352"/>
                  </a:ext>
                </a:extLst>
              </a:tr>
            </a:tbl>
          </a:graphicData>
        </a:graphic>
      </p:graphicFrame>
      <p:sp>
        <p:nvSpPr>
          <p:cNvPr id="6" name="テキスト ボックス 36">
            <a:extLst>
              <a:ext uri="{FF2B5EF4-FFF2-40B4-BE49-F238E27FC236}">
                <a16:creationId xmlns:a16="http://schemas.microsoft.com/office/drawing/2014/main" id="{62AC04D0-9391-7368-9DC8-C25A103D4DE2}"/>
              </a:ext>
            </a:extLst>
          </p:cNvPr>
          <p:cNvSpPr txBox="1"/>
          <p:nvPr/>
        </p:nvSpPr>
        <p:spPr>
          <a:xfrm>
            <a:off x="577883" y="5144414"/>
            <a:ext cx="6836107" cy="430887"/>
          </a:xfrm>
          <a:prstGeom prst="rect">
            <a:avLst/>
          </a:prstGeom>
          <a:noFill/>
        </p:spPr>
        <p:txBody>
          <a:bodyPr wrap="square" rtlCol="0">
            <a:spAutoFit/>
          </a:bodyPr>
          <a:lstStyle/>
          <a:p>
            <a:r>
              <a:rPr lang="en-GB" altLang="ja-JP" sz="2200" dirty="0">
                <a:latin typeface="BIZ UDPゴシック" panose="020B0400000000000000" pitchFamily="50" charset="-128"/>
                <a:ea typeface="BIZ UDPゴシック" panose="020B0400000000000000" pitchFamily="50" charset="-128"/>
              </a:rPr>
              <a:t>24Mbps</a:t>
            </a:r>
            <a:r>
              <a:rPr lang="ja-JP" altLang="en-US" sz="2200" dirty="0">
                <a:latin typeface="BIZ UDPゴシック" panose="020B0400000000000000" pitchFamily="50" charset="-128"/>
                <a:ea typeface="BIZ UDPゴシック" panose="020B0400000000000000" pitchFamily="50" charset="-128"/>
              </a:rPr>
              <a:t>固定，</a:t>
            </a:r>
            <a:r>
              <a:rPr lang="en-GB" altLang="ja-JP" sz="2200" dirty="0">
                <a:latin typeface="BIZ UDPゴシック" panose="020B0400000000000000" pitchFamily="50" charset="-128"/>
                <a:ea typeface="BIZ UDPゴシック" panose="020B0400000000000000" pitchFamily="50" charset="-128"/>
              </a:rPr>
              <a:t>1</a:t>
            </a:r>
            <a:r>
              <a:rPr lang="ja-JP" altLang="en-US" sz="2200" dirty="0">
                <a:latin typeface="BIZ UDPゴシック" panose="020B0400000000000000" pitchFamily="50" charset="-128"/>
                <a:ea typeface="BIZ UDPゴシック" panose="020B0400000000000000" pitchFamily="50" charset="-128"/>
              </a:rPr>
              <a:t>～</a:t>
            </a:r>
            <a:r>
              <a:rPr lang="en-GB" altLang="ja-JP" sz="2200" dirty="0">
                <a:latin typeface="BIZ UDPゴシック" panose="020B0400000000000000" pitchFamily="50" charset="-128"/>
                <a:ea typeface="BIZ UDPゴシック" panose="020B0400000000000000" pitchFamily="50" charset="-128"/>
              </a:rPr>
              <a:t>80</a:t>
            </a:r>
            <a:r>
              <a:rPr lang="ja-JP" altLang="en-US" sz="2200" dirty="0">
                <a:latin typeface="BIZ UDPゴシック" panose="020B0400000000000000" pitchFamily="50" charset="-128"/>
                <a:ea typeface="BIZ UDPゴシック" panose="020B0400000000000000" pitchFamily="50" charset="-128"/>
              </a:rPr>
              <a:t>台，</a:t>
            </a:r>
            <a:r>
              <a:rPr lang="en-GB" altLang="ja-JP" sz="2200" dirty="0">
                <a:latin typeface="BIZ UDPゴシック" panose="020B0400000000000000" pitchFamily="50" charset="-128"/>
                <a:ea typeface="BIZ UDPゴシック" panose="020B0400000000000000" pitchFamily="50" charset="-128"/>
              </a:rPr>
              <a:t>1000</a:t>
            </a:r>
            <a:r>
              <a:rPr lang="ja-JP" altLang="en-US" sz="2200" dirty="0">
                <a:latin typeface="BIZ UDPゴシック" panose="020B0400000000000000" pitchFamily="50" charset="-128"/>
                <a:ea typeface="BIZ UDPゴシック" panose="020B0400000000000000" pitchFamily="50" charset="-128"/>
              </a:rPr>
              <a:t>回</a:t>
            </a:r>
            <a:endParaRPr lang="en-US" altLang="ja-JP" sz="2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836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28B8-1973-1137-3DE7-A6F7ECBD228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53A04FDF-39B0-3FC7-6981-009A554979D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1 </a:t>
            </a:r>
            <a:r>
              <a:rPr kumimoji="1" lang="ja-JP" altLang="en-US" dirty="0"/>
              <a:t>評価</a:t>
            </a:r>
          </a:p>
        </p:txBody>
      </p:sp>
      <p:sp>
        <p:nvSpPr>
          <p:cNvPr id="4" name="スライド番号プレースホルダー 3">
            <a:extLst>
              <a:ext uri="{FF2B5EF4-FFF2-40B4-BE49-F238E27FC236}">
                <a16:creationId xmlns:a16="http://schemas.microsoft.com/office/drawing/2014/main" id="{E02087B3-FA3F-D288-4445-7A65AFD3AFAD}"/>
              </a:ext>
            </a:extLst>
          </p:cNvPr>
          <p:cNvSpPr>
            <a:spLocks noGrp="1"/>
          </p:cNvSpPr>
          <p:nvPr>
            <p:ph type="sldNum" sz="quarter" idx="10"/>
          </p:nvPr>
        </p:nvSpPr>
        <p:spPr/>
        <p:txBody>
          <a:bodyPr/>
          <a:lstStyle/>
          <a:p>
            <a:fld id="{D2D8002D-B5B0-4BAC-B1F6-782DDCCE6D9C}" type="slidenum">
              <a:rPr kumimoji="1" lang="ja-JP" altLang="en-US" smtClean="0"/>
              <a:t>12</a:t>
            </a:fld>
            <a:endParaRPr kumimoji="1" lang="ja-JP" altLang="en-US"/>
          </a:p>
        </p:txBody>
      </p:sp>
      <p:pic>
        <p:nvPicPr>
          <p:cNvPr id="7" name="図 6" descr="グラフ, 折れ線グラフ&#10;&#10;AI によって生成されたコンテンツは間違っている可能性があります。">
            <a:extLst>
              <a:ext uri="{FF2B5EF4-FFF2-40B4-BE49-F238E27FC236}">
                <a16:creationId xmlns:a16="http://schemas.microsoft.com/office/drawing/2014/main" id="{9CB94964-0E24-7BA7-984E-ADF009EEA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1412775"/>
            <a:ext cx="4608512" cy="3451987"/>
          </a:xfrm>
          <a:prstGeom prst="rect">
            <a:avLst/>
          </a:prstGeom>
        </p:spPr>
      </p:pic>
      <p:sp>
        <p:nvSpPr>
          <p:cNvPr id="10" name="テキスト ボックス 9">
            <a:extLst>
              <a:ext uri="{FF2B5EF4-FFF2-40B4-BE49-F238E27FC236}">
                <a16:creationId xmlns:a16="http://schemas.microsoft.com/office/drawing/2014/main" id="{F5E1AE6A-4F21-434A-B78A-367D056E54DC}"/>
              </a:ext>
            </a:extLst>
          </p:cNvPr>
          <p:cNvSpPr txBox="1"/>
          <p:nvPr/>
        </p:nvSpPr>
        <p:spPr>
          <a:xfrm>
            <a:off x="172803" y="6170706"/>
            <a:ext cx="8362600" cy="646331"/>
          </a:xfrm>
          <a:prstGeom prst="rect">
            <a:avLst/>
          </a:prstGeom>
          <a:noFill/>
        </p:spPr>
        <p:txBody>
          <a:bodyPr wrap="square" rtlCol="0">
            <a:spAutoFit/>
          </a:bodyPr>
          <a:lstStyle/>
          <a:p>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Y.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Morino</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Hiraguri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H. Yoshino, K.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Nishimori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Matsuda, ``A Novel Collision Avoidance Scheme Using Optimized Contention Window in Dense Wireless LAN Environments‘’ </a:t>
            </a:r>
            <a:r>
              <a:rPr lang="en-GB" altLang="ja-JP" sz="1200" b="0" i="1" dirty="0">
                <a:solidFill>
                  <a:schemeClr val="tx1">
                    <a:lumMod val="50000"/>
                  </a:schemeClr>
                </a:solidFill>
                <a:effectLst/>
                <a:latin typeface="BIZ UDPゴシック" panose="020B0400000000000000" pitchFamily="50" charset="-128"/>
                <a:ea typeface="BIZ UDPゴシック" panose="020B0400000000000000" pitchFamily="50" charset="-128"/>
              </a:rPr>
              <a:t>IEICE TRANS. COMMUN.</a:t>
            </a:r>
            <a:r>
              <a:rPr lang="ja-JP" altLang="en-US" sz="1200" i="1" dirty="0">
                <a:solidFill>
                  <a:schemeClr val="tx1">
                    <a:lumMod val="50000"/>
                  </a:schemeClr>
                </a:solidFill>
                <a:latin typeface="BIZ UDPゴシック" panose="020B0400000000000000" pitchFamily="50" charset="-128"/>
                <a:ea typeface="BIZ UDPゴシック" panose="020B0400000000000000" pitchFamily="50" charset="-128"/>
              </a:rPr>
              <a:t>　</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VOL.E99-B, NO.11 NOVEMBER 2016</a:t>
            </a:r>
          </a:p>
        </p:txBody>
      </p:sp>
      <p:sp>
        <p:nvSpPr>
          <p:cNvPr id="2" name="テキスト ボックス 1">
            <a:extLst>
              <a:ext uri="{FF2B5EF4-FFF2-40B4-BE49-F238E27FC236}">
                <a16:creationId xmlns:a16="http://schemas.microsoft.com/office/drawing/2014/main" id="{A3C6957D-FBCF-49A5-D0D0-456B07E4D0A7}"/>
              </a:ext>
            </a:extLst>
          </p:cNvPr>
          <p:cNvSpPr txBox="1"/>
          <p:nvPr/>
        </p:nvSpPr>
        <p:spPr>
          <a:xfrm>
            <a:off x="672459" y="4864798"/>
            <a:ext cx="7799081"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傾向は概ね一致している</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差が一番大きい</a:t>
            </a:r>
            <a:r>
              <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80</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台の場合でも誤差が約</a:t>
            </a:r>
            <a:r>
              <a:rPr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2.75%</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差が生まれたのはモデル化方法の違いだと考えられる</a:t>
            </a:r>
          </a:p>
        </p:txBody>
      </p:sp>
    </p:spTree>
    <p:extLst>
      <p:ext uri="{BB962C8B-B14F-4D97-AF65-F5344CB8AC3E}">
        <p14:creationId xmlns:p14="http://schemas.microsoft.com/office/powerpoint/2010/main" val="282252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A76D7-7473-6153-882D-762B7F8806E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BF46105-ACD3-EEE1-CDAB-9D5D8C6CB2E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2 </a:t>
            </a:r>
            <a:r>
              <a:rPr kumimoji="1" lang="ja-JP" altLang="en-US" dirty="0">
                <a:latin typeface="BIZ UDPゴシック" panose="020B0400000000000000" pitchFamily="50" charset="-128"/>
                <a:ea typeface="BIZ UDPゴシック" panose="020B0400000000000000" pitchFamily="50" charset="-128"/>
              </a:rPr>
              <a:t>評価</a:t>
            </a:r>
          </a:p>
        </p:txBody>
      </p:sp>
      <p:sp>
        <p:nvSpPr>
          <p:cNvPr id="4" name="スライド番号プレースホルダー 3">
            <a:extLst>
              <a:ext uri="{FF2B5EF4-FFF2-40B4-BE49-F238E27FC236}">
                <a16:creationId xmlns:a16="http://schemas.microsoft.com/office/drawing/2014/main" id="{0BD7B5FD-9F50-0770-732E-E6934259F195}"/>
              </a:ext>
            </a:extLst>
          </p:cNvPr>
          <p:cNvSpPr>
            <a:spLocks noGrp="1"/>
          </p:cNvSpPr>
          <p:nvPr>
            <p:ph type="sldNum" sz="quarter" idx="10"/>
          </p:nvPr>
        </p:nvSpPr>
        <p:spPr/>
        <p:txBody>
          <a:bodyPr/>
          <a:lstStyle/>
          <a:p>
            <a:fld id="{D2D8002D-B5B0-4BAC-B1F6-782DDCCE6D9C}" type="slidenum">
              <a:rPr kumimoji="1" lang="ja-JP" altLang="en-US" smtClean="0"/>
              <a:t>13</a:t>
            </a:fld>
            <a:endParaRPr kumimoji="1" lang="ja-JP" altLang="en-US"/>
          </a:p>
        </p:txBody>
      </p:sp>
      <p:sp>
        <p:nvSpPr>
          <p:cNvPr id="8" name="テキスト ボックス 7">
            <a:extLst>
              <a:ext uri="{FF2B5EF4-FFF2-40B4-BE49-F238E27FC236}">
                <a16:creationId xmlns:a16="http://schemas.microsoft.com/office/drawing/2014/main" id="{0BF48449-991C-3976-E259-FF35BC8C5AC9}"/>
              </a:ext>
            </a:extLst>
          </p:cNvPr>
          <p:cNvSpPr txBox="1"/>
          <p:nvPr/>
        </p:nvSpPr>
        <p:spPr>
          <a:xfrm>
            <a:off x="747874" y="5660285"/>
            <a:ext cx="7648251" cy="461665"/>
          </a:xfrm>
          <a:prstGeom prst="rect">
            <a:avLst/>
          </a:prstGeom>
          <a:noFill/>
        </p:spPr>
        <p:txBody>
          <a:bodyPr wrap="square" rtlCol="0">
            <a:spAutoFit/>
          </a:bodyPr>
          <a:lstStyle/>
          <a:p>
            <a:pPr algn="ct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全ての</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伝送レートで</a:t>
            </a:r>
            <a:r>
              <a:rPr kumimoji="1" lang="en-GB" altLang="ja-JP" sz="2400" dirty="0">
                <a:solidFill>
                  <a:schemeClr val="tx1">
                    <a:lumMod val="50000"/>
                  </a:schemeClr>
                </a:solidFill>
                <a:latin typeface="BIZ UDPゴシック" panose="020B0400000000000000" pitchFamily="50" charset="-128"/>
                <a:ea typeface="BIZ UDPゴシック" panose="020B0400000000000000" pitchFamily="50" charset="-128"/>
              </a:rPr>
              <a:t>24Mbps</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と</a:t>
            </a: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同様の</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傾向が</a:t>
            </a: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得られた</a:t>
            </a:r>
            <a:endPar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endParaRPr>
          </a:p>
        </p:txBody>
      </p:sp>
      <p:pic>
        <p:nvPicPr>
          <p:cNvPr id="5" name="図 4" descr="グラフ, 折れ線グラフ&#10;&#10;AI によって生成されたコンテンツは間違っている可能性があります。">
            <a:extLst>
              <a:ext uri="{FF2B5EF4-FFF2-40B4-BE49-F238E27FC236}">
                <a16:creationId xmlns:a16="http://schemas.microsoft.com/office/drawing/2014/main" id="{C765A56F-A28C-48C2-A052-3B02A8B46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7384" y="1556792"/>
            <a:ext cx="4989230" cy="3816424"/>
          </a:xfrm>
          <a:prstGeom prst="rect">
            <a:avLst/>
          </a:prstGeom>
        </p:spPr>
      </p:pic>
    </p:spTree>
    <p:extLst>
      <p:ext uri="{BB962C8B-B14F-4D97-AF65-F5344CB8AC3E}">
        <p14:creationId xmlns:p14="http://schemas.microsoft.com/office/powerpoint/2010/main" val="3463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EB7D5-30F8-1187-1A34-33753F782FC6}"/>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EC9D14C-DF86-F781-5C77-00E1C429A5DA}"/>
              </a:ext>
            </a:extLst>
          </p:cNvPr>
          <p:cNvSpPr/>
          <p:nvPr/>
        </p:nvSpPr>
        <p:spPr>
          <a:xfrm>
            <a:off x="426854" y="3132212"/>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3" name="タイトル 2">
            <a:extLst>
              <a:ext uri="{FF2B5EF4-FFF2-40B4-BE49-F238E27FC236}">
                <a16:creationId xmlns:a16="http://schemas.microsoft.com/office/drawing/2014/main" id="{AF0F3C8E-4F79-D574-0C54-7160C67D3DED}"/>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BC3AA3A-660F-631B-8F55-2A14E05FDC23}"/>
              </a:ext>
            </a:extLst>
          </p:cNvPr>
          <p:cNvSpPr>
            <a:spLocks noGrp="1"/>
          </p:cNvSpPr>
          <p:nvPr>
            <p:ph type="sldNum" sz="quarter" idx="10"/>
          </p:nvPr>
        </p:nvSpPr>
        <p:spPr/>
        <p:txBody>
          <a:bodyPr/>
          <a:lstStyle/>
          <a:p>
            <a:fld id="{D2D8002D-B5B0-4BAC-B1F6-782DDCCE6D9C}" type="slidenum">
              <a:rPr kumimoji="1" lang="ja-JP" altLang="en-US" smtClean="0"/>
              <a:t>14</a:t>
            </a:fld>
            <a:endParaRPr kumimoji="1" lang="ja-JP" altLang="en-US"/>
          </a:p>
        </p:txBody>
      </p:sp>
      <p:sp>
        <p:nvSpPr>
          <p:cNvPr id="2" name="TextBox 1">
            <a:extLst>
              <a:ext uri="{FF2B5EF4-FFF2-40B4-BE49-F238E27FC236}">
                <a16:creationId xmlns:a16="http://schemas.microsoft.com/office/drawing/2014/main" id="{E85B8AE5-5454-74B1-4E3A-BC0C5DD0A441}"/>
              </a:ext>
            </a:extLst>
          </p:cNvPr>
          <p:cNvSpPr txBox="1"/>
          <p:nvPr/>
        </p:nvSpPr>
        <p:spPr>
          <a:xfrm>
            <a:off x="-20908" y="6514351"/>
            <a:ext cx="4604456" cy="369332"/>
          </a:xfrm>
          <a:prstGeom prst="rect">
            <a:avLst/>
          </a:prstGeom>
          <a:noFill/>
        </p:spPr>
        <p:txBody>
          <a:bodyPr wrap="square" rtlCol="0">
            <a:spAutoFit/>
          </a:bodyPr>
          <a:lstStyle/>
          <a:p>
            <a:r>
              <a:rPr kumimoji="1" lang="en-GB" dirty="0">
                <a:latin typeface="BIZ UDPGothic" panose="020B0400000000000000" pitchFamily="34" charset="-128"/>
                <a:ea typeface="BIZ UDPGothic" panose="020B0400000000000000" pitchFamily="34" charset="-128"/>
              </a:rPr>
              <a:t>SNR : Signal-Noise Ratio</a:t>
            </a:r>
          </a:p>
        </p:txBody>
      </p:sp>
      <p:sp>
        <p:nvSpPr>
          <p:cNvPr id="5" name="TextBox 4">
            <a:extLst>
              <a:ext uri="{FF2B5EF4-FFF2-40B4-BE49-F238E27FC236}">
                <a16:creationId xmlns:a16="http://schemas.microsoft.com/office/drawing/2014/main" id="{BE914721-B9FA-91B7-B16E-8BA727202E5D}"/>
              </a:ext>
            </a:extLst>
          </p:cNvPr>
          <p:cNvSpPr txBox="1"/>
          <p:nvPr/>
        </p:nvSpPr>
        <p:spPr>
          <a:xfrm>
            <a:off x="328184" y="4804128"/>
            <a:ext cx="8136904" cy="178510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送信間隔を連続ではなくポアソン分布に</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位置や距離の概念を導入し端末ごとに伝送速度を反映させる</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位置情報を踏まえて受信時の</a:t>
            </a:r>
            <a:r>
              <a:rPr kumimoji="1" lang="en-US" altLang="ja-JP" sz="2200" dirty="0">
                <a:latin typeface="BIZ UDPGothic" panose="020B0400000000000000" pitchFamily="34" charset="-128"/>
                <a:ea typeface="BIZ UDPGothic" panose="020B0400000000000000" pitchFamily="34" charset="-128"/>
              </a:rPr>
              <a:t>SNR</a:t>
            </a:r>
            <a:r>
              <a:rPr kumimoji="1" lang="ja-JP" altLang="en-US" sz="2200" dirty="0">
                <a:latin typeface="BIZ UDPGothic" panose="020B0400000000000000" pitchFamily="34" charset="-128"/>
                <a:ea typeface="BIZ UDPGothic" panose="020B0400000000000000" pitchFamily="34" charset="-128"/>
              </a:rPr>
              <a:t>からキャプチャ効果でより実環境に近づける</a:t>
            </a:r>
          </a:p>
          <a:p>
            <a:endParaRPr kumimoji="1" lang="en-GB" sz="2200" dirty="0">
              <a:latin typeface="BIZ UDPGothic" panose="020B0400000000000000" pitchFamily="34" charset="-128"/>
              <a:ea typeface="BIZ UDPGothic" panose="020B0400000000000000" pitchFamily="34" charset="-128"/>
            </a:endParaRPr>
          </a:p>
        </p:txBody>
      </p:sp>
      <p:sp>
        <p:nvSpPr>
          <p:cNvPr id="8" name="テキスト ボックス 6">
            <a:extLst>
              <a:ext uri="{FF2B5EF4-FFF2-40B4-BE49-F238E27FC236}">
                <a16:creationId xmlns:a16="http://schemas.microsoft.com/office/drawing/2014/main" id="{5A141E7A-076D-2804-8C2B-8CC9AD97E50C}"/>
              </a:ext>
            </a:extLst>
          </p:cNvPr>
          <p:cNvSpPr txBox="1"/>
          <p:nvPr/>
        </p:nvSpPr>
        <p:spPr>
          <a:xfrm>
            <a:off x="361454" y="2854616"/>
            <a:ext cx="3983816" cy="523220"/>
          </a:xfrm>
          <a:prstGeom prst="rect">
            <a:avLst/>
          </a:prstGeom>
          <a:solidFill>
            <a:schemeClr val="bg1"/>
          </a:solid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提案シミュレータの評価</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9" name="テキスト ボックス 6">
            <a:extLst>
              <a:ext uri="{FF2B5EF4-FFF2-40B4-BE49-F238E27FC236}">
                <a16:creationId xmlns:a16="http://schemas.microsoft.com/office/drawing/2014/main" id="{FB0143C3-F658-D907-B22F-0AF4027EE8D0}"/>
              </a:ext>
            </a:extLst>
          </p:cNvPr>
          <p:cNvSpPr txBox="1"/>
          <p:nvPr/>
        </p:nvSpPr>
        <p:spPr>
          <a:xfrm>
            <a:off x="750516" y="1914451"/>
            <a:ext cx="7398352" cy="830997"/>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物理層シミュレータと組み合わせるための無線</a:t>
            </a:r>
            <a:r>
              <a:rPr kumimoji="1" lang="en-US" altLang="ja-JP" sz="2400" dirty="0">
                <a:latin typeface="BIZ UDPゴシック" panose="020B0400000000000000" pitchFamily="50" charset="-128"/>
                <a:ea typeface="BIZ UDPゴシック" panose="020B0400000000000000" pitchFamily="50" charset="-128"/>
              </a:rPr>
              <a:t>LAN</a:t>
            </a:r>
          </a:p>
          <a:p>
            <a:r>
              <a:rPr kumimoji="1" lang="ja-JP" altLang="en-US" sz="2400" dirty="0">
                <a:latin typeface="BIZ UDPゴシック" panose="020B0400000000000000" pitchFamily="50" charset="-128"/>
                <a:ea typeface="BIZ UDPゴシック" panose="020B0400000000000000" pitchFamily="50" charset="-128"/>
              </a:rPr>
              <a:t>シミュレータを実現</a:t>
            </a:r>
          </a:p>
        </p:txBody>
      </p:sp>
      <p:sp>
        <p:nvSpPr>
          <p:cNvPr id="10" name="テキスト ボックス 6">
            <a:extLst>
              <a:ext uri="{FF2B5EF4-FFF2-40B4-BE49-F238E27FC236}">
                <a16:creationId xmlns:a16="http://schemas.microsoft.com/office/drawing/2014/main" id="{5E9AF1B6-0E15-BE04-EB07-FB66346A68A7}"/>
              </a:ext>
            </a:extLst>
          </p:cNvPr>
          <p:cNvSpPr txBox="1"/>
          <p:nvPr/>
        </p:nvSpPr>
        <p:spPr>
          <a:xfrm>
            <a:off x="750516" y="3515760"/>
            <a:ext cx="7398352"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理論値との差が最大で</a:t>
            </a:r>
            <a:r>
              <a:rPr kumimoji="1" lang="en-GB" altLang="ja-JP" sz="2400" dirty="0">
                <a:latin typeface="BIZ UDPゴシック" panose="020B0400000000000000" pitchFamily="50" charset="-128"/>
                <a:ea typeface="BIZ UDPゴシック" panose="020B0400000000000000" pitchFamily="50" charset="-128"/>
              </a:rPr>
              <a:t>2.75%</a:t>
            </a:r>
            <a:r>
              <a:rPr lang="ja-JP" altLang="en-US" sz="2400" dirty="0">
                <a:latin typeface="BIZ UDPゴシック" panose="020B0400000000000000" pitchFamily="50" charset="-128"/>
                <a:ea typeface="BIZ UDPゴシック" panose="020B0400000000000000" pitchFamily="50" charset="-128"/>
              </a:rPr>
              <a:t>を実現</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Rectangle: Rounded Corners 10">
            <a:extLst>
              <a:ext uri="{FF2B5EF4-FFF2-40B4-BE49-F238E27FC236}">
                <a16:creationId xmlns:a16="http://schemas.microsoft.com/office/drawing/2014/main" id="{7B4ADC10-E992-946C-0444-3BC86FA84D86}"/>
              </a:ext>
            </a:extLst>
          </p:cNvPr>
          <p:cNvSpPr/>
          <p:nvPr/>
        </p:nvSpPr>
        <p:spPr>
          <a:xfrm>
            <a:off x="426855" y="1707664"/>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7" name="テキスト ボックス 6">
            <a:extLst>
              <a:ext uri="{FF2B5EF4-FFF2-40B4-BE49-F238E27FC236}">
                <a16:creationId xmlns:a16="http://schemas.microsoft.com/office/drawing/2014/main" id="{D183A20C-9D62-D43E-A08F-81ECBA41AE5F}"/>
              </a:ext>
            </a:extLst>
          </p:cNvPr>
          <p:cNvSpPr txBox="1"/>
          <p:nvPr/>
        </p:nvSpPr>
        <p:spPr>
          <a:xfrm>
            <a:off x="342000" y="1367502"/>
            <a:ext cx="7182328" cy="523220"/>
          </a:xfrm>
          <a:prstGeom prst="rect">
            <a:avLst/>
          </a:prstGeom>
          <a:solidFill>
            <a:schemeClr val="bg1"/>
          </a:solid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クロスレイヤ評価のためのシミュレータを開発</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Rectangle: Rounded Corners 12">
            <a:extLst>
              <a:ext uri="{FF2B5EF4-FFF2-40B4-BE49-F238E27FC236}">
                <a16:creationId xmlns:a16="http://schemas.microsoft.com/office/drawing/2014/main" id="{B017FAD0-4C59-2ECE-A0F3-A2B01BACE1B8}"/>
              </a:ext>
            </a:extLst>
          </p:cNvPr>
          <p:cNvSpPr/>
          <p:nvPr/>
        </p:nvSpPr>
        <p:spPr>
          <a:xfrm>
            <a:off x="342000" y="4503035"/>
            <a:ext cx="8334455" cy="183997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6" name="TextBox 5">
            <a:extLst>
              <a:ext uri="{FF2B5EF4-FFF2-40B4-BE49-F238E27FC236}">
                <a16:creationId xmlns:a16="http://schemas.microsoft.com/office/drawing/2014/main" id="{A12CA235-606E-E69D-D4F6-E788BDF11A29}"/>
              </a:ext>
            </a:extLst>
          </p:cNvPr>
          <p:cNvSpPr txBox="1"/>
          <p:nvPr/>
        </p:nvSpPr>
        <p:spPr>
          <a:xfrm>
            <a:off x="328184" y="4267973"/>
            <a:ext cx="1103496" cy="523220"/>
          </a:xfrm>
          <a:prstGeom prst="rect">
            <a:avLst/>
          </a:prstGeom>
          <a:solidFill>
            <a:schemeClr val="bg1"/>
          </a:solidFill>
        </p:spPr>
        <p:txBody>
          <a:bodyPr wrap="square" rtlCol="0">
            <a:spAutoFit/>
          </a:bodyPr>
          <a:lstStyle/>
          <a:p>
            <a:pPr algn="ctr"/>
            <a:r>
              <a:rPr kumimoji="1" lang="ja-JP" altLang="en-US" sz="2800" dirty="0">
                <a:latin typeface="BIZ UDPGothic" panose="020B0400000000000000" pitchFamily="34" charset="-128"/>
                <a:ea typeface="BIZ UDPGothic" panose="020B0400000000000000" pitchFamily="34" charset="-128"/>
              </a:rPr>
              <a:t>今後</a:t>
            </a:r>
            <a:endParaRPr kumimoji="1" lang="en-GB" sz="28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328462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08184-B2DA-44CB-33AA-D4C08B0DAF2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C10007-1771-FE4E-7208-C7C8AF6DAA73}"/>
              </a:ext>
            </a:extLst>
          </p:cNvPr>
          <p:cNvSpPr>
            <a:spLocks noGrp="1"/>
          </p:cNvSpPr>
          <p:nvPr>
            <p:ph idx="1"/>
          </p:nvPr>
        </p:nvSpPr>
        <p:spPr>
          <a:xfrm>
            <a:off x="457872" y="1340768"/>
            <a:ext cx="8280000" cy="5164192"/>
          </a:xfrm>
        </p:spPr>
        <p:txBody>
          <a:bodyPr>
            <a:normAutofit/>
          </a:bodyPr>
          <a:lstStyle/>
          <a:p>
            <a:r>
              <a:rPr kumimoji="1" lang="ja-JP" altLang="en-US" dirty="0">
                <a:latin typeface="BIZ UDPGothic" panose="020B0400000000000000" pitchFamily="34" charset="-128"/>
                <a:ea typeface="BIZ UDPGothic" panose="020B0400000000000000" pitchFamily="34" charset="-128"/>
              </a:rPr>
              <a:t>無線</a:t>
            </a:r>
            <a:r>
              <a:rPr kumimoji="1" lang="en-US" altLang="ja-JP" dirty="0">
                <a:latin typeface="BIZ UDPGothic" panose="020B0400000000000000" pitchFamily="34" charset="-128"/>
                <a:ea typeface="BIZ UDPGothic" panose="020B0400000000000000" pitchFamily="34" charset="-128"/>
              </a:rPr>
              <a:t>LAN</a:t>
            </a:r>
            <a:r>
              <a:rPr kumimoji="1" lang="ja-JP" altLang="en-US" dirty="0">
                <a:latin typeface="BIZ UDPGothic" panose="020B0400000000000000" pitchFamily="34" charset="-128"/>
                <a:ea typeface="BIZ UDPGothic" panose="020B0400000000000000" pitchFamily="34" charset="-128"/>
              </a:rPr>
              <a:t>シミュレータを開発した</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理論値とも大きな差は無かった</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各伝送レートで同じ傾向を示した</a:t>
            </a:r>
            <a:endParaRPr lang="en-GB" altLang="ja-JP" dirty="0">
              <a:latin typeface="BIZ UDPGothic" panose="020B0400000000000000" pitchFamily="34" charset="-128"/>
              <a:ea typeface="BIZ UDPGothic" panose="020B0400000000000000" pitchFamily="34" charset="-128"/>
            </a:endParaRPr>
          </a:p>
          <a:p>
            <a:pPr lvl="1"/>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今後</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送信間隔を連続ではなくポアソン分布に</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位置や距離の概念を導入し端末ごとに伝送速度を反映させる</a:t>
            </a:r>
            <a:endParaRPr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a:p>
            <a:pPr lvl="1"/>
            <a:endParaRPr kumimoji="1" lang="ja-JP" altLang="en-US" dirty="0">
              <a:latin typeface="BIZ UDPGothic" panose="020B0400000000000000" pitchFamily="34" charset="-128"/>
              <a:ea typeface="BIZ UDPGothic" panose="020B0400000000000000" pitchFamily="34" charset="-128"/>
            </a:endParaRPr>
          </a:p>
        </p:txBody>
      </p:sp>
      <p:sp>
        <p:nvSpPr>
          <p:cNvPr id="3" name="タイトル 2">
            <a:extLst>
              <a:ext uri="{FF2B5EF4-FFF2-40B4-BE49-F238E27FC236}">
                <a16:creationId xmlns:a16="http://schemas.microsoft.com/office/drawing/2014/main" id="{3930A6C0-E2BC-7754-898A-9C9E2C947347}"/>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9572793B-94FB-7482-FE64-DBBA97CE0D98}"/>
              </a:ext>
            </a:extLst>
          </p:cNvPr>
          <p:cNvSpPr>
            <a:spLocks noGrp="1"/>
          </p:cNvSpPr>
          <p:nvPr>
            <p:ph type="sldNum" sz="quarter" idx="10"/>
          </p:nvPr>
        </p:nvSpPr>
        <p:spPr/>
        <p:txBody>
          <a:bodyPr/>
          <a:lstStyle/>
          <a:p>
            <a:fld id="{D2D8002D-B5B0-4BAC-B1F6-782DDCCE6D9C}" type="slidenum">
              <a:rPr kumimoji="1" lang="ja-JP" altLang="en-US" smtClean="0"/>
              <a:t>15</a:t>
            </a:fld>
            <a:endParaRPr kumimoji="1" lang="ja-JP" altLang="en-US"/>
          </a:p>
        </p:txBody>
      </p:sp>
      <p:sp>
        <p:nvSpPr>
          <p:cNvPr id="5" name="TextBox 4">
            <a:extLst>
              <a:ext uri="{FF2B5EF4-FFF2-40B4-BE49-F238E27FC236}">
                <a16:creationId xmlns:a16="http://schemas.microsoft.com/office/drawing/2014/main" id="{8C4D7A22-F159-682A-529F-4C8622D6CF0E}"/>
              </a:ext>
            </a:extLst>
          </p:cNvPr>
          <p:cNvSpPr txBox="1"/>
          <p:nvPr/>
        </p:nvSpPr>
        <p:spPr>
          <a:xfrm>
            <a:off x="39552" y="6426036"/>
            <a:ext cx="4604456" cy="461665"/>
          </a:xfrm>
          <a:prstGeom prst="rect">
            <a:avLst/>
          </a:prstGeom>
          <a:noFill/>
        </p:spPr>
        <p:txBody>
          <a:bodyPr wrap="square" rtlCol="0">
            <a:spAutoFit/>
          </a:bodyPr>
          <a:lstStyle/>
          <a:p>
            <a:r>
              <a:rPr kumimoji="1" lang="en-GB" sz="2400" dirty="0">
                <a:latin typeface="BIZ UDPGothic" panose="020B0400000000000000" pitchFamily="34" charset="-128"/>
                <a:ea typeface="BIZ UDPGothic" panose="020B0400000000000000" pitchFamily="34" charset="-128"/>
              </a:rPr>
              <a:t>SNR : Signal-Noise Ratio</a:t>
            </a:r>
          </a:p>
        </p:txBody>
      </p:sp>
    </p:spTree>
    <p:extLst>
      <p:ext uri="{BB962C8B-B14F-4D97-AF65-F5344CB8AC3E}">
        <p14:creationId xmlns:p14="http://schemas.microsoft.com/office/powerpoint/2010/main" val="84363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6721C-A458-DD04-0CB1-CC05F961D8B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99A8B6-058E-51DA-86DE-6B6C8F60CB4D}"/>
              </a:ext>
            </a:extLst>
          </p:cNvPr>
          <p:cNvSpPr>
            <a:spLocks noGrp="1"/>
          </p:cNvSpPr>
          <p:nvPr>
            <p:ph idx="1"/>
          </p:nvPr>
        </p:nvSpPr>
        <p:spPr/>
        <p:txBody>
          <a:bodyPr/>
          <a:lstStyle/>
          <a:p>
            <a:r>
              <a:rPr kumimoji="1" lang="ja-JP" altLang="en-US" dirty="0">
                <a:latin typeface="BIZ UDPGothic" panose="020B0400000000000000" pitchFamily="34" charset="-128"/>
                <a:ea typeface="BIZ UDPGothic" panose="020B0400000000000000" pitchFamily="34" charset="-128"/>
              </a:rPr>
              <a:t>送信間隔</a:t>
            </a:r>
            <a:endParaRPr kumimoji="1" lang="en-GB"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端末ごとに伝送速度を反映させる</a:t>
            </a:r>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p:txBody>
      </p:sp>
      <p:sp>
        <p:nvSpPr>
          <p:cNvPr id="3" name="タイトル 2">
            <a:extLst>
              <a:ext uri="{FF2B5EF4-FFF2-40B4-BE49-F238E27FC236}">
                <a16:creationId xmlns:a16="http://schemas.microsoft.com/office/drawing/2014/main" id="{50A31307-13AD-8DFD-3E6F-000BB962E0E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今後</a:t>
            </a:r>
          </a:p>
        </p:txBody>
      </p:sp>
      <p:sp>
        <p:nvSpPr>
          <p:cNvPr id="4" name="スライド番号プレースホルダー 3">
            <a:extLst>
              <a:ext uri="{FF2B5EF4-FFF2-40B4-BE49-F238E27FC236}">
                <a16:creationId xmlns:a16="http://schemas.microsoft.com/office/drawing/2014/main" id="{7D85303D-91FC-411E-36AF-5E81AC67D278}"/>
              </a:ext>
            </a:extLst>
          </p:cNvPr>
          <p:cNvSpPr>
            <a:spLocks noGrp="1"/>
          </p:cNvSpPr>
          <p:nvPr>
            <p:ph type="sldNum" sz="quarter" idx="10"/>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153359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E6B7A-B10F-E565-B72C-741CEB121C2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AE41B013-2D92-A350-0D2F-B5B4A63B2521}"/>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 概要</a:t>
            </a:r>
            <a:endParaRPr kumimoji="1" lang="ja-JP" altLang="en-US" dirty="0"/>
          </a:p>
        </p:txBody>
      </p:sp>
      <p:sp>
        <p:nvSpPr>
          <p:cNvPr id="4" name="スライド番号プレースホルダー 3">
            <a:extLst>
              <a:ext uri="{FF2B5EF4-FFF2-40B4-BE49-F238E27FC236}">
                <a16:creationId xmlns:a16="http://schemas.microsoft.com/office/drawing/2014/main" id="{FC46EFAB-A64D-3BA7-0964-638701B3426F}"/>
              </a:ext>
            </a:extLst>
          </p:cNvPr>
          <p:cNvSpPr>
            <a:spLocks noGrp="1"/>
          </p:cNvSpPr>
          <p:nvPr>
            <p:ph type="sldNum" sz="quarter" idx="10"/>
          </p:nvPr>
        </p:nvSpPr>
        <p:spPr/>
        <p:txBody>
          <a:bodyPr/>
          <a:lstStyle/>
          <a:p>
            <a:fld id="{D2D8002D-B5B0-4BAC-B1F6-782DDCCE6D9C}" type="slidenum">
              <a:rPr kumimoji="1" lang="ja-JP" altLang="en-US" smtClean="0"/>
              <a:t>17</a:t>
            </a:fld>
            <a:endParaRPr kumimoji="1" lang="ja-JP" altLang="en-US"/>
          </a:p>
        </p:txBody>
      </p:sp>
      <p:sp>
        <p:nvSpPr>
          <p:cNvPr id="5" name="テキスト ボックス 4">
            <a:extLst>
              <a:ext uri="{FF2B5EF4-FFF2-40B4-BE49-F238E27FC236}">
                <a16:creationId xmlns:a16="http://schemas.microsoft.com/office/drawing/2014/main" id="{7DC153BA-C70F-613E-668B-BE0806A3984C}"/>
              </a:ext>
            </a:extLst>
          </p:cNvPr>
          <p:cNvSpPr txBox="1"/>
          <p:nvPr/>
        </p:nvSpPr>
        <p:spPr>
          <a:xfrm>
            <a:off x="1131342" y="2014134"/>
            <a:ext cx="4896544"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IEEE 802.11a </a:t>
            </a:r>
            <a:r>
              <a:rPr kumimoji="1" lang="ja-JP" altLang="en-US" sz="2400" dirty="0">
                <a:latin typeface="BIZ UDPゴシック" panose="020B0400000000000000" pitchFamily="50" charset="-128"/>
                <a:ea typeface="BIZ UDPゴシック" panose="020B0400000000000000" pitchFamily="50" charset="-128"/>
              </a:rPr>
              <a:t>規格</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24Mbps</a:t>
            </a:r>
            <a:r>
              <a:rPr kumimoji="1" lang="ja-JP" altLang="en-US" sz="2400" dirty="0">
                <a:latin typeface="BIZ UDPゴシック" panose="020B0400000000000000" pitchFamily="50" charset="-128"/>
                <a:ea typeface="BIZ UDPゴシック" panose="020B0400000000000000" pitchFamily="50" charset="-128"/>
              </a:rPr>
              <a:t>固定</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8CFD28E5-4C2B-8646-324B-9A421958CA9D}"/>
              </a:ext>
            </a:extLst>
          </p:cNvPr>
          <p:cNvSpPr txBox="1"/>
          <p:nvPr/>
        </p:nvSpPr>
        <p:spPr>
          <a:xfrm>
            <a:off x="1115616" y="4581128"/>
            <a:ext cx="7216526"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MCS Index</a:t>
            </a:r>
            <a:r>
              <a:rPr kumimoji="1" lang="ja-JP" altLang="en-US" sz="2400" dirty="0">
                <a:latin typeface="BIZ UDPゴシック" panose="020B0400000000000000" pitchFamily="50" charset="-128"/>
                <a:ea typeface="BIZ UDPゴシック" panose="020B0400000000000000" pitchFamily="50" charset="-128"/>
              </a:rPr>
              <a:t>で</a:t>
            </a:r>
            <a:r>
              <a:rPr kumimoji="1" lang="en-US" altLang="ja-JP" sz="2400" dirty="0">
                <a:latin typeface="BIZ UDPゴシック" panose="020B0400000000000000" pitchFamily="50" charset="-128"/>
                <a:ea typeface="BIZ UDPゴシック" panose="020B0400000000000000" pitchFamily="50" charset="-128"/>
              </a:rPr>
              <a:t>IEEE 802.11a</a:t>
            </a:r>
            <a:r>
              <a:rPr kumimoji="1" lang="ja-JP" altLang="en-US" sz="2400" dirty="0">
                <a:latin typeface="BIZ UDPゴシック" panose="020B0400000000000000" pitchFamily="50" charset="-128"/>
                <a:ea typeface="BIZ UDPゴシック" panose="020B0400000000000000" pitchFamily="50" charset="-128"/>
              </a:rPr>
              <a:t>に定義されている全ての伝送レートで比較</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D1F9C1F-B3EE-A632-F418-C9CBF7C3B6DD}"/>
              </a:ext>
            </a:extLst>
          </p:cNvPr>
          <p:cNvSpPr txBox="1"/>
          <p:nvPr/>
        </p:nvSpPr>
        <p:spPr>
          <a:xfrm>
            <a:off x="411262" y="1426783"/>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kumimoji="1" lang="en-US" altLang="ja-JP" sz="2800" dirty="0">
                <a:latin typeface="BIZ UDPゴシック" panose="020B0400000000000000" pitchFamily="50" charset="-128"/>
                <a:ea typeface="BIZ UDPゴシック" panose="020B0400000000000000" pitchFamily="50" charset="-128"/>
              </a:rPr>
              <a:t>1</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242D9401-DAE0-D087-563F-762804EEE154}"/>
              </a:ext>
            </a:extLst>
          </p:cNvPr>
          <p:cNvSpPr txBox="1"/>
          <p:nvPr/>
        </p:nvSpPr>
        <p:spPr>
          <a:xfrm>
            <a:off x="387276" y="3933056"/>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lang="en-US" altLang="ja-JP" sz="2800" dirty="0">
                <a:latin typeface="BIZ UDPゴシック" panose="020B0400000000000000" pitchFamily="50" charset="-128"/>
                <a:ea typeface="BIZ UDPゴシック" panose="020B0400000000000000" pitchFamily="50" charset="-128"/>
              </a:rPr>
              <a:t>2</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5912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D2354-6F1B-E22A-7CAF-BD8D5CF05E8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BA56188-C93D-EF27-A835-E09553580762}"/>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p>
        </p:txBody>
      </p:sp>
      <p:sp>
        <p:nvSpPr>
          <p:cNvPr id="4" name="スライド番号プレースホルダー 3">
            <a:extLst>
              <a:ext uri="{FF2B5EF4-FFF2-40B4-BE49-F238E27FC236}">
                <a16:creationId xmlns:a16="http://schemas.microsoft.com/office/drawing/2014/main" id="{67EC9935-B917-D011-B5F9-FD2BCE0EA095}"/>
              </a:ext>
            </a:extLst>
          </p:cNvPr>
          <p:cNvSpPr>
            <a:spLocks noGrp="1"/>
          </p:cNvSpPr>
          <p:nvPr>
            <p:ph type="sldNum" sz="quarter" idx="10"/>
          </p:nvPr>
        </p:nvSpPr>
        <p:spPr/>
        <p:txBody>
          <a:bodyPr/>
          <a:lstStyle/>
          <a:p>
            <a:fld id="{D2D8002D-B5B0-4BAC-B1F6-782DDCCE6D9C}" type="slidenum">
              <a:rPr kumimoji="1" lang="ja-JP" altLang="en-US" smtClean="0"/>
              <a:t>18</a:t>
            </a:fld>
            <a:endParaRPr kumimoji="1" lang="ja-JP" altLang="en-US"/>
          </a:p>
        </p:txBody>
      </p:sp>
      <p:pic>
        <p:nvPicPr>
          <p:cNvPr id="8" name="グラフィックス 7">
            <a:extLst>
              <a:ext uri="{FF2B5EF4-FFF2-40B4-BE49-F238E27FC236}">
                <a16:creationId xmlns:a16="http://schemas.microsoft.com/office/drawing/2014/main" id="{E41700B7-26FE-FC70-BC94-B1EA5AD40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292080" y="4437112"/>
            <a:ext cx="4444752" cy="4444752"/>
          </a:xfrm>
          <a:prstGeom prst="rect">
            <a:avLst/>
          </a:prstGeom>
        </p:spPr>
      </p:pic>
      <p:pic>
        <p:nvPicPr>
          <p:cNvPr id="10" name="図 9" descr="文字の書かれた紙&#10;&#10;AI によって生成されたコンテンツは間違っている可能性があります。">
            <a:extLst>
              <a:ext uri="{FF2B5EF4-FFF2-40B4-BE49-F238E27FC236}">
                <a16:creationId xmlns:a16="http://schemas.microsoft.com/office/drawing/2014/main" id="{D8752554-31F7-5DAB-04F3-0AE3B23B1CA2}"/>
              </a:ext>
            </a:extLst>
          </p:cNvPr>
          <p:cNvPicPr>
            <a:picLocks noChangeAspect="1"/>
          </p:cNvPicPr>
          <p:nvPr/>
        </p:nvPicPr>
        <p:blipFill>
          <a:blip r:embed="rId4" cstate="print">
            <a:extLst>
              <a:ext uri="{28A0092B-C50C-407E-A947-70E740481C1C}">
                <a14:useLocalDpi xmlns:a14="http://schemas.microsoft.com/office/drawing/2010/main" val="0"/>
              </a:ext>
            </a:extLst>
          </a:blip>
          <a:srcRect l="50000" t="19098" r="5269" b="59262"/>
          <a:stretch/>
        </p:blipFill>
        <p:spPr>
          <a:xfrm>
            <a:off x="539552" y="1484784"/>
            <a:ext cx="3096344" cy="1127837"/>
          </a:xfrm>
          <a:prstGeom prst="rect">
            <a:avLst/>
          </a:prstGeom>
        </p:spPr>
      </p:pic>
      <p:pic>
        <p:nvPicPr>
          <p:cNvPr id="12" name="グラフィックス 11">
            <a:extLst>
              <a:ext uri="{FF2B5EF4-FFF2-40B4-BE49-F238E27FC236}">
                <a16:creationId xmlns:a16="http://schemas.microsoft.com/office/drawing/2014/main" id="{4551A97D-9093-CBF0-478D-230DE9CB08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7624" y="2708920"/>
            <a:ext cx="1255018" cy="1952250"/>
          </a:xfrm>
          <a:prstGeom prst="rect">
            <a:avLst/>
          </a:prstGeom>
        </p:spPr>
      </p:pic>
    </p:spTree>
    <p:extLst>
      <p:ext uri="{BB962C8B-B14F-4D97-AF65-F5344CB8AC3E}">
        <p14:creationId xmlns:p14="http://schemas.microsoft.com/office/powerpoint/2010/main" val="119405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836967-3035-032B-B7C9-123CB7490EAA}"/>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31C7CBB5-1D95-95F2-869F-699EBCACDEDF}"/>
              </a:ext>
            </a:extLst>
          </p:cNvPr>
          <p:cNvSpPr>
            <a:spLocks noGrp="1"/>
          </p:cNvSpPr>
          <p:nvPr>
            <p:ph type="sldNum" sz="quarter" idx="10"/>
          </p:nvPr>
        </p:nvSpPr>
        <p:spPr/>
        <p:txBody>
          <a:bodyPr/>
          <a:lstStyle/>
          <a:p>
            <a:fld id="{D2D8002D-B5B0-4BAC-B1F6-782DDCCE6D9C}" type="slidenum">
              <a:rPr kumimoji="1" lang="ja-JP" altLang="en-US" smtClean="0"/>
              <a:t>19</a:t>
            </a:fld>
            <a:endParaRPr kumimoji="1" lang="ja-JP" altLang="en-US"/>
          </a:p>
        </p:txBody>
      </p:sp>
      <p:sp>
        <p:nvSpPr>
          <p:cNvPr id="5" name="テキスト ボックス 4">
            <a:extLst>
              <a:ext uri="{FF2B5EF4-FFF2-40B4-BE49-F238E27FC236}">
                <a16:creationId xmlns:a16="http://schemas.microsoft.com/office/drawing/2014/main" id="{ECD846D3-2E94-17EC-90D0-2E85AD403981}"/>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各レイヤごとに評価されてきた</a:t>
            </a:r>
          </a:p>
        </p:txBody>
      </p:sp>
      <p:sp>
        <p:nvSpPr>
          <p:cNvPr id="7" name="テキスト ボックス 6">
            <a:extLst>
              <a:ext uri="{FF2B5EF4-FFF2-40B4-BE49-F238E27FC236}">
                <a16:creationId xmlns:a16="http://schemas.microsoft.com/office/drawing/2014/main" id="{5BE6455F-36F9-D3EE-4CB9-C4E05B945F26}"/>
              </a:ext>
            </a:extLst>
          </p:cNvPr>
          <p:cNvSpPr txBox="1"/>
          <p:nvPr/>
        </p:nvSpPr>
        <p:spPr>
          <a:xfrm>
            <a:off x="544189" y="3501008"/>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通信システム全体の十分な評価ができない</a:t>
            </a:r>
          </a:p>
        </p:txBody>
      </p:sp>
      <p:sp>
        <p:nvSpPr>
          <p:cNvPr id="8" name="矢印: 下 7">
            <a:extLst>
              <a:ext uri="{FF2B5EF4-FFF2-40B4-BE49-F238E27FC236}">
                <a16:creationId xmlns:a16="http://schemas.microsoft.com/office/drawing/2014/main" id="{9779C506-E4CF-89F9-15F0-C4A0CBC37F86}"/>
              </a:ext>
            </a:extLst>
          </p:cNvPr>
          <p:cNvSpPr/>
          <p:nvPr/>
        </p:nvSpPr>
        <p:spPr>
          <a:xfrm>
            <a:off x="4281792" y="2743221"/>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110930E-4BBB-126A-70A2-1550EEE5F701}"/>
              </a:ext>
            </a:extLst>
          </p:cNvPr>
          <p:cNvSpPr txBox="1"/>
          <p:nvPr/>
        </p:nvSpPr>
        <p:spPr>
          <a:xfrm>
            <a:off x="702689" y="4773351"/>
            <a:ext cx="7734270" cy="1569660"/>
          </a:xfrm>
          <a:prstGeom prst="rect">
            <a:avLst/>
          </a:prstGeom>
          <a:noFill/>
        </p:spPr>
        <p:txBody>
          <a:bodyPr wrap="square" rtlCol="0">
            <a:spAutoFit/>
          </a:bodyPr>
          <a:lstStyle/>
          <a:p>
            <a:pPr algn="ctr"/>
            <a:r>
              <a:rPr kumimoji="1" lang="ja-JP" altLang="en-US" sz="3200" b="1"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クロスレイヤでの評価を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行えるシミュレータが必要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89E479E6-4BEE-9E31-06DC-B48133ACCB98}"/>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25641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C5BD2-93B1-80D5-E9FD-5836BD8F80C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13431F5C-1EC6-8679-542C-0AE35823D8A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7AF0248B-4CF1-F844-1537-813D0C1BF177}"/>
              </a:ext>
            </a:extLst>
          </p:cNvPr>
          <p:cNvSpPr>
            <a:spLocks noGrp="1"/>
          </p:cNvSpPr>
          <p:nvPr>
            <p:ph type="sldNum" sz="quarter" idx="10"/>
          </p:nvPr>
        </p:nvSpPr>
        <p:spPr/>
        <p:txBody>
          <a:bodyPr/>
          <a:lstStyle/>
          <a:p>
            <a:fld id="{D2D8002D-B5B0-4BAC-B1F6-782DDCCE6D9C}"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65E93A68-F31D-E582-F216-7708BF9DFEFB}"/>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a:t>
            </a:r>
          </a:p>
        </p:txBody>
      </p:sp>
      <p:sp>
        <p:nvSpPr>
          <p:cNvPr id="7" name="テキスト ボックス 6">
            <a:extLst>
              <a:ext uri="{FF2B5EF4-FFF2-40B4-BE49-F238E27FC236}">
                <a16:creationId xmlns:a16="http://schemas.microsoft.com/office/drawing/2014/main" id="{962B679E-3D81-9C7A-63AD-902B09029FE7}"/>
              </a:ext>
            </a:extLst>
          </p:cNvPr>
          <p:cNvSpPr txBox="1"/>
          <p:nvPr/>
        </p:nvSpPr>
        <p:spPr>
          <a:xfrm>
            <a:off x="611560" y="3284311"/>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a:t>
            </a:r>
            <a:r>
              <a:rPr lang="ja-JP" altLang="en-US" sz="3200" dirty="0">
                <a:latin typeface="BIZ UDPゴシック" panose="020B0400000000000000" pitchFamily="50" charset="-128"/>
                <a:ea typeface="BIZ UDPゴシック" panose="020B0400000000000000" pitchFamily="50" charset="-128"/>
              </a:rPr>
              <a:t>難しい</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8" name="矢印: 下 7">
            <a:extLst>
              <a:ext uri="{FF2B5EF4-FFF2-40B4-BE49-F238E27FC236}">
                <a16:creationId xmlns:a16="http://schemas.microsoft.com/office/drawing/2014/main" id="{FDC5644E-DB27-5820-BD74-D564ED3478F2}"/>
              </a:ext>
            </a:extLst>
          </p:cNvPr>
          <p:cNvSpPr/>
          <p:nvPr/>
        </p:nvSpPr>
        <p:spPr>
          <a:xfrm>
            <a:off x="4283968" y="2672010"/>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A7D3D88-49B9-6DC9-0871-1F7B592A8572}"/>
              </a:ext>
            </a:extLst>
          </p:cNvPr>
          <p:cNvSpPr txBox="1"/>
          <p:nvPr/>
        </p:nvSpPr>
        <p:spPr>
          <a:xfrm>
            <a:off x="580210" y="4896701"/>
            <a:ext cx="7967257" cy="954107"/>
          </a:xfrm>
          <a:prstGeom prst="rect">
            <a:avLst/>
          </a:prstGeom>
          <a:noFill/>
        </p:spPr>
        <p:txBody>
          <a:bodyPr wrap="square" rtlCol="0">
            <a:spAutoFit/>
          </a:bodyPr>
          <a:lstStyle/>
          <a:p>
            <a:pPr algn="ctr"/>
            <a:r>
              <a:rPr kumimoji="1" lang="ja-JP" altLang="en-US" sz="2800" b="1"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2800" b="1" dirty="0">
              <a:latin typeface="BIZ UDPゴシック" panose="020B0400000000000000" pitchFamily="50" charset="-128"/>
              <a:ea typeface="BIZ UDPゴシック" panose="020B0400000000000000" pitchFamily="50" charset="-128"/>
            </a:endParaRPr>
          </a:p>
          <a:p>
            <a:pPr algn="ctr"/>
            <a:r>
              <a:rPr lang="ja-JP" altLang="en-US" sz="2800" b="1" dirty="0">
                <a:latin typeface="BIZ UDPゴシック" panose="020B0400000000000000" pitchFamily="50" charset="-128"/>
                <a:ea typeface="BIZ UDPゴシック" panose="020B0400000000000000" pitchFamily="50" charset="-128"/>
              </a:rPr>
              <a:t>クロスレイヤでの評価を行えるシミュレータが必要</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F1FCC4C-090B-E209-836C-DFFF6F1410C7}"/>
              </a:ext>
            </a:extLst>
          </p:cNvPr>
          <p:cNvSpPr txBox="1"/>
          <p:nvPr/>
        </p:nvSpPr>
        <p:spPr>
          <a:xfrm>
            <a:off x="580210" y="3869086"/>
            <a:ext cx="7880509" cy="830997"/>
          </a:xfrm>
          <a:prstGeom prst="rect">
            <a:avLst/>
          </a:prstGeom>
          <a:noFill/>
        </p:spPr>
        <p:txBody>
          <a:bodyPr wrap="square" rtlCol="0">
            <a:spAutoFit/>
          </a:bodyPr>
          <a:lstStyle/>
          <a:p>
            <a:pPr algn="ctr"/>
            <a:r>
              <a:rPr lang="ja-JP" altLang="en-US" sz="2400" dirty="0">
                <a:latin typeface="BIZ UDPゴシック" panose="020B0400000000000000" pitchFamily="50" charset="-128"/>
                <a:ea typeface="BIZ UDPゴシック" panose="020B0400000000000000" pitchFamily="50" charset="-128"/>
              </a:rPr>
              <a:t>例</a:t>
            </a:r>
            <a:r>
              <a:rPr lang="en-GB" altLang="ja-JP" sz="2400" dirty="0">
                <a:latin typeface="BIZ UDPゴシック" panose="020B0400000000000000" pitchFamily="50" charset="-128"/>
                <a:ea typeface="BIZ UDPゴシック" panose="020B0400000000000000" pitchFamily="50" charset="-128"/>
              </a:rPr>
              <a:t>)</a:t>
            </a:r>
            <a:r>
              <a:rPr lang="en-US" altLang="ja-JP" sz="2400" dirty="0">
                <a:latin typeface="BIZ UDPゴシック" panose="020B0400000000000000" pitchFamily="50" charset="-128"/>
                <a:ea typeface="BIZ UDPゴシック" panose="020B0400000000000000" pitchFamily="50" charset="-128"/>
              </a:rPr>
              <a:t> 1Gbps</a:t>
            </a:r>
            <a:r>
              <a:rPr lang="ja-JP" altLang="en-US" sz="2400" dirty="0">
                <a:latin typeface="BIZ UDPゴシック" panose="020B0400000000000000" pitchFamily="50" charset="-128"/>
                <a:ea typeface="BIZ UDPゴシック" panose="020B0400000000000000" pitchFamily="50" charset="-128"/>
              </a:rPr>
              <a:t>出るって書いてある</a:t>
            </a:r>
            <a:r>
              <a:rPr lang="en-US" altLang="ja-JP" sz="2400" dirty="0" err="1">
                <a:latin typeface="BIZ UDPゴシック" panose="020B0400000000000000" pitchFamily="50" charset="-128"/>
                <a:ea typeface="BIZ UDPゴシック" panose="020B0400000000000000" pitchFamily="50" charset="-128"/>
              </a:rPr>
              <a:t>wifi</a:t>
            </a:r>
            <a:r>
              <a:rPr lang="ja-JP" altLang="en-US" sz="2400" dirty="0">
                <a:latin typeface="BIZ UDPゴシック" panose="020B0400000000000000" pitchFamily="50" charset="-128"/>
                <a:ea typeface="BIZ UDPゴシック" panose="020B0400000000000000" pitchFamily="50" charset="-128"/>
              </a:rPr>
              <a:t>ルーター買ったけど</a:t>
            </a:r>
            <a:endParaRPr lang="en-US" altLang="ja-JP" sz="2400" dirty="0">
              <a:latin typeface="BIZ UDPゴシック" panose="020B0400000000000000" pitchFamily="50" charset="-128"/>
              <a:ea typeface="BIZ UDPゴシック" panose="020B0400000000000000" pitchFamily="50" charset="-128"/>
            </a:endParaRPr>
          </a:p>
          <a:p>
            <a:pPr algn="ctr"/>
            <a:r>
              <a:rPr lang="en-US" altLang="ja-JP" sz="2400" dirty="0">
                <a:latin typeface="BIZ UDPゴシック" panose="020B0400000000000000" pitchFamily="50" charset="-128"/>
                <a:ea typeface="BIZ UDPゴシック" panose="020B0400000000000000" pitchFamily="50" charset="-128"/>
              </a:rPr>
              <a:t>24Mbps</a:t>
            </a:r>
            <a:r>
              <a:rPr lang="ja-JP" altLang="en-US" sz="2400" dirty="0">
                <a:latin typeface="BIZ UDPゴシック" panose="020B0400000000000000" pitchFamily="50" charset="-128"/>
                <a:ea typeface="BIZ UDPゴシック" panose="020B0400000000000000" pitchFamily="50" charset="-128"/>
              </a:rPr>
              <a:t>しか出ない</a:t>
            </a:r>
            <a:r>
              <a:rPr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C5D0ED79-66FB-6C6E-148A-E97D7EA7220F}"/>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111317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C2366C3-92D4-DCD4-1E97-473306EDC2F5}"/>
              </a:ext>
            </a:extLst>
          </p:cNvPr>
          <p:cNvSpPr>
            <a:spLocks noGrp="1"/>
          </p:cNvSpPr>
          <p:nvPr>
            <p:ph type="title"/>
          </p:nvPr>
        </p:nvSpPr>
        <p:spPr/>
        <p:txBody>
          <a:bodyPr/>
          <a:lstStyle/>
          <a:p>
            <a:r>
              <a:rPr kumimoji="1" lang="ja-JP" altLang="en-US" dirty="0"/>
              <a:t>研究背景</a:t>
            </a:r>
          </a:p>
        </p:txBody>
      </p:sp>
      <p:sp>
        <p:nvSpPr>
          <p:cNvPr id="4" name="スライド番号プレースホルダー 3">
            <a:extLst>
              <a:ext uri="{FF2B5EF4-FFF2-40B4-BE49-F238E27FC236}">
                <a16:creationId xmlns:a16="http://schemas.microsoft.com/office/drawing/2014/main" id="{A00BBF1C-01C2-9A72-0F70-3EA287D416BF}"/>
              </a:ext>
            </a:extLst>
          </p:cNvPr>
          <p:cNvSpPr>
            <a:spLocks noGrp="1"/>
          </p:cNvSpPr>
          <p:nvPr>
            <p:ph type="sldNum" sz="quarter" idx="10"/>
          </p:nvPr>
        </p:nvSpPr>
        <p:spPr/>
        <p:txBody>
          <a:bodyPr/>
          <a:lstStyle/>
          <a:p>
            <a:fld id="{D2D8002D-B5B0-4BAC-B1F6-782DDCCE6D9C}" type="slidenum">
              <a:rPr kumimoji="1" lang="ja-JP" altLang="en-US" smtClean="0"/>
              <a:t>3</a:t>
            </a:fld>
            <a:endParaRPr kumimoji="1" lang="ja-JP" altLang="en-US"/>
          </a:p>
        </p:txBody>
      </p:sp>
      <p:sp>
        <p:nvSpPr>
          <p:cNvPr id="5" name="正方形/長方形 21">
            <a:extLst>
              <a:ext uri="{FF2B5EF4-FFF2-40B4-BE49-F238E27FC236}">
                <a16:creationId xmlns:a16="http://schemas.microsoft.com/office/drawing/2014/main" id="{AEF8C392-2A51-09DD-9F3A-B08023C664D8}"/>
              </a:ext>
            </a:extLst>
          </p:cNvPr>
          <p:cNvSpPr/>
          <p:nvPr/>
        </p:nvSpPr>
        <p:spPr>
          <a:xfrm>
            <a:off x="2649326" y="3654631"/>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6" name="コンテンツ プレースホルダー 1">
            <a:extLst>
              <a:ext uri="{FF2B5EF4-FFF2-40B4-BE49-F238E27FC236}">
                <a16:creationId xmlns:a16="http://schemas.microsoft.com/office/drawing/2014/main" id="{737D2DAF-0384-E769-6161-873D5D82CC29}"/>
              </a:ext>
            </a:extLst>
          </p:cNvPr>
          <p:cNvSpPr txBox="1">
            <a:spLocks/>
          </p:cNvSpPr>
          <p:nvPr/>
        </p:nvSpPr>
        <p:spPr>
          <a:xfrm>
            <a:off x="229303" y="1344900"/>
            <a:ext cx="8135393" cy="953517"/>
          </a:xfrm>
          <a:prstGeom prst="rect">
            <a:avLst/>
          </a:prstGeom>
        </p:spPr>
        <p:txBody>
          <a:bodyPr vert="horz" lIns="91440" tIns="45720" rIns="91440" bIns="45720" rtlCol="0">
            <a:normAutofit/>
          </a:bodyPr>
          <a:lstStyle>
            <a:lvl1pPr marL="342900" indent="-342900" algn="l" rtl="0" eaLnBrk="1" fontAlgn="base" hangingPunct="1">
              <a:spcBef>
                <a:spcPct val="20000"/>
              </a:spcBef>
              <a:spcAft>
                <a:spcPct val="0"/>
              </a:spcAft>
              <a:buClr>
                <a:srgbClr val="494949"/>
              </a:buClr>
              <a:buSzPct val="75000"/>
              <a:buFont typeface="Wingdings" pitchFamily="2" charset="2"/>
              <a:buChar char="n"/>
              <a:defRPr kumimoji="1" sz="3200" baseline="0">
                <a:solidFill>
                  <a:srgbClr val="494949"/>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rgbClr val="494949"/>
              </a:buClr>
              <a:buSzPct val="75000"/>
              <a:buChar char="–"/>
              <a:defRPr kumimoji="1" sz="2800" baseline="0">
                <a:solidFill>
                  <a:srgbClr val="494949"/>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rgbClr val="494949"/>
              </a:buClr>
              <a:buSzPct val="75000"/>
              <a:buFont typeface="Wingdings" pitchFamily="2" charset="2"/>
              <a:buChar char="n"/>
              <a:defRPr kumimoji="1" sz="2400" baseline="0">
                <a:solidFill>
                  <a:srgbClr val="494949"/>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rgbClr val="494949"/>
              </a:buClr>
              <a:buSzPct val="80000"/>
              <a:buChar char="–"/>
              <a:defRPr kumimoji="1" sz="2400" baseline="0">
                <a:solidFill>
                  <a:srgbClr val="494949"/>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rgbClr val="494949"/>
              </a:buClr>
              <a:buSzPct val="65000"/>
              <a:buFont typeface="Wingdings" pitchFamily="2" charset="2"/>
              <a:buChar char="n"/>
              <a:defRPr kumimoji="1" sz="2000" baseline="0">
                <a:solidFill>
                  <a:srgbClr val="494949"/>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a:lstStyle>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他レイヤを含めたクロスレイヤ評価が難しい</a:t>
            </a:r>
            <a:endParaRPr lang="en-US" altLang="ja-JP" sz="2000" kern="0" dirty="0">
              <a:latin typeface="BIZ UDPゴシック" panose="020B0400000000000000" pitchFamily="50" charset="-128"/>
              <a:ea typeface="BIZ UDPゴシック" panose="020B0400000000000000" pitchFamily="50" charset="-128"/>
            </a:endParaRPr>
          </a:p>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装置を開発して実験を行う必要</a:t>
            </a:r>
            <a:endParaRPr lang="en-US" altLang="ja-JP" sz="1800" kern="0" dirty="0">
              <a:latin typeface="BIZ UDPゴシック" panose="020B0400000000000000" pitchFamily="50" charset="-128"/>
              <a:ea typeface="BIZ UDPゴシック" panose="020B0400000000000000" pitchFamily="50" charset="-128"/>
            </a:endParaRPr>
          </a:p>
        </p:txBody>
      </p:sp>
      <p:sp>
        <p:nvSpPr>
          <p:cNvPr id="7" name="正方形/長方形 5">
            <a:extLst>
              <a:ext uri="{FF2B5EF4-FFF2-40B4-BE49-F238E27FC236}">
                <a16:creationId xmlns:a16="http://schemas.microsoft.com/office/drawing/2014/main" id="{8D6A3D0E-4A8C-87CE-8C21-F43D35F7AB2B}"/>
              </a:ext>
            </a:extLst>
          </p:cNvPr>
          <p:cNvSpPr/>
          <p:nvPr/>
        </p:nvSpPr>
        <p:spPr>
          <a:xfrm>
            <a:off x="1299885" y="2629367"/>
            <a:ext cx="1225399" cy="279502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8" name="正方形/長方形 6">
            <a:extLst>
              <a:ext uri="{FF2B5EF4-FFF2-40B4-BE49-F238E27FC236}">
                <a16:creationId xmlns:a16="http://schemas.microsoft.com/office/drawing/2014/main" id="{770DD132-63B3-ABBF-5FA2-9C6F5959C2D1}"/>
              </a:ext>
            </a:extLst>
          </p:cNvPr>
          <p:cNvSpPr/>
          <p:nvPr/>
        </p:nvSpPr>
        <p:spPr>
          <a:xfrm>
            <a:off x="2658877" y="4975122"/>
            <a:ext cx="1800201" cy="48349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9" name="テキスト ボックス 15">
            <a:extLst>
              <a:ext uri="{FF2B5EF4-FFF2-40B4-BE49-F238E27FC236}">
                <a16:creationId xmlns:a16="http://schemas.microsoft.com/office/drawing/2014/main" id="{7E9F0889-BB9E-A84A-2841-2711F536B05E}"/>
              </a:ext>
            </a:extLst>
          </p:cNvPr>
          <p:cNvSpPr txBox="1"/>
          <p:nvPr/>
        </p:nvSpPr>
        <p:spPr>
          <a:xfrm>
            <a:off x="1397940" y="3603288"/>
            <a:ext cx="1008112" cy="707886"/>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統合</a:t>
            </a:r>
            <a:br>
              <a:rPr kumimoji="1" lang="en-US" altLang="ja-JP" sz="2000" dirty="0">
                <a:latin typeface="BIZ UDPゴシック" panose="020B0400000000000000" pitchFamily="50" charset="-128"/>
                <a:ea typeface="BIZ UDPゴシック" panose="020B0400000000000000" pitchFamily="50" charset="-128"/>
              </a:rPr>
            </a:b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0" name="テキスト ボックス 16">
            <a:extLst>
              <a:ext uri="{FF2B5EF4-FFF2-40B4-BE49-F238E27FC236}">
                <a16:creationId xmlns:a16="http://schemas.microsoft.com/office/drawing/2014/main" id="{CE284101-95B8-82C0-DDF8-2A0AB43F67BF}"/>
              </a:ext>
            </a:extLst>
          </p:cNvPr>
          <p:cNvSpPr txBox="1"/>
          <p:nvPr/>
        </p:nvSpPr>
        <p:spPr>
          <a:xfrm>
            <a:off x="-86268" y="3053240"/>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上位層</a:t>
            </a:r>
          </a:p>
        </p:txBody>
      </p:sp>
      <p:sp>
        <p:nvSpPr>
          <p:cNvPr id="11" name="テキスト ボックス 17">
            <a:extLst>
              <a:ext uri="{FF2B5EF4-FFF2-40B4-BE49-F238E27FC236}">
                <a16:creationId xmlns:a16="http://schemas.microsoft.com/office/drawing/2014/main" id="{9E917024-474B-6AA0-30B5-23A5EA7A67A9}"/>
              </a:ext>
            </a:extLst>
          </p:cNvPr>
          <p:cNvSpPr txBox="1"/>
          <p:nvPr/>
        </p:nvSpPr>
        <p:spPr>
          <a:xfrm>
            <a:off x="-86268" y="4605487"/>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物理層</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12" name="テキスト ボックス 18">
            <a:extLst>
              <a:ext uri="{FF2B5EF4-FFF2-40B4-BE49-F238E27FC236}">
                <a16:creationId xmlns:a16="http://schemas.microsoft.com/office/drawing/2014/main" id="{F1B07BD1-49A7-BA48-7E28-E89BCFCF8234}"/>
              </a:ext>
            </a:extLst>
          </p:cNvPr>
          <p:cNvSpPr txBox="1"/>
          <p:nvPr/>
        </p:nvSpPr>
        <p:spPr>
          <a:xfrm>
            <a:off x="2796257" y="5024283"/>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伝搬実験</a:t>
            </a:r>
          </a:p>
        </p:txBody>
      </p:sp>
      <p:sp>
        <p:nvSpPr>
          <p:cNvPr id="13" name="テキスト ボックス 19">
            <a:extLst>
              <a:ext uri="{FF2B5EF4-FFF2-40B4-BE49-F238E27FC236}">
                <a16:creationId xmlns:a16="http://schemas.microsoft.com/office/drawing/2014/main" id="{839DE1A7-4B92-A5E3-425F-5567BC1075F5}"/>
              </a:ext>
            </a:extLst>
          </p:cNvPr>
          <p:cNvSpPr txBox="1"/>
          <p:nvPr/>
        </p:nvSpPr>
        <p:spPr>
          <a:xfrm>
            <a:off x="2751733" y="3581749"/>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4" name="正方形/長方形 24">
            <a:extLst>
              <a:ext uri="{FF2B5EF4-FFF2-40B4-BE49-F238E27FC236}">
                <a16:creationId xmlns:a16="http://schemas.microsoft.com/office/drawing/2014/main" id="{29B5FA7A-FC7E-4092-4DA9-FEAE18C27FE7}"/>
              </a:ext>
            </a:extLst>
          </p:cNvPr>
          <p:cNvSpPr/>
          <p:nvPr/>
        </p:nvSpPr>
        <p:spPr>
          <a:xfrm>
            <a:off x="2658877" y="3465382"/>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5" name="正方形/長方形 26">
            <a:extLst>
              <a:ext uri="{FF2B5EF4-FFF2-40B4-BE49-F238E27FC236}">
                <a16:creationId xmlns:a16="http://schemas.microsoft.com/office/drawing/2014/main" id="{4820AA2A-FC2F-A0D6-A593-F7689FFAE5A3}"/>
              </a:ext>
            </a:extLst>
          </p:cNvPr>
          <p:cNvSpPr/>
          <p:nvPr/>
        </p:nvSpPr>
        <p:spPr>
          <a:xfrm>
            <a:off x="2666808" y="3285366"/>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6" name="テキスト ボックス 28">
            <a:extLst>
              <a:ext uri="{FF2B5EF4-FFF2-40B4-BE49-F238E27FC236}">
                <a16:creationId xmlns:a16="http://schemas.microsoft.com/office/drawing/2014/main" id="{62CFEDDD-6FAF-1126-F27A-E7A7EEEFC8D9}"/>
              </a:ext>
            </a:extLst>
          </p:cNvPr>
          <p:cNvSpPr txBox="1"/>
          <p:nvPr/>
        </p:nvSpPr>
        <p:spPr>
          <a:xfrm rot="16200000">
            <a:off x="2931931" y="3174329"/>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17" name="テキスト ボックス 29">
            <a:extLst>
              <a:ext uri="{FF2B5EF4-FFF2-40B4-BE49-F238E27FC236}">
                <a16:creationId xmlns:a16="http://schemas.microsoft.com/office/drawing/2014/main" id="{4A5D74B4-7CC9-8C3A-1422-404DDA15A02F}"/>
              </a:ext>
            </a:extLst>
          </p:cNvPr>
          <p:cNvSpPr txBox="1"/>
          <p:nvPr/>
        </p:nvSpPr>
        <p:spPr>
          <a:xfrm>
            <a:off x="1353500" y="2148127"/>
            <a:ext cx="1008112"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p>
        </p:txBody>
      </p:sp>
      <p:sp>
        <p:nvSpPr>
          <p:cNvPr id="18" name="テキスト ボックス 30">
            <a:extLst>
              <a:ext uri="{FF2B5EF4-FFF2-40B4-BE49-F238E27FC236}">
                <a16:creationId xmlns:a16="http://schemas.microsoft.com/office/drawing/2014/main" id="{75BA88C3-0848-2284-7F12-3431FADD275A}"/>
              </a:ext>
            </a:extLst>
          </p:cNvPr>
          <p:cNvSpPr txBox="1"/>
          <p:nvPr/>
        </p:nvSpPr>
        <p:spPr>
          <a:xfrm>
            <a:off x="2444699" y="2138597"/>
            <a:ext cx="2201194"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19" name="正方形/長方形 32">
            <a:extLst>
              <a:ext uri="{FF2B5EF4-FFF2-40B4-BE49-F238E27FC236}">
                <a16:creationId xmlns:a16="http://schemas.microsoft.com/office/drawing/2014/main" id="{3CB4D069-01F6-4C7C-012F-84447386E2B6}"/>
              </a:ext>
            </a:extLst>
          </p:cNvPr>
          <p:cNvSpPr/>
          <p:nvPr/>
        </p:nvSpPr>
        <p:spPr>
          <a:xfrm>
            <a:off x="4602543" y="3654303"/>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0" name="正方形/長方形 33">
            <a:extLst>
              <a:ext uri="{FF2B5EF4-FFF2-40B4-BE49-F238E27FC236}">
                <a16:creationId xmlns:a16="http://schemas.microsoft.com/office/drawing/2014/main" id="{6E73F406-7019-5674-F9D8-AE7C0F177EF7}"/>
              </a:ext>
            </a:extLst>
          </p:cNvPr>
          <p:cNvSpPr/>
          <p:nvPr/>
        </p:nvSpPr>
        <p:spPr>
          <a:xfrm>
            <a:off x="4612094" y="4977697"/>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1" name="テキスト ボックス 34">
            <a:extLst>
              <a:ext uri="{FF2B5EF4-FFF2-40B4-BE49-F238E27FC236}">
                <a16:creationId xmlns:a16="http://schemas.microsoft.com/office/drawing/2014/main" id="{A7C47D11-101D-7FB3-AF1E-E5516A228D73}"/>
              </a:ext>
            </a:extLst>
          </p:cNvPr>
          <p:cNvSpPr txBox="1"/>
          <p:nvPr/>
        </p:nvSpPr>
        <p:spPr>
          <a:xfrm>
            <a:off x="4443439" y="4919095"/>
            <a:ext cx="2189466"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電波伝搬</a:t>
            </a:r>
            <a:br>
              <a:rPr kumimoji="1" lang="en-US" altLang="ja-JP" sz="1600" dirty="0">
                <a:latin typeface="BIZ UDPゴシック" panose="020B0400000000000000" pitchFamily="50" charset="-128"/>
                <a:ea typeface="BIZ UDPゴシック" panose="020B0400000000000000" pitchFamily="50" charset="-128"/>
              </a:rPr>
            </a:br>
            <a:r>
              <a:rPr kumimoji="1" lang="ja-JP" altLang="en-US" sz="1600" dirty="0">
                <a:latin typeface="BIZ UDPゴシック" panose="020B0400000000000000" pitchFamily="50" charset="-128"/>
                <a:ea typeface="BIZ UDPゴシック" panose="020B0400000000000000" pitchFamily="50" charset="-128"/>
              </a:rPr>
              <a:t>シミュレーション</a:t>
            </a:r>
          </a:p>
        </p:txBody>
      </p:sp>
      <p:sp>
        <p:nvSpPr>
          <p:cNvPr id="22" name="テキスト ボックス 35">
            <a:extLst>
              <a:ext uri="{FF2B5EF4-FFF2-40B4-BE49-F238E27FC236}">
                <a16:creationId xmlns:a16="http://schemas.microsoft.com/office/drawing/2014/main" id="{718DC389-D4D1-C204-D0B0-812B5127B735}"/>
              </a:ext>
            </a:extLst>
          </p:cNvPr>
          <p:cNvSpPr txBox="1"/>
          <p:nvPr/>
        </p:nvSpPr>
        <p:spPr>
          <a:xfrm>
            <a:off x="4710435" y="3583507"/>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23" name="正方形/長方形 37">
            <a:extLst>
              <a:ext uri="{FF2B5EF4-FFF2-40B4-BE49-F238E27FC236}">
                <a16:creationId xmlns:a16="http://schemas.microsoft.com/office/drawing/2014/main" id="{0F200464-0BFE-A5C6-56A8-395E50D2CDAB}"/>
              </a:ext>
            </a:extLst>
          </p:cNvPr>
          <p:cNvSpPr/>
          <p:nvPr/>
        </p:nvSpPr>
        <p:spPr>
          <a:xfrm>
            <a:off x="4612094" y="3465054"/>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4" name="正方形/長方形 38">
            <a:extLst>
              <a:ext uri="{FF2B5EF4-FFF2-40B4-BE49-F238E27FC236}">
                <a16:creationId xmlns:a16="http://schemas.microsoft.com/office/drawing/2014/main" id="{29AE06CA-C7DE-655A-DF58-52BD8440F146}"/>
              </a:ext>
            </a:extLst>
          </p:cNvPr>
          <p:cNvSpPr/>
          <p:nvPr/>
        </p:nvSpPr>
        <p:spPr>
          <a:xfrm>
            <a:off x="4620025" y="3285038"/>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5" name="テキスト ボックス 40">
            <a:extLst>
              <a:ext uri="{FF2B5EF4-FFF2-40B4-BE49-F238E27FC236}">
                <a16:creationId xmlns:a16="http://schemas.microsoft.com/office/drawing/2014/main" id="{86F9008D-9E40-BD27-B068-0E0062BD576A}"/>
              </a:ext>
            </a:extLst>
          </p:cNvPr>
          <p:cNvSpPr txBox="1"/>
          <p:nvPr/>
        </p:nvSpPr>
        <p:spPr>
          <a:xfrm rot="16200000">
            <a:off x="4882502" y="3167390"/>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26" name="テキスト ボックス 41">
            <a:extLst>
              <a:ext uri="{FF2B5EF4-FFF2-40B4-BE49-F238E27FC236}">
                <a16:creationId xmlns:a16="http://schemas.microsoft.com/office/drawing/2014/main" id="{56DEE3B9-C53C-A2D9-D0AB-4B7C034C6BCB}"/>
              </a:ext>
            </a:extLst>
          </p:cNvPr>
          <p:cNvSpPr txBox="1"/>
          <p:nvPr/>
        </p:nvSpPr>
        <p:spPr>
          <a:xfrm>
            <a:off x="4675674" y="2134338"/>
            <a:ext cx="1740540"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27" name="正方形/長方形 42">
            <a:extLst>
              <a:ext uri="{FF2B5EF4-FFF2-40B4-BE49-F238E27FC236}">
                <a16:creationId xmlns:a16="http://schemas.microsoft.com/office/drawing/2014/main" id="{0320DDC7-DA9D-B550-A5F3-5747F46EE275}"/>
              </a:ext>
            </a:extLst>
          </p:cNvPr>
          <p:cNvSpPr/>
          <p:nvPr/>
        </p:nvSpPr>
        <p:spPr>
          <a:xfrm>
            <a:off x="1187625" y="4337823"/>
            <a:ext cx="5323465" cy="1243867"/>
          </a:xfrm>
          <a:prstGeom prst="rect">
            <a:avLst/>
          </a:prstGeom>
          <a:noFill/>
          <a:ln w="28575">
            <a:solidFill>
              <a:schemeClr val="accent1"/>
            </a:solidFill>
          </a:ln>
        </p:spPr>
        <p:txBody>
          <a:bodyPr wrap="square" rtlCol="0" anchor="ctr">
            <a:spAutoFit/>
          </a:bodyPr>
          <a:lstStyle/>
          <a:p>
            <a:pPr algn="ctr"/>
            <a:endParaRPr kumimoji="1" lang="ja-JP" altLang="en-US" kern="0" dirty="0"/>
          </a:p>
        </p:txBody>
      </p:sp>
      <p:sp>
        <p:nvSpPr>
          <p:cNvPr id="28" name="正方形/長方形 44">
            <a:extLst>
              <a:ext uri="{FF2B5EF4-FFF2-40B4-BE49-F238E27FC236}">
                <a16:creationId xmlns:a16="http://schemas.microsoft.com/office/drawing/2014/main" id="{B59A7CA6-1CB2-F876-BE65-51D3747816F5}"/>
              </a:ext>
            </a:extLst>
          </p:cNvPr>
          <p:cNvSpPr/>
          <p:nvPr/>
        </p:nvSpPr>
        <p:spPr>
          <a:xfrm>
            <a:off x="1187624" y="2520176"/>
            <a:ext cx="5323466" cy="1817647"/>
          </a:xfrm>
          <a:prstGeom prst="rect">
            <a:avLst/>
          </a:prstGeom>
          <a:noFill/>
          <a:ln w="28575">
            <a:solidFill>
              <a:schemeClr val="accent6"/>
            </a:solidFill>
          </a:ln>
        </p:spPr>
        <p:txBody>
          <a:bodyPr wrap="square" rtlCol="0" anchor="ctr">
            <a:spAutoFit/>
          </a:bodyPr>
          <a:lstStyle/>
          <a:p>
            <a:pPr algn="ctr"/>
            <a:endParaRPr kumimoji="1" lang="ja-JP" altLang="en-US" kern="0" dirty="0"/>
          </a:p>
        </p:txBody>
      </p:sp>
      <p:sp>
        <p:nvSpPr>
          <p:cNvPr id="29" name="テキスト ボックス 45">
            <a:extLst>
              <a:ext uri="{FF2B5EF4-FFF2-40B4-BE49-F238E27FC236}">
                <a16:creationId xmlns:a16="http://schemas.microsoft.com/office/drawing/2014/main" id="{94462DAB-3E88-C4BC-DEE5-5D602F99DEF2}"/>
              </a:ext>
            </a:extLst>
          </p:cNvPr>
          <p:cNvSpPr txBox="1"/>
          <p:nvPr/>
        </p:nvSpPr>
        <p:spPr>
          <a:xfrm>
            <a:off x="846395" y="5624322"/>
            <a:ext cx="2016224" cy="584775"/>
          </a:xfrm>
          <a:prstGeom prst="rect">
            <a:avLst/>
          </a:prstGeom>
          <a:noFill/>
        </p:spPr>
        <p:txBody>
          <a:bodyPr wrap="square" rtlCol="0">
            <a:spAutoFit/>
          </a:bodyPr>
          <a:lstStyle/>
          <a:p>
            <a:pPr algn="ctr"/>
            <a:r>
              <a:rPr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高コスト</a:t>
            </a: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高リソース</a:t>
            </a:r>
          </a:p>
        </p:txBody>
      </p:sp>
      <p:sp>
        <p:nvSpPr>
          <p:cNvPr id="30" name="テキスト ボックス 46">
            <a:extLst>
              <a:ext uri="{FF2B5EF4-FFF2-40B4-BE49-F238E27FC236}">
                <a16:creationId xmlns:a16="http://schemas.microsoft.com/office/drawing/2014/main" id="{AED48583-1667-E69D-15ED-7EE2FF6738B4}"/>
              </a:ext>
            </a:extLst>
          </p:cNvPr>
          <p:cNvSpPr txBox="1"/>
          <p:nvPr/>
        </p:nvSpPr>
        <p:spPr>
          <a:xfrm>
            <a:off x="2595499" y="5590368"/>
            <a:ext cx="2106235" cy="584775"/>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要実験</a:t>
            </a:r>
            <a:endPar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1" name="テキスト ボックス 47">
            <a:extLst>
              <a:ext uri="{FF2B5EF4-FFF2-40B4-BE49-F238E27FC236}">
                <a16:creationId xmlns:a16="http://schemas.microsoft.com/office/drawing/2014/main" id="{CB1DCE23-C853-6DF5-0928-8273575DD1A8}"/>
              </a:ext>
            </a:extLst>
          </p:cNvPr>
          <p:cNvSpPr txBox="1"/>
          <p:nvPr/>
        </p:nvSpPr>
        <p:spPr>
          <a:xfrm>
            <a:off x="4521147" y="5692702"/>
            <a:ext cx="2012332" cy="338554"/>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2" name="正方形/長方形 48">
            <a:extLst>
              <a:ext uri="{FF2B5EF4-FFF2-40B4-BE49-F238E27FC236}">
                <a16:creationId xmlns:a16="http://schemas.microsoft.com/office/drawing/2014/main" id="{A0E347C6-AFBB-4DFD-4116-E2F168049F5A}"/>
              </a:ext>
            </a:extLst>
          </p:cNvPr>
          <p:cNvSpPr/>
          <p:nvPr/>
        </p:nvSpPr>
        <p:spPr>
          <a:xfrm>
            <a:off x="2659867" y="2629696"/>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3" name="正方形/長方形 50">
            <a:extLst>
              <a:ext uri="{FF2B5EF4-FFF2-40B4-BE49-F238E27FC236}">
                <a16:creationId xmlns:a16="http://schemas.microsoft.com/office/drawing/2014/main" id="{FAEEF4FA-7109-621B-5B1B-5F5E5C157D88}"/>
              </a:ext>
            </a:extLst>
          </p:cNvPr>
          <p:cNvSpPr/>
          <p:nvPr/>
        </p:nvSpPr>
        <p:spPr>
          <a:xfrm>
            <a:off x="4613084" y="2629368"/>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4" name="テキスト ボックス 22">
            <a:extLst>
              <a:ext uri="{FF2B5EF4-FFF2-40B4-BE49-F238E27FC236}">
                <a16:creationId xmlns:a16="http://schemas.microsoft.com/office/drawing/2014/main" id="{CD1EA756-D520-D75C-9DF3-FB0C556D9C27}"/>
              </a:ext>
            </a:extLst>
          </p:cNvPr>
          <p:cNvSpPr txBox="1"/>
          <p:nvPr/>
        </p:nvSpPr>
        <p:spPr>
          <a:xfrm>
            <a:off x="2666808" y="2630816"/>
            <a:ext cx="1776412"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5" name="テキスト ボックス 36">
            <a:extLst>
              <a:ext uri="{FF2B5EF4-FFF2-40B4-BE49-F238E27FC236}">
                <a16:creationId xmlns:a16="http://schemas.microsoft.com/office/drawing/2014/main" id="{B043072E-C7F6-F7C1-EA94-B1E568D8282B}"/>
              </a:ext>
            </a:extLst>
          </p:cNvPr>
          <p:cNvSpPr txBox="1"/>
          <p:nvPr/>
        </p:nvSpPr>
        <p:spPr>
          <a:xfrm>
            <a:off x="4612094" y="2641945"/>
            <a:ext cx="1791941"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6" name="右中かっこ 51">
            <a:extLst>
              <a:ext uri="{FF2B5EF4-FFF2-40B4-BE49-F238E27FC236}">
                <a16:creationId xmlns:a16="http://schemas.microsoft.com/office/drawing/2014/main" id="{5F3CACD3-85B5-6374-F597-F576B5490091}"/>
              </a:ext>
            </a:extLst>
          </p:cNvPr>
          <p:cNvSpPr/>
          <p:nvPr/>
        </p:nvSpPr>
        <p:spPr bwMode="auto">
          <a:xfrm>
            <a:off x="6561958" y="2602396"/>
            <a:ext cx="123908" cy="2856221"/>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endParaRPr>
          </a:p>
        </p:txBody>
      </p:sp>
      <p:sp>
        <p:nvSpPr>
          <p:cNvPr id="37" name="テキスト ボックス 52">
            <a:extLst>
              <a:ext uri="{FF2B5EF4-FFF2-40B4-BE49-F238E27FC236}">
                <a16:creationId xmlns:a16="http://schemas.microsoft.com/office/drawing/2014/main" id="{2ADB077F-924B-C53C-B8FB-089CD0AB0E87}"/>
              </a:ext>
            </a:extLst>
          </p:cNvPr>
          <p:cNvSpPr txBox="1"/>
          <p:nvPr/>
        </p:nvSpPr>
        <p:spPr>
          <a:xfrm>
            <a:off x="6668132" y="3165104"/>
            <a:ext cx="2438438" cy="1723549"/>
          </a:xfrm>
          <a:prstGeom prst="rect">
            <a:avLst/>
          </a:prstGeom>
          <a:noFill/>
        </p:spPr>
        <p:txBody>
          <a:bodyPr wrap="square" rtlCol="0">
            <a:spAutoFit/>
          </a:bodyPr>
          <a:lstStyle/>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他レイヤの知識</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専門的な評価方法</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コーディングスキル</a:t>
            </a:r>
            <a:endParaRPr kumimoji="1"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計算スキル</a:t>
            </a:r>
            <a:br>
              <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rPr>
            </a:b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などが必要</a:t>
            </a:r>
          </a:p>
        </p:txBody>
      </p:sp>
      <p:sp>
        <p:nvSpPr>
          <p:cNvPr id="38" name="テキスト ボックス 53">
            <a:extLst>
              <a:ext uri="{FF2B5EF4-FFF2-40B4-BE49-F238E27FC236}">
                <a16:creationId xmlns:a16="http://schemas.microsoft.com/office/drawing/2014/main" id="{FCA0A068-A7FD-C9A0-A33A-35F4D93D21B4}"/>
              </a:ext>
            </a:extLst>
          </p:cNvPr>
          <p:cNvSpPr txBox="1"/>
          <p:nvPr/>
        </p:nvSpPr>
        <p:spPr>
          <a:xfrm>
            <a:off x="568853" y="6070688"/>
            <a:ext cx="8003641" cy="830997"/>
          </a:xfrm>
          <a:prstGeom prst="rect">
            <a:avLst/>
          </a:prstGeom>
          <a:noFill/>
        </p:spPr>
        <p:txBody>
          <a:bodyPr wrap="square" rtlCol="0">
            <a:spAutoFit/>
          </a:bodyPr>
          <a:lstStyle/>
          <a:p>
            <a:r>
              <a:rPr kumimoji="1" lang="ja-JP" altLang="en-US" sz="2400" b="1" dirty="0">
                <a:solidFill>
                  <a:srgbClr val="0070C0"/>
                </a:solidFill>
                <a:latin typeface="BIZ UDPゴシック" panose="020B0400000000000000" pitchFamily="50" charset="-128"/>
                <a:ea typeface="BIZ UDPゴシック" panose="020B0400000000000000" pitchFamily="50" charset="-128"/>
              </a:rPr>
              <a:t>⇒ クロスレイヤシミュレータ</a:t>
            </a:r>
            <a:r>
              <a:rPr lang="ja-JP" altLang="en-US" sz="2400" b="1" dirty="0">
                <a:solidFill>
                  <a:srgbClr val="0070C0"/>
                </a:solidFill>
                <a:latin typeface="BIZ UDPゴシック" panose="020B0400000000000000" pitchFamily="50" charset="-128"/>
                <a:ea typeface="BIZ UDPゴシック" panose="020B0400000000000000" pitchFamily="50" charset="-128"/>
              </a:rPr>
              <a:t>における</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a:p>
            <a:r>
              <a:rPr lang="ja-JP" altLang="en-US" sz="2400" b="1" dirty="0">
                <a:solidFill>
                  <a:srgbClr val="0070C0"/>
                </a:solidFill>
                <a:latin typeface="BIZ UDPゴシック" panose="020B0400000000000000" pitchFamily="50" charset="-128"/>
                <a:ea typeface="BIZ UDPゴシック" panose="020B0400000000000000" pitchFamily="50" charset="-128"/>
              </a:rPr>
              <a:t>　　</a:t>
            </a:r>
            <a:r>
              <a:rPr lang="en-US" altLang="ja-JP" sz="2400" b="1" dirty="0">
                <a:solidFill>
                  <a:srgbClr val="0070C0"/>
                </a:solidFill>
                <a:latin typeface="BIZ UDPゴシック" panose="020B0400000000000000" pitchFamily="50" charset="-128"/>
                <a:ea typeface="BIZ UDPゴシック" panose="020B0400000000000000" pitchFamily="50" charset="-128"/>
              </a:rPr>
              <a:t>CSMA/CA</a:t>
            </a:r>
            <a:r>
              <a:rPr lang="ja-JP" altLang="en-US" sz="2400" b="1" dirty="0">
                <a:solidFill>
                  <a:srgbClr val="0070C0"/>
                </a:solidFill>
                <a:latin typeface="BIZ UDPゴシック" panose="020B0400000000000000" pitchFamily="50" charset="-128"/>
                <a:ea typeface="BIZ UDPゴシック" panose="020B0400000000000000" pitchFamily="50" charset="-128"/>
              </a:rPr>
              <a:t>に基づいた無線</a:t>
            </a:r>
            <a:r>
              <a:rPr lang="en-US" altLang="ja-JP" sz="2400" b="1" dirty="0">
                <a:solidFill>
                  <a:srgbClr val="0070C0"/>
                </a:solidFill>
                <a:latin typeface="BIZ UDPゴシック" panose="020B0400000000000000" pitchFamily="50" charset="-128"/>
                <a:ea typeface="BIZ UDPゴシック" panose="020B0400000000000000" pitchFamily="50" charset="-128"/>
              </a:rPr>
              <a:t>LAN</a:t>
            </a:r>
            <a:r>
              <a:rPr lang="ja-JP" altLang="en-US" sz="2400" b="1" dirty="0">
                <a:solidFill>
                  <a:srgbClr val="0070C0"/>
                </a:solidFill>
                <a:latin typeface="BIZ UDPゴシック" panose="020B0400000000000000" pitchFamily="50" charset="-128"/>
                <a:ea typeface="BIZ UDPゴシック" panose="020B0400000000000000" pitchFamily="50" charset="-128"/>
              </a:rPr>
              <a:t>シミュレータを開発</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p:txBody>
      </p:sp>
      <p:sp>
        <p:nvSpPr>
          <p:cNvPr id="39" name="正方形/長方形 49">
            <a:extLst>
              <a:ext uri="{FF2B5EF4-FFF2-40B4-BE49-F238E27FC236}">
                <a16:creationId xmlns:a16="http://schemas.microsoft.com/office/drawing/2014/main" id="{8CC1A9D9-AD04-86B1-DA99-A81F12942C9D}"/>
              </a:ext>
            </a:extLst>
          </p:cNvPr>
          <p:cNvSpPr/>
          <p:nvPr/>
        </p:nvSpPr>
        <p:spPr>
          <a:xfrm>
            <a:off x="2652131" y="4424082"/>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0" name="テキスト ボックス 54">
            <a:extLst>
              <a:ext uri="{FF2B5EF4-FFF2-40B4-BE49-F238E27FC236}">
                <a16:creationId xmlns:a16="http://schemas.microsoft.com/office/drawing/2014/main" id="{14C03B40-3903-8C53-2483-D6804F1B26C4}"/>
              </a:ext>
            </a:extLst>
          </p:cNvPr>
          <p:cNvSpPr txBox="1"/>
          <p:nvPr/>
        </p:nvSpPr>
        <p:spPr>
          <a:xfrm>
            <a:off x="2796257" y="4477515"/>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41" name="正方形/長方形 55">
            <a:extLst>
              <a:ext uri="{FF2B5EF4-FFF2-40B4-BE49-F238E27FC236}">
                <a16:creationId xmlns:a16="http://schemas.microsoft.com/office/drawing/2014/main" id="{03EAF876-9EC8-A795-2B21-1220A3B3182E}"/>
              </a:ext>
            </a:extLst>
          </p:cNvPr>
          <p:cNvSpPr/>
          <p:nvPr/>
        </p:nvSpPr>
        <p:spPr>
          <a:xfrm>
            <a:off x="4618717" y="4409859"/>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2" name="テキスト ボックス 56">
            <a:extLst>
              <a:ext uri="{FF2B5EF4-FFF2-40B4-BE49-F238E27FC236}">
                <a16:creationId xmlns:a16="http://schemas.microsoft.com/office/drawing/2014/main" id="{82427ABF-0938-6804-F8FA-E7BDBAFF6909}"/>
              </a:ext>
            </a:extLst>
          </p:cNvPr>
          <p:cNvSpPr txBox="1"/>
          <p:nvPr/>
        </p:nvSpPr>
        <p:spPr>
          <a:xfrm>
            <a:off x="4762843" y="4463292"/>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277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1B052-6D6E-64F1-F1B8-189E0FB0413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3C1E3A5-9F35-E715-C704-F21D6A8D5DC7}"/>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6BAC7BB8-3101-C980-9980-09F14348E86B}"/>
              </a:ext>
            </a:extLst>
          </p:cNvPr>
          <p:cNvSpPr>
            <a:spLocks noGrp="1"/>
          </p:cNvSpPr>
          <p:nvPr>
            <p:ph type="sldNum" sz="quarter" idx="10"/>
          </p:nvPr>
        </p:nvSpPr>
        <p:spPr/>
        <p:txBody>
          <a:bodyPr/>
          <a:lstStyle/>
          <a:p>
            <a:fld id="{D2D8002D-B5B0-4BAC-B1F6-782DDCCE6D9C}" type="slidenum">
              <a:rPr kumimoji="1" lang="ja-JP" altLang="en-US" smtClean="0"/>
              <a:t>4</a:t>
            </a:fld>
            <a:endParaRPr kumimoji="1" lang="ja-JP" altLang="en-US"/>
          </a:p>
        </p:txBody>
      </p:sp>
      <p:sp>
        <p:nvSpPr>
          <p:cNvPr id="7" name="TextBox 6">
            <a:extLst>
              <a:ext uri="{FF2B5EF4-FFF2-40B4-BE49-F238E27FC236}">
                <a16:creationId xmlns:a16="http://schemas.microsoft.com/office/drawing/2014/main" id="{1970F7C1-E9A5-283B-7DB7-CE519DFBC983}"/>
              </a:ext>
            </a:extLst>
          </p:cNvPr>
          <p:cNvSpPr txBox="1"/>
          <p:nvPr/>
        </p:nvSpPr>
        <p:spPr>
          <a:xfrm>
            <a:off x="2699792" y="5980051"/>
            <a:ext cx="3744416"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lang="en-GB" altLang="ja-JP" dirty="0">
                <a:latin typeface="BIZ UDPGothic" panose="020B0400000000000000" pitchFamily="34" charset="-128"/>
                <a:ea typeface="BIZ UDPGothic" panose="020B0400000000000000" pitchFamily="34" charset="-128"/>
              </a:rPr>
              <a:t>2</a:t>
            </a:r>
            <a:r>
              <a:rPr kumimoji="1" lang="en-GB" altLang="ja-JP" dirty="0">
                <a:latin typeface="BIZ UDPGothic" panose="020B0400000000000000" pitchFamily="34" charset="-128"/>
                <a:ea typeface="BIZ UDPGothic" panose="020B0400000000000000" pitchFamily="34" charset="-128"/>
              </a:rPr>
              <a:t> CSMA/CA </a:t>
            </a:r>
            <a:r>
              <a:rPr kumimoji="1" lang="ja-JP" altLang="en-US" dirty="0">
                <a:latin typeface="BIZ UDPGothic" panose="020B0400000000000000" pitchFamily="34" charset="-128"/>
                <a:ea typeface="BIZ UDPGothic" panose="020B0400000000000000" pitchFamily="34" charset="-128"/>
              </a:rPr>
              <a:t>送信成功時</a:t>
            </a:r>
            <a:endParaRPr kumimoji="1" lang="en-GB"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DC8B591D-0C82-2D0A-C0F1-14E4A3566E0C}"/>
              </a:ext>
            </a:extLst>
          </p:cNvPr>
          <p:cNvSpPr txBox="1"/>
          <p:nvPr/>
        </p:nvSpPr>
        <p:spPr>
          <a:xfrm>
            <a:off x="-59344" y="6454601"/>
            <a:ext cx="8892479"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CSMA/CA : (Carrier Sense Multiple Access with Collision Avoidance)</a:t>
            </a:r>
            <a:endParaRPr kumimoji="1" lang="ja-JP" altLang="en-US" dirty="0">
              <a:latin typeface="BIZ UDPゴシック" panose="020B0400000000000000" pitchFamily="50" charset="-128"/>
              <a:ea typeface="BIZ UDPゴシック" panose="020B0400000000000000" pitchFamily="50" charset="-128"/>
            </a:endParaRPr>
          </a:p>
        </p:txBody>
      </p:sp>
      <p:pic>
        <p:nvPicPr>
          <p:cNvPr id="10" name="Picture 9" descr="A group of blue and white rectangles&#10;&#10;AI-generated content may be incorrect.">
            <a:extLst>
              <a:ext uri="{FF2B5EF4-FFF2-40B4-BE49-F238E27FC236}">
                <a16:creationId xmlns:a16="http://schemas.microsoft.com/office/drawing/2014/main" id="{408748AD-9E00-C84F-C8C9-31B9537F63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303" y="1348571"/>
            <a:ext cx="8510079" cy="4709533"/>
          </a:xfrm>
          <a:prstGeom prst="rect">
            <a:avLst/>
          </a:prstGeom>
        </p:spPr>
      </p:pic>
    </p:spTree>
    <p:extLst>
      <p:ext uri="{BB962C8B-B14F-4D97-AF65-F5344CB8AC3E}">
        <p14:creationId xmlns:p14="http://schemas.microsoft.com/office/powerpoint/2010/main" val="281588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284A5-7B89-AF66-2CAE-CD694FB219D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8623A90-3F6A-8759-5E8A-510569354CFF}"/>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A4925528-BE97-400C-D053-BB125A7518E4}"/>
              </a:ext>
            </a:extLst>
          </p:cNvPr>
          <p:cNvSpPr>
            <a:spLocks noGrp="1"/>
          </p:cNvSpPr>
          <p:nvPr>
            <p:ph type="sldNum" sz="quarter" idx="10"/>
          </p:nvPr>
        </p:nvSpPr>
        <p:spPr/>
        <p:txBody>
          <a:bodyPr/>
          <a:lstStyle/>
          <a:p>
            <a:fld id="{D2D8002D-B5B0-4BAC-B1F6-782DDCCE6D9C}" type="slidenum">
              <a:rPr kumimoji="1" lang="ja-JP" altLang="en-US" smtClean="0"/>
              <a:t>5</a:t>
            </a:fld>
            <a:endParaRPr kumimoji="1" lang="ja-JP" altLang="en-US"/>
          </a:p>
        </p:txBody>
      </p:sp>
      <p:sp>
        <p:nvSpPr>
          <p:cNvPr id="7" name="TextBox 6">
            <a:extLst>
              <a:ext uri="{FF2B5EF4-FFF2-40B4-BE49-F238E27FC236}">
                <a16:creationId xmlns:a16="http://schemas.microsoft.com/office/drawing/2014/main" id="{3FC176C5-6765-0457-307E-DE8887D79DD4}"/>
              </a:ext>
            </a:extLst>
          </p:cNvPr>
          <p:cNvSpPr txBox="1"/>
          <p:nvPr/>
        </p:nvSpPr>
        <p:spPr>
          <a:xfrm>
            <a:off x="3131840" y="6158345"/>
            <a:ext cx="2880320"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kumimoji="1" lang="en-GB" altLang="ja-JP" dirty="0">
                <a:latin typeface="BIZ UDPGothic" panose="020B0400000000000000" pitchFamily="34" charset="-128"/>
                <a:ea typeface="BIZ UDPGothic" panose="020B0400000000000000" pitchFamily="34" charset="-128"/>
              </a:rPr>
              <a:t>3 CSMA/CA </a:t>
            </a:r>
            <a:r>
              <a:rPr lang="ja-JP" altLang="en-US" dirty="0">
                <a:latin typeface="BIZ UDPGothic" panose="020B0400000000000000" pitchFamily="34" charset="-128"/>
                <a:ea typeface="BIZ UDPGothic" panose="020B0400000000000000" pitchFamily="34" charset="-128"/>
              </a:rPr>
              <a:t>衝突</a:t>
            </a:r>
            <a:r>
              <a:rPr kumimoji="1" lang="ja-JP" altLang="en-US" dirty="0">
                <a:latin typeface="BIZ UDPGothic" panose="020B0400000000000000" pitchFamily="34" charset="-128"/>
                <a:ea typeface="BIZ UDPGothic" panose="020B0400000000000000" pitchFamily="34" charset="-128"/>
              </a:rPr>
              <a:t>時</a:t>
            </a:r>
            <a:endParaRPr kumimoji="1" lang="en-GB" dirty="0">
              <a:latin typeface="BIZ UDPGothic" panose="020B0400000000000000" pitchFamily="34" charset="-128"/>
              <a:ea typeface="BIZ UDPGothic" panose="020B0400000000000000" pitchFamily="34" charset="-128"/>
            </a:endParaRPr>
          </a:p>
        </p:txBody>
      </p:sp>
      <p:pic>
        <p:nvPicPr>
          <p:cNvPr id="5" name="Picture 4">
            <a:extLst>
              <a:ext uri="{FF2B5EF4-FFF2-40B4-BE49-F238E27FC236}">
                <a16:creationId xmlns:a16="http://schemas.microsoft.com/office/drawing/2014/main" id="{8DE32ADB-91F9-BBAB-E185-00730C9EC7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552" y="1405471"/>
            <a:ext cx="7853343" cy="4752874"/>
          </a:xfrm>
          <a:prstGeom prst="rect">
            <a:avLst/>
          </a:prstGeom>
        </p:spPr>
      </p:pic>
    </p:spTree>
    <p:extLst>
      <p:ext uri="{BB962C8B-B14F-4D97-AF65-F5344CB8AC3E}">
        <p14:creationId xmlns:p14="http://schemas.microsoft.com/office/powerpoint/2010/main" val="421325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89B97-C48B-EB11-C860-C2BC7A27046C}"/>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557FC4E-D26C-BC35-4E2E-DB68EA4E61E2}"/>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進数バックオフ方式</a:t>
            </a:r>
          </a:p>
        </p:txBody>
      </p:sp>
      <p:sp>
        <p:nvSpPr>
          <p:cNvPr id="4" name="スライド番号プレースホルダー 3">
            <a:extLst>
              <a:ext uri="{FF2B5EF4-FFF2-40B4-BE49-F238E27FC236}">
                <a16:creationId xmlns:a16="http://schemas.microsoft.com/office/drawing/2014/main" id="{C33639D1-3FE4-5F2F-193B-66D5E6069C16}"/>
              </a:ext>
            </a:extLst>
          </p:cNvPr>
          <p:cNvSpPr>
            <a:spLocks noGrp="1"/>
          </p:cNvSpPr>
          <p:nvPr>
            <p:ph type="sldNum" sz="quarter" idx="10"/>
          </p:nvPr>
        </p:nvSpPr>
        <p:spPr/>
        <p:txBody>
          <a:bodyPr/>
          <a:lstStyle/>
          <a:p>
            <a:fld id="{D2D8002D-B5B0-4BAC-B1F6-782DDCCE6D9C}" type="slidenum">
              <a:rPr kumimoji="1" lang="ja-JP" altLang="en-US" smtClean="0"/>
              <a:t>6</a:t>
            </a:fld>
            <a:endParaRPr kumimoji="1" lang="ja-JP" altLang="en-US"/>
          </a:p>
        </p:txBody>
      </p:sp>
      <p:pic>
        <p:nvPicPr>
          <p:cNvPr id="15" name="図 14" descr="\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title="IguanaTex Bitmap Display">
            <a:extLst>
              <a:ext uri="{FF2B5EF4-FFF2-40B4-BE49-F238E27FC236}">
                <a16:creationId xmlns:a16="http://schemas.microsoft.com/office/drawing/2014/main" id="{C877A902-B9B0-E297-7C13-E5691B1FAC31}"/>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811021" y="2716268"/>
            <a:ext cx="2994565" cy="782806"/>
          </a:xfrm>
          <a:prstGeom prst="rect">
            <a:avLst/>
          </a:prstGeom>
        </p:spPr>
      </p:pic>
      <p:sp>
        <p:nvSpPr>
          <p:cNvPr id="11" name="TextBox 19">
            <a:extLst>
              <a:ext uri="{FF2B5EF4-FFF2-40B4-BE49-F238E27FC236}">
                <a16:creationId xmlns:a16="http://schemas.microsoft.com/office/drawing/2014/main" id="{826755C9-C7DB-BFAC-C130-F4D493478C9C}"/>
              </a:ext>
            </a:extLst>
          </p:cNvPr>
          <p:cNvSpPr txBox="1"/>
          <p:nvPr/>
        </p:nvSpPr>
        <p:spPr>
          <a:xfrm>
            <a:off x="5220072" y="2063772"/>
            <a:ext cx="4032448"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再送回数を   </a:t>
            </a:r>
            <a:r>
              <a:rPr kumimoji="1" lang="en-US" altLang="ja-JP" dirty="0">
                <a:latin typeface="BIZ UDPGothic" panose="020B0400000000000000" pitchFamily="34" charset="-128"/>
                <a:ea typeface="BIZ UDPGothic" panose="020B0400000000000000" pitchFamily="34" charset="-128"/>
              </a:rPr>
              <a:t>,</a:t>
            </a:r>
            <a:r>
              <a:rPr lang="ja-JP" altLang="en-US" dirty="0">
                <a:latin typeface="BIZ UDPGothic" panose="020B0400000000000000" pitchFamily="34" charset="-128"/>
                <a:ea typeface="BIZ UDPGothic" panose="020B0400000000000000" pitchFamily="34" charset="-128"/>
              </a:rPr>
              <a:t>スロット数を 　とすると</a:t>
            </a:r>
            <a:endParaRPr kumimoji="1" lang="en-GB" dirty="0">
              <a:latin typeface="BIZ UDPGothic" panose="020B0400000000000000" pitchFamily="34" charset="-128"/>
              <a:ea typeface="BIZ UDPGothic" panose="020B0400000000000000" pitchFamily="34" charset="-128"/>
            </a:endParaRPr>
          </a:p>
        </p:txBody>
      </p:sp>
      <p:pic>
        <p:nvPicPr>
          <p:cNvPr id="13" name="図 12" descr="\documentclass{jsarticle}&#10;\usepackage{amsmath}&#10;\usepackage[T1]{fontenc}&#10;\usepackage{lmodern}&#10;\usepackage{caption}&#10;\pagestyle{empty}&#10;&#10;\begin{document}&#10;&#10;&#10;\begin{align*}&#10;n  &#10;\end{align*}&#10;&#10;&#10;\end{document}" title="IguanaTex Bitmap Display">
            <a:extLst>
              <a:ext uri="{FF2B5EF4-FFF2-40B4-BE49-F238E27FC236}">
                <a16:creationId xmlns:a16="http://schemas.microsoft.com/office/drawing/2014/main" id="{C5786A0F-CCF8-A7E7-528D-8B8E23BD78A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543726" y="2212050"/>
            <a:ext cx="127577" cy="108372"/>
          </a:xfrm>
          <a:prstGeom prst="rect">
            <a:avLst/>
          </a:prstGeom>
        </p:spPr>
      </p:pic>
      <p:pic>
        <p:nvPicPr>
          <p:cNvPr id="22" name="図 21" descr="\documentclass{jsarticle}&#10;\usepackage{amsmath}&#10;\usepackage[T1]{fontenc}&#10;\usepackage{lmodern}&#10;\usepackage{caption}&#10;\pagestyle{empty}&#10;&#10;\begin{document}&#10;&#10;&#10;\begin{align*}&#10;s  &#10;\end{align*}&#10;&#10;&#10;\end{document}" title="IguanaTex Bitmap Display">
            <a:extLst>
              <a:ext uri="{FF2B5EF4-FFF2-40B4-BE49-F238E27FC236}">
                <a16:creationId xmlns:a16="http://schemas.microsoft.com/office/drawing/2014/main" id="{3052B08B-F455-D3E6-9A07-CCFCAB8DACEE}"/>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100392" y="2209955"/>
            <a:ext cx="89167" cy="108372"/>
          </a:xfrm>
          <a:prstGeom prst="rect">
            <a:avLst/>
          </a:prstGeom>
        </p:spPr>
      </p:pic>
      <p:sp>
        <p:nvSpPr>
          <p:cNvPr id="23" name="TextBox 19">
            <a:extLst>
              <a:ext uri="{FF2B5EF4-FFF2-40B4-BE49-F238E27FC236}">
                <a16:creationId xmlns:a16="http://schemas.microsoft.com/office/drawing/2014/main" id="{F1105A9E-A451-DD93-D140-CAF502E9AAF5}"/>
              </a:ext>
            </a:extLst>
          </p:cNvPr>
          <p:cNvSpPr txBox="1"/>
          <p:nvPr/>
        </p:nvSpPr>
        <p:spPr>
          <a:xfrm>
            <a:off x="5436096" y="3624490"/>
            <a:ext cx="4032448" cy="369332"/>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で求められる</a:t>
            </a:r>
            <a:r>
              <a:rPr kumimoji="1" lang="en-US" altLang="ja-JP" dirty="0">
                <a:latin typeface="BIZ UDPGothic" panose="020B0400000000000000" pitchFamily="34" charset="-128"/>
                <a:ea typeface="BIZ UDPGothic" panose="020B0400000000000000" pitchFamily="34" charset="-128"/>
              </a:rPr>
              <a:t>.</a:t>
            </a:r>
            <a:endParaRPr kumimoji="1" lang="en-GB" dirty="0">
              <a:latin typeface="BIZ UDPGothic" panose="020B0400000000000000" pitchFamily="34" charset="-128"/>
              <a:ea typeface="BIZ UDPGothic" panose="020B0400000000000000" pitchFamily="34" charset="-128"/>
            </a:endParaRPr>
          </a:p>
        </p:txBody>
      </p:sp>
      <p:sp>
        <p:nvSpPr>
          <p:cNvPr id="25" name="TextBox 19">
            <a:extLst>
              <a:ext uri="{FF2B5EF4-FFF2-40B4-BE49-F238E27FC236}">
                <a16:creationId xmlns:a16="http://schemas.microsoft.com/office/drawing/2014/main" id="{DCC1593D-3D2D-7708-6555-0EDDBB82057A}"/>
              </a:ext>
            </a:extLst>
          </p:cNvPr>
          <p:cNvSpPr txBox="1"/>
          <p:nvPr/>
        </p:nvSpPr>
        <p:spPr>
          <a:xfrm>
            <a:off x="5364088" y="4261267"/>
            <a:ext cx="4032448" cy="646331"/>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同じスロット数を生成する可能性は</a:t>
            </a:r>
            <a:endParaRPr kumimoji="1" lang="en-US"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低くなるがオーバヘッドが大きくなる</a:t>
            </a:r>
            <a:endParaRPr kumimoji="1" lang="en-US" altLang="ja-JP" dirty="0">
              <a:latin typeface="BIZ UDPGothic" panose="020B0400000000000000" pitchFamily="34" charset="-128"/>
              <a:ea typeface="BIZ UDPGothic" panose="020B0400000000000000" pitchFamily="34" charset="-128"/>
            </a:endParaRPr>
          </a:p>
        </p:txBody>
      </p:sp>
      <p:sp>
        <p:nvSpPr>
          <p:cNvPr id="26" name="TextBox 19">
            <a:extLst>
              <a:ext uri="{FF2B5EF4-FFF2-40B4-BE49-F238E27FC236}">
                <a16:creationId xmlns:a16="http://schemas.microsoft.com/office/drawing/2014/main" id="{6A140566-6D29-E5D4-58A1-5B153828ED9F}"/>
              </a:ext>
            </a:extLst>
          </p:cNvPr>
          <p:cNvSpPr txBox="1"/>
          <p:nvPr/>
        </p:nvSpPr>
        <p:spPr>
          <a:xfrm>
            <a:off x="5679530" y="4845008"/>
            <a:ext cx="4032448" cy="369332"/>
          </a:xfrm>
          <a:prstGeom prst="rect">
            <a:avLst/>
          </a:prstGeom>
          <a:noFill/>
        </p:spPr>
        <p:txBody>
          <a:bodyPr wrap="square" rtlCol="0">
            <a:spAutoFit/>
          </a:bodyPr>
          <a:lstStyle/>
          <a:p>
            <a:r>
              <a:rPr kumimoji="1" lang="ja-JP" altLang="en-US" dirty="0">
                <a:solidFill>
                  <a:schemeClr val="bg2">
                    <a:lumMod val="50000"/>
                    <a:lumOff val="50000"/>
                  </a:schemeClr>
                </a:solidFill>
                <a:latin typeface="BIZ UDPGothic" panose="020B0400000000000000" pitchFamily="34" charset="-128"/>
                <a:ea typeface="BIZ UDPGothic" panose="020B0400000000000000" pitchFamily="34" charset="-128"/>
              </a:rPr>
              <a:t>⇒スループットの低下</a:t>
            </a:r>
            <a:endParaRPr kumimoji="1" lang="en-US" altLang="ja-JP" dirty="0">
              <a:solidFill>
                <a:schemeClr val="bg2">
                  <a:lumMod val="50000"/>
                  <a:lumOff val="50000"/>
                </a:schemeClr>
              </a:solidFill>
              <a:latin typeface="BIZ UDPGothic" panose="020B0400000000000000" pitchFamily="34" charset="-128"/>
              <a:ea typeface="BIZ UDPGothic" panose="020B0400000000000000" pitchFamily="34" charset="-128"/>
            </a:endParaRPr>
          </a:p>
        </p:txBody>
      </p:sp>
      <p:pic>
        <p:nvPicPr>
          <p:cNvPr id="5" name="Picture 4" descr="A black background with a black square&#10;&#10;AI-generated content may be incorrect.">
            <a:extLst>
              <a:ext uri="{FF2B5EF4-FFF2-40B4-BE49-F238E27FC236}">
                <a16:creationId xmlns:a16="http://schemas.microsoft.com/office/drawing/2014/main" id="{CC424A49-A007-3AD5-2A7A-0385AA9654D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4544" y="1196752"/>
            <a:ext cx="5848404" cy="5112568"/>
          </a:xfrm>
          <a:prstGeom prst="rect">
            <a:avLst/>
          </a:prstGeom>
        </p:spPr>
      </p:pic>
      <p:sp>
        <p:nvSpPr>
          <p:cNvPr id="6" name="テキスト ボックス 5">
            <a:extLst>
              <a:ext uri="{FF2B5EF4-FFF2-40B4-BE49-F238E27FC236}">
                <a16:creationId xmlns:a16="http://schemas.microsoft.com/office/drawing/2014/main" id="{1225D1A8-3951-57F2-34E7-719799BDEC2F}"/>
              </a:ext>
            </a:extLst>
          </p:cNvPr>
          <p:cNvSpPr txBox="1"/>
          <p:nvPr/>
        </p:nvSpPr>
        <p:spPr>
          <a:xfrm>
            <a:off x="0" y="6218997"/>
            <a:ext cx="7668344" cy="646331"/>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CW : Contenti</a:t>
            </a:r>
            <a:r>
              <a:rPr lang="en-US" altLang="ja-JP" dirty="0">
                <a:latin typeface="BIZ UDPゴシック" panose="020B0400000000000000" pitchFamily="50" charset="-128"/>
                <a:ea typeface="BIZ UDPゴシック" panose="020B0400000000000000" pitchFamily="50" charset="-128"/>
              </a:rPr>
              <a:t>on window, </a:t>
            </a:r>
            <a:r>
              <a:rPr lang="ja-JP" altLang="en-US" dirty="0">
                <a:latin typeface="BIZ UDPゴシック" panose="020B0400000000000000" pitchFamily="50" charset="-128"/>
                <a:ea typeface="BIZ UDPゴシック" panose="020B0400000000000000" pitchFamily="50" charset="-128"/>
              </a:rPr>
              <a:t>乱数発生範囲</a:t>
            </a:r>
            <a:endParaRPr lang="en-GB" altLang="ja-JP" dirty="0">
              <a:latin typeface="BIZ UDPゴシック" panose="020B0400000000000000" pitchFamily="50" charset="-128"/>
              <a:ea typeface="BIZ UDPゴシック" panose="020B0400000000000000" pitchFamily="50" charset="-128"/>
            </a:endParaRPr>
          </a:p>
          <a:p>
            <a:r>
              <a:rPr kumimoji="1" lang="en-US" altLang="ja-JP" dirty="0" err="1">
                <a:latin typeface="BIZ UDPゴシック" panose="020B0400000000000000" pitchFamily="50" charset="-128"/>
                <a:ea typeface="BIZ UDPゴシック" panose="020B0400000000000000" pitchFamily="50" charset="-128"/>
              </a:rPr>
              <a:t>CWmin</a:t>
            </a:r>
            <a:r>
              <a:rPr kumimoji="1" lang="en-US" altLang="ja-JP" dirty="0">
                <a:latin typeface="BIZ UDPゴシック" panose="020B0400000000000000" pitchFamily="50" charset="-128"/>
                <a:ea typeface="BIZ UDPゴシック" panose="020B0400000000000000" pitchFamily="50" charset="-128"/>
              </a:rPr>
              <a:t> : CW</a:t>
            </a:r>
            <a:r>
              <a:rPr kumimoji="1" lang="ja-JP" altLang="en-US" dirty="0">
                <a:latin typeface="BIZ UDPゴシック" panose="020B0400000000000000" pitchFamily="50" charset="-128"/>
                <a:ea typeface="BIZ UDPゴシック" panose="020B0400000000000000" pitchFamily="50" charset="-128"/>
              </a:rPr>
              <a:t>の最小， </a:t>
            </a:r>
            <a:r>
              <a:rPr kumimoji="1" lang="en-US" altLang="ja-JP" dirty="0" err="1">
                <a:latin typeface="BIZ UDPゴシック" panose="020B0400000000000000" pitchFamily="50" charset="-128"/>
                <a:ea typeface="BIZ UDPゴシック" panose="020B0400000000000000" pitchFamily="50" charset="-128"/>
              </a:rPr>
              <a:t>Cwmax</a:t>
            </a:r>
            <a:r>
              <a:rPr kumimoji="1" lang="en-US" altLang="ja-JP" dirty="0">
                <a:latin typeface="BIZ UDPゴシック" panose="020B0400000000000000" pitchFamily="50" charset="-128"/>
                <a:ea typeface="BIZ UDPゴシック" panose="020B0400000000000000" pitchFamily="50" charset="-128"/>
              </a:rPr>
              <a:t> : CW</a:t>
            </a:r>
            <a:r>
              <a:rPr kumimoji="1" lang="ja-JP" altLang="en-US" dirty="0">
                <a:latin typeface="BIZ UDPゴシック" panose="020B0400000000000000" pitchFamily="50" charset="-128"/>
                <a:ea typeface="BIZ UDPゴシック" panose="020B0400000000000000" pitchFamily="50" charset="-128"/>
              </a:rPr>
              <a:t>の最大</a:t>
            </a:r>
          </a:p>
        </p:txBody>
      </p:sp>
    </p:spTree>
    <p:extLst>
      <p:ext uri="{BB962C8B-B14F-4D97-AF65-F5344CB8AC3E}">
        <p14:creationId xmlns:p14="http://schemas.microsoft.com/office/powerpoint/2010/main" val="8570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69660-CE16-E2B8-B8FB-9DE543DB1481}"/>
            </a:ext>
          </a:extLst>
        </p:cNvPr>
        <p:cNvGrpSpPr/>
        <p:nvPr/>
      </p:nvGrpSpPr>
      <p:grpSpPr>
        <a:xfrm>
          <a:off x="0" y="0"/>
          <a:ext cx="0" cy="0"/>
          <a:chOff x="0" y="0"/>
          <a:chExt cx="0" cy="0"/>
        </a:xfrm>
      </p:grpSpPr>
      <p:pic>
        <p:nvPicPr>
          <p:cNvPr id="6" name="Content Placeholder 5" descr="A black background with a black square&#10;&#10;AI-generated content may be incorrect.">
            <a:extLst>
              <a:ext uri="{FF2B5EF4-FFF2-40B4-BE49-F238E27FC236}">
                <a16:creationId xmlns:a16="http://schemas.microsoft.com/office/drawing/2014/main" id="{89A2913E-C75A-63D2-277E-AC8BB0348AE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1800" y="3901337"/>
            <a:ext cx="8280400" cy="2263967"/>
          </a:xfrm>
        </p:spPr>
      </p:pic>
      <p:sp>
        <p:nvSpPr>
          <p:cNvPr id="3" name="タイトル 2">
            <a:extLst>
              <a:ext uri="{FF2B5EF4-FFF2-40B4-BE49-F238E27FC236}">
                <a16:creationId xmlns:a16="http://schemas.microsoft.com/office/drawing/2014/main" id="{F6FCAAAF-9978-2EB1-36EE-8A11C2AE9CA1}"/>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IFS</a:t>
            </a:r>
            <a:r>
              <a:rPr kumimoji="1" lang="ja-JP" altLang="en-US" dirty="0">
                <a:latin typeface="BIZ UDPゴシック" panose="020B0400000000000000" pitchFamily="50" charset="-128"/>
                <a:ea typeface="BIZ UDPゴシック" panose="020B0400000000000000" pitchFamily="50" charset="-128"/>
              </a:rPr>
              <a:t>による優先制御</a:t>
            </a:r>
          </a:p>
        </p:txBody>
      </p:sp>
      <p:sp>
        <p:nvSpPr>
          <p:cNvPr id="4" name="スライド番号プレースホルダー 3">
            <a:extLst>
              <a:ext uri="{FF2B5EF4-FFF2-40B4-BE49-F238E27FC236}">
                <a16:creationId xmlns:a16="http://schemas.microsoft.com/office/drawing/2014/main" id="{3343D5DC-8606-35C8-33E1-0496CBB4589C}"/>
              </a:ext>
            </a:extLst>
          </p:cNvPr>
          <p:cNvSpPr>
            <a:spLocks noGrp="1"/>
          </p:cNvSpPr>
          <p:nvPr>
            <p:ph type="sldNum" sz="quarter" idx="10"/>
          </p:nvPr>
        </p:nvSpPr>
        <p:spPr/>
        <p:txBody>
          <a:bodyPr/>
          <a:lstStyle/>
          <a:p>
            <a:fld id="{D2D8002D-B5B0-4BAC-B1F6-782DDCCE6D9C}" type="slidenum">
              <a:rPr kumimoji="1" lang="ja-JP" altLang="en-US" smtClean="0"/>
              <a:t>7</a:t>
            </a:fld>
            <a:endParaRPr kumimoji="1" lang="ja-JP" altLang="en-US"/>
          </a:p>
        </p:txBody>
      </p:sp>
      <p:sp>
        <p:nvSpPr>
          <p:cNvPr id="7" name="TextBox 6">
            <a:extLst>
              <a:ext uri="{FF2B5EF4-FFF2-40B4-BE49-F238E27FC236}">
                <a16:creationId xmlns:a16="http://schemas.microsoft.com/office/drawing/2014/main" id="{9D8C9ACD-974B-A4F8-6E0D-9F76C83C9E9B}"/>
              </a:ext>
            </a:extLst>
          </p:cNvPr>
          <p:cNvSpPr txBox="1"/>
          <p:nvPr/>
        </p:nvSpPr>
        <p:spPr>
          <a:xfrm>
            <a:off x="395349" y="1402752"/>
            <a:ext cx="9144123" cy="236988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latin typeface="BIZ UDPGothic" panose="020B0400000000000000" pitchFamily="34" charset="-128"/>
                <a:ea typeface="BIZ UDPGothic" panose="020B0400000000000000" pitchFamily="34" charset="-128"/>
              </a:rPr>
              <a:t>フレーム間には</a:t>
            </a:r>
            <a:r>
              <a:rPr kumimoji="1" lang="en-US" altLang="ja-JP" sz="2400" dirty="0">
                <a:latin typeface="BIZ UDPGothic" panose="020B0400000000000000" pitchFamily="34" charset="-128"/>
                <a:ea typeface="BIZ UDPGothic" panose="020B0400000000000000" pitchFamily="34" charset="-128"/>
              </a:rPr>
              <a:t>IFS</a:t>
            </a:r>
            <a:r>
              <a:rPr kumimoji="1" lang="ja-JP" altLang="en-US" sz="2400" dirty="0">
                <a:latin typeface="BIZ UDPGothic" panose="020B0400000000000000" pitchFamily="34" charset="-128"/>
                <a:ea typeface="BIZ UDPGothic" panose="020B0400000000000000" pitchFamily="34" charset="-128"/>
              </a:rPr>
              <a:t>と呼ばれる待機時間が設定</a:t>
            </a:r>
            <a:endParaRPr kumimoji="1"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GB" altLang="ja-JP" sz="2400" dirty="0">
                <a:latin typeface="BIZ UDPGothic" panose="020B0400000000000000" pitchFamily="34" charset="-128"/>
                <a:ea typeface="BIZ UDPGothic" panose="020B0400000000000000" pitchFamily="34" charset="-128"/>
              </a:rPr>
              <a:t>DIFS(34</a:t>
            </a:r>
            <a:r>
              <a:rPr lang="en-US" altLang="ja-JP" sz="2400" dirty="0" err="1">
                <a:latin typeface="BIZ UDPGothic" panose="020B0400000000000000" pitchFamily="34" charset="-128"/>
                <a:ea typeface="BIZ UDPGothic" panose="020B0400000000000000" pitchFamily="34" charset="-128"/>
              </a:rPr>
              <a:t>μs</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データフレーム送信前に適用</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US"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US" altLang="ja-JP" sz="2400" dirty="0">
                <a:latin typeface="BIZ UDPGothic" panose="020B0400000000000000" pitchFamily="34" charset="-128"/>
                <a:ea typeface="BIZ UDPGothic" panose="020B0400000000000000" pitchFamily="34" charset="-128"/>
              </a:rPr>
              <a:t>SIFS(</a:t>
            </a:r>
            <a:r>
              <a:rPr lang="en-GB" altLang="ja-JP" sz="2400" dirty="0">
                <a:latin typeface="BIZ UDPGothic" panose="020B0400000000000000" pitchFamily="34" charset="-128"/>
                <a:ea typeface="BIZ UDPGothic" panose="020B0400000000000000" pitchFamily="34" charset="-128"/>
              </a:rPr>
              <a:t>16</a:t>
            </a:r>
            <a:r>
              <a:rPr lang="en-US" altLang="ja-JP" sz="2400" dirty="0" err="1">
                <a:latin typeface="BIZ UDPGothic" panose="020B0400000000000000" pitchFamily="34" charset="-128"/>
                <a:ea typeface="BIZ UDPGothic" panose="020B0400000000000000" pitchFamily="34" charset="-128"/>
              </a:rPr>
              <a:t>μs</a:t>
            </a:r>
            <a:r>
              <a:rPr lang="en-US"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ACK</a:t>
            </a:r>
            <a:r>
              <a:rPr lang="ja-JP" altLang="en-US" sz="2400" dirty="0">
                <a:latin typeface="BIZ UDPGothic" panose="020B0400000000000000" pitchFamily="34" charset="-128"/>
                <a:ea typeface="BIZ UDPGothic" panose="020B0400000000000000" pitchFamily="34" charset="-128"/>
              </a:rPr>
              <a:t>フレームなどの優先順位が高い制御</a:t>
            </a:r>
            <a:endParaRPr lang="en-US" altLang="ja-JP" sz="2400" dirty="0">
              <a:latin typeface="BIZ UDPGothic" panose="020B0400000000000000" pitchFamily="34" charset="-128"/>
              <a:ea typeface="BIZ UDPGothic" panose="020B0400000000000000" pitchFamily="34" charset="-128"/>
            </a:endParaRPr>
          </a:p>
          <a:p>
            <a:pPr lvl="2"/>
            <a:r>
              <a:rPr lang="en-US" altLang="ja-JP" sz="2400" dirty="0">
                <a:latin typeface="BIZ UDPGothic" panose="020B0400000000000000" pitchFamily="34" charset="-128"/>
                <a:ea typeface="BIZ UDPGothic" panose="020B0400000000000000" pitchFamily="34" charset="-128"/>
              </a:rPr>
              <a:t>	       </a:t>
            </a:r>
            <a:r>
              <a:rPr lang="ja-JP" altLang="en-US" sz="2400" dirty="0">
                <a:latin typeface="BIZ UDPGothic" panose="020B0400000000000000" pitchFamily="34" charset="-128"/>
                <a:ea typeface="BIZ UDPGothic" panose="020B0400000000000000" pitchFamily="34" charset="-128"/>
              </a:rPr>
              <a:t>フレームに適用</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2400"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186F1998-A504-12A9-BFB0-1E2B279A9435}"/>
              </a:ext>
            </a:extLst>
          </p:cNvPr>
          <p:cNvSpPr txBox="1"/>
          <p:nvPr/>
        </p:nvSpPr>
        <p:spPr>
          <a:xfrm>
            <a:off x="-42048" y="6166227"/>
            <a:ext cx="3168352" cy="369332"/>
          </a:xfrm>
          <a:prstGeom prst="rect">
            <a:avLst/>
          </a:prstGeom>
          <a:noFill/>
        </p:spPr>
        <p:txBody>
          <a:bodyPr wrap="square" rtlCol="0">
            <a:spAutoFit/>
          </a:bodyPr>
          <a:lstStyle/>
          <a:p>
            <a:r>
              <a:rPr kumimoji="1" lang="en-GB" altLang="ja-JP" dirty="0">
                <a:latin typeface="BIZ UDPGothic" panose="020B0400000000000000" pitchFamily="34" charset="-128"/>
                <a:ea typeface="BIZ UDPGothic" panose="020B0400000000000000" pitchFamily="34" charset="-128"/>
              </a:rPr>
              <a:t>IFS : Inter Frame Space</a:t>
            </a:r>
            <a:endParaRPr kumimoji="1" lang="ja-JP" altLang="en-US" dirty="0">
              <a:ea typeface="游ゴシック Medium" panose="020B0500000000000000" pitchFamily="50" charset="-128"/>
            </a:endParaRPr>
          </a:p>
        </p:txBody>
      </p:sp>
      <p:sp>
        <p:nvSpPr>
          <p:cNvPr id="5" name="テキスト ボックス 4">
            <a:extLst>
              <a:ext uri="{FF2B5EF4-FFF2-40B4-BE49-F238E27FC236}">
                <a16:creationId xmlns:a16="http://schemas.microsoft.com/office/drawing/2014/main" id="{13D2BB55-579B-D772-F384-BC6AE020081B}"/>
              </a:ext>
            </a:extLst>
          </p:cNvPr>
          <p:cNvSpPr txBox="1"/>
          <p:nvPr/>
        </p:nvSpPr>
        <p:spPr>
          <a:xfrm>
            <a:off x="-42048" y="6512288"/>
            <a:ext cx="9438584" cy="646331"/>
          </a:xfrm>
          <a:prstGeom prst="rect">
            <a:avLst/>
          </a:prstGeom>
          <a:noFill/>
        </p:spPr>
        <p:txBody>
          <a:bodyPr wrap="square" rtlCol="0">
            <a:spAutoFit/>
          </a:bodyPr>
          <a:lstStyle/>
          <a:p>
            <a:r>
              <a:rPr lang="en-GB" altLang="ja-JP" dirty="0">
                <a:latin typeface="BIZ UDPGothic" panose="020B0400000000000000" pitchFamily="34" charset="-128"/>
                <a:ea typeface="BIZ UDPGothic" panose="020B0400000000000000" pitchFamily="34" charset="-128"/>
              </a:rPr>
              <a:t>DIFS : Distributed Inter Frame Space</a:t>
            </a:r>
            <a:r>
              <a:rPr lang="ja-JP" altLang="en-US" dirty="0">
                <a:latin typeface="BIZ UDPGothic" panose="020B0400000000000000" pitchFamily="34" charset="-128"/>
                <a:ea typeface="BIZ UDPGothic" panose="020B0400000000000000" pitchFamily="34" charset="-128"/>
              </a:rPr>
              <a:t>，</a:t>
            </a:r>
            <a:r>
              <a:rPr lang="en-GB" altLang="ja-JP" dirty="0">
                <a:latin typeface="BIZ UDPGothic" panose="020B0400000000000000" pitchFamily="34" charset="-128"/>
                <a:ea typeface="BIZ UDPGothic" panose="020B0400000000000000" pitchFamily="34" charset="-128"/>
              </a:rPr>
              <a:t>SIFS : Short Inter Frame Space</a:t>
            </a:r>
            <a:endParaRPr kumimoji="1" lang="ja-JP" altLang="en-US" dirty="0">
              <a:ea typeface="游ゴシック Medium" panose="020B0500000000000000" pitchFamily="50" charset="-128"/>
            </a:endParaRPr>
          </a:p>
          <a:p>
            <a:endParaRPr kumimoji="1" lang="ja-JP" altLang="en-US" dirty="0">
              <a:ea typeface="游ゴシック Medium" panose="020B0500000000000000" pitchFamily="50" charset="-128"/>
            </a:endParaRPr>
          </a:p>
        </p:txBody>
      </p:sp>
    </p:spTree>
    <p:extLst>
      <p:ext uri="{BB962C8B-B14F-4D97-AF65-F5344CB8AC3E}">
        <p14:creationId xmlns:p14="http://schemas.microsoft.com/office/powerpoint/2010/main" val="111512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049C4-A779-EBFB-607A-CA3EBEBC1977}"/>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613799B-B4AC-FA06-B484-D0513BB8136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p:blipFill>
        <p:spPr>
          <a:xfrm>
            <a:off x="395536" y="4104201"/>
            <a:ext cx="8280400" cy="1695699"/>
          </a:xfrm>
        </p:spPr>
      </p:pic>
      <p:sp>
        <p:nvSpPr>
          <p:cNvPr id="3" name="タイトル 2">
            <a:extLst>
              <a:ext uri="{FF2B5EF4-FFF2-40B4-BE49-F238E27FC236}">
                <a16:creationId xmlns:a16="http://schemas.microsoft.com/office/drawing/2014/main" id="{EB4B560E-5F2B-1E72-57EA-4A00E9A6DB4E}"/>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フレーム構成モデル化</a:t>
            </a:r>
          </a:p>
        </p:txBody>
      </p:sp>
      <p:sp>
        <p:nvSpPr>
          <p:cNvPr id="4" name="スライド番号プレースホルダー 3">
            <a:extLst>
              <a:ext uri="{FF2B5EF4-FFF2-40B4-BE49-F238E27FC236}">
                <a16:creationId xmlns:a16="http://schemas.microsoft.com/office/drawing/2014/main" id="{27D3065E-8507-0462-7570-7453DA1B0291}"/>
              </a:ext>
            </a:extLst>
          </p:cNvPr>
          <p:cNvSpPr>
            <a:spLocks noGrp="1"/>
          </p:cNvSpPr>
          <p:nvPr>
            <p:ph type="sldNum" sz="quarter" idx="10"/>
          </p:nvPr>
        </p:nvSpPr>
        <p:spPr/>
        <p:txBody>
          <a:bodyPr/>
          <a:lstStyle/>
          <a:p>
            <a:fld id="{D2D8002D-B5B0-4BAC-B1F6-782DDCCE6D9C}" type="slidenum">
              <a:rPr kumimoji="1" lang="ja-JP" altLang="en-US" smtClean="0"/>
              <a:t>8</a:t>
            </a:fld>
            <a:endParaRPr kumimoji="1" lang="ja-JP" altLang="en-US"/>
          </a:p>
        </p:txBody>
      </p:sp>
      <p:sp>
        <p:nvSpPr>
          <p:cNvPr id="2" name="TextBox 6">
            <a:extLst>
              <a:ext uri="{FF2B5EF4-FFF2-40B4-BE49-F238E27FC236}">
                <a16:creationId xmlns:a16="http://schemas.microsoft.com/office/drawing/2014/main" id="{2EED65DF-855E-F2BC-A044-EE4A82772B46}"/>
              </a:ext>
            </a:extLst>
          </p:cNvPr>
          <p:cNvSpPr txBox="1"/>
          <p:nvPr/>
        </p:nvSpPr>
        <p:spPr>
          <a:xfrm>
            <a:off x="179958" y="1576951"/>
            <a:ext cx="8784083" cy="553998"/>
          </a:xfrm>
          <a:prstGeom prst="rect">
            <a:avLst/>
          </a:prstGeom>
          <a:noFill/>
        </p:spPr>
        <p:txBody>
          <a:bodyPr wrap="square" rtlCol="0">
            <a:spAutoFit/>
          </a:bodyPr>
          <a:lstStyle/>
          <a:p>
            <a:r>
              <a:rPr lang="en-US" altLang="ja-JP" sz="3000" b="1" dirty="0">
                <a:latin typeface="BIZ UDPGothic" panose="020B0400000000000000" pitchFamily="34" charset="-128"/>
                <a:ea typeface="BIZ UDPGothic" panose="020B0400000000000000" pitchFamily="34" charset="-128"/>
              </a:rPr>
              <a:t>UDP</a:t>
            </a:r>
            <a:r>
              <a:rPr lang="ja-JP" altLang="en-US" sz="3000" b="1" dirty="0">
                <a:latin typeface="BIZ UDPGothic" panose="020B0400000000000000" pitchFamily="34" charset="-128"/>
                <a:ea typeface="BIZ UDPGothic" panose="020B0400000000000000" pitchFamily="34" charset="-128"/>
              </a:rPr>
              <a:t>レベルのフレーム構成をモデル化</a:t>
            </a:r>
          </a:p>
        </p:txBody>
      </p:sp>
      <p:sp>
        <p:nvSpPr>
          <p:cNvPr id="5" name="テキスト ボックス 4">
            <a:extLst>
              <a:ext uri="{FF2B5EF4-FFF2-40B4-BE49-F238E27FC236}">
                <a16:creationId xmlns:a16="http://schemas.microsoft.com/office/drawing/2014/main" id="{D1D6EB35-5436-B21E-7C25-4D076A07A2B8}"/>
              </a:ext>
            </a:extLst>
          </p:cNvPr>
          <p:cNvSpPr txBox="1"/>
          <p:nvPr/>
        </p:nvSpPr>
        <p:spPr>
          <a:xfrm>
            <a:off x="11313" y="6488668"/>
            <a:ext cx="4824536" cy="369332"/>
          </a:xfrm>
          <a:prstGeom prst="rect">
            <a:avLst/>
          </a:prstGeom>
          <a:noFill/>
        </p:spPr>
        <p:txBody>
          <a:bodyPr wrap="square" rtlCol="0">
            <a:spAutoFit/>
          </a:bodyPr>
          <a:lstStyle/>
          <a:p>
            <a:r>
              <a:rPr lang="en-US" altLang="ja-JP" sz="1800" dirty="0">
                <a:latin typeface="BIZ UDPGothic" panose="020B0400000000000000" pitchFamily="34" charset="-128"/>
                <a:ea typeface="BIZ UDPGothic" panose="020B0400000000000000" pitchFamily="34" charset="-128"/>
              </a:rPr>
              <a:t>UDP : User Datagram Protocol</a:t>
            </a:r>
            <a:endParaRPr kumimoji="1" lang="ja-JP" altLang="en-US" dirty="0">
              <a:ea typeface="游ゴシック Medium" panose="020B0500000000000000" pitchFamily="50" charset="-128"/>
            </a:endParaRPr>
          </a:p>
        </p:txBody>
      </p:sp>
      <p:sp>
        <p:nvSpPr>
          <p:cNvPr id="7" name="テキスト ボックス 6">
            <a:extLst>
              <a:ext uri="{FF2B5EF4-FFF2-40B4-BE49-F238E27FC236}">
                <a16:creationId xmlns:a16="http://schemas.microsoft.com/office/drawing/2014/main" id="{7C38327C-EB31-7F2E-2CEE-BB72E51D3F4F}"/>
              </a:ext>
            </a:extLst>
          </p:cNvPr>
          <p:cNvSpPr txBox="1"/>
          <p:nvPr/>
        </p:nvSpPr>
        <p:spPr>
          <a:xfrm>
            <a:off x="4139505" y="6491669"/>
            <a:ext cx="4824536" cy="369332"/>
          </a:xfrm>
          <a:prstGeom prst="rect">
            <a:avLst/>
          </a:prstGeom>
          <a:noFill/>
        </p:spPr>
        <p:txBody>
          <a:bodyPr wrap="square" rtlCol="0">
            <a:spAutoFit/>
          </a:bodyPr>
          <a:lstStyle/>
          <a:p>
            <a:r>
              <a:rPr lang="en-US" altLang="ja-JP" dirty="0">
                <a:latin typeface="BIZ UDPGothic" panose="020B0400000000000000" pitchFamily="34" charset="-128"/>
                <a:ea typeface="BIZ UDPGothic" panose="020B0400000000000000" pitchFamily="34" charset="-128"/>
              </a:rPr>
              <a:t>FCS</a:t>
            </a:r>
            <a:r>
              <a:rPr lang="en-US" altLang="ja-JP" sz="1800" dirty="0">
                <a:latin typeface="BIZ UDPGothic" panose="020B0400000000000000" pitchFamily="34" charset="-128"/>
                <a:ea typeface="BIZ UDPGothic" panose="020B0400000000000000" pitchFamily="34" charset="-128"/>
              </a:rPr>
              <a:t> : Frame Check Sequence</a:t>
            </a:r>
            <a:endParaRPr kumimoji="1" lang="ja-JP" altLang="en-US" dirty="0">
              <a:ea typeface="游ゴシック Medium" panose="020B0500000000000000" pitchFamily="50" charset="-128"/>
            </a:endParaRPr>
          </a:p>
        </p:txBody>
      </p:sp>
      <p:sp>
        <p:nvSpPr>
          <p:cNvPr id="8" name="TextBox 7">
            <a:extLst>
              <a:ext uri="{FF2B5EF4-FFF2-40B4-BE49-F238E27FC236}">
                <a16:creationId xmlns:a16="http://schemas.microsoft.com/office/drawing/2014/main" id="{E95C6D2E-B4B8-7F34-918F-29087205EA27}"/>
              </a:ext>
            </a:extLst>
          </p:cNvPr>
          <p:cNvSpPr txBox="1"/>
          <p:nvPr/>
        </p:nvSpPr>
        <p:spPr>
          <a:xfrm>
            <a:off x="682099" y="2409448"/>
            <a:ext cx="8461901" cy="8925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600" dirty="0">
                <a:latin typeface="BIZ UDPGothic" panose="020B0400000000000000" pitchFamily="34" charset="-128"/>
                <a:ea typeface="BIZ UDPGothic" panose="020B0400000000000000" pitchFamily="34" charset="-128"/>
              </a:rPr>
              <a:t>プリアンブル     </a:t>
            </a:r>
            <a:r>
              <a:rPr kumimoji="1" lang="en-GB" altLang="ja-JP" sz="2600" dirty="0">
                <a:latin typeface="BIZ UDPGothic" panose="020B0400000000000000" pitchFamily="34" charset="-128"/>
                <a:ea typeface="BIZ UDPGothic" panose="020B0400000000000000" pitchFamily="34" charset="-128"/>
              </a:rPr>
              <a:t>: </a:t>
            </a:r>
            <a:r>
              <a:rPr kumimoji="1" lang="ja-JP" altLang="en-US" sz="2600" dirty="0">
                <a:latin typeface="BIZ UDPGothic" panose="020B0400000000000000" pitchFamily="34" charset="-128"/>
                <a:ea typeface="BIZ UDPGothic" panose="020B0400000000000000" pitchFamily="34" charset="-128"/>
              </a:rPr>
              <a:t>同期信号</a:t>
            </a:r>
            <a:r>
              <a:rPr kumimoji="1" lang="en-GB" altLang="ja-JP" sz="2600" dirty="0">
                <a:latin typeface="BIZ UDPGothic" panose="020B0400000000000000" pitchFamily="34" charset="-128"/>
                <a:ea typeface="BIZ UDPGothic" panose="020B0400000000000000" pitchFamily="34" charset="-128"/>
              </a:rPr>
              <a:t>,</a:t>
            </a:r>
            <a:r>
              <a:rPr lang="ja-JP" altLang="en-US" sz="2600" dirty="0">
                <a:latin typeface="BIZ UDPGothic" panose="020B0400000000000000" pitchFamily="34" charset="-128"/>
                <a:ea typeface="BIZ UDPGothic" panose="020B0400000000000000" pitchFamily="34" charset="-128"/>
              </a:rPr>
              <a:t>変調方式の情報</a:t>
            </a:r>
            <a:endParaRPr lang="en-GB" altLang="ja-JP" sz="26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kumimoji="1" lang="en-GB" sz="2600" dirty="0">
                <a:latin typeface="BIZ UDPGothic" panose="020B0400000000000000" pitchFamily="34" charset="-128"/>
                <a:ea typeface="BIZ UDPGothic" panose="020B0400000000000000" pitchFamily="34" charset="-128"/>
              </a:rPr>
              <a:t>MAC</a:t>
            </a:r>
            <a:r>
              <a:rPr kumimoji="1" lang="ja-JP" altLang="en-US" sz="2600" dirty="0">
                <a:latin typeface="BIZ UDPGothic" panose="020B0400000000000000" pitchFamily="34" charset="-128"/>
                <a:ea typeface="BIZ UDPGothic" panose="020B0400000000000000" pitchFamily="34" charset="-128"/>
              </a:rPr>
              <a:t>ヘッダ      </a:t>
            </a:r>
            <a:r>
              <a:rPr kumimoji="1" lang="en-GB" altLang="ja-JP" sz="2600" dirty="0">
                <a:latin typeface="BIZ UDPGothic" panose="020B0400000000000000" pitchFamily="34" charset="-128"/>
                <a:ea typeface="BIZ UDPGothic" panose="020B0400000000000000" pitchFamily="34" charset="-128"/>
              </a:rPr>
              <a:t>: </a:t>
            </a:r>
            <a:r>
              <a:rPr kumimoji="1" lang="ja-JP" altLang="en-US" sz="2600" dirty="0">
                <a:latin typeface="BIZ UDPGothic" panose="020B0400000000000000" pitchFamily="34" charset="-128"/>
                <a:ea typeface="BIZ UDPGothic" panose="020B0400000000000000" pitchFamily="34" charset="-128"/>
              </a:rPr>
              <a:t>宛先</a:t>
            </a:r>
            <a:r>
              <a:rPr lang="ja-JP" altLang="en-US" sz="2600" dirty="0">
                <a:latin typeface="BIZ UDPGothic" panose="020B0400000000000000" pitchFamily="34" charset="-128"/>
                <a:ea typeface="BIZ UDPGothic" panose="020B0400000000000000" pitchFamily="34" charset="-128"/>
              </a:rPr>
              <a:t>・</a:t>
            </a:r>
            <a:r>
              <a:rPr kumimoji="1" lang="ja-JP" altLang="en-US" sz="2600" dirty="0">
                <a:latin typeface="BIZ UDPGothic" panose="020B0400000000000000" pitchFamily="34" charset="-128"/>
                <a:ea typeface="BIZ UDPGothic" panose="020B0400000000000000" pitchFamily="34" charset="-128"/>
              </a:rPr>
              <a:t>自分のアドレス</a:t>
            </a:r>
            <a:r>
              <a:rPr kumimoji="1" lang="en-GB" altLang="ja-JP" sz="2600" dirty="0">
                <a:latin typeface="BIZ UDPGothic" panose="020B0400000000000000" pitchFamily="34" charset="-128"/>
                <a:ea typeface="BIZ UDPGothic" panose="020B0400000000000000" pitchFamily="34" charset="-128"/>
              </a:rPr>
              <a:t>,</a:t>
            </a:r>
            <a:r>
              <a:rPr kumimoji="1" lang="ja-JP" altLang="en-US" sz="2600" dirty="0">
                <a:latin typeface="BIZ UDPGothic" panose="020B0400000000000000" pitchFamily="34" charset="-128"/>
                <a:ea typeface="BIZ UDPGothic" panose="020B0400000000000000" pitchFamily="34" charset="-128"/>
              </a:rPr>
              <a:t>フレーム情報</a:t>
            </a:r>
            <a:endParaRPr kumimoji="1" lang="en-GB" altLang="ja-JP" sz="26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137359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CFBB2-69B5-7FD0-2C3B-F784A35AC7CF}"/>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3D1148-66CC-FCBC-1D88-0E2AF91A967E}"/>
              </a:ext>
            </a:extLst>
          </p:cNvPr>
          <p:cNvSpPr>
            <a:spLocks noGrp="1"/>
          </p:cNvSpPr>
          <p:nvPr>
            <p:ph idx="1"/>
          </p:nvPr>
        </p:nvSpPr>
        <p:spPr>
          <a:xfrm>
            <a:off x="-49948" y="1345806"/>
            <a:ext cx="9304428" cy="1064537"/>
          </a:xfrm>
        </p:spPr>
        <p:txBody>
          <a:bodyPr>
            <a:normAutofit/>
          </a:bodyPr>
          <a:lstStyle/>
          <a:p>
            <a:r>
              <a:rPr lang="ja-JP" altLang="en-US" sz="2400" dirty="0">
                <a:latin typeface="BIZ UDPゴシック" panose="020B0400000000000000" pitchFamily="50" charset="-128"/>
                <a:ea typeface="BIZ UDPゴシック" panose="020B0400000000000000" pitchFamily="50" charset="-128"/>
              </a:rPr>
              <a:t>受信感度</a:t>
            </a:r>
            <a:r>
              <a:rPr lang="en-US" altLang="ja-JP" sz="2400" dirty="0">
                <a:latin typeface="BIZ UDPゴシック" panose="020B0400000000000000" pitchFamily="50" charset="-128"/>
                <a:ea typeface="BIZ UDPゴシック" panose="020B0400000000000000" pitchFamily="50" charset="-128"/>
              </a:rPr>
              <a:t>(RSSI)</a:t>
            </a:r>
            <a:r>
              <a:rPr lang="ja-JP" altLang="en-US" sz="2400" dirty="0">
                <a:latin typeface="BIZ UDPゴシック" panose="020B0400000000000000" pitchFamily="50" charset="-128"/>
                <a:ea typeface="BIZ UDPゴシック" panose="020B0400000000000000" pitchFamily="50" charset="-128"/>
              </a:rPr>
              <a:t>から</a:t>
            </a:r>
            <a:r>
              <a:rPr lang="en-US" altLang="ja-JP" sz="2400" dirty="0">
                <a:latin typeface="BIZ UDPゴシック" panose="020B0400000000000000" pitchFamily="50" charset="-128"/>
                <a:ea typeface="BIZ UDPゴシック" panose="020B0400000000000000" pitchFamily="50" charset="-128"/>
              </a:rPr>
              <a:t>,MCS Index</a:t>
            </a:r>
            <a:r>
              <a:rPr lang="ja-JP" altLang="en-US" sz="2400" dirty="0">
                <a:latin typeface="BIZ UDPゴシック" panose="020B0400000000000000" pitchFamily="50" charset="-128"/>
                <a:ea typeface="BIZ UDPゴシック" panose="020B0400000000000000" pitchFamily="50" charset="-128"/>
              </a:rPr>
              <a:t>に基づいて伝送レートが決定</a:t>
            </a:r>
            <a:endParaRPr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本シミュレータは物理層のシミュレータから伝送レート</a:t>
            </a:r>
            <a:r>
              <a:rPr lang="ja-JP" altLang="en-US" sz="2400" dirty="0">
                <a:latin typeface="BIZ UDPゴシック" panose="020B0400000000000000" pitchFamily="50" charset="-128"/>
                <a:ea typeface="BIZ UDPゴシック" panose="020B0400000000000000" pitchFamily="50" charset="-128"/>
              </a:rPr>
              <a:t>を受け取る</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3" name="タイトル 2">
            <a:extLst>
              <a:ext uri="{FF2B5EF4-FFF2-40B4-BE49-F238E27FC236}">
                <a16:creationId xmlns:a16="http://schemas.microsoft.com/office/drawing/2014/main" id="{559E97F9-2EBD-9C24-79A4-6D101FF020F5}"/>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MCS Index</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08574BC-7B6C-C5D1-9D3B-A09DA4531823}"/>
              </a:ext>
            </a:extLst>
          </p:cNvPr>
          <p:cNvSpPr>
            <a:spLocks noGrp="1"/>
          </p:cNvSpPr>
          <p:nvPr>
            <p:ph type="sldNum" sz="quarter" idx="10"/>
          </p:nvPr>
        </p:nvSpPr>
        <p:spPr/>
        <p:txBody>
          <a:bodyPr/>
          <a:lstStyle/>
          <a:p>
            <a:fld id="{D2D8002D-B5B0-4BAC-B1F6-782DDCCE6D9C}" type="slidenum">
              <a:rPr kumimoji="1" lang="ja-JP" altLang="en-US" smtClean="0"/>
              <a:t>9</a:t>
            </a:fld>
            <a:endParaRPr kumimoji="1" lang="ja-JP" altLang="en-US"/>
          </a:p>
        </p:txBody>
      </p:sp>
      <p:pic>
        <p:nvPicPr>
          <p:cNvPr id="12" name="図 11" descr="\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title="IguanaTex Bitmap Display">
            <a:extLst>
              <a:ext uri="{FF2B5EF4-FFF2-40B4-BE49-F238E27FC236}">
                <a16:creationId xmlns:a16="http://schemas.microsoft.com/office/drawing/2014/main" id="{868FEF3A-E731-B11C-6044-45CF5EC670A3}"/>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88059" y="2623225"/>
            <a:ext cx="8167882" cy="3168351"/>
          </a:xfrm>
          <a:prstGeom prst="rect">
            <a:avLst/>
          </a:prstGeom>
        </p:spPr>
      </p:pic>
      <p:sp>
        <p:nvSpPr>
          <p:cNvPr id="5" name="テキスト ボックス 4">
            <a:extLst>
              <a:ext uri="{FF2B5EF4-FFF2-40B4-BE49-F238E27FC236}">
                <a16:creationId xmlns:a16="http://schemas.microsoft.com/office/drawing/2014/main" id="{72FEDE72-4DE3-51D1-6A4C-CC5BF0077262}"/>
              </a:ext>
            </a:extLst>
          </p:cNvPr>
          <p:cNvSpPr txBox="1"/>
          <p:nvPr/>
        </p:nvSpPr>
        <p:spPr>
          <a:xfrm>
            <a:off x="-51908" y="6173734"/>
            <a:ext cx="6768752"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RSSI : Received Signal Strength Indicator</a:t>
            </a:r>
            <a:endParaRPr kumimoji="1" lang="ja-JP" altLang="en-US" dirty="0">
              <a:ea typeface="游ゴシック Medium" panose="020B0500000000000000" pitchFamily="50" charset="-128"/>
            </a:endParaRPr>
          </a:p>
        </p:txBody>
      </p:sp>
      <p:sp>
        <p:nvSpPr>
          <p:cNvPr id="6" name="テキスト ボックス 5">
            <a:extLst>
              <a:ext uri="{FF2B5EF4-FFF2-40B4-BE49-F238E27FC236}">
                <a16:creationId xmlns:a16="http://schemas.microsoft.com/office/drawing/2014/main" id="{C3C737E1-9B8E-05A5-8646-CB17689370AF}"/>
              </a:ext>
            </a:extLst>
          </p:cNvPr>
          <p:cNvSpPr txBox="1"/>
          <p:nvPr/>
        </p:nvSpPr>
        <p:spPr>
          <a:xfrm>
            <a:off x="-51908" y="6488668"/>
            <a:ext cx="5976664"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MCS : Modulation and Coding Scheme</a:t>
            </a:r>
            <a:endParaRPr kumimoji="1" lang="ja-JP" altLang="en-US" dirty="0">
              <a:ea typeface="游ゴシック Medium" panose="020B0500000000000000" pitchFamily="50" charset="-128"/>
            </a:endParaRPr>
          </a:p>
        </p:txBody>
      </p:sp>
    </p:spTree>
    <p:extLst>
      <p:ext uri="{BB962C8B-B14F-4D97-AF65-F5344CB8AC3E}">
        <p14:creationId xmlns:p14="http://schemas.microsoft.com/office/powerpoint/2010/main" val="42717522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442.5617"/>
  <p:tag name="ORIGINALWIDTH" val="1692.986"/>
  <p:tag name="OUTPUTTYPE" val="PNG"/>
  <p:tag name="IGUANATEXVERSION" val="160"/>
  <p:tag name="LATEXADDIN" val="\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p:tag name="IGUANATEXSIZE" val="20"/>
  <p:tag name="IGUANATEXCURSOR" val="400"/>
  <p:tag name="TRANSPARENCY" val="True"/>
  <p:tag name="LATEXENGINEID" val="3"/>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69.75977"/>
  <p:tag name="OUTPUTTYPE" val="PNG"/>
  <p:tag name="IGUANATEXVERSION" val="160"/>
  <p:tag name="LATEXADDIN" val="\documentclass{jsarticle}&#10;\usepackage{amsmath}&#10;\usepackage[T1]{fontenc}&#10;\usepackage{lmodern}&#10;\usepackage{caption}&#10;\pagestyle{empty}&#10;&#10;\begin{document}&#10;&#10;&#10;\begin{align*}&#10;n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48.75677"/>
  <p:tag name="OUTPUTTYPE" val="PNG"/>
  <p:tag name="IGUANATEXVERSION" val="160"/>
  <p:tag name="LATEXADDIN" val="\documentclass{jsarticle}&#10;\usepackage{amsmath}&#10;\usepackage[T1]{fontenc}&#10;\usepackage{lmodern}&#10;\usepackage{caption}&#10;\pagestyle{empty}&#10;&#10;\begin{document}&#10;&#10;&#10;\begin{align*}&#10;s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72.2218"/>
  <p:tag name="ORIGINALWIDTH" val="959.573"/>
  <p:tag name="OUTPUTTYPE" val="PNG"/>
  <p:tag name="IGUANATEXVERSION" val="160"/>
  <p:tag name="LATEXADDIN" val="\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p:tag name="IGUANATEXSIZE" val="60"/>
  <p:tag name="IGUANATEXCURSOR" val="191"/>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templatev3">
  <a:themeElements>
    <a:clrScheme name="ユーザー定義 12">
      <a:dk1>
        <a:srgbClr val="515151"/>
      </a:dk1>
      <a:lt1>
        <a:srgbClr val="FFFFFF"/>
      </a:lt1>
      <a:dk2>
        <a:srgbClr val="490959"/>
      </a:dk2>
      <a:lt2>
        <a:srgbClr val="59091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游ゴシック_Segoe UI">
      <a:majorFont>
        <a:latin typeface="Segoe UI"/>
        <a:ea typeface="游ゴシック Medium"/>
        <a:cs typeface="ＭＳ Ｐゴシック"/>
      </a:majorFont>
      <a:minorFont>
        <a:latin typeface="Segoe UI"/>
        <a:ea typeface="游ゴシック Medium"/>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square" rtlCol="0" anchor="ctr">
        <a:spAutoFit/>
      </a:bodyPr>
      <a:lstStyle>
        <a:defPPr algn="ctr">
          <a:defRPr kumimoji="1" kern="0" dirty="0">
            <a:latin typeface="+mn-lt"/>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defRPr>
        </a:defPPr>
      </a:lstStyle>
    </a:lnDef>
    <a:txDef>
      <a:spPr>
        <a:noFill/>
      </a:spPr>
      <a:bodyPr wrap="square" rtlCol="0">
        <a:spAutoFit/>
      </a:bodyPr>
      <a:lstStyle>
        <a:defPPr>
          <a:defRPr kumimoji="1" dirty="0" smtClean="0">
            <a:ea typeface="游ゴシック Medium" panose="020B0500000000000000" pitchFamily="50" charset="-128"/>
          </a:defRPr>
        </a:defPPr>
      </a:lstStyle>
    </a:txDef>
  </a:objectDefaults>
  <a:extraClrSchemeLst>
    <a:extraClrScheme>
      <a:clrScheme name="template-05110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template-05110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template-05110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template-05110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202007_v2" id="{3664D476-5F0B-9F42-B475-60382BEB1FFE}" vid="{F01C8C58-98D8-494A-8273-D06D8500378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templatev3</Template>
  <TotalTime>6922</TotalTime>
  <Words>2985</Words>
  <Application>Microsoft Office PowerPoint</Application>
  <PresentationFormat>On-screen Show (4:3)</PresentationFormat>
  <Paragraphs>277</Paragraphs>
  <Slides>19</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BIZ UDPGothic</vt:lpstr>
      <vt:lpstr>BIZ UDPGothic</vt:lpstr>
      <vt:lpstr>游ゴシック Medium</vt:lpstr>
      <vt:lpstr>Arial</vt:lpstr>
      <vt:lpstr>Calibri</vt:lpstr>
      <vt:lpstr>Segoe UI</vt:lpstr>
      <vt:lpstr>Tahoma</vt:lpstr>
      <vt:lpstr>Times New Roman</vt:lpstr>
      <vt:lpstr>Wingdings</vt:lpstr>
      <vt:lpstr>templatev3</vt:lpstr>
      <vt:lpstr>クロスレイヤシミュレータにおける 無線LAN評価モデルの検討</vt:lpstr>
      <vt:lpstr>研究背景</vt:lpstr>
      <vt:lpstr>研究背景</vt:lpstr>
      <vt:lpstr>CSMA/CA</vt:lpstr>
      <vt:lpstr>CSMA/CA</vt:lpstr>
      <vt:lpstr>2進数バックオフ方式</vt:lpstr>
      <vt:lpstr>IFSによる優先制御</vt:lpstr>
      <vt:lpstr>フレーム構成モデル化</vt:lpstr>
      <vt:lpstr>MCS Index</vt:lpstr>
      <vt:lpstr>実装,　動作環境</vt:lpstr>
      <vt:lpstr>ネットワーク構成</vt:lpstr>
      <vt:lpstr>シミュレーション1 評価</vt:lpstr>
      <vt:lpstr>シミュレーション2 評価</vt:lpstr>
      <vt:lpstr>まとめ</vt:lpstr>
      <vt:lpstr>まとめ</vt:lpstr>
      <vt:lpstr>今後</vt:lpstr>
      <vt:lpstr>シミュレーション 概要</vt:lpstr>
      <vt:lpstr>研究背景</vt:lpstr>
      <vt:lpstr>研究背景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田中 暖大</dc:creator>
  <cp:lastModifiedBy>下沢 亮太郎</cp:lastModifiedBy>
  <cp:revision>489</cp:revision>
  <dcterms:created xsi:type="dcterms:W3CDTF">2025-02-20T03:45:47Z</dcterms:created>
  <dcterms:modified xsi:type="dcterms:W3CDTF">2025-02-28T03:37:37Z</dcterms:modified>
</cp:coreProperties>
</file>