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1" r:id="rId3"/>
    <p:sldId id="257" r:id="rId4"/>
    <p:sldId id="273" r:id="rId5"/>
    <p:sldId id="274" r:id="rId6"/>
    <p:sldId id="277" r:id="rId7"/>
    <p:sldId id="271" r:id="rId8"/>
    <p:sldId id="272" r:id="rId9"/>
    <p:sldId id="265" r:id="rId10"/>
    <p:sldId id="268" r:id="rId11"/>
    <p:sldId id="278" r:id="rId12"/>
    <p:sldId id="260" r:id="rId13"/>
    <p:sldId id="262" r:id="rId14"/>
    <p:sldId id="279" r:id="rId15"/>
    <p:sldId id="275" r:id="rId16"/>
    <p:sldId id="267" r:id="rId17"/>
    <p:sldId id="280" r:id="rId18"/>
    <p:sldId id="259"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2" autoAdjust="0"/>
    <p:restoredTop sz="84891" autoAdjust="0"/>
  </p:normalViewPr>
  <p:slideViewPr>
    <p:cSldViewPr>
      <p:cViewPr varScale="1">
        <p:scale>
          <a:sx n="88" d="100"/>
          <a:sy n="88" d="100"/>
        </p:scale>
        <p:origin x="2406"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2025/3/4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r>
              <a:rPr kumimoji="1" lang="ja-JP" altLang="en-US" dirty="0"/>
              <a:t>まず</a:t>
            </a:r>
            <a:endParaRPr kumimoji="1" lang="en-US" altLang="ja-JP" dirty="0"/>
          </a:p>
          <a:p>
            <a:endParaRPr kumimoji="1" lang="en-US" altLang="ja-JP" dirty="0"/>
          </a:p>
          <a:p>
            <a:r>
              <a:rPr kumimoji="1" lang="ja-JP" altLang="en-US" dirty="0"/>
              <a:t>精度を検証するため</a:t>
            </a:r>
            <a:endParaRPr kumimoji="1" lang="en-US" altLang="ja-JP" dirty="0"/>
          </a:p>
          <a:p>
            <a:endParaRPr kumimoji="1" lang="en-US" altLang="ja-JP" dirty="0"/>
          </a:p>
          <a:p>
            <a:r>
              <a:rPr kumimoji="1" lang="ja-JP" altLang="en-US" dirty="0"/>
              <a:t>次に</a:t>
            </a:r>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GB" altLang="ja-JP" dirty="0"/>
          </a:p>
          <a:p>
            <a:endParaRPr kumimoji="1" lang="en-GB" altLang="ja-JP" dirty="0"/>
          </a:p>
          <a:p>
            <a:r>
              <a:rPr kumimoji="1" lang="ja-JP" altLang="en-US" dirty="0"/>
              <a:t>先ほど説明したモデル化</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15</a:t>
            </a:fld>
            <a:endParaRPr kumimoji="1" lang="ja-JP" altLang="en-US"/>
          </a:p>
        </p:txBody>
      </p:sp>
    </p:spTree>
    <p:extLst>
      <p:ext uri="{BB962C8B-B14F-4D97-AF65-F5344CB8AC3E}">
        <p14:creationId xmlns:p14="http://schemas.microsoft.com/office/powerpoint/2010/main" val="393327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r>
              <a:rPr kumimoji="1" lang="ja-JP" altLang="en-US" dirty="0"/>
              <a:t>精度を調べるため二つのシミュレーションを行った</a:t>
            </a:r>
            <a:endParaRPr kumimoji="1" lang="en-GB" altLang="ja-JP" dirty="0"/>
          </a:p>
          <a:p>
            <a:endParaRPr kumimoji="1" lang="en-GB" altLang="ja-JP" dirty="0"/>
          </a:p>
          <a:p>
            <a:r>
              <a:rPr kumimoji="1" lang="ja-JP" altLang="en-US" dirty="0"/>
              <a:t>シミュレーション</a:t>
            </a:r>
            <a:r>
              <a:rPr kumimoji="1" lang="en-GB" altLang="ja-JP" dirty="0"/>
              <a:t>1</a:t>
            </a:r>
            <a:r>
              <a:rPr kumimoji="1" lang="ja-JP" altLang="en-US" dirty="0"/>
              <a:t>では</a:t>
            </a:r>
            <a:endParaRPr kumimoji="1" lang="en-GB" altLang="ja-JP" dirty="0"/>
          </a:p>
          <a:p>
            <a:endParaRPr kumimoji="1" lang="en-GB" altLang="ja-JP" dirty="0"/>
          </a:p>
          <a:p>
            <a:r>
              <a:rPr kumimoji="1" lang="ja-JP" altLang="en-US" dirty="0"/>
              <a:t>を行い理論値との比較を行った</a:t>
            </a:r>
            <a:endParaRPr kumimoji="1" lang="en-GB" altLang="ja-JP" dirty="0"/>
          </a:p>
          <a:p>
            <a:endParaRPr kumimoji="1" lang="en-GB" altLang="ja-JP" dirty="0"/>
          </a:p>
          <a:p>
            <a:r>
              <a:rPr kumimoji="1" lang="ja-JP" altLang="en-US" dirty="0"/>
              <a:t>シミュレーション</a:t>
            </a:r>
            <a:r>
              <a:rPr kumimoji="1" lang="en-GB" altLang="ja-JP" dirty="0"/>
              <a:t>2</a:t>
            </a:r>
            <a:r>
              <a:rPr kumimoji="1" lang="ja-JP" altLang="en-US" dirty="0"/>
              <a:t>では</a:t>
            </a:r>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17</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19</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BFEE-4429-883B-CB28-F5C38BF518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50F51-CA5A-D04D-1225-A60C952F1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3BDB-8ED5-6D5B-494D-F727B2A03E64}"/>
              </a:ext>
            </a:extLst>
          </p:cNvPr>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GB" altLang="ja-JP" dirty="0"/>
          </a:p>
          <a:p>
            <a:r>
              <a:rPr kumimoji="1" lang="ja-JP" altLang="en-US" dirty="0"/>
              <a:t>プロトコルが乗ると</a:t>
            </a:r>
            <a:endParaRPr kumimoji="1" lang="en-GB"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a:extLst>
              <a:ext uri="{FF2B5EF4-FFF2-40B4-BE49-F238E27FC236}">
                <a16:creationId xmlns:a16="http://schemas.microsoft.com/office/drawing/2014/main" id="{D599484B-FFF0-157A-815D-FCD377C9A3D8}"/>
              </a:ext>
            </a:extLst>
          </p:cNvPr>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2092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r>
              <a:rPr lang="ja-JP" altLang="en-US" dirty="0"/>
              <a:t>プロトコル乗せて</a:t>
            </a:r>
            <a:endParaRPr lang="en-US" altLang="ja-JP" dirty="0"/>
          </a:p>
          <a:p>
            <a:endParaRPr lang="en-US" altLang="ja-JP" dirty="0"/>
          </a:p>
          <a:p>
            <a:endParaRPr lang="en-GB"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altLang="ja-JP" dirty="0"/>
          </a:p>
          <a:p>
            <a:r>
              <a:rPr lang="en-US" altLang="ja-JP" dirty="0"/>
              <a:t>1997</a:t>
            </a:r>
            <a:r>
              <a:rPr lang="ja-JP" altLang="en-US" dirty="0"/>
              <a:t>年から無線</a:t>
            </a:r>
            <a:r>
              <a:rPr lang="en-US" altLang="ja-JP" dirty="0"/>
              <a:t>LAN</a:t>
            </a:r>
            <a:r>
              <a:rPr lang="ja-JP" altLang="en-US" dirty="0"/>
              <a:t>に主に実装されていて、今でも実際に使われているアクセス制御プロトコルです。</a:t>
            </a:r>
          </a:p>
          <a:p>
            <a:endParaRPr lang="ja-JP" altLang="en-US"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Contention Window</a:t>
            </a:r>
            <a:r>
              <a:rPr lang="ja-JP" altLang="en-US" dirty="0"/>
              <a:t>、乱数発生範囲の決め方には</a:t>
            </a:r>
            <a:r>
              <a:rPr lang="en-GB" altLang="ja-JP" dirty="0"/>
              <a:t>2</a:t>
            </a:r>
            <a:r>
              <a:rPr lang="ja-JP" altLang="en-US" dirty="0"/>
              <a:t>進数バックオフ方式というものが採用されています</a:t>
            </a:r>
            <a:endParaRPr lang="en-GB" altLang="ja-JP" dirty="0"/>
          </a:p>
          <a:p>
            <a:endParaRPr lang="en-GB" altLang="ja-JP" dirty="0"/>
          </a:p>
          <a:p>
            <a:endParaRPr lang="en-GB" altLang="ja-JP" dirty="0"/>
          </a:p>
          <a:p>
            <a:endParaRPr lang="en-GB"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6</a:t>
            </a:fld>
            <a:endParaRPr kumimoji="1" lang="ja-JP" altLang="en-US"/>
          </a:p>
        </p:txBody>
      </p:sp>
    </p:spTree>
    <p:extLst>
      <p:ext uri="{BB962C8B-B14F-4D97-AF65-F5344CB8AC3E}">
        <p14:creationId xmlns:p14="http://schemas.microsoft.com/office/powerpoint/2010/main" val="16388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lang="ja-JP" altLang="en-US" dirty="0"/>
              <a:t>シミュレーション諸元</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5" y="1484785"/>
            <a:ext cx="3888432" cy="3096344"/>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4110950" y="3811688"/>
            <a:ext cx="4835656" cy="769441"/>
          </a:xfrm>
          <a:prstGeom prst="rect">
            <a:avLst/>
          </a:prstGeom>
          <a:noFill/>
        </p:spPr>
        <p:txBody>
          <a:bodyPr wrap="square" rtlCol="0">
            <a:spAutoFit/>
          </a:bodyPr>
          <a:lstStyle/>
          <a:p>
            <a:r>
              <a:rPr kumimoji="1" lang="ja-JP" altLang="en-US" sz="2200" dirty="0">
                <a:latin typeface="BIZ UDPゴシック" panose="020B0400000000000000" pitchFamily="50" charset="-128"/>
                <a:ea typeface="BIZ UDPゴシック" panose="020B0400000000000000" pitchFamily="50" charset="-128"/>
              </a:rPr>
              <a:t>プロトコルを評価するために見通し内</a:t>
            </a:r>
            <a:endParaRPr kumimoji="1" lang="en-GB"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として電力は加味しないこととした</a:t>
            </a:r>
            <a:endParaRPr lang="en-US" altLang="ja-JP" sz="2200" dirty="0">
              <a:latin typeface="BIZ UDPゴシック" panose="020B0400000000000000" pitchFamily="50" charset="-128"/>
              <a:ea typeface="BIZ UDPゴシック" panose="020B0400000000000000" pitchFamily="50" charset="-128"/>
            </a:endParaRPr>
          </a:p>
        </p:txBody>
      </p:sp>
      <p:graphicFrame>
        <p:nvGraphicFramePr>
          <p:cNvPr id="2" name="Table 1">
            <a:extLst>
              <a:ext uri="{FF2B5EF4-FFF2-40B4-BE49-F238E27FC236}">
                <a16:creationId xmlns:a16="http://schemas.microsoft.com/office/drawing/2014/main" id="{9146B002-24D0-089C-9E96-0253F6506D57}"/>
              </a:ext>
            </a:extLst>
          </p:cNvPr>
          <p:cNvGraphicFramePr>
            <a:graphicFrameLocks noGrp="1"/>
          </p:cNvGraphicFramePr>
          <p:nvPr>
            <p:extLst>
              <p:ext uri="{D42A27DB-BD31-4B8C-83A1-F6EECF244321}">
                <p14:modId xmlns:p14="http://schemas.microsoft.com/office/powerpoint/2010/main" val="3785641168"/>
              </p:ext>
            </p:extLst>
          </p:nvPr>
        </p:nvGraphicFramePr>
        <p:xfrm>
          <a:off x="4054941" y="1700808"/>
          <a:ext cx="4947674" cy="1898368"/>
        </p:xfrm>
        <a:graphic>
          <a:graphicData uri="http://schemas.openxmlformats.org/drawingml/2006/table">
            <a:tbl>
              <a:tblPr>
                <a:tableStyleId>{5C22544A-7EE6-4342-B048-85BDC9FD1C3A}</a:tableStyleId>
              </a:tblPr>
              <a:tblGrid>
                <a:gridCol w="2154555">
                  <a:extLst>
                    <a:ext uri="{9D8B030D-6E8A-4147-A177-3AD203B41FA5}">
                      <a16:colId xmlns:a16="http://schemas.microsoft.com/office/drawing/2014/main" val="794870208"/>
                    </a:ext>
                  </a:extLst>
                </a:gridCol>
                <a:gridCol w="2793119">
                  <a:extLst>
                    <a:ext uri="{9D8B030D-6E8A-4147-A177-3AD203B41FA5}">
                      <a16:colId xmlns:a16="http://schemas.microsoft.com/office/drawing/2014/main" val="3777863158"/>
                    </a:ext>
                  </a:extLst>
                </a:gridCol>
              </a:tblGrid>
              <a:tr h="400113">
                <a:tc>
                  <a:txBody>
                    <a:bodyPr/>
                    <a:lstStyle/>
                    <a:p>
                      <a:pPr algn="ctr"/>
                      <a:r>
                        <a:rPr lang="ja-JP" altLang="en-US" dirty="0">
                          <a:latin typeface="BIZ UDPGothic" panose="020B0400000000000000" pitchFamily="34" charset="-128"/>
                          <a:ea typeface="BIZ UDPGothic" panose="020B0400000000000000" pitchFamily="34" charset="-128"/>
                        </a:rPr>
                        <a:t>対応規格</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IEEE 802.11a/b/g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741785"/>
                  </a:ext>
                </a:extLst>
              </a:tr>
              <a:tr h="698029">
                <a:tc>
                  <a:txBody>
                    <a:bodyPr/>
                    <a:lstStyle/>
                    <a:p>
                      <a:pPr algn="ctr"/>
                      <a:r>
                        <a:rPr lang="ja-JP" altLang="en-US" dirty="0">
                          <a:latin typeface="BIZ UDPGothic" panose="020B0400000000000000" pitchFamily="34" charset="-128"/>
                          <a:ea typeface="BIZ UDPGothic" panose="020B0400000000000000" pitchFamily="34" charset="-128"/>
                        </a:rPr>
                        <a:t>周波数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altLang="ja-JP" dirty="0">
                          <a:latin typeface="BIZ UDPGothic" panose="020B0400000000000000" pitchFamily="34" charset="-128"/>
                          <a:ea typeface="BIZ UDPGothic" panose="020B0400000000000000" pitchFamily="34" charset="-128"/>
                        </a:rPr>
                        <a:t>a</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5.2 GHz</a:t>
                      </a:r>
                    </a:p>
                    <a:p>
                      <a:pPr algn="ctr"/>
                      <a:r>
                        <a:rPr lang="en-GB" dirty="0">
                          <a:latin typeface="BIZ UDPGothic" panose="020B0400000000000000" pitchFamily="34" charset="-128"/>
                          <a:ea typeface="BIZ UDPGothic" panose="020B0400000000000000" pitchFamily="34" charset="-128"/>
                        </a:rPr>
                        <a:t>b/g</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2.4GHz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260452"/>
                  </a:ext>
                </a:extLst>
              </a:tr>
              <a:tr h="400113">
                <a:tc>
                  <a:txBody>
                    <a:bodyPr/>
                    <a:lstStyle/>
                    <a:p>
                      <a:pPr algn="ctr"/>
                      <a:r>
                        <a:rPr lang="ja-JP" altLang="en-US" dirty="0">
                          <a:latin typeface="BIZ UDPGothic" panose="020B0400000000000000" pitchFamily="34" charset="-128"/>
                          <a:ea typeface="BIZ UDPGothic" panose="020B0400000000000000" pitchFamily="34" charset="-128"/>
                        </a:rPr>
                        <a:t>ガードインターバル</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800 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374727"/>
                  </a:ext>
                </a:extLst>
              </a:tr>
              <a:tr h="400113">
                <a:tc>
                  <a:txBody>
                    <a:bodyPr/>
                    <a:lstStyle/>
                    <a:p>
                      <a:pPr algn="ctr"/>
                      <a:r>
                        <a:rPr lang="ja-JP" altLang="en-US" dirty="0">
                          <a:latin typeface="BIZ UDPGothic" panose="020B0400000000000000" pitchFamily="34" charset="-128"/>
                          <a:ea typeface="BIZ UDPGothic" panose="020B0400000000000000" pitchFamily="34" charset="-128"/>
                        </a:rPr>
                        <a:t>端末台数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1</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80</a:t>
                      </a:r>
                      <a:r>
                        <a:rPr lang="ja-JP" altLang="en-US" dirty="0">
                          <a:latin typeface="BIZ UDPGothic" panose="020B0400000000000000" pitchFamily="34" charset="-128"/>
                          <a:ea typeface="BIZ UDPGothic" panose="020B0400000000000000" pitchFamily="34" charset="-128"/>
                        </a:rPr>
                        <a:t>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078352"/>
                  </a:ext>
                </a:extLst>
              </a:tr>
            </a:tbl>
          </a:graphicData>
        </a:graphic>
      </p:graphicFrame>
      <p:sp>
        <p:nvSpPr>
          <p:cNvPr id="6" name="テキスト ボックス 36">
            <a:extLst>
              <a:ext uri="{FF2B5EF4-FFF2-40B4-BE49-F238E27FC236}">
                <a16:creationId xmlns:a16="http://schemas.microsoft.com/office/drawing/2014/main" id="{62AC04D0-9391-7368-9DC8-C25A103D4DE2}"/>
              </a:ext>
            </a:extLst>
          </p:cNvPr>
          <p:cNvSpPr txBox="1"/>
          <p:nvPr/>
        </p:nvSpPr>
        <p:spPr>
          <a:xfrm>
            <a:off x="229303" y="4898752"/>
            <a:ext cx="8807192"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精度を検証するために</a:t>
            </a:r>
            <a:r>
              <a:rPr lang="en-GB" altLang="ja-JP" sz="2000" dirty="0">
                <a:latin typeface="BIZ UDPゴシック" panose="020B0400000000000000" pitchFamily="50" charset="-128"/>
                <a:ea typeface="BIZ UDPゴシック" panose="020B0400000000000000" pitchFamily="50" charset="-128"/>
              </a:rPr>
              <a:t>, IEEE 802.11a, 24Mbps</a:t>
            </a:r>
            <a:r>
              <a:rPr lang="ja-JP" altLang="en-US" sz="2000" dirty="0">
                <a:latin typeface="BIZ UDPゴシック" panose="020B0400000000000000" pitchFamily="50" charset="-128"/>
                <a:ea typeface="BIZ UDPゴシック" panose="020B0400000000000000" pitchFamily="50" charset="-128"/>
              </a:rPr>
              <a:t>固定，</a:t>
            </a:r>
            <a:r>
              <a:rPr lang="en-GB" altLang="ja-JP" sz="2000" dirty="0">
                <a:latin typeface="BIZ UDPゴシック" panose="020B0400000000000000" pitchFamily="50" charset="-128"/>
                <a:ea typeface="BIZ UDPゴシック" panose="020B0400000000000000" pitchFamily="50" charset="-128"/>
              </a:rPr>
              <a:t>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回シミュレーションを行い理論値と比較</a:t>
            </a:r>
            <a:endParaRPr lang="en-GB" altLang="ja-JP" sz="2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endParaRPr lang="en-GB" altLang="ja-JP" sz="1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lang="en-GB" altLang="ja-JP" sz="2000" dirty="0">
                <a:latin typeface="BIZ UDPゴシック" panose="020B0400000000000000" pitchFamily="50" charset="-128"/>
                <a:ea typeface="BIZ UDPゴシック" panose="020B0400000000000000" pitchFamily="50" charset="-128"/>
              </a:rPr>
              <a:t>IEEE 802.11a, MCS Index</a:t>
            </a:r>
            <a:r>
              <a:rPr lang="ja-JP" altLang="en-US" sz="2000" dirty="0">
                <a:latin typeface="BIZ UDPゴシック" panose="020B0400000000000000" pitchFamily="50" charset="-128"/>
                <a:ea typeface="BIZ UDPゴシック" panose="020B0400000000000000" pitchFamily="50" charset="-128"/>
              </a:rPr>
              <a:t>に定義されている全ての伝送レート，</a:t>
            </a:r>
            <a:endParaRPr lang="en-GB" altLang="ja-JP" sz="2000" dirty="0">
              <a:latin typeface="BIZ UDPゴシック" panose="020B0400000000000000" pitchFamily="50" charset="-128"/>
              <a:ea typeface="BIZ UDPゴシック" panose="020B0400000000000000" pitchFamily="50" charset="-128"/>
            </a:endParaRPr>
          </a:p>
          <a:p>
            <a:r>
              <a:rPr lang="en-GB" altLang="ja-JP" sz="2000" dirty="0">
                <a:latin typeface="BIZ UDPゴシック" panose="020B0400000000000000" pitchFamily="50" charset="-128"/>
                <a:ea typeface="BIZ UDPゴシック" panose="020B0400000000000000" pitchFamily="50" charset="-128"/>
              </a:rPr>
              <a:t>    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回シミュレーションを行い同様の傾向が見られるか検証</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pic>
        <p:nvPicPr>
          <p:cNvPr id="7" name="図 6">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5736" y="1418956"/>
            <a:ext cx="4608512" cy="3439625"/>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72459" y="4864798"/>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spTree>
    <p:extLst>
      <p:ext uri="{BB962C8B-B14F-4D97-AF65-F5344CB8AC3E}">
        <p14:creationId xmlns:p14="http://schemas.microsoft.com/office/powerpoint/2010/main" val="282252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4" y="5660285"/>
            <a:ext cx="7648251" cy="461665"/>
          </a:xfrm>
          <a:prstGeom prst="rect">
            <a:avLst/>
          </a:prstGeom>
          <a:noFill/>
        </p:spPr>
        <p:txBody>
          <a:bodyPr wrap="square" rtlCol="0">
            <a:spAutoFit/>
          </a:bodyPr>
          <a:lstStyle/>
          <a:p>
            <a:pPr algn="ct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全ての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伝送レートで</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同様の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傾向が</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得られた</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a:extLst>
              <a:ext uri="{FF2B5EF4-FFF2-40B4-BE49-F238E27FC236}">
                <a16:creationId xmlns:a16="http://schemas.microsoft.com/office/drawing/2014/main" id="{C765A56F-A28C-48C2-A052-3B02A8B4656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80921" y="1556792"/>
            <a:ext cx="4982155" cy="3816424"/>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EC9D14C-DF86-F781-5C77-00E1C429A5DA}"/>
              </a:ext>
            </a:extLst>
          </p:cNvPr>
          <p:cNvSpPr/>
          <p:nvPr/>
        </p:nvSpPr>
        <p:spPr>
          <a:xfrm>
            <a:off x="426854" y="3132212"/>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2" name="TextBox 1">
            <a:extLst>
              <a:ext uri="{FF2B5EF4-FFF2-40B4-BE49-F238E27FC236}">
                <a16:creationId xmlns:a16="http://schemas.microsoft.com/office/drawing/2014/main" id="{E85B8AE5-5454-74B1-4E3A-BC0C5DD0A441}"/>
              </a:ext>
            </a:extLst>
          </p:cNvPr>
          <p:cNvSpPr txBox="1"/>
          <p:nvPr/>
        </p:nvSpPr>
        <p:spPr>
          <a:xfrm>
            <a:off x="-20908" y="6514351"/>
            <a:ext cx="4604456" cy="369332"/>
          </a:xfrm>
          <a:prstGeom prst="rect">
            <a:avLst/>
          </a:prstGeom>
          <a:noFill/>
        </p:spPr>
        <p:txBody>
          <a:bodyPr wrap="square" rtlCol="0">
            <a:spAutoFit/>
          </a:bodyPr>
          <a:lstStyle/>
          <a:p>
            <a:r>
              <a:rPr kumimoji="1" lang="en-GB" dirty="0">
                <a:latin typeface="BIZ UDPGothic" panose="020B0400000000000000" pitchFamily="34" charset="-128"/>
                <a:ea typeface="BIZ UDPGothic" panose="020B0400000000000000" pitchFamily="34" charset="-128"/>
              </a:rPr>
              <a:t>SNR : Signal-Noise Ratio</a:t>
            </a:r>
          </a:p>
        </p:txBody>
      </p:sp>
      <p:sp>
        <p:nvSpPr>
          <p:cNvPr id="5" name="TextBox 4">
            <a:extLst>
              <a:ext uri="{FF2B5EF4-FFF2-40B4-BE49-F238E27FC236}">
                <a16:creationId xmlns:a16="http://schemas.microsoft.com/office/drawing/2014/main" id="{BE914721-B9FA-91B7-B16E-8BA727202E5D}"/>
              </a:ext>
            </a:extLst>
          </p:cNvPr>
          <p:cNvSpPr txBox="1"/>
          <p:nvPr/>
        </p:nvSpPr>
        <p:spPr>
          <a:xfrm>
            <a:off x="328184" y="4804128"/>
            <a:ext cx="8136904" cy="17851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送信間隔を連続ではなくポアソン分布に</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位置や距離の概念を導入し端末ごとに伝送速度を反映させる</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位置情報を踏まえて受信時の</a:t>
            </a:r>
            <a:r>
              <a:rPr kumimoji="1" lang="en-US" altLang="ja-JP" sz="2200" dirty="0">
                <a:latin typeface="BIZ UDPGothic" panose="020B0400000000000000" pitchFamily="34" charset="-128"/>
                <a:ea typeface="BIZ UDPGothic" panose="020B0400000000000000" pitchFamily="34" charset="-128"/>
              </a:rPr>
              <a:t>SNR</a:t>
            </a:r>
            <a:r>
              <a:rPr kumimoji="1" lang="ja-JP" altLang="en-US" sz="2200" dirty="0">
                <a:latin typeface="BIZ UDPGothic" panose="020B0400000000000000" pitchFamily="34" charset="-128"/>
                <a:ea typeface="BIZ UDPGothic" panose="020B0400000000000000" pitchFamily="34" charset="-128"/>
              </a:rPr>
              <a:t>からキャプチャ効果でより実環境に近づける</a:t>
            </a:r>
          </a:p>
          <a:p>
            <a:endParaRPr kumimoji="1" lang="en-GB" sz="2200" dirty="0">
              <a:latin typeface="BIZ UDPGothic" panose="020B0400000000000000" pitchFamily="34" charset="-128"/>
              <a:ea typeface="BIZ UDPGothic" panose="020B0400000000000000" pitchFamily="34" charset="-128"/>
            </a:endParaRPr>
          </a:p>
        </p:txBody>
      </p:sp>
      <p:sp>
        <p:nvSpPr>
          <p:cNvPr id="8" name="テキスト ボックス 6">
            <a:extLst>
              <a:ext uri="{FF2B5EF4-FFF2-40B4-BE49-F238E27FC236}">
                <a16:creationId xmlns:a16="http://schemas.microsoft.com/office/drawing/2014/main" id="{5A141E7A-076D-2804-8C2B-8CC9AD97E50C}"/>
              </a:ext>
            </a:extLst>
          </p:cNvPr>
          <p:cNvSpPr txBox="1"/>
          <p:nvPr/>
        </p:nvSpPr>
        <p:spPr>
          <a:xfrm>
            <a:off x="361454" y="2854616"/>
            <a:ext cx="3983816"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提案シミュレータの評価</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6">
            <a:extLst>
              <a:ext uri="{FF2B5EF4-FFF2-40B4-BE49-F238E27FC236}">
                <a16:creationId xmlns:a16="http://schemas.microsoft.com/office/drawing/2014/main" id="{FB0143C3-F658-D907-B22F-0AF4027EE8D0}"/>
              </a:ext>
            </a:extLst>
          </p:cNvPr>
          <p:cNvSpPr txBox="1"/>
          <p:nvPr/>
        </p:nvSpPr>
        <p:spPr>
          <a:xfrm>
            <a:off x="750516" y="1914451"/>
            <a:ext cx="7398352"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物理層シミュレータと組み合わせるための無線</a:t>
            </a:r>
            <a:r>
              <a:rPr kumimoji="1" lang="en-US" altLang="ja-JP" sz="2400" dirty="0">
                <a:latin typeface="BIZ UDPゴシック" panose="020B0400000000000000" pitchFamily="50" charset="-128"/>
                <a:ea typeface="BIZ UDPゴシック" panose="020B0400000000000000" pitchFamily="50" charset="-128"/>
              </a:rPr>
              <a:t>LAN</a:t>
            </a:r>
          </a:p>
          <a:p>
            <a:r>
              <a:rPr kumimoji="1" lang="ja-JP" altLang="en-US" sz="2400" dirty="0">
                <a:latin typeface="BIZ UDPゴシック" panose="020B0400000000000000" pitchFamily="50" charset="-128"/>
                <a:ea typeface="BIZ UDPゴシック" panose="020B0400000000000000" pitchFamily="50" charset="-128"/>
              </a:rPr>
              <a:t>シミュレータを実現</a:t>
            </a:r>
          </a:p>
        </p:txBody>
      </p:sp>
      <p:sp>
        <p:nvSpPr>
          <p:cNvPr id="10" name="テキスト ボックス 6">
            <a:extLst>
              <a:ext uri="{FF2B5EF4-FFF2-40B4-BE49-F238E27FC236}">
                <a16:creationId xmlns:a16="http://schemas.microsoft.com/office/drawing/2014/main" id="{5E9AF1B6-0E15-BE04-EB07-FB66346A68A7}"/>
              </a:ext>
            </a:extLst>
          </p:cNvPr>
          <p:cNvSpPr txBox="1"/>
          <p:nvPr/>
        </p:nvSpPr>
        <p:spPr>
          <a:xfrm>
            <a:off x="750516" y="3515760"/>
            <a:ext cx="7398352"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理論値との差が最大で</a:t>
            </a:r>
            <a:r>
              <a:rPr kumimoji="1" lang="en-GB" altLang="ja-JP" sz="2400" dirty="0">
                <a:latin typeface="BIZ UDPゴシック" panose="020B0400000000000000" pitchFamily="50" charset="-128"/>
                <a:ea typeface="BIZ UDPゴシック" panose="020B0400000000000000" pitchFamily="50" charset="-128"/>
              </a:rPr>
              <a:t>2.75%</a:t>
            </a:r>
            <a:r>
              <a:rPr lang="ja-JP" altLang="en-US" sz="2400" dirty="0">
                <a:latin typeface="BIZ UDPゴシック" panose="020B0400000000000000" pitchFamily="50" charset="-128"/>
                <a:ea typeface="BIZ UDPゴシック" panose="020B0400000000000000" pitchFamily="50" charset="-128"/>
              </a:rPr>
              <a:t>を実現</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Rectangle: Rounded Corners 10">
            <a:extLst>
              <a:ext uri="{FF2B5EF4-FFF2-40B4-BE49-F238E27FC236}">
                <a16:creationId xmlns:a16="http://schemas.microsoft.com/office/drawing/2014/main" id="{7B4ADC10-E992-946C-0444-3BC86FA84D86}"/>
              </a:ext>
            </a:extLst>
          </p:cNvPr>
          <p:cNvSpPr/>
          <p:nvPr/>
        </p:nvSpPr>
        <p:spPr>
          <a:xfrm>
            <a:off x="426855" y="1707664"/>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342000" y="1367502"/>
            <a:ext cx="7182328"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クロスレイヤ評価のためのシミュレータを開発</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Rectangle: Rounded Corners 12">
            <a:extLst>
              <a:ext uri="{FF2B5EF4-FFF2-40B4-BE49-F238E27FC236}">
                <a16:creationId xmlns:a16="http://schemas.microsoft.com/office/drawing/2014/main" id="{B017FAD0-4C59-2ECE-A0F3-A2B01BACE1B8}"/>
              </a:ext>
            </a:extLst>
          </p:cNvPr>
          <p:cNvSpPr/>
          <p:nvPr/>
        </p:nvSpPr>
        <p:spPr>
          <a:xfrm>
            <a:off x="342000" y="4503035"/>
            <a:ext cx="8334455" cy="183997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6" name="TextBox 5">
            <a:extLst>
              <a:ext uri="{FF2B5EF4-FFF2-40B4-BE49-F238E27FC236}">
                <a16:creationId xmlns:a16="http://schemas.microsoft.com/office/drawing/2014/main" id="{A12CA235-606E-E69D-D4F6-E788BDF11A29}"/>
              </a:ext>
            </a:extLst>
          </p:cNvPr>
          <p:cNvSpPr txBox="1"/>
          <p:nvPr/>
        </p:nvSpPr>
        <p:spPr>
          <a:xfrm>
            <a:off x="328184" y="4267973"/>
            <a:ext cx="1103496" cy="523220"/>
          </a:xfrm>
          <a:prstGeom prst="rect">
            <a:avLst/>
          </a:prstGeom>
          <a:solidFill>
            <a:schemeClr val="bg1"/>
          </a:solidFill>
        </p:spPr>
        <p:txBody>
          <a:bodyPr wrap="square" rtlCol="0">
            <a:spAutoFit/>
          </a:bodyPr>
          <a:lstStyle/>
          <a:p>
            <a:pPr algn="ctr"/>
            <a:r>
              <a:rPr kumimoji="1" lang="ja-JP" altLang="en-US" sz="2800" dirty="0">
                <a:latin typeface="BIZ UDPGothic" panose="020B0400000000000000" pitchFamily="34" charset="-128"/>
                <a:ea typeface="BIZ UDPGothic" panose="020B0400000000000000" pitchFamily="34" charset="-128"/>
              </a:rPr>
              <a:t>今後</a:t>
            </a:r>
            <a:endParaRPr kumimoji="1" lang="en-GB" sz="28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328462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a:xfrm>
            <a:off x="457872" y="1340768"/>
            <a:ext cx="8280000" cy="5164192"/>
          </a:xfrm>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位置や距離の概念を導入し端末ごとに伝送速度を反映させる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5" name="TextBox 4">
            <a:extLst>
              <a:ext uri="{FF2B5EF4-FFF2-40B4-BE49-F238E27FC236}">
                <a16:creationId xmlns:a16="http://schemas.microsoft.com/office/drawing/2014/main" id="{8C4D7A22-F159-682A-529F-4C8622D6CF0E}"/>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Tree>
    <p:extLst>
      <p:ext uri="{BB962C8B-B14F-4D97-AF65-F5344CB8AC3E}">
        <p14:creationId xmlns:p14="http://schemas.microsoft.com/office/powerpoint/2010/main" val="84363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544189" y="3501008"/>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743221"/>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C5BD2-93B1-80D5-E9FD-5836BD8F80C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3431F5C-1EC6-8679-542C-0AE35823D8A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7AF0248B-4CF1-F844-1537-813D0C1BF177}"/>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65E93A68-F31D-E582-F216-7708BF9DFEFB}"/>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a:t>
            </a:r>
          </a:p>
        </p:txBody>
      </p:sp>
      <p:sp>
        <p:nvSpPr>
          <p:cNvPr id="7" name="テキスト ボックス 6">
            <a:extLst>
              <a:ext uri="{FF2B5EF4-FFF2-40B4-BE49-F238E27FC236}">
                <a16:creationId xmlns:a16="http://schemas.microsoft.com/office/drawing/2014/main" id="{962B679E-3D81-9C7A-63AD-902B09029FE7}"/>
              </a:ext>
            </a:extLst>
          </p:cNvPr>
          <p:cNvSpPr txBox="1"/>
          <p:nvPr/>
        </p:nvSpPr>
        <p:spPr>
          <a:xfrm>
            <a:off x="611560" y="3284311"/>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a:t>
            </a:r>
            <a:r>
              <a:rPr lang="ja-JP" altLang="en-US" sz="3200" dirty="0">
                <a:latin typeface="BIZ UDPゴシック" panose="020B0400000000000000" pitchFamily="50" charset="-128"/>
                <a:ea typeface="BIZ UDPゴシック" panose="020B0400000000000000" pitchFamily="50" charset="-128"/>
              </a:rPr>
              <a:t>難しい</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8" name="矢印: 下 7">
            <a:extLst>
              <a:ext uri="{FF2B5EF4-FFF2-40B4-BE49-F238E27FC236}">
                <a16:creationId xmlns:a16="http://schemas.microsoft.com/office/drawing/2014/main" id="{FDC5644E-DB27-5820-BD74-D564ED3478F2}"/>
              </a:ext>
            </a:extLst>
          </p:cNvPr>
          <p:cNvSpPr/>
          <p:nvPr/>
        </p:nvSpPr>
        <p:spPr>
          <a:xfrm>
            <a:off x="4283968" y="2672010"/>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A7D3D88-49B9-6DC9-0871-1F7B592A8572}"/>
              </a:ext>
            </a:extLst>
          </p:cNvPr>
          <p:cNvSpPr txBox="1"/>
          <p:nvPr/>
        </p:nvSpPr>
        <p:spPr>
          <a:xfrm>
            <a:off x="-80354" y="4847584"/>
            <a:ext cx="9304707"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dirty="0">
              <a:latin typeface="BIZ UDPゴシック" panose="020B0400000000000000" pitchFamily="50" charset="-128"/>
              <a:ea typeface="BIZ UDPゴシック" panose="020B0400000000000000" pitchFamily="50" charset="-128"/>
            </a:endParaRPr>
          </a:p>
          <a:p>
            <a:pPr algn="ctr"/>
            <a:r>
              <a:rPr lang="ja-JP" altLang="en-US" sz="3200" dirty="0">
                <a:latin typeface="BIZ UDPゴシック" panose="020B0400000000000000" pitchFamily="50" charset="-128"/>
                <a:ea typeface="BIZ UDPゴシック" panose="020B0400000000000000" pitchFamily="50" charset="-128"/>
              </a:rPr>
              <a:t>クロスレイヤでの評価を行えるシミュレータが必要</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F1FCC4C-090B-E209-836C-DFFF6F1410C7}"/>
              </a:ext>
            </a:extLst>
          </p:cNvPr>
          <p:cNvSpPr txBox="1"/>
          <p:nvPr/>
        </p:nvSpPr>
        <p:spPr>
          <a:xfrm>
            <a:off x="580210" y="3869086"/>
            <a:ext cx="8744318" cy="461665"/>
          </a:xfrm>
          <a:prstGeom prst="rect">
            <a:avLst/>
          </a:prstGeom>
          <a:noFill/>
        </p:spPr>
        <p:txBody>
          <a:bodyPr wrap="square" rtlCol="0">
            <a:spAutoFit/>
          </a:bodyPr>
          <a:lstStyle/>
          <a:p>
            <a:pPr algn="ctr"/>
            <a:r>
              <a:rPr lang="ja-JP" altLang="en-US" sz="2400" dirty="0">
                <a:latin typeface="BIZ UDPゴシック" panose="020B0400000000000000" pitchFamily="50" charset="-128"/>
                <a:ea typeface="BIZ UDPゴシック" panose="020B0400000000000000" pitchFamily="50" charset="-128"/>
              </a:rPr>
              <a:t>例</a:t>
            </a:r>
            <a:r>
              <a:rPr lang="en-GB" altLang="ja-JP" sz="2400" dirty="0">
                <a:latin typeface="BIZ UDPゴシック" panose="020B0400000000000000" pitchFamily="50" charset="-128"/>
                <a:ea typeface="BIZ UDPゴシック" panose="020B0400000000000000" pitchFamily="50" charset="-128"/>
              </a:rPr>
              <a:t>) IEEE</a:t>
            </a:r>
            <a:r>
              <a:rPr lang="ja-JP" altLang="en-US" sz="2400" dirty="0">
                <a:latin typeface="BIZ UDPゴシック" panose="020B0400000000000000" pitchFamily="50" charset="-128"/>
                <a:ea typeface="BIZ UDPゴシック" panose="020B0400000000000000" pitchFamily="50" charset="-128"/>
              </a:rPr>
              <a:t> </a:t>
            </a:r>
            <a:r>
              <a:rPr lang="en-US" altLang="ja-JP" sz="2400" dirty="0">
                <a:latin typeface="BIZ UDPゴシック" panose="020B0400000000000000" pitchFamily="50" charset="-128"/>
                <a:ea typeface="BIZ UDPゴシック" panose="020B0400000000000000" pitchFamily="50" charset="-128"/>
              </a:rPr>
              <a:t>802.11ac</a:t>
            </a:r>
            <a:r>
              <a:rPr lang="ja-JP" altLang="en-US" sz="2400" dirty="0">
                <a:latin typeface="BIZ UDPゴシック" panose="020B0400000000000000" pitchFamily="50" charset="-128"/>
                <a:ea typeface="BIZ UDPゴシック" panose="020B0400000000000000" pitchFamily="50" charset="-128"/>
              </a:rPr>
              <a:t>では</a:t>
            </a:r>
            <a:r>
              <a:rPr lang="en-US" altLang="ja-JP" sz="2400" dirty="0">
                <a:latin typeface="BIZ UDPゴシック" panose="020B0400000000000000" pitchFamily="50" charset="-128"/>
                <a:ea typeface="BIZ UDPゴシック" panose="020B0400000000000000" pitchFamily="50" charset="-128"/>
              </a:rPr>
              <a:t>MU-MIMO</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C5D0ED79-66FB-6C6E-148A-E97D7EA7220F}"/>
              </a:ext>
            </a:extLst>
          </p:cNvPr>
          <p:cNvSpPr txBox="1"/>
          <p:nvPr/>
        </p:nvSpPr>
        <p:spPr>
          <a:xfrm>
            <a:off x="-2570" y="6226191"/>
            <a:ext cx="7632733" cy="646331"/>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a:p>
            <a:r>
              <a:rPr lang="en-US" altLang="ja-JP" dirty="0">
                <a:latin typeface="BIZ UDPゴシック" panose="020B0400000000000000" pitchFamily="50" charset="-128"/>
                <a:ea typeface="BIZ UDPゴシック" panose="020B0400000000000000" pitchFamily="50" charset="-128"/>
              </a:rPr>
              <a:t>MU-MIMO : Multi User-</a:t>
            </a:r>
            <a:r>
              <a:rPr lang="en-US" altLang="ja-JP" dirty="0" err="1">
                <a:latin typeface="BIZ UDPゴシック" panose="020B0400000000000000" pitchFamily="50" charset="-128"/>
                <a:ea typeface="BIZ UDPゴシック" panose="020B0400000000000000" pitchFamily="50" charset="-128"/>
              </a:rPr>
              <a:t>MultipleInput</a:t>
            </a:r>
            <a:r>
              <a:rPr lang="en-US" altLang="ja-JP" dirty="0">
                <a:latin typeface="BIZ UDPゴシック" panose="020B0400000000000000" pitchFamily="50" charset="-128"/>
                <a:ea typeface="BIZ UDPゴシック" panose="020B0400000000000000" pitchFamily="50" charset="-128"/>
              </a:rPr>
              <a:t> </a:t>
            </a:r>
            <a:r>
              <a:rPr lang="en-US" altLang="ja-JP" dirty="0" err="1">
                <a:latin typeface="BIZ UDPゴシック" panose="020B0400000000000000" pitchFamily="50" charset="-128"/>
                <a:ea typeface="BIZ UDPゴシック" panose="020B0400000000000000" pitchFamily="50" charset="-128"/>
              </a:rPr>
              <a:t>MultipleOutput</a:t>
            </a: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1131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a:t>
            </a:r>
            <a:endParaRPr lang="en-US" altLang="ja-JP" sz="1800" kern="0" dirty="0">
              <a:latin typeface="BIZ UDPゴシック" panose="020B0400000000000000" pitchFamily="50" charset="-128"/>
              <a:ea typeface="BIZ UDPゴシック" panose="020B0400000000000000" pitchFamily="50" charset="-128"/>
            </a:endParaRP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grpSp>
        <p:nvGrpSpPr>
          <p:cNvPr id="2" name="グループ化 1">
            <a:extLst>
              <a:ext uri="{FF2B5EF4-FFF2-40B4-BE49-F238E27FC236}">
                <a16:creationId xmlns:a16="http://schemas.microsoft.com/office/drawing/2014/main" id="{31D8E564-004F-E082-A824-EFB84922F1FD}"/>
              </a:ext>
            </a:extLst>
          </p:cNvPr>
          <p:cNvGrpSpPr/>
          <p:nvPr/>
        </p:nvGrpSpPr>
        <p:grpSpPr>
          <a:xfrm>
            <a:off x="-86268" y="2134338"/>
            <a:ext cx="9192838" cy="4074759"/>
            <a:chOff x="-86268" y="2134338"/>
            <a:chExt cx="9192838" cy="4074759"/>
          </a:xfrm>
        </p:grpSpPr>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gr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pic>
        <p:nvPicPr>
          <p:cNvPr id="10" name="Picture 9" descr="A group of blue and white rectangles&#10;&#10;AI-generated content may be incorrect.">
            <a:extLst>
              <a:ext uri="{FF2B5EF4-FFF2-40B4-BE49-F238E27FC236}">
                <a16:creationId xmlns:a16="http://schemas.microsoft.com/office/drawing/2014/main" id="{408748AD-9E00-C84F-C8C9-31B9537F63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303" y="1348571"/>
            <a:ext cx="8510079" cy="4709533"/>
          </a:xfrm>
          <a:prstGeom prst="rect">
            <a:avLst/>
          </a:prstGeom>
        </p:spPr>
      </p:pic>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sp>
        <p:nvSpPr>
          <p:cNvPr id="7" name="TextBox 6">
            <a:extLst>
              <a:ext uri="{FF2B5EF4-FFF2-40B4-BE49-F238E27FC236}">
                <a16:creationId xmlns:a16="http://schemas.microsoft.com/office/drawing/2014/main" id="{3FC176C5-6765-0457-307E-DE8887D79DD4}"/>
              </a:ext>
            </a:extLst>
          </p:cNvPr>
          <p:cNvSpPr txBox="1"/>
          <p:nvPr/>
        </p:nvSpPr>
        <p:spPr>
          <a:xfrm>
            <a:off x="3131840" y="6158345"/>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pic>
        <p:nvPicPr>
          <p:cNvPr id="5" name="Picture 4">
            <a:extLst>
              <a:ext uri="{FF2B5EF4-FFF2-40B4-BE49-F238E27FC236}">
                <a16:creationId xmlns:a16="http://schemas.microsoft.com/office/drawing/2014/main" id="{8DE32ADB-91F9-BBAB-E185-00730C9EC7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552" y="1405471"/>
            <a:ext cx="7853343" cy="4752874"/>
          </a:xfrm>
          <a:prstGeom prst="rect">
            <a:avLst/>
          </a:prstGeom>
        </p:spPr>
      </p:pic>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11021" y="2716268"/>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20072" y="2063772"/>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543726" y="221205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100392" y="2209955"/>
            <a:ext cx="89167" cy="108372"/>
          </a:xfrm>
          <a:prstGeom prst="rect">
            <a:avLst/>
          </a:prstGeom>
        </p:spPr>
      </p:pic>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679530" y="4845008"/>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pic>
        <p:nvPicPr>
          <p:cNvPr id="5" name="Picture 4" descr="A black background with a black square&#10;&#10;AI-generated content may be incorrect.">
            <a:extLst>
              <a:ext uri="{FF2B5EF4-FFF2-40B4-BE49-F238E27FC236}">
                <a16:creationId xmlns:a16="http://schemas.microsoft.com/office/drawing/2014/main" id="{CC424A49-A007-3AD5-2A7A-0385AA9654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544" y="1196752"/>
            <a:ext cx="5848404" cy="5112568"/>
          </a:xfrm>
          <a:prstGeom prst="rect">
            <a:avLst/>
          </a:prstGeom>
        </p:spPr>
      </p:pic>
      <p:sp>
        <p:nvSpPr>
          <p:cNvPr id="6" name="テキスト ボックス 5">
            <a:extLst>
              <a:ext uri="{FF2B5EF4-FFF2-40B4-BE49-F238E27FC236}">
                <a16:creationId xmlns:a16="http://schemas.microsoft.com/office/drawing/2014/main" id="{1225D1A8-3951-57F2-34E7-719799BDEC2F}"/>
              </a:ext>
            </a:extLst>
          </p:cNvPr>
          <p:cNvSpPr txBox="1"/>
          <p:nvPr/>
        </p:nvSpPr>
        <p:spPr>
          <a:xfrm>
            <a:off x="0" y="6218997"/>
            <a:ext cx="7668344"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CW : Contenti</a:t>
            </a:r>
            <a:r>
              <a:rPr lang="en-US" altLang="ja-JP" dirty="0">
                <a:latin typeface="BIZ UDPゴシック" panose="020B0400000000000000" pitchFamily="50" charset="-128"/>
                <a:ea typeface="BIZ UDPゴシック" panose="020B0400000000000000" pitchFamily="50" charset="-128"/>
              </a:rPr>
              <a:t>on window, </a:t>
            </a:r>
            <a:r>
              <a:rPr lang="ja-JP" altLang="en-US" dirty="0">
                <a:latin typeface="BIZ UDPゴシック" panose="020B0400000000000000" pitchFamily="50" charset="-128"/>
                <a:ea typeface="BIZ UDPゴシック" panose="020B0400000000000000" pitchFamily="50" charset="-128"/>
              </a:rPr>
              <a:t>乱数発生範囲</a:t>
            </a:r>
            <a:endParaRPr lang="en-GB" altLang="ja-JP" dirty="0">
              <a:latin typeface="BIZ UDPゴシック" panose="020B0400000000000000" pitchFamily="50" charset="-128"/>
              <a:ea typeface="BIZ UDPゴシック" panose="020B0400000000000000" pitchFamily="50" charset="-128"/>
            </a:endParaRPr>
          </a:p>
          <a:p>
            <a:r>
              <a:rPr kumimoji="1" lang="en-US" altLang="ja-JP" dirty="0" err="1">
                <a:latin typeface="BIZ UDPゴシック" panose="020B0400000000000000" pitchFamily="50" charset="-128"/>
                <a:ea typeface="BIZ UDPゴシック" panose="020B0400000000000000" pitchFamily="50" charset="-128"/>
              </a:rPr>
              <a:t>CWmin</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の最小， </a:t>
            </a:r>
            <a:r>
              <a:rPr kumimoji="1" lang="en-US" altLang="ja-JP" dirty="0" err="1">
                <a:latin typeface="BIZ UDPゴシック" panose="020B0400000000000000" pitchFamily="50" charset="-128"/>
                <a:ea typeface="BIZ UDPゴシック" panose="020B0400000000000000" pitchFamily="50" charset="-128"/>
              </a:rPr>
              <a:t>Cwmax</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の最大</a:t>
            </a: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901337"/>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a:t>
            </a:r>
            <a:endParaRPr kumimoji="1"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166227"/>
            <a:ext cx="3168352" cy="369332"/>
          </a:xfrm>
          <a:prstGeom prst="rect">
            <a:avLst/>
          </a:prstGeom>
          <a:noFill/>
        </p:spPr>
        <p:txBody>
          <a:bodyPr wrap="square" rtlCol="0">
            <a:spAutoFit/>
          </a:bodyPr>
          <a:lstStyle/>
          <a:p>
            <a:r>
              <a:rPr kumimoji="1" lang="en-GB" altLang="ja-JP" dirty="0">
                <a:latin typeface="BIZ UDPGothic" panose="020B0400000000000000" pitchFamily="34" charset="-128"/>
                <a:ea typeface="BIZ UDPGothic" panose="020B0400000000000000" pitchFamily="34" charset="-128"/>
              </a:rPr>
              <a:t>IFS : Inter Frame Space</a:t>
            </a:r>
            <a:endParaRPr kumimoji="1" lang="ja-JP" altLang="en-US"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12288"/>
            <a:ext cx="9438584" cy="646331"/>
          </a:xfrm>
          <a:prstGeom prst="rect">
            <a:avLst/>
          </a:prstGeom>
          <a:noFill/>
        </p:spPr>
        <p:txBody>
          <a:bodyPr wrap="square" rtlCol="0">
            <a:spAutoFit/>
          </a:bodyPr>
          <a:lstStyle/>
          <a:p>
            <a:r>
              <a:rPr lang="en-GB" altLang="ja-JP" dirty="0">
                <a:latin typeface="BIZ UDPGothic" panose="020B0400000000000000" pitchFamily="34" charset="-128"/>
                <a:ea typeface="BIZ UDPGothic" panose="020B0400000000000000" pitchFamily="34" charset="-128"/>
              </a:rPr>
              <a:t>DIFS : Distributed Inter Frame Space</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SIFS : Short Inter Frame Space</a:t>
            </a:r>
            <a:endParaRPr kumimoji="1" lang="ja-JP" altLang="en-US" dirty="0">
              <a:ea typeface="游ゴシック Medium" panose="020B0500000000000000" pitchFamily="50" charset="-128"/>
            </a:endParaRPr>
          </a:p>
          <a:p>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p:blipFill>
        <p:spPr>
          <a:xfrm>
            <a:off x="395536" y="4104201"/>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179958" y="1576951"/>
            <a:ext cx="8784083" cy="553998"/>
          </a:xfrm>
          <a:prstGeom prst="rect">
            <a:avLst/>
          </a:prstGeom>
          <a:noFill/>
        </p:spPr>
        <p:txBody>
          <a:bodyPr wrap="square" rtlCol="0">
            <a:spAutoFit/>
          </a:bodyPr>
          <a:lstStyle/>
          <a:p>
            <a:r>
              <a:rPr lang="en-US" altLang="ja-JP" sz="3000" b="1" dirty="0">
                <a:latin typeface="BIZ UDPGothic" panose="020B0400000000000000" pitchFamily="34" charset="-128"/>
                <a:ea typeface="BIZ UDPGothic" panose="020B0400000000000000" pitchFamily="34" charset="-128"/>
              </a:rPr>
              <a:t>UDP</a:t>
            </a:r>
            <a:r>
              <a:rPr lang="ja-JP" altLang="en-US" sz="3000" b="1" dirty="0">
                <a:latin typeface="BIZ UDPGothic" panose="020B0400000000000000" pitchFamily="34" charset="-128"/>
                <a:ea typeface="BIZ UDPGothic" panose="020B0400000000000000" pitchFamily="34" charset="-128"/>
              </a:rPr>
              <a:t>レベルのフレーム構成をモデル化</a:t>
            </a: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1313" y="6488668"/>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139505" y="6491669"/>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
        <p:nvSpPr>
          <p:cNvPr id="8" name="TextBox 7">
            <a:extLst>
              <a:ext uri="{FF2B5EF4-FFF2-40B4-BE49-F238E27FC236}">
                <a16:creationId xmlns:a16="http://schemas.microsoft.com/office/drawing/2014/main" id="{E95C6D2E-B4B8-7F34-918F-29087205EA27}"/>
              </a:ext>
            </a:extLst>
          </p:cNvPr>
          <p:cNvSpPr txBox="1"/>
          <p:nvPr/>
        </p:nvSpPr>
        <p:spPr>
          <a:xfrm>
            <a:off x="682099" y="2409448"/>
            <a:ext cx="8461901" cy="8925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600" dirty="0">
                <a:latin typeface="BIZ UDPGothic" panose="020B0400000000000000" pitchFamily="34" charset="-128"/>
                <a:ea typeface="BIZ UDPGothic" panose="020B0400000000000000" pitchFamily="34" charset="-128"/>
              </a:rPr>
              <a:t>プリアンブル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同期信号</a:t>
            </a:r>
            <a:r>
              <a:rPr kumimoji="1" lang="en-GB" altLang="ja-JP" sz="2600" dirty="0">
                <a:latin typeface="BIZ UDPGothic" panose="020B0400000000000000" pitchFamily="34" charset="-128"/>
                <a:ea typeface="BIZ UDPGothic" panose="020B0400000000000000" pitchFamily="34" charset="-128"/>
              </a:rPr>
              <a:t>,</a:t>
            </a:r>
            <a:r>
              <a:rPr lang="ja-JP" altLang="en-US" sz="2600" dirty="0">
                <a:latin typeface="BIZ UDPGothic" panose="020B0400000000000000" pitchFamily="34" charset="-128"/>
                <a:ea typeface="BIZ UDPGothic" panose="020B0400000000000000" pitchFamily="34" charset="-128"/>
              </a:rPr>
              <a:t>変調方式の情報</a:t>
            </a:r>
            <a:endParaRPr lang="en-GB" altLang="ja-JP" sz="26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kumimoji="1" lang="en-GB" sz="2600" dirty="0">
                <a:latin typeface="BIZ UDPGothic" panose="020B0400000000000000" pitchFamily="34" charset="-128"/>
                <a:ea typeface="BIZ UDPGothic" panose="020B0400000000000000" pitchFamily="34" charset="-128"/>
              </a:rPr>
              <a:t>MAC</a:t>
            </a:r>
            <a:r>
              <a:rPr kumimoji="1" lang="ja-JP" altLang="en-US" sz="2600" dirty="0">
                <a:latin typeface="BIZ UDPGothic" panose="020B0400000000000000" pitchFamily="34" charset="-128"/>
                <a:ea typeface="BIZ UDPGothic" panose="020B0400000000000000" pitchFamily="34" charset="-128"/>
              </a:rPr>
              <a:t>ヘッダ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宛先</a:t>
            </a:r>
            <a:r>
              <a:rPr lang="ja-JP" altLang="en-US"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自分のアドレス</a:t>
            </a:r>
            <a:r>
              <a:rPr kumimoji="1" lang="en-GB" altLang="ja-JP"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フレーム情報</a:t>
            </a:r>
            <a:endParaRPr kumimoji="1" lang="en-GB" altLang="ja-JP" sz="26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49948" y="1345806"/>
            <a:ext cx="9304428" cy="1064537"/>
          </a:xfrm>
        </p:spPr>
        <p:txBody>
          <a:bodyPr>
            <a:normAutofit/>
          </a:bodyPr>
          <a:lstStyle/>
          <a:p>
            <a:r>
              <a:rPr lang="ja-JP" altLang="en-US" sz="2400" dirty="0">
                <a:latin typeface="BIZ UDPゴシック" panose="020B0400000000000000" pitchFamily="50" charset="-128"/>
                <a:ea typeface="BIZ UDPゴシック" panose="020B0400000000000000" pitchFamily="50" charset="-128"/>
              </a:rPr>
              <a:t>受信感度</a:t>
            </a:r>
            <a:r>
              <a:rPr lang="en-US" altLang="ja-JP" sz="2400" dirty="0">
                <a:latin typeface="BIZ UDPゴシック" panose="020B0400000000000000" pitchFamily="50" charset="-128"/>
                <a:ea typeface="BIZ UDPゴシック" panose="020B0400000000000000" pitchFamily="50" charset="-128"/>
              </a:rPr>
              <a:t>(RSSI)</a:t>
            </a:r>
            <a:r>
              <a:rPr lang="ja-JP" altLang="en-US" sz="2400" dirty="0">
                <a:latin typeface="BIZ UDPゴシック" panose="020B0400000000000000" pitchFamily="50" charset="-128"/>
                <a:ea typeface="BIZ UDPゴシック" panose="020B0400000000000000" pitchFamily="50" charset="-128"/>
              </a:rPr>
              <a:t>から</a:t>
            </a:r>
            <a:r>
              <a:rPr lang="en-US" altLang="ja-JP" sz="2400" dirty="0">
                <a:latin typeface="BIZ UDPゴシック" panose="020B0400000000000000" pitchFamily="50" charset="-128"/>
                <a:ea typeface="BIZ UDPゴシック" panose="020B0400000000000000" pitchFamily="50" charset="-128"/>
              </a:rPr>
              <a:t>,MCS Index</a:t>
            </a:r>
            <a:r>
              <a:rPr lang="ja-JP" altLang="en-US" sz="2400" dirty="0">
                <a:latin typeface="BIZ UDPゴシック" panose="020B0400000000000000" pitchFamily="50" charset="-128"/>
                <a:ea typeface="BIZ UDPゴシック" panose="020B0400000000000000" pitchFamily="50" charset="-128"/>
              </a:rPr>
              <a:t>に基づいて伝送レートが決定</a:t>
            </a:r>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400" dirty="0">
                <a:latin typeface="BIZ UDPゴシック" panose="020B0400000000000000" pitchFamily="50" charset="-128"/>
                <a:ea typeface="BIZ UDPゴシック" panose="020B0400000000000000" pitchFamily="50" charset="-128"/>
              </a:rPr>
              <a:t>を受け取る</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623225"/>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RSSI : Received Signal Strength Indicator</a:t>
            </a:r>
            <a:endParaRPr kumimoji="1" lang="ja-JP" altLang="en-US"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51908" y="6488668"/>
            <a:ext cx="5976664"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MCS : Modulation and Coding Scheme</a:t>
            </a:r>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7922</TotalTime>
  <Words>1621</Words>
  <Application>Microsoft Office PowerPoint</Application>
  <PresentationFormat>画面に合わせる (4:3)</PresentationFormat>
  <Paragraphs>290</Paragraphs>
  <Slides>19</Slides>
  <Notes>15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BIZ UDPGothic</vt:lpstr>
      <vt:lpstr>BIZ UDPGothic</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シミュレーション諸元</vt:lpstr>
      <vt:lpstr>シミュレーション1 評価</vt:lpstr>
      <vt:lpstr>シミュレーション2 評価</vt:lpstr>
      <vt:lpstr>まとめ</vt:lpstr>
      <vt:lpstr>まとめ</vt:lpstr>
      <vt:lpstr>今後</vt:lpstr>
      <vt:lpstr>シミュレーション 概要</vt:lpstr>
      <vt:lpstr>研究背景</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520</cp:revision>
  <dcterms:created xsi:type="dcterms:W3CDTF">2025-02-20T03:45:47Z</dcterms:created>
  <dcterms:modified xsi:type="dcterms:W3CDTF">2025-03-03T20:34:33Z</dcterms:modified>
</cp:coreProperties>
</file>