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284" r:id="rId2"/>
    <p:sldId id="1441" r:id="rId3"/>
    <p:sldId id="1447" r:id="rId4"/>
    <p:sldId id="1443" r:id="rId5"/>
    <p:sldId id="1446" r:id="rId6"/>
    <p:sldId id="1442" r:id="rId7"/>
    <p:sldId id="1448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678CA6-BA88-4A36-96FE-B80B64A83B2F}">
          <p14:sldIdLst>
            <p14:sldId id="1284"/>
            <p14:sldId id="1441"/>
            <p14:sldId id="1447"/>
            <p14:sldId id="1443"/>
            <p14:sldId id="1446"/>
            <p14:sldId id="1442"/>
            <p14:sldId id="1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5">
          <p15:clr>
            <a:srgbClr val="A4A3A4"/>
          </p15:clr>
        </p15:guide>
        <p15:guide id="2" orient="horz" pos="3052">
          <p15:clr>
            <a:srgbClr val="A4A3A4"/>
          </p15:clr>
        </p15:guide>
        <p15:guide id="3" orient="horz" pos="1287">
          <p15:clr>
            <a:srgbClr val="A4A3A4"/>
          </p15:clr>
        </p15:guide>
        <p15:guide id="4" pos="7679">
          <p15:clr>
            <a:srgbClr val="A4A3A4"/>
          </p15:clr>
        </p15:guide>
        <p15:guide id="5" pos="723">
          <p15:clr>
            <a:srgbClr val="A4A3A4"/>
          </p15:clr>
        </p15:guide>
        <p15:guide id="6" pos="4982">
          <p15:clr>
            <a:srgbClr val="A4A3A4"/>
          </p15:clr>
        </p15:guide>
        <p15:guide id="7" pos="6958">
          <p15:clr>
            <a:srgbClr val="A4A3A4"/>
          </p15:clr>
        </p15:guide>
        <p15:guide id="8" pos="5498">
          <p15:clr>
            <a:srgbClr val="A4A3A4"/>
          </p15:clr>
        </p15:guide>
        <p15:guide id="9" orient="horz" pos="730">
          <p15:clr>
            <a:srgbClr val="A4A3A4"/>
          </p15:clr>
        </p15:guide>
        <p15:guide id="10" orient="horz" pos="3893">
          <p15:clr>
            <a:srgbClr val="A4A3A4"/>
          </p15:clr>
        </p15:guide>
        <p15:guide id="11" orient="horz" pos="3141">
          <p15:clr>
            <a:srgbClr val="A4A3A4"/>
          </p15:clr>
        </p15:guide>
        <p15:guide id="12" orient="horz" pos="326">
          <p15:clr>
            <a:srgbClr val="A4A3A4"/>
          </p15:clr>
        </p15:guide>
        <p15:guide id="13" orient="horz" pos="2222">
          <p15:clr>
            <a:srgbClr val="A4A3A4"/>
          </p15:clr>
        </p15:guide>
        <p15:guide id="14" orient="horz" pos="1417">
          <p15:clr>
            <a:srgbClr val="A4A3A4"/>
          </p15:clr>
        </p15:guide>
        <p15:guide id="15" orient="horz" pos="3580">
          <p15:clr>
            <a:srgbClr val="A4A3A4"/>
          </p15:clr>
        </p15:guide>
        <p15:guide id="16" pos="550">
          <p15:clr>
            <a:srgbClr val="A4A3A4"/>
          </p15:clr>
        </p15:guide>
        <p15:guide id="17" pos="7437">
          <p15:clr>
            <a:srgbClr val="A4A3A4"/>
          </p15:clr>
        </p15:guide>
        <p15:guide id="18" pos="246">
          <p15:clr>
            <a:srgbClr val="A4A3A4"/>
          </p15:clr>
        </p15:guide>
        <p15:guide id="19" pos="4443">
          <p15:clr>
            <a:srgbClr val="A4A3A4"/>
          </p15:clr>
        </p15:guide>
        <p15:guide id="20" pos="1724">
          <p15:clr>
            <a:srgbClr val="A4A3A4"/>
          </p15:clr>
        </p15:guide>
        <p15:guide id="21" pos="2692">
          <p15:clr>
            <a:srgbClr val="A4A3A4"/>
          </p15:clr>
        </p15:guide>
        <p15:guide id="22" orient="horz" pos="621">
          <p15:clr>
            <a:srgbClr val="A4A3A4"/>
          </p15:clr>
        </p15:guide>
        <p15:guide id="23" orient="horz" pos="4074">
          <p15:clr>
            <a:srgbClr val="A4A3A4"/>
          </p15:clr>
        </p15:guide>
        <p15:guide id="24" orient="horz" pos="3421">
          <p15:clr>
            <a:srgbClr val="A4A3A4"/>
          </p15:clr>
        </p15:guide>
        <p15:guide id="25" pos="478">
          <p15:clr>
            <a:srgbClr val="A4A3A4"/>
          </p15:clr>
        </p15:guide>
        <p15:guide id="26" pos="436">
          <p15:clr>
            <a:srgbClr val="A4A3A4"/>
          </p15:clr>
        </p15:guide>
        <p15:guide id="27" pos="7301">
          <p15:clr>
            <a:srgbClr val="A4A3A4"/>
          </p15:clr>
        </p15:guide>
        <p15:guide id="28" orient="horz" pos="2524">
          <p15:clr>
            <a:srgbClr val="A4A3A4"/>
          </p15:clr>
        </p15:guide>
        <p15:guide id="29" orient="horz" pos="375">
          <p15:clr>
            <a:srgbClr val="A4A3A4"/>
          </p15:clr>
        </p15:guide>
        <p15:guide id="30" orient="horz" pos="2792">
          <p15:clr>
            <a:srgbClr val="A4A3A4"/>
          </p15:clr>
        </p15:guide>
        <p15:guide id="31" orient="horz" pos="516">
          <p15:clr>
            <a:srgbClr val="A4A3A4"/>
          </p15:clr>
        </p15:guide>
        <p15:guide id="32" orient="horz" pos="3283">
          <p15:clr>
            <a:srgbClr val="A4A3A4"/>
          </p15:clr>
        </p15:guide>
        <p15:guide id="33" pos="4666">
          <p15:clr>
            <a:srgbClr val="A4A3A4"/>
          </p15:clr>
        </p15:guide>
        <p15:guide id="34" pos="4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874">
          <p15:clr>
            <a:srgbClr val="A4A3A4"/>
          </p15:clr>
        </p15:guide>
        <p15:guide id="3" orient="horz" pos="2700">
          <p15:clr>
            <a:srgbClr val="A4A3A4"/>
          </p15:clr>
        </p15:guide>
        <p15:guide id="4" pos="4107">
          <p15:clr>
            <a:srgbClr val="A4A3A4"/>
          </p15:clr>
        </p15:guide>
        <p15:guide id="5" pos="2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BE5"/>
    <a:srgbClr val="D9EAD9"/>
    <a:srgbClr val="029BE5"/>
    <a:srgbClr val="E7EDF6"/>
    <a:srgbClr val="D2DEEF"/>
    <a:srgbClr val="DAE7FC"/>
    <a:srgbClr val="F6CECA"/>
    <a:srgbClr val="FBF1CC"/>
    <a:srgbClr val="3973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64" autoAdjust="0"/>
    <p:restoredTop sz="95903" autoAdjust="0"/>
  </p:normalViewPr>
  <p:slideViewPr>
    <p:cSldViewPr snapToGrid="0">
      <p:cViewPr varScale="1">
        <p:scale>
          <a:sx n="101" d="100"/>
          <a:sy n="101" d="100"/>
        </p:scale>
        <p:origin x="200" y="272"/>
      </p:cViewPr>
      <p:guideLst>
        <p:guide orient="horz" pos="2025"/>
        <p:guide orient="horz" pos="3052"/>
        <p:guide orient="horz" pos="1287"/>
        <p:guide pos="7679"/>
        <p:guide pos="723"/>
        <p:guide pos="4982"/>
        <p:guide pos="6958"/>
        <p:guide pos="5498"/>
        <p:guide orient="horz" pos="730"/>
        <p:guide orient="horz" pos="3893"/>
        <p:guide orient="horz" pos="3141"/>
        <p:guide orient="horz" pos="326"/>
        <p:guide orient="horz" pos="2222"/>
        <p:guide orient="horz" pos="1417"/>
        <p:guide orient="horz" pos="3580"/>
        <p:guide pos="550"/>
        <p:guide pos="7437"/>
        <p:guide pos="246"/>
        <p:guide pos="4443"/>
        <p:guide pos="1724"/>
        <p:guide pos="2692"/>
        <p:guide orient="horz" pos="621"/>
        <p:guide orient="horz" pos="4074"/>
        <p:guide orient="horz" pos="3421"/>
        <p:guide pos="478"/>
        <p:guide pos="436"/>
        <p:guide pos="7301"/>
        <p:guide orient="horz" pos="2524"/>
        <p:guide orient="horz" pos="375"/>
        <p:guide orient="horz" pos="2792"/>
        <p:guide orient="horz" pos="516"/>
        <p:guide orient="horz" pos="3283"/>
        <p:guide pos="4666"/>
        <p:guide pos="437"/>
      </p:guideLst>
    </p:cSldViewPr>
  </p:slid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1" d="100"/>
          <a:sy n="71" d="100"/>
        </p:scale>
        <p:origin x="3029" y="-106"/>
      </p:cViewPr>
      <p:guideLst>
        <p:guide orient="horz" pos="2200"/>
        <p:guide pos="2874"/>
        <p:guide orient="horz" pos="2700"/>
        <p:guide pos="4107"/>
        <p:guide pos="2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5252-4D7C-4974-8F53-485A71EFFCE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参考资料：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阿里云</a:t>
            </a:r>
            <a:r>
              <a:rPr kumimoji="1" lang="en-US" altLang="zh-CN" dirty="0"/>
              <a:t>EC2</a:t>
            </a:r>
            <a:r>
              <a:rPr kumimoji="1" lang="zh-CN" altLang="en-US" dirty="0"/>
              <a:t>价格表：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tco.aliyun.com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tco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ecs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overview?spm</a:t>
            </a:r>
            <a:r>
              <a:rPr kumimoji="1" lang="en" altLang="zh-CN" dirty="0"/>
              <a:t>=5176.2017081514.0.0.3e0f1c579qmLEE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AWS</a:t>
            </a:r>
            <a:r>
              <a:rPr kumimoji="1" lang="zh-CN" altLang="en-US" dirty="0"/>
              <a:t>成本估算：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awstcocalculator.com</a:t>
            </a:r>
            <a:r>
              <a:rPr kumimoji="1" lang="en" altLang="zh-CN" dirty="0"/>
              <a:t>/#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5252-4D7C-4974-8F53-485A71EFFC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5252-4D7C-4974-8F53-485A71EFFC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0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参考资料：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阿里云</a:t>
            </a:r>
            <a:r>
              <a:rPr kumimoji="1" lang="en-US" altLang="zh-CN" dirty="0"/>
              <a:t>EC2</a:t>
            </a:r>
            <a:r>
              <a:rPr kumimoji="1" lang="zh-CN" altLang="en-US" dirty="0"/>
              <a:t>价格表：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tco.aliyun.com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tco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ecs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overview?spm</a:t>
            </a:r>
            <a:r>
              <a:rPr kumimoji="1" lang="en" altLang="zh-CN" dirty="0"/>
              <a:t>=5176.2017081514.0.0.3e0f1c579qmLEE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AWS</a:t>
            </a:r>
            <a:r>
              <a:rPr kumimoji="1" lang="zh-CN" altLang="en-US" dirty="0"/>
              <a:t>成本估算：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awstcocalculator.com</a:t>
            </a:r>
            <a:r>
              <a:rPr kumimoji="1" lang="en" altLang="zh-CN" dirty="0"/>
              <a:t>/#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5252-4D7C-4974-8F53-485A71EFFC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5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43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643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09757" cy="692696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def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20" y="1322803"/>
            <a:ext cx="1097313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ChangeArrowheads="1"/>
          </p:cNvSpPr>
          <p:nvPr userDrawn="1"/>
        </p:nvSpPr>
        <p:spPr bwMode="auto">
          <a:xfrm>
            <a:off x="-220472" y="6547053"/>
            <a:ext cx="98412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Font typeface="Arial" panose="020B0604020202020204" pitchFamily="34" charset="0"/>
              <a:buNone/>
            </a:pPr>
            <a:fld id="{AE2A2DAC-90E4-40A4-BA63-D19C8D7F2BDE}" type="slidenum">
              <a:rPr lang="zh-CN" altLang="zh-CN" sz="1600" b="0">
                <a:solidFill>
                  <a:srgbClr val="3366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Impact" panose="020B0806030902050204" pitchFamily="34" charset="0"/>
              </a:rPr>
              <a:t>‹#›</a:t>
            </a:fld>
            <a:endParaRPr lang="zh-CN" altLang="zh-CN" sz="1600" b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以大图为主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89499" y="6553200"/>
            <a:ext cx="2844430" cy="304800"/>
          </a:xfrm>
          <a:prstGeom prst="rect">
            <a:avLst/>
          </a:prstGeom>
        </p:spPr>
        <p:txBody>
          <a:bodyPr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DD7333A-5460-4423-BAE0-C09136DCDFF0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1372" cy="68072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09757" cy="692696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def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" y="6429412"/>
            <a:ext cx="2844430" cy="41845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28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3FED9E-477B-46C4-8A9D-2A7FC999A0F9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09493" y="88469"/>
            <a:ext cx="8838049" cy="57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def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22501" y="144022"/>
            <a:ext cx="836257" cy="531942"/>
            <a:chOff x="491004" y="4154674"/>
            <a:chExt cx="945409" cy="740056"/>
          </a:xfrm>
        </p:grpSpPr>
        <p:grpSp>
          <p:nvGrpSpPr>
            <p:cNvPr id="5" name="组合 4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7" name="任意多边形 6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" name="任意多边形 5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9493" y="88469"/>
            <a:ext cx="8838049" cy="57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def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22501" y="144022"/>
            <a:ext cx="83625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35000" cy="3022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64400" y="939800"/>
            <a:ext cx="3225800" cy="4521200"/>
            <a:chOff x="6908800" y="939800"/>
            <a:chExt cx="3225800" cy="4521200"/>
          </a:xfrm>
        </p:grpSpPr>
        <p:sp>
          <p:nvSpPr>
            <p:cNvPr id="4" name="矩形 3"/>
            <p:cNvSpPr/>
            <p:nvPr userDrawn="1"/>
          </p:nvSpPr>
          <p:spPr>
            <a:xfrm>
              <a:off x="8509000" y="1168400"/>
              <a:ext cx="1625600" cy="429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8509000" y="939800"/>
              <a:ext cx="1568058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1</a:t>
              </a:r>
              <a:endParaRPr lang="zh-CN" altLang="en-US" sz="20000" dirty="0">
                <a:solidFill>
                  <a:schemeClr val="bg1"/>
                </a:solidFill>
                <a:latin typeface="Ebrima" panose="02000000000000000000" pitchFamily="2" charset="0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6908800" y="939800"/>
              <a:ext cx="1568058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0" dirty="0">
                  <a:solidFill>
                    <a:srgbClr val="0070C0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0</a:t>
              </a:r>
              <a:endParaRPr lang="zh-CN" altLang="en-US" sz="20000" dirty="0">
                <a:solidFill>
                  <a:srgbClr val="0070C0"/>
                </a:solidFill>
                <a:latin typeface="Ebrima" panose="02000000000000000000" pitchFamily="2" charset="0"/>
                <a:ea typeface="微软雅黑" panose="020B0503020204020204" pitchFamily="34" charset="-122"/>
                <a:cs typeface="Ebrima" panose="02000000000000000000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09493" y="88469"/>
            <a:ext cx="8838049" cy="57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def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22501" y="144022"/>
            <a:ext cx="836257" cy="531942"/>
            <a:chOff x="491004" y="4154674"/>
            <a:chExt cx="945409" cy="740056"/>
          </a:xfrm>
        </p:grpSpPr>
        <p:grpSp>
          <p:nvGrpSpPr>
            <p:cNvPr id="5" name="组合 4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7" name="任意多边形 6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" name="任意多边形 5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28.12.18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28725"/>
            <a:ext cx="122015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ChangeArrowheads="1"/>
          </p:cNvSpPr>
          <p:nvPr userDrawn="1"/>
        </p:nvSpPr>
        <p:spPr bwMode="auto">
          <a:xfrm>
            <a:off x="11560326" y="6547053"/>
            <a:ext cx="799576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Font typeface="Arial" panose="020B0604020202020204" pitchFamily="34" charset="0"/>
              <a:buNone/>
            </a:pPr>
            <a:fld id="{AE2A2DAC-90E4-40A4-BA63-D19C8D7F2BDE}" type="slidenum">
              <a:rPr lang="zh-CN" altLang="zh-CN" sz="1600" b="0">
                <a:solidFill>
                  <a:srgbClr val="3366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Impact" panose="020B0806030902050204" pitchFamily="34" charset="0"/>
              </a:rPr>
              <a:t>‹#›</a:t>
            </a:fld>
            <a:endParaRPr lang="zh-CN" altLang="zh-CN" sz="1600" b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4"/>
          <p:cNvSpPr txBox="1"/>
          <p:nvPr userDrawn="1"/>
        </p:nvSpPr>
        <p:spPr>
          <a:xfrm>
            <a:off x="10355275" y="171881"/>
            <a:ext cx="1569632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让一切变得透明可信</a:t>
            </a:r>
          </a:p>
        </p:txBody>
      </p:sp>
      <p:sp>
        <p:nvSpPr>
          <p:cNvPr id="10" name="TextBox 5"/>
          <p:cNvSpPr txBox="1"/>
          <p:nvPr userDrawn="1"/>
        </p:nvSpPr>
        <p:spPr>
          <a:xfrm>
            <a:off x="10167723" y="394158"/>
            <a:ext cx="1757184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zh-CN" sz="1000" dirty="0">
                <a:solidFill>
                  <a:srgbClr val="999999"/>
                </a:solidFill>
                <a:latin typeface="HelveticaNeueLT Std" pitchFamily="34" charset="0"/>
                <a:cs typeface="Helvetica" pitchFamily="34" charset="0"/>
              </a:rPr>
              <a:t>YUNPHANT BLOCKCHAIN</a:t>
            </a:r>
            <a:endParaRPr lang="zh-CN" altLang="en-US" sz="1000" dirty="0">
              <a:solidFill>
                <a:srgbClr val="999999"/>
              </a:solidFill>
              <a:latin typeface="HelveticaNeueLT Std" pitchFamily="34" charset="0"/>
              <a:cs typeface="Helvetica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90269" y="640365"/>
            <a:ext cx="11534638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179837"/>
            <a:ext cx="967191" cy="38544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灯片编号占位符 3"/>
          <p:cNvSpPr>
            <a:spLocks noChangeArrowheads="1"/>
          </p:cNvSpPr>
          <p:nvPr userDrawn="1"/>
        </p:nvSpPr>
        <p:spPr bwMode="auto">
          <a:xfrm>
            <a:off x="-159024" y="6570662"/>
            <a:ext cx="799576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Font typeface="Arial" panose="020B0604020202020204" pitchFamily="34" charset="0"/>
              <a:buNone/>
            </a:pPr>
            <a:fld id="{AE2A2DAC-90E4-40A4-BA63-D19C8D7F2BDE}" type="slidenum">
              <a:rPr lang="zh-CN" altLang="zh-CN" sz="1200" b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Impact" panose="020B0806030902050204" pitchFamily="34" charset="0"/>
              </a:rPr>
              <a:t>‹#›</a:t>
            </a:fld>
            <a:endParaRPr lang="zh-CN" altLang="zh-CN" sz="12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灯片编号占位符 3"/>
          <p:cNvSpPr>
            <a:spLocks noChangeArrowheads="1"/>
          </p:cNvSpPr>
          <p:nvPr userDrawn="1"/>
        </p:nvSpPr>
        <p:spPr bwMode="auto">
          <a:xfrm>
            <a:off x="11664236" y="6411971"/>
            <a:ext cx="4827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Font typeface="Arial" panose="020B0604020202020204" pitchFamily="34" charset="0"/>
              <a:buNone/>
            </a:pPr>
            <a:fld id="{AE2A2DAC-90E4-40A4-BA63-D19C8D7F2BDE}" type="slidenum">
              <a:rPr lang="zh-CN" altLang="zh-CN" sz="1600" b="0">
                <a:solidFill>
                  <a:srgbClr val="3366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Impact" panose="020B0806030902050204" pitchFamily="34" charset="0"/>
              </a:rPr>
              <a:t>‹#›</a:t>
            </a:fld>
            <a:endParaRPr lang="zh-CN" altLang="zh-CN" sz="1600" b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258"/>
            <a:ext cx="12190413" cy="6857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010" y="2701613"/>
            <a:ext cx="4426782" cy="615519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r>
              <a:rPr lang="en-US" altLang="zh-CN" sz="3200" b="1" dirty="0">
                <a:solidFill>
                  <a:srgbClr val="039BE5"/>
                </a:solidFill>
                <a:latin typeface="+mj-ea"/>
                <a:ea typeface="+mj-ea"/>
              </a:rPr>
              <a:t>VNT</a:t>
            </a:r>
            <a:r>
              <a:rPr lang="zh-CN" altLang="en-US" sz="3200" b="1" dirty="0">
                <a:solidFill>
                  <a:srgbClr val="039BE5"/>
                </a:solidFill>
                <a:latin typeface="+mj-ea"/>
                <a:ea typeface="+mj-ea"/>
              </a:rPr>
              <a:t>节点出块激励方案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28986" y="4111095"/>
            <a:ext cx="1150078" cy="348768"/>
            <a:chOff x="745662" y="3803567"/>
            <a:chExt cx="862671" cy="261610"/>
          </a:xfrm>
        </p:grpSpPr>
        <p:sp>
          <p:nvSpPr>
            <p:cNvPr id="19" name="圆角矩形 18"/>
            <p:cNvSpPr/>
            <p:nvPr/>
          </p:nvSpPr>
          <p:spPr>
            <a:xfrm>
              <a:off x="745662" y="3803567"/>
              <a:ext cx="862671" cy="26161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39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648" tIns="45323" rIns="90648" bIns="45323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420" y="3827280"/>
              <a:ext cx="725900" cy="221961"/>
            </a:xfrm>
            <a:prstGeom prst="rect">
              <a:avLst/>
            </a:prstGeom>
            <a:noFill/>
          </p:spPr>
          <p:txBody>
            <a:bodyPr wrap="none" lIns="90648" tIns="45323" rIns="90648" bIns="45323" rtlCol="0">
              <a:spAutoFit/>
            </a:bodyPr>
            <a:lstStyle/>
            <a:p>
              <a:r>
                <a:rPr lang="en-US" altLang="zh-CN" sz="1335" dirty="0">
                  <a:solidFill>
                    <a:srgbClr val="666666"/>
                  </a:solidFill>
                  <a:latin typeface="+mn-ea"/>
                </a:rPr>
                <a:t>START UP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F95FF78-F7A3-415D-8CC5-D3C21756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0" y="3540868"/>
            <a:ext cx="1107352" cy="465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>
            <a:extLst>
              <a:ext uri="{FF2B5EF4-FFF2-40B4-BE49-F238E27FC236}">
                <a16:creationId xmlns:a16="http://schemas.microsoft.com/office/drawing/2014/main" id="{30B5B637-2588-470C-A0D4-739D7525A633}"/>
              </a:ext>
            </a:extLst>
          </p:cNvPr>
          <p:cNvSpPr txBox="1"/>
          <p:nvPr/>
        </p:nvSpPr>
        <p:spPr>
          <a:xfrm>
            <a:off x="4491581" y="110947"/>
            <a:ext cx="2976065" cy="523186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VNT</a:t>
            </a:r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节点激励来源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662FF8-3376-4D46-BE01-EE29ED46A224}"/>
              </a:ext>
            </a:extLst>
          </p:cNvPr>
          <p:cNvSpPr/>
          <p:nvPr/>
        </p:nvSpPr>
        <p:spPr>
          <a:xfrm>
            <a:off x="3272288" y="1374670"/>
            <a:ext cx="5414650" cy="260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、交易手续费</a:t>
            </a:r>
            <a:endParaRPr lang="en-US" altLang="zh-CN" sz="2800" b="1" kern="100" dirty="0">
              <a:latin typeface="+mn-ea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、出块奖励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预留</a:t>
            </a:r>
            <a:endParaRPr lang="en-US" altLang="zh-CN" sz="2800" b="1" kern="100" dirty="0">
              <a:latin typeface="+mn-ea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、出块奖励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增发</a:t>
            </a:r>
            <a:endParaRPr lang="en-US" altLang="zh-CN" sz="2800" b="1" kern="100" dirty="0">
              <a:latin typeface="+mn-ea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、出块奖励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预留</a:t>
            </a:r>
            <a:r>
              <a:rPr lang="en-US" altLang="zh-CN" sz="2800" b="1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 sz="2800" b="1" kern="100" dirty="0">
                <a:latin typeface="+mn-ea"/>
                <a:cs typeface="Times New Roman" panose="02020603050405020304" pitchFamily="18" charset="0"/>
              </a:rPr>
              <a:t>增发</a:t>
            </a:r>
            <a:endParaRPr lang="en-US" altLang="zh-CN" sz="28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>
            <a:extLst>
              <a:ext uri="{FF2B5EF4-FFF2-40B4-BE49-F238E27FC236}">
                <a16:creationId xmlns:a16="http://schemas.microsoft.com/office/drawing/2014/main" id="{30B5B637-2588-470C-A0D4-739D7525A633}"/>
              </a:ext>
            </a:extLst>
          </p:cNvPr>
          <p:cNvSpPr txBox="1"/>
          <p:nvPr/>
        </p:nvSpPr>
        <p:spPr>
          <a:xfrm>
            <a:off x="3944331" y="85931"/>
            <a:ext cx="4301749" cy="523186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节点出块激励方案</a:t>
            </a:r>
            <a:r>
              <a:rPr lang="en-US" altLang="zh-CN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662FF8-3376-4D46-BE01-EE29ED46A224}"/>
              </a:ext>
            </a:extLst>
          </p:cNvPr>
          <p:cNvSpPr/>
          <p:nvPr/>
        </p:nvSpPr>
        <p:spPr>
          <a:xfrm>
            <a:off x="3031436" y="1369705"/>
            <a:ext cx="6629399" cy="2214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激励对象</a:t>
            </a:r>
            <a:endParaRPr lang="en-US" altLang="zh-CN" sz="2000" b="1" kern="100" dirty="0">
              <a:solidFill>
                <a:srgbClr val="039BE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见证人、备选见证人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总量预留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亿激励节点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、初始产生一个区块奖励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年减半；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秒出一个区块，约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年将完成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亿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激励的发放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D502AD7-A3C2-3145-957C-31164E7E6839}"/>
              </a:ext>
            </a:extLst>
          </p:cNvPr>
          <p:cNvCxnSpPr>
            <a:cxnSpLocks/>
          </p:cNvCxnSpPr>
          <p:nvPr/>
        </p:nvCxnSpPr>
        <p:spPr>
          <a:xfrm>
            <a:off x="3944331" y="4797185"/>
            <a:ext cx="0" cy="1491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588A9B6-FF2C-3943-8425-FAADC0DEFF84}"/>
              </a:ext>
            </a:extLst>
          </p:cNvPr>
          <p:cNvCxnSpPr>
            <a:cxnSpLocks/>
          </p:cNvCxnSpPr>
          <p:nvPr/>
        </p:nvCxnSpPr>
        <p:spPr>
          <a:xfrm>
            <a:off x="7467601" y="4797185"/>
            <a:ext cx="0" cy="1491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A55C7CA-F301-DB4D-A3CD-7519D592150D}"/>
              </a:ext>
            </a:extLst>
          </p:cNvPr>
          <p:cNvSpPr txBox="1"/>
          <p:nvPr/>
        </p:nvSpPr>
        <p:spPr>
          <a:xfrm>
            <a:off x="3306198" y="4142033"/>
            <a:ext cx="146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高度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47304000</a:t>
            </a:r>
            <a:endParaRPr lang="zh-CN" altLang="en-US" sz="1200" kern="1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1E3D8-7E0C-9C4A-879E-F81F72FFA915}"/>
              </a:ext>
            </a:extLst>
          </p:cNvPr>
          <p:cNvSpPr txBox="1"/>
          <p:nvPr/>
        </p:nvSpPr>
        <p:spPr>
          <a:xfrm>
            <a:off x="5208369" y="4564868"/>
            <a:ext cx="121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4~6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BE6DA4-EB66-0045-92A0-92BF873657A9}"/>
              </a:ext>
            </a:extLst>
          </p:cNvPr>
          <p:cNvSpPr txBox="1"/>
          <p:nvPr/>
        </p:nvSpPr>
        <p:spPr>
          <a:xfrm>
            <a:off x="9021101" y="4563266"/>
            <a:ext cx="121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7~10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68AB32-355E-1A46-B9A8-79786C7217D2}"/>
              </a:ext>
            </a:extLst>
          </p:cNvPr>
          <p:cNvSpPr txBox="1"/>
          <p:nvPr/>
        </p:nvSpPr>
        <p:spPr>
          <a:xfrm>
            <a:off x="1139688" y="5132613"/>
            <a:ext cx="247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每个区块奖励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12VNT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年激励总量约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  <a:endParaRPr lang="en-US" altLang="zh-CN" sz="1600" kern="100" dirty="0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每年激励约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1.9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38C7D4-AA13-364E-B778-89C48DE1CA68}"/>
              </a:ext>
            </a:extLst>
          </p:cNvPr>
          <p:cNvSpPr txBox="1"/>
          <p:nvPr/>
        </p:nvSpPr>
        <p:spPr>
          <a:xfrm>
            <a:off x="4526655" y="5127358"/>
            <a:ext cx="247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每个区块奖励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6VNT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年激励总量约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2.8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  <a:endParaRPr lang="en-US" altLang="zh-CN" sz="1600" kern="100" dirty="0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每年激励约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5E9186-0BDB-0F44-98EB-CB688782E6A2}"/>
              </a:ext>
            </a:extLst>
          </p:cNvPr>
          <p:cNvSpPr txBox="1"/>
          <p:nvPr/>
        </p:nvSpPr>
        <p:spPr>
          <a:xfrm>
            <a:off x="8284971" y="5127359"/>
            <a:ext cx="247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每个区块奖励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3VNT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激励总量约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1.48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  <a:endParaRPr lang="en-US" altLang="zh-CN" sz="1600" kern="100" dirty="0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每年激励约</a:t>
            </a:r>
            <a:r>
              <a:rPr lang="en-US" altLang="zh-CN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0.37</a:t>
            </a:r>
            <a:r>
              <a:rPr lang="zh-CN" altLang="en-US" sz="1600" kern="10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亿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2E9B4A2-07F4-FB40-B4D2-00DC88CA8E38}"/>
              </a:ext>
            </a:extLst>
          </p:cNvPr>
          <p:cNvGrpSpPr/>
          <p:nvPr/>
        </p:nvGrpSpPr>
        <p:grpSpPr>
          <a:xfrm>
            <a:off x="1139688" y="3978475"/>
            <a:ext cx="9620288" cy="561392"/>
            <a:chOff x="1139688" y="4092777"/>
            <a:chExt cx="9620288" cy="561392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7B41F9A-A8A6-8F41-93E1-751A27A8DF3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688" y="4175725"/>
              <a:ext cx="9620288" cy="0"/>
            </a:xfrm>
            <a:prstGeom prst="line">
              <a:avLst/>
            </a:prstGeom>
            <a:ln w="53975">
              <a:solidFill>
                <a:srgbClr val="00B0F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形 29" descr="DailyCalendar">
              <a:extLst>
                <a:ext uri="{FF2B5EF4-FFF2-40B4-BE49-F238E27FC236}">
                  <a16:creationId xmlns:a16="http://schemas.microsoft.com/office/drawing/2014/main" id="{39BBA9FC-415A-7C49-BA8D-061C13ADF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47115" y="4092777"/>
              <a:ext cx="551656" cy="551656"/>
            </a:xfrm>
            <a:prstGeom prst="rect">
              <a:avLst/>
            </a:prstGeom>
          </p:spPr>
        </p:pic>
        <p:pic>
          <p:nvPicPr>
            <p:cNvPr id="31" name="图形 30" descr="DailyCalendar">
              <a:extLst>
                <a:ext uri="{FF2B5EF4-FFF2-40B4-BE49-F238E27FC236}">
                  <a16:creationId xmlns:a16="http://schemas.microsoft.com/office/drawing/2014/main" id="{C8B68264-77AC-BD41-9CF8-FC3812A4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2502" y="4102513"/>
              <a:ext cx="551656" cy="551656"/>
            </a:xfrm>
            <a:prstGeom prst="rect">
              <a:avLst/>
            </a:prstGeom>
          </p:spPr>
        </p:pic>
        <p:pic>
          <p:nvPicPr>
            <p:cNvPr id="32" name="图形 31" descr="DailyCalendar">
              <a:extLst>
                <a:ext uri="{FF2B5EF4-FFF2-40B4-BE49-F238E27FC236}">
                  <a16:creationId xmlns:a16="http://schemas.microsoft.com/office/drawing/2014/main" id="{ABCAFF9E-B5D8-4641-A406-9D256EA9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33248" y="4099887"/>
              <a:ext cx="551656" cy="551656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F1DAC-853B-5844-A4DE-1111BC370EE5}"/>
              </a:ext>
            </a:extLst>
          </p:cNvPr>
          <p:cNvSpPr txBox="1"/>
          <p:nvPr/>
        </p:nvSpPr>
        <p:spPr>
          <a:xfrm>
            <a:off x="2099515" y="4715666"/>
            <a:ext cx="121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1~3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C9A10-9BA1-AA4D-A1A4-BFE505B4BE6B}"/>
              </a:ext>
            </a:extLst>
          </p:cNvPr>
          <p:cNvSpPr txBox="1"/>
          <p:nvPr/>
        </p:nvSpPr>
        <p:spPr>
          <a:xfrm>
            <a:off x="6818798" y="4137562"/>
            <a:ext cx="146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高度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94608000</a:t>
            </a:r>
            <a:endParaRPr lang="zh-CN" altLang="en-US" sz="1400" kern="1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90FE7B-92DD-BC4E-B304-15F1E5875F84}"/>
              </a:ext>
            </a:extLst>
          </p:cNvPr>
          <p:cNvSpPr txBox="1"/>
          <p:nvPr/>
        </p:nvSpPr>
        <p:spPr>
          <a:xfrm>
            <a:off x="8284971" y="6097050"/>
            <a:ext cx="286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* 激励发放完则不再发放</a:t>
            </a:r>
          </a:p>
        </p:txBody>
      </p:sp>
    </p:spTree>
    <p:extLst>
      <p:ext uri="{BB962C8B-B14F-4D97-AF65-F5344CB8AC3E}">
        <p14:creationId xmlns:p14="http://schemas.microsoft.com/office/powerpoint/2010/main" val="343569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346E2-B78E-B84C-9B9F-3B5649933217}"/>
              </a:ext>
            </a:extLst>
          </p:cNvPr>
          <p:cNvSpPr/>
          <p:nvPr/>
        </p:nvSpPr>
        <p:spPr>
          <a:xfrm>
            <a:off x="541769" y="2001446"/>
            <a:ext cx="6629399" cy="225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、每个区块所产生的激励分配给产块见证人和备选见证人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、无区块产生，则无奖励分配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产块激励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在产生区块时，立即发放到见证人账户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、每次更新见证人时，计算和分配过去这个区间段所产生的</a:t>
            </a:r>
            <a:r>
              <a:rPr lang="zh-CN" altLang="en-US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投票激励</a:t>
            </a:r>
            <a:endParaRPr lang="en-US" altLang="zh-CN" sz="1600" kern="1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、投票激励存放到候选人信息中，需要候选人调用投票合约提取激励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8F252606-BCA4-8B49-88CC-4EE44B9C9538}"/>
              </a:ext>
            </a:extLst>
          </p:cNvPr>
          <p:cNvSpPr txBox="1"/>
          <p:nvPr/>
        </p:nvSpPr>
        <p:spPr>
          <a:xfrm>
            <a:off x="5253721" y="133197"/>
            <a:ext cx="1785033" cy="530304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激励分配策略</a:t>
            </a:r>
            <a:endParaRPr lang="en-US" altLang="zh-CN" sz="2000" b="1" kern="100" dirty="0">
              <a:solidFill>
                <a:srgbClr val="039BE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E936D59-AE67-6047-BD05-F69E25285CCD}"/>
              </a:ext>
            </a:extLst>
          </p:cNvPr>
          <p:cNvSpPr/>
          <p:nvPr/>
        </p:nvSpPr>
        <p:spPr>
          <a:xfrm>
            <a:off x="9309684" y="3619797"/>
            <a:ext cx="1051200" cy="1051200"/>
          </a:xfrm>
          <a:prstGeom prst="ellipse">
            <a:avLst/>
          </a:prstGeom>
          <a:solidFill>
            <a:srgbClr val="02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075E34-A350-BD4F-9ED4-DD57F06A279C}"/>
              </a:ext>
            </a:extLst>
          </p:cNvPr>
          <p:cNvGrpSpPr/>
          <p:nvPr/>
        </p:nvGrpSpPr>
        <p:grpSpPr>
          <a:xfrm>
            <a:off x="7038754" y="3619797"/>
            <a:ext cx="1051200" cy="1051200"/>
            <a:chOff x="7847762" y="2734827"/>
            <a:chExt cx="1051200" cy="10512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FD2E9F-E57D-CA46-BFE1-A19EB2B6CED9}"/>
                </a:ext>
              </a:extLst>
            </p:cNvPr>
            <p:cNvSpPr/>
            <p:nvPr/>
          </p:nvSpPr>
          <p:spPr>
            <a:xfrm>
              <a:off x="7847762" y="2734827"/>
              <a:ext cx="1051200" cy="1051200"/>
            </a:xfrm>
            <a:prstGeom prst="ellipse">
              <a:avLst/>
            </a:prstGeom>
            <a:solidFill>
              <a:srgbClr val="02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973F4D-D50E-404A-B87C-3C69A6B5486C}"/>
                </a:ext>
              </a:extLst>
            </p:cNvPr>
            <p:cNvSpPr txBox="1"/>
            <p:nvPr/>
          </p:nvSpPr>
          <p:spPr>
            <a:xfrm>
              <a:off x="7911536" y="3013058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50%</a:t>
              </a:r>
              <a:endPara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5F6CFF-3E40-9247-9FAA-A0256E9642B5}"/>
              </a:ext>
            </a:extLst>
          </p:cNvPr>
          <p:cNvGrpSpPr/>
          <p:nvPr/>
        </p:nvGrpSpPr>
        <p:grpSpPr>
          <a:xfrm>
            <a:off x="7993349" y="1859660"/>
            <a:ext cx="1316335" cy="1317600"/>
            <a:chOff x="8802357" y="974690"/>
            <a:chExt cx="1316335" cy="13176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C23E2CF-4F2A-2B4B-B83C-904B019FCC57}"/>
                </a:ext>
              </a:extLst>
            </p:cNvPr>
            <p:cNvSpPr/>
            <p:nvPr/>
          </p:nvSpPr>
          <p:spPr>
            <a:xfrm>
              <a:off x="8802357" y="974690"/>
              <a:ext cx="1316335" cy="1317600"/>
            </a:xfrm>
            <a:prstGeom prst="ellipse">
              <a:avLst/>
            </a:prstGeom>
            <a:solidFill>
              <a:srgbClr val="02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A8D38C-7902-6945-AF42-FEAEB8C52F0C}"/>
                </a:ext>
              </a:extLst>
            </p:cNvPr>
            <p:cNvSpPr txBox="1"/>
            <p:nvPr/>
          </p:nvSpPr>
          <p:spPr>
            <a:xfrm>
              <a:off x="8844869" y="1341102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100%</a:t>
              </a:r>
              <a:endParaRPr kumimoji="1"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6E1DCA1-06F2-EA4B-A77B-02292697060E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812478" y="2984302"/>
            <a:ext cx="373644" cy="6354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481E86F-3EA6-A64D-951E-C10393A88926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9116911" y="2984302"/>
            <a:ext cx="373644" cy="6354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EA2CEEC-9918-AC44-8D05-B7B66254A574}"/>
              </a:ext>
            </a:extLst>
          </p:cNvPr>
          <p:cNvSpPr txBox="1"/>
          <p:nvPr/>
        </p:nvSpPr>
        <p:spPr>
          <a:xfrm>
            <a:off x="7102528" y="4754787"/>
            <a:ext cx="121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产块见证人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0C90115-B612-B943-A391-C50C7D51C33E}"/>
              </a:ext>
            </a:extLst>
          </p:cNvPr>
          <p:cNvSpPr txBox="1"/>
          <p:nvPr/>
        </p:nvSpPr>
        <p:spPr>
          <a:xfrm>
            <a:off x="9199978" y="4754787"/>
            <a:ext cx="143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见证人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EE4851-F712-8140-B063-DADA4EA08225}"/>
              </a:ext>
            </a:extLst>
          </p:cNvPr>
          <p:cNvSpPr txBox="1"/>
          <p:nvPr/>
        </p:nvSpPr>
        <p:spPr>
          <a:xfrm>
            <a:off x="9116911" y="5131317"/>
            <a:ext cx="2376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* 包含见证人和备选见证人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* 按票数比例分配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 最低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1000VNT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才可提取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24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小时提取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078B96-4626-2A46-9AC7-070BD47BAE28}"/>
              </a:ext>
            </a:extLst>
          </p:cNvPr>
          <p:cNvSpPr txBox="1"/>
          <p:nvPr/>
        </p:nvSpPr>
        <p:spPr>
          <a:xfrm>
            <a:off x="9437233" y="38837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50%</a:t>
            </a:r>
            <a:endParaRPr kumimoji="1"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951554-EEF2-F34B-9C63-A16AED19A0DB}"/>
              </a:ext>
            </a:extLst>
          </p:cNvPr>
          <p:cNvSpPr txBox="1"/>
          <p:nvPr/>
        </p:nvSpPr>
        <p:spPr>
          <a:xfrm>
            <a:off x="7082762" y="5152326"/>
            <a:ext cx="201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* 产生区块时奖励发放到产块账户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A4F630-B606-4241-8B17-950AEF6CD910}"/>
              </a:ext>
            </a:extLst>
          </p:cNvPr>
          <p:cNvSpPr/>
          <p:nvPr/>
        </p:nvSpPr>
        <p:spPr>
          <a:xfrm>
            <a:off x="275142" y="4706696"/>
            <a:ext cx="6629399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某节点投票激励 </a:t>
            </a:r>
            <a:r>
              <a:rPr lang="en-US" altLang="zh-CN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6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距上次分配的去块数 * 每块激励数量 * 当前该节点的票数百分比</a:t>
            </a:r>
            <a:endParaRPr lang="en-US" altLang="zh-CN" sz="1600" kern="1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346E2-B78E-B84C-9B9F-3B5649933217}"/>
              </a:ext>
            </a:extLst>
          </p:cNvPr>
          <p:cNvSpPr/>
          <p:nvPr/>
        </p:nvSpPr>
        <p:spPr>
          <a:xfrm>
            <a:off x="2003631" y="1642218"/>
            <a:ext cx="8406288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、激励覆盖超级节点成本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、以</a:t>
            </a: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发行价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元）估算超级节点获得的激励，前</a:t>
            </a: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1~3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每年分发约</a:t>
            </a:r>
            <a:r>
              <a:rPr lang="en-US" altLang="zh-CN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1900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万元</a:t>
            </a:r>
            <a:endParaRPr lang="en-US" altLang="zh-CN" sz="1600" kern="100" dirty="0">
              <a:solidFill>
                <a:srgbClr val="039BE5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、若</a:t>
            </a: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个超级节点，每个超级节点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最多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获得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en-US" altLang="zh-CN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sz="1600" kern="100" dirty="0">
                <a:solidFill>
                  <a:srgbClr val="039BE5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万元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激励，备选见证人节点瓜分</a:t>
            </a:r>
            <a:r>
              <a:rPr lang="en-US" altLang="zh-CN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380</a:t>
            </a: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万元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8F252606-BCA4-8B49-88CC-4EE44B9C9538}"/>
              </a:ext>
            </a:extLst>
          </p:cNvPr>
          <p:cNvSpPr txBox="1"/>
          <p:nvPr/>
        </p:nvSpPr>
        <p:spPr>
          <a:xfrm>
            <a:off x="5253721" y="133197"/>
            <a:ext cx="2297994" cy="530304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超级节点成本估算</a:t>
            </a:r>
            <a:endParaRPr lang="en-US" altLang="zh-CN" sz="2000" b="1" kern="100" dirty="0">
              <a:solidFill>
                <a:srgbClr val="039BE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5F93F0-AE90-1545-AFB9-6C1D12CEE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5486"/>
              </p:ext>
            </p:extLst>
          </p:nvPr>
        </p:nvGraphicFramePr>
        <p:xfrm>
          <a:off x="1746336" y="3933068"/>
          <a:ext cx="8920878" cy="1097280"/>
        </p:xfrm>
        <a:graphic>
          <a:graphicData uri="http://schemas.openxmlformats.org/drawingml/2006/table">
            <a:tbl>
              <a:tblPr/>
              <a:tblGrid>
                <a:gridCol w="944131">
                  <a:extLst>
                    <a:ext uri="{9D8B030D-6E8A-4147-A177-3AD203B41FA5}">
                      <a16:colId xmlns:a16="http://schemas.microsoft.com/office/drawing/2014/main" val="3152315659"/>
                    </a:ext>
                  </a:extLst>
                </a:gridCol>
                <a:gridCol w="767444">
                  <a:extLst>
                    <a:ext uri="{9D8B030D-6E8A-4147-A177-3AD203B41FA5}">
                      <a16:colId xmlns:a16="http://schemas.microsoft.com/office/drawing/2014/main" val="1119630761"/>
                    </a:ext>
                  </a:extLst>
                </a:gridCol>
                <a:gridCol w="4466500">
                  <a:extLst>
                    <a:ext uri="{9D8B030D-6E8A-4147-A177-3AD203B41FA5}">
                      <a16:colId xmlns:a16="http://schemas.microsoft.com/office/drawing/2014/main" val="3467709044"/>
                    </a:ext>
                  </a:extLst>
                </a:gridCol>
                <a:gridCol w="2742803">
                  <a:extLst>
                    <a:ext uri="{9D8B030D-6E8A-4147-A177-3AD203B41FA5}">
                      <a16:colId xmlns:a16="http://schemas.microsoft.com/office/drawing/2014/main" val="2587876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服务商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地点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单节点年成本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2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阿里云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华东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计算网络增强型 </a:t>
                      </a:r>
                      <a:r>
                        <a:rPr lang="en-US" altLang="zh-CN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32</a:t>
                      </a:r>
                      <a:r>
                        <a:rPr lang="en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core 64G 2TB 200Mbps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约</a:t>
                      </a:r>
                      <a:r>
                        <a:rPr lang="en-US" altLang="zh-CN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22</a:t>
                      </a:r>
                      <a:r>
                        <a:rPr lang="zh-CN" altLang="en-US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2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AWS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东京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计算优化 </a:t>
                      </a:r>
                      <a:r>
                        <a:rPr lang="en-US" altLang="zh-CN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16</a:t>
                      </a:r>
                      <a:r>
                        <a:rPr lang="en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core 64G 2TB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约</a:t>
                      </a:r>
                      <a:r>
                        <a:rPr lang="en-US" altLang="zh-CN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19</a:t>
                      </a:r>
                      <a:r>
                        <a:rPr lang="zh-CN" altLang="en-US" dirty="0">
                          <a:solidFill>
                            <a:srgbClr val="039BE5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373643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80C0D864-8C60-234C-80BA-C338222648F3}"/>
              </a:ext>
            </a:extLst>
          </p:cNvPr>
          <p:cNvSpPr/>
          <p:nvPr/>
        </p:nvSpPr>
        <p:spPr>
          <a:xfrm>
            <a:off x="1746336" y="5030348"/>
            <a:ext cx="3380835" cy="88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2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* 以上数据使用服务商提供的工具估算</a:t>
            </a:r>
            <a:endParaRPr lang="en-US" altLang="zh-CN" sz="12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endParaRPr lang="en-US" altLang="zh-CN" sz="12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12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en-US" sz="1200" kern="1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在真实环境测试过后，再估算成本</a:t>
            </a:r>
            <a:endParaRPr lang="en-US" altLang="zh-CN" sz="1200" kern="1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14E5B2-3A7B-AB41-AECB-0CCF4F6BAE62}"/>
              </a:ext>
            </a:extLst>
          </p:cNvPr>
          <p:cNvSpPr/>
          <p:nvPr/>
        </p:nvSpPr>
        <p:spPr>
          <a:xfrm>
            <a:off x="1651267" y="3485159"/>
            <a:ext cx="3380835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服务器租赁成本估算：</a:t>
            </a:r>
            <a:endParaRPr lang="en-US" altLang="zh-CN" sz="1600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>
            <a:extLst>
              <a:ext uri="{FF2B5EF4-FFF2-40B4-BE49-F238E27FC236}">
                <a16:creationId xmlns:a16="http://schemas.microsoft.com/office/drawing/2014/main" id="{30B5B637-2588-470C-A0D4-739D7525A633}"/>
              </a:ext>
            </a:extLst>
          </p:cNvPr>
          <p:cNvSpPr txBox="1"/>
          <p:nvPr/>
        </p:nvSpPr>
        <p:spPr>
          <a:xfrm>
            <a:off x="3944331" y="85931"/>
            <a:ext cx="4301749" cy="523186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节点出块激励方案</a:t>
            </a:r>
            <a:r>
              <a:rPr lang="en-US" altLang="zh-CN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662FF8-3376-4D46-BE01-EE29ED46A224}"/>
              </a:ext>
            </a:extLst>
          </p:cNvPr>
          <p:cNvSpPr/>
          <p:nvPr/>
        </p:nvSpPr>
        <p:spPr>
          <a:xfrm>
            <a:off x="3031436" y="1745263"/>
            <a:ext cx="6629399" cy="2630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激励对象</a:t>
            </a:r>
            <a:endParaRPr lang="en-US" altLang="zh-CN" sz="2000" b="1" kern="100" dirty="0">
              <a:solidFill>
                <a:srgbClr val="039BE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见证人、备选见证人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每年增发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2%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亿激励节点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、每个区块生成奖励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12.7VNT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，每年约增发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亿，</a:t>
            </a:r>
            <a:r>
              <a:rPr lang="zh-CN" altLang="en-US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</a:t>
            </a:r>
            <a:endParaRPr lang="en-US" altLang="zh-CN" kern="100" dirty="0">
              <a:solidFill>
                <a:srgbClr val="039BE5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、激励分配依然采用</a:t>
            </a:r>
            <a:r>
              <a:rPr lang="en-US" altLang="zh-CN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en-US" altLang="zh-CN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、每个超级节点</a:t>
            </a:r>
            <a:r>
              <a:rPr lang="zh-CN" altLang="en-US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每年至多获得约</a:t>
            </a:r>
            <a:r>
              <a:rPr lang="en-US" altLang="zh-CN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76</a:t>
            </a:r>
            <a:r>
              <a:rPr lang="zh-CN" altLang="en-US" kern="100" dirty="0">
                <a:solidFill>
                  <a:srgbClr val="039BE5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</a:t>
            </a:r>
            <a:endParaRPr lang="en-US" altLang="zh-CN" kern="100" dirty="0">
              <a:solidFill>
                <a:srgbClr val="039BE5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>
            <a:extLst>
              <a:ext uri="{FF2B5EF4-FFF2-40B4-BE49-F238E27FC236}">
                <a16:creationId xmlns:a16="http://schemas.microsoft.com/office/drawing/2014/main" id="{30B5B637-2588-470C-A0D4-739D7525A633}"/>
              </a:ext>
            </a:extLst>
          </p:cNvPr>
          <p:cNvSpPr txBox="1"/>
          <p:nvPr/>
        </p:nvSpPr>
        <p:spPr>
          <a:xfrm>
            <a:off x="3484271" y="85931"/>
            <a:ext cx="5221872" cy="523186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节点出块激励方案</a:t>
            </a:r>
            <a:r>
              <a:rPr lang="en-US" altLang="zh-CN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预留</a:t>
            </a:r>
            <a:r>
              <a:rPr lang="en-US" altLang="zh-CN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b="1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662FF8-3376-4D46-BE01-EE29ED46A224}"/>
              </a:ext>
            </a:extLst>
          </p:cNvPr>
          <p:cNvSpPr/>
          <p:nvPr/>
        </p:nvSpPr>
        <p:spPr>
          <a:xfrm>
            <a:off x="3031436" y="1745263"/>
            <a:ext cx="6629399" cy="263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激励对象</a:t>
            </a:r>
            <a:endParaRPr lang="en-US" altLang="zh-CN" sz="2000" b="1" kern="100" dirty="0">
              <a:solidFill>
                <a:srgbClr val="039BE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见证人、备选见证人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预留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亿分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年发放</a:t>
            </a:r>
            <a:r>
              <a:rPr lang="en-US" altLang="zh-CN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+X</a:t>
            </a:r>
            <a:r>
              <a:rPr lang="zh-CN" altLang="en-US" sz="2000" b="1" kern="100" dirty="0">
                <a:solidFill>
                  <a:srgbClr val="039BE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年后按需求增发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初期阶段，属于通货膨胀阶段，增发会加剧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贬值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、如果后期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生态需要增加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供应量，依据需求再增发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VNT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，促进生态发展</a:t>
            </a:r>
            <a:endParaRPr lang="en-US" altLang="zh-CN" kern="100" dirty="0">
              <a:solidFill>
                <a:srgbClr val="039BE5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 sz="105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27288</TotalTime>
  <Words>635</Words>
  <Application>Microsoft Macintosh PowerPoint</Application>
  <PresentationFormat>自定义</PresentationFormat>
  <Paragraphs>90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华文细黑</vt:lpstr>
      <vt:lpstr>SimSun</vt:lpstr>
      <vt:lpstr>SimSun</vt:lpstr>
      <vt:lpstr>微软雅黑</vt:lpstr>
      <vt:lpstr>Ebrima</vt:lpstr>
      <vt:lpstr>HelveticaNeueLT Std</vt:lpstr>
      <vt:lpstr>Arial</vt:lpstr>
      <vt:lpstr>Calibri</vt:lpstr>
      <vt:lpstr>Helvetica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</dc:creator>
  <cp:lastModifiedBy>Microsoft Office 用户</cp:lastModifiedBy>
  <cp:revision>6276</cp:revision>
  <dcterms:created xsi:type="dcterms:W3CDTF">2017-08-27T12:15:00Z</dcterms:created>
  <dcterms:modified xsi:type="dcterms:W3CDTF">2018-12-28T02:07:19Z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