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6" r:id="rId10"/>
    <p:sldId id="264" r:id="rId11"/>
    <p:sldId id="260" r:id="rId12"/>
  </p:sldIdLst>
  <p:sldSz cx="10080625" cy="7559675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5"/>
    <p:restoredTop sz="94631"/>
  </p:normalViewPr>
  <p:slideViewPr>
    <p:cSldViewPr showGuides="1">
      <p:cViewPr varScale="1">
        <p:scale>
          <a:sx n="74" d="100"/>
          <a:sy n="74" d="100"/>
        </p:scale>
        <p:origin x="1498" y="72"/>
      </p:cViewPr>
      <p:guideLst>
        <p:guide orient="horz" pos="2179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1"/>
          <p:cNvSpPr>
            <a:spLocks noGrp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p>
            <a:pPr lvl="0" algn="r" defTabSz="457200" fontAlgn="base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strike="noStrike" noProof="1" dirty="0">
                <a:solidFill>
                  <a:srgbClr val="000000"/>
                </a:solidFill>
                <a:latin typeface="Times New Roman" panose="02020603050405020304" pitchFamily="16" charset="0"/>
                <a:ea typeface="+mn-ea"/>
                <a:cs typeface="DejaVu Sans" charset="0"/>
              </a:rPr>
            </a:fld>
            <a:endParaRPr lang="en-IN" altLang="en-US" sz="1400" strike="noStrike" noProof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7171" name="Rectangle 1"/>
          <p:cNvSpPr>
            <a:spLocks noGrp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7172" name="Rectangle 2"/>
          <p:cNvSpPr/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9219" name="Rectangle 1"/>
          <p:cNvSpPr>
            <a:spLocks noGrp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9220" name="Rectangle 2"/>
          <p:cNvSpPr/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11267" name="Rectangle 1"/>
          <p:cNvSpPr>
            <a:spLocks noGrp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1268" name="Rectangle 2"/>
          <p:cNvSpPr/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3316" name="Rectangle 2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5364" name="Rectangle 2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7412" name="Rectangle 2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9460" name="Rectangle 2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1508" name="Rectangle 2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b" anchorCtr="0"/>
          <a:p>
            <a:pPr lvl="0" algn="r" defTabSz="457200" eaLnBrk="1" hangingPunct="1">
              <a:lnSpc>
                <a:spcPct val="93000"/>
              </a:lnSpc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/>
            </a:fld>
            <a:endParaRPr lang="en-IN" altLang="en-US" sz="1400" dirty="0">
              <a:ea typeface="DejaVu Sans" charset="0"/>
            </a:endParaRPr>
          </a:p>
        </p:txBody>
      </p:sp>
      <p:sp>
        <p:nvSpPr>
          <p:cNvPr id="25603" name="Rectangle 1"/>
          <p:cNvSpPr>
            <a:spLocks noGrp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5604" name="Rectangle 2"/>
          <p:cNvSpPr/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sz="595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z="1985" strike="noStrike" noProof="1"/>
              <a:t>Click to edit Master subtitle style</a:t>
            </a:r>
            <a:endParaRPr lang="en-US" strike="noStrike" noProof="1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3A977F-2504-E741-85B4-8F01994E1F25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pPr fontAlgn="auto"/>
            <a:r>
              <a:rPr lang="en-US" sz="485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pPr fontAlgn="auto"/>
            <a:r>
              <a:rPr lang="en-US" sz="485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 fontAlgn="auto"/>
            <a:r>
              <a:rPr lang="en-US" sz="176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B1E8F6-4F69-E448-82E4-3FF8C30628E4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pPr fontAlgn="auto"/>
            <a:r>
              <a:rPr lang="en-US" sz="485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endParaRPr kumimoji="0" lang="en-US" sz="882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pPr fontAlgn="auto"/>
            <a:r>
              <a:rPr lang="en-US" sz="485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 fontAlgn="auto"/>
            <a:r>
              <a:rPr lang="en-US" sz="264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9FFFB4-400D-1240-AB24-6F86C96D4DFB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pPr fontAlgn="auto"/>
            <a:r>
              <a:rPr lang="en-US" sz="485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 fontAlgn="auto"/>
            <a:r>
              <a:rPr lang="en-US" sz="264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z="397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pPr fontAlgn="auto"/>
            <a:r>
              <a:rPr lang="en-US" sz="397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70"/>
            </a:lvl1pPr>
          </a:lstStyle>
          <a:p>
            <a:pPr fontAlgn="auto"/>
            <a:r>
              <a:rPr lang="en-US" sz="397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pPr fontAlgn="auto"/>
            <a:r>
              <a:rPr lang="en-US" sz="441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z="220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pPr fontAlgn="auto"/>
            <a:r>
              <a:rPr lang="en-US" sz="397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pPr fontAlgn="auto"/>
            <a:r>
              <a:rPr lang="en-US" sz="397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 fontAlgn="auto"/>
            <a:r>
              <a:rPr lang="en-US" sz="264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 fontAlgn="auto"/>
            <a:r>
              <a:rPr lang="en-US" sz="264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pPr fontAlgn="auto"/>
            <a:r>
              <a:rPr lang="en-US" sz="397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pPr fontAlgn="auto"/>
            <a:r>
              <a:rPr lang="en-US" sz="2205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 fontAlgn="auto"/>
            <a:r>
              <a:rPr lang="en-US" sz="154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pPr fontAlgn="auto"/>
            <a:r>
              <a:rPr lang="en-US" sz="2645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419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 fontAlgn="auto"/>
            <a:r>
              <a:rPr lang="en-US" sz="1325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auto"/>
            <a:r>
              <a:rPr lang="en-US" sz="3970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en-US" sz="1985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z="1765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z="1545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z="1325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z="1325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BEF0D-F0BB-DE4B-95CE-6DB70DBA9567}" type="datetimeFigureOut">
              <a:rPr kumimoji="0" lang="en-US" sz="99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9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Trebuchet MS" panose="020B0603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4190" rtl="0" eaLnBrk="1" latinLnBrk="0" hangingPunct="1">
        <a:spcBef>
          <a:spcPct val="0"/>
        </a:spcBef>
        <a:buNone/>
        <a:defRPr sz="397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150" indent="-314960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84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03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58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LMS</a:t>
            </a:r>
            <a:r>
              <a:rPr kumimoji="0" lang="en-I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(Learning Management System)</a:t>
            </a:r>
            <a:endParaRPr kumimoji="0" lang="en-I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    </a:t>
            </a: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Project Guide:-  </a:t>
            </a:r>
            <a:r>
              <a:rPr kumimoji="0" lang="en-US" alt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Prof</a:t>
            </a: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. Sonal Jain</a:t>
            </a:r>
            <a:endParaRPr kumimoji="0" lang="en-I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1440180" y="3133090"/>
          <a:ext cx="7104380" cy="280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0"/>
                <a:gridCol w="3528060"/>
              </a:tblGrid>
              <a:tr h="671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Student Name</a:t>
                      </a:r>
                      <a:endParaRPr lang="en-I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Moodle ID</a:t>
                      </a:r>
                      <a:endParaRPr lang="en-IN" altLang="en-US" sz="2800"/>
                    </a:p>
                  </a:txBody>
                  <a:tcPr/>
                </a:tc>
              </a:tr>
              <a:tr h="514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Atharva Kanase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21104061</a:t>
                      </a:r>
                      <a:endParaRPr lang="en-IN" altLang="en-US"/>
                    </a:p>
                  </a:txBody>
                  <a:tcPr/>
                </a:tc>
              </a:tr>
              <a:tr h="515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Harsh Mavadiya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21104047</a:t>
                      </a:r>
                      <a:endParaRPr lang="en-IN" altLang="en-US"/>
                    </a:p>
                  </a:txBody>
                  <a:tcPr/>
                </a:tc>
              </a:tr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Arpit Kumble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21104017</a:t>
                      </a:r>
                      <a:endParaRPr lang="en-IN" altLang="en-US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Sumit Mesta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21104069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75" y="10795"/>
            <a:ext cx="10064750" cy="1706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1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p>
            <a:pPr algn="ctr" defTabSz="457200">
              <a:lnSpc>
                <a:spcPct val="93000"/>
              </a:lnSpc>
              <a:buClrTx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6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8194" name="Rectangle 2"/>
          <p:cNvSpPr/>
          <p:nvPr/>
        </p:nvSpPr>
        <p:spPr>
          <a:xfrm>
            <a:off x="504825" y="1116330"/>
            <a:ext cx="9323705" cy="627126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 anchor="t" anchorCtr="0"/>
          <a:p>
            <a:pPr marL="430530" indent="-322580" defTabSz="457200">
              <a:lnSpc>
                <a:spcPct val="190000"/>
              </a:lnSpc>
              <a:spcAft>
                <a:spcPts val="1415"/>
              </a:spcAft>
              <a:buClrTx/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</a:rPr>
              <a:t>Introduction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</a:endParaRPr>
          </a:p>
          <a:p>
            <a:pPr marL="430530" indent="-322580" defTabSz="457200">
              <a:lnSpc>
                <a:spcPct val="190000"/>
              </a:lnSpc>
              <a:spcAft>
                <a:spcPts val="1415"/>
              </a:spcAft>
              <a:buClrTx/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</a:rPr>
              <a:t>Objectives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</a:endParaRPr>
          </a:p>
          <a:p>
            <a:pPr marL="430530" indent="-322580" defTabSz="457200">
              <a:lnSpc>
                <a:spcPct val="190000"/>
              </a:lnSpc>
              <a:spcAft>
                <a:spcPts val="1415"/>
              </a:spcAft>
              <a:buClrTx/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</a:rPr>
              <a:t>Scope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</a:endParaRPr>
          </a:p>
          <a:p>
            <a:pPr marL="430530" indent="-322580" defTabSz="457200">
              <a:lnSpc>
                <a:spcPct val="190000"/>
              </a:lnSpc>
              <a:spcAft>
                <a:spcPts val="1415"/>
              </a:spcAft>
              <a:buClrTx/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</a:rPr>
              <a:t>Features / Functionality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</a:endParaRPr>
          </a:p>
          <a:p>
            <a:pPr marL="430530" indent="-322580" defTabSz="457200">
              <a:lnSpc>
                <a:spcPct val="190000"/>
              </a:lnSpc>
              <a:spcAft>
                <a:spcPts val="1415"/>
              </a:spcAft>
              <a:buClrTx/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</a:rPr>
              <a:t>Project Outcomes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</a:endParaRPr>
          </a:p>
          <a:p>
            <a:pPr marL="430530" indent="-322580" defTabSz="457200">
              <a:lnSpc>
                <a:spcPct val="190000"/>
              </a:lnSpc>
              <a:spcAft>
                <a:spcPts val="1415"/>
              </a:spcAft>
              <a:buClrTx/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</a:rPr>
              <a:t>Technology Stack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</a:endParaRPr>
          </a:p>
          <a:p>
            <a:pPr marL="430530" indent="-322580" defTabSz="457200">
              <a:lnSpc>
                <a:spcPct val="190000"/>
              </a:lnSpc>
              <a:spcAft>
                <a:spcPts val="1415"/>
              </a:spcAft>
              <a:buClrTx/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</a:rPr>
              <a:t>Block Diagram (if applicable)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75057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1. Introduction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360045" y="1115695"/>
            <a:ext cx="9070975" cy="613537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 anchor="t" anchorCtr="0"/>
          <a:p>
            <a:pPr marL="450850" indent="-342900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Problem Identified :</a:t>
            </a:r>
            <a:endParaRPr lang="en-IN" altLang="en-US" sz="2400" u="sng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450850" indent="-342900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Existing LMS solutions lack user-friendly interfaces and are difficult to use.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450850" indent="-342900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The communication system in current LMS solutions is confusing and overwhelming for users.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450850" indent="-342900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Students and faculty have limited means to provide feedback and file complaints in existing LMS solutions.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450850" indent="-342900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u="sng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Solution Proposed :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450850" indent="-342900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Our LMS offers a superior user experience to boost student retention.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450850" indent="-342900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It includes an organized communication system for seamless interaction.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marL="450850" indent="-342900" defTabSz="457200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ea typeface="Times New Roman" panose="02020603050405020304" pitchFamily="16" charset="0"/>
              </a:rPr>
              <a:t>It also features an anonymous complaint system with quick ticket generation.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2. Objectives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522095"/>
            <a:ext cx="9070975" cy="5213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improve student retention and learning experience through a user-friendly LMS with seamless communication and complaint systems.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facilitate effective communication between faculty and students.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provide a safe and secure learning environment by offering an anonymous complaint system.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10274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3. Scope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329055"/>
            <a:ext cx="9070975" cy="54292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42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Can be used in different educational settings, including universities, colleges, and schools.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Can be useful to students, teachers, and administrators.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Can be accessible from anywhere with an internet connection providing students and faculty with the flexibility to learn from virtually anywhere.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4. Feature /Functionality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768475"/>
            <a:ext cx="9070975" cy="52819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User-friendly interface: 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998855" marR="0" lvl="0" indent="-38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tabLst>
                <a:tab pos="98488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Our LMS platform has a simple and intuitive interface that makes it easy for students, teachers, and administrators to use.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Communication and collaboration tools: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00125" marR="0" lvl="0" indent="-9588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tabLst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Our LMS solution includes various communication and collaboration tools such as discussion forums, chat rooms, and document sharing features.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Complaint system: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00125" marR="0" lvl="0" indent="-139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 Our LMS platform includes an anonymous complaint system with quick ticket generation, allowing students and faculty to voice their concerns without fear of retribution.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5. Outcome of Project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l" defTabSz="4572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Improved learning outcomes for students.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Increased efficiency and productivity for teachers and administrators.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l" defTabSz="4572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Greater collaboration and engagement among students and faculty.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6. Technology Stack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420" marR="0" lvl="0" indent="-4572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Tkinter (</a:t>
            </a: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Front-End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)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Pymysql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(</a:t>
            </a:r>
            <a:r>
              <a:rPr kumimoji="0" lang="en-US" alt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Back-End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)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566420" marR="0" lvl="0" indent="-4572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AutoNum type="arabicPeriod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p>
            <a:pPr algn="ctr" defTabSz="457200">
              <a:lnSpc>
                <a:spcPct val="93000"/>
              </a:lnSpc>
              <a:buClrTx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6" charset="0"/>
              </a:rPr>
              <a:t>Thank You...!!</a:t>
            </a:r>
            <a:endParaRPr lang="en-IN" altLang="en-US" sz="36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2248</Words>
  <Application>WPS Presentation</Application>
  <PresentationFormat>Custom</PresentationFormat>
  <Paragraphs>91</Paragraphs>
  <Slides>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Wingdings 3</vt:lpstr>
      <vt:lpstr>Arial</vt:lpstr>
      <vt:lpstr>Times New Roman</vt:lpstr>
      <vt:lpstr>DejaVu Sans</vt:lpstr>
      <vt:lpstr>Calibri</vt:lpstr>
      <vt:lpstr>Noto Sans CJK SC Regular</vt:lpstr>
      <vt:lpstr>Segoe Print</vt:lpstr>
      <vt:lpstr>Microsoft YaHei</vt:lpstr>
      <vt:lpstr>Arial Unicode MS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arpit</cp:lastModifiedBy>
  <cp:revision>23</cp:revision>
  <dcterms:created xsi:type="dcterms:W3CDTF">2017-10-25T08:22:00Z</dcterms:created>
  <dcterms:modified xsi:type="dcterms:W3CDTF">2023-05-03T04:29:27Z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6</vt:r8>
  </property>
  <property fmtid="{D5CDD505-2E9C-101B-9397-08002B2CF9AE}" pid="12" name="ICV">
    <vt:lpwstr>7047FC052215436DA64DB1F7D9504F25</vt:lpwstr>
  </property>
  <property fmtid="{D5CDD505-2E9C-101B-9397-08002B2CF9AE}" pid="13" name="KSOProductBuildVer">
    <vt:lpwstr>1033-11.2.0.11481</vt:lpwstr>
  </property>
</Properties>
</file>