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7556500" cx="10071100"/>
  <p:notesSz cx="10071100" cy="7556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9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title"/>
          </p:nvPr>
        </p:nvSpPr>
        <p:spPr>
          <a:xfrm>
            <a:off x="4141824" y="370557"/>
            <a:ext cx="17874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2083664" y="3468048"/>
            <a:ext cx="5903770" cy="18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4141824" y="370557"/>
            <a:ext cx="17874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755332" y="2342515"/>
            <a:ext cx="8560435" cy="1586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1510665" y="4231640"/>
            <a:ext cx="7049770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141824" y="370557"/>
            <a:ext cx="17874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503555" y="1737995"/>
            <a:ext cx="4380928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186616" y="1737995"/>
            <a:ext cx="4380928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483699"/>
            <a:ext cx="493395" cy="3073400"/>
          </a:xfrm>
          <a:custGeom>
            <a:rect b="b" l="l" r="r" t="t"/>
            <a:pathLst>
              <a:path extrusionOk="0" h="3073400" w="493395">
                <a:moveTo>
                  <a:pt x="493261" y="3072800"/>
                </a:moveTo>
                <a:lnTo>
                  <a:pt x="0" y="3072800"/>
                </a:lnTo>
                <a:lnTo>
                  <a:pt x="0" y="0"/>
                </a:lnTo>
                <a:lnTo>
                  <a:pt x="493261" y="3072800"/>
                </a:lnTo>
                <a:close/>
              </a:path>
            </a:pathLst>
          </a:custGeom>
          <a:solidFill>
            <a:srgbClr val="5FCB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5661023" y="0"/>
            <a:ext cx="4410075" cy="7556500"/>
          </a:xfrm>
          <a:custGeom>
            <a:rect b="b" l="l" r="r" t="t"/>
            <a:pathLst>
              <a:path extrusionOk="0" h="7556500" w="4410075">
                <a:moveTo>
                  <a:pt x="0" y="7556499"/>
                </a:moveTo>
                <a:lnTo>
                  <a:pt x="4410076" y="4614868"/>
                </a:lnTo>
              </a:path>
              <a:path extrusionOk="0" h="7556500" w="4410075">
                <a:moveTo>
                  <a:pt x="2103439" y="0"/>
                </a:moveTo>
                <a:lnTo>
                  <a:pt x="3445899" y="7556499"/>
                </a:lnTo>
              </a:path>
            </a:pathLst>
          </a:custGeom>
          <a:noFill/>
          <a:ln cap="flat" cmpd="sng" w="9525">
            <a:solidFill>
              <a:srgbClr val="5FCB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7598767" y="0"/>
            <a:ext cx="2472690" cy="7556500"/>
          </a:xfrm>
          <a:custGeom>
            <a:rect b="b" l="l" r="r" t="t"/>
            <a:pathLst>
              <a:path extrusionOk="0" h="7556500" w="2472690">
                <a:moveTo>
                  <a:pt x="2472332" y="7556499"/>
                </a:moveTo>
                <a:lnTo>
                  <a:pt x="0" y="7556499"/>
                </a:lnTo>
                <a:lnTo>
                  <a:pt x="2229809" y="0"/>
                </a:lnTo>
                <a:lnTo>
                  <a:pt x="2472332" y="8659"/>
                </a:lnTo>
                <a:lnTo>
                  <a:pt x="2472332" y="7556499"/>
                </a:lnTo>
                <a:close/>
              </a:path>
            </a:pathLst>
          </a:custGeom>
          <a:solidFill>
            <a:srgbClr val="5FCBEE">
              <a:alpha val="3490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7943929" y="0"/>
            <a:ext cx="2127250" cy="7556500"/>
          </a:xfrm>
          <a:custGeom>
            <a:rect b="b" l="l" r="r" t="t"/>
            <a:pathLst>
              <a:path extrusionOk="0" h="7556500" w="2127250">
                <a:moveTo>
                  <a:pt x="2127170" y="7556499"/>
                </a:moveTo>
                <a:lnTo>
                  <a:pt x="1323308" y="7556499"/>
                </a:lnTo>
                <a:lnTo>
                  <a:pt x="0" y="0"/>
                </a:lnTo>
                <a:lnTo>
                  <a:pt x="2127170" y="0"/>
                </a:lnTo>
                <a:lnTo>
                  <a:pt x="2127170" y="7556499"/>
                </a:lnTo>
                <a:close/>
              </a:path>
            </a:pathLst>
          </a:custGeom>
          <a:solidFill>
            <a:srgbClr val="5FCBEE">
              <a:alpha val="1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7321082" y="4333209"/>
            <a:ext cx="2750185" cy="3223895"/>
          </a:xfrm>
          <a:custGeom>
            <a:rect b="b" l="l" r="r" t="t"/>
            <a:pathLst>
              <a:path extrusionOk="0" h="3223895" w="2750184">
                <a:moveTo>
                  <a:pt x="2750017" y="3223291"/>
                </a:moveTo>
                <a:lnTo>
                  <a:pt x="0" y="3223291"/>
                </a:lnTo>
                <a:lnTo>
                  <a:pt x="2750017" y="0"/>
                </a:lnTo>
                <a:lnTo>
                  <a:pt x="2750017" y="3223291"/>
                </a:lnTo>
                <a:close/>
              </a:path>
            </a:pathLst>
          </a:custGeom>
          <a:solidFill>
            <a:srgbClr val="17B0E4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730525" y="0"/>
            <a:ext cx="2340610" cy="7556500"/>
          </a:xfrm>
          <a:custGeom>
            <a:rect b="b" l="l" r="r" t="t"/>
            <a:pathLst>
              <a:path extrusionOk="0" h="7556500" w="2340609">
                <a:moveTo>
                  <a:pt x="2151511" y="7556499"/>
                </a:moveTo>
                <a:lnTo>
                  <a:pt x="2043338" y="7556499"/>
                </a:lnTo>
                <a:lnTo>
                  <a:pt x="0" y="0"/>
                </a:lnTo>
                <a:lnTo>
                  <a:pt x="2340574" y="0"/>
                </a:lnTo>
                <a:lnTo>
                  <a:pt x="2340574" y="7550905"/>
                </a:lnTo>
                <a:lnTo>
                  <a:pt x="2151511" y="7556499"/>
                </a:lnTo>
                <a:close/>
              </a:path>
            </a:pathLst>
          </a:custGeom>
          <a:solidFill>
            <a:srgbClr val="17B0E4">
              <a:alpha val="4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45899" y="0"/>
            <a:ext cx="925194" cy="7556500"/>
          </a:xfrm>
          <a:custGeom>
            <a:rect b="b" l="l" r="r" t="t"/>
            <a:pathLst>
              <a:path extrusionOk="0" h="7556500" w="925195">
                <a:moveTo>
                  <a:pt x="925200" y="7556499"/>
                </a:moveTo>
                <a:lnTo>
                  <a:pt x="0" y="7556499"/>
                </a:lnTo>
                <a:lnTo>
                  <a:pt x="744455" y="0"/>
                </a:lnTo>
                <a:lnTo>
                  <a:pt x="925200" y="0"/>
                </a:lnTo>
                <a:lnTo>
                  <a:pt x="925200" y="7556499"/>
                </a:lnTo>
                <a:close/>
              </a:path>
            </a:pathLst>
          </a:custGeom>
          <a:solidFill>
            <a:srgbClr val="2E83C3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924639" y="0"/>
            <a:ext cx="1146810" cy="7556500"/>
          </a:xfrm>
          <a:custGeom>
            <a:rect b="b" l="l" r="r" t="t"/>
            <a:pathLst>
              <a:path extrusionOk="0" h="7556500" w="1146809">
                <a:moveTo>
                  <a:pt x="1146460" y="7556499"/>
                </a:moveTo>
                <a:lnTo>
                  <a:pt x="1033240" y="7556499"/>
                </a:lnTo>
                <a:lnTo>
                  <a:pt x="0" y="0"/>
                </a:lnTo>
                <a:lnTo>
                  <a:pt x="1146460" y="0"/>
                </a:lnTo>
                <a:lnTo>
                  <a:pt x="1146460" y="7556499"/>
                </a:lnTo>
                <a:close/>
              </a:path>
            </a:pathLst>
          </a:custGeom>
          <a:solidFill>
            <a:srgbClr val="236292">
              <a:alpha val="8078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896521" y="5438591"/>
            <a:ext cx="1174750" cy="2118360"/>
          </a:xfrm>
          <a:custGeom>
            <a:rect b="b" l="l" r="r" t="t"/>
            <a:pathLst>
              <a:path extrusionOk="0" h="2118359" w="1174750">
                <a:moveTo>
                  <a:pt x="680910" y="2117909"/>
                </a:moveTo>
                <a:lnTo>
                  <a:pt x="0" y="2117909"/>
                </a:lnTo>
                <a:lnTo>
                  <a:pt x="1174578" y="0"/>
                </a:lnTo>
                <a:lnTo>
                  <a:pt x="1174578" y="2115614"/>
                </a:lnTo>
                <a:lnTo>
                  <a:pt x="680910" y="2117909"/>
                </a:lnTo>
                <a:close/>
              </a:path>
            </a:pathLst>
          </a:custGeom>
          <a:solidFill>
            <a:srgbClr val="17B0E4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4141824" y="370557"/>
            <a:ext cx="17874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2083664" y="3468048"/>
            <a:ext cx="5903770" cy="18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2570360" y="1988589"/>
            <a:ext cx="49301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Tourist Guidance System</a:t>
            </a:r>
            <a:endParaRPr/>
          </a:p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2083564" y="3231298"/>
            <a:ext cx="59037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9385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Group members with student Id</a:t>
            </a:r>
            <a:endParaRPr/>
          </a:p>
          <a:p>
            <a:pPr indent="0" lvl="0" marL="159385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00"/>
          </a:p>
          <a:p>
            <a:pPr indent="-381000" lvl="0" marL="457200" rtl="0" algn="just">
              <a:lnSpc>
                <a:spcPct val="14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R"/>
            </a:pPr>
            <a:r>
              <a:rPr lang="en-IN" sz="2400"/>
              <a:t>21104041-Yash Jain</a:t>
            </a:r>
            <a:endParaRPr sz="2400"/>
          </a:p>
          <a:p>
            <a:pPr indent="-381000" lvl="0" marL="457200" marR="320675" rtl="0" algn="just">
              <a:lnSpc>
                <a:spcPct val="14875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R"/>
            </a:pPr>
            <a:r>
              <a:rPr lang="en-IN" sz="2400"/>
              <a:t> 21104008 –Karan Jain  </a:t>
            </a:r>
            <a:endParaRPr sz="2400"/>
          </a:p>
          <a:p>
            <a:pPr indent="-381000" lvl="0" marL="457200" marR="320675" rtl="0" algn="just">
              <a:lnSpc>
                <a:spcPct val="14875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R"/>
            </a:pPr>
            <a:r>
              <a:rPr lang="en-IN" sz="2400"/>
              <a:t> 21104005-Swapnil Joshi</a:t>
            </a:r>
            <a:endParaRPr sz="2400"/>
          </a:p>
          <a:p>
            <a:pPr indent="0" lvl="0" marL="457200" marR="320675" rtl="0" algn="l">
              <a:lnSpc>
                <a:spcPct val="148750"/>
              </a:lnSpc>
              <a:spcBef>
                <a:spcPts val="209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711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374425" y="3386025"/>
            <a:ext cx="31455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Thank You...!!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141824" y="370557"/>
            <a:ext cx="17874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1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Contents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585863" y="1110169"/>
            <a:ext cx="3255645" cy="584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/ Functionality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Outcomes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Diagram/ Flow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490537" y="630113"/>
            <a:ext cx="296418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1. Introduction</a:t>
            </a: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490521" y="1532396"/>
            <a:ext cx="8628300" cy="4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 :</a:t>
            </a:r>
            <a:endParaRPr b="1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0" marL="100965" marR="5080" rtl="0" algn="l">
              <a:lnSpc>
                <a:spcPct val="111500"/>
              </a:lnSpc>
              <a:spcBef>
                <a:spcPts val="14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always a language barrier between people of two different communities        for  communication.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64465" marR="0" rtl="0" algn="l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who don’t </a:t>
            </a:r>
            <a:r>
              <a:rPr b="0" i="0" lang="en-IN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  to explore places  especially for foreigners in India.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Proposed :</a:t>
            </a:r>
            <a:endParaRPr b="1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0" marL="102235" marR="0" rtl="0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user don’t have to ask any stanger. User will get the best possible outcomes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0650" lvl="0" marL="102235" marR="0" rtl="0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this project is to provide the complete information about the hotels available for a tour.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85470" marR="235584" rtl="0" algn="l">
              <a:lnSpc>
                <a:spcPct val="111500"/>
              </a:lnSpc>
              <a:spcBef>
                <a:spcPts val="14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490537" y="630113"/>
            <a:ext cx="253555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2. Objectives</a:t>
            </a:r>
            <a:endParaRPr/>
          </a:p>
        </p:txBody>
      </p:sp>
      <p:sp>
        <p:nvSpPr>
          <p:cNvPr id="72" name="Google Shape;72;p10"/>
          <p:cNvSpPr txBox="1"/>
          <p:nvPr/>
        </p:nvSpPr>
        <p:spPr>
          <a:xfrm>
            <a:off x="490537" y="1424003"/>
            <a:ext cx="7968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4450">
            <a:spAutoFit/>
          </a:bodyPr>
          <a:lstStyle/>
          <a:p>
            <a:pPr indent="-228600" lvl="0" marL="241300" marR="508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guide user and prevent him from getting false information from local people.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9234" lvl="0" marL="241934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Major technological upgrades to the current travel system.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9234" lvl="0" marL="241934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Faster processing time and more accurate data for travel requests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1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9233" lvl="0" marL="241933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this user is able to  access  different hotel detai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5583" lvl="0" marL="241933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is authenticated by taking Password and Email at the time of login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90537" y="630113"/>
            <a:ext cx="16256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3. Scope</a:t>
            </a:r>
            <a:endParaRPr/>
          </a:p>
        </p:txBody>
      </p:sp>
      <p:sp>
        <p:nvSpPr>
          <p:cNvPr id="78" name="Google Shape;78;p11"/>
          <p:cNvSpPr txBox="1"/>
          <p:nvPr/>
        </p:nvSpPr>
        <p:spPr>
          <a:xfrm>
            <a:off x="490526" y="1477285"/>
            <a:ext cx="8518500" cy="3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4450">
            <a:spAutoFit/>
          </a:bodyPr>
          <a:lstStyle/>
          <a:p>
            <a:pPr indent="-272415" lvl="0" marL="28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applied in tourism sector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1780" lvl="0" marL="283845" marR="5080" rtl="0" algn="l">
              <a:lnSpc>
                <a:spcPct val="111666"/>
              </a:lnSpc>
              <a:spcBef>
                <a:spcPts val="145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used by government to promote various tourism sites which  people are not aware about.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414" lvl="0" marL="284480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useful to locals as well as foreigners.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415" lvl="0" marL="2844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are able to decide about places they want to visit and make bookings online for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accommodation.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6365" lvl="0" marL="2844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482375" y="815150"/>
            <a:ext cx="48471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4. Feature /Functionality</a:t>
            </a:r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482375" y="1632150"/>
            <a:ext cx="8740200" cy="50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445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can view and book  hotels.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providing different packages of hotels to user.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providing logged in user’s information on profile page.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can’t enter inappropriate details in registration fields.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is able to see different Nearby Places based on location provided.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90537" y="630113"/>
            <a:ext cx="427672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5. Outcome of Project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434400" y="1703175"/>
            <a:ext cx="86931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 : User will able to see his/her profile on dashboard.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Places : User is able to see popular nearby places based on the location provided.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Hotels : User will get to see different hotels options and will able to book it.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Hotel details : User will get to see details of different hotels.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837" y="6319850"/>
            <a:ext cx="79349" cy="7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8875" y="3181350"/>
            <a:ext cx="19049" cy="17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3987" y="3109912"/>
            <a:ext cx="17461" cy="1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3350" y="4573587"/>
            <a:ext cx="17461" cy="17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9512" y="5832475"/>
            <a:ext cx="17461" cy="1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5987" y="4543425"/>
            <a:ext cx="17461" cy="17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490537" y="630113"/>
            <a:ext cx="38925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6. Technology Stack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490537" y="1537362"/>
            <a:ext cx="85623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Frontend–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Tkinter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3804920" rtl="0" algn="l">
              <a:lnSpc>
                <a:spcPct val="19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Backend–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3804920" rtl="0" algn="l">
              <a:lnSpc>
                <a:spcPct val="19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-Sqlite3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1073150" y="196850"/>
            <a:ext cx="44751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7. Flow Diagram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844550" y="1035050"/>
            <a:ext cx="80772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25" y="933550"/>
            <a:ext cx="6923374" cy="65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