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1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4483"/>
            <a:ext cx="857123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5196"/>
            <a:ext cx="705866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4190" y="1739455"/>
            <a:ext cx="4386453"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9455"/>
            <a:ext cx="4386453"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79499"/>
            <a:ext cx="494030" cy="3080385"/>
          </a:xfrm>
          <a:custGeom>
            <a:avLst/>
            <a:gdLst/>
            <a:ahLst/>
            <a:cxnLst/>
            <a:rect l="l" t="t" r="r" b="b"/>
            <a:pathLst>
              <a:path w="494030" h="3080384">
                <a:moveTo>
                  <a:pt x="0" y="0"/>
                </a:moveTo>
                <a:lnTo>
                  <a:pt x="0" y="3080140"/>
                </a:lnTo>
                <a:lnTo>
                  <a:pt x="493468" y="3080140"/>
                </a:lnTo>
                <a:lnTo>
                  <a:pt x="0" y="0"/>
                </a:lnTo>
                <a:close/>
              </a:path>
            </a:pathLst>
          </a:custGeom>
          <a:solidFill>
            <a:srgbClr val="5ECAEE">
              <a:alpha val="69999"/>
            </a:srgbClr>
          </a:solidFill>
        </p:spPr>
        <p:txBody>
          <a:bodyPr wrap="square" lIns="0" tIns="0" rIns="0" bIns="0" rtlCol="0"/>
          <a:lstStyle/>
          <a:p>
            <a:endParaRPr/>
          </a:p>
        </p:txBody>
      </p:sp>
      <p:sp>
        <p:nvSpPr>
          <p:cNvPr id="17" name="bg object 17"/>
          <p:cNvSpPr/>
          <p:nvPr/>
        </p:nvSpPr>
        <p:spPr>
          <a:xfrm>
            <a:off x="5658484" y="4610936"/>
            <a:ext cx="4421505" cy="2948940"/>
          </a:xfrm>
          <a:custGeom>
            <a:avLst/>
            <a:gdLst/>
            <a:ahLst/>
            <a:cxnLst/>
            <a:rect l="l" t="t" r="r" b="b"/>
            <a:pathLst>
              <a:path w="4421505" h="2948940">
                <a:moveTo>
                  <a:pt x="0" y="2948703"/>
                </a:moveTo>
                <a:lnTo>
                  <a:pt x="4421155" y="0"/>
                </a:lnTo>
              </a:path>
            </a:pathLst>
          </a:custGeom>
          <a:ln w="9344">
            <a:solidFill>
              <a:srgbClr val="5ECAEE"/>
            </a:solidFill>
          </a:ln>
        </p:spPr>
        <p:txBody>
          <a:bodyPr wrap="square" lIns="0" tIns="0" rIns="0" bIns="0" rtlCol="0"/>
          <a:lstStyle/>
          <a:p>
            <a:endParaRPr/>
          </a:p>
        </p:txBody>
      </p:sp>
      <p:sp>
        <p:nvSpPr>
          <p:cNvPr id="18" name="bg object 18"/>
          <p:cNvSpPr/>
          <p:nvPr/>
        </p:nvSpPr>
        <p:spPr>
          <a:xfrm>
            <a:off x="7764780" y="600"/>
            <a:ext cx="1343660" cy="7560309"/>
          </a:xfrm>
          <a:custGeom>
            <a:avLst/>
            <a:gdLst/>
            <a:ahLst/>
            <a:cxnLst/>
            <a:rect l="l" t="t" r="r" b="b"/>
            <a:pathLst>
              <a:path w="1343659" h="7560309">
                <a:moveTo>
                  <a:pt x="0" y="0"/>
                </a:moveTo>
                <a:lnTo>
                  <a:pt x="1343660" y="7560310"/>
                </a:lnTo>
              </a:path>
            </a:pathLst>
          </a:custGeom>
          <a:ln w="9344">
            <a:solidFill>
              <a:srgbClr val="5ECAEE"/>
            </a:solidFill>
          </a:ln>
        </p:spPr>
        <p:txBody>
          <a:bodyPr wrap="square" lIns="0" tIns="0" rIns="0" bIns="0" rtlCol="0"/>
          <a:lstStyle/>
          <a:p>
            <a:endParaRPr/>
          </a:p>
        </p:txBody>
      </p:sp>
      <p:sp>
        <p:nvSpPr>
          <p:cNvPr id="19" name="bg object 19"/>
          <p:cNvSpPr/>
          <p:nvPr/>
        </p:nvSpPr>
        <p:spPr>
          <a:xfrm>
            <a:off x="7598784" y="600"/>
            <a:ext cx="2480945" cy="7559040"/>
          </a:xfrm>
          <a:custGeom>
            <a:avLst/>
            <a:gdLst/>
            <a:ahLst/>
            <a:cxnLst/>
            <a:rect l="l" t="t" r="r" b="b"/>
            <a:pathLst>
              <a:path w="2480945" h="7559040">
                <a:moveTo>
                  <a:pt x="2229745" y="0"/>
                </a:moveTo>
                <a:lnTo>
                  <a:pt x="0" y="7559040"/>
                </a:lnTo>
                <a:lnTo>
                  <a:pt x="2480855" y="7559040"/>
                </a:lnTo>
                <a:lnTo>
                  <a:pt x="2480855" y="8532"/>
                </a:lnTo>
                <a:lnTo>
                  <a:pt x="2229745" y="0"/>
                </a:lnTo>
                <a:close/>
              </a:path>
            </a:pathLst>
          </a:custGeom>
          <a:solidFill>
            <a:srgbClr val="5ECAEE">
              <a:alpha val="35998"/>
            </a:srgbClr>
          </a:solidFill>
        </p:spPr>
        <p:txBody>
          <a:bodyPr wrap="square" lIns="0" tIns="0" rIns="0" bIns="0" rtlCol="0"/>
          <a:lstStyle/>
          <a:p>
            <a:endParaRPr/>
          </a:p>
        </p:txBody>
      </p:sp>
      <p:sp>
        <p:nvSpPr>
          <p:cNvPr id="20" name="bg object 20"/>
          <p:cNvSpPr/>
          <p:nvPr/>
        </p:nvSpPr>
        <p:spPr>
          <a:xfrm>
            <a:off x="7945405" y="600"/>
            <a:ext cx="2134235" cy="7559040"/>
          </a:xfrm>
          <a:custGeom>
            <a:avLst/>
            <a:gdLst/>
            <a:ahLst/>
            <a:cxnLst/>
            <a:rect l="l" t="t" r="r" b="b"/>
            <a:pathLst>
              <a:path w="2134234" h="7559040">
                <a:moveTo>
                  <a:pt x="2134234" y="0"/>
                </a:moveTo>
                <a:lnTo>
                  <a:pt x="0" y="0"/>
                </a:lnTo>
                <a:lnTo>
                  <a:pt x="1322610" y="7559040"/>
                </a:lnTo>
                <a:lnTo>
                  <a:pt x="2134234" y="7559040"/>
                </a:lnTo>
                <a:lnTo>
                  <a:pt x="2134234" y="0"/>
                </a:lnTo>
                <a:close/>
              </a:path>
            </a:pathLst>
          </a:custGeom>
          <a:solidFill>
            <a:srgbClr val="5ECAEE">
              <a:alpha val="19999"/>
            </a:srgbClr>
          </a:solidFill>
        </p:spPr>
        <p:txBody>
          <a:bodyPr wrap="square" lIns="0" tIns="0" rIns="0" bIns="0" rtlCol="0"/>
          <a:lstStyle/>
          <a:p>
            <a:endParaRPr/>
          </a:p>
        </p:txBody>
      </p:sp>
      <p:sp>
        <p:nvSpPr>
          <p:cNvPr id="21" name="bg object 21"/>
          <p:cNvSpPr/>
          <p:nvPr/>
        </p:nvSpPr>
        <p:spPr>
          <a:xfrm>
            <a:off x="7318824" y="4325795"/>
            <a:ext cx="2760980" cy="3234055"/>
          </a:xfrm>
          <a:custGeom>
            <a:avLst/>
            <a:gdLst/>
            <a:ahLst/>
            <a:cxnLst/>
            <a:rect l="l" t="t" r="r" b="b"/>
            <a:pathLst>
              <a:path w="2760979" h="3234054">
                <a:moveTo>
                  <a:pt x="2760815" y="0"/>
                </a:moveTo>
                <a:lnTo>
                  <a:pt x="0" y="3233844"/>
                </a:lnTo>
                <a:lnTo>
                  <a:pt x="2760815" y="3233844"/>
                </a:lnTo>
                <a:lnTo>
                  <a:pt x="2760815" y="0"/>
                </a:lnTo>
                <a:close/>
              </a:path>
            </a:pathLst>
          </a:custGeom>
          <a:solidFill>
            <a:srgbClr val="16AFE3">
              <a:alpha val="65998"/>
            </a:srgbClr>
          </a:solidFill>
        </p:spPr>
        <p:txBody>
          <a:bodyPr wrap="square" lIns="0" tIns="0" rIns="0" bIns="0" rtlCol="0"/>
          <a:lstStyle/>
          <a:p>
            <a:endParaRPr/>
          </a:p>
        </p:txBody>
      </p:sp>
      <p:sp>
        <p:nvSpPr>
          <p:cNvPr id="22" name="bg object 22"/>
          <p:cNvSpPr/>
          <p:nvPr/>
        </p:nvSpPr>
        <p:spPr>
          <a:xfrm>
            <a:off x="7731622" y="600"/>
            <a:ext cx="2348230" cy="7559040"/>
          </a:xfrm>
          <a:custGeom>
            <a:avLst/>
            <a:gdLst/>
            <a:ahLst/>
            <a:cxnLst/>
            <a:rect l="l" t="t" r="r" b="b"/>
            <a:pathLst>
              <a:path w="2348229" h="7559040">
                <a:moveTo>
                  <a:pt x="2348017" y="0"/>
                </a:moveTo>
                <a:lnTo>
                  <a:pt x="0" y="0"/>
                </a:lnTo>
                <a:lnTo>
                  <a:pt x="2042880" y="7559040"/>
                </a:lnTo>
                <a:lnTo>
                  <a:pt x="2122624" y="7559040"/>
                </a:lnTo>
                <a:lnTo>
                  <a:pt x="2348017" y="7551798"/>
                </a:lnTo>
                <a:lnTo>
                  <a:pt x="2348017" y="0"/>
                </a:lnTo>
                <a:close/>
              </a:path>
            </a:pathLst>
          </a:custGeom>
          <a:solidFill>
            <a:srgbClr val="16AFE3">
              <a:alpha val="50000"/>
            </a:srgbClr>
          </a:solidFill>
        </p:spPr>
        <p:txBody>
          <a:bodyPr wrap="square" lIns="0" tIns="0" rIns="0" bIns="0" rtlCol="0"/>
          <a:lstStyle/>
          <a:p>
            <a:endParaRPr/>
          </a:p>
        </p:txBody>
      </p:sp>
      <p:sp>
        <p:nvSpPr>
          <p:cNvPr id="23" name="bg object 23"/>
          <p:cNvSpPr/>
          <p:nvPr/>
        </p:nvSpPr>
        <p:spPr>
          <a:xfrm>
            <a:off x="9145520" y="600"/>
            <a:ext cx="934719" cy="7559040"/>
          </a:xfrm>
          <a:custGeom>
            <a:avLst/>
            <a:gdLst/>
            <a:ahLst/>
            <a:cxnLst/>
            <a:rect l="l" t="t" r="r" b="b"/>
            <a:pathLst>
              <a:path w="934720" h="7559040">
                <a:moveTo>
                  <a:pt x="934119" y="0"/>
                </a:moveTo>
                <a:lnTo>
                  <a:pt x="745632" y="0"/>
                </a:lnTo>
                <a:lnTo>
                  <a:pt x="0" y="7559040"/>
                </a:lnTo>
                <a:lnTo>
                  <a:pt x="934119" y="7559040"/>
                </a:lnTo>
                <a:lnTo>
                  <a:pt x="934119" y="0"/>
                </a:lnTo>
                <a:close/>
              </a:path>
            </a:pathLst>
          </a:custGeom>
          <a:solidFill>
            <a:srgbClr val="2D82C2">
              <a:alpha val="69999"/>
            </a:srgbClr>
          </a:solidFill>
        </p:spPr>
        <p:txBody>
          <a:bodyPr wrap="square" lIns="0" tIns="0" rIns="0" bIns="0" rtlCol="0"/>
          <a:lstStyle/>
          <a:p>
            <a:endParaRPr/>
          </a:p>
        </p:txBody>
      </p:sp>
      <p:sp>
        <p:nvSpPr>
          <p:cNvPr id="24" name="bg object 24"/>
          <p:cNvSpPr/>
          <p:nvPr/>
        </p:nvSpPr>
        <p:spPr>
          <a:xfrm>
            <a:off x="8925677" y="600"/>
            <a:ext cx="1154430" cy="7559040"/>
          </a:xfrm>
          <a:custGeom>
            <a:avLst/>
            <a:gdLst/>
            <a:ahLst/>
            <a:cxnLst/>
            <a:rect l="l" t="t" r="r" b="b"/>
            <a:pathLst>
              <a:path w="1154429" h="7559040">
                <a:moveTo>
                  <a:pt x="1153962" y="0"/>
                </a:moveTo>
                <a:lnTo>
                  <a:pt x="0" y="0"/>
                </a:lnTo>
                <a:lnTo>
                  <a:pt x="1032219" y="7559040"/>
                </a:lnTo>
                <a:lnTo>
                  <a:pt x="1153962" y="7559040"/>
                </a:lnTo>
                <a:lnTo>
                  <a:pt x="1153962" y="0"/>
                </a:lnTo>
                <a:close/>
              </a:path>
            </a:pathLst>
          </a:custGeom>
          <a:solidFill>
            <a:srgbClr val="226191">
              <a:alpha val="81999"/>
            </a:srgbClr>
          </a:solidFill>
        </p:spPr>
        <p:txBody>
          <a:bodyPr wrap="square" lIns="0" tIns="0" rIns="0" bIns="0" rtlCol="0"/>
          <a:lstStyle/>
          <a:p>
            <a:endParaRPr/>
          </a:p>
        </p:txBody>
      </p:sp>
      <p:sp>
        <p:nvSpPr>
          <p:cNvPr id="25" name="bg object 25"/>
          <p:cNvSpPr/>
          <p:nvPr/>
        </p:nvSpPr>
        <p:spPr>
          <a:xfrm>
            <a:off x="8895784" y="5424695"/>
            <a:ext cx="1184275" cy="2135505"/>
          </a:xfrm>
          <a:custGeom>
            <a:avLst/>
            <a:gdLst/>
            <a:ahLst/>
            <a:cxnLst/>
            <a:rect l="l" t="t" r="r" b="b"/>
            <a:pathLst>
              <a:path w="1184275" h="2135504">
                <a:moveTo>
                  <a:pt x="1183855" y="0"/>
                </a:moveTo>
                <a:lnTo>
                  <a:pt x="0" y="2134944"/>
                </a:lnTo>
                <a:lnTo>
                  <a:pt x="240595" y="2134944"/>
                </a:lnTo>
                <a:lnTo>
                  <a:pt x="1183855" y="2129980"/>
                </a:lnTo>
                <a:lnTo>
                  <a:pt x="1183855" y="0"/>
                </a:lnTo>
                <a:close/>
              </a:path>
            </a:pathLst>
          </a:custGeom>
          <a:solidFill>
            <a:srgbClr val="16AFE3">
              <a:alpha val="65998"/>
            </a:srgbClr>
          </a:solidFill>
        </p:spPr>
        <p:txBody>
          <a:bodyPr wrap="square" lIns="0" tIns="0" rIns="0" bIns="0" rtlCol="0"/>
          <a:lstStyle/>
          <a:p>
            <a:endParaRPr/>
          </a:p>
        </p:txBody>
      </p:sp>
      <p:sp>
        <p:nvSpPr>
          <p:cNvPr id="2" name="Holder 2"/>
          <p:cNvSpPr>
            <a:spLocks noGrp="1"/>
          </p:cNvSpPr>
          <p:nvPr>
            <p:ph type="title"/>
          </p:nvPr>
        </p:nvSpPr>
        <p:spPr>
          <a:xfrm>
            <a:off x="3531234" y="3387690"/>
            <a:ext cx="3021330" cy="574039"/>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59434" y="2296760"/>
            <a:ext cx="8964930" cy="440309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8492" y="7033450"/>
            <a:ext cx="3226816"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33450"/>
            <a:ext cx="2319274"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a:xfrm>
            <a:off x="7260336" y="7033450"/>
            <a:ext cx="2319274"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00"/>
            <a:ext cx="10081260" cy="1871980"/>
            <a:chOff x="0" y="600"/>
            <a:chExt cx="10081260" cy="1871980"/>
          </a:xfrm>
        </p:grpSpPr>
        <p:pic>
          <p:nvPicPr>
            <p:cNvPr id="3" name="object 3"/>
            <p:cNvPicPr/>
            <p:nvPr/>
          </p:nvPicPr>
          <p:blipFill>
            <a:blip r:embed="rId2" cstate="print"/>
            <a:stretch>
              <a:fillRect/>
            </a:stretch>
          </p:blipFill>
          <p:spPr>
            <a:xfrm>
              <a:off x="143510" y="600"/>
              <a:ext cx="9935210" cy="1871980"/>
            </a:xfrm>
            <a:prstGeom prst="rect">
              <a:avLst/>
            </a:prstGeom>
          </p:spPr>
        </p:pic>
        <p:sp>
          <p:nvSpPr>
            <p:cNvPr id="4" name="object 4"/>
            <p:cNvSpPr/>
            <p:nvPr/>
          </p:nvSpPr>
          <p:spPr>
            <a:xfrm>
              <a:off x="0" y="1742980"/>
              <a:ext cx="10081260" cy="26034"/>
            </a:xfrm>
            <a:custGeom>
              <a:avLst/>
              <a:gdLst/>
              <a:ahLst/>
              <a:cxnLst/>
              <a:rect l="l" t="t" r="r" b="b"/>
              <a:pathLst>
                <a:path w="10081260" h="26035">
                  <a:moveTo>
                    <a:pt x="0" y="25518"/>
                  </a:moveTo>
                  <a:lnTo>
                    <a:pt x="10081260" y="25518"/>
                  </a:lnTo>
                  <a:lnTo>
                    <a:pt x="10081260" y="0"/>
                  </a:lnTo>
                  <a:lnTo>
                    <a:pt x="0" y="0"/>
                  </a:lnTo>
                  <a:lnTo>
                    <a:pt x="0" y="25518"/>
                  </a:lnTo>
                  <a:close/>
                </a:path>
              </a:pathLst>
            </a:custGeom>
            <a:solidFill>
              <a:srgbClr val="000000">
                <a:alpha val="34999"/>
              </a:srgbClr>
            </a:solidFill>
          </p:spPr>
          <p:txBody>
            <a:bodyPr wrap="square" lIns="0" tIns="0" rIns="0" bIns="0" rtlCol="0"/>
            <a:lstStyle/>
            <a:p>
              <a:endParaRPr/>
            </a:p>
          </p:txBody>
        </p:sp>
        <p:sp>
          <p:nvSpPr>
            <p:cNvPr id="5" name="object 5"/>
            <p:cNvSpPr/>
            <p:nvPr/>
          </p:nvSpPr>
          <p:spPr>
            <a:xfrm>
              <a:off x="0" y="1731551"/>
              <a:ext cx="10081260" cy="26034"/>
            </a:xfrm>
            <a:custGeom>
              <a:avLst/>
              <a:gdLst/>
              <a:ahLst/>
              <a:cxnLst/>
              <a:rect l="l" t="t" r="r" b="b"/>
              <a:pathLst>
                <a:path w="10081260" h="26035">
                  <a:moveTo>
                    <a:pt x="0" y="25518"/>
                  </a:moveTo>
                  <a:lnTo>
                    <a:pt x="10081260" y="25518"/>
                  </a:lnTo>
                  <a:lnTo>
                    <a:pt x="10081260" y="0"/>
                  </a:lnTo>
                  <a:lnTo>
                    <a:pt x="0" y="0"/>
                  </a:lnTo>
                  <a:lnTo>
                    <a:pt x="0" y="25518"/>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xfrm>
            <a:off x="1590993" y="2195854"/>
            <a:ext cx="5884543" cy="382156"/>
          </a:xfrm>
          <a:prstGeom prst="rect">
            <a:avLst/>
          </a:prstGeom>
        </p:spPr>
        <p:txBody>
          <a:bodyPr vert="horz" wrap="square" lIns="0" tIns="12700" rIns="0" bIns="0" rtlCol="0">
            <a:spAutoFit/>
          </a:bodyPr>
          <a:lstStyle/>
          <a:p>
            <a:pPr marL="12700">
              <a:lnSpc>
                <a:spcPct val="100000"/>
              </a:lnSpc>
              <a:spcBef>
                <a:spcPts val="100"/>
              </a:spcBef>
            </a:pPr>
            <a:r>
              <a:rPr lang="en-IN" sz="2400" b="1" spc="-5" dirty="0">
                <a:latin typeface="Times New Roman"/>
                <a:cs typeface="Times New Roman"/>
              </a:rPr>
              <a:t>BLOOD</a:t>
            </a:r>
            <a:r>
              <a:rPr lang="en-IN" sz="2400" b="1" spc="-10" dirty="0">
                <a:latin typeface="Times New Roman"/>
                <a:cs typeface="Times New Roman"/>
              </a:rPr>
              <a:t> </a:t>
            </a:r>
            <a:r>
              <a:rPr lang="en-IN" sz="2400" b="1" spc="-5" dirty="0">
                <a:latin typeface="Times New Roman"/>
                <a:cs typeface="Times New Roman"/>
              </a:rPr>
              <a:t>BANK MANAGMENT SYSTEM</a:t>
            </a:r>
            <a:endParaRPr lang="en-IN" sz="2400" b="1" dirty="0">
              <a:latin typeface="Times New Roman"/>
              <a:cs typeface="Times New Roman"/>
            </a:endParaRPr>
          </a:p>
        </p:txBody>
      </p:sp>
      <p:sp>
        <p:nvSpPr>
          <p:cNvPr id="7" name="object 7"/>
          <p:cNvSpPr txBox="1"/>
          <p:nvPr/>
        </p:nvSpPr>
        <p:spPr>
          <a:xfrm>
            <a:off x="1993900" y="3191510"/>
            <a:ext cx="5715000" cy="1231106"/>
          </a:xfrm>
          <a:prstGeom prst="rect">
            <a:avLst/>
          </a:prstGeom>
        </p:spPr>
        <p:txBody>
          <a:bodyPr vert="horz" wrap="square" lIns="0" tIns="12700" rIns="0" bIns="0" rtlCol="0">
            <a:spAutoFit/>
          </a:bodyPr>
          <a:lstStyle/>
          <a:p>
            <a:pPr marL="1389380" indent="-457200">
              <a:lnSpc>
                <a:spcPts val="2315"/>
              </a:lnSpc>
              <a:spcBef>
                <a:spcPts val="100"/>
              </a:spcBef>
              <a:buAutoNum type="arabicParenR"/>
            </a:pPr>
            <a:r>
              <a:rPr lang="en-US" sz="2000" b="1" dirty="0">
                <a:latin typeface="Times New Roman" pitchFamily="18" charset="0"/>
                <a:cs typeface="Times New Roman" pitchFamily="18" charset="0"/>
              </a:rPr>
              <a:t>Mayur Parab :- 21104131</a:t>
            </a:r>
          </a:p>
          <a:p>
            <a:pPr marL="1389380" indent="-457200">
              <a:lnSpc>
                <a:spcPts val="2315"/>
              </a:lnSpc>
              <a:spcBef>
                <a:spcPts val="100"/>
              </a:spcBef>
              <a:buAutoNum type="arabicParenR"/>
            </a:pPr>
            <a:r>
              <a:rPr lang="en-US" sz="2000" b="1" dirty="0">
                <a:latin typeface="Times New Roman" pitchFamily="18" charset="0"/>
                <a:cs typeface="Times New Roman" pitchFamily="18" charset="0"/>
              </a:rPr>
              <a:t>Ankul Yadav :- 21104052</a:t>
            </a:r>
          </a:p>
          <a:p>
            <a:pPr marL="1389380" indent="-457200">
              <a:lnSpc>
                <a:spcPts val="2315"/>
              </a:lnSpc>
              <a:spcBef>
                <a:spcPts val="100"/>
              </a:spcBef>
              <a:buAutoNum type="arabicParenR"/>
            </a:pPr>
            <a:r>
              <a:rPr lang="en-US" sz="2000" b="1" dirty="0">
                <a:latin typeface="Times New Roman" pitchFamily="18" charset="0"/>
                <a:cs typeface="Times New Roman" pitchFamily="18" charset="0"/>
              </a:rPr>
              <a:t>Shubham Yadav :- 21104091</a:t>
            </a:r>
          </a:p>
          <a:p>
            <a:pPr marL="1389380" indent="-457200">
              <a:lnSpc>
                <a:spcPts val="2315"/>
              </a:lnSpc>
              <a:spcBef>
                <a:spcPts val="100"/>
              </a:spcBef>
              <a:buAutoNum type="arabicParenR"/>
            </a:pPr>
            <a:r>
              <a:rPr lang="en-US" sz="2000" b="1" dirty="0">
                <a:latin typeface="Times New Roman" pitchFamily="18" charset="0"/>
                <a:cs typeface="Times New Roman" pitchFamily="18" charset="0"/>
              </a:rPr>
              <a:t>Sujal Sharma :- 21104128</a:t>
            </a:r>
          </a:p>
        </p:txBody>
      </p:sp>
      <p:sp>
        <p:nvSpPr>
          <p:cNvPr id="8" name="object 8"/>
          <p:cNvSpPr txBox="1"/>
          <p:nvPr/>
        </p:nvSpPr>
        <p:spPr>
          <a:xfrm>
            <a:off x="3093720" y="6053420"/>
            <a:ext cx="2880995" cy="793750"/>
          </a:xfrm>
          <a:prstGeom prst="rect">
            <a:avLst/>
          </a:prstGeom>
        </p:spPr>
        <p:txBody>
          <a:bodyPr vert="horz" wrap="square" lIns="0" tIns="12700" rIns="0" bIns="0" rtlCol="0">
            <a:spAutoFit/>
          </a:bodyPr>
          <a:lstStyle/>
          <a:p>
            <a:pPr marL="1270" algn="ctr">
              <a:lnSpc>
                <a:spcPts val="3265"/>
              </a:lnSpc>
              <a:spcBef>
                <a:spcPts val="100"/>
              </a:spcBef>
            </a:pPr>
            <a:r>
              <a:rPr sz="2800" b="1" spc="-10" dirty="0">
                <a:latin typeface="Times New Roman"/>
                <a:cs typeface="Times New Roman"/>
              </a:rPr>
              <a:t>Project</a:t>
            </a:r>
            <a:r>
              <a:rPr sz="2800" b="1" spc="-40" dirty="0">
                <a:latin typeface="Times New Roman"/>
                <a:cs typeface="Times New Roman"/>
              </a:rPr>
              <a:t> </a:t>
            </a:r>
            <a:r>
              <a:rPr sz="2800" b="1" spc="-5" dirty="0">
                <a:latin typeface="Times New Roman"/>
                <a:cs typeface="Times New Roman"/>
              </a:rPr>
              <a:t>Guide</a:t>
            </a:r>
            <a:endParaRPr sz="2800" dirty="0">
              <a:latin typeface="Times New Roman"/>
              <a:cs typeface="Times New Roman"/>
            </a:endParaRPr>
          </a:p>
          <a:p>
            <a:pPr algn="ctr">
              <a:lnSpc>
                <a:spcPts val="2785"/>
              </a:lnSpc>
            </a:pPr>
            <a:r>
              <a:rPr sz="2400" b="1" spc="-5" dirty="0">
                <a:latin typeface="Times New Roman"/>
                <a:cs typeface="Times New Roman"/>
              </a:rPr>
              <a:t>Ms.</a:t>
            </a:r>
            <a:r>
              <a:rPr sz="2400" b="1" spc="-40" dirty="0">
                <a:latin typeface="Times New Roman"/>
                <a:cs typeface="Times New Roman"/>
              </a:rPr>
              <a:t> </a:t>
            </a:r>
            <a:r>
              <a:rPr lang="en-US" sz="2400" b="1" dirty="0">
                <a:latin typeface="Times New Roman"/>
                <a:cs typeface="Times New Roman"/>
              </a:rPr>
              <a:t>Mansi Choche</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090" y="371440"/>
            <a:ext cx="1779270" cy="574040"/>
          </a:xfrm>
          <a:prstGeom prst="rect">
            <a:avLst/>
          </a:prstGeom>
        </p:spPr>
        <p:txBody>
          <a:bodyPr vert="horz" wrap="square" lIns="0" tIns="12700" rIns="0" bIns="0" rtlCol="0">
            <a:spAutoFit/>
          </a:bodyPr>
          <a:lstStyle/>
          <a:p>
            <a:pPr marL="12700">
              <a:lnSpc>
                <a:spcPct val="100000"/>
              </a:lnSpc>
              <a:spcBef>
                <a:spcPts val="100"/>
              </a:spcBef>
            </a:pPr>
            <a:r>
              <a:rPr b="1" u="sng" spc="5" dirty="0">
                <a:latin typeface="Times New Roman"/>
                <a:cs typeface="Times New Roman"/>
              </a:rPr>
              <a:t>C</a:t>
            </a:r>
            <a:r>
              <a:rPr b="1" u="sng" dirty="0">
                <a:latin typeface="Times New Roman"/>
                <a:cs typeface="Times New Roman"/>
              </a:rPr>
              <a:t>ontents</a:t>
            </a:r>
          </a:p>
        </p:txBody>
      </p:sp>
      <p:sp>
        <p:nvSpPr>
          <p:cNvPr id="3" name="object 3"/>
          <p:cNvSpPr txBox="1"/>
          <p:nvPr/>
        </p:nvSpPr>
        <p:spPr>
          <a:xfrm>
            <a:off x="599440" y="1569050"/>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4" name="object 4"/>
          <p:cNvSpPr txBox="1"/>
          <p:nvPr/>
        </p:nvSpPr>
        <p:spPr>
          <a:xfrm>
            <a:off x="918208" y="1447728"/>
            <a:ext cx="2066292" cy="382156"/>
          </a:xfrm>
          <a:prstGeom prst="rect">
            <a:avLst/>
          </a:prstGeom>
        </p:spPr>
        <p:txBody>
          <a:bodyPr vert="horz" wrap="square" lIns="0" tIns="12700" rIns="0" bIns="0" rtlCol="0">
            <a:spAutoFit/>
          </a:bodyPr>
          <a:lstStyle/>
          <a:p>
            <a:pPr marL="12700">
              <a:lnSpc>
                <a:spcPct val="100000"/>
              </a:lnSpc>
              <a:spcBef>
                <a:spcPts val="100"/>
              </a:spcBef>
            </a:pPr>
            <a:r>
              <a:rPr sz="2400" b="1" dirty="0" smtClean="0">
                <a:latin typeface="Times New Roman"/>
                <a:cs typeface="Times New Roman"/>
              </a:rPr>
              <a:t>Introduction</a:t>
            </a:r>
            <a:endParaRPr sz="2400" b="1" dirty="0">
              <a:latin typeface="Times New Roman"/>
              <a:cs typeface="Times New Roman"/>
            </a:endParaRPr>
          </a:p>
        </p:txBody>
      </p:sp>
      <p:sp>
        <p:nvSpPr>
          <p:cNvPr id="5" name="object 5"/>
          <p:cNvSpPr txBox="1"/>
          <p:nvPr/>
        </p:nvSpPr>
        <p:spPr>
          <a:xfrm>
            <a:off x="599440" y="2479639"/>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6" name="object 6"/>
          <p:cNvSpPr txBox="1"/>
          <p:nvPr/>
        </p:nvSpPr>
        <p:spPr>
          <a:xfrm>
            <a:off x="922018" y="2402170"/>
            <a:ext cx="1605281"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Objectives</a:t>
            </a:r>
          </a:p>
        </p:txBody>
      </p:sp>
      <p:sp>
        <p:nvSpPr>
          <p:cNvPr id="7" name="object 7"/>
          <p:cNvSpPr txBox="1"/>
          <p:nvPr/>
        </p:nvSpPr>
        <p:spPr>
          <a:xfrm>
            <a:off x="599440" y="3390230"/>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8" name="object 8"/>
          <p:cNvSpPr txBox="1"/>
          <p:nvPr/>
        </p:nvSpPr>
        <p:spPr>
          <a:xfrm>
            <a:off x="922019" y="3312760"/>
            <a:ext cx="1452881"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Scope</a:t>
            </a:r>
          </a:p>
        </p:txBody>
      </p:sp>
      <p:sp>
        <p:nvSpPr>
          <p:cNvPr id="9" name="object 9"/>
          <p:cNvSpPr txBox="1"/>
          <p:nvPr/>
        </p:nvSpPr>
        <p:spPr>
          <a:xfrm>
            <a:off x="599440" y="4300820"/>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10" name="object 10"/>
          <p:cNvSpPr txBox="1"/>
          <p:nvPr/>
        </p:nvSpPr>
        <p:spPr>
          <a:xfrm>
            <a:off x="922018" y="4223349"/>
            <a:ext cx="3357881"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Features</a:t>
            </a:r>
            <a:r>
              <a:rPr sz="2400" spc="-1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b="1" dirty="0">
                <a:latin typeface="Times New Roman"/>
                <a:cs typeface="Times New Roman"/>
              </a:rPr>
              <a:t>Functionality</a:t>
            </a:r>
          </a:p>
        </p:txBody>
      </p:sp>
      <p:sp>
        <p:nvSpPr>
          <p:cNvPr id="11" name="object 11"/>
          <p:cNvSpPr txBox="1"/>
          <p:nvPr/>
        </p:nvSpPr>
        <p:spPr>
          <a:xfrm>
            <a:off x="599440" y="5211410"/>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12" name="object 12"/>
          <p:cNvSpPr txBox="1"/>
          <p:nvPr/>
        </p:nvSpPr>
        <p:spPr>
          <a:xfrm>
            <a:off x="922018" y="5133940"/>
            <a:ext cx="2595881"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Project</a:t>
            </a:r>
            <a:r>
              <a:rPr sz="2400" spc="-35" dirty="0">
                <a:latin typeface="Times New Roman"/>
                <a:cs typeface="Times New Roman"/>
              </a:rPr>
              <a:t> </a:t>
            </a:r>
            <a:r>
              <a:rPr sz="2400" b="1" dirty="0">
                <a:latin typeface="Times New Roman"/>
                <a:cs typeface="Times New Roman"/>
              </a:rPr>
              <a:t>Outcomes</a:t>
            </a:r>
          </a:p>
        </p:txBody>
      </p:sp>
      <p:sp>
        <p:nvSpPr>
          <p:cNvPr id="13" name="object 13"/>
          <p:cNvSpPr txBox="1"/>
          <p:nvPr/>
        </p:nvSpPr>
        <p:spPr>
          <a:xfrm>
            <a:off x="599440" y="6123270"/>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14" name="object 14"/>
          <p:cNvSpPr txBox="1"/>
          <p:nvPr/>
        </p:nvSpPr>
        <p:spPr>
          <a:xfrm>
            <a:off x="922019" y="6044530"/>
            <a:ext cx="2595880" cy="382156"/>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Technology Stack</a:t>
            </a:r>
          </a:p>
        </p:txBody>
      </p:sp>
      <p:sp>
        <p:nvSpPr>
          <p:cNvPr id="15" name="object 15"/>
          <p:cNvSpPr txBox="1"/>
          <p:nvPr/>
        </p:nvSpPr>
        <p:spPr>
          <a:xfrm>
            <a:off x="599440" y="7033859"/>
            <a:ext cx="162560" cy="190500"/>
          </a:xfrm>
          <a:prstGeom prst="rect">
            <a:avLst/>
          </a:prstGeom>
        </p:spPr>
        <p:txBody>
          <a:bodyPr vert="horz" wrap="square" lIns="0" tIns="16510" rIns="0" bIns="0" rtlCol="0">
            <a:spAutoFit/>
          </a:bodyPr>
          <a:lstStyle/>
          <a:p>
            <a:pPr marL="12700">
              <a:lnSpc>
                <a:spcPct val="100000"/>
              </a:lnSpc>
              <a:spcBef>
                <a:spcPts val="130"/>
              </a:spcBef>
            </a:pPr>
            <a:r>
              <a:rPr sz="1050" spc="245" dirty="0">
                <a:latin typeface="Lucida Sans Unicode"/>
                <a:cs typeface="Lucida Sans Unicode"/>
              </a:rPr>
              <a:t>●</a:t>
            </a:r>
            <a:endParaRPr sz="1050">
              <a:latin typeface="Lucida Sans Unicode"/>
              <a:cs typeface="Lucida Sans Unicode"/>
            </a:endParaRPr>
          </a:p>
        </p:txBody>
      </p:sp>
      <p:sp>
        <p:nvSpPr>
          <p:cNvPr id="16" name="object 16"/>
          <p:cNvSpPr txBox="1"/>
          <p:nvPr/>
        </p:nvSpPr>
        <p:spPr>
          <a:xfrm>
            <a:off x="922019" y="6956390"/>
            <a:ext cx="3489960" cy="391160"/>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Block Diagram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369" y="606599"/>
            <a:ext cx="2971800" cy="574040"/>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1.</a:t>
            </a:r>
            <a:r>
              <a:rPr b="1" spc="-80" dirty="0">
                <a:latin typeface="Times New Roman"/>
                <a:cs typeface="Times New Roman"/>
              </a:rPr>
              <a:t> </a:t>
            </a:r>
            <a:r>
              <a:rPr b="1" u="sng" spc="5" dirty="0"/>
              <a:t>Introduction</a:t>
            </a:r>
          </a:p>
        </p:txBody>
      </p:sp>
      <p:sp>
        <p:nvSpPr>
          <p:cNvPr id="5" name="object 5"/>
          <p:cNvSpPr txBox="1"/>
          <p:nvPr/>
        </p:nvSpPr>
        <p:spPr>
          <a:xfrm>
            <a:off x="596900" y="4651340"/>
            <a:ext cx="132715" cy="391160"/>
          </a:xfrm>
          <a:prstGeom prst="rect">
            <a:avLst/>
          </a:prstGeom>
        </p:spPr>
        <p:txBody>
          <a:bodyPr vert="horz" wrap="square" lIns="0" tIns="12700" rIns="0" bIns="0" rtlCol="0">
            <a:spAutoFit/>
          </a:bodyPr>
          <a:lstStyle/>
          <a:p>
            <a:pPr marL="12700">
              <a:lnSpc>
                <a:spcPct val="100000"/>
              </a:lnSpc>
              <a:spcBef>
                <a:spcPts val="100"/>
              </a:spcBef>
            </a:pPr>
            <a:endParaRPr sz="2400" dirty="0">
              <a:latin typeface="Arial MT"/>
              <a:cs typeface="Arial MT"/>
            </a:endParaRPr>
          </a:p>
        </p:txBody>
      </p:sp>
      <p:sp>
        <p:nvSpPr>
          <p:cNvPr id="7" name="object 7"/>
          <p:cNvSpPr txBox="1"/>
          <p:nvPr/>
        </p:nvSpPr>
        <p:spPr>
          <a:xfrm>
            <a:off x="490220" y="1744310"/>
            <a:ext cx="9086216" cy="5016758"/>
          </a:xfrm>
          <a:prstGeom prst="rect">
            <a:avLst/>
          </a:prstGeom>
        </p:spPr>
        <p:txBody>
          <a:bodyPr vert="horz" wrap="square" lIns="0" tIns="45720" rIns="0" bIns="0" rtlCol="0">
            <a:spAutoFit/>
          </a:bodyPr>
          <a:lstStyle/>
          <a:p>
            <a:pPr marL="699135" marR="308610" indent="-342900">
              <a:spcBef>
                <a:spcPts val="141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blood bank is a place where blood bag that is collected from blood donation events is stored in one place. </a:t>
            </a:r>
          </a:p>
          <a:p>
            <a:pPr marL="699135" marR="308610" indent="-342900">
              <a:spcBef>
                <a:spcPts val="141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population of the world is increasing rapidly each year and so are diseases and health issues. With an increase in population, there is a simultaneous increase in the demand for blood for various medical reasons. </a:t>
            </a:r>
          </a:p>
          <a:p>
            <a:pPr marL="699135" marR="308610" indent="-342900">
              <a:spcBef>
                <a:spcPts val="141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 though the global population is so enormous, the number of blood donors is very less, and this makes it difficult to find the required blood donor for the required blood group.</a:t>
            </a:r>
            <a:r>
              <a:rPr lang="en-US" sz="2400" dirty="0"/>
              <a:t> </a:t>
            </a:r>
          </a:p>
          <a:p>
            <a:pPr marL="699135" marR="308610" indent="-342900">
              <a:spcBef>
                <a:spcPts val="1415"/>
              </a:spcBef>
              <a:buFont typeface="Arial" panose="020B0604020202020204" pitchFamily="34" charset="0"/>
              <a:buChar char="•"/>
            </a:pPr>
            <a:r>
              <a:rPr lang="en-US" sz="2400" dirty="0">
                <a:latin typeface="Times New Roman" pitchFamily="18" charset="0"/>
                <a:cs typeface="Times New Roman" pitchFamily="18" charset="0"/>
              </a:rPr>
              <a:t>This project aims at maintaining all the information pertaining to blood donors, different blood groups available in blood bank and help them manage in a better way.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219" y="631790"/>
            <a:ext cx="2536190" cy="574040"/>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2.</a:t>
            </a:r>
            <a:r>
              <a:rPr b="1" spc="-95" dirty="0">
                <a:latin typeface="Times New Roman"/>
                <a:cs typeface="Times New Roman"/>
              </a:rPr>
              <a:t> </a:t>
            </a:r>
            <a:r>
              <a:rPr b="1" u="sng" spc="5" dirty="0"/>
              <a:t>Objectives</a:t>
            </a:r>
          </a:p>
        </p:txBody>
      </p:sp>
      <p:sp>
        <p:nvSpPr>
          <p:cNvPr id="3" name="object 3"/>
          <p:cNvSpPr txBox="1"/>
          <p:nvPr/>
        </p:nvSpPr>
        <p:spPr>
          <a:xfrm>
            <a:off x="393700" y="2115149"/>
            <a:ext cx="9296400" cy="3523400"/>
          </a:xfrm>
          <a:prstGeom prst="rect">
            <a:avLst/>
          </a:prstGeom>
        </p:spPr>
        <p:txBody>
          <a:bodyPr vert="horz" wrap="square" lIns="0" tIns="45085" rIns="0" bIns="0" rtlCol="0">
            <a:spAutoFit/>
          </a:bodyPr>
          <a:lstStyle/>
          <a:p>
            <a:pPr marL="12700" marR="5080">
              <a:lnSpc>
                <a:spcPct val="150000"/>
              </a:lnSpc>
              <a:spcBef>
                <a:spcPts val="355"/>
              </a:spcBef>
              <a:buSzPct val="95833"/>
              <a:buFont typeface="Trebuchet MS"/>
              <a:buChar char="•"/>
              <a:tabLst>
                <a:tab pos="193675" algn="l"/>
              </a:tabLst>
            </a:pPr>
            <a:r>
              <a:rPr lang="en-US" sz="2400" dirty="0">
                <a:latin typeface="Times New Roman" panose="02020603050405020304" pitchFamily="18" charset="0"/>
                <a:cs typeface="Times New Roman" panose="02020603050405020304" pitchFamily="18" charset="0"/>
              </a:rPr>
              <a:t> To help people in emergency.</a:t>
            </a:r>
          </a:p>
          <a:p>
            <a:pPr marL="12700" marR="5080">
              <a:lnSpc>
                <a:spcPct val="150000"/>
              </a:lnSpc>
              <a:spcBef>
                <a:spcPts val="355"/>
              </a:spcBef>
              <a:buSzPct val="95833"/>
              <a:buFont typeface="Trebuchet MS"/>
              <a:buChar char="•"/>
              <a:tabLst>
                <a:tab pos="193675" algn="l"/>
              </a:tabLst>
            </a:pPr>
            <a:r>
              <a:rPr lang="en-US" sz="2400" dirty="0">
                <a:latin typeface="Times New Roman" panose="02020603050405020304" pitchFamily="18" charset="0"/>
                <a:cs typeface="Times New Roman" panose="02020603050405020304" pitchFamily="18" charset="0"/>
              </a:rPr>
              <a:t>To bridge the gap between blood banks, donors, and needy people     through this system. </a:t>
            </a:r>
          </a:p>
          <a:p>
            <a:pPr marL="12700" marR="5080">
              <a:lnSpc>
                <a:spcPct val="150000"/>
              </a:lnSpc>
              <a:spcBef>
                <a:spcPts val="355"/>
              </a:spcBef>
              <a:buSzPct val="95833"/>
              <a:buFont typeface="Trebuchet MS"/>
              <a:buChar char="•"/>
              <a:tabLst>
                <a:tab pos="193675" algn="l"/>
              </a:tabLst>
            </a:pPr>
            <a:r>
              <a:rPr lang="en-US" sz="2400" dirty="0">
                <a:latin typeface="Times New Roman" panose="02020603050405020304" pitchFamily="18" charset="0"/>
                <a:cs typeface="Times New Roman" panose="02020603050405020304" pitchFamily="18" charset="0"/>
              </a:rPr>
              <a:t>To support local communities and hospitals.</a:t>
            </a:r>
          </a:p>
          <a:p>
            <a:pPr marL="12700" marR="5080">
              <a:lnSpc>
                <a:spcPct val="150000"/>
              </a:lnSpc>
              <a:spcBef>
                <a:spcPts val="355"/>
              </a:spcBef>
              <a:buSzPct val="95833"/>
              <a:buFont typeface="Trebuchet MS"/>
              <a:buChar char="•"/>
              <a:tabLst>
                <a:tab pos="193675" algn="l"/>
              </a:tabLst>
            </a:pPr>
            <a:r>
              <a:rPr lang="en-US" sz="2400" dirty="0">
                <a:latin typeface="Times New Roman" panose="02020603050405020304" pitchFamily="18" charset="0"/>
                <a:cs typeface="Times New Roman" panose="02020603050405020304" pitchFamily="18" charset="0"/>
              </a:rPr>
              <a:t>To provide a dynamic database that is storing donors Information and can communicate with them easily. </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219" y="631790"/>
            <a:ext cx="1625600" cy="574040"/>
          </a:xfrm>
          <a:prstGeom prst="rect">
            <a:avLst/>
          </a:prstGeom>
        </p:spPr>
        <p:txBody>
          <a:bodyPr vert="horz" wrap="square" lIns="0" tIns="12700" rIns="0" bIns="0" rtlCol="0">
            <a:spAutoFit/>
          </a:bodyPr>
          <a:lstStyle/>
          <a:p>
            <a:pPr marL="12700">
              <a:lnSpc>
                <a:spcPct val="100000"/>
              </a:lnSpc>
              <a:spcBef>
                <a:spcPts val="100"/>
              </a:spcBef>
            </a:pPr>
            <a:r>
              <a:rPr lang="en-IN" b="1" spc="-5" dirty="0">
                <a:latin typeface="Times New Roman"/>
                <a:cs typeface="Times New Roman"/>
              </a:rPr>
              <a:t>3. </a:t>
            </a:r>
            <a:r>
              <a:rPr lang="en-IN" b="1" u="sng" spc="5" dirty="0"/>
              <a:t>Scope</a:t>
            </a:r>
          </a:p>
        </p:txBody>
      </p:sp>
      <p:sp>
        <p:nvSpPr>
          <p:cNvPr id="63" name="TextBox 62">
            <a:extLst>
              <a:ext uri="{FF2B5EF4-FFF2-40B4-BE49-F238E27FC236}">
                <a16:creationId xmlns:a16="http://schemas.microsoft.com/office/drawing/2014/main" xmlns="" id="{61C013C2-C815-F26D-8D40-334C09FB481F}"/>
              </a:ext>
            </a:extLst>
          </p:cNvPr>
          <p:cNvSpPr txBox="1"/>
          <p:nvPr/>
        </p:nvSpPr>
        <p:spPr>
          <a:xfrm>
            <a:off x="514349" y="1647825"/>
            <a:ext cx="8153400" cy="397031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Can be useful to </a:t>
            </a:r>
            <a:r>
              <a:rPr lang="en-US" sz="2400" dirty="0">
                <a:latin typeface="Times New Roman" panose="02020603050405020304" pitchFamily="18" charset="0"/>
                <a:cs typeface="Times New Roman" panose="02020603050405020304" pitchFamily="18" charset="0"/>
              </a:rPr>
              <a:t>manage blood demand and supply within the blood supply chain.</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Can improve </a:t>
            </a:r>
            <a:r>
              <a:rPr lang="en-US" sz="2400" dirty="0">
                <a:latin typeface="Times New Roman" panose="02020603050405020304" pitchFamily="18" charset="0"/>
                <a:cs typeface="Times New Roman" panose="02020603050405020304" pitchFamily="18" charset="0"/>
              </a:rPr>
              <a:t>the efficiency of data communication within the supply chain to reduce response time for each blood demand request.</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Can be applied to find </a:t>
            </a:r>
            <a:r>
              <a:rPr lang="en-US" sz="2400" dirty="0">
                <a:latin typeface="Times New Roman" panose="02020603050405020304" pitchFamily="18" charset="0"/>
                <a:cs typeface="Times New Roman" panose="02020603050405020304" pitchFamily="18" charset="0"/>
              </a:rPr>
              <a:t>the information about </a:t>
            </a:r>
            <a:r>
              <a:rPr lang="en-US" sz="2400" dirty="0" smtClean="0">
                <a:latin typeface="Times New Roman" panose="02020603050405020304" pitchFamily="18" charset="0"/>
                <a:cs typeface="Times New Roman" panose="02020603050405020304" pitchFamily="18" charset="0"/>
              </a:rPr>
              <a:t>donor easily.</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219" y="631790"/>
            <a:ext cx="4857115" cy="574040"/>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4.</a:t>
            </a:r>
            <a:r>
              <a:rPr b="1" spc="-25" dirty="0">
                <a:latin typeface="Times New Roman"/>
                <a:cs typeface="Times New Roman"/>
              </a:rPr>
              <a:t> </a:t>
            </a:r>
            <a:r>
              <a:rPr b="1" u="sng" spc="-10" dirty="0">
                <a:latin typeface="Times New Roman"/>
                <a:cs typeface="Times New Roman"/>
              </a:rPr>
              <a:t>Feature</a:t>
            </a:r>
            <a:r>
              <a:rPr b="1" u="sng" spc="-20" dirty="0">
                <a:latin typeface="Times New Roman"/>
                <a:cs typeface="Times New Roman"/>
              </a:rPr>
              <a:t> </a:t>
            </a:r>
            <a:r>
              <a:rPr b="1" u="sng" spc="-5" dirty="0">
                <a:latin typeface="Times New Roman"/>
                <a:cs typeface="Times New Roman"/>
              </a:rPr>
              <a:t>/Functionality</a:t>
            </a:r>
          </a:p>
        </p:txBody>
      </p:sp>
      <p:sp>
        <p:nvSpPr>
          <p:cNvPr id="3" name="object 3"/>
          <p:cNvSpPr txBox="1"/>
          <p:nvPr/>
        </p:nvSpPr>
        <p:spPr>
          <a:xfrm>
            <a:off x="540702" y="1663267"/>
            <a:ext cx="9002395" cy="3929922"/>
          </a:xfrm>
          <a:prstGeom prst="rect">
            <a:avLst/>
          </a:prstGeom>
        </p:spPr>
        <p:txBody>
          <a:bodyPr vert="horz" wrap="square" lIns="0" tIns="219075" rIns="0" bIns="0" rtlCol="0">
            <a:spAutoFit/>
          </a:bodyPr>
          <a:lstStyle/>
          <a:p>
            <a:pPr marL="342900" lvl="0" indent="-342900" algn="just">
              <a:lnSpc>
                <a:spcPct val="150000"/>
              </a:lnSpc>
              <a:spcAft>
                <a:spcPts val="1000"/>
              </a:spcAft>
              <a:buFont typeface="Times New Roman" panose="02020603050405020304" pitchFamily="18" charset="0"/>
              <a:buChar char="•"/>
            </a:pPr>
            <a:r>
              <a:rPr lang="en-US" sz="2400" dirty="0">
                <a:effectLst/>
                <a:latin typeface="Times New Roman" panose="02020603050405020304" pitchFamily="18" charset="0"/>
                <a:ea typeface="Droid Sans Fallback"/>
                <a:cs typeface="Times New Roman" panose="02020603050405020304" pitchFamily="18" charset="0"/>
              </a:rPr>
              <a:t>Provides search facilities based on various factors. Such as Blood, Blood Group, Blood Bank, Stock</a:t>
            </a:r>
            <a:endParaRPr lang="en-IN" sz="2400" dirty="0">
              <a:effectLst/>
              <a:latin typeface="Times New Roman" panose="02020603050405020304" pitchFamily="18" charset="0"/>
              <a:ea typeface="Droid Sans Fallback"/>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Char char="•"/>
            </a:pPr>
            <a:r>
              <a:rPr lang="en-US" sz="2400" dirty="0">
                <a:effectLst/>
                <a:latin typeface="Times New Roman" panose="02020603050405020304" pitchFamily="18" charset="0"/>
                <a:ea typeface="Droid Sans Fallback"/>
                <a:cs typeface="Times New Roman" panose="02020603050405020304" pitchFamily="18" charset="0"/>
              </a:rPr>
              <a:t>Manage the information of Donor such as updating and deleting Donor’s information.</a:t>
            </a:r>
          </a:p>
          <a:p>
            <a:pPr marL="342900" lvl="0" indent="-342900" algn="just">
              <a:lnSpc>
                <a:spcPct val="150000"/>
              </a:lnSpc>
              <a:spcAft>
                <a:spcPts val="1000"/>
              </a:spcAft>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Shows the information of the Blood Group and available Stocks.</a:t>
            </a:r>
            <a:endParaRPr lang="en-US" sz="2400" dirty="0">
              <a:effectLst/>
              <a:latin typeface="Times New Roman" panose="02020603050405020304" pitchFamily="18" charset="0"/>
              <a:ea typeface="Droid Sans Fallback"/>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Integration of all records of Stocks.</a:t>
            </a:r>
            <a:endParaRPr lang="en-IN" sz="2400" dirty="0">
              <a:effectLst/>
              <a:latin typeface="Times New Roman" panose="02020603050405020304" pitchFamily="18" charset="0"/>
              <a:ea typeface="Droid Sans Fallback"/>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434" y="575980"/>
            <a:ext cx="5625466" cy="566822"/>
          </a:xfrm>
          <a:prstGeom prst="rect">
            <a:avLst/>
          </a:prstGeom>
        </p:spPr>
        <p:txBody>
          <a:bodyPr vert="horz" wrap="square" lIns="0" tIns="12700" rIns="0" bIns="0" rtlCol="0">
            <a:spAutoFit/>
          </a:bodyPr>
          <a:lstStyle/>
          <a:p>
            <a:pPr marL="12700">
              <a:lnSpc>
                <a:spcPct val="100000"/>
              </a:lnSpc>
              <a:spcBef>
                <a:spcPts val="100"/>
              </a:spcBef>
            </a:pPr>
            <a:r>
              <a:rPr lang="en-IN" b="1" spc="-5" dirty="0">
                <a:latin typeface="Times New Roman"/>
                <a:cs typeface="Times New Roman"/>
              </a:rPr>
              <a:t>5. </a:t>
            </a:r>
            <a:r>
              <a:rPr lang="en-IN" b="1" u="sng" spc="-5" dirty="0">
                <a:latin typeface="Times New Roman"/>
                <a:cs typeface="Times New Roman"/>
              </a:rPr>
              <a:t>Outcome</a:t>
            </a:r>
            <a:r>
              <a:rPr lang="en-IN" b="1" u="sng" spc="-20" dirty="0">
                <a:latin typeface="Times New Roman"/>
                <a:cs typeface="Times New Roman"/>
              </a:rPr>
              <a:t> </a:t>
            </a:r>
            <a:r>
              <a:rPr lang="en-IN" b="1" u="sng" dirty="0">
                <a:latin typeface="Times New Roman"/>
                <a:cs typeface="Times New Roman"/>
              </a:rPr>
              <a:t>Of</a:t>
            </a:r>
            <a:r>
              <a:rPr lang="en-IN" b="1" u="sng" spc="-20" dirty="0">
                <a:latin typeface="Times New Roman"/>
                <a:cs typeface="Times New Roman"/>
              </a:rPr>
              <a:t> </a:t>
            </a:r>
            <a:r>
              <a:rPr lang="en-IN" b="1" u="sng" spc="-10" dirty="0">
                <a:latin typeface="Times New Roman"/>
                <a:cs typeface="Times New Roman"/>
              </a:rPr>
              <a:t>Project</a:t>
            </a:r>
          </a:p>
        </p:txBody>
      </p:sp>
      <p:sp>
        <p:nvSpPr>
          <p:cNvPr id="3" name="object 3"/>
          <p:cNvSpPr txBox="1">
            <a:spLocks noGrp="1"/>
          </p:cNvSpPr>
          <p:nvPr>
            <p:ph type="body" idx="1"/>
          </p:nvPr>
        </p:nvSpPr>
        <p:spPr>
          <a:xfrm>
            <a:off x="35112" y="1495425"/>
            <a:ext cx="8964930" cy="4065215"/>
          </a:xfrm>
          <a:prstGeom prst="rect">
            <a:avLst/>
          </a:prstGeom>
        </p:spPr>
        <p:txBody>
          <a:bodyPr vert="horz" wrap="square" lIns="0" tIns="12700" rIns="0" bIns="0" rtlCol="0">
            <a:spAutoFit/>
          </a:bodyPr>
          <a:lstStyle/>
          <a:p>
            <a:pPr marL="380365" indent="-342900">
              <a:lnSpc>
                <a:spcPct val="100000"/>
              </a:lnSpc>
              <a:spcBef>
                <a:spcPts val="30"/>
              </a:spcBef>
              <a:buFont typeface="Arial" panose="020B0604020202020204" pitchFamily="34" charset="0"/>
              <a:buChar char="•"/>
            </a:pPr>
            <a:r>
              <a:rPr lang="en-US" dirty="0"/>
              <a:t>It helps in keeping track of blood units in stock.</a:t>
            </a:r>
          </a:p>
          <a:p>
            <a:pPr marL="380365" indent="-342900">
              <a:lnSpc>
                <a:spcPct val="100000"/>
              </a:lnSpc>
              <a:spcBef>
                <a:spcPts val="30"/>
              </a:spcBef>
              <a:buFont typeface="Arial" panose="020B0604020202020204" pitchFamily="34" charset="0"/>
              <a:buChar char="•"/>
            </a:pPr>
            <a:endParaRPr lang="en-US" dirty="0"/>
          </a:p>
          <a:p>
            <a:pPr marL="393065" indent="-342900">
              <a:lnSpc>
                <a:spcPct val="100000"/>
              </a:lnSpc>
              <a:buSzPct val="95833"/>
              <a:buFont typeface="Arial" panose="020B0604020202020204" pitchFamily="34" charset="0"/>
              <a:buChar char="•"/>
              <a:tabLst>
                <a:tab pos="354965" algn="l"/>
              </a:tabLst>
            </a:pPr>
            <a:r>
              <a:rPr lang="en-US" dirty="0"/>
              <a:t>It</a:t>
            </a:r>
            <a:r>
              <a:rPr lang="en-US" spc="5" dirty="0"/>
              <a:t> </a:t>
            </a:r>
            <a:r>
              <a:rPr lang="en-US" spc="-5" dirty="0"/>
              <a:t>saves</a:t>
            </a:r>
            <a:r>
              <a:rPr lang="en-US" dirty="0"/>
              <a:t> time</a:t>
            </a:r>
            <a:r>
              <a:rPr lang="en-US" spc="-5" dirty="0"/>
              <a:t> </a:t>
            </a:r>
            <a:r>
              <a:rPr lang="en-US" dirty="0"/>
              <a:t>as</a:t>
            </a:r>
            <a:r>
              <a:rPr lang="en-US" spc="-10" dirty="0"/>
              <a:t> </a:t>
            </a:r>
            <a:r>
              <a:rPr lang="en-US" dirty="0"/>
              <a:t>the admin can </a:t>
            </a:r>
            <a:r>
              <a:rPr lang="en-US" spc="-5" dirty="0"/>
              <a:t>search</a:t>
            </a:r>
            <a:r>
              <a:rPr lang="en-US" dirty="0"/>
              <a:t> </a:t>
            </a:r>
            <a:r>
              <a:rPr lang="en-US" dirty="0" smtClean="0"/>
              <a:t>donors </a:t>
            </a:r>
            <a:r>
              <a:rPr lang="en-US" spc="-5" dirty="0" smtClean="0"/>
              <a:t>without </a:t>
            </a:r>
            <a:r>
              <a:rPr lang="en-US" spc="-5" dirty="0"/>
              <a:t>any inconvenience.</a:t>
            </a:r>
          </a:p>
          <a:p>
            <a:pPr marL="393065" marR="212725" indent="-342900">
              <a:lnSpc>
                <a:spcPct val="150000"/>
              </a:lnSpc>
              <a:spcBef>
                <a:spcPts val="1410"/>
              </a:spcBef>
              <a:buSzPct val="95833"/>
              <a:buFont typeface="Arial" panose="020B0604020202020204" pitchFamily="34" charset="0"/>
              <a:buChar char="•"/>
              <a:tabLst>
                <a:tab pos="280670" algn="l"/>
              </a:tabLst>
            </a:pPr>
            <a:r>
              <a:rPr lang="en-US" spc="-10" dirty="0"/>
              <a:t>It helps in automating many process involved in blood bank which can reduce error and save time.</a:t>
            </a:r>
          </a:p>
          <a:p>
            <a:pPr marL="393065" marR="212725" indent="-342900">
              <a:lnSpc>
                <a:spcPct val="150000"/>
              </a:lnSpc>
              <a:spcBef>
                <a:spcPts val="1410"/>
              </a:spcBef>
              <a:buSzPct val="95833"/>
              <a:buFont typeface="Arial" panose="020B0604020202020204" pitchFamily="34" charset="0"/>
              <a:buChar char="•"/>
              <a:tabLst>
                <a:tab pos="280670" algn="l"/>
              </a:tabLst>
            </a:pPr>
            <a:r>
              <a:rPr lang="en-US" spc="-10" dirty="0"/>
              <a:t>This is 24x7 service</a:t>
            </a:r>
            <a:r>
              <a:rPr lang="en-US" dirty="0"/>
              <a:t> </a:t>
            </a:r>
            <a:r>
              <a:rPr lang="en-US" spc="-5" dirty="0"/>
              <a:t>so</a:t>
            </a:r>
            <a:r>
              <a:rPr lang="en-US" spc="-10" dirty="0"/>
              <a:t> </a:t>
            </a:r>
            <a:r>
              <a:rPr lang="en-US" spc="-5" dirty="0"/>
              <a:t>admin</a:t>
            </a:r>
            <a:r>
              <a:rPr lang="en-US" dirty="0"/>
              <a:t> can get</a:t>
            </a:r>
            <a:r>
              <a:rPr lang="en-US" spc="-5" dirty="0"/>
              <a:t> </a:t>
            </a:r>
            <a:r>
              <a:rPr lang="en-US" dirty="0"/>
              <a:t>information of blood donor any </a:t>
            </a:r>
            <a:r>
              <a:rPr lang="en-US" spc="-585" dirty="0"/>
              <a:t> </a:t>
            </a:r>
            <a:r>
              <a:rPr lang="en-US" dirty="0"/>
              <a:t>time.</a:t>
            </a:r>
            <a:r>
              <a:rPr lang="en-US" spc="-5" dirty="0"/>
              <a:t> </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object 5"/>
          <p:cNvGrpSpPr/>
          <p:nvPr/>
        </p:nvGrpSpPr>
        <p:grpSpPr>
          <a:xfrm>
            <a:off x="5653811" y="0"/>
            <a:ext cx="4431030" cy="7569834"/>
            <a:chOff x="5653811" y="0"/>
            <a:chExt cx="4431030" cy="7569834"/>
          </a:xfrm>
        </p:grpSpPr>
        <p:sp>
          <p:nvSpPr>
            <p:cNvPr id="6" name="object 6"/>
            <p:cNvSpPr/>
            <p:nvPr/>
          </p:nvSpPr>
          <p:spPr>
            <a:xfrm>
              <a:off x="5658484" y="4610936"/>
              <a:ext cx="4421505" cy="2948940"/>
            </a:xfrm>
            <a:custGeom>
              <a:avLst/>
              <a:gdLst/>
              <a:ahLst/>
              <a:cxnLst/>
              <a:rect l="l" t="t" r="r" b="b"/>
              <a:pathLst>
                <a:path w="4421505" h="2948940">
                  <a:moveTo>
                    <a:pt x="0" y="2948703"/>
                  </a:moveTo>
                  <a:lnTo>
                    <a:pt x="4421155" y="0"/>
                  </a:lnTo>
                </a:path>
              </a:pathLst>
            </a:custGeom>
            <a:ln w="9344">
              <a:solidFill>
                <a:srgbClr val="5ECAEE"/>
              </a:solidFill>
            </a:ln>
          </p:spPr>
          <p:txBody>
            <a:bodyPr wrap="square" lIns="0" tIns="0" rIns="0" bIns="0" rtlCol="0"/>
            <a:lstStyle/>
            <a:p>
              <a:endParaRPr/>
            </a:p>
          </p:txBody>
        </p:sp>
        <p:sp>
          <p:nvSpPr>
            <p:cNvPr id="7" name="object 7"/>
            <p:cNvSpPr/>
            <p:nvPr/>
          </p:nvSpPr>
          <p:spPr>
            <a:xfrm>
              <a:off x="7764780" y="600"/>
              <a:ext cx="1343660" cy="7560309"/>
            </a:xfrm>
            <a:custGeom>
              <a:avLst/>
              <a:gdLst/>
              <a:ahLst/>
              <a:cxnLst/>
              <a:rect l="l" t="t" r="r" b="b"/>
              <a:pathLst>
                <a:path w="1343659" h="7560309">
                  <a:moveTo>
                    <a:pt x="0" y="0"/>
                  </a:moveTo>
                  <a:lnTo>
                    <a:pt x="1343660" y="7560310"/>
                  </a:lnTo>
                </a:path>
              </a:pathLst>
            </a:custGeom>
            <a:ln w="9344">
              <a:solidFill>
                <a:srgbClr val="5ECAEE"/>
              </a:solidFill>
            </a:ln>
          </p:spPr>
          <p:txBody>
            <a:bodyPr wrap="square" lIns="0" tIns="0" rIns="0" bIns="0" rtlCol="0"/>
            <a:lstStyle/>
            <a:p>
              <a:endParaRPr/>
            </a:p>
          </p:txBody>
        </p:sp>
        <p:sp>
          <p:nvSpPr>
            <p:cNvPr id="8" name="object 8"/>
            <p:cNvSpPr/>
            <p:nvPr/>
          </p:nvSpPr>
          <p:spPr>
            <a:xfrm>
              <a:off x="7598784" y="600"/>
              <a:ext cx="2480945" cy="7559040"/>
            </a:xfrm>
            <a:custGeom>
              <a:avLst/>
              <a:gdLst/>
              <a:ahLst/>
              <a:cxnLst/>
              <a:rect l="l" t="t" r="r" b="b"/>
              <a:pathLst>
                <a:path w="2480945" h="7559040">
                  <a:moveTo>
                    <a:pt x="2229745" y="0"/>
                  </a:moveTo>
                  <a:lnTo>
                    <a:pt x="0" y="7559040"/>
                  </a:lnTo>
                  <a:lnTo>
                    <a:pt x="2480855" y="7559040"/>
                  </a:lnTo>
                  <a:lnTo>
                    <a:pt x="2480855" y="8532"/>
                  </a:lnTo>
                  <a:lnTo>
                    <a:pt x="2229745" y="0"/>
                  </a:lnTo>
                  <a:close/>
                </a:path>
              </a:pathLst>
            </a:custGeom>
            <a:solidFill>
              <a:srgbClr val="5ECAEE">
                <a:alpha val="35998"/>
              </a:srgbClr>
            </a:solidFill>
          </p:spPr>
          <p:txBody>
            <a:bodyPr wrap="square" lIns="0" tIns="0" rIns="0" bIns="0" rtlCol="0"/>
            <a:lstStyle/>
            <a:p>
              <a:endParaRPr/>
            </a:p>
          </p:txBody>
        </p:sp>
        <p:sp>
          <p:nvSpPr>
            <p:cNvPr id="9" name="object 9"/>
            <p:cNvSpPr/>
            <p:nvPr/>
          </p:nvSpPr>
          <p:spPr>
            <a:xfrm>
              <a:off x="7945405" y="600"/>
              <a:ext cx="2134235" cy="7559040"/>
            </a:xfrm>
            <a:custGeom>
              <a:avLst/>
              <a:gdLst/>
              <a:ahLst/>
              <a:cxnLst/>
              <a:rect l="l" t="t" r="r" b="b"/>
              <a:pathLst>
                <a:path w="2134234" h="7559040">
                  <a:moveTo>
                    <a:pt x="2134234" y="0"/>
                  </a:moveTo>
                  <a:lnTo>
                    <a:pt x="0" y="0"/>
                  </a:lnTo>
                  <a:lnTo>
                    <a:pt x="1322610" y="7559040"/>
                  </a:lnTo>
                  <a:lnTo>
                    <a:pt x="2134234" y="7559040"/>
                  </a:lnTo>
                  <a:lnTo>
                    <a:pt x="2134234" y="0"/>
                  </a:lnTo>
                  <a:close/>
                </a:path>
              </a:pathLst>
            </a:custGeom>
            <a:solidFill>
              <a:srgbClr val="5ECAEE">
                <a:alpha val="19999"/>
              </a:srgbClr>
            </a:solidFill>
          </p:spPr>
          <p:txBody>
            <a:bodyPr wrap="square" lIns="0" tIns="0" rIns="0" bIns="0" rtlCol="0"/>
            <a:lstStyle/>
            <a:p>
              <a:endParaRPr/>
            </a:p>
          </p:txBody>
        </p:sp>
        <p:sp>
          <p:nvSpPr>
            <p:cNvPr id="10" name="object 10"/>
            <p:cNvSpPr/>
            <p:nvPr/>
          </p:nvSpPr>
          <p:spPr>
            <a:xfrm>
              <a:off x="7318824" y="4325795"/>
              <a:ext cx="2760980" cy="3234055"/>
            </a:xfrm>
            <a:custGeom>
              <a:avLst/>
              <a:gdLst/>
              <a:ahLst/>
              <a:cxnLst/>
              <a:rect l="l" t="t" r="r" b="b"/>
              <a:pathLst>
                <a:path w="2760979" h="3234054">
                  <a:moveTo>
                    <a:pt x="2760815" y="0"/>
                  </a:moveTo>
                  <a:lnTo>
                    <a:pt x="0" y="3233844"/>
                  </a:lnTo>
                  <a:lnTo>
                    <a:pt x="2760815" y="3233844"/>
                  </a:lnTo>
                  <a:lnTo>
                    <a:pt x="2760815" y="0"/>
                  </a:lnTo>
                  <a:close/>
                </a:path>
              </a:pathLst>
            </a:custGeom>
            <a:solidFill>
              <a:srgbClr val="16AFE3">
                <a:alpha val="65998"/>
              </a:srgbClr>
            </a:solidFill>
          </p:spPr>
          <p:txBody>
            <a:bodyPr wrap="square" lIns="0" tIns="0" rIns="0" bIns="0" rtlCol="0"/>
            <a:lstStyle/>
            <a:p>
              <a:endParaRPr/>
            </a:p>
          </p:txBody>
        </p:sp>
        <p:sp>
          <p:nvSpPr>
            <p:cNvPr id="11" name="object 11"/>
            <p:cNvSpPr/>
            <p:nvPr/>
          </p:nvSpPr>
          <p:spPr>
            <a:xfrm>
              <a:off x="7731622" y="600"/>
              <a:ext cx="2348230" cy="7559040"/>
            </a:xfrm>
            <a:custGeom>
              <a:avLst/>
              <a:gdLst/>
              <a:ahLst/>
              <a:cxnLst/>
              <a:rect l="l" t="t" r="r" b="b"/>
              <a:pathLst>
                <a:path w="2348229" h="7559040">
                  <a:moveTo>
                    <a:pt x="2348017" y="0"/>
                  </a:moveTo>
                  <a:lnTo>
                    <a:pt x="0" y="0"/>
                  </a:lnTo>
                  <a:lnTo>
                    <a:pt x="2042880" y="7559040"/>
                  </a:lnTo>
                  <a:lnTo>
                    <a:pt x="2122624" y="7559040"/>
                  </a:lnTo>
                  <a:lnTo>
                    <a:pt x="2348017" y="7551798"/>
                  </a:lnTo>
                  <a:lnTo>
                    <a:pt x="2348017" y="0"/>
                  </a:lnTo>
                  <a:close/>
                </a:path>
              </a:pathLst>
            </a:custGeom>
            <a:solidFill>
              <a:srgbClr val="16AFE3">
                <a:alpha val="50000"/>
              </a:srgbClr>
            </a:solidFill>
          </p:spPr>
          <p:txBody>
            <a:bodyPr wrap="square" lIns="0" tIns="0" rIns="0" bIns="0" rtlCol="0"/>
            <a:lstStyle/>
            <a:p>
              <a:endParaRPr/>
            </a:p>
          </p:txBody>
        </p:sp>
        <p:sp>
          <p:nvSpPr>
            <p:cNvPr id="12" name="object 12"/>
            <p:cNvSpPr/>
            <p:nvPr/>
          </p:nvSpPr>
          <p:spPr>
            <a:xfrm>
              <a:off x="9145520" y="600"/>
              <a:ext cx="934719" cy="7559040"/>
            </a:xfrm>
            <a:custGeom>
              <a:avLst/>
              <a:gdLst/>
              <a:ahLst/>
              <a:cxnLst/>
              <a:rect l="l" t="t" r="r" b="b"/>
              <a:pathLst>
                <a:path w="934720" h="7559040">
                  <a:moveTo>
                    <a:pt x="934119" y="0"/>
                  </a:moveTo>
                  <a:lnTo>
                    <a:pt x="745632" y="0"/>
                  </a:lnTo>
                  <a:lnTo>
                    <a:pt x="0" y="7559040"/>
                  </a:lnTo>
                  <a:lnTo>
                    <a:pt x="934119" y="7559040"/>
                  </a:lnTo>
                  <a:lnTo>
                    <a:pt x="934119" y="0"/>
                  </a:lnTo>
                  <a:close/>
                </a:path>
              </a:pathLst>
            </a:custGeom>
            <a:solidFill>
              <a:srgbClr val="2D82C2">
                <a:alpha val="69999"/>
              </a:srgbClr>
            </a:solidFill>
          </p:spPr>
          <p:txBody>
            <a:bodyPr wrap="square" lIns="0" tIns="0" rIns="0" bIns="0" rtlCol="0"/>
            <a:lstStyle/>
            <a:p>
              <a:endParaRPr/>
            </a:p>
          </p:txBody>
        </p:sp>
        <p:sp>
          <p:nvSpPr>
            <p:cNvPr id="13" name="object 13"/>
            <p:cNvSpPr/>
            <p:nvPr/>
          </p:nvSpPr>
          <p:spPr>
            <a:xfrm>
              <a:off x="8925677" y="600"/>
              <a:ext cx="1154430" cy="7559040"/>
            </a:xfrm>
            <a:custGeom>
              <a:avLst/>
              <a:gdLst/>
              <a:ahLst/>
              <a:cxnLst/>
              <a:rect l="l" t="t" r="r" b="b"/>
              <a:pathLst>
                <a:path w="1154429" h="7559040">
                  <a:moveTo>
                    <a:pt x="1153962" y="0"/>
                  </a:moveTo>
                  <a:lnTo>
                    <a:pt x="0" y="0"/>
                  </a:lnTo>
                  <a:lnTo>
                    <a:pt x="1032219" y="7559040"/>
                  </a:lnTo>
                  <a:lnTo>
                    <a:pt x="1153962" y="7559040"/>
                  </a:lnTo>
                  <a:lnTo>
                    <a:pt x="1153962" y="0"/>
                  </a:lnTo>
                  <a:close/>
                </a:path>
              </a:pathLst>
            </a:custGeom>
            <a:solidFill>
              <a:srgbClr val="226191">
                <a:alpha val="81999"/>
              </a:srgbClr>
            </a:solidFill>
          </p:spPr>
          <p:txBody>
            <a:bodyPr wrap="square" lIns="0" tIns="0" rIns="0" bIns="0" rtlCol="0"/>
            <a:lstStyle/>
            <a:p>
              <a:endParaRPr/>
            </a:p>
          </p:txBody>
        </p:sp>
        <p:sp>
          <p:nvSpPr>
            <p:cNvPr id="14" name="object 14"/>
            <p:cNvSpPr/>
            <p:nvPr/>
          </p:nvSpPr>
          <p:spPr>
            <a:xfrm>
              <a:off x="8895784" y="5424695"/>
              <a:ext cx="1184275" cy="2135505"/>
            </a:xfrm>
            <a:custGeom>
              <a:avLst/>
              <a:gdLst/>
              <a:ahLst/>
              <a:cxnLst/>
              <a:rect l="l" t="t" r="r" b="b"/>
              <a:pathLst>
                <a:path w="1184275" h="2135504">
                  <a:moveTo>
                    <a:pt x="1183855" y="0"/>
                  </a:moveTo>
                  <a:lnTo>
                    <a:pt x="0" y="2134944"/>
                  </a:lnTo>
                  <a:lnTo>
                    <a:pt x="240595" y="2134944"/>
                  </a:lnTo>
                  <a:lnTo>
                    <a:pt x="1183855" y="2129980"/>
                  </a:lnTo>
                  <a:lnTo>
                    <a:pt x="1183855" y="0"/>
                  </a:lnTo>
                  <a:close/>
                </a:path>
              </a:pathLst>
            </a:custGeom>
            <a:solidFill>
              <a:srgbClr val="16AFE3">
                <a:alpha val="65998"/>
              </a:srgbClr>
            </a:solidFill>
          </p:spPr>
          <p:txBody>
            <a:bodyPr wrap="square" lIns="0" tIns="0" rIns="0" bIns="0" rtlCol="0"/>
            <a:lstStyle/>
            <a:p>
              <a:endParaRPr/>
            </a:p>
          </p:txBody>
        </p:sp>
      </p:grpSp>
      <p:sp>
        <p:nvSpPr>
          <p:cNvPr id="15" name="object 15"/>
          <p:cNvSpPr txBox="1">
            <a:spLocks noGrp="1"/>
          </p:cNvSpPr>
          <p:nvPr>
            <p:ph type="title"/>
          </p:nvPr>
        </p:nvSpPr>
        <p:spPr>
          <a:xfrm>
            <a:off x="469900" y="581025"/>
            <a:ext cx="5847081" cy="566822"/>
          </a:xfrm>
          <a:prstGeom prst="rect">
            <a:avLst/>
          </a:prstGeom>
        </p:spPr>
        <p:txBody>
          <a:bodyPr vert="horz" wrap="square" lIns="0" tIns="12700" rIns="0" bIns="0" rtlCol="0">
            <a:spAutoFit/>
          </a:bodyPr>
          <a:lstStyle/>
          <a:p>
            <a:pPr marL="12700">
              <a:lnSpc>
                <a:spcPct val="100000"/>
              </a:lnSpc>
              <a:spcBef>
                <a:spcPts val="100"/>
              </a:spcBef>
            </a:pPr>
            <a:r>
              <a:rPr b="1" spc="-35" dirty="0">
                <a:latin typeface="Times New Roman"/>
                <a:cs typeface="Times New Roman"/>
              </a:rPr>
              <a:t> </a:t>
            </a:r>
            <a:r>
              <a:rPr lang="en-IN" b="1" spc="-35" dirty="0">
                <a:latin typeface="Times New Roman"/>
                <a:cs typeface="Times New Roman"/>
              </a:rPr>
              <a:t>6. </a:t>
            </a:r>
            <a:r>
              <a:rPr lang="en-IN" b="1" u="sng" spc="-5" dirty="0"/>
              <a:t>Technology Stack</a:t>
            </a:r>
            <a:endParaRPr b="1" u="sng" spc="-5" dirty="0">
              <a:latin typeface="Times New Roman"/>
              <a:cs typeface="Times New Roman"/>
            </a:endParaRPr>
          </a:p>
        </p:txBody>
      </p:sp>
      <p:sp>
        <p:nvSpPr>
          <p:cNvPr id="20" name="TextBox 19">
            <a:extLst>
              <a:ext uri="{FF2B5EF4-FFF2-40B4-BE49-F238E27FC236}">
                <a16:creationId xmlns:a16="http://schemas.microsoft.com/office/drawing/2014/main" xmlns="" id="{0F9C22DE-9B47-C45B-CC64-7FE75C1A489D}"/>
              </a:ext>
            </a:extLst>
          </p:cNvPr>
          <p:cNvSpPr txBox="1"/>
          <p:nvPr/>
        </p:nvSpPr>
        <p:spPr>
          <a:xfrm>
            <a:off x="631648" y="1392537"/>
            <a:ext cx="7534452" cy="2308324"/>
          </a:xfrm>
          <a:prstGeom prst="rect">
            <a:avLst/>
          </a:prstGeom>
          <a:noFill/>
        </p:spPr>
        <p:txBody>
          <a:bodyPr wrap="square" rtlCol="0">
            <a:spAutoFit/>
          </a:bodyPr>
          <a:lstStyle/>
          <a:p>
            <a:pPr marL="342900" indent="-342900">
              <a:buFont typeface="Arial" pitchFamily="34" charset="0"/>
              <a:buChar char="•"/>
            </a:pPr>
            <a:r>
              <a:rPr lang="en-IN" sz="2400" b="1" dirty="0">
                <a:latin typeface="Times New Roman" panose="02020603050405020304" pitchFamily="18" charset="0"/>
                <a:cs typeface="Times New Roman" panose="02020603050405020304" pitchFamily="18" charset="0"/>
              </a:rPr>
              <a:t>Python</a:t>
            </a:r>
          </a:p>
          <a:p>
            <a:pPr marL="342900" indent="-342900">
              <a:buFont typeface="Arial" pitchFamily="34" charset="0"/>
              <a:buChar char="•"/>
            </a:pPr>
            <a:r>
              <a:rPr lang="en-IN" sz="2400" b="1" dirty="0">
                <a:latin typeface="Times New Roman" panose="02020603050405020304" pitchFamily="18" charset="0"/>
                <a:cs typeface="Times New Roman" panose="02020603050405020304" pitchFamily="18" charset="0"/>
              </a:rPr>
              <a:t>HTML</a:t>
            </a:r>
          </a:p>
          <a:p>
            <a:pPr marL="342900" indent="-342900">
              <a:buFont typeface="Arial" pitchFamily="34" charset="0"/>
              <a:buChar char="•"/>
            </a:pPr>
            <a:r>
              <a:rPr lang="en-IN" sz="2400" b="1" dirty="0">
                <a:latin typeface="Times New Roman" panose="02020603050405020304" pitchFamily="18" charset="0"/>
                <a:cs typeface="Times New Roman" panose="02020603050405020304" pitchFamily="18" charset="0"/>
              </a:rPr>
              <a:t>CSS</a:t>
            </a:r>
          </a:p>
          <a:p>
            <a:pPr marL="342900" indent="-342900">
              <a:buFont typeface="Arial" pitchFamily="34" charset="0"/>
              <a:buChar char="•"/>
            </a:pPr>
            <a:r>
              <a:rPr lang="en-IN" sz="2400" b="1" dirty="0">
                <a:latin typeface="Times New Roman" panose="02020603050405020304" pitchFamily="18" charset="0"/>
                <a:cs typeface="Times New Roman" panose="02020603050405020304" pitchFamily="18" charset="0"/>
              </a:rPr>
              <a:t>JavaScript</a:t>
            </a:r>
          </a:p>
          <a:p>
            <a:pPr marL="342900" indent="-342900">
              <a:buFont typeface="Arial" pitchFamily="34" charset="0"/>
              <a:buChar char="•"/>
            </a:pPr>
            <a:r>
              <a:rPr lang="en-IN" sz="2400" b="1" dirty="0" err="1">
                <a:latin typeface="Times New Roman" panose="02020603050405020304" pitchFamily="18" charset="0"/>
                <a:cs typeface="Times New Roman" panose="02020603050405020304" pitchFamily="18" charset="0"/>
              </a:rPr>
              <a:t>Django</a:t>
            </a: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Framework</a:t>
            </a:r>
          </a:p>
          <a:p>
            <a:pPr marL="342900" indent="-342900">
              <a:buFont typeface="Arial" pitchFamily="34" charset="0"/>
              <a:buChar char="•"/>
            </a:pPr>
            <a:r>
              <a:rPr lang="en-IN" sz="2400" b="1" smtClean="0">
                <a:latin typeface="Times New Roman" panose="02020603050405020304" pitchFamily="18" charset="0"/>
                <a:cs typeface="Times New Roman" panose="02020603050405020304" pitchFamily="18" charset="0"/>
              </a:rPr>
              <a:t>MySQL</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33A31E8-438E-E55C-D2F2-FF069CEC34DB}"/>
              </a:ext>
            </a:extLst>
          </p:cNvPr>
          <p:cNvSpPr>
            <a:spLocks noGrp="1"/>
          </p:cNvSpPr>
          <p:nvPr>
            <p:ph type="body" idx="1"/>
          </p:nvPr>
        </p:nvSpPr>
        <p:spPr>
          <a:xfrm>
            <a:off x="514667" y="547407"/>
            <a:ext cx="9054466" cy="553998"/>
          </a:xfrm>
        </p:spPr>
        <p:txBody>
          <a:bodyPr/>
          <a:lstStyle/>
          <a:p>
            <a:r>
              <a:rPr lang="en-IN" sz="3600" b="1" dirty="0"/>
              <a:t>7. </a:t>
            </a:r>
            <a:r>
              <a:rPr lang="en-IN" sz="3600" b="1" u="sng" dirty="0"/>
              <a:t>Block Diagram</a:t>
            </a:r>
            <a:r>
              <a:rPr lang="en-IN" sz="3600" b="1" dirty="0"/>
              <a:t> </a:t>
            </a:r>
          </a:p>
        </p:txBody>
      </p:sp>
      <p:pic>
        <p:nvPicPr>
          <p:cNvPr id="1026" name="Picture 2">
            <a:extLst>
              <a:ext uri="{FF2B5EF4-FFF2-40B4-BE49-F238E27FC236}">
                <a16:creationId xmlns:a16="http://schemas.microsoft.com/office/drawing/2014/main" xmlns="" id="{8E4C50D1-BC2A-5E59-2C41-AB1CB567F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34782"/>
            <a:ext cx="73056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96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408</Words>
  <Application>Microsoft Office PowerPoint</Application>
  <PresentationFormat>Custom</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BLOOD BANK MANAGMENT SYSTEM</vt:lpstr>
      <vt:lpstr>Contents</vt:lpstr>
      <vt:lpstr>1. Introduction</vt:lpstr>
      <vt:lpstr>2. Objectives</vt:lpstr>
      <vt:lpstr>3. Scope</vt:lpstr>
      <vt:lpstr>4. Feature /Functionality</vt:lpstr>
      <vt:lpstr>5. Outcome Of Project</vt:lpstr>
      <vt:lpstr> 6. Technology Stack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USER</cp:lastModifiedBy>
  <cp:revision>25</cp:revision>
  <dcterms:created xsi:type="dcterms:W3CDTF">2022-10-19T20:31:47Z</dcterms:created>
  <dcterms:modified xsi:type="dcterms:W3CDTF">2023-04-20T06:01:19Z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2022-08-08T00:00:00Z</vt:filetime>
  </property>
  <property fmtid="{D5CDD505-2E9C-101B-9397-08002B2CF9AE}" pid="3" name="Creator">
    <vt:lpwstr>Impress</vt:lpwstr>
  </property>
  <property fmtid="{D5CDD505-2E9C-101B-9397-08002B2CF9AE}" pid="4" name="LastSaved">
    <vt:filetime>2022-08-08T00:00:00Z</vt:filetime>
  </property>
</Properties>
</file>