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2" r:id="rId6"/>
    <p:sldId id="303" r:id="rId7"/>
    <p:sldId id="304" r:id="rId8"/>
    <p:sldId id="307" r:id="rId9"/>
    <p:sldId id="306" r:id="rId10"/>
    <p:sldId id="300" r:id="rId11"/>
    <p:sldId id="311" r:id="rId12"/>
    <p:sldId id="312" r:id="rId13"/>
    <p:sldId id="286" r:id="rId14"/>
    <p:sldId id="310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896" userDrawn="1">
          <p15:clr>
            <a:srgbClr val="A4A3A4"/>
          </p15:clr>
        </p15:guide>
        <p15:guide id="6" orient="horz" pos="3504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8A6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3595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>
        <p:guide orient="horz" pos="1896"/>
        <p:guide orient="horz" pos="3504"/>
        <p:guide pos="3840"/>
      </p:guideLst>
    </p:cSldViewPr>
  </p:slideViewPr>
  <p:outlineViewPr>
    <p:cViewPr>
      <p:scale>
        <a:sx n="33" d="100"/>
        <a:sy n="33" d="100"/>
      </p:scale>
      <p:origin x="0" y="-223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031A82-4A00-4794-A488-59AC186D7C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5656-A361-4B32-99B1-66591145F7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AEED-FF0D-4512-BD5F-9F077F06D9A7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AFD4F-E871-421C-96C6-CCFAA872CB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0EF6-A335-4727-9E75-458707395E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8AB8-F519-4C44-A217-B2548CA6E5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9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9B45-E22A-4A9C-91D5-81685A72A6FA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3549-A82F-409E-AD53-534267A0E1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8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9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9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4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379641C-8260-44A4-9F71-E216C07A38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416742 h 6858000"/>
              <a:gd name="connsiteX5" fmla="*/ 9142476 w 12188952"/>
              <a:gd name="connsiteY5" fmla="*/ 4416742 h 6858000"/>
              <a:gd name="connsiteX6" fmla="*/ 9142476 w 12188952"/>
              <a:gd name="connsiteY6" fmla="*/ 4188142 h 6858000"/>
              <a:gd name="connsiteX7" fmla="*/ 0 w 12188952"/>
              <a:gd name="connsiteY7" fmla="*/ 4188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416742"/>
                </a:lnTo>
                <a:lnTo>
                  <a:pt x="9142476" y="4416742"/>
                </a:lnTo>
                <a:lnTo>
                  <a:pt x="9142476" y="4188142"/>
                </a:lnTo>
                <a:lnTo>
                  <a:pt x="0" y="41881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636008"/>
            <a:ext cx="9144000" cy="1107959"/>
          </a:xfrm>
        </p:spPr>
        <p:txBody>
          <a:bodyPr anchor="b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D466B-640E-419A-8701-FA39B12DD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5742432"/>
            <a:ext cx="7953375" cy="4572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659D50-D55F-4F3D-8F15-5B1F1F2B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88142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B2621B9-2641-4DA3-B7D6-D577C25CF2E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30351 w 12188952"/>
              <a:gd name="connsiteY0" fmla="*/ 3231845 h 6858000"/>
              <a:gd name="connsiteX1" fmla="*/ 1030351 w 12188952"/>
              <a:gd name="connsiteY1" fmla="*/ 3460445 h 6858000"/>
              <a:gd name="connsiteX2" fmla="*/ 11122333 w 12188952"/>
              <a:gd name="connsiteY2" fmla="*/ 3460445 h 6858000"/>
              <a:gd name="connsiteX3" fmla="*/ 11122333 w 12188952"/>
              <a:gd name="connsiteY3" fmla="*/ 32318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30351" y="3231845"/>
                </a:moveTo>
                <a:lnTo>
                  <a:pt x="1030351" y="3460445"/>
                </a:lnTo>
                <a:lnTo>
                  <a:pt x="11122333" y="3460445"/>
                </a:lnTo>
                <a:lnTo>
                  <a:pt x="11122333" y="32318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9848" y="2121408"/>
            <a:ext cx="2560320" cy="91440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00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0600" y="2121408"/>
            <a:ext cx="2560320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31351" y="2121408"/>
            <a:ext cx="2592505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9848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1352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807F6-AD25-4B86-8D5C-5DBE4B0D3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1875" y="3231845"/>
            <a:ext cx="1009198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6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6EC474-5258-4E26-A871-01200EC785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2816352 w 12188952"/>
              <a:gd name="connsiteY0" fmla="*/ 1690688 h 6858000"/>
              <a:gd name="connsiteX1" fmla="*/ 2816352 w 12188952"/>
              <a:gd name="connsiteY1" fmla="*/ 5576888 h 6858000"/>
              <a:gd name="connsiteX2" fmla="*/ 3044952 w 12188952"/>
              <a:gd name="connsiteY2" fmla="*/ 5576888 h 6858000"/>
              <a:gd name="connsiteX3" fmla="*/ 3044952 w 12188952"/>
              <a:gd name="connsiteY3" fmla="*/ 1690688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2816352" y="1690688"/>
                </a:moveTo>
                <a:lnTo>
                  <a:pt x="2816352" y="5576888"/>
                </a:lnTo>
                <a:lnTo>
                  <a:pt x="3044952" y="5576888"/>
                </a:lnTo>
                <a:lnTo>
                  <a:pt x="3044952" y="169068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F54F31D-9C5E-4286-8D0E-6318D6D19D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48000" y="1690688"/>
            <a:ext cx="9144000" cy="3886200"/>
          </a:xfrm>
          <a:solidFill>
            <a:schemeClr val="bg1">
              <a:alpha val="93000"/>
            </a:schemeClr>
          </a:solidFill>
        </p:spPr>
        <p:txBody>
          <a:bodyPr lIns="411480" tIns="566928" rIns="4937760" bIns="3063240" anchor="b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3280" y="365125"/>
            <a:ext cx="7894320" cy="13255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2488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29525" y="1919288"/>
            <a:ext cx="3657600" cy="64008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29525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D2B628-14C7-401D-8451-24C64BCF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876" y="1690688"/>
            <a:ext cx="228600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69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21B4B07-1B80-41CF-89AC-82A7628C9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468880 h 6858000"/>
              <a:gd name="connsiteX1" fmla="*/ 7789164 w 12188952"/>
              <a:gd name="connsiteY1" fmla="*/ 2697480 h 6858000"/>
              <a:gd name="connsiteX2" fmla="*/ 10715244 w 12188952"/>
              <a:gd name="connsiteY2" fmla="*/ 2697480 h 6858000"/>
              <a:gd name="connsiteX3" fmla="*/ 10715244 w 12188952"/>
              <a:gd name="connsiteY3" fmla="*/ 2468880 h 6858000"/>
              <a:gd name="connsiteX4" fmla="*/ 4634484 w 12188952"/>
              <a:gd name="connsiteY4" fmla="*/ 2468880 h 6858000"/>
              <a:gd name="connsiteX5" fmla="*/ 4634484 w 12188952"/>
              <a:gd name="connsiteY5" fmla="*/ 2697480 h 6858000"/>
              <a:gd name="connsiteX6" fmla="*/ 7560564 w 12188952"/>
              <a:gd name="connsiteY6" fmla="*/ 2697480 h 6858000"/>
              <a:gd name="connsiteX7" fmla="*/ 7560564 w 12188952"/>
              <a:gd name="connsiteY7" fmla="*/ 2468880 h 6858000"/>
              <a:gd name="connsiteX8" fmla="*/ 1443228 w 12188952"/>
              <a:gd name="connsiteY8" fmla="*/ 2468880 h 6858000"/>
              <a:gd name="connsiteX9" fmla="*/ 1443228 w 12188952"/>
              <a:gd name="connsiteY9" fmla="*/ 2697480 h 6858000"/>
              <a:gd name="connsiteX10" fmla="*/ 4369308 w 12188952"/>
              <a:gd name="connsiteY10" fmla="*/ 2697480 h 6858000"/>
              <a:gd name="connsiteX11" fmla="*/ 4369308 w 12188952"/>
              <a:gd name="connsiteY11" fmla="*/ 2468880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468880"/>
                </a:moveTo>
                <a:lnTo>
                  <a:pt x="7789164" y="2697480"/>
                </a:lnTo>
                <a:lnTo>
                  <a:pt x="10715244" y="2697480"/>
                </a:lnTo>
                <a:lnTo>
                  <a:pt x="10715244" y="2468880"/>
                </a:lnTo>
                <a:close/>
                <a:moveTo>
                  <a:pt x="4634484" y="2468880"/>
                </a:moveTo>
                <a:lnTo>
                  <a:pt x="4634484" y="2697480"/>
                </a:lnTo>
                <a:lnTo>
                  <a:pt x="7560564" y="2697480"/>
                </a:lnTo>
                <a:lnTo>
                  <a:pt x="7560564" y="2468880"/>
                </a:lnTo>
                <a:close/>
                <a:moveTo>
                  <a:pt x="1443228" y="2468880"/>
                </a:moveTo>
                <a:lnTo>
                  <a:pt x="1443228" y="2697480"/>
                </a:lnTo>
                <a:lnTo>
                  <a:pt x="4369308" y="2697480"/>
                </a:lnTo>
                <a:lnTo>
                  <a:pt x="4369308" y="2468880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40922-E552-4901-81AD-E458DA6BF7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66800" y="1525143"/>
            <a:ext cx="10058400" cy="54864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>
                <a:latin typeface="+mj-lt"/>
              </a:defRPr>
            </a:lvl2pPr>
            <a:lvl3pPr marL="914400" indent="0" algn="ctr">
              <a:buNone/>
              <a:defRPr sz="2400">
                <a:latin typeface="+mj-lt"/>
              </a:defRPr>
            </a:lvl3pPr>
            <a:lvl4pPr marL="1371600" indent="0" algn="ctr">
              <a:buNone/>
              <a:defRPr sz="2400">
                <a:latin typeface="+mj-lt"/>
              </a:defRPr>
            </a:lvl4pPr>
            <a:lvl5pPr marL="1828800" indent="0" algn="ctr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5DC05003-DC7F-4DC2-9902-F09425302D88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E5DD934-36C9-4200-9B07-20B7B5F9B9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44752" y="2697480"/>
            <a:ext cx="2926080" cy="2504064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131369D-6688-434C-89C0-00892AA26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600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5864CA-BF08-4C2C-88EB-589BDFBE27B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9068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287FA-646A-4E57-8C1A-1931B75F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D43C36-F674-49C6-8542-3721B150B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CF3302-2960-44AC-A88C-4C2817511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9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487709A-3CB5-4242-9D31-5DAC5D0494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2130552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81AA656-0DD9-4717-8FC2-4C8C03D06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5184648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0652C9-A2DF-48D4-9530-B3F495F7A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248" y="3273552"/>
            <a:ext cx="2011680" cy="27432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BD279E7-C7DE-4501-9F36-BA9F05FFFF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5168" y="3273552"/>
            <a:ext cx="2011680" cy="27432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BA6D1-4FDE-40E9-9F24-4719889A55F7}"/>
              </a:ext>
            </a:extLst>
          </p:cNvPr>
          <p:cNvCxnSpPr>
            <a:cxnSpLocks/>
          </p:cNvCxnSpPr>
          <p:nvPr userDrawn="1"/>
        </p:nvCxnSpPr>
        <p:spPr>
          <a:xfrm>
            <a:off x="929640" y="3631616"/>
            <a:ext cx="1033272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A3B553-82A9-403C-B8D4-D8C8A4A395B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73690"/>
            <a:ext cx="0" cy="256032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25C7676A-1D83-4D31-9C74-59C46F15253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48790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3902"/>
            <a:ext cx="5157787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3902"/>
            <a:ext cx="5183188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F6BB91-26DF-45B2-B1D3-508C39F34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1482296"/>
            <a:ext cx="8321040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1F6740D-79A8-4846-A90A-F1FF9BBDD0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42295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3E06E79-FBB7-4594-8FC7-631D174541D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B6D7F47-7406-4B82-8180-F3AD59BC65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B79AE07-3E86-4374-9F86-8B70E8158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939686F-A239-4AFE-AF56-38497CCD74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634BB4E-B10D-4761-A0B8-EBC734EC96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2422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69255BD-A63E-4BFC-9D2A-E5EABC1DCD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C27FFA-6FA2-4F90-9543-8AE7E5B90E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AA9F46A-F074-488E-91DA-AAC5D23406E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24F6FE0C-DA66-4BE4-B1CB-AE552497A03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E02CB3CF-9E17-4C7C-913F-21EFADB96CB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D3AC456D-7AB5-4BB9-8F76-B607929996B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5E41A6A-28FF-4A75-BA52-2FA05EE92E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7A1FCD8B-8332-4362-80BA-3DBB4442605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F2B53D10-BB76-4138-AAB8-844DCD895B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A14739AB-36C4-4467-BA10-CEA1DF2894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024E2A82-D649-44D9-BAA0-65A603E113B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5E9DBCF1-3DA9-4975-9B75-DEFC550B69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D04D2E9-E8EB-43F6-9734-AE8BEED8D8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CAF80E4-457C-461E-9E59-6EA9934B8F5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8A2813EA-E62D-4E2E-A97F-38974F23C88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0A4E7225-8A60-45A3-ACE7-2D6D1EA3306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FD6DF9FE-80AE-43C3-B35A-B0B773A636E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725DE269-1E5D-4437-B997-CCFE880008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EAE25BBD-7B98-417B-B9FC-B2DF70FAFD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0A4DF189-5583-4731-8F70-2578793E024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06405A2E-994F-49B5-ABCB-1CA1FCEB08C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7" y="2055840"/>
            <a:ext cx="1828800" cy="696885"/>
          </a:xfrm>
          <a:noFill/>
          <a:ln w="12700">
            <a:solidFill>
              <a:schemeClr val="accent3"/>
            </a:solidFill>
          </a:ln>
        </p:spPr>
        <p:txBody>
          <a:bodyPr tIns="3600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7" name="Date Placeholder 4">
            <a:extLst>
              <a:ext uri="{FF2B5EF4-FFF2-40B4-BE49-F238E27FC236}">
                <a16:creationId xmlns:a16="http://schemas.microsoft.com/office/drawing/2014/main" id="{33000A7A-B075-4FF0-8FCA-89256A1A66C8}"/>
              </a:ext>
            </a:extLst>
          </p:cNvPr>
          <p:cNvSpPr>
            <a:spLocks noGrp="1"/>
          </p:cNvSpPr>
          <p:nvPr>
            <p:ph type="dt" sz="half" idx="6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03C7-C423-4EA2-AC0C-C153413E216C}"/>
              </a:ext>
            </a:extLst>
          </p:cNvPr>
          <p:cNvSpPr/>
          <p:nvPr userDrawn="1"/>
        </p:nvSpPr>
        <p:spPr>
          <a:xfrm>
            <a:off x="929640" y="3943857"/>
            <a:ext cx="1033272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02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A4789F7-47F3-492F-8AE6-209A1044F3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6"/>
            <a:ext cx="2103120" cy="2913793"/>
          </a:xfrm>
          <a:custGeom>
            <a:avLst/>
            <a:gdLst>
              <a:gd name="connsiteX0" fmla="*/ 0 w 2103120"/>
              <a:gd name="connsiteY0" fmla="*/ 0 h 2913793"/>
              <a:gd name="connsiteX1" fmla="*/ 2103120 w 2103120"/>
              <a:gd name="connsiteY1" fmla="*/ 0 h 2913793"/>
              <a:gd name="connsiteX2" fmla="*/ 2103120 w 2103120"/>
              <a:gd name="connsiteY2" fmla="*/ 2913793 h 2913793"/>
              <a:gd name="connsiteX3" fmla="*/ 0 w 2103120"/>
              <a:gd name="connsiteY3" fmla="*/ 2913793 h 29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913793">
                <a:moveTo>
                  <a:pt x="0" y="0"/>
                </a:moveTo>
                <a:lnTo>
                  <a:pt x="2103120" y="0"/>
                </a:lnTo>
                <a:lnTo>
                  <a:pt x="2103120" y="2913793"/>
                </a:lnTo>
                <a:lnTo>
                  <a:pt x="0" y="291379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5A9EE92-C505-4777-B442-72C5A0BDCB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2104 w 2103120"/>
              <a:gd name="connsiteY3" fmla="*/ 3017520 h 3017520"/>
              <a:gd name="connsiteX4" fmla="*/ 2102104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2104" y="3017520"/>
                </a:lnTo>
                <a:lnTo>
                  <a:pt x="2102104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98E2731-9AE8-4D4E-969E-814287EE84A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0725 w 2103120"/>
              <a:gd name="connsiteY3" fmla="*/ 3017520 h 3017520"/>
              <a:gd name="connsiteX4" fmla="*/ 2100725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0725" y="3017520"/>
                </a:lnTo>
                <a:lnTo>
                  <a:pt x="2100725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CF06764-EDD6-4592-AF7B-7BF92AF387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2910625 h 3017520"/>
              <a:gd name="connsiteX3" fmla="*/ 2268 w 2103120"/>
              <a:gd name="connsiteY3" fmla="*/ 2910625 h 3017520"/>
              <a:gd name="connsiteX4" fmla="*/ 2268 w 2103120"/>
              <a:gd name="connsiteY4" fmla="*/ 3017520 h 3017520"/>
              <a:gd name="connsiteX5" fmla="*/ 0 w 2103120"/>
              <a:gd name="connsiteY5" fmla="*/ 301752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2910625"/>
                </a:lnTo>
                <a:lnTo>
                  <a:pt x="2268" y="2910625"/>
                </a:lnTo>
                <a:lnTo>
                  <a:pt x="2268" y="3017520"/>
                </a:lnTo>
                <a:lnTo>
                  <a:pt x="0" y="30175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F9948-88DC-4F9B-ADAB-743B4534E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496166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AB8730-C1E9-4C39-AD6B-791ECCB2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6744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0B1428-A83E-4197-AB02-D6F4EE202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725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BAF707-3808-4238-963B-95584798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48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D0D0D822-3E52-4D3E-BD04-0A87AF2312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64244 h 1371600"/>
              <a:gd name="connsiteX3" fmla="*/ 142 w 2103120"/>
              <a:gd name="connsiteY3" fmla="*/ 1264244 h 1371600"/>
              <a:gd name="connsiteX4" fmla="*/ 142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64244"/>
                </a:lnTo>
                <a:lnTo>
                  <a:pt x="142" y="1264244"/>
                </a:lnTo>
                <a:lnTo>
                  <a:pt x="142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F1850C15-0C47-405D-A6CC-FC41802A67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683 w 2103120"/>
              <a:gd name="connsiteY3" fmla="*/ 1371600 h 1371600"/>
              <a:gd name="connsiteX4" fmla="*/ 2102683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683" y="1371600"/>
                </a:lnTo>
                <a:lnTo>
                  <a:pt x="2102683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BE5C88B-BE08-4186-BF4E-95E5811D187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0867 w 2103120"/>
              <a:gd name="connsiteY3" fmla="*/ 1371600 h 1371600"/>
              <a:gd name="connsiteX4" fmla="*/ 21008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0867" y="1371600"/>
                </a:lnTo>
                <a:lnTo>
                  <a:pt x="21008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CF3E2C3A-A072-436A-8C0E-682F06540C4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1667 w 2103120"/>
              <a:gd name="connsiteY3" fmla="*/ 1371600 h 1371600"/>
              <a:gd name="connsiteX4" fmla="*/ 21016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1667" y="1371600"/>
                </a:lnTo>
                <a:lnTo>
                  <a:pt x="21016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0DAF781-CA6C-43D3-B553-E58DBF509A4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744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76026 h 1371600"/>
              <a:gd name="connsiteX3" fmla="*/ 624 w 2103120"/>
              <a:gd name="connsiteY3" fmla="*/ 1276026 h 1371600"/>
              <a:gd name="connsiteX4" fmla="*/ 624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76026"/>
                </a:lnTo>
                <a:lnTo>
                  <a:pt x="624" y="1276026"/>
                </a:lnTo>
                <a:lnTo>
                  <a:pt x="624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502DEDD-A955-4A8D-9A05-828A01CE5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76CEA8C-8899-44E0-9F47-106A711A4CC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DE21878-7282-49DF-A1B3-B38F5A85F7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7080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728 w 2103120"/>
              <a:gd name="connsiteY3" fmla="*/ 1371600 h 1371600"/>
              <a:gd name="connsiteX4" fmla="*/ 2102728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728" y="1371600"/>
                </a:lnTo>
                <a:lnTo>
                  <a:pt x="2102728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179BABC-F01C-4C09-BE82-C1C218CA47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9792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B1CE826-A5B2-4507-ADB0-BD2BFE4B8BB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69792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09624F3D-E589-4C68-B98A-566CCAAA98D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2416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8017 w 2103120"/>
              <a:gd name="connsiteY3" fmla="*/ 1371600 h 1371600"/>
              <a:gd name="connsiteX4" fmla="*/ 2098017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8017" y="1371600"/>
                </a:lnTo>
                <a:lnTo>
                  <a:pt x="2098017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6F19331A-27CF-4270-B991-C2E97C6E6C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2136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123301D-8AA0-4C65-B928-3902E4793B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22136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9B16E22-2B7C-413C-9283-51DBE7DF0F6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7752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7024 w 2103120"/>
              <a:gd name="connsiteY3" fmla="*/ 1371600 h 1371600"/>
              <a:gd name="connsiteX4" fmla="*/ 2097024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7024" y="1371600"/>
                </a:lnTo>
                <a:lnTo>
                  <a:pt x="2097024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E095B1F-8D49-4766-951D-A60C5BA5DB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7448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3C30BF1-DCAF-4FF7-AE62-42A77BBB55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7448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DA5CF-5D2A-43B4-85A8-340C8F7BB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542" y="3312119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1FEE3-D401-47CB-80E6-52D6DF510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7323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86A78-C607-45C6-8641-1AF4A5F07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86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4BFDA8-0351-4C99-8911-2034DAE3D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302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6FDB4-943E-4915-BFB5-FBF28C1F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8072" y="5537362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E6F848-8616-4A39-B962-93F75C4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0416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6A04BD-9213-47EF-B5B0-2684E430D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065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9DE2A-F897-46B0-B840-A25978924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1432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1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7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ECF580-8E4E-43A8-957B-F86F1C61ADA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14400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B05749-818D-4447-958A-FEF293220A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2736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F20B9D5-25D9-47F8-A972-A75CCB164F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2736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1B075AD-BF48-4749-9202-8150B210737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603626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5B953E6-3C98-4798-A4E9-1B1440A15A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2077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5B3E813-F032-4E15-B3D8-B0B967E184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82077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3A1AE7A9-C278-4553-BA87-9A37448FE96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982077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1408D2FA-A2B1-4447-8C50-0F16D70CE9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1072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68834F1C-0151-4D96-9804-08CAEEDB3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1072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DB26BE5E-69FC-43BF-BD74-25B62546B252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292852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9D71C6C-8090-42D9-AA7D-9D858A08982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ADBCB0A2-01FA-4A56-9187-2141478D27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02736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8DA037D-3115-4D06-B62B-8B2361C1B7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82077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E21E27-DF2A-4809-8004-DBD3CB8C9D7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1072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2866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D8038A-5827-4846-97D5-0DEF7A92C9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r>
              <a:rPr lang="en-US" dirty="0"/>
              <a:t>CLICK TO EDIT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3721608"/>
            <a:ext cx="4297680" cy="228600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951D3-FDD2-4A48-9F77-7EB69F3AA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24C9D2-B921-4FAF-8173-CF9B37D4F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1372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5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644859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1B0119-8B53-4329-89FD-7688250A1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81369"/>
            <a:ext cx="11274552" cy="2743200"/>
          </a:xfrm>
          <a:custGeom>
            <a:avLst/>
            <a:gdLst>
              <a:gd name="connsiteX0" fmla="*/ 0 w 11274552"/>
              <a:gd name="connsiteY0" fmla="*/ 0 h 2743200"/>
              <a:gd name="connsiteX1" fmla="*/ 11274552 w 11274552"/>
              <a:gd name="connsiteY1" fmla="*/ 0 h 2743200"/>
              <a:gd name="connsiteX2" fmla="*/ 11274552 w 11274552"/>
              <a:gd name="connsiteY2" fmla="*/ 2743200 h 2743200"/>
              <a:gd name="connsiteX3" fmla="*/ 5730217 w 11274552"/>
              <a:gd name="connsiteY3" fmla="*/ 2743200 h 2743200"/>
              <a:gd name="connsiteX4" fmla="*/ 5730217 w 11274552"/>
              <a:gd name="connsiteY4" fmla="*/ 1118831 h 2743200"/>
              <a:gd name="connsiteX5" fmla="*/ 5522399 w 11274552"/>
              <a:gd name="connsiteY5" fmla="*/ 1118831 h 2743200"/>
              <a:gd name="connsiteX6" fmla="*/ 5522399 w 11274552"/>
              <a:gd name="connsiteY6" fmla="*/ 2743200 h 2743200"/>
              <a:gd name="connsiteX7" fmla="*/ 0 w 11274552"/>
              <a:gd name="connsiteY7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4552" h="2743200">
                <a:moveTo>
                  <a:pt x="0" y="0"/>
                </a:moveTo>
                <a:lnTo>
                  <a:pt x="11274552" y="0"/>
                </a:lnTo>
                <a:lnTo>
                  <a:pt x="11274552" y="2743200"/>
                </a:lnTo>
                <a:lnTo>
                  <a:pt x="5730217" y="2743200"/>
                </a:lnTo>
                <a:lnTo>
                  <a:pt x="5730217" y="1118831"/>
                </a:lnTo>
                <a:lnTo>
                  <a:pt x="5522399" y="1118831"/>
                </a:lnTo>
                <a:lnTo>
                  <a:pt x="5522399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592386"/>
            <a:ext cx="4572000" cy="132556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9391" y="3546349"/>
            <a:ext cx="5248656" cy="192024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E637-78B0-4855-A6B1-C2DE56F36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81123" y="1600200"/>
            <a:ext cx="207818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9CDF-EE53-4D5A-BA2F-B21F454E10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03164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66790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ED48F4-DBCF-44E9-BDD6-E6E63CAB73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3423562 h 6858000"/>
              <a:gd name="connsiteX3" fmla="*/ 7502172 w 12188952"/>
              <a:gd name="connsiteY3" fmla="*/ 3423562 h 6858000"/>
              <a:gd name="connsiteX4" fmla="*/ 7502172 w 12188952"/>
              <a:gd name="connsiteY4" fmla="*/ 3652162 h 6858000"/>
              <a:gd name="connsiteX5" fmla="*/ 12188952 w 12188952"/>
              <a:gd name="connsiteY5" fmla="*/ 3652162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3423562"/>
                </a:lnTo>
                <a:lnTo>
                  <a:pt x="7502172" y="3423562"/>
                </a:lnTo>
                <a:lnTo>
                  <a:pt x="7502172" y="3652162"/>
                </a:lnTo>
                <a:lnTo>
                  <a:pt x="12188952" y="3652162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D5655F-601C-49CF-925B-4467144804D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467603" y="4681728"/>
            <a:ext cx="3838731" cy="1645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4EE02-E082-4906-9F26-21DA131B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3696" y="3423562"/>
            <a:ext cx="46867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9F40A-2F72-4059-80C0-FD3038B0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854" y="3941064"/>
            <a:ext cx="3840480" cy="640080"/>
          </a:xfrm>
        </p:spPr>
        <p:txBody>
          <a:bodyPr anchor="t"/>
          <a:lstStyle>
            <a:lvl1pPr>
              <a:spcBef>
                <a:spcPts val="1000"/>
              </a:spcBef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6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9CEDC6-C07A-4AA6-A03A-799447ACA9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025044 w 12188952"/>
              <a:gd name="connsiteY0" fmla="*/ 1464945 h 6858000"/>
              <a:gd name="connsiteX1" fmla="*/ 10025044 w 12188952"/>
              <a:gd name="connsiteY1" fmla="*/ 6219825 h 6858000"/>
              <a:gd name="connsiteX2" fmla="*/ 10253644 w 12188952"/>
              <a:gd name="connsiteY2" fmla="*/ 6219825 h 6858000"/>
              <a:gd name="connsiteX3" fmla="*/ 10253644 w 12188952"/>
              <a:gd name="connsiteY3" fmla="*/ 14649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025044" y="1464945"/>
                </a:moveTo>
                <a:lnTo>
                  <a:pt x="10025044" y="6219825"/>
                </a:lnTo>
                <a:lnTo>
                  <a:pt x="10253644" y="6219825"/>
                </a:lnTo>
                <a:lnTo>
                  <a:pt x="10253644" y="14649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109C03-4D2D-4A2D-AC74-49353ED38B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  <a:solidFill>
            <a:schemeClr val="bg1">
              <a:alpha val="93000"/>
            </a:schemeClr>
          </a:solidFill>
        </p:spPr>
        <p:txBody>
          <a:bodyPr lIns="1005840" tIns="50292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65125"/>
            <a:ext cx="85624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EDE4DA5-D561-434E-9452-95025C316A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3404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936FC-DF00-4C6C-A5FA-13B0BFCC3E58}"/>
              </a:ext>
            </a:extLst>
          </p:cNvPr>
          <p:cNvSpPr/>
          <p:nvPr userDrawn="1"/>
        </p:nvSpPr>
        <p:spPr>
          <a:xfrm>
            <a:off x="10026568" y="1464945"/>
            <a:ext cx="228600" cy="47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274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525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399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DD18F8A-C2BE-429D-BB7C-9390EEEE52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0801" y="1916113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FDC9EA4-0AAA-467C-9B89-6966F6E4BB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0675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1ECD896-8F8E-404E-BBAD-FBFCBBE3DF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0801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EE435C-8719-41E1-838A-87FB6B0BA2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0675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DAC0554-380F-4627-9E3C-FCDA9EE3B9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525" y="4709160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2C9479E-1665-465C-9B07-8AC7E3F4B6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399" y="5036439"/>
            <a:ext cx="3886200" cy="73760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8361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067F4C-584F-4D26-A9F4-7E8E3F09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9926" y="1569034"/>
            <a:ext cx="719387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6C968367-11F9-40B5-B54F-1555B837CA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30" y="548640"/>
            <a:ext cx="4389120" cy="57607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5363" y="365125"/>
            <a:ext cx="5103007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C38614-0243-4ABA-A367-8875F339D6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3182" y="209397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3056" y="2422684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3307" y="3227832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3181" y="3559290"/>
            <a:ext cx="5120640" cy="457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05E970C-F216-4C13-B637-2CD29EB1F7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9167" y="4059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D54B08D-52AA-478D-9A22-40F57CEFF5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9041" y="4388168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8434772-1E65-4475-A328-95A7B24457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49292" y="5202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16497897-EF41-49AE-B577-23E1843D2D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9166" y="5535502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0744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2412796-7042-4809-B0D2-CA19D0001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2560590 h 6858000"/>
              <a:gd name="connsiteX5" fmla="*/ 4876038 w 12188952"/>
              <a:gd name="connsiteY5" fmla="*/ 2560590 h 6858000"/>
              <a:gd name="connsiteX6" fmla="*/ 4876038 w 12188952"/>
              <a:gd name="connsiteY6" fmla="*/ 2331990 h 6858000"/>
              <a:gd name="connsiteX7" fmla="*/ 0 w 12188952"/>
              <a:gd name="connsiteY7" fmla="*/ 23319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2560590"/>
                </a:lnTo>
                <a:lnTo>
                  <a:pt x="4876038" y="2560590"/>
                </a:lnTo>
                <a:lnTo>
                  <a:pt x="4876038" y="2331990"/>
                </a:lnTo>
                <a:lnTo>
                  <a:pt x="0" y="233199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58957"/>
            <a:ext cx="4032504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1173329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1522412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5CDA3A0-B53D-4D18-9792-E99DB7DFDF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2743993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3074026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F7E20CD-913D-437E-9659-9C125387EC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038" y="1182807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B390311-D71A-47E1-A6A4-FC51999254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6038" y="1531890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112C5-2301-4903-8FFC-3D13F2BD7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6038" y="2753471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67721ED-86DF-4220-A638-CB65E0B5B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86038" y="3083504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BB15-729F-4427-9DF3-6861F01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1990"/>
            <a:ext cx="487756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E32A88-04B9-4879-A7DA-64134B378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760"/>
            <a:ext cx="6400800" cy="1325563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1" y="2000292"/>
            <a:ext cx="3162299" cy="3409907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FA2B6-6061-4DC2-8233-A48FB7AA8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A219D8E-BB95-4BDA-98A2-097D1BFA7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13832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8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A412B8-4256-47AC-A275-1AC354C4C6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926523 h 6858000"/>
              <a:gd name="connsiteX5" fmla="*/ 9142476 w 12188952"/>
              <a:gd name="connsiteY5" fmla="*/ 4926523 h 6858000"/>
              <a:gd name="connsiteX6" fmla="*/ 9142476 w 12188952"/>
              <a:gd name="connsiteY6" fmla="*/ 4697923 h 6858000"/>
              <a:gd name="connsiteX7" fmla="*/ 0 w 12188952"/>
              <a:gd name="connsiteY7" fmla="*/ 4697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926523"/>
                </a:lnTo>
                <a:lnTo>
                  <a:pt x="9142476" y="4926523"/>
                </a:lnTo>
                <a:lnTo>
                  <a:pt x="9142476" y="4697923"/>
                </a:lnTo>
                <a:lnTo>
                  <a:pt x="0" y="469792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084064"/>
            <a:ext cx="8311896" cy="1049254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CBD4E-87D0-4BA6-A1B4-3DC9452A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97923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695704B-E527-4A3C-9B8B-CDEB8724F0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258568 h 6858000"/>
              <a:gd name="connsiteX1" fmla="*/ 7789164 w 12188952"/>
              <a:gd name="connsiteY1" fmla="*/ 2487168 h 6858000"/>
              <a:gd name="connsiteX2" fmla="*/ 10715244 w 12188952"/>
              <a:gd name="connsiteY2" fmla="*/ 2487168 h 6858000"/>
              <a:gd name="connsiteX3" fmla="*/ 10715244 w 12188952"/>
              <a:gd name="connsiteY3" fmla="*/ 2258568 h 6858000"/>
              <a:gd name="connsiteX4" fmla="*/ 4634484 w 12188952"/>
              <a:gd name="connsiteY4" fmla="*/ 2258568 h 6858000"/>
              <a:gd name="connsiteX5" fmla="*/ 4634484 w 12188952"/>
              <a:gd name="connsiteY5" fmla="*/ 2487168 h 6858000"/>
              <a:gd name="connsiteX6" fmla="*/ 7560564 w 12188952"/>
              <a:gd name="connsiteY6" fmla="*/ 2487168 h 6858000"/>
              <a:gd name="connsiteX7" fmla="*/ 7560564 w 12188952"/>
              <a:gd name="connsiteY7" fmla="*/ 2258568 h 6858000"/>
              <a:gd name="connsiteX8" fmla="*/ 1443228 w 12188952"/>
              <a:gd name="connsiteY8" fmla="*/ 2258568 h 6858000"/>
              <a:gd name="connsiteX9" fmla="*/ 1443228 w 12188952"/>
              <a:gd name="connsiteY9" fmla="*/ 2487168 h 6858000"/>
              <a:gd name="connsiteX10" fmla="*/ 4369308 w 12188952"/>
              <a:gd name="connsiteY10" fmla="*/ 2487168 h 6858000"/>
              <a:gd name="connsiteX11" fmla="*/ 4369308 w 12188952"/>
              <a:gd name="connsiteY11" fmla="*/ 2258568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258568"/>
                </a:moveTo>
                <a:lnTo>
                  <a:pt x="7789164" y="2487168"/>
                </a:lnTo>
                <a:lnTo>
                  <a:pt x="10715244" y="2487168"/>
                </a:lnTo>
                <a:lnTo>
                  <a:pt x="10715244" y="2258568"/>
                </a:lnTo>
                <a:close/>
                <a:moveTo>
                  <a:pt x="4634484" y="2258568"/>
                </a:moveTo>
                <a:lnTo>
                  <a:pt x="4634484" y="2487168"/>
                </a:lnTo>
                <a:lnTo>
                  <a:pt x="7560564" y="2487168"/>
                </a:lnTo>
                <a:lnTo>
                  <a:pt x="7560564" y="2258568"/>
                </a:lnTo>
                <a:close/>
                <a:moveTo>
                  <a:pt x="1443228" y="2258568"/>
                </a:moveTo>
                <a:lnTo>
                  <a:pt x="1443228" y="2487168"/>
                </a:lnTo>
                <a:lnTo>
                  <a:pt x="4369308" y="2487168"/>
                </a:lnTo>
                <a:lnTo>
                  <a:pt x="4369308" y="225856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44752" y="2487165"/>
            <a:ext cx="2926080" cy="2714379"/>
          </a:xfrm>
          <a:solidFill>
            <a:schemeClr val="bg1">
              <a:alpha val="85000"/>
            </a:schemeClr>
          </a:solidFill>
        </p:spPr>
        <p:txBody>
          <a:bodyPr tIns="429768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3600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9068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C0256D1E-8A29-4C0A-8641-E823E877CF86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0B45ED-DCCD-4701-9ACC-9C83B74D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508955-3B0C-44CA-B1F9-AD0E70CDB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12ACAA-EEDE-4C74-AF6C-6A7D06F7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27AEA2E6-E265-44DE-9F3F-657ECFF5D13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7569F-733B-494F-B7CB-2318052090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2258568"/>
            <a:ext cx="12190476" cy="2743200"/>
          </a:xfrm>
          <a:solidFill>
            <a:schemeClr val="accent2">
              <a:alpha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67130" y="2752344"/>
            <a:ext cx="2560320" cy="603504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15840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67194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76713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84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67194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28764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85" r:id="rId4"/>
    <p:sldLayoutId id="2147483650" r:id="rId5"/>
    <p:sldLayoutId id="2147483669" r:id="rId6"/>
    <p:sldLayoutId id="2147483651" r:id="rId7"/>
    <p:sldLayoutId id="2147483671" r:id="rId8"/>
    <p:sldLayoutId id="2147483683" r:id="rId9"/>
    <p:sldLayoutId id="2147483687" r:id="rId10"/>
    <p:sldLayoutId id="2147483672" r:id="rId11"/>
    <p:sldLayoutId id="2147483680" r:id="rId12"/>
    <p:sldLayoutId id="2147483678" r:id="rId13"/>
    <p:sldLayoutId id="2147483653" r:id="rId14"/>
    <p:sldLayoutId id="2147483677" r:id="rId15"/>
    <p:sldLayoutId id="2147483673" r:id="rId16"/>
    <p:sldLayoutId id="2147483654" r:id="rId17"/>
    <p:sldLayoutId id="2147483674" r:id="rId18"/>
    <p:sldLayoutId id="2147483675" r:id="rId19"/>
    <p:sldLayoutId id="2147483676" r:id="rId20"/>
    <p:sldLayoutId id="2147483668" r:id="rId21"/>
    <p:sldLayoutId id="2147483652" r:id="rId22"/>
    <p:sldLayoutId id="2147483656" r:id="rId23"/>
    <p:sldLayoutId id="2147483657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36" userDrawn="1">
          <p15:clr>
            <a:srgbClr val="5ACBF0"/>
          </p15:clr>
        </p15:guide>
        <p15:guide id="2" pos="2568" userDrawn="1">
          <p15:clr>
            <a:srgbClr val="5ACBF0"/>
          </p15:clr>
        </p15:guide>
        <p15:guide id="3" pos="576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576" userDrawn="1">
          <p15:clr>
            <a:srgbClr val="000000"/>
          </p15:clr>
        </p15:guide>
        <p15:guide id="7" pos="7104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bridge and cables">
            <a:extLst>
              <a:ext uri="{FF2B5EF4-FFF2-40B4-BE49-F238E27FC236}">
                <a16:creationId xmlns:a16="http://schemas.microsoft.com/office/drawing/2014/main" id="{96D6DE01-D902-4482-9C44-25411826C9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C522CE7-8601-4799-A188-72F4C128D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636008"/>
            <a:ext cx="9140952" cy="1107959"/>
          </a:xfrm>
        </p:spPr>
        <p:txBody>
          <a:bodyPr anchor="b"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A575-4944-44FE-8343-886F3F628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364" y="5743967"/>
            <a:ext cx="7953375" cy="457200"/>
          </a:xfrm>
        </p:spPr>
        <p:txBody>
          <a:bodyPr/>
          <a:lstStyle/>
          <a:p>
            <a:r>
              <a:rPr lang="en-US" dirty="0"/>
              <a:t>Sheetal G., Vandana.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AFTER EDA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D77D-2B6B-4E46-8274-36014FE9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B081-B60F-4DC1-A168-C1FA616A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667E-28E3-4197-9F43-0F8C3650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2AB1351-7224-65A7-4685-DC4D7CFBD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54" y="1691323"/>
            <a:ext cx="7619562" cy="377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Placeholder 51" descr="photo of building column&#10;">
            <a:extLst>
              <a:ext uri="{FF2B5EF4-FFF2-40B4-BE49-F238E27FC236}">
                <a16:creationId xmlns:a16="http://schemas.microsoft.com/office/drawing/2014/main" id="{FB984F8E-E35E-4C11-86D8-AC8E1328E9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" b="58"/>
          <a:stretch/>
        </p:blipFill>
        <p:spPr>
          <a:xfrm>
            <a:off x="458724" y="481369"/>
            <a:ext cx="11274552" cy="2743200"/>
          </a:xfrm>
        </p:spPr>
      </p:pic>
      <p:sp>
        <p:nvSpPr>
          <p:cNvPr id="34" name="Title 33">
            <a:extLst>
              <a:ext uri="{FF2B5EF4-FFF2-40B4-BE49-F238E27FC236}">
                <a16:creationId xmlns:a16="http://schemas.microsoft.com/office/drawing/2014/main" id="{17B7CBFC-65A2-4AB4-BE48-C580D13C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45720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53" name="Date Placeholder 52">
            <a:extLst>
              <a:ext uri="{FF2B5EF4-FFF2-40B4-BE49-F238E27FC236}">
                <a16:creationId xmlns:a16="http://schemas.microsoft.com/office/drawing/2014/main" id="{7E54F570-0C8E-43F9-A9E7-7E32C629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F7B98703-748F-4466-B210-C3632974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8FA207-53D3-4237-A057-8F03251DDE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39512" y="5503164"/>
            <a:ext cx="6958584" cy="13716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Text Placeholder 35">
            <a:extLst>
              <a:ext uri="{FF2B5EF4-FFF2-40B4-BE49-F238E27FC236}">
                <a16:creationId xmlns:a16="http://schemas.microsoft.com/office/drawing/2014/main" id="{999BF7E6-5CB8-27FC-C445-822A44EDBAA8}"/>
              </a:ext>
            </a:extLst>
          </p:cNvPr>
          <p:cNvSpPr txBox="1">
            <a:spLocks/>
          </p:cNvSpPr>
          <p:nvPr/>
        </p:nvSpPr>
        <p:spPr>
          <a:xfrm>
            <a:off x="847344" y="3505962"/>
            <a:ext cx="5129710" cy="192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Factors need to consider before loan approval </a:t>
            </a:r>
          </a:p>
          <a:p>
            <a:pPr marL="342900" indent="-342900">
              <a:buAutoNum type="arabicPeriod"/>
            </a:pPr>
            <a:r>
              <a:rPr lang="en-US" dirty="0"/>
              <a:t>Loan purpose should be checked.</a:t>
            </a:r>
          </a:p>
          <a:p>
            <a:pPr marL="342900" indent="-342900">
              <a:buAutoNum type="arabicPeriod"/>
            </a:pPr>
            <a:r>
              <a:rPr lang="en-US" dirty="0"/>
              <a:t>Check loan term of applicant. Long term loan are not suggested.</a:t>
            </a:r>
          </a:p>
          <a:p>
            <a:pPr marL="342900" indent="-342900">
              <a:buAutoNum type="arabicPeriod"/>
            </a:pPr>
            <a:r>
              <a:rPr lang="en-US" dirty="0"/>
              <a:t>Verification should be done time to time.</a:t>
            </a:r>
          </a:p>
          <a:p>
            <a:r>
              <a:rPr lang="en-US" dirty="0"/>
              <a:t>4.     Applicant’s employment length should be checked. Employment length between 3 to 9 </a:t>
            </a:r>
            <a:r>
              <a:rPr lang="en-US" dirty="0" err="1"/>
              <a:t>yrs</a:t>
            </a:r>
            <a:r>
              <a:rPr lang="en-US" dirty="0"/>
              <a:t> is suggested.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C5B2F-6AC0-A87A-4F0E-057857302106}"/>
              </a:ext>
            </a:extLst>
          </p:cNvPr>
          <p:cNvSpPr txBox="1"/>
          <p:nvPr/>
        </p:nvSpPr>
        <p:spPr>
          <a:xfrm>
            <a:off x="6377048" y="3541837"/>
            <a:ext cx="5129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NOTE :</a:t>
            </a:r>
          </a:p>
          <a:p>
            <a:r>
              <a:rPr lang="en-IN" sz="1400" dirty="0"/>
              <a:t>After analysing data, these points have came in picture. Apart from this, applicants proper background verification and time to time inquiry is suggested.</a:t>
            </a:r>
          </a:p>
        </p:txBody>
      </p:sp>
    </p:spTree>
    <p:extLst>
      <p:ext uri="{BB962C8B-B14F-4D97-AF65-F5344CB8AC3E}">
        <p14:creationId xmlns:p14="http://schemas.microsoft.com/office/powerpoint/2010/main" val="183970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photo of person using laptop">
            <a:extLst>
              <a:ext uri="{FF2B5EF4-FFF2-40B4-BE49-F238E27FC236}">
                <a16:creationId xmlns:a16="http://schemas.microsoft.com/office/drawing/2014/main" id="{580459A6-74F1-49C9-B51B-9878E21EB1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0"/>
            <a:ext cx="11961813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r>
              <a:rPr lang="en-ZA" dirty="0"/>
              <a:t>THANK YOU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749385CE-DFA8-4194-94B1-676D8377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57CCB72-3874-46DE-9CF8-8C39DE3D26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83173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image of bar graphs">
            <a:extLst>
              <a:ext uri="{FF2B5EF4-FFF2-40B4-BE49-F238E27FC236}">
                <a16:creationId xmlns:a16="http://schemas.microsoft.com/office/drawing/2014/main" id="{B1240E7A-9EE3-4AD7-AC70-53A1C0C7D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8562475" cy="1325563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6363A03-E425-4DF0-A245-F0EEE2D0431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</p:spPr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80B2038-1B53-491E-BC2F-148E99EFDB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273" y="2242336"/>
            <a:ext cx="8479915" cy="914400"/>
          </a:xfrm>
        </p:spPr>
        <p:txBody>
          <a:bodyPr/>
          <a:lstStyle/>
          <a:p>
            <a:r>
              <a:rPr lang="en-US" dirty="0"/>
              <a:t>Consumer finance company  when receives a loan application, the company has to make a decision for loan approval based on the applicant’s profile.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970A788-9414-4536-9C00-F0C8714580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525" y="3218688"/>
            <a:ext cx="3886200" cy="320040"/>
          </a:xfrm>
        </p:spPr>
        <p:txBody>
          <a:bodyPr/>
          <a:lstStyle/>
          <a:p>
            <a:r>
              <a:rPr lang="en-US" dirty="0"/>
              <a:t>1.BUSINESS LOSS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845A907-CC82-47DD-86EC-58C44C2EA6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399" y="3545967"/>
            <a:ext cx="3886200" cy="914400"/>
          </a:xfrm>
        </p:spPr>
        <p:txBody>
          <a:bodyPr>
            <a:noAutofit/>
          </a:bodyPr>
          <a:lstStyle/>
          <a:p>
            <a:r>
              <a:rPr lang="en-US" dirty="0"/>
              <a:t>If applicant is likely to repay load then not approving the loan results in a loss of business to the company.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EF3428C-82C8-426A-8AA5-06D4123935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07989" y="3225448"/>
            <a:ext cx="3886200" cy="320040"/>
          </a:xfrm>
        </p:spPr>
        <p:txBody>
          <a:bodyPr/>
          <a:lstStyle/>
          <a:p>
            <a:r>
              <a:rPr lang="en-US" dirty="0"/>
              <a:t>2.Financial LOSS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178A14-FF95-463C-89E7-D71BB431EA6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507989" y="3545488"/>
            <a:ext cx="3886200" cy="737604"/>
          </a:xfrm>
        </p:spPr>
        <p:txBody>
          <a:bodyPr>
            <a:noAutofit/>
          </a:bodyPr>
          <a:lstStyle/>
          <a:p>
            <a:r>
              <a:rPr lang="en-US" dirty="0"/>
              <a:t>If applicant is not likely to repay the loan, i.e. he/she is likely to default , then approving the loan may lead to financial loss for the company.</a:t>
            </a:r>
          </a:p>
        </p:txBody>
      </p:sp>
      <p:sp>
        <p:nvSpPr>
          <p:cNvPr id="149" name="Date Placeholder 148">
            <a:extLst>
              <a:ext uri="{FF2B5EF4-FFF2-40B4-BE49-F238E27FC236}">
                <a16:creationId xmlns:a16="http://schemas.microsoft.com/office/drawing/2014/main" id="{9598B89F-8751-4A36-9936-166C1658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15/04/2024</a:t>
            </a:r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3C4F874E-995C-4034-ACF3-1F09DDFD1E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734040" y="-68580"/>
            <a:ext cx="1737360" cy="685800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2383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363" y="365125"/>
            <a:ext cx="572068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SOLUTION APPROACH </a:t>
            </a:r>
          </a:p>
        </p:txBody>
      </p:sp>
      <p:pic>
        <p:nvPicPr>
          <p:cNvPr id="7" name="Picture Placeholder 6" descr="Man working on laptop sitting by the window">
            <a:extLst>
              <a:ext uri="{FF2B5EF4-FFF2-40B4-BE49-F238E27FC236}">
                <a16:creationId xmlns:a16="http://schemas.microsoft.com/office/drawing/2014/main" id="{32F765DF-EED6-463B-813A-9D13C1F849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630" y="548640"/>
            <a:ext cx="4389120" cy="57607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3182" y="2093976"/>
            <a:ext cx="5120640" cy="3200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1.Data understanding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3DDEB93-8628-4CD2-969D-1108E8684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53056" y="2422684"/>
            <a:ext cx="5120640" cy="640080"/>
          </a:xfrm>
        </p:spPr>
        <p:txBody>
          <a:bodyPr>
            <a:normAutofit/>
          </a:bodyPr>
          <a:lstStyle/>
          <a:p>
            <a:r>
              <a:rPr lang="en-US" dirty="0"/>
              <a:t>We have approx. 40,000 data of historical applications, which we will use to understand data, analyze trends in data. 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148019F-B471-48D3-A6AA-3F0B467240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53307" y="3227832"/>
            <a:ext cx="5120640" cy="320040"/>
          </a:xfrm>
        </p:spPr>
        <p:txBody>
          <a:bodyPr/>
          <a:lstStyle/>
          <a:p>
            <a:r>
              <a:rPr lang="en-US" dirty="0"/>
              <a:t>2.Data analysis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B300A6A-6AD6-4D6C-85C5-FDF36EF1D3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3181" y="3559290"/>
            <a:ext cx="5120640" cy="457200"/>
          </a:xfrm>
        </p:spPr>
        <p:txBody>
          <a:bodyPr>
            <a:normAutofit/>
          </a:bodyPr>
          <a:lstStyle/>
          <a:p>
            <a:r>
              <a:rPr lang="en-US" dirty="0"/>
              <a:t>With the help of python – pandas, </a:t>
            </a:r>
            <a:r>
              <a:rPr lang="en-US" dirty="0" err="1"/>
              <a:t>numpy</a:t>
            </a:r>
            <a:r>
              <a:rPr lang="en-US" dirty="0"/>
              <a:t>  libraries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03AC016-5A46-4B6E-943F-B9F4648629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49167" y="4059936"/>
            <a:ext cx="5120640" cy="320040"/>
          </a:xfrm>
        </p:spPr>
        <p:txBody>
          <a:bodyPr/>
          <a:lstStyle/>
          <a:p>
            <a:r>
              <a:rPr lang="en-US" dirty="0"/>
              <a:t>3.Data visualization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0A43BEE-B04F-469B-9957-9AF5947E5A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49041" y="4388168"/>
            <a:ext cx="5120640" cy="640080"/>
          </a:xfrm>
        </p:spPr>
        <p:txBody>
          <a:bodyPr>
            <a:normAutofit/>
          </a:bodyPr>
          <a:lstStyle/>
          <a:p>
            <a:r>
              <a:rPr lang="en-US" dirty="0"/>
              <a:t>With the help of python - seaborn, matplotlib libraries.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631719C-FC8F-4C94-8D70-74C636AC87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53056" y="4900232"/>
            <a:ext cx="5120640" cy="320040"/>
          </a:xfrm>
        </p:spPr>
        <p:txBody>
          <a:bodyPr/>
          <a:lstStyle/>
          <a:p>
            <a:r>
              <a:rPr lang="en-US" dirty="0"/>
              <a:t>4.suggestions to consumer company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8552BB2-2387-4A2C-8668-B6633FE46E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9041" y="5204206"/>
            <a:ext cx="5120640" cy="640080"/>
          </a:xfrm>
        </p:spPr>
        <p:txBody>
          <a:bodyPr/>
          <a:lstStyle/>
          <a:p>
            <a:r>
              <a:rPr lang="en-US" dirty="0"/>
              <a:t>Provide points to company based on which company can make decision whether loan should be approved or denied.</a:t>
            </a:r>
          </a:p>
          <a:p>
            <a:endParaRPr lang="en-US" dirty="0"/>
          </a:p>
        </p:txBody>
      </p:sp>
      <p:sp>
        <p:nvSpPr>
          <p:cNvPr id="50" name="Date Placeholder 49">
            <a:extLst>
              <a:ext uri="{FF2B5EF4-FFF2-40B4-BE49-F238E27FC236}">
                <a16:creationId xmlns:a16="http://schemas.microsoft.com/office/drawing/2014/main" id="{9726F8A6-61E7-497C-B12F-6E9E2C05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15/04/2024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BD1651FB-5427-4C2E-968C-077A5FCB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9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coins on a table&#10;">
            <a:extLst>
              <a:ext uri="{FF2B5EF4-FFF2-40B4-BE49-F238E27FC236}">
                <a16:creationId xmlns:a16="http://schemas.microsoft.com/office/drawing/2014/main" id="{A78432FC-7702-44D2-9799-5CC8D3D0C0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37" y="858957"/>
            <a:ext cx="479502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8800" y="1173329"/>
            <a:ext cx="2743200" cy="365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ZA" dirty="0"/>
              <a:t>TOTAL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1B0752-C624-457B-B12B-B88C90BBA8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53100" y="1537360"/>
            <a:ext cx="2743200" cy="914400"/>
          </a:xfrm>
        </p:spPr>
        <p:txBody>
          <a:bodyPr/>
          <a:lstStyle/>
          <a:p>
            <a:r>
              <a:rPr lang="en-ZA" dirty="0"/>
              <a:t>DATASET size</a:t>
            </a:r>
          </a:p>
          <a:p>
            <a:r>
              <a:rPr lang="en-ZA" dirty="0"/>
              <a:t>39717 rows  &amp;</a:t>
            </a:r>
          </a:p>
          <a:p>
            <a:r>
              <a:rPr lang="en-ZA" dirty="0"/>
              <a:t>111 columns</a:t>
            </a:r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0EDB3B-C0A8-4C28-A8CE-248E9B2BF5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10600" y="1208488"/>
            <a:ext cx="2743200" cy="663188"/>
          </a:xfrm>
        </p:spPr>
        <p:txBody>
          <a:bodyPr/>
          <a:lstStyle/>
          <a:p>
            <a:r>
              <a:rPr lang="en-ZA" dirty="0"/>
              <a:t>FULLY  PAID APPLICANTS DATA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446DD38-A9AC-47C3-9018-7367CED92B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86038" y="1871676"/>
            <a:ext cx="2743200" cy="914400"/>
          </a:xfrm>
        </p:spPr>
        <p:txBody>
          <a:bodyPr/>
          <a:lstStyle/>
          <a:p>
            <a:r>
              <a:rPr lang="en-IN" dirty="0">
                <a:latin typeface="Cascadia Mono" panose="020B0609020000020004" pitchFamily="49" charset="0"/>
              </a:rPr>
              <a:t>32950</a:t>
            </a:r>
            <a:r>
              <a:rPr lang="en-IN" b="0" i="0" dirty="0">
                <a:solidFill>
                  <a:srgbClr val="242424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ZA" dirty="0"/>
              <a:t>Rows  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8477383-390C-41CA-A296-5FBDFAD231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86038" y="2569030"/>
            <a:ext cx="2743200" cy="365760"/>
          </a:xfrm>
        </p:spPr>
        <p:txBody>
          <a:bodyPr/>
          <a:lstStyle/>
          <a:p>
            <a:r>
              <a:rPr lang="en-ZA" dirty="0"/>
              <a:t>DEFAULTERS DATA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0B07462-809B-4573-9E92-EDEE7B8990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86038" y="2971800"/>
            <a:ext cx="2743200" cy="914400"/>
          </a:xfrm>
        </p:spPr>
        <p:txBody>
          <a:bodyPr/>
          <a:lstStyle/>
          <a:p>
            <a:r>
              <a:rPr lang="en-ZA" dirty="0"/>
              <a:t>5627 Rows</a:t>
            </a:r>
            <a:endParaRPr lang="en-US" dirty="0"/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0069E16B-D01D-4956-97FF-73636082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15/04/2024</a:t>
            </a:r>
          </a:p>
        </p:txBody>
      </p:sp>
      <p:sp>
        <p:nvSpPr>
          <p:cNvPr id="44" name="Footer Placeholder 43">
            <a:extLst>
              <a:ext uri="{FF2B5EF4-FFF2-40B4-BE49-F238E27FC236}">
                <a16:creationId xmlns:a16="http://schemas.microsoft.com/office/drawing/2014/main" id="{33065600-E909-4725-88CF-C309407E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839DF259-1923-4D25-955A-2AFFAE8B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0CC71657-1E07-000C-25D0-96A055ED8201}"/>
              </a:ext>
            </a:extLst>
          </p:cNvPr>
          <p:cNvSpPr txBox="1">
            <a:spLocks/>
          </p:cNvSpPr>
          <p:nvPr/>
        </p:nvSpPr>
        <p:spPr>
          <a:xfrm>
            <a:off x="5638800" y="2612078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CURRENT APPLICANTS DATA</a:t>
            </a:r>
            <a:endParaRPr lang="en-US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EC13341-A579-FCC0-D784-5AD60EB9B161}"/>
              </a:ext>
            </a:extLst>
          </p:cNvPr>
          <p:cNvSpPr txBox="1">
            <a:spLocks/>
          </p:cNvSpPr>
          <p:nvPr/>
        </p:nvSpPr>
        <p:spPr>
          <a:xfrm>
            <a:off x="5638800" y="3138156"/>
            <a:ext cx="27432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1140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1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 close up image of coins">
            <a:extLst>
              <a:ext uri="{FF2B5EF4-FFF2-40B4-BE49-F238E27FC236}">
                <a16:creationId xmlns:a16="http://schemas.microsoft.com/office/drawing/2014/main" id="{B91E178C-484E-43C6-93B4-4DF1D16460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ZA" dirty="0"/>
              <a:t>DATA CLEANING &amp; IMPUTATION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44752" y="2487165"/>
            <a:ext cx="2926080" cy="2714379"/>
          </a:xfrm>
        </p:spPr>
        <p:txBody>
          <a:bodyPr/>
          <a:lstStyle/>
          <a:p>
            <a:r>
              <a:rPr lang="en-ZA" dirty="0"/>
              <a:t>Remove null columns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73352" y="3158554"/>
            <a:ext cx="2468880" cy="1371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There are some columns in dataset  which have absolutely null values so will removed those. Out of 111 -&gt; 57 columns now available for analysis. Where nan present, replaced with 0.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17720" y="2487165"/>
            <a:ext cx="2926080" cy="2715768"/>
          </a:xfrm>
        </p:spPr>
        <p:txBody>
          <a:bodyPr>
            <a:normAutofit/>
          </a:bodyPr>
          <a:lstStyle/>
          <a:p>
            <a:r>
              <a:rPr lang="en-ZA" dirty="0"/>
              <a:t>Segmentation – categorical data &amp; numerical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61560" y="3721547"/>
            <a:ext cx="2468880" cy="1371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Based on number of unique values present in each column , segmentation is performed which will be useful for univariate analysis.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90688" y="2487165"/>
            <a:ext cx="2926080" cy="2715768"/>
          </a:xfrm>
        </p:spPr>
        <p:txBody>
          <a:bodyPr>
            <a:normAutofit/>
          </a:bodyPr>
          <a:lstStyle/>
          <a:p>
            <a:r>
              <a:rPr lang="en-ZA" dirty="0"/>
              <a:t>Remove unnecessary columns/rows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019288" y="3374136"/>
            <a:ext cx="2468880" cy="1371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noProof="1"/>
              <a:t>In dataset there are columns such as id,member id which wont be useful for analysis so dropped those columns from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2759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hoto of person in city looking up at buildings">
            <a:extLst>
              <a:ext uri="{FF2B5EF4-FFF2-40B4-BE49-F238E27FC236}">
                <a16:creationId xmlns:a16="http://schemas.microsoft.com/office/drawing/2014/main" id="{A4CCED48-582B-43C4-94BC-03412703F2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12188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4812223"/>
            <a:ext cx="8311896" cy="1049254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C6DDB-CC59-401B-8B8D-769C5AB2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97923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9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6715B5-2190-4A3A-B45B-26A2669D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457" y="663675"/>
            <a:ext cx="5157787" cy="731837"/>
          </a:xfrm>
        </p:spPr>
        <p:txBody>
          <a:bodyPr>
            <a:normAutofit/>
          </a:bodyPr>
          <a:lstStyle/>
          <a:p>
            <a:r>
              <a:rPr lang="en-US" dirty="0"/>
              <a:t>Loan status count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0054" y="663675"/>
            <a:ext cx="5183188" cy="731837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Loan amount varies from 5k to 35k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7D13E-C753-4E0C-B3C1-D6F8A633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9307B-C100-4B37-A55A-F406AC62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0E482-BEB9-41AB-AEED-00BF3EC6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Content Placeholder 11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DF73A67A-DC09-6D60-547D-F216F8271A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6056" y="1562199"/>
            <a:ext cx="4935476" cy="4627464"/>
          </a:xfrm>
        </p:spPr>
      </p:pic>
      <p:pic>
        <p:nvPicPr>
          <p:cNvPr id="24" name="Content Placeholder 2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6356A695-1E20-8186-686E-03E18D7A22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06850" y="1562199"/>
            <a:ext cx="5023662" cy="46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8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6715B5-2190-4A3A-B45B-26A2669D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4964" y="565722"/>
            <a:ext cx="5157787" cy="731837"/>
          </a:xfrm>
        </p:spPr>
        <p:txBody>
          <a:bodyPr>
            <a:normAutofit/>
          </a:bodyPr>
          <a:lstStyle/>
          <a:p>
            <a:r>
              <a:rPr lang="en-US" dirty="0"/>
              <a:t>Verification status of applicants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937" y="482379"/>
            <a:ext cx="5183188" cy="731837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Loan term falls in 2 categories – 36 months &amp; 60 months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7D13E-C753-4E0C-B3C1-D6F8A633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9307B-C100-4B37-A55A-F406AC62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0E482-BEB9-41AB-AEED-00BF3EC6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6" name="Picture 25" descr="A graph with a line&#10;&#10;Description automatically generated">
            <a:extLst>
              <a:ext uri="{FF2B5EF4-FFF2-40B4-BE49-F238E27FC236}">
                <a16:creationId xmlns:a16="http://schemas.microsoft.com/office/drawing/2014/main" id="{29821C75-3B90-135B-EB2A-2AAB0065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37" y="1544152"/>
            <a:ext cx="5385827" cy="4867685"/>
          </a:xfrm>
          <a:prstGeom prst="rect">
            <a:avLst/>
          </a:prstGeom>
        </p:spPr>
      </p:pic>
      <p:pic>
        <p:nvPicPr>
          <p:cNvPr id="11" name="Content Placeholder 15">
            <a:extLst>
              <a:ext uri="{FF2B5EF4-FFF2-40B4-BE49-F238E27FC236}">
                <a16:creationId xmlns:a16="http://schemas.microsoft.com/office/drawing/2014/main" id="{48716898-9D3A-A200-367C-8E435456BB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12651" y="1580134"/>
            <a:ext cx="5012060" cy="4609529"/>
          </a:xfrm>
        </p:spPr>
      </p:pic>
    </p:spTree>
    <p:extLst>
      <p:ext uri="{BB962C8B-B14F-4D97-AF65-F5344CB8AC3E}">
        <p14:creationId xmlns:p14="http://schemas.microsoft.com/office/powerpoint/2010/main" val="8181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7D13E-C753-4E0C-B3C1-D6F8A633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9307B-C100-4B37-A55A-F406AC62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0E482-BEB9-41AB-AEED-00BF3EC6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C25046-239D-F8CF-6EDE-D9CDE9CE1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833" y="1701561"/>
            <a:ext cx="4908473" cy="41239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49D27E-3B90-07DA-C36F-12F75CC873A0}"/>
              </a:ext>
            </a:extLst>
          </p:cNvPr>
          <p:cNvSpPr txBox="1"/>
          <p:nvPr/>
        </p:nvSpPr>
        <p:spPr>
          <a:xfrm>
            <a:off x="3245005" y="882145"/>
            <a:ext cx="802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CORRELATION  BETWEEN  LOAN  DATA</a:t>
            </a:r>
          </a:p>
        </p:txBody>
      </p:sp>
    </p:spTree>
    <p:extLst>
      <p:ext uri="{BB962C8B-B14F-4D97-AF65-F5344CB8AC3E}">
        <p14:creationId xmlns:p14="http://schemas.microsoft.com/office/powerpoint/2010/main" val="31923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 pitch deck_Win32_JB_v2.potx" id="{20737546-06B0-4BD7-AC56-F403EF86C0E3}" vid="{1EA85B44-1A53-4BBB-B1B2-A9A21AB62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C5A798-286F-493A-A004-3C6C2A6B8B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4AF623-4A95-4652-AF18-74D461A96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AD7039-4680-4956-9542-B83D9E6314E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3148</TotalTime>
  <Words>475</Words>
  <Application>Microsoft Office PowerPoint</Application>
  <PresentationFormat>Widescreen</PresentationFormat>
  <Paragraphs>83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Cascadia Mono</vt:lpstr>
      <vt:lpstr>Selawik Semibold</vt:lpstr>
      <vt:lpstr>Source Sans Pro</vt:lpstr>
      <vt:lpstr>Source Sans Pro ExtraLight</vt:lpstr>
      <vt:lpstr>Office Theme</vt:lpstr>
      <vt:lpstr>Lending Club Case Study</vt:lpstr>
      <vt:lpstr>PROBLEM</vt:lpstr>
      <vt:lpstr>SOLUTION APPROACH </vt:lpstr>
      <vt:lpstr>DATA UNDERSTANDING</vt:lpstr>
      <vt:lpstr>DATA CLEANING &amp; IMPUTATION</vt:lpstr>
      <vt:lpstr>DATA VISUALIZATION</vt:lpstr>
      <vt:lpstr>PowerPoint Presentation</vt:lpstr>
      <vt:lpstr>PowerPoint Presentation</vt:lpstr>
      <vt:lpstr>PowerPoint Presentation</vt:lpstr>
      <vt:lpstr>DATASET AFTER EDA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Sheetal Ghuge</dc:creator>
  <cp:lastModifiedBy>Sheetal Ghuge</cp:lastModifiedBy>
  <cp:revision>2</cp:revision>
  <dcterms:created xsi:type="dcterms:W3CDTF">2024-04-15T04:44:13Z</dcterms:created>
  <dcterms:modified xsi:type="dcterms:W3CDTF">2024-04-17T09:12:34Z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