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9" r:id="rId4"/>
    <p:sldId id="278" r:id="rId5"/>
    <p:sldId id="276" r:id="rId6"/>
    <p:sldId id="277" r:id="rId7"/>
    <p:sldId id="280" r:id="rId8"/>
    <p:sldId id="281" r:id="rId9"/>
    <p:sldId id="282" r:id="rId10"/>
    <p:sldId id="283" r:id="rId11"/>
    <p:sldId id="284" r:id="rId12"/>
    <p:sldId id="285" r:id="rId13"/>
    <p:sldId id="260" r:id="rId14"/>
    <p:sldId id="261" r:id="rId15"/>
    <p:sldId id="268" r:id="rId16"/>
    <p:sldId id="267" r:id="rId17"/>
    <p:sldId id="262" r:id="rId18"/>
    <p:sldId id="263" r:id="rId19"/>
    <p:sldId id="264" r:id="rId20"/>
    <p:sldId id="265" r:id="rId21"/>
    <p:sldId id="269" r:id="rId22"/>
    <p:sldId id="270" r:id="rId23"/>
    <p:sldId id="271" r:id="rId24"/>
    <p:sldId id="272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tal Yadav" initials="SY" lastIdx="1" clrIdx="0">
    <p:extLst>
      <p:ext uri="{19B8F6BF-5375-455C-9EA6-DF929625EA0E}">
        <p15:presenceInfo xmlns:p15="http://schemas.microsoft.com/office/powerpoint/2012/main" userId="b52192826b20b1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939D8D3-6EBB-4AA6-A54D-764EDFF52F2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6283AEE-88C8-4B3C-A6E3-6DA2B1CB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6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D8D3-6EBB-4AA6-A54D-764EDFF52F2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3AEE-88C8-4B3C-A6E3-6DA2B1CB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7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D8D3-6EBB-4AA6-A54D-764EDFF52F2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3AEE-88C8-4B3C-A6E3-6DA2B1CB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9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D8D3-6EBB-4AA6-A54D-764EDFF52F2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3AEE-88C8-4B3C-A6E3-6DA2B1CB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9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D8D3-6EBB-4AA6-A54D-764EDFF52F2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3AEE-88C8-4B3C-A6E3-6DA2B1CB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01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D8D3-6EBB-4AA6-A54D-764EDFF52F2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3AEE-88C8-4B3C-A6E3-6DA2B1CB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D8D3-6EBB-4AA6-A54D-764EDFF52F2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3AEE-88C8-4B3C-A6E3-6DA2B1CB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59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939D8D3-6EBB-4AA6-A54D-764EDFF52F2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3AEE-88C8-4B3C-A6E3-6DA2B1CB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2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939D8D3-6EBB-4AA6-A54D-764EDFF52F2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3AEE-88C8-4B3C-A6E3-6DA2B1CB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D8D3-6EBB-4AA6-A54D-764EDFF52F2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3AEE-88C8-4B3C-A6E3-6DA2B1CB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6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D8D3-6EBB-4AA6-A54D-764EDFF52F2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3AEE-88C8-4B3C-A6E3-6DA2B1CB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D8D3-6EBB-4AA6-A54D-764EDFF52F2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3AEE-88C8-4B3C-A6E3-6DA2B1CB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5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D8D3-6EBB-4AA6-A54D-764EDFF52F2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3AEE-88C8-4B3C-A6E3-6DA2B1CB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0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D8D3-6EBB-4AA6-A54D-764EDFF52F2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3AEE-88C8-4B3C-A6E3-6DA2B1CB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9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D8D3-6EBB-4AA6-A54D-764EDFF52F2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3AEE-88C8-4B3C-A6E3-6DA2B1CB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D8D3-6EBB-4AA6-A54D-764EDFF52F2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3AEE-88C8-4B3C-A6E3-6DA2B1CB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5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D8D3-6EBB-4AA6-A54D-764EDFF52F2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3AEE-88C8-4B3C-A6E3-6DA2B1CB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0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939D8D3-6EBB-4AA6-A54D-764EDFF52F2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6283AEE-88C8-4B3C-A6E3-6DA2B1CB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4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1.xlsm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D4EA-0DFD-48BD-BF5D-B80894B59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75" y="466724"/>
            <a:ext cx="5743576" cy="5924551"/>
          </a:xfrm>
        </p:spPr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570DA-CC0E-44A1-8B89-F1DF92864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475" y="2634254"/>
            <a:ext cx="3886199" cy="689970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EEE7F-7356-413C-8425-6BDBD3FDD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" t="7381" r="4845" b="7850"/>
          <a:stretch/>
        </p:blipFill>
        <p:spPr>
          <a:xfrm>
            <a:off x="485774" y="466726"/>
            <a:ext cx="5743577" cy="592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4F5CAF-6AC2-40E8-B56B-E934B14FDD7E}"/>
              </a:ext>
            </a:extLst>
          </p:cNvPr>
          <p:cNvSpPr/>
          <p:nvPr/>
        </p:nvSpPr>
        <p:spPr>
          <a:xfrm>
            <a:off x="6372226" y="1814810"/>
            <a:ext cx="501967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PIZZA SALES   		ANALYSIS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E97AC-0178-4C15-A57B-654DC1D94DD7}"/>
              </a:ext>
            </a:extLst>
          </p:cNvPr>
          <p:cNvSpPr txBox="1"/>
          <p:nvPr/>
        </p:nvSpPr>
        <p:spPr>
          <a:xfrm>
            <a:off x="7353301" y="3938468"/>
            <a:ext cx="4181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By Using SQL Queries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14BAD-35BB-4AF5-ABA7-A15E46C91188}"/>
              </a:ext>
            </a:extLst>
          </p:cNvPr>
          <p:cNvSpPr txBox="1"/>
          <p:nvPr/>
        </p:nvSpPr>
        <p:spPr>
          <a:xfrm>
            <a:off x="8039099" y="5692794"/>
            <a:ext cx="376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 : Shital Yadav</a:t>
            </a:r>
          </a:p>
        </p:txBody>
      </p:sp>
    </p:spTree>
    <p:extLst>
      <p:ext uri="{BB962C8B-B14F-4D97-AF65-F5344CB8AC3E}">
        <p14:creationId xmlns:p14="http://schemas.microsoft.com/office/powerpoint/2010/main" val="172493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D21F6F-44A3-4BA5-A8C6-5E4106080652}"/>
              </a:ext>
            </a:extLst>
          </p:cNvPr>
          <p:cNvSpPr txBox="1"/>
          <p:nvPr/>
        </p:nvSpPr>
        <p:spPr>
          <a:xfrm>
            <a:off x="1304925" y="1095375"/>
            <a:ext cx="985837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Key Insights and Analysis</a:t>
            </a:r>
          </a:p>
          <a:p>
            <a:endParaRPr lang="en-US" sz="2800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Popular Pizza Types: </a:t>
            </a:r>
            <a:r>
              <a:rPr lang="en-US" dirty="0">
                <a:solidFill>
                  <a:schemeClr val="bg2"/>
                </a:solidFill>
              </a:rPr>
              <a:t>Query results showing the most ordered pizza types.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Order Trends: Number of orders per day or time of day (e.g., peak order times).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Quantity Trends: </a:t>
            </a:r>
            <a:r>
              <a:rPr lang="en-US" dirty="0">
                <a:solidFill>
                  <a:schemeClr val="bg2"/>
                </a:solidFill>
              </a:rPr>
              <a:t>Most commonly ordered quantities for different pizza types.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Sales by Category: </a:t>
            </a:r>
            <a:r>
              <a:rPr lang="en-US" dirty="0">
                <a:solidFill>
                  <a:schemeClr val="bg2"/>
                </a:solidFill>
              </a:rPr>
              <a:t>Analysis of which pizza categories (e.g., Chicken, Veg) are most popular.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5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0E412-EC22-46AE-A621-BB48817907B6}"/>
              </a:ext>
            </a:extLst>
          </p:cNvPr>
          <p:cNvSpPr txBox="1"/>
          <p:nvPr/>
        </p:nvSpPr>
        <p:spPr>
          <a:xfrm>
            <a:off x="990600" y="981075"/>
            <a:ext cx="10363200" cy="5056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SQL Queries and Results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Retrieve the total number of orders placed.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Calculate the total revenue generated from pizza sales.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Identify the highest-priced pizza.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Identify the most common pizza size ordered.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List the top 5 most ordered pizza types along with their quantities.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Join the necessary tables to find the total quantity of each pizza category ordered.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Determine the distribution of orders by hour of the day.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Join relevant tables to find the category-wise distribution of pizzas.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Group the orders by date and calculate the average number of pizzas ordered per day.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2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CCA9C1-3578-4644-AC52-CA98594D235A}"/>
              </a:ext>
            </a:extLst>
          </p:cNvPr>
          <p:cNvSpPr txBox="1"/>
          <p:nvPr/>
        </p:nvSpPr>
        <p:spPr>
          <a:xfrm>
            <a:off x="1047750" y="1285875"/>
            <a:ext cx="10239375" cy="2948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Group the orders by date and calculate the average number of pizzas ordered per day.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Determine the top 3 most ordered pizza types based on revenue.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Calculate the percentage contribution of each pizza type to total revenue.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Analyze the cumulative revenue generated over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Determine the top 3 most ordered pizza types based on revenue for each pizza category.</a:t>
            </a:r>
          </a:p>
        </p:txBody>
      </p:sp>
    </p:spTree>
    <p:extLst>
      <p:ext uri="{BB962C8B-B14F-4D97-AF65-F5344CB8AC3E}">
        <p14:creationId xmlns:p14="http://schemas.microsoft.com/office/powerpoint/2010/main" val="369209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7A347A-3DC9-4CF6-8FC1-5FC05E35D92B}"/>
              </a:ext>
            </a:extLst>
          </p:cNvPr>
          <p:cNvSpPr txBox="1"/>
          <p:nvPr/>
        </p:nvSpPr>
        <p:spPr>
          <a:xfrm>
            <a:off x="814387" y="1042242"/>
            <a:ext cx="105632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2"/>
                </a:solidFill>
              </a:rPr>
              <a:t>Retrieve the total number of orders placed.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select count(</a:t>
            </a:r>
            <a:r>
              <a:rPr lang="en-US" dirty="0" err="1">
                <a:solidFill>
                  <a:schemeClr val="bg1"/>
                </a:solidFill>
              </a:rPr>
              <a:t>order_id</a:t>
            </a:r>
            <a:r>
              <a:rPr lang="en-US" dirty="0">
                <a:solidFill>
                  <a:schemeClr val="bg1"/>
                </a:solidFill>
              </a:rPr>
              <a:t>) from orders;</a:t>
            </a:r>
          </a:p>
          <a:p>
            <a:r>
              <a:rPr lang="en-US" dirty="0">
                <a:solidFill>
                  <a:schemeClr val="bg1"/>
                </a:solidFill>
              </a:rPr>
              <a:t>	Result :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b="1" dirty="0">
                <a:solidFill>
                  <a:schemeClr val="bg2"/>
                </a:solidFill>
              </a:rPr>
              <a:t>Calculate the total revenue generated from pizza sales.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select round(sum(</a:t>
            </a:r>
            <a:r>
              <a:rPr lang="en-US" dirty="0" err="1">
                <a:solidFill>
                  <a:schemeClr val="bg1"/>
                </a:solidFill>
              </a:rPr>
              <a:t>pizzas.price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 err="1">
                <a:solidFill>
                  <a:schemeClr val="bg1"/>
                </a:solidFill>
              </a:rPr>
              <a:t>orders_details.quantity</a:t>
            </a:r>
            <a:r>
              <a:rPr lang="en-US" dirty="0">
                <a:solidFill>
                  <a:schemeClr val="bg1"/>
                </a:solidFill>
              </a:rPr>
              <a:t>),0) revenue from </a:t>
            </a:r>
            <a:r>
              <a:rPr lang="en-US" dirty="0" err="1">
                <a:solidFill>
                  <a:schemeClr val="bg1"/>
                </a:solidFill>
              </a:rPr>
              <a:t>orders_details</a:t>
            </a:r>
            <a:r>
              <a:rPr lang="en-US" dirty="0">
                <a:solidFill>
                  <a:schemeClr val="bg1"/>
                </a:solidFill>
              </a:rPr>
              <a:t> join pizzas on </a:t>
            </a:r>
            <a:r>
              <a:rPr lang="en-US" dirty="0" err="1">
                <a:solidFill>
                  <a:schemeClr val="bg1"/>
                </a:solidFill>
              </a:rPr>
              <a:t>orders_details.pizza_id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pizzas.pizza_id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Result 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8379CF-4B59-4283-9E08-A42C35529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5247769"/>
            <a:ext cx="2057401" cy="762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C464D2-8F0F-4A59-BD99-38B779E02C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0" t="29926" r="81015" b="61055"/>
          <a:stretch/>
        </p:blipFill>
        <p:spPr>
          <a:xfrm>
            <a:off x="1390649" y="2476498"/>
            <a:ext cx="2057401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3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08DD37-A221-4734-AEA9-7C738DC9B2C8}"/>
              </a:ext>
            </a:extLst>
          </p:cNvPr>
          <p:cNvSpPr txBox="1"/>
          <p:nvPr/>
        </p:nvSpPr>
        <p:spPr>
          <a:xfrm>
            <a:off x="814387" y="790575"/>
            <a:ext cx="103917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chemeClr val="bg2"/>
                </a:solidFill>
              </a:rPr>
              <a:t>Identify the highest-priced pizza by using limit also without using limit function.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select pizza_types.name,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pizzas.price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from pizzas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join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pizza_types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on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pizzas.pizza_type_id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pizza_types.pizza_type_id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order by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pizzas.price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desc limit 1;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Result :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2"/>
                </a:solidFill>
              </a:rPr>
              <a:t>By Using Window Function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5D42C2-398F-4207-A295-7F0ED2D0C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8" t="30943" r="77035" b="60183"/>
          <a:stretch/>
        </p:blipFill>
        <p:spPr>
          <a:xfrm>
            <a:off x="1257301" y="3250525"/>
            <a:ext cx="2981324" cy="12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0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34E8CD-77FA-4329-974E-BD97FE2CB5E6}"/>
              </a:ext>
            </a:extLst>
          </p:cNvPr>
          <p:cNvSpPr txBox="1"/>
          <p:nvPr/>
        </p:nvSpPr>
        <p:spPr>
          <a:xfrm>
            <a:off x="771525" y="4257675"/>
            <a:ext cx="10448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b="1" dirty="0">
                <a:solidFill>
                  <a:schemeClr val="bg2"/>
                </a:solidFill>
              </a:rPr>
              <a:t>Identify the most common pizza size ordered.</a:t>
            </a:r>
          </a:p>
          <a:p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select x1.size </a:t>
            </a:r>
            <a:r>
              <a:rPr lang="en-US" dirty="0" err="1">
                <a:solidFill>
                  <a:schemeClr val="bg1"/>
                </a:solidFill>
              </a:rPr>
              <a:t>pizza_size</a:t>
            </a:r>
            <a:r>
              <a:rPr lang="en-US" dirty="0">
                <a:solidFill>
                  <a:schemeClr val="bg1"/>
                </a:solidFill>
              </a:rPr>
              <a:t>, sum(x2.quantity) </a:t>
            </a:r>
            <a:r>
              <a:rPr lang="en-US" dirty="0" err="1">
                <a:solidFill>
                  <a:schemeClr val="bg1"/>
                </a:solidFill>
              </a:rPr>
              <a:t>most_ordered_pizza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from pizzas x1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join </a:t>
            </a:r>
            <a:r>
              <a:rPr lang="en-US" dirty="0" err="1">
                <a:solidFill>
                  <a:schemeClr val="bg1"/>
                </a:solidFill>
              </a:rPr>
              <a:t>orders_details</a:t>
            </a:r>
            <a:r>
              <a:rPr lang="en-US" dirty="0">
                <a:solidFill>
                  <a:schemeClr val="bg1"/>
                </a:solidFill>
              </a:rPr>
              <a:t> x2 on x1.pizza_id = x2.pizza_id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group by x1.size;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CEB10-7C54-4A23-9CC1-7C93D8049227}"/>
              </a:ext>
            </a:extLst>
          </p:cNvPr>
          <p:cNvSpPr txBox="1"/>
          <p:nvPr/>
        </p:nvSpPr>
        <p:spPr>
          <a:xfrm>
            <a:off x="771525" y="790575"/>
            <a:ext cx="8743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with </a:t>
            </a:r>
            <a:r>
              <a:rPr lang="en-US" dirty="0" err="1">
                <a:solidFill>
                  <a:schemeClr val="bg1"/>
                </a:solidFill>
              </a:rPr>
              <a:t>cte</a:t>
            </a:r>
            <a:r>
              <a:rPr lang="en-US" dirty="0">
                <a:solidFill>
                  <a:schemeClr val="bg1"/>
                </a:solidFill>
              </a:rPr>
              <a:t> as (select x2.name as </a:t>
            </a:r>
            <a:r>
              <a:rPr lang="en-US" dirty="0" err="1">
                <a:solidFill>
                  <a:schemeClr val="bg1"/>
                </a:solidFill>
              </a:rPr>
              <a:t>pizza_name</a:t>
            </a:r>
            <a:r>
              <a:rPr lang="en-US" dirty="0">
                <a:solidFill>
                  <a:schemeClr val="bg1"/>
                </a:solidFill>
              </a:rPr>
              <a:t>, x1.price as price,</a:t>
            </a:r>
          </a:p>
          <a:p>
            <a:r>
              <a:rPr lang="en-US" dirty="0">
                <a:solidFill>
                  <a:schemeClr val="bg1"/>
                </a:solidFill>
              </a:rPr>
              <a:t>     	     rank() over(order by price desc) as </a:t>
            </a:r>
            <a:r>
              <a:rPr lang="en-US" dirty="0" err="1">
                <a:solidFill>
                  <a:schemeClr val="bg1"/>
                </a:solidFill>
              </a:rPr>
              <a:t>rn</a:t>
            </a:r>
            <a:r>
              <a:rPr lang="en-US" dirty="0">
                <a:solidFill>
                  <a:schemeClr val="bg1"/>
                </a:solidFill>
              </a:rPr>
              <a:t>     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from pizzas x1     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join </a:t>
            </a:r>
            <a:r>
              <a:rPr lang="en-US" dirty="0" err="1">
                <a:solidFill>
                  <a:schemeClr val="bg1"/>
                </a:solidFill>
              </a:rPr>
              <a:t>pizza_types</a:t>
            </a:r>
            <a:r>
              <a:rPr lang="en-US" dirty="0">
                <a:solidFill>
                  <a:schemeClr val="bg1"/>
                </a:solidFill>
              </a:rPr>
              <a:t> x2 on x1.pizza_type_id = x2.pizza_type_id)      </a:t>
            </a:r>
          </a:p>
          <a:p>
            <a:r>
              <a:rPr lang="en-US" dirty="0">
                <a:solidFill>
                  <a:schemeClr val="bg1"/>
                </a:solidFill>
              </a:rPr>
              <a:t>     select </a:t>
            </a:r>
            <a:r>
              <a:rPr lang="en-US" dirty="0" err="1">
                <a:solidFill>
                  <a:schemeClr val="bg1"/>
                </a:solidFill>
              </a:rPr>
              <a:t>pizza_name</a:t>
            </a:r>
            <a:r>
              <a:rPr lang="en-US" dirty="0">
                <a:solidFill>
                  <a:schemeClr val="bg1"/>
                </a:solidFill>
              </a:rPr>
              <a:t>, price from </a:t>
            </a:r>
            <a:r>
              <a:rPr lang="en-US" dirty="0" err="1">
                <a:solidFill>
                  <a:schemeClr val="bg1"/>
                </a:solidFill>
              </a:rPr>
              <a:t>cte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     where </a:t>
            </a:r>
            <a:r>
              <a:rPr lang="en-US" dirty="0" err="1">
                <a:solidFill>
                  <a:schemeClr val="bg1"/>
                </a:solidFill>
              </a:rPr>
              <a:t>rn</a:t>
            </a:r>
            <a:r>
              <a:rPr lang="en-US" dirty="0">
                <a:solidFill>
                  <a:schemeClr val="bg1"/>
                </a:solidFill>
              </a:rPr>
              <a:t> = 1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Result :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DA8C8-2FCC-458F-A541-51FD8519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3" t="29779" r="78047" b="61492"/>
          <a:stretch/>
        </p:blipFill>
        <p:spPr>
          <a:xfrm>
            <a:off x="2514600" y="2977573"/>
            <a:ext cx="2628900" cy="111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2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288984-C972-48DC-BED4-35D032C58889}"/>
              </a:ext>
            </a:extLst>
          </p:cNvPr>
          <p:cNvSpPr txBox="1"/>
          <p:nvPr/>
        </p:nvSpPr>
        <p:spPr>
          <a:xfrm>
            <a:off x="857250" y="647343"/>
            <a:ext cx="89820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Results 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US" b="1" dirty="0">
                <a:solidFill>
                  <a:schemeClr val="bg2"/>
                </a:solidFill>
              </a:rPr>
              <a:t>List the top 5 most ordered pizza types along with their quantities.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select x1.name, sum(x3.quantity) quantity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from </a:t>
            </a:r>
            <a:r>
              <a:rPr lang="en-US" dirty="0" err="1">
                <a:solidFill>
                  <a:schemeClr val="bg1"/>
                </a:solidFill>
              </a:rPr>
              <a:t>pizza_types</a:t>
            </a:r>
            <a:r>
              <a:rPr lang="en-US" dirty="0">
                <a:solidFill>
                  <a:schemeClr val="bg1"/>
                </a:solidFill>
              </a:rPr>
              <a:t> x1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join pizzas x2 on x1.pizza_type_id = x2.pizza_type_id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join </a:t>
            </a:r>
            <a:r>
              <a:rPr lang="en-US" dirty="0" err="1">
                <a:solidFill>
                  <a:schemeClr val="bg1"/>
                </a:solidFill>
              </a:rPr>
              <a:t>orders_details</a:t>
            </a:r>
            <a:r>
              <a:rPr lang="en-US" dirty="0">
                <a:solidFill>
                  <a:schemeClr val="bg1"/>
                </a:solidFill>
              </a:rPr>
              <a:t> x3 on x3.pizza_id = x2.pizza_id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group by x1.name order by quantity desc limit 5;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85F07-1CB1-4AB3-BFBC-AA80572CE7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6" t="30070" r="75625" b="55383"/>
          <a:stretch/>
        </p:blipFill>
        <p:spPr>
          <a:xfrm>
            <a:off x="1038225" y="1209675"/>
            <a:ext cx="3914776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2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028ACF-B3A7-4B80-B7E2-B239513CEE83}"/>
              </a:ext>
            </a:extLst>
          </p:cNvPr>
          <p:cNvSpPr txBox="1"/>
          <p:nvPr/>
        </p:nvSpPr>
        <p:spPr>
          <a:xfrm>
            <a:off x="685800" y="885825"/>
            <a:ext cx="100203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Result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 startAt="6"/>
            </a:pPr>
            <a:r>
              <a:rPr lang="en-US" b="1" dirty="0">
                <a:solidFill>
                  <a:schemeClr val="bg2"/>
                </a:solidFill>
              </a:rPr>
              <a:t>Join the necessary tables to find the total quantity of each pizza category ordered.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SELECT x1.category, SUM(x3.quantity) </a:t>
            </a:r>
            <a:r>
              <a:rPr lang="en-US" dirty="0" err="1">
                <a:solidFill>
                  <a:schemeClr val="bg1"/>
                </a:solidFill>
              </a:rPr>
              <a:t>total_quantity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  FROM </a:t>
            </a:r>
            <a:r>
              <a:rPr lang="en-US" dirty="0" err="1">
                <a:solidFill>
                  <a:schemeClr val="bg1"/>
                </a:solidFill>
              </a:rPr>
              <a:t>pizza_types</a:t>
            </a:r>
            <a:r>
              <a:rPr lang="en-US" dirty="0">
                <a:solidFill>
                  <a:schemeClr val="bg1"/>
                </a:solidFill>
              </a:rPr>
              <a:t> x1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  JOIN pizzas x2 ON x1.pizza_type_id = x2.pizza_type_id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  JOIN </a:t>
            </a:r>
            <a:r>
              <a:rPr lang="en-US" dirty="0" err="1">
                <a:solidFill>
                  <a:schemeClr val="bg1"/>
                </a:solidFill>
              </a:rPr>
              <a:t>orders_details</a:t>
            </a:r>
            <a:r>
              <a:rPr lang="en-US" dirty="0">
                <a:solidFill>
                  <a:schemeClr val="bg1"/>
                </a:solidFill>
              </a:rPr>
              <a:t> x3 ON x2.pizza_id = x3.pizza_id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  GROUP BY x1.category;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A6E89-00CF-4893-A818-06FA97A1E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6" t="30070" r="73672" b="54510"/>
          <a:stretch/>
        </p:blipFill>
        <p:spPr>
          <a:xfrm>
            <a:off x="1952623" y="1255334"/>
            <a:ext cx="3352801" cy="20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36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EE81C-D1B1-4572-B3E0-8D12812F9744}"/>
              </a:ext>
            </a:extLst>
          </p:cNvPr>
          <p:cNvSpPr txBox="1"/>
          <p:nvPr/>
        </p:nvSpPr>
        <p:spPr>
          <a:xfrm>
            <a:off x="952500" y="1171217"/>
            <a:ext cx="10287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 startAt="7"/>
            </a:pPr>
            <a:r>
              <a:rPr lang="en-US" b="1" dirty="0">
                <a:solidFill>
                  <a:schemeClr val="bg2"/>
                </a:solidFill>
              </a:rPr>
              <a:t>Top 5 most ordered day timings out of 24 hours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select hour(</a:t>
            </a:r>
            <a:r>
              <a:rPr lang="en-US" dirty="0" err="1">
                <a:solidFill>
                  <a:schemeClr val="bg1"/>
                </a:solidFill>
              </a:rPr>
              <a:t>order_time</a:t>
            </a:r>
            <a:r>
              <a:rPr lang="en-US" dirty="0">
                <a:solidFill>
                  <a:schemeClr val="bg1"/>
                </a:solidFill>
              </a:rPr>
              <a:t>) hour, count(</a:t>
            </a:r>
            <a:r>
              <a:rPr lang="en-US" dirty="0" err="1">
                <a:solidFill>
                  <a:schemeClr val="bg1"/>
                </a:solidFill>
              </a:rPr>
              <a:t>order_id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order_count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    from orders </a:t>
            </a:r>
          </a:p>
          <a:p>
            <a:r>
              <a:rPr lang="en-US" dirty="0">
                <a:solidFill>
                  <a:schemeClr val="bg1"/>
                </a:solidFill>
              </a:rPr>
              <a:t>    group by hour(</a:t>
            </a:r>
            <a:r>
              <a:rPr lang="en-US" dirty="0" err="1">
                <a:solidFill>
                  <a:schemeClr val="bg1"/>
                </a:solidFill>
              </a:rPr>
              <a:t>order_time</a:t>
            </a:r>
            <a:r>
              <a:rPr lang="en-US" dirty="0">
                <a:solidFill>
                  <a:schemeClr val="bg1"/>
                </a:solidFill>
              </a:rPr>
              <a:t>) order by </a:t>
            </a:r>
            <a:r>
              <a:rPr lang="en-US" dirty="0" err="1">
                <a:solidFill>
                  <a:schemeClr val="bg1"/>
                </a:solidFill>
              </a:rPr>
              <a:t>order_count</a:t>
            </a:r>
            <a:r>
              <a:rPr lang="en-US" dirty="0">
                <a:solidFill>
                  <a:schemeClr val="bg1"/>
                </a:solidFill>
              </a:rPr>
              <a:t> desc limit 5;</a:t>
            </a:r>
            <a:r>
              <a:rPr lang="en-US" dirty="0"/>
              <a:t>	</a:t>
            </a:r>
          </a:p>
          <a:p>
            <a:r>
              <a:rPr lang="en-US" dirty="0"/>
              <a:t>     </a:t>
            </a:r>
          </a:p>
          <a:p>
            <a:r>
              <a:rPr lang="en-US" dirty="0">
                <a:solidFill>
                  <a:schemeClr val="bg1"/>
                </a:solidFill>
              </a:rPr>
              <a:t>    Result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8CE943-D7C6-431D-A945-F3149D0EF5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0" t="30361" r="76172" b="57128"/>
          <a:stretch/>
        </p:blipFill>
        <p:spPr>
          <a:xfrm>
            <a:off x="1028700" y="1647824"/>
            <a:ext cx="2933700" cy="156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15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69A398-95E3-49A1-83EA-0F9DEF3C56E1}"/>
              </a:ext>
            </a:extLst>
          </p:cNvPr>
          <p:cNvSpPr txBox="1"/>
          <p:nvPr/>
        </p:nvSpPr>
        <p:spPr>
          <a:xfrm>
            <a:off x="842962" y="751344"/>
            <a:ext cx="105060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 :   as we can see from result people mostly orders at (12, 1 ) pm in afternoon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and at evening (5,6 and 7) pm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 startAt="8"/>
            </a:pPr>
            <a:r>
              <a:rPr lang="en-US" b="1" dirty="0">
                <a:solidFill>
                  <a:schemeClr val="bg2"/>
                </a:solidFill>
              </a:rPr>
              <a:t>Join relevant tables to find the category-wise distribution of pizzas.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select x1.category, sum(x3.quantity) </a:t>
            </a:r>
            <a:r>
              <a:rPr lang="en-US" dirty="0" err="1">
                <a:solidFill>
                  <a:schemeClr val="bg1"/>
                </a:solidFill>
              </a:rPr>
              <a:t>total_quantity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from </a:t>
            </a:r>
            <a:r>
              <a:rPr lang="en-US" dirty="0" err="1">
                <a:solidFill>
                  <a:schemeClr val="bg1"/>
                </a:solidFill>
              </a:rPr>
              <a:t>pizza_types</a:t>
            </a:r>
            <a:r>
              <a:rPr lang="en-US" dirty="0">
                <a:solidFill>
                  <a:schemeClr val="bg1"/>
                </a:solidFill>
              </a:rPr>
              <a:t> x1 </a:t>
            </a:r>
          </a:p>
          <a:p>
            <a:r>
              <a:rPr lang="en-US" dirty="0">
                <a:solidFill>
                  <a:schemeClr val="bg1"/>
                </a:solidFill>
              </a:rPr>
              <a:t>    join pizzas x2 on x1.pizza_type_id = x2.pizza_type_id</a:t>
            </a:r>
          </a:p>
          <a:p>
            <a:r>
              <a:rPr lang="en-US" dirty="0">
                <a:solidFill>
                  <a:schemeClr val="bg1"/>
                </a:solidFill>
              </a:rPr>
              <a:t>    join </a:t>
            </a:r>
            <a:r>
              <a:rPr lang="en-US" dirty="0" err="1">
                <a:solidFill>
                  <a:schemeClr val="bg1"/>
                </a:solidFill>
              </a:rPr>
              <a:t>orders_details</a:t>
            </a:r>
            <a:r>
              <a:rPr lang="en-US" dirty="0">
                <a:solidFill>
                  <a:schemeClr val="bg1"/>
                </a:solidFill>
              </a:rPr>
              <a:t> x3 on x2.pizza_id = x3.pizza_id</a:t>
            </a:r>
          </a:p>
          <a:p>
            <a:r>
              <a:rPr lang="en-US" dirty="0">
                <a:solidFill>
                  <a:schemeClr val="bg1"/>
                </a:solidFill>
              </a:rPr>
              <a:t>    group by x1.category</a:t>
            </a:r>
          </a:p>
          <a:p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5F4E7-E14C-4F66-9CCB-364809335F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4" t="31379" r="78359" b="54801"/>
          <a:stretch/>
        </p:blipFill>
        <p:spPr>
          <a:xfrm>
            <a:off x="1028699" y="1695450"/>
            <a:ext cx="2952751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5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3BA40E-F5FD-47FD-B2D5-39252CD264A7}"/>
              </a:ext>
            </a:extLst>
          </p:cNvPr>
          <p:cNvSpPr txBox="1"/>
          <p:nvPr/>
        </p:nvSpPr>
        <p:spPr>
          <a:xfrm>
            <a:off x="808434" y="1626476"/>
            <a:ext cx="10765631" cy="2978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Introduction and Project Overview</a:t>
            </a:r>
          </a:p>
          <a:p>
            <a:endParaRPr lang="en-US" sz="2800" b="1" dirty="0">
              <a:solidFill>
                <a:schemeClr val="accent1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Objective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: </a:t>
            </a:r>
            <a:r>
              <a:rPr lang="en-US" dirty="0">
                <a:solidFill>
                  <a:schemeClr val="bg2"/>
                </a:solidFill>
              </a:rPr>
              <a:t>Analyze and manage pizza sales data to gain insights about customer behavior, popular pizzas, order trends, and more.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Tools Used : </a:t>
            </a:r>
            <a:r>
              <a:rPr lang="en-US" dirty="0">
                <a:solidFill>
                  <a:schemeClr val="bg2"/>
                </a:solidFill>
              </a:rPr>
              <a:t>MySQL for database management and query execution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611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DDF82B-A8B6-4080-BC2B-8FEBB1F78815}"/>
              </a:ext>
            </a:extLst>
          </p:cNvPr>
          <p:cNvSpPr txBox="1"/>
          <p:nvPr/>
        </p:nvSpPr>
        <p:spPr>
          <a:xfrm>
            <a:off x="700087" y="628650"/>
            <a:ext cx="107918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 :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solidFill>
                  <a:schemeClr val="bg2"/>
                </a:solidFill>
              </a:rPr>
              <a:t>Group the orders by date and calculate the average number of pizzas ordered per day.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select round(avg(quantity),0) as </a:t>
            </a:r>
            <a:r>
              <a:rPr lang="en-US" dirty="0" err="1">
                <a:solidFill>
                  <a:schemeClr val="bg1"/>
                </a:solidFill>
              </a:rPr>
              <a:t>avg_pizza_ordered_per_day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     from(select x1.order_date as date, sum(x2.quantity) as quantity from orders x1</a:t>
            </a:r>
          </a:p>
          <a:p>
            <a:r>
              <a:rPr lang="en-US" dirty="0">
                <a:solidFill>
                  <a:schemeClr val="bg1"/>
                </a:solidFill>
              </a:rPr>
              <a:t>     join </a:t>
            </a:r>
            <a:r>
              <a:rPr lang="en-US" dirty="0" err="1">
                <a:solidFill>
                  <a:schemeClr val="bg1"/>
                </a:solidFill>
              </a:rPr>
              <a:t>orders_details</a:t>
            </a:r>
            <a:r>
              <a:rPr lang="en-US" dirty="0">
                <a:solidFill>
                  <a:schemeClr val="bg1"/>
                </a:solidFill>
              </a:rPr>
              <a:t> x2 on x1.order_id = x2.order_id</a:t>
            </a:r>
          </a:p>
          <a:p>
            <a:r>
              <a:rPr lang="en-US" dirty="0">
                <a:solidFill>
                  <a:schemeClr val="bg1"/>
                </a:solidFill>
              </a:rPr>
              <a:t>     group by date) as </a:t>
            </a:r>
            <a:r>
              <a:rPr lang="en-US" dirty="0" err="1">
                <a:solidFill>
                  <a:schemeClr val="bg1"/>
                </a:solidFill>
              </a:rPr>
              <a:t>order_quantity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</a:t>
            </a:r>
          </a:p>
          <a:p>
            <a:r>
              <a:rPr lang="en-US" dirty="0">
                <a:solidFill>
                  <a:schemeClr val="bg1"/>
                </a:solidFill>
              </a:rPr>
              <a:t>Result 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F98C0F-869D-4627-9214-DF191D4943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5" t="29779" r="76719" b="56255"/>
          <a:stretch/>
        </p:blipFill>
        <p:spPr>
          <a:xfrm>
            <a:off x="809625" y="1257299"/>
            <a:ext cx="2571750" cy="1457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0313A1-34D3-48AC-AC52-62A38CEC1E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8" t="30506" r="76953" b="60911"/>
          <a:stretch/>
        </p:blipFill>
        <p:spPr>
          <a:xfrm>
            <a:off x="6434137" y="4705349"/>
            <a:ext cx="2452688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17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5927F7-352F-4997-B111-64FB6746DEB6}"/>
              </a:ext>
            </a:extLst>
          </p:cNvPr>
          <p:cNvSpPr txBox="1"/>
          <p:nvPr/>
        </p:nvSpPr>
        <p:spPr>
          <a:xfrm>
            <a:off x="742950" y="1171575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E76F17-1407-4BCB-999F-2E716B1BF9B7}"/>
              </a:ext>
            </a:extLst>
          </p:cNvPr>
          <p:cNvSpPr txBox="1"/>
          <p:nvPr/>
        </p:nvSpPr>
        <p:spPr>
          <a:xfrm>
            <a:off x="847725" y="1009650"/>
            <a:ext cx="9401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b="1" dirty="0">
                <a:solidFill>
                  <a:schemeClr val="bg2"/>
                </a:solidFill>
              </a:rPr>
              <a:t>Determine the top 3 most ordered pizza types based on revenue.</a:t>
            </a: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select x1.name, sum(x2.price*x3.quantity) as revenue </a:t>
            </a:r>
          </a:p>
          <a:p>
            <a:r>
              <a:rPr lang="en-US" dirty="0">
                <a:solidFill>
                  <a:schemeClr val="bg1"/>
                </a:solidFill>
              </a:rPr>
              <a:t>    from </a:t>
            </a:r>
            <a:r>
              <a:rPr lang="en-US" dirty="0" err="1">
                <a:solidFill>
                  <a:schemeClr val="bg1"/>
                </a:solidFill>
              </a:rPr>
              <a:t>pizza_types</a:t>
            </a:r>
            <a:r>
              <a:rPr lang="en-US" dirty="0">
                <a:solidFill>
                  <a:schemeClr val="bg1"/>
                </a:solidFill>
              </a:rPr>
              <a:t> x1 </a:t>
            </a:r>
          </a:p>
          <a:p>
            <a:r>
              <a:rPr lang="en-US" dirty="0">
                <a:solidFill>
                  <a:schemeClr val="bg1"/>
                </a:solidFill>
              </a:rPr>
              <a:t>    join pizzas x2 on x1.pizza_type_id = x2.pizza_type_id </a:t>
            </a:r>
          </a:p>
          <a:p>
            <a:r>
              <a:rPr lang="en-US" dirty="0">
                <a:solidFill>
                  <a:schemeClr val="bg1"/>
                </a:solidFill>
              </a:rPr>
              <a:t>    join </a:t>
            </a:r>
            <a:r>
              <a:rPr lang="en-US" dirty="0" err="1">
                <a:solidFill>
                  <a:schemeClr val="bg1"/>
                </a:solidFill>
              </a:rPr>
              <a:t>orders_details</a:t>
            </a:r>
            <a:r>
              <a:rPr lang="en-US" dirty="0">
                <a:solidFill>
                  <a:schemeClr val="bg1"/>
                </a:solidFill>
              </a:rPr>
              <a:t> x3 on x3.pizza_id = x2.pizza_id</a:t>
            </a:r>
          </a:p>
          <a:p>
            <a:r>
              <a:rPr lang="en-US" dirty="0">
                <a:solidFill>
                  <a:schemeClr val="bg1"/>
                </a:solidFill>
              </a:rPr>
              <a:t>   group by x1.name order by revenue desc limit 3;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 :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0DEEF-06B7-4E33-823E-7D710B5F1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2" t="29415" r="73126" b="57075"/>
          <a:stretch/>
        </p:blipFill>
        <p:spPr>
          <a:xfrm>
            <a:off x="986873" y="3783910"/>
            <a:ext cx="3253823" cy="19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03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AD9CB5-F814-497A-8C2A-8EBFA63C1530}"/>
              </a:ext>
            </a:extLst>
          </p:cNvPr>
          <p:cNvSpPr txBox="1"/>
          <p:nvPr/>
        </p:nvSpPr>
        <p:spPr>
          <a:xfrm>
            <a:off x="647700" y="792361"/>
            <a:ext cx="95821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b="1" dirty="0">
                <a:solidFill>
                  <a:schemeClr val="bg2"/>
                </a:solidFill>
              </a:rPr>
              <a:t>Calculate the percentage contribution of each pizza type to total revenue.</a:t>
            </a:r>
          </a:p>
          <a:p>
            <a:r>
              <a:rPr lang="en-US" b="1" dirty="0">
                <a:solidFill>
                  <a:schemeClr val="bg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Select x1.category, </a:t>
            </a:r>
            <a:r>
              <a:rPr lang="en-US" dirty="0" err="1">
                <a:solidFill>
                  <a:schemeClr val="bg1"/>
                </a:solidFill>
              </a:rPr>
              <a:t>concat</a:t>
            </a:r>
            <a:r>
              <a:rPr lang="en-US" dirty="0">
                <a:solidFill>
                  <a:schemeClr val="bg1"/>
                </a:solidFill>
              </a:rPr>
              <a:t>(round(sum(x2.price*x3.quantity) * 100 / (select sum(</a:t>
            </a:r>
            <a:r>
              <a:rPr lang="en-US" dirty="0" err="1">
                <a:solidFill>
                  <a:schemeClr val="bg1"/>
                </a:solidFill>
              </a:rPr>
              <a:t>pizzas.price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 err="1">
                <a:solidFill>
                  <a:schemeClr val="bg1"/>
                </a:solidFill>
              </a:rPr>
              <a:t>orders_details.quantity</a:t>
            </a:r>
            <a:r>
              <a:rPr lang="en-US" dirty="0">
                <a:solidFill>
                  <a:schemeClr val="bg1"/>
                </a:solidFill>
              </a:rPr>
              <a:t>)    </a:t>
            </a:r>
          </a:p>
          <a:p>
            <a:r>
              <a:rPr lang="en-US" dirty="0">
                <a:solidFill>
                  <a:schemeClr val="bg1"/>
                </a:solidFill>
              </a:rPr>
              <a:t>    from pizzas join </a:t>
            </a:r>
            <a:r>
              <a:rPr lang="en-US" dirty="0" err="1">
                <a:solidFill>
                  <a:schemeClr val="bg1"/>
                </a:solidFill>
              </a:rPr>
              <a:t>orders_details</a:t>
            </a:r>
            <a:r>
              <a:rPr lang="en-US" dirty="0">
                <a:solidFill>
                  <a:schemeClr val="bg1"/>
                </a:solidFill>
              </a:rPr>
              <a:t> on </a:t>
            </a:r>
            <a:r>
              <a:rPr lang="en-US" dirty="0" err="1">
                <a:solidFill>
                  <a:schemeClr val="bg1"/>
                </a:solidFill>
              </a:rPr>
              <a:t>pizzas.pizza_id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orders_details.pizza_id</a:t>
            </a:r>
            <a:r>
              <a:rPr lang="en-US" dirty="0">
                <a:solidFill>
                  <a:schemeClr val="bg1"/>
                </a:solidFill>
              </a:rPr>
              <a:t>),0),'%’) </a:t>
            </a:r>
          </a:p>
          <a:p>
            <a:r>
              <a:rPr lang="en-US" dirty="0">
                <a:solidFill>
                  <a:schemeClr val="bg1"/>
                </a:solidFill>
              </a:rPr>
              <a:t>    as </a:t>
            </a:r>
            <a:r>
              <a:rPr lang="en-US" dirty="0" err="1">
                <a:solidFill>
                  <a:schemeClr val="bg1"/>
                </a:solidFill>
              </a:rPr>
              <a:t>pizzas_rev_contribution</a:t>
            </a:r>
            <a:r>
              <a:rPr lang="en-US" dirty="0">
                <a:solidFill>
                  <a:schemeClr val="bg1"/>
                </a:solidFill>
              </a:rPr>
              <a:t>    </a:t>
            </a:r>
          </a:p>
          <a:p>
            <a:r>
              <a:rPr lang="en-US" dirty="0">
                <a:solidFill>
                  <a:schemeClr val="bg1"/>
                </a:solidFill>
              </a:rPr>
              <a:t>    from </a:t>
            </a:r>
            <a:r>
              <a:rPr lang="en-US" dirty="0" err="1">
                <a:solidFill>
                  <a:schemeClr val="bg1"/>
                </a:solidFill>
              </a:rPr>
              <a:t>pizza_types</a:t>
            </a:r>
            <a:r>
              <a:rPr lang="en-US" dirty="0">
                <a:solidFill>
                  <a:schemeClr val="bg1"/>
                </a:solidFill>
              </a:rPr>
              <a:t> x1     </a:t>
            </a:r>
          </a:p>
          <a:p>
            <a:r>
              <a:rPr lang="en-US" dirty="0">
                <a:solidFill>
                  <a:schemeClr val="bg1"/>
                </a:solidFill>
              </a:rPr>
              <a:t>    join pizzas x2 on x1.pizza_type_id = x2.pizza_type_id     </a:t>
            </a:r>
          </a:p>
          <a:p>
            <a:r>
              <a:rPr lang="en-US" dirty="0">
                <a:solidFill>
                  <a:schemeClr val="bg1"/>
                </a:solidFill>
              </a:rPr>
              <a:t>    join </a:t>
            </a:r>
            <a:r>
              <a:rPr lang="en-US" dirty="0" err="1">
                <a:solidFill>
                  <a:schemeClr val="bg1"/>
                </a:solidFill>
              </a:rPr>
              <a:t>orders_details</a:t>
            </a:r>
            <a:r>
              <a:rPr lang="en-US" dirty="0">
                <a:solidFill>
                  <a:schemeClr val="bg1"/>
                </a:solidFill>
              </a:rPr>
              <a:t> x3 on x3.pizza_id = x2.pizza_id   </a:t>
            </a:r>
          </a:p>
          <a:p>
            <a:r>
              <a:rPr lang="en-US" dirty="0">
                <a:solidFill>
                  <a:schemeClr val="bg1"/>
                </a:solidFill>
              </a:rPr>
              <a:t>    group by x1.category;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 :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6C2C1D-BE63-4F71-8379-88569BBEF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8" t="29779" r="74141" b="55528"/>
          <a:stretch/>
        </p:blipFill>
        <p:spPr>
          <a:xfrm>
            <a:off x="1962150" y="3990975"/>
            <a:ext cx="3638551" cy="215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75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34B535-6246-4A37-879D-7D055A1534FB}"/>
              </a:ext>
            </a:extLst>
          </p:cNvPr>
          <p:cNvSpPr txBox="1"/>
          <p:nvPr/>
        </p:nvSpPr>
        <p:spPr>
          <a:xfrm>
            <a:off x="657225" y="1038225"/>
            <a:ext cx="107346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b="1" dirty="0">
                <a:solidFill>
                  <a:schemeClr val="bg2"/>
                </a:solidFill>
              </a:rPr>
              <a:t>Analyze the cumulative revenue generated over time.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US" dirty="0" err="1">
                <a:solidFill>
                  <a:schemeClr val="bg1"/>
                </a:solidFill>
              </a:rPr>
              <a:t>aggragate</a:t>
            </a:r>
            <a:r>
              <a:rPr lang="en-US" dirty="0">
                <a:solidFill>
                  <a:schemeClr val="bg1"/>
                </a:solidFill>
              </a:rPr>
              <a:t> of window function (to get the cumulative sum)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with </a:t>
            </a:r>
            <a:r>
              <a:rPr lang="en-US" dirty="0" err="1">
                <a:solidFill>
                  <a:schemeClr val="bg1"/>
                </a:solidFill>
              </a:rPr>
              <a:t>cte</a:t>
            </a:r>
            <a:r>
              <a:rPr lang="en-US" dirty="0">
                <a:solidFill>
                  <a:schemeClr val="bg1"/>
                </a:solidFill>
              </a:rPr>
              <a:t> as (</a:t>
            </a:r>
          </a:p>
          <a:p>
            <a:r>
              <a:rPr lang="en-US" dirty="0">
                <a:solidFill>
                  <a:schemeClr val="bg1"/>
                </a:solidFill>
              </a:rPr>
              <a:t>     select x1.order_date as date, sum(x3.price*x2.quantity) as revenue </a:t>
            </a:r>
          </a:p>
          <a:p>
            <a:r>
              <a:rPr lang="en-US" dirty="0">
                <a:solidFill>
                  <a:schemeClr val="bg1"/>
                </a:solidFill>
              </a:rPr>
              <a:t>     from orders x1 </a:t>
            </a:r>
          </a:p>
          <a:p>
            <a:r>
              <a:rPr lang="en-US" dirty="0">
                <a:solidFill>
                  <a:schemeClr val="bg1"/>
                </a:solidFill>
              </a:rPr>
              <a:t>     join </a:t>
            </a:r>
            <a:r>
              <a:rPr lang="en-US" dirty="0" err="1">
                <a:solidFill>
                  <a:schemeClr val="bg1"/>
                </a:solidFill>
              </a:rPr>
              <a:t>orders_details</a:t>
            </a:r>
            <a:r>
              <a:rPr lang="en-US" dirty="0">
                <a:solidFill>
                  <a:schemeClr val="bg1"/>
                </a:solidFill>
              </a:rPr>
              <a:t> x2 on x1.order_id = x2.order_id</a:t>
            </a:r>
          </a:p>
          <a:p>
            <a:r>
              <a:rPr lang="en-US" dirty="0">
                <a:solidFill>
                  <a:schemeClr val="bg1"/>
                </a:solidFill>
              </a:rPr>
              <a:t>     join pizzas x3 on x2.pizza_id = x3.pizza_id</a:t>
            </a:r>
          </a:p>
          <a:p>
            <a:r>
              <a:rPr lang="en-US" dirty="0">
                <a:solidFill>
                  <a:schemeClr val="bg1"/>
                </a:solidFill>
              </a:rPr>
              <a:t>     group by date</a:t>
            </a:r>
          </a:p>
          <a:p>
            <a:r>
              <a:rPr lang="en-US" dirty="0">
                <a:solidFill>
                  <a:schemeClr val="bg1"/>
                </a:solidFill>
              </a:rPr>
              <a:t>     )</a:t>
            </a:r>
          </a:p>
          <a:p>
            <a:r>
              <a:rPr lang="en-US" dirty="0">
                <a:solidFill>
                  <a:schemeClr val="bg1"/>
                </a:solidFill>
              </a:rPr>
              <a:t>     select time, revenue, sum(revenue) over(order by date) </a:t>
            </a:r>
            <a:r>
              <a:rPr lang="en-US" dirty="0" err="1">
                <a:solidFill>
                  <a:schemeClr val="bg1"/>
                </a:solidFill>
              </a:rPr>
              <a:t>cum_sum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from </a:t>
            </a:r>
            <a:r>
              <a:rPr lang="en-US" dirty="0" err="1">
                <a:solidFill>
                  <a:schemeClr val="bg1"/>
                </a:solidFill>
              </a:rPr>
              <a:t>cte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 :  query output is given in file format at right bottom corner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424C3A5-9340-4613-AF3A-950AE63F9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232409"/>
              </p:ext>
            </p:extLst>
          </p:nvPr>
        </p:nvGraphicFramePr>
        <p:xfrm>
          <a:off x="10172700" y="4824413"/>
          <a:ext cx="114300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Macro-Enabled Worksheet" showAsIcon="1" r:id="rId3" imgW="914597" imgH="806406" progId="Excel.SheetMacroEnabled.12">
                  <p:embed/>
                </p:oleObj>
              </mc:Choice>
              <mc:Fallback>
                <p:oleObj name="Macro-Enabled Worksheet" showAsIcon="1" r:id="rId3" imgW="914597" imgH="806406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72700" y="4824413"/>
                        <a:ext cx="1143000" cy="1176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798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AC228F-1B60-435B-99CF-8D62113C4FF4}"/>
              </a:ext>
            </a:extLst>
          </p:cNvPr>
          <p:cNvSpPr txBox="1"/>
          <p:nvPr/>
        </p:nvSpPr>
        <p:spPr>
          <a:xfrm>
            <a:off x="676275" y="1238250"/>
            <a:ext cx="108394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en-US" b="1" dirty="0">
                <a:solidFill>
                  <a:schemeClr val="bg2"/>
                </a:solidFill>
              </a:rPr>
              <a:t>Determine the top 3 most ordered pizza types based on revenue for each pizza category.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select category, name, revenue from</a:t>
            </a:r>
          </a:p>
          <a:p>
            <a:r>
              <a:rPr lang="en-US" dirty="0">
                <a:solidFill>
                  <a:schemeClr val="bg1"/>
                </a:solidFill>
              </a:rPr>
              <a:t>    (select category, name, revenue,</a:t>
            </a:r>
          </a:p>
          <a:p>
            <a:r>
              <a:rPr lang="en-US" dirty="0">
                <a:solidFill>
                  <a:schemeClr val="bg1"/>
                </a:solidFill>
              </a:rPr>
              <a:t>     rank() over(partition by category order by revenue desc) as ranking</a:t>
            </a:r>
          </a:p>
          <a:p>
            <a:r>
              <a:rPr lang="en-US" dirty="0">
                <a:solidFill>
                  <a:schemeClr val="bg1"/>
                </a:solidFill>
              </a:rPr>
              <a:t>    from(</a:t>
            </a:r>
          </a:p>
          <a:p>
            <a:r>
              <a:rPr lang="en-US" dirty="0">
                <a:solidFill>
                  <a:schemeClr val="bg1"/>
                </a:solidFill>
              </a:rPr>
              <a:t>    select x1.category, x1.name, sum(x2.price*x3.quantity) as revenue</a:t>
            </a:r>
          </a:p>
          <a:p>
            <a:r>
              <a:rPr lang="en-US" dirty="0">
                <a:solidFill>
                  <a:schemeClr val="bg1"/>
                </a:solidFill>
              </a:rPr>
              <a:t>    from </a:t>
            </a:r>
            <a:r>
              <a:rPr lang="en-US" dirty="0" err="1">
                <a:solidFill>
                  <a:schemeClr val="bg1"/>
                </a:solidFill>
              </a:rPr>
              <a:t>pizza_types</a:t>
            </a:r>
            <a:r>
              <a:rPr lang="en-US" dirty="0">
                <a:solidFill>
                  <a:schemeClr val="bg1"/>
                </a:solidFill>
              </a:rPr>
              <a:t> x1</a:t>
            </a:r>
          </a:p>
          <a:p>
            <a:r>
              <a:rPr lang="en-US" dirty="0">
                <a:solidFill>
                  <a:schemeClr val="bg1"/>
                </a:solidFill>
              </a:rPr>
              <a:t>    join pizzas x2 on x1.pizza_type_id = x2.pizza_type_id</a:t>
            </a:r>
          </a:p>
          <a:p>
            <a:r>
              <a:rPr lang="en-US" dirty="0">
                <a:solidFill>
                  <a:schemeClr val="bg1"/>
                </a:solidFill>
              </a:rPr>
              <a:t>    join </a:t>
            </a:r>
            <a:r>
              <a:rPr lang="en-US" dirty="0" err="1">
                <a:solidFill>
                  <a:schemeClr val="bg1"/>
                </a:solidFill>
              </a:rPr>
              <a:t>orders_details</a:t>
            </a:r>
            <a:r>
              <a:rPr lang="en-US" dirty="0">
                <a:solidFill>
                  <a:schemeClr val="bg1"/>
                </a:solidFill>
              </a:rPr>
              <a:t> x3 on x2.pizza_id = x3.pizza_id</a:t>
            </a:r>
          </a:p>
          <a:p>
            <a:r>
              <a:rPr lang="en-US" dirty="0">
                <a:solidFill>
                  <a:schemeClr val="bg1"/>
                </a:solidFill>
              </a:rPr>
              <a:t>   group by x1.category, x1.name) as </a:t>
            </a:r>
            <a:r>
              <a:rPr lang="en-US" dirty="0" err="1">
                <a:solidFill>
                  <a:schemeClr val="bg1"/>
                </a:solidFill>
              </a:rPr>
              <a:t>temp_table</a:t>
            </a:r>
            <a:r>
              <a:rPr lang="en-US" dirty="0">
                <a:solidFill>
                  <a:schemeClr val="bg1"/>
                </a:solidFill>
              </a:rPr>
              <a:t>) as a</a:t>
            </a:r>
          </a:p>
          <a:p>
            <a:r>
              <a:rPr lang="en-US" dirty="0">
                <a:solidFill>
                  <a:schemeClr val="bg1"/>
                </a:solidFill>
              </a:rPr>
              <a:t>   where ranking &lt;= 3;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 : query output is given in file format at right bottom corner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190F540-B977-4D82-8DDE-BE5A6F41C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236235"/>
              </p:ext>
            </p:extLst>
          </p:nvPr>
        </p:nvGraphicFramePr>
        <p:xfrm>
          <a:off x="9582151" y="4509374"/>
          <a:ext cx="1828800" cy="1434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Macro-Enabled Worksheet" showAsIcon="1" r:id="rId3" imgW="914597" imgH="806406" progId="Excel.SheetMacroEnabled.12">
                  <p:embed/>
                </p:oleObj>
              </mc:Choice>
              <mc:Fallback>
                <p:oleObj name="Macro-Enabled Worksheet" showAsIcon="1" r:id="rId3" imgW="914597" imgH="806406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82151" y="4509374"/>
                        <a:ext cx="1828800" cy="1434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3092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984ACA-E08A-450C-A961-688807C17417}"/>
              </a:ext>
            </a:extLst>
          </p:cNvPr>
          <p:cNvSpPr/>
          <p:nvPr/>
        </p:nvSpPr>
        <p:spPr>
          <a:xfrm>
            <a:off x="3400425" y="2481560"/>
            <a:ext cx="57149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2720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28DF0C-91F1-42A4-A5AA-84D9941ECF68}"/>
              </a:ext>
            </a:extLst>
          </p:cNvPr>
          <p:cNvSpPr txBox="1"/>
          <p:nvPr/>
        </p:nvSpPr>
        <p:spPr>
          <a:xfrm>
            <a:off x="647700" y="1047750"/>
            <a:ext cx="10668000" cy="443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Project Overview :</a:t>
            </a:r>
            <a:r>
              <a:rPr lang="en-US" dirty="0">
                <a:solidFill>
                  <a:schemeClr val="bg2"/>
                </a:solidFill>
              </a:rPr>
              <a:t>       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This SQL project revolves around a database schema designed to manage and </a:t>
            </a:r>
            <a:r>
              <a:rPr lang="en-US" dirty="0" err="1">
                <a:solidFill>
                  <a:schemeClr val="bg2"/>
                </a:solidFill>
              </a:rPr>
              <a:t>analyse</a:t>
            </a:r>
            <a:r>
              <a:rPr lang="en-US" dirty="0">
                <a:solidFill>
                  <a:schemeClr val="bg2"/>
                </a:solidFill>
              </a:rPr>
              <a:t> data for a pizza store. The database consists of four primary tables given as following :</a:t>
            </a:r>
          </a:p>
          <a:p>
            <a:pPr marL="1200150" lvl="2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2"/>
                </a:solidFill>
              </a:rPr>
              <a:t>Order_details</a:t>
            </a:r>
            <a:r>
              <a:rPr lang="en-US" dirty="0">
                <a:solidFill>
                  <a:schemeClr val="bg2"/>
                </a:solidFill>
              </a:rPr>
              <a:t>, pizzas, orders and </a:t>
            </a:r>
            <a:r>
              <a:rPr lang="en-US" dirty="0" err="1">
                <a:solidFill>
                  <a:schemeClr val="bg2"/>
                </a:solidFill>
              </a:rPr>
              <a:t>pizza_types</a:t>
            </a:r>
            <a:endParaRPr lang="en-US" dirty="0">
              <a:solidFill>
                <a:schemeClr val="bg2"/>
              </a:solidFill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Each table plays a crucial role in storing different facts of the business operations, from individual orders to the types of pizzas offered. Below is a detailed description of each table and its columns:</a:t>
            </a:r>
          </a:p>
        </p:txBody>
      </p:sp>
    </p:spTree>
    <p:extLst>
      <p:ext uri="{BB962C8B-B14F-4D97-AF65-F5344CB8AC3E}">
        <p14:creationId xmlns:p14="http://schemas.microsoft.com/office/powerpoint/2010/main" val="400437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5FE00-E7B9-4B7B-9ED5-E4C37839C9BB}"/>
              </a:ext>
            </a:extLst>
          </p:cNvPr>
          <p:cNvSpPr txBox="1"/>
          <p:nvPr/>
        </p:nvSpPr>
        <p:spPr>
          <a:xfrm>
            <a:off x="847725" y="990600"/>
            <a:ext cx="104965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Data Source and Tables 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Here’s a concise description of each table in the dataset: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solidFill>
                  <a:schemeClr val="bg2"/>
                </a:solidFill>
              </a:rPr>
              <a:t>order_details</a:t>
            </a:r>
            <a:r>
              <a:rPr lang="en-US" b="1" dirty="0">
                <a:solidFill>
                  <a:schemeClr val="bg2"/>
                </a:solidFill>
              </a:rPr>
              <a:t> 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Stores details about each item (pizza) in an order, such as the specific pizza (</a:t>
            </a:r>
            <a:r>
              <a:rPr lang="en-US" dirty="0" err="1">
                <a:solidFill>
                  <a:schemeClr val="bg2"/>
                </a:solidFill>
              </a:rPr>
              <a:t>pizza_id</a:t>
            </a:r>
            <a:r>
              <a:rPr lang="en-US" dirty="0">
                <a:solidFill>
                  <a:schemeClr val="bg2"/>
                </a:solidFill>
              </a:rPr>
              <a:t>), the order it belongs to (</a:t>
            </a:r>
            <a:r>
              <a:rPr lang="en-US" dirty="0" err="1">
                <a:solidFill>
                  <a:schemeClr val="bg2"/>
                </a:solidFill>
              </a:rPr>
              <a:t>order_id</a:t>
            </a:r>
            <a:r>
              <a:rPr lang="en-US" dirty="0">
                <a:solidFill>
                  <a:schemeClr val="bg2"/>
                </a:solidFill>
              </a:rPr>
              <a:t>), and the quantity ordered.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Links to the “orders” table via </a:t>
            </a:r>
            <a:r>
              <a:rPr lang="en-US" dirty="0" err="1">
                <a:solidFill>
                  <a:schemeClr val="bg2"/>
                </a:solidFill>
              </a:rPr>
              <a:t>order_id</a:t>
            </a:r>
            <a:r>
              <a:rPr lang="en-US" dirty="0">
                <a:solidFill>
                  <a:schemeClr val="bg2"/>
                </a:solidFill>
              </a:rPr>
              <a:t> and to the </a:t>
            </a:r>
            <a:r>
              <a:rPr lang="en-US" dirty="0" err="1">
                <a:solidFill>
                  <a:schemeClr val="bg2"/>
                </a:solidFill>
              </a:rPr>
              <a:t>pizza_types</a:t>
            </a:r>
            <a:r>
              <a:rPr lang="en-US" dirty="0">
                <a:solidFill>
                  <a:schemeClr val="bg2"/>
                </a:solidFill>
              </a:rPr>
              <a:t> table via </a:t>
            </a:r>
            <a:r>
              <a:rPr lang="en-US" dirty="0" err="1">
                <a:solidFill>
                  <a:schemeClr val="bg2"/>
                </a:solidFill>
              </a:rPr>
              <a:t>pizza_id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2"/>
                </a:solidFill>
              </a:rPr>
              <a:t>orders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Contains information about customer orders, including the unique </a:t>
            </a:r>
            <a:r>
              <a:rPr lang="en-US" dirty="0" err="1">
                <a:solidFill>
                  <a:schemeClr val="bg2"/>
                </a:solidFill>
              </a:rPr>
              <a:t>order_id</a:t>
            </a:r>
            <a:r>
              <a:rPr lang="en-US" dirty="0">
                <a:solidFill>
                  <a:schemeClr val="bg2"/>
                </a:solidFill>
              </a:rPr>
              <a:t>, the date (date), and time (time) the order was placed.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Links to the “</a:t>
            </a:r>
            <a:r>
              <a:rPr lang="en-US" dirty="0" err="1">
                <a:solidFill>
                  <a:schemeClr val="bg2"/>
                </a:solidFill>
              </a:rPr>
              <a:t>order_details</a:t>
            </a:r>
            <a:r>
              <a:rPr lang="en-US" dirty="0">
                <a:solidFill>
                  <a:schemeClr val="bg2"/>
                </a:solidFill>
              </a:rPr>
              <a:t>” table via </a:t>
            </a:r>
            <a:r>
              <a:rPr lang="en-US" dirty="0" err="1">
                <a:solidFill>
                  <a:schemeClr val="bg2"/>
                </a:solidFill>
              </a:rPr>
              <a:t>order_id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08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415266C-CD93-48E2-93DA-9667C3E41C8D}"/>
              </a:ext>
            </a:extLst>
          </p:cNvPr>
          <p:cNvSpPr txBox="1"/>
          <p:nvPr/>
        </p:nvSpPr>
        <p:spPr>
          <a:xfrm>
            <a:off x="838200" y="1514475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b="1" dirty="0" err="1">
                <a:solidFill>
                  <a:schemeClr val="bg2"/>
                </a:solidFill>
              </a:rPr>
              <a:t>pizza_types</a:t>
            </a:r>
            <a:r>
              <a:rPr lang="en-US" b="1" dirty="0">
                <a:solidFill>
                  <a:schemeClr val="bg2"/>
                </a:solidFill>
              </a:rPr>
              <a:t>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Describes the types of pizzas available, with a unique </a:t>
            </a:r>
            <a:r>
              <a:rPr lang="en-US" dirty="0" err="1">
                <a:solidFill>
                  <a:schemeClr val="bg2"/>
                </a:solidFill>
              </a:rPr>
              <a:t>pizza_type_id</a:t>
            </a:r>
            <a:r>
              <a:rPr lang="en-US" dirty="0">
                <a:solidFill>
                  <a:schemeClr val="bg2"/>
                </a:solidFill>
              </a:rPr>
              <a:t>, name, category (e.g., Chicken, Veg), and ingredients.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Links to the “</a:t>
            </a:r>
            <a:r>
              <a:rPr lang="en-US" dirty="0" err="1">
                <a:solidFill>
                  <a:schemeClr val="bg2"/>
                </a:solidFill>
              </a:rPr>
              <a:t>order_details</a:t>
            </a:r>
            <a:r>
              <a:rPr lang="en-US" dirty="0">
                <a:solidFill>
                  <a:schemeClr val="bg2"/>
                </a:solidFill>
              </a:rPr>
              <a:t>” table via </a:t>
            </a:r>
            <a:r>
              <a:rPr lang="en-US" dirty="0" err="1">
                <a:solidFill>
                  <a:schemeClr val="bg2"/>
                </a:solidFill>
              </a:rPr>
              <a:t>pizza_id</a:t>
            </a:r>
            <a:r>
              <a:rPr lang="en-US" dirty="0">
                <a:solidFill>
                  <a:schemeClr val="bg2"/>
                </a:solidFill>
              </a:rPr>
              <a:t> (though there may be differences in ID format that need mapping).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bg2"/>
              </a:solidFill>
            </a:endParaRPr>
          </a:p>
          <a:p>
            <a:pPr marL="342900" indent="-342900" algn="just">
              <a:buFont typeface="+mj-lt"/>
              <a:buAutoNum type="arabicPeriod" startAt="4"/>
            </a:pPr>
            <a:r>
              <a:rPr lang="en-US" b="1" dirty="0">
                <a:solidFill>
                  <a:schemeClr val="bg2"/>
                </a:solidFill>
              </a:rPr>
              <a:t>Pizzas 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This table has information about pizza size and price of each pizza types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Links to the “ </a:t>
            </a:r>
            <a:r>
              <a:rPr lang="en-US" dirty="0" err="1">
                <a:solidFill>
                  <a:schemeClr val="bg2"/>
                </a:solidFill>
              </a:rPr>
              <a:t>pizza_types</a:t>
            </a:r>
            <a:r>
              <a:rPr lang="en-US" dirty="0">
                <a:solidFill>
                  <a:schemeClr val="bg2"/>
                </a:solidFill>
              </a:rPr>
              <a:t>” via </a:t>
            </a:r>
            <a:r>
              <a:rPr lang="en-US" dirty="0" err="1">
                <a:solidFill>
                  <a:schemeClr val="bg2"/>
                </a:solidFill>
              </a:rPr>
              <a:t>pizza_type_id</a:t>
            </a:r>
            <a:r>
              <a:rPr lang="en-US" dirty="0">
                <a:solidFill>
                  <a:schemeClr val="bg2"/>
                </a:solidFill>
              </a:rPr>
              <a:t>  and with “</a:t>
            </a:r>
            <a:r>
              <a:rPr lang="en-US" dirty="0" err="1">
                <a:solidFill>
                  <a:schemeClr val="bg2"/>
                </a:solidFill>
              </a:rPr>
              <a:t>order_details</a:t>
            </a:r>
            <a:r>
              <a:rPr lang="en-US" dirty="0">
                <a:solidFill>
                  <a:schemeClr val="bg2"/>
                </a:solidFill>
              </a:rPr>
              <a:t>” via </a:t>
            </a:r>
            <a:r>
              <a:rPr lang="en-US" dirty="0" err="1">
                <a:solidFill>
                  <a:schemeClr val="bg2"/>
                </a:solidFill>
              </a:rPr>
              <a:t>pizza_id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8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E3A055-540B-4EC9-820D-C6C04F22780B}"/>
              </a:ext>
            </a:extLst>
          </p:cNvPr>
          <p:cNvSpPr txBox="1"/>
          <p:nvPr/>
        </p:nvSpPr>
        <p:spPr>
          <a:xfrm>
            <a:off x="685800" y="521910"/>
            <a:ext cx="103155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</a:rPr>
              <a:t>Entity-Relationship Diagram (ERD)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2"/>
                </a:solidFill>
              </a:rPr>
              <a:t>Created following diagram using MYSQL :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BFC1E5-87F3-4D1A-BBDA-96A06C07A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805405"/>
            <a:ext cx="7772400" cy="437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3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0784D5-C0C7-41DE-BF7F-B9C70B4161E7}"/>
              </a:ext>
            </a:extLst>
          </p:cNvPr>
          <p:cNvSpPr txBox="1"/>
          <p:nvPr/>
        </p:nvSpPr>
        <p:spPr>
          <a:xfrm>
            <a:off x="971549" y="981760"/>
            <a:ext cx="962977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Here are some key points for discussing the </a:t>
            </a:r>
            <a:r>
              <a:rPr lang="en-US" b="1" dirty="0">
                <a:solidFill>
                  <a:schemeClr val="bg2"/>
                </a:solidFill>
              </a:rPr>
              <a:t>Entity-Relationship Diagram (ERD) 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Entities and Their Attributes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chemeClr val="bg2"/>
                </a:solidFill>
              </a:rPr>
              <a:t>Orders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Attributes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2"/>
                </a:solidFill>
              </a:rPr>
              <a:t>order_id</a:t>
            </a:r>
            <a:r>
              <a:rPr lang="en-US" dirty="0">
                <a:solidFill>
                  <a:schemeClr val="bg2"/>
                </a:solidFill>
              </a:rPr>
              <a:t> (primary key)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date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Description : Represents an order placed by a customer, including when the order was made and the order's unique identifier.</a:t>
            </a:r>
          </a:p>
          <a:p>
            <a:pPr lvl="2">
              <a:lnSpc>
                <a:spcPct val="150000"/>
              </a:lnSpc>
            </a:pPr>
            <a:endParaRPr lang="en-US" dirty="0">
              <a:solidFill>
                <a:schemeClr val="bg2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2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DFEFD-C4A2-4020-8EE1-3A4A48E1E519}"/>
              </a:ext>
            </a:extLst>
          </p:cNvPr>
          <p:cNvSpPr txBox="1"/>
          <p:nvPr/>
        </p:nvSpPr>
        <p:spPr>
          <a:xfrm>
            <a:off x="857250" y="751344"/>
            <a:ext cx="96583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b="1" dirty="0" err="1">
                <a:solidFill>
                  <a:schemeClr val="bg2"/>
                </a:solidFill>
              </a:rPr>
              <a:t>Order_details</a:t>
            </a:r>
            <a:r>
              <a:rPr lang="en-US" b="1" dirty="0">
                <a:solidFill>
                  <a:schemeClr val="bg2"/>
                </a:solidFill>
              </a:rPr>
              <a:t> 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Attributes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Order_details_id</a:t>
            </a:r>
            <a:r>
              <a:rPr lang="en-US" dirty="0">
                <a:solidFill>
                  <a:schemeClr val="bg2"/>
                </a:solidFill>
              </a:rPr>
              <a:t> (primary key)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Order_id</a:t>
            </a:r>
            <a:r>
              <a:rPr lang="en-US" dirty="0">
                <a:solidFill>
                  <a:schemeClr val="bg2"/>
                </a:solidFill>
              </a:rPr>
              <a:t> (foreign key to orders)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Pizza_id</a:t>
            </a:r>
            <a:r>
              <a:rPr lang="en-US" dirty="0">
                <a:solidFill>
                  <a:schemeClr val="bg2"/>
                </a:solidFill>
              </a:rPr>
              <a:t> (foreign key to </a:t>
            </a:r>
            <a:r>
              <a:rPr lang="en-US" dirty="0" err="1">
                <a:solidFill>
                  <a:schemeClr val="bg2"/>
                </a:solidFill>
              </a:rPr>
              <a:t>pizza_types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Quantity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Description : Contains details of individual items in each order, including the type of pizza and the quantity ordered.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b="1" dirty="0" err="1">
                <a:solidFill>
                  <a:schemeClr val="bg2"/>
                </a:solidFill>
              </a:rPr>
              <a:t>Pizza_types</a:t>
            </a:r>
            <a:r>
              <a:rPr lang="en-US" b="1" dirty="0">
                <a:solidFill>
                  <a:schemeClr val="bg2"/>
                </a:solidFill>
              </a:rPr>
              <a:t> 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Attributes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Pizza_type_id</a:t>
            </a:r>
            <a:r>
              <a:rPr lang="en-US" b="1" dirty="0">
                <a:solidFill>
                  <a:schemeClr val="bg2"/>
                </a:solidFill>
              </a:rPr>
              <a:t> (primary key)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01BB0-E090-43C0-BE2B-9BA10ACBF7B3}"/>
              </a:ext>
            </a:extLst>
          </p:cNvPr>
          <p:cNvSpPr txBox="1"/>
          <p:nvPr/>
        </p:nvSpPr>
        <p:spPr>
          <a:xfrm>
            <a:off x="742950" y="638175"/>
            <a:ext cx="10248900" cy="530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endParaRPr lang="en-US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Categories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Ingradients</a:t>
            </a:r>
            <a:endParaRPr lang="en-US" dirty="0">
              <a:solidFill>
                <a:schemeClr val="bg2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Description : Describes the available pizza types with relevant information like pizza name, category (e.g., Chicken, Veg), and ingredients.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b="1" dirty="0">
                <a:solidFill>
                  <a:schemeClr val="bg2"/>
                </a:solidFill>
              </a:rPr>
              <a:t>Pizzas 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Attributes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Pizza_id</a:t>
            </a:r>
            <a:r>
              <a:rPr lang="en-US" dirty="0">
                <a:solidFill>
                  <a:schemeClr val="bg2"/>
                </a:solidFill>
              </a:rPr>
              <a:t> (primary key)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Pizza_type_id</a:t>
            </a:r>
            <a:r>
              <a:rPr lang="en-US" dirty="0">
                <a:solidFill>
                  <a:schemeClr val="bg2"/>
                </a:solidFill>
              </a:rPr>
              <a:t> (foreign key)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Size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Price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Description : This table has information about pizza size and price of each pizza types </a:t>
            </a:r>
          </a:p>
        </p:txBody>
      </p:sp>
    </p:spTree>
    <p:extLst>
      <p:ext uri="{BB962C8B-B14F-4D97-AF65-F5344CB8AC3E}">
        <p14:creationId xmlns:p14="http://schemas.microsoft.com/office/powerpoint/2010/main" val="1760084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833</TotalTime>
  <Words>1985</Words>
  <Application>Microsoft Office PowerPoint</Application>
  <PresentationFormat>Widescreen</PresentationFormat>
  <Paragraphs>283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Century Gothic</vt:lpstr>
      <vt:lpstr>Wingdings</vt:lpstr>
      <vt:lpstr>Wingdings 3</vt:lpstr>
      <vt:lpstr>Ion Boardroom</vt:lpstr>
      <vt:lpstr>Macro-Enabled Worksheet</vt:lpstr>
      <vt:lpstr>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Shital Yadav</dc:creator>
  <cp:lastModifiedBy>Shital Yadav</cp:lastModifiedBy>
  <cp:revision>69</cp:revision>
  <dcterms:created xsi:type="dcterms:W3CDTF">2024-11-19T10:36:14Z</dcterms:created>
  <dcterms:modified xsi:type="dcterms:W3CDTF">2024-12-11T12:04:43Z</dcterms:modified>
</cp:coreProperties>
</file>