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0" r:id="rId17"/>
    <p:sldId id="272" r:id="rId18"/>
    <p:sldId id="273" r:id="rId19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300" y="-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0A359-2FB3-4847-9D97-3491754AA7F9}" type="datetimeFigureOut">
              <a:rPr lang="en-US"/>
              <a:pPr>
                <a:defRPr/>
              </a:pPr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4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C5DAC-1A13-D34F-9418-D6257772B49C}" type="datetimeFigureOut">
              <a:rPr lang="en-US"/>
              <a:pPr>
                <a:defRPr/>
              </a:pPr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9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C0D93-568E-6D41-8E6D-0963A71A503C}" type="datetimeFigureOut">
              <a:rPr lang="en-US"/>
              <a:pPr>
                <a:defRPr/>
              </a:pPr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1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8603A-2399-D64A-8203-C8F297F981E8}" type="datetimeFigureOut">
              <a:rPr lang="en-US"/>
              <a:pPr>
                <a:defRPr/>
              </a:pPr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35563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71F39-3D09-F149-B1A1-DC2A7DB4A435}" type="datetimeFigureOut">
              <a:rPr lang="en-US"/>
              <a:pPr>
                <a:defRPr/>
              </a:pPr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8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6377"/>
            <a:ext cx="4038600" cy="31182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76377"/>
            <a:ext cx="4038600" cy="31182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7E973-E761-9943-801C-DE1E51E28431}" type="datetimeFigureOut">
              <a:rPr lang="en-US"/>
              <a:pPr>
                <a:defRPr/>
              </a:pPr>
              <a:t>12/4/2023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6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50504"/>
            <a:ext cx="8229600" cy="80129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CE534-2B3A-FA4B-B87A-8AC244117610}" type="datetimeFigureOut">
              <a:rPr lang="en-US"/>
              <a:pPr>
                <a:defRPr/>
              </a:pPr>
              <a:t>12/4/2023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9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DFFB5-C0BC-DE4D-9A38-E0EE75FC9E15}" type="datetimeFigureOut">
              <a:rPr lang="en-US"/>
              <a:pPr>
                <a:defRPr/>
              </a:pPr>
              <a:t>12/4/2023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8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2570F-F7E3-1F40-B6F3-59FE945D5A70}" type="datetimeFigureOut">
              <a:rPr lang="en-US"/>
              <a:pPr>
                <a:defRPr/>
              </a:pPr>
              <a:t>12/4/2023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0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1E9B0-C3DF-544F-BB14-A487ECCC7F43}" type="datetimeFigureOut">
              <a:rPr lang="en-US"/>
              <a:pPr>
                <a:defRPr/>
              </a:pPr>
              <a:t>12/4/2023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0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4B1CF-5E0C-5D41-A3E2-D78942339385}" type="datetimeFigureOut">
              <a:rPr lang="en-US"/>
              <a:pPr>
                <a:defRPr/>
              </a:pPr>
              <a:t>12/4/2023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0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75085"/>
            <a:ext cx="8229600" cy="80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66950"/>
            <a:ext cx="8229600" cy="2327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944504B-B211-B34D-97AF-78446C71FCDD}" type="datetimeFigureOut">
              <a:rPr lang="en-US" smtClean="0"/>
              <a:pPr>
                <a:defRPr/>
              </a:pPr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52194" cy="457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SNIP – Single Shot Network Pruning Based on Connection Sensitivity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 err="1"/>
              <a:t>Namhoon</a:t>
            </a:r>
            <a:r>
              <a:rPr lang="en-US" dirty="0"/>
              <a:t> Lee, </a:t>
            </a:r>
            <a:r>
              <a:rPr lang="en-US" dirty="0" err="1"/>
              <a:t>Thalaiyasingam</a:t>
            </a:r>
            <a:r>
              <a:rPr lang="en-US" dirty="0"/>
              <a:t> </a:t>
            </a:r>
            <a:r>
              <a:rPr lang="en-US" dirty="0" err="1"/>
              <a:t>Ajanthan</a:t>
            </a:r>
            <a:r>
              <a:rPr lang="en-US" dirty="0"/>
              <a:t> &amp; Philip H. S. Torr </a:t>
            </a: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/>
              <a:t>University of Oxford</a:t>
            </a:r>
            <a:endParaRPr lang="en-US" dirty="0"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0FE3A-A138-22D1-D6B2-5E5CFA038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5CC780-F7C3-A1D3-245C-EAD248405D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1948" y="1476375"/>
            <a:ext cx="6523771" cy="144785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C3A9AF-2DA0-6BEA-4038-6127240DF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898" y="4217577"/>
            <a:ext cx="4921503" cy="5016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2D64C6-1E2A-A0D6-00BF-DDEDDF278203}"/>
              </a:ext>
            </a:extLst>
          </p:cNvPr>
          <p:cNvSpPr txBox="1"/>
          <p:nvPr/>
        </p:nvSpPr>
        <p:spPr>
          <a:xfrm>
            <a:off x="1361948" y="3028950"/>
            <a:ext cx="62644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Note that computing ∆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Lj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for each j ∈ {1 . . . m} is prohibitively expensive as it requires m + 1 (usually in the order of millions) forward passes over the dataset. In fact, since c is binary, L is not differentiable with respect to c, and it is easy to see that ∆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Lj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attempts to measure the influence of connection j on the loss function in this discrete setting. Therefore, by relaxing the binary constraint on the indicator variables c, ∆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Lj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can be approximated by the derivative of L with respect to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cj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, which we denote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gj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(w; D). Hence, the effect of connection j on the loss can be written as:</a:t>
            </a:r>
          </a:p>
        </p:txBody>
      </p:sp>
    </p:spTree>
    <p:extLst>
      <p:ext uri="{BB962C8B-B14F-4D97-AF65-F5344CB8AC3E}">
        <p14:creationId xmlns:p14="http://schemas.microsoft.com/office/powerpoint/2010/main" val="1932308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FDC15-2E13-30C8-11E9-288FEB22D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AFA759-B654-E1EA-8EA8-60F8E2D92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0217" y="1890252"/>
            <a:ext cx="6300921" cy="1477994"/>
          </a:xfrm>
        </p:spPr>
      </p:pic>
    </p:spTree>
    <p:extLst>
      <p:ext uri="{BB962C8B-B14F-4D97-AF65-F5344CB8AC3E}">
        <p14:creationId xmlns:p14="http://schemas.microsoft.com/office/powerpoint/2010/main" val="2183869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F41C6-E711-E9C1-CE9D-A36280F84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83C91C-0674-8C65-11AD-B4F62A1C5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047" y="1763666"/>
            <a:ext cx="6143906" cy="2186034"/>
          </a:xfrm>
        </p:spPr>
      </p:pic>
    </p:spTree>
    <p:extLst>
      <p:ext uri="{BB962C8B-B14F-4D97-AF65-F5344CB8AC3E}">
        <p14:creationId xmlns:p14="http://schemas.microsoft.com/office/powerpoint/2010/main" val="1791729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1472E-A51D-A8A8-8EDD-324A69E4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B7054-2483-C9FE-5B5F-545EB260C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2550"/>
            <a:ext cx="8229600" cy="3657600"/>
          </a:xfrm>
        </p:spPr>
        <p:txBody>
          <a:bodyPr/>
          <a:lstStyle/>
          <a:p>
            <a:r>
              <a:rPr lang="en-US" sz="1800" dirty="0"/>
              <a:t>Saliency measure defined in Equation 6 depends on the value of weights w used to evaluate the derivative as well as the dataset D and the loss function L</a:t>
            </a:r>
          </a:p>
          <a:p>
            <a:r>
              <a:rPr lang="en-US" sz="1800" dirty="0"/>
              <a:t>Firstly, in order to minimize the impact of weights on the derivatives ∂L/∂</a:t>
            </a:r>
            <a:r>
              <a:rPr lang="en-US" sz="1800" dirty="0" err="1"/>
              <a:t>cj</a:t>
            </a:r>
            <a:r>
              <a:rPr lang="en-US" sz="1800" dirty="0"/>
              <a:t>, we need to choose these weights carefully. For instance, if the weights are too large, the activations after the non-linear function (e.g., sigmoid) will be saturated, which would result in uninformative gradients</a:t>
            </a:r>
          </a:p>
          <a:p>
            <a:r>
              <a:rPr lang="en-US" sz="1800" dirty="0"/>
              <a:t>Additionally, saliency measure should be robust to architecture variations</a:t>
            </a:r>
          </a:p>
          <a:p>
            <a:r>
              <a:rPr lang="en-US" sz="1800" dirty="0"/>
              <a:t>If the initial weights have a fixed variance, this would make the gradient and in turn our saliency measure, to be dependent on the architectural characteristics therefor initialize with variance scaling </a:t>
            </a:r>
          </a:p>
        </p:txBody>
      </p:sp>
    </p:spTree>
    <p:extLst>
      <p:ext uri="{BB962C8B-B14F-4D97-AF65-F5344CB8AC3E}">
        <p14:creationId xmlns:p14="http://schemas.microsoft.com/office/powerpoint/2010/main" val="1711247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B4A6F-A4F2-DEB7-DC98-6B27EEBE2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 with previous 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3310EA-38B1-041F-ED9B-D8723754F9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2137" y="1400175"/>
            <a:ext cx="5965143" cy="2879725"/>
          </a:xfrm>
        </p:spPr>
      </p:pic>
    </p:spTree>
    <p:extLst>
      <p:ext uri="{BB962C8B-B14F-4D97-AF65-F5344CB8AC3E}">
        <p14:creationId xmlns:p14="http://schemas.microsoft.com/office/powerpoint/2010/main" val="2467075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AC105-8C2F-7FA8-2CA1-878DC0D37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B7E45-D5A4-20C8-3D21-445361E9E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118247"/>
          </a:xfrm>
        </p:spPr>
        <p:txBody>
          <a:bodyPr/>
          <a:lstStyle/>
          <a:p>
            <a:r>
              <a:rPr lang="en-US" dirty="0"/>
              <a:t>Dataset – MNIST, CIFAR10</a:t>
            </a:r>
          </a:p>
          <a:p>
            <a:r>
              <a:rPr lang="en-US" dirty="0"/>
              <a:t>Architectures- </a:t>
            </a:r>
            <a:r>
              <a:rPr lang="en-US" dirty="0" err="1"/>
              <a:t>AlexNet</a:t>
            </a:r>
            <a:r>
              <a:rPr lang="en-US" dirty="0"/>
              <a:t>, VGG, WRN, LSTM, GRU</a:t>
            </a:r>
          </a:p>
        </p:txBody>
      </p:sp>
    </p:spTree>
    <p:extLst>
      <p:ext uri="{BB962C8B-B14F-4D97-AF65-F5344CB8AC3E}">
        <p14:creationId xmlns:p14="http://schemas.microsoft.com/office/powerpoint/2010/main" val="2259641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F1E53-52B4-8911-16C3-0F8B94A3F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from Papers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91B3F4-54E2-F586-D46C-78AF98A53D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3586" y="1487409"/>
            <a:ext cx="5416828" cy="3035456"/>
          </a:xfrm>
        </p:spPr>
      </p:pic>
    </p:spTree>
    <p:extLst>
      <p:ext uri="{BB962C8B-B14F-4D97-AF65-F5344CB8AC3E}">
        <p14:creationId xmlns:p14="http://schemas.microsoft.com/office/powerpoint/2010/main" val="3832670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7CEB0-D6E8-6B1A-5588-A76AC65E4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F320C-416D-5424-D6A1-AB8DBF7A7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30706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Before Pruning						After Pruning					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7835DB-DB80-22E4-382B-0D47A648C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674" y="2020434"/>
            <a:ext cx="3588076" cy="27801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8D1556-1D02-6ED8-6C6F-7F66676EFA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4103" r="14103"/>
          <a:stretch/>
        </p:blipFill>
        <p:spPr>
          <a:xfrm>
            <a:off x="4572000" y="1883262"/>
            <a:ext cx="4159250" cy="305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63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284B5-099C-79C3-7F83-53F05C879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18537E-50FC-A3BF-674E-39847096FA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6094" y="1381125"/>
            <a:ext cx="4266755" cy="36254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C85775-9A99-439F-BD02-73CE9ECD1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195" y="2051050"/>
            <a:ext cx="3744687" cy="167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990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196DA-B12E-35CD-5E59-2754DC51E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E4443-172E-27D5-4294-1E1C0C528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57350"/>
            <a:ext cx="8229600" cy="2937272"/>
          </a:xfrm>
        </p:spPr>
        <p:txBody>
          <a:bodyPr/>
          <a:lstStyle/>
          <a:p>
            <a:pPr algn="just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Proposes a new method for 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pruning deep neural networks that can reduce the number of parameters and computational cost without sacrificing performance.</a:t>
            </a:r>
          </a:p>
          <a:p>
            <a:pPr algn="just"/>
            <a:endParaRPr lang="en-US" sz="1800" b="0" i="0" dirty="0">
              <a:solidFill>
                <a:srgbClr val="11111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ased on a saliency criterion that measures the importance of each connection in the network before training.</a:t>
            </a:r>
          </a:p>
          <a:p>
            <a:pPr algn="just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ethod is simple, versatile, and interpretable, and can be applied to various architectures such as convolutional, residual, and recurrent networks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305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C03BE-D1C3-45C9-69C0-EB46AA715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CD149-0D91-5BCF-C91A-D0F5832F3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11824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Why Pruning ?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Pruning large neural networks can improve their efficiency, generalization, and interpretability</a:t>
            </a:r>
          </a:p>
          <a:p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r>
              <a:rPr lang="en-US" dirty="0">
                <a:solidFill>
                  <a:srgbClr val="111111"/>
                </a:solidFill>
                <a:latin typeface="-apple-system"/>
              </a:rPr>
              <a:t>E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nable deployment on resource-limited devices and applications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49834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86EE5-53EA-E95E-EF62-4E13311C5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DC46A-2B79-20D4-8944-B44095D49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09700"/>
            <a:ext cx="8229600" cy="318492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Challenges of existing methods: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Most existing methods require pretraining, complex pruning schedules, additional hyperparameters, or architecture-dependent constraints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epend on the scale of the weights or the Hessian matrix, which are not reliable indicators of connection importance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235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D9154-42B0-C98C-70D5-68B9F5F08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2D4F6E-280D-5E01-F872-BCCD8671CA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5649" y="1582706"/>
            <a:ext cx="4568951" cy="10501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4D8E03-1AAC-EA46-2390-0649A67CE340}"/>
              </a:ext>
            </a:extLst>
          </p:cNvPr>
          <p:cNvSpPr txBox="1"/>
          <p:nvPr/>
        </p:nvSpPr>
        <p:spPr>
          <a:xfrm>
            <a:off x="457200" y="3067050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Conventional Approach: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Optimize by adding sparsity enforcing penalty terms</a:t>
            </a:r>
          </a:p>
          <a:p>
            <a:r>
              <a:rPr lang="en-US" b="1" dirty="0"/>
              <a:t>Drawbacks:</a:t>
            </a:r>
          </a:p>
          <a:p>
            <a:r>
              <a:rPr lang="en-US" dirty="0"/>
              <a:t>Methods often turn out to be inferior to saliency-based methods in terms of resulting sparsity and require heavily tuned hyperparameter settings to obtain comparable results.</a:t>
            </a:r>
          </a:p>
        </p:txBody>
      </p:sp>
    </p:spTree>
    <p:extLst>
      <p:ext uri="{BB962C8B-B14F-4D97-AF65-F5344CB8AC3E}">
        <p14:creationId xmlns:p14="http://schemas.microsoft.com/office/powerpoint/2010/main" val="1414940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EDFB0-C60D-8DEE-562C-904EF7ECD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F1590-20CF-42DF-7E68-2DD95E4AA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118247"/>
          </a:xfrm>
        </p:spPr>
        <p:txBody>
          <a:bodyPr/>
          <a:lstStyle/>
          <a:p>
            <a:r>
              <a:rPr lang="en-US" sz="1800" dirty="0"/>
              <a:t>Saliency based methods treat the problem as selectively removing redundant parameters (or connections) in the neural network</a:t>
            </a:r>
          </a:p>
          <a:p>
            <a:pPr marL="0" indent="0">
              <a:buNone/>
            </a:pPr>
            <a:r>
              <a:rPr lang="en-US" sz="1800" b="1" dirty="0"/>
              <a:t>Criterion:</a:t>
            </a:r>
          </a:p>
          <a:p>
            <a:r>
              <a:rPr lang="en-US" sz="1800" dirty="0"/>
              <a:t>Magnitude of weights i.e. weights below threshold value are redundant</a:t>
            </a:r>
          </a:p>
          <a:p>
            <a:r>
              <a:rPr lang="en-US" sz="1800" dirty="0"/>
              <a:t>Hessian of the loss with respect to the weights</a:t>
            </a:r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235C0D-0AE2-2C41-160C-C6ED9F103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671" y="3279746"/>
            <a:ext cx="4991357" cy="111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07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CE0A4-1751-1F41-A050-66C54E4F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8C044-DF6E-9485-4B16-B56147D29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6550"/>
            <a:ext cx="8229600" cy="2988072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Drawbacks:</a:t>
            </a:r>
          </a:p>
          <a:p>
            <a:r>
              <a:rPr lang="en-US" sz="1800" dirty="0"/>
              <a:t>Both of these criteria depend on the scale of the weights and in turn require pretraining and are very sensitive to the architectural choices </a:t>
            </a:r>
          </a:p>
          <a:p>
            <a:endParaRPr lang="en-US" sz="1800" dirty="0"/>
          </a:p>
          <a:p>
            <a:r>
              <a:rPr lang="en-US" sz="1800" dirty="0"/>
              <a:t>For instance, different normalization layers affect the scale of the weights in a different way, and this would non-trivially affect the saliency score</a:t>
            </a:r>
          </a:p>
          <a:p>
            <a:endParaRPr lang="en-US" sz="1800" dirty="0"/>
          </a:p>
          <a:p>
            <a:r>
              <a:rPr lang="en-US" sz="1800" dirty="0"/>
              <a:t>Pruning and the optimization steps are alternated many times throughout training, resulting in highly expensive prune – retrain cycles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700858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11913-0C25-5529-44AA-015657F37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42303-259F-0B73-EAA8-AF55E6E0A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62100"/>
            <a:ext cx="8432800" cy="3225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Connection Sensitivity</a:t>
            </a:r>
          </a:p>
          <a:p>
            <a:r>
              <a:rPr lang="en-US" sz="18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sz="18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normalized magnitude of the derivatives of the loss function with respect to the binary indicators of connection presence</a:t>
            </a:r>
            <a:b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</a:b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 - </a:t>
            </a:r>
            <a:r>
              <a:rPr lang="en-US" sz="18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esign a method that can selectively prune redundant connections for the given task in a data-dependent way even before training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147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261D0-C32C-AC1F-2D33-ED0662902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BA9DB-CF45-F09D-136E-AF9744752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81150"/>
            <a:ext cx="8229600" cy="3013472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Intend to measure the importance (or sensitivity) of each connection independently of its weight</a:t>
            </a:r>
          </a:p>
          <a:p>
            <a:r>
              <a:rPr lang="en-US" sz="1800" dirty="0"/>
              <a:t>Introduce auxiliary indicator variables c ∈ {0, 1}</a:t>
            </a:r>
            <a:r>
              <a:rPr lang="en-US" sz="1800" baseline="30000" dirty="0"/>
              <a:t>M</a:t>
            </a:r>
            <a:r>
              <a:rPr lang="en-US" sz="1800" dirty="0"/>
              <a:t> representing the connectivity of parameters w.  Now, given the sparsity level κ, Equation 1 can be correspondingly modified 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E733E7-98AC-9CB7-60B9-395168883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072" y="3140395"/>
            <a:ext cx="4953255" cy="149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495730"/>
      </p:ext>
    </p:extLst>
  </p:cSld>
  <p:clrMapOvr>
    <a:masterClrMapping/>
  </p:clrMapOvr>
</p:sld>
</file>

<file path=ppt/theme/theme1.xml><?xml version="1.0" encoding="utf-8"?>
<a:theme xmlns:a="http://schemas.openxmlformats.org/drawingml/2006/main" name="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ncstate-ppt-template-16x9-horizontal-left-brick</Template>
  <TotalTime>285</TotalTime>
  <Words>729</Words>
  <Application>Microsoft Office PowerPoint</Application>
  <PresentationFormat>On-screen Show (16:9)</PresentationFormat>
  <Paragraphs>62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-apple-system</vt:lpstr>
      <vt:lpstr>Arial</vt:lpstr>
      <vt:lpstr>Calibri</vt:lpstr>
      <vt:lpstr>NCStateU-horizontal-left-logo</vt:lpstr>
      <vt:lpstr>SNIP – Single Shot Network Pruning Based on Connection Sensitivity</vt:lpstr>
      <vt:lpstr>Summary</vt:lpstr>
      <vt:lpstr>Motivation</vt:lpstr>
      <vt:lpstr>Motivation</vt:lpstr>
      <vt:lpstr>Related Work</vt:lpstr>
      <vt:lpstr>Related Work</vt:lpstr>
      <vt:lpstr>Related Work</vt:lpstr>
      <vt:lpstr>Method</vt:lpstr>
      <vt:lpstr>Method</vt:lpstr>
      <vt:lpstr>Method</vt:lpstr>
      <vt:lpstr>Method</vt:lpstr>
      <vt:lpstr>Method</vt:lpstr>
      <vt:lpstr>Discussion</vt:lpstr>
      <vt:lpstr>Comparisons with previous work</vt:lpstr>
      <vt:lpstr>Experiment</vt:lpstr>
      <vt:lpstr>Results from Papers</vt:lpstr>
      <vt:lpstr>Experimental Results</vt:lpstr>
      <vt:lpstr>Experimental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SNIP – Single Shot Network Pruning Based on Connection Sensitivity</dc:title>
  <dc:creator>Shitikantha Bagh</dc:creator>
  <cp:lastModifiedBy>Shitikantha Bagh</cp:lastModifiedBy>
  <cp:revision>1</cp:revision>
  <dcterms:created xsi:type="dcterms:W3CDTF">2023-12-04T10:18:05Z</dcterms:created>
  <dcterms:modified xsi:type="dcterms:W3CDTF">2023-12-04T15:03:50Z</dcterms:modified>
</cp:coreProperties>
</file>