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Encode Sans Condense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j/YjFjI+YZVrdwoEiP5SIuDutE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EncodeSansCondensed-bold.fntdata"/><Relationship Id="rId27" Type="http://schemas.openxmlformats.org/officeDocument/2006/relationships/font" Target="fonts/EncodeSansCondense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0791770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90791770c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03ce92f0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903ce92f0d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03ce92f0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903ce92f0d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03ce92f0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903ce92f0d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03ce92f0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903ce92f0d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0791770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90791770c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0791770c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90791770ca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0791770c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90791770ca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03ce92f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903ce92f0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03ce92f0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903ce92f0d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03ce92f0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903ce92f0d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03ce92f0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903ce92f0d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grpSp>
        <p:nvGrpSpPr>
          <p:cNvPr id="10" name="Google Shape;10;p4"/>
          <p:cNvGrpSpPr/>
          <p:nvPr/>
        </p:nvGrpSpPr>
        <p:grpSpPr>
          <a:xfrm>
            <a:off x="830392" y="1191256"/>
            <a:ext cx="745763" cy="45826"/>
            <a:chOff x="4580561" y="2589004"/>
            <a:chExt cx="1064464" cy="25200"/>
          </a:xfrm>
        </p:grpSpPr>
        <p:sp>
          <p:nvSpPr>
            <p:cNvPr id="11" name="Google Shape;11;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 name="Google Shape;13;p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4" name="Google Shape;14;p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5" name="Google Shape;15;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2" name="Shape 82"/>
        <p:cNvGrpSpPr/>
        <p:nvPr/>
      </p:nvGrpSpPr>
      <p:grpSpPr>
        <a:xfrm>
          <a:off x="0" y="0"/>
          <a:ext cx="0" cy="0"/>
          <a:chOff x="0" y="0"/>
          <a:chExt cx="0" cy="0"/>
        </a:xfrm>
      </p:grpSpPr>
      <p:sp>
        <p:nvSpPr>
          <p:cNvPr id="83" name="Google Shape;83;p13"/>
          <p:cNvSpPr/>
          <p:nvPr/>
        </p:nvSpPr>
        <p:spPr>
          <a:xfrm>
            <a:off x="1650" y="4749880"/>
            <a:ext cx="9144000" cy="393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4" name="Google Shape;84;p13"/>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grpSp>
        <p:nvGrpSpPr>
          <p:cNvPr id="85" name="Google Shape;85;p13"/>
          <p:cNvGrpSpPr/>
          <p:nvPr/>
        </p:nvGrpSpPr>
        <p:grpSpPr>
          <a:xfrm>
            <a:off x="830392" y="4169130"/>
            <a:ext cx="745763" cy="45826"/>
            <a:chOff x="4580561" y="2589004"/>
            <a:chExt cx="1064464" cy="25200"/>
          </a:xfrm>
        </p:grpSpPr>
        <p:sp>
          <p:nvSpPr>
            <p:cNvPr id="86" name="Google Shape;86;p1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1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9" name="Google Shape;89;p1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90" name="Google Shape;90;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yiti Analytics Steamline Theme" type="blank">
  <p:cSld name="BLANK">
    <p:spTree>
      <p:nvGrpSpPr>
        <p:cNvPr id="91" name="Shape 91"/>
        <p:cNvGrpSpPr/>
        <p:nvPr/>
      </p:nvGrpSpPr>
      <p:grpSpPr>
        <a:xfrm>
          <a:off x="0" y="0"/>
          <a:ext cx="0" cy="0"/>
          <a:chOff x="0" y="0"/>
          <a:chExt cx="0" cy="0"/>
        </a:xfrm>
      </p:grpSpPr>
      <p:sp>
        <p:nvSpPr>
          <p:cNvPr id="92" name="Google Shape;92;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93" name="Google Shape;93;p14"/>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97" name="Google Shape;97;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98" name="Google Shape;98;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99" name="Google Shape;99;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5"/>
          <p:cNvGrpSpPr/>
          <p:nvPr/>
        </p:nvGrpSpPr>
        <p:grpSpPr>
          <a:xfrm>
            <a:off x="830392" y="657856"/>
            <a:ext cx="745763" cy="45826"/>
            <a:chOff x="4580561" y="2589004"/>
            <a:chExt cx="1064464" cy="25200"/>
          </a:xfrm>
        </p:grpSpPr>
        <p:sp>
          <p:nvSpPr>
            <p:cNvPr id="19" name="Google Shape;19;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5"/>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2" name="Google Shape;22;p5"/>
          <p:cNvSpPr txBox="1"/>
          <p:nvPr>
            <p:ph idx="1" type="body"/>
          </p:nvPr>
        </p:nvSpPr>
        <p:spPr>
          <a:xfrm>
            <a:off x="729450" y="15454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3" name="Google Shape;23;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5"/>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6"/>
          <p:cNvGrpSpPr/>
          <p:nvPr/>
        </p:nvGrpSpPr>
        <p:grpSpPr>
          <a:xfrm>
            <a:off x="830392" y="1191256"/>
            <a:ext cx="745763" cy="45826"/>
            <a:chOff x="4580561" y="2589004"/>
            <a:chExt cx="1064464" cy="25200"/>
          </a:xfrm>
        </p:grpSpPr>
        <p:sp>
          <p:nvSpPr>
            <p:cNvPr id="27" name="Google Shape;27;p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6"/>
          <p:cNvSpPr/>
          <p:nvPr/>
        </p:nvSpPr>
        <p:spPr>
          <a:xfrm>
            <a:off x="1650" y="4749880"/>
            <a:ext cx="9144000" cy="393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 name="Google Shape;31;p6"/>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
        <p:nvSpPr>
          <p:cNvPr id="32" name="Google Shape;32;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grpSp>
        <p:nvGrpSpPr>
          <p:cNvPr id="34" name="Google Shape;34;p7"/>
          <p:cNvGrpSpPr/>
          <p:nvPr/>
        </p:nvGrpSpPr>
        <p:grpSpPr>
          <a:xfrm>
            <a:off x="830392" y="719639"/>
            <a:ext cx="745763" cy="45826"/>
            <a:chOff x="4580561" y="2589004"/>
            <a:chExt cx="1064464" cy="25200"/>
          </a:xfrm>
        </p:grpSpPr>
        <p:sp>
          <p:nvSpPr>
            <p:cNvPr id="35" name="Google Shape;35;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7"/>
          <p:cNvSpPr txBox="1"/>
          <p:nvPr>
            <p:ph type="title"/>
          </p:nvPr>
        </p:nvSpPr>
        <p:spPr>
          <a:xfrm>
            <a:off x="729450" y="847034"/>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8" name="Google Shape;38;p7"/>
          <p:cNvSpPr txBox="1"/>
          <p:nvPr>
            <p:ph idx="1" type="body"/>
          </p:nvPr>
        </p:nvSpPr>
        <p:spPr>
          <a:xfrm>
            <a:off x="729325" y="1607259"/>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7"/>
          <p:cNvSpPr txBox="1"/>
          <p:nvPr>
            <p:ph idx="2" type="body"/>
          </p:nvPr>
        </p:nvSpPr>
        <p:spPr>
          <a:xfrm>
            <a:off x="4643604" y="1607259"/>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0" name="Google Shape;40;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7"/>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 name="Google Shape;42;p7"/>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grpSp>
        <p:nvGrpSpPr>
          <p:cNvPr id="44" name="Google Shape;44;p8"/>
          <p:cNvGrpSpPr/>
          <p:nvPr/>
        </p:nvGrpSpPr>
        <p:grpSpPr>
          <a:xfrm>
            <a:off x="830392" y="1191256"/>
            <a:ext cx="745763" cy="45826"/>
            <a:chOff x="4580561" y="2589004"/>
            <a:chExt cx="1064464" cy="25200"/>
          </a:xfrm>
        </p:grpSpPr>
        <p:sp>
          <p:nvSpPr>
            <p:cNvPr id="45" name="Google Shape;45;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8"/>
          <p:cNvSpPr txBox="1"/>
          <p:nvPr>
            <p:ph type="title"/>
          </p:nvPr>
        </p:nvSpPr>
        <p:spPr>
          <a:xfrm>
            <a:off x="729450" y="12424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8" name="Google Shape;48;p8"/>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50" name="Google Shape;50;p8"/>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9"/>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9"/>
          <p:cNvGrpSpPr/>
          <p:nvPr/>
        </p:nvGrpSpPr>
        <p:grpSpPr>
          <a:xfrm>
            <a:off x="802942" y="655806"/>
            <a:ext cx="745763" cy="45826"/>
            <a:chOff x="4580561" y="2589004"/>
            <a:chExt cx="1064464" cy="25200"/>
          </a:xfrm>
        </p:grpSpPr>
        <p:sp>
          <p:nvSpPr>
            <p:cNvPr id="54" name="Google Shape;5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9"/>
          <p:cNvSpPr txBox="1"/>
          <p:nvPr>
            <p:ph type="title"/>
          </p:nvPr>
        </p:nvSpPr>
        <p:spPr>
          <a:xfrm>
            <a:off x="702550" y="78320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7" name="Google Shape;57;p9"/>
          <p:cNvSpPr txBox="1"/>
          <p:nvPr>
            <p:ph idx="1" type="body"/>
          </p:nvPr>
        </p:nvSpPr>
        <p:spPr>
          <a:xfrm>
            <a:off x="693775" y="224627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8" name="Google Shape;58;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9"/>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0" name="Shape 60"/>
        <p:cNvGrpSpPr/>
        <p:nvPr/>
      </p:nvGrpSpPr>
      <p:grpSpPr>
        <a:xfrm>
          <a:off x="0" y="0"/>
          <a:ext cx="0" cy="0"/>
          <a:chOff x="0" y="0"/>
          <a:chExt cx="0" cy="0"/>
        </a:xfrm>
      </p:grpSpPr>
      <p:sp>
        <p:nvSpPr>
          <p:cNvPr id="61" name="Google Shape;61;p10"/>
          <p:cNvSpPr/>
          <p:nvPr/>
        </p:nvSpPr>
        <p:spPr>
          <a:xfrm>
            <a:off x="0" y="4749850"/>
            <a:ext cx="9144000" cy="3936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10"/>
          <p:cNvGrpSpPr/>
          <p:nvPr/>
        </p:nvGrpSpPr>
        <p:grpSpPr>
          <a:xfrm>
            <a:off x="830392" y="4169130"/>
            <a:ext cx="745763" cy="45826"/>
            <a:chOff x="4580561" y="2589004"/>
            <a:chExt cx="1064464" cy="25200"/>
          </a:xfrm>
        </p:grpSpPr>
        <p:sp>
          <p:nvSpPr>
            <p:cNvPr id="63" name="Google Shape;63;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1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6" name="Google Shape;66;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67" name="Google Shape;67;p10"/>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11"/>
          <p:cNvSpPr/>
          <p:nvPr/>
        </p:nvSpPr>
        <p:spPr>
          <a:xfrm>
            <a:off x="4575425"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 name="Google Shape;70;p11"/>
          <p:cNvGrpSpPr/>
          <p:nvPr/>
        </p:nvGrpSpPr>
        <p:grpSpPr>
          <a:xfrm>
            <a:off x="830392" y="1191256"/>
            <a:ext cx="745763" cy="45826"/>
            <a:chOff x="4580561" y="2589004"/>
            <a:chExt cx="1064464" cy="25200"/>
          </a:xfrm>
        </p:grpSpPr>
        <p:sp>
          <p:nvSpPr>
            <p:cNvPr id="71" name="Google Shape;71;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1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74" name="Google Shape;74;p1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5" name="Google Shape;75;p1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11"/>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 name="Shape 78"/>
        <p:cNvGrpSpPr/>
        <p:nvPr/>
      </p:nvGrpSpPr>
      <p:grpSpPr>
        <a:xfrm>
          <a:off x="0" y="0"/>
          <a:ext cx="0" cy="0"/>
          <a:chOff x="0" y="0"/>
          <a:chExt cx="0" cy="0"/>
        </a:xfrm>
      </p:grpSpPr>
      <p:sp>
        <p:nvSpPr>
          <p:cNvPr id="79" name="Google Shape;79;p1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80" name="Google Shape;80;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81" name="Google Shape;81;p12"/>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flightera.net/fr/airport/Port-au-Prince/MTPP/arrival" TargetMode="External"/><Relationship Id="rId4" Type="http://schemas.openxmlformats.org/officeDocument/2006/relationships/hyperlink" Target="https://www.flightera.net/fr/airport/Port-au-Prince/MTPP/arrival." TargetMode="External"/><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90791770ca_0_6"/>
          <p:cNvSpPr txBox="1"/>
          <p:nvPr>
            <p:ph type="ctrTitle"/>
          </p:nvPr>
        </p:nvSpPr>
        <p:spPr>
          <a:xfrm>
            <a:off x="363425" y="1739400"/>
            <a:ext cx="43905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Prediction of Flight Delay</a:t>
            </a:r>
            <a:br>
              <a:rPr lang="en">
                <a:latin typeface="Georgia"/>
                <a:ea typeface="Georgia"/>
                <a:cs typeface="Georgia"/>
                <a:sym typeface="Georgia"/>
              </a:rPr>
            </a:br>
            <a:endParaRPr>
              <a:latin typeface="Georgia"/>
              <a:ea typeface="Georgia"/>
              <a:cs typeface="Georgia"/>
              <a:sym typeface="Georgia"/>
            </a:endParaRPr>
          </a:p>
        </p:txBody>
      </p:sp>
      <p:sp>
        <p:nvSpPr>
          <p:cNvPr id="105" name="Google Shape;105;g90791770ca_0_6"/>
          <p:cNvSpPr txBox="1"/>
          <p:nvPr>
            <p:ph idx="1" type="subTitle"/>
          </p:nvPr>
        </p:nvSpPr>
        <p:spPr>
          <a:xfrm>
            <a:off x="363426" y="3404100"/>
            <a:ext cx="42000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a:latin typeface="Encode Sans Condensed"/>
                <a:ea typeface="Encode Sans Condensed"/>
                <a:cs typeface="Encode Sans Condensed"/>
                <a:sym typeface="Encode Sans Condensed"/>
              </a:rPr>
              <a:t>Jean Louis Jonilyto</a:t>
            </a:r>
            <a:endParaRPr b="1">
              <a:latin typeface="Encode Sans Condensed"/>
              <a:ea typeface="Encode Sans Condensed"/>
              <a:cs typeface="Encode Sans Condensed"/>
              <a:sym typeface="Encode Sans Condensed"/>
            </a:endParaRPr>
          </a:p>
        </p:txBody>
      </p:sp>
      <p:pic>
        <p:nvPicPr>
          <p:cNvPr descr="A screenshot of a cell phone&#10;&#10;Description automatically generated" id="106" name="Google Shape;106;g90791770ca_0_6"/>
          <p:cNvPicPr preferRelativeResize="0"/>
          <p:nvPr/>
        </p:nvPicPr>
        <p:blipFill rotWithShape="1">
          <a:blip r:embed="rId3">
            <a:alphaModFix/>
          </a:blip>
          <a:srcRect b="24482" l="4073" r="9630" t="25634"/>
          <a:stretch/>
        </p:blipFill>
        <p:spPr>
          <a:xfrm>
            <a:off x="10788026" y="8728450"/>
            <a:ext cx="2216774" cy="1025150"/>
          </a:xfrm>
          <a:prstGeom prst="rect">
            <a:avLst/>
          </a:prstGeom>
          <a:noFill/>
          <a:ln>
            <a:noFill/>
          </a:ln>
        </p:spPr>
      </p:pic>
      <p:pic>
        <p:nvPicPr>
          <p:cNvPr descr="A screenshot of a cell phone&#10;&#10;Description automatically generated" id="107" name="Google Shape;107;g90791770ca_0_6"/>
          <p:cNvPicPr preferRelativeResize="0"/>
          <p:nvPr/>
        </p:nvPicPr>
        <p:blipFill rotWithShape="1">
          <a:blip r:embed="rId3">
            <a:alphaModFix/>
          </a:blip>
          <a:srcRect b="-154906" l="-126009" r="-2144" t="0"/>
          <a:stretch/>
        </p:blipFill>
        <p:spPr>
          <a:xfrm>
            <a:off x="5053350" y="346550"/>
            <a:ext cx="4035251" cy="3197176"/>
          </a:xfrm>
          <a:prstGeom prst="rect">
            <a:avLst/>
          </a:prstGeom>
          <a:noFill/>
          <a:ln>
            <a:noFill/>
          </a:ln>
        </p:spPr>
      </p:pic>
      <p:pic>
        <p:nvPicPr>
          <p:cNvPr id="108" name="Google Shape;108;g90791770ca_0_6"/>
          <p:cNvPicPr preferRelativeResize="0"/>
          <p:nvPr/>
        </p:nvPicPr>
        <p:blipFill rotWithShape="1">
          <a:blip r:embed="rId4">
            <a:alphaModFix/>
          </a:blip>
          <a:srcRect b="-11575" l="-3157" r="-3520" t="3595"/>
          <a:stretch/>
        </p:blipFill>
        <p:spPr>
          <a:xfrm>
            <a:off x="5067300" y="1275900"/>
            <a:ext cx="3563575" cy="3607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903ce92f0d_0_38"/>
          <p:cNvSpPr txBox="1"/>
          <p:nvPr/>
        </p:nvSpPr>
        <p:spPr>
          <a:xfrm>
            <a:off x="299800" y="1836300"/>
            <a:ext cx="59961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300">
              <a:latin typeface="Times New Roman"/>
              <a:ea typeface="Times New Roman"/>
              <a:cs typeface="Times New Roman"/>
              <a:sym typeface="Times New Roman"/>
            </a:endParaRPr>
          </a:p>
        </p:txBody>
      </p:sp>
      <p:sp>
        <p:nvSpPr>
          <p:cNvPr id="168" name="Google Shape;168;g903ce92f0d_0_38"/>
          <p:cNvSpPr txBox="1"/>
          <p:nvPr>
            <p:ph idx="4294967295" type="ctrTitle"/>
          </p:nvPr>
        </p:nvSpPr>
        <p:spPr>
          <a:xfrm>
            <a:off x="400900" y="777600"/>
            <a:ext cx="4390500" cy="10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EDA</a:t>
            </a:r>
            <a:br>
              <a:rPr lang="en">
                <a:latin typeface="Georgia"/>
                <a:ea typeface="Georgia"/>
                <a:cs typeface="Georgia"/>
                <a:sym typeface="Georgia"/>
              </a:rPr>
            </a:br>
            <a:endParaRPr>
              <a:latin typeface="Georgia"/>
              <a:ea typeface="Georgia"/>
              <a:cs typeface="Georgia"/>
              <a:sym typeface="Georgia"/>
            </a:endParaRPr>
          </a:p>
        </p:txBody>
      </p:sp>
      <p:pic>
        <p:nvPicPr>
          <p:cNvPr descr="A screenshot of a cell phone&#10;&#10;Description automatically generated" id="169" name="Google Shape;169;g903ce92f0d_0_38"/>
          <p:cNvPicPr preferRelativeResize="0"/>
          <p:nvPr/>
        </p:nvPicPr>
        <p:blipFill rotWithShape="1">
          <a:blip r:embed="rId3">
            <a:alphaModFix/>
          </a:blip>
          <a:srcRect b="-95618" l="-95693" r="-1856" t="0"/>
          <a:stretch/>
        </p:blipFill>
        <p:spPr>
          <a:xfrm>
            <a:off x="5053350" y="159275"/>
            <a:ext cx="4035251" cy="3700701"/>
          </a:xfrm>
          <a:prstGeom prst="rect">
            <a:avLst/>
          </a:prstGeom>
          <a:noFill/>
          <a:ln>
            <a:noFill/>
          </a:ln>
        </p:spPr>
      </p:pic>
      <p:pic>
        <p:nvPicPr>
          <p:cNvPr id="170" name="Google Shape;170;g903ce92f0d_0_38"/>
          <p:cNvPicPr preferRelativeResize="0"/>
          <p:nvPr/>
        </p:nvPicPr>
        <p:blipFill>
          <a:blip r:embed="rId4">
            <a:alphaModFix/>
          </a:blip>
          <a:stretch>
            <a:fillRect/>
          </a:stretch>
        </p:blipFill>
        <p:spPr>
          <a:xfrm>
            <a:off x="556125" y="1390900"/>
            <a:ext cx="6972076" cy="325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903ce92f0d_0_44"/>
          <p:cNvSpPr txBox="1"/>
          <p:nvPr/>
        </p:nvSpPr>
        <p:spPr>
          <a:xfrm>
            <a:off x="299800" y="1836300"/>
            <a:ext cx="59961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300">
              <a:latin typeface="Times New Roman"/>
              <a:ea typeface="Times New Roman"/>
              <a:cs typeface="Times New Roman"/>
              <a:sym typeface="Times New Roman"/>
            </a:endParaRPr>
          </a:p>
        </p:txBody>
      </p:sp>
      <p:sp>
        <p:nvSpPr>
          <p:cNvPr id="176" name="Google Shape;176;g903ce92f0d_0_44"/>
          <p:cNvSpPr txBox="1"/>
          <p:nvPr>
            <p:ph idx="4294967295" type="ctrTitle"/>
          </p:nvPr>
        </p:nvSpPr>
        <p:spPr>
          <a:xfrm>
            <a:off x="299800" y="82550"/>
            <a:ext cx="1652400" cy="5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EDA</a:t>
            </a:r>
            <a:br>
              <a:rPr lang="en">
                <a:latin typeface="Georgia"/>
                <a:ea typeface="Georgia"/>
                <a:cs typeface="Georgia"/>
                <a:sym typeface="Georgia"/>
              </a:rPr>
            </a:br>
            <a:endParaRPr>
              <a:latin typeface="Georgia"/>
              <a:ea typeface="Georgia"/>
              <a:cs typeface="Georgia"/>
              <a:sym typeface="Georgia"/>
            </a:endParaRPr>
          </a:p>
        </p:txBody>
      </p:sp>
      <p:pic>
        <p:nvPicPr>
          <p:cNvPr descr="A screenshot of a cell phone&#10;&#10;Description automatically generated" id="177" name="Google Shape;177;g903ce92f0d_0_44"/>
          <p:cNvPicPr preferRelativeResize="0"/>
          <p:nvPr/>
        </p:nvPicPr>
        <p:blipFill rotWithShape="1">
          <a:blip r:embed="rId3">
            <a:alphaModFix/>
          </a:blip>
          <a:srcRect b="-95618" l="-95693" r="-1856" t="0"/>
          <a:stretch/>
        </p:blipFill>
        <p:spPr>
          <a:xfrm>
            <a:off x="5053350" y="159275"/>
            <a:ext cx="4035251" cy="3700701"/>
          </a:xfrm>
          <a:prstGeom prst="rect">
            <a:avLst/>
          </a:prstGeom>
          <a:noFill/>
          <a:ln>
            <a:noFill/>
          </a:ln>
        </p:spPr>
      </p:pic>
      <p:pic>
        <p:nvPicPr>
          <p:cNvPr id="178" name="Google Shape;178;g903ce92f0d_0_44"/>
          <p:cNvPicPr preferRelativeResize="0"/>
          <p:nvPr/>
        </p:nvPicPr>
        <p:blipFill>
          <a:blip r:embed="rId4">
            <a:alphaModFix/>
          </a:blip>
          <a:stretch>
            <a:fillRect/>
          </a:stretch>
        </p:blipFill>
        <p:spPr>
          <a:xfrm>
            <a:off x="299800" y="1102175"/>
            <a:ext cx="6425300" cy="362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903ce92f0d_0_52"/>
          <p:cNvSpPr txBox="1"/>
          <p:nvPr/>
        </p:nvSpPr>
        <p:spPr>
          <a:xfrm>
            <a:off x="299800" y="1836300"/>
            <a:ext cx="59961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300">
                <a:latin typeface="Times New Roman"/>
                <a:ea typeface="Times New Roman"/>
                <a:cs typeface="Times New Roman"/>
                <a:sym typeface="Times New Roman"/>
              </a:rPr>
              <a:t>We can notice that the majority of airlines that make fewer flights are more likely to produce delays, even if JetBlue Airway, despite these many flights, remains the leader in terms of flights and delays.</a:t>
            </a:r>
            <a:endParaRPr sz="1300">
              <a:latin typeface="Times New Roman"/>
              <a:ea typeface="Times New Roman"/>
              <a:cs typeface="Times New Roman"/>
              <a:sym typeface="Times New Roman"/>
            </a:endParaRPr>
          </a:p>
        </p:txBody>
      </p:sp>
      <p:sp>
        <p:nvSpPr>
          <p:cNvPr id="184" name="Google Shape;184;g903ce92f0d_0_52"/>
          <p:cNvSpPr txBox="1"/>
          <p:nvPr>
            <p:ph idx="4294967295" type="ctrTitle"/>
          </p:nvPr>
        </p:nvSpPr>
        <p:spPr>
          <a:xfrm>
            <a:off x="400900" y="777600"/>
            <a:ext cx="4390500" cy="10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EDA</a:t>
            </a:r>
            <a:br>
              <a:rPr lang="en">
                <a:latin typeface="Georgia"/>
                <a:ea typeface="Georgia"/>
                <a:cs typeface="Georgia"/>
                <a:sym typeface="Georgia"/>
              </a:rPr>
            </a:br>
            <a:endParaRPr>
              <a:latin typeface="Georgia"/>
              <a:ea typeface="Georgia"/>
              <a:cs typeface="Georgia"/>
              <a:sym typeface="Georgia"/>
            </a:endParaRPr>
          </a:p>
        </p:txBody>
      </p:sp>
      <p:pic>
        <p:nvPicPr>
          <p:cNvPr descr="A screenshot of a cell phone&#10;&#10;Description automatically generated" id="185" name="Google Shape;185;g903ce92f0d_0_52"/>
          <p:cNvPicPr preferRelativeResize="0"/>
          <p:nvPr/>
        </p:nvPicPr>
        <p:blipFill rotWithShape="1">
          <a:blip r:embed="rId3">
            <a:alphaModFix/>
          </a:blip>
          <a:srcRect b="-95618" l="-95693" r="-1856" t="0"/>
          <a:stretch/>
        </p:blipFill>
        <p:spPr>
          <a:xfrm>
            <a:off x="5053350" y="159275"/>
            <a:ext cx="4035251" cy="3700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903ce92f0d_0_60"/>
          <p:cNvSpPr txBox="1"/>
          <p:nvPr/>
        </p:nvSpPr>
        <p:spPr>
          <a:xfrm>
            <a:off x="299800" y="1836300"/>
            <a:ext cx="59961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300">
              <a:latin typeface="Times New Roman"/>
              <a:ea typeface="Times New Roman"/>
              <a:cs typeface="Times New Roman"/>
              <a:sym typeface="Times New Roman"/>
            </a:endParaRPr>
          </a:p>
        </p:txBody>
      </p:sp>
      <p:sp>
        <p:nvSpPr>
          <p:cNvPr id="191" name="Google Shape;191;g903ce92f0d_0_60"/>
          <p:cNvSpPr txBox="1"/>
          <p:nvPr>
            <p:ph idx="4294967295" type="ctrTitle"/>
          </p:nvPr>
        </p:nvSpPr>
        <p:spPr>
          <a:xfrm>
            <a:off x="229800" y="82525"/>
            <a:ext cx="1213800" cy="66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EDA</a:t>
            </a:r>
            <a:br>
              <a:rPr lang="en">
                <a:latin typeface="Georgia"/>
                <a:ea typeface="Georgia"/>
                <a:cs typeface="Georgia"/>
                <a:sym typeface="Georgia"/>
              </a:rPr>
            </a:br>
            <a:endParaRPr>
              <a:latin typeface="Georgia"/>
              <a:ea typeface="Georgia"/>
              <a:cs typeface="Georgia"/>
              <a:sym typeface="Georgia"/>
            </a:endParaRPr>
          </a:p>
        </p:txBody>
      </p:sp>
      <p:pic>
        <p:nvPicPr>
          <p:cNvPr descr="A screenshot of a cell phone&#10;&#10;Description automatically generated" id="192" name="Google Shape;192;g903ce92f0d_0_60"/>
          <p:cNvPicPr preferRelativeResize="0"/>
          <p:nvPr/>
        </p:nvPicPr>
        <p:blipFill rotWithShape="1">
          <a:blip r:embed="rId3">
            <a:alphaModFix/>
          </a:blip>
          <a:srcRect b="-95618" l="-95693" r="-1856" t="0"/>
          <a:stretch/>
        </p:blipFill>
        <p:spPr>
          <a:xfrm>
            <a:off x="5053350" y="159275"/>
            <a:ext cx="4035251" cy="3700701"/>
          </a:xfrm>
          <a:prstGeom prst="rect">
            <a:avLst/>
          </a:prstGeom>
          <a:noFill/>
          <a:ln>
            <a:noFill/>
          </a:ln>
        </p:spPr>
      </p:pic>
      <p:pic>
        <p:nvPicPr>
          <p:cNvPr id="193" name="Google Shape;193;g903ce92f0d_0_60"/>
          <p:cNvPicPr preferRelativeResize="0"/>
          <p:nvPr/>
        </p:nvPicPr>
        <p:blipFill>
          <a:blip r:embed="rId4">
            <a:alphaModFix/>
          </a:blip>
          <a:stretch>
            <a:fillRect/>
          </a:stretch>
        </p:blipFill>
        <p:spPr>
          <a:xfrm>
            <a:off x="395650" y="1102175"/>
            <a:ext cx="6095301" cy="331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90791770ca_1_0"/>
          <p:cNvSpPr txBox="1"/>
          <p:nvPr/>
        </p:nvSpPr>
        <p:spPr>
          <a:xfrm>
            <a:off x="516750" y="799900"/>
            <a:ext cx="4217400" cy="37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latin typeface="Times New Roman"/>
                <a:ea typeface="Times New Roman"/>
                <a:cs typeface="Times New Roman"/>
                <a:sym typeface="Times New Roman"/>
              </a:rPr>
              <a:t>Table of contents :</a:t>
            </a:r>
            <a:endParaRPr b="1" sz="1600" u="sng">
              <a:latin typeface="Times New Roman"/>
              <a:ea typeface="Times New Roman"/>
              <a:cs typeface="Times New Roman"/>
              <a:sym typeface="Times New Roman"/>
            </a:endParaRPr>
          </a:p>
          <a:p>
            <a:pPr indent="0" lvl="0" marL="0" rtl="0" algn="l">
              <a:spcBef>
                <a:spcPts val="0"/>
              </a:spcBef>
              <a:spcAft>
                <a:spcPts val="0"/>
              </a:spcAft>
              <a:buNone/>
            </a:pPr>
            <a:r>
              <a:t/>
            </a:r>
            <a:endParaRPr b="1" sz="1600" u="sng">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b="1" i="1" lang="en" sz="1600">
                <a:latin typeface="Times New Roman"/>
                <a:ea typeface="Times New Roman"/>
                <a:cs typeface="Times New Roman"/>
                <a:sym typeface="Times New Roman"/>
              </a:rPr>
              <a:t>Introduction</a:t>
            </a:r>
            <a:endParaRPr b="1" i="1"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b="1" i="1" lang="en" sz="1600">
                <a:latin typeface="Times New Roman"/>
                <a:ea typeface="Times New Roman"/>
                <a:cs typeface="Times New Roman"/>
                <a:sym typeface="Times New Roman"/>
              </a:rPr>
              <a:t>Data</a:t>
            </a:r>
            <a:endParaRPr b="1" i="1"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b="1" i="1" lang="en" sz="1600">
                <a:latin typeface="Times New Roman"/>
                <a:ea typeface="Times New Roman"/>
                <a:cs typeface="Times New Roman"/>
                <a:sym typeface="Times New Roman"/>
              </a:rPr>
              <a:t>Data Preprocessing </a:t>
            </a:r>
            <a:endParaRPr b="1" i="1"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b="1" i="1" lang="en" sz="1600">
                <a:latin typeface="Times New Roman"/>
                <a:ea typeface="Times New Roman"/>
                <a:cs typeface="Times New Roman"/>
                <a:sym typeface="Times New Roman"/>
              </a:rPr>
              <a:t>Methodology </a:t>
            </a:r>
            <a:endParaRPr b="1" i="1" sz="1600">
              <a:latin typeface="Times New Roman"/>
              <a:ea typeface="Times New Roman"/>
              <a:cs typeface="Times New Roman"/>
              <a:sym typeface="Times New Roman"/>
            </a:endParaRPr>
          </a:p>
          <a:p>
            <a:pPr indent="-330200" lvl="1" marL="1371600" rtl="0" algn="l">
              <a:spcBef>
                <a:spcPts val="0"/>
              </a:spcBef>
              <a:spcAft>
                <a:spcPts val="0"/>
              </a:spcAft>
              <a:buSzPts val="1600"/>
              <a:buFont typeface="Times New Roman"/>
              <a:buAutoNum type="alphaLcPeriod"/>
            </a:pPr>
            <a:r>
              <a:rPr b="1" i="1" lang="en" sz="1600">
                <a:latin typeface="Times New Roman"/>
                <a:ea typeface="Times New Roman"/>
                <a:cs typeface="Times New Roman"/>
                <a:sym typeface="Times New Roman"/>
              </a:rPr>
              <a:t>EDA</a:t>
            </a:r>
            <a:endParaRPr b="1" i="1" sz="1600">
              <a:latin typeface="Times New Roman"/>
              <a:ea typeface="Times New Roman"/>
              <a:cs typeface="Times New Roman"/>
              <a:sym typeface="Times New Roman"/>
            </a:endParaRPr>
          </a:p>
          <a:p>
            <a:pPr indent="-330200" lvl="1" marL="1371600" rtl="0" algn="l">
              <a:spcBef>
                <a:spcPts val="0"/>
              </a:spcBef>
              <a:spcAft>
                <a:spcPts val="0"/>
              </a:spcAft>
              <a:buSzPts val="1600"/>
              <a:buFont typeface="Times New Roman"/>
              <a:buAutoNum type="alphaLcPeriod"/>
            </a:pPr>
            <a:r>
              <a:rPr b="1" i="1" lang="en" sz="1600">
                <a:latin typeface="Times New Roman"/>
                <a:ea typeface="Times New Roman"/>
                <a:cs typeface="Times New Roman"/>
                <a:sym typeface="Times New Roman"/>
              </a:rPr>
              <a:t>Modeling</a:t>
            </a:r>
            <a:endParaRPr b="1" i="1" sz="1600">
              <a:latin typeface="Times New Roman"/>
              <a:ea typeface="Times New Roman"/>
              <a:cs typeface="Times New Roman"/>
              <a:sym typeface="Times New Roman"/>
            </a:endParaRPr>
          </a:p>
          <a:p>
            <a:pPr indent="0" lvl="0" marL="0" rtl="0" algn="l">
              <a:spcBef>
                <a:spcPts val="0"/>
              </a:spcBef>
              <a:spcAft>
                <a:spcPts val="0"/>
              </a:spcAft>
              <a:buNone/>
            </a:pPr>
            <a:r>
              <a:rPr b="1" i="1" lang="en" sz="1600">
                <a:latin typeface="Times New Roman"/>
                <a:ea typeface="Times New Roman"/>
                <a:cs typeface="Times New Roman"/>
                <a:sym typeface="Times New Roman"/>
              </a:rPr>
              <a:t>5.	Conclusion</a:t>
            </a:r>
            <a:endParaRPr b="1" i="1"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a:latin typeface="Lato"/>
              <a:ea typeface="Lato"/>
              <a:cs typeface="Lato"/>
              <a:sym typeface="Lato"/>
            </a:endParaRPr>
          </a:p>
        </p:txBody>
      </p:sp>
      <p:pic>
        <p:nvPicPr>
          <p:cNvPr descr="A screenshot of a cell phone&#10;&#10;Description automatically generated" id="114" name="Google Shape;114;g90791770ca_1_0"/>
          <p:cNvPicPr preferRelativeResize="0"/>
          <p:nvPr/>
        </p:nvPicPr>
        <p:blipFill rotWithShape="1">
          <a:blip r:embed="rId3">
            <a:alphaModFix/>
          </a:blip>
          <a:srcRect b="-95618" l="-95693" r="-1856" t="0"/>
          <a:stretch/>
        </p:blipFill>
        <p:spPr>
          <a:xfrm>
            <a:off x="5053350" y="346550"/>
            <a:ext cx="4035251" cy="3197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type="title"/>
          </p:nvPr>
        </p:nvSpPr>
        <p:spPr>
          <a:xfrm>
            <a:off x="208425" y="-80825"/>
            <a:ext cx="38670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Lato"/>
                <a:ea typeface="Lato"/>
                <a:cs typeface="Lato"/>
                <a:sym typeface="Lato"/>
              </a:rPr>
              <a:t>Project Description</a:t>
            </a:r>
            <a:endParaRPr sz="2800"/>
          </a:p>
        </p:txBody>
      </p:sp>
      <p:sp>
        <p:nvSpPr>
          <p:cNvPr id="120" name="Google Shape;120;p2"/>
          <p:cNvSpPr txBox="1"/>
          <p:nvPr/>
        </p:nvSpPr>
        <p:spPr>
          <a:xfrm>
            <a:off x="641775" y="1395950"/>
            <a:ext cx="7688700" cy="29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latin typeface="Lato"/>
                <a:ea typeface="Lato"/>
                <a:cs typeface="Lato"/>
                <a:sym typeface="Lato"/>
              </a:rPr>
              <a:t>Air traffic, let's say, air transport has had a truly gigantic effect on the world. It is one of the main drivers of globalization. The commercialization of air transport has made the world a smaller, more connected place. People can easily visit, explore everywhere, every corner, even the remotest corners of the earth, allowing us to connect with cultures far removed from our own. Businesses can grow and connect with each other, and goods can be shipped around the world in a matter of hours, travel around the world has become faster with air travel.</a:t>
            </a:r>
            <a:endParaRPr>
              <a:latin typeface="Lato"/>
              <a:ea typeface="Lato"/>
              <a:cs typeface="Lato"/>
              <a:sym typeface="Lato"/>
            </a:endParaRPr>
          </a:p>
          <a:p>
            <a:pPr indent="0" lvl="0" marL="0" marR="0" rtl="0" algn="l">
              <a:lnSpc>
                <a:spcPct val="100000"/>
              </a:lnSpc>
              <a:spcBef>
                <a:spcPts val="0"/>
              </a:spcBef>
              <a:spcAft>
                <a:spcPts val="0"/>
              </a:spcAft>
              <a:buNone/>
            </a:pPr>
            <a:r>
              <a:rPr lang="en">
                <a:latin typeface="Lato"/>
                <a:ea typeface="Lato"/>
                <a:cs typeface="Lato"/>
                <a:sym typeface="Lato"/>
              </a:rPr>
              <a:t>However, in spite of all the beauty of this means of transport and all its comfort, all is not rosy for the airlines, certainly, air traffic generates big profits, and yet, some problems come to hinder them, such as: airplane accidents, breakdowns or flight delays, etc... Let's look at flight delays, because that's what my study will be based on. What is flight delay? A flight delay is when a plane should leave or arrive at a scheduled time, yet it's delayed or landed later than planned.</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p:txBody>
      </p:sp>
      <p:pic>
        <p:nvPicPr>
          <p:cNvPr descr="A screenshot of a cell phone&#10;&#10;Description automatically generated" id="121" name="Google Shape;121;p2"/>
          <p:cNvPicPr preferRelativeResize="0"/>
          <p:nvPr/>
        </p:nvPicPr>
        <p:blipFill rotWithShape="1">
          <a:blip r:embed="rId3">
            <a:alphaModFix/>
          </a:blip>
          <a:srcRect b="-122766" l="-97488" r="-1874" t="0"/>
          <a:stretch/>
        </p:blipFill>
        <p:spPr>
          <a:xfrm>
            <a:off x="5108750" y="0"/>
            <a:ext cx="4035251" cy="3197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90791770ca_1_15"/>
          <p:cNvSpPr txBox="1"/>
          <p:nvPr/>
        </p:nvSpPr>
        <p:spPr>
          <a:xfrm>
            <a:off x="470250" y="818500"/>
            <a:ext cx="8356500" cy="37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A company, which constantly has delays in its flights either on departure or arrival, could lose its customers or contracts, because a customer who is not satisfied with its services is almost lost, the loss of customers results in a decrease in revenue. The primary objective of a company is to maximize its profits while satisfying the needs of its customers, a need to move and arrive on time without any problem.</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This project, I have carried out primarily for airlines who wish to optimize their delays in order to better manage their services, with the goal of increasing the confidence and loyalty of their customers. Secondly, this project affects travellers who want to know the best time according to their requirements to travel without expecting too many flight delays.</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In my work, I will try to, over a period of about three years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    *1) Look at the number of flights made through Haiti that will be divided into delays and non_delays while grouping them by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   * A) Company</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   * B) Time</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   * C) Day</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   * D) Month</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   * E) Quarter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2) With the Learning Machine to predict flight delays,verification of the accuracy of the prediction as well as the ROC curve</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90791770ca_1_19"/>
          <p:cNvSpPr txBox="1"/>
          <p:nvPr/>
        </p:nvSpPr>
        <p:spPr>
          <a:xfrm>
            <a:off x="299800" y="1836300"/>
            <a:ext cx="59961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The data used for the realization of this project can be found at the following address </a:t>
            </a:r>
            <a:r>
              <a:rPr lang="en" sz="1300" u="sng">
                <a:solidFill>
                  <a:schemeClr val="hlink"/>
                </a:solidFill>
                <a:latin typeface="Times New Roman"/>
                <a:ea typeface="Times New Roman"/>
                <a:cs typeface="Times New Roman"/>
                <a:sym typeface="Times New Roman"/>
                <a:hlinkClick r:id="rId3"/>
              </a:rPr>
              <a:t>https://www.flightera.net/fr/airport/Port-au-Prince/MTPP/arrival</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and the way to get them is in this notebook. </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300" u="sng">
                <a:solidFill>
                  <a:schemeClr val="hlink"/>
                </a:solidFill>
                <a:latin typeface="Times New Roman"/>
                <a:ea typeface="Times New Roman"/>
                <a:cs typeface="Times New Roman"/>
                <a:sym typeface="Times New Roman"/>
                <a:hlinkClick r:id="rId4"/>
              </a:rPr>
              <a:t>https://github.com/Shito3/Airplanes_Analysis/tree/master/Results</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300">
              <a:latin typeface="Times New Roman"/>
              <a:ea typeface="Times New Roman"/>
              <a:cs typeface="Times New Roman"/>
              <a:sym typeface="Times New Roman"/>
            </a:endParaRPr>
          </a:p>
        </p:txBody>
      </p:sp>
      <p:sp>
        <p:nvSpPr>
          <p:cNvPr id="132" name="Google Shape;132;g90791770ca_1_19"/>
          <p:cNvSpPr txBox="1"/>
          <p:nvPr>
            <p:ph idx="4294967295" type="ctrTitle"/>
          </p:nvPr>
        </p:nvSpPr>
        <p:spPr>
          <a:xfrm>
            <a:off x="400900" y="777600"/>
            <a:ext cx="4390500" cy="10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Data</a:t>
            </a:r>
            <a:br>
              <a:rPr lang="en">
                <a:latin typeface="Georgia"/>
                <a:ea typeface="Georgia"/>
                <a:cs typeface="Georgia"/>
                <a:sym typeface="Georgia"/>
              </a:rPr>
            </a:br>
            <a:endParaRPr>
              <a:latin typeface="Georgia"/>
              <a:ea typeface="Georgia"/>
              <a:cs typeface="Georgia"/>
              <a:sym typeface="Georgia"/>
            </a:endParaRPr>
          </a:p>
        </p:txBody>
      </p:sp>
      <p:pic>
        <p:nvPicPr>
          <p:cNvPr descr="A screenshot of a cell phone&#10;&#10;Description automatically generated" id="133" name="Google Shape;133;g90791770ca_1_19"/>
          <p:cNvPicPr preferRelativeResize="0"/>
          <p:nvPr/>
        </p:nvPicPr>
        <p:blipFill rotWithShape="1">
          <a:blip r:embed="rId5">
            <a:alphaModFix/>
          </a:blip>
          <a:srcRect b="-95618" l="-95693" r="-1856" t="0"/>
          <a:stretch/>
        </p:blipFill>
        <p:spPr>
          <a:xfrm>
            <a:off x="5053350" y="159275"/>
            <a:ext cx="4035251" cy="3700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903ce92f0d_0_6"/>
          <p:cNvSpPr txBox="1"/>
          <p:nvPr/>
        </p:nvSpPr>
        <p:spPr>
          <a:xfrm>
            <a:off x="299800" y="1836300"/>
            <a:ext cx="59961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First of all we did a scrapping and saved the results in CSV format.</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At the first glance on the dataset, we can see that there are some columns that are not removable. With a </a:t>
            </a:r>
            <a:r>
              <a:rPr b="1" lang="en" sz="1300">
                <a:latin typeface="Times New Roman"/>
                <a:ea typeface="Times New Roman"/>
                <a:cs typeface="Times New Roman"/>
                <a:sym typeface="Times New Roman"/>
              </a:rPr>
              <a:t>df = df.drop()</a:t>
            </a:r>
            <a:r>
              <a:rPr lang="en" sz="1300">
                <a:latin typeface="Times New Roman"/>
                <a:ea typeface="Times New Roman"/>
                <a:cs typeface="Times New Roman"/>
                <a:sym typeface="Times New Roman"/>
              </a:rPr>
              <a:t>, the magic is done, they are not there anymore. Second task, check if there are no null values, the </a:t>
            </a:r>
            <a:r>
              <a:rPr b="1" lang="en" sz="1300">
                <a:latin typeface="Times New Roman"/>
                <a:ea typeface="Times New Roman"/>
                <a:cs typeface="Times New Roman"/>
                <a:sym typeface="Times New Roman"/>
              </a:rPr>
              <a:t>df[df[''].isna()] and df.isnull().sum()</a:t>
            </a:r>
            <a:r>
              <a:rPr lang="en" sz="1300">
                <a:latin typeface="Times New Roman"/>
                <a:ea typeface="Times New Roman"/>
                <a:cs typeface="Times New Roman"/>
                <a:sym typeface="Times New Roman"/>
              </a:rPr>
              <a:t> will identify them all and add them together to remove them </a:t>
            </a:r>
            <a:r>
              <a:rPr b="1" lang="en" sz="1300">
                <a:latin typeface="Times New Roman"/>
                <a:ea typeface="Times New Roman"/>
                <a:cs typeface="Times New Roman"/>
                <a:sym typeface="Times New Roman"/>
              </a:rPr>
              <a:t>df.dropna(inplace = True) </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Below we will see that there are Google ADS present in our dataset, to remove them, just look at the common pattern that is window, with the code </a:t>
            </a:r>
            <a:r>
              <a:rPr b="1" lang="en" sz="1300">
                <a:latin typeface="Times New Roman"/>
                <a:ea typeface="Times New Roman"/>
                <a:cs typeface="Times New Roman"/>
                <a:sym typeface="Times New Roman"/>
              </a:rPr>
              <a:t>df2 = df[~df[''].str.contains('window.')]</a:t>
            </a:r>
            <a:r>
              <a:rPr lang="en" sz="1300">
                <a:latin typeface="Times New Roman"/>
                <a:ea typeface="Times New Roman"/>
                <a:cs typeface="Times New Roman"/>
                <a:sym typeface="Times New Roman"/>
              </a:rPr>
              <a:t>, they are all gone.</a:t>
            </a:r>
            <a:endParaRPr sz="1300">
              <a:latin typeface="Times New Roman"/>
              <a:ea typeface="Times New Roman"/>
              <a:cs typeface="Times New Roman"/>
              <a:sym typeface="Times New Roman"/>
            </a:endParaRPr>
          </a:p>
        </p:txBody>
      </p:sp>
      <p:sp>
        <p:nvSpPr>
          <p:cNvPr id="139" name="Google Shape;139;g903ce92f0d_0_6"/>
          <p:cNvSpPr txBox="1"/>
          <p:nvPr>
            <p:ph idx="4294967295" type="ctrTitle"/>
          </p:nvPr>
        </p:nvSpPr>
        <p:spPr>
          <a:xfrm>
            <a:off x="400900" y="777600"/>
            <a:ext cx="4390500" cy="10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Data </a:t>
            </a:r>
            <a:r>
              <a:rPr i="1" lang="en">
                <a:latin typeface="Times New Roman"/>
                <a:ea typeface="Times New Roman"/>
                <a:cs typeface="Times New Roman"/>
                <a:sym typeface="Times New Roman"/>
              </a:rPr>
              <a:t>Preprocessing </a:t>
            </a:r>
            <a:br>
              <a:rPr lang="en">
                <a:latin typeface="Georgia"/>
                <a:ea typeface="Georgia"/>
                <a:cs typeface="Georgia"/>
                <a:sym typeface="Georgia"/>
              </a:rPr>
            </a:br>
            <a:endParaRPr>
              <a:latin typeface="Georgia"/>
              <a:ea typeface="Georgia"/>
              <a:cs typeface="Georgia"/>
              <a:sym typeface="Georgia"/>
            </a:endParaRPr>
          </a:p>
        </p:txBody>
      </p:sp>
      <p:pic>
        <p:nvPicPr>
          <p:cNvPr descr="A screenshot of a cell phone&#10;&#10;Description automatically generated" id="140" name="Google Shape;140;g903ce92f0d_0_6"/>
          <p:cNvPicPr preferRelativeResize="0"/>
          <p:nvPr/>
        </p:nvPicPr>
        <p:blipFill rotWithShape="1">
          <a:blip r:embed="rId3">
            <a:alphaModFix/>
          </a:blip>
          <a:srcRect b="-95618" l="-95693" r="-1856" t="0"/>
          <a:stretch/>
        </p:blipFill>
        <p:spPr>
          <a:xfrm>
            <a:off x="5053350" y="159275"/>
            <a:ext cx="4035251" cy="3700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903ce92f0d_0_19"/>
          <p:cNvSpPr txBox="1"/>
          <p:nvPr/>
        </p:nvSpPr>
        <p:spPr>
          <a:xfrm>
            <a:off x="299800" y="1836300"/>
            <a:ext cx="59961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Still in data preprocessing. In order to separate the flight dates and the status of the flights, we will create functions to do so, the columns that are not important to our study must be deleted.</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Once again, to better manipulate the date, we will create a new function to convert it. Then after new functions have been created to convert the time to minutes, one to tell if there is a delay or not. A cols variable is created for the features.</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And voila, now our dataset is really ready to do EDA and Modeling.</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300">
              <a:latin typeface="Times New Roman"/>
              <a:ea typeface="Times New Roman"/>
              <a:cs typeface="Times New Roman"/>
              <a:sym typeface="Times New Roman"/>
            </a:endParaRPr>
          </a:p>
        </p:txBody>
      </p:sp>
      <p:sp>
        <p:nvSpPr>
          <p:cNvPr id="146" name="Google Shape;146;g903ce92f0d_0_19"/>
          <p:cNvSpPr txBox="1"/>
          <p:nvPr>
            <p:ph idx="4294967295" type="ctrTitle"/>
          </p:nvPr>
        </p:nvSpPr>
        <p:spPr>
          <a:xfrm>
            <a:off x="400900" y="777600"/>
            <a:ext cx="4390500" cy="10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Data </a:t>
            </a:r>
            <a:r>
              <a:rPr i="1" lang="en">
                <a:latin typeface="Times New Roman"/>
                <a:ea typeface="Times New Roman"/>
                <a:cs typeface="Times New Roman"/>
                <a:sym typeface="Times New Roman"/>
              </a:rPr>
              <a:t>Preprocessing </a:t>
            </a:r>
            <a:br>
              <a:rPr lang="en">
                <a:latin typeface="Georgia"/>
                <a:ea typeface="Georgia"/>
                <a:cs typeface="Georgia"/>
                <a:sym typeface="Georgia"/>
              </a:rPr>
            </a:br>
            <a:endParaRPr>
              <a:latin typeface="Georgia"/>
              <a:ea typeface="Georgia"/>
              <a:cs typeface="Georgia"/>
              <a:sym typeface="Georgia"/>
            </a:endParaRPr>
          </a:p>
        </p:txBody>
      </p:sp>
      <p:pic>
        <p:nvPicPr>
          <p:cNvPr descr="A screenshot of a cell phone&#10;&#10;Description automatically generated" id="147" name="Google Shape;147;g903ce92f0d_0_19"/>
          <p:cNvPicPr preferRelativeResize="0"/>
          <p:nvPr/>
        </p:nvPicPr>
        <p:blipFill rotWithShape="1">
          <a:blip r:embed="rId3">
            <a:alphaModFix/>
          </a:blip>
          <a:srcRect b="-95618" l="-95693" r="-1856" t="0"/>
          <a:stretch/>
        </p:blipFill>
        <p:spPr>
          <a:xfrm>
            <a:off x="5053350" y="159275"/>
            <a:ext cx="4035251" cy="3700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903ce92f0d_0_12"/>
          <p:cNvSpPr txBox="1"/>
          <p:nvPr/>
        </p:nvSpPr>
        <p:spPr>
          <a:xfrm>
            <a:off x="299800" y="1836300"/>
            <a:ext cx="5996100" cy="27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The methodology in this project consists of two parts:</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-Exploratory Data Analysis: </a:t>
            </a:r>
            <a:r>
              <a:rPr lang="en" sz="1300">
                <a:latin typeface="Times New Roman"/>
                <a:ea typeface="Times New Roman"/>
                <a:cs typeface="Times New Roman"/>
                <a:sym typeface="Times New Roman"/>
              </a:rPr>
              <a:t>Consists</a:t>
            </a:r>
            <a:r>
              <a:rPr lang="en" sz="1300">
                <a:latin typeface="Times New Roman"/>
                <a:ea typeface="Times New Roman"/>
                <a:cs typeface="Times New Roman"/>
                <a:sym typeface="Times New Roman"/>
              </a:rPr>
              <a:t> of visualizing air traffic per day</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300">
                <a:latin typeface="Times New Roman"/>
                <a:ea typeface="Times New Roman"/>
                <a:cs typeface="Times New Roman"/>
                <a:sym typeface="Times New Roman"/>
              </a:rPr>
              <a:t>- Modeling: With the Learning Machine to predict flight delays</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300">
              <a:latin typeface="Times New Roman"/>
              <a:ea typeface="Times New Roman"/>
              <a:cs typeface="Times New Roman"/>
              <a:sym typeface="Times New Roman"/>
            </a:endParaRPr>
          </a:p>
        </p:txBody>
      </p:sp>
      <p:sp>
        <p:nvSpPr>
          <p:cNvPr id="153" name="Google Shape;153;g903ce92f0d_0_12"/>
          <p:cNvSpPr txBox="1"/>
          <p:nvPr>
            <p:ph idx="4294967295" type="ctrTitle"/>
          </p:nvPr>
        </p:nvSpPr>
        <p:spPr>
          <a:xfrm>
            <a:off x="400900" y="777600"/>
            <a:ext cx="4390500" cy="10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EDA</a:t>
            </a:r>
            <a:br>
              <a:rPr lang="en">
                <a:latin typeface="Georgia"/>
                <a:ea typeface="Georgia"/>
                <a:cs typeface="Georgia"/>
                <a:sym typeface="Georgia"/>
              </a:rPr>
            </a:br>
            <a:endParaRPr>
              <a:latin typeface="Georgia"/>
              <a:ea typeface="Georgia"/>
              <a:cs typeface="Georgia"/>
              <a:sym typeface="Georgia"/>
            </a:endParaRPr>
          </a:p>
        </p:txBody>
      </p:sp>
      <p:pic>
        <p:nvPicPr>
          <p:cNvPr descr="A screenshot of a cell phone&#10;&#10;Description automatically generated" id="154" name="Google Shape;154;g903ce92f0d_0_12"/>
          <p:cNvPicPr preferRelativeResize="0"/>
          <p:nvPr/>
        </p:nvPicPr>
        <p:blipFill rotWithShape="1">
          <a:blip r:embed="rId3">
            <a:alphaModFix/>
          </a:blip>
          <a:srcRect b="-95618" l="-95693" r="-1856" t="0"/>
          <a:stretch/>
        </p:blipFill>
        <p:spPr>
          <a:xfrm>
            <a:off x="5053350" y="159275"/>
            <a:ext cx="4035251" cy="3700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903ce92f0d_0_27"/>
          <p:cNvSpPr txBox="1"/>
          <p:nvPr/>
        </p:nvSpPr>
        <p:spPr>
          <a:xfrm>
            <a:off x="299500" y="1836300"/>
            <a:ext cx="5996400" cy="275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300">
              <a:latin typeface="Times New Roman"/>
              <a:ea typeface="Times New Roman"/>
              <a:cs typeface="Times New Roman"/>
              <a:sym typeface="Times New Roman"/>
            </a:endParaRPr>
          </a:p>
        </p:txBody>
      </p:sp>
      <p:sp>
        <p:nvSpPr>
          <p:cNvPr id="160" name="Google Shape;160;g903ce92f0d_0_27"/>
          <p:cNvSpPr txBox="1"/>
          <p:nvPr>
            <p:ph idx="4294967295" type="ctrTitle"/>
          </p:nvPr>
        </p:nvSpPr>
        <p:spPr>
          <a:xfrm>
            <a:off x="299500" y="159275"/>
            <a:ext cx="3924600" cy="55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Georgia"/>
                <a:ea typeface="Georgia"/>
                <a:cs typeface="Georgia"/>
                <a:sym typeface="Georgia"/>
              </a:rPr>
              <a:t>EDA</a:t>
            </a:r>
            <a:br>
              <a:rPr lang="en">
                <a:latin typeface="Georgia"/>
                <a:ea typeface="Georgia"/>
                <a:cs typeface="Georgia"/>
                <a:sym typeface="Georgia"/>
              </a:rPr>
            </a:br>
            <a:endParaRPr>
              <a:latin typeface="Georgia"/>
              <a:ea typeface="Georgia"/>
              <a:cs typeface="Georgia"/>
              <a:sym typeface="Georgia"/>
            </a:endParaRPr>
          </a:p>
        </p:txBody>
      </p:sp>
      <p:pic>
        <p:nvPicPr>
          <p:cNvPr id="161" name="Google Shape;161;g903ce92f0d_0_27"/>
          <p:cNvPicPr preferRelativeResize="0"/>
          <p:nvPr/>
        </p:nvPicPr>
        <p:blipFill>
          <a:blip r:embed="rId3">
            <a:alphaModFix/>
          </a:blip>
          <a:stretch>
            <a:fillRect/>
          </a:stretch>
        </p:blipFill>
        <p:spPr>
          <a:xfrm>
            <a:off x="0" y="717275"/>
            <a:ext cx="5756198" cy="3796075"/>
          </a:xfrm>
          <a:prstGeom prst="rect">
            <a:avLst/>
          </a:prstGeom>
          <a:noFill/>
          <a:ln>
            <a:noFill/>
          </a:ln>
        </p:spPr>
      </p:pic>
      <p:sp>
        <p:nvSpPr>
          <p:cNvPr id="162" name="Google Shape;162;g903ce92f0d_0_27"/>
          <p:cNvSpPr txBox="1"/>
          <p:nvPr/>
        </p:nvSpPr>
        <p:spPr>
          <a:xfrm>
            <a:off x="5924125" y="813450"/>
            <a:ext cx="3000000" cy="36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 the graph shows, we can see that from October 2017 to April 2018, the number of delays and the number of flights have the same trend, they are increasing.</a:t>
            </a:r>
            <a:endParaRPr/>
          </a:p>
          <a:p>
            <a:pPr indent="0" lvl="0" marL="0" rtl="0" algn="l">
              <a:spcBef>
                <a:spcPts val="0"/>
              </a:spcBef>
              <a:spcAft>
                <a:spcPts val="0"/>
              </a:spcAft>
              <a:buNone/>
            </a:pPr>
            <a:r>
              <a:rPr lang="en"/>
              <a:t>During the same period for the years 2018-2019, delays are inversely proportional to the number of flights, as long as the number of flights decreases the amount of delay increases and for the period 2019-2020 it is always proportional, the number of flights increases and decreases.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