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e7170295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e7170295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7170295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e7170295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7170295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7170295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e5e99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e5e99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e5e99d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e5e99d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e5e99d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e5e99d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e5e99d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e5e99d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5200"/>
              <a:buFont typeface="Oswald"/>
              <a:buNone/>
              <a:defRPr b="1" i="1" sz="52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5200"/>
              <a:buFont typeface="Oswald"/>
              <a:buNone/>
              <a:defRPr b="1" i="1" sz="52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5200"/>
              <a:buFont typeface="Oswald"/>
              <a:buNone/>
              <a:defRPr b="1" i="1" sz="52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5200"/>
              <a:buFont typeface="Oswald"/>
              <a:buNone/>
              <a:defRPr b="1" i="1" sz="52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5200"/>
              <a:buFont typeface="Oswald"/>
              <a:buNone/>
              <a:defRPr b="1" i="1" sz="52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5200"/>
              <a:buFont typeface="Oswald"/>
              <a:buNone/>
              <a:defRPr b="1" i="1" sz="52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5200"/>
              <a:buFont typeface="Oswald"/>
              <a:buNone/>
              <a:defRPr b="1" i="1" sz="52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5200"/>
              <a:buFont typeface="Oswald"/>
              <a:buNone/>
              <a:defRPr b="1" i="1" sz="52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5200"/>
              <a:buFont typeface="Oswald"/>
              <a:buNone/>
              <a:defRPr b="1" i="1" sz="52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12000"/>
              <a:buNone/>
              <a:defRPr sz="12000">
                <a:solidFill>
                  <a:srgbClr val="C9FF0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12000"/>
              <a:buNone/>
              <a:defRPr sz="12000">
                <a:solidFill>
                  <a:srgbClr val="C9FF0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12000"/>
              <a:buNone/>
              <a:defRPr sz="12000">
                <a:solidFill>
                  <a:srgbClr val="C9FF0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12000"/>
              <a:buNone/>
              <a:defRPr sz="12000">
                <a:solidFill>
                  <a:srgbClr val="C9FF0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12000"/>
              <a:buNone/>
              <a:defRPr sz="12000">
                <a:solidFill>
                  <a:srgbClr val="C9FF0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12000"/>
              <a:buNone/>
              <a:defRPr sz="12000">
                <a:solidFill>
                  <a:srgbClr val="C9FF0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12000"/>
              <a:buNone/>
              <a:defRPr sz="12000">
                <a:solidFill>
                  <a:srgbClr val="C9FF0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12000"/>
              <a:buNone/>
              <a:defRPr sz="12000">
                <a:solidFill>
                  <a:srgbClr val="C9FF0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12000"/>
              <a:buNone/>
              <a:defRPr sz="12000">
                <a:solidFill>
                  <a:srgbClr val="C9FF0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27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367963"/>
            <a:ext cx="85206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idx="2" type="title"/>
          </p:nvPr>
        </p:nvSpPr>
        <p:spPr>
          <a:xfrm>
            <a:off x="311700" y="427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FF0C"/>
              </a:buClr>
              <a:buSzPts val="3000"/>
              <a:buFont typeface="Oswald"/>
              <a:buNone/>
              <a:defRPr b="1" i="1" sz="3000">
                <a:solidFill>
                  <a:srgbClr val="C9FF0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Shitty games - beginnings</a:t>
            </a:r>
            <a:endParaRPr>
              <a:solidFill>
                <a:srgbClr val="C9FF0C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04.04.2021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67963"/>
            <a:ext cx="85206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Creating a game cycle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Set the expectations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The Idea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Brainstorming session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What is the MVP and what is nice to have?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HLE for the cycle steps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solidFill>
                  <a:srgbClr val="C9FF0C"/>
                </a:solidFill>
              </a:rPr>
              <a:t>Action: </a:t>
            </a:r>
            <a:r>
              <a:rPr b="1" lang="en-GB" sz="1500"/>
              <a:t>Create a backlog of epics and break them down</a:t>
            </a:r>
            <a:endParaRPr b="1" sz="1500"/>
          </a:p>
        </p:txBody>
      </p:sp>
      <p:sp>
        <p:nvSpPr>
          <p:cNvPr id="64" name="Google Shape;64;p14"/>
          <p:cNvSpPr txBox="1"/>
          <p:nvPr>
            <p:ph idx="2" type="title"/>
          </p:nvPr>
        </p:nvSpPr>
        <p:spPr>
          <a:xfrm>
            <a:off x="311700" y="427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3304600"/>
            <a:ext cx="61692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12121">
              <a:alpha val="49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77350" y="1451150"/>
            <a:ext cx="8966700" cy="274200"/>
          </a:xfrm>
          <a:prstGeom prst="rightArrow">
            <a:avLst>
              <a:gd fmla="val 50000" name="adj1"/>
              <a:gd fmla="val 0" name="adj2"/>
            </a:avLst>
          </a:prstGeom>
          <a:solidFill>
            <a:srgbClr val="212121">
              <a:alpha val="49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67975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1_Planning Phase</a:t>
            </a:r>
            <a:endParaRPr b="1" sz="1600"/>
          </a:p>
          <a:p>
            <a:pPr indent="-2952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Creative Briefs</a:t>
            </a:r>
            <a:endParaRPr sz="1050"/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Architecture</a:t>
            </a:r>
            <a:endParaRPr sz="1050"/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Design System</a:t>
            </a:r>
            <a:endParaRPr sz="1050"/>
          </a:p>
        </p:txBody>
      </p:sp>
      <p:sp>
        <p:nvSpPr>
          <p:cNvPr id="73" name="Google Shape;73;p15"/>
          <p:cNvSpPr txBox="1"/>
          <p:nvPr>
            <p:ph idx="2" type="title"/>
          </p:nvPr>
        </p:nvSpPr>
        <p:spPr>
          <a:xfrm>
            <a:off x="311700" y="427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game cycle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240450" y="1367975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2_Pre-Production</a:t>
            </a:r>
            <a:endParaRPr b="1" sz="1600"/>
          </a:p>
          <a:p>
            <a:pPr indent="-2952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Feature Briefs</a:t>
            </a:r>
            <a:endParaRPr sz="1050"/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Functionality</a:t>
            </a:r>
            <a:endParaRPr sz="1050"/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Wire frames</a:t>
            </a:r>
            <a:endParaRPr sz="105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169200" y="1367975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3_Production</a:t>
            </a:r>
            <a:endParaRPr b="1" sz="1600"/>
          </a:p>
          <a:p>
            <a:pPr indent="-2952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HL mocks</a:t>
            </a:r>
            <a:endParaRPr sz="1050"/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Most of the coding should be done</a:t>
            </a:r>
            <a:endParaRPr sz="1050"/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Placeholder art (if necessary)</a:t>
            </a:r>
            <a:endParaRPr sz="105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3221450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4</a:t>
            </a:r>
            <a:r>
              <a:rPr b="1" lang="en-GB" sz="1600"/>
              <a:t>_Post-Production</a:t>
            </a:r>
            <a:endParaRPr b="1" sz="1600"/>
          </a:p>
          <a:p>
            <a:pPr indent="-2952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Testing</a:t>
            </a:r>
            <a:endParaRPr sz="1050"/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Art cut up</a:t>
            </a:r>
            <a:endParaRPr sz="105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240450" y="3221450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5_Tunning</a:t>
            </a:r>
            <a:endParaRPr b="1" sz="1600"/>
          </a:p>
          <a:p>
            <a:pPr indent="-2952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Bug fixing</a:t>
            </a:r>
            <a:endParaRPr sz="1050"/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Polish Art</a:t>
            </a:r>
            <a:endParaRPr sz="10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169200" y="3221450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</a:rPr>
              <a:t>6</a:t>
            </a:r>
            <a:r>
              <a:rPr b="1" lang="en-GB" sz="1600">
                <a:solidFill>
                  <a:schemeClr val="dk2"/>
                </a:solidFill>
              </a:rPr>
              <a:t>_Release</a:t>
            </a:r>
            <a:endParaRPr b="1" sz="1600">
              <a:solidFill>
                <a:schemeClr val="dk2"/>
              </a:solidFill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-GB" sz="1050">
                <a:solidFill>
                  <a:schemeClr val="dk2"/>
                </a:solidFill>
              </a:rPr>
              <a:t>Publishing</a:t>
            </a:r>
            <a:endParaRPr sz="105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 rot="5400000">
            <a:off x="2633452" y="1527350"/>
            <a:ext cx="145200" cy="121800"/>
          </a:xfrm>
          <a:prstGeom prst="triangle">
            <a:avLst>
              <a:gd fmla="val 50000" name="adj"/>
            </a:avLst>
          </a:prstGeom>
          <a:solidFill>
            <a:srgbClr val="C9FF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5400000">
            <a:off x="5582400" y="1527350"/>
            <a:ext cx="145200" cy="121800"/>
          </a:xfrm>
          <a:prstGeom prst="triangle">
            <a:avLst>
              <a:gd fmla="val 50000" name="adj"/>
            </a:avLst>
          </a:prstGeom>
          <a:solidFill>
            <a:srgbClr val="C9FF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5400000">
            <a:off x="2633452" y="3380800"/>
            <a:ext cx="145200" cy="121800"/>
          </a:xfrm>
          <a:prstGeom prst="triangle">
            <a:avLst>
              <a:gd fmla="val 50000" name="adj"/>
            </a:avLst>
          </a:prstGeom>
          <a:solidFill>
            <a:srgbClr val="C9FF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5400000">
            <a:off x="5582400" y="3380800"/>
            <a:ext cx="145200" cy="121800"/>
          </a:xfrm>
          <a:prstGeom prst="triangle">
            <a:avLst>
              <a:gd fmla="val 50000" name="adj"/>
            </a:avLst>
          </a:prstGeom>
          <a:solidFill>
            <a:srgbClr val="C9FF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8323500" y="1527350"/>
            <a:ext cx="145200" cy="121800"/>
          </a:xfrm>
          <a:prstGeom prst="triangle">
            <a:avLst>
              <a:gd fmla="val 50000" name="adj"/>
            </a:avLst>
          </a:prstGeom>
          <a:solidFill>
            <a:srgbClr val="C9FF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075" y="1465350"/>
            <a:ext cx="5844500" cy="32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368000"/>
            <a:ext cx="24414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L</a:t>
            </a:r>
            <a:endParaRPr b="1" sz="6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000"/>
              <a:t>O</a:t>
            </a:r>
            <a:endParaRPr b="1" sz="6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000"/>
              <a:t>W</a:t>
            </a:r>
            <a:br>
              <a:rPr b="1" lang="en-GB" sz="6000"/>
            </a:br>
            <a:r>
              <a:rPr lang="en-GB" sz="1000"/>
              <a:t>For example: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/>
              <a:t>the first level of Super Mario &gt;&gt;</a:t>
            </a:r>
            <a:endParaRPr sz="1000"/>
          </a:p>
        </p:txBody>
      </p:sp>
      <p:sp>
        <p:nvSpPr>
          <p:cNvPr id="91" name="Google Shape;91;p16"/>
          <p:cNvSpPr txBox="1"/>
          <p:nvPr>
            <p:ph idx="2" type="title"/>
          </p:nvPr>
        </p:nvSpPr>
        <p:spPr>
          <a:xfrm>
            <a:off x="311700" y="427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the expectations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142600" y="1017725"/>
            <a:ext cx="22941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C9FF0C"/>
                </a:solidFill>
              </a:rPr>
              <a:t>Our purpose</a:t>
            </a:r>
            <a:endParaRPr b="1" sz="1100">
              <a:solidFill>
                <a:srgbClr val="C9FF0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C9FF0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C9FF0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C9FF0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C9FF0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C9FF0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C9FF0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/>
              <a:t>Create our first game together and find our current limitations</a:t>
            </a:r>
            <a:endParaRPr sz="10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368000"/>
            <a:ext cx="54387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/>
              <a:t>A Multiplayer Fighter Game</a:t>
            </a:r>
            <a:endParaRPr b="1" sz="1500"/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Possibilities are endless: Brawler (team fight), Battle royale, Mortal Kombat style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Create characters based on our selves with stupid abilities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2D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Unity</a:t>
            </a:r>
            <a:endParaRPr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676" y="1681750"/>
            <a:ext cx="1783951" cy="17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3259575"/>
            <a:ext cx="58308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/>
              <a:t>Spin off </a:t>
            </a:r>
            <a:endParaRPr b="1" sz="1500"/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Story mode where you have to beat all the bosses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We are the bosses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Tower defence</a:t>
            </a:r>
            <a:endParaRPr sz="1000"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2" type="title"/>
          </p:nvPr>
        </p:nvSpPr>
        <p:spPr>
          <a:xfrm>
            <a:off x="311700" y="427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idea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Brainstorming</a:t>
            </a:r>
            <a:endParaRPr>
              <a:solidFill>
                <a:srgbClr val="C9FF0C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25 minute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368000"/>
            <a:ext cx="36552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/>
              <a:t>MVP</a:t>
            </a:r>
            <a:endParaRPr b="1" sz="1500"/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One characters - Multiple faces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Randomizable map/scene/arena (2.5D)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Poll of abilities (10s countdown) - Ability screen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Score (K/D/A)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Health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Round of 5minutes and respawn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Client Server - multiplayer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Lobby Screen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Use Github for task management &amp; documentation - Public Project</a:t>
            </a:r>
            <a:endParaRPr sz="1000"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2" type="title"/>
          </p:nvPr>
        </p:nvSpPr>
        <p:spPr>
          <a:xfrm>
            <a:off x="311700" y="427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04900" y="1444200"/>
            <a:ext cx="36552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/>
              <a:t>Nice to have</a:t>
            </a:r>
            <a:endParaRPr b="1" sz="1500"/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Multiple characters &gt; Select screen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Character Skins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Events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Sound &amp; music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Menu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Make Alliances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Leaderboard (needs further investigations)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3304600"/>
            <a:ext cx="61692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12121">
              <a:alpha val="49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77350" y="1451150"/>
            <a:ext cx="8966700" cy="274200"/>
          </a:xfrm>
          <a:prstGeom prst="rightArrow">
            <a:avLst>
              <a:gd fmla="val 50000" name="adj1"/>
              <a:gd fmla="val 0" name="adj2"/>
            </a:avLst>
          </a:prstGeom>
          <a:solidFill>
            <a:srgbClr val="212121">
              <a:alpha val="49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367975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1_Planning Phase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C9FF0C"/>
                </a:solidFill>
              </a:rPr>
              <a:t>TBD</a:t>
            </a:r>
            <a:endParaRPr b="1" sz="1600"/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Creative Briefs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Architecture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Design System</a:t>
            </a:r>
            <a:endParaRPr b="1" sz="1050">
              <a:solidFill>
                <a:srgbClr val="C9FF0C"/>
              </a:solidFill>
            </a:endParaRPr>
          </a:p>
        </p:txBody>
      </p:sp>
      <p:sp>
        <p:nvSpPr>
          <p:cNvPr id="124" name="Google Shape;124;p20"/>
          <p:cNvSpPr txBox="1"/>
          <p:nvPr>
            <p:ph idx="2" type="title"/>
          </p:nvPr>
        </p:nvSpPr>
        <p:spPr>
          <a:xfrm>
            <a:off x="311700" y="427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HLE</a:t>
            </a:r>
            <a:r>
              <a:rPr lang="en-GB"/>
              <a:t> cycle steps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240450" y="1367975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2_Pre-Production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C9FF0C"/>
                </a:solidFill>
              </a:rPr>
              <a:t>TBD</a:t>
            </a:r>
            <a:endParaRPr b="1" sz="1600"/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Feature Briefs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Functionality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Wire frames</a:t>
            </a:r>
            <a:endParaRPr sz="1050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6169200" y="1367975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3_Production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C9FF0C"/>
                </a:solidFill>
              </a:rPr>
              <a:t>TBD</a:t>
            </a:r>
            <a:endParaRPr b="1" sz="1600"/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HL mocks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Most of the coding should be done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Placeholder art (if necessary)</a:t>
            </a:r>
            <a:endParaRPr sz="105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3221450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4_Post-Production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C9FF0C"/>
                </a:solidFill>
              </a:rPr>
              <a:t>TBD</a:t>
            </a:r>
            <a:endParaRPr b="1" sz="1600"/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Testing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Art cut up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240450" y="3221450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5_Tunning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C9FF0C"/>
                </a:solidFill>
              </a:rPr>
              <a:t>TBD</a:t>
            </a:r>
            <a:endParaRPr b="1" sz="1600"/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Bug fixing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/>
              <a:t>Polish Art</a:t>
            </a:r>
            <a:endParaRPr sz="105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169200" y="3221450"/>
            <a:ext cx="26631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</a:rPr>
              <a:t>6_Release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C9FF0C"/>
                </a:solidFill>
              </a:rPr>
              <a:t>TBD</a:t>
            </a:r>
            <a:endParaRPr b="1" sz="1600">
              <a:solidFill>
                <a:schemeClr val="dk2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-GB" sz="1050">
                <a:solidFill>
                  <a:schemeClr val="dk2"/>
                </a:solidFill>
              </a:rPr>
              <a:t>Publishing</a:t>
            </a:r>
            <a:endParaRPr sz="105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 rot="5400000">
            <a:off x="2633452" y="1527350"/>
            <a:ext cx="145200" cy="121800"/>
          </a:xfrm>
          <a:prstGeom prst="triangle">
            <a:avLst>
              <a:gd fmla="val 50000" name="adj"/>
            </a:avLst>
          </a:prstGeom>
          <a:solidFill>
            <a:srgbClr val="C9FF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 rot="5400000">
            <a:off x="5582400" y="1527350"/>
            <a:ext cx="145200" cy="121800"/>
          </a:xfrm>
          <a:prstGeom prst="triangle">
            <a:avLst>
              <a:gd fmla="val 50000" name="adj"/>
            </a:avLst>
          </a:prstGeom>
          <a:solidFill>
            <a:srgbClr val="C9FF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 rot="5400000">
            <a:off x="2633452" y="3380800"/>
            <a:ext cx="145200" cy="121800"/>
          </a:xfrm>
          <a:prstGeom prst="triangle">
            <a:avLst>
              <a:gd fmla="val 50000" name="adj"/>
            </a:avLst>
          </a:prstGeom>
          <a:solidFill>
            <a:srgbClr val="C9FF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5400000">
            <a:off x="5582400" y="3380800"/>
            <a:ext cx="145200" cy="121800"/>
          </a:xfrm>
          <a:prstGeom prst="triangle">
            <a:avLst>
              <a:gd fmla="val 50000" name="adj"/>
            </a:avLst>
          </a:prstGeom>
          <a:solidFill>
            <a:srgbClr val="C9FF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rot="5400000">
            <a:off x="8323500" y="1527350"/>
            <a:ext cx="145200" cy="121800"/>
          </a:xfrm>
          <a:prstGeom prst="triangle">
            <a:avLst>
              <a:gd fmla="val 50000" name="adj"/>
            </a:avLst>
          </a:prstGeom>
          <a:solidFill>
            <a:srgbClr val="C9FF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