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118" r:id="rId2"/>
    <p:sldId id="2238" r:id="rId3"/>
    <p:sldId id="2186" r:id="rId4"/>
    <p:sldId id="2157" r:id="rId5"/>
    <p:sldId id="2263" r:id="rId6"/>
    <p:sldId id="2274" r:id="rId7"/>
    <p:sldId id="2281" r:id="rId8"/>
    <p:sldId id="2279" r:id="rId9"/>
    <p:sldId id="2282" r:id="rId10"/>
    <p:sldId id="2283" r:id="rId11"/>
    <p:sldId id="2284" r:id="rId12"/>
    <p:sldId id="2220" r:id="rId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u, Shinhan" initials="SS" lastIdx="4" clrIdx="0">
    <p:extLst>
      <p:ext uri="{19B8F6BF-5375-455C-9EA6-DF929625EA0E}">
        <p15:presenceInfo xmlns:p15="http://schemas.microsoft.com/office/powerpoint/2012/main" userId="S::shius@msu.edu::7f20f742-5fcf-4b38-afd0-5747b3faee5c" providerId="AD"/>
      </p:ext>
    </p:extLst>
  </p:cmAuthor>
  <p:cmAuthor id="2" name="Azodi, Christina" initials="AC" lastIdx="1" clrIdx="1">
    <p:extLst>
      <p:ext uri="{19B8F6BF-5375-455C-9EA6-DF929625EA0E}">
        <p15:presenceInfo xmlns:p15="http://schemas.microsoft.com/office/powerpoint/2012/main" userId="S::azodichr@msu.edu::7e7aa9d1-2c78-44c2-a48a-5eae95ab37e6" providerId="AD"/>
      </p:ext>
    </p:extLst>
  </p:cmAuthor>
  <p:cmAuthor id="3" name="Shinhan" initials="S" lastIdx="1" clrIdx="2">
    <p:extLst>
      <p:ext uri="{19B8F6BF-5375-455C-9EA6-DF929625EA0E}">
        <p15:presenceInfo xmlns:p15="http://schemas.microsoft.com/office/powerpoint/2012/main" userId="Shin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EF037"/>
    <a:srgbClr val="E6B9B8"/>
    <a:srgbClr val="D48886"/>
    <a:srgbClr val="AA3F3C"/>
    <a:srgbClr val="A568D2"/>
    <a:srgbClr val="00518E"/>
    <a:srgbClr val="CCFF66"/>
    <a:srgbClr val="FF5050"/>
    <a:srgbClr val="33A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5" autoAdjust="0"/>
    <p:restoredTop sz="93099" autoAdjust="0"/>
  </p:normalViewPr>
  <p:slideViewPr>
    <p:cSldViewPr>
      <p:cViewPr varScale="1">
        <p:scale>
          <a:sx n="54" d="100"/>
          <a:sy n="54" d="100"/>
        </p:scale>
        <p:origin x="91" y="92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0D988-5495-49BC-8C2E-2A9435C91BC0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F7FB6-0B01-43AF-AA64-417EED08B1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991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262926C0-D828-4E24-A6FE-3FA4616FAE59}" type="datetimeFigureOut">
              <a:rPr lang="en-US"/>
              <a:pPr>
                <a:defRPr/>
              </a:pPr>
              <a:t>8/29/2022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7B8B2A34-EFDB-4F46-B4AF-4AE05A6317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53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Image credit: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https://www.pinterest.com/pin/292945150756287202/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https://www.pinterest.com/pin/549509592004746347/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FCD13A5-32C6-4F7B-B69D-76094E8F9723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05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8B2A34-EFDB-4F46-B4AF-4AE05A6317C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4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600" y="2130426"/>
            <a:ext cx="10160000" cy="1470025"/>
          </a:xfrm>
          <a:noFill/>
        </p:spPr>
        <p:txBody>
          <a:bodyPr/>
          <a:lstStyle>
            <a:lvl1pPr algn="ctr">
              <a:defRPr sz="3600" i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7600" y="3886200"/>
            <a:ext cx="9245600" cy="1752600"/>
          </a:xfrm>
        </p:spPr>
        <p:txBody>
          <a:bodyPr/>
          <a:lstStyle>
            <a:lvl1pPr marL="0" indent="0" algn="ctr">
              <a:buNone/>
              <a:defRPr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928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800" b="1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7ACFE5D-7720-44A7-8305-BC137191B2F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152400"/>
            <a:ext cx="10871200" cy="685800"/>
          </a:xfr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990600"/>
            <a:ext cx="10871200" cy="5257800"/>
          </a:xfrm>
        </p:spPr>
        <p:txBody>
          <a:bodyPr/>
          <a:lstStyle>
            <a:lvl1pPr>
              <a:defRPr sz="2800" b="1" i="0"/>
            </a:lvl1pPr>
            <a:lvl2pPr>
              <a:buFont typeface="Arial" pitchFamily="34" charset="0"/>
              <a:buChar char="•"/>
              <a:defRPr sz="2600" i="1"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928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800" b="1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7ACFE5D-7720-44A7-8305-BC137191B2F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2999"/>
            <a:ext cx="5384800" cy="5349875"/>
          </a:xfrm>
        </p:spPr>
        <p:txBody>
          <a:bodyPr/>
          <a:lstStyle>
            <a:lvl1pPr>
              <a:defRPr sz="2800"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Arial" pitchFamily="34" charset="0"/>
              <a:buChar char="•"/>
              <a:defRPr sz="20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5349874"/>
          </a:xfrm>
        </p:spPr>
        <p:txBody>
          <a:bodyPr/>
          <a:lstStyle>
            <a:lvl1pPr>
              <a:defRPr sz="2800"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Arial" pitchFamily="34" charset="0"/>
              <a:buChar char="•"/>
              <a:defRPr sz="20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400" y="6492875"/>
            <a:ext cx="609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3A524-285E-476C-A9E3-6B00CAF205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1"/>
            <a:ext cx="5386917" cy="457200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76402"/>
            <a:ext cx="5386917" cy="4816473"/>
          </a:xfrm>
        </p:spPr>
        <p:txBody>
          <a:bodyPr/>
          <a:lstStyle>
            <a:lvl1pPr>
              <a:defRPr sz="24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Arial" pitchFamily="34" charset="0"/>
              <a:buChar char="•"/>
              <a:defRPr sz="1800"/>
            </a:lvl3pPr>
            <a:lvl4pPr>
              <a:buFont typeface="Arial" pitchFamily="34" charset="0"/>
              <a:buChar char="•"/>
              <a:defRPr sz="1600"/>
            </a:lvl4pPr>
            <a:lvl5pPr>
              <a:buFont typeface="Arial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990601"/>
            <a:ext cx="5389033" cy="457200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676402"/>
            <a:ext cx="5389033" cy="4816471"/>
          </a:xfrm>
        </p:spPr>
        <p:txBody>
          <a:bodyPr/>
          <a:lstStyle>
            <a:lvl1pPr>
              <a:defRPr sz="24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Arial" pitchFamily="34" charset="0"/>
              <a:buChar char="•"/>
              <a:defRPr sz="1800"/>
            </a:lvl3pPr>
            <a:lvl4pPr>
              <a:buFont typeface="Arial" pitchFamily="34" charset="0"/>
              <a:buChar char="•"/>
              <a:defRPr sz="1600"/>
            </a:lvl4pPr>
            <a:lvl5pPr>
              <a:buFont typeface="Arial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400" y="6492875"/>
            <a:ext cx="609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873B6-344D-4D22-BF4E-04F397A088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76200"/>
            <a:ext cx="109728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914400"/>
            <a:ext cx="10972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1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800" b="1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7ACFE5D-7720-44A7-8305-BC137191B2F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i="0" kern="1200" cap="none" baseline="0">
          <a:solidFill>
            <a:schemeClr val="tx1"/>
          </a:solidFill>
          <a:latin typeface="Cambria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b="1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i="1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uLab/ML_worksho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stat?searchtype=author&amp;query=Doshi-Velez%2C+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rxiv.org/abs/1702.08608" TargetMode="External"/><Relationship Id="rId4" Type="http://schemas.openxmlformats.org/officeDocument/2006/relationships/hyperlink" Target="https://arxiv.org/search/stat?searchtype=author&amp;query=Kim%2C+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stat?searchtype=author&amp;query=Kim%2C+B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arxiv.org/search/stat?searchtype=author&amp;query=Doshi-Velez%2C+F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nature.com/articles/s41586-019-1799-6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arxiv.org/abs/1702.0860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.org/doi/10.1126/science.aax234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ell.com/trends/genetics/fulltext/S0168-9525(20)30069-X?_returnURL=https%3A%2F%2Flinkinghub.elsevier.com%2Fretrieve%2Fpii%2FS016895252030069X%3Fshowall%3Dtrue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C416C15-70EA-4080-A7DB-21BE6B075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71600" y="-340915"/>
            <a:ext cx="5191035" cy="6817916"/>
          </a:xfrm>
          <a:prstGeom prst="rect">
            <a:avLst/>
          </a:prstGeom>
        </p:spPr>
      </p:pic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2209800" y="1905000"/>
            <a:ext cx="7772400" cy="1295400"/>
          </a:xfrm>
          <a:noFill/>
        </p:spPr>
        <p:txBody>
          <a:bodyPr/>
          <a:lstStyle/>
          <a:p>
            <a:pPr algn="ctr"/>
            <a:r>
              <a:rPr lang="en-US" altLang="zh-TW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Interpretable</a:t>
            </a:r>
            <a:br>
              <a:rPr lang="en-US" altLang="zh-TW" sz="4800" dirty="0">
                <a:solidFill>
                  <a:srgbClr val="3399FF"/>
                </a:solidFill>
              </a:rPr>
            </a:br>
            <a:r>
              <a:rPr lang="en-US" altLang="zh-TW" sz="4800" dirty="0">
                <a:solidFill>
                  <a:srgbClr val="3399FF"/>
                </a:solidFill>
              </a:rPr>
              <a:t>Machine </a:t>
            </a:r>
            <a:r>
              <a:rPr lang="en-US" altLang="zh-TW" sz="4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Learning</a:t>
            </a:r>
            <a:r>
              <a:rPr lang="en-US" altLang="zh-TW" sz="4800" dirty="0">
                <a:solidFill>
                  <a:srgbClr val="3399FF"/>
                </a:solidFill>
              </a:rPr>
              <a:t> </a:t>
            </a:r>
            <a:endParaRPr lang="en-US" sz="4800" dirty="0">
              <a:solidFill>
                <a:srgbClr val="00B050"/>
              </a:solidFill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2286000" y="3810000"/>
            <a:ext cx="7772400" cy="2667000"/>
          </a:xfrm>
        </p:spPr>
        <p:txBody>
          <a:bodyPr/>
          <a:lstStyle/>
          <a:p>
            <a:pPr algn="ctr" eaLnBrk="1" hangingPunct="1"/>
            <a:endParaRPr lang="en-US" sz="2400" i="0" dirty="0">
              <a:solidFill>
                <a:schemeClr val="bg1">
                  <a:lumMod val="85000"/>
                </a:schemeClr>
              </a:solidFill>
            </a:endParaRPr>
          </a:p>
          <a:p>
            <a:pPr algn="ctr" eaLnBrk="1" hangingPunct="1"/>
            <a:endParaRPr lang="en-US" sz="2400" i="0" dirty="0">
              <a:solidFill>
                <a:schemeClr val="bg1">
                  <a:lumMod val="85000"/>
                </a:schemeClr>
              </a:solidFill>
            </a:endParaRPr>
          </a:p>
          <a:p>
            <a:pPr algn="ctr" eaLnBrk="1" hangingPunct="1"/>
            <a:r>
              <a:rPr lang="en-US" sz="2400" i="0" dirty="0">
                <a:solidFill>
                  <a:schemeClr val="bg1">
                    <a:lumMod val="85000"/>
                  </a:schemeClr>
                </a:solidFill>
              </a:rPr>
              <a:t>Shin-Han Shiu</a:t>
            </a:r>
          </a:p>
          <a:p>
            <a:pPr algn="ctr" eaLnBrk="1" hangingPunct="1"/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</a:rPr>
              <a:t>Michigan State University</a:t>
            </a:r>
          </a:p>
          <a:p>
            <a:pPr algn="ctr" eaLnBrk="1" hangingPunct="1"/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</a:rPr>
              <a:t>East Lansing, MI 48824, USA</a:t>
            </a:r>
          </a:p>
          <a:p>
            <a:pPr algn="ctr" eaLnBrk="1" hangingPunct="1"/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</a:rPr>
              <a:t>shius@msu.edu</a:t>
            </a:r>
          </a:p>
          <a:p>
            <a:pPr algn="ctr" eaLnBrk="1" hangingPunct="1"/>
            <a:endParaRPr lang="en-US" sz="2400" i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AutoShape 13" descr="data:image/jpeg;base64,/9j/4AAQSkZJRgABAQAAAQABAAD/2wBDAAkGBwgHBgkIBwgKCgkLDRYPDQwMDRsUFRAWIB0iIiAdHx8kKDQsJCYxJx8fLT0tMTU3Ojo6Iys/RD84QzQ5Ojf/2wBDAQoKCg0MDRoPDxo3JR8lNzc3Nzc3Nzc3Nzc3Nzc3Nzc3Nzc3Nzc3Nzc3Nzc3Nzc3Nzc3Nzc3Nzc3Nzc3Nzc3Nzf/wAARCACfAHoDASIAAhEBAxEB/8QAGwAAAQUBAQAAAAAAAAAAAAAAAQACAwQFBwb/xAA4EAABAwIEAwUGBQMFAAAAAAABAAIRAyEEBRIxIkFRBhNhcfAHMoGRobEUQsHR4SNi8RUzcoKS/8QAGgEAAgMBAQAAAAAAAAAAAAAAAAECAwUEBv/EACMRAAIDAAEEAgMBAAAAAAAAAAABAgMRIQQFEjETQSIyUZH/2gAMAwEAAhEDEQA/AOlBPCaE8LtKQpwTQnAKLGEC6eE0JyiPAhFAIhABCMJARvKKQwQjCSdCYDUUYShADUk6EoQBnBSAJoCcFNsiEBOAQCIUWxpDgLIgJBFIYQE5g4ggE9guJSbA4x2XzXPT7UDk+JzLF1aFPMK4fTNUluloe7bpAC7MuQ+y6mcz9omfZq5wd3T67gepe8tB/wDIK7DCqq9MnZmjQE6EYRVmkBsIwilCNAbCUJ8JQjQM5qcgAnwpCANk4BCE4IGIJ1gJcYA3KQC87n+cMp1ThqbiGtcGPLZu48vgqL7lVHyY1HeDYq41ocWUS2eb3Gw+PwWbnGLzRmFqnK30KtYsIZTc7TJIMQY6rx2NzitWxzmYVzjSc/SGgQB4m1+a1KOYmlUlzyGtEDTY7fdYlndknjOqNTRi+x7Js67NYjMv9TyupSbiKdNrHOqMvpLidieq6rTxDHtBJa3/ALLwxzeqHDuK8Nj8vXxm6kbnVUvD6kFw3LG2n+VKvu8NzAlS3ye8hKFRyfGfi8Kwl0uAC0IWzXYpx8kcuYNARRhGFMBsJQikmBQCcEglF1IQYRCCcEmxkWLrtwmDrYlxtSpud8hb6wuS4nMH1qlV0m7iYm8kzPmV0Dtrjhh8pOHb79feOTR/K5eHOkuDW3nnteyxO6W61FHX08Ptl7D1nCoTUaYMWaRMn9VdGJYXE6tJaLtJvb49FVw9NgZwNta49X3V2mWsbLZeJiI5rz1maXTeMlpUxU1FoLyYN/E9CpRqDwzTJ1AG+452QoObqBkgaYBIgeZTTVcyo4kD/lG/iqY75nRUtR6XIq7sPWYAQaYMSOkwf0XsYXPMDVJqMLLsgbjddDp3Y0nfSPsvVdsm3Bpmf1MPGWihJOQhapzAhKE6EIQBQTgkBdOAUtAAF0XFrGOe9wa1oJJPIIgXXn+2GYGhhRg6RIfUGt5/t6fH9FVdaqoOTJQg5ySR47tPmZzDG1KjXS2YYDYBo2H3+KwKbHCo28iBqi/NXMc6XA6badgs52KZJa0EOHCT0C8tOx2ycjXrrxYbGFbcAOJE8unoFXqFJrnODXaDAmTA8/qsjL8Qaj3BpLtJkco8VsCqKYb3gA0290/DwXDbFp4ih1S8sBVfTYSGudpm4N9P7c1SxOJLmS2HDpF1axtcOrMGlvvTN42UDsPqrFmoCXCATdWVVP3I7oQ8Fyb2UkVWsku0N0uNr35LoODeKuEovB3aFzvBVB3TqdLluecgr2mQYlppHDGQ5o1NB6bFbfbpqM/H+nD1kNWo1kkUrLaM4CSMJQgRRhOAsiAnAKQAaBPTxXKe0GYHG5zXqmppaahDTANgYA+gXTszrfhcsxdeY7ui4g+MWXHDVBL6h0nUbEH1ZY/dbGlGKO3o462yOsbsOmCBzPgs5znNBLSJc69tgrmNLu60sgcMGVRYzWQ6qXAkkNgRssmtcGvFIuZe/QWSLXE9Vbq45z3Cm53AOd7FZlZtRzf6Z4ZGo2KsUGua3iHETyv9EpRW+RbGtbppU38AADbke6eU/wCVpNFMuBJaDaHeuayqDANQdBfMhoE7KyarmVHNeRLeIAbfFVyszhEnDTYy6uym06adTjnQJ3v6+a3ssxDqWLY9j3GHSOUg8vHnuvKuoiqym1z3tGoPaaZ6Xut7KyX96XSHNmCfyyPurumu+2UXVLxZ78EESLjkiqmUVTWyzDPcZd3YBnwsra9RCXlFM861jwEJQikpCKoCMJ0JAKQjH7XGOzeNG0tAPlqC5HVY5lNz+FtOZidj5bf4XZs9w/4rJcbRAJLqRIA3JF/0XIXu0mox8HSQHADaOXlssXua2SZ39G+GilUGincuBNomY8FFrB0yOJp92LjyVqsxj6rm3aXQJaLHyTaOGYHvvccIJsJ6/P7LMWYasOSIU/6sCxHETyIVqmBpa4EEGbC9h1T6mHa6mHvMhu4iJCkp0QGEADSGkDVYcv4UGWt8YS0dJ7sF8vEQWtiRt8FK/Dt1vaQ2RpFr29dVEdTg0hrnEEi55dPBX6Dg/jEAuhrj7wvvHSVS1zooyYqNLU2m0PZBIa4k3iZj6eC3cG4uIcXFsEQYvAlY9OnrdSJdwyOObR5bf4WvQqFzSOFriBIkzv8Asra449I2vg9nkj+8wII21mFfhVMnpmll9IEzI1fNXF6qlZWkeds/ZgSlGEoVpAgSSSlSYhGNiJ8FyrtRlAwGZ1mNaO5qAvpyD7pn7LqFR0bLB7SYOlmOCNNzg2qy7Hn6jyK4+rp+Wvj2i+iz45nMnMB2DncRvMRHj8kWU4qOOsiSOKOU9fkp3AsNShVaab2G7SL+iiJAc4ta6bHSPUbrzMpeLaZtV2L2RuY0OY3SHSd9Xo8x8kX1CwhtOCXN4jNv4UtOGNJ1Ak9Tv52VZrXOcZJk8/jyCipb7JSlpYwzRUGhziCdmQbxfZatOnS1upmRLZEbTNrclnYAOYKgnhAmCeo+avtL3hrmtbDRLrg7QN1XKX5Di/skoUwarQ0CQS0QNp/j0VuZLhXYmsxhJgm9/XJZ+GpxppgB5ZeTzXs8iwQwlDvH/wC7U3PMBaPRVfNNfxHL1fUKMc+zWYA1jWtEACITk0FOXpEYwkkkkwK6aZhSRKaQmBTrlwBsvP5rUqd27TK9S9k7hU8RgadVpBASfoaOQ9oq2Ja7vNJ1N2P8rApdpqLXd3jGuoO5OI4Z812PG9n6dWYaLrzeYdhsLiNWvD78wFnX9JGx7KJ1V2NemeYw2ZYaoA5tRrmk7gyCrZxlCqwB72kbSRsPXTom1vZlhi4upsqMP9hLfsox7MmuN62JPnVd+64Jdti3w3/hd88kWXZrg8K095VpNE/nPxhHCZ3hsU8Nwh7xxsXDY33U2C9l+Fa8PqU3Fw/MQSfmvVZX2QoYIDu2RHUKyvtFbeybZXPqZ5wSZDRps01anHU5TYN8h+q9ZhqmodVSwuWCmAtKnS0Cy2Kqo1R8YLEccm5PZErU8JrU5WCEkkigCKEiE+EoQIjLUCzwUsJQgZAac8k00AVZhKEYBV/Dt8ERRHQfJWIShGAQd2OieGKSEYQAwNTwEgE5AARSSQAkkkkAf/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AutoShape 15" descr="data:image/jpeg;base64,/9j/4AAQSkZJRgABAQAAAQABAAD/2wCEAAkGBhQSERUUExQWFRQWGBgaGRgVGBcYGRwYFxcYHBwYGBgYGyYeGBkjGxcXHy8gIycpLCwsHB8xNTAqNSYrLCkBCQoKDgwOGg8PGi8kHyQqLC8sLCosLC0sMCwsLCwsLCwsLCwsLCwsLCwsLCwsLCwsLCwsLCwsLCwsLCwsLCwpLP/AABEIAMIBAwMBIgACEQEDEQH/xAAcAAACAgMBAQAAAAAAAAAAAAAFBgMEAAIHAQj/xAA/EAABAgQEBAMGBAUDBAMBAAABAhEAAwQhBRIxQQZRYXETIoEykaGxwfAUI1LRB0Jy4fEVYsIWM4KSU3OyF//EABoBAAIDAQEAAAAAAAAAAAAAAAQFAgMGAQD/xAA3EQACAgEDAgMGBQMDBQEAAAABAgADEQQhMRJBEyJRBRQyYXGRgaGx0fAzweEjNEIkQ1Jy8RX/2gAMAwEAAhEDEQA/AESqPsAkXcluZ/xHQccwmbNp5c+mmEAykJUiwzJ2b3m2kc9qkOlKxpv0P20E8G4xnU4CQQpA0Sp7dmhYhyJrbKzt0dvX0gSfhpQrzIIPUERckZpjS0JKiouwDno2/cxe4h4rmVSgVDKALJBt3iqniSeEBAWwHIJBb+oB46STPCpR5sAGF8TkIo5BksFVE0ecgvlTskEadecKlQhh2iRVS5c3PWKtZPsYkoOZxyqqSTGP+GNCZkxa1XTKICf6jv6D5iOqlWQWN1BugdteQ1HpCX/Dq1MFMASo6dGAfraHRcpMxKQoPoz3G5f3xkfaVvXqmJ4G32ldSt7uuD2ljDk5nKg49dL6ffOJDID/AH6xrTVPhuk7aKF8wBe3I7esVzWkaQBsMSfSxY4nmIIA5/b/AELwGnReqah3+Pv/AMQLnzHixdzC61IGDAH4gSp60E2Uy09tCPQ/OD2HY6qUcyCz68j6Ql8cTSjw5o1SpvQjT4CPaDGAtALw78BmrW5f4RM5rawtpT8Y91/Eipw8zBuTwOOJkXBI7GAkuuG8eTcRGwio0s5yeYv8Nh2l+biLu9+8VpUtUxQSi6lG33yEDlTyRFzhPER+KAP6VX62b1sYtFPSCR2nBziWxwvPpp2deVSVEkGWSSCToQQPeII01coVaUqSoJUGBILOGOumzQdrq0ZbwNkVPiDyoKorZxY3Uw42hgsZVK+sZKumKpZYjzbCAeDYhMQrLMQtCkq8qlJIBY2YmxcQVo6u1xp84jrKx366gaRSzKdzzKwDiEF1QUCS19tn6QBXOWQUISogaZQT6RSmV80E5Ja1gB/KCR2P9oJ0NeAkWF7xMkEDqkcYkSappQdwW31B9YGqxCYZqSJalIbzKSHYvyEXcSmoW40J0PXaJOH1jILjv1iIVWPy4likrvLstEqolhMxKVp1D6g80kXB6iKEycumJkk+JKX7BUzg/pOz79e7vYrfy150B3IcCz9b2feK+IqE1LH4wMwas9J3WGIwcS7TUy5iCwAe3m+MKfElLVUy/GkyStw0zKCoFILj2b2csW3h/wCGqfLKyqWVa3Vr6xem0yT0MWpaQ2cAj9YKyDic1pz+ISy2AIuAd4C4jgxRMTkmTDKUcpTmU4PS7kR1GowWWS5SH5gfWB9Tw5LVzHYnYu/wiyvWLVtjErest3nLamatCylCQUg2JVqOekZD7M4Olkkv8/pGQUPaNONx+v7wfwHiH+EUEkkeUj4tYvo/79ICLmZTlVY/ekM1bVFRsAATsN2HwtpA6mkeMtSFgZSU+yCCbukPrDSp8ZJmw1B6XCJ8Rgo1PLYfD9orzMSJtD2jCJaE+GpIymxAZi9+trf5hcxnhZKM2QB7kMo6EeUHMzAdt9YtrvrLYIxA9Wt9e43HygEVHOJZGHzagtLSVNqdAO50EXpfBdSbkJA5u5bmwEO3CldT0dP4UxWZWZRISkuSTvsLMLnaLbL1UeQ5MVddlvkAJkPAktcqUqWuxSskXeygPqDDlKq+7a/L9hCfNxdPi5kOEl3BYFjvrBKTiY5xk9ZUz2GzHM0elrYVBHGMRjXWvYnsdx67xWmToGisHONZtZ1gIVHMt6QvEszp8VJk2KM/EA+sU52INd4Mr05li4gLj2f+Wkc1fIGFGjrlSzY25QwY7IXUrSmWMygdBpfcnbSGnhn+H0tDKmATF9fZB6DfufhGkS6rSacLZz6TOX0Pq9QzJso2zFSjrZswOmWtXZJPxjSoxGZL9tC0/wBSSB7yI7LJwEAaCIazAkkEFL+kLh7Srz8G0uOjTp6evf6QHwrwumbITNn3zAKCSSAAoOHa5LQVThdLKmgypaUWZSkO/wAX6XgHiXEhoyJCh5QkZWawFsrHYMIEK4xKleRHv390QZbrRmsbH7RW1QrYq3aPE8AMQdrv+0RYFXSnUzFLnQ21v8XEef6XMVKdbIcXYks+zwi4lhiqGc0paghd2d2PrFFNBcnJwew7SJIxiO3FOJ+HLK5bZrMB/MSQAO9zFDh9dTOWnxwhCQHUBmzHkHdhtz3inw9J8WYVTlFQQzcr7tDDS4qlCy5A5dv3ix0VF8wGczgyTgQ/NAQhzY7DlACkpMy1kE+ckgbA7sOtzEGIYsZoaWc2txcD13MVaeu8IBKixFhdn9YHJyc42kwvbvJMdoFplkpIzsW5W2gNgNcuQkJUQobXuPVrxexDFbM7qNgBfXc8op0mHnL5ngirBUgjAjrQ6JbF6rfwhL/XsyrvbSKNZj2VYcHLa/r+0RppLmIlpym8Xe7rDLPZtXKHBjvheJMA0GpMwq8wHvjnWG4lkIB9lwO3KHHDsQysQbcukJbKzU2G4ie+k1tgw2qaP5o2p0ub/KIhPltmcP8AXtFNeK5S490QJAILQXniEiuXGQAOJx5HvEHpPdE5XNqCFPy5xBhlYpS1kMMpSzep077R3X/pSlQTMmolk7lQHwHP4x6lVGTlCEMd/Dt8od++YGCuCfUxwdWrWCwKTiclGNEpIYbA6C3IAenxgZX4oS3p9/KOvVXC+H1LpCUpVzQDLP0BhOxX+FxkLKwozJXUMpPdrHvaJV6ms7t+/wCcJOvQjAGD84H/ANcWuSmTL1UXKhqNmHIn71iwnhmVLAExbLbTkYqU1MJE/oDp0g7XUfiLSsKTlOvQcm7fKLgwVfLLaKlqUAbZGSfnAa8BUlZ6XeKNSpnYkEfSD2MYmM/l2sO0K9ZOcvEwAxhQJ6fNPafiMpJSrXvFmbjoOhhdrKHxFBtW15ARBJwCdMmCXLJJOrkskczyEEHS0HzE4mfv1ttTlcZhmfi43LRAupWoE3AAs4uXdm9xhvw7+HcqVLCigzpn6luz/wC1Og9X7xQqcJmiYDNlEISXcFLWIyjtA6ainOE/Pb7CUe9WWbE4ELcHcOEJBUDnWxL7O3l9PnHRKLDEoF2gBguIJYAWMH6ZRVe4T8+0IbbzY5Lcw2xsKETZRLcqS+1usa1KeQ9YnmzfKNooVFW2kUscDBgy5JzFriTh+XUoUlQGZrKZ1JOxB+kcUmzptNPyrDKlrDjnlIPuPPrHd6ic0cz4/okrWhQHnJKfTX4Xht7I1JDmpvhP5Tmq05sXqXkfnHWTxbLmywUr8pDsSHHQiEfiKsmT52awQmyXNydy2w0H+YoUMrwg3xN9IJYRhRqphCleHLQM0xatEpH1Owg+ujosyDn0zCE9nItfVaftKsirmIJKJgS7WZwfQGKuIVdQs3UnKdkgh+7v84PSsdoZS1JTSmcnQKmLuWe+VmDxNSYRLqQky0qkBefKVEKQVC7B7sAQLDnBXh4OcDP0nDpqCDsQPXP+TDPAuQ0iX9pJUDzcKP0IinxDJC1IDar07An9oX59bUUqloAaYNUm4LafDQwQ4IXMqpips43ByhOgHP1hfqEKBrjwPvkyinT+FcM7jnMa8K4aSEhTXPSL1RhYSG05wZp5iZaBygLiuMJfUMYWUWlzGtVljttxBKpPmYP1ilisnKH5taLSa13ILvzH7QOxWof0tBviknph++d4Omlwp+X0cQxYHiwXKSRuBCrW1ATKUo7JPygHwtxCZfkUbbROzSHUVFhyD/8AYl9o2KLFUzrP4tojm1Dwtox4NrGi8cHNoUjRvniLyuIbXWJB1jIAf62IyLfdW9JCP6AbuSx+3vqYxKGV29C/20afzNFggAjc3vp7oWGt8dWOIxW5DtnmVgmClLjinyzPMhRa+of5jpFCpS2rCKz8rfOOVuy8S5lWwbxe42woyJoWPZPwPKAkvErNHQOI6VU6gUdZiUqIcOSU3APcWjj9PPMy6UlJ5Ej4H940WkAtr+kI0+rUDw35EMVK21gXNVG1RMVuDAxU0zFiWnUwypq2zJ6nVKgyYawaQZmYp19kPpa5PYWhwwLBRKRq6iXUrn0bkOX7xX4awYSpYSLnc9YOIGUPCXV6kuxVfhmbusLt1GXTijJ0azQCxTFPIxNjtFmpnWtpC3jM9ywimoGxhBcYnkrGvDXLbdw3Zv3jpWH4iMg7RxPFJoQqSr9KyH7gftD7h+Op8MXi7W6fpVXQev6xpp28RcHtG6pxPrAmpxTrACs4gF3NoAV3EyecC1aKyztDQFXmM1djAG8IuJ4v409hogN/5KN/lAzEuIypwkxQwmaxU+8aHSezvBUueZSNWhtWtfXeO3DeHJqKqTKV7KlOrskEt6tFjiuY0uo8JHlTUZVKGmVKWSCBtmBMBMIxVUiaianVJ+B15Q01CpYqVrmuaSrT5ik+yo6G26VAnsYJUBeYbczM23GIjUaytKUMkFyfZGY9zrv8IeOCapSpc6mUmxQubLNgUzEB3B22P+YBCUuXNMmSEzSSyFJSFKIVfykaPuO8G6fA10jTqqd4Q08OWoGaoEXTYsAd7mJZyc4giVlQQx54gjibF/GMiblAWEAKP6iCR9PjHmB4+JM3ovXuP7N7oHY1WImTSZaMiNEp5Aabm8AK2oKVJaxERbTi5elpbdatKZxtt/PtOrTeIioFzY6d4ET60qs/b75Qr0uMgjW8XJdcDcXhcui8LgRpRfSR5DGX8SEpDesBJlaoKUCXTsfvn9I8XV2MVqUmcopSfZD+p0HaO1U9OSZTqXAIIO8rY1MWtPhy0qUVG7DQDmdBf6wPpuGFH2zl7fvDvhlGfDeYyG2t9LRYraSnyumaQeXXttBaWsg6UwIrequ6zrsyfl2EVqfC0oDBz3UT/aIqqlbQkdj9DDcnhdKwCJuux37RS4g4Y8BIUFOL6sPvWJDqzky//pyOgAfaKJE3mPjGRsagi14yCN/SBHTV+p+87WuSVKBFo9xHCVKll3fX7G0TIxBIuIrV2NBvMpn2fX94yeVGfWLlLZBEq4ZRKCbrU3J7fvE0/wAqgHcHXpAxNaQSdAecUq/G8oJQhUwjZDH5m/pEOnrwAu8I63zkmMv4jIghJd9QzgwvcNcIMlRUNyzjZ4mo692KuluX7wX/ANYAFyAOsdNpTKgc/wBpcgYDcwXiPC0s7CFynwFCKhwA4B+Yg3jPGMtALEKPw/vCVg3Ehm1hJNlJI9XBt6AwbRXqGrZtwMSq1+AZ0rCZQducWayjCbk2uwblygXSzi1tY9mVSle0X2eFwYY6SIMwOZHOtC5iqLk7wfnzwAzwvYgpz0gnTZ6pEiL2PSR4JHUe94ry5iZcgETjnZwAHGrZS+lrxPjac6QgG6lBoiqMFlJkE52W6gxvdJbawftGn04Brw3rLKgckiVqbFFeJ+Z5gkhwHDgfKJcaxlMxJShAQlzYal+Z3ZhFWXSBCFLCVKToFW1DG41S5B309Xt4NggWnxFlITmY5ibW6fOCMKN5NWdl6TBeFy5Xi/mElAB7nlaJaooTN8iSEn9QY94NIkSQjNLllkqZStCeTPqTvbaN8Tqaeak5UZTbXVrD10jpfJnqqunfO8GImRdlVqynICSn9N27gQuJqiC0XqasYgxB6oxo1qscQx+NmAgjMkpZmBBDaaRWM1S1Ekkkm5N/jGtRiZVoWEeS54AeKekgcQzxQTzLKZYEVKDAJlZMV4QdILFRcJHqQx7BzBXhzCFVqzqmSn2iNVH9KeXUx0+gw9EtIQhISkBgBoIV6v2j7qSq7v8Ap/mQsqXVAZPlH5/4iFRfwnDfmzieiEgD3qd/dBKT/DaUgeWZM9cp/wCIh4EqPfw5aEbe1NU/L/pJ16eis5Vf1nMsa4HnpSTJWFj9JGVXoXYn3QB4enKlLmJUClYIsdRrqI7JOlMNPn984UOLOHPF/NlBpqR2zD9J68jDHSe0i48K7g9/3kbNOC4tUnbt+0FzsSK0s+kCp886xSkYjfcEWIPxBEWVrSvSG4q6TvJB1x5ZojEVhThRcaX+UWavHVrQEqU4HOBy5WUmKs6bBAUHiQZsDJnq5geMiiVR7BHRF51Efsc/ESZoSqeEySAyiWUbhwwGo+u0POB0cpnIc8yXPvgWaaVVTk5vMEZhrZyzvzFoP02AoQlpflA0y3HujLZ60XC7jngRcxwcZl2fSIUGIBQdQW+LwuYrhCJXmltlOo27jlBGtqjJAKnKTZxt3EKfGHFWSQrIlRzeXM1kvZz11brvHKwzuFUbmeAwMniS1FKMroJSTyhVlYfWz1qQkWBIzLLAtuBcmJ+H8UnzTlKkhJ0LXb5fCOrcI8P+VyGTzO/r74M81LFcAmMq6umvxLCQO3rOU1X8OZpH5k8P+kILfE3gUvgiqkKC0MrKXDWNuYPOPoOdgiCXDHp99oA4tRmWgqCcz8mLem8We+Xr5eflj9patGmu2AIPrk/3iPTYwwuClTXSbGJP9TCmaAOOkrU7sRoRqDyPTppAGRxKpBKZibiziKl0HiDqXn0lOt0/u5Abg946V+KACFysxYZgCoDMe7d4HzKudUAlAZPMlvduYjpuHFFafGXkSdxe/JzZPcww0+hWv4uYuIY7gbQnX1kpKHTLJUQAVFVgbuAnViCB74rTaJc1BWEkIbVrAgAm51Z3te8Uk4NMXm1ZOwc/HRmjYVZMvIM6gLsNBs/rB2McQ1SDyMSquuUUeCHIf01d4JzKeZKlsEgpYZj5hfkDpAqopVyVpUtJS7EA6tZoM4pxMuewJZwBowsOQibfKUV8nJ/nab4dVKRLIBTmBa4By3exuLkm8UHHiCZPGcFRKglQST6gWu0XJHCUwy8wsFAqBJZwNWiOgoZI/wC6VFvMAD7T7dxy6xAYzzLcNjGIHxGUkkKSGd7fvGs6gmSwCWY6EEEQQxhMtaz4SSgMGBvf6drxXpMLmKmJSQw57M/z6RZ1YXJg71E2YUbn0l5fDdTlBCE3FrkPbrZ4DIkLVMEv+bNlbq7NbrHSZ06ZMATcBsoCRoCG2Dv97QElYalBQUhAmIJIUxBLub3YkF2LctIX1axsHrx8odqfZ9yKGPHfedA4dwlMiSiWnQC55k6n1JhgppQZ/v7vAymWGEFKWaGv0v219bj3RiLGLuWbkxzYvSuF4loSGv3636x4oD715R5Oqtb+4Fj8efuvFJdR9iOHAO0GVGabVhHow1+7b/ZgRPizOnd/WB81cWLvDUTAnPuOcNEqamcmwmWV/UND6gH3dYDU1aBeGzj3zUyjyKCP/YD6mOd0yFqUEoSVKOwDmNn7PPi6cdXbaI9Xd4FxA4O8Oz8TcQLnz+UF6bg6pWHISn+o39wBj2bwVPTdkq6AkfMRet+nU46hBLdQ7wRLo1KDgG8ZBkYPM/mBff7EeR33hfUSIrj3KqfAm+UApVZtDbcQwSscyi4I9D9IQpGLZ6uXM0lp8o7HVR+B9I6BWISqWnnl5e6M5dWyAHviVLgmC6/HkzPIFfBvnAfHK5Ap1pmFJzpypG5J09xv6QLxGsCKhaD0a3T93gTic4FctABHmdyCBoRqddYI0+n3U7+sIrALBfnD3CaSZiUgfYh+xXiYy5eVBYMARpALhLCAEkkgKIse+wiLG8NKFeZWazi7b6d/37x6zDNkGPrBWzjPbt6zKTjKahbhRvz9bxbm8UF82rjQ/SAGD4VME8lX/bIsCzv6bNFzFgE5WIte+vvMc8ofC/lL9OyXZymDFnEqjMokBg5t6wsYgSFskAlWtn0g/Wz3JeA9JiARPzEBTbKhxphiC+1ulkCn1lmlxAS5WQsDmSdL+XryePcVxzOhicxuX/YbRWmYiPEBWAtraAW9N23ixjFbKKWlyQh2Yu6rav3grG8T9RUECQ4biU3wykJUpJ1AHTftFGgxRUqY6SRta57fGCWC4yqXLKUqQly5JFw0UEJJmhYux1LBy556xPbeUEthcGWaSqC56VTgpSAexI5A+4RHi1WnOClGQWcZipzubwRnzjVmWgAJUPIAAA5/cmBWKYOZTOQ5DsFAtdrtoY4CM7ybBgMiE0YjnQAZpZIIA5doD1NaUq8pdo2rMK8JvOlT/pv96xXCQssPsCPKgG8jZe5Xp4mTK4ku7dYc8AScniTDmUrnyAtb73hUm4R+bkQsKH6g7f5hok4bMRKAZ2Fu1v2gbVuoULmE+z7Alpa38IROKqGn3bkOw+zAnFJ/5ai/mTcdxeLGG0ypt1W6cvv70iXEqdCTkSxAAcsC5PSARhWE07KbayOMiM3C+LeNToU92AV/Umx+MHpc7r9+kIeFzfBHkASDcgCx6wfpsYBsbQh1WlIcso2nhUwUBuYwmdaI1TIpIq3jSbVQAKzmV9OJLNnxRmzYinVUDK3FEy0kqUwEGVUE7CRscKuTB3FYVOySEarU6jySnc+pHug1gPD0uQgBIvuo6k/e0D+HEGa89Quv2QdkjT9+8O+D4aZiiLskOW66CDL3cAadO3P1/wATMai0O5s+0hoqJUxQSkP8m6xLiuGS5YvMGZrhn1+UWVV/gSphSGKiw5jX/Mc+xDHCZjOXJiuqjqGAMn9IAzw4ZfX4RkDUVSmjI54bT3XD1bg8vw2F+4+XKE5PEk9GaWkKUEFSdHZjsbloZa6vXkKghRDWZJPyiTAMKTMS5Syi6r++8E1MN8rmXcQFw9QCeylHzKJcnoTaGGtwWUEMWV96g840xDDjJ8yWfVtjA3Fa+omSVeCgZ2sT9Ns3J7R4ku222/2k1JGCJe4dx5KAZZuoKIe1wDr0g9+LlqOYpBYFtX52OzRxbBcXyllKIPM/XrDzTY8yGNwNCIKv0xqbaaPTtVqE6157xiocVp0PmUouXysxtyOgLQtY9XiYpSgWS9ufaBE7ElKV5E36B4G4jUrTdYUBzOkTr0/mz3hhNdObJ7VTAHJgJSYeuepakD2Q9yBvpeN5q1zrAFrW5uYZMN4VmKP5a1JlPfS50cWuOphiXFC7kA/OZzVXNrrRXUMgRcpZxlBaCkOoMbAnTR/m0VpUklQCwoJJZy4Go3MdWTw6iTJKwBm5nWF9YXmNgsHVKg4PfeKk14fPSIYvsdimerf0Ag2sp6dMgBIJUU8gwU/bRogosVCZBQkS7O5WkE3BFns1/lG2I4cBfzID+zqk9ArUesXakSFykgS0ghLXcDmSDBKOGEHuqatsFYvYUVKnJSgA3fVnYOz+kR4hUkl8pD8+sR0qSJrIGa9oMUlEUzAZyAQxISLnM4sQdCxJ/wARfgZzAVZihGe8FCcScq0lNuTH46RSQpja8HcaqErLBOUXa7nfXreI6ClRJW81OYNZtL83bSPBhicapiw3jD/D3AhPWVqbylme/u2h345p0yKUBIZUxQT6MSfkB6wkcOVh/FhcoZQEsQnfvzOkPX8QZSl0clbewsZhyCgQD7298Z7VAnVDqPpGmmQB0B4zEnD5ExRAQSO0GlYD4d1XP15QPwisyEEa7HrBCsrlLF4sLYM0jdWQBxIcSEvIAnUQDVUHeLNSttYFrmaxYo6pxvKIZocYLaxNNxkDUwsVfCs4jxZZPmDsCQb/ANo14VwyZMnlJSpSkiwJ0/3XBAZtY4dNQVNgYbcxMutc2ior+OdvrDk3EFrICU67qsPdrAWsweqmzlIN0oYk6JY7jc7iH3iDhJVJLQuYpPmLHKDrsx9OTWhdqpKGYFwdhqNLODc3290eotVfNWBJarSe9r1V2bfl/PvDmDpCUhNvLZoa8GxNMpKxoV/zcrWjn+A1YRnQ+in6sq4f5ekMtLOcX00hVarV2kiZu1CvlbtPMSW6SH17++FaXRDxnfS+ltoZqlJigoJSLaxymw1gj1gxh+ll5kBQkSmI/UR8HtGQuCuH6iO0ZFvUfT9P2kI7GYjJYe7WBFRU5VhizvbdvswHmLmoHlUQ21jb1jDSFfnUvzM4L/Dp2isqWOYYMCFq6c6eYgCnHSCUoS6g99u8Vq5M9ZbxGHQD5wRwzCQi5uesT8tY6mOT6QipMxKm8IKKibkkknuYK0/DpkIBJUEktuUv1Gzw7yadLxFjq/yFaAOl/wD2Fol/+lbYQh4hddSqfKIvYfQOnyjU62Gw1PVxb5x7Nkc+fe3+Pn1j2nrCkEDQu4+Fi1tfi3OPJdQ7Db43bcvyF+lheDBvNTjAwOJSpcMlomFRSBmIfp/bY82h9w+jC0pCdNz96CE+qqElJIH3Y79/7vDDw/WH8OlILPr2gTWKzANmBnTrXlqxgk7w1iSUKTkSM3M6gdB+8BZWCtqGg/KSkJvFKpqTpFSFah0icrcgdKxcxzDksQzxzzGqFSCWUcurR0ivWS7tCdxBL8qj0hnorj14nNZSLKT1cgQNglVlUVNlLa30Ni3W8a1NWZqsiVEnMDmJ0b7MW5+PPJSlpdksWHmPcxFgOHiapSzlAD+0WHlDnuWLQ648xmXGSAgkI/KnJK1JWNQTpFvFccMw3KWcHKAG2HLlFxcunTPBSgHUFrp52zPdgR9vEGJqlTJiUhGVIBfR+e0cJBliq6gyfgGoaoIJ5ER0nHuJEpzSJssqlTJRZtSdz0Zj6gc45tgOEhJMxJLmybmwBANxzuxPKCVYqYnKokqF2zEkdff0hPqalsvLD+GMKdFcaQ+d+00nJMleU3GytiOY/baLH4lxEcqvXMQUIQhfPxCP89bXi1IwBSgAhypg4F0vuxNwO8VM4Uf6mx/n2jKjW9WzDiD6svEmC4EqomBIBKdVEbJ/vDJhfBRKvzlf+KXPvO3p74aJCUy05ZYyIcMlNtN+pOt4Eu9oIikJvPXX9Wyyt/p6GbTZgIsUlNLRogJfUpAc99z6mNiTqNOWsSUqApQBHtEC3UtpCFnLbQQIAMzf+KiAMPB/SqWR7wPkY4vPrgEudB92jsH8WXVTy5CNVLB/8UA/VoScN4VDeZIPcRpKLq6kPV68fgIPRe1dOB3iHhWOZZ5KrJUd9htDzKq7AgxJVcAyiXEseloyVweZY/LWpI/SfMn3HT0j2p1WnuwRsfnFvgOSSd8zz/WbdYFV2Ja3i1W4NPG0tXcKHyMBZ2FVL+wgD/b/AHeJULU2/UPvKX05A4miq0mMiI4bO/8AiP8A7iMhh01+o+4gnQ3pOh100EE/7T8BAijxFDeYt0No1qcUMwME5U894FVU1DgOB3MKa6ieYeKzxC/4sTV+WyQ3wi9Or0pFyBC1NxYIDI157RWwiUaqYSokoSbnmf0g/P8AvEm0vUOt9lEsLiraNtPi+f2AVDmbJ9+/pG0+YpQa3ZnHxgphuBksEJduQsB9Is1OG5Sxyj1DDvyhaSAepV2lfvDRErFKlOciiOYD/DWBM7iiWNlE9j9dI6YrAFrSVJCVAciCYVq/h1EwnMgfWGdOpUY8VTDF9p3kdKkQXhspdTlOiNWhypZGVIA9kCAnD8kUyvBJ8qiTLJ95R9R0flDKkbDSBtTfmzA47Rxp9QXQFue8kTP2D+sazS4jdLARDNULtAxOTJ9YztBNanaFTiFYCJh2ZvUw1V5tCPjc3PMRLZQl5g6mLO+x0LQ00CdTiQ1V4Sk+p2lDh/BZc0ZlqYB/Lvpz5Xi9Kw9aBlQkNc+ySWOmY82Dxpi1ClJCacqzEsXV035GPJeLrQlUtaiglnG7tsfWNExzM5UoU5/OUZdOqbOTLJCA7uDqw1H3ziXGqJMopCFKKja/WKyqlaVIKbsGHckwRkUMz8RKVOIuSWBfQOHbS7Rxj0rmSUeI/TnkgRtwtKZKATdgyR2HU8uh9bNSrJji5sPv4jrGVdW5P2IhmUk5Q8kmYvkySB7y0Jh85ryVrEKcA4PTT6pSagruBlCVlCVEO4OVi7dRvHQqjARTNLQkCX/KQ9+hf+bnHHcOo6uTNCpkpabuCLs3Yx2Lh7jIKQEzw45s/vELvaKZbdsj5bgRExJbxUH4Hb8Z6kABR6W9WGvZ4hEu42On0holJppiSBlu2hvbSNUYHJSQcyi3Mj9oU+7MfhYH8ZwapRyCIrITDJQYSmSPFmEBg4Bs1tVdRGtXi1HTKzHIFXs7n0S5PwhZxrGzWpKLplGxAJBPcjTtFqUpX5mOfTHH1+cjZa9owowO8G43jyKiepQUCkWT2G/rHtLUiA07gIAkyp0xBOymWPoYiXg9VJDsJgG6CxbnlLfB4Jaup/gf77f4nNsbxxlVAibymOcT+KZkv20rR/Ukp+JDGIv/AOgq2UPQAx4ezr24EgGQ9xOjTpaYCYvPlS0krUlIhUm8Rz5gfNkHM2+AgDiBEz2pi1HoAB8YI0/sxurztj6S56X6fKIYmcWSHLJmEcwBeMhZSCLAqYdoyHXuNP8ADFngaj0nQ8WpRLlkjXQdzCxJoCb6k+r7/UQd4rxdIUiWdVnfbk/c2gRKnlN399/vUwBowy15PeaDQBGUnvmUcTovIfWGrhPDhLkoS2oc83N/q3pC9jeKvLLl3Hx+pvvDhQq8qewjmudvBC+pP5Rd7WCdYxzG7HMV/DU6ZUuy1B1KH3rCR/q+xUz84v4tUFepewF+QEBZNGAslSSd2O46QGpWz4uBxEON8Q3hGJLSorSqwZwNCDa4gni9RLUvOgNmSCrufrFXAkpFJOVlIfKkHr0+PuHOKap40iu3YdI77yVZ3zBnEMjPKUxZQukjZQuCPWBuA8fpICJ/kWP528p7/pPwgliZs0KdDwvnBKnJd2Fhr8TB2mqqspK2+u2OYX7w9bZWP5xlCw4WkjoR9Ipz8YQm5UABzMKf/QU9XmRkCdWWWPowOvWKMjhZfieHNCgoEOCXDHQgjUR5NFpjkiz94UPaDj/hOlcOUH4v8wn8q7PoW1Uenzg1ioleGoKDoAI82mVuW0R4ZJSiUlAslIAA6DaAHFkubUS1SpKgkGylF/Z5Bhqd+jwKjAsANhnk+kottaw9TTnWHYqUKKs1yVAFg7EAD4RtOAnrSkrd9TyAD/8AtoIt4dgppZwFSkFLhlJuGLgkP/MOR0ftF6urEMooS2UFQJ6Ozs21m6xqQ6ndTmSrBZN4JxzCZcsJ8MpzDk7xVps9WsI0AbMrkP3jSqxZayCpDKOjOx98NvDeEJQkDVWqj/u7naIXW+Gu/PaFaPTLqLNvhHP7Rh4cwWVKykJzFmdRzHuH0h2TSnw7AXgDgeHqy5w5QCPu8O5nJkygTc79Iz9uSepuIfrLBWQqwBMlun8yWzA37XvAHFMLy3llrPDDPxuYFlQZtGb4D4QKxepQzp1PKImtWGVkqgxI22MWJWMjPkUWV3b1EW1zlqHtqP8A5H94V+MqQGWFh8yC7ixvYt8PdA7CcUqUZSDmDDNncj93aLPcQ6daHf0MpuZq7vDAJ7jEcpNDd2grSobaAKcbW3spB5u/wIEay8SmgkhRO5BY/Db4QG2ntfmEJQ9i9Ua6jE0SknMq4Tmbdnb5mFKuxGZMOZZD6AgAEAnQEXUndi+jwOqq1S57l2IuNRa4Z9umnpF5Cxl69bt1vz+3NgVRpBUMnkyWmoVgfEXfOJsvHleFkmIBSzZjuP8AcnW3MQsTpDKS4SAzpykKB5lxzMHq6dm7DfoevwvfpC5NtMUkezYtyeGGnRVz07Sp9EldquvHpN5iyo9BElNRKmKCUJcnSDPDGAioKioslI+MejFEU6pnhhyAwUzXH0gkbQokHIHImv8A0Yse0pIPKMhZqcWUpZUVEklzeMi7wzA/GH/kJvxDnqJ5yh/kE7PHoQsJAfQd4MyZBWrKgd/3MWV4SE2KhA62YULjYSWn0K1+Yk9RibWyFHW/wh64YrfFkJc3SMpHUfYMDK7C2S4IIgVRVyqaZmF0myh9R1ER1Ce8V9I5HEC1ejAy6nM6KqnsH0i/QYhLQormSvFXqCo2tzG8CMJxNE6WMpd+vw79IJJSG0HuhCFdDETDfBk9fjK57OAANALD06wKqEhrmLSpZgPiFaBbXpvHegs2TyZ4bQRjuJ+Gkl3JsB98oYcFkoMtRJuMrdQTe/aAP/Ts6cStSfLsFED53i/KK6eWRMDACx1DcnEGHoVQqnJ/eTUEx6ljygMnQ311ha4maWjxGujptuPrEmEY+VShmBsGdixbkYnpU/i1KSbSwbvZ+g6dYXgFHGe0IEWMT4wKJTAgKPWGnh6Y8lLEEFKbm+wL+pvE2O8GU0xBSqWgFmCkABQ6ggX9YV6RM6iRkSTNQl7GygOSCNQ+xgomtlwmzZ79/wAZDDH6S5xRQZwyT5ncd2MI/hL8XJPScvJFn98HZuLLmzy4yhLMN77vDdWYEiopxMFlpYK7tr84ur1LaTAfg/lGOnrFigZnN5k5BmSkJl5BnT7RBc5vhHQsFogdN/rHOeJsImSSFO+Uv7jHSuFMSSZYLagHsWuIL1bB0V0OQYw0xarrrxuMH6iMISZUvw0EBJLkH0gfjONKRJW4dkk2PTaLNfioKWA0++UCpRCwcxcHa5he24HVOtUz1kkbyjwxjZmSnLLJDsAqxt5fMA/9olqJpBJb+0MeF4QlACmADdIE4mjKo2F+n1Gsd616ziR0T4ypidjQdJfQgvEOFS05NNPtu0T8RTsktZAezcrk7RRwfE0kEJ9QdQYNAY15EONyeJ0nnEJ5L62fa2v38ekWcyUC/mtfW3YNbbQjX3VPHSSzgHkWB9ImWg6RXuISHUwXXEApVZwQ50D6H5/Ygj4vkA3HZ766h9+cL3EszLLbdVh98g0byMUnmQVJCFEDXccyQ9zBIqZkBEX26+qq0q3oDtPcYxVMsc1bD70EDaMkgqOpMDZ8tRAWouVEvzBEGsNkgpbpBZrWtILptU2quJOwHAhfCsVVKQtILBWvugLVLsYtmlMVZ0o7xWvMYvjBx3gVQjIuqpXMZBniCJDpWzHLh/8Am7RWmm/vjIyFrcCaOv4jI1mxgJWixjIyLKuYNqPhMq8NTlCpYEgHUAkA9xHXcLLy73vvGRkD68f6o+kxR5P1lfEVkJsTC9gt56nuwLPfcRkZC3/g/wBJ5fiEcKdI5RTxRIyLDWyq/wDyYyMgUdoQvMMSZQ8LQe4RRwv21x7GRU3Akl7wjU7QInJHLnGRkSHeT9ImpSPxI/p/5GOhcO+xN/8Ar/5CPIyLtd8I+kN0n9P8f7xS4rSMptt9Ii4PUfCR/SIyMgzS/wC3H1jaz/cL/wCp/URmOiepPzjyT7XomPIyJNxLu389ZYrJhGhOv0ivVl5d4yMgT/kJR2WKPFh8qRs//GEmhLT0tbzK07mMjI0Gl/pGItZ/uR+EMcS/9pH9Q+RgvgE9SpPmUT3JMexkQP8ARH1h1f8AXb6CAqg5lKJuX1NzvFuglgbD2X03j2MiVvwQXW/1RB3EP/eHr8xF/AN+31jIyJ/9lZH2X/WP0/aW52sV6gax7GRUJojzB5jIyMi6Vz//2Q==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7C01A9-5B37-4AEE-ADA4-40ED278F8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000" y="-457199"/>
            <a:ext cx="31496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37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00123-149E-E719-BB2A-14CFE708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interpretable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40804-A105-4AE7-4A97-A44AF1CAAC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endParaRPr lang="en-US" dirty="0"/>
          </a:p>
          <a:p>
            <a:r>
              <a:rPr lang="en-US" dirty="0"/>
              <a:t>Logistic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46154-91EC-6B3F-86AD-B1BC8A4234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75403-6EAE-B358-CB8C-81306DE4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3A524-285E-476C-A9E3-6B00CAF2053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86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00123-149E-E719-BB2A-14CFE708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for not-so-interpretable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40804-A105-4AE7-4A97-A44AF1CAAC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Shapley value and SHAP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46154-91EC-6B3F-86AD-B1BC8A4234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75403-6EAE-B358-CB8C-81306DE4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3A524-285E-476C-A9E3-6B00CAF2053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33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329A-3DF0-4660-B6C3-F45E0ECA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560639"/>
            <a:ext cx="10972800" cy="715962"/>
          </a:xfrm>
          <a:noFill/>
        </p:spPr>
        <p:txBody>
          <a:bodyPr/>
          <a:lstStyle/>
          <a:p>
            <a:r>
              <a:rPr lang="en-US" dirty="0">
                <a:solidFill>
                  <a:srgbClr val="66CCFF"/>
                </a:solidFill>
              </a:rPr>
              <a:t>Thanks for coming…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C2CE1-C779-4F70-A346-302727625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1200" y="3429000"/>
            <a:ext cx="6527800" cy="9906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Any question?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93117-1B59-415D-86D0-1096E75D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3A524-285E-476C-A9E3-6B00CAF2053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5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6360-169D-4028-B931-A7A929F4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A8A52-C7AA-476C-B48D-5B6945BF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3A524-285E-476C-A9E3-6B00CAF2053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D7DACCC-7BC8-4980-85A2-A6879A5F4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422" y="4304042"/>
            <a:ext cx="5048955" cy="590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84F987BC-3A26-4F7D-AB15-1303C42D9A30}"/>
              </a:ext>
            </a:extLst>
          </p:cNvPr>
          <p:cNvSpPr/>
          <p:nvPr/>
        </p:nvSpPr>
        <p:spPr>
          <a:xfrm>
            <a:off x="809978" y="4749221"/>
            <a:ext cx="2153587" cy="1538965"/>
          </a:xfrm>
          <a:prstGeom prst="wedgeRoundRectCallout">
            <a:avLst>
              <a:gd name="adj1" fmla="val 103093"/>
              <a:gd name="adj2" fmla="val -65950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Ask directly or use the chat function to raise questions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6100A3-E0D1-4DB1-91CA-B218A07BE09D}"/>
              </a:ext>
            </a:extLst>
          </p:cNvPr>
          <p:cNvSpPr txBox="1"/>
          <p:nvPr/>
        </p:nvSpPr>
        <p:spPr>
          <a:xfrm>
            <a:off x="6019800" y="1133376"/>
            <a:ext cx="5562600" cy="2369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</a:rPr>
              <a:t>Code of conduct - behaviors that will not be tolerated:</a:t>
            </a:r>
            <a:endParaRPr lang="en-US" sz="2000" b="1" dirty="0"/>
          </a:p>
          <a:p>
            <a:pPr marL="457200" indent="-279400">
              <a:buFont typeface="Arial" panose="020B0604020202020204" pitchFamily="34" charset="0"/>
              <a:buChar char="•"/>
            </a:pPr>
            <a:r>
              <a:rPr lang="en-US" dirty="0"/>
              <a:t>Any form of d</a:t>
            </a:r>
            <a:r>
              <a:rPr lang="en-US" dirty="0">
                <a:effectLst/>
              </a:rPr>
              <a:t>iscrimination, e.g., based on gender, race, sexual orientation, age, or others.</a:t>
            </a:r>
          </a:p>
          <a:p>
            <a:pPr marL="457200" indent="-279400">
              <a:buFont typeface="Arial" panose="020B0604020202020204" pitchFamily="34" charset="0"/>
              <a:buChar char="•"/>
            </a:pPr>
            <a:r>
              <a:rPr lang="en-US" dirty="0"/>
              <a:t>Any form of</a:t>
            </a:r>
            <a:r>
              <a:rPr lang="en-US" dirty="0">
                <a:effectLst/>
              </a:rPr>
              <a:t> harassment, e.g., sexual, verbal, bullying or others </a:t>
            </a:r>
          </a:p>
          <a:p>
            <a:pPr marL="457200" indent="-27940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Offensive language or behavior</a:t>
            </a:r>
          </a:p>
          <a:p>
            <a:pPr marL="457200" indent="-27940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>
                <a:effectLst/>
              </a:rPr>
              <a:t>eliberate intimidation, sustained disruption.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3AF94-6E6F-4EC1-8A75-73C99EEF970B}"/>
              </a:ext>
            </a:extLst>
          </p:cNvPr>
          <p:cNvSpPr txBox="1"/>
          <p:nvPr/>
        </p:nvSpPr>
        <p:spPr>
          <a:xfrm>
            <a:off x="609600" y="1133376"/>
            <a:ext cx="5181600" cy="2339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b="1" dirty="0"/>
              <a:t>Resource for today’s workshop</a:t>
            </a:r>
            <a:r>
              <a:rPr lang="en-US" sz="2000" b="1" dirty="0">
                <a:effectLst/>
              </a:rPr>
              <a:t>:</a:t>
            </a:r>
            <a:endParaRPr lang="en-US" sz="2000" b="1" dirty="0"/>
          </a:p>
          <a:p>
            <a:pPr marL="457200" indent="-279400">
              <a:buFont typeface="Arial" panose="020B0604020202020204" pitchFamily="34" charset="0"/>
              <a:buChar char="•"/>
            </a:pPr>
            <a:r>
              <a:rPr lang="en-US" dirty="0"/>
              <a:t>Instruction</a:t>
            </a:r>
          </a:p>
          <a:p>
            <a:pPr marL="457200" indent="-279400">
              <a:buFont typeface="Arial" panose="020B0604020202020204" pitchFamily="34" charset="0"/>
              <a:buChar char="•"/>
            </a:pPr>
            <a:r>
              <a:rPr lang="en-US" dirty="0"/>
              <a:t>The pre-workshop Jupyter notebook</a:t>
            </a:r>
          </a:p>
          <a:p>
            <a:pPr marL="457200" indent="-27940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The workshop Jupyter notebook and dataset</a:t>
            </a:r>
          </a:p>
          <a:p>
            <a:pPr marL="457200" indent="-279400">
              <a:buFont typeface="Arial" panose="020B0604020202020204" pitchFamily="34" charset="0"/>
              <a:buChar char="•"/>
            </a:pPr>
            <a:r>
              <a:rPr lang="en-US" dirty="0"/>
              <a:t>This PowerPoint</a:t>
            </a:r>
          </a:p>
          <a:p>
            <a:pPr marL="457200" indent="-279400">
              <a:buFont typeface="Arial" panose="020B0604020202020204" pitchFamily="34" charset="0"/>
              <a:buChar char="•"/>
            </a:pPr>
            <a:endParaRPr lang="en-US" dirty="0">
              <a:hlinkClick r:id="rId3"/>
            </a:endParaRPr>
          </a:p>
          <a:p>
            <a:r>
              <a:rPr lang="en-US" dirty="0" err="1">
                <a:hlinkClick r:id="rId3"/>
              </a:rPr>
              <a:t>Avallabile</a:t>
            </a:r>
            <a:r>
              <a:rPr lang="en-US" dirty="0">
                <a:hlinkClick r:id="rId3"/>
              </a:rPr>
              <a:t> from: https://github.com/ShiuLab/ML_workshop</a:t>
            </a:r>
            <a:r>
              <a:rPr lang="en-US" dirty="0"/>
              <a:t> 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11208CEE-D74D-4C68-97CF-89CD97B9498A}"/>
              </a:ext>
            </a:extLst>
          </p:cNvPr>
          <p:cNvSpPr/>
          <p:nvPr/>
        </p:nvSpPr>
        <p:spPr>
          <a:xfrm>
            <a:off x="8610600" y="4419600"/>
            <a:ext cx="2153587" cy="1538965"/>
          </a:xfrm>
          <a:prstGeom prst="wedgeRoundRectCallout">
            <a:avLst>
              <a:gd name="adj1" fmla="val -83846"/>
              <a:gd name="adj2" fmla="val -37067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All those online will be in one group.</a:t>
            </a:r>
          </a:p>
        </p:txBody>
      </p:sp>
    </p:spTree>
    <p:extLst>
      <p:ext uri="{BB962C8B-B14F-4D97-AF65-F5344CB8AC3E}">
        <p14:creationId xmlns:p14="http://schemas.microsoft.com/office/powerpoint/2010/main" val="22254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3AB9-49A1-4643-AEFA-C85C84E5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20BB4-C860-431E-A232-A69FF4730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142999"/>
            <a:ext cx="10972800" cy="5349875"/>
          </a:xfrm>
        </p:spPr>
        <p:txBody>
          <a:bodyPr/>
          <a:lstStyle/>
          <a:p>
            <a:r>
              <a:rPr lang="en-US" dirty="0"/>
              <a:t>At the end of this, you should be able to: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DB861-DFDC-4140-8B26-EC6EBBC6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3A524-285E-476C-A9E3-6B00CAF2053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4B3218E1-BBB3-4AB7-9285-BA79C59AE8F7}"/>
              </a:ext>
            </a:extLst>
          </p:cNvPr>
          <p:cNvSpPr/>
          <p:nvPr/>
        </p:nvSpPr>
        <p:spPr>
          <a:xfrm>
            <a:off x="2819400" y="1784385"/>
            <a:ext cx="3200400" cy="228245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Blah</a:t>
            </a:r>
          </a:p>
        </p:txBody>
      </p:sp>
      <p:sp>
        <p:nvSpPr>
          <p:cNvPr id="8" name="Rounded Rectangle 49">
            <a:extLst>
              <a:ext uri="{FF2B5EF4-FFF2-40B4-BE49-F238E27FC236}">
                <a16:creationId xmlns:a16="http://schemas.microsoft.com/office/drawing/2014/main" id="{A51FACF2-D60F-49A5-9218-93E7CEB9DF05}"/>
              </a:ext>
            </a:extLst>
          </p:cNvPr>
          <p:cNvSpPr/>
          <p:nvPr/>
        </p:nvSpPr>
        <p:spPr>
          <a:xfrm>
            <a:off x="6477000" y="1794741"/>
            <a:ext cx="3200400" cy="22824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Bleh</a:t>
            </a:r>
          </a:p>
        </p:txBody>
      </p:sp>
      <p:sp>
        <p:nvSpPr>
          <p:cNvPr id="9" name="Rounded Rectangle 49">
            <a:extLst>
              <a:ext uri="{FF2B5EF4-FFF2-40B4-BE49-F238E27FC236}">
                <a16:creationId xmlns:a16="http://schemas.microsoft.com/office/drawing/2014/main" id="{82CDBE84-5841-4244-AE42-D79BCBCA5F55}"/>
              </a:ext>
            </a:extLst>
          </p:cNvPr>
          <p:cNvSpPr/>
          <p:nvPr/>
        </p:nvSpPr>
        <p:spPr>
          <a:xfrm>
            <a:off x="2813880" y="4226329"/>
            <a:ext cx="3200400" cy="228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Blo</a:t>
            </a:r>
          </a:p>
        </p:txBody>
      </p:sp>
      <p:sp>
        <p:nvSpPr>
          <p:cNvPr id="13" name="Rounded Rectangle 48">
            <a:extLst>
              <a:ext uri="{FF2B5EF4-FFF2-40B4-BE49-F238E27FC236}">
                <a16:creationId xmlns:a16="http://schemas.microsoft.com/office/drawing/2014/main" id="{4B48C7CD-B1E4-4947-9EEF-A1364C754188}"/>
              </a:ext>
            </a:extLst>
          </p:cNvPr>
          <p:cNvSpPr/>
          <p:nvPr/>
        </p:nvSpPr>
        <p:spPr>
          <a:xfrm>
            <a:off x="6477000" y="4226329"/>
            <a:ext cx="3200400" cy="22824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Blu</a:t>
            </a:r>
          </a:p>
        </p:txBody>
      </p:sp>
    </p:spTree>
    <p:extLst>
      <p:ext uri="{BB962C8B-B14F-4D97-AF65-F5344CB8AC3E}">
        <p14:creationId xmlns:p14="http://schemas.microsoft.com/office/powerpoint/2010/main" val="319794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D15A1-21DB-4175-8636-A7279DBBD69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Workshop schedule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6CDB6-0F69-4C19-923F-91753DA3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3A524-285E-476C-A9E3-6B00CAF2053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A98BD0-2C9C-40E5-981C-A8DE8FB17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324981"/>
              </p:ext>
            </p:extLst>
          </p:nvPr>
        </p:nvGraphicFramePr>
        <p:xfrm>
          <a:off x="609600" y="1093667"/>
          <a:ext cx="10972800" cy="486871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77019163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09803802"/>
                    </a:ext>
                  </a:extLst>
                </a:gridCol>
                <a:gridCol w="7467600">
                  <a:extLst>
                    <a:ext uri="{9D8B030D-6E8A-4147-A177-3AD203B41FA5}">
                      <a16:colId xmlns:a16="http://schemas.microsoft.com/office/drawing/2014/main" val="4097923606"/>
                    </a:ext>
                  </a:extLst>
                </a:gridCol>
              </a:tblGrid>
              <a:tr h="325671">
                <a:tc>
                  <a:txBody>
                    <a:bodyPr/>
                    <a:lstStyle/>
                    <a:p>
                      <a:r>
                        <a:rPr lang="en-US" sz="2400" dirty="0"/>
                        <a:t>Components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Details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544437"/>
                  </a:ext>
                </a:extLst>
              </a:tr>
              <a:tr h="368127">
                <a:tc>
                  <a:txBody>
                    <a:bodyPr/>
                    <a:lstStyle/>
                    <a:p>
                      <a:r>
                        <a:rPr lang="en-US" sz="2000" b="1" i="1" dirty="0"/>
                        <a:t>Introduction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/>
                        <a:t>What is machine learning (ML) and why?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40037"/>
                  </a:ext>
                </a:extLst>
              </a:tr>
              <a:tr h="368127">
                <a:tc>
                  <a:txBody>
                    <a:bodyPr/>
                    <a:lstStyle/>
                    <a:p>
                      <a:r>
                        <a:rPr lang="en-US" sz="2000" b="1" i="1" dirty="0"/>
                        <a:t>Part A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/>
                        <a:t>ML workflow revisited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2685321"/>
                  </a:ext>
                </a:extLst>
              </a:tr>
              <a:tr h="368127">
                <a:tc>
                  <a:txBody>
                    <a:bodyPr/>
                    <a:lstStyle/>
                    <a:p>
                      <a:r>
                        <a:rPr lang="en-US" sz="2000" b="1" i="1" dirty="0"/>
                        <a:t>Step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/>
                        <a:t>Define ML problem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817637"/>
                  </a:ext>
                </a:extLst>
              </a:tr>
              <a:tr h="449119">
                <a:tc>
                  <a:txBody>
                    <a:bodyPr/>
                    <a:lstStyle/>
                    <a:p>
                      <a:r>
                        <a:rPr lang="en-US" sz="2000" b="1" i="1" dirty="0"/>
                        <a:t>Step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/>
                        <a:t>Conduct exploratory data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2167394"/>
                  </a:ext>
                </a:extLst>
              </a:tr>
              <a:tr h="368127">
                <a:tc>
                  <a:txBody>
                    <a:bodyPr/>
                    <a:lstStyle/>
                    <a:p>
                      <a:r>
                        <a:rPr lang="en-US" sz="2000" b="1" i="1" dirty="0"/>
                        <a:t>Step 3/4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/>
                        <a:t>Split training/testing data and engineer 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197965"/>
                  </a:ext>
                </a:extLst>
              </a:tr>
              <a:tr h="368127">
                <a:tc>
                  <a:txBody>
                    <a:bodyPr/>
                    <a:lstStyle/>
                    <a:p>
                      <a:r>
                        <a:rPr lang="en-US" sz="2000" b="1" i="1" dirty="0"/>
                        <a:t>Break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 min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260904"/>
                  </a:ext>
                </a:extLst>
              </a:tr>
              <a:tr h="368127">
                <a:tc>
                  <a:txBody>
                    <a:bodyPr/>
                    <a:lstStyle/>
                    <a:p>
                      <a:r>
                        <a:rPr lang="en-US" sz="2000" b="1" i="1" dirty="0"/>
                        <a:t>Step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/>
                        <a:t>Select 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2382097"/>
                  </a:ext>
                </a:extLst>
              </a:tr>
              <a:tr h="368127">
                <a:tc>
                  <a:txBody>
                    <a:bodyPr/>
                    <a:lstStyle/>
                    <a:p>
                      <a:r>
                        <a:rPr lang="en-US" sz="2000" b="1" i="1" dirty="0"/>
                        <a:t>Step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/>
                        <a:t>Repeat 2~5 to get the optimal 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835349"/>
                  </a:ext>
                </a:extLst>
              </a:tr>
              <a:tr h="368127">
                <a:tc>
                  <a:txBody>
                    <a:bodyPr/>
                    <a:lstStyle/>
                    <a:p>
                      <a:r>
                        <a:rPr lang="en-US" sz="2000" b="1" i="1" dirty="0"/>
                        <a:t>Step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/>
                        <a:t>Evaluate 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2925592"/>
                  </a:ext>
                </a:extLst>
              </a:tr>
              <a:tr h="368127">
                <a:tc>
                  <a:txBody>
                    <a:bodyPr/>
                    <a:lstStyle/>
                    <a:p>
                      <a:r>
                        <a:rPr lang="en-US" sz="2000" b="1" i="1" dirty="0"/>
                        <a:t>Step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/>
                        <a:t>Interpret 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976785"/>
                  </a:ext>
                </a:extLst>
              </a:tr>
              <a:tr h="368127">
                <a:tc>
                  <a:txBody>
                    <a:bodyPr/>
                    <a:lstStyle/>
                    <a:p>
                      <a:r>
                        <a:rPr lang="en-US" sz="2000" b="1" i="1" dirty="0"/>
                        <a:t>Wrap-up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/>
                        <a:t>What we have done today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539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20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A9EC-CE39-4F28-9155-C66073F4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ML workflow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F0012-5E4B-4F62-BF98-EEECB897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260937" y="6660861"/>
            <a:ext cx="580685" cy="322990"/>
          </a:xfrm>
        </p:spPr>
        <p:txBody>
          <a:bodyPr/>
          <a:lstStyle/>
          <a:p>
            <a:pPr>
              <a:defRPr/>
            </a:pPr>
            <a:fld id="{72F3A524-285E-476C-A9E3-6B00CAF2053B}" type="slidenum">
              <a:rPr lang="en-US" sz="1600" smtClean="0"/>
              <a:pPr>
                <a:defRPr/>
              </a:pPr>
              <a:t>5</a:t>
            </a:fld>
            <a:endParaRPr lang="en-US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7E0132-DC50-47A2-8CBD-49F22F138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142999"/>
            <a:ext cx="10972800" cy="5349875"/>
          </a:xfrm>
        </p:spPr>
        <p:txBody>
          <a:bodyPr/>
          <a:lstStyle/>
          <a:p>
            <a:r>
              <a:rPr lang="en-US" dirty="0"/>
              <a:t>9 steps</a:t>
            </a:r>
            <a:endParaRPr lang="en-US" i="1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9176A10-D0D3-414A-B5C7-075D71A12E88}"/>
              </a:ext>
            </a:extLst>
          </p:cNvPr>
          <p:cNvGrpSpPr/>
          <p:nvPr/>
        </p:nvGrpSpPr>
        <p:grpSpPr>
          <a:xfrm>
            <a:off x="4572000" y="1910948"/>
            <a:ext cx="2063712" cy="1823474"/>
            <a:chOff x="4572000" y="1910948"/>
            <a:chExt cx="2063712" cy="18234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BAC8157-D271-49F1-A703-BD6047F3BA6F}"/>
                </a:ext>
              </a:extLst>
            </p:cNvPr>
            <p:cNvSpPr/>
            <p:nvPr/>
          </p:nvSpPr>
          <p:spPr>
            <a:xfrm>
              <a:off x="5492712" y="2574389"/>
              <a:ext cx="1143000" cy="1160033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i="1" dirty="0">
                  <a:solidFill>
                    <a:srgbClr val="FFFF00"/>
                  </a:solidFill>
                </a:rPr>
                <a:t>Training</a:t>
              </a:r>
            </a:p>
            <a:p>
              <a:pPr algn="ctr"/>
              <a:r>
                <a:rPr lang="en-US" sz="1600" dirty="0"/>
                <a:t>Data</a:t>
              </a:r>
            </a:p>
            <a:p>
              <a:pPr algn="ctr"/>
              <a:r>
                <a:rPr lang="en-US" sz="1600" dirty="0"/>
                <a:t>(engineered)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8339C1DA-18A9-4FAF-8DA8-CFB1CB95D819}"/>
                </a:ext>
              </a:extLst>
            </p:cNvPr>
            <p:cNvSpPr/>
            <p:nvPr/>
          </p:nvSpPr>
          <p:spPr>
            <a:xfrm>
              <a:off x="4731630" y="2851834"/>
              <a:ext cx="773844" cy="716923"/>
            </a:xfrm>
            <a:prstGeom prst="rightArrow">
              <a:avLst>
                <a:gd name="adj1" fmla="val 50000"/>
                <a:gd name="adj2" fmla="val 1524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65558C-BA8C-4A9D-8577-3FBFA43310AD}"/>
                </a:ext>
              </a:extLst>
            </p:cNvPr>
            <p:cNvSpPr txBox="1"/>
            <p:nvPr/>
          </p:nvSpPr>
          <p:spPr>
            <a:xfrm>
              <a:off x="4572000" y="1910948"/>
              <a:ext cx="10262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Step 4:</a:t>
              </a:r>
            </a:p>
            <a:p>
              <a:pPr algn="ctr"/>
              <a:r>
                <a:rPr lang="en-US" sz="1600" dirty="0"/>
                <a:t>Engineer</a:t>
              </a:r>
            </a:p>
            <a:p>
              <a:pPr algn="ctr"/>
              <a:r>
                <a:rPr lang="en-US" sz="1600" dirty="0"/>
                <a:t>features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DF1A48C-E7CD-4414-8C6D-F78F0D65B290}"/>
              </a:ext>
            </a:extLst>
          </p:cNvPr>
          <p:cNvGrpSpPr/>
          <p:nvPr/>
        </p:nvGrpSpPr>
        <p:grpSpPr>
          <a:xfrm>
            <a:off x="6606956" y="3031577"/>
            <a:ext cx="5051875" cy="2298320"/>
            <a:chOff x="6606956" y="3031577"/>
            <a:chExt cx="5051875" cy="2298320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7AACB57C-336B-44F2-90F6-106832DC2B78}"/>
                </a:ext>
              </a:extLst>
            </p:cNvPr>
            <p:cNvSpPr/>
            <p:nvPr/>
          </p:nvSpPr>
          <p:spPr>
            <a:xfrm flipH="1" flipV="1">
              <a:off x="6606956" y="4135784"/>
              <a:ext cx="1429079" cy="1194113"/>
            </a:xfrm>
            <a:prstGeom prst="bentArrow">
              <a:avLst>
                <a:gd name="adj1" fmla="val 26709"/>
                <a:gd name="adj2" fmla="val 26879"/>
                <a:gd name="adj3" fmla="val 10048"/>
                <a:gd name="adj4" fmla="val 6377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" name="Arrow: U-Turn 6">
              <a:extLst>
                <a:ext uri="{FF2B5EF4-FFF2-40B4-BE49-F238E27FC236}">
                  <a16:creationId xmlns:a16="http://schemas.microsoft.com/office/drawing/2014/main" id="{0D28AD6B-283A-45CC-A9AE-9A6053C2C530}"/>
                </a:ext>
              </a:extLst>
            </p:cNvPr>
            <p:cNvSpPr/>
            <p:nvPr/>
          </p:nvSpPr>
          <p:spPr>
            <a:xfrm rot="5400000">
              <a:off x="8838266" y="1986032"/>
              <a:ext cx="1775019" cy="3866110"/>
            </a:xfrm>
            <a:prstGeom prst="uturnArrow">
              <a:avLst>
                <a:gd name="adj1" fmla="val 15630"/>
                <a:gd name="adj2" fmla="val 14536"/>
                <a:gd name="adj3" fmla="val 5037"/>
                <a:gd name="adj4" fmla="val 34737"/>
                <a:gd name="adj5" fmla="val 9395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16D053-2474-405F-BD6F-872B278B5A4F}"/>
                </a:ext>
              </a:extLst>
            </p:cNvPr>
            <p:cNvSpPr txBox="1"/>
            <p:nvPr/>
          </p:nvSpPr>
          <p:spPr>
            <a:xfrm>
              <a:off x="9976162" y="4357958"/>
              <a:ext cx="7104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Yes!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600B5F4-89BB-44AA-A082-23BCD96C29AD}"/>
              </a:ext>
            </a:extLst>
          </p:cNvPr>
          <p:cNvGrpSpPr/>
          <p:nvPr/>
        </p:nvGrpSpPr>
        <p:grpSpPr>
          <a:xfrm>
            <a:off x="8186150" y="2545541"/>
            <a:ext cx="1894374" cy="1160033"/>
            <a:chOff x="8186150" y="2545541"/>
            <a:chExt cx="1894374" cy="1160033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357A85E-60B3-4235-8F8D-1441980EADDC}"/>
                </a:ext>
              </a:extLst>
            </p:cNvPr>
            <p:cNvSpPr/>
            <p:nvPr/>
          </p:nvSpPr>
          <p:spPr>
            <a:xfrm>
              <a:off x="8937524" y="2545541"/>
              <a:ext cx="1143000" cy="1160033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Model</a:t>
              </a:r>
            </a:p>
            <a:p>
              <a:pPr algn="ctr"/>
              <a:r>
                <a:rPr lang="en-US" sz="1600" dirty="0"/>
                <a:t>Performance</a:t>
              </a:r>
            </a:p>
            <a:p>
              <a:pPr algn="ctr"/>
              <a:r>
                <a:rPr lang="en-US" sz="1600" b="1" i="1" dirty="0">
                  <a:solidFill>
                    <a:srgbClr val="FFFF00"/>
                  </a:solidFill>
                </a:rPr>
                <a:t>training</a:t>
              </a:r>
            </a:p>
            <a:p>
              <a:pPr algn="ctr"/>
              <a:r>
                <a:rPr lang="en-US" sz="1600" dirty="0"/>
                <a:t>instances</a:t>
              </a:r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2D33A0E7-F99F-4E76-BC4E-425ADDA04E0F}"/>
                </a:ext>
              </a:extLst>
            </p:cNvPr>
            <p:cNvSpPr/>
            <p:nvPr/>
          </p:nvSpPr>
          <p:spPr>
            <a:xfrm>
              <a:off x="8186150" y="2818343"/>
              <a:ext cx="783690" cy="716923"/>
            </a:xfrm>
            <a:prstGeom prst="rightArrow">
              <a:avLst>
                <a:gd name="adj1" fmla="val 50000"/>
                <a:gd name="adj2" fmla="val 1524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44DA4A0-A4DE-46CD-AF46-933C0030AA2D}"/>
              </a:ext>
            </a:extLst>
          </p:cNvPr>
          <p:cNvGrpSpPr/>
          <p:nvPr/>
        </p:nvGrpSpPr>
        <p:grpSpPr>
          <a:xfrm>
            <a:off x="6522251" y="1915088"/>
            <a:ext cx="1880070" cy="1810857"/>
            <a:chOff x="6522251" y="1915088"/>
            <a:chExt cx="1880070" cy="181085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B5C14B8-F6C4-40AF-81A6-5DDE7FF3CFF8}"/>
                </a:ext>
              </a:extLst>
            </p:cNvPr>
            <p:cNvSpPr txBox="1"/>
            <p:nvPr/>
          </p:nvSpPr>
          <p:spPr>
            <a:xfrm>
              <a:off x="6522251" y="1915088"/>
              <a:ext cx="8691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Step 5:</a:t>
              </a:r>
            </a:p>
            <a:p>
              <a:pPr algn="ctr"/>
              <a:r>
                <a:rPr lang="en-US" sz="1600" dirty="0"/>
                <a:t>Select</a:t>
              </a:r>
            </a:p>
            <a:p>
              <a:pPr algn="ctr"/>
              <a:r>
                <a:rPr lang="en-US" sz="1600" dirty="0"/>
                <a:t>models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F8A2C73-4E8A-4A99-B581-C34AFDC18566}"/>
                </a:ext>
              </a:extLst>
            </p:cNvPr>
            <p:cNvSpPr/>
            <p:nvPr/>
          </p:nvSpPr>
          <p:spPr>
            <a:xfrm>
              <a:off x="7259321" y="2565912"/>
              <a:ext cx="1143000" cy="1160033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ML</a:t>
              </a:r>
            </a:p>
            <a:p>
              <a:pPr algn="ctr"/>
              <a:r>
                <a:rPr lang="en-US" sz="1600" dirty="0"/>
                <a:t>model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CC335757-D5FD-4B5D-B999-DB355A07A1FE}"/>
                </a:ext>
              </a:extLst>
            </p:cNvPr>
            <p:cNvSpPr/>
            <p:nvPr/>
          </p:nvSpPr>
          <p:spPr>
            <a:xfrm>
              <a:off x="6631970" y="2812484"/>
              <a:ext cx="661472" cy="716923"/>
            </a:xfrm>
            <a:prstGeom prst="rightArrow">
              <a:avLst>
                <a:gd name="adj1" fmla="val 50000"/>
                <a:gd name="adj2" fmla="val 1524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BF48AAA-6EEE-4694-9373-CCB4ABDFF08C}"/>
              </a:ext>
            </a:extLst>
          </p:cNvPr>
          <p:cNvSpPr/>
          <p:nvPr/>
        </p:nvSpPr>
        <p:spPr>
          <a:xfrm>
            <a:off x="526333" y="2104550"/>
            <a:ext cx="1356603" cy="125345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Step 1: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What is the question?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3C9FED6-74D5-40F3-B739-0AA8E76B8E9D}"/>
              </a:ext>
            </a:extLst>
          </p:cNvPr>
          <p:cNvSpPr/>
          <p:nvPr/>
        </p:nvSpPr>
        <p:spPr>
          <a:xfrm>
            <a:off x="523172" y="3500001"/>
            <a:ext cx="1356603" cy="125345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Step 2: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How does the data look like?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ED18C7-A624-4E10-8AA3-FBC87B02E1E4}"/>
              </a:ext>
            </a:extLst>
          </p:cNvPr>
          <p:cNvGrpSpPr/>
          <p:nvPr/>
        </p:nvGrpSpPr>
        <p:grpSpPr>
          <a:xfrm>
            <a:off x="2185542" y="2387025"/>
            <a:ext cx="2557932" cy="3167720"/>
            <a:chOff x="2185542" y="2387025"/>
            <a:chExt cx="2557932" cy="3167720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85057D0-C7BA-4E6E-9CBA-05A3E02A7431}"/>
                </a:ext>
              </a:extLst>
            </p:cNvPr>
            <p:cNvSpPr/>
            <p:nvPr/>
          </p:nvSpPr>
          <p:spPr>
            <a:xfrm>
              <a:off x="3600474" y="4394712"/>
              <a:ext cx="1143000" cy="1160033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i="1" dirty="0">
                  <a:solidFill>
                    <a:srgbClr val="FFFF00"/>
                  </a:solidFill>
                </a:rPr>
                <a:t>Testing</a:t>
              </a:r>
            </a:p>
            <a:p>
              <a:pPr algn="ctr"/>
              <a:r>
                <a:rPr lang="en-US" sz="1600" dirty="0"/>
                <a:t>data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B40D391-F6D2-40AA-9735-584C4FA08DE2}"/>
                </a:ext>
              </a:extLst>
            </p:cNvPr>
            <p:cNvSpPr/>
            <p:nvPr/>
          </p:nvSpPr>
          <p:spPr>
            <a:xfrm>
              <a:off x="3597409" y="2617309"/>
              <a:ext cx="1143000" cy="1160033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i="1" dirty="0">
                  <a:solidFill>
                    <a:srgbClr val="FFFF00"/>
                  </a:solidFill>
                </a:rPr>
                <a:t>Training</a:t>
              </a:r>
            </a:p>
            <a:p>
              <a:pPr algn="ctr"/>
              <a:r>
                <a:rPr lang="en-US" sz="1600" dirty="0"/>
                <a:t>data</a:t>
              </a:r>
            </a:p>
          </p:txBody>
        </p:sp>
        <p:sp>
          <p:nvSpPr>
            <p:cNvPr id="28" name="Arrow: Bent 27">
              <a:extLst>
                <a:ext uri="{FF2B5EF4-FFF2-40B4-BE49-F238E27FC236}">
                  <a16:creationId xmlns:a16="http://schemas.microsoft.com/office/drawing/2014/main" id="{CB8FCF4C-D1FE-4149-A9BD-FF6B22C8CFEE}"/>
                </a:ext>
              </a:extLst>
            </p:cNvPr>
            <p:cNvSpPr/>
            <p:nvPr/>
          </p:nvSpPr>
          <p:spPr>
            <a:xfrm>
              <a:off x="2653059" y="2866820"/>
              <a:ext cx="978336" cy="723578"/>
            </a:xfrm>
            <a:prstGeom prst="bentArrow">
              <a:avLst>
                <a:gd name="adj1" fmla="val 43439"/>
                <a:gd name="adj2" fmla="val 43495"/>
                <a:gd name="adj3" fmla="val 10048"/>
                <a:gd name="adj4" fmla="val 62189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29" name="Arrow: Bent 28">
              <a:extLst>
                <a:ext uri="{FF2B5EF4-FFF2-40B4-BE49-F238E27FC236}">
                  <a16:creationId xmlns:a16="http://schemas.microsoft.com/office/drawing/2014/main" id="{1244C2A3-9DC8-4DC1-B6A7-8A4DD215DB0E}"/>
                </a:ext>
              </a:extLst>
            </p:cNvPr>
            <p:cNvSpPr/>
            <p:nvPr/>
          </p:nvSpPr>
          <p:spPr>
            <a:xfrm flipV="1">
              <a:off x="2653059" y="4609334"/>
              <a:ext cx="978336" cy="723578"/>
            </a:xfrm>
            <a:prstGeom prst="bentArrow">
              <a:avLst>
                <a:gd name="adj1" fmla="val 43439"/>
                <a:gd name="adj2" fmla="val 43495"/>
                <a:gd name="adj3" fmla="val 10048"/>
                <a:gd name="adj4" fmla="val 62189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E49A9A-92A8-47D3-938C-F6ACB00F0ED0}"/>
                </a:ext>
              </a:extLst>
            </p:cNvPr>
            <p:cNvSpPr txBox="1"/>
            <p:nvPr/>
          </p:nvSpPr>
          <p:spPr>
            <a:xfrm>
              <a:off x="2704701" y="3031572"/>
              <a:ext cx="805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80%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90491F5-584F-4571-874A-D76409AC077C}"/>
                </a:ext>
              </a:extLst>
            </p:cNvPr>
            <p:cNvSpPr txBox="1"/>
            <p:nvPr/>
          </p:nvSpPr>
          <p:spPr>
            <a:xfrm>
              <a:off x="2796268" y="4860373"/>
              <a:ext cx="7142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20%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C5786CE-20ED-4EF9-AD8D-051A04D34AB7}"/>
                </a:ext>
              </a:extLst>
            </p:cNvPr>
            <p:cNvSpPr txBox="1"/>
            <p:nvPr/>
          </p:nvSpPr>
          <p:spPr>
            <a:xfrm>
              <a:off x="2185542" y="2387025"/>
              <a:ext cx="14285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Step 3:</a:t>
              </a:r>
            </a:p>
            <a:p>
              <a:pPr algn="ctr"/>
              <a:r>
                <a:rPr lang="en-US" sz="1600" dirty="0"/>
                <a:t>Split train/test</a:t>
              </a:r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8F559EB-CF3C-4101-8D3F-5CE9CEF2612C}"/>
              </a:ext>
            </a:extLst>
          </p:cNvPr>
          <p:cNvSpPr/>
          <p:nvPr/>
        </p:nvSpPr>
        <p:spPr>
          <a:xfrm>
            <a:off x="2200433" y="3480312"/>
            <a:ext cx="1141045" cy="116003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Data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5D0E366-31A2-4497-B337-BA32DB7FF0BE}"/>
              </a:ext>
            </a:extLst>
          </p:cNvPr>
          <p:cNvGrpSpPr/>
          <p:nvPr/>
        </p:nvGrpSpPr>
        <p:grpSpPr>
          <a:xfrm>
            <a:off x="4855851" y="3237734"/>
            <a:ext cx="6202131" cy="976363"/>
            <a:chOff x="4855851" y="3237734"/>
            <a:chExt cx="6202131" cy="976363"/>
          </a:xfrm>
        </p:grpSpPr>
        <p:sp>
          <p:nvSpPr>
            <p:cNvPr id="9" name="Arrow: U-Turn 8">
              <a:extLst>
                <a:ext uri="{FF2B5EF4-FFF2-40B4-BE49-F238E27FC236}">
                  <a16:creationId xmlns:a16="http://schemas.microsoft.com/office/drawing/2014/main" id="{BE6DCFA0-E666-4286-9BD1-AFBD35893865}"/>
                </a:ext>
              </a:extLst>
            </p:cNvPr>
            <p:cNvSpPr/>
            <p:nvPr/>
          </p:nvSpPr>
          <p:spPr>
            <a:xfrm rot="10800000">
              <a:off x="4855851" y="3254609"/>
              <a:ext cx="6202131" cy="925952"/>
            </a:xfrm>
            <a:prstGeom prst="uturnArrow">
              <a:avLst>
                <a:gd name="adj1" fmla="val 31313"/>
                <a:gd name="adj2" fmla="val 25000"/>
                <a:gd name="adj3" fmla="val 12092"/>
                <a:gd name="adj4" fmla="val 66198"/>
                <a:gd name="adj5" fmla="val 83193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" name="Arrow: U-Turn 9">
              <a:extLst>
                <a:ext uri="{FF2B5EF4-FFF2-40B4-BE49-F238E27FC236}">
                  <a16:creationId xmlns:a16="http://schemas.microsoft.com/office/drawing/2014/main" id="{C84808E8-1E89-4339-B5D7-D73FE4039FC8}"/>
                </a:ext>
              </a:extLst>
            </p:cNvPr>
            <p:cNvSpPr/>
            <p:nvPr/>
          </p:nvSpPr>
          <p:spPr>
            <a:xfrm rot="10800000">
              <a:off x="6649721" y="3237734"/>
              <a:ext cx="4390510" cy="925953"/>
            </a:xfrm>
            <a:prstGeom prst="uturnArrow">
              <a:avLst>
                <a:gd name="adj1" fmla="val 31313"/>
                <a:gd name="adj2" fmla="val 25000"/>
                <a:gd name="adj3" fmla="val 12092"/>
                <a:gd name="adj4" fmla="val 66198"/>
                <a:gd name="adj5" fmla="val 8578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E2FC91-9BAB-4747-83CA-9F3966A1C3E3}"/>
                </a:ext>
              </a:extLst>
            </p:cNvPr>
            <p:cNvSpPr txBox="1"/>
            <p:nvPr/>
          </p:nvSpPr>
          <p:spPr>
            <a:xfrm>
              <a:off x="9987547" y="3859118"/>
              <a:ext cx="5958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No!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1E5AD78-215D-4D9F-AFF1-F5FC172D94E5}"/>
                </a:ext>
              </a:extLst>
            </p:cNvPr>
            <p:cNvSpPr txBox="1"/>
            <p:nvPr/>
          </p:nvSpPr>
          <p:spPr>
            <a:xfrm>
              <a:off x="8045990" y="3875543"/>
              <a:ext cx="1941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Step 6: </a:t>
              </a:r>
              <a:r>
                <a:rPr lang="en-US" sz="1600" dirty="0"/>
                <a:t>Repeat 2-5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9F03ED7-EB31-40A6-AAD7-A7E6259C972B}"/>
              </a:ext>
            </a:extLst>
          </p:cNvPr>
          <p:cNvGrpSpPr/>
          <p:nvPr/>
        </p:nvGrpSpPr>
        <p:grpSpPr>
          <a:xfrm>
            <a:off x="10080524" y="2474760"/>
            <a:ext cx="1585143" cy="1324578"/>
            <a:chOff x="10080524" y="2474760"/>
            <a:chExt cx="1585143" cy="1324578"/>
          </a:xfrm>
        </p:grpSpPr>
        <p:sp>
          <p:nvSpPr>
            <p:cNvPr id="11" name="Flowchart: Decision 10">
              <a:extLst>
                <a:ext uri="{FF2B5EF4-FFF2-40B4-BE49-F238E27FC236}">
                  <a16:creationId xmlns:a16="http://schemas.microsoft.com/office/drawing/2014/main" id="{C325740A-58FF-40B2-AC28-3F49F5649657}"/>
                </a:ext>
              </a:extLst>
            </p:cNvPr>
            <p:cNvSpPr/>
            <p:nvPr/>
          </p:nvSpPr>
          <p:spPr>
            <a:xfrm>
              <a:off x="10175579" y="2474760"/>
              <a:ext cx="1490088" cy="1324578"/>
            </a:xfrm>
            <a:prstGeom prst="flowChartDecision">
              <a:avLst/>
            </a:prstGeom>
            <a:solidFill>
              <a:srgbClr val="33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/>
                <a:t>Answers</a:t>
              </a:r>
            </a:p>
            <a:p>
              <a:pPr algn="ctr"/>
              <a:r>
                <a:rPr lang="en-US" sz="1600" dirty="0"/>
                <a:t>Good</a:t>
              </a:r>
            </a:p>
            <a:p>
              <a:pPr algn="ctr"/>
              <a:r>
                <a:rPr lang="en-US" sz="1600" dirty="0"/>
                <a:t>enough?</a:t>
              </a:r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9BCAE104-20BB-492E-97BB-BDD62B31E419}"/>
                </a:ext>
              </a:extLst>
            </p:cNvPr>
            <p:cNvSpPr/>
            <p:nvPr/>
          </p:nvSpPr>
          <p:spPr>
            <a:xfrm>
              <a:off x="10080524" y="2821103"/>
              <a:ext cx="361750" cy="716923"/>
            </a:xfrm>
            <a:prstGeom prst="rightArrow">
              <a:avLst>
                <a:gd name="adj1" fmla="val 50000"/>
                <a:gd name="adj2" fmla="val 3599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0B0B9B8-1535-4097-AB3F-F08A73D60CCA}"/>
              </a:ext>
            </a:extLst>
          </p:cNvPr>
          <p:cNvGrpSpPr/>
          <p:nvPr/>
        </p:nvGrpSpPr>
        <p:grpSpPr>
          <a:xfrm>
            <a:off x="4731630" y="4387493"/>
            <a:ext cx="2162878" cy="2234089"/>
            <a:chOff x="4731630" y="4387493"/>
            <a:chExt cx="2162878" cy="223408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7912624-0F20-48CE-BF99-66BB4B2F6459}"/>
                </a:ext>
              </a:extLst>
            </p:cNvPr>
            <p:cNvGrpSpPr/>
            <p:nvPr/>
          </p:nvGrpSpPr>
          <p:grpSpPr>
            <a:xfrm>
              <a:off x="4731630" y="4387493"/>
              <a:ext cx="1918091" cy="1160033"/>
              <a:chOff x="4731630" y="4387493"/>
              <a:chExt cx="1918091" cy="1160033"/>
            </a:xfrm>
          </p:grpSpPr>
          <p:sp>
            <p:nvSpPr>
              <p:cNvPr id="34" name="Arrow: Right 33">
                <a:extLst>
                  <a:ext uri="{FF2B5EF4-FFF2-40B4-BE49-F238E27FC236}">
                    <a16:creationId xmlns:a16="http://schemas.microsoft.com/office/drawing/2014/main" id="{97F4EE1C-4DF7-47D9-8588-7F838067F0F5}"/>
                  </a:ext>
                </a:extLst>
              </p:cNvPr>
              <p:cNvSpPr/>
              <p:nvPr/>
            </p:nvSpPr>
            <p:spPr>
              <a:xfrm>
                <a:off x="4731630" y="4676719"/>
                <a:ext cx="773844" cy="716923"/>
              </a:xfrm>
              <a:prstGeom prst="rightArrow">
                <a:avLst>
                  <a:gd name="adj1" fmla="val 50000"/>
                  <a:gd name="adj2" fmla="val 1524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AF83BB6A-31D9-4F93-9A52-4912748C181C}"/>
                  </a:ext>
                </a:extLst>
              </p:cNvPr>
              <p:cNvSpPr/>
              <p:nvPr/>
            </p:nvSpPr>
            <p:spPr>
              <a:xfrm>
                <a:off x="5506721" y="4387493"/>
                <a:ext cx="1143000" cy="1160033"/>
              </a:xfrm>
              <a:prstGeom prst="roundRect">
                <a:avLst/>
              </a:prstGeom>
              <a:solidFill>
                <a:srgbClr val="0082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/>
                  <a:t>Model</a:t>
                </a:r>
              </a:p>
              <a:p>
                <a:pPr algn="ctr"/>
                <a:r>
                  <a:rPr lang="en-US" sz="1600" dirty="0"/>
                  <a:t>Performance</a:t>
                </a:r>
              </a:p>
              <a:p>
                <a:pPr algn="ctr"/>
                <a:r>
                  <a:rPr lang="en-US" sz="1600" b="1" i="1" dirty="0">
                    <a:solidFill>
                      <a:srgbClr val="FFFF00"/>
                    </a:solidFill>
                  </a:rPr>
                  <a:t>testing</a:t>
                </a:r>
              </a:p>
              <a:p>
                <a:pPr algn="ctr"/>
                <a:r>
                  <a:rPr lang="en-US" sz="1600" dirty="0"/>
                  <a:t>data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7F9A9FC-9319-42CD-8FAC-6708B1BB7D11}"/>
                </a:ext>
              </a:extLst>
            </p:cNvPr>
            <p:cNvSpPr txBox="1"/>
            <p:nvPr/>
          </p:nvSpPr>
          <p:spPr>
            <a:xfrm>
              <a:off x="5283169" y="5544364"/>
              <a:ext cx="161133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Step 7:</a:t>
              </a:r>
            </a:p>
            <a:p>
              <a:pPr algn="ctr"/>
              <a:r>
                <a:rPr lang="en-US" sz="1600" dirty="0"/>
                <a:t>Evaluate</a:t>
              </a:r>
            </a:p>
            <a:p>
              <a:pPr algn="ctr"/>
              <a:r>
                <a:rPr lang="en-US" sz="1600" dirty="0"/>
                <a:t>best performing</a:t>
              </a:r>
            </a:p>
            <a:p>
              <a:pPr algn="ctr"/>
              <a:r>
                <a:rPr lang="en-US" sz="1600" dirty="0"/>
                <a:t>model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14BC541-7A39-434D-829D-071CC131B147}"/>
              </a:ext>
            </a:extLst>
          </p:cNvPr>
          <p:cNvGrpSpPr/>
          <p:nvPr/>
        </p:nvGrpSpPr>
        <p:grpSpPr>
          <a:xfrm>
            <a:off x="8047516" y="944516"/>
            <a:ext cx="2025643" cy="1610988"/>
            <a:chOff x="8047516" y="944516"/>
            <a:chExt cx="2025643" cy="1610988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14D26B62-28F3-4CB7-AD4C-B0C2DC01A409}"/>
                </a:ext>
              </a:extLst>
            </p:cNvPr>
            <p:cNvSpPr/>
            <p:nvPr/>
          </p:nvSpPr>
          <p:spPr>
            <a:xfrm rot="16200000">
              <a:off x="9281209" y="1976592"/>
              <a:ext cx="440900" cy="716923"/>
            </a:xfrm>
            <a:prstGeom prst="rightArrow">
              <a:avLst>
                <a:gd name="adj1" fmla="val 50000"/>
                <a:gd name="adj2" fmla="val 22983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13A6F37E-6E40-431F-9C10-B916EF689558}"/>
                </a:ext>
              </a:extLst>
            </p:cNvPr>
            <p:cNvSpPr/>
            <p:nvPr/>
          </p:nvSpPr>
          <p:spPr>
            <a:xfrm>
              <a:off x="8930159" y="944516"/>
              <a:ext cx="1143000" cy="1160033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glow rad="7874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Global &amp; local</a:t>
              </a:r>
            </a:p>
            <a:p>
              <a:pPr algn="ctr"/>
              <a:r>
                <a:rPr lang="en-US" sz="1600" dirty="0" err="1"/>
                <a:t>interpre-tation</a:t>
              </a:r>
              <a:endParaRPr lang="en-US" sz="16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A50AC9-BE70-4EF7-B4A3-2644D8C41433}"/>
                </a:ext>
              </a:extLst>
            </p:cNvPr>
            <p:cNvSpPr txBox="1"/>
            <p:nvPr/>
          </p:nvSpPr>
          <p:spPr>
            <a:xfrm>
              <a:off x="8047516" y="1377165"/>
              <a:ext cx="9509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Step 8:</a:t>
              </a:r>
            </a:p>
            <a:p>
              <a:pPr algn="ctr"/>
              <a:r>
                <a:rPr lang="en-US" sz="1600" dirty="0"/>
                <a:t>Interpret</a:t>
              </a:r>
            </a:p>
            <a:p>
              <a:pPr algn="ctr"/>
              <a:r>
                <a:rPr lang="en-US" sz="1600" dirty="0"/>
                <a:t>model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F3731DF-F341-42B1-9BC7-0A54AE03887C}"/>
              </a:ext>
            </a:extLst>
          </p:cNvPr>
          <p:cNvGrpSpPr/>
          <p:nvPr/>
        </p:nvGrpSpPr>
        <p:grpSpPr>
          <a:xfrm>
            <a:off x="7203986" y="3725944"/>
            <a:ext cx="2806408" cy="2672081"/>
            <a:chOff x="7203986" y="3725944"/>
            <a:chExt cx="2806408" cy="2672081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431FD37-E01E-4AF8-A7E9-AA2732A18C15}"/>
                </a:ext>
              </a:extLst>
            </p:cNvPr>
            <p:cNvGrpSpPr/>
            <p:nvPr/>
          </p:nvGrpSpPr>
          <p:grpSpPr>
            <a:xfrm>
              <a:off x="7203986" y="3725944"/>
              <a:ext cx="2806408" cy="2672081"/>
              <a:chOff x="7203986" y="3725944"/>
              <a:chExt cx="2806408" cy="2672081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B9FB8382-25E9-4C9E-8EBF-2CEC930869A7}"/>
                  </a:ext>
                </a:extLst>
              </p:cNvPr>
              <p:cNvSpPr/>
              <p:nvPr/>
            </p:nvSpPr>
            <p:spPr>
              <a:xfrm>
                <a:off x="8867394" y="5396667"/>
                <a:ext cx="1143000" cy="985050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/>
                  <a:t>Predictions</a:t>
                </a:r>
              </a:p>
            </p:txBody>
          </p:sp>
          <p:sp>
            <p:nvSpPr>
              <p:cNvPr id="42" name="Arrow: Bent 41">
                <a:extLst>
                  <a:ext uri="{FF2B5EF4-FFF2-40B4-BE49-F238E27FC236}">
                    <a16:creationId xmlns:a16="http://schemas.microsoft.com/office/drawing/2014/main" id="{09F8FFF7-5A69-4DB8-8630-B3F36D2C9302}"/>
                  </a:ext>
                </a:extLst>
              </p:cNvPr>
              <p:cNvSpPr/>
              <p:nvPr/>
            </p:nvSpPr>
            <p:spPr>
              <a:xfrm flipV="1">
                <a:off x="7718823" y="3725944"/>
                <a:ext cx="1145473" cy="2497015"/>
              </a:xfrm>
              <a:prstGeom prst="bentArrow">
                <a:avLst>
                  <a:gd name="adj1" fmla="val 28092"/>
                  <a:gd name="adj2" fmla="val 30244"/>
                  <a:gd name="adj3" fmla="val 10048"/>
                  <a:gd name="adj4" fmla="val 62189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3CB976A3-1016-4C48-8C5B-F20886572D5A}"/>
                  </a:ext>
                </a:extLst>
              </p:cNvPr>
              <p:cNvSpPr/>
              <p:nvPr/>
            </p:nvSpPr>
            <p:spPr>
              <a:xfrm>
                <a:off x="7203986" y="5412975"/>
                <a:ext cx="1143000" cy="98505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/>
                  <a:t>New data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3770246-126C-4F9D-9E8B-5F7A347EACE2}"/>
                </a:ext>
              </a:extLst>
            </p:cNvPr>
            <p:cNvSpPr txBox="1"/>
            <p:nvPr/>
          </p:nvSpPr>
          <p:spPr>
            <a:xfrm>
              <a:off x="8143419" y="4786939"/>
              <a:ext cx="8691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Step 9:</a:t>
              </a:r>
            </a:p>
            <a:p>
              <a:pPr algn="ctr"/>
              <a:r>
                <a:rPr lang="en-US" sz="1600" dirty="0"/>
                <a:t>deploy</a:t>
              </a:r>
            </a:p>
            <a:p>
              <a:pPr algn="ctr"/>
              <a:r>
                <a:rPr lang="en-US" sz="1600" dirty="0"/>
                <a:t>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608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14B7-57AF-440D-A5C3-D0EC6BBE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5DD5-31EC-4959-A016-D96199BAB9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Interpretable ML</a:t>
            </a:r>
          </a:p>
          <a:p>
            <a:pPr lvl="1"/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B333EBE1-D448-4D6F-A072-E251564A9E6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Why? </a:t>
                </a:r>
              </a:p>
              <a:p>
                <a:pPr lvl="1"/>
                <a:r>
                  <a:rPr lang="en-US" dirty="0"/>
                  <a:t>Scientific understanding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+0.4</m:t>
                      </m:r>
                      <m:sSub>
                        <m:sSub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−0.1</m:t>
                      </m:r>
                      <m:sSub>
                        <m:sSub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B333EBE1-D448-4D6F-A072-E251564A9E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039" t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6CD30-EA45-46DD-9F3F-7C0D8BD1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CFE5D-7720-44A7-8305-BC137191B2F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F56FBBD-B400-3D45-F323-6A70F54EADE2}"/>
              </a:ext>
            </a:extLst>
          </p:cNvPr>
          <p:cNvSpPr/>
          <p:nvPr/>
        </p:nvSpPr>
        <p:spPr>
          <a:xfrm>
            <a:off x="2303148" y="1787164"/>
            <a:ext cx="1947042" cy="149737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What does interpretable mean?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B1D745-3CCF-FA56-F44D-1CCF03AC1B46}"/>
              </a:ext>
            </a:extLst>
          </p:cNvPr>
          <p:cNvSpPr/>
          <p:nvPr/>
        </p:nvSpPr>
        <p:spPr>
          <a:xfrm>
            <a:off x="2082903" y="3962243"/>
            <a:ext cx="2387531" cy="149737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Explainable or</a:t>
            </a:r>
          </a:p>
          <a:p>
            <a:pPr algn="ctr"/>
            <a:r>
              <a:rPr lang="en-US" sz="2000" dirty="0"/>
              <a:t>Able to be presented in a way human can understand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EE05FA4-9F43-BCF6-13F8-C03747199ED5}"/>
              </a:ext>
            </a:extLst>
          </p:cNvPr>
          <p:cNvSpPr/>
          <p:nvPr/>
        </p:nvSpPr>
        <p:spPr>
          <a:xfrm rot="5400000">
            <a:off x="2953670" y="3203890"/>
            <a:ext cx="660469" cy="810448"/>
          </a:xfrm>
          <a:prstGeom prst="rightArrow">
            <a:avLst>
              <a:gd name="adj1" fmla="val 50000"/>
              <a:gd name="adj2" fmla="val 1524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BC16AB-82E9-04BA-FA22-CD59FCBFF9AB}"/>
              </a:ext>
            </a:extLst>
          </p:cNvPr>
          <p:cNvSpPr txBox="1"/>
          <p:nvPr/>
        </p:nvSpPr>
        <p:spPr>
          <a:xfrm>
            <a:off x="7315200" y="6185455"/>
            <a:ext cx="469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Finale Doshi-Velez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Been Kim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(2017) </a:t>
            </a:r>
            <a:r>
              <a:rPr lang="en-US" dirty="0" err="1">
                <a:hlinkClick r:id="rId5"/>
              </a:rPr>
              <a:t>arXiv</a:t>
            </a:r>
            <a:endParaRPr lang="en-US" dirty="0"/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E076FEA0-E217-DDFB-343F-6F4F95328E54}"/>
              </a:ext>
            </a:extLst>
          </p:cNvPr>
          <p:cNvSpPr/>
          <p:nvPr/>
        </p:nvSpPr>
        <p:spPr>
          <a:xfrm>
            <a:off x="7086600" y="3897696"/>
            <a:ext cx="1176880" cy="1059961"/>
          </a:xfrm>
          <a:prstGeom prst="wedgeRoundRectCallout">
            <a:avLst>
              <a:gd name="adj1" fmla="val 16686"/>
              <a:gd name="adj2" fmla="val -109153"/>
              <a:gd name="adj3" fmla="val 16667"/>
            </a:avLst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Expression level of gene 1</a:t>
            </a:r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AE07A8A1-E946-8F68-BF12-1CB0FC891C87}"/>
              </a:ext>
            </a:extLst>
          </p:cNvPr>
          <p:cNvSpPr/>
          <p:nvPr/>
        </p:nvSpPr>
        <p:spPr>
          <a:xfrm>
            <a:off x="5728374" y="3664438"/>
            <a:ext cx="1093113" cy="1059961"/>
          </a:xfrm>
          <a:prstGeom prst="wedgeRoundRectCallout">
            <a:avLst>
              <a:gd name="adj1" fmla="val 49286"/>
              <a:gd name="adj2" fmla="val -8202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favorite trait</a:t>
            </a:r>
          </a:p>
        </p:txBody>
      </p: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AAB5ECAB-819A-3517-BB4E-BE7C0275A6E5}"/>
              </a:ext>
            </a:extLst>
          </p:cNvPr>
          <p:cNvSpPr/>
          <p:nvPr/>
        </p:nvSpPr>
        <p:spPr>
          <a:xfrm>
            <a:off x="8412328" y="3897695"/>
            <a:ext cx="1176880" cy="1059961"/>
          </a:xfrm>
          <a:prstGeom prst="wedgeRoundRectCallout">
            <a:avLst>
              <a:gd name="adj1" fmla="val -13197"/>
              <a:gd name="adj2" fmla="val -106499"/>
              <a:gd name="adj3" fmla="val 16667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Expression level of gene 2</a:t>
            </a:r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60EA11AD-7E99-8FF2-9031-FDE9543009B3}"/>
              </a:ext>
            </a:extLst>
          </p:cNvPr>
          <p:cNvSpPr/>
          <p:nvPr/>
        </p:nvSpPr>
        <p:spPr>
          <a:xfrm>
            <a:off x="9891504" y="3897694"/>
            <a:ext cx="1839744" cy="1360106"/>
          </a:xfrm>
          <a:prstGeom prst="wedgeRoundRectCallout">
            <a:avLst>
              <a:gd name="adj1" fmla="val -38892"/>
              <a:gd name="adj2" fmla="val -90622"/>
              <a:gd name="adj3" fmla="val 16667"/>
            </a:avLst>
          </a:prstGeom>
          <a:solidFill>
            <a:srgbClr val="7030A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Interaction between gene 1 and 2 expression</a:t>
            </a:r>
          </a:p>
        </p:txBody>
      </p:sp>
    </p:spTree>
    <p:extLst>
      <p:ext uri="{BB962C8B-B14F-4D97-AF65-F5344CB8AC3E}">
        <p14:creationId xmlns:p14="http://schemas.microsoft.com/office/powerpoint/2010/main" val="353507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14B7-57AF-440D-A5C3-D0EC6BBE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models should be interpretable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5DD5-31EC-4959-A016-D96199BAB9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Knowledge &amp; novel insights</a:t>
            </a:r>
          </a:p>
          <a:p>
            <a:pPr lvl="1"/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333EBE1-D448-4D6F-A072-E251564A9E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Trust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6CD30-EA45-46DD-9F3F-7C0D8BD1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CFE5D-7720-44A7-8305-BC137191B2F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BC16AB-82E9-04BA-FA22-CD59FCBFF9AB}"/>
              </a:ext>
            </a:extLst>
          </p:cNvPr>
          <p:cNvSpPr txBox="1"/>
          <p:nvPr/>
        </p:nvSpPr>
        <p:spPr>
          <a:xfrm>
            <a:off x="609600" y="6337563"/>
            <a:ext cx="469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Finale Doshi-Velez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Been Kim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(2017) </a:t>
            </a:r>
            <a:r>
              <a:rPr lang="en-US" dirty="0" err="1">
                <a:hlinkClick r:id="rId4"/>
              </a:rPr>
              <a:t>arXiv</a:t>
            </a:r>
            <a:endParaRPr lang="en-US" dirty="0"/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E076FEA0-E217-DDFB-343F-6F4F95328E54}"/>
              </a:ext>
            </a:extLst>
          </p:cNvPr>
          <p:cNvSpPr/>
          <p:nvPr/>
        </p:nvSpPr>
        <p:spPr>
          <a:xfrm>
            <a:off x="1210737" y="4314242"/>
            <a:ext cx="1176880" cy="1059961"/>
          </a:xfrm>
          <a:prstGeom prst="wedgeRoundRectCallout">
            <a:avLst>
              <a:gd name="adj1" fmla="val 28639"/>
              <a:gd name="adj2" fmla="val -184803"/>
              <a:gd name="adj3" fmla="val 16667"/>
            </a:avLst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Expression level of gene 1</a:t>
            </a:r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AE07A8A1-E946-8F68-BF12-1CB0FC891C87}"/>
              </a:ext>
            </a:extLst>
          </p:cNvPr>
          <p:cNvSpPr/>
          <p:nvPr/>
        </p:nvSpPr>
        <p:spPr>
          <a:xfrm>
            <a:off x="304800" y="3195572"/>
            <a:ext cx="1093113" cy="1059961"/>
          </a:xfrm>
          <a:prstGeom prst="wedgeRoundRectCallout">
            <a:avLst>
              <a:gd name="adj1" fmla="val 49286"/>
              <a:gd name="adj2" fmla="val -8202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favorite trait</a:t>
            </a:r>
          </a:p>
        </p:txBody>
      </p: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AAB5ECAB-819A-3517-BB4E-BE7C0275A6E5}"/>
              </a:ext>
            </a:extLst>
          </p:cNvPr>
          <p:cNvSpPr/>
          <p:nvPr/>
        </p:nvSpPr>
        <p:spPr>
          <a:xfrm>
            <a:off x="2590817" y="4314242"/>
            <a:ext cx="1176880" cy="1059961"/>
          </a:xfrm>
          <a:prstGeom prst="wedgeRoundRectCallout">
            <a:avLst>
              <a:gd name="adj1" fmla="val -20369"/>
              <a:gd name="adj2" fmla="val -184140"/>
              <a:gd name="adj3" fmla="val 16667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Expression level of gene 2</a:t>
            </a:r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60EA11AD-7E99-8FF2-9031-FDE9543009B3}"/>
              </a:ext>
            </a:extLst>
          </p:cNvPr>
          <p:cNvSpPr/>
          <p:nvPr/>
        </p:nvSpPr>
        <p:spPr>
          <a:xfrm>
            <a:off x="3886200" y="3429000"/>
            <a:ext cx="1839744" cy="1360106"/>
          </a:xfrm>
          <a:prstGeom prst="wedgeRoundRectCallout">
            <a:avLst>
              <a:gd name="adj1" fmla="val -38892"/>
              <a:gd name="adj2" fmla="val -90622"/>
              <a:gd name="adj3" fmla="val 16667"/>
            </a:avLst>
          </a:prstGeom>
          <a:solidFill>
            <a:srgbClr val="7030A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Interaction between gene 1 and 2 expression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D15E0C-45EB-07FD-B315-1D2BF364466A}"/>
                  </a:ext>
                </a:extLst>
              </p:cNvPr>
              <p:cNvSpPr txBox="1"/>
              <p:nvPr/>
            </p:nvSpPr>
            <p:spPr>
              <a:xfrm>
                <a:off x="762000" y="2514600"/>
                <a:ext cx="4114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−0.1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D15E0C-45EB-07FD-B315-1D2BF3644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514600"/>
                <a:ext cx="4114800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37BFFD5-DAD0-D879-1301-1A85902F6CF3}"/>
              </a:ext>
            </a:extLst>
          </p:cNvPr>
          <p:cNvSpPr txBox="1"/>
          <p:nvPr/>
        </p:nvSpPr>
        <p:spPr>
          <a:xfrm>
            <a:off x="6592145" y="6337563"/>
            <a:ext cx="513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https://nature.com/articles/s41586-019-1799-6</a:t>
            </a:r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93E68C-9104-8A9A-8C2D-54B18A3115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4437" y="1867037"/>
            <a:ext cx="5676093" cy="2657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E723427C-9EA2-F3CB-240B-922E30501A61}"/>
              </a:ext>
            </a:extLst>
          </p:cNvPr>
          <p:cNvSpPr/>
          <p:nvPr/>
        </p:nvSpPr>
        <p:spPr>
          <a:xfrm>
            <a:off x="9601182" y="4720490"/>
            <a:ext cx="1981217" cy="1360106"/>
          </a:xfrm>
          <a:prstGeom prst="wedgeRoundRectCallout">
            <a:avLst>
              <a:gd name="adj1" fmla="val -43940"/>
              <a:gd name="adj2" fmla="val -82218"/>
              <a:gd name="adj3" fmla="val 16667"/>
            </a:avLst>
          </a:prstGeom>
          <a:solidFill>
            <a:srgbClr val="008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AI 'outperforms' doctors diagnosing breast cancer</a:t>
            </a:r>
          </a:p>
        </p:txBody>
      </p:sp>
    </p:spTree>
    <p:extLst>
      <p:ext uri="{BB962C8B-B14F-4D97-AF65-F5344CB8AC3E}">
        <p14:creationId xmlns:p14="http://schemas.microsoft.com/office/powerpoint/2010/main" val="367581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14B7-57AF-440D-A5C3-D0EC6BBE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models should be interpretable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5DD5-31EC-4959-A016-D96199BAB9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Safety, troubleshooting</a:t>
            </a:r>
          </a:p>
          <a:p>
            <a:pPr lvl="1"/>
            <a:r>
              <a:rPr lang="en-US" dirty="0"/>
              <a:t>What if something is wrong with the model at a certain step?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333EBE1-D448-4D6F-A072-E251564A9E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Ethics</a:t>
            </a:r>
          </a:p>
          <a:p>
            <a:pPr lvl="1"/>
            <a:r>
              <a:rPr lang="en-US" dirty="0"/>
              <a:t>What if there are biases?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6CD30-EA45-46DD-9F3F-7C0D8BD1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CFE5D-7720-44A7-8305-BC137191B2F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0988AF-03E3-B9A0-4ADC-B716FBAED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382" y="2573193"/>
            <a:ext cx="5945339" cy="2303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B093E7-F063-F341-653A-20A04DF26879}"/>
              </a:ext>
            </a:extLst>
          </p:cNvPr>
          <p:cNvSpPr txBox="1"/>
          <p:nvPr/>
        </p:nvSpPr>
        <p:spPr>
          <a:xfrm>
            <a:off x="6400800" y="6123542"/>
            <a:ext cx="6207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https://www.science.org/doi/10.1126/science.aax2342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7287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14B7-57AF-440D-A5C3-D0EC6BBE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interpretability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6CD30-EA45-46DD-9F3F-7C0D8BD1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CFE5D-7720-44A7-8305-BC137191B2F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AC503-D4B8-4210-9278-D3349B0BA817}"/>
              </a:ext>
            </a:extLst>
          </p:cNvPr>
          <p:cNvSpPr txBox="1"/>
          <p:nvPr/>
        </p:nvSpPr>
        <p:spPr>
          <a:xfrm>
            <a:off x="7010400" y="6220605"/>
            <a:ext cx="469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Azodi, Tang, Shiu (2020) Trends in Genetics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86D606B-E34E-45DD-835A-2B7AF7F2A780}"/>
              </a:ext>
            </a:extLst>
          </p:cNvPr>
          <p:cNvSpPr/>
          <p:nvPr/>
        </p:nvSpPr>
        <p:spPr>
          <a:xfrm>
            <a:off x="1600202" y="1567842"/>
            <a:ext cx="2227263" cy="149737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Algorithm transparency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A71CBBD-8606-4E97-B1ED-C34887CDF28B}"/>
              </a:ext>
            </a:extLst>
          </p:cNvPr>
          <p:cNvSpPr/>
          <p:nvPr/>
        </p:nvSpPr>
        <p:spPr>
          <a:xfrm>
            <a:off x="1600200" y="3725685"/>
            <a:ext cx="2227263" cy="19557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i="1" dirty="0"/>
              <a:t>How does the algorithm create the model?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347ED09-5406-4CA4-83F0-57A571456778}"/>
              </a:ext>
            </a:extLst>
          </p:cNvPr>
          <p:cNvSpPr/>
          <p:nvPr/>
        </p:nvSpPr>
        <p:spPr>
          <a:xfrm rot="5400000">
            <a:off x="2439377" y="2990227"/>
            <a:ext cx="660469" cy="810448"/>
          </a:xfrm>
          <a:prstGeom prst="rightArrow">
            <a:avLst>
              <a:gd name="adj1" fmla="val 50000"/>
              <a:gd name="adj2" fmla="val 3255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1A1F1F9-0433-1160-46DB-B340AA4F335F}"/>
              </a:ext>
            </a:extLst>
          </p:cNvPr>
          <p:cNvSpPr/>
          <p:nvPr/>
        </p:nvSpPr>
        <p:spPr>
          <a:xfrm>
            <a:off x="4580512" y="1567842"/>
            <a:ext cx="2227263" cy="149737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Global interpretability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69E98C8-32BA-3246-B0B4-ACCA3196105F}"/>
              </a:ext>
            </a:extLst>
          </p:cNvPr>
          <p:cNvSpPr/>
          <p:nvPr/>
        </p:nvSpPr>
        <p:spPr>
          <a:xfrm>
            <a:off x="4580510" y="3725685"/>
            <a:ext cx="2227263" cy="19557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i="1" dirty="0"/>
              <a:t>How does the trained model make predictions?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87506E5-FD6B-5AFB-C7BE-537ADB7BA818}"/>
              </a:ext>
            </a:extLst>
          </p:cNvPr>
          <p:cNvSpPr/>
          <p:nvPr/>
        </p:nvSpPr>
        <p:spPr>
          <a:xfrm rot="5400000">
            <a:off x="5349814" y="2990227"/>
            <a:ext cx="660469" cy="810448"/>
          </a:xfrm>
          <a:prstGeom prst="rightArrow">
            <a:avLst>
              <a:gd name="adj1" fmla="val 50000"/>
              <a:gd name="adj2" fmla="val 3255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A2A1039-CC31-CCFD-D921-251245596F40}"/>
              </a:ext>
            </a:extLst>
          </p:cNvPr>
          <p:cNvSpPr/>
          <p:nvPr/>
        </p:nvSpPr>
        <p:spPr>
          <a:xfrm>
            <a:off x="7552312" y="1567842"/>
            <a:ext cx="2227263" cy="149737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Local Interpretability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23E8C32-5011-481B-4452-DF9BA403B742}"/>
              </a:ext>
            </a:extLst>
          </p:cNvPr>
          <p:cNvSpPr/>
          <p:nvPr/>
        </p:nvSpPr>
        <p:spPr>
          <a:xfrm>
            <a:off x="7552310" y="3725685"/>
            <a:ext cx="2227263" cy="19557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i="1" dirty="0"/>
              <a:t>Why did the model make a certain prediction for an instance?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8535DF2-7A90-E9CF-94D2-148115C8AB32}"/>
              </a:ext>
            </a:extLst>
          </p:cNvPr>
          <p:cNvSpPr/>
          <p:nvPr/>
        </p:nvSpPr>
        <p:spPr>
          <a:xfrm rot="5400000">
            <a:off x="8321614" y="2990227"/>
            <a:ext cx="660469" cy="810448"/>
          </a:xfrm>
          <a:prstGeom prst="rightArrow">
            <a:avLst>
              <a:gd name="adj1" fmla="val 50000"/>
              <a:gd name="adj2" fmla="val 3255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85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43954</TotalTime>
  <Words>638</Words>
  <Application>Microsoft Office PowerPoint</Application>
  <PresentationFormat>Widescreen</PresentationFormat>
  <Paragraphs>186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</vt:lpstr>
      <vt:lpstr>Cambria Math</vt:lpstr>
      <vt:lpstr>Office Theme</vt:lpstr>
      <vt:lpstr>Interpretable Machine Learning </vt:lpstr>
      <vt:lpstr>Logistics</vt:lpstr>
      <vt:lpstr>Goals of this workshop</vt:lpstr>
      <vt:lpstr>Workshop schedule</vt:lpstr>
      <vt:lpstr>A typical ML workflow</vt:lpstr>
      <vt:lpstr>Our focus here</vt:lpstr>
      <vt:lpstr>Why models should be interpretable</vt:lpstr>
      <vt:lpstr>Why models should be interpretable</vt:lpstr>
      <vt:lpstr>Scope of interpretability</vt:lpstr>
      <vt:lpstr>Examples of interpretable models</vt:lpstr>
      <vt:lpstr>Approaches for not-so-interpretable models</vt:lpstr>
      <vt:lpstr>Thanks for coming…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Science</dc:title>
  <dc:creator>SHS</dc:creator>
  <cp:lastModifiedBy>Shiu, Shinhan</cp:lastModifiedBy>
  <cp:revision>2077</cp:revision>
  <cp:lastPrinted>2012-10-21T07:50:44Z</cp:lastPrinted>
  <dcterms:created xsi:type="dcterms:W3CDTF">2008-09-03T02:14:15Z</dcterms:created>
  <dcterms:modified xsi:type="dcterms:W3CDTF">2022-08-30T11:50:44Z</dcterms:modified>
</cp:coreProperties>
</file>