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handoutMasterIdLst>
    <p:handoutMasterId r:id="rId16"/>
  </p:handoutMasterIdLst>
  <p:sldIdLst>
    <p:sldId id="271" r:id="rId2"/>
    <p:sldId id="261" r:id="rId3"/>
    <p:sldId id="265" r:id="rId4"/>
    <p:sldId id="260" r:id="rId5"/>
    <p:sldId id="263" r:id="rId6"/>
    <p:sldId id="264" r:id="rId7"/>
    <p:sldId id="266" r:id="rId8"/>
    <p:sldId id="262" r:id="rId9"/>
    <p:sldId id="268" r:id="rId10"/>
    <p:sldId id="267" r:id="rId11"/>
    <p:sldId id="269" r:id="rId12"/>
    <p:sldId id="270" r:id="rId13"/>
    <p:sldId id="257" r:id="rId14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EF94EC-3360-4692-B099-5613CE6BE046}" type="datetime1">
              <a:rPr lang="zh-TW" altLang="en-US" smtClean="0"/>
              <a:t>2022/3/18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19B34F-5E08-4C8D-B0AA-03C1EED0FD1D}" type="datetime1">
              <a:rPr lang="zh-TW" altLang="en-US" smtClean="0"/>
              <a:t>2022/3/18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矩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矩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矩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日期版面配置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9B6EAA9-9FA0-4065-92F0-5C088DE7F608}" type="datetime1">
              <a:rPr lang="zh-TW" altLang="en-US" smtClean="0"/>
              <a:t>2022/3/18</a:t>
            </a:fld>
            <a:endParaRPr lang="en-US" dirty="0"/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C5CB93-29F6-47E9-905F-1C8F18431E4F}" type="datetime1">
              <a:rPr lang="zh-TW" altLang="en-US" smtClean="0"/>
              <a:t>2022/3/18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A03415-7537-48DD-B5CE-37F8EE5A4F68}" type="datetime1">
              <a:rPr lang="zh-TW" altLang="en-US" smtClean="0"/>
              <a:t>2022/3/18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8BEE1E-9AB2-46BF-B9C0-B8CEB67401AB}" type="datetime1">
              <a:rPr lang="zh-TW" altLang="en-US" smtClean="0"/>
              <a:t>2022/3/18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矩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矩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矩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fld id="{FC08EF1B-68D7-4CAF-B091-90AF326182C6}" type="datetime1">
              <a:rPr lang="zh-TW" altLang="en-US" smtClean="0"/>
              <a:t>2022/3/18</a:t>
            </a:fld>
            <a:endParaRPr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664AFC-21DF-4BEA-843E-65899A15D0C0}" type="datetime1">
              <a:rPr lang="zh-TW" altLang="en-US" smtClean="0"/>
              <a:t>2022/3/18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5C1DFC-24E8-4DA2-9CD7-7C6178920D7F}" type="datetime1">
              <a:rPr lang="zh-TW" altLang="en-US" smtClean="0"/>
              <a:t>2022/3/18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39B03F-5D81-4F55-8467-C712B4094029}" type="datetime1">
              <a:rPr lang="zh-TW" altLang="en-US" smtClean="0"/>
              <a:t>2022/3/18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1D0C34-82CA-405E-BDED-65AA34300025}" type="datetime1">
              <a:rPr lang="zh-TW" altLang="en-US" smtClean="0"/>
              <a:t>2022/3/18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628DBE7B-E266-4430-8F0E-1E9B744587AA}" type="datetime1">
              <a:rPr lang="zh-TW" altLang="en-US" smtClean="0"/>
              <a:t>2022/3/18</a:t>
            </a:fld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A2644B6-1A59-4F6A-AD76-6C65F6284166}" type="datetime1">
              <a:rPr lang="zh-TW" altLang="en-US" smtClean="0"/>
              <a:t>2022/3/18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l"/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DD04ED-D246-4F03-A92A-9A7CA557979E}" type="datetime1">
              <a:rPr lang="zh-TW" altLang="en-US" smtClean="0"/>
              <a:t>2022/3/18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uanShr/Pspark-for-Massive-Data-Mining/blob/main/Term_Project_Recommendation%20System/Project_Recommendation_System.ipynb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包含布料、表格的圖片，紅色，滿版&#10;&#10;自動產生的描述">
            <a:extLst>
              <a:ext uri="{FF2B5EF4-FFF2-40B4-BE49-F238E27FC236}">
                <a16:creationId xmlns:a16="http://schemas.microsoft.com/office/drawing/2014/main" id="{8B35E6A9-77E3-4650-A632-C362F9249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86637" y="1195332"/>
            <a:ext cx="7309555" cy="4111626"/>
          </a:xfrm>
          <a:prstGeom prst="rect">
            <a:avLst/>
          </a:prstGeom>
          <a:noFill/>
        </p:spPr>
      </p:pic>
      <p:pic>
        <p:nvPicPr>
          <p:cNvPr id="15" name="圖片 14" descr="白色背景上的數個白色雪花剪紙">
            <a:extLst>
              <a:ext uri="{FF2B5EF4-FFF2-40B4-BE49-F238E27FC236}">
                <a16:creationId xmlns:a16="http://schemas.microsoft.com/office/drawing/2014/main" id="{316A0B2F-D51D-4DEA-8501-D74A11C5D8D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1119" y="241786"/>
            <a:ext cx="3816124" cy="6374427"/>
          </a:xfrm>
          <a:prstGeom prst="rect">
            <a:avLst/>
          </a:prstGeom>
          <a:noFill/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19EAA0BC-5452-460B-BB7D-D5E1FB890200}"/>
              </a:ext>
            </a:extLst>
          </p:cNvPr>
          <p:cNvSpPr txBox="1"/>
          <p:nvPr/>
        </p:nvSpPr>
        <p:spPr>
          <a:xfrm>
            <a:off x="1458974" y="1587539"/>
            <a:ext cx="5158809" cy="3327212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txBody>
          <a:bodyPr wrap="square" rtlCol="0">
            <a:spAutoFit/>
          </a:bodyPr>
          <a:lstStyle/>
          <a:p>
            <a:endParaRPr lang="zh-TW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5AEF983C-71F8-4FE3-BDDD-7FEB540C99AC}"/>
              </a:ext>
            </a:extLst>
          </p:cNvPr>
          <p:cNvSpPr/>
          <p:nvPr/>
        </p:nvSpPr>
        <p:spPr>
          <a:xfrm>
            <a:off x="8642299" y="2543175"/>
            <a:ext cx="2225726" cy="211455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7D0E56A-C808-4A56-84AB-DE077A74E2E7}"/>
              </a:ext>
            </a:extLst>
          </p:cNvPr>
          <p:cNvSpPr txBox="1"/>
          <p:nvPr/>
        </p:nvSpPr>
        <p:spPr>
          <a:xfrm>
            <a:off x="1718241" y="1666096"/>
            <a:ext cx="48395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  <a:latin typeface="Georgia" panose="02040502050405020303" pitchFamily="18" charset="0"/>
              </a:rPr>
              <a:t>Item- based Recommendation System for Massive &amp; Sparse Dataset</a:t>
            </a:r>
            <a:endParaRPr lang="zh-TW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8140F3F-0563-FF7B-FA84-C0BA42DC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726108"/>
          </a:xfrm>
        </p:spPr>
        <p:txBody>
          <a:bodyPr>
            <a:normAutofit/>
          </a:bodyPr>
          <a:lstStyle/>
          <a:p>
            <a:r>
              <a:rPr lang="en-US" altLang="zh-TW" sz="4000" b="1" dirty="0" err="1">
                <a:latin typeface="Georgia" panose="02040502050405020303" pitchFamily="18" charset="0"/>
              </a:rPr>
              <a:t>Github</a:t>
            </a:r>
            <a:endParaRPr lang="en-US" sz="4000" b="1" dirty="0">
              <a:latin typeface="Georgia" panose="02040502050405020303" pitchFamily="18" charset="0"/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4C4B66B-7554-44A5-D205-6DA343BAA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307951"/>
            <a:ext cx="3161963" cy="4942657"/>
          </a:xfrm>
        </p:spPr>
        <p:txBody>
          <a:bodyPr>
            <a:normAutofit/>
          </a:bodyPr>
          <a:lstStyle/>
          <a:p>
            <a:r>
              <a:rPr lang="en-US" altLang="zh-TW" sz="2800" b="1" i="0" dirty="0" err="1">
                <a:solidFill>
                  <a:srgbClr val="24292F"/>
                </a:solidFill>
                <a:effectLst/>
                <a:latin typeface="Georgia" panose="02040502050405020303" pitchFamily="18" charset="0"/>
              </a:rPr>
              <a:t>Nifflerbot</a:t>
            </a:r>
            <a:endParaRPr lang="en-US" altLang="zh-TW" sz="2800" b="1" i="0" dirty="0">
              <a:solidFill>
                <a:srgbClr val="24292F"/>
              </a:solidFill>
              <a:effectLst/>
              <a:latin typeface="Georgia" panose="02040502050405020303" pitchFamily="18" charset="0"/>
            </a:endParaRPr>
          </a:p>
          <a:p>
            <a:r>
              <a:rPr lang="en-US" altLang="zh-TW" sz="2000" b="0" i="0" dirty="0" err="1">
                <a:solidFill>
                  <a:srgbClr val="24292F"/>
                </a:solidFill>
                <a:effectLst/>
                <a:latin typeface="Georgia" panose="02040502050405020303" pitchFamily="18" charset="0"/>
              </a:rPr>
              <a:t>ShiuanShr</a:t>
            </a:r>
            <a:endParaRPr lang="en-US" altLang="zh-TW" sz="2000" dirty="0">
              <a:solidFill>
                <a:srgbClr val="24292F"/>
              </a:solidFill>
              <a:latin typeface="Georgia" panose="02040502050405020303" pitchFamily="18" charset="0"/>
            </a:endParaRPr>
          </a:p>
          <a:p>
            <a:endParaRPr lang="en-US" altLang="zh-TW" sz="20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altLang="zh-TW" sz="2000" b="1" dirty="0">
              <a:latin typeface="Georgia" panose="02040502050405020303" pitchFamily="18" charset="0"/>
            </a:endParaRPr>
          </a:p>
          <a:p>
            <a:endParaRPr lang="en-US" altLang="zh-TW" sz="20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altLang="zh-TW" sz="2000" b="1" dirty="0">
              <a:latin typeface="Georgia" panose="02040502050405020303" pitchFamily="18" charset="0"/>
            </a:endParaRPr>
          </a:p>
          <a:p>
            <a:endParaRPr lang="en-US" altLang="zh-TW" sz="20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altLang="zh-TW" sz="2000" b="1" dirty="0">
              <a:latin typeface="Georgia" panose="02040502050405020303" pitchFamily="18" charset="0"/>
            </a:endParaRPr>
          </a:p>
          <a:p>
            <a:r>
              <a:rPr lang="zh-TW" altLang="en-US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改良式</a:t>
            </a:r>
            <a:r>
              <a:rPr lang="en-US" altLang="zh-TW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Item- Based </a:t>
            </a:r>
            <a:r>
              <a:rPr lang="zh-TW" altLang="en-US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推薦系統</a:t>
            </a:r>
            <a:r>
              <a:rPr lang="en-US" altLang="zh-TW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- </a:t>
            </a:r>
            <a:r>
              <a:rPr lang="zh-TW" altLang="en-US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針對稀疏巨量資料之算法設計</a:t>
            </a:r>
            <a:endParaRPr lang="en-US" altLang="zh-TW" sz="2000" b="1" i="0" dirty="0">
              <a:solidFill>
                <a:srgbClr val="24292F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272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包含布料、表格的圖片，紅色，滿版&#10;&#10;自動產生的描述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42905"/>
            <a:ext cx="12191979" cy="6857990"/>
          </a:xfrm>
          <a:prstGeom prst="rect">
            <a:avLst/>
          </a:prstGeom>
        </p:spPr>
      </p:pic>
      <p:sp>
        <p:nvSpPr>
          <p:cNvPr id="9" name="標題 4">
            <a:extLst>
              <a:ext uri="{FF2B5EF4-FFF2-40B4-BE49-F238E27FC236}">
                <a16:creationId xmlns:a16="http://schemas.microsoft.com/office/drawing/2014/main" id="{8546A696-462D-43A7-B4E0-D637E82E4EEC}"/>
              </a:ext>
            </a:extLst>
          </p:cNvPr>
          <p:cNvSpPr txBox="1">
            <a:spLocks/>
          </p:cNvSpPr>
          <p:nvPr/>
        </p:nvSpPr>
        <p:spPr>
          <a:xfrm>
            <a:off x="1393892" y="319321"/>
            <a:ext cx="9220999" cy="1371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ctr"/>
            <a:r>
              <a:rPr lang="zh-TW" altLang="en-US"/>
              <a:t> </a:t>
            </a:r>
          </a:p>
        </p:txBody>
      </p:sp>
      <p:sp>
        <p:nvSpPr>
          <p:cNvPr id="10" name="標題 4">
            <a:extLst>
              <a:ext uri="{FF2B5EF4-FFF2-40B4-BE49-F238E27FC236}">
                <a16:creationId xmlns:a16="http://schemas.microsoft.com/office/drawing/2014/main" id="{D62A6713-A8B2-4B7F-9980-1A5538FE8E0E}"/>
              </a:ext>
            </a:extLst>
          </p:cNvPr>
          <p:cNvSpPr txBox="1">
            <a:spLocks/>
          </p:cNvSpPr>
          <p:nvPr/>
        </p:nvSpPr>
        <p:spPr>
          <a:xfrm>
            <a:off x="1520520" y="447642"/>
            <a:ext cx="8891172" cy="1114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ctr"/>
            <a:r>
              <a:rPr lang="en-US" altLang="zh-TW" dirty="0">
                <a:latin typeface="Georgia" panose="02040502050405020303" pitchFamily="18" charset="0"/>
              </a:rPr>
              <a:t>Part II- </a:t>
            </a:r>
          </a:p>
          <a:p>
            <a:pPr algn="ctr"/>
            <a:r>
              <a:rPr lang="en-US" altLang="zh-TW" dirty="0">
                <a:latin typeface="Georgia" panose="02040502050405020303" pitchFamily="18" charset="0"/>
              </a:rPr>
              <a:t>ALS</a:t>
            </a:r>
            <a:r>
              <a:rPr lang="zh-TW" altLang="en-US" dirty="0">
                <a:latin typeface="Georgia" panose="02040502050405020303" pitchFamily="18" charset="0"/>
              </a:rPr>
              <a:t> </a:t>
            </a:r>
            <a:r>
              <a:rPr lang="en-US" altLang="zh-TW" dirty="0">
                <a:latin typeface="Georgia" panose="02040502050405020303" pitchFamily="18" charset="0"/>
              </a:rPr>
              <a:t>Model Improvement</a:t>
            </a:r>
          </a:p>
        </p:txBody>
      </p:sp>
      <p:pic>
        <p:nvPicPr>
          <p:cNvPr id="3074" name="Picture 2" descr="Electronics 10 01215 g001">
            <a:extLst>
              <a:ext uri="{FF2B5EF4-FFF2-40B4-BE49-F238E27FC236}">
                <a16:creationId xmlns:a16="http://schemas.microsoft.com/office/drawing/2014/main" id="{CFEFE3C5-34A5-4D07-8C3B-F08D52B4E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92" y="2072902"/>
            <a:ext cx="9221000" cy="444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2601D0AB-564E-46FF-8C1F-AAC9EE0B0933}"/>
              </a:ext>
            </a:extLst>
          </p:cNvPr>
          <p:cNvSpPr/>
          <p:nvPr/>
        </p:nvSpPr>
        <p:spPr>
          <a:xfrm>
            <a:off x="5666508" y="5564911"/>
            <a:ext cx="1378527" cy="31865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ADD92F6-42AE-4E3E-993E-AD1BD01C7AC7}"/>
              </a:ext>
            </a:extLst>
          </p:cNvPr>
          <p:cNvSpPr/>
          <p:nvPr/>
        </p:nvSpPr>
        <p:spPr>
          <a:xfrm>
            <a:off x="9169399" y="4805220"/>
            <a:ext cx="1445492" cy="43179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形 12" descr="徽章 1 外框">
            <a:extLst>
              <a:ext uri="{FF2B5EF4-FFF2-40B4-BE49-F238E27FC236}">
                <a16:creationId xmlns:a16="http://schemas.microsoft.com/office/drawing/2014/main" id="{F34844C7-9ED6-4524-82D4-0450D3A0F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21945" y="4253038"/>
            <a:ext cx="340400" cy="340400"/>
          </a:xfrm>
          <a:prstGeom prst="rect">
            <a:avLst/>
          </a:prstGeom>
        </p:spPr>
      </p:pic>
      <p:pic>
        <p:nvPicPr>
          <p:cNvPr id="18" name="圖形 17" descr="識別證 外框">
            <a:extLst>
              <a:ext uri="{FF2B5EF4-FFF2-40B4-BE49-F238E27FC236}">
                <a16:creationId xmlns:a16="http://schemas.microsoft.com/office/drawing/2014/main" id="{12379A6B-3739-44C8-BF05-5BA801B340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95523" y="5539668"/>
            <a:ext cx="369139" cy="36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50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包含布料、表格的圖片，紅色，滿版&#10;&#10;自動產生的描述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42905"/>
            <a:ext cx="12191979" cy="6857990"/>
          </a:xfrm>
          <a:prstGeom prst="rect">
            <a:avLst/>
          </a:prstGeom>
        </p:spPr>
      </p:pic>
      <p:sp>
        <p:nvSpPr>
          <p:cNvPr id="9" name="標題 4">
            <a:extLst>
              <a:ext uri="{FF2B5EF4-FFF2-40B4-BE49-F238E27FC236}">
                <a16:creationId xmlns:a16="http://schemas.microsoft.com/office/drawing/2014/main" id="{8546A696-462D-43A7-B4E0-D637E82E4EEC}"/>
              </a:ext>
            </a:extLst>
          </p:cNvPr>
          <p:cNvSpPr txBox="1">
            <a:spLocks/>
          </p:cNvSpPr>
          <p:nvPr/>
        </p:nvSpPr>
        <p:spPr>
          <a:xfrm>
            <a:off x="1393892" y="319321"/>
            <a:ext cx="9220999" cy="1371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ctr"/>
            <a:r>
              <a:rPr lang="zh-TW" altLang="en-US"/>
              <a:t> </a:t>
            </a:r>
          </a:p>
        </p:txBody>
      </p:sp>
      <p:sp>
        <p:nvSpPr>
          <p:cNvPr id="10" name="標題 4">
            <a:extLst>
              <a:ext uri="{FF2B5EF4-FFF2-40B4-BE49-F238E27FC236}">
                <a16:creationId xmlns:a16="http://schemas.microsoft.com/office/drawing/2014/main" id="{D62A6713-A8B2-4B7F-9980-1A5538FE8E0E}"/>
              </a:ext>
            </a:extLst>
          </p:cNvPr>
          <p:cNvSpPr txBox="1">
            <a:spLocks/>
          </p:cNvSpPr>
          <p:nvPr/>
        </p:nvSpPr>
        <p:spPr>
          <a:xfrm>
            <a:off x="1520520" y="447642"/>
            <a:ext cx="8891172" cy="1114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ctr"/>
            <a:r>
              <a:rPr lang="en-US" altLang="zh-TW" dirty="0">
                <a:latin typeface="Georgia" panose="02040502050405020303" pitchFamily="18" charset="0"/>
              </a:rPr>
              <a:t>Part II- </a:t>
            </a:r>
          </a:p>
          <a:p>
            <a:pPr algn="ctr"/>
            <a:r>
              <a:rPr lang="en-US" altLang="zh-TW" dirty="0">
                <a:latin typeface="Georgia" panose="02040502050405020303" pitchFamily="18" charset="0"/>
              </a:rPr>
              <a:t>ALS</a:t>
            </a:r>
            <a:r>
              <a:rPr lang="zh-TW" altLang="en-US" dirty="0">
                <a:latin typeface="Georgia" panose="02040502050405020303" pitchFamily="18" charset="0"/>
              </a:rPr>
              <a:t> </a:t>
            </a:r>
            <a:r>
              <a:rPr lang="en-US" altLang="zh-TW" dirty="0">
                <a:latin typeface="Georgia" panose="02040502050405020303" pitchFamily="18" charset="0"/>
              </a:rPr>
              <a:t>Model Improvement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B012647-1C49-4C4D-8D9B-D6BBF9D98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892" y="1967337"/>
            <a:ext cx="8558002" cy="111261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BB93AFE-E000-46B9-97D6-2B55C3B7D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242" y="1800141"/>
            <a:ext cx="9220999" cy="49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56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包含布料、表格的圖片，紅色，滿版&#10;&#10;自動產生的描述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42905"/>
            <a:ext cx="12191979" cy="6857990"/>
          </a:xfrm>
          <a:prstGeom prst="rect">
            <a:avLst/>
          </a:prstGeom>
        </p:spPr>
      </p:pic>
      <p:sp>
        <p:nvSpPr>
          <p:cNvPr id="9" name="標題 4">
            <a:extLst>
              <a:ext uri="{FF2B5EF4-FFF2-40B4-BE49-F238E27FC236}">
                <a16:creationId xmlns:a16="http://schemas.microsoft.com/office/drawing/2014/main" id="{8546A696-462D-43A7-B4E0-D637E82E4EEC}"/>
              </a:ext>
            </a:extLst>
          </p:cNvPr>
          <p:cNvSpPr txBox="1">
            <a:spLocks/>
          </p:cNvSpPr>
          <p:nvPr/>
        </p:nvSpPr>
        <p:spPr>
          <a:xfrm>
            <a:off x="1393892" y="207817"/>
            <a:ext cx="9220999" cy="1371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ctr"/>
            <a:r>
              <a:rPr lang="zh-TW" altLang="en-US"/>
              <a:t> </a:t>
            </a:r>
          </a:p>
        </p:txBody>
      </p:sp>
      <p:sp>
        <p:nvSpPr>
          <p:cNvPr id="10" name="標題 4">
            <a:extLst>
              <a:ext uri="{FF2B5EF4-FFF2-40B4-BE49-F238E27FC236}">
                <a16:creationId xmlns:a16="http://schemas.microsoft.com/office/drawing/2014/main" id="{D62A6713-A8B2-4B7F-9980-1A5538FE8E0E}"/>
              </a:ext>
            </a:extLst>
          </p:cNvPr>
          <p:cNvSpPr txBox="1">
            <a:spLocks/>
          </p:cNvSpPr>
          <p:nvPr/>
        </p:nvSpPr>
        <p:spPr>
          <a:xfrm>
            <a:off x="1520520" y="336138"/>
            <a:ext cx="8891172" cy="1114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ctr"/>
            <a:r>
              <a:rPr lang="en-US" altLang="zh-TW" dirty="0">
                <a:latin typeface="Georgia" panose="02040502050405020303" pitchFamily="18" charset="0"/>
              </a:rPr>
              <a:t>Final Part  </a:t>
            </a:r>
          </a:p>
          <a:p>
            <a:pPr algn="ctr"/>
            <a:r>
              <a:rPr lang="en-US" altLang="zh-TW" dirty="0">
                <a:latin typeface="Georgia" panose="02040502050405020303" pitchFamily="18" charset="0"/>
              </a:rPr>
              <a:t>Item-Based +ALS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5D3EFAC-EFD0-4CEF-BD45-A455CE362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7" y="1800701"/>
            <a:ext cx="10825017" cy="484948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7896BD3-DB97-4542-82F5-595BC052D0DD}"/>
              </a:ext>
            </a:extLst>
          </p:cNvPr>
          <p:cNvSpPr/>
          <p:nvPr/>
        </p:nvSpPr>
        <p:spPr>
          <a:xfrm>
            <a:off x="785090" y="5913584"/>
            <a:ext cx="6022109" cy="43179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0282DC6-64B5-41A9-81AE-2648AA307BC5}"/>
              </a:ext>
            </a:extLst>
          </p:cNvPr>
          <p:cNvSpPr/>
          <p:nvPr/>
        </p:nvSpPr>
        <p:spPr>
          <a:xfrm>
            <a:off x="785090" y="2015839"/>
            <a:ext cx="4451928" cy="5795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380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包含布料、表格的圖片，紅色，滿版&#10;&#10;自動產生的描述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4" name="矩形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矩形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4" y="1975105"/>
            <a:ext cx="4775075" cy="2245914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sz="2800" dirty="0">
                <a:latin typeface="Georgia" panose="02040502050405020303" pitchFamily="18" charset="0"/>
              </a:rPr>
              <a:t>Improved Item- based Recommendation System for Massive &amp; Sparse Dataset</a:t>
            </a:r>
            <a:endParaRPr lang="zh-tw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8D5B355D-FA02-4B1A-9011-EAB3EB9B9446}"/>
              </a:ext>
            </a:extLst>
          </p:cNvPr>
          <p:cNvSpPr txBox="1">
            <a:spLocks/>
          </p:cNvSpPr>
          <p:nvPr/>
        </p:nvSpPr>
        <p:spPr>
          <a:xfrm>
            <a:off x="1276053" y="3201625"/>
            <a:ext cx="4775075" cy="2165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r>
              <a:rPr lang="zh-TW" altLang="en-US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改良式</a:t>
            </a:r>
            <a:r>
              <a:rPr lang="en-US" altLang="zh-TW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Item- Based </a:t>
            </a:r>
            <a:r>
              <a:rPr lang="zh-TW" altLang="en-US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推薦系統</a:t>
            </a:r>
            <a:r>
              <a:rPr lang="en-US" altLang="zh-TW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- </a:t>
            </a:r>
            <a:r>
              <a:rPr lang="zh-TW" altLang="en-US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針對稀疏巨量資料之算法設計</a:t>
            </a:r>
            <a:endParaRPr lang="en-US" altLang="zh-TW" sz="20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8A6D465-8698-4A19-83AE-88D7C4D7EE48}"/>
              </a:ext>
            </a:extLst>
          </p:cNvPr>
          <p:cNvSpPr txBox="1"/>
          <p:nvPr/>
        </p:nvSpPr>
        <p:spPr>
          <a:xfrm>
            <a:off x="9035888" y="5585377"/>
            <a:ext cx="40872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b="1" dirty="0">
                <a:solidFill>
                  <a:schemeClr val="bg1"/>
                </a:solidFill>
                <a:latin typeface="Georgia" panose="02040502050405020303" pitchFamily="18" charset="0"/>
              </a:rPr>
              <a:t>END</a:t>
            </a:r>
            <a:endParaRPr lang="zh-TW" altLang="en-US" sz="66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包含布料、表格的圖片，紅色，滿版&#10;&#10;自動產生的描述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FE978DC4-1E35-4D15-96E2-922194DA6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3127" y="607290"/>
            <a:ext cx="12376727" cy="5643419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zh-TW" altLang="en-US" dirty="0"/>
              <a:t> </a:t>
            </a:r>
          </a:p>
        </p:txBody>
      </p:sp>
      <p:sp>
        <p:nvSpPr>
          <p:cNvPr id="9" name="標題 4">
            <a:extLst>
              <a:ext uri="{FF2B5EF4-FFF2-40B4-BE49-F238E27FC236}">
                <a16:creationId xmlns:a16="http://schemas.microsoft.com/office/drawing/2014/main" id="{C8BF03DA-738D-4D33-BDE1-A121AAC10B70}"/>
              </a:ext>
            </a:extLst>
          </p:cNvPr>
          <p:cNvSpPr txBox="1">
            <a:spLocks/>
          </p:cNvSpPr>
          <p:nvPr/>
        </p:nvSpPr>
        <p:spPr>
          <a:xfrm>
            <a:off x="205509" y="768926"/>
            <a:ext cx="11780982" cy="5320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ctr"/>
            <a:endParaRPr lang="en-US" altLang="zh-TW" dirty="0">
              <a:latin typeface="Georgia" panose="02040502050405020303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2AA6DD7-4693-4968-9B18-DB3AA134552F}"/>
              </a:ext>
            </a:extLst>
          </p:cNvPr>
          <p:cNvSpPr txBox="1"/>
          <p:nvPr/>
        </p:nvSpPr>
        <p:spPr>
          <a:xfrm>
            <a:off x="508000" y="895606"/>
            <a:ext cx="10455563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專案價值</a:t>
            </a:r>
            <a:r>
              <a:rPr lang="en-US" altLang="zh-TW" sz="2800" b="1" dirty="0"/>
              <a:t>:</a:t>
            </a:r>
          </a:p>
          <a:p>
            <a:endParaRPr lang="en-US" altLang="zh-TW" b="1" dirty="0"/>
          </a:p>
          <a:p>
            <a:r>
              <a:rPr lang="en-US" altLang="zh-TW" dirty="0"/>
              <a:t>1. </a:t>
            </a:r>
            <a:r>
              <a:rPr lang="zh-TW" altLang="en-US" dirty="0"/>
              <a:t>完全使用</a:t>
            </a:r>
            <a:r>
              <a:rPr lang="en-US" altLang="zh-TW" dirty="0"/>
              <a:t>MapReduce</a:t>
            </a:r>
            <a:r>
              <a:rPr lang="zh-TW" altLang="en-US" dirty="0"/>
              <a:t>方式，並</a:t>
            </a:r>
            <a:r>
              <a:rPr lang="zh-TW" altLang="en-US" u="sng" dirty="0"/>
              <a:t>完全使用使用底層資料結構</a:t>
            </a:r>
            <a:r>
              <a:rPr lang="en-US" altLang="zh-TW" u="sng" dirty="0"/>
              <a:t>RDD</a:t>
            </a:r>
            <a:r>
              <a:rPr lang="zh-TW" altLang="en-US" dirty="0"/>
              <a:t>自行搭建算法，</a:t>
            </a:r>
            <a:r>
              <a:rPr lang="zh-TW" altLang="en-US" u="sng" dirty="0"/>
              <a:t>在不使用外部</a:t>
            </a:r>
            <a:r>
              <a:rPr lang="en-US" altLang="zh-TW" u="sng" dirty="0"/>
              <a:t>Package</a:t>
            </a:r>
            <a:r>
              <a:rPr lang="zh-TW" altLang="en-US" u="sng" dirty="0"/>
              <a:t>前提，撰寫推薦系統</a:t>
            </a:r>
            <a:r>
              <a:rPr lang="zh-TW" altLang="en-US" dirty="0"/>
              <a:t>，以達技術上創新與</a:t>
            </a:r>
            <a:r>
              <a:rPr lang="zh-TW" altLang="en-US" u="sng" dirty="0"/>
              <a:t>客製化</a:t>
            </a:r>
            <a:r>
              <a:rPr lang="zh-TW" altLang="en-US" dirty="0"/>
              <a:t>地解決問題。</a:t>
            </a:r>
          </a:p>
          <a:p>
            <a:endParaRPr lang="zh-TW" altLang="en-US" dirty="0"/>
          </a:p>
          <a:p>
            <a:r>
              <a:rPr lang="en-US" altLang="zh-TW" dirty="0"/>
              <a:t>2. </a:t>
            </a:r>
            <a:r>
              <a:rPr lang="zh-TW" altLang="en-US" dirty="0"/>
              <a:t>建立</a:t>
            </a:r>
            <a:r>
              <a:rPr lang="en-US" altLang="zh-TW" dirty="0"/>
              <a:t>item- based recommendation</a:t>
            </a:r>
            <a:r>
              <a:rPr lang="zh-TW" altLang="en-US" dirty="0"/>
              <a:t>，並進行演算法設計</a:t>
            </a:r>
            <a:r>
              <a:rPr lang="en-US" altLang="zh-TW" dirty="0"/>
              <a:t>- </a:t>
            </a:r>
            <a:r>
              <a:rPr lang="en-US" altLang="zh-TW" u="sng" dirty="0"/>
              <a:t>Baseline Redefinition</a:t>
            </a:r>
          </a:p>
          <a:p>
            <a:endParaRPr lang="en-US" altLang="zh-TW" b="1" dirty="0"/>
          </a:p>
          <a:p>
            <a:endParaRPr lang="en-US" altLang="zh-TW" b="1" dirty="0"/>
          </a:p>
          <a:p>
            <a:r>
              <a:rPr lang="zh-TW" altLang="en-US" sz="2800" b="1" dirty="0"/>
              <a:t>解決問題</a:t>
            </a:r>
            <a:r>
              <a:rPr lang="en-US" altLang="zh-TW" sz="2800" b="1" dirty="0"/>
              <a:t>:</a:t>
            </a:r>
          </a:p>
          <a:p>
            <a:endParaRPr lang="en-US" altLang="zh-TW" b="1" dirty="0"/>
          </a:p>
          <a:p>
            <a:r>
              <a:rPr lang="en-US" altLang="zh-TW" dirty="0"/>
              <a:t>(3-1) </a:t>
            </a:r>
            <a:r>
              <a:rPr lang="zh-TW" altLang="en-US" dirty="0"/>
              <a:t>本專案為</a:t>
            </a:r>
            <a:r>
              <a:rPr lang="en-US" altLang="zh-TW" dirty="0"/>
              <a:t>Mining of Massive Data </a:t>
            </a:r>
            <a:r>
              <a:rPr lang="zh-TW" altLang="en-US" dirty="0"/>
              <a:t>技術應用之一，可解決實務上巨量數據、稀疏</a:t>
            </a:r>
            <a:r>
              <a:rPr lang="en-US" altLang="zh-TW" dirty="0"/>
              <a:t>(Sparse)</a:t>
            </a:r>
            <a:r>
              <a:rPr lang="zh-TW" altLang="en-US" dirty="0"/>
              <a:t>之情境下，針對</a:t>
            </a:r>
            <a:r>
              <a:rPr lang="en-US" altLang="zh-TW" dirty="0"/>
              <a:t>data streaming </a:t>
            </a:r>
            <a:r>
              <a:rPr lang="zh-TW" altLang="en-US" dirty="0"/>
              <a:t>去做推薦系統與預測使用者評分。</a:t>
            </a:r>
          </a:p>
          <a:p>
            <a:endParaRPr lang="zh-TW" altLang="en-US" dirty="0"/>
          </a:p>
          <a:p>
            <a:r>
              <a:rPr lang="en-US" altLang="zh-TW" dirty="0"/>
              <a:t>(3-2) </a:t>
            </a:r>
            <a:r>
              <a:rPr lang="zh-TW" altLang="en-US" dirty="0"/>
              <a:t>因為指使用底層架構與資料結構，並未使用外來</a:t>
            </a:r>
            <a:r>
              <a:rPr lang="en-US" altLang="zh-TW" dirty="0"/>
              <a:t>package</a:t>
            </a:r>
            <a:r>
              <a:rPr lang="zh-TW" altLang="en-US" dirty="0"/>
              <a:t>與</a:t>
            </a:r>
            <a:r>
              <a:rPr lang="en-US" altLang="zh-TW" dirty="0"/>
              <a:t>model- based</a:t>
            </a:r>
            <a:r>
              <a:rPr lang="zh-TW" altLang="en-US" dirty="0"/>
              <a:t>算法，該算法設計與其他算法具有高度的擴充性、延展性。</a:t>
            </a:r>
          </a:p>
          <a:p>
            <a:endParaRPr lang="zh-TW" altLang="en-US" dirty="0"/>
          </a:p>
          <a:p>
            <a:r>
              <a:rPr lang="en-US" altLang="zh-TW" dirty="0"/>
              <a:t>(3-3) </a:t>
            </a:r>
            <a:r>
              <a:rPr lang="zh-TW" altLang="en-US" dirty="0"/>
              <a:t>為</a:t>
            </a:r>
            <a:r>
              <a:rPr lang="en-US" altLang="zh-TW" dirty="0"/>
              <a:t>item- based recommendation </a:t>
            </a:r>
            <a:r>
              <a:rPr lang="zh-TW" altLang="en-US" dirty="0"/>
              <a:t>設計，此外，達成技術之創新與自行定義算法的附加優勢</a:t>
            </a:r>
            <a:r>
              <a:rPr lang="zh-TW" altLang="en-US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8511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包含布料、表格的圖片，紅色，滿版&#10;&#10;自動產生的描述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FE978DC4-1E35-4D15-96E2-922194DA6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364" y="1394133"/>
            <a:ext cx="12376727" cy="515389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zh-TW" altLang="en-US" dirty="0"/>
              <a:t> </a:t>
            </a:r>
          </a:p>
        </p:txBody>
      </p:sp>
      <p:sp>
        <p:nvSpPr>
          <p:cNvPr id="9" name="標題 4">
            <a:extLst>
              <a:ext uri="{FF2B5EF4-FFF2-40B4-BE49-F238E27FC236}">
                <a16:creationId xmlns:a16="http://schemas.microsoft.com/office/drawing/2014/main" id="{C8BF03DA-738D-4D33-BDE1-A121AAC10B70}"/>
              </a:ext>
            </a:extLst>
          </p:cNvPr>
          <p:cNvSpPr txBox="1">
            <a:spLocks/>
          </p:cNvSpPr>
          <p:nvPr/>
        </p:nvSpPr>
        <p:spPr>
          <a:xfrm>
            <a:off x="223981" y="1625041"/>
            <a:ext cx="11780982" cy="4717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ctr"/>
            <a:endParaRPr lang="en-US" altLang="zh-TW" dirty="0">
              <a:latin typeface="Georgia" panose="02040502050405020303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2AA6DD7-4693-4968-9B18-DB3AA134552F}"/>
              </a:ext>
            </a:extLst>
          </p:cNvPr>
          <p:cNvSpPr txBox="1"/>
          <p:nvPr/>
        </p:nvSpPr>
        <p:spPr>
          <a:xfrm>
            <a:off x="594125" y="1557056"/>
            <a:ext cx="1123141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b="1" dirty="0"/>
          </a:p>
          <a:p>
            <a:pPr marL="285750" indent="-285750">
              <a:buFontTx/>
              <a:buChar char="-"/>
            </a:pPr>
            <a:r>
              <a:rPr lang="en-US" altLang="zh-TW" sz="2400" b="1" dirty="0"/>
              <a:t>Sparse Matrix &amp; Massive Distributed Dataset     </a:t>
            </a:r>
            <a:r>
              <a:rPr lang="zh-TW" altLang="en-US" sz="2400" b="1" dirty="0"/>
              <a:t>稀疏矩陣與巨量資料</a:t>
            </a:r>
            <a:endParaRPr lang="en-US" altLang="zh-TW" sz="2400" b="1" dirty="0"/>
          </a:p>
          <a:p>
            <a:pPr marL="285750" indent="-285750">
              <a:buFontTx/>
              <a:buChar char="-"/>
            </a:pPr>
            <a:endParaRPr lang="en-US" altLang="zh-TW" dirty="0"/>
          </a:p>
          <a:p>
            <a:r>
              <a:rPr lang="zh-TW" altLang="en-US" dirty="0"/>
              <a:t>巨量數據測資提供檔</a:t>
            </a:r>
            <a:r>
              <a:rPr lang="en-US" altLang="zh-TW" dirty="0"/>
              <a:t>ml-</a:t>
            </a:r>
            <a:r>
              <a:rPr lang="en-US" altLang="zh-TW" dirty="0" err="1"/>
              <a:t>lastest</a:t>
            </a:r>
            <a:r>
              <a:rPr lang="zh-TW" altLang="en-US" dirty="0"/>
              <a:t>，含有</a:t>
            </a:r>
            <a:r>
              <a:rPr lang="en-US" altLang="zh-TW" dirty="0"/>
              <a:t>rating</a:t>
            </a:r>
            <a:r>
              <a:rPr lang="zh-TW" altLang="en-US" dirty="0"/>
              <a:t>紀錄之約</a:t>
            </a:r>
            <a:r>
              <a:rPr lang="en-US" altLang="zh-TW" dirty="0"/>
              <a:t>20</a:t>
            </a:r>
            <a:r>
              <a:rPr lang="zh-TW" altLang="en-US" dirty="0"/>
              <a:t>萬部不同電影與</a:t>
            </a:r>
            <a:r>
              <a:rPr lang="en-US" altLang="zh-TW" dirty="0"/>
              <a:t>600</a:t>
            </a:r>
            <a:r>
              <a:rPr lang="zh-TW" altLang="en-US" dirty="0"/>
              <a:t>多位不同</a:t>
            </a:r>
            <a:r>
              <a:rPr lang="en-US" altLang="zh-TW" dirty="0"/>
              <a:t>user</a:t>
            </a:r>
            <a:r>
              <a:rPr lang="zh-TW" altLang="en-US" dirty="0"/>
              <a:t>構成之評分紀錄，該數據為稀疏矩陣，並附有電影相關標籤</a:t>
            </a:r>
            <a:r>
              <a:rPr lang="en-US" altLang="zh-TW" dirty="0"/>
              <a:t>(tags)</a:t>
            </a:r>
            <a:r>
              <a:rPr lang="zh-TW" altLang="en-US" dirty="0"/>
              <a:t>與</a:t>
            </a:r>
            <a:r>
              <a:rPr lang="en-US" altLang="zh-TW" dirty="0"/>
              <a:t>(categories) csv file</a:t>
            </a:r>
            <a:r>
              <a:rPr lang="zh-TW" altLang="en-US" dirty="0"/>
              <a:t>，若不使用</a:t>
            </a:r>
            <a:r>
              <a:rPr lang="en-US" altLang="zh-TW" dirty="0" err="1"/>
              <a:t>mapreduce</a:t>
            </a:r>
            <a:r>
              <a:rPr lang="zh-TW" altLang="en-US" dirty="0"/>
              <a:t>計算任兩位使用者之推薦電影分數預測，計算空間複雜度為</a:t>
            </a:r>
            <a:r>
              <a:rPr lang="en-US" altLang="zh-TW" dirty="0"/>
              <a:t>C(200000,2)*C(600,2)</a:t>
            </a:r>
            <a:r>
              <a:rPr lang="zh-TW" altLang="en-US" dirty="0"/>
              <a:t>，試改良之。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此外，額外提供小型測資於檔案</a:t>
            </a:r>
            <a:r>
              <a:rPr lang="en-US" altLang="zh-TW" dirty="0"/>
              <a:t>addition-testing-data folder</a:t>
            </a:r>
            <a:r>
              <a:rPr lang="zh-TW" altLang="en-US" dirty="0"/>
              <a:t>中，附有</a:t>
            </a:r>
            <a:r>
              <a:rPr lang="en-US" altLang="zh-TW" dirty="0"/>
              <a:t>3</a:t>
            </a:r>
            <a:r>
              <a:rPr lang="zh-TW" altLang="en-US" dirty="0"/>
              <a:t>類測資，可達不同測試目標，詳見</a:t>
            </a:r>
            <a:r>
              <a:rPr lang="en-US" altLang="zh-TW" dirty="0" err="1"/>
              <a:t>Github</a:t>
            </a:r>
            <a:r>
              <a:rPr lang="zh-TW" altLang="en-US" dirty="0"/>
              <a:t>資料夾。</a:t>
            </a:r>
          </a:p>
          <a:p>
            <a:endParaRPr lang="zh-TW" altLang="en-US" b="1" dirty="0"/>
          </a:p>
          <a:p>
            <a:r>
              <a:rPr lang="en-US" altLang="zh-TW" sz="2400" b="1" dirty="0"/>
              <a:t>-   Result </a:t>
            </a:r>
            <a:endParaRPr lang="zh-TW" altLang="en-US" sz="2400" b="1" dirty="0"/>
          </a:p>
          <a:p>
            <a:r>
              <a:rPr lang="zh-TW" altLang="en-US" dirty="0"/>
              <a:t>該專案受到教授與助教好評，屬於完成度高之專案，期末專案未列全班最高</a:t>
            </a:r>
            <a:r>
              <a:rPr lang="en-US" altLang="zh-TW" dirty="0"/>
              <a:t>(</a:t>
            </a:r>
            <a:r>
              <a:rPr lang="zh-TW" altLang="en-US" dirty="0"/>
              <a:t>滿分</a:t>
            </a:r>
            <a:r>
              <a:rPr lang="en-US" altLang="zh-TW" dirty="0"/>
              <a:t>)</a:t>
            </a:r>
            <a:r>
              <a:rPr lang="zh-TW" altLang="en-US" dirty="0"/>
              <a:t>，後續仍能以此為基礎進行開發，附上評分證明如下。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FC1BFBA-E38E-4FD4-B628-381D5A0E1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25" y="5484554"/>
            <a:ext cx="10745131" cy="754445"/>
          </a:xfrm>
          <a:prstGeom prst="rect">
            <a:avLst/>
          </a:prstGeom>
        </p:spPr>
      </p:pic>
      <p:sp>
        <p:nvSpPr>
          <p:cNvPr id="8" name="標題 4">
            <a:extLst>
              <a:ext uri="{FF2B5EF4-FFF2-40B4-BE49-F238E27FC236}">
                <a16:creationId xmlns:a16="http://schemas.microsoft.com/office/drawing/2014/main" id="{CC935F2D-2E68-4977-B27B-3C6B034D4D54}"/>
              </a:ext>
            </a:extLst>
          </p:cNvPr>
          <p:cNvSpPr txBox="1">
            <a:spLocks/>
          </p:cNvSpPr>
          <p:nvPr/>
        </p:nvSpPr>
        <p:spPr>
          <a:xfrm>
            <a:off x="-92365" y="228128"/>
            <a:ext cx="12376727" cy="93749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ctr"/>
            <a:r>
              <a:rPr lang="zh-TW" altLang="en-US"/>
              <a:t>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2EA207C-0843-4A0F-9449-E76A3E8CD0B3}"/>
              </a:ext>
            </a:extLst>
          </p:cNvPr>
          <p:cNvSpPr txBox="1"/>
          <p:nvPr/>
        </p:nvSpPr>
        <p:spPr>
          <a:xfrm>
            <a:off x="223981" y="357391"/>
            <a:ext cx="4040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Data Type &amp; Difficulty 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757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包含布料、表格的圖片，紅色，滿版&#10;&#10;自動產生的描述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2242876-1F60-446E-B6AF-BCF93E878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432" y="0"/>
            <a:ext cx="768858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F0F08C5-14B6-4118-A2B8-6F789BFCF99D}"/>
              </a:ext>
            </a:extLst>
          </p:cNvPr>
          <p:cNvSpPr/>
          <p:nvPr/>
        </p:nvSpPr>
        <p:spPr>
          <a:xfrm>
            <a:off x="315617" y="319924"/>
            <a:ext cx="2991001" cy="294051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645FC67-748B-4612-AA3C-538C54962FE7}"/>
              </a:ext>
            </a:extLst>
          </p:cNvPr>
          <p:cNvSpPr txBox="1"/>
          <p:nvPr/>
        </p:nvSpPr>
        <p:spPr>
          <a:xfrm>
            <a:off x="463988" y="566678"/>
            <a:ext cx="28632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Georgia" panose="02040502050405020303" pitchFamily="18" charset="0"/>
              </a:rPr>
              <a:t>Cosine Similarity </a:t>
            </a:r>
          </a:p>
          <a:p>
            <a:r>
              <a:rPr lang="en-US" altLang="zh-TW" sz="2000" b="1" dirty="0">
                <a:latin typeface="Georgia" panose="02040502050405020303" pitchFamily="18" charset="0"/>
              </a:rPr>
              <a:t>On Sparse Dataset</a:t>
            </a:r>
            <a:endParaRPr lang="zh-TW" altLang="en-US" sz="2000" b="1" dirty="0">
              <a:latin typeface="Georgia" panose="02040502050405020303" pitchFamily="18" charset="0"/>
            </a:endParaRPr>
          </a:p>
          <a:p>
            <a:endParaRPr lang="en-US" altLang="zh-TW" sz="2000" b="1" dirty="0">
              <a:latin typeface="Georgia" panose="02040502050405020303" pitchFamily="18" charset="0"/>
            </a:endParaRPr>
          </a:p>
          <a:p>
            <a:r>
              <a:rPr lang="en-US" altLang="zh-TW" sz="2000" b="1" dirty="0">
                <a:latin typeface="Georgia" panose="02040502050405020303" pitchFamily="18" charset="0"/>
              </a:rPr>
              <a:t>Algorithm Framework </a:t>
            </a:r>
          </a:p>
          <a:p>
            <a:r>
              <a:rPr lang="en-US" altLang="zh-TW" sz="2000" b="1" dirty="0">
                <a:latin typeface="Georgia" panose="02040502050405020303" pitchFamily="18" charset="0"/>
              </a:rPr>
              <a:t>PART – </a:t>
            </a:r>
            <a:r>
              <a:rPr lang="en-US" altLang="zh-TW" sz="2000" b="1" dirty="0">
                <a:solidFill>
                  <a:schemeClr val="accent1"/>
                </a:solidFill>
                <a:latin typeface="Georgia" panose="02040502050405020303" pitchFamily="18" charset="0"/>
              </a:rPr>
              <a:t>(1-1)</a:t>
            </a:r>
          </a:p>
          <a:p>
            <a:endParaRPr lang="en-US" altLang="zh-TW" sz="20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13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包含布料、表格的圖片，紅色，滿版&#10;&#10;自動產生的描述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43F0154-D1AD-4009-8B67-0102864D6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472" y="0"/>
            <a:ext cx="7521437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82299CE-A0EE-45E2-8F0B-1E8661FBD668}"/>
              </a:ext>
            </a:extLst>
          </p:cNvPr>
          <p:cNvSpPr/>
          <p:nvPr/>
        </p:nvSpPr>
        <p:spPr>
          <a:xfrm>
            <a:off x="315617" y="319924"/>
            <a:ext cx="2991001" cy="294051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91770B8-C54B-47DF-B146-77F2A98C6FFD}"/>
              </a:ext>
            </a:extLst>
          </p:cNvPr>
          <p:cNvSpPr txBox="1"/>
          <p:nvPr/>
        </p:nvSpPr>
        <p:spPr>
          <a:xfrm>
            <a:off x="443345" y="546369"/>
            <a:ext cx="28632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Georgia" panose="02040502050405020303" pitchFamily="18" charset="0"/>
              </a:rPr>
              <a:t>Cosine Similarity </a:t>
            </a:r>
          </a:p>
          <a:p>
            <a:r>
              <a:rPr lang="en-US" altLang="zh-TW" sz="2000" b="1" dirty="0">
                <a:latin typeface="Georgia" panose="02040502050405020303" pitchFamily="18" charset="0"/>
              </a:rPr>
              <a:t>On Sparse Dataset</a:t>
            </a:r>
            <a:endParaRPr lang="zh-TW" altLang="en-US" sz="2000" b="1" dirty="0">
              <a:latin typeface="Georgia" panose="02040502050405020303" pitchFamily="18" charset="0"/>
            </a:endParaRPr>
          </a:p>
          <a:p>
            <a:endParaRPr lang="en-US" altLang="zh-TW" sz="2000" b="1" dirty="0">
              <a:latin typeface="Georgia" panose="02040502050405020303" pitchFamily="18" charset="0"/>
            </a:endParaRPr>
          </a:p>
          <a:p>
            <a:r>
              <a:rPr lang="en-US" altLang="zh-TW" sz="2000" b="1" dirty="0">
                <a:latin typeface="Georgia" panose="02040502050405020303" pitchFamily="18" charset="0"/>
              </a:rPr>
              <a:t>Algorithm Framework </a:t>
            </a:r>
          </a:p>
          <a:p>
            <a:r>
              <a:rPr lang="en-US" altLang="zh-TW" sz="2000" b="1" dirty="0">
                <a:latin typeface="Georgia" panose="02040502050405020303" pitchFamily="18" charset="0"/>
              </a:rPr>
              <a:t>PART – </a:t>
            </a:r>
            <a:r>
              <a:rPr lang="en-US" altLang="zh-TW" sz="2000" b="1" dirty="0">
                <a:solidFill>
                  <a:schemeClr val="accent1"/>
                </a:solidFill>
                <a:latin typeface="Georgia" panose="02040502050405020303" pitchFamily="18" charset="0"/>
              </a:rPr>
              <a:t>(1-2)</a:t>
            </a:r>
          </a:p>
          <a:p>
            <a:endParaRPr lang="en-US" altLang="zh-TW" sz="20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96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包含布料、表格的圖片，紅色，滿版&#10;&#10;自動產生的描述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645FC67-748B-4612-AA3C-538C54962FE7}"/>
              </a:ext>
            </a:extLst>
          </p:cNvPr>
          <p:cNvSpPr txBox="1"/>
          <p:nvPr/>
        </p:nvSpPr>
        <p:spPr>
          <a:xfrm>
            <a:off x="588090" y="546369"/>
            <a:ext cx="2863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PART – (1-3)</a:t>
            </a:r>
          </a:p>
          <a:p>
            <a:r>
              <a:rPr lang="en-US" altLang="zh-TW" sz="2000" dirty="0"/>
              <a:t>Cosine Similarity On Sparse </a:t>
            </a:r>
            <a:r>
              <a:rPr lang="en-US" altLang="zh-TW" sz="2000" dirty="0" err="1"/>
              <a:t>DataSet</a:t>
            </a:r>
            <a:endParaRPr lang="zh-TW" altLang="en-US" sz="20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E3B329A-87A2-4AF0-8F22-E3003CDD1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527" y="0"/>
            <a:ext cx="7481456" cy="695457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1FB86A6-0172-4BB0-A9D7-FDCA06ECFD47}"/>
              </a:ext>
            </a:extLst>
          </p:cNvPr>
          <p:cNvSpPr/>
          <p:nvPr/>
        </p:nvSpPr>
        <p:spPr>
          <a:xfrm>
            <a:off x="315617" y="319924"/>
            <a:ext cx="2991001" cy="294051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E6AC2E9-9231-4600-9596-1960D06B7574}"/>
              </a:ext>
            </a:extLst>
          </p:cNvPr>
          <p:cNvSpPr txBox="1"/>
          <p:nvPr/>
        </p:nvSpPr>
        <p:spPr>
          <a:xfrm>
            <a:off x="588090" y="546369"/>
            <a:ext cx="28632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Georgia" panose="02040502050405020303" pitchFamily="18" charset="0"/>
              </a:rPr>
              <a:t>Cosine Similarity </a:t>
            </a:r>
          </a:p>
          <a:p>
            <a:r>
              <a:rPr lang="en-US" altLang="zh-TW" sz="2000" b="1" dirty="0">
                <a:latin typeface="Georgia" panose="02040502050405020303" pitchFamily="18" charset="0"/>
              </a:rPr>
              <a:t>On Sparse Dataset</a:t>
            </a:r>
            <a:endParaRPr lang="zh-TW" altLang="en-US" sz="2000" b="1" dirty="0">
              <a:latin typeface="Georgia" panose="02040502050405020303" pitchFamily="18" charset="0"/>
            </a:endParaRPr>
          </a:p>
          <a:p>
            <a:endParaRPr lang="en-US" altLang="zh-TW" sz="2000" b="1" dirty="0">
              <a:latin typeface="Georgia" panose="02040502050405020303" pitchFamily="18" charset="0"/>
            </a:endParaRPr>
          </a:p>
          <a:p>
            <a:r>
              <a:rPr lang="en-US" altLang="zh-TW" sz="2000" b="1" dirty="0">
                <a:latin typeface="Georgia" panose="02040502050405020303" pitchFamily="18" charset="0"/>
              </a:rPr>
              <a:t>Algorithm Framework </a:t>
            </a:r>
          </a:p>
          <a:p>
            <a:r>
              <a:rPr lang="en-US" altLang="zh-TW" sz="2000" b="1" dirty="0">
                <a:latin typeface="Georgia" panose="02040502050405020303" pitchFamily="18" charset="0"/>
              </a:rPr>
              <a:t>PART – </a:t>
            </a:r>
            <a:r>
              <a:rPr lang="en-US" altLang="zh-TW" sz="2000" b="1" dirty="0">
                <a:solidFill>
                  <a:schemeClr val="accent1"/>
                </a:solidFill>
                <a:latin typeface="Georgia" panose="02040502050405020303" pitchFamily="18" charset="0"/>
              </a:rPr>
              <a:t>(1-3)</a:t>
            </a:r>
          </a:p>
        </p:txBody>
      </p:sp>
    </p:spTree>
    <p:extLst>
      <p:ext uri="{BB962C8B-B14F-4D97-AF65-F5344CB8AC3E}">
        <p14:creationId xmlns:p14="http://schemas.microsoft.com/office/powerpoint/2010/main" val="2574623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包含布料、表格的圖片，紅色，滿版&#10;&#10;自動產生的描述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645FC67-748B-4612-AA3C-538C54962FE7}"/>
              </a:ext>
            </a:extLst>
          </p:cNvPr>
          <p:cNvSpPr txBox="1"/>
          <p:nvPr/>
        </p:nvSpPr>
        <p:spPr>
          <a:xfrm>
            <a:off x="588090" y="546369"/>
            <a:ext cx="2863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PART – (1-3)</a:t>
            </a:r>
          </a:p>
          <a:p>
            <a:r>
              <a:rPr lang="en-US" altLang="zh-TW" sz="2000" dirty="0"/>
              <a:t>Cosine Similarity On Sparse </a:t>
            </a:r>
            <a:r>
              <a:rPr lang="en-US" altLang="zh-TW" sz="2000" dirty="0" err="1"/>
              <a:t>DataSet</a:t>
            </a:r>
            <a:endParaRPr lang="zh-TW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FB86A6-0172-4BB0-A9D7-FDCA06ECFD47}"/>
              </a:ext>
            </a:extLst>
          </p:cNvPr>
          <p:cNvSpPr/>
          <p:nvPr/>
        </p:nvSpPr>
        <p:spPr>
          <a:xfrm>
            <a:off x="315617" y="319924"/>
            <a:ext cx="2991001" cy="294051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E6AC2E9-9231-4600-9596-1960D06B7574}"/>
              </a:ext>
            </a:extLst>
          </p:cNvPr>
          <p:cNvSpPr txBox="1"/>
          <p:nvPr/>
        </p:nvSpPr>
        <p:spPr>
          <a:xfrm>
            <a:off x="490234" y="512906"/>
            <a:ext cx="28632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Georgia" panose="02040502050405020303" pitchFamily="18" charset="0"/>
              </a:rPr>
              <a:t>Cosine Similarity </a:t>
            </a:r>
          </a:p>
          <a:p>
            <a:r>
              <a:rPr lang="en-US" altLang="zh-TW" sz="2000" b="1" dirty="0">
                <a:latin typeface="Georgia" panose="02040502050405020303" pitchFamily="18" charset="0"/>
              </a:rPr>
              <a:t>On Sparse Dataset</a:t>
            </a:r>
            <a:endParaRPr lang="zh-TW" altLang="en-US" sz="2000" b="1" dirty="0">
              <a:latin typeface="Georgia" panose="02040502050405020303" pitchFamily="18" charset="0"/>
            </a:endParaRPr>
          </a:p>
          <a:p>
            <a:endParaRPr lang="en-US" altLang="zh-TW" sz="2000" b="1" dirty="0">
              <a:latin typeface="Georgia" panose="02040502050405020303" pitchFamily="18" charset="0"/>
            </a:endParaRPr>
          </a:p>
          <a:p>
            <a:r>
              <a:rPr lang="en-US" altLang="zh-TW" sz="2000" b="1" dirty="0">
                <a:latin typeface="Georgia" panose="02040502050405020303" pitchFamily="18" charset="0"/>
              </a:rPr>
              <a:t>Algorithm Framework </a:t>
            </a:r>
          </a:p>
          <a:p>
            <a:r>
              <a:rPr lang="en-US" altLang="zh-TW" sz="2000" b="1" dirty="0">
                <a:latin typeface="Georgia" panose="02040502050405020303" pitchFamily="18" charset="0"/>
              </a:rPr>
              <a:t>PART – </a:t>
            </a:r>
            <a:r>
              <a:rPr lang="en-US" altLang="zh-TW" sz="2000" b="1" dirty="0">
                <a:solidFill>
                  <a:schemeClr val="accent1"/>
                </a:solidFill>
                <a:latin typeface="Georgia" panose="02040502050405020303" pitchFamily="18" charset="0"/>
              </a:rPr>
              <a:t>(1-4)</a:t>
            </a:r>
          </a:p>
          <a:p>
            <a:endParaRPr lang="en-US" altLang="zh-TW" sz="2000" b="1" dirty="0">
              <a:latin typeface="Georgia" panose="02040502050405020303" pitchFamily="18" charset="0"/>
            </a:endParaRPr>
          </a:p>
          <a:p>
            <a:r>
              <a:rPr lang="en-US" altLang="zh-TW" sz="2000" b="1" dirty="0">
                <a:latin typeface="Georgia" panose="02040502050405020303" pitchFamily="18" charset="0"/>
              </a:rPr>
              <a:t>Result Proof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3351F6D-E2E0-45F8-AD6C-E022FA23E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720" y="319924"/>
            <a:ext cx="7811177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0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包含布料、表格的圖片，紅色，滿版&#10;&#10;自動產生的描述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標題 4">
            <a:extLst>
              <a:ext uri="{FF2B5EF4-FFF2-40B4-BE49-F238E27FC236}">
                <a16:creationId xmlns:a16="http://schemas.microsoft.com/office/drawing/2014/main" id="{8546A696-462D-43A7-B4E0-D637E82E4EEC}"/>
              </a:ext>
            </a:extLst>
          </p:cNvPr>
          <p:cNvSpPr txBox="1">
            <a:spLocks/>
          </p:cNvSpPr>
          <p:nvPr/>
        </p:nvSpPr>
        <p:spPr>
          <a:xfrm>
            <a:off x="868219" y="319321"/>
            <a:ext cx="10254674" cy="1371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ctr"/>
            <a:r>
              <a:rPr lang="zh-TW" altLang="en-US"/>
              <a:t> </a:t>
            </a:r>
          </a:p>
        </p:txBody>
      </p:sp>
      <p:sp>
        <p:nvSpPr>
          <p:cNvPr id="10" name="標題 4">
            <a:extLst>
              <a:ext uri="{FF2B5EF4-FFF2-40B4-BE49-F238E27FC236}">
                <a16:creationId xmlns:a16="http://schemas.microsoft.com/office/drawing/2014/main" id="{D62A6713-A8B2-4B7F-9980-1A5538FE8E0E}"/>
              </a:ext>
            </a:extLst>
          </p:cNvPr>
          <p:cNvSpPr txBox="1">
            <a:spLocks/>
          </p:cNvSpPr>
          <p:nvPr/>
        </p:nvSpPr>
        <p:spPr>
          <a:xfrm>
            <a:off x="1013648" y="447642"/>
            <a:ext cx="9887874" cy="1114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ctr"/>
            <a:r>
              <a:rPr lang="en-US" altLang="zh-TW" dirty="0">
                <a:latin typeface="Georgia" panose="02040502050405020303" pitchFamily="18" charset="0"/>
              </a:rPr>
              <a:t>Part II Recommendation Sys Design</a:t>
            </a:r>
          </a:p>
        </p:txBody>
      </p:sp>
      <p:pic>
        <p:nvPicPr>
          <p:cNvPr id="11" name="圖片 10">
            <a:hlinkClick r:id="rId3"/>
            <a:extLst>
              <a:ext uri="{FF2B5EF4-FFF2-40B4-BE49-F238E27FC236}">
                <a16:creationId xmlns:a16="http://schemas.microsoft.com/office/drawing/2014/main" id="{A4B1FF9A-335A-4A93-9A4C-0755141A5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219" y="2012864"/>
            <a:ext cx="6355779" cy="4706814"/>
          </a:xfrm>
          <a:prstGeom prst="rect">
            <a:avLst/>
          </a:prstGeom>
        </p:spPr>
      </p:pic>
      <p:sp>
        <p:nvSpPr>
          <p:cNvPr id="15" name="標題 4">
            <a:extLst>
              <a:ext uri="{FF2B5EF4-FFF2-40B4-BE49-F238E27FC236}">
                <a16:creationId xmlns:a16="http://schemas.microsoft.com/office/drawing/2014/main" id="{00BD1A15-3B4A-4A00-9623-4C3E3903A3DE}"/>
              </a:ext>
            </a:extLst>
          </p:cNvPr>
          <p:cNvSpPr txBox="1">
            <a:spLocks/>
          </p:cNvSpPr>
          <p:nvPr/>
        </p:nvSpPr>
        <p:spPr>
          <a:xfrm>
            <a:off x="7492717" y="2010232"/>
            <a:ext cx="3630176" cy="425936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ctr"/>
            <a:r>
              <a:rPr lang="zh-TW" altLang="en-US"/>
              <a:t> 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3B3274D-FB74-4798-9999-3CE9978B6CD7}"/>
              </a:ext>
            </a:extLst>
          </p:cNvPr>
          <p:cNvSpPr txBox="1"/>
          <p:nvPr/>
        </p:nvSpPr>
        <p:spPr>
          <a:xfrm>
            <a:off x="7870525" y="2175297"/>
            <a:ext cx="318891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>
                <a:latin typeface="Georgia" panose="02040502050405020303" pitchFamily="18" charset="0"/>
              </a:rPr>
              <a:t>For Code Details: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977564-5E6E-4C2C-891F-428E4719E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840" y="2698517"/>
            <a:ext cx="3233929" cy="323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9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包含布料、表格的圖片，紅色，滿版&#10;&#10;自動產生的描述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標題 4">
            <a:extLst>
              <a:ext uri="{FF2B5EF4-FFF2-40B4-BE49-F238E27FC236}">
                <a16:creationId xmlns:a16="http://schemas.microsoft.com/office/drawing/2014/main" id="{8546A696-462D-43A7-B4E0-D637E82E4EEC}"/>
              </a:ext>
            </a:extLst>
          </p:cNvPr>
          <p:cNvSpPr txBox="1">
            <a:spLocks/>
          </p:cNvSpPr>
          <p:nvPr/>
        </p:nvSpPr>
        <p:spPr>
          <a:xfrm>
            <a:off x="1393892" y="319321"/>
            <a:ext cx="9220999" cy="1371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ctr"/>
            <a:r>
              <a:rPr lang="zh-TW" altLang="en-US"/>
              <a:t> </a:t>
            </a:r>
          </a:p>
        </p:txBody>
      </p:sp>
      <p:sp>
        <p:nvSpPr>
          <p:cNvPr id="10" name="標題 4">
            <a:extLst>
              <a:ext uri="{FF2B5EF4-FFF2-40B4-BE49-F238E27FC236}">
                <a16:creationId xmlns:a16="http://schemas.microsoft.com/office/drawing/2014/main" id="{D62A6713-A8B2-4B7F-9980-1A5538FE8E0E}"/>
              </a:ext>
            </a:extLst>
          </p:cNvPr>
          <p:cNvSpPr txBox="1">
            <a:spLocks/>
          </p:cNvSpPr>
          <p:nvPr/>
        </p:nvSpPr>
        <p:spPr>
          <a:xfrm>
            <a:off x="1520520" y="447642"/>
            <a:ext cx="8891172" cy="1114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ctr"/>
            <a:r>
              <a:rPr lang="en-US" altLang="zh-TW" dirty="0">
                <a:latin typeface="Georgia" panose="02040502050405020303" pitchFamily="18" charset="0"/>
              </a:rPr>
              <a:t>Part II- Revised Baseline (2)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3B3274D-FB74-4798-9999-3CE9978B6CD7}"/>
              </a:ext>
            </a:extLst>
          </p:cNvPr>
          <p:cNvSpPr txBox="1"/>
          <p:nvPr/>
        </p:nvSpPr>
        <p:spPr>
          <a:xfrm>
            <a:off x="7573818" y="2401455"/>
            <a:ext cx="2837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Georgia" panose="02040502050405020303" pitchFamily="18" charset="0"/>
              </a:rPr>
              <a:t>For Details: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D9C9504-1EEC-45C9-99BD-C535EB158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510" y="2191716"/>
            <a:ext cx="12250510" cy="340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57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62_TF56410444" id="{B2B0A542-E5AD-4E6E-9ECC-9FE299E190E5}" vid="{C9BD10B2-3CD8-4B1D-9502-2700E342524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{5E9D0460-4225-4F50-9EAC-09371CADE1E1}tf56410444_win32</Template>
  <TotalTime>79</TotalTime>
  <Words>507</Words>
  <Application>Microsoft Office PowerPoint</Application>
  <PresentationFormat>寬螢幕</PresentationFormat>
  <Paragraphs>83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Microsoft JhengHei UI</vt:lpstr>
      <vt:lpstr>Arial</vt:lpstr>
      <vt:lpstr>Avenir Next LT Pro</vt:lpstr>
      <vt:lpstr>Avenir Next LT Pro Light</vt:lpstr>
      <vt:lpstr>Calibri</vt:lpstr>
      <vt:lpstr>Garamond</vt:lpstr>
      <vt:lpstr>Georgia</vt:lpstr>
      <vt:lpstr>SavonVTI</vt:lpstr>
      <vt:lpstr>Github</vt:lpstr>
      <vt:lpstr> </vt:lpstr>
      <vt:lpstr>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Improved Item- based Recommendation System for Massive &amp; Sparse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施宇軒</dc:creator>
  <cp:lastModifiedBy>施宇軒</cp:lastModifiedBy>
  <cp:revision>1</cp:revision>
  <dcterms:created xsi:type="dcterms:W3CDTF">2022-03-18T14:22:09Z</dcterms:created>
  <dcterms:modified xsi:type="dcterms:W3CDTF">2022-03-18T15:41:45Z</dcterms:modified>
</cp:coreProperties>
</file>