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3LAWTE9vKYyewqvob9e1FG/JY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228958-60D1-4193-829A-14851A7EBDA9}">
  <a:tblStyle styleId="{FD228958-60D1-4193-829A-14851A7EBD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486232" y="484708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471931" y="2564129"/>
            <a:ext cx="5506720" cy="337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486232" y="484708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86232" y="484708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486232" y="484708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471931" y="2564129"/>
            <a:ext cx="5506720" cy="337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teejmahal20/airline-passenger-satisfa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762000" y="4191000"/>
            <a:ext cx="7792720" cy="1367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7115" lvl="0" marL="23291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PASSENGER SATISFACTION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admin\Desktop\delta-social-distancing.jpg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1" y="0"/>
            <a:ext cx="4717471" cy="365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bd693ae-1c6c-4e06-9485-42fc2f244ba4.jpg" id="50" name="Google Shape;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4419600" cy="364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066800"/>
            <a:ext cx="3276600" cy="514217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26" name="Google Shape;126;p10"/>
          <p:cNvSpPr txBox="1"/>
          <p:nvPr/>
        </p:nvSpPr>
        <p:spPr>
          <a:xfrm>
            <a:off x="1981200" y="420422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Recursive Feature Elimination Method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43000"/>
            <a:ext cx="3629025" cy="540067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32" name="Google Shape;132;p11"/>
          <p:cNvSpPr txBox="1"/>
          <p:nvPr/>
        </p:nvSpPr>
        <p:spPr>
          <a:xfrm>
            <a:off x="1981200" y="314325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Decision Tree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486232" y="484708"/>
            <a:ext cx="817153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Model Building &amp; Predictions:</a:t>
            </a:r>
            <a:b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471930" y="1828801"/>
            <a:ext cx="806246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We have implemented various machine learning algorithms such as Logistic Regression, Decision Tree and Adaptive Boosting in order to identify the most optimal model.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For each of these models the Confusion Matrix, Accuracy, Sensitivity, Specificity and false positive rate were calculated. 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Further we found importance and results based on the models we have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757224" y="467944"/>
            <a:ext cx="76625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Model Deployment</a:t>
            </a:r>
            <a:endParaRPr sz="4400"/>
          </a:p>
        </p:txBody>
      </p:sp>
      <p:sp>
        <p:nvSpPr>
          <p:cNvPr id="144" name="Google Shape;144;p13"/>
          <p:cNvSpPr txBox="1"/>
          <p:nvPr/>
        </p:nvSpPr>
        <p:spPr>
          <a:xfrm>
            <a:off x="517042" y="1893569"/>
            <a:ext cx="7954009" cy="3041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/>
          </a:p>
          <a:p>
            <a:pPr indent="-191135" lvl="0" marL="3810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0" marL="381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Boosting</a:t>
            </a:r>
            <a:endParaRPr/>
          </a:p>
          <a:p>
            <a:pPr indent="-191135" lvl="0" marL="381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 Classifier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609600" y="218425"/>
            <a:ext cx="7499350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Result Interpretation – Logistic Regression</a:t>
            </a:r>
            <a:endParaRPr sz="3200"/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4838" y="943024"/>
            <a:ext cx="3346798" cy="2765757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46" y="1143000"/>
            <a:ext cx="5470236" cy="215121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52" name="Google Shape;152;p14"/>
          <p:cNvSpPr txBox="1"/>
          <p:nvPr/>
        </p:nvSpPr>
        <p:spPr>
          <a:xfrm>
            <a:off x="-104775" y="3877972"/>
            <a:ext cx="8928099" cy="276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matrix represents 19631 true positive values which means that all of these records were correctly predicted as leading to a Confirmation. 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14168 are true negative values which means that all of these records were correctly predicted as not leading to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2817 are false positive values which means that all of these records were predicted as leading to a Confirmation but did not actually result in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2348 are false negative values which means that all of these records were predicted as not leading to a Confirmation but actually result in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Accuracy: The accuracy 86.74 % is used as an appropriate representation of the model.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Precision: The score 0.8931 implies that if a model predicts a class for the record as confirmed there is an 89.31% likelihood that the model is correct.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Recall: The score 0.8745 implies that the model can recall 87.45 % of instances of a particular class.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549046" y="98897"/>
            <a:ext cx="7499350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Result Interpretation – Decision Tree</a:t>
            </a:r>
            <a:endParaRPr sz="3200"/>
          </a:p>
        </p:txBody>
      </p:sp>
      <p:sp>
        <p:nvSpPr>
          <p:cNvPr id="158" name="Google Shape;158;p15"/>
          <p:cNvSpPr txBox="1"/>
          <p:nvPr/>
        </p:nvSpPr>
        <p:spPr>
          <a:xfrm>
            <a:off x="-72850" y="3886200"/>
            <a:ext cx="8098155" cy="237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Matrix: The matrix represents 20832 true positive values which means that all of these records were correctly predicted as leading to a Confirmation. 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15874 are true negative values which means that all of these records were correctly predicted as not leading to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1138 are false positive values which means that all of these records were predicted as leading to a Confirmation but did not actually result in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1147 are false negative values which means that all of these records were predicted as not leading to a Confirmation but actually result in a Confirmation.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Accuracy: The accuracy 94.13% is used as an appropriate representation of the model.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Precision: The score 0.9478 implies that if a model predicts a class for the record as confirmed there is an 94.78% likelihood that the model is correct.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The score 0.9482 implies that the model can recall 94.82% of instances of a particular class.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0"/>
            <a:ext cx="5105400" cy="19488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650" y="928548"/>
            <a:ext cx="3028950" cy="2567319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685800" y="223505"/>
            <a:ext cx="7499350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Result Interpretation – Adaptive Boosting</a:t>
            </a:r>
            <a:endParaRPr sz="3200"/>
          </a:p>
        </p:txBody>
      </p:sp>
      <p:sp>
        <p:nvSpPr>
          <p:cNvPr id="166" name="Google Shape;166;p16"/>
          <p:cNvSpPr txBox="1"/>
          <p:nvPr/>
        </p:nvSpPr>
        <p:spPr>
          <a:xfrm>
            <a:off x="-304800" y="3962400"/>
            <a:ext cx="8128000" cy="23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Matrix: The matrix represents 21040 true positive values which means that all of these records were correctly predicted as leading to a Confirmation.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15803 are true negative values which means that all of these records were correctly predicted as not leading to a Confirmation.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1182 are false positive values which means that all of these records were predicted as leading to a Confirmation but did not actually result in a Confirmation.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939 are false negative values which means that all of these records were predicted as not leading to a Confirmation but actually result in a Confirmation.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The accuracy 94.55 % is used as an appropriate representation of the model.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Precision: The score 0.9572implies that if a model predicts a class for the record as confirmed there is an 95.72% likelihood that the model is correct.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Recall: The score 0.9467 implies that the model can recall 94.68% of instances of a particular class.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7566"/>
            <a:ext cx="5788250" cy="21336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018746"/>
            <a:ext cx="2887400" cy="2491239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48562" y="227457"/>
            <a:ext cx="664464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61540" lvl="0" marL="2173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ROC Curve Interpretation</a:t>
            </a:r>
            <a:endParaRPr sz="3200"/>
          </a:p>
        </p:txBody>
      </p:sp>
      <p:sp>
        <p:nvSpPr>
          <p:cNvPr id="174" name="Google Shape;174;p17"/>
          <p:cNvSpPr txBox="1"/>
          <p:nvPr/>
        </p:nvSpPr>
        <p:spPr>
          <a:xfrm>
            <a:off x="7079870" y="5715000"/>
            <a:ext cx="2064130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-Blue</a:t>
            </a:r>
            <a:endParaRPr/>
          </a:p>
          <a:p>
            <a:pPr indent="0" lvl="0" marL="12700" marR="508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- Yellow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7079870" y="1596389"/>
            <a:ext cx="1834005" cy="97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Under ROC  Curve: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– 0.92</a:t>
            </a:r>
            <a:endParaRPr/>
          </a:p>
          <a:p>
            <a:pPr indent="0" lvl="0" marL="12700" marR="508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– 0.94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25" y="1752600"/>
            <a:ext cx="6696506" cy="447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ctrTitle"/>
          </p:nvPr>
        </p:nvSpPr>
        <p:spPr>
          <a:xfrm>
            <a:off x="990600" y="2590800"/>
            <a:ext cx="77724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Comparison of Algorithms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9"/>
          <p:cNvGraphicFramePr/>
          <p:nvPr/>
        </p:nvGraphicFramePr>
        <p:xfrm>
          <a:off x="266700" y="11811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{FD228958-60D1-4193-829A-14851A7EBDA9}</a:tableStyleId>
              </a:tblPr>
              <a:tblGrid>
                <a:gridCol w="516825"/>
                <a:gridCol w="1736650"/>
                <a:gridCol w="1179875"/>
                <a:gridCol w="1269800"/>
                <a:gridCol w="1248000"/>
                <a:gridCol w="1183500"/>
                <a:gridCol w="1475975"/>
              </a:tblGrid>
              <a:tr h="1457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 No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 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 Positive Ratio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</a:tr>
              <a:tr h="1202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78.07%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87.45%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85.78%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89.31%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14.21%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</a:tr>
              <a:tr h="863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94.13%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94.82%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93.24%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94.77%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6.75%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</a:tr>
              <a:tr h="972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 Boosting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94.31%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94.38%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94.22%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95.60%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5.77%</a:t>
                      </a:r>
                      <a:endParaRPr sz="1400" u="none" cap="none" strike="noStrike">
                        <a:solidFill>
                          <a:srgbClr val="2F549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750" marL="62750"/>
                </a:tc>
              </a:tr>
            </a:tbl>
          </a:graphicData>
        </a:graphic>
      </p:graphicFrame>
      <p:sp>
        <p:nvSpPr>
          <p:cNvPr id="187" name="Google Shape;187;p19"/>
          <p:cNvSpPr/>
          <p:nvPr/>
        </p:nvSpPr>
        <p:spPr>
          <a:xfrm>
            <a:off x="2438400" y="274899"/>
            <a:ext cx="472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Result Matrix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86232" y="484708"/>
            <a:ext cx="817153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Content</a:t>
            </a:r>
            <a:endParaRPr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502396" y="1447800"/>
            <a:ext cx="5506720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Introduction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Flowchart of Project Methodology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Problem Statement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Data Acquisition &amp; Processing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Data Visualization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Feature Selection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Model Building &amp; Predictions: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Model Deployment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Comparison of Algorithms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Code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/>
              <a:t>Conclusion</a:t>
            </a:r>
            <a:endParaRPr sz="20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86232" y="484708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Confusion Matrixes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534400" cy="250549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86232" y="484708"/>
            <a:ext cx="817153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Comparison of Algorithms</a:t>
            </a:r>
            <a:endParaRPr/>
          </a:p>
        </p:txBody>
      </p:sp>
      <p:pic>
        <p:nvPicPr>
          <p:cNvPr descr="data:image/png;base64,iVBORw0KGgoAAAANSUhEUgAAAlsAAAE7CAYAAADq2US2AAAABHNCSVQICAgIfAhkiAAAAAlwSFlzAAALEgAACxIB0t1+/AAAADh0RVh0U29mdHdhcmUAbWF0cGxvdGxpYiB2ZXJzaW9uMy4xLjMsIGh0dHA6Ly9tYXRwbG90bGliLm9yZy+AADFEAAAgAElEQVR4nO3df3zO9f7H8ee1n9pmLELnjJhWRgchQ2t9C5E6p0iYzqREKWoxxsI2zPz+0Zz8SL7YLKlw9PP2zfK1E1k6lWotDvJzfpvYcG22z/cPN9eX2KZc7+2yPe5/uXbZ+/3atddne17vz2eft82yLEsAAAAwwq2iCwAAAKjMCFsAAAAGEbYAAAAMImwBAAAYRNgCAAAwiLAFAABgkEdFF1CS7777Tt7e3hVdBgAAQJnsdrtatmx51edcNmx5e3srJCSkossAAAAoU3Z2donPcRoRAADAIMIWAACAQYQtAAAAgwhbAAAABhG2AAAADCJsAQAAGETYAgAAMIiwBQAAYBBhCwAAwCDCFgAAgEGELQAAAIMIWwCAG4a96HxFl4BKpjx6ymU3ogbw+xQV2eXu7l3RZaASccWe8nb3UPDbb1V0GahE/hMxwPgchC2gknB399an/7yzostAJdL1sW0VXQJQKXAaEQAAwCDCFgAAgEGELQAAAIMIWwAAAAYRtgAAAAwibAEAABhk5NYPBQUFGj16tPbt2yc/Pz+NGzdOJ0+eVGJiotzd3RUWFqYhQ4aYmBoAAMClGAlbK1eulI+Pj1auXKldu3ZpwoQJOnbsmJKTk1W/fn0NGjRIWVlZatasmYnpAQAAXIaR04g7duxQeHi4JCkoKEg//PCDCgoK1KBBA9lsNoWFhenLL780MTUAAIBLMbKyFRISovXr16tTp07aunWrTp8+rfr16zue9/X11b59+0odw263Kzs720R5QKUUEhJS0SWgEnK1n8P0OUww3edGwtYTTzyhnTt3ql+/fmrVqpWaNGmis2fPOp7Pz8+Xv79/qWN4e3tzUAFABePnMKoCZ/R5aYHNyGnEH374Qa1bt1ZKSoo6deqkhg0bytPTU3v37pVlWfriiy/Upk0bE1MDAAC4FCMrW7fddpvmzJmjxYsXq3r16kpMTNTBgwcVHR2toqIihYWFqUWLFiamBgAAcClGwtbNN9+sJUuWXPaxunXrauXKlSamAwAAcFnc1BQAAMAgwhYAAIBBhC0AAACDCFsAAAAGVYmwVXiusKJLQCVDTwEArpWRv0Z0NZ7VPPVqwKsVXQYqkVm5syq6BADADaJKrGwBAABUFMIWAACAQYQtAAAAgwhbAAAABhG2AAAADCJsAQAAGETYAgAAMIiwBQAAYBBhCwAAwCDCFgAAgEGELQAAAIMIWwAAAAYRtgAAAAzyMDFoYWGhRo0apQMHDsjNzU0TJkyQh4eHRo0aJZvNpuDgYMXFxcnNjawHAAAqNyNha8OGDTp//rxWrFihjRs3avbs2SosLFRUVJRCQ0M1btw4paenq3PnziamBwAAcBlGlpYaNWqkoqIiFRcXKy8vTx4eHsrKylLbtm0lSeHh4dq0aZOJqQEAAFyKkZUtHx8fHThwQA8//LByc3M1f/58bdmyRTabTZLk6+ur06dPm5gaAADApRgJW0uWLFFYWJiGDx+ugwcP6umnn1ZhYaHj+fz8fPn7+5c6ht1uV3Z2tlPqCQkJcco4wKWc1Z/OQp/DBPocVYHpPjcStvz9/eXp6SlJqlGjhs6fP6+mTZsqMzNToaGhysjIULt27Uodw9vbm4MKLo3+RFVAn6MqcEaflxbYjISt/v37KzY2Vn379lVhYaFeffVV3XXXXRo7dqxmzpypoKAgdenSxcTUAAAALsVI2PL19dWcOXOu+HhqaqqJ6QAAAFwWN7oCAAAwiLAFAABgEGELAADAIMIWAACAQYQtAAAAgwhbAAAABhG2AAAADCJsAQAAGETYAgAAMIiwBQAAYBBhCwAAwCDCFgAAgEGELQAAAIMIWwAAAAYRtgAAAAwibAEAABhE2AIAADCIsAUAAGAQYQsAAMAgwhYAAIBBHiYGXbVqlVavXi1Jstvtys7OVkpKihITE+Xu7q6wsDANGTLExNQAAAAuxUjY6tGjh3r06CFJSkhI0BNPPKG4uDglJyerfv36GjRokLKystSsWTMT0wMAALgMo6cRf/jhB+3YsUOPPPKICgoK1KBBA9lsNoWFhenLL780OTUAAIBLMLKyddGCBQv00ksvKS8vT35+fo6P+/r6at++faV+7sXTj84QEhLilHGASzmrP52FPocJ9DmqAtN9bixsnTp1Srt27VK7du2Ul5en/Px8x3P5+fny9/cv9fO9vb05qODS6E9UBfQ5qgJn9Hlpgc3YacQtW7aoQ4cOkiQ/Pz95enpq7969sixLX3zxhdq0aWNqagAAAJdhbGXrl19+UWBgoONxQkKCoqOjVVRUpLCwMLVo0cLU1AAAAC7DWNh67rnnLnvcsmVLrVy50tR0AAAALombmgIAABhE2AIAADCIsAUAAGAQYQsAAMAgwhYAAIBBhC0AAACDCFsAAAAGEbYAAAAMImwBAAAYRNgCAAAwiLAFAABgEGELAADAIMIWAACAQYQtAAAAgwhbAAAABhG2AAAADCJsAQAAGETYAgAAMIiwBQAAYJCHqYEXLFigzz//XIWFhYqIiFDbtm01atQo2Ww2BQcHKy4uTm5uZD0AAFC5GUk7mZmZ+vbbb/X2228rJSVFhw4dUlJSkqKiopSWlibLspSenm5iagAAAJdiJGx98cUXuuOOO/TSSy/phRde0H/9138pKytLbdu2lSSFh4dr06ZNJqYGAABwKUZOI+bm5ionJ0fz58/X/v37NXjwYFmWJZvNJkny9fXV6dOnSx3DbrcrOzvbKfWEhIQ4ZRzgUs7qT2ehz2ECfY6qwHSfGwlbNWvWVFBQkLy8vBQUFCRvb28dOnTI8Xx+fr78/f1LHcPb25uDCi6N/kRVQJ+jKnBGn5cW2IycRmzdurX+9a9/ybIsHT58WGfPnlX79u2VmZkpScrIyFCbNm1MTA0AAOBSjKxsPfDAA9qyZYt69uwpy7I0btw4BQYGauzYsZo5c6aCgoLUpUsXE1MDAAC4lGsOW3v27NHZs2fVpEmTa/r/I0eOvOJjqamp114ZAABAJXBNYeutt95STk6ObDabjh49qjlz5piuCwAAoFIo8ZqtRYsWqaCgQNKFVa2hQ4fq5ZdfVk5OTrkVBwAAcKMrcWXr7rvv1ogRI/TQQw+pX79+mjBhgs6dO6dXXnmlPOsDAAC4oZUYtlq3bq3WrVvrgw8+0Ny5cxUZGanWrVuXZ20AAAA3vBJPI27fvl2JiYnasWOHRowYoX//+9+KjY3Vvn37yrM+AACAG1qJYWvcuHF64oknFB4ertmzZ2vQoEEaPny4li5dWp71AQAA3NBKPI3o7e2tr776SmfOnFGNGjUkSbVq1dKYMWPKrTgAAIAbXYlha968edq4caN8fHzUoUOH8qwJAACg0igxbPn4+Khz587lWQsAAEClY2RvRAAAAFxQZtgqLCwsjzoAAAAqpTLDVo8ePZSYmKjt27eXRz0AAACVSpl7I/7zn//Uv/71L82dO1e5ubn629/+pm7dusnX17c86gMAALihlbmy5ebmpvDwcD3xxBOqWbOmUlJSNGDAAL3zzjvlUR8AAMANrcyVralTpyo9PV1t27bVwIED1bx5cxUXF6tHjx7q3bt3edQIAABwwyozbDVs2FCrV6+Wj4+P42J5Nzc3zZ0713hxAAAAN7oyTyNalqXZs2dLkp5//nmtWbNGkhQYGGi2MgAAgEqgzLC1YsUKDR8+XJK0YMECvf3228aLAgAAqCyu6QJ5b29vSZKnp6dsNpvxogAAACqLMq/Z6tixo/r27avmzZsrKytLDz74YHnUBQAAUCmUGbZefPFFPfDAA/rll1/0+OOPq0mTJtc08OOPP67q1atLunB9V+/evZWYmCh3d3eFhYVpyJAh11c5AADADaDMsLVnzx5lZGSosLBQu3btUlpamsaPH1/q59jtdklSSkqK42OPPfaYkpOTVb9+fQ0aNEhZWVlq1qzZdZYPAADg2sq8ZismJkaS9M0332j//v06efJkmYP+/PPPOnv2rJ599ln169dPW7ZsUUFBgRo0aCCbzaawsDB9+eWX1189AACAiytzZatatWp6/vnntXv3biUlJalv375lDlqtWjUNGDBATz75pHbv3q2BAwfK39/f8byvr6/27dtX6hh2u13Z2dnX8CWULSQkxCnjAJdyVn86C30OE+hzVAWm+7zMsGVZlo4ePaozZ87ozJkz+vXXX8sctFGjRrrttttks9nUqFEjVa9e/bIVsfz8/MvC19V4e3tzUMGl0Z+oCuhzVAXO6PPSAluZpxGHDBmidevW6W9/+5s6duyo8PDwMid87733NHnyZEnS4cOHdfbsWfn4+Gjv3r2yLEtffPGF2rRp8zu+BAAAgBtTmStb33//vQYMGCDpwm0grkXPnj01evRoRUREyGazadKkSXJzc1N0dLSKiooUFhamFi1aXF/lAAAAN4Ayw9aGDRvUv39/ubu7X/OgXl5emjFjxhUfX7ly5e+rDgAA4AZXZtjKzc3Vfffdp8DAQNlsNtlsNq1YsaI8agMAALjhlRm25s+fXx51AAAAVEplhq3Vq1df8THu/g4AAHBtygxbtWvXlnThFhA//fSTiouLjRcFAABQWZQZtvr06XPZ4+eee85YMQAAAJVNmWHrl19+cfz76NGjOnjwoNGCAAAAKpMyw9a4ceNks9lkWZaqVaumkSNHlkddAAAAlUKZYWvRokXauXOnmjZtqnXr1qlDhw7lURcAAEClUOZ2PSNGjNDWrVslXTilOGrUKONFAQAAVBZlhq3Dhw8rIiJCkjRw4EAdOXLEeFEAAACVRZlhS/r/i+T37t3LrR8AAAB+hzKv2YqNjVVUVJSOHz+uOnXqKCEhoTzqAgAAqBTKDFshISFKSkpyXCDfpEmT8qgLAACgUijzNGJ0dDQXyAMAAPxBXCAPAABg0O+6QH7Pnj1cIA8AAPA7/K4L5KtVq6bu3buXR10AAACVQpkrWy1atNCECRPUoUMHnT17VsePHy+PugAAACqFEle2CgoK9NFHH2n58uXy8vJSXl6e0tPTVa1atfKsDwAA4IZW4srWgw8+qG3btmn69OlKS0tTnTp1flfQOn78uO6//37t3LlTe/bsUUREhPr27au4uDiu+wIAAFVGiWGrX79+2rRpk2bMmKENGzbIsqxrHrSwsFDjxo1zhLOkpCRFRUUpLS1NlmUpPT39+isHAAC4AZQYtgYNGqS1a9cqMjJSH374oX788UdNmzZN27dvL3PQKVOmqE+fPqpTp44kKSsrS23btpUkhYeHa9OmTU4qHwAAwLWV+deIbdu2Vdu2bXXq1Cn985//1MiRI7VmzZoS//+qVat0880367777tPChQslSZZlyWazSZJ8fX11+vTpMguz2+3Kzs6+1q+jVCEhIU4ZB7iUs/rTWehzmECfoyow3edlhq2L/P39FRkZqcjIyFL/3/vvvy+bzaYvv/xS2dnZiomJ0YkTJxzP5+fny9/fv8z5vL29Oajg0uhPVAX0OaoCZ/R5aYHtmsPWtVq+fLnj35GRkYqPj9e0adOUmZmp0NBQZWRkqF27ds6eFgAAwCVd0x3kr1dMTIySk5PVu3dvFRYWqkuXLuUxLQAAQIVz+srWpVJSUhz/Tk1NNTkVAACASyqXlS0AAICqirAFAABgEGELAADAIMIWAACAQYQtAAAAgwhbAAAABhG2AAAADCJsAQAAGETYAgAAMIiwBQAAYBBhCwAAwCDCFgAAgEGELQAAAIMIWwAAAAYRtgAAAAwibAEAABhE2AIAADCIsAUAAGAQYQsAAMAgDxODFhUVacyYMfrll1/k7u6upKQkWZalUaNGyWazKTg4WHFxcXJzI+sBAIDKzUjYWr9+vSRpxYoVyszMdIStqKgohYaGaty4cUpPT1fnzp1NTA8AAOAyjCwtderUSRMmTJAk5eTkqHbt2srKylLbtm0lSeHh4dq0aZOJqQEAAFyKsfN4Hh4eiomJ0YQJE9SlSxdZliWbzSZJ8vX11enTp01NDQAA4DKMnEa8aMqUKYqOjlavXr1kt9sdH8/Pz5e/v3+pn2u325Wdne2UOkJCQpwyDnApZ/Wns9DnMIE+R1Vgus+NhK01a9bo8OHDev7553XTTTfJZrPprrvuUmZmpkJDQ5WRkaF27dqVOoa3tzcHFVwa/YmqgD5HVeCMPi8tsBkJWw899JBGjx6tp556SufPn1dsbKwaN26ssWPHaubMmQoKClKXLl1MTA0AAOBSjIQtHx8fzZkz54qPp6ammpgOAADAZXGjKwAAAIMIWwAAAAYRtgAAAAwibAEAABhE2AIAADCIsAUAAGAQYQsAAMAgwhYAAIBBhC0AAACDCFsAAAAGEbYAAAAMImwBAAAYRNgCAAAwiLAFAABgEGELAADAIMIWAACAQYQtAAAAgwhbAAAABhG2AAAADCJsAQAAGOTh7AELCwsVGxurAwcOqKCgQIMHD9btt9+uUaNGyWazKTg4WHFxcXJzI+cBAIDKz+lha+3atapZs6amTZum3Nxcde/eXU2aNFFUVJRCQ0M1btw4paenq3Pnzs6eGgAAwOU4fXmpa9eueuWVVxyP3d3dlZWVpbZt20qSwsPDtWnTJmdPCwAA4JKcvrLl6+srScrLy9PLL7+sqKgoTZkyRTabzfH86dOnyxzHbrcrOzvbKTWFhIQ4ZRzgUs7qT2ehz2ECfY6qwHSfOz1sSdLBgwf10ksvqW/fvvrrX/+qadOmOZ7Lz8+Xv79/mWN4e3tzUMGl0Z+oCuhzVAXO6PPSApvTTyMeO3ZMzz77rEaMGKGePXtKkpo2barMzExJUkZGhtq0aePsaQEAAFyS08PW/PnzderUKb3xxhuKjIxUZGSkoqKilJycrN69e6uwsFBdunRx9rQAAAAuyemnEceMGaMxY8Zc8fHU1FRnTwUAAODyuNkVAACAQYQtAAAAgwhbAAAABhG2AAAADCJsAQAAGETYAgAAMIiwBQAAYBBhCwAAwCDCFgAAgEGELQAAAIMIWwAAAAYRtgAAAAwibAEAABhE2AIAADCIsAUAAGAQYQsAAMAgwhYAAIBBhC0AAACDCFsAAAAGGQtbW7duVWRkpCRpz549ioiIUN++fRUXF6fi4mJT0wIAALgUI2HrzTff1JgxY2S32yVJSUlJioqKUlpamizLUnp6uolpAQAAXI6RsNWgQQMlJyc7HmdlZalt27aSpPDwcG3atMnEtAAAAC7Hw8SgXbp00f79+x2PLcuSzWaTJPn6+ur06dNljmG325Wdne2UekJCQpwyDnApZ/Wns9DnMIE+R1Vgus+NhK3fcnP7/wW0/Px8+fv7l/k53t7eHFRwafQnqgL6HFWBM/q8tMBWLn+N2LRpU2VmZkqSMjIy1KZNm/KYFgAAoMKVS9iKiYlRcnKyevfurcLCQnXp0qU8pgUAAKhwxk4jBgYGauXKlZKkRo0aKTU11dRUAAAALoubmgIAABhE2AIAADCIsAUAAGAQYQsAAMAgwhYAAIBBhC0AAACDCFsAAAAGEbYAAAAMImwBAAAYRNgCAAAwiLAFAABgEGELAADAIMIWAACAQYQtAAAAgwhbAAAABhG2AAAADCJsAQAAGETYAgAAMIiwBQAAYBBhCwAAwCCP8pqouLhY8fHx2rZtm7y8vDRx4kTddttt5TU9AABAhSi3la1169apoKBA77zzjoYPH67JkyeX19QAAAAVptzC1r///W/dd999kqSWLVvqxx9/LK+pAQAAKky5nUbMy8uTn5+f47G7u7vOnz8vD4+rl2C325Wdne20+QdtGuS0sQBn9qYz3XbHmoouAZWIq/b52pYdKroEVCLO6nO73V7ic+UWtvz8/JSfn+94XFxcXGLQki6sfgEAANzoyu00YqtWrZSRkSFJ+u6773THHXeU19QAAAAVxmZZllUeE138a8Tt27fLsixNmjRJjRs3Lo+pAQAAKky5hS0AAICqiJuaAgAAGETYAgAAMIiwZVBmZqZeffXV6xpj4cKF+v7770t8PjU1VZKUkZGhd95555pqat++vSIjIxUZGakePXro5ZdfVkFBwXXVeb2GDBlSofPj6i7tl7///e/q06ePPv744989TmJionJycq763LX2bknWrFmjyMhI9erVS61atXL09uHDh//wmJcqLi7W/Pnz1bdvX8fY27ZtkyRFRkZq586d1z3HxeO8qKhIAwYMUEREhJYsWaL09PTrHhvmLVy4UGFhYVf90/+3335bycnJv3vMzz77TIcPH9bRo0cVHx//h2tLTk5Wly5dFBkZqYiICA0ZMkR5eXl/eLxL5eTk6PPPP5dU+jEOSRaM2bx5sxUVFWV0jg4dOvyu/3+1moYNG2Z98sknziwLlcRv+yUvL8/q3r279dNPP1VgVVe3b98+68knn3T6uAsWLLAmTZpkFRUVWZZlWVu3brUefPBBq6CgwPr73/9u7dixw2lzHTx40OrevbvTxkP5ePTRR63ExETr/fffv+K5tLQ06/XXX//dYzqrt15//XUrLS3N8XjGjBnWokWLrntcy7Ks999/35o2bZpTxqrsyu0+W/h/Gzdu1OzZs+Xt7a2aNWtq0qRJql69uhISEvTjjz+qdu3aOnDggObNm6e5c+eqW7duql+/vkaPHi0PDw+5u7tr6tSpWrVqlX799VfFx8erefPm2rVrl6Kjo/XGG29o3bp1KioqUkREhPr06VNiLQUFBTpy5Ihq1KghSZoxY4a2bNkiy7LUv39/Pfzww/r++++VkJAgX19f1apVS97e3hoyZIgGDx6smjVrKjw8XOHh4Zo4caIkOb6mwsJCRUVFybIsFRYWKiEhQQ0bNtQrr7yivLw8nTt3TiNGjFBoaKjuvfdebdy4UT/99JMmTJggd3d3eXt7a8KECSouLtbw4cNVr1497du3T3/5y1+UkJBQLt8rXM7X11e9e/fWp59+qpCQkKv2y9atW5WYmCjLslS3bl1Nnz5dAwcOVHx8vE6ePKkpU6bIw8ND/v7+mj59uv7nf/7H0buLFy/WRx99JA8PD7Vp00YjRoxQcnKy9u/fr+PHjysnJ0ejR4927EZRlgceeEBBQUEKCgrSs88+q7Fjx8putzt669Zbb1VKSoo+/PBD2Ww2devWTf369btsjHfeeUerVq2Sm9uFEwHNmzfXe++9J09PT8f/OXTokOLj42W323Xy5Em99NJL6tSpk2bNmqXNmzeruLhYjzzyiPr376/ly5drzZo1cnNzU6tWrRQTE6NRo0apW7duSklJ0e7duzVu3Djdcsstql27tiIiIq76OkdGRiogIECnTp3SW2+9JXd3d+d9o3HNMjMz1aBBA/Xp00cjRoxQjx499PXXX2vSpEmqUaOG3NzcHPeNnDFjhn788Ufl5+ercePGSkpKUnJysnbt2qXjx4/r1KlTGjNmjPLy8pSdna2YmBhNmzZNMTExGj9+vCZNmqRly5ZJkp5//nnHz9JZs2bJ3d1d9evX1/jx4y/rzd/69ddf1bRpU0nS2rVrtXTpUnl5ealhw4YaP368JCk2Nlb79u1TUVGRnnnmGXXr1u2Kvo2OjtbChQt17tw53X333VqyZIni4+P18ccfX/V4Xb9+vV5//XX5+fmpRo0auvPOOzV06FDD3x3XQdgqZ5ZlaezYsXr77bdVt25dLV26VPPmzVPr1q118uRJvffeezpx4oQeeuihyz5v06ZNatasmUaNGqWvv/5av/76qwYPHqzU1FTFx8dr1apVkqSffvpJGRkZevfdd1VQUKAZM2bIsizZbDbHWJs3b1ZkZKSOHz8uNzc39erVS+3bt9eGDRu0f/9+rVixQna7Xb169dK9996ruLg4TZ06VcHBwZo1a5bj9MzRo0f1/vvvy8vLS7169dKkSZN0++23691339WiRYt09913q3r16poxY4Z27NihvLw87d27V8eOHdOSJUt0/Phx7d69+7Kvc8yYMUpMTFRISIjWrVunyZMna+TIkdq9e7feeust3XTTTerUqZOOHj2qW265xew3C1dVq1YtZWVlldgvY8eO1axZs9S4cWMtX778stNs69atU+fOnTVgwAB9/vnnOnXqlOO5bdu26ZNPPtGKFSvk4eGhoUOHav369ZIkLy8vLVq0SBs3btTixYuvOWwdPHhQq1atUkBAgKKiohQZGan7779fX375paZPn67Bgwfr448/Vlpammw2m/r376+wsDAFBQU5xjh37pzjzchFAQEBlz3etWuXnnnmGYWGhuqbb75RcnKyOnXqpDVr1ig1NVV169Z1HKOrVq3S2LFj1bJlS6Wlpen8+fOOceLi4jRs2DCNHz/eceqppNdZkv7617+qc+fO1/RawIx3331XTz75pIKCguTl5aWtW7cqKSlJM2bMUKNGjRQXFyfpwi4q/v7++u///m9H+L74s7RatWpatmyZ/vOf/2j48OFau3atQkJCFB8f7whOTZo0kd1u14EDB+Tp6anc3FyFhISoa9euSktLU61atTR79mytXr1avXr1uqzGJUuW6OOPP9bJkyd15swZvfjii8rNzVVycrJWr14tPz8/TZo0yXE6PyAgQNOmTVNeXp569Oihdu3aXdG3lmVp0KBB2rVrlzp27KglS5Y45vvt8dqhQwdNnDhR77zzjmrXrq3hw4eXw3fGtRC2yllubq78/PxUt25dSdI999yjmTNnKiAgwPHu5+abb77sh70k9ezZU2+++aaee+45Va9evcRrwX755Rc1b95c7u7uuummmzRmzJgr/k+7du00a9Ys5ebm6tlnn1VgYKAkafv27crKylJkZKQk6fz588rJydGRI0cUHBwsSWrdurXjmp3AwEB5eXlJknbu3OlYbSosLFSjRo0UHh6u3bt368UXX5SHh4cGDx6s4OBgPfXUUxo2bJjOnz/vmOuiI0eOKCQkxPHazJgxQ5LUoEEDx3ZPt9xyS7ygZUAAAAnPSURBVKnbIsCsnJwc1atXr8R+OX78uOMeek899dRln/vCCy9o/vz5evrpp1W3bl01b97c8dyuXbvUokULxy+XNm3a6D//+Y8kOXqiXr16v+v6woCAAEcw2r59uxYsWKBFixbJsix5enpq+/btysnJUf/+/SVdeNe/d+/ey44/f3//K7Yb++yzz9S+fXvH41tuuUXz5s3Te++9J5vN5ghQM2fO1MyZM3Xs2DFHQExKStLixYs1ffp0tWzZUlYZd98p6XWWpEaNGl3zawHn+/XXX5WRkaETJ04oJSVFeXl5Sk1N1eHDhx3fm1atWmnv3r3y9vbWiRMnNGzYMPn4+OjMmTMqLCyUdOFnsiQFBwfr2LFjJc7Xs2dPrVmzRl5eXurRo4dOnDihI0eOKCoqStKFNwYXg/il+vfvr4iICEkXwmFMTIyGDRum22+/3dHX99xzj7744gu5ubmpQ4cL2yH5+fmpcePG2rdv3+/q298erydOnJCfn59q164t6cKxXdrXWRlxgXw5CwgIUF5eno4cOSJJ+uqrr9SwYUMFBwfru+++k3ThAP7tik96erpat26tpUuXqmvXrlq0aJEkXdHwQUFB+umnn1RcXKzCwkI988wzJf5yuvjuZcyYMTpy5IiCgoIUGhqqlJQULV26VA8//LACAwNVr1497dixQ5K0detWx+dfPK0iXfihP2XKFKWkpGjEiBG6//77lZmZqTp16mjx4sUaPHiwZs6cqW3btik/P18LFy7U5MmTNWHChMtqqlOnjn7++WdJ0pYtW9SwYUNJumxlDhUnLy9P7777rrp27Vpiv9SpU8fRvwsXLtRnn33m+PwPPvhA3bt3V0pKioKDg7Vy5UrHc0FBQfr+++91/vx5WZalLVu2OH5h/dHv/6U9GhQUpOjoaKWkpCghIUFdunRRUFCQbr/9di1btkwpKSnq0aPHFbtbdO/eXXPnznUca998842SkpIcbzQkac6cOXrsscc0bdo0hYaGyrIsFRQU6NNPP9XMmTO1dOlSrV69WgcOHNDKlSuVkJCg1NRUZWdn69tvvy31ayjpdb6e1wXOsXbtWj3xxBNavHix3nrrLa1cuVIbN26Ul5eXY0X3hx9+kHThD0EOHjyomTNnatiwYTp37pyjp7KysiRdCNYX34jbbLYrfr5369ZN//u//6vPPvtMjz76qAICAlSvXj298cYbSklJ0QsvvKDQ0NBSa/7Tn/6kwsJCBQYGaufOnTpz5oykC7+LGjVqpMaNG+vrr7+WdOF43759uwIDA6/at25ubiouLr5ijt/2Za1atZSfn68TJ05Iuvz3SFXBypZhGzduVI8ePRyPZ8yYoYkTJ2ro0KGy2WyqUaOGkpKSFBAQoIyMDPXp00e1a9dWtWrVLjvvftdddzmuX3Fzc9Po0aMlSY0bN1Z0dLTjnUhISIjuu+8+RUREqLi4WBEREZf9Uvit22+/XZGRkZo4caLmzJmjr776Sn379tWZM2fUqVMn+fn5KS4uTrGxsfLx8ZGnp6fjh8Gl4uPjFRMTo6KiIkkX/jKlZs2aevXVV7V06VK5ubnppZdeUsOGDfWPf/xDa9askaenp15++eXLxpk4caImTJggy7Lk7u6uSZMm/fEXH05x8bSzm5ubioqKNHToUAUFBalRo0ZX7ZeEhATFxsbKzc1Nt9xyi/r37++4zuQvf/mLRo0a5eil8ePHa8uWLZKkO++8Uw8//LCjd1u3bq1OnTo5wvf1iomJcVxXde7cOb322mtq0qSJ2rdvr4iICBUUFKh58+ZX9PeAAQM0Z84c9e7dWx4eHvLw8NC8efMuO666du2qxMRELViwQLfeeqtyc3Pl5eWlGjVq6LHHHlONGjV077336k9/+pPuvPNO9ezZUwEBAapbt65atGjhOMV4NQ8++OBVX2dUvHfffVdTp051PL7pppv00EMPqV69eoqJiZGvr698fX1Vo0YNNW/eXG+88YZ69eolLy8v1a9f3/GmOzs7W08//bTOnj3reAN69913a+TIkZe9IfX19VWTJk10/vx5Rw+89tprGjRokCzLkq+v72X1XHTxNKK7u7vOnTun2NhY3XzzzRo6dKj69esnNzc3NWjQQNHR0bLZbBo7dqwiIiJkt9s1ZMgQ1apV66p96+fnp3nz5qlZs2alvk5ubm4aO3asBg4cqOrVq6u4uFi33Xbbdb/+NxLuIO8idu7cqZ9//lmPPPKIcnNz9eijj2r9+vWlBqXysnz5cj388MO6+eabNWvWLHl6enKrBgBwguTkZMcfQlRmCxYs0DPPPCMvLy9FR0crLCxMjz/+eEWXVW5Y2XIRt956q6ZPn66lS5eqqKhI0dHRLhG0pAtLwM8++6x8fHxUvXp1TZ48uaJLAgDcQHx9fdWrVy9Vq1ZNf/7zn9WtW7eKLqlcsbIFAABgEBfIAwAAGETYAgAAMIiwBQAAYBBhC4DL+u0Gv87Y+PnVV19VQUHBZZvoOmtDaQC4GsIWAJf1wQcfqFu3bvroo4+cNuasWbPk5eWlzZs365tvvnHauABQEm79AMAlXW2D34tOnDih6OhoFRQUqFGjRtq8ebM+++yzq27ynp2drenTp8vT01O9evXS66+/rg8//PCyTXQl6R//+IeOHTums2fPaubMmcrJydHChQvl6empQ4cOqU+fPtq8ebN+/vln9evXT3379r3qRtMA8FusbAFwSVfb4Pei+fPnq2PHjkpNTVXXrl1VVFTk2OR97ty5Sk1N1T333KN58+ZJkux2u9LS0hw3UXR3d9egQYP06KOPqmPHjpKk+++/X8uWLVN4eLg+/fRTSdKhQ4eUnJys+Ph4zZs3T1OnTtWbb77p2LB3zZo1mj59upYvX65q1aqV58sD4AZC2ALgci5u8Lts2TINGDDAscHvRTt37lSrVq0kXdjUVrr6Ju8XN7K+lg2b77rrLklS7dq1de7cOUkXNgb29PRU9erV1aBBA8cWPBevIbu40fSAAQN06tQpJ331ACobTiMCcDkXN/iNiYmRJJ09e1YdO3ZUQECAJOmOO+7Qt99+q5CQEMcG7pdu8l6nTh3HJu/S5RtSX1TSJrqXKm2j50s3mrYsS4888ogeeeQR/fnPf/4jXzKASoywBcDllLTB73vvvSdJGjhwoEaOHKlPPvlEderUkYeHh2w221U3eb+4uvVbd9xxxzVtoluSkjaaBoDfYrseADecDRs2KCAgQM2bN9emTZs0f/58LVu2rKLLAoCrYmULwA0nMDBQsbGxcnd3V3FxsV577bWKLgkASsTKFgAAgEH8NSIAAIBBhC0AAACDCFsAAAAGEbYAAAAMImwBAAAYRNgCAAAw6P8ALudo6wwsTYYAAAAASUVORK5CYII="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147560" cy="3733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-152400" y="2895600"/>
            <a:ext cx="81715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/>
              <a:t>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69157" y="435940"/>
            <a:ext cx="280416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/>
              <a:t>Conclusion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457200" y="1828800"/>
            <a:ext cx="7696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the different models, Decision Tree is the best among the classification models.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Feature Elimination Method highlights the importance of predictors Online boarding, Inflight wifi service, Type of Travel, Inflight Entertainment, Age, Gender , Customer Type.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analyzing all the models we can conclude that predictors Online boarding, Inflight wifi service, Type of Travel did played a major role for Flight Passenger Satisfaction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conclude that with the help of voting classifier Our model estimates 95.39% correctly. Our model works well.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051810" y="435940"/>
            <a:ext cx="303911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Introduction</a:t>
            </a:r>
            <a:endParaRPr b="1" sz="3200"/>
          </a:p>
        </p:txBody>
      </p:sp>
      <p:sp>
        <p:nvSpPr>
          <p:cNvPr id="63" name="Google Shape;63;p3"/>
          <p:cNvSpPr txBox="1"/>
          <p:nvPr/>
        </p:nvSpPr>
        <p:spPr>
          <a:xfrm>
            <a:off x="152400" y="1600201"/>
            <a:ext cx="8691880" cy="5716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165" marR="55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065" marR="55880" rtl="0" algn="just"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contains US airline passenger satisfaction survey.</a:t>
            </a:r>
            <a:endParaRPr/>
          </a:p>
          <a:p>
            <a:pPr indent="-203200" lvl="0" marL="393065" marR="55880" rtl="0" algn="just"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065" marR="55880" rtl="0" algn="just"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guess whether the passengers are satisfied with the trip.</a:t>
            </a:r>
            <a:endParaRPr/>
          </a:p>
          <a:p>
            <a:pPr indent="-203200" lvl="0" marL="393065" marR="55880" rtl="0" algn="just"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065" marR="55880" rtl="0" algn="just"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try to use this data to create a model which tries to predict the passenger satisfaction.</a:t>
            </a:r>
            <a:endParaRPr/>
          </a:p>
          <a:p>
            <a:pPr indent="-203200" lvl="0" marL="393065" marR="55880" rtl="0" algn="just"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065" marR="55880" rtl="0" algn="just"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various machine learning algorithms in our model.</a:t>
            </a:r>
            <a:endParaRPr/>
          </a:p>
          <a:p>
            <a:pPr indent="0" lvl="0" marL="50165" marR="5588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609600" y="152400"/>
            <a:ext cx="7239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of Project Methodology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52400" y="1655059"/>
            <a:ext cx="16764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Understanding Problem Statement</a:t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2209800" y="1655059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Mining</a:t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4229100" y="1655059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Data Cleaning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400800" y="1655059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Exploratory Data Analysis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209800" y="3128555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Model Building</a:t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4308348" y="3128554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Sampling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 &amp; Test Data)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6388100" y="3128554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Feature Selection 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3430524" y="4724400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Results based on the Data</a:t>
            </a:r>
            <a:endParaRPr/>
          </a:p>
        </p:txBody>
      </p:sp>
      <p:cxnSp>
        <p:nvCxnSpPr>
          <p:cNvPr id="77" name="Google Shape;77;p4"/>
          <p:cNvCxnSpPr>
            <a:stCxn id="72" idx="3"/>
            <a:endCxn id="75" idx="3"/>
          </p:cNvCxnSpPr>
          <p:nvPr/>
        </p:nvCxnSpPr>
        <p:spPr>
          <a:xfrm flipH="1">
            <a:off x="7912200" y="1947446"/>
            <a:ext cx="12600" cy="1473600"/>
          </a:xfrm>
          <a:prstGeom prst="bentConnector3">
            <a:avLst>
              <a:gd fmla="val -1814286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p4"/>
          <p:cNvSpPr/>
          <p:nvPr/>
        </p:nvSpPr>
        <p:spPr>
          <a:xfrm>
            <a:off x="152400" y="3136612"/>
            <a:ext cx="1524000" cy="5847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Predictions</a:t>
            </a:r>
            <a:endParaRPr/>
          </a:p>
        </p:txBody>
      </p:sp>
      <p:cxnSp>
        <p:nvCxnSpPr>
          <p:cNvPr id="79" name="Google Shape;79;p4"/>
          <p:cNvCxnSpPr>
            <a:stCxn id="78" idx="2"/>
            <a:endCxn id="76" idx="1"/>
          </p:cNvCxnSpPr>
          <p:nvPr/>
        </p:nvCxnSpPr>
        <p:spPr>
          <a:xfrm flipH="1" rot="-5400000">
            <a:off x="1524750" y="3111037"/>
            <a:ext cx="1295400" cy="25161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4"/>
          <p:cNvCxnSpPr>
            <a:stCxn id="69" idx="3"/>
            <a:endCxn id="70" idx="1"/>
          </p:cNvCxnSpPr>
          <p:nvPr/>
        </p:nvCxnSpPr>
        <p:spPr>
          <a:xfrm>
            <a:off x="1828800" y="1947446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4"/>
          <p:cNvCxnSpPr>
            <a:endCxn id="71" idx="1"/>
          </p:cNvCxnSpPr>
          <p:nvPr/>
        </p:nvCxnSpPr>
        <p:spPr>
          <a:xfrm>
            <a:off x="3736800" y="1945946"/>
            <a:ext cx="4923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4"/>
          <p:cNvCxnSpPr>
            <a:stCxn id="71" idx="3"/>
            <a:endCxn id="72" idx="1"/>
          </p:cNvCxnSpPr>
          <p:nvPr/>
        </p:nvCxnSpPr>
        <p:spPr>
          <a:xfrm>
            <a:off x="5753100" y="1947446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4"/>
          <p:cNvCxnSpPr>
            <a:stCxn id="75" idx="1"/>
            <a:endCxn id="74" idx="3"/>
          </p:cNvCxnSpPr>
          <p:nvPr/>
        </p:nvCxnSpPr>
        <p:spPr>
          <a:xfrm rot="10800000">
            <a:off x="5832200" y="3420941"/>
            <a:ext cx="555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4"/>
          <p:cNvCxnSpPr>
            <a:stCxn id="74" idx="1"/>
            <a:endCxn id="73" idx="3"/>
          </p:cNvCxnSpPr>
          <p:nvPr/>
        </p:nvCxnSpPr>
        <p:spPr>
          <a:xfrm rot="10800000">
            <a:off x="3733848" y="3420941"/>
            <a:ext cx="574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4"/>
          <p:cNvCxnSpPr>
            <a:stCxn id="73" idx="1"/>
            <a:endCxn id="78" idx="3"/>
          </p:cNvCxnSpPr>
          <p:nvPr/>
        </p:nvCxnSpPr>
        <p:spPr>
          <a:xfrm flipH="1">
            <a:off x="1676400" y="3420943"/>
            <a:ext cx="533400" cy="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2230373" y="435940"/>
            <a:ext cx="4681855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Problem Statement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352042" y="1371600"/>
            <a:ext cx="8438515" cy="137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9569" lvl="0" marL="38163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I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are highly correlated to a satisfied(or dissatisfied) passenger? Can we predict passenger Satisfaction?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381635" marR="7620" rtl="0" algn="just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I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problem  data and derive conclusions are on the passenger  satisfaction with the trip  using different  models in 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admin\Desktop\bc9c584f-8bec-48cb-be39-2d462efbc8e7.jpg"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971800"/>
            <a:ext cx="4057806" cy="337406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1167790" y="477088"/>
            <a:ext cx="6804025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Data Acquisition &amp; Processing</a:t>
            </a:r>
            <a:endParaRPr b="1" sz="3200"/>
          </a:p>
        </p:txBody>
      </p:sp>
      <p:sp>
        <p:nvSpPr>
          <p:cNvPr id="98" name="Google Shape;98;p6"/>
          <p:cNvSpPr txBox="1"/>
          <p:nvPr/>
        </p:nvSpPr>
        <p:spPr>
          <a:xfrm>
            <a:off x="150202" y="1981200"/>
            <a:ext cx="8839200" cy="39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•"/>
            </a:pPr>
            <a:r>
              <a:rPr lang="en-I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</a:t>
            </a: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IN" sz="1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https://www.kaggle.com/airline-passenger-satisfaction</a:t>
            </a:r>
            <a:endParaRPr sz="1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</a:pPr>
            <a:r>
              <a:rPr lang="en-I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55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the columns with NA/NaN values.The missing values in the data were all focused in the Arrival Delay in Minutes column.</a:t>
            </a:r>
            <a:endParaRPr/>
          </a:p>
          <a:p>
            <a:pPr indent="-184150" lvl="1" marL="755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55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dropped the unnamed:0  and id column, as id is unique for each passenger.</a:t>
            </a:r>
            <a:endParaRPr/>
          </a:p>
          <a:p>
            <a:pPr indent="-184150" lvl="1" marL="755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55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the data-types using dtypes function and performed variable transformation.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2281808" y="435940"/>
            <a:ext cx="458089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Data Visualization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0"/>
            <a:ext cx="3886200" cy="3886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90800"/>
            <a:ext cx="4492207" cy="3276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106" name="Google Shape;106;p7"/>
          <p:cNvSpPr txBox="1"/>
          <p:nvPr/>
        </p:nvSpPr>
        <p:spPr>
          <a:xfrm>
            <a:off x="114300" y="1237329"/>
            <a:ext cx="891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cleaning of the data, we try to get insights by using visualization techniques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2282188" y="76200"/>
            <a:ext cx="4578985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Data Visualization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9" y="681892"/>
            <a:ext cx="8936182" cy="3276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20573"/>
            <a:ext cx="4495800" cy="2628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4089745"/>
            <a:ext cx="4191000" cy="2659728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86232" y="484708"/>
            <a:ext cx="817153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3200"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228600" y="1447800"/>
            <a:ext cx="8367269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Lastly, for feature selection, we have used various feature selection techniques to understand the significant attributes from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We have used Decision Tree and Recursive Feature Elimination method to choose the most important attributes of the data.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D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2020-07-27T13:58:09Z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2020-07-27T00:00:00Z</vt:filetime>
  </property>
</Properties>
</file>