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8" r:id="rId3"/>
    <p:sldId id="299" r:id="rId4"/>
    <p:sldId id="295" r:id="rId5"/>
    <p:sldId id="320" r:id="rId6"/>
    <p:sldId id="321" r:id="rId7"/>
    <p:sldId id="304" r:id="rId8"/>
    <p:sldId id="322" r:id="rId9"/>
    <p:sldId id="273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5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16" y="48"/>
      </p:cViewPr>
      <p:guideLst>
        <p:guide orient="horz" pos="218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8EDBFAD-952E-D5FA-F44E-BE4E6D8322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B1FD84-BB65-782B-992E-6BF2B594FA0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95EDA3F-539F-4F12-9529-F7458D5D9B01}" type="datetimeFigureOut">
              <a:rPr lang="zh-TW" altLang="en-US"/>
              <a:pPr>
                <a:defRPr/>
              </a:pPr>
              <a:t>2022/6/23</a:t>
            </a:fld>
            <a:endParaRPr lang="zh-TW" altLang="en-US"/>
          </a:p>
        </p:txBody>
      </p:sp>
      <p:sp>
        <p:nvSpPr>
          <p:cNvPr id="4" name="投影片影像版面配置區 3">
            <a:extLst>
              <a:ext uri="{FF2B5EF4-FFF2-40B4-BE49-F238E27FC236}">
                <a16:creationId xmlns:a16="http://schemas.microsoft.com/office/drawing/2014/main" id="{8EFD2B49-B305-C0A0-A0F0-E865983EB8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3E7D84A0-14CB-2EB4-9620-C7E597F79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38AEBB-8AA2-5394-9687-470A2DDFD3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0729F4-C7F0-21A1-3823-5411377F2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BB7C60D-B3C7-495D-A643-6285BCF9F63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article I want to take you to read today is "Culture is shaping Top New International Business in 2022“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I will split this article into six parts to explain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B7C60D-B3C7-495D-A643-6285BCF9F634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49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B7C60D-B3C7-495D-A643-6285BCF9F634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78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EA9BC-F0F9-9138-ED12-2D37E791B3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0062F-B51A-4157-A639-BD00E0F8552B}" type="datetime1">
              <a:rPr lang="zh-CN" altLang="en-US"/>
              <a:pPr>
                <a:defRPr/>
              </a:pPr>
              <a:t>2022/6/23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380E0-19C1-1037-0DEA-963B8E94C0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E3A62-D1B8-D115-707F-BF81FC9CF6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8C065-819B-475B-A239-B4C60E6F7F3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95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D4FCA-C90C-A1A7-FB80-D8C729D7B6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BB21D-FC8E-4B3C-877D-EC71E7223EF1}" type="datetime1">
              <a:rPr lang="zh-CN" altLang="en-US"/>
              <a:pPr>
                <a:defRPr/>
              </a:pPr>
              <a:t>2022/6/23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B6452-878F-6DE5-B84D-ABC34CFF30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A75AA-CF5A-7ED1-132D-E2B57685C3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B4B77-119E-461F-BEC8-6B66846FC7A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5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1A7802-BD9C-40BF-9386-B3309DEFBE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F9499-5B9E-4DE7-BEFF-9471C37510EE}" type="datetime1">
              <a:rPr lang="zh-CN" altLang="en-US"/>
              <a:pPr>
                <a:defRPr/>
              </a:pPr>
              <a:t>2022/6/23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05781-2776-5B9D-7D87-FCACD9C73D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50CF8-6385-EBE1-25BC-BE644DB84A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6586E-C4DD-40D4-AB8C-4AF4DDDDC79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87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33827D5-BC47-2D44-FAA5-341CC31884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ADE5D-9CE5-4AA9-A153-E070C463088B}" type="datetime1">
              <a:rPr lang="zh-CN" altLang="en-US"/>
              <a:pPr>
                <a:defRPr/>
              </a:pPr>
              <a:t>2022/6/23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BFD364D-48E7-1A59-E1F6-A572402FBE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7BBF91E-2104-10D8-9B74-6A469AF1E0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55008-D692-4219-B653-29AA0F31F89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62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FBC06-C641-4310-F9D3-7A91825F32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3783A-4D57-4361-869A-35CDC9D9C906}" type="datetime1">
              <a:rPr lang="zh-CN" altLang="en-US"/>
              <a:pPr>
                <a:defRPr/>
              </a:pPr>
              <a:t>2022/6/23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49A39-BD4F-2664-52B7-D594526B2E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08B47-F977-7459-A1B0-B685586028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558E6-BFC1-42CA-BB55-5F9CA47212D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C5011-80BD-CF73-5567-29B436EA2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4713C-4040-4EB9-B35D-7295FBCC97D6}" type="datetime1">
              <a:rPr lang="zh-CN" altLang="en-US"/>
              <a:pPr>
                <a:defRPr/>
              </a:pPr>
              <a:t>2022/6/23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5A066-1911-169B-9284-C9E23779D5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B5D7F-22B0-55BB-AE99-80FB1619D8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870BD-38A8-4F12-B731-F23AA4B0924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1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6B8ECC3-1AC8-F2E3-9928-D673453D79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E85E7-0045-431E-AEEA-E189E2CC6A8B}" type="datetime1">
              <a:rPr lang="zh-CN" altLang="en-US"/>
              <a:pPr>
                <a:defRPr/>
              </a:pPr>
              <a:t>2022/6/23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8723FAA-2D01-94C9-2889-97D0FD3DCD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27F8140-3107-2ED4-D641-D7016E5963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AB171-AFFF-499C-99B7-4D7BEECCCD9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8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28309B2-FAE3-5257-2C0A-6D6467F9DE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0E9B8-3CAA-496F-9579-228657E398E0}" type="datetime1">
              <a:rPr lang="zh-CN" altLang="en-US"/>
              <a:pPr>
                <a:defRPr/>
              </a:pPr>
              <a:t>2022/6/23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C23174A-38A5-DCEA-4575-A9071A0205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E06D13F-0179-A9A5-5631-5C7D66A29F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49B17-35B8-4A91-983A-1CA1087F2E5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1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366BBE4-B17C-CEFD-BA39-B1CA348463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6E12-788B-483C-8A71-516959FD29D1}" type="datetime1">
              <a:rPr lang="zh-CN" altLang="en-US"/>
              <a:pPr>
                <a:defRPr/>
              </a:pPr>
              <a:t>2022/6/23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6C79ADC-6667-8211-9485-10D3CE0F74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2A6F56E-2DFB-F77A-663B-EE2EC736D5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329A-AA74-485B-9A86-3198CF8204D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7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FEDF30E-9972-BFF4-EB2F-84441B1B88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F0B38-30E5-459C-9805-A0004733D2DA}" type="datetime1">
              <a:rPr lang="zh-CN" altLang="en-US"/>
              <a:pPr>
                <a:defRPr/>
              </a:pPr>
              <a:t>2022/6/23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DC61003-DAFA-E874-D4B2-1434433CA2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7F808E0-69D7-A519-F9B3-A3B179A869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5D505-DEC0-412F-8FDF-6B692394130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3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618532A-BED4-AA12-A011-185A678B3B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821B3-5D24-4AA1-8BC8-1329D0307916}" type="datetime1">
              <a:rPr lang="zh-CN" altLang="en-US"/>
              <a:pPr>
                <a:defRPr/>
              </a:pPr>
              <a:t>2022/6/23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D09630F-5A4B-DE34-EA80-BC08EB00B1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0882B10-D7DF-2936-8E96-5FEF5A687A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5C997-D37A-4524-80DC-87AD7AA8759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4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EC02755-2A64-2E42-C8C6-A50E239BA4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E5CD7-9CDF-450E-AC97-5F759F4EA381}" type="datetime1">
              <a:rPr lang="zh-CN" altLang="en-US"/>
              <a:pPr>
                <a:defRPr/>
              </a:pPr>
              <a:t>2022/6/23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67C1D47-65AC-7766-BFBD-8D7DCE4530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0DBC4DA-25DF-E272-BDE9-9118D50561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6B90B-1284-48F6-B029-54C381B5905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90795E9C-7799-6E09-9BD9-51A4905C7D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D04506E-689F-7D8E-CB1B-E35441CCD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486FBE17-89AD-2D52-A531-D0873B1EE0B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D9807E6-11E2-4268-9AA2-4D90A4DC8419}" type="datetime1">
              <a:rPr lang="zh-CN" altLang="en-US"/>
              <a:pPr>
                <a:defRPr/>
              </a:pPr>
              <a:t>2022/6/23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EFF5F255-F6AA-777A-3E5D-CD5521835F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1B513051-3A4B-1075-7986-FF5744C86FB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8088B1-F0EE-4CB7-AF01-F116C858B16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baidu/article/details/124578774?spm=1001.2101.3001.6650.3&amp;utm_medium=distribute.pc_relevant.none-task-blog-2%7Edefault%7ECTRLIST%7Edefault-3-124578774-blog-115769686.pc_relevant_default&amp;depth_1-utm_source=distribute.pc_relevant.none-task-blog-2%7Edefault%7ECTRLIST%7Edefault-3-124578774-blog-115769686.pc_relevant_default&amp;utm_relevant_index=6" TargetMode="External"/><Relationship Id="rId2" Type="http://schemas.openxmlformats.org/officeDocument/2006/relationships/hyperlink" Target="https://ithelp.ithome.com.tw/articles/10211706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log.csdn.net/weixin_44231148/article/details/112919984?spm=1001.2101.3001.6650.4&amp;utm_medium=distribute.pc_relevant.none-task-blog-2%7Edefault%7ECTRLIST%7Edefault-4-112919984-blog-115769686.pc_relevant_default&amp;depth_1-utm_source=distribute.pc_relevant.none-task-blog-2%7Edefault%7ECTRLIST%7Edefault-4-112919984-blog-115769686.pc_relevant_default&amp;utm_relevant_index=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7">
            <a:extLst>
              <a:ext uri="{FF2B5EF4-FFF2-40B4-BE49-F238E27FC236}">
                <a16:creationId xmlns:a16="http://schemas.microsoft.com/office/drawing/2014/main" id="{AE40D817-A673-350E-F5FB-2119F744B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1475" y="0"/>
            <a:ext cx="12587288" cy="6858000"/>
          </a:xfrm>
          <a:prstGeom prst="rect">
            <a:avLst/>
          </a:prstGeom>
          <a:solidFill>
            <a:srgbClr val="3C578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直接连接符 21">
            <a:extLst>
              <a:ext uri="{FF2B5EF4-FFF2-40B4-BE49-F238E27FC236}">
                <a16:creationId xmlns:a16="http://schemas.microsoft.com/office/drawing/2014/main" id="{D3D29877-2885-2268-F0C0-8FFA49CEA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331" y="4858662"/>
            <a:ext cx="10861675" cy="0"/>
          </a:xfrm>
          <a:prstGeom prst="line">
            <a:avLst/>
          </a:prstGeom>
          <a:noFill/>
          <a:ln w="6350">
            <a:solidFill>
              <a:srgbClr val="D8D8D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6" name="标题 1">
            <a:extLst>
              <a:ext uri="{FF2B5EF4-FFF2-40B4-BE49-F238E27FC236}">
                <a16:creationId xmlns:a16="http://schemas.microsoft.com/office/drawing/2014/main" id="{3DEC8DA1-2F86-0AB4-0595-9816BC02A5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100237" y="4911755"/>
            <a:ext cx="9643861" cy="1047747"/>
          </a:xfrm>
        </p:spPr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基因演算法與粒子群演算法解</a:t>
            </a:r>
            <a:r>
              <a:rPr lang="en-US" altLang="zh-TW" b="1" dirty="0">
                <a:solidFill>
                  <a:schemeClr val="bg1"/>
                </a:solidFill>
              </a:rPr>
              <a:t>TSP</a:t>
            </a:r>
            <a:r>
              <a:rPr lang="zh-TW" altLang="en-US" b="1" dirty="0">
                <a:solidFill>
                  <a:schemeClr val="bg1"/>
                </a:solidFill>
              </a:rPr>
              <a:t>問題</a:t>
            </a:r>
            <a:endParaRPr lang="en-US" altLang="zh-TW" b="1" dirty="0">
              <a:solidFill>
                <a:schemeClr val="bg1"/>
              </a:solidFill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48D4846-7FFB-4934-B43C-25DA9E342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164" y="6001284"/>
            <a:ext cx="4224729" cy="52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微软雅黑" pitchFamily="34" charset="-122"/>
                <a:sym typeface="Calibri Light" panose="020F0302020204030204" pitchFamily="34" charset="0"/>
              </a:defRPr>
            </a:lvl2pPr>
            <a:lvl3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微软雅黑" pitchFamily="34" charset="-122"/>
                <a:sym typeface="Calibri Light" panose="020F0302020204030204" pitchFamily="34" charset="0"/>
              </a:defRPr>
            </a:lvl3pPr>
            <a:lvl4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微软雅黑" pitchFamily="34" charset="-122"/>
                <a:sym typeface="Calibri Light" panose="020F0302020204030204" pitchFamily="34" charset="0"/>
              </a:defRPr>
            </a:lvl4pPr>
            <a:lvl5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微软雅黑" pitchFamily="34" charset="-122"/>
                <a:sym typeface="Calibri Light" panose="020F03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微软雅黑" pitchFamily="34" charset="-122"/>
                <a:sym typeface="Calibri Light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微软雅黑" pitchFamily="34" charset="-122"/>
                <a:sym typeface="Calibri Light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微软雅黑" pitchFamily="34" charset="-122"/>
                <a:sym typeface="Calibri Light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微软雅黑" pitchFamily="34" charset="-122"/>
                <a:sym typeface="Calibri Light" pitchFamily="34" charset="0"/>
              </a:defRPr>
            </a:lvl9pPr>
          </a:lstStyle>
          <a:p>
            <a:r>
              <a:rPr lang="en-US" altLang="zh-TW" sz="1400" b="1" kern="0" dirty="0">
                <a:solidFill>
                  <a:schemeClr val="bg1"/>
                </a:solidFill>
              </a:rPr>
              <a:t>409401289 </a:t>
            </a:r>
            <a:r>
              <a:rPr lang="zh-TW" altLang="en-US" sz="1400" b="1" kern="0" dirty="0">
                <a:solidFill>
                  <a:schemeClr val="bg1"/>
                </a:solidFill>
              </a:rPr>
              <a:t>資管二甲 邱奕勳</a:t>
            </a:r>
            <a:endParaRPr lang="en-US" altLang="zh-TW" sz="1400" b="1" kern="0" dirty="0">
              <a:solidFill>
                <a:schemeClr val="bg1"/>
              </a:solidFill>
            </a:endParaRPr>
          </a:p>
        </p:txBody>
      </p:sp>
      <p:pic>
        <p:nvPicPr>
          <p:cNvPr id="1026" name="Picture 2" descr="基因演算法- 衛道科學班40822 陳品均">
            <a:extLst>
              <a:ext uri="{FF2B5EF4-FFF2-40B4-BE49-F238E27FC236}">
                <a16:creationId xmlns:a16="http://schemas.microsoft.com/office/drawing/2014/main" id="{0E659B8C-ABAB-4ABF-89F8-A28E9917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284" y="856716"/>
            <a:ext cx="3543299" cy="354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為什麼鳥類會遷徙？ | DQ 地球圖輯隊">
            <a:extLst>
              <a:ext uri="{FF2B5EF4-FFF2-40B4-BE49-F238E27FC236}">
                <a16:creationId xmlns:a16="http://schemas.microsoft.com/office/drawing/2014/main" id="{4EA6B1E9-CE74-4495-B0E7-CE16E8C0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23" y="1236688"/>
            <a:ext cx="6060428" cy="311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2">
            <a:extLst>
              <a:ext uri="{FF2B5EF4-FFF2-40B4-BE49-F238E27FC236}">
                <a16:creationId xmlns:a16="http://schemas.microsoft.com/office/drawing/2014/main" id="{E73CD038-EE0A-4F8A-8AD5-3FAB5469DA8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43" name="矩形 7">
              <a:extLst>
                <a:ext uri="{FF2B5EF4-FFF2-40B4-BE49-F238E27FC236}">
                  <a16:creationId xmlns:a16="http://schemas.microsoft.com/office/drawing/2014/main" id="{AC0F19A3-76E7-435B-B946-5D4D423757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44" name="等腰三角形 8">
              <a:extLst>
                <a:ext uri="{FF2B5EF4-FFF2-40B4-BE49-F238E27FC236}">
                  <a16:creationId xmlns:a16="http://schemas.microsoft.com/office/drawing/2014/main" id="{7E93C328-8F26-4AAF-983B-F38FDE837B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5" name="Group 5">
            <a:extLst>
              <a:ext uri="{FF2B5EF4-FFF2-40B4-BE49-F238E27FC236}">
                <a16:creationId xmlns:a16="http://schemas.microsoft.com/office/drawing/2014/main" id="{E943B1B3-A857-4F28-AE4F-1CB4CE34D054}"/>
              </a:ext>
            </a:extLst>
          </p:cNvPr>
          <p:cNvGrpSpPr>
            <a:grpSpLocks/>
          </p:cNvGrpSpPr>
          <p:nvPr/>
        </p:nvGrpSpPr>
        <p:grpSpPr bwMode="auto">
          <a:xfrm>
            <a:off x="4320134" y="2055815"/>
            <a:ext cx="1028700" cy="890588"/>
            <a:chOff x="0" y="0"/>
            <a:chExt cx="2604459" cy="2253620"/>
          </a:xfrm>
        </p:grpSpPr>
        <p:sp>
          <p:nvSpPr>
            <p:cNvPr id="46" name="任意多边形 3">
              <a:extLst>
                <a:ext uri="{FF2B5EF4-FFF2-40B4-BE49-F238E27FC236}">
                  <a16:creationId xmlns:a16="http://schemas.microsoft.com/office/drawing/2014/main" id="{DE75F7D8-DCD3-49AC-ADD8-6FFE5D1873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5420" y="-175421"/>
              <a:ext cx="2253620" cy="2604459"/>
            </a:xfrm>
            <a:custGeom>
              <a:avLst/>
              <a:gdLst>
                <a:gd name="T0" fmla="*/ 0 w 2220329"/>
                <a:gd name="T1" fmla="*/ 1639892 h 2565985"/>
                <a:gd name="T2" fmla="*/ 998505 w 2220329"/>
                <a:gd name="T3" fmla="*/ 414768 h 2565985"/>
                <a:gd name="T4" fmla="*/ 1011079 w 2220329"/>
                <a:gd name="T5" fmla="*/ 412848 h 2565985"/>
                <a:gd name="T6" fmla="*/ 1250527 w 2220329"/>
                <a:gd name="T7" fmla="*/ 0 h 2565985"/>
                <a:gd name="T8" fmla="*/ 1489980 w 2220329"/>
                <a:gd name="T9" fmla="*/ 412847 h 2565985"/>
                <a:gd name="T10" fmla="*/ 1502555 w 2220329"/>
                <a:gd name="T11" fmla="*/ 414768 h 2565985"/>
                <a:gd name="T12" fmla="*/ 2501060 w 2220329"/>
                <a:gd name="T13" fmla="*/ 1639892 h 2565985"/>
                <a:gd name="T14" fmla="*/ 1250531 w 2220329"/>
                <a:gd name="T15" fmla="*/ 2890423 h 2565985"/>
                <a:gd name="T16" fmla="*/ 0 w 2220329"/>
                <a:gd name="T17" fmla="*/ 1639892 h 25659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20329"/>
                <a:gd name="T28" fmla="*/ 0 h 2565985"/>
                <a:gd name="T29" fmla="*/ 2220329 w 2220329"/>
                <a:gd name="T30" fmla="*/ 2565985 h 25659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20329" h="2565985">
                  <a:moveTo>
                    <a:pt x="0" y="1455821"/>
                  </a:moveTo>
                  <a:cubicBezTo>
                    <a:pt x="0" y="919335"/>
                    <a:pt x="380544" y="471730"/>
                    <a:pt x="886428" y="368211"/>
                  </a:cubicBezTo>
                  <a:lnTo>
                    <a:pt x="897590" y="366508"/>
                  </a:lnTo>
                  <a:lnTo>
                    <a:pt x="1110164" y="0"/>
                  </a:lnTo>
                  <a:lnTo>
                    <a:pt x="1322738" y="366507"/>
                  </a:lnTo>
                  <a:lnTo>
                    <a:pt x="1333902" y="368211"/>
                  </a:lnTo>
                  <a:cubicBezTo>
                    <a:pt x="1839785" y="471730"/>
                    <a:pt x="2220329" y="919335"/>
                    <a:pt x="2220329" y="1455821"/>
                  </a:cubicBezTo>
                  <a:cubicBezTo>
                    <a:pt x="2220329" y="2068948"/>
                    <a:pt x="1723292" y="2565985"/>
                    <a:pt x="1110165" y="2565985"/>
                  </a:cubicBezTo>
                  <a:cubicBezTo>
                    <a:pt x="497037" y="2565985"/>
                    <a:pt x="0" y="2068948"/>
                    <a:pt x="0" y="1455821"/>
                  </a:cubicBezTo>
                  <a:close/>
                </a:path>
              </a:pathLst>
            </a:cu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47" name="同心圆 4">
              <a:extLst>
                <a:ext uri="{FF2B5EF4-FFF2-40B4-BE49-F238E27FC236}">
                  <a16:creationId xmlns:a16="http://schemas.microsoft.com/office/drawing/2014/main" id="{05487689-CCF7-42D6-A12A-6F4158CD7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37" y="151836"/>
              <a:ext cx="1945394" cy="1945394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2147483646 w 21600"/>
                <a:gd name="T13" fmla="*/ 2147483646 h 21600"/>
                <a:gd name="T14" fmla="*/ 2147483646 w 21600"/>
                <a:gd name="T15" fmla="*/ 214748364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978" y="10800"/>
                  </a:moveTo>
                  <a:cubicBezTo>
                    <a:pt x="978" y="16225"/>
                    <a:pt x="5375" y="20622"/>
                    <a:pt x="10800" y="20622"/>
                  </a:cubicBezTo>
                  <a:cubicBezTo>
                    <a:pt x="16225" y="20622"/>
                    <a:pt x="20622" y="16225"/>
                    <a:pt x="20622" y="10800"/>
                  </a:cubicBezTo>
                  <a:cubicBezTo>
                    <a:pt x="20622" y="5375"/>
                    <a:pt x="16225" y="978"/>
                    <a:pt x="10800" y="978"/>
                  </a:cubicBezTo>
                  <a:cubicBezTo>
                    <a:pt x="5375" y="978"/>
                    <a:pt x="978" y="5375"/>
                    <a:pt x="978" y="108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>
                <a:latin typeface="+mn-ea"/>
                <a:ea typeface="+mn-ea"/>
              </a:endParaRPr>
            </a:p>
          </p:txBody>
        </p:sp>
      </p:grpSp>
      <p:grpSp>
        <p:nvGrpSpPr>
          <p:cNvPr id="48" name="Group 8">
            <a:extLst>
              <a:ext uri="{FF2B5EF4-FFF2-40B4-BE49-F238E27FC236}">
                <a16:creationId xmlns:a16="http://schemas.microsoft.com/office/drawing/2014/main" id="{8B7AFC88-9461-4412-9F0B-4213C304B43C}"/>
              </a:ext>
            </a:extLst>
          </p:cNvPr>
          <p:cNvGrpSpPr>
            <a:grpSpLocks/>
          </p:cNvGrpSpPr>
          <p:nvPr/>
        </p:nvGrpSpPr>
        <p:grpSpPr bwMode="auto">
          <a:xfrm>
            <a:off x="4320134" y="3525840"/>
            <a:ext cx="1028700" cy="892175"/>
            <a:chOff x="0" y="0"/>
            <a:chExt cx="2604459" cy="2253620"/>
          </a:xfrm>
        </p:grpSpPr>
        <p:sp>
          <p:nvSpPr>
            <p:cNvPr id="49" name="任意多边形 7">
              <a:extLst>
                <a:ext uri="{FF2B5EF4-FFF2-40B4-BE49-F238E27FC236}">
                  <a16:creationId xmlns:a16="http://schemas.microsoft.com/office/drawing/2014/main" id="{A8FE82A9-7CE2-4791-9F01-36F16234E6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5420" y="-175421"/>
              <a:ext cx="2253620" cy="2604459"/>
            </a:xfrm>
            <a:custGeom>
              <a:avLst/>
              <a:gdLst>
                <a:gd name="T0" fmla="*/ 0 w 2220329"/>
                <a:gd name="T1" fmla="*/ 1639892 h 2565985"/>
                <a:gd name="T2" fmla="*/ 998505 w 2220329"/>
                <a:gd name="T3" fmla="*/ 414768 h 2565985"/>
                <a:gd name="T4" fmla="*/ 1011079 w 2220329"/>
                <a:gd name="T5" fmla="*/ 412848 h 2565985"/>
                <a:gd name="T6" fmla="*/ 1250527 w 2220329"/>
                <a:gd name="T7" fmla="*/ 0 h 2565985"/>
                <a:gd name="T8" fmla="*/ 1489980 w 2220329"/>
                <a:gd name="T9" fmla="*/ 412847 h 2565985"/>
                <a:gd name="T10" fmla="*/ 1502555 w 2220329"/>
                <a:gd name="T11" fmla="*/ 414768 h 2565985"/>
                <a:gd name="T12" fmla="*/ 2501060 w 2220329"/>
                <a:gd name="T13" fmla="*/ 1639892 h 2565985"/>
                <a:gd name="T14" fmla="*/ 1250531 w 2220329"/>
                <a:gd name="T15" fmla="*/ 2890423 h 2565985"/>
                <a:gd name="T16" fmla="*/ 0 w 2220329"/>
                <a:gd name="T17" fmla="*/ 1639892 h 25659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20329"/>
                <a:gd name="T28" fmla="*/ 0 h 2565985"/>
                <a:gd name="T29" fmla="*/ 2220329 w 2220329"/>
                <a:gd name="T30" fmla="*/ 2565985 h 25659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20329" h="2565985">
                  <a:moveTo>
                    <a:pt x="0" y="1455821"/>
                  </a:moveTo>
                  <a:cubicBezTo>
                    <a:pt x="0" y="919335"/>
                    <a:pt x="380544" y="471730"/>
                    <a:pt x="886428" y="368211"/>
                  </a:cubicBezTo>
                  <a:lnTo>
                    <a:pt x="897590" y="366508"/>
                  </a:lnTo>
                  <a:lnTo>
                    <a:pt x="1110164" y="0"/>
                  </a:lnTo>
                  <a:lnTo>
                    <a:pt x="1322738" y="366507"/>
                  </a:lnTo>
                  <a:lnTo>
                    <a:pt x="1333902" y="368211"/>
                  </a:lnTo>
                  <a:cubicBezTo>
                    <a:pt x="1839785" y="471730"/>
                    <a:pt x="2220329" y="919335"/>
                    <a:pt x="2220329" y="1455821"/>
                  </a:cubicBezTo>
                  <a:cubicBezTo>
                    <a:pt x="2220329" y="2068948"/>
                    <a:pt x="1723292" y="2565985"/>
                    <a:pt x="1110165" y="2565985"/>
                  </a:cubicBezTo>
                  <a:cubicBezTo>
                    <a:pt x="497037" y="2565985"/>
                    <a:pt x="0" y="2068948"/>
                    <a:pt x="0" y="1455821"/>
                  </a:cubicBezTo>
                  <a:close/>
                </a:path>
              </a:pathLst>
            </a:cu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50" name="同心圆 8">
              <a:extLst>
                <a:ext uri="{FF2B5EF4-FFF2-40B4-BE49-F238E27FC236}">
                  <a16:creationId xmlns:a16="http://schemas.microsoft.com/office/drawing/2014/main" id="{DDD2CF9A-BEE3-4CC0-B3E9-73D4BEEB2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37" y="151836"/>
              <a:ext cx="1945394" cy="1945394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2147483646 w 21600"/>
                <a:gd name="T13" fmla="*/ 2147483646 h 21600"/>
                <a:gd name="T14" fmla="*/ 2147483646 w 21600"/>
                <a:gd name="T15" fmla="*/ 214748364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978" y="10800"/>
                  </a:moveTo>
                  <a:cubicBezTo>
                    <a:pt x="978" y="16225"/>
                    <a:pt x="5375" y="20622"/>
                    <a:pt x="10800" y="20622"/>
                  </a:cubicBezTo>
                  <a:cubicBezTo>
                    <a:pt x="16225" y="20622"/>
                    <a:pt x="20622" y="16225"/>
                    <a:pt x="20622" y="10800"/>
                  </a:cubicBezTo>
                  <a:cubicBezTo>
                    <a:pt x="20622" y="5375"/>
                    <a:pt x="16225" y="978"/>
                    <a:pt x="10800" y="978"/>
                  </a:cubicBezTo>
                  <a:cubicBezTo>
                    <a:pt x="5375" y="978"/>
                    <a:pt x="978" y="5375"/>
                    <a:pt x="978" y="108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>
                <a:latin typeface="+mn-ea"/>
                <a:ea typeface="+mn-ea"/>
              </a:endParaRPr>
            </a:p>
          </p:txBody>
        </p:sp>
      </p:grpSp>
      <p:grpSp>
        <p:nvGrpSpPr>
          <p:cNvPr id="51" name="Group 11">
            <a:extLst>
              <a:ext uri="{FF2B5EF4-FFF2-40B4-BE49-F238E27FC236}">
                <a16:creationId xmlns:a16="http://schemas.microsoft.com/office/drawing/2014/main" id="{BF0B682C-F97F-4110-9F51-D19BDB47A51B}"/>
              </a:ext>
            </a:extLst>
          </p:cNvPr>
          <p:cNvGrpSpPr>
            <a:grpSpLocks/>
          </p:cNvGrpSpPr>
          <p:nvPr/>
        </p:nvGrpSpPr>
        <p:grpSpPr bwMode="auto">
          <a:xfrm>
            <a:off x="4320134" y="4997453"/>
            <a:ext cx="1028700" cy="890587"/>
            <a:chOff x="0" y="0"/>
            <a:chExt cx="2604459" cy="2253620"/>
          </a:xfrm>
        </p:grpSpPr>
        <p:sp>
          <p:nvSpPr>
            <p:cNvPr id="52" name="任意多边形 10">
              <a:extLst>
                <a:ext uri="{FF2B5EF4-FFF2-40B4-BE49-F238E27FC236}">
                  <a16:creationId xmlns:a16="http://schemas.microsoft.com/office/drawing/2014/main" id="{7E34D56D-E57D-44F9-9E66-9FF4DDB1CD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5420" y="-175421"/>
              <a:ext cx="2253620" cy="2604459"/>
            </a:xfrm>
            <a:custGeom>
              <a:avLst/>
              <a:gdLst>
                <a:gd name="T0" fmla="*/ 0 w 2220329"/>
                <a:gd name="T1" fmla="*/ 1639892 h 2565985"/>
                <a:gd name="T2" fmla="*/ 998505 w 2220329"/>
                <a:gd name="T3" fmla="*/ 414768 h 2565985"/>
                <a:gd name="T4" fmla="*/ 1011079 w 2220329"/>
                <a:gd name="T5" fmla="*/ 412848 h 2565985"/>
                <a:gd name="T6" fmla="*/ 1250527 w 2220329"/>
                <a:gd name="T7" fmla="*/ 0 h 2565985"/>
                <a:gd name="T8" fmla="*/ 1489980 w 2220329"/>
                <a:gd name="T9" fmla="*/ 412847 h 2565985"/>
                <a:gd name="T10" fmla="*/ 1502555 w 2220329"/>
                <a:gd name="T11" fmla="*/ 414768 h 2565985"/>
                <a:gd name="T12" fmla="*/ 2501060 w 2220329"/>
                <a:gd name="T13" fmla="*/ 1639892 h 2565985"/>
                <a:gd name="T14" fmla="*/ 1250531 w 2220329"/>
                <a:gd name="T15" fmla="*/ 2890423 h 2565985"/>
                <a:gd name="T16" fmla="*/ 0 w 2220329"/>
                <a:gd name="T17" fmla="*/ 1639892 h 25659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20329"/>
                <a:gd name="T28" fmla="*/ 0 h 2565985"/>
                <a:gd name="T29" fmla="*/ 2220329 w 2220329"/>
                <a:gd name="T30" fmla="*/ 2565985 h 25659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20329" h="2565985">
                  <a:moveTo>
                    <a:pt x="0" y="1455821"/>
                  </a:moveTo>
                  <a:cubicBezTo>
                    <a:pt x="0" y="919335"/>
                    <a:pt x="380544" y="471730"/>
                    <a:pt x="886428" y="368211"/>
                  </a:cubicBezTo>
                  <a:lnTo>
                    <a:pt x="897590" y="366508"/>
                  </a:lnTo>
                  <a:lnTo>
                    <a:pt x="1110164" y="0"/>
                  </a:lnTo>
                  <a:lnTo>
                    <a:pt x="1322738" y="366507"/>
                  </a:lnTo>
                  <a:lnTo>
                    <a:pt x="1333902" y="368211"/>
                  </a:lnTo>
                  <a:cubicBezTo>
                    <a:pt x="1839785" y="471730"/>
                    <a:pt x="2220329" y="919335"/>
                    <a:pt x="2220329" y="1455821"/>
                  </a:cubicBezTo>
                  <a:cubicBezTo>
                    <a:pt x="2220329" y="2068948"/>
                    <a:pt x="1723292" y="2565985"/>
                    <a:pt x="1110165" y="2565985"/>
                  </a:cubicBezTo>
                  <a:cubicBezTo>
                    <a:pt x="497037" y="2565985"/>
                    <a:pt x="0" y="2068948"/>
                    <a:pt x="0" y="1455821"/>
                  </a:cubicBezTo>
                  <a:close/>
                </a:path>
              </a:pathLst>
            </a:cu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53" name="同心圆 11">
              <a:extLst>
                <a:ext uri="{FF2B5EF4-FFF2-40B4-BE49-F238E27FC236}">
                  <a16:creationId xmlns:a16="http://schemas.microsoft.com/office/drawing/2014/main" id="{E8DDB59B-CB93-487B-B216-78BDC6CBB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37" y="151836"/>
              <a:ext cx="1945394" cy="1945394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2147483646 w 21600"/>
                <a:gd name="T13" fmla="*/ 2147483646 h 21600"/>
                <a:gd name="T14" fmla="*/ 2147483646 w 21600"/>
                <a:gd name="T15" fmla="*/ 214748364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978" y="10800"/>
                  </a:moveTo>
                  <a:cubicBezTo>
                    <a:pt x="978" y="16225"/>
                    <a:pt x="5375" y="20622"/>
                    <a:pt x="10800" y="20622"/>
                  </a:cubicBezTo>
                  <a:cubicBezTo>
                    <a:pt x="16225" y="20622"/>
                    <a:pt x="20622" y="16225"/>
                    <a:pt x="20622" y="10800"/>
                  </a:cubicBezTo>
                  <a:cubicBezTo>
                    <a:pt x="20622" y="5375"/>
                    <a:pt x="16225" y="978"/>
                    <a:pt x="10800" y="978"/>
                  </a:cubicBezTo>
                  <a:cubicBezTo>
                    <a:pt x="5375" y="978"/>
                    <a:pt x="978" y="5375"/>
                    <a:pt x="978" y="108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TW" altLang="en-US">
                <a:latin typeface="+mn-ea"/>
                <a:ea typeface="+mn-ea"/>
              </a:endParaRPr>
            </a:p>
          </p:txBody>
        </p:sp>
      </p:grpSp>
      <p:sp>
        <p:nvSpPr>
          <p:cNvPr id="63" name="文本框 22">
            <a:extLst>
              <a:ext uri="{FF2B5EF4-FFF2-40B4-BE49-F238E27FC236}">
                <a16:creationId xmlns:a16="http://schemas.microsoft.com/office/drawing/2014/main" id="{ABAAEFC1-BF07-4140-A1F6-656A5E65C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459" y="2284415"/>
            <a:ext cx="162095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TW" altLang="en-US" dirty="0">
                <a:latin typeface="+mn-ea"/>
                <a:ea typeface="+mn-ea"/>
              </a:rPr>
              <a:t>問題描述</a:t>
            </a:r>
            <a:endParaRPr lang="en-US" altLang="zh-TW" dirty="0">
              <a:latin typeface="+mn-ea"/>
              <a:ea typeface="+mn-ea"/>
            </a:endParaRPr>
          </a:p>
        </p:txBody>
      </p:sp>
      <p:sp>
        <p:nvSpPr>
          <p:cNvPr id="64" name="文本框 23">
            <a:extLst>
              <a:ext uri="{FF2B5EF4-FFF2-40B4-BE49-F238E27FC236}">
                <a16:creationId xmlns:a16="http://schemas.microsoft.com/office/drawing/2014/main" id="{4CA51655-A91F-448A-AD0C-9E548369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459" y="3740153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000000"/>
                </a:solidFill>
                <a:latin typeface="+mn-ea"/>
                <a:ea typeface="+mn-ea"/>
              </a:rPr>
              <a:t>演算法說明</a:t>
            </a:r>
            <a:endParaRPr lang="zh-CN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5" name="文本框 24">
            <a:extLst>
              <a:ext uri="{FF2B5EF4-FFF2-40B4-BE49-F238E27FC236}">
                <a16:creationId xmlns:a16="http://schemas.microsoft.com/office/drawing/2014/main" id="{B8015E69-0D12-4FA5-943C-EC600FF0A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459" y="5211765"/>
            <a:ext cx="3892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000000"/>
                </a:solidFill>
                <a:latin typeface="+mn-ea"/>
                <a:ea typeface="+mn-ea"/>
              </a:rPr>
              <a:t>實驗結果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9" name="文本框 30">
            <a:extLst>
              <a:ext uri="{FF2B5EF4-FFF2-40B4-BE49-F238E27FC236}">
                <a16:creationId xmlns:a16="http://schemas.microsoft.com/office/drawing/2014/main" id="{F66F5064-4581-42B5-A674-609DA117A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084" y="2176465"/>
            <a:ext cx="4555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zh-CN" altLang="en-US" sz="3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0" name="文本框 31">
            <a:extLst>
              <a:ext uri="{FF2B5EF4-FFF2-40B4-BE49-F238E27FC236}">
                <a16:creationId xmlns:a16="http://schemas.microsoft.com/office/drawing/2014/main" id="{0F7B72DF-4BBB-4933-B05A-90480FD6E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084" y="3648078"/>
            <a:ext cx="4555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zh-CN" altLang="en-US" sz="3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1" name="文本框 32">
            <a:extLst>
              <a:ext uri="{FF2B5EF4-FFF2-40B4-BE49-F238E27FC236}">
                <a16:creationId xmlns:a16="http://schemas.microsoft.com/office/drawing/2014/main" id="{7B4B1120-105F-43D0-B8E2-74EF1970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084" y="5118103"/>
            <a:ext cx="4555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zh-CN" altLang="en-US" sz="3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5" name="标题 36">
            <a:extLst>
              <a:ext uri="{FF2B5EF4-FFF2-40B4-BE49-F238E27FC236}">
                <a16:creationId xmlns:a16="http://schemas.microsoft.com/office/drawing/2014/main" id="{ACFA1D59-E8E8-4C66-9BEF-EFF9FB07A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微软雅黑" pitchFamily="34" charset="-122"/>
                <a:sym typeface="Calibri Light" panose="020F0302020204030204" pitchFamily="34" charset="0"/>
              </a:defRPr>
            </a:lvl2pPr>
            <a:lvl3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微软雅黑" pitchFamily="34" charset="-122"/>
                <a:sym typeface="Calibri Light" panose="020F0302020204030204" pitchFamily="34" charset="0"/>
              </a:defRPr>
            </a:lvl3pPr>
            <a:lvl4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微软雅黑" pitchFamily="34" charset="-122"/>
                <a:sym typeface="Calibri Light" panose="020F0302020204030204" pitchFamily="34" charset="0"/>
              </a:defRPr>
            </a:lvl4pPr>
            <a:lvl5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微软雅黑" pitchFamily="34" charset="-122"/>
                <a:sym typeface="Calibri Light" panose="020F03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微软雅黑" pitchFamily="34" charset="-122"/>
                <a:sym typeface="Calibri Light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微软雅黑" pitchFamily="34" charset="-122"/>
                <a:sym typeface="Calibri Light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微软雅黑" pitchFamily="34" charset="-122"/>
                <a:sym typeface="Calibri Light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微软雅黑" pitchFamily="34" charset="-122"/>
                <a:sym typeface="Calibri Light" pitchFamily="34" charset="0"/>
              </a:defRPr>
            </a:lvl9pPr>
          </a:lstStyle>
          <a:p>
            <a:pPr algn="ctr" eaLnBrk="1" hangingPunct="1"/>
            <a:r>
              <a:rPr lang="zh-TW" altLang="en-US" sz="5400" b="1" kern="0" dirty="0">
                <a:solidFill>
                  <a:srgbClr val="3B5686"/>
                </a:solidFill>
                <a:latin typeface="+mn-ea"/>
                <a:ea typeface="+mn-ea"/>
              </a:rPr>
              <a:t>目錄</a:t>
            </a:r>
            <a:endParaRPr lang="zh-CN" altLang="en-US" sz="5400" b="1" kern="0" dirty="0">
              <a:solidFill>
                <a:srgbClr val="3B5686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180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0192E6EC-BB07-1C6C-4EE2-33D01679F9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4130" name="矩形 7">
              <a:extLst>
                <a:ext uri="{FF2B5EF4-FFF2-40B4-BE49-F238E27FC236}">
                  <a16:creationId xmlns:a16="http://schemas.microsoft.com/office/drawing/2014/main" id="{C2D247E8-AA87-AA8B-C86E-7A072EB102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4131" name="等腰三角形 8">
              <a:extLst>
                <a:ext uri="{FF2B5EF4-FFF2-40B4-BE49-F238E27FC236}">
                  <a16:creationId xmlns:a16="http://schemas.microsoft.com/office/drawing/2014/main" id="{7D3FC53F-A559-61C7-5967-AC71B1C8CE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117" name="标题 36">
            <a:extLst>
              <a:ext uri="{FF2B5EF4-FFF2-40B4-BE49-F238E27FC236}">
                <a16:creationId xmlns:a16="http://schemas.microsoft.com/office/drawing/2014/main" id="{A5DB90E9-45F9-E60B-DB40-7A072B2351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60882" y="687413"/>
            <a:ext cx="10515600" cy="1325563"/>
          </a:xfrm>
        </p:spPr>
        <p:txBody>
          <a:bodyPr/>
          <a:lstStyle/>
          <a:p>
            <a:pPr algn="ctr" eaLnBrk="1" hangingPunct="1"/>
            <a:r>
              <a:rPr lang="zh-TW" altLang="en-US" sz="5400" b="1" dirty="0">
                <a:solidFill>
                  <a:srgbClr val="3B5686"/>
                </a:solidFill>
                <a:latin typeface="+mn-ea"/>
                <a:ea typeface="+mn-ea"/>
              </a:rPr>
              <a:t>問題描述</a:t>
            </a:r>
            <a:endParaRPr lang="zh-CN" altLang="en-US" sz="5400" b="1" dirty="0">
              <a:solidFill>
                <a:srgbClr val="3B5686"/>
              </a:solidFill>
              <a:latin typeface="+mn-ea"/>
              <a:ea typeface="+mn-ea"/>
            </a:endParaRP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C4F761E3-1027-4B9A-A8E2-A443F7B50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446" y="2091128"/>
            <a:ext cx="9095107" cy="181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r>
              <a:rPr lang="zh-TW" altLang="en-US" dirty="0"/>
              <a:t>在滿足「每一個城市只能訪問一次」的限制下，找出最短總路徑長，使得適應值</a:t>
            </a:r>
            <a:r>
              <a:rPr lang="en-US" altLang="zh-TW" dirty="0"/>
              <a:t>(</a:t>
            </a:r>
            <a:r>
              <a:rPr lang="zh-TW" altLang="en-US" dirty="0"/>
              <a:t>解</a:t>
            </a:r>
            <a:r>
              <a:rPr lang="en-US" altLang="zh-TW" dirty="0"/>
              <a:t>)</a:t>
            </a:r>
            <a:r>
              <a:rPr lang="zh-TW" altLang="en-US" dirty="0"/>
              <a:t>最佳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B07DB9D-8CFE-4C8C-B5E3-3D654282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700684"/>
              </p:ext>
            </p:extLst>
          </p:nvPr>
        </p:nvGraphicFramePr>
        <p:xfrm>
          <a:off x="2091959" y="336166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947173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64931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14655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296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座標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城市編號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座標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47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(82, 31)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(84, 7)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0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(5, 2)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(7, 29)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64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(12, 18)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(43, 45)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0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(35, 25)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(40, 65)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22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(95, 89)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(60, 69)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2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(40, 72)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(74, 47)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42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11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0192E6EC-BB07-1C6C-4EE2-33D01679F9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4130" name="矩形 7">
              <a:extLst>
                <a:ext uri="{FF2B5EF4-FFF2-40B4-BE49-F238E27FC236}">
                  <a16:creationId xmlns:a16="http://schemas.microsoft.com/office/drawing/2014/main" id="{C2D247E8-AA87-AA8B-C86E-7A072EB102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4131" name="等腰三角形 8">
              <a:extLst>
                <a:ext uri="{FF2B5EF4-FFF2-40B4-BE49-F238E27FC236}">
                  <a16:creationId xmlns:a16="http://schemas.microsoft.com/office/drawing/2014/main" id="{7D3FC53F-A559-61C7-5967-AC71B1C8CE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117" name="标题 36">
            <a:extLst>
              <a:ext uri="{FF2B5EF4-FFF2-40B4-BE49-F238E27FC236}">
                <a16:creationId xmlns:a16="http://schemas.microsoft.com/office/drawing/2014/main" id="{A5DB90E9-45F9-E60B-DB40-7A072B2351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15026"/>
            <a:ext cx="10515600" cy="1325563"/>
          </a:xfrm>
        </p:spPr>
        <p:txBody>
          <a:bodyPr/>
          <a:lstStyle/>
          <a:p>
            <a:pPr algn="ctr" eaLnBrk="1" hangingPunct="1"/>
            <a:r>
              <a:rPr lang="zh-TW" altLang="en-US" sz="5400" b="1" dirty="0">
                <a:solidFill>
                  <a:srgbClr val="3B5686"/>
                </a:solidFill>
                <a:latin typeface="+mn-ea"/>
                <a:ea typeface="+mn-ea"/>
              </a:rPr>
              <a:t>演算法說明 </a:t>
            </a:r>
            <a:r>
              <a:rPr lang="en-US" altLang="zh-TW" sz="5400" b="1" dirty="0">
                <a:solidFill>
                  <a:srgbClr val="3B5686"/>
                </a:solidFill>
                <a:latin typeface="+mn-ea"/>
                <a:ea typeface="+mn-ea"/>
              </a:rPr>
              <a:t>– </a:t>
            </a:r>
            <a:r>
              <a:rPr lang="zh-TW" altLang="en-US" sz="5400" b="1" dirty="0">
                <a:solidFill>
                  <a:srgbClr val="3B5686"/>
                </a:solidFill>
                <a:latin typeface="+mn-ea"/>
                <a:ea typeface="+mn-ea"/>
              </a:rPr>
              <a:t>基因演算法</a:t>
            </a:r>
            <a:r>
              <a:rPr lang="en-US" altLang="zh-TW" sz="5400" b="1" dirty="0">
                <a:solidFill>
                  <a:srgbClr val="3B5686"/>
                </a:solidFill>
                <a:latin typeface="+mn-ea"/>
                <a:ea typeface="+mn-ea"/>
              </a:rPr>
              <a:t>(GA)</a:t>
            </a:r>
            <a:endParaRPr lang="zh-CN" altLang="en-US" sz="5400" b="1" dirty="0">
              <a:solidFill>
                <a:srgbClr val="3B5686"/>
              </a:solidFill>
              <a:latin typeface="+mn-ea"/>
              <a:ea typeface="+mn-ea"/>
            </a:endParaRP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C4F761E3-1027-4B9A-A8E2-A443F7B50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860" y="2972755"/>
            <a:ext cx="9784130" cy="26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染色體採直接路徑表示法：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[ A, B, C, D, E, F ]</a:t>
            </a:r>
          </a:p>
          <a:p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選擇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&amp;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交配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:</a:t>
            </a:r>
          </a:p>
          <a:p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選出前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10%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的染色體作為菁英群體，再從菁英群體的前四名隨機抽兩名當父母進行交配</a:t>
            </a:r>
            <a:endParaRPr lang="en-US" altLang="zh-TW" sz="2000" dirty="0">
              <a:latin typeface="MS UI Gothic" panose="020B0600070205080204" pitchFamily="34" charset="-128"/>
              <a:ea typeface="MS UI Gothic" panose="020B0600070205080204" pitchFamily="34" charset="-128"/>
              <a:sym typeface="Calibri Light" panose="020F0302020204030204" pitchFamily="34" charset="0"/>
            </a:endParaRPr>
          </a:p>
          <a:p>
            <a:pPr>
              <a:buNone/>
            </a:pPr>
            <a:endParaRPr lang="en-US" altLang="zh-TW" sz="2000" dirty="0">
              <a:latin typeface="MS UI Gothic" panose="020B0600070205080204" pitchFamily="34" charset="-128"/>
              <a:ea typeface="MS UI Gothic" panose="020B0600070205080204" pitchFamily="34" charset="-128"/>
              <a:sym typeface="Calibri Light" panose="020F0302020204030204" pitchFamily="34" charset="0"/>
            </a:endParaRPr>
          </a:p>
          <a:p>
            <a:pPr>
              <a:buNone/>
            </a:pP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父染色體</a:t>
            </a:r>
            <a:r>
              <a:rPr lang="zh-CN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：</a:t>
            </a:r>
            <a:r>
              <a:rPr lang="en-US" altLang="zh-CN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A -&gt; </a:t>
            </a:r>
            <a:r>
              <a:rPr lang="en-US" altLang="zh-CN" sz="2000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B -&gt; D -&gt; C </a:t>
            </a:r>
            <a:r>
              <a:rPr lang="en-US" altLang="zh-CN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-&gt; E -&gt; G -&gt; F</a:t>
            </a:r>
          </a:p>
          <a:p>
            <a:pPr>
              <a:buNone/>
            </a:pP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母染色體</a:t>
            </a:r>
            <a:r>
              <a:rPr lang="zh-CN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：</a:t>
            </a:r>
            <a:r>
              <a:rPr lang="en-US" altLang="zh-CN" sz="2000" dirty="0">
                <a:solidFill>
                  <a:srgbClr val="FFC000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C</a:t>
            </a:r>
            <a:r>
              <a:rPr lang="en-US" altLang="zh-CN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 -&gt; </a:t>
            </a:r>
            <a:r>
              <a:rPr lang="en-US" altLang="zh-CN" sz="2000" dirty="0">
                <a:solidFill>
                  <a:srgbClr val="FFC000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B</a:t>
            </a:r>
            <a:r>
              <a:rPr lang="en-US" altLang="zh-CN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 -&gt; A -&gt; </a:t>
            </a:r>
            <a:r>
              <a:rPr lang="en-US" altLang="zh-CN" sz="2000" dirty="0">
                <a:solidFill>
                  <a:srgbClr val="FFC000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D</a:t>
            </a:r>
            <a:r>
              <a:rPr lang="en-US" altLang="zh-CN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 -&gt; E -&gt; F -&gt; G</a:t>
            </a:r>
          </a:p>
          <a:p>
            <a:pPr>
              <a:buNone/>
            </a:pPr>
            <a:r>
              <a:rPr lang="zh-CN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移除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母染色體</a:t>
            </a:r>
            <a:r>
              <a:rPr lang="zh-CN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路徑中的</a:t>
            </a:r>
            <a:r>
              <a:rPr lang="en-US" altLang="zh-CN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BDC</a:t>
            </a:r>
            <a:r>
              <a:rPr lang="zh-CN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，得到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母染色體</a:t>
            </a:r>
            <a:r>
              <a:rPr lang="zh-CN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路徑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*</a:t>
            </a:r>
            <a:r>
              <a:rPr lang="zh-CN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：</a:t>
            </a:r>
            <a:r>
              <a:rPr lang="en-US" altLang="zh-CN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A -&gt; E -&gt; F -&gt; G</a:t>
            </a:r>
          </a:p>
          <a:p>
            <a:pPr>
              <a:buNone/>
            </a:pPr>
            <a:r>
              <a:rPr lang="zh-CN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把</a:t>
            </a:r>
            <a:r>
              <a:rPr lang="en-US" altLang="zh-CN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BDC</a:t>
            </a:r>
            <a:r>
              <a:rPr lang="zh-CN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隨機放入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母染色體</a:t>
            </a:r>
            <a:r>
              <a:rPr lang="zh-CN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路徑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*</a:t>
            </a:r>
            <a:r>
              <a:rPr lang="zh-CN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當中，得到新路徑：</a:t>
            </a:r>
            <a:r>
              <a:rPr lang="en-US" altLang="zh-CN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A -&gt; E -&gt; </a:t>
            </a:r>
            <a:r>
              <a:rPr lang="en-US" altLang="zh-CN" sz="2000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B -&gt; D -&gt; C </a:t>
            </a:r>
            <a:r>
              <a:rPr lang="en-US" altLang="zh-CN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-&gt; F -&gt; G</a:t>
            </a:r>
          </a:p>
          <a:p>
            <a:endParaRPr lang="en-US" altLang="zh-CN" sz="2000" dirty="0">
              <a:latin typeface="MS UI Gothic" panose="020B0600070205080204" pitchFamily="34" charset="-128"/>
              <a:ea typeface="MS UI Gothic" panose="020B0600070205080204" pitchFamily="34" charset="-128"/>
              <a:sym typeface="Calibri Light" panose="020F0302020204030204" pitchFamily="34" charset="0"/>
            </a:endParaRPr>
          </a:p>
          <a:p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突變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:</a:t>
            </a:r>
          </a:p>
          <a:p>
            <a:pPr>
              <a:buNone/>
            </a:pP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採用</a:t>
            </a:r>
            <a:r>
              <a:rPr lang="zh-TW" altLang="en-US" sz="2000" b="1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隨機交換突變</a:t>
            </a:r>
            <a:endParaRPr lang="en-US" altLang="zh-TW" sz="2000" b="1" dirty="0">
              <a:latin typeface="MS UI Gothic" panose="020B0600070205080204" pitchFamily="34" charset="-128"/>
              <a:ea typeface="MS UI Gothic" panose="020B0600070205080204" pitchFamily="34" charset="-128"/>
              <a:sym typeface="Calibri Light" panose="020F0302020204030204" pitchFamily="34" charset="0"/>
            </a:endParaRPr>
          </a:p>
          <a:p>
            <a:pPr>
              <a:buNone/>
            </a:pP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假設父路徑：</a:t>
            </a:r>
            <a:r>
              <a:rPr lang="en-US" altLang="zh-CN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A -&gt; </a:t>
            </a:r>
            <a:r>
              <a:rPr lang="en-US" altLang="zh-CN" sz="2000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B</a:t>
            </a:r>
            <a:r>
              <a:rPr lang="en-US" altLang="zh-CN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 -&gt; D -&gt; </a:t>
            </a:r>
            <a:r>
              <a:rPr lang="en-US" altLang="zh-CN" sz="2000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C</a:t>
            </a:r>
            <a:r>
              <a:rPr lang="en-US" altLang="zh-CN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 -&gt; E -&gt; G -&gt; F</a:t>
            </a:r>
          </a:p>
          <a:p>
            <a:pPr>
              <a:buNone/>
            </a:pP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隨機抽取兩城市交換路徑：</a:t>
            </a:r>
            <a:r>
              <a:rPr lang="en-US" altLang="zh-CN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A -&gt; </a:t>
            </a:r>
            <a:r>
              <a:rPr lang="en-US" altLang="zh-TW" sz="2000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C</a:t>
            </a:r>
            <a:r>
              <a:rPr lang="en-US" altLang="zh-CN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 -&gt; D -&gt; </a:t>
            </a:r>
            <a:r>
              <a:rPr lang="en-US" altLang="zh-TW" sz="2000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B</a:t>
            </a:r>
            <a:r>
              <a:rPr lang="en-US" altLang="zh-CN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 -&gt; E -&gt; G -&gt; F</a:t>
            </a:r>
          </a:p>
          <a:p>
            <a:endParaRPr lang="zh-CN" altLang="en-US" sz="2000" dirty="0">
              <a:latin typeface="MS UI Gothic" panose="020B0600070205080204" pitchFamily="34" charset="-128"/>
              <a:ea typeface="MS UI Gothic" panose="020B0600070205080204" pitchFamily="34" charset="-128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0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0192E6EC-BB07-1C6C-4EE2-33D01679F9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4130" name="矩形 7">
              <a:extLst>
                <a:ext uri="{FF2B5EF4-FFF2-40B4-BE49-F238E27FC236}">
                  <a16:creationId xmlns:a16="http://schemas.microsoft.com/office/drawing/2014/main" id="{C2D247E8-AA87-AA8B-C86E-7A072EB102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4131" name="等腰三角形 8">
              <a:extLst>
                <a:ext uri="{FF2B5EF4-FFF2-40B4-BE49-F238E27FC236}">
                  <a16:creationId xmlns:a16="http://schemas.microsoft.com/office/drawing/2014/main" id="{7D3FC53F-A559-61C7-5967-AC71B1C8CE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117" name="标题 36">
            <a:extLst>
              <a:ext uri="{FF2B5EF4-FFF2-40B4-BE49-F238E27FC236}">
                <a16:creationId xmlns:a16="http://schemas.microsoft.com/office/drawing/2014/main" id="{A5DB90E9-45F9-E60B-DB40-7A072B2351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15026"/>
            <a:ext cx="10515600" cy="1325563"/>
          </a:xfrm>
        </p:spPr>
        <p:txBody>
          <a:bodyPr/>
          <a:lstStyle/>
          <a:p>
            <a:pPr algn="ctr" eaLnBrk="1" hangingPunct="1"/>
            <a:r>
              <a:rPr lang="zh-TW" altLang="en-US" sz="5400" b="1" dirty="0">
                <a:solidFill>
                  <a:srgbClr val="3B5686"/>
                </a:solidFill>
                <a:latin typeface="+mn-ea"/>
                <a:ea typeface="+mn-ea"/>
              </a:rPr>
              <a:t>演算法說明 </a:t>
            </a:r>
            <a:r>
              <a:rPr lang="en-US" altLang="zh-TW" sz="5400" b="1" dirty="0">
                <a:solidFill>
                  <a:srgbClr val="3B5686"/>
                </a:solidFill>
                <a:latin typeface="+mn-ea"/>
                <a:ea typeface="+mn-ea"/>
              </a:rPr>
              <a:t>– </a:t>
            </a:r>
            <a:r>
              <a:rPr lang="zh-TW" altLang="en-US" sz="5400" b="1" dirty="0">
                <a:solidFill>
                  <a:srgbClr val="3B5686"/>
                </a:solidFill>
                <a:latin typeface="+mn-ea"/>
                <a:ea typeface="+mn-ea"/>
              </a:rPr>
              <a:t>粒子群演算法</a:t>
            </a:r>
            <a:r>
              <a:rPr lang="en-US" altLang="zh-TW" sz="5400" b="1" dirty="0">
                <a:solidFill>
                  <a:srgbClr val="3B5686"/>
                </a:solidFill>
                <a:latin typeface="+mn-ea"/>
                <a:ea typeface="+mn-ea"/>
              </a:rPr>
              <a:t>(PSO)</a:t>
            </a:r>
            <a:endParaRPr lang="zh-CN" altLang="en-US" sz="5400" b="1" dirty="0">
              <a:solidFill>
                <a:srgbClr val="3B5686"/>
              </a:solidFill>
              <a:latin typeface="+mn-ea"/>
              <a:ea typeface="+mn-ea"/>
            </a:endParaRP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C4F761E3-1027-4B9A-A8E2-A443F7B50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860" y="2972755"/>
            <a:ext cx="9784130" cy="26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交換子 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s:</a:t>
            </a:r>
          </a:p>
          <a:p>
            <a:pPr>
              <a:buNone/>
            </a:pP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定義為 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s=</a:t>
            </a:r>
            <a:r>
              <a:rPr lang="en-US" altLang="zh-TW" sz="20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SwapX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(</a:t>
            </a:r>
            <a:r>
              <a:rPr lang="en-US" altLang="zh-TW" sz="20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i,j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)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，</a:t>
            </a:r>
            <a:b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</a:b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e.g.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現有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Xi = (1, 3, 5 ,2 ,4)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，對其進行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s=</a:t>
            </a:r>
            <a:r>
              <a:rPr lang="en-US" altLang="zh-TW" sz="20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SwapX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(1, 3)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，得到新的序列 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X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= (</a:t>
            </a:r>
            <a:r>
              <a:rPr lang="en-US" altLang="zh-TW" sz="2000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5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3, </a:t>
            </a:r>
            <a:r>
              <a:rPr lang="en-US" altLang="zh-TW" sz="2000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2, 4)</a:t>
            </a:r>
          </a:p>
          <a:p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交換序列 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ss:</a:t>
            </a:r>
          </a:p>
          <a:p>
            <a:pPr>
              <a:buNone/>
            </a:pP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為一組有前後順序的交換子集合，即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ss = [Swap1, Swap2,….]</a:t>
            </a:r>
          </a:p>
          <a:p>
            <a:pPr>
              <a:buNone/>
            </a:pP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e.g. Xi = (1, 3, 5 ,2 ,4)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，對其進行交換序列 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ss = [(3, 2), (1, 5)]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，得到新的序列 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X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=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(</a:t>
            </a:r>
            <a:r>
              <a:rPr lang="en-US" altLang="zh-TW" sz="2000" dirty="0">
                <a:solidFill>
                  <a:srgbClr val="FFC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4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5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3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2, </a:t>
            </a:r>
            <a:r>
              <a:rPr lang="en-US" altLang="zh-TW" sz="2000" dirty="0">
                <a:solidFill>
                  <a:srgbClr val="FFC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)</a:t>
            </a:r>
            <a:endParaRPr lang="sv-SE" altLang="zh-TW" sz="2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速度更新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:	</a:t>
            </a:r>
          </a:p>
          <a:p>
            <a:endParaRPr lang="en-US" altLang="zh-TW" sz="2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>
              <a:buNone/>
            </a:pP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其中</a:t>
            </a:r>
            <a:r>
              <a:rPr lang="en-US" altLang="zh-TW" sz="20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Pbest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– Xi = ss</a:t>
            </a:r>
          </a:p>
          <a:p>
            <a:pPr>
              <a:buNone/>
            </a:pPr>
            <a:endParaRPr lang="en-US" altLang="zh-TW" sz="2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位置更新</a:t>
            </a:r>
            <a:r>
              <a:rPr lang="en-US" altLang="zh-TW" sz="1800" dirty="0">
                <a:latin typeface="+mn-ea"/>
                <a:ea typeface="+mn-ea"/>
              </a:rPr>
              <a:t>:</a:t>
            </a:r>
            <a:endParaRPr lang="zh-CN" altLang="en-US" sz="1800" dirty="0">
              <a:latin typeface="+mn-ea"/>
              <a:ea typeface="+mn-ea"/>
              <a:sym typeface="Calibri Light" panose="020F0302020204030204" pitchFamily="34" charset="0"/>
            </a:endParaRPr>
          </a:p>
          <a:p>
            <a:endParaRPr lang="sv-SE" altLang="zh-TW" sz="1800" dirty="0">
              <a:latin typeface="+mn-ea"/>
              <a:ea typeface="+mn-ea"/>
            </a:endParaRPr>
          </a:p>
          <a:p>
            <a:pPr>
              <a:buNone/>
            </a:pPr>
            <a:endParaRPr lang="sv-SE" altLang="zh-CN" sz="1800" dirty="0">
              <a:latin typeface="+mn-ea"/>
              <a:ea typeface="+mn-ea"/>
              <a:sym typeface="Calibri Light" panose="020F03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A5B8CD8-B4F0-4AE1-9E4F-DB3E48CF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94" y="4513803"/>
            <a:ext cx="4695886" cy="47784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B11B553-A8C2-4431-B14C-37EAD849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349" y="6191141"/>
            <a:ext cx="1983000" cy="48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3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0192E6EC-BB07-1C6C-4EE2-33D01679F9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4130" name="矩形 7">
              <a:extLst>
                <a:ext uri="{FF2B5EF4-FFF2-40B4-BE49-F238E27FC236}">
                  <a16:creationId xmlns:a16="http://schemas.microsoft.com/office/drawing/2014/main" id="{C2D247E8-AA87-AA8B-C86E-7A072EB102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4131" name="等腰三角形 8">
              <a:extLst>
                <a:ext uri="{FF2B5EF4-FFF2-40B4-BE49-F238E27FC236}">
                  <a16:creationId xmlns:a16="http://schemas.microsoft.com/office/drawing/2014/main" id="{7D3FC53F-A559-61C7-5967-AC71B1C8CE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117" name="标题 36">
            <a:extLst>
              <a:ext uri="{FF2B5EF4-FFF2-40B4-BE49-F238E27FC236}">
                <a16:creationId xmlns:a16="http://schemas.microsoft.com/office/drawing/2014/main" id="{A5DB90E9-45F9-E60B-DB40-7A072B2351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15026"/>
            <a:ext cx="10515600" cy="1325563"/>
          </a:xfrm>
        </p:spPr>
        <p:txBody>
          <a:bodyPr/>
          <a:lstStyle/>
          <a:p>
            <a:pPr algn="ctr" eaLnBrk="1" hangingPunct="1"/>
            <a:r>
              <a:rPr lang="zh-TW" altLang="en-US" sz="5400" b="1" dirty="0">
                <a:solidFill>
                  <a:srgbClr val="3B5686"/>
                </a:solidFill>
                <a:latin typeface="+mn-ea"/>
                <a:ea typeface="+mn-ea"/>
              </a:rPr>
              <a:t>演算法說明 </a:t>
            </a:r>
            <a:r>
              <a:rPr lang="en-US" altLang="zh-TW" sz="5400" b="1" dirty="0">
                <a:solidFill>
                  <a:srgbClr val="3B5686"/>
                </a:solidFill>
                <a:latin typeface="+mn-ea"/>
                <a:ea typeface="+mn-ea"/>
              </a:rPr>
              <a:t>– </a:t>
            </a:r>
            <a:r>
              <a:rPr lang="zh-TW" altLang="en-US" sz="5400" b="1" dirty="0">
                <a:solidFill>
                  <a:srgbClr val="3B5686"/>
                </a:solidFill>
                <a:latin typeface="+mn-ea"/>
                <a:ea typeface="+mn-ea"/>
              </a:rPr>
              <a:t>參數設定</a:t>
            </a:r>
            <a:endParaRPr lang="zh-CN" altLang="en-US" sz="5400" b="1" dirty="0">
              <a:solidFill>
                <a:srgbClr val="3B5686"/>
              </a:solidFill>
              <a:latin typeface="+mn-ea"/>
              <a:ea typeface="+mn-ea"/>
            </a:endParaRP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C4F761E3-1027-4B9A-A8E2-A443F7B50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580" y="2392120"/>
            <a:ext cx="9784130" cy="26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r>
              <a:rPr lang="en-US" altLang="zh-CN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GA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：</a:t>
            </a:r>
            <a:endParaRPr lang="en-US" altLang="zh-TW" sz="2000" dirty="0">
              <a:latin typeface="MS UI Gothic" panose="020B0600070205080204" pitchFamily="34" charset="-128"/>
              <a:ea typeface="MS UI Gothic" panose="020B0600070205080204" pitchFamily="34" charset="-128"/>
              <a:sym typeface="Calibri Light" panose="020F0302020204030204" pitchFamily="34" charset="0"/>
            </a:endParaRPr>
          </a:p>
          <a:p>
            <a:endParaRPr lang="en-US" altLang="zh-TW" sz="2000" dirty="0">
              <a:latin typeface="MS UI Gothic" panose="020B0600070205080204" pitchFamily="34" charset="-128"/>
              <a:ea typeface="MS UI Gothic" panose="020B0600070205080204" pitchFamily="34" charset="-128"/>
              <a:sym typeface="Calibri Light" panose="020F0302020204030204" pitchFamily="34" charset="0"/>
            </a:endParaRPr>
          </a:p>
          <a:p>
            <a:endParaRPr lang="en-US" altLang="zh-TW" sz="2000" dirty="0">
              <a:latin typeface="MS UI Gothic" panose="020B0600070205080204" pitchFamily="34" charset="-128"/>
              <a:ea typeface="MS UI Gothic" panose="020B0600070205080204" pitchFamily="34" charset="-128"/>
              <a:sym typeface="Calibri Light" panose="020F0302020204030204" pitchFamily="34" charset="0"/>
            </a:endParaRPr>
          </a:p>
          <a:p>
            <a:endParaRPr lang="en-US" altLang="zh-TW" sz="2000" dirty="0">
              <a:latin typeface="MS UI Gothic" panose="020B0600070205080204" pitchFamily="34" charset="-128"/>
              <a:ea typeface="MS UI Gothic" panose="020B0600070205080204" pitchFamily="34" charset="-128"/>
              <a:sym typeface="Calibri Light" panose="020F0302020204030204" pitchFamily="34" charset="0"/>
            </a:endParaRPr>
          </a:p>
          <a:p>
            <a:endParaRPr lang="en-US" altLang="zh-TW" sz="2000" dirty="0">
              <a:latin typeface="MS UI Gothic" panose="020B0600070205080204" pitchFamily="34" charset="-128"/>
              <a:ea typeface="MS UI Gothic" panose="020B0600070205080204" pitchFamily="34" charset="-128"/>
              <a:sym typeface="Calibri Light" panose="020F0302020204030204" pitchFamily="34" charset="0"/>
            </a:endParaRPr>
          </a:p>
          <a:p>
            <a:endParaRPr lang="en-US" altLang="zh-CN" sz="2000" dirty="0">
              <a:latin typeface="MS UI Gothic" panose="020B0600070205080204" pitchFamily="34" charset="-128"/>
              <a:ea typeface="MS UI Gothic" panose="020B0600070205080204" pitchFamily="34" charset="-128"/>
              <a:sym typeface="Calibri Light" panose="020F0302020204030204" pitchFamily="34" charset="0"/>
            </a:endParaRPr>
          </a:p>
          <a:p>
            <a:r>
              <a:rPr lang="en-US" altLang="zh-CN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PSO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  <a:sym typeface="Calibri Light" panose="020F0302020204030204" pitchFamily="34" charset="0"/>
              </a:rPr>
              <a:t>：</a:t>
            </a:r>
            <a:endParaRPr lang="en-US" altLang="zh-CN" sz="2000" dirty="0">
              <a:latin typeface="MS UI Gothic" panose="020B0600070205080204" pitchFamily="34" charset="-128"/>
              <a:ea typeface="MS UI Gothic" panose="020B0600070205080204" pitchFamily="34" charset="-128"/>
              <a:sym typeface="Calibri Light" panose="020F030202020403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EA924F5-8FB4-4573-8FA9-1E8DCC2CD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15656"/>
              </p:ext>
            </p:extLst>
          </p:nvPr>
        </p:nvGraphicFramePr>
        <p:xfrm>
          <a:off x="2316813" y="192857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706687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9272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2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ea"/>
                          <a:ea typeface="+mn-ea"/>
                          <a:sym typeface="Calibri Light" panose="020F0302020204030204" pitchFamily="34" charset="0"/>
                        </a:rPr>
                        <a:t>Population size 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ea"/>
                          <a:ea typeface="+mn-ea"/>
                          <a:sym typeface="Calibri Light" panose="020F0302020204030204" pitchFamily="34" charset="0"/>
                        </a:rPr>
                        <a:t>100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9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+mn-ea"/>
                          <a:ea typeface="+mn-ea"/>
                          <a:sym typeface="Calibri Light" panose="020F0302020204030204" pitchFamily="34" charset="0"/>
                        </a:rPr>
                        <a:t>E</a:t>
                      </a:r>
                      <a:r>
                        <a:rPr lang="en-US" altLang="zh-CN" sz="1800" dirty="0">
                          <a:latin typeface="+mn-ea"/>
                          <a:ea typeface="+mn-ea"/>
                          <a:sym typeface="Calibri Light" panose="020F0302020204030204" pitchFamily="34" charset="0"/>
                        </a:rPr>
                        <a:t>lite rate 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ea"/>
                          <a:ea typeface="+mn-ea"/>
                          <a:sym typeface="Calibri Light" panose="020F0302020204030204" pitchFamily="34" charset="0"/>
                        </a:rPr>
                        <a:t>0.1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5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+mn-ea"/>
                          <a:ea typeface="+mn-ea"/>
                          <a:sym typeface="Calibri Light" panose="020F0302020204030204" pitchFamily="34" charset="0"/>
                        </a:rPr>
                        <a:t>V</a:t>
                      </a:r>
                      <a:r>
                        <a:rPr lang="en-US" altLang="zh-CN" sz="1800" dirty="0">
                          <a:latin typeface="+mn-ea"/>
                          <a:ea typeface="+mn-ea"/>
                          <a:sym typeface="Calibri Light" panose="020F0302020204030204" pitchFamily="34" charset="0"/>
                        </a:rPr>
                        <a:t>ariant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ea"/>
                          <a:ea typeface="+mn-ea"/>
                          <a:sym typeface="Calibri Light" panose="020F0302020204030204" pitchFamily="34" charset="0"/>
                        </a:rPr>
                        <a:t>3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0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+mn-ea"/>
                          <a:ea typeface="+mn-ea"/>
                          <a:sym typeface="Calibri Light" panose="020F0302020204030204" pitchFamily="34" charset="0"/>
                        </a:rPr>
                        <a:t>M</a:t>
                      </a:r>
                      <a:r>
                        <a:rPr lang="en-US" altLang="zh-CN" sz="1800" dirty="0">
                          <a:latin typeface="+mn-ea"/>
                          <a:ea typeface="+mn-ea"/>
                          <a:sym typeface="Calibri Light" panose="020F0302020204030204" pitchFamily="34" charset="0"/>
                        </a:rPr>
                        <a:t>utation rate 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ea"/>
                          <a:ea typeface="+mn-ea"/>
                          <a:sym typeface="Calibri Light" panose="020F0302020204030204" pitchFamily="34" charset="0"/>
                        </a:rPr>
                        <a:t>0.02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18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+mn-ea"/>
                          <a:ea typeface="+mn-ea"/>
                          <a:sym typeface="Calibri Light" panose="020F0302020204030204" pitchFamily="34" charset="0"/>
                        </a:rPr>
                        <a:t>I</a:t>
                      </a:r>
                      <a:r>
                        <a:rPr lang="en-US" altLang="zh-CN" sz="1800" dirty="0">
                          <a:latin typeface="+mn-ea"/>
                          <a:ea typeface="+mn-ea"/>
                          <a:sym typeface="Calibri Light" panose="020F0302020204030204" pitchFamily="34" charset="0"/>
                        </a:rPr>
                        <a:t>teration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ea"/>
                          <a:ea typeface="+mn-ea"/>
                          <a:sym typeface="Calibri Light" panose="020F0302020204030204" pitchFamily="34" charset="0"/>
                        </a:rPr>
                        <a:t>50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99659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0AF9B94-BD35-4C89-9E41-B97402AD1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18503"/>
              </p:ext>
            </p:extLst>
          </p:nvPr>
        </p:nvGraphicFramePr>
        <p:xfrm>
          <a:off x="2316813" y="448877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915083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45858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95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W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1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0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c1 , c2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0.4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0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Swarm size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40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1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Iteration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50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881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92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0192E6EC-BB07-1C6C-4EE2-33D01679F9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4130" name="矩形 7">
              <a:extLst>
                <a:ext uri="{FF2B5EF4-FFF2-40B4-BE49-F238E27FC236}">
                  <a16:creationId xmlns:a16="http://schemas.microsoft.com/office/drawing/2014/main" id="{C2D247E8-AA87-AA8B-C86E-7A072EB102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4131" name="等腰三角形 8">
              <a:extLst>
                <a:ext uri="{FF2B5EF4-FFF2-40B4-BE49-F238E27FC236}">
                  <a16:creationId xmlns:a16="http://schemas.microsoft.com/office/drawing/2014/main" id="{7D3FC53F-A559-61C7-5967-AC71B1C8CE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117" name="标题 36">
            <a:extLst>
              <a:ext uri="{FF2B5EF4-FFF2-40B4-BE49-F238E27FC236}">
                <a16:creationId xmlns:a16="http://schemas.microsoft.com/office/drawing/2014/main" id="{A5DB90E9-45F9-E60B-DB40-7A072B2351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15026"/>
            <a:ext cx="10515600" cy="1325563"/>
          </a:xfrm>
        </p:spPr>
        <p:txBody>
          <a:bodyPr/>
          <a:lstStyle/>
          <a:p>
            <a:pPr algn="ctr" eaLnBrk="1" hangingPunct="1"/>
            <a:r>
              <a:rPr lang="zh-TW" altLang="en-US" sz="5400" b="1" dirty="0">
                <a:solidFill>
                  <a:srgbClr val="3B5686"/>
                </a:solidFill>
                <a:latin typeface="+mn-ea"/>
                <a:ea typeface="+mn-ea"/>
              </a:rPr>
              <a:t>實驗結果</a:t>
            </a:r>
            <a:endParaRPr lang="zh-CN" altLang="en-US" sz="5400" b="1" dirty="0">
              <a:solidFill>
                <a:srgbClr val="3B5686"/>
              </a:solidFill>
              <a:latin typeface="+mn-ea"/>
              <a:ea typeface="+mn-ea"/>
            </a:endParaRP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C4F761E3-1027-4B9A-A8E2-A443F7B50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982" y="1721695"/>
            <a:ext cx="6867294" cy="906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r>
              <a:rPr lang="zh-TW" altLang="en-US" dirty="0">
                <a:latin typeface="+mn-ea"/>
                <a:ea typeface="+mn-ea"/>
              </a:rPr>
              <a:t>使用</a:t>
            </a:r>
            <a:r>
              <a:rPr lang="en-US" altLang="zh-TW" dirty="0">
                <a:latin typeface="+mn-ea"/>
                <a:ea typeface="+mn-ea"/>
              </a:rPr>
              <a:t>GA</a:t>
            </a:r>
            <a:r>
              <a:rPr lang="zh-TW" altLang="en-US" dirty="0">
                <a:latin typeface="+mn-ea"/>
                <a:ea typeface="+mn-ea"/>
              </a:rPr>
              <a:t>演算法和</a:t>
            </a:r>
            <a:r>
              <a:rPr lang="en-US" altLang="zh-TW" dirty="0">
                <a:latin typeface="+mn-ea"/>
                <a:ea typeface="+mn-ea"/>
              </a:rPr>
              <a:t>PSO</a:t>
            </a:r>
            <a:r>
              <a:rPr lang="zh-TW" altLang="en-US" dirty="0">
                <a:latin typeface="+mn-ea"/>
                <a:ea typeface="+mn-ea"/>
              </a:rPr>
              <a:t>演算法各跑</a:t>
            </a:r>
            <a:r>
              <a:rPr lang="en-US" altLang="zh-TW" dirty="0">
                <a:latin typeface="+mn-ea"/>
                <a:ea typeface="+mn-ea"/>
              </a:rPr>
              <a:t>30</a:t>
            </a:r>
            <a:r>
              <a:rPr lang="zh-TW" altLang="en-US" dirty="0">
                <a:latin typeface="+mn-ea"/>
                <a:ea typeface="+mn-ea"/>
              </a:rPr>
              <a:t>次</a:t>
            </a:r>
            <a:endParaRPr lang="en-US" altLang="zh-TW" dirty="0">
              <a:latin typeface="+mn-ea"/>
              <a:ea typeface="+mn-ea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D8B733A-F45A-47EB-97EC-AD16119C2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395629"/>
              </p:ext>
            </p:extLst>
          </p:nvPr>
        </p:nvGraphicFramePr>
        <p:xfrm>
          <a:off x="1957048" y="2995572"/>
          <a:ext cx="812799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647433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2264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7901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PSO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最佳解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336.8647623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343.8865294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43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平均值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358.8573974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383.6173633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5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最佳解路徑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+mn-ea"/>
                          <a:ea typeface="+mn-ea"/>
                        </a:rPr>
                        <a:t>[7, 4, 3, 2, 8, 9, 10, 6, 11, 5,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12, 1, 7]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  <a:sym typeface="Calibri Light" panose="020F0302020204030204" pitchFamily="34" charset="0"/>
                        </a:rPr>
                        <a:t>[2, 8, 4, 9, 10, 6, 11, 5, 12, 1, 7, 3, 2]</a:t>
                      </a:r>
                      <a:endParaRPr lang="zh-CN" altLang="en-US" dirty="0">
                        <a:latin typeface="+mn-ea"/>
                        <a:ea typeface="+mn-ea"/>
                        <a:sym typeface="Calibri Light" panose="020F0302020204030204" pitchFamily="34" charset="0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16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62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0192E6EC-BB07-1C6C-4EE2-33D01679F9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4130" name="矩形 7">
              <a:extLst>
                <a:ext uri="{FF2B5EF4-FFF2-40B4-BE49-F238E27FC236}">
                  <a16:creationId xmlns:a16="http://schemas.microsoft.com/office/drawing/2014/main" id="{C2D247E8-AA87-AA8B-C86E-7A072EB102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4131" name="等腰三角形 8">
              <a:extLst>
                <a:ext uri="{FF2B5EF4-FFF2-40B4-BE49-F238E27FC236}">
                  <a16:creationId xmlns:a16="http://schemas.microsoft.com/office/drawing/2014/main" id="{7D3FC53F-A559-61C7-5967-AC71B1C8CE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117" name="标题 36">
            <a:extLst>
              <a:ext uri="{FF2B5EF4-FFF2-40B4-BE49-F238E27FC236}">
                <a16:creationId xmlns:a16="http://schemas.microsoft.com/office/drawing/2014/main" id="{A5DB90E9-45F9-E60B-DB40-7A072B2351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15026"/>
            <a:ext cx="10515600" cy="1325563"/>
          </a:xfrm>
        </p:spPr>
        <p:txBody>
          <a:bodyPr/>
          <a:lstStyle/>
          <a:p>
            <a:pPr algn="ctr" eaLnBrk="1" hangingPunct="1"/>
            <a:r>
              <a:rPr lang="zh-TW" altLang="en-US" sz="5400" b="1" dirty="0">
                <a:solidFill>
                  <a:srgbClr val="3B5686"/>
                </a:solidFill>
                <a:latin typeface="+mn-ea"/>
                <a:ea typeface="+mn-ea"/>
              </a:rPr>
              <a:t>參考資料</a:t>
            </a:r>
            <a:endParaRPr lang="zh-CN" altLang="en-US" sz="5400" b="1" dirty="0">
              <a:solidFill>
                <a:srgbClr val="3B5686"/>
              </a:solidFill>
              <a:latin typeface="+mn-ea"/>
              <a:ea typeface="+mn-ea"/>
            </a:endParaRP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C4F761E3-1027-4B9A-A8E2-A443F7B50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671" y="3429000"/>
            <a:ext cx="8598657" cy="906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r>
              <a:rPr lang="zh-TW" altLang="en-US" b="1" dirty="0">
                <a:hlinkClick r:id="rId2"/>
              </a:rPr>
              <a:t>用基因遺傳演算法</a:t>
            </a:r>
            <a:r>
              <a:rPr lang="en-US" altLang="zh-TW" b="1" dirty="0">
                <a:hlinkClick r:id="rId2"/>
              </a:rPr>
              <a:t>(Genetic Algorithm)</a:t>
            </a:r>
            <a:r>
              <a:rPr lang="zh-TW" altLang="en-US" b="1" dirty="0">
                <a:hlinkClick r:id="rId2"/>
              </a:rPr>
              <a:t>解旅行推銷員問題</a:t>
            </a:r>
            <a:r>
              <a:rPr lang="en-US" altLang="zh-TW" b="1" dirty="0">
                <a:hlinkClick r:id="rId2"/>
              </a:rPr>
              <a:t>(TSP)</a:t>
            </a:r>
            <a:endParaRPr lang="en-US" altLang="zh-TW" b="1" dirty="0"/>
          </a:p>
          <a:p>
            <a:endParaRPr lang="en-US" altLang="zh-TW" dirty="0">
              <a:latin typeface="+mn-ea"/>
              <a:ea typeface="+mn-ea"/>
            </a:endParaRPr>
          </a:p>
          <a:p>
            <a:pPr latinLnBrk="1"/>
            <a:r>
              <a:rPr lang="en-US" altLang="zh-TW" b="1" dirty="0">
                <a:hlinkClick r:id="rId3"/>
              </a:rPr>
              <a:t>【</a:t>
            </a:r>
            <a:r>
              <a:rPr lang="zh-TW" altLang="en-US" b="1" dirty="0">
                <a:hlinkClick r:id="rId3"/>
              </a:rPr>
              <a:t>建模算法</a:t>
            </a:r>
            <a:r>
              <a:rPr lang="en-US" altLang="zh-TW" b="1" dirty="0">
                <a:hlinkClick r:id="rId3"/>
              </a:rPr>
              <a:t>】</a:t>
            </a:r>
            <a:r>
              <a:rPr lang="zh-TW" altLang="en-US" b="1" dirty="0">
                <a:hlinkClick r:id="rId3"/>
              </a:rPr>
              <a:t>基於粒子群算法求解</a:t>
            </a:r>
            <a:r>
              <a:rPr lang="en-US" altLang="zh-TW" b="1" dirty="0">
                <a:hlinkClick r:id="rId3"/>
              </a:rPr>
              <a:t>TSP</a:t>
            </a:r>
            <a:r>
              <a:rPr lang="zh-TW" altLang="en-US" b="1" dirty="0">
                <a:hlinkClick r:id="rId3"/>
              </a:rPr>
              <a:t>問題（</a:t>
            </a:r>
            <a:r>
              <a:rPr lang="en-US" altLang="zh-TW" b="1" dirty="0">
                <a:hlinkClick r:id="rId3"/>
              </a:rPr>
              <a:t>Python</a:t>
            </a:r>
            <a:r>
              <a:rPr lang="zh-TW" altLang="en-US" b="1" dirty="0">
                <a:hlinkClick r:id="rId3"/>
              </a:rPr>
              <a:t>實現）</a:t>
            </a:r>
            <a:endParaRPr lang="en-US" altLang="zh-TW" b="1" dirty="0"/>
          </a:p>
          <a:p>
            <a:pPr latinLnBrk="1"/>
            <a:endParaRPr lang="en-US" altLang="zh-TW" b="1" dirty="0"/>
          </a:p>
          <a:p>
            <a:pPr latinLnBrk="1"/>
            <a:r>
              <a:rPr lang="zh-TW" altLang="en-US" b="1" dirty="0">
                <a:hlinkClick r:id="rId4"/>
              </a:rPr>
              <a:t>粒子群算法（</a:t>
            </a:r>
            <a:r>
              <a:rPr lang="en-US" altLang="zh-TW" b="1" dirty="0">
                <a:hlinkClick r:id="rId4"/>
              </a:rPr>
              <a:t>PSO</a:t>
            </a:r>
            <a:r>
              <a:rPr lang="zh-TW" altLang="en-US" b="1" dirty="0">
                <a:hlinkClick r:id="rId4"/>
              </a:rPr>
              <a:t>）求解</a:t>
            </a:r>
            <a:r>
              <a:rPr lang="en-US" altLang="zh-TW" b="1" dirty="0">
                <a:hlinkClick r:id="rId4"/>
              </a:rPr>
              <a:t>TSP</a:t>
            </a:r>
            <a:r>
              <a:rPr lang="zh-TW" altLang="en-US" b="1" dirty="0">
                <a:hlinkClick r:id="rId4"/>
              </a:rPr>
              <a:t>問題</a:t>
            </a:r>
            <a:endParaRPr lang="zh-TW" altLang="en-US" b="1" dirty="0"/>
          </a:p>
          <a:p>
            <a:pPr latinLnBrk="1">
              <a:buNone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1106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7">
            <a:extLst>
              <a:ext uri="{FF2B5EF4-FFF2-40B4-BE49-F238E27FC236}">
                <a16:creationId xmlns:a16="http://schemas.microsoft.com/office/drawing/2014/main" id="{0E295A83-BF41-8C5F-6227-849C93F59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5288" y="0"/>
            <a:ext cx="12587288" cy="6858000"/>
          </a:xfrm>
          <a:prstGeom prst="rect">
            <a:avLst/>
          </a:prstGeom>
          <a:solidFill>
            <a:srgbClr val="3C578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直接连接符 21">
            <a:extLst>
              <a:ext uri="{FF2B5EF4-FFF2-40B4-BE49-F238E27FC236}">
                <a16:creationId xmlns:a16="http://schemas.microsoft.com/office/drawing/2014/main" id="{3F54DFAB-D391-9689-817A-8F2DD62AD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125" y="3868738"/>
            <a:ext cx="10861675" cy="0"/>
          </a:xfrm>
          <a:prstGeom prst="line">
            <a:avLst/>
          </a:prstGeom>
          <a:noFill/>
          <a:ln w="6350">
            <a:solidFill>
              <a:srgbClr val="D8D8D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0" name="标题 2">
            <a:extLst>
              <a:ext uri="{FF2B5EF4-FFF2-40B4-BE49-F238E27FC236}">
                <a16:creationId xmlns:a16="http://schemas.microsoft.com/office/drawing/2014/main" id="{62D835DE-9F9A-2157-27DB-60E601FDD1B7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-395288" y="1481138"/>
            <a:ext cx="12587288" cy="2387600"/>
          </a:xfrm>
        </p:spPr>
        <p:txBody>
          <a:bodyPr/>
          <a:lstStyle/>
          <a:p>
            <a:pPr marL="0" indent="0" algn="ctr" eaLnBrk="1" hangingPunct="1"/>
            <a:r>
              <a:rPr lang="en-US" altLang="zh-CN" sz="12000" dirty="0">
                <a:solidFill>
                  <a:schemeClr val="bg1"/>
                </a:solidFill>
              </a:rPr>
              <a:t>THANK YOU</a:t>
            </a:r>
            <a:endParaRPr lang="zh-CN" altLang="en-US" sz="1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meppt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</TotalTime>
  <Pages>0</Pages>
  <Words>668</Words>
  <Characters>0</Characters>
  <Application>Microsoft Office PowerPoint</Application>
  <DocSecurity>0</DocSecurity>
  <PresentationFormat>寬螢幕</PresentationFormat>
  <Lines>0</Lines>
  <Paragraphs>117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微软雅黑</vt:lpstr>
      <vt:lpstr>MS UI Gothic</vt:lpstr>
      <vt:lpstr>宋体</vt:lpstr>
      <vt:lpstr>新細明體</vt:lpstr>
      <vt:lpstr>Arial</vt:lpstr>
      <vt:lpstr>Calibri</vt:lpstr>
      <vt:lpstr>Calibri Light</vt:lpstr>
      <vt:lpstr>homeppt</vt:lpstr>
      <vt:lpstr>基因演算法與粒子群演算法解TSP問題</vt:lpstr>
      <vt:lpstr>PowerPoint 簡報</vt:lpstr>
      <vt:lpstr>問題描述</vt:lpstr>
      <vt:lpstr>演算法說明 – 基因演算法(GA)</vt:lpstr>
      <vt:lpstr>演算法說明 – 粒子群演算法(PSO)</vt:lpstr>
      <vt:lpstr>演算法說明 – 參數設定</vt:lpstr>
      <vt:lpstr>實驗結果</vt:lpstr>
      <vt:lpstr>參考資料</vt:lpstr>
      <vt:lpstr>THANK YOU</vt:lpstr>
    </vt:vector>
  </TitlesOfParts>
  <Manager/>
  <Company/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</dc:title>
  <dc:subject>user</dc:subject>
  <dc:creator>user</dc:creator>
  <cp:keywords>user</cp:keywords>
  <dc:description>12sc.taobao.com</dc:description>
  <cp:lastModifiedBy>奕勳 邱</cp:lastModifiedBy>
  <cp:revision>110</cp:revision>
  <dcterms:created xsi:type="dcterms:W3CDTF">2014-04-11T22:30:00Z</dcterms:created>
  <dcterms:modified xsi:type="dcterms:W3CDTF">2022-06-23T11:17:55Z</dcterms:modified>
  <cp:category>12sc.taobao.com</cp:category>
  <cp:contentStatus>12sc.taobao.com</cp:contentStatus>
</cp:coreProperties>
</file>