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4"/>
  </p:notesMasterIdLst>
  <p:handoutMasterIdLst>
    <p:handoutMasterId r:id="rId15"/>
  </p:handoutMasterIdLst>
  <p:sldIdLst>
    <p:sldId id="257" r:id="rId2"/>
    <p:sldId id="266" r:id="rId3"/>
    <p:sldId id="267" r:id="rId4"/>
    <p:sldId id="268" r:id="rId5"/>
    <p:sldId id="262" r:id="rId6"/>
    <p:sldId id="263" r:id="rId7"/>
    <p:sldId id="271" r:id="rId8"/>
    <p:sldId id="270" r:id="rId9"/>
    <p:sldId id="265" r:id="rId10"/>
    <p:sldId id="272" r:id="rId11"/>
    <p:sldId id="273"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3" autoAdjust="0"/>
    <p:restoredTop sz="94660"/>
  </p:normalViewPr>
  <p:slideViewPr>
    <p:cSldViewPr snapToGrid="0">
      <p:cViewPr varScale="1">
        <p:scale>
          <a:sx n="114" d="100"/>
          <a:sy n="114" d="100"/>
        </p:scale>
        <p:origin x="240" y="96"/>
      </p:cViewPr>
      <p:guideLst/>
    </p:cSldViewPr>
  </p:slideViewPr>
  <p:notesTextViewPr>
    <p:cViewPr>
      <p:scale>
        <a:sx n="1" d="1"/>
        <a:sy n="1" d="1"/>
      </p:scale>
      <p:origin x="0" y="0"/>
    </p:cViewPr>
  </p:notesTextViewPr>
  <p:notesViewPr>
    <p:cSldViewPr snapToGrid="0">
      <p:cViewPr varScale="1">
        <p:scale>
          <a:sx n="123" d="100"/>
          <a:sy n="123" d="100"/>
        </p:scale>
        <p:origin x="497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A7418C-1A37-4630-8C30-B2836F55C532}" type="datetime1">
              <a:rPr lang="zh-TW" altLang="en-US" smtClean="0"/>
              <a:t>2022/6/22</a:t>
            </a:fld>
            <a:endParaRPr lang="en-US" dirty="0"/>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B916EA9-9B8C-4B06-BBDB-07A75F4AF607}" type="datetime1">
              <a:rPr lang="zh-TW" altLang="en-US" smtClean="0"/>
              <a:t>2022/6/22</a:t>
            </a:fld>
            <a:endParaRPr 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t>按一下以編輯母片文字樣式</a:t>
            </a:r>
            <a:endParaRPr lang="en-US"/>
          </a:p>
          <a:p>
            <a:pPr lvl="1" rtl="0"/>
            <a:r>
              <a:rPr lang="zh-tw"/>
              <a:t>第二層</a:t>
            </a:r>
          </a:p>
          <a:p>
            <a:pPr lvl="2" rtl="0"/>
            <a:r>
              <a:rPr lang="zh-tw"/>
              <a:t>第三層</a:t>
            </a:r>
          </a:p>
          <a:p>
            <a:pPr lvl="3" rtl="0"/>
            <a:r>
              <a:rPr lang="zh-tw"/>
              <a:t>第四層</a:t>
            </a:r>
          </a:p>
          <a:p>
            <a:pPr lvl="4" rtl="0"/>
            <a:r>
              <a:rPr lang="zh-tw"/>
              <a:t>第五層</a:t>
            </a:r>
            <a:endParaRPr lang="en-US"/>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4D9EAB54-90A7-4427-8D5D-1517AC1256FE}" type="datetime1">
              <a:rPr lang="zh-TW" altLang="en-US" smtClean="0"/>
              <a:t>2022/6/22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157491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6C11105-4E24-4682-A6F5-E2BADE4D0872}" type="datetime1">
              <a:rPr lang="zh-TW" altLang="en-US" smtClean="0"/>
              <a:t>2022/6/22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3602153425"/>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6C11105-4E24-4682-A6F5-E2BADE4D0872}" type="datetime1">
              <a:rPr lang="zh-TW" altLang="en-US" smtClean="0"/>
              <a:t>2022/6/22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9055923"/>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6C11105-4E24-4682-A6F5-E2BADE4D0872}" type="datetime1">
              <a:rPr lang="zh-TW" altLang="en-US" smtClean="0"/>
              <a:t>2022/6/22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2281352173"/>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6C11105-4E24-4682-A6F5-E2BADE4D0872}" type="datetime1">
              <a:rPr lang="zh-TW" altLang="en-US" smtClean="0"/>
              <a:t>2022/6/22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5485972"/>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6C11105-4E24-4682-A6F5-E2BADE4D0872}" type="datetime1">
              <a:rPr lang="zh-TW" altLang="en-US" smtClean="0"/>
              <a:t>2022/6/22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210956140"/>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rtl="0"/>
            <a:fld id="{0DE064CC-B997-463F-949D-526814740EEF}" type="datetime1">
              <a:rPr lang="zh-TW" altLang="en-US" smtClean="0"/>
              <a:t>2022/6/22</a:t>
            </a:fld>
            <a:endParaRPr lang="en-US"/>
          </a:p>
        </p:txBody>
      </p:sp>
      <p:sp>
        <p:nvSpPr>
          <p:cNvPr id="5" name="Footer Placeholder 4"/>
          <p:cNvSpPr>
            <a:spLocks noGrp="1"/>
          </p:cNvSpPr>
          <p:nvPr>
            <p:ph type="ftr" sz="quarter" idx="11"/>
          </p:nvPr>
        </p:nvSpPr>
        <p:spPr/>
        <p:txBody>
          <a:bodyPr/>
          <a:lstStyle/>
          <a:p>
            <a:pPr rtl="0"/>
            <a:endParaRPr lang="en-US"/>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684436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rtl="0"/>
            <a:fld id="{22128EAF-448F-42C4-BB03-9B0CC8E0C77B}" type="datetime1">
              <a:rPr lang="zh-TW" altLang="en-US" smtClean="0"/>
              <a:t>2022/6/22</a:t>
            </a:fld>
            <a:endParaRPr lang="en-US"/>
          </a:p>
        </p:txBody>
      </p:sp>
      <p:sp>
        <p:nvSpPr>
          <p:cNvPr id="5" name="Footer Placeholder 4"/>
          <p:cNvSpPr>
            <a:spLocks noGrp="1"/>
          </p:cNvSpPr>
          <p:nvPr>
            <p:ph type="ftr" sz="quarter" idx="11"/>
          </p:nvPr>
        </p:nvSpPr>
        <p:spPr/>
        <p:txBody>
          <a:bodyPr/>
          <a:lstStyle/>
          <a:p>
            <a:pPr rtl="0"/>
            <a:endParaRPr lang="en-US"/>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143356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rtl="0"/>
            <a:fld id="{CE847876-3A2B-49FA-B396-40048599C954}" type="datetime1">
              <a:rPr lang="zh-TW" altLang="en-US" smtClean="0"/>
              <a:t>2022/6/22</a:t>
            </a:fld>
            <a:endParaRPr lang="en-US"/>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618197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294347CA-4B58-4AEE-8DA6-4E2B096FC96F}" type="datetime1">
              <a:rPr lang="en-US" altLang="zh-TW" smtClean="0"/>
              <a:t>6/22/2022</a:t>
            </a:fld>
            <a:endParaRPr lang="zh-TW" alt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1439267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pPr rtl="0"/>
            <a:fld id="{23CCF91B-17D2-4072-B2E9-D16F58DFD8EB}" type="datetime1">
              <a:rPr lang="zh-TW" altLang="en-US" smtClean="0"/>
              <a:t>2022/6/22</a:t>
            </a:fld>
            <a:endParaRPr lang="en-US"/>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418749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pPr rtl="0"/>
            <a:fld id="{9651C41F-D9A3-457D-A3FA-0A5DBEF4266B}" type="datetime1">
              <a:rPr lang="zh-TW" altLang="en-US" smtClean="0"/>
              <a:t>2022/6/22</a:t>
            </a:fld>
            <a:endParaRPr lang="en-US" dirty="0"/>
          </a:p>
        </p:txBody>
      </p:sp>
      <p:sp>
        <p:nvSpPr>
          <p:cNvPr id="8" name="Footer Placeholder 7"/>
          <p:cNvSpPr>
            <a:spLocks noGrp="1"/>
          </p:cNvSpPr>
          <p:nvPr>
            <p:ph type="ftr" sz="quarter" idx="11"/>
          </p:nvPr>
        </p:nvSpPr>
        <p:spPr/>
        <p:txBody>
          <a:bodyPr/>
          <a:lstStyle/>
          <a:p>
            <a:pPr rtl="0"/>
            <a:endParaRPr lang="en-US"/>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1419565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pPr rtl="0"/>
            <a:fld id="{A33183BB-2861-4A80-80A6-2C9B82653C78}" type="datetime1">
              <a:rPr lang="zh-TW" altLang="en-US" smtClean="0"/>
              <a:t>2022/6/22</a:t>
            </a:fld>
            <a:endParaRPr lang="en-US"/>
          </a:p>
        </p:txBody>
      </p:sp>
      <p:sp>
        <p:nvSpPr>
          <p:cNvPr id="4" name="Footer Placeholder 3"/>
          <p:cNvSpPr>
            <a:spLocks noGrp="1"/>
          </p:cNvSpPr>
          <p:nvPr>
            <p:ph type="ftr" sz="quarter" idx="11"/>
          </p:nvPr>
        </p:nvSpPr>
        <p:spPr/>
        <p:txBody>
          <a:bodyPr/>
          <a:lstStyle/>
          <a:p>
            <a:pPr rtl="0"/>
            <a:endParaRPr lang="en-US"/>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1830947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956085DB-A18D-4659-BA29-412FA9C45839}" type="datetime1">
              <a:rPr lang="zh-TW" altLang="en-US" smtClean="0"/>
              <a:t>2022/6/22</a:t>
            </a:fld>
            <a:endParaRPr lang="en-US"/>
          </a:p>
        </p:txBody>
      </p:sp>
      <p:sp>
        <p:nvSpPr>
          <p:cNvPr id="3" name="Footer Placeholder 2"/>
          <p:cNvSpPr>
            <a:spLocks noGrp="1"/>
          </p:cNvSpPr>
          <p:nvPr>
            <p:ph type="ftr" sz="quarter" idx="11"/>
          </p:nvPr>
        </p:nvSpPr>
        <p:spPr/>
        <p:txBody>
          <a:bodyPr/>
          <a:lstStyle/>
          <a:p>
            <a:pPr rtl="0"/>
            <a:endParaRPr lang="en-US"/>
          </a:p>
        </p:txBody>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28112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6C11105-4E24-4682-A6F5-E2BADE4D0872}" type="datetime1">
              <a:rPr lang="zh-TW" altLang="en-US" smtClean="0"/>
              <a:t>2022/6/22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153445438"/>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6C11105-4E24-4682-A6F5-E2BADE4D0872}" type="datetime1">
              <a:rPr lang="zh-TW" altLang="en-US" smtClean="0"/>
              <a:t>2022/6/22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1606519774"/>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C11105-4E24-4682-A6F5-E2BADE4D0872}" type="datetime1">
              <a:rPr lang="zh-TW" altLang="en-US" smtClean="0"/>
              <a:t>2022/6/22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212123535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圖片 5" descr="標誌特寫&#10;&#10;自動產生的描述">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1" y="0"/>
            <a:ext cx="12191979" cy="6857990"/>
          </a:xfrm>
          <a:prstGeom prst="rect">
            <a:avLst/>
          </a:prstGeom>
        </p:spPr>
      </p:pic>
      <p:sp>
        <p:nvSpPr>
          <p:cNvPr id="2" name="標題 1">
            <a:extLst>
              <a:ext uri="{FF2B5EF4-FFF2-40B4-BE49-F238E27FC236}">
                <a16:creationId xmlns:a16="http://schemas.microsoft.com/office/drawing/2014/main" id="{18C3B467-088C-4F3D-A9A7-105C4E1E20CD}"/>
              </a:ext>
            </a:extLst>
          </p:cNvPr>
          <p:cNvSpPr>
            <a:spLocks noGrp="1"/>
          </p:cNvSpPr>
          <p:nvPr>
            <p:ph type="ctrTitle"/>
          </p:nvPr>
        </p:nvSpPr>
        <p:spPr>
          <a:xfrm>
            <a:off x="5136172" y="2389014"/>
            <a:ext cx="4775075" cy="1630907"/>
          </a:xfrm>
        </p:spPr>
        <p:txBody>
          <a:bodyPr rtlCol="0">
            <a:normAutofit/>
          </a:bodyPr>
          <a:lstStyle/>
          <a:p>
            <a:pPr rtl="0"/>
            <a:r>
              <a:rPr lang="zh-TW" altLang="en-US" sz="4400" dirty="0">
                <a:solidFill>
                  <a:srgbClr val="7030A0"/>
                </a:solidFill>
                <a:latin typeface="標楷體" panose="03000509000000000000" pitchFamily="65" charset="-120"/>
                <a:ea typeface="標楷體" panose="03000509000000000000" pitchFamily="65" charset="-120"/>
              </a:rPr>
              <a:t>員工健康管理系統</a:t>
            </a:r>
            <a:endParaRPr lang="zh-tw" sz="4400" dirty="0">
              <a:solidFill>
                <a:srgbClr val="7030A0"/>
              </a:solidFill>
              <a:latin typeface="標楷體" panose="03000509000000000000" pitchFamily="65" charset="-120"/>
              <a:ea typeface="標楷體" panose="03000509000000000000" pitchFamily="65" charset="-120"/>
            </a:endParaRPr>
          </a:p>
        </p:txBody>
      </p:sp>
      <p:sp>
        <p:nvSpPr>
          <p:cNvPr id="3" name="副標題 2">
            <a:extLst>
              <a:ext uri="{FF2B5EF4-FFF2-40B4-BE49-F238E27FC236}">
                <a16:creationId xmlns:a16="http://schemas.microsoft.com/office/drawing/2014/main" id="{C8722DDC-8EEE-4A06-8DFE-B44871EAA2CF}"/>
              </a:ext>
            </a:extLst>
          </p:cNvPr>
          <p:cNvSpPr>
            <a:spLocks noGrp="1"/>
          </p:cNvSpPr>
          <p:nvPr>
            <p:ph type="subTitle" idx="1"/>
          </p:nvPr>
        </p:nvSpPr>
        <p:spPr>
          <a:xfrm>
            <a:off x="3240259" y="4196886"/>
            <a:ext cx="4775075" cy="1225296"/>
          </a:xfrm>
        </p:spPr>
        <p:txBody>
          <a:bodyPr rtlCol="0">
            <a:normAutofit fontScale="92500" lnSpcReduction="10000"/>
          </a:bodyPr>
          <a:lstStyle/>
          <a:p>
            <a:pPr rtl="0">
              <a:spcAft>
                <a:spcPts val="600"/>
              </a:spcAft>
            </a:pPr>
            <a:r>
              <a:rPr lang="en-US" altLang="zh-TW" dirty="0">
                <a:solidFill>
                  <a:srgbClr val="7030A0"/>
                </a:solidFill>
                <a:latin typeface="標楷體" panose="03000509000000000000" pitchFamily="65" charset="-120"/>
                <a:ea typeface="標楷體" panose="03000509000000000000" pitchFamily="65" charset="-120"/>
              </a:rPr>
              <a:t>00457122</a:t>
            </a:r>
            <a:r>
              <a:rPr lang="zh-TW" altLang="en-US" dirty="0">
                <a:solidFill>
                  <a:srgbClr val="7030A0"/>
                </a:solidFill>
                <a:latin typeface="標楷體" panose="03000509000000000000" pitchFamily="65" charset="-120"/>
                <a:ea typeface="標楷體" panose="03000509000000000000" pitchFamily="65" charset="-120"/>
              </a:rPr>
              <a:t>劉士辰</a:t>
            </a:r>
            <a:endParaRPr lang="en-US" altLang="zh-TW" dirty="0">
              <a:solidFill>
                <a:srgbClr val="7030A0"/>
              </a:solidFill>
              <a:latin typeface="標楷體" panose="03000509000000000000" pitchFamily="65" charset="-120"/>
              <a:ea typeface="標楷體" panose="03000509000000000000" pitchFamily="65" charset="-120"/>
            </a:endParaRPr>
          </a:p>
          <a:p>
            <a:pPr rtl="0">
              <a:spcAft>
                <a:spcPts val="600"/>
              </a:spcAft>
            </a:pPr>
            <a:r>
              <a:rPr lang="en-US" altLang="zh-TW" dirty="0">
                <a:solidFill>
                  <a:srgbClr val="7030A0"/>
                </a:solidFill>
                <a:latin typeface="標楷體" panose="03000509000000000000" pitchFamily="65" charset="-120"/>
                <a:ea typeface="標楷體" panose="03000509000000000000" pitchFamily="65" charset="-120"/>
              </a:rPr>
              <a:t>00857129</a:t>
            </a:r>
            <a:r>
              <a:rPr lang="zh-TW" altLang="en-US" dirty="0">
                <a:solidFill>
                  <a:srgbClr val="7030A0"/>
                </a:solidFill>
                <a:latin typeface="標楷體" panose="03000509000000000000" pitchFamily="65" charset="-120"/>
                <a:ea typeface="標楷體" panose="03000509000000000000" pitchFamily="65" charset="-120"/>
              </a:rPr>
              <a:t>陳品翰</a:t>
            </a:r>
            <a:endParaRPr lang="en-US" altLang="zh-TW" dirty="0">
              <a:solidFill>
                <a:srgbClr val="7030A0"/>
              </a:solidFill>
              <a:latin typeface="標楷體" panose="03000509000000000000" pitchFamily="65" charset="-120"/>
              <a:ea typeface="標楷體" panose="03000509000000000000" pitchFamily="65" charset="-120"/>
            </a:endParaRPr>
          </a:p>
          <a:p>
            <a:pPr rtl="0">
              <a:spcAft>
                <a:spcPts val="600"/>
              </a:spcAft>
            </a:pPr>
            <a:r>
              <a:rPr lang="en-US" altLang="zh-TW" dirty="0">
                <a:solidFill>
                  <a:srgbClr val="7030A0"/>
                </a:solidFill>
                <a:latin typeface="標楷體" panose="03000509000000000000" pitchFamily="65" charset="-120"/>
                <a:ea typeface="標楷體" panose="03000509000000000000" pitchFamily="65" charset="-120"/>
              </a:rPr>
              <a:t>00957118</a:t>
            </a:r>
            <a:r>
              <a:rPr lang="zh-TW" altLang="en-US" dirty="0">
                <a:solidFill>
                  <a:srgbClr val="7030A0"/>
                </a:solidFill>
                <a:latin typeface="標楷體" panose="03000509000000000000" pitchFamily="65" charset="-120"/>
                <a:ea typeface="標楷體" panose="03000509000000000000" pitchFamily="65" charset="-120"/>
              </a:rPr>
              <a:t>蔡翔宇</a:t>
            </a:r>
            <a:endParaRPr lang="zh-tw" dirty="0">
              <a:solidFill>
                <a:srgbClr val="7030A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02734D-70EC-7699-1D7A-7ED5D50A5C85}"/>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系統需求達成情況</a:t>
            </a:r>
          </a:p>
        </p:txBody>
      </p:sp>
      <p:sp>
        <p:nvSpPr>
          <p:cNvPr id="3" name="內容版面配置區 2">
            <a:extLst>
              <a:ext uri="{FF2B5EF4-FFF2-40B4-BE49-F238E27FC236}">
                <a16:creationId xmlns:a16="http://schemas.microsoft.com/office/drawing/2014/main" id="{C2EB358C-57B4-BA98-E25B-66B0FE010460}"/>
              </a:ext>
            </a:extLst>
          </p:cNvPr>
          <p:cNvSpPr>
            <a:spLocks noGrp="1"/>
          </p:cNvSpPr>
          <p:nvPr>
            <p:ph idx="1"/>
          </p:nvPr>
        </p:nvSpPr>
        <p:spPr/>
        <p:txBody>
          <a:bodyPr>
            <a:normAutofit/>
          </a:bodyPr>
          <a:lstStyle/>
          <a:p>
            <a:r>
              <a:rPr lang="zh-TW" altLang="en-US" sz="3600" dirty="0"/>
              <a:t>相容性</a:t>
            </a:r>
            <a:endParaRPr lang="en-US" altLang="zh-TW" sz="3600" dirty="0"/>
          </a:p>
          <a:p>
            <a:r>
              <a:rPr lang="zh-TW" altLang="en-US" sz="3600" dirty="0"/>
              <a:t>資料庫系統</a:t>
            </a:r>
            <a:endParaRPr lang="en-US" altLang="zh-TW" sz="3600" dirty="0"/>
          </a:p>
          <a:p>
            <a:r>
              <a:rPr lang="en-US" altLang="zh-TW" sz="3600" dirty="0"/>
              <a:t>GUI</a:t>
            </a:r>
            <a:r>
              <a:rPr lang="zh-TW" altLang="en-US" sz="3600" dirty="0"/>
              <a:t>設計，簡單易用</a:t>
            </a:r>
          </a:p>
        </p:txBody>
      </p:sp>
      <p:pic>
        <p:nvPicPr>
          <p:cNvPr id="6" name="圖片 5" descr="一張含有 箭 的圖片&#10;&#10;自動產生的描述">
            <a:extLst>
              <a:ext uri="{FF2B5EF4-FFF2-40B4-BE49-F238E27FC236}">
                <a16:creationId xmlns:a16="http://schemas.microsoft.com/office/drawing/2014/main" id="{96F00B92-579B-A09C-07C7-AD4ED4580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3341" y="2992648"/>
            <a:ext cx="436352" cy="436352"/>
          </a:xfrm>
          <a:prstGeom prst="rect">
            <a:avLst/>
          </a:prstGeom>
        </p:spPr>
      </p:pic>
      <p:pic>
        <p:nvPicPr>
          <p:cNvPr id="7" name="圖片 6" descr="一張含有 箭 的圖片&#10;&#10;自動產生的描述">
            <a:extLst>
              <a:ext uri="{FF2B5EF4-FFF2-40B4-BE49-F238E27FC236}">
                <a16:creationId xmlns:a16="http://schemas.microsoft.com/office/drawing/2014/main" id="{DB8690FA-73DE-2842-0AC8-D5D67D9F8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98" y="2255839"/>
            <a:ext cx="436352" cy="436352"/>
          </a:xfrm>
          <a:prstGeom prst="rect">
            <a:avLst/>
          </a:prstGeom>
        </p:spPr>
      </p:pic>
      <p:pic>
        <p:nvPicPr>
          <p:cNvPr id="8" name="圖片 7" descr="一張含有 箭 的圖片&#10;&#10;自動產生的描述">
            <a:extLst>
              <a:ext uri="{FF2B5EF4-FFF2-40B4-BE49-F238E27FC236}">
                <a16:creationId xmlns:a16="http://schemas.microsoft.com/office/drawing/2014/main" id="{A3460101-A007-1C5D-507F-C91223063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444" y="3650563"/>
            <a:ext cx="436352" cy="436352"/>
          </a:xfrm>
          <a:prstGeom prst="rect">
            <a:avLst/>
          </a:prstGeom>
        </p:spPr>
      </p:pic>
    </p:spTree>
    <p:extLst>
      <p:ext uri="{BB962C8B-B14F-4D97-AF65-F5344CB8AC3E}">
        <p14:creationId xmlns:p14="http://schemas.microsoft.com/office/powerpoint/2010/main" val="328741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3BD032-EDAE-C4D6-7488-E31BDEAEEEC9}"/>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版本進度與更新</a:t>
            </a:r>
          </a:p>
        </p:txBody>
      </p:sp>
      <p:graphicFrame>
        <p:nvGraphicFramePr>
          <p:cNvPr id="5" name="表格 5">
            <a:extLst>
              <a:ext uri="{FF2B5EF4-FFF2-40B4-BE49-F238E27FC236}">
                <a16:creationId xmlns:a16="http://schemas.microsoft.com/office/drawing/2014/main" id="{10F53BA5-7966-DDF1-86A6-0B1E1B39420E}"/>
              </a:ext>
            </a:extLst>
          </p:cNvPr>
          <p:cNvGraphicFramePr>
            <a:graphicFrameLocks noGrp="1"/>
          </p:cNvGraphicFramePr>
          <p:nvPr>
            <p:ph idx="1"/>
            <p:extLst>
              <p:ext uri="{D42A27DB-BD31-4B8C-83A1-F6EECF244321}">
                <p14:modId xmlns:p14="http://schemas.microsoft.com/office/powerpoint/2010/main" val="2521534041"/>
              </p:ext>
            </p:extLst>
          </p:nvPr>
        </p:nvGraphicFramePr>
        <p:xfrm>
          <a:off x="404461" y="1930400"/>
          <a:ext cx="9142413" cy="3917154"/>
        </p:xfrm>
        <a:graphic>
          <a:graphicData uri="http://schemas.openxmlformats.org/drawingml/2006/table">
            <a:tbl>
              <a:tblPr firstRow="1" bandRow="1">
                <a:tableStyleId>{5C22544A-7EE6-4342-B048-85BDC9FD1C3A}</a:tableStyleId>
              </a:tblPr>
              <a:tblGrid>
                <a:gridCol w="3047471">
                  <a:extLst>
                    <a:ext uri="{9D8B030D-6E8A-4147-A177-3AD203B41FA5}">
                      <a16:colId xmlns:a16="http://schemas.microsoft.com/office/drawing/2014/main" val="4142163785"/>
                    </a:ext>
                  </a:extLst>
                </a:gridCol>
                <a:gridCol w="3047471">
                  <a:extLst>
                    <a:ext uri="{9D8B030D-6E8A-4147-A177-3AD203B41FA5}">
                      <a16:colId xmlns:a16="http://schemas.microsoft.com/office/drawing/2014/main" val="276558109"/>
                    </a:ext>
                  </a:extLst>
                </a:gridCol>
                <a:gridCol w="3047471">
                  <a:extLst>
                    <a:ext uri="{9D8B030D-6E8A-4147-A177-3AD203B41FA5}">
                      <a16:colId xmlns:a16="http://schemas.microsoft.com/office/drawing/2014/main" val="408312693"/>
                    </a:ext>
                  </a:extLst>
                </a:gridCol>
              </a:tblGrid>
              <a:tr h="652859">
                <a:tc>
                  <a:txBody>
                    <a:bodyPr/>
                    <a:lstStyle/>
                    <a:p>
                      <a:pPr algn="ctr"/>
                      <a:r>
                        <a:rPr lang="zh-TW" altLang="en-US" sz="3600" dirty="0"/>
                        <a:t>版次</a:t>
                      </a:r>
                    </a:p>
                  </a:txBody>
                  <a:tcPr/>
                </a:tc>
                <a:tc>
                  <a:txBody>
                    <a:bodyPr/>
                    <a:lstStyle/>
                    <a:p>
                      <a:pPr algn="ctr"/>
                      <a:r>
                        <a:rPr lang="zh-TW" altLang="en-US" sz="3200" dirty="0"/>
                        <a:t>變更項目</a:t>
                      </a:r>
                    </a:p>
                  </a:txBody>
                  <a:tcPr/>
                </a:tc>
                <a:tc>
                  <a:txBody>
                    <a:bodyPr/>
                    <a:lstStyle/>
                    <a:p>
                      <a:pPr algn="ctr"/>
                      <a:r>
                        <a:rPr lang="zh-TW" altLang="en-US" sz="3200" dirty="0"/>
                        <a:t>日期</a:t>
                      </a:r>
                    </a:p>
                  </a:txBody>
                  <a:tcPr/>
                </a:tc>
                <a:extLst>
                  <a:ext uri="{0D108BD9-81ED-4DB2-BD59-A6C34878D82A}">
                    <a16:rowId xmlns:a16="http://schemas.microsoft.com/office/drawing/2014/main" val="1854945699"/>
                  </a:ext>
                </a:extLst>
              </a:tr>
              <a:tr h="652859">
                <a:tc>
                  <a:txBody>
                    <a:bodyPr/>
                    <a:lstStyle/>
                    <a:p>
                      <a:pPr algn="ctr"/>
                      <a:r>
                        <a:rPr lang="en-US" altLang="zh-TW" sz="2400" dirty="0"/>
                        <a:t>V0</a:t>
                      </a:r>
                      <a:endParaRPr lang="zh-TW" altLang="en-US" sz="2400" dirty="0"/>
                    </a:p>
                  </a:txBody>
                  <a:tcPr/>
                </a:tc>
                <a:tc>
                  <a:txBody>
                    <a:bodyPr/>
                    <a:lstStyle/>
                    <a:p>
                      <a:pPr algn="ctr"/>
                      <a:r>
                        <a:rPr lang="zh-TW" altLang="en-US" sz="2000" dirty="0"/>
                        <a:t>討論大綱與製作初步版本</a:t>
                      </a:r>
                    </a:p>
                  </a:txBody>
                  <a:tcPr/>
                </a:tc>
                <a:tc>
                  <a:txBody>
                    <a:bodyPr/>
                    <a:lstStyle/>
                    <a:p>
                      <a:pPr algn="ctr"/>
                      <a:r>
                        <a:rPr lang="en-US" altLang="zh-TW" sz="2000" dirty="0"/>
                        <a:t>2022/5/28</a:t>
                      </a:r>
                      <a:endParaRPr lang="zh-TW" altLang="en-US" sz="2000" dirty="0"/>
                    </a:p>
                  </a:txBody>
                  <a:tcPr/>
                </a:tc>
                <a:extLst>
                  <a:ext uri="{0D108BD9-81ED-4DB2-BD59-A6C34878D82A}">
                    <a16:rowId xmlns:a16="http://schemas.microsoft.com/office/drawing/2014/main" val="2280532840"/>
                  </a:ext>
                </a:extLst>
              </a:tr>
              <a:tr h="652859">
                <a:tc>
                  <a:txBody>
                    <a:bodyPr/>
                    <a:lstStyle/>
                    <a:p>
                      <a:pPr algn="ctr"/>
                      <a:r>
                        <a:rPr lang="en-US" altLang="zh-TW" sz="2400" dirty="0"/>
                        <a:t>V0.1</a:t>
                      </a:r>
                      <a:endParaRPr lang="zh-TW" altLang="en-US" sz="2400" dirty="0"/>
                    </a:p>
                  </a:txBody>
                  <a:tcPr/>
                </a:tc>
                <a:tc>
                  <a:txBody>
                    <a:bodyPr/>
                    <a:lstStyle/>
                    <a:p>
                      <a:pPr algn="ctr"/>
                      <a:r>
                        <a:rPr lang="zh-TW" altLang="en-US" sz="2000" dirty="0"/>
                        <a:t>討論架構細節與明確分工</a:t>
                      </a:r>
                    </a:p>
                  </a:txBody>
                  <a:tcPr/>
                </a:tc>
                <a:tc>
                  <a:txBody>
                    <a:bodyPr/>
                    <a:lstStyle/>
                    <a:p>
                      <a:pPr algn="ctr"/>
                      <a:r>
                        <a:rPr lang="en-US" altLang="zh-TW" sz="2000" dirty="0"/>
                        <a:t>2022/6/4</a:t>
                      </a:r>
                      <a:endParaRPr lang="zh-TW" altLang="en-US" sz="2000" dirty="0"/>
                    </a:p>
                  </a:txBody>
                  <a:tcPr/>
                </a:tc>
                <a:extLst>
                  <a:ext uri="{0D108BD9-81ED-4DB2-BD59-A6C34878D82A}">
                    <a16:rowId xmlns:a16="http://schemas.microsoft.com/office/drawing/2014/main" val="2038773776"/>
                  </a:ext>
                </a:extLst>
              </a:tr>
              <a:tr h="652859">
                <a:tc>
                  <a:txBody>
                    <a:bodyPr/>
                    <a:lstStyle/>
                    <a:p>
                      <a:pPr algn="ctr"/>
                      <a:r>
                        <a:rPr lang="en-US" altLang="zh-TW" sz="2400" dirty="0"/>
                        <a:t>V0.2</a:t>
                      </a:r>
                      <a:endParaRPr lang="zh-TW" altLang="en-US" sz="2400" dirty="0"/>
                    </a:p>
                  </a:txBody>
                  <a:tcPr/>
                </a:tc>
                <a:tc>
                  <a:txBody>
                    <a:bodyPr/>
                    <a:lstStyle/>
                    <a:p>
                      <a:pPr algn="ctr"/>
                      <a:r>
                        <a:rPr lang="zh-TW" altLang="en-US" sz="2000" dirty="0"/>
                        <a:t>設計內容</a:t>
                      </a:r>
                    </a:p>
                  </a:txBody>
                  <a:tcPr/>
                </a:tc>
                <a:tc>
                  <a:txBody>
                    <a:bodyPr/>
                    <a:lstStyle/>
                    <a:p>
                      <a:pPr algn="ctr"/>
                      <a:r>
                        <a:rPr lang="en-US" altLang="zh-TW" sz="2000" dirty="0"/>
                        <a:t>2022/6/11</a:t>
                      </a:r>
                      <a:endParaRPr lang="zh-TW" altLang="en-US" sz="2000" dirty="0"/>
                    </a:p>
                  </a:txBody>
                  <a:tcPr/>
                </a:tc>
                <a:extLst>
                  <a:ext uri="{0D108BD9-81ED-4DB2-BD59-A6C34878D82A}">
                    <a16:rowId xmlns:a16="http://schemas.microsoft.com/office/drawing/2014/main" val="2187623887"/>
                  </a:ext>
                </a:extLst>
              </a:tr>
              <a:tr h="652859">
                <a:tc>
                  <a:txBody>
                    <a:bodyPr/>
                    <a:lstStyle/>
                    <a:p>
                      <a:pPr algn="ctr"/>
                      <a:r>
                        <a:rPr lang="en-US" altLang="zh-TW" sz="2400" dirty="0"/>
                        <a:t>V1.0</a:t>
                      </a:r>
                      <a:endParaRPr lang="zh-TW" altLang="en-US" sz="2400" dirty="0"/>
                    </a:p>
                  </a:txBody>
                  <a:tcPr/>
                </a:tc>
                <a:tc>
                  <a:txBody>
                    <a:bodyPr/>
                    <a:lstStyle/>
                    <a:p>
                      <a:pPr algn="ctr"/>
                      <a:r>
                        <a:rPr lang="zh-TW" altLang="en-US" sz="2000" dirty="0"/>
                        <a:t>初版完成開始除錯</a:t>
                      </a:r>
                    </a:p>
                  </a:txBody>
                  <a:tcPr/>
                </a:tc>
                <a:tc>
                  <a:txBody>
                    <a:bodyPr/>
                    <a:lstStyle/>
                    <a:p>
                      <a:pPr algn="ctr"/>
                      <a:r>
                        <a:rPr lang="en-US" altLang="zh-TW" sz="2000" dirty="0"/>
                        <a:t>2022/6/18</a:t>
                      </a:r>
                      <a:endParaRPr lang="zh-TW" altLang="en-US" sz="2000" dirty="0"/>
                    </a:p>
                  </a:txBody>
                  <a:tcPr/>
                </a:tc>
                <a:extLst>
                  <a:ext uri="{0D108BD9-81ED-4DB2-BD59-A6C34878D82A}">
                    <a16:rowId xmlns:a16="http://schemas.microsoft.com/office/drawing/2014/main" val="367476617"/>
                  </a:ext>
                </a:extLst>
              </a:tr>
              <a:tr h="652859">
                <a:tc>
                  <a:txBody>
                    <a:bodyPr/>
                    <a:lstStyle/>
                    <a:p>
                      <a:pPr algn="ctr"/>
                      <a:r>
                        <a:rPr lang="en-US" altLang="zh-TW" sz="2400" dirty="0"/>
                        <a:t>V1.1</a:t>
                      </a:r>
                      <a:endParaRPr lang="zh-TW" altLang="en-US" sz="2400" dirty="0"/>
                    </a:p>
                  </a:txBody>
                  <a:tcPr/>
                </a:tc>
                <a:tc>
                  <a:txBody>
                    <a:bodyPr/>
                    <a:lstStyle/>
                    <a:p>
                      <a:pPr algn="ctr"/>
                      <a:r>
                        <a:rPr lang="en-US" altLang="zh-TW" sz="2000" dirty="0"/>
                        <a:t>Demo</a:t>
                      </a:r>
                      <a:r>
                        <a:rPr lang="zh-TW" altLang="en-US" sz="2000" dirty="0"/>
                        <a:t>影片</a:t>
                      </a:r>
                    </a:p>
                  </a:txBody>
                  <a:tcPr/>
                </a:tc>
                <a:tc>
                  <a:txBody>
                    <a:bodyPr/>
                    <a:lstStyle/>
                    <a:p>
                      <a:pPr algn="ctr"/>
                      <a:r>
                        <a:rPr lang="en-US" altLang="zh-TW" sz="2000" dirty="0"/>
                        <a:t>2022/6/21</a:t>
                      </a:r>
                      <a:endParaRPr lang="zh-TW" altLang="en-US" sz="2000" dirty="0"/>
                    </a:p>
                  </a:txBody>
                  <a:tcPr/>
                </a:tc>
                <a:extLst>
                  <a:ext uri="{0D108BD9-81ED-4DB2-BD59-A6C34878D82A}">
                    <a16:rowId xmlns:a16="http://schemas.microsoft.com/office/drawing/2014/main" val="3404819879"/>
                  </a:ext>
                </a:extLst>
              </a:tr>
            </a:tbl>
          </a:graphicData>
        </a:graphic>
      </p:graphicFrame>
    </p:spTree>
    <p:extLst>
      <p:ext uri="{BB962C8B-B14F-4D97-AF65-F5344CB8AC3E}">
        <p14:creationId xmlns:p14="http://schemas.microsoft.com/office/powerpoint/2010/main" val="3393335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B688F2-B922-C6CE-96E1-5343C2ACA6E8}"/>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工作分工</a:t>
            </a:r>
          </a:p>
        </p:txBody>
      </p:sp>
      <p:sp>
        <p:nvSpPr>
          <p:cNvPr id="3" name="內容版面配置區 2">
            <a:extLst>
              <a:ext uri="{FF2B5EF4-FFF2-40B4-BE49-F238E27FC236}">
                <a16:creationId xmlns:a16="http://schemas.microsoft.com/office/drawing/2014/main" id="{B796BB08-98F2-CEC3-C5ED-4C03B8FE12BA}"/>
              </a:ext>
            </a:extLst>
          </p:cNvPr>
          <p:cNvSpPr>
            <a:spLocks noGrp="1"/>
          </p:cNvSpPr>
          <p:nvPr>
            <p:ph idx="1"/>
          </p:nvPr>
        </p:nvSpPr>
        <p:spPr/>
        <p:txBody>
          <a:bodyPr>
            <a:normAutofit/>
          </a:bodyPr>
          <a:lstStyle/>
          <a:p>
            <a:r>
              <a:rPr lang="en-US" altLang="zh-TW" sz="2000" dirty="0"/>
              <a:t>GUI+</a:t>
            </a:r>
            <a:r>
              <a:rPr lang="zh-TW" altLang="en-US" sz="2000" dirty="0"/>
              <a:t>主程式實作</a:t>
            </a:r>
            <a:r>
              <a:rPr lang="en-US" altLang="zh-TW" sz="2000" dirty="0"/>
              <a:t>:</a:t>
            </a:r>
            <a:r>
              <a:rPr lang="zh-TW" altLang="en-US" sz="2000" dirty="0"/>
              <a:t>劉士辰</a:t>
            </a:r>
            <a:r>
              <a:rPr lang="en-US" altLang="zh-TW" sz="2000" dirty="0"/>
              <a:t>(</a:t>
            </a:r>
            <a:r>
              <a:rPr lang="zh-TW" altLang="en-US" sz="2000" dirty="0"/>
              <a:t>很認真</a:t>
            </a:r>
            <a:r>
              <a:rPr lang="en-US" altLang="zh-TW" sz="2000" dirty="0"/>
              <a:t>)</a:t>
            </a:r>
          </a:p>
          <a:p>
            <a:r>
              <a:rPr lang="zh-TW" altLang="en-US" sz="2000" dirty="0"/>
              <a:t>資料庫實作</a:t>
            </a:r>
            <a:r>
              <a:rPr lang="en-US" altLang="zh-TW" sz="2000" dirty="0"/>
              <a:t>:</a:t>
            </a:r>
            <a:r>
              <a:rPr lang="zh-TW" altLang="en-US" sz="2000" dirty="0"/>
              <a:t>蔡翔宇</a:t>
            </a:r>
            <a:r>
              <a:rPr lang="en-US" altLang="zh-TW" sz="2000" dirty="0"/>
              <a:t>(</a:t>
            </a:r>
            <a:r>
              <a:rPr lang="zh-TW" altLang="en-US" sz="2000" dirty="0"/>
              <a:t>很認真</a:t>
            </a:r>
            <a:r>
              <a:rPr lang="en-US" altLang="zh-TW" sz="2000" dirty="0"/>
              <a:t>)</a:t>
            </a:r>
          </a:p>
          <a:p>
            <a:r>
              <a:rPr lang="zh-TW" altLang="en-US" sz="2000" dirty="0"/>
              <a:t>製作</a:t>
            </a:r>
            <a:r>
              <a:rPr lang="en-US" altLang="zh-TW" sz="2000" dirty="0"/>
              <a:t>PPT+</a:t>
            </a:r>
            <a:r>
              <a:rPr lang="zh-TW" altLang="en-US" sz="2000" dirty="0"/>
              <a:t>報告</a:t>
            </a:r>
            <a:r>
              <a:rPr lang="en-US" altLang="zh-TW" sz="2000" dirty="0"/>
              <a:t>+</a:t>
            </a:r>
            <a:r>
              <a:rPr lang="zh-TW" altLang="en-US" sz="2000" dirty="0"/>
              <a:t>整合資料庫和程式</a:t>
            </a:r>
            <a:r>
              <a:rPr lang="en-US" altLang="zh-TW" sz="2000" dirty="0"/>
              <a:t>:</a:t>
            </a:r>
            <a:r>
              <a:rPr lang="zh-TW" altLang="en-US" sz="2000" dirty="0"/>
              <a:t>陳品翰</a:t>
            </a:r>
            <a:r>
              <a:rPr lang="en-US" altLang="zh-TW" sz="2000" dirty="0"/>
              <a:t>(</a:t>
            </a:r>
            <a:r>
              <a:rPr lang="zh-TW" altLang="en-US" sz="2000" dirty="0"/>
              <a:t>沒那麼認真</a:t>
            </a:r>
            <a:r>
              <a:rPr lang="en-US" altLang="zh-TW" sz="2000" dirty="0"/>
              <a:t>)</a:t>
            </a:r>
            <a:endParaRPr lang="zh-TW" altLang="en-US" sz="2000" dirty="0"/>
          </a:p>
        </p:txBody>
      </p:sp>
    </p:spTree>
    <p:extLst>
      <p:ext uri="{BB962C8B-B14F-4D97-AF65-F5344CB8AC3E}">
        <p14:creationId xmlns:p14="http://schemas.microsoft.com/office/powerpoint/2010/main" val="871729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FD7F27-2E1B-7E53-86B4-F1C2369E18E1}"/>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想法與動機</a:t>
            </a:r>
          </a:p>
        </p:txBody>
      </p:sp>
      <p:sp>
        <p:nvSpPr>
          <p:cNvPr id="3" name="內容版面配置區 2">
            <a:extLst>
              <a:ext uri="{FF2B5EF4-FFF2-40B4-BE49-F238E27FC236}">
                <a16:creationId xmlns:a16="http://schemas.microsoft.com/office/drawing/2014/main" id="{EF6EDEA2-DAE1-616D-7CA4-10DA04754884}"/>
              </a:ext>
            </a:extLst>
          </p:cNvPr>
          <p:cNvSpPr>
            <a:spLocks noGrp="1"/>
          </p:cNvSpPr>
          <p:nvPr>
            <p:ph idx="1"/>
          </p:nvPr>
        </p:nvSpPr>
        <p:spPr>
          <a:xfrm>
            <a:off x="677335" y="1627465"/>
            <a:ext cx="2963487" cy="4779022"/>
          </a:xfrm>
        </p:spPr>
        <p:txBody>
          <a:bodyPr>
            <a:normAutofit/>
          </a:bodyPr>
          <a:lstStyle/>
          <a:p>
            <a:r>
              <a:rPr lang="zh-TW" altLang="en-US" sz="2000" dirty="0"/>
              <a:t>現在疫情非常危險，</a:t>
            </a:r>
            <a:br>
              <a:rPr lang="en-US" altLang="zh-TW" sz="2000" dirty="0"/>
            </a:br>
            <a:r>
              <a:rPr lang="zh-TW" altLang="en-US" sz="2000" dirty="0"/>
              <a:t>而為了讓不得不去公司上班的員工與老闆們能夠比較放心是否身邊友人的健康有異狀，</a:t>
            </a:r>
            <a:br>
              <a:rPr lang="en-US" altLang="zh-TW" sz="2000" dirty="0"/>
            </a:br>
            <a:r>
              <a:rPr lang="zh-TW" altLang="en-US" sz="2000" dirty="0"/>
              <a:t>也為了方便老闆管理自己員工的健康狀況，</a:t>
            </a:r>
            <a:br>
              <a:rPr lang="en-US" altLang="zh-TW" sz="2000" dirty="0"/>
            </a:br>
            <a:r>
              <a:rPr lang="zh-TW" altLang="en-US" sz="2000" dirty="0"/>
              <a:t>我們決定要製作一個能夠幫助老闆管理員工健康狀況又不會洩漏隱私的小程式。</a:t>
            </a:r>
            <a:endParaRPr lang="en-US" altLang="zh-TW" sz="2000" dirty="0"/>
          </a:p>
        </p:txBody>
      </p:sp>
      <p:pic>
        <p:nvPicPr>
          <p:cNvPr id="6" name="圖片 5">
            <a:extLst>
              <a:ext uri="{FF2B5EF4-FFF2-40B4-BE49-F238E27FC236}">
                <a16:creationId xmlns:a16="http://schemas.microsoft.com/office/drawing/2014/main" id="{FFFA8CB5-19AA-376F-38A9-9503F2E8F404}"/>
              </a:ext>
            </a:extLst>
          </p:cNvPr>
          <p:cNvPicPr>
            <a:picLocks noChangeAspect="1"/>
          </p:cNvPicPr>
          <p:nvPr/>
        </p:nvPicPr>
        <p:blipFill>
          <a:blip r:embed="rId2"/>
          <a:stretch>
            <a:fillRect/>
          </a:stretch>
        </p:blipFill>
        <p:spPr>
          <a:xfrm>
            <a:off x="5597446" y="251115"/>
            <a:ext cx="3506526" cy="5392388"/>
          </a:xfrm>
          <a:prstGeom prst="rect">
            <a:avLst/>
          </a:prstGeom>
        </p:spPr>
      </p:pic>
      <p:sp>
        <p:nvSpPr>
          <p:cNvPr id="8" name="文字方塊 7">
            <a:extLst>
              <a:ext uri="{FF2B5EF4-FFF2-40B4-BE49-F238E27FC236}">
                <a16:creationId xmlns:a16="http://schemas.microsoft.com/office/drawing/2014/main" id="{8CEB3B9D-58A1-427A-C64B-B7B99831ABD2}"/>
              </a:ext>
            </a:extLst>
          </p:cNvPr>
          <p:cNvSpPr txBox="1"/>
          <p:nvPr/>
        </p:nvSpPr>
        <p:spPr>
          <a:xfrm>
            <a:off x="5597446" y="5683555"/>
            <a:ext cx="3219383" cy="923330"/>
          </a:xfrm>
          <a:prstGeom prst="rect">
            <a:avLst/>
          </a:prstGeom>
          <a:noFill/>
        </p:spPr>
        <p:txBody>
          <a:bodyPr wrap="square" rtlCol="0">
            <a:spAutoFit/>
          </a:bodyPr>
          <a:lstStyle/>
          <a:p>
            <a:r>
              <a:rPr lang="zh-TW" altLang="en-US" dirty="0"/>
              <a:t>目前大多公司都是使用</a:t>
            </a:r>
            <a:r>
              <a:rPr lang="en-US" altLang="zh-TW" dirty="0"/>
              <a:t>LINE</a:t>
            </a:r>
            <a:r>
              <a:rPr lang="zh-TW" altLang="en-US" dirty="0"/>
              <a:t>來管理員工的健康裝況，較沒有系統也較沒有隱私保護</a:t>
            </a:r>
          </a:p>
        </p:txBody>
      </p:sp>
    </p:spTree>
    <p:extLst>
      <p:ext uri="{BB962C8B-B14F-4D97-AF65-F5344CB8AC3E}">
        <p14:creationId xmlns:p14="http://schemas.microsoft.com/office/powerpoint/2010/main" val="2574045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C19980-8173-4C94-3AED-A32AF9670BAF}"/>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程式功能簡述</a:t>
            </a:r>
          </a:p>
        </p:txBody>
      </p:sp>
      <p:sp>
        <p:nvSpPr>
          <p:cNvPr id="3" name="內容版面配置區 2">
            <a:extLst>
              <a:ext uri="{FF2B5EF4-FFF2-40B4-BE49-F238E27FC236}">
                <a16:creationId xmlns:a16="http://schemas.microsoft.com/office/drawing/2014/main" id="{5B8E24E4-623E-2BBC-3130-10C5184DB3D7}"/>
              </a:ext>
            </a:extLst>
          </p:cNvPr>
          <p:cNvSpPr>
            <a:spLocks noGrp="1"/>
          </p:cNvSpPr>
          <p:nvPr>
            <p:ph idx="1"/>
          </p:nvPr>
        </p:nvSpPr>
        <p:spPr>
          <a:xfrm>
            <a:off x="677334" y="2722651"/>
            <a:ext cx="8596668" cy="3880773"/>
          </a:xfrm>
        </p:spPr>
        <p:txBody>
          <a:bodyPr>
            <a:normAutofit/>
          </a:bodyPr>
          <a:lstStyle/>
          <a:p>
            <a:r>
              <a:rPr lang="zh-TW" altLang="en-US" sz="2000" dirty="0"/>
              <a:t>使用者能透過使用者介面記錄自己的體溫</a:t>
            </a:r>
            <a:r>
              <a:rPr lang="en-US" altLang="zh-TW" sz="2000" dirty="0"/>
              <a:t>/</a:t>
            </a:r>
            <a:r>
              <a:rPr lang="zh-TW" altLang="en-US" sz="2000" dirty="0"/>
              <a:t>日期</a:t>
            </a:r>
            <a:r>
              <a:rPr lang="en-US" altLang="zh-TW" sz="2000" dirty="0"/>
              <a:t>/</a:t>
            </a:r>
            <a:r>
              <a:rPr lang="zh-TW" altLang="en-US" sz="2000" dirty="0"/>
              <a:t>症狀</a:t>
            </a:r>
            <a:r>
              <a:rPr lang="en-US" altLang="zh-TW" sz="2000" dirty="0"/>
              <a:t>/</a:t>
            </a:r>
            <a:r>
              <a:rPr lang="zh-TW" altLang="en-US" sz="2000" dirty="0"/>
              <a:t>旅遊史。</a:t>
            </a:r>
            <a:endParaRPr lang="en-US" altLang="zh-TW" sz="2000" dirty="0"/>
          </a:p>
          <a:p>
            <a:r>
              <a:rPr lang="zh-TW" altLang="en-US" sz="2000" dirty="0"/>
              <a:t>老闆與員工的權限不同，老闆能夠查詢所有員工所登記的資料，而員工只能查詢自己的過往登記資料。</a:t>
            </a:r>
            <a:endParaRPr lang="en-US" altLang="zh-TW" sz="2000" dirty="0"/>
          </a:p>
        </p:txBody>
      </p:sp>
    </p:spTree>
    <p:extLst>
      <p:ext uri="{BB962C8B-B14F-4D97-AF65-F5344CB8AC3E}">
        <p14:creationId xmlns:p14="http://schemas.microsoft.com/office/powerpoint/2010/main" val="697285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63B593-A9EA-D74D-79DA-140C5664E5B8}"/>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初步想法與架構</a:t>
            </a:r>
          </a:p>
        </p:txBody>
      </p:sp>
      <p:pic>
        <p:nvPicPr>
          <p:cNvPr id="5" name="圖片 4">
            <a:extLst>
              <a:ext uri="{FF2B5EF4-FFF2-40B4-BE49-F238E27FC236}">
                <a16:creationId xmlns:a16="http://schemas.microsoft.com/office/drawing/2014/main" id="{F6283D20-C949-D890-842D-0CEB1F3AB6F2}"/>
              </a:ext>
            </a:extLst>
          </p:cNvPr>
          <p:cNvPicPr>
            <a:picLocks noChangeAspect="1"/>
          </p:cNvPicPr>
          <p:nvPr/>
        </p:nvPicPr>
        <p:blipFill>
          <a:blip r:embed="rId2"/>
          <a:stretch>
            <a:fillRect/>
          </a:stretch>
        </p:blipFill>
        <p:spPr>
          <a:xfrm>
            <a:off x="1004593" y="2091039"/>
            <a:ext cx="8362862" cy="4095332"/>
          </a:xfrm>
          <a:prstGeom prst="rect">
            <a:avLst/>
          </a:prstGeom>
        </p:spPr>
      </p:pic>
    </p:spTree>
    <p:extLst>
      <p:ext uri="{BB962C8B-B14F-4D97-AF65-F5344CB8AC3E}">
        <p14:creationId xmlns:p14="http://schemas.microsoft.com/office/powerpoint/2010/main" val="3311990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691CEC-894A-0E19-907C-1BEF2B34B62A}"/>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實作結果展示</a:t>
            </a:r>
            <a:r>
              <a:rPr lang="en-US" altLang="zh-TW" dirty="0">
                <a:latin typeface="標楷體" panose="03000509000000000000" pitchFamily="65" charset="-120"/>
                <a:ea typeface="標楷體" panose="03000509000000000000" pitchFamily="65" charset="-120"/>
              </a:rPr>
              <a:t>-</a:t>
            </a:r>
            <a:br>
              <a:rPr lang="en-US" altLang="zh-TW" sz="3600" dirty="0">
                <a:latin typeface="標楷體" panose="03000509000000000000" pitchFamily="65" charset="-120"/>
                <a:ea typeface="標楷體" panose="03000509000000000000" pitchFamily="65" charset="-120"/>
              </a:rPr>
            </a:br>
            <a:r>
              <a:rPr lang="zh-TW" altLang="en-US" sz="3600" dirty="0">
                <a:latin typeface="標楷體" panose="03000509000000000000" pitchFamily="65" charset="-120"/>
                <a:ea typeface="標楷體" panose="03000509000000000000" pitchFamily="65" charset="-120"/>
              </a:rPr>
              <a:t>執行指令與介面</a:t>
            </a:r>
            <a:endParaRPr lang="zh-TW" altLang="en-US" dirty="0"/>
          </a:p>
        </p:txBody>
      </p:sp>
      <p:sp>
        <p:nvSpPr>
          <p:cNvPr id="3" name="內容版面配置區 2">
            <a:extLst>
              <a:ext uri="{FF2B5EF4-FFF2-40B4-BE49-F238E27FC236}">
                <a16:creationId xmlns:a16="http://schemas.microsoft.com/office/drawing/2014/main" id="{AAA86968-BAC6-EE31-2E14-FEA834A73871}"/>
              </a:ext>
            </a:extLst>
          </p:cNvPr>
          <p:cNvSpPr>
            <a:spLocks noGrp="1"/>
          </p:cNvSpPr>
          <p:nvPr>
            <p:ph idx="1"/>
          </p:nvPr>
        </p:nvSpPr>
        <p:spPr>
          <a:xfrm>
            <a:off x="1138728" y="2321447"/>
            <a:ext cx="8596668" cy="3880773"/>
          </a:xfrm>
        </p:spPr>
        <p:txBody>
          <a:bodyPr/>
          <a:lstStyle/>
          <a:p>
            <a:endParaRPr lang="zh-TW" altLang="en-US" dirty="0"/>
          </a:p>
        </p:txBody>
      </p:sp>
      <p:pic>
        <p:nvPicPr>
          <p:cNvPr id="5" name="圖片 4">
            <a:extLst>
              <a:ext uri="{FF2B5EF4-FFF2-40B4-BE49-F238E27FC236}">
                <a16:creationId xmlns:a16="http://schemas.microsoft.com/office/drawing/2014/main" id="{22392F48-809F-E039-4AB5-F2D8B288B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39" y="2153593"/>
            <a:ext cx="11252122" cy="643431"/>
          </a:xfrm>
          <a:prstGeom prst="rect">
            <a:avLst/>
          </a:prstGeom>
        </p:spPr>
      </p:pic>
      <p:pic>
        <p:nvPicPr>
          <p:cNvPr id="6" name="圖片 5">
            <a:extLst>
              <a:ext uri="{FF2B5EF4-FFF2-40B4-BE49-F238E27FC236}">
                <a16:creationId xmlns:a16="http://schemas.microsoft.com/office/drawing/2014/main" id="{58444BFC-E6F2-EEF1-A778-341B4D26A6D0}"/>
              </a:ext>
            </a:extLst>
          </p:cNvPr>
          <p:cNvPicPr>
            <a:picLocks noChangeAspect="1"/>
          </p:cNvPicPr>
          <p:nvPr/>
        </p:nvPicPr>
        <p:blipFill>
          <a:blip r:embed="rId3"/>
          <a:stretch>
            <a:fillRect/>
          </a:stretch>
        </p:blipFill>
        <p:spPr>
          <a:xfrm>
            <a:off x="3661967" y="3429000"/>
            <a:ext cx="3667637" cy="1819529"/>
          </a:xfrm>
          <a:prstGeom prst="rect">
            <a:avLst/>
          </a:prstGeom>
        </p:spPr>
      </p:pic>
    </p:spTree>
    <p:extLst>
      <p:ext uri="{BB962C8B-B14F-4D97-AF65-F5344CB8AC3E}">
        <p14:creationId xmlns:p14="http://schemas.microsoft.com/office/powerpoint/2010/main" val="1714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C391AC-CB27-01ED-0638-077E5CFF49C4}"/>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註冊與輸入資料</a:t>
            </a:r>
          </a:p>
        </p:txBody>
      </p:sp>
      <p:pic>
        <p:nvPicPr>
          <p:cNvPr id="12" name="圖片 11">
            <a:extLst>
              <a:ext uri="{FF2B5EF4-FFF2-40B4-BE49-F238E27FC236}">
                <a16:creationId xmlns:a16="http://schemas.microsoft.com/office/drawing/2014/main" id="{4B4B5E27-F373-1944-5DF9-2EAD45743253}"/>
              </a:ext>
            </a:extLst>
          </p:cNvPr>
          <p:cNvPicPr>
            <a:picLocks noChangeAspect="1"/>
          </p:cNvPicPr>
          <p:nvPr/>
        </p:nvPicPr>
        <p:blipFill>
          <a:blip r:embed="rId2"/>
          <a:stretch>
            <a:fillRect/>
          </a:stretch>
        </p:blipFill>
        <p:spPr>
          <a:xfrm>
            <a:off x="677334" y="1494173"/>
            <a:ext cx="3952479" cy="4001578"/>
          </a:xfrm>
          <a:prstGeom prst="rect">
            <a:avLst/>
          </a:prstGeom>
        </p:spPr>
      </p:pic>
      <p:pic>
        <p:nvPicPr>
          <p:cNvPr id="14" name="圖片 13">
            <a:extLst>
              <a:ext uri="{FF2B5EF4-FFF2-40B4-BE49-F238E27FC236}">
                <a16:creationId xmlns:a16="http://schemas.microsoft.com/office/drawing/2014/main" id="{19170035-146C-EA89-E5F5-DBCA70B22029}"/>
              </a:ext>
            </a:extLst>
          </p:cNvPr>
          <p:cNvPicPr>
            <a:picLocks noChangeAspect="1"/>
          </p:cNvPicPr>
          <p:nvPr/>
        </p:nvPicPr>
        <p:blipFill>
          <a:blip r:embed="rId3"/>
          <a:stretch>
            <a:fillRect/>
          </a:stretch>
        </p:blipFill>
        <p:spPr>
          <a:xfrm>
            <a:off x="5578678" y="542956"/>
            <a:ext cx="3212984" cy="4952795"/>
          </a:xfrm>
          <a:prstGeom prst="rect">
            <a:avLst/>
          </a:prstGeom>
        </p:spPr>
      </p:pic>
      <p:sp>
        <p:nvSpPr>
          <p:cNvPr id="15" name="文字方塊 14">
            <a:extLst>
              <a:ext uri="{FF2B5EF4-FFF2-40B4-BE49-F238E27FC236}">
                <a16:creationId xmlns:a16="http://schemas.microsoft.com/office/drawing/2014/main" id="{052149AC-0C92-8933-6550-36FA4DFA32FA}"/>
              </a:ext>
            </a:extLst>
          </p:cNvPr>
          <p:cNvSpPr txBox="1"/>
          <p:nvPr/>
        </p:nvSpPr>
        <p:spPr>
          <a:xfrm>
            <a:off x="1343235" y="5786735"/>
            <a:ext cx="7264866" cy="461665"/>
          </a:xfrm>
          <a:prstGeom prst="rect">
            <a:avLst/>
          </a:prstGeom>
          <a:noFill/>
        </p:spPr>
        <p:txBody>
          <a:bodyPr wrap="square" rtlCol="0">
            <a:spAutoFit/>
          </a:bodyPr>
          <a:lstStyle/>
          <a:p>
            <a:r>
              <a:rPr lang="zh-TW" altLang="en-US" sz="2400" dirty="0"/>
              <a:t>註冊成功後登入可輸入自己的體溫症狀與旅遊史等等</a:t>
            </a:r>
          </a:p>
        </p:txBody>
      </p:sp>
    </p:spTree>
    <p:extLst>
      <p:ext uri="{BB962C8B-B14F-4D97-AF65-F5344CB8AC3E}">
        <p14:creationId xmlns:p14="http://schemas.microsoft.com/office/powerpoint/2010/main" val="26731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6C3ADA-A5AC-8E9B-E461-7BB8619C2AA3}"/>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老闆與員工的介面差異</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老闆</a:t>
            </a:r>
            <a:endParaRPr lang="zh-TW" altLang="en-US" dirty="0"/>
          </a:p>
        </p:txBody>
      </p:sp>
      <p:pic>
        <p:nvPicPr>
          <p:cNvPr id="5" name="內容版面配置區 4">
            <a:extLst>
              <a:ext uri="{FF2B5EF4-FFF2-40B4-BE49-F238E27FC236}">
                <a16:creationId xmlns:a16="http://schemas.microsoft.com/office/drawing/2014/main" id="{F41B5D68-5FE4-85E7-1336-19D8475B845E}"/>
              </a:ext>
            </a:extLst>
          </p:cNvPr>
          <p:cNvPicPr>
            <a:picLocks noGrp="1" noChangeAspect="1"/>
          </p:cNvPicPr>
          <p:nvPr>
            <p:ph idx="1"/>
          </p:nvPr>
        </p:nvPicPr>
        <p:blipFill>
          <a:blip r:embed="rId2"/>
          <a:stretch>
            <a:fillRect/>
          </a:stretch>
        </p:blipFill>
        <p:spPr>
          <a:xfrm>
            <a:off x="677334" y="1638787"/>
            <a:ext cx="3058595" cy="4669707"/>
          </a:xfrm>
          <a:prstGeom prst="rect">
            <a:avLst/>
          </a:prstGeom>
        </p:spPr>
      </p:pic>
      <p:pic>
        <p:nvPicPr>
          <p:cNvPr id="6" name="圖片 5">
            <a:extLst>
              <a:ext uri="{FF2B5EF4-FFF2-40B4-BE49-F238E27FC236}">
                <a16:creationId xmlns:a16="http://schemas.microsoft.com/office/drawing/2014/main" id="{BF6E0A1C-5047-76C2-3B6A-AEAC29D321DF}"/>
              </a:ext>
            </a:extLst>
          </p:cNvPr>
          <p:cNvPicPr>
            <a:picLocks noChangeAspect="1"/>
          </p:cNvPicPr>
          <p:nvPr/>
        </p:nvPicPr>
        <p:blipFill>
          <a:blip r:embed="rId3"/>
          <a:stretch>
            <a:fillRect/>
          </a:stretch>
        </p:blipFill>
        <p:spPr>
          <a:xfrm>
            <a:off x="4465574" y="1638786"/>
            <a:ext cx="4116363" cy="2062443"/>
          </a:xfrm>
          <a:prstGeom prst="rect">
            <a:avLst/>
          </a:prstGeom>
        </p:spPr>
      </p:pic>
      <p:sp>
        <p:nvSpPr>
          <p:cNvPr id="7" name="文字方塊 6">
            <a:extLst>
              <a:ext uri="{FF2B5EF4-FFF2-40B4-BE49-F238E27FC236}">
                <a16:creationId xmlns:a16="http://schemas.microsoft.com/office/drawing/2014/main" id="{233888C3-CE4B-BB25-FB89-59086F0ADF8F}"/>
              </a:ext>
            </a:extLst>
          </p:cNvPr>
          <p:cNvSpPr txBox="1"/>
          <p:nvPr/>
        </p:nvSpPr>
        <p:spPr>
          <a:xfrm>
            <a:off x="4465574" y="3853390"/>
            <a:ext cx="5705829" cy="954107"/>
          </a:xfrm>
          <a:prstGeom prst="rect">
            <a:avLst/>
          </a:prstGeom>
          <a:noFill/>
        </p:spPr>
        <p:txBody>
          <a:bodyPr wrap="square" rtlCol="0">
            <a:spAutoFit/>
          </a:bodyPr>
          <a:lstStyle/>
          <a:p>
            <a:r>
              <a:rPr lang="zh-TW" altLang="en-US" sz="2800" dirty="0"/>
              <a:t>老闆可以依姓名搜尋也可以依照各種條件搜尋所有人的過往登記紀錄</a:t>
            </a:r>
            <a:endParaRPr lang="en-US" altLang="zh-TW" sz="2800" dirty="0"/>
          </a:p>
        </p:txBody>
      </p:sp>
    </p:spTree>
    <p:extLst>
      <p:ext uri="{BB962C8B-B14F-4D97-AF65-F5344CB8AC3E}">
        <p14:creationId xmlns:p14="http://schemas.microsoft.com/office/powerpoint/2010/main" val="2364815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6C5ED4-99AD-A52A-6E97-0BEFF505C6DD}"/>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老闆與員工的介面差異</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員工</a:t>
            </a:r>
            <a:endParaRPr lang="zh-TW" altLang="en-US" dirty="0"/>
          </a:p>
        </p:txBody>
      </p:sp>
      <p:sp>
        <p:nvSpPr>
          <p:cNvPr id="5" name="文字方塊 4">
            <a:extLst>
              <a:ext uri="{FF2B5EF4-FFF2-40B4-BE49-F238E27FC236}">
                <a16:creationId xmlns:a16="http://schemas.microsoft.com/office/drawing/2014/main" id="{5EE06FBC-C6F6-C7A8-E3D1-56D7CAF20FEB}"/>
              </a:ext>
            </a:extLst>
          </p:cNvPr>
          <p:cNvSpPr txBox="1"/>
          <p:nvPr/>
        </p:nvSpPr>
        <p:spPr>
          <a:xfrm>
            <a:off x="4544825" y="4322644"/>
            <a:ext cx="5600201" cy="523220"/>
          </a:xfrm>
          <a:prstGeom prst="rect">
            <a:avLst/>
          </a:prstGeom>
          <a:noFill/>
        </p:spPr>
        <p:txBody>
          <a:bodyPr wrap="square" rtlCol="0">
            <a:spAutoFit/>
          </a:bodyPr>
          <a:lstStyle/>
          <a:p>
            <a:r>
              <a:rPr lang="zh-TW" altLang="en-US" sz="2800" dirty="0"/>
              <a:t>員工只能搜尋自己的過往登記紀錄</a:t>
            </a:r>
          </a:p>
        </p:txBody>
      </p:sp>
      <p:pic>
        <p:nvPicPr>
          <p:cNvPr id="6" name="圖片 5">
            <a:extLst>
              <a:ext uri="{FF2B5EF4-FFF2-40B4-BE49-F238E27FC236}">
                <a16:creationId xmlns:a16="http://schemas.microsoft.com/office/drawing/2014/main" id="{280D3D88-722E-033C-9445-7EB76C76F7F6}"/>
              </a:ext>
            </a:extLst>
          </p:cNvPr>
          <p:cNvPicPr>
            <a:picLocks noChangeAspect="1"/>
          </p:cNvPicPr>
          <p:nvPr/>
        </p:nvPicPr>
        <p:blipFill>
          <a:blip r:embed="rId2"/>
          <a:stretch>
            <a:fillRect/>
          </a:stretch>
        </p:blipFill>
        <p:spPr>
          <a:xfrm>
            <a:off x="4544825" y="1739680"/>
            <a:ext cx="4472368" cy="2208463"/>
          </a:xfrm>
          <a:prstGeom prst="rect">
            <a:avLst/>
          </a:prstGeom>
        </p:spPr>
      </p:pic>
      <p:pic>
        <p:nvPicPr>
          <p:cNvPr id="7" name="圖片 6">
            <a:extLst>
              <a:ext uri="{FF2B5EF4-FFF2-40B4-BE49-F238E27FC236}">
                <a16:creationId xmlns:a16="http://schemas.microsoft.com/office/drawing/2014/main" id="{E9AE8220-083E-C9C4-74D2-AAAAA716D659}"/>
              </a:ext>
            </a:extLst>
          </p:cNvPr>
          <p:cNvPicPr>
            <a:picLocks noChangeAspect="1"/>
          </p:cNvPicPr>
          <p:nvPr/>
        </p:nvPicPr>
        <p:blipFill>
          <a:blip r:embed="rId3"/>
          <a:stretch>
            <a:fillRect/>
          </a:stretch>
        </p:blipFill>
        <p:spPr>
          <a:xfrm>
            <a:off x="677334" y="1739680"/>
            <a:ext cx="2993680" cy="4618109"/>
          </a:xfrm>
          <a:prstGeom prst="rect">
            <a:avLst/>
          </a:prstGeom>
        </p:spPr>
      </p:pic>
    </p:spTree>
    <p:extLst>
      <p:ext uri="{BB962C8B-B14F-4D97-AF65-F5344CB8AC3E}">
        <p14:creationId xmlns:p14="http://schemas.microsoft.com/office/powerpoint/2010/main" val="1446779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5C583B-CBC1-61C3-41AC-3208C88696C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老闆搜尋畫面</a:t>
            </a:r>
            <a:br>
              <a:rPr lang="en-US" altLang="zh-TW" dirty="0">
                <a:latin typeface="標楷體" panose="03000509000000000000" pitchFamily="65" charset="-120"/>
                <a:ea typeface="標楷體" panose="03000509000000000000" pitchFamily="65" charset="-120"/>
              </a:rPr>
            </a:b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員工只能看到自己的過往登記結果</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79547ED8-BFDC-4B78-D753-579A6B47F836}"/>
              </a:ext>
            </a:extLst>
          </p:cNvPr>
          <p:cNvPicPr>
            <a:picLocks noChangeAspect="1"/>
          </p:cNvPicPr>
          <p:nvPr/>
        </p:nvPicPr>
        <p:blipFill>
          <a:blip r:embed="rId2"/>
          <a:stretch>
            <a:fillRect/>
          </a:stretch>
        </p:blipFill>
        <p:spPr>
          <a:xfrm>
            <a:off x="1062242" y="2103879"/>
            <a:ext cx="7826851" cy="3937483"/>
          </a:xfrm>
          <a:prstGeom prst="rect">
            <a:avLst/>
          </a:prstGeom>
        </p:spPr>
      </p:pic>
    </p:spTree>
    <p:extLst>
      <p:ext uri="{BB962C8B-B14F-4D97-AF65-F5344CB8AC3E}">
        <p14:creationId xmlns:p14="http://schemas.microsoft.com/office/powerpoint/2010/main" val="2886757737"/>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379</TotalTime>
  <Words>331</Words>
  <Application>Microsoft Office PowerPoint</Application>
  <PresentationFormat>寬螢幕</PresentationFormat>
  <Paragraphs>46</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標楷體</vt:lpstr>
      <vt:lpstr>Arial</vt:lpstr>
      <vt:lpstr>Calibri</vt:lpstr>
      <vt:lpstr>Trebuchet MS</vt:lpstr>
      <vt:lpstr>Wingdings 3</vt:lpstr>
      <vt:lpstr>多面向</vt:lpstr>
      <vt:lpstr>員工健康管理系統</vt:lpstr>
      <vt:lpstr>想法與動機</vt:lpstr>
      <vt:lpstr>程式功能簡述</vt:lpstr>
      <vt:lpstr>初步想法與架構</vt:lpstr>
      <vt:lpstr>實作結果展示- 執行指令與介面</vt:lpstr>
      <vt:lpstr>註冊與輸入資料</vt:lpstr>
      <vt:lpstr>老闆與員工的介面差異-老闆</vt:lpstr>
      <vt:lpstr>老闆與員工的介面差異-員工</vt:lpstr>
      <vt:lpstr>老闆搜尋畫面 (員工只能看到自己的過往登記結果)</vt:lpstr>
      <vt:lpstr>系統需求達成情況</vt:lpstr>
      <vt:lpstr>版本進度與更新</vt:lpstr>
      <vt:lpstr>工作分工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員工健康管理系統</dc:title>
  <dc:creator>陳品翰</dc:creator>
  <cp:lastModifiedBy>陳品翰</cp:lastModifiedBy>
  <cp:revision>6</cp:revision>
  <dcterms:created xsi:type="dcterms:W3CDTF">2022-06-21T06:57:00Z</dcterms:created>
  <dcterms:modified xsi:type="dcterms:W3CDTF">2022-06-22T09:40:51Z</dcterms:modified>
</cp:coreProperties>
</file>